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7" r:id="rId6"/>
    <p:sldId id="268" r:id="rId7"/>
    <p:sldId id="269" r:id="rId8"/>
    <p:sldId id="270" r:id="rId9"/>
    <p:sldId id="278" r:id="rId10"/>
    <p:sldId id="277" r:id="rId11"/>
    <p:sldId id="279" r:id="rId12"/>
    <p:sldId id="284" r:id="rId13"/>
    <p:sldId id="286" r:id="rId1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1C1F"/>
    <a:srgbClr val="EFB7D8"/>
    <a:srgbClr val="E9A1CC"/>
    <a:srgbClr val="E99FCF"/>
    <a:srgbClr val="F6DEEB"/>
    <a:srgbClr val="A11C77"/>
    <a:srgbClr val="A40000"/>
    <a:srgbClr val="8B2533"/>
    <a:srgbClr val="DAA40A"/>
    <a:srgbClr val="9B75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13" autoAdjust="0"/>
    <p:restoredTop sz="94660"/>
  </p:normalViewPr>
  <p:slideViewPr>
    <p:cSldViewPr snapToGrid="0">
      <p:cViewPr varScale="1">
        <p:scale>
          <a:sx n="102" d="100"/>
          <a:sy n="102" d="100"/>
        </p:scale>
        <p:origin x="23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1B06FE-7E57-5EB8-D7F8-3397C1617A4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A001ED7-20AA-8EDE-C5B0-6421F0A64E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29A8D35-7FFD-FCAB-BFBB-134507680E9D}"/>
              </a:ext>
            </a:extLst>
          </p:cNvPr>
          <p:cNvSpPr>
            <a:spLocks noGrp="1"/>
          </p:cNvSpPr>
          <p:nvPr>
            <p:ph type="dt" sz="half" idx="10"/>
          </p:nvPr>
        </p:nvSpPr>
        <p:spPr/>
        <p:txBody>
          <a:bodyPr/>
          <a:lstStyle/>
          <a:p>
            <a:fld id="{C9206AC3-CF50-474B-A09E-3FE8E4A129E2}" type="datetimeFigureOut">
              <a:rPr lang="es-ES" smtClean="0"/>
              <a:t>20/10/2022</a:t>
            </a:fld>
            <a:endParaRPr lang="es-ES"/>
          </a:p>
        </p:txBody>
      </p:sp>
      <p:sp>
        <p:nvSpPr>
          <p:cNvPr id="5" name="Marcador de pie de página 4">
            <a:extLst>
              <a:ext uri="{FF2B5EF4-FFF2-40B4-BE49-F238E27FC236}">
                <a16:creationId xmlns:a16="http://schemas.microsoft.com/office/drawing/2014/main" id="{B6882DAD-4C9B-34B4-97D5-FD85F03BBD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933294B-FCB9-5C0B-EF32-444678373FCC}"/>
              </a:ext>
            </a:extLst>
          </p:cNvPr>
          <p:cNvSpPr>
            <a:spLocks noGrp="1"/>
          </p:cNvSpPr>
          <p:nvPr>
            <p:ph type="sldNum" sz="quarter" idx="12"/>
          </p:nvPr>
        </p:nvSpPr>
        <p:spPr/>
        <p:txBody>
          <a:bodyPr/>
          <a:lstStyle/>
          <a:p>
            <a:fld id="{E414773F-C968-4853-B02F-023EDD6FB8A1}" type="slidenum">
              <a:rPr lang="es-ES" smtClean="0"/>
              <a:t>‹Nº›</a:t>
            </a:fld>
            <a:endParaRPr lang="es-ES"/>
          </a:p>
        </p:txBody>
      </p:sp>
    </p:spTree>
    <p:extLst>
      <p:ext uri="{BB962C8B-B14F-4D97-AF65-F5344CB8AC3E}">
        <p14:creationId xmlns:p14="http://schemas.microsoft.com/office/powerpoint/2010/main" val="2780723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3C4643-A35F-D8AE-FAEB-D1728151900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AC2203D-97EE-FDE4-ACCA-EDB65F4FA91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76A6D61-0E54-5FE9-0B7E-350C44773D55}"/>
              </a:ext>
            </a:extLst>
          </p:cNvPr>
          <p:cNvSpPr>
            <a:spLocks noGrp="1"/>
          </p:cNvSpPr>
          <p:nvPr>
            <p:ph type="dt" sz="half" idx="10"/>
          </p:nvPr>
        </p:nvSpPr>
        <p:spPr/>
        <p:txBody>
          <a:bodyPr/>
          <a:lstStyle/>
          <a:p>
            <a:fld id="{C9206AC3-CF50-474B-A09E-3FE8E4A129E2}" type="datetimeFigureOut">
              <a:rPr lang="es-ES" smtClean="0"/>
              <a:t>20/10/2022</a:t>
            </a:fld>
            <a:endParaRPr lang="es-ES"/>
          </a:p>
        </p:txBody>
      </p:sp>
      <p:sp>
        <p:nvSpPr>
          <p:cNvPr id="5" name="Marcador de pie de página 4">
            <a:extLst>
              <a:ext uri="{FF2B5EF4-FFF2-40B4-BE49-F238E27FC236}">
                <a16:creationId xmlns:a16="http://schemas.microsoft.com/office/drawing/2014/main" id="{6224368B-0864-D188-2D89-4F47C1AD134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0A5723D-9A1F-2895-8EB9-7A0E13A94FC4}"/>
              </a:ext>
            </a:extLst>
          </p:cNvPr>
          <p:cNvSpPr>
            <a:spLocks noGrp="1"/>
          </p:cNvSpPr>
          <p:nvPr>
            <p:ph type="sldNum" sz="quarter" idx="12"/>
          </p:nvPr>
        </p:nvSpPr>
        <p:spPr/>
        <p:txBody>
          <a:bodyPr/>
          <a:lstStyle/>
          <a:p>
            <a:fld id="{E414773F-C968-4853-B02F-023EDD6FB8A1}" type="slidenum">
              <a:rPr lang="es-ES" smtClean="0"/>
              <a:t>‹Nº›</a:t>
            </a:fld>
            <a:endParaRPr lang="es-ES"/>
          </a:p>
        </p:txBody>
      </p:sp>
    </p:spTree>
    <p:extLst>
      <p:ext uri="{BB962C8B-B14F-4D97-AF65-F5344CB8AC3E}">
        <p14:creationId xmlns:p14="http://schemas.microsoft.com/office/powerpoint/2010/main" val="3503033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7DE1D6E-E8FA-1FAB-87F0-AEFF7B9EA69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8A3971E-C88A-2CF3-0583-96D86445575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7E13D47-14F8-1DB9-77CF-469AE5520BC3}"/>
              </a:ext>
            </a:extLst>
          </p:cNvPr>
          <p:cNvSpPr>
            <a:spLocks noGrp="1"/>
          </p:cNvSpPr>
          <p:nvPr>
            <p:ph type="dt" sz="half" idx="10"/>
          </p:nvPr>
        </p:nvSpPr>
        <p:spPr/>
        <p:txBody>
          <a:bodyPr/>
          <a:lstStyle/>
          <a:p>
            <a:fld id="{C9206AC3-CF50-474B-A09E-3FE8E4A129E2}" type="datetimeFigureOut">
              <a:rPr lang="es-ES" smtClean="0"/>
              <a:t>20/10/2022</a:t>
            </a:fld>
            <a:endParaRPr lang="es-ES"/>
          </a:p>
        </p:txBody>
      </p:sp>
      <p:sp>
        <p:nvSpPr>
          <p:cNvPr id="5" name="Marcador de pie de página 4">
            <a:extLst>
              <a:ext uri="{FF2B5EF4-FFF2-40B4-BE49-F238E27FC236}">
                <a16:creationId xmlns:a16="http://schemas.microsoft.com/office/drawing/2014/main" id="{BAA521FD-F39C-297D-4D2E-ECDBB5E8861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E98FC0C-1C72-4073-9331-3F3FF44B08E9}"/>
              </a:ext>
            </a:extLst>
          </p:cNvPr>
          <p:cNvSpPr>
            <a:spLocks noGrp="1"/>
          </p:cNvSpPr>
          <p:nvPr>
            <p:ph type="sldNum" sz="quarter" idx="12"/>
          </p:nvPr>
        </p:nvSpPr>
        <p:spPr/>
        <p:txBody>
          <a:bodyPr/>
          <a:lstStyle/>
          <a:p>
            <a:fld id="{E414773F-C968-4853-B02F-023EDD6FB8A1}" type="slidenum">
              <a:rPr lang="es-ES" smtClean="0"/>
              <a:t>‹Nº›</a:t>
            </a:fld>
            <a:endParaRPr lang="es-ES"/>
          </a:p>
        </p:txBody>
      </p:sp>
    </p:spTree>
    <p:extLst>
      <p:ext uri="{BB962C8B-B14F-4D97-AF65-F5344CB8AC3E}">
        <p14:creationId xmlns:p14="http://schemas.microsoft.com/office/powerpoint/2010/main" val="2812025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C8E5AB-9414-86A7-758E-2C2877340E5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AD7A183-EE33-ACCA-9C3C-6CDCBD2E75B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000ED9A-89D3-D538-4E81-242A2F560914}"/>
              </a:ext>
            </a:extLst>
          </p:cNvPr>
          <p:cNvSpPr>
            <a:spLocks noGrp="1"/>
          </p:cNvSpPr>
          <p:nvPr>
            <p:ph type="dt" sz="half" idx="10"/>
          </p:nvPr>
        </p:nvSpPr>
        <p:spPr/>
        <p:txBody>
          <a:bodyPr/>
          <a:lstStyle/>
          <a:p>
            <a:fld id="{C9206AC3-CF50-474B-A09E-3FE8E4A129E2}" type="datetimeFigureOut">
              <a:rPr lang="es-ES" smtClean="0"/>
              <a:t>20/10/2022</a:t>
            </a:fld>
            <a:endParaRPr lang="es-ES"/>
          </a:p>
        </p:txBody>
      </p:sp>
      <p:sp>
        <p:nvSpPr>
          <p:cNvPr id="5" name="Marcador de pie de página 4">
            <a:extLst>
              <a:ext uri="{FF2B5EF4-FFF2-40B4-BE49-F238E27FC236}">
                <a16:creationId xmlns:a16="http://schemas.microsoft.com/office/drawing/2014/main" id="{5B4DA0C9-7964-861F-B0A7-6B83BFB9D27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0B0668E-168F-EAEE-E034-1A7F0B538630}"/>
              </a:ext>
            </a:extLst>
          </p:cNvPr>
          <p:cNvSpPr>
            <a:spLocks noGrp="1"/>
          </p:cNvSpPr>
          <p:nvPr>
            <p:ph type="sldNum" sz="quarter" idx="12"/>
          </p:nvPr>
        </p:nvSpPr>
        <p:spPr/>
        <p:txBody>
          <a:bodyPr/>
          <a:lstStyle/>
          <a:p>
            <a:fld id="{E414773F-C968-4853-B02F-023EDD6FB8A1}" type="slidenum">
              <a:rPr lang="es-ES" smtClean="0"/>
              <a:t>‹Nº›</a:t>
            </a:fld>
            <a:endParaRPr lang="es-ES"/>
          </a:p>
        </p:txBody>
      </p:sp>
    </p:spTree>
    <p:extLst>
      <p:ext uri="{BB962C8B-B14F-4D97-AF65-F5344CB8AC3E}">
        <p14:creationId xmlns:p14="http://schemas.microsoft.com/office/powerpoint/2010/main" val="3477712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0D15C4-9128-713E-EB1C-8BA89A43E8D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BDEC10-4713-0821-707B-8284DBE808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687482D-1904-3400-97AB-3DBF1D6395DD}"/>
              </a:ext>
            </a:extLst>
          </p:cNvPr>
          <p:cNvSpPr>
            <a:spLocks noGrp="1"/>
          </p:cNvSpPr>
          <p:nvPr>
            <p:ph type="dt" sz="half" idx="10"/>
          </p:nvPr>
        </p:nvSpPr>
        <p:spPr/>
        <p:txBody>
          <a:bodyPr/>
          <a:lstStyle/>
          <a:p>
            <a:fld id="{C9206AC3-CF50-474B-A09E-3FE8E4A129E2}" type="datetimeFigureOut">
              <a:rPr lang="es-ES" smtClean="0"/>
              <a:t>20/10/2022</a:t>
            </a:fld>
            <a:endParaRPr lang="es-ES"/>
          </a:p>
        </p:txBody>
      </p:sp>
      <p:sp>
        <p:nvSpPr>
          <p:cNvPr id="5" name="Marcador de pie de página 4">
            <a:extLst>
              <a:ext uri="{FF2B5EF4-FFF2-40B4-BE49-F238E27FC236}">
                <a16:creationId xmlns:a16="http://schemas.microsoft.com/office/drawing/2014/main" id="{B9F97A4A-AB91-A009-2981-15F63C5C0A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2301E94-FA1B-63BA-10D6-E731E57158B3}"/>
              </a:ext>
            </a:extLst>
          </p:cNvPr>
          <p:cNvSpPr>
            <a:spLocks noGrp="1"/>
          </p:cNvSpPr>
          <p:nvPr>
            <p:ph type="sldNum" sz="quarter" idx="12"/>
          </p:nvPr>
        </p:nvSpPr>
        <p:spPr/>
        <p:txBody>
          <a:bodyPr/>
          <a:lstStyle/>
          <a:p>
            <a:fld id="{E414773F-C968-4853-B02F-023EDD6FB8A1}" type="slidenum">
              <a:rPr lang="es-ES" smtClean="0"/>
              <a:t>‹Nº›</a:t>
            </a:fld>
            <a:endParaRPr lang="es-ES"/>
          </a:p>
        </p:txBody>
      </p:sp>
    </p:spTree>
    <p:extLst>
      <p:ext uri="{BB962C8B-B14F-4D97-AF65-F5344CB8AC3E}">
        <p14:creationId xmlns:p14="http://schemas.microsoft.com/office/powerpoint/2010/main" val="760069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1C805A-2959-6245-5BB9-B3D2CC478E9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39091E9-EE66-E151-45B6-068B9CCC4BB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741BF72-4BD5-2471-C5A4-000B95BF234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229A498-E9A8-8A6A-BB02-2D01EFCE1027}"/>
              </a:ext>
            </a:extLst>
          </p:cNvPr>
          <p:cNvSpPr>
            <a:spLocks noGrp="1"/>
          </p:cNvSpPr>
          <p:nvPr>
            <p:ph type="dt" sz="half" idx="10"/>
          </p:nvPr>
        </p:nvSpPr>
        <p:spPr/>
        <p:txBody>
          <a:bodyPr/>
          <a:lstStyle/>
          <a:p>
            <a:fld id="{C9206AC3-CF50-474B-A09E-3FE8E4A129E2}" type="datetimeFigureOut">
              <a:rPr lang="es-ES" smtClean="0"/>
              <a:t>20/10/2022</a:t>
            </a:fld>
            <a:endParaRPr lang="es-ES"/>
          </a:p>
        </p:txBody>
      </p:sp>
      <p:sp>
        <p:nvSpPr>
          <p:cNvPr id="6" name="Marcador de pie de página 5">
            <a:extLst>
              <a:ext uri="{FF2B5EF4-FFF2-40B4-BE49-F238E27FC236}">
                <a16:creationId xmlns:a16="http://schemas.microsoft.com/office/drawing/2014/main" id="{BC66661A-38FC-3A65-9EFE-820A48662A4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07BA499-18C4-A932-7FCB-6DBA7AA3209D}"/>
              </a:ext>
            </a:extLst>
          </p:cNvPr>
          <p:cNvSpPr>
            <a:spLocks noGrp="1"/>
          </p:cNvSpPr>
          <p:nvPr>
            <p:ph type="sldNum" sz="quarter" idx="12"/>
          </p:nvPr>
        </p:nvSpPr>
        <p:spPr/>
        <p:txBody>
          <a:bodyPr/>
          <a:lstStyle/>
          <a:p>
            <a:fld id="{E414773F-C968-4853-B02F-023EDD6FB8A1}" type="slidenum">
              <a:rPr lang="es-ES" smtClean="0"/>
              <a:t>‹Nº›</a:t>
            </a:fld>
            <a:endParaRPr lang="es-ES"/>
          </a:p>
        </p:txBody>
      </p:sp>
    </p:spTree>
    <p:extLst>
      <p:ext uri="{BB962C8B-B14F-4D97-AF65-F5344CB8AC3E}">
        <p14:creationId xmlns:p14="http://schemas.microsoft.com/office/powerpoint/2010/main" val="3924797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F38E8-9FDB-ABE6-3BFB-24C0E468E0D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F4BB50F-F4DC-2E9D-D865-6DD5AE9A8D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257509B-07AB-2AC5-1282-E4EE98A09BE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F9B82F3-76BD-44BD-7597-07D0BADE4F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E9F5A4B-7E77-B092-60AD-1BE8135F1D1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41CE4CD-B988-AB48-27D2-4A4506987C37}"/>
              </a:ext>
            </a:extLst>
          </p:cNvPr>
          <p:cNvSpPr>
            <a:spLocks noGrp="1"/>
          </p:cNvSpPr>
          <p:nvPr>
            <p:ph type="dt" sz="half" idx="10"/>
          </p:nvPr>
        </p:nvSpPr>
        <p:spPr/>
        <p:txBody>
          <a:bodyPr/>
          <a:lstStyle/>
          <a:p>
            <a:fld id="{C9206AC3-CF50-474B-A09E-3FE8E4A129E2}" type="datetimeFigureOut">
              <a:rPr lang="es-ES" smtClean="0"/>
              <a:t>20/10/2022</a:t>
            </a:fld>
            <a:endParaRPr lang="es-ES"/>
          </a:p>
        </p:txBody>
      </p:sp>
      <p:sp>
        <p:nvSpPr>
          <p:cNvPr id="8" name="Marcador de pie de página 7">
            <a:extLst>
              <a:ext uri="{FF2B5EF4-FFF2-40B4-BE49-F238E27FC236}">
                <a16:creationId xmlns:a16="http://schemas.microsoft.com/office/drawing/2014/main" id="{5B89A174-20A6-F4BA-AB9B-D065440219C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7DCCB1C-8FCB-2B9D-05EA-71D3B944CB82}"/>
              </a:ext>
            </a:extLst>
          </p:cNvPr>
          <p:cNvSpPr>
            <a:spLocks noGrp="1"/>
          </p:cNvSpPr>
          <p:nvPr>
            <p:ph type="sldNum" sz="quarter" idx="12"/>
          </p:nvPr>
        </p:nvSpPr>
        <p:spPr/>
        <p:txBody>
          <a:bodyPr/>
          <a:lstStyle/>
          <a:p>
            <a:fld id="{E414773F-C968-4853-B02F-023EDD6FB8A1}" type="slidenum">
              <a:rPr lang="es-ES" smtClean="0"/>
              <a:t>‹Nº›</a:t>
            </a:fld>
            <a:endParaRPr lang="es-ES"/>
          </a:p>
        </p:txBody>
      </p:sp>
    </p:spTree>
    <p:extLst>
      <p:ext uri="{BB962C8B-B14F-4D97-AF65-F5344CB8AC3E}">
        <p14:creationId xmlns:p14="http://schemas.microsoft.com/office/powerpoint/2010/main" val="1061621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B53BD6-D2D9-C364-E306-DC3E2C21B15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45C4C72-F73B-1714-26FC-20C8D1F703F2}"/>
              </a:ext>
            </a:extLst>
          </p:cNvPr>
          <p:cNvSpPr>
            <a:spLocks noGrp="1"/>
          </p:cNvSpPr>
          <p:nvPr>
            <p:ph type="dt" sz="half" idx="10"/>
          </p:nvPr>
        </p:nvSpPr>
        <p:spPr/>
        <p:txBody>
          <a:bodyPr/>
          <a:lstStyle/>
          <a:p>
            <a:fld id="{C9206AC3-CF50-474B-A09E-3FE8E4A129E2}" type="datetimeFigureOut">
              <a:rPr lang="es-ES" smtClean="0"/>
              <a:t>20/10/2022</a:t>
            </a:fld>
            <a:endParaRPr lang="es-ES"/>
          </a:p>
        </p:txBody>
      </p:sp>
      <p:sp>
        <p:nvSpPr>
          <p:cNvPr id="4" name="Marcador de pie de página 3">
            <a:extLst>
              <a:ext uri="{FF2B5EF4-FFF2-40B4-BE49-F238E27FC236}">
                <a16:creationId xmlns:a16="http://schemas.microsoft.com/office/drawing/2014/main" id="{15E23FC3-4E45-D7A8-3694-689C60C1457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BD55066-29A3-DE45-462D-C0864B736B8B}"/>
              </a:ext>
            </a:extLst>
          </p:cNvPr>
          <p:cNvSpPr>
            <a:spLocks noGrp="1"/>
          </p:cNvSpPr>
          <p:nvPr>
            <p:ph type="sldNum" sz="quarter" idx="12"/>
          </p:nvPr>
        </p:nvSpPr>
        <p:spPr/>
        <p:txBody>
          <a:bodyPr/>
          <a:lstStyle/>
          <a:p>
            <a:fld id="{E414773F-C968-4853-B02F-023EDD6FB8A1}" type="slidenum">
              <a:rPr lang="es-ES" smtClean="0"/>
              <a:t>‹Nº›</a:t>
            </a:fld>
            <a:endParaRPr lang="es-ES"/>
          </a:p>
        </p:txBody>
      </p:sp>
    </p:spTree>
    <p:extLst>
      <p:ext uri="{BB962C8B-B14F-4D97-AF65-F5344CB8AC3E}">
        <p14:creationId xmlns:p14="http://schemas.microsoft.com/office/powerpoint/2010/main" val="1255617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66BCC10-9F53-898C-C810-8CC97A01E178}"/>
              </a:ext>
            </a:extLst>
          </p:cNvPr>
          <p:cNvSpPr>
            <a:spLocks noGrp="1"/>
          </p:cNvSpPr>
          <p:nvPr>
            <p:ph type="dt" sz="half" idx="10"/>
          </p:nvPr>
        </p:nvSpPr>
        <p:spPr/>
        <p:txBody>
          <a:bodyPr/>
          <a:lstStyle/>
          <a:p>
            <a:fld id="{C9206AC3-CF50-474B-A09E-3FE8E4A129E2}" type="datetimeFigureOut">
              <a:rPr lang="es-ES" smtClean="0"/>
              <a:t>20/10/2022</a:t>
            </a:fld>
            <a:endParaRPr lang="es-ES"/>
          </a:p>
        </p:txBody>
      </p:sp>
      <p:sp>
        <p:nvSpPr>
          <p:cNvPr id="3" name="Marcador de pie de página 2">
            <a:extLst>
              <a:ext uri="{FF2B5EF4-FFF2-40B4-BE49-F238E27FC236}">
                <a16:creationId xmlns:a16="http://schemas.microsoft.com/office/drawing/2014/main" id="{47421994-6324-32CC-D5B0-E21EE4DE918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F14F3DE-8767-9F40-1A13-FAEBE98B3DB9}"/>
              </a:ext>
            </a:extLst>
          </p:cNvPr>
          <p:cNvSpPr>
            <a:spLocks noGrp="1"/>
          </p:cNvSpPr>
          <p:nvPr>
            <p:ph type="sldNum" sz="quarter" idx="12"/>
          </p:nvPr>
        </p:nvSpPr>
        <p:spPr/>
        <p:txBody>
          <a:bodyPr/>
          <a:lstStyle/>
          <a:p>
            <a:fld id="{E414773F-C968-4853-B02F-023EDD6FB8A1}" type="slidenum">
              <a:rPr lang="es-ES" smtClean="0"/>
              <a:t>‹Nº›</a:t>
            </a:fld>
            <a:endParaRPr lang="es-ES"/>
          </a:p>
        </p:txBody>
      </p:sp>
    </p:spTree>
    <p:extLst>
      <p:ext uri="{BB962C8B-B14F-4D97-AF65-F5344CB8AC3E}">
        <p14:creationId xmlns:p14="http://schemas.microsoft.com/office/powerpoint/2010/main" val="1352122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96C5E8-3163-4B7B-0024-FA8BC731AA4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CE8CDD4-27C1-24CC-DF2C-9CBC3AF868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CCDF016-2931-FD1C-6E80-62E8B28C40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5E87613-7FAA-06FF-FADF-7083CE7CAD22}"/>
              </a:ext>
            </a:extLst>
          </p:cNvPr>
          <p:cNvSpPr>
            <a:spLocks noGrp="1"/>
          </p:cNvSpPr>
          <p:nvPr>
            <p:ph type="dt" sz="half" idx="10"/>
          </p:nvPr>
        </p:nvSpPr>
        <p:spPr/>
        <p:txBody>
          <a:bodyPr/>
          <a:lstStyle/>
          <a:p>
            <a:fld id="{C9206AC3-CF50-474B-A09E-3FE8E4A129E2}" type="datetimeFigureOut">
              <a:rPr lang="es-ES" smtClean="0"/>
              <a:t>20/10/2022</a:t>
            </a:fld>
            <a:endParaRPr lang="es-ES"/>
          </a:p>
        </p:txBody>
      </p:sp>
      <p:sp>
        <p:nvSpPr>
          <p:cNvPr id="6" name="Marcador de pie de página 5">
            <a:extLst>
              <a:ext uri="{FF2B5EF4-FFF2-40B4-BE49-F238E27FC236}">
                <a16:creationId xmlns:a16="http://schemas.microsoft.com/office/drawing/2014/main" id="{DF861A47-28C1-5CC9-7753-F6B9E7113B0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6596D9D-1B68-402C-2A30-6E49C9C66C72}"/>
              </a:ext>
            </a:extLst>
          </p:cNvPr>
          <p:cNvSpPr>
            <a:spLocks noGrp="1"/>
          </p:cNvSpPr>
          <p:nvPr>
            <p:ph type="sldNum" sz="quarter" idx="12"/>
          </p:nvPr>
        </p:nvSpPr>
        <p:spPr/>
        <p:txBody>
          <a:bodyPr/>
          <a:lstStyle/>
          <a:p>
            <a:fld id="{E414773F-C968-4853-B02F-023EDD6FB8A1}" type="slidenum">
              <a:rPr lang="es-ES" smtClean="0"/>
              <a:t>‹Nº›</a:t>
            </a:fld>
            <a:endParaRPr lang="es-ES"/>
          </a:p>
        </p:txBody>
      </p:sp>
    </p:spTree>
    <p:extLst>
      <p:ext uri="{BB962C8B-B14F-4D97-AF65-F5344CB8AC3E}">
        <p14:creationId xmlns:p14="http://schemas.microsoft.com/office/powerpoint/2010/main" val="1957356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8ED6C8-08E1-A154-F64C-3921909C62E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DA6AC81-2F8D-4103-0256-2AF34AAD95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A1F4012-7D54-6179-EEB1-31385A29AD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B0DAA68-A1F9-947B-EBBE-09B09BF29D16}"/>
              </a:ext>
            </a:extLst>
          </p:cNvPr>
          <p:cNvSpPr>
            <a:spLocks noGrp="1"/>
          </p:cNvSpPr>
          <p:nvPr>
            <p:ph type="dt" sz="half" idx="10"/>
          </p:nvPr>
        </p:nvSpPr>
        <p:spPr/>
        <p:txBody>
          <a:bodyPr/>
          <a:lstStyle/>
          <a:p>
            <a:fld id="{C9206AC3-CF50-474B-A09E-3FE8E4A129E2}" type="datetimeFigureOut">
              <a:rPr lang="es-ES" smtClean="0"/>
              <a:t>20/10/2022</a:t>
            </a:fld>
            <a:endParaRPr lang="es-ES"/>
          </a:p>
        </p:txBody>
      </p:sp>
      <p:sp>
        <p:nvSpPr>
          <p:cNvPr id="6" name="Marcador de pie de página 5">
            <a:extLst>
              <a:ext uri="{FF2B5EF4-FFF2-40B4-BE49-F238E27FC236}">
                <a16:creationId xmlns:a16="http://schemas.microsoft.com/office/drawing/2014/main" id="{29FA15AE-A8AB-6500-CDB5-195DF9D397B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2488946-410F-D50D-5FEB-7A61F57894EF}"/>
              </a:ext>
            </a:extLst>
          </p:cNvPr>
          <p:cNvSpPr>
            <a:spLocks noGrp="1"/>
          </p:cNvSpPr>
          <p:nvPr>
            <p:ph type="sldNum" sz="quarter" idx="12"/>
          </p:nvPr>
        </p:nvSpPr>
        <p:spPr/>
        <p:txBody>
          <a:bodyPr/>
          <a:lstStyle/>
          <a:p>
            <a:fld id="{E414773F-C968-4853-B02F-023EDD6FB8A1}" type="slidenum">
              <a:rPr lang="es-ES" smtClean="0"/>
              <a:t>‹Nº›</a:t>
            </a:fld>
            <a:endParaRPr lang="es-ES"/>
          </a:p>
        </p:txBody>
      </p:sp>
    </p:spTree>
    <p:extLst>
      <p:ext uri="{BB962C8B-B14F-4D97-AF65-F5344CB8AC3E}">
        <p14:creationId xmlns:p14="http://schemas.microsoft.com/office/powerpoint/2010/main" val="4224582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D236561-E27A-6587-0312-C9D0BC31A8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2A8601A-E158-977F-6981-9CEA263005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E9EBCDF-D1C6-9D03-91C8-E1C7DB0499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206AC3-CF50-474B-A09E-3FE8E4A129E2}" type="datetimeFigureOut">
              <a:rPr lang="es-ES" smtClean="0"/>
              <a:t>20/10/2022</a:t>
            </a:fld>
            <a:endParaRPr lang="es-ES"/>
          </a:p>
        </p:txBody>
      </p:sp>
      <p:sp>
        <p:nvSpPr>
          <p:cNvPr id="5" name="Marcador de pie de página 4">
            <a:extLst>
              <a:ext uri="{FF2B5EF4-FFF2-40B4-BE49-F238E27FC236}">
                <a16:creationId xmlns:a16="http://schemas.microsoft.com/office/drawing/2014/main" id="{303056EE-9C33-320F-CB3F-FCFDE28C3C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FDEFD674-03D8-8F77-2D07-2A97FDCBC1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14773F-C968-4853-B02F-023EDD6FB8A1}" type="slidenum">
              <a:rPr lang="es-ES" smtClean="0"/>
              <a:t>‹Nº›</a:t>
            </a:fld>
            <a:endParaRPr lang="es-ES"/>
          </a:p>
        </p:txBody>
      </p:sp>
    </p:spTree>
    <p:extLst>
      <p:ext uri="{BB962C8B-B14F-4D97-AF65-F5344CB8AC3E}">
        <p14:creationId xmlns:p14="http://schemas.microsoft.com/office/powerpoint/2010/main" val="1488126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88184AE9-BBE6-28FA-C2A6-90F4327F9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959301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CFF4FD"/>
            </a:gs>
            <a:gs pos="74000">
              <a:srgbClr val="7BE1F9"/>
            </a:gs>
            <a:gs pos="83000">
              <a:srgbClr val="40D3F6"/>
            </a:gs>
            <a:gs pos="100000">
              <a:srgbClr val="CFF4FD"/>
            </a:gs>
          </a:gsLst>
          <a:lin ang="5400000" scaled="1"/>
        </a:gradFill>
        <a:effectLst/>
      </p:bgPr>
    </p:bg>
    <p:spTree>
      <p:nvGrpSpPr>
        <p:cNvPr id="1" name=""/>
        <p:cNvGrpSpPr/>
        <p:nvPr/>
      </p:nvGrpSpPr>
      <p:grpSpPr>
        <a:xfrm>
          <a:off x="0" y="0"/>
          <a:ext cx="0" cy="0"/>
          <a:chOff x="0" y="0"/>
          <a:chExt cx="0" cy="0"/>
        </a:xfrm>
      </p:grpSpPr>
      <p:pic>
        <p:nvPicPr>
          <p:cNvPr id="4" name="Imagen 3" descr="Imagen que contiene persona, interior, mujer, niña&#10;&#10;Descripción generada automáticamente">
            <a:extLst>
              <a:ext uri="{FF2B5EF4-FFF2-40B4-BE49-F238E27FC236}">
                <a16:creationId xmlns:a16="http://schemas.microsoft.com/office/drawing/2014/main" id="{754DDFEB-7609-E6B0-2262-6A1BA3FC78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6764" y="557351"/>
            <a:ext cx="3531698" cy="2412276"/>
          </a:xfrm>
          <a:prstGeom prst="rect">
            <a:avLst/>
          </a:prstGeom>
          <a:solidFill>
            <a:srgbClr val="000000">
              <a:shade val="95000"/>
            </a:srgbClr>
          </a:solidFill>
          <a:ln w="38100" cap="sq">
            <a:solidFill>
              <a:srgbClr val="C00000"/>
            </a:solidFill>
            <a:miter lim="800000"/>
          </a:ln>
          <a:effectLst>
            <a:outerShdw blurRad="254000" dist="190500" dir="2700000" sy="90000" algn="bl" rotWithShape="0">
              <a:srgbClr val="000000">
                <a:alpha val="40000"/>
              </a:srgbClr>
            </a:outerShdw>
          </a:effectLst>
          <a:scene3d>
            <a:camera prst="orthographicFront"/>
            <a:lightRig rig="threePt" dir="t"/>
          </a:scene3d>
          <a:sp3d>
            <a:bevelT prst="relaxedInset"/>
          </a:sp3d>
        </p:spPr>
      </p:pic>
      <p:pic>
        <p:nvPicPr>
          <p:cNvPr id="6" name="Imagen 5" descr="Un hombre sentado en un sillón verde&#10;&#10;Descripción generada automáticamente con confianza media">
            <a:extLst>
              <a:ext uri="{FF2B5EF4-FFF2-40B4-BE49-F238E27FC236}">
                <a16:creationId xmlns:a16="http://schemas.microsoft.com/office/drawing/2014/main" id="{65F9A959-68A4-42F6-8BEA-B6262E758DCE}"/>
              </a:ext>
            </a:extLst>
          </p:cNvPr>
          <p:cNvPicPr>
            <a:picLocks noChangeAspect="1"/>
          </p:cNvPicPr>
          <p:nvPr/>
        </p:nvPicPr>
        <p:blipFill rotWithShape="1">
          <a:blip r:embed="rId3">
            <a:extLst>
              <a:ext uri="{28A0092B-C50C-407E-A947-70E740481C1C}">
                <a14:useLocalDpi xmlns:a14="http://schemas.microsoft.com/office/drawing/2010/main" val="0"/>
              </a:ext>
            </a:extLst>
          </a:blip>
          <a:srcRect b="10642"/>
          <a:stretch/>
        </p:blipFill>
        <p:spPr>
          <a:xfrm>
            <a:off x="8540332" y="557351"/>
            <a:ext cx="3599420" cy="2412276"/>
          </a:xfrm>
          <a:prstGeom prst="rect">
            <a:avLst/>
          </a:prstGeom>
          <a:solidFill>
            <a:srgbClr val="000000">
              <a:shade val="95000"/>
            </a:srgbClr>
          </a:solidFill>
          <a:ln w="38100" cap="sq">
            <a:solidFill>
              <a:srgbClr val="1D877D"/>
            </a:solidFill>
            <a:miter lim="800000"/>
          </a:ln>
          <a:effectLst>
            <a:outerShdw blurRad="254000" dist="190500" dir="2700000" sy="90000" algn="bl" rotWithShape="0">
              <a:srgbClr val="000000">
                <a:alpha val="40000"/>
              </a:srgbClr>
            </a:outerShdw>
          </a:effectLst>
          <a:scene3d>
            <a:camera prst="orthographicFront"/>
            <a:lightRig rig="threePt" dir="t"/>
          </a:scene3d>
          <a:sp3d>
            <a:bevelT prst="relaxedInset"/>
          </a:sp3d>
        </p:spPr>
      </p:pic>
      <p:grpSp>
        <p:nvGrpSpPr>
          <p:cNvPr id="3" name="Grupo 2">
            <a:extLst>
              <a:ext uri="{FF2B5EF4-FFF2-40B4-BE49-F238E27FC236}">
                <a16:creationId xmlns:a16="http://schemas.microsoft.com/office/drawing/2014/main" id="{E7750776-D991-4FF3-8962-94701F09F809}"/>
              </a:ext>
            </a:extLst>
          </p:cNvPr>
          <p:cNvGrpSpPr/>
          <p:nvPr/>
        </p:nvGrpSpPr>
        <p:grpSpPr>
          <a:xfrm>
            <a:off x="365137" y="37192"/>
            <a:ext cx="3143172" cy="1391013"/>
            <a:chOff x="365137" y="37192"/>
            <a:chExt cx="3143172" cy="1391013"/>
          </a:xfrm>
        </p:grpSpPr>
        <p:pic>
          <p:nvPicPr>
            <p:cNvPr id="5" name="Imagen 4">
              <a:extLst>
                <a:ext uri="{FF2B5EF4-FFF2-40B4-BE49-F238E27FC236}">
                  <a16:creationId xmlns:a16="http://schemas.microsoft.com/office/drawing/2014/main" id="{59BFF467-EC2B-3390-3D34-7DE119358FB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365137" y="37192"/>
              <a:ext cx="3143172" cy="1391013"/>
            </a:xfrm>
            <a:prstGeom prst="rect">
              <a:avLst/>
            </a:prstGeom>
            <a:effectLst>
              <a:outerShdw blurRad="50800" dist="38100" dir="5400000" algn="t" rotWithShape="0">
                <a:prstClr val="black">
                  <a:alpha val="40000"/>
                </a:prstClr>
              </a:outerShdw>
            </a:effectLst>
          </p:spPr>
        </p:pic>
        <p:sp>
          <p:nvSpPr>
            <p:cNvPr id="2" name="CuadroTexto 1">
              <a:extLst>
                <a:ext uri="{FF2B5EF4-FFF2-40B4-BE49-F238E27FC236}">
                  <a16:creationId xmlns:a16="http://schemas.microsoft.com/office/drawing/2014/main" id="{20F3EC7D-FF75-9C11-325D-DDCF1EF263CF}"/>
                </a:ext>
              </a:extLst>
            </p:cNvPr>
            <p:cNvSpPr txBox="1"/>
            <p:nvPr/>
          </p:nvSpPr>
          <p:spPr>
            <a:xfrm>
              <a:off x="1110343" y="456751"/>
              <a:ext cx="2397966" cy="400110"/>
            </a:xfrm>
            <a:prstGeom prst="rect">
              <a:avLst/>
            </a:prstGeom>
            <a:noFill/>
          </p:spPr>
          <p:txBody>
            <a:bodyPr wrap="square" rtlCol="0">
              <a:spAutoFit/>
            </a:bodyPr>
            <a:lstStyle/>
            <a:p>
              <a:r>
                <a:rPr lang="es-ES" sz="2000" dirty="0">
                  <a:solidFill>
                    <a:schemeClr val="bg1"/>
                  </a:solidFill>
                  <a:latin typeface="Abhaya Libre ExtraBold" panose="02000803000000000000" pitchFamily="2" charset="0"/>
                  <a:cs typeface="Abhaya Libre ExtraBold" panose="02000803000000000000" pitchFamily="2" charset="0"/>
                </a:rPr>
                <a:t>La llave del perdón</a:t>
              </a:r>
            </a:p>
          </p:txBody>
        </p:sp>
      </p:grpSp>
      <p:sp>
        <p:nvSpPr>
          <p:cNvPr id="7" name="CuadroTexto 6">
            <a:extLst>
              <a:ext uri="{FF2B5EF4-FFF2-40B4-BE49-F238E27FC236}">
                <a16:creationId xmlns:a16="http://schemas.microsoft.com/office/drawing/2014/main" id="{765E6C1C-F3EB-AD03-1494-DB1A3423CD7C}"/>
              </a:ext>
            </a:extLst>
          </p:cNvPr>
          <p:cNvSpPr txBox="1"/>
          <p:nvPr/>
        </p:nvSpPr>
        <p:spPr>
          <a:xfrm>
            <a:off x="37942" y="1463880"/>
            <a:ext cx="4848821" cy="1938992"/>
          </a:xfrm>
          <a:prstGeom prst="rect">
            <a:avLst/>
          </a:prstGeom>
          <a:noFill/>
        </p:spPr>
        <p:txBody>
          <a:bodyPr wrap="square">
            <a:spAutoFit/>
          </a:bodyPr>
          <a:lstStyle/>
          <a:p>
            <a:r>
              <a:rPr lang="es-ES" sz="2000" dirty="0"/>
              <a:t>Tenemos una llave que nos libera, es la llave del perdón. Perdonar significa que si alguien nos ha hecho mal, en lugar de aplicar justicia o exigir que “pague” su ofensa, lo dejamos libre de culpa y cargo, y lo tratamos como si nunca nos hubiera ofendido o injuriado.</a:t>
            </a:r>
          </a:p>
        </p:txBody>
      </p:sp>
      <p:sp>
        <p:nvSpPr>
          <p:cNvPr id="8" name="CuadroTexto 7">
            <a:extLst>
              <a:ext uri="{FF2B5EF4-FFF2-40B4-BE49-F238E27FC236}">
                <a16:creationId xmlns:a16="http://schemas.microsoft.com/office/drawing/2014/main" id="{1025F1AD-393E-2907-F2AB-3FCA9757A547}"/>
              </a:ext>
            </a:extLst>
          </p:cNvPr>
          <p:cNvSpPr txBox="1"/>
          <p:nvPr/>
        </p:nvSpPr>
        <p:spPr>
          <a:xfrm>
            <a:off x="37942" y="3385456"/>
            <a:ext cx="12154057" cy="3477875"/>
          </a:xfrm>
          <a:prstGeom prst="rect">
            <a:avLst/>
          </a:prstGeom>
          <a:noFill/>
        </p:spPr>
        <p:txBody>
          <a:bodyPr wrap="square" rtlCol="0">
            <a:spAutoFit/>
          </a:bodyPr>
          <a:lstStyle/>
          <a:p>
            <a:r>
              <a:rPr lang="es-ES" sz="2000" dirty="0"/>
              <a:t>El perdón es el camino más corto para librarnos de la pesada carga que nos genera la ofensa. Guardar rencor se convierte en una carga difícil de soportar y con el paso del tiempo, se torna más pesada. Nos roba la paz y hace que nuestras acciones y pensamientos estén volcados hacia el ofensor. El resentimiento se convierte en una sombra que nos sigue a todas partes.</a:t>
            </a:r>
          </a:p>
          <a:p>
            <a:r>
              <a:rPr lang="es-ES" sz="2000" dirty="0"/>
              <a:t>¿Qué debemos hacer? Primeramente, confesar a Dios los sentimientos negativos que nos invaden, y pedir su perdón y ayuda para perdonar la ofensa. Estudiar la Biblia diariamente y reflexionar acerca del perdón, teniendo en cuenta el ejemplo de Jesús y de la personas que perdonaron, o no. Evitar recordar la ofensa, por lo menos hasta haber sanado, ya que esto dificulta la sanación. Orar diariamente por la conversión y salvación del ofensor. Devolver bien por mal nos hace más semejantes a Cristo. Finalmente, perdonar, o sea dejar la ofensa en manos del Señor y sentirnos como si nunca nos hubieran ofendido.</a:t>
            </a:r>
          </a:p>
          <a:p>
            <a:r>
              <a:rPr lang="es-ES" sz="2000" dirty="0"/>
              <a:t>Piensa que perdonar te hace libre.</a:t>
            </a:r>
          </a:p>
        </p:txBody>
      </p:sp>
    </p:spTree>
    <p:extLst>
      <p:ext uri="{BB962C8B-B14F-4D97-AF65-F5344CB8AC3E}">
        <p14:creationId xmlns:p14="http://schemas.microsoft.com/office/powerpoint/2010/main" val="3126401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wipe(left)">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Effect transition="in" filter="wipe(left)">
                                      <p:cBhvr>
                                        <p:cTn id="34" dur="500"/>
                                        <p:tgtEl>
                                          <p:spTgt spid="8">
                                            <p:txEl>
                                              <p:pRg st="1" end="1"/>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Effect transition="in" filter="wipe(left)">
                                      <p:cBhvr>
                                        <p:cTn id="3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DF2D3"/>
            </a:gs>
            <a:gs pos="74000">
              <a:srgbClr val="F9DC8B"/>
            </a:gs>
            <a:gs pos="83000">
              <a:srgbClr val="F8D470"/>
            </a:gs>
            <a:gs pos="100000">
              <a:srgbClr val="FBE8B3"/>
            </a:gs>
          </a:gsLst>
          <a:lin ang="5400000" scaled="1"/>
        </a:grad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A546C328-4E5E-9933-F92F-91EF65B012FD}"/>
              </a:ext>
            </a:extLst>
          </p:cNvPr>
          <p:cNvGrpSpPr/>
          <p:nvPr/>
        </p:nvGrpSpPr>
        <p:grpSpPr>
          <a:xfrm>
            <a:off x="311602" y="72388"/>
            <a:ext cx="3517811" cy="1383334"/>
            <a:chOff x="311602" y="72388"/>
            <a:chExt cx="3517811" cy="1383334"/>
          </a:xfrm>
        </p:grpSpPr>
        <p:pic>
          <p:nvPicPr>
            <p:cNvPr id="5" name="Imagen 4" descr="Icono&#10;&#10;Descripción generada automáticamente">
              <a:extLst>
                <a:ext uri="{FF2B5EF4-FFF2-40B4-BE49-F238E27FC236}">
                  <a16:creationId xmlns:a16="http://schemas.microsoft.com/office/drawing/2014/main" id="{184367B7-D5A7-65DE-0639-D34645788D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311602" y="72388"/>
              <a:ext cx="3405839" cy="1383334"/>
            </a:xfrm>
            <a:prstGeom prst="rect">
              <a:avLst/>
            </a:prstGeom>
            <a:effectLst>
              <a:outerShdw blurRad="50800" dist="38100" dir="5400000" algn="t" rotWithShape="0">
                <a:prstClr val="black">
                  <a:alpha val="40000"/>
                </a:prstClr>
              </a:outerShdw>
            </a:effectLst>
          </p:spPr>
        </p:pic>
        <p:sp>
          <p:nvSpPr>
            <p:cNvPr id="2" name="CuadroTexto 1">
              <a:extLst>
                <a:ext uri="{FF2B5EF4-FFF2-40B4-BE49-F238E27FC236}">
                  <a16:creationId xmlns:a16="http://schemas.microsoft.com/office/drawing/2014/main" id="{BA92B3E6-4219-CB17-1C5D-541272AABBA7}"/>
                </a:ext>
              </a:extLst>
            </p:cNvPr>
            <p:cNvSpPr txBox="1"/>
            <p:nvPr/>
          </p:nvSpPr>
          <p:spPr>
            <a:xfrm>
              <a:off x="1759016" y="604106"/>
              <a:ext cx="2070397" cy="400110"/>
            </a:xfrm>
            <a:prstGeom prst="rect">
              <a:avLst/>
            </a:prstGeom>
            <a:noFill/>
          </p:spPr>
          <p:txBody>
            <a:bodyPr wrap="square" rtlCol="0">
              <a:spAutoFit/>
            </a:bodyPr>
            <a:lstStyle/>
            <a:p>
              <a:r>
                <a:rPr lang="es-ES" sz="2000" dirty="0">
                  <a:solidFill>
                    <a:schemeClr val="bg1"/>
                  </a:solidFill>
                  <a:latin typeface="Abhaya Libre ExtraBold" panose="02000803000000000000" pitchFamily="2" charset="0"/>
                  <a:cs typeface="Abhaya Libre ExtraBold" panose="02000803000000000000" pitchFamily="2" charset="0"/>
                </a:rPr>
                <a:t>La llave de la fe</a:t>
              </a:r>
            </a:p>
          </p:txBody>
        </p:sp>
      </p:grpSp>
      <p:pic>
        <p:nvPicPr>
          <p:cNvPr id="4" name="Imagen 3" descr="Imagen que contiene edificio, exterior, parado, pequeño&#10;&#10;Descripción generada automáticamente">
            <a:extLst>
              <a:ext uri="{FF2B5EF4-FFF2-40B4-BE49-F238E27FC236}">
                <a16:creationId xmlns:a16="http://schemas.microsoft.com/office/drawing/2014/main" id="{4350379F-ED05-078E-25D0-35423AD9A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396" y="77136"/>
            <a:ext cx="5436828" cy="3751914"/>
          </a:xfrm>
          <a:prstGeom prst="roundRect">
            <a:avLst>
              <a:gd name="adj" fmla="val 8594"/>
            </a:avLst>
          </a:prstGeom>
          <a:solidFill>
            <a:srgbClr val="FFFFFF">
              <a:shade val="85000"/>
            </a:srgbClr>
          </a:solidFill>
          <a:ln w="38100">
            <a:solidFill>
              <a:schemeClr val="bg2">
                <a:lumMod val="50000"/>
              </a:schemeClr>
            </a:solidFill>
          </a:ln>
          <a:effectLst/>
        </p:spPr>
      </p:pic>
      <p:sp>
        <p:nvSpPr>
          <p:cNvPr id="12" name="CuadroTexto 11">
            <a:extLst>
              <a:ext uri="{FF2B5EF4-FFF2-40B4-BE49-F238E27FC236}">
                <a16:creationId xmlns:a16="http://schemas.microsoft.com/office/drawing/2014/main" id="{413B836A-876D-52D4-7E63-7107C319DC3C}"/>
              </a:ext>
            </a:extLst>
          </p:cNvPr>
          <p:cNvSpPr txBox="1"/>
          <p:nvPr/>
        </p:nvSpPr>
        <p:spPr>
          <a:xfrm>
            <a:off x="111776" y="1442298"/>
            <a:ext cx="6228064" cy="2554545"/>
          </a:xfrm>
          <a:prstGeom prst="rect">
            <a:avLst/>
          </a:prstGeom>
          <a:noFill/>
        </p:spPr>
        <p:txBody>
          <a:bodyPr wrap="square">
            <a:spAutoFit/>
          </a:bodyPr>
          <a:lstStyle/>
          <a:p>
            <a:r>
              <a:rPr lang="es-ES" sz="2000" dirty="0"/>
              <a:t>Hay una llave que es capaz de mover montañas. Es la llave de la fe. ¡Cuán fuertes es la verdadera fe! Con ella el suplicante se ase del poder del Amor Infinito. La fe consiste en confiar en Dios, en creer que nos ama y sabe lo que es mejor para nuestro bien. Así, en vez de nuestro camino, nos induce a preferir el suyo. En vez de nuestra ignorancia, acepta su sabiduría; en vez de nuestra debilidad, su fuerza; en vez de nuestro pecado, su justicia. </a:t>
            </a:r>
          </a:p>
        </p:txBody>
      </p:sp>
      <p:pic>
        <p:nvPicPr>
          <p:cNvPr id="13" name="Imagen 12">
            <a:extLst>
              <a:ext uri="{FF2B5EF4-FFF2-40B4-BE49-F238E27FC236}">
                <a16:creationId xmlns:a16="http://schemas.microsoft.com/office/drawing/2014/main" id="{EA06D871-8371-F524-7D02-A04D8E777CE4}"/>
              </a:ext>
            </a:extLst>
          </p:cNvPr>
          <p:cNvPicPr>
            <a:picLocks noChangeAspect="1"/>
          </p:cNvPicPr>
          <p:nvPr/>
        </p:nvPicPr>
        <p:blipFill rotWithShape="1">
          <a:blip r:embed="rId4"/>
          <a:srcRect b="6693"/>
          <a:stretch/>
        </p:blipFill>
        <p:spPr>
          <a:xfrm>
            <a:off x="111776" y="4009320"/>
            <a:ext cx="5436828" cy="2803984"/>
          </a:xfrm>
          <a:prstGeom prst="roundRect">
            <a:avLst>
              <a:gd name="adj" fmla="val 8594"/>
            </a:avLst>
          </a:prstGeom>
          <a:solidFill>
            <a:srgbClr val="FFFFFF">
              <a:shade val="85000"/>
            </a:srgbClr>
          </a:solidFill>
          <a:ln w="38100">
            <a:solidFill>
              <a:schemeClr val="bg2">
                <a:lumMod val="50000"/>
              </a:schemeClr>
            </a:solidFill>
          </a:ln>
          <a:effectLst/>
        </p:spPr>
      </p:pic>
      <p:sp>
        <p:nvSpPr>
          <p:cNvPr id="15" name="CuadroTexto 14">
            <a:extLst>
              <a:ext uri="{FF2B5EF4-FFF2-40B4-BE49-F238E27FC236}">
                <a16:creationId xmlns:a16="http://schemas.microsoft.com/office/drawing/2014/main" id="{3B6F6C38-6597-B201-D981-2D510F38C451}"/>
              </a:ext>
            </a:extLst>
          </p:cNvPr>
          <p:cNvSpPr txBox="1"/>
          <p:nvPr/>
        </p:nvSpPr>
        <p:spPr>
          <a:xfrm>
            <a:off x="5984224" y="4134039"/>
            <a:ext cx="6096000" cy="2554545"/>
          </a:xfrm>
          <a:prstGeom prst="rect">
            <a:avLst/>
          </a:prstGeom>
          <a:noFill/>
        </p:spPr>
        <p:txBody>
          <a:bodyPr wrap="square">
            <a:spAutoFit/>
          </a:bodyPr>
          <a:lstStyle/>
          <a:p>
            <a:r>
              <a:rPr lang="es-ES" sz="2000" dirty="0"/>
              <a:t>Nuestra vida, nosotros mismos, somos ya suyos; la fe reconoce su derecho de posesión, y acepta su bendición. Se indican la verdad, la integridad y la pureza como secretos del éxito de la vida. La fe es la que nos pone en posesión de estas virtudes. Todo buen impulso o aspiración provienen de Dios; la fe recibe de Dios la vida que es lo único que puede producir crecimiento y eficiencia verdaderos </a:t>
            </a:r>
            <a:r>
              <a:rPr lang="es-ES" sz="1600" dirty="0"/>
              <a:t>(Obreros evangélicos, pg. 565).</a:t>
            </a:r>
            <a:endParaRPr lang="es-ES" sz="2000" dirty="0"/>
          </a:p>
        </p:txBody>
      </p:sp>
    </p:spTree>
    <p:extLst>
      <p:ext uri="{BB962C8B-B14F-4D97-AF65-F5344CB8AC3E}">
        <p14:creationId xmlns:p14="http://schemas.microsoft.com/office/powerpoint/2010/main" val="205830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FD1D1"/>
            </a:gs>
            <a:gs pos="74000">
              <a:srgbClr val="FF8585"/>
            </a:gs>
            <a:gs pos="83000">
              <a:srgbClr val="FF8989"/>
            </a:gs>
            <a:gs pos="100000">
              <a:srgbClr val="FFAFAF"/>
            </a:gs>
          </a:gsLst>
          <a:lin ang="5400000" scaled="1"/>
        </a:grad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FBF89653-28C3-B16D-44E0-AFCD94B70C32}"/>
              </a:ext>
            </a:extLst>
          </p:cNvPr>
          <p:cNvGrpSpPr/>
          <p:nvPr/>
        </p:nvGrpSpPr>
        <p:grpSpPr>
          <a:xfrm>
            <a:off x="296726" y="108896"/>
            <a:ext cx="4083022" cy="1499619"/>
            <a:chOff x="296726" y="108896"/>
            <a:chExt cx="4083022" cy="1499619"/>
          </a:xfrm>
        </p:grpSpPr>
        <p:pic>
          <p:nvPicPr>
            <p:cNvPr id="8" name="Imagen 7" descr="Forma, Flecha&#10;&#10;Descripción generada automáticamente">
              <a:extLst>
                <a:ext uri="{FF2B5EF4-FFF2-40B4-BE49-F238E27FC236}">
                  <a16:creationId xmlns:a16="http://schemas.microsoft.com/office/drawing/2014/main" id="{F8DB1B59-01F8-3F4C-2597-869147F74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726" y="108896"/>
              <a:ext cx="3913640" cy="1499619"/>
            </a:xfrm>
            <a:prstGeom prst="rect">
              <a:avLst/>
            </a:prstGeom>
            <a:effectLst>
              <a:outerShdw blurRad="50800" dist="38100" dir="5400000" algn="t" rotWithShape="0">
                <a:prstClr val="black">
                  <a:alpha val="40000"/>
                </a:prstClr>
              </a:outerShdw>
            </a:effectLst>
          </p:spPr>
        </p:pic>
        <p:sp>
          <p:nvSpPr>
            <p:cNvPr id="2" name="CuadroTexto 1">
              <a:extLst>
                <a:ext uri="{FF2B5EF4-FFF2-40B4-BE49-F238E27FC236}">
                  <a16:creationId xmlns:a16="http://schemas.microsoft.com/office/drawing/2014/main" id="{2CEDABBF-E5A0-7F78-F7A2-20B7EF84EBCE}"/>
                </a:ext>
              </a:extLst>
            </p:cNvPr>
            <p:cNvSpPr txBox="1"/>
            <p:nvPr/>
          </p:nvSpPr>
          <p:spPr>
            <a:xfrm>
              <a:off x="965247" y="658650"/>
              <a:ext cx="3414501" cy="400110"/>
            </a:xfrm>
            <a:prstGeom prst="rect">
              <a:avLst/>
            </a:prstGeom>
            <a:noFill/>
          </p:spPr>
          <p:txBody>
            <a:bodyPr wrap="square" rtlCol="0">
              <a:spAutoFit/>
            </a:bodyPr>
            <a:lstStyle/>
            <a:p>
              <a:r>
                <a:rPr lang="es-ES" sz="2000" dirty="0">
                  <a:solidFill>
                    <a:schemeClr val="bg1"/>
                  </a:solidFill>
                  <a:latin typeface="Abhaya Libre ExtraBold" panose="02000803000000000000" pitchFamily="2" charset="0"/>
                  <a:cs typeface="Abhaya Libre ExtraBold" panose="02000803000000000000" pitchFamily="2" charset="0"/>
                </a:rPr>
                <a:t>La llave de compartir a Jesús</a:t>
              </a:r>
            </a:p>
          </p:txBody>
        </p:sp>
      </p:grpSp>
      <p:sp>
        <p:nvSpPr>
          <p:cNvPr id="3" name="CuadroTexto 2">
            <a:extLst>
              <a:ext uri="{FF2B5EF4-FFF2-40B4-BE49-F238E27FC236}">
                <a16:creationId xmlns:a16="http://schemas.microsoft.com/office/drawing/2014/main" id="{CF366592-4317-E9B9-5762-D2EEDC4CA3FA}"/>
              </a:ext>
            </a:extLst>
          </p:cNvPr>
          <p:cNvSpPr txBox="1"/>
          <p:nvPr/>
        </p:nvSpPr>
        <p:spPr>
          <a:xfrm>
            <a:off x="156756" y="1862484"/>
            <a:ext cx="6175404" cy="3477875"/>
          </a:xfrm>
          <a:prstGeom prst="rect">
            <a:avLst/>
          </a:prstGeom>
          <a:noFill/>
        </p:spPr>
        <p:txBody>
          <a:bodyPr wrap="square">
            <a:spAutoFit/>
          </a:bodyPr>
          <a:lstStyle/>
          <a:p>
            <a:r>
              <a:rPr lang="es-ES" sz="2000" dirty="0"/>
              <a:t>La última llave, la de compartir a Jesús, contiene la clave de una vida útil y eficaz aquí, y por la eternidad. </a:t>
            </a:r>
          </a:p>
          <a:p>
            <a:r>
              <a:rPr lang="es-ES" sz="2000" dirty="0"/>
              <a:t>Cuanto más hablamos de Jesús, tanto más reflejaremos su divina imagen y se fortalecerá nuestra confianza de que él es nuestro Salvador personal y amante. Mediante la contemplación somos transformados. Necesitamos que Cristo forme parte de nuestra experiencia religiosa. Cuando os reunís, sea Cristo y su salvación el motivo de vuestra conversación... Mientras más hablemos de Jesús, más de sus incomparables encantos lograremos contemplar </a:t>
            </a:r>
            <a:r>
              <a:rPr lang="es-ES" sz="1600" dirty="0"/>
              <a:t>(Dios nos cuida </a:t>
            </a:r>
            <a:r>
              <a:rPr lang="es-ES" sz="1600" dirty="0" err="1"/>
              <a:t>pg</a:t>
            </a:r>
            <a:r>
              <a:rPr lang="es-ES" sz="1600" dirty="0"/>
              <a:t> 382). </a:t>
            </a:r>
            <a:endParaRPr lang="es-ES" sz="2000" dirty="0"/>
          </a:p>
        </p:txBody>
      </p:sp>
      <p:sp>
        <p:nvSpPr>
          <p:cNvPr id="7" name="CuadroTexto 6">
            <a:extLst>
              <a:ext uri="{FF2B5EF4-FFF2-40B4-BE49-F238E27FC236}">
                <a16:creationId xmlns:a16="http://schemas.microsoft.com/office/drawing/2014/main" id="{C3CB57C4-C490-6021-2603-1EB3CA44D671}"/>
              </a:ext>
            </a:extLst>
          </p:cNvPr>
          <p:cNvSpPr txBox="1"/>
          <p:nvPr/>
        </p:nvSpPr>
        <p:spPr>
          <a:xfrm>
            <a:off x="158378" y="5352350"/>
            <a:ext cx="6094378" cy="1323439"/>
          </a:xfrm>
          <a:prstGeom prst="rect">
            <a:avLst/>
          </a:prstGeom>
          <a:noFill/>
        </p:spPr>
        <p:txBody>
          <a:bodyPr wrap="square">
            <a:spAutoFit/>
          </a:bodyPr>
          <a:lstStyle/>
          <a:p>
            <a:r>
              <a:rPr lang="es-ES" sz="2000" dirty="0"/>
              <a:t>Hablad de Jesús, de su piedad y su gloria, y de su amor imperecedero por vosotros, y permitid que de vuestro corazón mane amor y gratitud hacia él, que murió para salvaros </a:t>
            </a:r>
            <a:r>
              <a:rPr lang="es-ES" sz="1600" dirty="0"/>
              <a:t>(Hijos e hijas de Dios pg. 248).</a:t>
            </a:r>
            <a:endParaRPr lang="es-ES" sz="2000" dirty="0"/>
          </a:p>
        </p:txBody>
      </p:sp>
      <p:pic>
        <p:nvPicPr>
          <p:cNvPr id="11" name="Imagen 10">
            <a:extLst>
              <a:ext uri="{FF2B5EF4-FFF2-40B4-BE49-F238E27FC236}">
                <a16:creationId xmlns:a16="http://schemas.microsoft.com/office/drawing/2014/main" id="{AC719EDF-2882-3F83-F46B-E63145FBD694}"/>
              </a:ext>
            </a:extLst>
          </p:cNvPr>
          <p:cNvPicPr>
            <a:picLocks noChangeAspect="1"/>
          </p:cNvPicPr>
          <p:nvPr/>
        </p:nvPicPr>
        <p:blipFill rotWithShape="1">
          <a:blip r:embed="rId3"/>
          <a:srcRect t="1610" r="-2" b="26215"/>
          <a:stretch/>
        </p:blipFill>
        <p:spPr>
          <a:xfrm>
            <a:off x="6427060" y="246969"/>
            <a:ext cx="5674894" cy="3119701"/>
          </a:xfrm>
          <a:prstGeom prst="roundRect">
            <a:avLst>
              <a:gd name="adj" fmla="val 8594"/>
            </a:avLst>
          </a:prstGeom>
          <a:solidFill>
            <a:srgbClr val="FFFFFF">
              <a:shade val="85000"/>
            </a:srgbClr>
          </a:solidFill>
          <a:ln w="19050">
            <a:solidFill>
              <a:srgbClr val="761C1F"/>
            </a:solidFill>
          </a:ln>
          <a:effectLst/>
        </p:spPr>
      </p:pic>
      <p:pic>
        <p:nvPicPr>
          <p:cNvPr id="12" name="Imagen 11">
            <a:extLst>
              <a:ext uri="{FF2B5EF4-FFF2-40B4-BE49-F238E27FC236}">
                <a16:creationId xmlns:a16="http://schemas.microsoft.com/office/drawing/2014/main" id="{5A4C13DA-CC1C-327F-8891-802917640EBA}"/>
              </a:ext>
            </a:extLst>
          </p:cNvPr>
          <p:cNvPicPr>
            <a:picLocks noChangeAspect="1"/>
          </p:cNvPicPr>
          <p:nvPr/>
        </p:nvPicPr>
        <p:blipFill rotWithShape="1">
          <a:blip r:embed="rId4">
            <a:extLst>
              <a:ext uri="{28A0092B-C50C-407E-A947-70E740481C1C}">
                <a14:useLocalDpi xmlns:a14="http://schemas.microsoft.com/office/drawing/2010/main" val="0"/>
              </a:ext>
            </a:extLst>
          </a:blip>
          <a:srcRect l="12942" t="303" r="-82" b="-303"/>
          <a:stretch/>
        </p:blipFill>
        <p:spPr>
          <a:xfrm>
            <a:off x="6426689" y="3557250"/>
            <a:ext cx="2676579" cy="3118539"/>
          </a:xfrm>
          <a:prstGeom prst="roundRect">
            <a:avLst>
              <a:gd name="adj" fmla="val 8594"/>
            </a:avLst>
          </a:prstGeom>
          <a:solidFill>
            <a:srgbClr val="FFFFFF">
              <a:shade val="85000"/>
            </a:srgbClr>
          </a:solidFill>
          <a:ln w="19050">
            <a:solidFill>
              <a:srgbClr val="761C1F"/>
            </a:solidFill>
          </a:ln>
          <a:effectLst/>
        </p:spPr>
      </p:pic>
      <p:pic>
        <p:nvPicPr>
          <p:cNvPr id="13" name="Imagen 12">
            <a:extLst>
              <a:ext uri="{FF2B5EF4-FFF2-40B4-BE49-F238E27FC236}">
                <a16:creationId xmlns:a16="http://schemas.microsoft.com/office/drawing/2014/main" id="{0BF58021-244C-424E-553C-92D3D36AF5B3}"/>
              </a:ext>
            </a:extLst>
          </p:cNvPr>
          <p:cNvPicPr>
            <a:picLocks noChangeAspect="1"/>
          </p:cNvPicPr>
          <p:nvPr/>
        </p:nvPicPr>
        <p:blipFill rotWithShape="1">
          <a:blip r:embed="rId5">
            <a:extLst>
              <a:ext uri="{28A0092B-C50C-407E-A947-70E740481C1C}">
                <a14:useLocalDpi xmlns:a14="http://schemas.microsoft.com/office/drawing/2010/main" val="0"/>
              </a:ext>
            </a:extLst>
          </a:blip>
          <a:srcRect l="21183" r="21183"/>
          <a:stretch/>
        </p:blipFill>
        <p:spPr>
          <a:xfrm>
            <a:off x="9264507" y="3547816"/>
            <a:ext cx="2837076" cy="3129135"/>
          </a:xfrm>
          <a:prstGeom prst="roundRect">
            <a:avLst>
              <a:gd name="adj" fmla="val 8594"/>
            </a:avLst>
          </a:prstGeom>
          <a:solidFill>
            <a:srgbClr val="FFFFFF">
              <a:shade val="85000"/>
            </a:srgbClr>
          </a:solidFill>
          <a:ln w="19050">
            <a:solidFill>
              <a:srgbClr val="761C1F"/>
            </a:solidFill>
          </a:ln>
          <a:effectLst/>
        </p:spPr>
      </p:pic>
    </p:spTree>
    <p:extLst>
      <p:ext uri="{BB962C8B-B14F-4D97-AF65-F5344CB8AC3E}">
        <p14:creationId xmlns:p14="http://schemas.microsoft.com/office/powerpoint/2010/main" val="4270535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left)">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par>
                                <p:cTn id="31" presetID="53" presetClass="entr" presetSubtype="16"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FC20BEC-6B75-8FB1-4B3F-1A256B30C477}"/>
              </a:ext>
            </a:extLst>
          </p:cNvPr>
          <p:cNvSpPr txBox="1"/>
          <p:nvPr/>
        </p:nvSpPr>
        <p:spPr>
          <a:xfrm>
            <a:off x="114300" y="4057233"/>
            <a:ext cx="4019550" cy="2800767"/>
          </a:xfrm>
          <a:prstGeom prst="rect">
            <a:avLst/>
          </a:prstGeom>
          <a:noFill/>
        </p:spPr>
        <p:txBody>
          <a:bodyPr wrap="square">
            <a:spAutoFit/>
          </a:bodyPr>
          <a:lstStyle/>
          <a:p>
            <a:r>
              <a:rPr lang="es-ES" sz="2200" b="1" dirty="0">
                <a:solidFill>
                  <a:schemeClr val="bg1"/>
                </a:solidFill>
              </a:rPr>
              <a:t>Permita el Señor que, en cada momento de nuestra vida, podamos hacer el uso debido de estas valiosas llaves, que nos ayudarán en todo momento, y de manera especial cuando nos encontremos arrastrando dificultades.</a:t>
            </a:r>
          </a:p>
        </p:txBody>
      </p:sp>
      <p:sp>
        <p:nvSpPr>
          <p:cNvPr id="2" name="CuadroTexto 1">
            <a:extLst>
              <a:ext uri="{FF2B5EF4-FFF2-40B4-BE49-F238E27FC236}">
                <a16:creationId xmlns:a16="http://schemas.microsoft.com/office/drawing/2014/main" id="{F67C80B5-91C0-27DE-32C6-0897C411DBD3}"/>
              </a:ext>
            </a:extLst>
          </p:cNvPr>
          <p:cNvSpPr txBox="1"/>
          <p:nvPr/>
        </p:nvSpPr>
        <p:spPr>
          <a:xfrm>
            <a:off x="7353300" y="3915314"/>
            <a:ext cx="4762500" cy="2862322"/>
          </a:xfrm>
          <a:prstGeom prst="rect">
            <a:avLst/>
          </a:prstGeom>
          <a:solidFill>
            <a:schemeClr val="lt1">
              <a:alpha val="96000"/>
            </a:schemeClr>
          </a:solidFill>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Wingdings" panose="05000000000000000000" pitchFamily="2" charset="2"/>
              <a:buChar char="§"/>
            </a:pPr>
            <a:r>
              <a:rPr lang="es-ES" b="1" dirty="0">
                <a:solidFill>
                  <a:srgbClr val="7C3E29"/>
                </a:solidFill>
              </a:rPr>
              <a:t>La llave del deseo ferviente de adorar a Dios</a:t>
            </a:r>
          </a:p>
          <a:p>
            <a:pPr marL="285750" indent="-285750">
              <a:buFont typeface="Wingdings" panose="05000000000000000000" pitchFamily="2" charset="2"/>
              <a:buChar char="§"/>
            </a:pPr>
            <a:r>
              <a:rPr lang="es-ES" b="1" dirty="0">
                <a:solidFill>
                  <a:srgbClr val="1A505D"/>
                </a:solidFill>
              </a:rPr>
              <a:t>La llave del canto</a:t>
            </a:r>
          </a:p>
          <a:p>
            <a:pPr marL="285750" indent="-285750">
              <a:buFont typeface="Wingdings" panose="05000000000000000000" pitchFamily="2" charset="2"/>
              <a:buChar char="§"/>
            </a:pPr>
            <a:r>
              <a:rPr lang="es-ES" b="1" dirty="0">
                <a:solidFill>
                  <a:srgbClr val="E86B38"/>
                </a:solidFill>
              </a:rPr>
              <a:t>La llave de la Biblia</a:t>
            </a:r>
          </a:p>
          <a:p>
            <a:pPr marL="285750" indent="-285750">
              <a:buFont typeface="Wingdings" panose="05000000000000000000" pitchFamily="2" charset="2"/>
              <a:buChar char="§"/>
            </a:pPr>
            <a:r>
              <a:rPr lang="es-ES" b="1" dirty="0">
                <a:solidFill>
                  <a:srgbClr val="653F99"/>
                </a:solidFill>
              </a:rPr>
              <a:t>La llave de la oración</a:t>
            </a:r>
          </a:p>
          <a:p>
            <a:pPr marL="285750" indent="-285750">
              <a:buFont typeface="Wingdings" panose="05000000000000000000" pitchFamily="2" charset="2"/>
              <a:buChar char="§"/>
            </a:pPr>
            <a:r>
              <a:rPr lang="es-ES" b="1" dirty="0">
                <a:solidFill>
                  <a:srgbClr val="A11C77"/>
                </a:solidFill>
              </a:rPr>
              <a:t>La llave del agradecimiento</a:t>
            </a:r>
          </a:p>
          <a:p>
            <a:pPr marL="285750" indent="-285750">
              <a:buFont typeface="Wingdings" panose="05000000000000000000" pitchFamily="2" charset="2"/>
              <a:buChar char="§"/>
            </a:pPr>
            <a:r>
              <a:rPr lang="es-ES" b="1" dirty="0">
                <a:solidFill>
                  <a:srgbClr val="357D18"/>
                </a:solidFill>
              </a:rPr>
              <a:t>La llave de la ayuda</a:t>
            </a:r>
          </a:p>
          <a:p>
            <a:pPr marL="285750" indent="-285750">
              <a:buFont typeface="Wingdings" panose="05000000000000000000" pitchFamily="2" charset="2"/>
              <a:buChar char="§"/>
            </a:pPr>
            <a:r>
              <a:rPr lang="es-ES" b="1" dirty="0">
                <a:solidFill>
                  <a:srgbClr val="9B7537"/>
                </a:solidFill>
              </a:rPr>
              <a:t>La llave de la generosidad</a:t>
            </a:r>
          </a:p>
          <a:p>
            <a:pPr marL="285750" indent="-285750">
              <a:buFont typeface="Wingdings" panose="05000000000000000000" pitchFamily="2" charset="2"/>
              <a:buChar char="§"/>
            </a:pPr>
            <a:r>
              <a:rPr lang="es-ES" b="1" dirty="0">
                <a:solidFill>
                  <a:srgbClr val="0890B2"/>
                </a:solidFill>
              </a:rPr>
              <a:t>La llave del perdón</a:t>
            </a:r>
          </a:p>
          <a:p>
            <a:pPr marL="285750" indent="-285750">
              <a:buFont typeface="Wingdings" panose="05000000000000000000" pitchFamily="2" charset="2"/>
              <a:buChar char="§"/>
            </a:pPr>
            <a:r>
              <a:rPr lang="es-ES" b="1" dirty="0">
                <a:solidFill>
                  <a:srgbClr val="DAA40A"/>
                </a:solidFill>
              </a:rPr>
              <a:t>La llave de la fe</a:t>
            </a:r>
          </a:p>
          <a:p>
            <a:pPr marL="285750" indent="-285750">
              <a:buFont typeface="Wingdings" panose="05000000000000000000" pitchFamily="2" charset="2"/>
              <a:buChar char="§"/>
            </a:pPr>
            <a:r>
              <a:rPr lang="es-ES" b="1" dirty="0">
                <a:solidFill>
                  <a:srgbClr val="A40000"/>
                </a:solidFill>
              </a:rPr>
              <a:t>La llave de compartir a Jesús</a:t>
            </a:r>
          </a:p>
        </p:txBody>
      </p:sp>
    </p:spTree>
    <p:extLst>
      <p:ext uri="{BB962C8B-B14F-4D97-AF65-F5344CB8AC3E}">
        <p14:creationId xmlns:p14="http://schemas.microsoft.com/office/powerpoint/2010/main" val="3348757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1000"/>
                                        <p:tgtEl>
                                          <p:spTgt spid="2">
                                            <p:bg/>
                                          </p:spTgt>
                                        </p:tgtEl>
                                      </p:cBhvr>
                                    </p:animEffect>
                                    <p:anim calcmode="lin" valueType="num">
                                      <p:cBhvr>
                                        <p:cTn id="8" dur="1000" fill="hold"/>
                                        <p:tgtEl>
                                          <p:spTgt spid="2">
                                            <p:bg/>
                                          </p:spTgt>
                                        </p:tgtEl>
                                        <p:attrNameLst>
                                          <p:attrName>ppt_x</p:attrName>
                                        </p:attrNameLst>
                                      </p:cBhvr>
                                      <p:tavLst>
                                        <p:tav tm="0">
                                          <p:val>
                                            <p:strVal val="#ppt_x"/>
                                          </p:val>
                                        </p:tav>
                                        <p:tav tm="100000">
                                          <p:val>
                                            <p:strVal val="#ppt_x"/>
                                          </p:val>
                                        </p:tav>
                                      </p:tavLst>
                                    </p:anim>
                                    <p:anim calcmode="lin" valueType="num">
                                      <p:cBhvr>
                                        <p:cTn id="9" dur="1000" fill="hold"/>
                                        <p:tgtEl>
                                          <p:spTgt spid="2">
                                            <p:bg/>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anim calcmode="lin" valueType="num">
                                      <p:cBhvr>
                                        <p:cTn id="1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25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1000"/>
                                        <p:tgtEl>
                                          <p:spTgt spid="2">
                                            <p:txEl>
                                              <p:pRg st="1" end="1"/>
                                            </p:txEl>
                                          </p:spTgt>
                                        </p:tgtEl>
                                      </p:cBhvr>
                                    </p:animEffect>
                                    <p:anim calcmode="lin" valueType="num">
                                      <p:cBhvr>
                                        <p:cTn id="20"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250"/>
                            </p:stCondLst>
                            <p:childTnLst>
                              <p:par>
                                <p:cTn id="23" presetID="42" presetClass="entr" presetSubtype="0" fill="hold" grpId="0" nodeType="afterEffect">
                                  <p:stCondLst>
                                    <p:cond delay="25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1000"/>
                                        <p:tgtEl>
                                          <p:spTgt spid="2">
                                            <p:txEl>
                                              <p:pRg st="2" end="2"/>
                                            </p:txEl>
                                          </p:spTgt>
                                        </p:tgtEl>
                                      </p:cBhvr>
                                    </p:animEffect>
                                    <p:anim calcmode="lin" valueType="num">
                                      <p:cBhvr>
                                        <p:cTn id="2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4500"/>
                            </p:stCondLst>
                            <p:childTnLst>
                              <p:par>
                                <p:cTn id="29" presetID="42" presetClass="entr" presetSubtype="0" fill="hold" grpId="0" nodeType="afterEffect">
                                  <p:stCondLst>
                                    <p:cond delay="25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1000"/>
                                        <p:tgtEl>
                                          <p:spTgt spid="2">
                                            <p:txEl>
                                              <p:pRg st="3" end="3"/>
                                            </p:txEl>
                                          </p:spTgt>
                                        </p:tgtEl>
                                      </p:cBhvr>
                                    </p:animEffect>
                                    <p:anim calcmode="lin" valueType="num">
                                      <p:cBhvr>
                                        <p:cTn id="3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5750"/>
                            </p:stCondLst>
                            <p:childTnLst>
                              <p:par>
                                <p:cTn id="35" presetID="42" presetClass="entr" presetSubtype="0" fill="hold" grpId="0" nodeType="afterEffect">
                                  <p:stCondLst>
                                    <p:cond delay="25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fade">
                                      <p:cBhvr>
                                        <p:cTn id="37" dur="1000"/>
                                        <p:tgtEl>
                                          <p:spTgt spid="2">
                                            <p:txEl>
                                              <p:pRg st="4" end="4"/>
                                            </p:txEl>
                                          </p:spTgt>
                                        </p:tgtEl>
                                      </p:cBhvr>
                                    </p:animEffect>
                                    <p:anim calcmode="lin" valueType="num">
                                      <p:cBhvr>
                                        <p:cTn id="3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7000"/>
                            </p:stCondLst>
                            <p:childTnLst>
                              <p:par>
                                <p:cTn id="41" presetID="42" presetClass="entr" presetSubtype="0" fill="hold" grpId="0" nodeType="afterEffect">
                                  <p:stCondLst>
                                    <p:cond delay="250"/>
                                  </p:stCondLst>
                                  <p:childTnLst>
                                    <p:set>
                                      <p:cBhvr>
                                        <p:cTn id="42" dur="1" fill="hold">
                                          <p:stCondLst>
                                            <p:cond delay="0"/>
                                          </p:stCondLst>
                                        </p:cTn>
                                        <p:tgtEl>
                                          <p:spTgt spid="2">
                                            <p:txEl>
                                              <p:pRg st="5" end="5"/>
                                            </p:txEl>
                                          </p:spTgt>
                                        </p:tgtEl>
                                        <p:attrNameLst>
                                          <p:attrName>style.visibility</p:attrName>
                                        </p:attrNameLst>
                                      </p:cBhvr>
                                      <p:to>
                                        <p:strVal val="visible"/>
                                      </p:to>
                                    </p:set>
                                    <p:animEffect transition="in" filter="fade">
                                      <p:cBhvr>
                                        <p:cTn id="43" dur="1000"/>
                                        <p:tgtEl>
                                          <p:spTgt spid="2">
                                            <p:txEl>
                                              <p:pRg st="5" end="5"/>
                                            </p:txEl>
                                          </p:spTgt>
                                        </p:tgtEl>
                                      </p:cBhvr>
                                    </p:animEffect>
                                    <p:anim calcmode="lin" valueType="num">
                                      <p:cBhvr>
                                        <p:cTn id="44"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par>
                          <p:cTn id="46" fill="hold">
                            <p:stCondLst>
                              <p:cond delay="8250"/>
                            </p:stCondLst>
                            <p:childTnLst>
                              <p:par>
                                <p:cTn id="47" presetID="42" presetClass="entr" presetSubtype="0" fill="hold" grpId="0" nodeType="afterEffect">
                                  <p:stCondLst>
                                    <p:cond delay="25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par>
                          <p:cTn id="52" fill="hold">
                            <p:stCondLst>
                              <p:cond delay="9500"/>
                            </p:stCondLst>
                            <p:childTnLst>
                              <p:par>
                                <p:cTn id="53" presetID="42" presetClass="entr" presetSubtype="0" fill="hold" grpId="0" nodeType="afterEffect">
                                  <p:stCondLst>
                                    <p:cond delay="250"/>
                                  </p:stCondLst>
                                  <p:childTnLst>
                                    <p:set>
                                      <p:cBhvr>
                                        <p:cTn id="54" dur="1" fill="hold">
                                          <p:stCondLst>
                                            <p:cond delay="0"/>
                                          </p:stCondLst>
                                        </p:cTn>
                                        <p:tgtEl>
                                          <p:spTgt spid="2">
                                            <p:txEl>
                                              <p:pRg st="7" end="7"/>
                                            </p:txEl>
                                          </p:spTgt>
                                        </p:tgtEl>
                                        <p:attrNameLst>
                                          <p:attrName>style.visibility</p:attrName>
                                        </p:attrNameLst>
                                      </p:cBhvr>
                                      <p:to>
                                        <p:strVal val="visible"/>
                                      </p:to>
                                    </p:set>
                                    <p:animEffect transition="in" filter="fade">
                                      <p:cBhvr>
                                        <p:cTn id="55" dur="1000"/>
                                        <p:tgtEl>
                                          <p:spTgt spid="2">
                                            <p:txEl>
                                              <p:pRg st="7" end="7"/>
                                            </p:txEl>
                                          </p:spTgt>
                                        </p:tgtEl>
                                      </p:cBhvr>
                                    </p:animEffect>
                                    <p:anim calcmode="lin" valueType="num">
                                      <p:cBhvr>
                                        <p:cTn id="56"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7"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par>
                          <p:cTn id="58" fill="hold">
                            <p:stCondLst>
                              <p:cond delay="10750"/>
                            </p:stCondLst>
                            <p:childTnLst>
                              <p:par>
                                <p:cTn id="59" presetID="42" presetClass="entr" presetSubtype="0" fill="hold" grpId="0" nodeType="afterEffect">
                                  <p:stCondLst>
                                    <p:cond delay="250"/>
                                  </p:stCondLst>
                                  <p:childTnLst>
                                    <p:set>
                                      <p:cBhvr>
                                        <p:cTn id="60" dur="1" fill="hold">
                                          <p:stCondLst>
                                            <p:cond delay="0"/>
                                          </p:stCondLst>
                                        </p:cTn>
                                        <p:tgtEl>
                                          <p:spTgt spid="2">
                                            <p:txEl>
                                              <p:pRg st="8" end="8"/>
                                            </p:txEl>
                                          </p:spTgt>
                                        </p:tgtEl>
                                        <p:attrNameLst>
                                          <p:attrName>style.visibility</p:attrName>
                                        </p:attrNameLst>
                                      </p:cBhvr>
                                      <p:to>
                                        <p:strVal val="visible"/>
                                      </p:to>
                                    </p:set>
                                    <p:animEffect transition="in" filter="fade">
                                      <p:cBhvr>
                                        <p:cTn id="61" dur="1000"/>
                                        <p:tgtEl>
                                          <p:spTgt spid="2">
                                            <p:txEl>
                                              <p:pRg st="8" end="8"/>
                                            </p:txEl>
                                          </p:spTgt>
                                        </p:tgtEl>
                                      </p:cBhvr>
                                    </p:animEffect>
                                    <p:anim calcmode="lin" valueType="num">
                                      <p:cBhvr>
                                        <p:cTn id="6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par>
                          <p:cTn id="64" fill="hold">
                            <p:stCondLst>
                              <p:cond delay="12000"/>
                            </p:stCondLst>
                            <p:childTnLst>
                              <p:par>
                                <p:cTn id="65" presetID="42" presetClass="entr" presetSubtype="0" fill="hold" grpId="0" nodeType="afterEffect">
                                  <p:stCondLst>
                                    <p:cond delay="250"/>
                                  </p:stCondLst>
                                  <p:childTnLst>
                                    <p:set>
                                      <p:cBhvr>
                                        <p:cTn id="66" dur="1" fill="hold">
                                          <p:stCondLst>
                                            <p:cond delay="0"/>
                                          </p:stCondLst>
                                        </p:cTn>
                                        <p:tgtEl>
                                          <p:spTgt spid="2">
                                            <p:txEl>
                                              <p:pRg st="9" end="9"/>
                                            </p:txEl>
                                          </p:spTgt>
                                        </p:tgtEl>
                                        <p:attrNameLst>
                                          <p:attrName>style.visibility</p:attrName>
                                        </p:attrNameLst>
                                      </p:cBhvr>
                                      <p:to>
                                        <p:strVal val="visible"/>
                                      </p:to>
                                    </p:set>
                                    <p:animEffect transition="in" filter="fade">
                                      <p:cBhvr>
                                        <p:cTn id="67" dur="1000"/>
                                        <p:tgtEl>
                                          <p:spTgt spid="2">
                                            <p:txEl>
                                              <p:pRg st="9" end="9"/>
                                            </p:txEl>
                                          </p:spTgt>
                                        </p:tgtEl>
                                      </p:cBhvr>
                                    </p:animEffect>
                                    <p:anim calcmode="lin" valueType="num">
                                      <p:cBhvr>
                                        <p:cTn id="68"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69"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00942F7-A2E7-53CB-96F2-B9C4A3CC958F}"/>
              </a:ext>
            </a:extLst>
          </p:cNvPr>
          <p:cNvSpPr txBox="1"/>
          <p:nvPr/>
        </p:nvSpPr>
        <p:spPr>
          <a:xfrm>
            <a:off x="258535" y="209550"/>
            <a:ext cx="8580665" cy="2462213"/>
          </a:xfrm>
          <a:prstGeom prst="rect">
            <a:avLst/>
          </a:prstGeom>
          <a:noFill/>
        </p:spPr>
        <p:txBody>
          <a:bodyPr wrap="square">
            <a:spAutoFit/>
          </a:bodyPr>
          <a:lstStyle/>
          <a:p>
            <a:pPr>
              <a:spcBef>
                <a:spcPts val="600"/>
              </a:spcBef>
            </a:pPr>
            <a:r>
              <a:rPr lang="es-ES" sz="2200" b="1" dirty="0"/>
              <a:t>En el continuo luchar de esta vida, llena de dificultades y problemas, muchas veces nos encontramos desanimados, tristes y faltos de fuerzas. En estas ocasiones, nos parece que todo está cerrado para nosotros y que nada puede sacarnos del encierro. Pero, tenemos a nuestra disposición diez llaves de poder, que nos ayudarán a abrir nuevamente las puertas de la esperanza y de la felicidad de nuestros corazones, para encontrar la solución de nuestros problemas.</a:t>
            </a:r>
          </a:p>
        </p:txBody>
      </p:sp>
      <p:sp>
        <p:nvSpPr>
          <p:cNvPr id="5" name="CuadroTexto 4">
            <a:extLst>
              <a:ext uri="{FF2B5EF4-FFF2-40B4-BE49-F238E27FC236}">
                <a16:creationId xmlns:a16="http://schemas.microsoft.com/office/drawing/2014/main" id="{076FED70-7C1C-498B-C966-50A4DEDE4119}"/>
              </a:ext>
            </a:extLst>
          </p:cNvPr>
          <p:cNvSpPr txBox="1"/>
          <p:nvPr/>
        </p:nvSpPr>
        <p:spPr>
          <a:xfrm>
            <a:off x="420460" y="5061857"/>
            <a:ext cx="6843304" cy="1446550"/>
          </a:xfrm>
          <a:prstGeom prst="rect">
            <a:avLst/>
          </a:prstGeom>
          <a:noFill/>
        </p:spPr>
        <p:txBody>
          <a:bodyPr wrap="square" rtlCol="0">
            <a:spAutoFit/>
          </a:bodyPr>
          <a:lstStyle/>
          <a:p>
            <a:r>
              <a:rPr lang="es-ES" sz="2200" b="1" dirty="0"/>
              <a:t>Nuestro buen Dios es dueño y Señor de todas estas preciosas llaves. Él, por su gran amor, las pone en nuestras manos para que hagamos uso de ellas y veamos sus maravillosos resultados.</a:t>
            </a:r>
          </a:p>
        </p:txBody>
      </p:sp>
    </p:spTree>
    <p:extLst>
      <p:ext uri="{BB962C8B-B14F-4D97-AF65-F5344CB8AC3E}">
        <p14:creationId xmlns:p14="http://schemas.microsoft.com/office/powerpoint/2010/main" val="4227288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269FEEF-A473-EDFB-AD71-6B2A6A64DB98}"/>
              </a:ext>
            </a:extLst>
          </p:cNvPr>
          <p:cNvSpPr txBox="1"/>
          <p:nvPr/>
        </p:nvSpPr>
        <p:spPr>
          <a:xfrm>
            <a:off x="271895" y="1219277"/>
            <a:ext cx="5212896" cy="3170099"/>
          </a:xfrm>
          <a:prstGeom prst="rect">
            <a:avLst/>
          </a:prstGeom>
          <a:noFill/>
        </p:spPr>
        <p:txBody>
          <a:bodyPr wrap="square">
            <a:spAutoFit/>
          </a:bodyPr>
          <a:lstStyle/>
          <a:p>
            <a:r>
              <a:rPr lang="es-ES" sz="2000" dirty="0"/>
              <a:t>Cuando las puertas de nuestros templos se abren, con esa poderosa llave del deseo ferviente de adorar a Dios, nos sentimos regocijados de estar en sus atrios. Al recibir la grata bienvenida, que nos da Jesús en los brazos de su amor, nos sentimos como si nuestra iglesia fuese un pedacito de cielo, aquí en la tierra.</a:t>
            </a:r>
          </a:p>
          <a:p>
            <a:r>
              <a:rPr lang="es-ES" sz="2000" dirty="0"/>
              <a:t>Adora, pues, a Dios en su casa por sus atributos: Bondad, misericordia, poder, soberanía, creación…</a:t>
            </a:r>
          </a:p>
        </p:txBody>
      </p:sp>
      <p:sp>
        <p:nvSpPr>
          <p:cNvPr id="7" name="CuadroTexto 6">
            <a:extLst>
              <a:ext uri="{FF2B5EF4-FFF2-40B4-BE49-F238E27FC236}">
                <a16:creationId xmlns:a16="http://schemas.microsoft.com/office/drawing/2014/main" id="{EB6150A5-2E31-4B04-70D3-85AC00336F49}"/>
              </a:ext>
            </a:extLst>
          </p:cNvPr>
          <p:cNvSpPr txBox="1"/>
          <p:nvPr/>
        </p:nvSpPr>
        <p:spPr>
          <a:xfrm>
            <a:off x="304800" y="4393705"/>
            <a:ext cx="11808822" cy="2246769"/>
          </a:xfrm>
          <a:prstGeom prst="rect">
            <a:avLst/>
          </a:prstGeom>
          <a:noFill/>
        </p:spPr>
        <p:txBody>
          <a:bodyPr wrap="square">
            <a:spAutoFit/>
          </a:bodyPr>
          <a:lstStyle/>
          <a:p>
            <a:r>
              <a:rPr lang="es-ES" sz="2000" dirty="0"/>
              <a:t>Al ir a la iglesia para adorar a Dios nos unimos con otros creyentes para honrar a Cristo como un solo cuerpo unido y sano.</a:t>
            </a:r>
          </a:p>
          <a:p>
            <a:r>
              <a:rPr lang="es-ES" sz="2000" dirty="0"/>
              <a:t>Adorar a Dios simplemente es maravilloso, pero nada puede reemplazar la belleza de unirse para adorarlo con otros que también tienen su Espíritu en ellos, a través de la obra redentora de la salvación. </a:t>
            </a:r>
          </a:p>
          <a:p>
            <a:r>
              <a:rPr lang="es-ES" sz="2000" dirty="0"/>
              <a:t>Conocer a Dios y su carácter como se revela en las Escrituras despertará en sus hijos un corazón de agradecimiento que se expresa en la adoración que le brinda gloria, en lugar de una experiencia emocional egoísta. El Espíritu hace que los verdaderos adoradores anhelen unirse con otros creyentes para honrar a Cristo. </a:t>
            </a:r>
          </a:p>
        </p:txBody>
      </p:sp>
      <p:pic>
        <p:nvPicPr>
          <p:cNvPr id="4" name="Imagen 3">
            <a:extLst>
              <a:ext uri="{FF2B5EF4-FFF2-40B4-BE49-F238E27FC236}">
                <a16:creationId xmlns:a16="http://schemas.microsoft.com/office/drawing/2014/main" id="{61380C21-A497-8788-BB43-4BD91A4215AE}"/>
              </a:ext>
            </a:extLst>
          </p:cNvPr>
          <p:cNvPicPr>
            <a:picLocks noChangeAspect="1"/>
          </p:cNvPicPr>
          <p:nvPr/>
        </p:nvPicPr>
        <p:blipFill>
          <a:blip r:embed="rId2">
            <a:extLst>
              <a:ext uri="{28A0092B-C50C-407E-A947-70E740481C1C}">
                <a14:useLocalDpi xmlns:a14="http://schemas.microsoft.com/office/drawing/2010/main" val="0"/>
              </a:ext>
            </a:extLst>
          </a:blip>
          <a:srcRect l="28" r="28"/>
          <a:stretch/>
        </p:blipFill>
        <p:spPr>
          <a:xfrm>
            <a:off x="5484791" y="442351"/>
            <a:ext cx="6628831" cy="3730789"/>
          </a:xfrm>
          <a:prstGeom prst="rect">
            <a:avLst/>
          </a:prstGeom>
        </p:spPr>
      </p:pic>
      <p:grpSp>
        <p:nvGrpSpPr>
          <p:cNvPr id="2" name="Grupo 1">
            <a:extLst>
              <a:ext uri="{FF2B5EF4-FFF2-40B4-BE49-F238E27FC236}">
                <a16:creationId xmlns:a16="http://schemas.microsoft.com/office/drawing/2014/main" id="{128A37F2-6464-B71E-44D7-F5FC5CDC3C94}"/>
              </a:ext>
            </a:extLst>
          </p:cNvPr>
          <p:cNvGrpSpPr/>
          <p:nvPr/>
        </p:nvGrpSpPr>
        <p:grpSpPr>
          <a:xfrm>
            <a:off x="0" y="-1149531"/>
            <a:ext cx="5597055" cy="3801291"/>
            <a:chOff x="0" y="-1149531"/>
            <a:chExt cx="5597055" cy="3801291"/>
          </a:xfrm>
        </p:grpSpPr>
        <p:pic>
          <p:nvPicPr>
            <p:cNvPr id="13" name="Imagen 12" descr="Forma&#10;&#10;Descripción generada automáticamente con confianza media">
              <a:extLst>
                <a:ext uri="{FF2B5EF4-FFF2-40B4-BE49-F238E27FC236}">
                  <a16:creationId xmlns:a16="http://schemas.microsoft.com/office/drawing/2014/main" id="{9EA0507E-A621-1609-4A88-C143E2F1A9F3}"/>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0" y="-1149531"/>
              <a:ext cx="5554790" cy="3801291"/>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6D8FC8E2-8008-3A4C-FB9C-800EA64E8C7A}"/>
                </a:ext>
              </a:extLst>
            </p:cNvPr>
            <p:cNvSpPr txBox="1"/>
            <p:nvPr/>
          </p:nvSpPr>
          <p:spPr>
            <a:xfrm>
              <a:off x="615753" y="526248"/>
              <a:ext cx="4981302" cy="400110"/>
            </a:xfrm>
            <a:prstGeom prst="rect">
              <a:avLst/>
            </a:prstGeom>
            <a:noFill/>
          </p:spPr>
          <p:txBody>
            <a:bodyPr wrap="square">
              <a:spAutoFit/>
            </a:bodyPr>
            <a:lstStyle/>
            <a:p>
              <a:r>
                <a:rPr lang="es-ES" sz="2000" b="1" dirty="0">
                  <a:solidFill>
                    <a:schemeClr val="bg1"/>
                  </a:solidFill>
                  <a:latin typeface="Abhaya Libre ExtraBold" panose="02000803000000000000" pitchFamily="2" charset="0"/>
                  <a:cs typeface="Abhaya Libre ExtraBold" panose="02000803000000000000" pitchFamily="2" charset="0"/>
                </a:rPr>
                <a:t>La llave del deseo ferviente de adorar a Dios</a:t>
              </a:r>
            </a:p>
          </p:txBody>
        </p:sp>
      </p:grpSp>
    </p:spTree>
    <p:extLst>
      <p:ext uri="{BB962C8B-B14F-4D97-AF65-F5344CB8AC3E}">
        <p14:creationId xmlns:p14="http://schemas.microsoft.com/office/powerpoint/2010/main" val="372906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DBF0F5"/>
            </a:gs>
            <a:gs pos="74000">
              <a:srgbClr val="87CDDD"/>
            </a:gs>
            <a:gs pos="83000">
              <a:srgbClr val="6CC2D6"/>
            </a:gs>
            <a:gs pos="100000">
              <a:srgbClr val="93D2E1"/>
            </a:gs>
          </a:gsLst>
          <a:lin ang="5400000" scaled="1"/>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20C6254-EDCF-AC4E-209F-57BFED4C9493}"/>
              </a:ext>
            </a:extLst>
          </p:cNvPr>
          <p:cNvSpPr txBox="1"/>
          <p:nvPr/>
        </p:nvSpPr>
        <p:spPr>
          <a:xfrm>
            <a:off x="87077" y="1079561"/>
            <a:ext cx="7200864" cy="2631490"/>
          </a:xfrm>
          <a:prstGeom prst="rect">
            <a:avLst/>
          </a:prstGeom>
          <a:noFill/>
        </p:spPr>
        <p:txBody>
          <a:bodyPr wrap="square">
            <a:spAutoFit/>
          </a:bodyPr>
          <a:lstStyle/>
          <a:p>
            <a:pPr>
              <a:spcBef>
                <a:spcPts val="600"/>
              </a:spcBef>
            </a:pPr>
            <a:r>
              <a:rPr lang="es-ES" sz="2000" dirty="0"/>
              <a:t>¡Que agradable nos resulta, cuando con una pequeña llave abrimos una hermosa cajita y escuchamos una música suave y melodiosa! A todos nos gusta escuchar las bellas melodías de una cajita de música. ¿Nos es cierto? </a:t>
            </a:r>
          </a:p>
          <a:p>
            <a:pPr>
              <a:spcBef>
                <a:spcPts val="600"/>
              </a:spcBef>
            </a:pPr>
            <a:r>
              <a:rPr lang="es-ES" sz="2000" dirty="0"/>
              <a:t>Hay una llave que abre la puerta de nuestros corazones a la alegría y al gozo, y quita el abatimiento de nuestros corazones. Esta es la llave del canto. Cuando nos encontremos tristes y desalentados, entonemos un himno inspirador y nos sentiremos reconfortados. </a:t>
            </a:r>
          </a:p>
        </p:txBody>
      </p:sp>
      <p:grpSp>
        <p:nvGrpSpPr>
          <p:cNvPr id="25" name="Grupo 24">
            <a:extLst>
              <a:ext uri="{FF2B5EF4-FFF2-40B4-BE49-F238E27FC236}">
                <a16:creationId xmlns:a16="http://schemas.microsoft.com/office/drawing/2014/main" id="{51B1EF8D-47BA-2CE4-5E10-B3B5DF00E770}"/>
              </a:ext>
            </a:extLst>
          </p:cNvPr>
          <p:cNvGrpSpPr/>
          <p:nvPr/>
        </p:nvGrpSpPr>
        <p:grpSpPr>
          <a:xfrm>
            <a:off x="514350" y="61674"/>
            <a:ext cx="3400425" cy="1035843"/>
            <a:chOff x="514350" y="109299"/>
            <a:chExt cx="3400425" cy="1035843"/>
          </a:xfrm>
        </p:grpSpPr>
        <p:pic>
          <p:nvPicPr>
            <p:cNvPr id="24" name="Imagen 23" descr="Patrón de fondo, Rectángulo&#10;&#10;Descripción generada automáticamente">
              <a:extLst>
                <a:ext uri="{FF2B5EF4-FFF2-40B4-BE49-F238E27FC236}">
                  <a16:creationId xmlns:a16="http://schemas.microsoft.com/office/drawing/2014/main" id="{FE7779DC-F359-EC0B-F865-49E4326DF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350" y="109299"/>
              <a:ext cx="3400425" cy="1035843"/>
            </a:xfrm>
            <a:prstGeom prst="rect">
              <a:avLst/>
            </a:prstGeom>
            <a:effectLst>
              <a:outerShdw blurRad="50800" dist="38100" dir="5400000" algn="t" rotWithShape="0">
                <a:prstClr val="black">
                  <a:alpha val="40000"/>
                </a:prstClr>
              </a:outerShdw>
            </a:effectLst>
          </p:spPr>
        </p:pic>
        <p:sp>
          <p:nvSpPr>
            <p:cNvPr id="6" name="CuadroTexto 5">
              <a:extLst>
                <a:ext uri="{FF2B5EF4-FFF2-40B4-BE49-F238E27FC236}">
                  <a16:creationId xmlns:a16="http://schemas.microsoft.com/office/drawing/2014/main" id="{1664EBF3-4801-9C30-9DEA-88008DD64E52}"/>
                </a:ext>
              </a:extLst>
            </p:cNvPr>
            <p:cNvSpPr txBox="1"/>
            <p:nvPr/>
          </p:nvSpPr>
          <p:spPr>
            <a:xfrm>
              <a:off x="1583502" y="427165"/>
              <a:ext cx="2058198" cy="400110"/>
            </a:xfrm>
            <a:prstGeom prst="rect">
              <a:avLst/>
            </a:prstGeom>
            <a:noFill/>
          </p:spPr>
          <p:txBody>
            <a:bodyPr wrap="square" rtlCol="0">
              <a:spAutoFit/>
            </a:bodyPr>
            <a:lstStyle/>
            <a:p>
              <a:pPr algn="ctr"/>
              <a:r>
                <a:rPr lang="es-ES" sz="2000" b="1" dirty="0">
                  <a:solidFill>
                    <a:schemeClr val="bg1"/>
                  </a:solidFill>
                  <a:latin typeface="Abhaya Libre ExtraBold" panose="02000803000000000000" pitchFamily="2" charset="0"/>
                  <a:cs typeface="Abhaya Libre ExtraBold" panose="02000803000000000000" pitchFamily="2" charset="0"/>
                </a:rPr>
                <a:t>La llave del canto</a:t>
              </a:r>
            </a:p>
          </p:txBody>
        </p:sp>
      </p:grpSp>
      <p:sp>
        <p:nvSpPr>
          <p:cNvPr id="10" name="CuadroTexto 9">
            <a:extLst>
              <a:ext uri="{FF2B5EF4-FFF2-40B4-BE49-F238E27FC236}">
                <a16:creationId xmlns:a16="http://schemas.microsoft.com/office/drawing/2014/main" id="{15A090C2-E40E-7E2D-8A5E-707A63E8B9CB}"/>
              </a:ext>
            </a:extLst>
          </p:cNvPr>
          <p:cNvSpPr txBox="1"/>
          <p:nvPr/>
        </p:nvSpPr>
        <p:spPr>
          <a:xfrm>
            <a:off x="87077" y="3687901"/>
            <a:ext cx="6945952" cy="3170099"/>
          </a:xfrm>
          <a:prstGeom prst="rect">
            <a:avLst/>
          </a:prstGeom>
          <a:noFill/>
        </p:spPr>
        <p:txBody>
          <a:bodyPr wrap="square">
            <a:spAutoFit/>
          </a:bodyPr>
          <a:lstStyle/>
          <a:p>
            <a:r>
              <a:rPr lang="es-ES" sz="2000" dirty="0"/>
              <a:t>Grandes han sido las bendiciones recibidas por los hombres en respuesta a los himnos de alabanza... ¡Cuán a menudo se repite esta historia en la vida espiritual! ¡Cuán a menudo, por medio de las palabras de una canción sagrada, brotan en el alma manantiales de penitencia y fe, de esperanza, de amor y gozo!</a:t>
            </a:r>
          </a:p>
          <a:p>
            <a:r>
              <a:rPr lang="es-ES" sz="2000" dirty="0"/>
              <a:t>El canto tiene poder para subyugar naturalezas rudas e incultas, para avivar el pensamiento y despertar simpatía, para promover la armonía en la acción, y desvanecer la melancolía y los presentimientos que destruyen el valor, y debilitan el esfuerzo. </a:t>
            </a:r>
            <a:r>
              <a:rPr lang="es-ES" sz="1600" dirty="0"/>
              <a:t>E.G.W. (La voz: su educación y uso correcto, capítulo 64)  </a:t>
            </a:r>
            <a:endParaRPr lang="es-ES" sz="2000" dirty="0"/>
          </a:p>
        </p:txBody>
      </p:sp>
      <p:pic>
        <p:nvPicPr>
          <p:cNvPr id="2" name="Imagen 1">
            <a:extLst>
              <a:ext uri="{FF2B5EF4-FFF2-40B4-BE49-F238E27FC236}">
                <a16:creationId xmlns:a16="http://schemas.microsoft.com/office/drawing/2014/main" id="{A8E116AB-BC13-79AE-7596-D4AB3E8AFB7A}"/>
              </a:ext>
            </a:extLst>
          </p:cNvPr>
          <p:cNvPicPr>
            <a:picLocks noChangeAspect="1"/>
          </p:cNvPicPr>
          <p:nvPr/>
        </p:nvPicPr>
        <p:blipFill>
          <a:blip r:embed="rId3"/>
          <a:stretch>
            <a:fillRect/>
          </a:stretch>
        </p:blipFill>
        <p:spPr>
          <a:xfrm>
            <a:off x="7390677" y="184695"/>
            <a:ext cx="4680000" cy="2923440"/>
          </a:xfrm>
          <a:prstGeom prst="roundRect">
            <a:avLst>
              <a:gd name="adj" fmla="val 4167"/>
            </a:avLst>
          </a:prstGeom>
          <a:solidFill>
            <a:srgbClr val="FFFFFF"/>
          </a:solidFill>
          <a:ln w="76200" cap="sq">
            <a:solidFill>
              <a:srgbClr val="7030A0"/>
            </a:solidFill>
            <a:miter lim="800000"/>
          </a:ln>
          <a:effectLst/>
          <a:scene3d>
            <a:camera prst="orthographicFront"/>
            <a:lightRig rig="threePt" dir="t">
              <a:rot lat="0" lon="0" rev="2700000"/>
            </a:lightRig>
          </a:scene3d>
          <a:sp3d>
            <a:bevelT h="38100"/>
            <a:contourClr>
              <a:srgbClr val="C0C0C0"/>
            </a:contourClr>
          </a:sp3d>
        </p:spPr>
      </p:pic>
      <p:pic>
        <p:nvPicPr>
          <p:cNvPr id="14" name="Imagen 13" descr="Una mujer con un micrófono&#10;&#10;Descripción generada automáticamente con confianza media">
            <a:extLst>
              <a:ext uri="{FF2B5EF4-FFF2-40B4-BE49-F238E27FC236}">
                <a16:creationId xmlns:a16="http://schemas.microsoft.com/office/drawing/2014/main" id="{2E33748B-AE15-EAEC-4B6F-03AAD7589E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0677" y="3429000"/>
            <a:ext cx="4680000" cy="3170099"/>
          </a:xfrm>
          <a:prstGeom prst="roundRect">
            <a:avLst>
              <a:gd name="adj" fmla="val 4167"/>
            </a:avLst>
          </a:prstGeom>
          <a:solidFill>
            <a:srgbClr val="FFFFFF"/>
          </a:solidFill>
          <a:ln w="76200" cap="sq">
            <a:solidFill>
              <a:srgbClr val="970850"/>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170062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left)">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BE3D9"/>
            </a:gs>
            <a:gs pos="74000">
              <a:srgbClr val="F2AB8E"/>
            </a:gs>
            <a:gs pos="83000">
              <a:srgbClr val="F09D7C"/>
            </a:gs>
            <a:gs pos="100000">
              <a:srgbClr val="F3B197"/>
            </a:gs>
          </a:gsLst>
          <a:lin ang="5400000" scaled="1"/>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55F052C-45E7-0880-480D-F3BBC773D776}"/>
              </a:ext>
            </a:extLst>
          </p:cNvPr>
          <p:cNvSpPr txBox="1"/>
          <p:nvPr/>
        </p:nvSpPr>
        <p:spPr>
          <a:xfrm>
            <a:off x="144184" y="1491561"/>
            <a:ext cx="6096000" cy="2554545"/>
          </a:xfrm>
          <a:prstGeom prst="rect">
            <a:avLst/>
          </a:prstGeom>
          <a:noFill/>
        </p:spPr>
        <p:txBody>
          <a:bodyPr wrap="square">
            <a:spAutoFit/>
          </a:bodyPr>
          <a:lstStyle/>
          <a:p>
            <a:r>
              <a:rPr lang="es-ES" sz="2000" dirty="0"/>
              <a:t>En todo momento, siempre podemos gozar del privilegio de abrir nuestras Biblias y leer algunos versículos como una llave que abre nuestro corazón y nuestra mente, a la confianza y a la fe en el Señor.</a:t>
            </a:r>
          </a:p>
          <a:p>
            <a:r>
              <a:rPr lang="es-ES" sz="2000" dirty="0"/>
              <a:t>La llave del estudio sistemático de la Biblia y del estudio de la escuela sabática, es una de las más efectivas para abrir nuestras mentes y corazones a las maravillosas verdades y promesas de Dios.</a:t>
            </a:r>
          </a:p>
        </p:txBody>
      </p:sp>
      <p:pic>
        <p:nvPicPr>
          <p:cNvPr id="2" name="Imagen 1" descr="Un par de hombres sentados en una mesa&#10;&#10;Descripción generada automáticamente con confianza baja">
            <a:extLst>
              <a:ext uri="{FF2B5EF4-FFF2-40B4-BE49-F238E27FC236}">
                <a16:creationId xmlns:a16="http://schemas.microsoft.com/office/drawing/2014/main" id="{2DA29F2A-D748-D607-6BC8-EF4C9D477F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0526" y="114299"/>
            <a:ext cx="4864656" cy="6600826"/>
          </a:xfrm>
          <a:prstGeom prst="rect">
            <a:avLst/>
          </a:prstGeom>
          <a:ln w="88900" cap="sq" cmpd="thickThin">
            <a:solidFill>
              <a:srgbClr val="99700B"/>
            </a:solidFill>
            <a:prstDash val="solid"/>
            <a:miter lim="800000"/>
          </a:ln>
          <a:effectLst>
            <a:innerShdw blurRad="76200">
              <a:srgbClr val="000000"/>
            </a:innerShdw>
          </a:effectLst>
        </p:spPr>
      </p:pic>
      <p:grpSp>
        <p:nvGrpSpPr>
          <p:cNvPr id="5" name="Grupo 4">
            <a:extLst>
              <a:ext uri="{FF2B5EF4-FFF2-40B4-BE49-F238E27FC236}">
                <a16:creationId xmlns:a16="http://schemas.microsoft.com/office/drawing/2014/main" id="{6C5D2861-6620-63C4-D78D-8151E3F0B894}"/>
              </a:ext>
            </a:extLst>
          </p:cNvPr>
          <p:cNvGrpSpPr/>
          <p:nvPr/>
        </p:nvGrpSpPr>
        <p:grpSpPr>
          <a:xfrm>
            <a:off x="269693" y="104774"/>
            <a:ext cx="3426007" cy="1283211"/>
            <a:chOff x="269693" y="104774"/>
            <a:chExt cx="3426007" cy="1283211"/>
          </a:xfrm>
        </p:grpSpPr>
        <p:pic>
          <p:nvPicPr>
            <p:cNvPr id="9" name="Imagen 8" descr="Forma, Flecha&#10;&#10;Descripción generada automáticamente">
              <a:extLst>
                <a:ext uri="{FF2B5EF4-FFF2-40B4-BE49-F238E27FC236}">
                  <a16:creationId xmlns:a16="http://schemas.microsoft.com/office/drawing/2014/main" id="{A14B4258-81B8-768F-E45E-A34CE9303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693" y="104774"/>
              <a:ext cx="3322327" cy="1283211"/>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F5637279-B1C8-1768-8576-33C87E80E70B}"/>
                </a:ext>
              </a:extLst>
            </p:cNvPr>
            <p:cNvSpPr txBox="1"/>
            <p:nvPr/>
          </p:nvSpPr>
          <p:spPr>
            <a:xfrm>
              <a:off x="1232262" y="466448"/>
              <a:ext cx="2463438" cy="400110"/>
            </a:xfrm>
            <a:prstGeom prst="rect">
              <a:avLst/>
            </a:prstGeom>
            <a:noFill/>
          </p:spPr>
          <p:txBody>
            <a:bodyPr wrap="square" rtlCol="0">
              <a:spAutoFit/>
            </a:bodyPr>
            <a:lstStyle/>
            <a:p>
              <a:r>
                <a:rPr lang="es-ES" sz="2000" dirty="0">
                  <a:solidFill>
                    <a:schemeClr val="bg1"/>
                  </a:solidFill>
                  <a:latin typeface="Abhaya Libre ExtraBold" panose="02000803000000000000" pitchFamily="2" charset="0"/>
                  <a:cs typeface="Abhaya Libre ExtraBold" panose="02000803000000000000" pitchFamily="2" charset="0"/>
                </a:rPr>
                <a:t>La llave de la Biblia</a:t>
              </a:r>
            </a:p>
          </p:txBody>
        </p:sp>
      </p:grpSp>
      <p:sp>
        <p:nvSpPr>
          <p:cNvPr id="12" name="CuadroTexto 11">
            <a:extLst>
              <a:ext uri="{FF2B5EF4-FFF2-40B4-BE49-F238E27FC236}">
                <a16:creationId xmlns:a16="http://schemas.microsoft.com/office/drawing/2014/main" id="{54EB0C01-49A1-C202-D677-ABF9BC51682C}"/>
              </a:ext>
            </a:extLst>
          </p:cNvPr>
          <p:cNvSpPr txBox="1"/>
          <p:nvPr/>
        </p:nvSpPr>
        <p:spPr>
          <a:xfrm>
            <a:off x="144184" y="4012827"/>
            <a:ext cx="6638925" cy="2862322"/>
          </a:xfrm>
          <a:prstGeom prst="rect">
            <a:avLst/>
          </a:prstGeom>
          <a:noFill/>
        </p:spPr>
        <p:txBody>
          <a:bodyPr wrap="square">
            <a:spAutoFit/>
          </a:bodyPr>
          <a:lstStyle/>
          <a:p>
            <a:r>
              <a:rPr lang="es-ES" sz="2000" dirty="0"/>
              <a:t>Cada uno debe escudriñar la Biblia por su cuenta, de rodillas delante de Dios, con el corazón humilde y susceptible de ser enseñado como el de un niño, si quiere conocer lo que el Señor requiere de él </a:t>
            </a:r>
            <a:r>
              <a:rPr lang="es-ES" sz="1600" dirty="0"/>
              <a:t>(Joyas de los testimonios tomo 2 </a:t>
            </a:r>
            <a:r>
              <a:rPr lang="es-ES" sz="1600" dirty="0" err="1"/>
              <a:t>pag</a:t>
            </a:r>
            <a:r>
              <a:rPr lang="es-ES" sz="1600" dirty="0"/>
              <a:t> 201).</a:t>
            </a:r>
            <a:endParaRPr lang="es-ES" sz="2000" dirty="0"/>
          </a:p>
          <a:p>
            <a:r>
              <a:rPr lang="es-ES" sz="2000" dirty="0"/>
              <a:t>Vi que casi ha terminado el tiempo que Jesús debe pasar en el lugar santísimo, y que el tiempo sólo puede durar un poquito más, el tiempo libre del cual dispongamos debe dedicarse a escudriñar la Biblia, que nos habrá de juzgar en el día postrero </a:t>
            </a:r>
            <a:r>
              <a:rPr lang="es-ES" sz="1600" dirty="0"/>
              <a:t>(Primeros escritos </a:t>
            </a:r>
            <a:r>
              <a:rPr lang="es-ES" sz="1600" dirty="0" err="1"/>
              <a:t>pag</a:t>
            </a:r>
            <a:r>
              <a:rPr lang="es-ES" sz="1600" dirty="0"/>
              <a:t> 328).</a:t>
            </a:r>
            <a:endParaRPr lang="es-ES" sz="2000" dirty="0"/>
          </a:p>
        </p:txBody>
      </p:sp>
    </p:spTree>
    <p:extLst>
      <p:ext uri="{BB962C8B-B14F-4D97-AF65-F5344CB8AC3E}">
        <p14:creationId xmlns:p14="http://schemas.microsoft.com/office/powerpoint/2010/main" val="1166724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E7DEF2"/>
            </a:gs>
            <a:gs pos="74000">
              <a:srgbClr val="BEA9DB"/>
            </a:gs>
            <a:gs pos="83000">
              <a:srgbClr val="B298D4"/>
            </a:gs>
            <a:gs pos="100000">
              <a:srgbClr val="C4B0DE"/>
            </a:gs>
          </a:gsLst>
          <a:lin ang="5400000" scaled="1"/>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4AECC36-9EF4-3B64-4AE9-FBF7FEF03D6A}"/>
              </a:ext>
            </a:extLst>
          </p:cNvPr>
          <p:cNvSpPr txBox="1"/>
          <p:nvPr/>
        </p:nvSpPr>
        <p:spPr>
          <a:xfrm>
            <a:off x="97430" y="1320269"/>
            <a:ext cx="5629273" cy="2862322"/>
          </a:xfrm>
          <a:prstGeom prst="rect">
            <a:avLst/>
          </a:prstGeom>
          <a:noFill/>
        </p:spPr>
        <p:txBody>
          <a:bodyPr wrap="square">
            <a:spAutoFit/>
          </a:bodyPr>
          <a:lstStyle/>
          <a:p>
            <a:r>
              <a:rPr lang="es-ES" sz="2000" dirty="0"/>
              <a:t>Tengo en mis manos una llave que puede hacer ricos a todos. Esta llave no abre cofres rebosantes de oro, plata o piedras preciosas; sino que abre un cofre mucho más abundante en riquezas; abre los almacenes celestiales repletos de maravillosas bendiciones. Además, nos da acceso ilimitado a la comunión con Dios. Esta preciosa llave, es la llave de la oración. Cuando nos sintamos tristes y desanimados echemos mano de esta valiosa llave.</a:t>
            </a:r>
          </a:p>
        </p:txBody>
      </p:sp>
      <p:pic>
        <p:nvPicPr>
          <p:cNvPr id="2" name="Imagen 1">
            <a:extLst>
              <a:ext uri="{FF2B5EF4-FFF2-40B4-BE49-F238E27FC236}">
                <a16:creationId xmlns:a16="http://schemas.microsoft.com/office/drawing/2014/main" id="{AA806E0D-D409-73F8-B000-EA2EB89B489F}"/>
              </a:ext>
            </a:extLst>
          </p:cNvPr>
          <p:cNvPicPr>
            <a:picLocks noChangeAspect="1"/>
          </p:cNvPicPr>
          <p:nvPr/>
        </p:nvPicPr>
        <p:blipFill>
          <a:blip r:embed="rId2"/>
          <a:stretch>
            <a:fillRect/>
          </a:stretch>
        </p:blipFill>
        <p:spPr>
          <a:xfrm>
            <a:off x="5857875" y="114301"/>
            <a:ext cx="6200774" cy="5372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C27265B7-AE58-C452-A4AF-22E1E45D6C08}"/>
              </a:ext>
            </a:extLst>
          </p:cNvPr>
          <p:cNvSpPr txBox="1"/>
          <p:nvPr/>
        </p:nvSpPr>
        <p:spPr>
          <a:xfrm>
            <a:off x="97430" y="4184801"/>
            <a:ext cx="5857876" cy="1323439"/>
          </a:xfrm>
          <a:prstGeom prst="rect">
            <a:avLst/>
          </a:prstGeom>
          <a:noFill/>
        </p:spPr>
        <p:txBody>
          <a:bodyPr wrap="square">
            <a:spAutoFit/>
          </a:bodyPr>
          <a:lstStyle/>
          <a:p>
            <a:r>
              <a:rPr lang="es-ES" sz="2000" dirty="0"/>
              <a:t>Orad a menudo a vuestro Padre celestial. Cuanto más a menudo os dediquéis a la oración, tanto más cerca será llevada vuestra alma dentro de la sagrada proximidad de Dios. </a:t>
            </a:r>
          </a:p>
        </p:txBody>
      </p:sp>
      <p:sp>
        <p:nvSpPr>
          <p:cNvPr id="10" name="CuadroTexto 9">
            <a:extLst>
              <a:ext uri="{FF2B5EF4-FFF2-40B4-BE49-F238E27FC236}">
                <a16:creationId xmlns:a16="http://schemas.microsoft.com/office/drawing/2014/main" id="{C152C1C3-37C2-6383-CC36-F88C25D912EC}"/>
              </a:ext>
            </a:extLst>
          </p:cNvPr>
          <p:cNvSpPr txBox="1"/>
          <p:nvPr/>
        </p:nvSpPr>
        <p:spPr>
          <a:xfrm>
            <a:off x="97430" y="5508240"/>
            <a:ext cx="12049125" cy="1323439"/>
          </a:xfrm>
          <a:prstGeom prst="rect">
            <a:avLst/>
          </a:prstGeom>
          <a:noFill/>
        </p:spPr>
        <p:txBody>
          <a:bodyPr wrap="square">
            <a:spAutoFit/>
          </a:bodyPr>
          <a:lstStyle/>
          <a:p>
            <a:r>
              <a:rPr lang="es-ES" sz="2000" dirty="0"/>
              <a:t>El Espíritu Santo intercederá en favor del que ora con sinceridad con gemidos que no pueden ser expresados con palabras, y el corazón será ablandado y subyugado por el amor de Dios. Las nubes y las sombras que Satanás echa sobre el alma serán disipadas por los brillantes rayos del Sol de Justicia y las cámaras de la mente y del corazón serán alumbradas por la luz del cielo. </a:t>
            </a:r>
          </a:p>
        </p:txBody>
      </p:sp>
      <p:grpSp>
        <p:nvGrpSpPr>
          <p:cNvPr id="5" name="Grupo 4">
            <a:extLst>
              <a:ext uri="{FF2B5EF4-FFF2-40B4-BE49-F238E27FC236}">
                <a16:creationId xmlns:a16="http://schemas.microsoft.com/office/drawing/2014/main" id="{7FE55AC2-4350-36DF-E5BD-37D6B7EF18C4}"/>
              </a:ext>
            </a:extLst>
          </p:cNvPr>
          <p:cNvGrpSpPr/>
          <p:nvPr/>
        </p:nvGrpSpPr>
        <p:grpSpPr>
          <a:xfrm>
            <a:off x="409575" y="114299"/>
            <a:ext cx="3097235" cy="1202959"/>
            <a:chOff x="409575" y="114299"/>
            <a:chExt cx="3097235" cy="1202959"/>
          </a:xfrm>
        </p:grpSpPr>
        <p:pic>
          <p:nvPicPr>
            <p:cNvPr id="12" name="Imagen 11">
              <a:extLst>
                <a:ext uri="{FF2B5EF4-FFF2-40B4-BE49-F238E27FC236}">
                  <a16:creationId xmlns:a16="http://schemas.microsoft.com/office/drawing/2014/main" id="{B3E8BCC9-6C8F-D60D-E56C-39014DAD11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flipV="1">
              <a:off x="409575" y="114299"/>
              <a:ext cx="2992459" cy="1202959"/>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5E1BF1CD-2269-DBED-1542-C3928D91A6A4}"/>
                </a:ext>
              </a:extLst>
            </p:cNvPr>
            <p:cNvSpPr txBox="1"/>
            <p:nvPr/>
          </p:nvSpPr>
          <p:spPr>
            <a:xfrm>
              <a:off x="891947" y="621329"/>
              <a:ext cx="2614863" cy="400110"/>
            </a:xfrm>
            <a:prstGeom prst="rect">
              <a:avLst/>
            </a:prstGeom>
            <a:noFill/>
          </p:spPr>
          <p:txBody>
            <a:bodyPr wrap="square" rtlCol="0">
              <a:spAutoFit/>
            </a:bodyPr>
            <a:lstStyle/>
            <a:p>
              <a:r>
                <a:rPr lang="es-ES" sz="2000" dirty="0">
                  <a:solidFill>
                    <a:schemeClr val="bg1"/>
                  </a:solidFill>
                  <a:latin typeface="Abhaya Libre ExtraBold" panose="02000803000000000000" pitchFamily="2" charset="0"/>
                  <a:cs typeface="Abhaya Libre ExtraBold" panose="02000803000000000000" pitchFamily="2" charset="0"/>
                </a:rPr>
                <a:t>La llave de la oración</a:t>
              </a:r>
            </a:p>
          </p:txBody>
        </p:sp>
      </p:grpSp>
    </p:spTree>
    <p:extLst>
      <p:ext uri="{BB962C8B-B14F-4D97-AF65-F5344CB8AC3E}">
        <p14:creationId xmlns:p14="http://schemas.microsoft.com/office/powerpoint/2010/main" val="1786370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6DEEB"/>
            </a:gs>
            <a:gs pos="74000">
              <a:srgbClr val="E99FCF"/>
            </a:gs>
            <a:gs pos="83000">
              <a:srgbClr val="E9A1CC"/>
            </a:gs>
            <a:gs pos="100000">
              <a:srgbClr val="EFB7D8"/>
            </a:gs>
          </a:gsLst>
          <a:lin ang="5400000" scaled="1"/>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C51B1F5-C035-6B8C-4CFF-49236B4D1A00}"/>
              </a:ext>
            </a:extLst>
          </p:cNvPr>
          <p:cNvSpPr txBox="1"/>
          <p:nvPr/>
        </p:nvSpPr>
        <p:spPr>
          <a:xfrm>
            <a:off x="200404" y="1555669"/>
            <a:ext cx="6775813" cy="2554545"/>
          </a:xfrm>
          <a:prstGeom prst="rect">
            <a:avLst/>
          </a:prstGeom>
          <a:noFill/>
        </p:spPr>
        <p:txBody>
          <a:bodyPr wrap="square">
            <a:spAutoFit/>
          </a:bodyPr>
          <a:lstStyle/>
          <a:p>
            <a:r>
              <a:rPr lang="es-ES" sz="2000" dirty="0"/>
              <a:t>Sólo podemos estar preocupados y ansiosos, si olvidamos como Dios nos ha ayudado hasta el momento. Por eso, debemos estar cada día agradecidos a Dios, por la vida y la salud que a diario nos prodiga y cómo hasta aquí nos ha ayudado. La llave del agradecimiento es una llave efectiva que abre nuestros corazones a la gratitud y felicidad.</a:t>
            </a:r>
          </a:p>
          <a:p>
            <a:r>
              <a:rPr lang="es-ES" sz="2000" dirty="0"/>
              <a:t>Estoy seguro, que todos estamos agradecidos a nuestro Padre celestial por todo lo que ha hecho por nosotros. </a:t>
            </a:r>
          </a:p>
        </p:txBody>
      </p:sp>
      <p:pic>
        <p:nvPicPr>
          <p:cNvPr id="5" name="Imagen 4" descr="Mujer con la boca abierta&#10;&#10;Descripción generada automáticamente con confianza media">
            <a:extLst>
              <a:ext uri="{FF2B5EF4-FFF2-40B4-BE49-F238E27FC236}">
                <a16:creationId xmlns:a16="http://schemas.microsoft.com/office/drawing/2014/main" id="{36511B57-14C5-5C01-A887-A7C0C1B29F52}"/>
              </a:ext>
            </a:extLst>
          </p:cNvPr>
          <p:cNvPicPr>
            <a:picLocks noChangeAspect="1"/>
          </p:cNvPicPr>
          <p:nvPr/>
        </p:nvPicPr>
        <p:blipFill rotWithShape="1">
          <a:blip r:embed="rId2">
            <a:extLst>
              <a:ext uri="{28A0092B-C50C-407E-A947-70E740481C1C}">
                <a14:useLocalDpi xmlns:a14="http://schemas.microsoft.com/office/drawing/2010/main" val="0"/>
              </a:ext>
            </a:extLst>
          </a:blip>
          <a:srcRect l="48581"/>
          <a:stretch/>
        </p:blipFill>
        <p:spPr>
          <a:xfrm>
            <a:off x="7490298" y="102006"/>
            <a:ext cx="4546877" cy="663216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pSp>
        <p:nvGrpSpPr>
          <p:cNvPr id="2" name="Grupo 1">
            <a:extLst>
              <a:ext uri="{FF2B5EF4-FFF2-40B4-BE49-F238E27FC236}">
                <a16:creationId xmlns:a16="http://schemas.microsoft.com/office/drawing/2014/main" id="{1B8D8261-F6E8-BE50-E119-FF7DC26A637E}"/>
              </a:ext>
            </a:extLst>
          </p:cNvPr>
          <p:cNvGrpSpPr/>
          <p:nvPr/>
        </p:nvGrpSpPr>
        <p:grpSpPr>
          <a:xfrm>
            <a:off x="200404" y="73430"/>
            <a:ext cx="4828795" cy="1335541"/>
            <a:chOff x="200404" y="73430"/>
            <a:chExt cx="4828795" cy="1335541"/>
          </a:xfrm>
        </p:grpSpPr>
        <p:pic>
          <p:nvPicPr>
            <p:cNvPr id="7" name="Imagen 6">
              <a:extLst>
                <a:ext uri="{FF2B5EF4-FFF2-40B4-BE49-F238E27FC236}">
                  <a16:creationId xmlns:a16="http://schemas.microsoft.com/office/drawing/2014/main" id="{BF9D4C3F-BA3C-829E-EA5B-BEC5278689C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200404" y="73430"/>
              <a:ext cx="4828795" cy="1335541"/>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9FBC4815-914C-EFBC-F4B3-D75F8D89BF2B}"/>
                </a:ext>
              </a:extLst>
            </p:cNvPr>
            <p:cNvSpPr txBox="1"/>
            <p:nvPr/>
          </p:nvSpPr>
          <p:spPr>
            <a:xfrm>
              <a:off x="1717110" y="536637"/>
              <a:ext cx="3106077" cy="400110"/>
            </a:xfrm>
            <a:prstGeom prst="rect">
              <a:avLst/>
            </a:prstGeom>
            <a:noFill/>
          </p:spPr>
          <p:txBody>
            <a:bodyPr wrap="square" rtlCol="0">
              <a:spAutoFit/>
            </a:bodyPr>
            <a:lstStyle/>
            <a:p>
              <a:r>
                <a:rPr lang="es-ES" sz="2000" dirty="0">
                  <a:solidFill>
                    <a:schemeClr val="bg1"/>
                  </a:solidFill>
                  <a:latin typeface="Abhaya Libre ExtraBold" panose="02000803000000000000" pitchFamily="2" charset="0"/>
                  <a:cs typeface="Abhaya Libre ExtraBold" panose="02000803000000000000" pitchFamily="2" charset="0"/>
                </a:rPr>
                <a:t>La llave del agradecimiento</a:t>
              </a:r>
            </a:p>
          </p:txBody>
        </p:sp>
      </p:grpSp>
      <p:sp>
        <p:nvSpPr>
          <p:cNvPr id="9" name="CuadroTexto 8">
            <a:extLst>
              <a:ext uri="{FF2B5EF4-FFF2-40B4-BE49-F238E27FC236}">
                <a16:creationId xmlns:a16="http://schemas.microsoft.com/office/drawing/2014/main" id="{B675AC97-2E4C-DBAF-CF7D-32AB2E562017}"/>
              </a:ext>
            </a:extLst>
          </p:cNvPr>
          <p:cNvSpPr txBox="1"/>
          <p:nvPr/>
        </p:nvSpPr>
        <p:spPr>
          <a:xfrm>
            <a:off x="178949" y="4164400"/>
            <a:ext cx="7052275" cy="2554545"/>
          </a:xfrm>
          <a:prstGeom prst="rect">
            <a:avLst/>
          </a:prstGeom>
          <a:noFill/>
        </p:spPr>
        <p:txBody>
          <a:bodyPr wrap="square">
            <a:spAutoFit/>
          </a:bodyPr>
          <a:lstStyle/>
          <a:p>
            <a:r>
              <a:rPr lang="es-ES" sz="2000" dirty="0"/>
              <a:t>Debiera manifestarse gratitud y alabanza a Dios por las bendiciones temporales y por todo consuelo que nos concede. Dios desea que todos los que se están preparando para habitar en las mansiones celestes, le den gloria por los ricos tesoros de su gracia. Si fuéramos agradecidos al Dador de todo bien, veríamos manifestarse la gracia celestial en nosotros. Se verá alegría en nuestra vida, y un espíritu de respeto y reverencia ante Dios </a:t>
            </a:r>
            <a:r>
              <a:rPr lang="es-ES" sz="1600" dirty="0"/>
              <a:t>(Hijos e hijas de Dios, pg.124).</a:t>
            </a:r>
            <a:endParaRPr lang="es-ES" sz="2000" dirty="0"/>
          </a:p>
        </p:txBody>
      </p:sp>
    </p:spTree>
    <p:extLst>
      <p:ext uri="{BB962C8B-B14F-4D97-AF65-F5344CB8AC3E}">
        <p14:creationId xmlns:p14="http://schemas.microsoft.com/office/powerpoint/2010/main" val="687706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E1F8D8"/>
            </a:gs>
            <a:gs pos="74000">
              <a:srgbClr val="AEEB95"/>
            </a:gs>
            <a:gs pos="83000">
              <a:srgbClr val="8FE56D"/>
            </a:gs>
            <a:gs pos="100000">
              <a:srgbClr val="AEEB95"/>
            </a:gs>
          </a:gsLst>
          <a:lin ang="5400000" scaled="1"/>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3A55711-B253-9106-881E-834C9F019187}"/>
              </a:ext>
            </a:extLst>
          </p:cNvPr>
          <p:cNvSpPr txBox="1"/>
          <p:nvPr/>
        </p:nvSpPr>
        <p:spPr>
          <a:xfrm>
            <a:off x="200399" y="1626639"/>
            <a:ext cx="6531429" cy="2246769"/>
          </a:xfrm>
          <a:prstGeom prst="rect">
            <a:avLst/>
          </a:prstGeom>
          <a:noFill/>
        </p:spPr>
        <p:txBody>
          <a:bodyPr wrap="square">
            <a:spAutoFit/>
          </a:bodyPr>
          <a:lstStyle/>
          <a:p>
            <a:r>
              <a:rPr lang="es-ES" sz="2000" dirty="0"/>
              <a:t>Si estamos tristes y desalentados y nos encerramos en nosotros mismos, seguramente nos sentiremos peor.</a:t>
            </a:r>
          </a:p>
          <a:p>
            <a:r>
              <a:rPr lang="es-ES" sz="2000" dirty="0"/>
              <a:t>Hay una llave que abre las puertas de la felicidad y la alegría. Es la llave de compartir nuestros dones con los demás. Una sonrisa, un saludo afectuoso, un acto de bondad, son gracias o dones que podemos compartir, así como palabras llenas de simpatía, o un canto lleno de amor. </a:t>
            </a:r>
          </a:p>
        </p:txBody>
      </p:sp>
      <p:grpSp>
        <p:nvGrpSpPr>
          <p:cNvPr id="2" name="Grupo 1">
            <a:extLst>
              <a:ext uri="{FF2B5EF4-FFF2-40B4-BE49-F238E27FC236}">
                <a16:creationId xmlns:a16="http://schemas.microsoft.com/office/drawing/2014/main" id="{84F513B9-DFCF-8F6B-A980-8BB1CB950707}"/>
              </a:ext>
            </a:extLst>
          </p:cNvPr>
          <p:cNvGrpSpPr/>
          <p:nvPr/>
        </p:nvGrpSpPr>
        <p:grpSpPr>
          <a:xfrm>
            <a:off x="267349" y="73804"/>
            <a:ext cx="3460729" cy="1426538"/>
            <a:chOff x="267349" y="73804"/>
            <a:chExt cx="3460729" cy="1426538"/>
          </a:xfrm>
        </p:grpSpPr>
        <p:pic>
          <p:nvPicPr>
            <p:cNvPr id="5" name="Imagen 4">
              <a:extLst>
                <a:ext uri="{FF2B5EF4-FFF2-40B4-BE49-F238E27FC236}">
                  <a16:creationId xmlns:a16="http://schemas.microsoft.com/office/drawing/2014/main" id="{1ECCF6D1-FC10-D176-8411-05956E49254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7349" y="73804"/>
              <a:ext cx="3460729" cy="1426538"/>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BC0333DD-7B7A-413D-A025-012BC3F4ED4C}"/>
                </a:ext>
              </a:extLst>
            </p:cNvPr>
            <p:cNvSpPr txBox="1"/>
            <p:nvPr/>
          </p:nvSpPr>
          <p:spPr>
            <a:xfrm>
              <a:off x="1142014" y="492719"/>
              <a:ext cx="2324100" cy="400110"/>
            </a:xfrm>
            <a:prstGeom prst="rect">
              <a:avLst/>
            </a:prstGeom>
            <a:noFill/>
          </p:spPr>
          <p:txBody>
            <a:bodyPr wrap="square" rtlCol="0">
              <a:spAutoFit/>
            </a:bodyPr>
            <a:lstStyle/>
            <a:p>
              <a:r>
                <a:rPr lang="es-ES" sz="2000" dirty="0">
                  <a:solidFill>
                    <a:schemeClr val="bg1"/>
                  </a:solidFill>
                  <a:latin typeface="Abhaya Libre ExtraBold" panose="02000803000000000000" pitchFamily="2" charset="0"/>
                  <a:cs typeface="Abhaya Libre ExtraBold" panose="02000803000000000000" pitchFamily="2" charset="0"/>
                </a:rPr>
                <a:t>La llave de la ayuda</a:t>
              </a:r>
            </a:p>
          </p:txBody>
        </p:sp>
      </p:grpSp>
      <p:pic>
        <p:nvPicPr>
          <p:cNvPr id="6" name="Imagen 5" descr="Un grupo de personas haciendo gestos con la cara de un niño&#10;&#10;Descripción generada automáticamente con confianza baja">
            <a:extLst>
              <a:ext uri="{FF2B5EF4-FFF2-40B4-BE49-F238E27FC236}">
                <a16:creationId xmlns:a16="http://schemas.microsoft.com/office/drawing/2014/main" id="{390324BF-10F0-C468-89BB-9CD10EC64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2310" y="0"/>
            <a:ext cx="5139690" cy="6858000"/>
          </a:xfrm>
          <a:prstGeom prst="rect">
            <a:avLst/>
          </a:prstGeom>
          <a:ln>
            <a:noFill/>
          </a:ln>
          <a:effectLst>
            <a:softEdge rad="177800"/>
          </a:effectLst>
        </p:spPr>
      </p:pic>
      <p:sp>
        <p:nvSpPr>
          <p:cNvPr id="8" name="CuadroTexto 7">
            <a:extLst>
              <a:ext uri="{FF2B5EF4-FFF2-40B4-BE49-F238E27FC236}">
                <a16:creationId xmlns:a16="http://schemas.microsoft.com/office/drawing/2014/main" id="{FFE66498-C62B-D024-17B7-C647DB1F2BFC}"/>
              </a:ext>
            </a:extLst>
          </p:cNvPr>
          <p:cNvSpPr txBox="1"/>
          <p:nvPr/>
        </p:nvSpPr>
        <p:spPr>
          <a:xfrm>
            <a:off x="200399" y="3873408"/>
            <a:ext cx="6427601" cy="2862322"/>
          </a:xfrm>
          <a:prstGeom prst="rect">
            <a:avLst/>
          </a:prstGeom>
          <a:noFill/>
        </p:spPr>
        <p:txBody>
          <a:bodyPr wrap="square">
            <a:spAutoFit/>
          </a:bodyPr>
          <a:lstStyle/>
          <a:p>
            <a:r>
              <a:rPr lang="es-ES" sz="2000" dirty="0"/>
              <a:t>Nada despierta el celo abnegado ni ensancha y fortalece el carácter tanto como el trabajar en beneficio del prójimo… Nadie ha de esperar a que le llamen a algún campo distante para comenzar a ayudar a otros. En todas partes hay oportunidades de servir. Alrededor nuestro hay quienes necesitan nuestra ayuda. La viuda, el huérfano, el enfermo y el moribundo, el de corazón quebrantado, el desalentado, el ignorante, y el desechado de la sociedad, todos están a nuestro alcance </a:t>
            </a:r>
            <a:r>
              <a:rPr lang="es-ES" sz="1600" dirty="0"/>
              <a:t>(La maravillosa gracia, pg. 289).</a:t>
            </a:r>
            <a:endParaRPr lang="es-ES" sz="2000" dirty="0"/>
          </a:p>
        </p:txBody>
      </p:sp>
    </p:spTree>
    <p:extLst>
      <p:ext uri="{BB962C8B-B14F-4D97-AF65-F5344CB8AC3E}">
        <p14:creationId xmlns:p14="http://schemas.microsoft.com/office/powerpoint/2010/main" val="2845903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1E7D7"/>
            </a:gs>
            <a:gs pos="74000">
              <a:srgbClr val="E0CBA8"/>
            </a:gs>
            <a:gs pos="83000">
              <a:srgbClr val="D9BE93"/>
            </a:gs>
            <a:gs pos="100000">
              <a:srgbClr val="DEC7A2"/>
            </a:gs>
          </a:gsLst>
          <a:lin ang="5400000" scaled="1"/>
        </a:gradFill>
        <a:effectLst/>
      </p:bgPr>
    </p:bg>
    <p:spTree>
      <p:nvGrpSpPr>
        <p:cNvPr id="1" name=""/>
        <p:cNvGrpSpPr/>
        <p:nvPr/>
      </p:nvGrpSpPr>
      <p:grpSpPr>
        <a:xfrm>
          <a:off x="0" y="0"/>
          <a:ext cx="0" cy="0"/>
          <a:chOff x="0" y="0"/>
          <a:chExt cx="0" cy="0"/>
        </a:xfrm>
      </p:grpSpPr>
      <p:pic>
        <p:nvPicPr>
          <p:cNvPr id="6" name="Imagen 5" descr="Un grupo de personas haciendo gestos con la mano&#10;&#10;Descripción generada automáticamente con confianza media">
            <a:extLst>
              <a:ext uri="{FF2B5EF4-FFF2-40B4-BE49-F238E27FC236}">
                <a16:creationId xmlns:a16="http://schemas.microsoft.com/office/drawing/2014/main" id="{F595E7E6-935A-E069-E0AE-4644CBBD27C2}"/>
              </a:ext>
            </a:extLst>
          </p:cNvPr>
          <p:cNvPicPr>
            <a:picLocks noChangeAspect="1"/>
          </p:cNvPicPr>
          <p:nvPr/>
        </p:nvPicPr>
        <p:blipFill rotWithShape="1">
          <a:blip r:embed="rId2">
            <a:extLst>
              <a:ext uri="{28A0092B-C50C-407E-A947-70E740481C1C}">
                <a14:useLocalDpi xmlns:a14="http://schemas.microsoft.com/office/drawing/2010/main" val="0"/>
              </a:ext>
            </a:extLst>
          </a:blip>
          <a:srcRect t="4573" b="5416"/>
          <a:stretch/>
        </p:blipFill>
        <p:spPr>
          <a:xfrm>
            <a:off x="7067550" y="3199897"/>
            <a:ext cx="4629150" cy="3333368"/>
          </a:xfrm>
          <a:prstGeom prst="rect">
            <a:avLst/>
          </a:prstGeom>
          <a:solidFill>
            <a:srgbClr val="FFFFFF">
              <a:shade val="85000"/>
            </a:srgbClr>
          </a:solidFill>
          <a:ln w="57150" cap="sq">
            <a:solidFill>
              <a:srgbClr val="9B7537"/>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Imagen 9" descr="Imagen que contiene persona, exterior, hombre, niño&#10;&#10;Descripción generada automáticamente">
            <a:extLst>
              <a:ext uri="{FF2B5EF4-FFF2-40B4-BE49-F238E27FC236}">
                <a16:creationId xmlns:a16="http://schemas.microsoft.com/office/drawing/2014/main" id="{C6CDEE4F-8648-69B6-9335-77521D2DEE68}"/>
              </a:ext>
            </a:extLst>
          </p:cNvPr>
          <p:cNvPicPr>
            <a:picLocks noChangeAspect="1"/>
          </p:cNvPicPr>
          <p:nvPr/>
        </p:nvPicPr>
        <p:blipFill rotWithShape="1">
          <a:blip r:embed="rId3">
            <a:extLst>
              <a:ext uri="{28A0092B-C50C-407E-A947-70E740481C1C}">
                <a14:useLocalDpi xmlns:a14="http://schemas.microsoft.com/office/drawing/2010/main" val="0"/>
              </a:ext>
            </a:extLst>
          </a:blip>
          <a:srcRect t="12499" b="18576"/>
          <a:stretch/>
        </p:blipFill>
        <p:spPr>
          <a:xfrm>
            <a:off x="8221458" y="218546"/>
            <a:ext cx="3132506" cy="2699891"/>
          </a:xfrm>
          <a:prstGeom prst="rect">
            <a:avLst/>
          </a:prstGeom>
          <a:solidFill>
            <a:srgbClr val="FFFFFF">
              <a:shade val="85000"/>
            </a:srgbClr>
          </a:solidFill>
          <a:ln w="57150" cap="sq">
            <a:solidFill>
              <a:schemeClr val="accent6">
                <a:lumMod val="5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3" name="Grupo 2">
            <a:extLst>
              <a:ext uri="{FF2B5EF4-FFF2-40B4-BE49-F238E27FC236}">
                <a16:creationId xmlns:a16="http://schemas.microsoft.com/office/drawing/2014/main" id="{EB184B6E-2658-7006-1AFE-8E87A5147B6F}"/>
              </a:ext>
            </a:extLst>
          </p:cNvPr>
          <p:cNvGrpSpPr/>
          <p:nvPr/>
        </p:nvGrpSpPr>
        <p:grpSpPr>
          <a:xfrm>
            <a:off x="132875" y="50874"/>
            <a:ext cx="3923558" cy="1525007"/>
            <a:chOff x="132875" y="50874"/>
            <a:chExt cx="3923558" cy="1525007"/>
          </a:xfrm>
        </p:grpSpPr>
        <p:pic>
          <p:nvPicPr>
            <p:cNvPr id="7" name="Imagen 6" descr="Icono&#10;&#10;Descripción generada automáticamente">
              <a:extLst>
                <a:ext uri="{FF2B5EF4-FFF2-40B4-BE49-F238E27FC236}">
                  <a16:creationId xmlns:a16="http://schemas.microsoft.com/office/drawing/2014/main" id="{28929145-4974-C563-2452-DC3E0F8954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875" y="50874"/>
              <a:ext cx="3836390" cy="1525007"/>
            </a:xfrm>
            <a:prstGeom prst="rect">
              <a:avLst/>
            </a:prstGeom>
            <a:effectLst>
              <a:outerShdw blurRad="50800" dist="38100" dir="5400000" algn="t" rotWithShape="0">
                <a:prstClr val="black">
                  <a:alpha val="40000"/>
                </a:prstClr>
              </a:outerShdw>
            </a:effectLst>
          </p:spPr>
        </p:pic>
        <p:sp>
          <p:nvSpPr>
            <p:cNvPr id="2" name="CuadroTexto 1">
              <a:extLst>
                <a:ext uri="{FF2B5EF4-FFF2-40B4-BE49-F238E27FC236}">
                  <a16:creationId xmlns:a16="http://schemas.microsoft.com/office/drawing/2014/main" id="{9A510297-D11B-9D51-9FC9-AE0425D108FF}"/>
                </a:ext>
              </a:extLst>
            </p:cNvPr>
            <p:cNvSpPr txBox="1"/>
            <p:nvPr/>
          </p:nvSpPr>
          <p:spPr>
            <a:xfrm>
              <a:off x="1009815" y="717263"/>
              <a:ext cx="3046618" cy="400110"/>
            </a:xfrm>
            <a:prstGeom prst="rect">
              <a:avLst/>
            </a:prstGeom>
            <a:noFill/>
          </p:spPr>
          <p:txBody>
            <a:bodyPr wrap="square" rtlCol="0">
              <a:spAutoFit/>
            </a:bodyPr>
            <a:lstStyle/>
            <a:p>
              <a:r>
                <a:rPr lang="es-ES" sz="2000" dirty="0">
                  <a:solidFill>
                    <a:schemeClr val="bg1"/>
                  </a:solidFill>
                  <a:latin typeface="Abhaya Libre ExtraBold" panose="02000803000000000000" pitchFamily="2" charset="0"/>
                  <a:cs typeface="Abhaya Libre ExtraBold" panose="02000803000000000000" pitchFamily="2" charset="0"/>
                </a:rPr>
                <a:t>La llave de la generosidad</a:t>
              </a:r>
            </a:p>
          </p:txBody>
        </p:sp>
      </p:grpSp>
      <p:sp>
        <p:nvSpPr>
          <p:cNvPr id="9" name="CuadroTexto 8">
            <a:extLst>
              <a:ext uri="{FF2B5EF4-FFF2-40B4-BE49-F238E27FC236}">
                <a16:creationId xmlns:a16="http://schemas.microsoft.com/office/drawing/2014/main" id="{80AB022B-5EC4-F2C3-27A0-E78AEF7526E2}"/>
              </a:ext>
            </a:extLst>
          </p:cNvPr>
          <p:cNvSpPr txBox="1"/>
          <p:nvPr/>
        </p:nvSpPr>
        <p:spPr>
          <a:xfrm>
            <a:off x="138599" y="1616788"/>
            <a:ext cx="7661331" cy="1323439"/>
          </a:xfrm>
          <a:prstGeom prst="rect">
            <a:avLst/>
          </a:prstGeom>
          <a:noFill/>
        </p:spPr>
        <p:txBody>
          <a:bodyPr wrap="square">
            <a:spAutoFit/>
          </a:bodyPr>
          <a:lstStyle/>
          <a:p>
            <a:r>
              <a:rPr lang="es-ES" sz="2000" dirty="0"/>
              <a:t>La generosidad es una llave que abre las puertas de nuestro corazón llenándolo de grandes bendiciones. La recompensa de la generosidad expresada con toda el alma consiste en que la mente y el corazón son puestos en comunión más íntima con el Espíritu </a:t>
            </a:r>
            <a:r>
              <a:rPr lang="es-ES" sz="1600" dirty="0"/>
              <a:t>(3JT pg. 41).</a:t>
            </a:r>
            <a:endParaRPr lang="es-ES" sz="2000" dirty="0"/>
          </a:p>
        </p:txBody>
      </p:sp>
      <p:sp>
        <p:nvSpPr>
          <p:cNvPr id="14" name="CuadroTexto 13">
            <a:extLst>
              <a:ext uri="{FF2B5EF4-FFF2-40B4-BE49-F238E27FC236}">
                <a16:creationId xmlns:a16="http://schemas.microsoft.com/office/drawing/2014/main" id="{E8BAC57D-7726-079E-FF57-025DF14E387A}"/>
              </a:ext>
            </a:extLst>
          </p:cNvPr>
          <p:cNvSpPr txBox="1"/>
          <p:nvPr/>
        </p:nvSpPr>
        <p:spPr>
          <a:xfrm>
            <a:off x="132875" y="4252581"/>
            <a:ext cx="6624734" cy="2554545"/>
          </a:xfrm>
          <a:prstGeom prst="rect">
            <a:avLst/>
          </a:prstGeom>
          <a:noFill/>
        </p:spPr>
        <p:txBody>
          <a:bodyPr wrap="square">
            <a:spAutoFit/>
          </a:bodyPr>
          <a:lstStyle/>
          <a:p>
            <a:r>
              <a:rPr lang="es-ES" sz="2000" dirty="0"/>
              <a:t>Cuando la simpatía humana está mezclada con amor y generosidad, y santificada por el Espíritu de Jesús constituye un elemento que puede producir un gran bien. Los que cultivan la generosidad no sólo están haciendo una obra buena en favor de otros, y bendiciendo a los que reciben esas buenas acciones, sino también se están beneficiando a sí mismos al abrir sus corazones a la influencia benigna de la verdadera dadivosidad </a:t>
            </a:r>
            <a:r>
              <a:rPr lang="es-ES" sz="1600" dirty="0"/>
              <a:t>(CMC pg.359).</a:t>
            </a:r>
            <a:endParaRPr lang="es-ES" sz="2000" dirty="0"/>
          </a:p>
        </p:txBody>
      </p:sp>
      <p:sp>
        <p:nvSpPr>
          <p:cNvPr id="16" name="CuadroTexto 15">
            <a:extLst>
              <a:ext uri="{FF2B5EF4-FFF2-40B4-BE49-F238E27FC236}">
                <a16:creationId xmlns:a16="http://schemas.microsoft.com/office/drawing/2014/main" id="{92F0C2B5-6CDA-D98A-974A-9AB575AAC29B}"/>
              </a:ext>
            </a:extLst>
          </p:cNvPr>
          <p:cNvSpPr txBox="1"/>
          <p:nvPr/>
        </p:nvSpPr>
        <p:spPr>
          <a:xfrm>
            <a:off x="132875" y="2936532"/>
            <a:ext cx="6709609" cy="1323439"/>
          </a:xfrm>
          <a:prstGeom prst="rect">
            <a:avLst/>
          </a:prstGeom>
          <a:noFill/>
        </p:spPr>
        <p:txBody>
          <a:bodyPr wrap="square">
            <a:spAutoFit/>
          </a:bodyPr>
          <a:lstStyle/>
          <a:p>
            <a:r>
              <a:rPr lang="es-ES" sz="2000" dirty="0"/>
              <a:t>Dios ha establecido el sistema de la beneficencia para que el hombre pueda llegar a ser semejante a su Creador, de carácter generoso y desinteresado y para que al fin pueda participar con Cristo de una eterna y gloriosa recompensa </a:t>
            </a:r>
            <a:r>
              <a:rPr lang="es-ES" sz="1600" dirty="0"/>
              <a:t>(3JT pg. 403).</a:t>
            </a:r>
            <a:endParaRPr lang="es-ES" sz="2000" dirty="0"/>
          </a:p>
        </p:txBody>
      </p:sp>
    </p:spTree>
    <p:extLst>
      <p:ext uri="{BB962C8B-B14F-4D97-AF65-F5344CB8AC3E}">
        <p14:creationId xmlns:p14="http://schemas.microsoft.com/office/powerpoint/2010/main" val="1175517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6" grpId="0"/>
    </p:bldLst>
  </p:timing>
</p:sld>
</file>

<file path=ppt/theme/theme1.xml><?xml version="1.0" encoding="utf-8"?>
<a:theme xmlns:a="http://schemas.openxmlformats.org/drawingml/2006/main" name="Tema de Office">
  <a:themeElements>
    <a:clrScheme name="Naranja amarillo">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1346</TotalTime>
  <Words>2180</Words>
  <Application>Microsoft Office PowerPoint</Application>
  <PresentationFormat>Panorámica</PresentationFormat>
  <Paragraphs>57</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Abhaya Libre ExtraBold</vt:lpstr>
      <vt:lpstr>Arial</vt:lpstr>
      <vt:lpstr>Calibri</vt:lpstr>
      <vt:lpstr>Calibri Light</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167</cp:revision>
  <dcterms:created xsi:type="dcterms:W3CDTF">2022-08-24T06:16:15Z</dcterms:created>
  <dcterms:modified xsi:type="dcterms:W3CDTF">2022-10-20T17:40:26Z</dcterms:modified>
</cp:coreProperties>
</file>