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5" r:id="rId2"/>
    <p:sldId id="260" r:id="rId3"/>
    <p:sldId id="261" r:id="rId4"/>
    <p:sldId id="287" r:id="rId5"/>
    <p:sldId id="263" r:id="rId6"/>
    <p:sldId id="286" r:id="rId7"/>
    <p:sldId id="266" r:id="rId8"/>
    <p:sldId id="267" r:id="rId9"/>
    <p:sldId id="291" r:id="rId10"/>
    <p:sldId id="294" r:id="rId11"/>
    <p:sldId id="295" r:id="rId12"/>
    <p:sldId id="296" r:id="rId13"/>
    <p:sldId id="272"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Quador Display UltraBold" panose="020B0604020202020204" charset="0"/>
      <p:bold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53A"/>
    <a:srgbClr val="922D4C"/>
    <a:srgbClr val="816051"/>
    <a:srgbClr val="706264"/>
    <a:srgbClr val="874D7F"/>
    <a:srgbClr val="83505F"/>
    <a:srgbClr val="7F6E70"/>
    <a:srgbClr val="666633"/>
    <a:srgbClr val="817609"/>
    <a:srgbClr val="F2E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8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93591-F44F-F7FA-B990-26FBE72558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E9114C1-E896-E8E2-1A6F-2F0090960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912420-4B84-B4D5-15ED-72F07BE5D832}"/>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C0A90B5F-13A0-7892-D27B-DCE8E39D6F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E05204-4F4D-7AB1-D03B-9825638B771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54635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F1762-7AE9-763A-ED74-B57C27532BE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D08841-0178-13A6-4B04-CF1B0638D95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C6155E-6900-75E4-0913-23693C85076B}"/>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E0C098F0-96E1-8FE7-64CF-D016761B6F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38BCE0-E101-BADF-952C-9DD8F50756D2}"/>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15448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0435B2-69AF-549A-A4E0-4AD72E1C2B5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DEB27B-D155-FD9C-38B0-7FDD788763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FB660D-C910-3407-CEB0-F27D74C42744}"/>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F7954AFB-6119-DA17-6739-E5EB6F67E94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9CF73E-7F64-F017-B56D-1BD5FA121376}"/>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65347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44822-CD52-4640-07AD-619D0F6C7FF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B84CFC-D9E3-13BA-A344-E86106B1B80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90B6C4-903B-3794-967E-30DC40FFE7AC}"/>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36BAF861-1790-9870-812F-9D6A40E790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2EA698-8162-529C-AE91-69A42E493428}"/>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142739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34431-FB3E-2051-4F53-7B5E9FEBDD7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453CA0-7BF1-45DF-D549-537A39DC6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6E3BDFB-BB98-150F-1A4B-508C2BF7C361}"/>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F211E6AD-6ACC-AA62-39A5-CEAD9B3F55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769F9F-CD9D-31A9-BFF8-48CCCBF6CE2D}"/>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37880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FB42D-3DFE-FA93-5546-EDBF6E61B22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819EC1-86F4-AD70-CD72-861A6984643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96870A3-A1ED-A0CA-3E9D-F41A869978F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226D999-9DD6-C6AD-857F-14DD713D6B08}"/>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6" name="Marcador de pie de página 5">
            <a:extLst>
              <a:ext uri="{FF2B5EF4-FFF2-40B4-BE49-F238E27FC236}">
                <a16:creationId xmlns:a16="http://schemas.microsoft.com/office/drawing/2014/main" id="{788D907F-6799-CFF4-46C6-057959BAEC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741149-CD2E-8052-B4B7-3B1EF563D65B}"/>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90628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E40FF-9648-268D-84AC-3B23FE58EB4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554B98-B08E-BA44-F9A4-FE41C93D4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0DC1CB-0527-0F6D-13F1-05C0106474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DC4AD36-E47D-C7A2-FA1A-AF1B068FB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D7BADC-789B-B657-56B4-6548C93FCA2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B499C41-9C4F-56E0-0F5A-CFE1280B7B32}"/>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8" name="Marcador de pie de página 7">
            <a:extLst>
              <a:ext uri="{FF2B5EF4-FFF2-40B4-BE49-F238E27FC236}">
                <a16:creationId xmlns:a16="http://schemas.microsoft.com/office/drawing/2014/main" id="{CCD52D2E-AB7D-253F-EA9E-8263B659754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3CFB5A-7BAC-5183-FD99-8FF5E0E455D8}"/>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30341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EEA9D-C198-E2BB-ED1A-32F0EFBD98B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AE09BED-E979-62E0-57CC-9810112E279F}"/>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4" name="Marcador de pie de página 3">
            <a:extLst>
              <a:ext uri="{FF2B5EF4-FFF2-40B4-BE49-F238E27FC236}">
                <a16:creationId xmlns:a16="http://schemas.microsoft.com/office/drawing/2014/main" id="{52B9F010-8482-B9FF-5500-E062950E197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D447A6-5A37-4357-B5CD-0CA476E1191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91467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7B2D8E2-D6C1-4C30-F11E-105FC7671F5E}"/>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3" name="Marcador de pie de página 2">
            <a:extLst>
              <a:ext uri="{FF2B5EF4-FFF2-40B4-BE49-F238E27FC236}">
                <a16:creationId xmlns:a16="http://schemas.microsoft.com/office/drawing/2014/main" id="{BFAF1B8C-9AE8-FE76-00D6-DFC72DBCB6A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07331E-BE97-0233-030D-CDA8BBBA8B3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85860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09972-8DF3-16C8-8054-60EE4204D0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F21C3E-072C-ACF3-E9F9-B7B4AE377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3975B-A2E7-DE81-2B2D-A1270A87F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21B821-FB72-C2B6-F806-7D0F3AF63315}"/>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6" name="Marcador de pie de página 5">
            <a:extLst>
              <a:ext uri="{FF2B5EF4-FFF2-40B4-BE49-F238E27FC236}">
                <a16:creationId xmlns:a16="http://schemas.microsoft.com/office/drawing/2014/main" id="{A36C6814-C27F-A0C8-E8CF-79102706BD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6C0758-A93C-0449-B7B3-C10449118B7C}"/>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218660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A2EA8A-65D1-6F5B-D2A7-232E0C1C03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D50B80-8AE2-98F1-317D-5AD684B4C1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09164B4-7517-09F1-0760-74AAD3445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8F39C-6466-8559-1E5D-80B9FE2DD710}"/>
              </a:ext>
            </a:extLst>
          </p:cNvPr>
          <p:cNvSpPr>
            <a:spLocks noGrp="1"/>
          </p:cNvSpPr>
          <p:nvPr>
            <p:ph type="dt" sz="half" idx="10"/>
          </p:nvPr>
        </p:nvSpPr>
        <p:spPr/>
        <p:txBody>
          <a:bodyPr/>
          <a:lstStyle/>
          <a:p>
            <a:fld id="{1BD8A72C-4467-4C89-8FFA-CDBB2DD9732D}" type="datetimeFigureOut">
              <a:rPr lang="es-ES" smtClean="0"/>
              <a:t>22/10/2022</a:t>
            </a:fld>
            <a:endParaRPr lang="es-ES"/>
          </a:p>
        </p:txBody>
      </p:sp>
      <p:sp>
        <p:nvSpPr>
          <p:cNvPr id="6" name="Marcador de pie de página 5">
            <a:extLst>
              <a:ext uri="{FF2B5EF4-FFF2-40B4-BE49-F238E27FC236}">
                <a16:creationId xmlns:a16="http://schemas.microsoft.com/office/drawing/2014/main" id="{89273A84-DF35-3AE5-9F9E-89B57104E1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1158B4-F89E-54B6-DB7B-D19211FDB46D}"/>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319832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4106721-7F5D-9BF4-0FB2-63724505E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D3926-151C-56BE-AA6D-5999755F0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8AED8D-3A2B-B6BA-08F2-575389852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8A72C-4467-4C89-8FFA-CDBB2DD9732D}" type="datetimeFigureOut">
              <a:rPr lang="es-ES" smtClean="0"/>
              <a:t>22/10/2022</a:t>
            </a:fld>
            <a:endParaRPr lang="es-ES"/>
          </a:p>
        </p:txBody>
      </p:sp>
      <p:sp>
        <p:nvSpPr>
          <p:cNvPr id="5" name="Marcador de pie de página 4">
            <a:extLst>
              <a:ext uri="{FF2B5EF4-FFF2-40B4-BE49-F238E27FC236}">
                <a16:creationId xmlns:a16="http://schemas.microsoft.com/office/drawing/2014/main" id="{3F7C60BC-8281-863D-7DC4-D80D27D30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E5912CD-C30F-145E-B0BF-E43634C01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99771-1013-410B-A068-85018B63C198}" type="slidenum">
              <a:rPr lang="es-ES" smtClean="0"/>
              <a:t>‹Nº›</a:t>
            </a:fld>
            <a:endParaRPr lang="es-ES"/>
          </a:p>
        </p:txBody>
      </p:sp>
    </p:spTree>
    <p:extLst>
      <p:ext uri="{BB962C8B-B14F-4D97-AF65-F5344CB8AC3E}">
        <p14:creationId xmlns:p14="http://schemas.microsoft.com/office/powerpoint/2010/main" val="2361661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em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Diagrama&#10;&#10;Descripción generada automáticamente">
            <a:extLst>
              <a:ext uri="{FF2B5EF4-FFF2-40B4-BE49-F238E27FC236}">
                <a16:creationId xmlns:a16="http://schemas.microsoft.com/office/drawing/2014/main" id="{86028826-0CC4-5A09-5AD9-6D3329D565FB}"/>
              </a:ext>
            </a:extLst>
          </p:cNvPr>
          <p:cNvPicPr>
            <a:picLocks noChangeAspect="1"/>
          </p:cNvPicPr>
          <p:nvPr/>
        </p:nvPicPr>
        <p:blipFill rotWithShape="1">
          <a:blip r:embed="rId2">
            <a:extLst>
              <a:ext uri="{28A0092B-C50C-407E-A947-70E740481C1C}">
                <a14:useLocalDpi xmlns:a14="http://schemas.microsoft.com/office/drawing/2010/main" val="0"/>
              </a:ext>
            </a:extLst>
          </a:blip>
          <a:srcRect r="15" b="2"/>
          <a:stretch/>
        </p:blipFill>
        <p:spPr>
          <a:xfrm>
            <a:off x="838200" y="754148"/>
            <a:ext cx="10515600" cy="4995575"/>
          </a:xfrm>
          <a:prstGeom prst="rect">
            <a:avLst/>
          </a:prstGeom>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3243E0B0-155F-CB37-30EC-8C6E7F074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92" y="-180606"/>
            <a:ext cx="11000616" cy="1199815"/>
          </a:xfrm>
          <a:prstGeom prst="rect">
            <a:avLst/>
          </a:prstGeom>
        </p:spPr>
      </p:pic>
    </p:spTree>
    <p:extLst>
      <p:ext uri="{BB962C8B-B14F-4D97-AF65-F5344CB8AC3E}">
        <p14:creationId xmlns:p14="http://schemas.microsoft.com/office/powerpoint/2010/main" val="96131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25A5219-0D66-D847-3BAB-C7C73BB9E2DE}"/>
              </a:ext>
            </a:extLst>
          </p:cNvPr>
          <p:cNvSpPr txBox="1"/>
          <p:nvPr/>
        </p:nvSpPr>
        <p:spPr>
          <a:xfrm>
            <a:off x="3311091" y="4523345"/>
            <a:ext cx="8759185" cy="2246769"/>
          </a:xfrm>
          <a:prstGeom prst="rect">
            <a:avLst/>
          </a:prstGeom>
          <a:solidFill>
            <a:srgbClr val="853759"/>
          </a:solidFill>
          <a:scene3d>
            <a:camera prst="orthographicFront"/>
            <a:lightRig rig="threePt" dir="t"/>
          </a:scene3d>
          <a:sp3d>
            <a:bevelT prst="angle"/>
          </a:sp3d>
        </p:spPr>
        <p:txBody>
          <a:bodyPr wrap="square">
            <a:spAutoFit/>
          </a:bodyPr>
          <a:lstStyle/>
          <a:p>
            <a:r>
              <a:rPr lang="es-ES" sz="2000" b="1" dirty="0">
                <a:solidFill>
                  <a:schemeClr val="bg1"/>
                </a:solidFill>
                <a:effectLst>
                  <a:outerShdw blurRad="38100" dist="38100" dir="2700000" algn="tl">
                    <a:srgbClr val="000000">
                      <a:alpha val="43137"/>
                    </a:srgbClr>
                  </a:outerShdw>
                </a:effectLst>
              </a:rPr>
              <a:t>El incienso simboliza las oraciones que ascienden desde el altar del corazón hacia Dios (Sal. 141:2). La oración debe brotar de un corazón leal, honrado y resuelto.</a:t>
            </a:r>
          </a:p>
          <a:p>
            <a:r>
              <a:rPr lang="es-ES" sz="2000" b="1" dirty="0">
                <a:solidFill>
                  <a:schemeClr val="bg1"/>
                </a:solidFill>
                <a:effectLst>
                  <a:outerShdw blurRad="38100" dist="38100" dir="2700000" algn="tl">
                    <a:srgbClr val="000000">
                      <a:alpha val="43137"/>
                    </a:srgbClr>
                  </a:outerShdw>
                </a:effectLst>
              </a:rPr>
              <a:t>El Espíritu Santo transforma y eleva nuestras oraciones hacia el trono de Dios, donde Jesús las presenta ante el Padre como nuestro intercesor (Rom. 8:26;</a:t>
            </a:r>
            <a:br>
              <a:rPr lang="es-ES" sz="2000" b="1" dirty="0">
                <a:solidFill>
                  <a:schemeClr val="bg1"/>
                </a:solidFill>
                <a:effectLst>
                  <a:outerShdw blurRad="38100" dist="38100" dir="2700000" algn="tl">
                    <a:srgbClr val="000000">
                      <a:alpha val="43137"/>
                    </a:srgbClr>
                  </a:outerShdw>
                </a:effectLst>
              </a:rPr>
            </a:br>
            <a:r>
              <a:rPr lang="es-ES" sz="2000" b="1" dirty="0" err="1">
                <a:solidFill>
                  <a:schemeClr val="bg1"/>
                </a:solidFill>
                <a:effectLst>
                  <a:outerShdw blurRad="38100" dist="38100" dir="2700000" algn="tl">
                    <a:srgbClr val="000000">
                      <a:alpha val="43137"/>
                    </a:srgbClr>
                  </a:outerShdw>
                </a:effectLst>
              </a:rPr>
              <a:t>Heb</a:t>
            </a:r>
            <a:r>
              <a:rPr lang="es-ES" sz="2000" b="1" dirty="0">
                <a:solidFill>
                  <a:schemeClr val="bg1"/>
                </a:solidFill>
                <a:effectLst>
                  <a:outerShdw blurRad="38100" dist="38100" dir="2700000" algn="tl">
                    <a:srgbClr val="000000">
                      <a:alpha val="43137"/>
                    </a:srgbClr>
                  </a:outerShdw>
                </a:effectLst>
              </a:rPr>
              <a:t>. 7:25).</a:t>
            </a:r>
          </a:p>
          <a:p>
            <a:r>
              <a:rPr lang="es-ES" sz="2000" b="1" dirty="0">
                <a:solidFill>
                  <a:schemeClr val="bg1"/>
                </a:solidFill>
                <a:effectLst>
                  <a:outerShdw blurRad="38100" dist="38100" dir="2700000" algn="tl">
                    <a:srgbClr val="000000">
                      <a:alpha val="43137"/>
                    </a:srgbClr>
                  </a:outerShdw>
                </a:effectLst>
              </a:rPr>
              <a:t>Como sacerdotes que somos, nuestras oraciones deben elevarse también en favor de los demás (1Tim. 2:1).</a:t>
            </a:r>
          </a:p>
        </p:txBody>
      </p:sp>
      <p:pic>
        <p:nvPicPr>
          <p:cNvPr id="2" name="Imagen 1" descr="Una cortina de colores&#10;&#10;Descripción generada automáticamente con confianza baja">
            <a:extLst>
              <a:ext uri="{FF2B5EF4-FFF2-40B4-BE49-F238E27FC236}">
                <a16:creationId xmlns:a16="http://schemas.microsoft.com/office/drawing/2014/main" id="{9968E135-B48E-7820-E816-D2C34B148097}"/>
              </a:ext>
            </a:extLst>
          </p:cNvPr>
          <p:cNvPicPr>
            <a:picLocks noChangeAspect="1"/>
          </p:cNvPicPr>
          <p:nvPr/>
        </p:nvPicPr>
        <p:blipFill rotWithShape="1">
          <a:blip r:embed="rId3">
            <a:extLst>
              <a:ext uri="{28A0092B-C50C-407E-A947-70E740481C1C}">
                <a14:useLocalDpi xmlns:a14="http://schemas.microsoft.com/office/drawing/2010/main" val="0"/>
              </a:ext>
            </a:extLst>
          </a:blip>
          <a:srcRect r="12118"/>
          <a:stretch/>
        </p:blipFill>
        <p:spPr>
          <a:xfrm>
            <a:off x="6640081" y="88468"/>
            <a:ext cx="5444527" cy="4319081"/>
          </a:xfrm>
          <a:prstGeom prst="rect">
            <a:avLst/>
          </a:prstGeom>
          <a:scene3d>
            <a:camera prst="orthographicFront"/>
            <a:lightRig rig="threePt" dir="t"/>
          </a:scene3d>
          <a:sp3d>
            <a:bevelT prst="angle"/>
          </a:sp3d>
        </p:spPr>
      </p:pic>
      <p:sp>
        <p:nvSpPr>
          <p:cNvPr id="6" name="CuadroTexto 5">
            <a:extLst>
              <a:ext uri="{FF2B5EF4-FFF2-40B4-BE49-F238E27FC236}">
                <a16:creationId xmlns:a16="http://schemas.microsoft.com/office/drawing/2014/main" id="{0BAE688F-FB62-EB72-0021-A584FBE8ADCD}"/>
              </a:ext>
            </a:extLst>
          </p:cNvPr>
          <p:cNvSpPr txBox="1"/>
          <p:nvPr/>
        </p:nvSpPr>
        <p:spPr>
          <a:xfrm>
            <a:off x="107392" y="1081363"/>
            <a:ext cx="6351159" cy="3323987"/>
          </a:xfrm>
          <a:prstGeom prst="rect">
            <a:avLst/>
          </a:prstGeom>
          <a:solidFill>
            <a:srgbClr val="FFD9E7"/>
          </a:solidFill>
          <a:scene3d>
            <a:camera prst="orthographicFront"/>
            <a:lightRig rig="threePt" dir="t"/>
          </a:scene3d>
          <a:sp3d>
            <a:bevelT prst="angle"/>
          </a:sp3d>
        </p:spPr>
        <p:txBody>
          <a:bodyPr wrap="square">
            <a:spAutoFit/>
          </a:bodyPr>
          <a:lstStyle/>
          <a:p>
            <a:pPr>
              <a:spcBef>
                <a:spcPts val="600"/>
              </a:spcBef>
            </a:pPr>
            <a:r>
              <a:rPr lang="es-ES" sz="2000" b="1" dirty="0"/>
              <a:t>Un pequeño altar cuadrado de madera de acacia recubierto de oro de tan solo 44’45 cm de lado por 88’90 cm de alto. Sobre su parte superior tenía cuatro cuernos en cada esquina, y una cornisa alrededor. </a:t>
            </a:r>
          </a:p>
          <a:p>
            <a:pPr>
              <a:spcBef>
                <a:spcPts val="600"/>
              </a:spcBef>
            </a:pPr>
            <a:r>
              <a:rPr lang="es-ES" sz="2000" b="1" dirty="0"/>
              <a:t>Cada mañana y cada tarde, en el centro del altar, se ofrecía el incienso, a la vez que se ofrecía el sacrificio continuo y se arreglaban las lámparas del candelabro.</a:t>
            </a:r>
          </a:p>
          <a:p>
            <a:pPr>
              <a:spcBef>
                <a:spcPts val="600"/>
              </a:spcBef>
            </a:pPr>
            <a:r>
              <a:rPr lang="es-ES" sz="2000" b="1" dirty="0"/>
              <a:t>Era un aroma o perfume agradable a Dios que subía a su presencia celestial. El humo ascendía sobre el velo y entraba en el lugar santísimo (</a:t>
            </a:r>
            <a:r>
              <a:rPr lang="es-ES" sz="2000" b="1" dirty="0" err="1"/>
              <a:t>Éx</a:t>
            </a:r>
            <a:r>
              <a:rPr lang="es-ES" sz="2000" b="1" dirty="0"/>
              <a:t>. 30:34-38).</a:t>
            </a:r>
          </a:p>
        </p:txBody>
      </p:sp>
      <p:sp>
        <p:nvSpPr>
          <p:cNvPr id="8" name="CuadroTexto 7">
            <a:extLst>
              <a:ext uri="{FF2B5EF4-FFF2-40B4-BE49-F238E27FC236}">
                <a16:creationId xmlns:a16="http://schemas.microsoft.com/office/drawing/2014/main" id="{586884F9-66E5-EFBC-7EE2-327D9A443ACE}"/>
              </a:ext>
            </a:extLst>
          </p:cNvPr>
          <p:cNvSpPr txBox="1"/>
          <p:nvPr/>
        </p:nvSpPr>
        <p:spPr>
          <a:xfrm>
            <a:off x="799914" y="-47284"/>
            <a:ext cx="3939976"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482F70"/>
                </a:solidFill>
                <a:latin typeface="Quador Display UltraBold" panose="00000900000000000000" pitchFamily="50" charset="0"/>
              </a:rPr>
              <a:t>EL ALTAR DEL INCIENSO</a:t>
            </a:r>
          </a:p>
        </p:txBody>
      </p:sp>
      <p:pic>
        <p:nvPicPr>
          <p:cNvPr id="9" name="Imagen 8">
            <a:extLst>
              <a:ext uri="{FF2B5EF4-FFF2-40B4-BE49-F238E27FC236}">
                <a16:creationId xmlns:a16="http://schemas.microsoft.com/office/drawing/2014/main" id="{43A548D7-C4AE-AC2A-92FE-200EA136C7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256" y="159446"/>
            <a:ext cx="786870" cy="786870"/>
          </a:xfrm>
          <a:prstGeom prst="rect">
            <a:avLst/>
          </a:prstGeom>
        </p:spPr>
      </p:pic>
      <p:pic>
        <p:nvPicPr>
          <p:cNvPr id="10" name="Imagen 9" descr="Imagen de la pantalla de un video juego&#10;&#10;Descripción generada automáticamente con confianza baja">
            <a:extLst>
              <a:ext uri="{FF2B5EF4-FFF2-40B4-BE49-F238E27FC236}">
                <a16:creationId xmlns:a16="http://schemas.microsoft.com/office/drawing/2014/main" id="{86EB6F2B-125D-CA15-FF75-D155C84EA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24" y="4540002"/>
            <a:ext cx="1533821" cy="2230111"/>
          </a:xfrm>
          <a:prstGeom prst="rect">
            <a:avLst/>
          </a:prstGeom>
          <a:scene3d>
            <a:camera prst="orthographicFront"/>
            <a:lightRig rig="threePt" dir="t"/>
          </a:scene3d>
          <a:sp3d>
            <a:bevelT prst="angle"/>
          </a:sp3d>
        </p:spPr>
      </p:pic>
      <p:pic>
        <p:nvPicPr>
          <p:cNvPr id="12" name="Imagen 11" descr="Una foto de un grupo de personas sentadas en una mesa&#10;&#10;Descripción generada automáticamente con confianza media">
            <a:extLst>
              <a:ext uri="{FF2B5EF4-FFF2-40B4-BE49-F238E27FC236}">
                <a16:creationId xmlns:a16="http://schemas.microsoft.com/office/drawing/2014/main" id="{713E94EA-81B7-E374-5A8F-7763575984BA}"/>
              </a:ext>
            </a:extLst>
          </p:cNvPr>
          <p:cNvPicPr>
            <a:picLocks noChangeAspect="1"/>
          </p:cNvPicPr>
          <p:nvPr/>
        </p:nvPicPr>
        <p:blipFill rotWithShape="1">
          <a:blip r:embed="rId6">
            <a:extLst>
              <a:ext uri="{28A0092B-C50C-407E-A947-70E740481C1C}">
                <a14:useLocalDpi xmlns:a14="http://schemas.microsoft.com/office/drawing/2010/main" val="0"/>
              </a:ext>
            </a:extLst>
          </a:blip>
          <a:srcRect r="54772"/>
          <a:stretch/>
        </p:blipFill>
        <p:spPr>
          <a:xfrm>
            <a:off x="1809549" y="4537772"/>
            <a:ext cx="1347537" cy="2234570"/>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340898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bg/>
                                          </p:spTgt>
                                        </p:tgtEl>
                                        <p:attrNameLst>
                                          <p:attrName>style.visibility</p:attrName>
                                        </p:attrNameLst>
                                      </p:cBhvr>
                                      <p:to>
                                        <p:strVal val="visible"/>
                                      </p:to>
                                    </p:set>
                                    <p:animEffect transition="in" filter="wipe(left)">
                                      <p:cBhvr>
                                        <p:cTn id="35" dur="500"/>
                                        <p:tgtEl>
                                          <p:spTgt spid="6">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lef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lef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bg/>
                                          </p:spTgt>
                                        </p:tgtEl>
                                        <p:attrNameLst>
                                          <p:attrName>style.visibility</p:attrName>
                                        </p:attrNameLst>
                                      </p:cBhvr>
                                      <p:to>
                                        <p:strVal val="visible"/>
                                      </p:to>
                                    </p:set>
                                    <p:animEffect transition="in" filter="wipe(left)">
                                      <p:cBhvr>
                                        <p:cTn id="59" dur="500"/>
                                        <p:tgtEl>
                                          <p:spTgt spid="7">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left)">
                                      <p:cBhvr>
                                        <p:cTn id="62" dur="500"/>
                                        <p:tgtEl>
                                          <p:spTgt spid="7">
                                            <p:txEl>
                                              <p:pRg st="0" end="0"/>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
                                            <p:txEl>
                                              <p:pRg st="1" end="1"/>
                                            </p:txEl>
                                          </p:spTgt>
                                        </p:tgtEl>
                                        <p:attrNameLst>
                                          <p:attrName>style.visibility</p:attrName>
                                        </p:attrNameLst>
                                      </p:cBhvr>
                                      <p:to>
                                        <p:strVal val="visible"/>
                                      </p:to>
                                    </p:set>
                                    <p:animEffect transition="in" filter="wipe(left)">
                                      <p:cBhvr>
                                        <p:cTn id="65" dur="500"/>
                                        <p:tgtEl>
                                          <p:spTgt spid="7">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7">
                                            <p:txEl>
                                              <p:pRg st="2" end="2"/>
                                            </p:txEl>
                                          </p:spTgt>
                                        </p:tgtEl>
                                        <p:attrNameLst>
                                          <p:attrName>style.visibility</p:attrName>
                                        </p:attrNameLst>
                                      </p:cBhvr>
                                      <p:to>
                                        <p:strVal val="visible"/>
                                      </p:to>
                                    </p:set>
                                    <p:animEffect transition="in" filter="wipe(left)">
                                      <p:cBhvr>
                                        <p:cTn id="7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6" grpId="0" uiExpand="1" build="p"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4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31CE19-B095-E38B-E5E0-10E2A662E1A4}"/>
              </a:ext>
            </a:extLst>
          </p:cNvPr>
          <p:cNvSpPr txBox="1"/>
          <p:nvPr/>
        </p:nvSpPr>
        <p:spPr>
          <a:xfrm>
            <a:off x="5983705" y="144379"/>
            <a:ext cx="6208295" cy="3785652"/>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La última parte del Tabernáculo, llamada Lugar Santísimo era un cubo perfecto, de 4’5 m de lado.</a:t>
            </a:r>
          </a:p>
          <a:p>
            <a:r>
              <a:rPr lang="es-ES" sz="2000" b="1" dirty="0">
                <a:solidFill>
                  <a:schemeClr val="bg1"/>
                </a:solidFill>
                <a:effectLst>
                  <a:outerShdw blurRad="38100" dist="38100" dir="2700000" algn="tl">
                    <a:srgbClr val="000000">
                      <a:alpha val="43137"/>
                    </a:srgbClr>
                  </a:outerShdw>
                </a:effectLst>
              </a:rPr>
              <a:t>Un grueso velo lo separaba del Lugar Santo. Este velo era del mismo material y hechura que el de la entrada al Tabernáculo, y se cambiaba cada año. El velo no llegaba hasta el cielo raso, sino que permitía que la gloria de Dios, manifestada sobre el propiciatorio del arca, fuese parcialmente visible desde el Lugar Santo.</a:t>
            </a:r>
          </a:p>
          <a:p>
            <a:r>
              <a:rPr lang="es-ES" sz="2000" b="1" dirty="0">
                <a:solidFill>
                  <a:schemeClr val="bg1"/>
                </a:solidFill>
                <a:effectLst>
                  <a:outerShdw blurRad="38100" dist="38100" dir="2700000" algn="tl">
                    <a:srgbClr val="000000">
                      <a:alpha val="43137"/>
                    </a:srgbClr>
                  </a:outerShdw>
                </a:effectLst>
              </a:rPr>
              <a:t>Solo le estaba permitida la entrada al Sumo Sacerdote una vez el año, durante la fiesta del día de la expiación.</a:t>
            </a:r>
          </a:p>
          <a:p>
            <a:r>
              <a:rPr lang="es-ES" sz="2000" b="1" dirty="0">
                <a:solidFill>
                  <a:schemeClr val="bg1"/>
                </a:solidFill>
                <a:effectLst>
                  <a:outerShdw blurRad="38100" dist="38100" dir="2700000" algn="tl">
                    <a:srgbClr val="000000">
                      <a:alpha val="43137"/>
                    </a:srgbClr>
                  </a:outerShdw>
                </a:effectLst>
              </a:rPr>
              <a:t>En este espacio se encontraba un único objeto: El arca de la Alianza.</a:t>
            </a:r>
          </a:p>
        </p:txBody>
      </p:sp>
      <p:pic>
        <p:nvPicPr>
          <p:cNvPr id="2" name="Imagen 1">
            <a:extLst>
              <a:ext uri="{FF2B5EF4-FFF2-40B4-BE49-F238E27FC236}">
                <a16:creationId xmlns:a16="http://schemas.microsoft.com/office/drawing/2014/main" id="{A60B948E-A450-B790-FD33-030D8CD90C3D}"/>
              </a:ext>
            </a:extLst>
          </p:cNvPr>
          <p:cNvPicPr>
            <a:picLocks noChangeAspect="1"/>
          </p:cNvPicPr>
          <p:nvPr/>
        </p:nvPicPr>
        <p:blipFill>
          <a:blip r:embed="rId3"/>
          <a:stretch>
            <a:fillRect/>
          </a:stretch>
        </p:blipFill>
        <p:spPr>
          <a:xfrm>
            <a:off x="315131" y="1050362"/>
            <a:ext cx="5469652" cy="41022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4" name="CuadroTexto 3">
            <a:extLst>
              <a:ext uri="{FF2B5EF4-FFF2-40B4-BE49-F238E27FC236}">
                <a16:creationId xmlns:a16="http://schemas.microsoft.com/office/drawing/2014/main" id="{BD985001-832A-BE71-F21D-E2718AFF9FA4}"/>
              </a:ext>
            </a:extLst>
          </p:cNvPr>
          <p:cNvSpPr txBox="1"/>
          <p:nvPr/>
        </p:nvSpPr>
        <p:spPr>
          <a:xfrm>
            <a:off x="923108" y="34833"/>
            <a:ext cx="5556069"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EL LUGAR SANTÍSIMO</a:t>
            </a:r>
          </a:p>
        </p:txBody>
      </p:sp>
      <p:grpSp>
        <p:nvGrpSpPr>
          <p:cNvPr id="15" name="Grupo 14">
            <a:extLst>
              <a:ext uri="{FF2B5EF4-FFF2-40B4-BE49-F238E27FC236}">
                <a16:creationId xmlns:a16="http://schemas.microsoft.com/office/drawing/2014/main" id="{4973A68E-949C-B090-6ED6-B67C92E5286A}"/>
              </a:ext>
            </a:extLst>
          </p:cNvPr>
          <p:cNvGrpSpPr/>
          <p:nvPr/>
        </p:nvGrpSpPr>
        <p:grpSpPr>
          <a:xfrm>
            <a:off x="165461" y="77428"/>
            <a:ext cx="757647" cy="764598"/>
            <a:chOff x="392291" y="311907"/>
            <a:chExt cx="757647" cy="764598"/>
          </a:xfrm>
        </p:grpSpPr>
        <p:pic>
          <p:nvPicPr>
            <p:cNvPr id="10" name="Imagen 9" descr="Una bola de luz&#10;&#10;Descripción generada automáticamente con confianza media">
              <a:extLst>
                <a:ext uri="{FF2B5EF4-FFF2-40B4-BE49-F238E27FC236}">
                  <a16:creationId xmlns:a16="http://schemas.microsoft.com/office/drawing/2014/main" id="{0B620604-9979-5177-5D7D-53BCA8254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61" y="465053"/>
              <a:ext cx="458306" cy="458306"/>
            </a:xfrm>
            <a:prstGeom prst="rect">
              <a:avLst/>
            </a:prstGeom>
          </p:spPr>
        </p:pic>
        <p:pic>
          <p:nvPicPr>
            <p:cNvPr id="14" name="Imagen 13">
              <a:extLst>
                <a:ext uri="{FF2B5EF4-FFF2-40B4-BE49-F238E27FC236}">
                  <a16:creationId xmlns:a16="http://schemas.microsoft.com/office/drawing/2014/main" id="{EF5900C4-5CD9-E28E-9B80-1EC9B80D99BF}"/>
                </a:ext>
              </a:extLst>
            </p:cNvPr>
            <p:cNvPicPr>
              <a:picLocks noChangeAspect="1"/>
            </p:cNvPicPr>
            <p:nvPr/>
          </p:nvPicPr>
          <p:blipFill>
            <a:blip r:embed="rId5"/>
            <a:stretch>
              <a:fillRect/>
            </a:stretch>
          </p:blipFill>
          <p:spPr>
            <a:xfrm>
              <a:off x="392291" y="311907"/>
              <a:ext cx="757647" cy="764598"/>
            </a:xfrm>
            <a:prstGeom prst="rect">
              <a:avLst/>
            </a:prstGeom>
          </p:spPr>
        </p:pic>
      </p:grpSp>
      <p:sp>
        <p:nvSpPr>
          <p:cNvPr id="6" name="CuadroTexto 5">
            <a:extLst>
              <a:ext uri="{FF2B5EF4-FFF2-40B4-BE49-F238E27FC236}">
                <a16:creationId xmlns:a16="http://schemas.microsoft.com/office/drawing/2014/main" id="{B300E6F6-3767-2256-3227-21CB97E5EF81}"/>
              </a:ext>
            </a:extLst>
          </p:cNvPr>
          <p:cNvSpPr txBox="1"/>
          <p:nvPr/>
        </p:nvSpPr>
        <p:spPr>
          <a:xfrm>
            <a:off x="382509" y="5309232"/>
            <a:ext cx="7567960" cy="1446550"/>
          </a:xfrm>
          <a:prstGeom prst="rect">
            <a:avLst/>
          </a:prstGeom>
          <a:noFill/>
        </p:spPr>
        <p:txBody>
          <a:bodyPr wrap="square">
            <a:spAutoFit/>
          </a:bodyPr>
          <a:lstStyle>
            <a:defPPr>
              <a:defRPr lang="es-ES"/>
            </a:defPPr>
            <a:lvl1pPr>
              <a:defRPr sz="2000" b="1">
                <a:solidFill>
                  <a:schemeClr val="bg1"/>
                </a:solidFill>
              </a:defRPr>
            </a:lvl1pPr>
          </a:lstStyle>
          <a:p>
            <a:r>
              <a:rPr lang="es-ES" sz="2200" dirty="0">
                <a:effectLst>
                  <a:outerShdw blurRad="38100" dist="38100" dir="2700000" algn="tl">
                    <a:srgbClr val="000000">
                      <a:alpha val="43137"/>
                    </a:srgbClr>
                  </a:outerShdw>
                </a:effectLst>
              </a:rPr>
              <a:t>Si el Atrio exterior simboliza la justificación del creyente, y el Lugar Santo simboliza la vida de santificación, el Lugar Santísimo simboliza la glorificación, cuando ascendamos con Jesús al Cielo y nos presentemos ante el trono de Dios.</a:t>
            </a:r>
          </a:p>
        </p:txBody>
      </p:sp>
      <p:pic>
        <p:nvPicPr>
          <p:cNvPr id="13" name="Imagen 12" descr="Un grupo de personas en un florero&#10;&#10;Descripción generada automáticamente con confianza media">
            <a:extLst>
              <a:ext uri="{FF2B5EF4-FFF2-40B4-BE49-F238E27FC236}">
                <a16:creationId xmlns:a16="http://schemas.microsoft.com/office/drawing/2014/main" id="{43229E9F-B2FA-DA5F-8510-4E137E88C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098" y="3891542"/>
            <a:ext cx="3762772" cy="282207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40000"/>
                <a:lumOff val="60000"/>
              </a:schemeClr>
            </a:contourClr>
          </a:sp3d>
        </p:spPr>
      </p:pic>
    </p:spTree>
    <p:extLst>
      <p:ext uri="{BB962C8B-B14F-4D97-AF65-F5344CB8AC3E}">
        <p14:creationId xmlns:p14="http://schemas.microsoft.com/office/powerpoint/2010/main" val="172029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b="-7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742B1C9-F103-352F-7BC6-E9D73364C34D}"/>
              </a:ext>
            </a:extLst>
          </p:cNvPr>
          <p:cNvSpPr txBox="1"/>
          <p:nvPr/>
        </p:nvSpPr>
        <p:spPr>
          <a:xfrm>
            <a:off x="127257" y="3603387"/>
            <a:ext cx="7612150" cy="3139321"/>
          </a:xfrm>
          <a:prstGeom prst="rect">
            <a:avLst/>
          </a:prstGeom>
          <a:solidFill>
            <a:srgbClr val="773E35"/>
          </a:solidFill>
          <a:scene3d>
            <a:camera prst="orthographicFront"/>
            <a:lightRig rig="threePt" dir="t"/>
          </a:scene3d>
          <a:sp3d>
            <a:bevelT prst="convex"/>
          </a:sp3d>
        </p:spPr>
        <p:txBody>
          <a:bodyPr wrap="square">
            <a:spAutoFit/>
          </a:bodyPr>
          <a:lstStyle/>
          <a:p>
            <a:r>
              <a:rPr lang="es-ES" b="1" dirty="0">
                <a:solidFill>
                  <a:schemeClr val="bg1"/>
                </a:solidFill>
                <a:effectLst>
                  <a:outerShdw blurRad="38100" dist="38100" dir="2700000" algn="tl">
                    <a:srgbClr val="000000">
                      <a:alpha val="43137"/>
                    </a:srgbClr>
                  </a:outerShdw>
                </a:effectLst>
              </a:rPr>
              <a:t>El arca representa el trono de Dios, donde Él se manifiesta, y donde se unen la justicia (la Ley) y la misericordia (el propiciatorio). El propiciatorio representa a Jesús quien es “la propiciación por nuestros pecados” (1Jn. 2:1-2). Él se coloca entre la Ley perfecta y Dios, de manera que, ante el Padre, nuestra vida pecaminosa es sustituida por la vida perfecta de Jesús.</a:t>
            </a:r>
          </a:p>
          <a:p>
            <a:r>
              <a:rPr lang="es-ES" b="1" dirty="0">
                <a:solidFill>
                  <a:schemeClr val="bg1"/>
                </a:solidFill>
                <a:effectLst>
                  <a:outerShdw blurRad="38100" dist="38100" dir="2700000" algn="tl">
                    <a:srgbClr val="000000">
                      <a:alpha val="43137"/>
                    </a:srgbClr>
                  </a:outerShdw>
                </a:effectLst>
              </a:rPr>
              <a:t>Por eso, nosotros, como el publicano, debemos dirigirnos a Jesús rogándole: “sé propicio a mí, pecador”.</a:t>
            </a:r>
          </a:p>
          <a:p>
            <a:r>
              <a:rPr lang="es-ES" b="1" dirty="0">
                <a:solidFill>
                  <a:schemeClr val="bg1"/>
                </a:solidFill>
                <a:effectLst>
                  <a:outerShdw blurRad="38100" dist="38100" dir="2700000" algn="tl">
                    <a:srgbClr val="000000">
                      <a:alpha val="43137"/>
                    </a:srgbClr>
                  </a:outerShdw>
                </a:effectLst>
              </a:rPr>
              <a:t>Tal como simboliza la fiesta del día de la expiación (cuando el sumo sacerdote entraba ante el arca), somos juzgados y declarados justos gracias a Jesús. De esta forma, cuando el juicio acabe y Él regrese, podremos presentarnos ante Dios libres ya de pecado, y podremos estar en su presencia por la eternidad.</a:t>
            </a:r>
          </a:p>
        </p:txBody>
      </p:sp>
      <p:sp>
        <p:nvSpPr>
          <p:cNvPr id="10" name="CuadroTexto 9">
            <a:extLst>
              <a:ext uri="{FF2B5EF4-FFF2-40B4-BE49-F238E27FC236}">
                <a16:creationId xmlns:a16="http://schemas.microsoft.com/office/drawing/2014/main" id="{EE5092AC-A83C-3F5A-8253-A22ACBD8A5EA}"/>
              </a:ext>
            </a:extLst>
          </p:cNvPr>
          <p:cNvSpPr txBox="1"/>
          <p:nvPr/>
        </p:nvSpPr>
        <p:spPr>
          <a:xfrm>
            <a:off x="127256" y="913895"/>
            <a:ext cx="7282212" cy="2585323"/>
          </a:xfrm>
          <a:prstGeom prst="rect">
            <a:avLst/>
          </a:prstGeom>
          <a:solidFill>
            <a:srgbClr val="E6CCC8"/>
          </a:solidFill>
          <a:scene3d>
            <a:camera prst="orthographicFront"/>
            <a:lightRig rig="threePt" dir="t"/>
          </a:scene3d>
          <a:sp3d>
            <a:bevelT prst="convex"/>
          </a:sp3d>
        </p:spPr>
        <p:txBody>
          <a:bodyPr wrap="square">
            <a:spAutoFit/>
          </a:bodyPr>
          <a:lstStyle/>
          <a:p>
            <a:r>
              <a:rPr lang="es-ES" b="1" dirty="0"/>
              <a:t>Era un cofre de madera de acacia recubierto de oro, abierto en la parte superior, de 1’11 m de largo y 0’67 m de ancho y de alto. En la parte inferior tenía un anillo de oro en cada esquina, donde pasaban dos varas para transportarla. Estas varas nunca se quitaban.</a:t>
            </a:r>
          </a:p>
          <a:p>
            <a:r>
              <a:rPr lang="es-ES" b="1" dirty="0"/>
              <a:t>En su interior se encontraban las tablas de la ley, la vara de Aarón que floreció y un recipiente con maná. </a:t>
            </a:r>
          </a:p>
          <a:p>
            <a:r>
              <a:rPr lang="es-ES" b="1" dirty="0"/>
              <a:t>Su tapa, llamada el propiciatorio, era de oro puro, así como los dos querubines que estaban sobre ella. En medio de los querubines se mostraba la gloria de Dios o </a:t>
            </a:r>
            <a:r>
              <a:rPr lang="es-ES" b="1" i="1" dirty="0" err="1"/>
              <a:t>Shekinah</a:t>
            </a:r>
            <a:r>
              <a:rPr lang="es-ES" b="1" dirty="0"/>
              <a:t> (</a:t>
            </a:r>
            <a:r>
              <a:rPr lang="es-ES" b="1" dirty="0" err="1"/>
              <a:t>Éx</a:t>
            </a:r>
            <a:r>
              <a:rPr lang="es-ES" b="1" dirty="0"/>
              <a:t>. 25:10-22).</a:t>
            </a:r>
          </a:p>
        </p:txBody>
      </p:sp>
      <p:pic>
        <p:nvPicPr>
          <p:cNvPr id="14" name="Imagen 13">
            <a:extLst>
              <a:ext uri="{FF2B5EF4-FFF2-40B4-BE49-F238E27FC236}">
                <a16:creationId xmlns:a16="http://schemas.microsoft.com/office/drawing/2014/main" id="{1E5DF845-4BE0-CA78-543A-03FD5C736516}"/>
              </a:ext>
            </a:extLst>
          </p:cNvPr>
          <p:cNvPicPr>
            <a:picLocks noChangeAspect="1"/>
          </p:cNvPicPr>
          <p:nvPr/>
        </p:nvPicPr>
        <p:blipFill>
          <a:blip r:embed="rId3"/>
          <a:stretch>
            <a:fillRect/>
          </a:stretch>
        </p:blipFill>
        <p:spPr>
          <a:xfrm>
            <a:off x="7598005" y="95264"/>
            <a:ext cx="4444982" cy="3333736"/>
          </a:xfrm>
          <a:prstGeom prst="rect">
            <a:avLst/>
          </a:prstGeom>
          <a:scene3d>
            <a:camera prst="orthographicFront"/>
            <a:lightRig rig="threePt" dir="t"/>
          </a:scene3d>
          <a:sp3d>
            <a:bevelT prst="convex"/>
          </a:sp3d>
        </p:spPr>
      </p:pic>
      <p:pic>
        <p:nvPicPr>
          <p:cNvPr id="15" name="Imagen 14">
            <a:extLst>
              <a:ext uri="{FF2B5EF4-FFF2-40B4-BE49-F238E27FC236}">
                <a16:creationId xmlns:a16="http://schemas.microsoft.com/office/drawing/2014/main" id="{EDEC9E1D-AC27-E4AE-5BAF-BF3F3E40C55B}"/>
              </a:ext>
            </a:extLst>
          </p:cNvPr>
          <p:cNvPicPr>
            <a:picLocks noChangeAspect="1"/>
          </p:cNvPicPr>
          <p:nvPr/>
        </p:nvPicPr>
        <p:blipFill>
          <a:blip r:embed="rId4"/>
          <a:stretch>
            <a:fillRect/>
          </a:stretch>
        </p:blipFill>
        <p:spPr>
          <a:xfrm>
            <a:off x="7857224" y="3565678"/>
            <a:ext cx="4185763" cy="3139321"/>
          </a:xfrm>
          <a:prstGeom prst="rect">
            <a:avLst/>
          </a:prstGeom>
          <a:scene3d>
            <a:camera prst="orthographicFront"/>
            <a:lightRig rig="threePt" dir="t"/>
          </a:scene3d>
          <a:sp3d>
            <a:bevelT prst="convex"/>
          </a:sp3d>
        </p:spPr>
      </p:pic>
      <p:sp>
        <p:nvSpPr>
          <p:cNvPr id="17" name="CuadroTexto 16">
            <a:extLst>
              <a:ext uri="{FF2B5EF4-FFF2-40B4-BE49-F238E27FC236}">
                <a16:creationId xmlns:a16="http://schemas.microsoft.com/office/drawing/2014/main" id="{E86FC812-92BD-5CC6-960D-46E1B8CDF7B5}"/>
              </a:ext>
            </a:extLst>
          </p:cNvPr>
          <p:cNvSpPr txBox="1"/>
          <p:nvPr/>
        </p:nvSpPr>
        <p:spPr>
          <a:xfrm>
            <a:off x="799914" y="79026"/>
            <a:ext cx="6488224"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5C453A"/>
                </a:solidFill>
                <a:latin typeface="Quador Display UltraBold" panose="00000900000000000000" pitchFamily="50" charset="0"/>
              </a:rPr>
              <a:t>EL ARCA DE LA ALIANZA</a:t>
            </a:r>
          </a:p>
        </p:txBody>
      </p:sp>
      <p:pic>
        <p:nvPicPr>
          <p:cNvPr id="19" name="Imagen 18">
            <a:extLst>
              <a:ext uri="{FF2B5EF4-FFF2-40B4-BE49-F238E27FC236}">
                <a16:creationId xmlns:a16="http://schemas.microsoft.com/office/drawing/2014/main" id="{5494F2A5-8299-D45E-0709-E6FB58C804D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27256" y="36897"/>
            <a:ext cx="786870" cy="786870"/>
          </a:xfrm>
          <a:prstGeom prst="rect">
            <a:avLst/>
          </a:prstGeom>
        </p:spPr>
      </p:pic>
    </p:spTree>
    <p:extLst>
      <p:ext uri="{BB962C8B-B14F-4D97-AF65-F5344CB8AC3E}">
        <p14:creationId xmlns:p14="http://schemas.microsoft.com/office/powerpoint/2010/main" val="297426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bg/>
                                          </p:spTgt>
                                        </p:tgtEl>
                                        <p:attrNameLst>
                                          <p:attrName>style.visibility</p:attrName>
                                        </p:attrNameLst>
                                      </p:cBhvr>
                                      <p:to>
                                        <p:strVal val="visible"/>
                                      </p:to>
                                    </p:set>
                                    <p:animEffect transition="in" filter="wipe(left)">
                                      <p:cBhvr>
                                        <p:cTn id="35" dur="500"/>
                                        <p:tgtEl>
                                          <p:spTgt spid="10">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left)">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left)">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8">
                                            <p:bg/>
                                          </p:spTgt>
                                        </p:tgtEl>
                                        <p:attrNameLst>
                                          <p:attrName>style.visibility</p:attrName>
                                        </p:attrNameLst>
                                      </p:cBhvr>
                                      <p:to>
                                        <p:strVal val="visible"/>
                                      </p:to>
                                    </p:set>
                                    <p:animEffect transition="in" filter="wipe(left)">
                                      <p:cBhvr>
                                        <p:cTn id="59" dur="500"/>
                                        <p:tgtEl>
                                          <p:spTgt spid="8">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wipe(left)">
                                      <p:cBhvr>
                                        <p:cTn id="62" dur="500"/>
                                        <p:tgtEl>
                                          <p:spTgt spid="8">
                                            <p:txEl>
                                              <p:pRg st="0" end="0"/>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animEffect transition="in" filter="wipe(left)">
                                      <p:cBhvr>
                                        <p:cTn id="65" dur="500"/>
                                        <p:tgtEl>
                                          <p:spTgt spid="8">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animEffect transition="in" filter="wipe(left)">
                                      <p:cBhvr>
                                        <p:cTn id="7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uiExpand="1" build="p"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r="-5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5EC565-9F27-3E54-0E8A-F2B250D7EE25}"/>
              </a:ext>
            </a:extLst>
          </p:cNvPr>
          <p:cNvSpPr txBox="1"/>
          <p:nvPr/>
        </p:nvSpPr>
        <p:spPr>
          <a:xfrm>
            <a:off x="5179696" y="151179"/>
            <a:ext cx="6898004" cy="6555641"/>
          </a:xfrm>
          <a:prstGeom prst="rect">
            <a:avLst/>
          </a:prstGeom>
          <a:noFill/>
        </p:spPr>
        <p:txBody>
          <a:bodyPr wrap="square">
            <a:spAutoFit/>
          </a:bodyPr>
          <a:lstStyle/>
          <a:p>
            <a:r>
              <a:rPr lang="es-ES" sz="2000" b="1" dirty="0"/>
              <a:t>En el servicio del tabernáculo, se enseñaban diariamente al pueblo las grandes verdades relativas a la muerte y al ministerio de Cristo, y una vez al año sus pensamientos eran llevados hacia los acontecimientos finales de la gran controversia entre Cristo y Satanás, y hacia la purificación final del universo, que lo limpiará del pecado y de los pecadores.</a:t>
            </a:r>
          </a:p>
          <a:p>
            <a:endParaRPr lang="es-ES" sz="2000" b="1" dirty="0"/>
          </a:p>
          <a:p>
            <a:r>
              <a:rPr lang="es-ES" sz="2000" b="1" dirty="0"/>
              <a:t>Os invitamos a seguir estudiando el Santuario para aprender más sobre la redención pues: “La ciencia de la redención es la ciencia de las ciencias; la ciencia que constituye el estudio de los ángeles y todos los seres inteligentes de los mundos no caídos; la ciencia que ocupa la atención de nuestro Señor y Salvador; la ciencia que penetra en el propósito nacido en la mente del Ser infinito...; la ciencia que será el estudio de los redimidos de Dios durante los siglos sin fin” </a:t>
            </a:r>
            <a:r>
              <a:rPr lang="es-ES" sz="2000" b="1" dirty="0" err="1"/>
              <a:t>VAAn</a:t>
            </a:r>
            <a:r>
              <a:rPr lang="es-ES" sz="2000" b="1" dirty="0"/>
              <a:t> 302.2.</a:t>
            </a:r>
          </a:p>
          <a:p>
            <a:endParaRPr lang="es-ES" sz="2000" b="1" dirty="0"/>
          </a:p>
          <a:p>
            <a:r>
              <a:rPr lang="es-ES" sz="2000" b="1" dirty="0"/>
              <a:t>“Es a Cristo a quien pertenece la gloria de la redención de la raza caída. Por toda la eternidad, el canto de los redimidos será: “A Aquel que nos ama, y nos ha lavado de nuestros pecados en su misma sangre, [...] a él sea la gloria y el dominio por los siglos de los siglos”. Apocalipsis 1:5, 6 (VM)” CS 411.3. </a:t>
            </a:r>
          </a:p>
        </p:txBody>
      </p:sp>
      <p:pic>
        <p:nvPicPr>
          <p:cNvPr id="4" name="Imagen 3" descr="Imagen que contiene interior, tabla, perro, parado&#10;&#10;Descripción generada automáticamente">
            <a:extLst>
              <a:ext uri="{FF2B5EF4-FFF2-40B4-BE49-F238E27FC236}">
                <a16:creationId xmlns:a16="http://schemas.microsoft.com/office/drawing/2014/main" id="{53581C4F-830D-CC4F-2AF3-72E6F6A78A07}"/>
              </a:ext>
            </a:extLst>
          </p:cNvPr>
          <p:cNvPicPr>
            <a:picLocks noChangeAspect="1"/>
          </p:cNvPicPr>
          <p:nvPr/>
        </p:nvPicPr>
        <p:blipFill rotWithShape="1">
          <a:blip r:embed="rId3">
            <a:extLst>
              <a:ext uri="{28A0092B-C50C-407E-A947-70E740481C1C}">
                <a14:useLocalDpi xmlns:a14="http://schemas.microsoft.com/office/drawing/2010/main" val="0"/>
              </a:ext>
            </a:extLst>
          </a:blip>
          <a:srcRect b="7060"/>
          <a:stretch/>
        </p:blipFill>
        <p:spPr>
          <a:xfrm>
            <a:off x="226868" y="103940"/>
            <a:ext cx="4895851" cy="34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Un grupo de personas en un evento&#10;&#10;Descripción generada automáticamente con confianza media">
            <a:extLst>
              <a:ext uri="{FF2B5EF4-FFF2-40B4-BE49-F238E27FC236}">
                <a16:creationId xmlns:a16="http://schemas.microsoft.com/office/drawing/2014/main" id="{F4958613-CBE1-F640-8F41-860AA356A086}"/>
              </a:ext>
            </a:extLst>
          </p:cNvPr>
          <p:cNvPicPr>
            <a:picLocks noChangeAspect="1"/>
          </p:cNvPicPr>
          <p:nvPr/>
        </p:nvPicPr>
        <p:blipFill rotWithShape="1">
          <a:blip r:embed="rId4">
            <a:extLst>
              <a:ext uri="{28A0092B-C50C-407E-A947-70E740481C1C}">
                <a14:useLocalDpi xmlns:a14="http://schemas.microsoft.com/office/drawing/2010/main" val="0"/>
              </a:ext>
            </a:extLst>
          </a:blip>
          <a:srcRect l="1711" t="4207" r="2313" b="4104"/>
          <a:stretch/>
        </p:blipFill>
        <p:spPr>
          <a:xfrm>
            <a:off x="226868" y="3612416"/>
            <a:ext cx="4895851" cy="315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86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
                                        <p:tgtEl>
                                          <p:spTgt spid="6"/>
                                        </p:tgtEl>
                                      </p:cBhvr>
                                    </p:animEffect>
                                    <p:anim calcmode="lin" valueType="num">
                                      <p:cBhvr>
                                        <p:cTn id="26" dur="400" fill="hold"/>
                                        <p:tgtEl>
                                          <p:spTgt spid="6"/>
                                        </p:tgtEl>
                                        <p:attrNameLst>
                                          <p:attrName>ppt_x</p:attrName>
                                        </p:attrNameLst>
                                      </p:cBhvr>
                                      <p:tavLst>
                                        <p:tav tm="0">
                                          <p:val>
                                            <p:strVal val="#ppt_x"/>
                                          </p:val>
                                        </p:tav>
                                        <p:tav tm="100000">
                                          <p:val>
                                            <p:strVal val="#ppt_x"/>
                                          </p:val>
                                        </p:tav>
                                      </p:tavLst>
                                    </p:anim>
                                    <p:anim calcmode="lin" valueType="num">
                                      <p:cBhvr>
                                        <p:cTn id="27" dur="400" fill="hold"/>
                                        <p:tgtEl>
                                          <p:spTgt spid="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2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FFC5B99-1045-A45A-A7F6-6F036B15AC4A}"/>
              </a:ext>
            </a:extLst>
          </p:cNvPr>
          <p:cNvPicPr>
            <a:picLocks noChangeAspect="1"/>
          </p:cNvPicPr>
          <p:nvPr/>
        </p:nvPicPr>
        <p:blipFill>
          <a:blip r:embed="rId3"/>
          <a:stretch>
            <a:fillRect/>
          </a:stretch>
        </p:blipFill>
        <p:spPr>
          <a:xfrm>
            <a:off x="6198416" y="109130"/>
            <a:ext cx="5888809" cy="4416607"/>
          </a:xfrm>
          <a:prstGeom prst="rect">
            <a:avLst/>
          </a:prstGeom>
          <a:solidFill>
            <a:srgbClr val="FFFFFF">
              <a:shade val="85000"/>
            </a:srgbClr>
          </a:solidFill>
          <a:ln w="57150" cap="rnd">
            <a:solidFill>
              <a:srgbClr val="3E1B5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adroTexto 4">
            <a:extLst>
              <a:ext uri="{FF2B5EF4-FFF2-40B4-BE49-F238E27FC236}">
                <a16:creationId xmlns:a16="http://schemas.microsoft.com/office/drawing/2014/main" id="{FAB0D9A8-33AF-C71E-CBC2-78D3506114EB}"/>
              </a:ext>
            </a:extLst>
          </p:cNvPr>
          <p:cNvSpPr txBox="1"/>
          <p:nvPr/>
        </p:nvSpPr>
        <p:spPr>
          <a:xfrm>
            <a:off x="207191" y="109130"/>
            <a:ext cx="5925366" cy="6678751"/>
          </a:xfrm>
          <a:prstGeom prst="rect">
            <a:avLst/>
          </a:prstGeom>
          <a:noFill/>
        </p:spPr>
        <p:txBody>
          <a:bodyPr wrap="square">
            <a:spAutoFit/>
          </a:bodyPr>
          <a:lstStyle/>
          <a:p>
            <a:pPr>
              <a:spcBef>
                <a:spcPts val="600"/>
              </a:spcBef>
            </a:pPr>
            <a:r>
              <a:rPr lang="es-ES" sz="2400" b="1" dirty="0"/>
              <a:t>Conocemos que Dios ama al pecador, pero aborrece al pecado. Así que, como quería salvar al pecador, desarrolló un plan concreto y lo ilustró a través del Santuario y sus ritos.</a:t>
            </a:r>
          </a:p>
          <a:p>
            <a:pPr>
              <a:spcBef>
                <a:spcPts val="600"/>
              </a:spcBef>
            </a:pPr>
            <a:r>
              <a:rPr lang="es-ES" sz="2400" b="1" dirty="0"/>
              <a:t>Además de mostrar el plan de salvación, Dios quería usar el Santuario para habitar en medio de su pueblo, y que no lo olvidasen.</a:t>
            </a:r>
          </a:p>
          <a:p>
            <a:pPr>
              <a:spcBef>
                <a:spcPts val="600"/>
              </a:spcBef>
            </a:pPr>
            <a:r>
              <a:rPr lang="es-ES" sz="2400" b="1" dirty="0"/>
              <a:t>Le dio a Moisés instrucciones exactas de cómo debía ser construido el Santuario terrenal con todos sus objetos y rituales.</a:t>
            </a:r>
          </a:p>
          <a:p>
            <a:pPr>
              <a:spcBef>
                <a:spcPts val="600"/>
              </a:spcBef>
            </a:pPr>
            <a:r>
              <a:rPr lang="es-ES" sz="2400" b="1" dirty="0"/>
              <a:t>“Y harán un santuario para mí, y yo habitaré en medio de ellos. Conforme a todo lo que yo te muestre, el diseño del tabernáculo, y el diseño de todos sus utensilios, así lo haréis.” (Éxodo 25:8-9)</a:t>
            </a:r>
          </a:p>
          <a:p>
            <a:pPr>
              <a:spcBef>
                <a:spcPts val="600"/>
              </a:spcBef>
            </a:pPr>
            <a:r>
              <a:rPr lang="es-ES" sz="2400" b="1" dirty="0"/>
              <a:t>Estas instrucciones las encontramos en el libro de Éxodo, en los capítulos 25 al 40.</a:t>
            </a:r>
          </a:p>
        </p:txBody>
      </p:sp>
      <p:pic>
        <p:nvPicPr>
          <p:cNvPr id="3" name="Imagen 2" descr="Pintura de una casa&#10;&#10;Descripción generada automáticamente con confianza baja">
            <a:extLst>
              <a:ext uri="{FF2B5EF4-FFF2-40B4-BE49-F238E27FC236}">
                <a16:creationId xmlns:a16="http://schemas.microsoft.com/office/drawing/2014/main" id="{7A29971C-3BB7-83C2-C3CA-8F941FE0EBEE}"/>
              </a:ext>
            </a:extLst>
          </p:cNvPr>
          <p:cNvPicPr>
            <a:picLocks noChangeAspect="1"/>
          </p:cNvPicPr>
          <p:nvPr/>
        </p:nvPicPr>
        <p:blipFill rotWithShape="1">
          <a:blip r:embed="rId4">
            <a:extLst>
              <a:ext uri="{28A0092B-C50C-407E-A947-70E740481C1C}">
                <a14:useLocalDpi xmlns:a14="http://schemas.microsoft.com/office/drawing/2010/main" val="0"/>
              </a:ext>
            </a:extLst>
          </a:blip>
          <a:srcRect t="10445" b="3179"/>
          <a:stretch/>
        </p:blipFill>
        <p:spPr>
          <a:xfrm>
            <a:off x="6198417" y="4685212"/>
            <a:ext cx="5888808" cy="2102669"/>
          </a:xfrm>
          <a:prstGeom prst="rect">
            <a:avLst/>
          </a:prstGeom>
          <a:solidFill>
            <a:srgbClr val="FFFFFF">
              <a:shade val="85000"/>
            </a:srgbClr>
          </a:solidFill>
          <a:ln w="57150" cap="rnd">
            <a:solidFill>
              <a:srgbClr val="3E1B5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35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ppt_h/2"/>
                                          </p:val>
                                        </p:tav>
                                        <p:tav tm="100000">
                                          <p:val>
                                            <p:strVal val="#ppt_y"/>
                                          </p:val>
                                        </p:tav>
                                      </p:tavLst>
                                    </p:anim>
                                    <p:anim calcmode="lin" valueType="num">
                                      <p:cBhvr>
                                        <p:cTn id="26" dur="500" fill="hold"/>
                                        <p:tgtEl>
                                          <p:spTgt spid="3"/>
                                        </p:tgtEl>
                                        <p:attrNameLst>
                                          <p:attrName>ppt_w</p:attrName>
                                        </p:attrNameLst>
                                      </p:cBhvr>
                                      <p:tavLst>
                                        <p:tav tm="0">
                                          <p:val>
                                            <p:strVal val="#ppt_w"/>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extLst>
              <a:ext uri="{BEBA8EAE-BF5A-486C-A8C5-ECC9F3942E4B}">
                <a14:imgProps xmlns:a14="http://schemas.microsoft.com/office/drawing/2010/main">
                  <a14:imgLayer r:embed="rId3">
                    <a14:imgEffect>
                      <a14:brightnessContrast bright="32000" contrast="-4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0F3166-9DD4-BEC4-280F-D69B48D2526D}"/>
              </a:ext>
            </a:extLst>
          </p:cNvPr>
          <p:cNvSpPr txBox="1"/>
          <p:nvPr/>
        </p:nvSpPr>
        <p:spPr>
          <a:xfrm>
            <a:off x="40568" y="3823564"/>
            <a:ext cx="6428326" cy="3046988"/>
          </a:xfrm>
          <a:prstGeom prst="rect">
            <a:avLst/>
          </a:prstGeom>
          <a:noFill/>
        </p:spPr>
        <p:txBody>
          <a:bodyPr wrap="square">
            <a:spAutoFit/>
          </a:bodyPr>
          <a:lstStyle/>
          <a:p>
            <a:pPr>
              <a:spcBef>
                <a:spcPts val="600"/>
              </a:spcBef>
            </a:pPr>
            <a:r>
              <a:rPr lang="es-ES" sz="2400" b="1" dirty="0"/>
              <a:t>¡Solo el autor de los diez mandamientos, que además vivía de acuerdo a sus mandatos, podía ser el sustituto y morir y perdonar a aquellos que desobedecen los mandamientos de Dios! De esta manera entendemos que el tema principal de todas las Sagradas Escrituras desde el inicio hasta el fin es el maravilloso perdón de los pecados, y la reconciliación con el Creador.</a:t>
            </a:r>
          </a:p>
        </p:txBody>
      </p:sp>
      <p:pic>
        <p:nvPicPr>
          <p:cNvPr id="5" name="Imagen 4" descr="Imagen que contiene agua, tabla, humo, viejo&#10;&#10;Descripción generada automáticamente">
            <a:extLst>
              <a:ext uri="{FF2B5EF4-FFF2-40B4-BE49-F238E27FC236}">
                <a16:creationId xmlns:a16="http://schemas.microsoft.com/office/drawing/2014/main" id="{0B329194-B068-2FFD-FB88-B25A1945BF9E}"/>
              </a:ext>
            </a:extLst>
          </p:cNvPr>
          <p:cNvPicPr>
            <a:picLocks noChangeAspect="1"/>
          </p:cNvPicPr>
          <p:nvPr/>
        </p:nvPicPr>
        <p:blipFill rotWithShape="1">
          <a:blip r:embed="rId4">
            <a:extLst>
              <a:ext uri="{28A0092B-C50C-407E-A947-70E740481C1C}">
                <a14:useLocalDpi xmlns:a14="http://schemas.microsoft.com/office/drawing/2010/main" val="0"/>
              </a:ext>
            </a:extLst>
          </a:blip>
          <a:srcRect t="11820"/>
          <a:stretch/>
        </p:blipFill>
        <p:spPr>
          <a:xfrm>
            <a:off x="221857" y="235174"/>
            <a:ext cx="5282012" cy="3493264"/>
          </a:xfrm>
          <a:prstGeom prst="rect">
            <a:avLst/>
          </a:prstGeom>
          <a:ln w="190500" cap="sq">
            <a:solidFill>
              <a:srgbClr val="C8C6BD"/>
            </a:solidFill>
            <a:prstDash val="solid"/>
            <a:miter lim="800000"/>
          </a:ln>
          <a:effectLst>
            <a:glow rad="127000">
              <a:schemeClr val="accent4"/>
            </a:glow>
            <a:outerShdw blurRad="254000" algn="bl" rotWithShape="0">
              <a:srgbClr val="000000">
                <a:alpha val="43000"/>
              </a:srgbClr>
            </a:outerShdw>
          </a:effectLst>
          <a:scene3d>
            <a:camera prst="perspectiveFront" fov="5400000"/>
            <a:lightRig rig="sunrise" dir="t"/>
          </a:scene3d>
          <a:sp3d extrusionH="25400" contourW="12700">
            <a:bevelT w="304800" h="152400" prst="hardEdge"/>
            <a:extrusionClr>
              <a:srgbClr val="000000"/>
            </a:extrusionClr>
            <a:contourClr>
              <a:schemeClr val="accent4">
                <a:lumMod val="60000"/>
                <a:lumOff val="40000"/>
              </a:schemeClr>
            </a:contourClr>
          </a:sp3d>
        </p:spPr>
      </p:pic>
      <p:pic>
        <p:nvPicPr>
          <p:cNvPr id="4" name="Imagen 3" descr="Imagen que contiene agua, alberca, azul, hombre&#10;&#10;Descripción generada automáticamente">
            <a:extLst>
              <a:ext uri="{FF2B5EF4-FFF2-40B4-BE49-F238E27FC236}">
                <a16:creationId xmlns:a16="http://schemas.microsoft.com/office/drawing/2014/main" id="{6B942EB3-4C50-7F8E-B001-0B2F18B6A8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375" b="29375"/>
          <a:stretch/>
        </p:blipFill>
        <p:spPr>
          <a:xfrm>
            <a:off x="6532487" y="3776429"/>
            <a:ext cx="5531395" cy="2917704"/>
          </a:xfrm>
          <a:prstGeom prst="rect">
            <a:avLst/>
          </a:prstGeom>
          <a:ln w="190500" cap="sq">
            <a:solidFill>
              <a:srgbClr val="C8C6BD"/>
            </a:solidFill>
            <a:prstDash val="solid"/>
            <a:miter lim="800000"/>
          </a:ln>
          <a:effectLst>
            <a:glow rad="127000">
              <a:srgbClr val="0070C0"/>
            </a:glow>
            <a:outerShdw blurRad="254000" algn="bl" rotWithShape="0">
              <a:srgbClr val="000000">
                <a:alpha val="43000"/>
              </a:srgbClr>
            </a:outerShdw>
          </a:effectLst>
          <a:scene3d>
            <a:camera prst="perspectiveFront" fov="5400000"/>
            <a:lightRig rig="freezing" dir="t"/>
          </a:scene3d>
          <a:sp3d extrusionH="25400" contourW="12700">
            <a:bevelT w="304800" h="152400" prst="hardEdge"/>
            <a:extrusionClr>
              <a:srgbClr val="000000"/>
            </a:extrusionClr>
            <a:contourClr>
              <a:schemeClr val="accent1"/>
            </a:contourClr>
          </a:sp3d>
        </p:spPr>
      </p:pic>
      <p:sp>
        <p:nvSpPr>
          <p:cNvPr id="7" name="CuadroTexto 6">
            <a:extLst>
              <a:ext uri="{FF2B5EF4-FFF2-40B4-BE49-F238E27FC236}">
                <a16:creationId xmlns:a16="http://schemas.microsoft.com/office/drawing/2014/main" id="{4D71DD27-E561-F073-ED5D-D4BE3CC6DA91}"/>
              </a:ext>
            </a:extLst>
          </p:cNvPr>
          <p:cNvSpPr txBox="1"/>
          <p:nvPr/>
        </p:nvSpPr>
        <p:spPr>
          <a:xfrm>
            <a:off x="5643629" y="129204"/>
            <a:ext cx="6548371" cy="3493264"/>
          </a:xfrm>
          <a:prstGeom prst="rect">
            <a:avLst/>
          </a:prstGeom>
          <a:noFill/>
        </p:spPr>
        <p:txBody>
          <a:bodyPr wrap="square">
            <a:spAutoFit/>
          </a:bodyPr>
          <a:lstStyle/>
          <a:p>
            <a:pPr>
              <a:spcBef>
                <a:spcPts val="600"/>
              </a:spcBef>
            </a:pPr>
            <a:r>
              <a:rPr lang="es-ES" sz="2400" b="1" dirty="0"/>
              <a:t>Dios se hizo hombre y, mediante un hermoso sistema de transferencia de pecado y castigo, tomó sobre sí mismo el pecado del mundo entero, para proveer a cada ser humano la posibilidad de la reconciliación. </a:t>
            </a:r>
          </a:p>
          <a:p>
            <a:pPr>
              <a:spcBef>
                <a:spcPts val="600"/>
              </a:spcBef>
            </a:pPr>
            <a:r>
              <a:rPr lang="es-ES" sz="2400" b="1" dirty="0"/>
              <a:t>Como la paga del pecado es la muerte, el perdón solo se pudo alcanzar mediante el derramamiento de sangre de un ser inocente (Romanos 6:23); pero no de cualquier ser inocente. </a:t>
            </a:r>
          </a:p>
        </p:txBody>
      </p:sp>
    </p:spTree>
    <p:extLst>
      <p:ext uri="{BB962C8B-B14F-4D97-AF65-F5344CB8AC3E}">
        <p14:creationId xmlns:p14="http://schemas.microsoft.com/office/powerpoint/2010/main" val="39156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ppt_w/2"/>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t="-17000" r="-2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C18553-8B7B-94AA-B318-7D0C974353E8}"/>
              </a:ext>
            </a:extLst>
          </p:cNvPr>
          <p:cNvSpPr txBox="1"/>
          <p:nvPr/>
        </p:nvSpPr>
        <p:spPr>
          <a:xfrm>
            <a:off x="923108" y="34833"/>
            <a:ext cx="4544242"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ATRIO EXTERIOR</a:t>
            </a:r>
          </a:p>
        </p:txBody>
      </p:sp>
      <p:sp>
        <p:nvSpPr>
          <p:cNvPr id="4" name="CuadroTexto 3">
            <a:extLst>
              <a:ext uri="{FF2B5EF4-FFF2-40B4-BE49-F238E27FC236}">
                <a16:creationId xmlns:a16="http://schemas.microsoft.com/office/drawing/2014/main" id="{380B479D-0809-FC8C-F50C-EDBE4D14AA34}"/>
              </a:ext>
            </a:extLst>
          </p:cNvPr>
          <p:cNvSpPr txBox="1"/>
          <p:nvPr/>
        </p:nvSpPr>
        <p:spPr>
          <a:xfrm>
            <a:off x="165462" y="839188"/>
            <a:ext cx="8404050" cy="2800767"/>
          </a:xfrm>
          <a:prstGeom prst="rect">
            <a:avLst/>
          </a:prstGeom>
          <a:noFill/>
        </p:spPr>
        <p:txBody>
          <a:bodyPr wrap="square">
            <a:spAutoFit/>
          </a:bodyPr>
          <a:lstStyle/>
          <a:p>
            <a:r>
              <a:rPr lang="es-ES" sz="2200" b="1" dirty="0">
                <a:solidFill>
                  <a:schemeClr val="bg1"/>
                </a:solidFill>
                <a:effectLst>
                  <a:outerShdw blurRad="38100" dist="38100" dir="2700000" algn="tl">
                    <a:srgbClr val="000000">
                      <a:alpha val="43137"/>
                    </a:srgbClr>
                  </a:outerShdw>
                </a:effectLst>
              </a:rPr>
              <a:t>El atrio era un espacio rectangular de 44’45 m de largo por 22’23 m de ancho rodeado por cortinas de lino torcido de 2’25 m de alto, sostenidas por 60 columnas asentadas sobre basas de bronce, con capiteles de plata, y unidas en su parte alta por travesaños de plata.</a:t>
            </a:r>
          </a:p>
          <a:p>
            <a:r>
              <a:rPr lang="es-ES" sz="2200" b="1" dirty="0">
                <a:solidFill>
                  <a:schemeClr val="bg1"/>
                </a:solidFill>
                <a:effectLst>
                  <a:outerShdw blurRad="38100" dist="38100" dir="2700000" algn="tl">
                    <a:srgbClr val="000000">
                      <a:alpha val="43137"/>
                    </a:srgbClr>
                  </a:outerShdw>
                </a:effectLst>
              </a:rPr>
              <a:t>La entrada estaba en el lado oriental, cubierta con una cortina de azul, púrpura, carmesí y lino torcido, excelentemente adornada, sostenida por cuatro columnas. Era la única entrada posible al tabernáculo.</a:t>
            </a:r>
          </a:p>
          <a:p>
            <a:r>
              <a:rPr lang="es-ES" sz="2200" b="1" dirty="0">
                <a:solidFill>
                  <a:schemeClr val="bg1"/>
                </a:solidFill>
                <a:effectLst>
                  <a:outerShdw blurRad="38100" dist="38100" dir="2700000" algn="tl">
                    <a:srgbClr val="000000">
                      <a:alpha val="43137"/>
                    </a:srgbClr>
                  </a:outerShdw>
                </a:effectLst>
              </a:rPr>
              <a:t>El atrio exterior era de libre acceso a todo israelita.</a:t>
            </a:r>
          </a:p>
        </p:txBody>
      </p:sp>
      <p:pic>
        <p:nvPicPr>
          <p:cNvPr id="7" name="Imagen 6" descr="Imagen que contiene tabla, colorido, llenado, agua&#10;&#10;Descripción generada automáticamente">
            <a:extLst>
              <a:ext uri="{FF2B5EF4-FFF2-40B4-BE49-F238E27FC236}">
                <a16:creationId xmlns:a16="http://schemas.microsoft.com/office/drawing/2014/main" id="{494E7EBF-9F5C-7D99-F985-F57971159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24" y="171440"/>
            <a:ext cx="3373038" cy="33730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19EEB"/>
            </a:contourClr>
          </a:sp3d>
        </p:spPr>
      </p:pic>
      <p:pic>
        <p:nvPicPr>
          <p:cNvPr id="9" name="Imagen 8" descr="Imagen que contiene pequeño, viejo, hecho de madera, tabla&#10;&#10;Descripción generada automáticamente">
            <a:extLst>
              <a:ext uri="{FF2B5EF4-FFF2-40B4-BE49-F238E27FC236}">
                <a16:creationId xmlns:a16="http://schemas.microsoft.com/office/drawing/2014/main" id="{9FAEF694-4D32-82F0-D8E6-B25E4B8E4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51" y="3866939"/>
            <a:ext cx="3830147" cy="28726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19EEB"/>
            </a:contourClr>
          </a:sp3d>
        </p:spPr>
      </p:pic>
      <p:grpSp>
        <p:nvGrpSpPr>
          <p:cNvPr id="21" name="Grupo 20">
            <a:extLst>
              <a:ext uri="{FF2B5EF4-FFF2-40B4-BE49-F238E27FC236}">
                <a16:creationId xmlns:a16="http://schemas.microsoft.com/office/drawing/2014/main" id="{70EC8240-3459-2A44-6619-30347DAC04B6}"/>
              </a:ext>
            </a:extLst>
          </p:cNvPr>
          <p:cNvGrpSpPr/>
          <p:nvPr/>
        </p:nvGrpSpPr>
        <p:grpSpPr>
          <a:xfrm>
            <a:off x="165462" y="34833"/>
            <a:ext cx="757647" cy="764598"/>
            <a:chOff x="165462" y="34833"/>
            <a:chExt cx="757647" cy="764598"/>
          </a:xfrm>
        </p:grpSpPr>
        <p:pic>
          <p:nvPicPr>
            <p:cNvPr id="17" name="Imagen 16" descr="Un globo de colores&#10;&#10;Descripción generada automáticamente con confianza media">
              <a:extLst>
                <a:ext uri="{FF2B5EF4-FFF2-40B4-BE49-F238E27FC236}">
                  <a16:creationId xmlns:a16="http://schemas.microsoft.com/office/drawing/2014/main" id="{F51C2DE8-28BC-21AE-45A0-5CD251FB4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32" y="190294"/>
              <a:ext cx="458306" cy="453677"/>
            </a:xfrm>
            <a:prstGeom prst="rect">
              <a:avLst/>
            </a:prstGeom>
          </p:spPr>
        </p:pic>
        <p:pic>
          <p:nvPicPr>
            <p:cNvPr id="19" name="Imagen 18">
              <a:extLst>
                <a:ext uri="{FF2B5EF4-FFF2-40B4-BE49-F238E27FC236}">
                  <a16:creationId xmlns:a16="http://schemas.microsoft.com/office/drawing/2014/main" id="{7813CD79-5373-0B70-3720-48CB70985FDA}"/>
                </a:ext>
              </a:extLst>
            </p:cNvPr>
            <p:cNvPicPr>
              <a:picLocks noChangeAspect="1"/>
            </p:cNvPicPr>
            <p:nvPr/>
          </p:nvPicPr>
          <p:blipFill>
            <a:blip r:embed="rId6"/>
            <a:stretch>
              <a:fillRect/>
            </a:stretch>
          </p:blipFill>
          <p:spPr>
            <a:xfrm>
              <a:off x="165462" y="34833"/>
              <a:ext cx="757647" cy="764598"/>
            </a:xfrm>
            <a:prstGeom prst="rect">
              <a:avLst/>
            </a:prstGeom>
          </p:spPr>
        </p:pic>
      </p:grpSp>
      <p:sp>
        <p:nvSpPr>
          <p:cNvPr id="5" name="CuadroTexto 4">
            <a:extLst>
              <a:ext uri="{FF2B5EF4-FFF2-40B4-BE49-F238E27FC236}">
                <a16:creationId xmlns:a16="http://schemas.microsoft.com/office/drawing/2014/main" id="{871C394C-BA3E-C023-DBC2-7FCFD73D320D}"/>
              </a:ext>
            </a:extLst>
          </p:cNvPr>
          <p:cNvSpPr txBox="1"/>
          <p:nvPr/>
        </p:nvSpPr>
        <p:spPr>
          <a:xfrm>
            <a:off x="4242062" y="3716223"/>
            <a:ext cx="7949938" cy="3139321"/>
          </a:xfrm>
          <a:prstGeom prst="rect">
            <a:avLst/>
          </a:prstGeom>
          <a:noFill/>
        </p:spPr>
        <p:txBody>
          <a:bodyPr wrap="square">
            <a:spAutoFit/>
          </a:bodyPr>
          <a:lstStyle/>
          <a:p>
            <a:r>
              <a:rPr lang="es-ES" sz="2200" b="1" dirty="0">
                <a:solidFill>
                  <a:schemeClr val="bg1"/>
                </a:solidFill>
                <a:effectLst>
                  <a:outerShdw blurRad="38100" dist="38100" dir="2700000" algn="tl">
                    <a:srgbClr val="000000">
                      <a:alpha val="43137"/>
                    </a:srgbClr>
                  </a:outerShdw>
                </a:effectLst>
              </a:rPr>
              <a:t>Todos tienen acceso a la salvación. </a:t>
            </a:r>
          </a:p>
          <a:p>
            <a:r>
              <a:rPr lang="es-ES" sz="2200" b="1" dirty="0">
                <a:solidFill>
                  <a:schemeClr val="bg1"/>
                </a:solidFill>
                <a:effectLst>
                  <a:outerShdw blurRad="38100" dist="38100" dir="2700000" algn="tl">
                    <a:srgbClr val="000000">
                      <a:alpha val="43137"/>
                    </a:srgbClr>
                  </a:outerShdw>
                </a:effectLst>
              </a:rPr>
              <a:t>Cuando quieres saber más de Dios estás entrando por la puerta</a:t>
            </a:r>
            <a:br>
              <a:rPr lang="es-ES" sz="2200" b="1" dirty="0">
                <a:solidFill>
                  <a:schemeClr val="bg1"/>
                </a:solidFill>
                <a:effectLst>
                  <a:outerShdw blurRad="38100" dist="38100" dir="2700000" algn="tl">
                    <a:srgbClr val="000000">
                      <a:alpha val="43137"/>
                    </a:srgbClr>
                  </a:outerShdw>
                </a:effectLst>
              </a:rPr>
            </a:br>
            <a:r>
              <a:rPr lang="es-ES" sz="2200" b="1" dirty="0">
                <a:solidFill>
                  <a:schemeClr val="bg1"/>
                </a:solidFill>
                <a:effectLst>
                  <a:outerShdw blurRad="38100" dist="38100" dir="2700000" algn="tl">
                    <a:srgbClr val="000000">
                      <a:alpha val="43137"/>
                    </a:srgbClr>
                  </a:outerShdw>
                </a:effectLst>
              </a:rPr>
              <a:t>del atrio.</a:t>
            </a:r>
          </a:p>
          <a:p>
            <a:r>
              <a:rPr lang="es-ES" sz="2200" b="1" dirty="0">
                <a:solidFill>
                  <a:schemeClr val="bg1"/>
                </a:solidFill>
                <a:effectLst>
                  <a:outerShdw blurRad="38100" dist="38100" dir="2700000" algn="tl">
                    <a:srgbClr val="000000">
                      <a:alpha val="43137"/>
                    </a:srgbClr>
                  </a:outerShdw>
                </a:effectLst>
              </a:rPr>
              <a:t>Solo había una puerta porque solo hay una única manera de acercarse correctamente a Dios: Jesús.</a:t>
            </a:r>
          </a:p>
          <a:p>
            <a:r>
              <a:rPr lang="es-ES" sz="2200" b="1" dirty="0">
                <a:solidFill>
                  <a:schemeClr val="bg1"/>
                </a:solidFill>
                <a:effectLst>
                  <a:outerShdw blurRad="38100" dist="38100" dir="2700000" algn="tl">
                    <a:srgbClr val="000000">
                      <a:alpha val="43137"/>
                    </a:srgbClr>
                  </a:outerShdw>
                </a:effectLst>
              </a:rPr>
              <a:t> “Yo soy la puerta; el que por mí entrare, será salvo” (Juan, 10: 9)</a:t>
            </a:r>
          </a:p>
          <a:p>
            <a:endParaRPr lang="es-ES" sz="2200" b="1" dirty="0">
              <a:solidFill>
                <a:schemeClr val="bg1"/>
              </a:solidFill>
              <a:effectLst>
                <a:outerShdw blurRad="38100" dist="38100" dir="2700000" algn="tl">
                  <a:srgbClr val="000000">
                    <a:alpha val="43137"/>
                  </a:srgbClr>
                </a:outerShdw>
              </a:effectLst>
            </a:endParaRPr>
          </a:p>
          <a:p>
            <a:r>
              <a:rPr lang="es-ES" sz="2200" b="1" dirty="0">
                <a:solidFill>
                  <a:schemeClr val="bg1"/>
                </a:solidFill>
                <a:effectLst>
                  <a:outerShdw blurRad="38100" dist="38100" dir="2700000" algn="tl">
                    <a:srgbClr val="000000">
                      <a:alpha val="43137"/>
                    </a:srgbClr>
                  </a:outerShdw>
                </a:effectLst>
              </a:rPr>
              <a:t>En el Atrio se encontraban dos objetos: El altar de los holocaustos y la fuente de bronce.</a:t>
            </a:r>
          </a:p>
        </p:txBody>
      </p:sp>
    </p:spTree>
    <p:extLst>
      <p:ext uri="{BB962C8B-B14F-4D97-AF65-F5344CB8AC3E}">
        <p14:creationId xmlns:p14="http://schemas.microsoft.com/office/powerpoint/2010/main" val="16437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wipe(left)">
                                      <p:cBhvr>
                                        <p:cTn id="5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341C7-1556-05ED-5FE5-362DACE50ED0}"/>
              </a:ext>
            </a:extLst>
          </p:cNvPr>
          <p:cNvSpPr txBox="1"/>
          <p:nvPr/>
        </p:nvSpPr>
        <p:spPr>
          <a:xfrm>
            <a:off x="78838" y="1189728"/>
            <a:ext cx="4194939" cy="5555367"/>
          </a:xfrm>
          <a:prstGeom prst="rect">
            <a:avLst/>
          </a:prstGeom>
          <a:solidFill>
            <a:srgbClr val="FBBEAB">
              <a:alpha val="73000"/>
            </a:srgbClr>
          </a:solidFill>
          <a:scene3d>
            <a:camera prst="orthographicFront"/>
            <a:lightRig rig="threePt" dir="t"/>
          </a:scene3d>
          <a:sp3d>
            <a:bevelT/>
          </a:sp3d>
        </p:spPr>
        <p:txBody>
          <a:bodyPr wrap="square">
            <a:spAutoFit/>
          </a:bodyPr>
          <a:lstStyle/>
          <a:p>
            <a:pPr>
              <a:spcBef>
                <a:spcPts val="600"/>
              </a:spcBef>
            </a:pPr>
            <a:r>
              <a:rPr lang="es-ES" sz="2000" b="1" dirty="0"/>
              <a:t>Era el lugar donde se realizaban los sacrificios de los animales puros (ovejas, carneros, etc.) que, tras confesar su pecado, morían en lugar del pecador arrepentido (</a:t>
            </a:r>
            <a:r>
              <a:rPr lang="es-ES" sz="2000" b="1" dirty="0" err="1"/>
              <a:t>Éx</a:t>
            </a:r>
            <a:r>
              <a:rPr lang="es-ES" sz="2000" b="1" dirty="0"/>
              <a:t>. 27:1-8).</a:t>
            </a:r>
          </a:p>
          <a:p>
            <a:pPr>
              <a:spcBef>
                <a:spcPts val="600"/>
              </a:spcBef>
            </a:pPr>
            <a:r>
              <a:rPr lang="es-ES" sz="2000" b="1" dirty="0"/>
              <a:t>Era un altar hueco, cuadrado, de tablas de madera de acacia de 2’22 m de lado por 1’33 m de alto, recubierto de bronce.</a:t>
            </a:r>
          </a:p>
          <a:p>
            <a:pPr>
              <a:spcBef>
                <a:spcPts val="600"/>
              </a:spcBef>
            </a:pPr>
            <a:r>
              <a:rPr lang="es-ES" sz="2000" b="1" dirty="0"/>
              <a:t>En cada esquina superior tenía un cuerno, sobre los que se rociaba la sangre de los sacrificios por el pecado. La sangre sobrante se derramaba al pie del altar.</a:t>
            </a:r>
          </a:p>
          <a:p>
            <a:pPr>
              <a:spcBef>
                <a:spcPts val="600"/>
              </a:spcBef>
            </a:pPr>
            <a:r>
              <a:rPr lang="es-ES" sz="2000" b="1" dirty="0"/>
              <a:t>A media altura se encontraba un enrejado de bronce sobre el que se ponían las víctimas.</a:t>
            </a:r>
          </a:p>
        </p:txBody>
      </p:sp>
      <p:pic>
        <p:nvPicPr>
          <p:cNvPr id="2" name="Imagen 1">
            <a:extLst>
              <a:ext uri="{FF2B5EF4-FFF2-40B4-BE49-F238E27FC236}">
                <a16:creationId xmlns:a16="http://schemas.microsoft.com/office/drawing/2014/main" id="{CBF2077C-0C10-DABF-B932-C33F6563500C}"/>
              </a:ext>
            </a:extLst>
          </p:cNvPr>
          <p:cNvPicPr>
            <a:picLocks noChangeAspect="1"/>
          </p:cNvPicPr>
          <p:nvPr/>
        </p:nvPicPr>
        <p:blipFill rotWithShape="1">
          <a:blip r:embed="rId3">
            <a:extLst>
              <a:ext uri="{28A0092B-C50C-407E-A947-70E740481C1C}">
                <a14:useLocalDpi xmlns:a14="http://schemas.microsoft.com/office/drawing/2010/main" val="0"/>
              </a:ext>
            </a:extLst>
          </a:blip>
          <a:srcRect t="10607" b="5769"/>
          <a:stretch/>
        </p:blipFill>
        <p:spPr>
          <a:xfrm>
            <a:off x="4581728" y="99644"/>
            <a:ext cx="7531434" cy="3400147"/>
          </a:xfrm>
          <a:prstGeom prst="rect">
            <a:avLst/>
          </a:prstGeom>
          <a:scene3d>
            <a:camera prst="orthographicFront"/>
            <a:lightRig rig="threePt" dir="t"/>
          </a:scene3d>
          <a:sp3d>
            <a:bevelT/>
          </a:sp3d>
        </p:spPr>
      </p:pic>
      <p:sp>
        <p:nvSpPr>
          <p:cNvPr id="6" name="CuadroTexto 5">
            <a:extLst>
              <a:ext uri="{FF2B5EF4-FFF2-40B4-BE49-F238E27FC236}">
                <a16:creationId xmlns:a16="http://schemas.microsoft.com/office/drawing/2014/main" id="{A1F84416-81B0-682C-CB61-FD8055CB0C77}"/>
              </a:ext>
            </a:extLst>
          </p:cNvPr>
          <p:cNvSpPr txBox="1"/>
          <p:nvPr/>
        </p:nvSpPr>
        <p:spPr>
          <a:xfrm>
            <a:off x="6263647" y="3596333"/>
            <a:ext cx="5849515" cy="3170099"/>
          </a:xfrm>
          <a:prstGeom prst="rect">
            <a:avLst/>
          </a:prstGeom>
          <a:solidFill>
            <a:srgbClr val="671C05">
              <a:alpha val="75000"/>
            </a:srgbClr>
          </a:solidFill>
          <a:scene3d>
            <a:camera prst="orthographicFront"/>
            <a:lightRig rig="threePt" dir="t"/>
          </a:scene3d>
          <a:sp3d>
            <a:bevelT/>
          </a:sp3d>
        </p:spPr>
        <p:txBody>
          <a:bodyPr wrap="square">
            <a:spAutoFit/>
          </a:bodyPr>
          <a:lstStyle/>
          <a:p>
            <a:r>
              <a:rPr lang="es-ES" sz="2000" b="1" dirty="0">
                <a:solidFill>
                  <a:schemeClr val="bg1"/>
                </a:solidFill>
                <a:effectLst>
                  <a:outerShdw blurRad="38100" dist="38100" dir="2700000" algn="tl">
                    <a:srgbClr val="000000">
                      <a:alpha val="43137"/>
                    </a:srgbClr>
                  </a:outerShdw>
                </a:effectLst>
              </a:rPr>
              <a:t>Nuestra primera necesidad es que nuestros pecados sean perdonados. Esto solo es posible a través del sacrificio de Cristo en la cruz.</a:t>
            </a:r>
          </a:p>
          <a:p>
            <a:r>
              <a:rPr lang="es-ES" sz="2000" b="1" dirty="0">
                <a:solidFill>
                  <a:schemeClr val="bg1"/>
                </a:solidFill>
                <a:effectLst>
                  <a:outerShdw blurRad="38100" dist="38100" dir="2700000" algn="tl">
                    <a:srgbClr val="000000">
                      <a:alpha val="43137"/>
                    </a:srgbClr>
                  </a:outerShdw>
                </a:effectLst>
              </a:rPr>
              <a:t>Jesús acepta a todo pecador que venga a Él, sin importar lo que haya hecho. Por su sangre derramada en el Calvario, le ofrece el perdón y lo capacita para poder vivir una nueva vida en su compañía.</a:t>
            </a:r>
          </a:p>
          <a:p>
            <a:r>
              <a:rPr lang="es-ES" sz="2000" b="1" dirty="0">
                <a:solidFill>
                  <a:schemeClr val="bg1"/>
                </a:solidFill>
                <a:effectLst>
                  <a:outerShdw blurRad="38100" dist="38100" dir="2700000" algn="tl">
                    <a:srgbClr val="000000">
                      <a:alpha val="43137"/>
                    </a:srgbClr>
                  </a:outerShdw>
                </a:effectLst>
              </a:rPr>
              <a:t>El altar de los holocaustos representa el hecho de aceptar el sacrificio de la cruz y a Jesús como nuestro Salvador personal.</a:t>
            </a:r>
          </a:p>
        </p:txBody>
      </p:sp>
      <p:pic>
        <p:nvPicPr>
          <p:cNvPr id="8" name="Imagen 7" descr="Imagen que contiene agua, hombre, parado, raqueta&#10;&#10;Descripción generada automáticamente">
            <a:extLst>
              <a:ext uri="{FF2B5EF4-FFF2-40B4-BE49-F238E27FC236}">
                <a16:creationId xmlns:a16="http://schemas.microsoft.com/office/drawing/2014/main" id="{A8DA4F77-3D57-D384-0BF6-76D399312947}"/>
              </a:ext>
            </a:extLst>
          </p:cNvPr>
          <p:cNvPicPr>
            <a:picLocks noChangeAspect="1"/>
          </p:cNvPicPr>
          <p:nvPr/>
        </p:nvPicPr>
        <p:blipFill rotWithShape="1">
          <a:blip r:embed="rId4">
            <a:extLst>
              <a:ext uri="{28A0092B-C50C-407E-A947-70E740481C1C}">
                <a14:useLocalDpi xmlns:a14="http://schemas.microsoft.com/office/drawing/2010/main" val="0"/>
              </a:ext>
            </a:extLst>
          </a:blip>
          <a:srcRect l="11946" t="1628" r="1945" b="2055"/>
          <a:stretch/>
        </p:blipFill>
        <p:spPr>
          <a:xfrm>
            <a:off x="4342386" y="3596333"/>
            <a:ext cx="1850986" cy="3162022"/>
          </a:xfrm>
          <a:prstGeom prst="rect">
            <a:avLst/>
          </a:prstGeom>
          <a:scene3d>
            <a:camera prst="orthographicFront"/>
            <a:lightRig rig="threePt" dir="t"/>
          </a:scene3d>
          <a:sp3d>
            <a:bevelT/>
          </a:sp3d>
        </p:spPr>
      </p:pic>
      <p:sp>
        <p:nvSpPr>
          <p:cNvPr id="10" name="CuadroTexto 9">
            <a:extLst>
              <a:ext uri="{FF2B5EF4-FFF2-40B4-BE49-F238E27FC236}">
                <a16:creationId xmlns:a16="http://schemas.microsoft.com/office/drawing/2014/main" id="{41C943D1-9B23-DCF4-AE2A-8362624D1B99}"/>
              </a:ext>
            </a:extLst>
          </p:cNvPr>
          <p:cNvSpPr txBox="1"/>
          <p:nvPr/>
        </p:nvSpPr>
        <p:spPr>
          <a:xfrm>
            <a:off x="641752" y="-47282"/>
            <a:ext cx="3939976"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81D5DB"/>
                </a:solidFill>
                <a:latin typeface="Quador Display UltraBold" panose="00000900000000000000" pitchFamily="50" charset="0"/>
              </a:rPr>
              <a:t>ALTAR DE LOS</a:t>
            </a:r>
          </a:p>
          <a:p>
            <a:pPr algn="ctr"/>
            <a:r>
              <a:rPr lang="es-ES" sz="3600" b="1" dirty="0">
                <a:ln/>
                <a:solidFill>
                  <a:srgbClr val="81D5DB"/>
                </a:solidFill>
                <a:latin typeface="Quador Display UltraBold" panose="00000900000000000000" pitchFamily="50" charset="0"/>
              </a:rPr>
              <a:t>HOLOCAUSTOS</a:t>
            </a:r>
          </a:p>
        </p:txBody>
      </p:sp>
      <p:pic>
        <p:nvPicPr>
          <p:cNvPr id="12" name="Imagen 11">
            <a:extLst>
              <a:ext uri="{FF2B5EF4-FFF2-40B4-BE49-F238E27FC236}">
                <a16:creationId xmlns:a16="http://schemas.microsoft.com/office/drawing/2014/main" id="{37798AED-5A74-1F14-DFBA-B7C03FF46C50}"/>
              </a:ext>
            </a:extLst>
          </p:cNvPr>
          <p:cNvPicPr>
            <a:picLocks noChangeAspect="1"/>
          </p:cNvPicPr>
          <p:nvPr/>
        </p:nvPicPr>
        <p:blipFill>
          <a:blip r:embed="rId5"/>
          <a:stretch>
            <a:fillRect/>
          </a:stretch>
        </p:blipFill>
        <p:spPr>
          <a:xfrm>
            <a:off x="0" y="99645"/>
            <a:ext cx="786870" cy="786870"/>
          </a:xfrm>
          <a:prstGeom prst="rect">
            <a:avLst/>
          </a:prstGeom>
        </p:spPr>
      </p:pic>
    </p:spTree>
    <p:extLst>
      <p:ext uri="{BB962C8B-B14F-4D97-AF65-F5344CB8AC3E}">
        <p14:creationId xmlns:p14="http://schemas.microsoft.com/office/powerpoint/2010/main" val="30199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90">
                                          <p:stCondLst>
                                            <p:cond delay="0"/>
                                          </p:stCondLst>
                                        </p:cTn>
                                        <p:tgtEl>
                                          <p:spTgt spid="10"/>
                                        </p:tgtEl>
                                      </p:cBhvr>
                                    </p:animEffect>
                                    <p:anim calcmode="lin" valueType="num">
                                      <p:cBhvr>
                                        <p:cTn id="1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7" dur="13">
                                          <p:stCondLst>
                                            <p:cond delay="325"/>
                                          </p:stCondLst>
                                        </p:cTn>
                                        <p:tgtEl>
                                          <p:spTgt spid="10"/>
                                        </p:tgtEl>
                                      </p:cBhvr>
                                      <p:to x="100000" y="60000"/>
                                    </p:animScale>
                                    <p:animScale>
                                      <p:cBhvr>
                                        <p:cTn id="18" dur="83" decel="50000">
                                          <p:stCondLst>
                                            <p:cond delay="338"/>
                                          </p:stCondLst>
                                        </p:cTn>
                                        <p:tgtEl>
                                          <p:spTgt spid="10"/>
                                        </p:tgtEl>
                                      </p:cBhvr>
                                      <p:to x="100000" y="100000"/>
                                    </p:animScale>
                                    <p:animScale>
                                      <p:cBhvr>
                                        <p:cTn id="19" dur="13">
                                          <p:stCondLst>
                                            <p:cond delay="656"/>
                                          </p:stCondLst>
                                        </p:cTn>
                                        <p:tgtEl>
                                          <p:spTgt spid="10"/>
                                        </p:tgtEl>
                                      </p:cBhvr>
                                      <p:to x="100000" y="80000"/>
                                    </p:animScale>
                                    <p:animScale>
                                      <p:cBhvr>
                                        <p:cTn id="20" dur="83" decel="50000">
                                          <p:stCondLst>
                                            <p:cond delay="669"/>
                                          </p:stCondLst>
                                        </p:cTn>
                                        <p:tgtEl>
                                          <p:spTgt spid="10"/>
                                        </p:tgtEl>
                                      </p:cBhvr>
                                      <p:to x="100000" y="100000"/>
                                    </p:animScale>
                                    <p:animScale>
                                      <p:cBhvr>
                                        <p:cTn id="21" dur="13">
                                          <p:stCondLst>
                                            <p:cond delay="821"/>
                                          </p:stCondLst>
                                        </p:cTn>
                                        <p:tgtEl>
                                          <p:spTgt spid="10"/>
                                        </p:tgtEl>
                                      </p:cBhvr>
                                      <p:to x="100000" y="90000"/>
                                    </p:animScale>
                                    <p:animScale>
                                      <p:cBhvr>
                                        <p:cTn id="22" dur="83" decel="50000">
                                          <p:stCondLst>
                                            <p:cond delay="834"/>
                                          </p:stCondLst>
                                        </p:cTn>
                                        <p:tgtEl>
                                          <p:spTgt spid="10"/>
                                        </p:tgtEl>
                                      </p:cBhvr>
                                      <p:to x="100000" y="100000"/>
                                    </p:animScale>
                                    <p:animScale>
                                      <p:cBhvr>
                                        <p:cTn id="23" dur="13">
                                          <p:stCondLst>
                                            <p:cond delay="904"/>
                                          </p:stCondLst>
                                        </p:cTn>
                                        <p:tgtEl>
                                          <p:spTgt spid="10"/>
                                        </p:tgtEl>
                                      </p:cBhvr>
                                      <p:to x="100000" y="95000"/>
                                    </p:animScale>
                                    <p:animScale>
                                      <p:cBhvr>
                                        <p:cTn id="24" dur="83" decel="50000">
                                          <p:stCondLst>
                                            <p:cond delay="917"/>
                                          </p:stCondLst>
                                        </p:cTn>
                                        <p:tgtEl>
                                          <p:spTgt spid="10"/>
                                        </p:tgtEl>
                                      </p:cBhvr>
                                      <p:to x="100000" y="100000"/>
                                    </p:animScale>
                                  </p:childTnLst>
                                </p:cTn>
                              </p:par>
                            </p:childTnLst>
                          </p:cTn>
                        </p:par>
                        <p:par>
                          <p:cTn id="25" fill="hold">
                            <p:stCondLst>
                              <p:cond delay="3000"/>
                            </p:stCondLst>
                            <p:childTnLst>
                              <p:par>
                                <p:cTn id="26" presetID="4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wipe(left)">
                                      <p:cBhvr>
                                        <p:cTn id="34" dur="500"/>
                                        <p:tgtEl>
                                          <p:spTgt spid="3">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wipe(left)">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wipe(left)">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
                                            <p:bg/>
                                          </p:spTgt>
                                        </p:tgtEl>
                                        <p:attrNameLst>
                                          <p:attrName>style.visibility</p:attrName>
                                        </p:attrNameLst>
                                      </p:cBhvr>
                                      <p:to>
                                        <p:strVal val="visible"/>
                                      </p:to>
                                    </p:set>
                                    <p:animEffect transition="in" filter="wipe(left)">
                                      <p:cBhvr>
                                        <p:cTn id="63" dur="500"/>
                                        <p:tgtEl>
                                          <p:spTgt spid="6">
                                            <p:bg/>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
                                            <p:txEl>
                                              <p:pRg st="0" end="0"/>
                                            </p:txEl>
                                          </p:spTgt>
                                        </p:tgtEl>
                                        <p:attrNameLst>
                                          <p:attrName>style.visibility</p:attrName>
                                        </p:attrNameLst>
                                      </p:cBhvr>
                                      <p:to>
                                        <p:strVal val="visible"/>
                                      </p:to>
                                    </p:set>
                                    <p:animEffect transition="in" filter="wipe(left)">
                                      <p:cBhvr>
                                        <p:cTn id="66" dur="500"/>
                                        <p:tgtEl>
                                          <p:spTgt spid="6">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Effect transition="in" filter="wipe(left)">
                                      <p:cBhvr>
                                        <p:cTn id="71" dur="500"/>
                                        <p:tgtEl>
                                          <p:spTgt spid="6">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6">
                                            <p:txEl>
                                              <p:pRg st="2" end="2"/>
                                            </p:txEl>
                                          </p:spTgt>
                                        </p:tgtEl>
                                        <p:attrNameLst>
                                          <p:attrName>style.visibility</p:attrName>
                                        </p:attrNameLst>
                                      </p:cBhvr>
                                      <p:to>
                                        <p:strVal val="visible"/>
                                      </p:to>
                                    </p:set>
                                    <p:animEffect transition="in" filter="wipe(left)">
                                      <p:cBhvr>
                                        <p:cTn id="7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6000" t="-19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55605B4-AC5C-8FA2-E03D-4F739136E811}"/>
              </a:ext>
            </a:extLst>
          </p:cNvPr>
          <p:cNvSpPr txBox="1"/>
          <p:nvPr/>
        </p:nvSpPr>
        <p:spPr>
          <a:xfrm>
            <a:off x="727881" y="78062"/>
            <a:ext cx="5158627"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r>
              <a:rPr lang="es-ES" sz="3600" b="1" dirty="0">
                <a:ln/>
                <a:solidFill>
                  <a:schemeClr val="accent4"/>
                </a:solidFill>
                <a:latin typeface="Quador Display UltraBold" panose="00000900000000000000" pitchFamily="50" charset="0"/>
              </a:rPr>
              <a:t>FUENTE DE BRONCE</a:t>
            </a:r>
          </a:p>
        </p:txBody>
      </p:sp>
      <p:pic>
        <p:nvPicPr>
          <p:cNvPr id="2" name="Imagen 1">
            <a:extLst>
              <a:ext uri="{FF2B5EF4-FFF2-40B4-BE49-F238E27FC236}">
                <a16:creationId xmlns:a16="http://schemas.microsoft.com/office/drawing/2014/main" id="{A8324330-CCA7-07D1-0C25-59B0ECCEEDC6}"/>
              </a:ext>
            </a:extLst>
          </p:cNvPr>
          <p:cNvPicPr>
            <a:picLocks noChangeAspect="1"/>
          </p:cNvPicPr>
          <p:nvPr/>
        </p:nvPicPr>
        <p:blipFill>
          <a:blip r:embed="rId3"/>
          <a:stretch>
            <a:fillRect/>
          </a:stretch>
        </p:blipFill>
        <p:spPr>
          <a:xfrm>
            <a:off x="6956011" y="178268"/>
            <a:ext cx="5096652" cy="3823752"/>
          </a:xfrm>
          <a:prstGeom prst="rect">
            <a:avLst/>
          </a:prstGeom>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5B61CC24-4733-58C1-7822-2385AECB66A5}"/>
              </a:ext>
            </a:extLst>
          </p:cNvPr>
          <p:cNvSpPr txBox="1"/>
          <p:nvPr/>
        </p:nvSpPr>
        <p:spPr>
          <a:xfrm>
            <a:off x="259717" y="831921"/>
            <a:ext cx="6339284" cy="3170099"/>
          </a:xfrm>
          <a:prstGeom prst="rect">
            <a:avLst/>
          </a:prstGeom>
          <a:solidFill>
            <a:srgbClr val="ABD5FF"/>
          </a:solidFill>
          <a:scene3d>
            <a:camera prst="orthographicFront"/>
            <a:lightRig rig="threePt" dir="t"/>
          </a:scene3d>
          <a:sp3d>
            <a:bevelT prst="relaxedInset"/>
          </a:sp3d>
        </p:spPr>
        <p:txBody>
          <a:bodyPr wrap="square">
            <a:spAutoFit/>
          </a:bodyPr>
          <a:lstStyle/>
          <a:p>
            <a:r>
              <a:rPr lang="es-ES" sz="2000" b="1" dirty="0"/>
              <a:t>No se dice nada en cuanto a la forma o al tamaño de esta fuente. Estaba colocada sobre una base de bronce en el atrio del tabernáculo, entre la entrada del tabernáculo y el altar de los holocaustos. Se construyó con los espejos que ofrendaron las mujeres.</a:t>
            </a:r>
          </a:p>
          <a:p>
            <a:r>
              <a:rPr lang="es-ES" sz="2000" b="1" dirty="0"/>
              <a:t>En esta fuente el sacerdote se lavaba las manos y los pies antes de entrar en el Lugar Santo para mediar entre el pueblo y Dios. Esto era debido a que Dios pedía santidad y pureza de aquellos que intermediaban entre él y su pueblo (</a:t>
            </a:r>
            <a:r>
              <a:rPr lang="es-ES" sz="2000" b="1" dirty="0" err="1"/>
              <a:t>Éx</a:t>
            </a:r>
            <a:r>
              <a:rPr lang="es-ES" sz="2000" b="1" dirty="0"/>
              <a:t>. 30:18-21).</a:t>
            </a:r>
          </a:p>
        </p:txBody>
      </p:sp>
      <p:sp>
        <p:nvSpPr>
          <p:cNvPr id="6" name="CuadroTexto 5">
            <a:extLst>
              <a:ext uri="{FF2B5EF4-FFF2-40B4-BE49-F238E27FC236}">
                <a16:creationId xmlns:a16="http://schemas.microsoft.com/office/drawing/2014/main" id="{6B8230D6-9429-F029-053A-90CB366F67FF}"/>
              </a:ext>
            </a:extLst>
          </p:cNvPr>
          <p:cNvSpPr txBox="1"/>
          <p:nvPr/>
        </p:nvSpPr>
        <p:spPr>
          <a:xfrm>
            <a:off x="259717" y="4082201"/>
            <a:ext cx="11792945" cy="2554545"/>
          </a:xfrm>
          <a:prstGeom prst="rect">
            <a:avLst/>
          </a:prstGeom>
          <a:solidFill>
            <a:srgbClr val="003D7A"/>
          </a:solidFill>
          <a:scene3d>
            <a:camera prst="orthographicFront"/>
            <a:lightRig rig="threePt" dir="t"/>
          </a:scene3d>
          <a:sp3d>
            <a:bevelT prst="relaxedInset"/>
          </a:sp3d>
        </p:spPr>
        <p:txBody>
          <a:bodyPr wrap="square">
            <a:spAutoFit/>
          </a:bodyPr>
          <a:lstStyle/>
          <a:p>
            <a:r>
              <a:rPr lang="es-ES" sz="2000" b="1" dirty="0">
                <a:solidFill>
                  <a:schemeClr val="bg1"/>
                </a:solidFill>
                <a:effectLst>
                  <a:outerShdw blurRad="38100" dist="38100" dir="2700000" algn="tl">
                    <a:srgbClr val="000000">
                      <a:alpha val="43137"/>
                    </a:srgbClr>
                  </a:outerShdw>
                </a:effectLst>
              </a:rPr>
              <a:t>Los ritos que simbolizan actualmente el lavamiento del creyente son el bautismo y el lavamiento de los pies en la Santa Cena (Rom. 6:4;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13:14-15).</a:t>
            </a:r>
          </a:p>
          <a:p>
            <a:r>
              <a:rPr lang="es-ES" sz="2000" b="1" dirty="0">
                <a:solidFill>
                  <a:schemeClr val="bg1"/>
                </a:solidFill>
                <a:effectLst>
                  <a:outerShdw blurRad="38100" dist="38100" dir="2700000" algn="tl">
                    <a:srgbClr val="000000">
                      <a:alpha val="43137"/>
                    </a:srgbClr>
                  </a:outerShdw>
                </a:effectLst>
              </a:rPr>
              <a:t>Al igual que el sacerdote no podía entrar en el Lugar Santo sin haberse lavado antes, el creyente no puede entrar plenamente en el camino de la santificación y del servicio a Dios, sin antes haber lavado sus pecados en la sangre de Cristo, haciendo profesión pública de su fe mediante el bautismo. Renovamos este compromiso cada vez que participamos del rito de la Santa Cena.</a:t>
            </a:r>
          </a:p>
          <a:p>
            <a:r>
              <a:rPr lang="es-ES" sz="2000" b="1" dirty="0">
                <a:solidFill>
                  <a:schemeClr val="bg1"/>
                </a:solidFill>
                <a:effectLst>
                  <a:outerShdw blurRad="38100" dist="38100" dir="2700000" algn="tl">
                    <a:srgbClr val="000000">
                      <a:alpha val="43137"/>
                    </a:srgbClr>
                  </a:outerShdw>
                </a:effectLst>
              </a:rPr>
              <a:t>En el momento que nos bautizamos, morimos al viejo hombre y nacemos a una nueva vida, convirtiéndonos en sacerdotes para Dios (2Co. 5:17; 1P. 2:9).</a:t>
            </a:r>
          </a:p>
        </p:txBody>
      </p:sp>
      <p:pic>
        <p:nvPicPr>
          <p:cNvPr id="13" name="Imagen 12">
            <a:extLst>
              <a:ext uri="{FF2B5EF4-FFF2-40B4-BE49-F238E27FC236}">
                <a16:creationId xmlns:a16="http://schemas.microsoft.com/office/drawing/2014/main" id="{DF14247E-5A1C-2A88-1D65-32A89EE86662}"/>
              </a:ext>
            </a:extLst>
          </p:cNvPr>
          <p:cNvPicPr>
            <a:picLocks noChangeAspect="1"/>
          </p:cNvPicPr>
          <p:nvPr/>
        </p:nvPicPr>
        <p:blipFill>
          <a:blip r:embed="rId4"/>
          <a:stretch>
            <a:fillRect/>
          </a:stretch>
        </p:blipFill>
        <p:spPr>
          <a:xfrm>
            <a:off x="73161" y="66676"/>
            <a:ext cx="654720" cy="654720"/>
          </a:xfrm>
          <a:prstGeom prst="rect">
            <a:avLst/>
          </a:prstGeom>
        </p:spPr>
      </p:pic>
    </p:spTree>
    <p:extLst>
      <p:ext uri="{BB962C8B-B14F-4D97-AF65-F5344CB8AC3E}">
        <p14:creationId xmlns:p14="http://schemas.microsoft.com/office/powerpoint/2010/main" val="236104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bg/>
                                          </p:spTgt>
                                        </p:tgtEl>
                                        <p:attrNameLst>
                                          <p:attrName>style.visibility</p:attrName>
                                        </p:attrNameLst>
                                      </p:cBhvr>
                                      <p:to>
                                        <p:strVal val="visible"/>
                                      </p:to>
                                    </p:set>
                                    <p:animEffect transition="in" filter="wipe(left)">
                                      <p:cBhvr>
                                        <p:cTn id="48" dur="500"/>
                                        <p:tgtEl>
                                          <p:spTgt spid="6">
                                            <p:bg/>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wipe(left)">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wipe(left)">
                                      <p:cBhvr>
                                        <p:cTn id="56" dur="500"/>
                                        <p:tgtEl>
                                          <p:spTgt spid="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Effect transition="in" filter="wipe(left)">
                                      <p:cBhvr>
                                        <p:cTn id="6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animBg="1"/>
      <p:bldP spid="6"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interior, tabla, edificio, metal&#10;&#10;Descripción generada automáticamente">
            <a:extLst>
              <a:ext uri="{FF2B5EF4-FFF2-40B4-BE49-F238E27FC236}">
                <a16:creationId xmlns:a16="http://schemas.microsoft.com/office/drawing/2014/main" id="{3479724B-1E66-24F1-9A14-2A7546FD1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117" y="2542339"/>
            <a:ext cx="7350991" cy="41410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2" name="CuadroTexto 1">
            <a:extLst>
              <a:ext uri="{FF2B5EF4-FFF2-40B4-BE49-F238E27FC236}">
                <a16:creationId xmlns:a16="http://schemas.microsoft.com/office/drawing/2014/main" id="{E7F4E5C3-12D4-7381-905E-265DE910EDC0}"/>
              </a:ext>
            </a:extLst>
          </p:cNvPr>
          <p:cNvSpPr txBox="1"/>
          <p:nvPr/>
        </p:nvSpPr>
        <p:spPr>
          <a:xfrm>
            <a:off x="923108" y="34833"/>
            <a:ext cx="4183913"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EL LUGAR SANTO</a:t>
            </a:r>
          </a:p>
        </p:txBody>
      </p:sp>
      <p:grpSp>
        <p:nvGrpSpPr>
          <p:cNvPr id="13" name="Grupo 12">
            <a:extLst>
              <a:ext uri="{FF2B5EF4-FFF2-40B4-BE49-F238E27FC236}">
                <a16:creationId xmlns:a16="http://schemas.microsoft.com/office/drawing/2014/main" id="{B2D4B73D-8384-2F3E-FC5E-B489A1030809}"/>
              </a:ext>
            </a:extLst>
          </p:cNvPr>
          <p:cNvGrpSpPr/>
          <p:nvPr/>
        </p:nvGrpSpPr>
        <p:grpSpPr>
          <a:xfrm>
            <a:off x="83453" y="-83304"/>
            <a:ext cx="839655" cy="905247"/>
            <a:chOff x="965351" y="469502"/>
            <a:chExt cx="839655" cy="905247"/>
          </a:xfrm>
        </p:grpSpPr>
        <p:pic>
          <p:nvPicPr>
            <p:cNvPr id="4" name="Imagen 3">
              <a:extLst>
                <a:ext uri="{FF2B5EF4-FFF2-40B4-BE49-F238E27FC236}">
                  <a16:creationId xmlns:a16="http://schemas.microsoft.com/office/drawing/2014/main" id="{442A6E5F-9562-1251-64F0-90275D1E499D}"/>
                </a:ext>
              </a:extLst>
            </p:cNvPr>
            <p:cNvPicPr>
              <a:picLocks noChangeAspect="1"/>
            </p:cNvPicPr>
            <p:nvPr/>
          </p:nvPicPr>
          <p:blipFill>
            <a:blip r:embed="rId4"/>
            <a:stretch>
              <a:fillRect/>
            </a:stretch>
          </p:blipFill>
          <p:spPr>
            <a:xfrm>
              <a:off x="965351" y="469502"/>
              <a:ext cx="699247" cy="764598"/>
            </a:xfrm>
            <a:prstGeom prst="rect">
              <a:avLst/>
            </a:prstGeom>
          </p:spPr>
        </p:pic>
        <p:pic>
          <p:nvPicPr>
            <p:cNvPr id="8" name="Imagen 7">
              <a:extLst>
                <a:ext uri="{FF2B5EF4-FFF2-40B4-BE49-F238E27FC236}">
                  <a16:creationId xmlns:a16="http://schemas.microsoft.com/office/drawing/2014/main" id="{22B66C8C-77B7-9591-5FE6-36CB9B709115}"/>
                </a:ext>
              </a:extLst>
            </p:cNvPr>
            <p:cNvPicPr>
              <a:picLocks noChangeAspect="1"/>
            </p:cNvPicPr>
            <p:nvPr/>
          </p:nvPicPr>
          <p:blipFill>
            <a:blip r:embed="rId5"/>
            <a:stretch>
              <a:fillRect/>
            </a:stretch>
          </p:blipFill>
          <p:spPr>
            <a:xfrm>
              <a:off x="1040116" y="602841"/>
              <a:ext cx="764890" cy="771908"/>
            </a:xfrm>
            <a:prstGeom prst="rect">
              <a:avLst/>
            </a:prstGeom>
          </p:spPr>
        </p:pic>
      </p:grpSp>
      <p:sp>
        <p:nvSpPr>
          <p:cNvPr id="15" name="CuadroTexto 14">
            <a:extLst>
              <a:ext uri="{FF2B5EF4-FFF2-40B4-BE49-F238E27FC236}">
                <a16:creationId xmlns:a16="http://schemas.microsoft.com/office/drawing/2014/main" id="{BE768D11-0702-D29B-28C9-54A6C53B9FAF}"/>
              </a:ext>
            </a:extLst>
          </p:cNvPr>
          <p:cNvSpPr txBox="1"/>
          <p:nvPr/>
        </p:nvSpPr>
        <p:spPr>
          <a:xfrm>
            <a:off x="224892" y="866533"/>
            <a:ext cx="11967107" cy="1631216"/>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El Tabernáculo era un edificio que constaba de dos espacios: el Lugar Santo y el Lugar Santísimo. El primero, el Lugar Santo, medía 9 m de largo por 4,5 m de ancho.</a:t>
            </a:r>
          </a:p>
          <a:p>
            <a:r>
              <a:rPr lang="es-ES" sz="2000" b="1" dirty="0">
                <a:solidFill>
                  <a:schemeClr val="bg1"/>
                </a:solidFill>
                <a:effectLst>
                  <a:outerShdw blurRad="38100" dist="38100" dir="2700000" algn="tl">
                    <a:srgbClr val="000000">
                      <a:alpha val="43137"/>
                    </a:srgbClr>
                  </a:outerShdw>
                </a:effectLst>
              </a:rPr>
              <a:t>Sus dos lados estaban formados por tablas de madera de acacia recubiertas de oro. La entrada y la parte posterior estaban cerradas por velos hechos de lino torcido, azul, púrpura y carmesí, con querubines primorosamente bordados. En el lugar Santo se encontraban tres muebles: un candelabro, una mesa, y un altar.</a:t>
            </a:r>
          </a:p>
        </p:txBody>
      </p:sp>
      <p:sp>
        <p:nvSpPr>
          <p:cNvPr id="6" name="CuadroTexto 5">
            <a:extLst>
              <a:ext uri="{FF2B5EF4-FFF2-40B4-BE49-F238E27FC236}">
                <a16:creationId xmlns:a16="http://schemas.microsoft.com/office/drawing/2014/main" id="{244AA73D-8109-5537-5153-8BA80E659C3C}"/>
              </a:ext>
            </a:extLst>
          </p:cNvPr>
          <p:cNvSpPr txBox="1"/>
          <p:nvPr/>
        </p:nvSpPr>
        <p:spPr>
          <a:xfrm>
            <a:off x="224892" y="2621563"/>
            <a:ext cx="4163272" cy="4093428"/>
          </a:xfrm>
          <a:prstGeom prst="rect">
            <a:avLst/>
          </a:prstGeom>
          <a:noFill/>
        </p:spPr>
        <p:txBody>
          <a:bodyPr wrap="square">
            <a:spAutoFit/>
          </a:bodyPr>
          <a:lstStyle>
            <a:defPPr>
              <a:defRPr lang="es-ES"/>
            </a:defPPr>
            <a:lvl1pPr>
              <a:defRPr sz="2000" b="1">
                <a:solidFill>
                  <a:schemeClr val="bg1"/>
                </a:solidFill>
              </a:defRPr>
            </a:lvl1pPr>
          </a:lstStyle>
          <a:p>
            <a:r>
              <a:rPr lang="es-ES" dirty="0">
                <a:effectLst>
                  <a:outerShdw blurRad="38100" dist="38100" dir="2700000" algn="tl">
                    <a:srgbClr val="000000">
                      <a:alpha val="43137"/>
                    </a:srgbClr>
                  </a:outerShdw>
                </a:effectLst>
              </a:rPr>
              <a:t>Al igual que el Atrio exterior simboliza la justificación del creyente, el Lugar Santo simboliza la vida de santificación. Entramos en el Lugar Santo para comenzar este proceso de la santificación, y para realizar nuestra labor de intercesión ante el mundo. Lo que recibimos de Dios lo impartimos a otros.</a:t>
            </a:r>
          </a:p>
          <a:p>
            <a:r>
              <a:rPr lang="es-ES" dirty="0">
                <a:effectLst>
                  <a:outerShdw blurRad="38100" dist="38100" dir="2700000" algn="tl">
                    <a:srgbClr val="000000">
                      <a:alpha val="43137"/>
                    </a:srgbClr>
                  </a:outerShdw>
                </a:effectLst>
              </a:rPr>
              <a:t>Podemos comprender lo que significa la santificación estudiando cada uno de los muebles contenidos en el Lugar Santo.</a:t>
            </a:r>
          </a:p>
        </p:txBody>
      </p:sp>
    </p:spTree>
    <p:extLst>
      <p:ext uri="{BB962C8B-B14F-4D97-AF65-F5344CB8AC3E}">
        <p14:creationId xmlns:p14="http://schemas.microsoft.com/office/powerpoint/2010/main" val="297184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left)">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uiExpand="1" build="p"/>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DCBF43-132A-2743-E00F-47355704022A}"/>
              </a:ext>
            </a:extLst>
          </p:cNvPr>
          <p:cNvSpPr txBox="1"/>
          <p:nvPr/>
        </p:nvSpPr>
        <p:spPr>
          <a:xfrm>
            <a:off x="70527" y="1008365"/>
            <a:ext cx="7387548" cy="2323713"/>
          </a:xfrm>
          <a:prstGeom prst="rect">
            <a:avLst/>
          </a:prstGeom>
          <a:solidFill>
            <a:srgbClr val="DDD19F"/>
          </a:solidFill>
          <a:scene3d>
            <a:camera prst="orthographicFront"/>
            <a:lightRig rig="threePt" dir="t"/>
          </a:scene3d>
          <a:sp3d>
            <a:bevelT w="139700" prst="cross"/>
          </a:sp3d>
        </p:spPr>
        <p:txBody>
          <a:bodyPr wrap="square">
            <a:spAutoFit/>
          </a:bodyPr>
          <a:lstStyle/>
          <a:p>
            <a:pPr>
              <a:spcBef>
                <a:spcPts val="600"/>
              </a:spcBef>
            </a:pPr>
            <a:r>
              <a:rPr lang="es-ES" sz="2000" b="1" dirty="0"/>
              <a:t>Era de una pieza de oro puro, de 34’19 kg de peso, labrado a martillo con una caña central y tres brazos a cada lado.</a:t>
            </a:r>
          </a:p>
          <a:p>
            <a:pPr>
              <a:spcBef>
                <a:spcPts val="600"/>
              </a:spcBef>
            </a:pPr>
            <a:r>
              <a:rPr lang="es-ES" sz="2000" b="1" dirty="0"/>
              <a:t>Tanto la caña central como cada uno de los brazos, tenían en su parte superior una lamparilla llena de aceite que debía alumbrar continuamente hacia adelante. Durante la noche, se podían apagar algunas de las lámparas, pero nunca las siete a la vez. Era la única fuente de luz del Lugar Santo (</a:t>
            </a:r>
            <a:r>
              <a:rPr lang="es-ES" sz="2000" b="1" dirty="0" err="1"/>
              <a:t>Éx</a:t>
            </a:r>
            <a:r>
              <a:rPr lang="es-ES" sz="2000" b="1" dirty="0"/>
              <a:t>. 37:17-23).</a:t>
            </a:r>
          </a:p>
        </p:txBody>
      </p:sp>
      <p:sp>
        <p:nvSpPr>
          <p:cNvPr id="4" name="CuadroTexto 3">
            <a:extLst>
              <a:ext uri="{FF2B5EF4-FFF2-40B4-BE49-F238E27FC236}">
                <a16:creationId xmlns:a16="http://schemas.microsoft.com/office/drawing/2014/main" id="{31C12B9F-850C-498B-E87C-424C3948E60B}"/>
              </a:ext>
            </a:extLst>
          </p:cNvPr>
          <p:cNvSpPr txBox="1"/>
          <p:nvPr/>
        </p:nvSpPr>
        <p:spPr>
          <a:xfrm>
            <a:off x="3667125" y="3580894"/>
            <a:ext cx="8435298" cy="3170099"/>
          </a:xfrm>
          <a:prstGeom prst="rect">
            <a:avLst/>
          </a:prstGeom>
          <a:solidFill>
            <a:srgbClr val="695C25"/>
          </a:solidFill>
          <a:scene3d>
            <a:camera prst="orthographicFront"/>
            <a:lightRig rig="threePt" dir="t"/>
          </a:scene3d>
          <a:sp3d>
            <a:bevelT w="139700" prst="cross"/>
          </a:sp3d>
        </p:spPr>
        <p:txBody>
          <a:bodyPr wrap="square">
            <a:spAutoFit/>
          </a:bodyPr>
          <a:lstStyle/>
          <a:p>
            <a:r>
              <a:rPr lang="es-ES" sz="2000" b="1" dirty="0">
                <a:solidFill>
                  <a:schemeClr val="bg1"/>
                </a:solidFill>
                <a:effectLst>
                  <a:outerShdw blurRad="38100" dist="38100" dir="2700000" algn="tl">
                    <a:srgbClr val="000000">
                      <a:alpha val="43137"/>
                    </a:srgbClr>
                  </a:outerShdw>
                </a:effectLst>
              </a:rPr>
              <a:t>Al estar en comunión con Jesús, que es la luz del mundo, Él nos imparte “toda buena dádiva y todo don perfecto” (</a:t>
            </a:r>
            <a:r>
              <a:rPr lang="es-ES" sz="2000" b="1" dirty="0" err="1">
                <a:solidFill>
                  <a:schemeClr val="bg1"/>
                </a:solidFill>
                <a:effectLst>
                  <a:outerShdw blurRad="38100" dist="38100" dir="2700000" algn="tl">
                    <a:srgbClr val="000000">
                      <a:alpha val="43137"/>
                    </a:srgbClr>
                  </a:outerShdw>
                </a:effectLst>
              </a:rPr>
              <a:t>Stg</a:t>
            </a:r>
            <a:r>
              <a:rPr lang="es-ES" sz="2000" b="1" dirty="0">
                <a:solidFill>
                  <a:schemeClr val="bg1"/>
                </a:solidFill>
                <a:effectLst>
                  <a:outerShdw blurRad="38100" dist="38100" dir="2700000" algn="tl">
                    <a:srgbClr val="000000">
                      <a:alpha val="43137"/>
                    </a:srgbClr>
                  </a:outerShdw>
                </a:effectLst>
              </a:rPr>
              <a:t>. 1:17).</a:t>
            </a:r>
          </a:p>
          <a:p>
            <a:r>
              <a:rPr lang="es-ES" sz="2000" b="1" dirty="0">
                <a:solidFill>
                  <a:schemeClr val="bg1"/>
                </a:solidFill>
                <a:effectLst>
                  <a:outerShdw blurRad="38100" dist="38100" dir="2700000" algn="tl">
                    <a:srgbClr val="000000">
                      <a:alpha val="43137"/>
                    </a:srgbClr>
                  </a:outerShdw>
                </a:effectLst>
              </a:rPr>
              <a:t>El candelabro también representa que nosotros somos la luz moral y espiritual del mundo (Mt. 5:14-16). </a:t>
            </a:r>
          </a:p>
          <a:p>
            <a:r>
              <a:rPr lang="es-ES" sz="2000" b="1" dirty="0">
                <a:solidFill>
                  <a:schemeClr val="bg1"/>
                </a:solidFill>
                <a:effectLst>
                  <a:outerShdw blurRad="38100" dist="38100" dir="2700000" algn="tl">
                    <a:srgbClr val="000000">
                      <a:alpha val="43137"/>
                    </a:srgbClr>
                  </a:outerShdw>
                </a:effectLst>
              </a:rPr>
              <a:t>El aceite de oliva es símbolo del Espíritu Santo, fuente y medio de iluminación espiritual (Zac. 4:2-6, </a:t>
            </a:r>
            <a:r>
              <a:rPr lang="es-ES" sz="2000" b="1" dirty="0" err="1">
                <a:solidFill>
                  <a:schemeClr val="bg1"/>
                </a:solidFill>
                <a:effectLst>
                  <a:outerShdw blurRad="38100" dist="38100" dir="2700000" algn="tl">
                    <a:srgbClr val="000000">
                      <a:alpha val="43137"/>
                    </a:srgbClr>
                  </a:outerShdw>
                </a:effectLst>
              </a:rPr>
              <a:t>Hech</a:t>
            </a:r>
            <a:r>
              <a:rPr lang="es-ES" sz="2000" b="1" dirty="0">
                <a:solidFill>
                  <a:schemeClr val="bg1"/>
                </a:solidFill>
                <a:effectLst>
                  <a:outerShdw blurRad="38100" dist="38100" dir="2700000" algn="tl">
                    <a:srgbClr val="000000">
                      <a:alpha val="43137"/>
                    </a:srgbClr>
                  </a:outerShdw>
                </a:effectLst>
              </a:rPr>
              <a:t>. 2:1-4). Nosotros debemos dejarnos llenar por el Espíritu Santo. Debemos pedirlo con insistencia para que, gracias a Él, podamos compartir el evangelio con otros, siendo así la luz del mundo.</a:t>
            </a:r>
          </a:p>
          <a:p>
            <a:r>
              <a:rPr lang="es-ES" sz="2000" b="1" dirty="0">
                <a:solidFill>
                  <a:schemeClr val="bg1"/>
                </a:solidFill>
                <a:effectLst>
                  <a:outerShdw blurRad="38100" dist="38100" dir="2700000" algn="tl">
                    <a:srgbClr val="000000">
                      <a:alpha val="43137"/>
                    </a:srgbClr>
                  </a:outerShdw>
                </a:effectLst>
              </a:rPr>
              <a:t>El salmista nos recuerda que tenemos también una luz disponible para nuestra vida: la Palabra de Dios, la Biblia (Sal. 119:105). </a:t>
            </a:r>
          </a:p>
        </p:txBody>
      </p:sp>
      <p:sp>
        <p:nvSpPr>
          <p:cNvPr id="6" name="CuadroTexto 5">
            <a:extLst>
              <a:ext uri="{FF2B5EF4-FFF2-40B4-BE49-F238E27FC236}">
                <a16:creationId xmlns:a16="http://schemas.microsoft.com/office/drawing/2014/main" id="{D965EB9C-E7DB-A66A-D515-BBA8085A92F7}"/>
              </a:ext>
            </a:extLst>
          </p:cNvPr>
          <p:cNvSpPr txBox="1"/>
          <p:nvPr/>
        </p:nvSpPr>
        <p:spPr>
          <a:xfrm>
            <a:off x="491421" y="193584"/>
            <a:ext cx="5352657"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922D4C"/>
                </a:solidFill>
                <a:latin typeface="Quador Display UltraBold" panose="00000900000000000000" pitchFamily="50" charset="0"/>
              </a:rPr>
              <a:t>EL CANDELABRO</a:t>
            </a:r>
          </a:p>
        </p:txBody>
      </p:sp>
      <p:pic>
        <p:nvPicPr>
          <p:cNvPr id="11" name="Imagen 10">
            <a:extLst>
              <a:ext uri="{FF2B5EF4-FFF2-40B4-BE49-F238E27FC236}">
                <a16:creationId xmlns:a16="http://schemas.microsoft.com/office/drawing/2014/main" id="{5C75496A-E282-ED50-0605-BA225EE48C1B}"/>
              </a:ext>
            </a:extLst>
          </p:cNvPr>
          <p:cNvPicPr>
            <a:picLocks noChangeAspect="1"/>
          </p:cNvPicPr>
          <p:nvPr/>
        </p:nvPicPr>
        <p:blipFill>
          <a:blip r:embed="rId3"/>
          <a:stretch>
            <a:fillRect/>
          </a:stretch>
        </p:blipFill>
        <p:spPr>
          <a:xfrm>
            <a:off x="70526" y="92026"/>
            <a:ext cx="841793" cy="849446"/>
          </a:xfrm>
          <a:prstGeom prst="rect">
            <a:avLst/>
          </a:prstGeom>
        </p:spPr>
      </p:pic>
      <p:pic>
        <p:nvPicPr>
          <p:cNvPr id="12" name="Imagen 11">
            <a:extLst>
              <a:ext uri="{FF2B5EF4-FFF2-40B4-BE49-F238E27FC236}">
                <a16:creationId xmlns:a16="http://schemas.microsoft.com/office/drawing/2014/main" id="{32FB4B24-653C-6CA3-D524-C3ACF67CB598}"/>
              </a:ext>
            </a:extLst>
          </p:cNvPr>
          <p:cNvPicPr>
            <a:picLocks noChangeAspect="1"/>
          </p:cNvPicPr>
          <p:nvPr/>
        </p:nvPicPr>
        <p:blipFill>
          <a:blip r:embed="rId4"/>
          <a:stretch>
            <a:fillRect/>
          </a:stretch>
        </p:blipFill>
        <p:spPr>
          <a:xfrm>
            <a:off x="7629090" y="52538"/>
            <a:ext cx="4492383" cy="3369287"/>
          </a:xfrm>
          <a:prstGeom prst="rect">
            <a:avLst/>
          </a:prstGeom>
          <a:scene3d>
            <a:camera prst="orthographicFront"/>
            <a:lightRig rig="threePt" dir="t"/>
          </a:scene3d>
          <a:sp3d>
            <a:bevelT w="139700" prst="cross"/>
          </a:sp3d>
        </p:spPr>
      </p:pic>
      <p:pic>
        <p:nvPicPr>
          <p:cNvPr id="3" name="Imagen 2" descr="Imagen que contiene sostener, joven, comida, hombre&#10;&#10;Descripción generada automáticamente">
            <a:extLst>
              <a:ext uri="{FF2B5EF4-FFF2-40B4-BE49-F238E27FC236}">
                <a16:creationId xmlns:a16="http://schemas.microsoft.com/office/drawing/2014/main" id="{33A8F3BC-B91E-576C-A276-3E39389D8DF6}"/>
              </a:ext>
            </a:extLst>
          </p:cNvPr>
          <p:cNvPicPr>
            <a:picLocks noChangeAspect="1"/>
          </p:cNvPicPr>
          <p:nvPr/>
        </p:nvPicPr>
        <p:blipFill rotWithShape="1">
          <a:blip r:embed="rId5">
            <a:extLst>
              <a:ext uri="{28A0092B-C50C-407E-A947-70E740481C1C}">
                <a14:useLocalDpi xmlns:a14="http://schemas.microsoft.com/office/drawing/2010/main" val="0"/>
              </a:ext>
            </a:extLst>
          </a:blip>
          <a:srcRect l="15314" r="10746"/>
          <a:stretch/>
        </p:blipFill>
        <p:spPr>
          <a:xfrm>
            <a:off x="89576" y="3580895"/>
            <a:ext cx="3453723" cy="3170098"/>
          </a:xfrm>
          <a:prstGeom prst="rect">
            <a:avLst/>
          </a:prstGeom>
          <a:scene3d>
            <a:camera prst="orthographicFront"/>
            <a:lightRig rig="threePt" dir="t"/>
          </a:scene3d>
          <a:sp3d>
            <a:bevelT w="139700" prst="cross"/>
          </a:sp3d>
        </p:spPr>
      </p:pic>
    </p:spTree>
    <p:extLst>
      <p:ext uri="{BB962C8B-B14F-4D97-AF65-F5344CB8AC3E}">
        <p14:creationId xmlns:p14="http://schemas.microsoft.com/office/powerpoint/2010/main" val="2667220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bg/>
                                          </p:spTgt>
                                        </p:tgtEl>
                                        <p:attrNameLst>
                                          <p:attrName>style.visibility</p:attrName>
                                        </p:attrNameLst>
                                      </p:cBhvr>
                                      <p:to>
                                        <p:strVal val="visible"/>
                                      </p:to>
                                    </p:set>
                                    <p:animEffect transition="in" filter="wipe(left)">
                                      <p:cBhvr>
                                        <p:cTn id="54" dur="500"/>
                                        <p:tgtEl>
                                          <p:spTgt spid="4">
                                            <p:bg/>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wipe(left)">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wipe(left)">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ipe(left)">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wipe(left)">
                                      <p:cBhvr>
                                        <p:cTn id="7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uiExpand="1" build="p"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62000" b="-4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89AE50-6003-8EFE-3CEE-F8B690FC7F81}"/>
              </a:ext>
            </a:extLst>
          </p:cNvPr>
          <p:cNvSpPr txBox="1"/>
          <p:nvPr/>
        </p:nvSpPr>
        <p:spPr>
          <a:xfrm>
            <a:off x="5114925" y="311846"/>
            <a:ext cx="6949819" cy="3785652"/>
          </a:xfrm>
          <a:prstGeom prst="rect">
            <a:avLst/>
          </a:prstGeom>
          <a:solidFill>
            <a:srgbClr val="FBC781"/>
          </a:solidFill>
          <a:scene3d>
            <a:camera prst="orthographicFront"/>
            <a:lightRig rig="threePt" dir="t"/>
          </a:scene3d>
          <a:sp3d>
            <a:bevelT w="165100" prst="coolSlant"/>
          </a:sp3d>
        </p:spPr>
        <p:txBody>
          <a:bodyPr wrap="square">
            <a:spAutoFit/>
          </a:bodyPr>
          <a:lstStyle/>
          <a:p>
            <a:r>
              <a:rPr lang="es-ES" sz="2000" b="1" dirty="0"/>
              <a:t>A la derecha del Lugar Santo, en el lado norte, nos encontramos con una mesa que medía 0’9 m de largo por 0’45 m de ancho y 0’67 m de alto.</a:t>
            </a:r>
          </a:p>
          <a:p>
            <a:r>
              <a:rPr lang="es-ES" sz="2000" b="1" dirty="0"/>
              <a:t>Era de madera de acacia recubierta de oro, con cuatro anillos en sus esquinas para poder pasar por ellas las varas cuando tenía que ser transportada.</a:t>
            </a:r>
          </a:p>
          <a:p>
            <a:r>
              <a:rPr lang="es-ES" sz="2000" b="1" dirty="0"/>
              <a:t>Tenía también una cornisa alrededor para evitar que se cayeran los utensilios que se colocaban sobre ella.</a:t>
            </a:r>
          </a:p>
          <a:p>
            <a:r>
              <a:rPr lang="es-ES" sz="2000" b="1" dirty="0"/>
              <a:t>Cada sábado eran colocados doce panes, llamados de la proposición, colocados en dos hileras, uno por cada tribu de Israel. Los que se retiraban, debían ser consumidos por los sacerdotes entrantes (</a:t>
            </a:r>
            <a:r>
              <a:rPr lang="es-ES" sz="2000" b="1" dirty="0" err="1"/>
              <a:t>Éx</a:t>
            </a:r>
            <a:r>
              <a:rPr lang="es-ES" sz="2000" b="1" dirty="0"/>
              <a:t>. 25:23-30; </a:t>
            </a:r>
            <a:r>
              <a:rPr lang="es-ES" sz="2000" b="1" dirty="0" err="1"/>
              <a:t>Lv</a:t>
            </a:r>
            <a:r>
              <a:rPr lang="es-ES" sz="2000" b="1" dirty="0"/>
              <a:t>. 24:5-9).</a:t>
            </a:r>
          </a:p>
        </p:txBody>
      </p:sp>
      <p:sp>
        <p:nvSpPr>
          <p:cNvPr id="4" name="CuadroTexto 3">
            <a:extLst>
              <a:ext uri="{FF2B5EF4-FFF2-40B4-BE49-F238E27FC236}">
                <a16:creationId xmlns:a16="http://schemas.microsoft.com/office/drawing/2014/main" id="{260F2AF7-C562-7E37-1500-EF548772C440}"/>
              </a:ext>
            </a:extLst>
          </p:cNvPr>
          <p:cNvSpPr txBox="1"/>
          <p:nvPr/>
        </p:nvSpPr>
        <p:spPr>
          <a:xfrm>
            <a:off x="914126" y="-47283"/>
            <a:ext cx="3939976"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A8F793"/>
                </a:solidFill>
                <a:latin typeface="Quador Display UltraBold" panose="00000900000000000000" pitchFamily="50" charset="0"/>
              </a:rPr>
              <a:t>LA MESA DE LA PROPOSICIÓN</a:t>
            </a:r>
          </a:p>
        </p:txBody>
      </p:sp>
      <p:sp>
        <p:nvSpPr>
          <p:cNvPr id="8" name="CuadroTexto 7">
            <a:extLst>
              <a:ext uri="{FF2B5EF4-FFF2-40B4-BE49-F238E27FC236}">
                <a16:creationId xmlns:a16="http://schemas.microsoft.com/office/drawing/2014/main" id="{3AAA913B-57A9-CFD1-7615-561732AA8796}"/>
              </a:ext>
            </a:extLst>
          </p:cNvPr>
          <p:cNvSpPr txBox="1"/>
          <p:nvPr/>
        </p:nvSpPr>
        <p:spPr>
          <a:xfrm>
            <a:off x="127256" y="4499910"/>
            <a:ext cx="6672330" cy="2246769"/>
          </a:xfrm>
          <a:prstGeom prst="rect">
            <a:avLst/>
          </a:prstGeom>
          <a:solidFill>
            <a:srgbClr val="975700"/>
          </a:solidFill>
          <a:scene3d>
            <a:camera prst="orthographicFront"/>
            <a:lightRig rig="threePt" dir="t"/>
          </a:scene3d>
          <a:sp3d>
            <a:bevelT w="165100" prst="coolSlant"/>
          </a:sp3d>
        </p:spPr>
        <p:txBody>
          <a:bodyPr wrap="square">
            <a:spAutoFit/>
          </a:bodyPr>
          <a:lstStyle/>
          <a:p>
            <a:r>
              <a:rPr lang="es-ES" sz="2000" b="1" dirty="0">
                <a:solidFill>
                  <a:schemeClr val="bg1"/>
                </a:solidFill>
                <a:effectLst>
                  <a:outerShdw blurRad="38100" dist="38100" dir="2700000" algn="tl">
                    <a:srgbClr val="000000">
                      <a:alpha val="43137"/>
                    </a:srgbClr>
                  </a:outerShdw>
                </a:effectLst>
              </a:rPr>
              <a:t>Esta mesa nos recuerda nuestra dependencia de Dios, tanto para nuestro alimento temporal como para el espiritual. Solamente aprendiendo de Jesús y de su Palabra podemos crecer espiritualmente (Mt. 4:4).</a:t>
            </a:r>
          </a:p>
          <a:p>
            <a:r>
              <a:rPr lang="es-ES" sz="2000" b="1" dirty="0">
                <a:solidFill>
                  <a:schemeClr val="bg1"/>
                </a:solidFill>
                <a:effectLst>
                  <a:outerShdw blurRad="38100" dist="38100" dir="2700000" algn="tl">
                    <a:srgbClr val="000000">
                      <a:alpha val="43137"/>
                    </a:srgbClr>
                  </a:outerShdw>
                </a:effectLst>
              </a:rPr>
              <a:t>Como sacerdotes de Dios, somos responsables de alimentarnos de Cristo para poder alimentar espiritualmente al mundo, enseñándoles acerca de Jesús y de su Palabra.</a:t>
            </a:r>
          </a:p>
        </p:txBody>
      </p:sp>
      <p:pic>
        <p:nvPicPr>
          <p:cNvPr id="10" name="Imagen 9">
            <a:extLst>
              <a:ext uri="{FF2B5EF4-FFF2-40B4-BE49-F238E27FC236}">
                <a16:creationId xmlns:a16="http://schemas.microsoft.com/office/drawing/2014/main" id="{E3652DCE-5C75-4602-53AE-BC2086C3AD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256" y="159446"/>
            <a:ext cx="786870" cy="786870"/>
          </a:xfrm>
          <a:prstGeom prst="rect">
            <a:avLst/>
          </a:prstGeom>
        </p:spPr>
      </p:pic>
      <p:pic>
        <p:nvPicPr>
          <p:cNvPr id="3" name="Imagen 2">
            <a:extLst>
              <a:ext uri="{FF2B5EF4-FFF2-40B4-BE49-F238E27FC236}">
                <a16:creationId xmlns:a16="http://schemas.microsoft.com/office/drawing/2014/main" id="{BE7D9DDA-2DDC-00C4-66BD-A0556604F907}"/>
              </a:ext>
            </a:extLst>
          </p:cNvPr>
          <p:cNvPicPr>
            <a:picLocks noChangeAspect="1"/>
          </p:cNvPicPr>
          <p:nvPr/>
        </p:nvPicPr>
        <p:blipFill>
          <a:blip r:embed="rId4"/>
          <a:stretch>
            <a:fillRect/>
          </a:stretch>
        </p:blipFill>
        <p:spPr>
          <a:xfrm>
            <a:off x="127256" y="1153045"/>
            <a:ext cx="4868163" cy="2944453"/>
          </a:xfrm>
          <a:prstGeom prst="rect">
            <a:avLst/>
          </a:prstGeom>
          <a:scene3d>
            <a:camera prst="orthographicFront"/>
            <a:lightRig rig="threePt" dir="t"/>
          </a:scene3d>
          <a:sp3d>
            <a:bevelT w="165100" prst="coolSlant"/>
          </a:sp3d>
        </p:spPr>
      </p:pic>
      <p:pic>
        <p:nvPicPr>
          <p:cNvPr id="7" name="Imagen 6" descr="Un grupo de personas con traje formal&#10;&#10;Descripción generada automáticamente">
            <a:extLst>
              <a:ext uri="{FF2B5EF4-FFF2-40B4-BE49-F238E27FC236}">
                <a16:creationId xmlns:a16="http://schemas.microsoft.com/office/drawing/2014/main" id="{6433C753-2C6D-FE50-9DD2-1FC913033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718" y="4194697"/>
            <a:ext cx="1965026" cy="2551982"/>
          </a:xfrm>
          <a:prstGeom prst="rect">
            <a:avLst/>
          </a:prstGeom>
          <a:scene3d>
            <a:camera prst="orthographicFront"/>
            <a:lightRig rig="threePt" dir="t"/>
          </a:scene3d>
          <a:sp3d>
            <a:bevelT w="165100" prst="coolSlant"/>
          </a:sp3d>
        </p:spPr>
      </p:pic>
      <p:pic>
        <p:nvPicPr>
          <p:cNvPr id="11" name="Imagen 10" descr="Imagen que contiene persona, tabla, alimentos, corte&#10;&#10;Descripción generada automáticamente">
            <a:extLst>
              <a:ext uri="{FF2B5EF4-FFF2-40B4-BE49-F238E27FC236}">
                <a16:creationId xmlns:a16="http://schemas.microsoft.com/office/drawing/2014/main" id="{8E323F6C-9D29-1D12-0730-9FE742EA3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342" y="4194696"/>
            <a:ext cx="3002333" cy="2551983"/>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5102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wipe(left)">
                                      <p:cBhvr>
                                        <p:cTn id="48" dur="500"/>
                                        <p:tgtEl>
                                          <p:spTgt spid="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wipe(left)">
                                      <p:cBhvr>
                                        <p:cTn id="53" dur="500"/>
                                        <p:tgtEl>
                                          <p:spTgt spid="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bg/>
                                          </p:spTgt>
                                        </p:tgtEl>
                                        <p:attrNameLst>
                                          <p:attrName>style.visibility</p:attrName>
                                        </p:attrNameLst>
                                      </p:cBhvr>
                                      <p:to>
                                        <p:strVal val="visible"/>
                                      </p:to>
                                    </p:set>
                                    <p:animEffect transition="in" filter="wipe(left)">
                                      <p:cBhvr>
                                        <p:cTn id="64" dur="500"/>
                                        <p:tgtEl>
                                          <p:spTgt spid="8">
                                            <p:bg/>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wipe(left)">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8">
                                            <p:txEl>
                                              <p:pRg st="1" end="1"/>
                                            </p:txEl>
                                          </p:spTgt>
                                        </p:tgtEl>
                                        <p:attrNameLst>
                                          <p:attrName>style.visibility</p:attrName>
                                        </p:attrNameLst>
                                      </p:cBhvr>
                                      <p:to>
                                        <p:strVal val="visible"/>
                                      </p:to>
                                    </p:set>
                                    <p:animEffect transition="in" filter="wipe(left)">
                                      <p:cBhvr>
                                        <p:cTn id="7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p:bldP spid="8" grpId="0" uiExpand="1" build="p" animBg="1"/>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ED7D31"/>
      </a:accent2>
      <a:accent3>
        <a:srgbClr val="C0000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2399</Words>
  <Application>Microsoft Office PowerPoint</Application>
  <PresentationFormat>Panorámica</PresentationFormat>
  <Paragraphs>77</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Calibri</vt:lpstr>
      <vt:lpstr>Calibri Light</vt:lpstr>
      <vt:lpstr>Arial</vt:lpstr>
      <vt:lpstr>Quador Display UltraBold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176</cp:revision>
  <dcterms:created xsi:type="dcterms:W3CDTF">2022-09-03T14:29:44Z</dcterms:created>
  <dcterms:modified xsi:type="dcterms:W3CDTF">2022-10-22T17:22:30Z</dcterms:modified>
</cp:coreProperties>
</file>