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7" r:id="rId2"/>
    <p:sldId id="258" r:id="rId3"/>
    <p:sldId id="259" r:id="rId4"/>
    <p:sldId id="271" r:id="rId5"/>
    <p:sldId id="260" r:id="rId6"/>
    <p:sldId id="279" r:id="rId7"/>
    <p:sldId id="261" r:id="rId8"/>
    <p:sldId id="272" r:id="rId9"/>
    <p:sldId id="262" r:id="rId10"/>
    <p:sldId id="274" r:id="rId11"/>
    <p:sldId id="263" r:id="rId12"/>
    <p:sldId id="275" r:id="rId13"/>
    <p:sldId id="264" r:id="rId14"/>
    <p:sldId id="276" r:id="rId15"/>
    <p:sldId id="265" r:id="rId16"/>
    <p:sldId id="277" r:id="rId17"/>
    <p:sldId id="267" r:id="rId18"/>
    <p:sldId id="280" r:id="rId19"/>
    <p:sldId id="268" r:id="rId20"/>
  </p:sldIdLst>
  <p:sldSz cx="12192000" cy="6858000"/>
  <p:notesSz cx="6858000" cy="9144000"/>
  <p:embeddedFontLst>
    <p:embeddedFont>
      <p:font typeface="Algerian" panose="04020705040A02060702" pitchFamily="82" charset="0"/>
      <p:regular r:id="rId22"/>
    </p:embeddedFont>
    <p:embeddedFont>
      <p:font typeface="Baby Darling" panose="020B060402020202020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omic Sans MS" panose="030F0702030302020204" pitchFamily="66" charset="0"/>
      <p:regular r:id="rId30"/>
      <p:bold r:id="rId31"/>
      <p:italic r:id="rId32"/>
      <p:boldItalic r:id="rId33"/>
    </p:embeddedFont>
    <p:embeddedFont>
      <p:font typeface="Impact" panose="020B0806030902050204" pitchFamily="34" charset="0"/>
      <p:regular r:id="rId3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BDD9"/>
    <a:srgbClr val="45161D"/>
    <a:srgbClr val="F4FEAB"/>
    <a:srgbClr val="DDBB65"/>
    <a:srgbClr val="F47A7C"/>
    <a:srgbClr val="B3ACB2"/>
    <a:srgbClr val="D3CFD2"/>
    <a:srgbClr val="5A4735"/>
    <a:srgbClr val="B7B0D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920" autoAdjust="0"/>
  </p:normalViewPr>
  <p:slideViewPr>
    <p:cSldViewPr snapToGrid="0">
      <p:cViewPr varScale="1">
        <p:scale>
          <a:sx n="95" d="100"/>
          <a:sy n="95"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F4003-D2E2-4FDE-B895-D6118234DEEB}" type="datetimeFigureOut">
              <a:rPr lang="es-ES" smtClean="0"/>
              <a:t>22/10/2022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C1A59-C93F-49C6-A6E1-22A0C067C983}" type="slidenum">
              <a:rPr lang="es-ES" smtClean="0"/>
              <a:t>‹Nº›</a:t>
            </a:fld>
            <a:endParaRPr lang="es-ES"/>
          </a:p>
        </p:txBody>
      </p:sp>
    </p:spTree>
    <p:extLst>
      <p:ext uri="{BB962C8B-B14F-4D97-AF65-F5344CB8AC3E}">
        <p14:creationId xmlns:p14="http://schemas.microsoft.com/office/powerpoint/2010/main" val="221161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3</a:t>
            </a:fld>
            <a:endParaRPr lang="es-ES"/>
          </a:p>
        </p:txBody>
      </p:sp>
    </p:spTree>
    <p:extLst>
      <p:ext uri="{BB962C8B-B14F-4D97-AF65-F5344CB8AC3E}">
        <p14:creationId xmlns:p14="http://schemas.microsoft.com/office/powerpoint/2010/main" val="26225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Página oficial con sus libros (visualización y descargas gratuitas), y biografía: https://egwwritings.org/</a:t>
            </a:r>
          </a:p>
          <a:p>
            <a:endParaRPr lang="es-ES" dirty="0"/>
          </a:p>
          <a:p>
            <a:r>
              <a:rPr lang="es-ES" dirty="0"/>
              <a:t>La joven Elena Harmon (Más tarde Elena G. de White) tuvo su primera visión profética al mes siguiente de haber cumplido sus diecisiete años y solamente dos meses después del chasco de octubre de 1844. Debió haber sido una ocasión conmovedora. Estaba arrodillada en oración con otras cuatro amigas en la casa de su querida amiga, la señora </a:t>
            </a:r>
            <a:r>
              <a:rPr lang="es-ES" dirty="0" err="1"/>
              <a:t>Hains</a:t>
            </a:r>
            <a:r>
              <a:rPr lang="es-ES" dirty="0"/>
              <a:t>, en el sur de Portland, Maine. Estas cinco consagradas mujeres oraron con la esperanza de que su Padre celestial les revelara la razón por la cual Jesús no había venido como lo habían esperado en octubre 22. Mientras oraban por entendimiento y dirección, la joven Elena sintió el poder de Dios sobre ella como nunca lo había sentido antes. Arthur W. Spalding dijo:</a:t>
            </a:r>
          </a:p>
          <a:p>
            <a:r>
              <a:rPr lang="es-ES" dirty="0"/>
              <a:t>"En un momento perdió de vista a los que la rodeaban, vio la visión de Dios".</a:t>
            </a:r>
          </a:p>
          <a:p>
            <a:r>
              <a:rPr lang="es-ES" dirty="0"/>
              <a:t>"Vio una senda angosta y derecha que se perdía arriba sobre el mundo, sobre la cual el pueblo de Dios viajaba a la Ciudad Eterna del Más Allá. Detrás de ellos sobre la senda brilló una luz resplandeciente, en la cual un ángel le dijo que era el 'llanto de medianoche de 1844'. El 22 de octubre de 1844 fue llamado el Día del Chasco, pero en realidad fue el Día de Su Encuentro. Aquellos viajeros sobre el sendero que mantuvieron sus ojos en Jesús y caminaron en la luz que fue vertida sobre su senda fueron con seguridad, pero los que desarrollaron desánimo y cobardía perdieron el paso y cayeron. Pronto escucharon la voz de Dios anunciando la Segunda Venida de Jesús, y entonces vieron una pequeña nube negra aumentando en tamaño y brillantez, hasta que el arco iris del cielo reveló la venida del Hijo del Hombre en Su gloria". </a:t>
            </a:r>
            <a:r>
              <a:rPr lang="es-ES" dirty="0" err="1"/>
              <a:t>Footprints</a:t>
            </a:r>
            <a:r>
              <a:rPr lang="es-ES" dirty="0"/>
              <a:t> </a:t>
            </a:r>
            <a:r>
              <a:rPr lang="es-ES" dirty="0" err="1"/>
              <a:t>of</a:t>
            </a:r>
            <a:r>
              <a:rPr lang="es-ES" dirty="0"/>
              <a:t> the </a:t>
            </a:r>
            <a:r>
              <a:rPr lang="es-ES" dirty="0" err="1"/>
              <a:t>Pioneers</a:t>
            </a:r>
            <a:r>
              <a:rPr lang="es-ES" dirty="0"/>
              <a:t>, págs. 65, 66.</a:t>
            </a:r>
          </a:p>
          <a:p>
            <a:r>
              <a:rPr lang="es-ES" dirty="0"/>
              <a:t>Cuando Elena salió de esta primera visión, sus amigos se sintieron aliviados pues habían pensado que estaba muerta. No había aliento en sus pulmones, sus ojos estaban abiertos pero no podía ver nada. </a:t>
            </a:r>
            <a:r>
              <a:rPr lang="es-ES" dirty="0" err="1"/>
              <a:t>Unicamente</a:t>
            </a:r>
            <a:r>
              <a:rPr lang="es-ES" dirty="0"/>
              <a:t> con los ojos de su mente podía ver las escenas de la visión. Dijo:</a:t>
            </a:r>
          </a:p>
          <a:p>
            <a:r>
              <a:rPr lang="es-ES" dirty="0"/>
              <a:t>"Nunca pensé que vendría al mundo otra vez. Cuando mi aliento vino a mi cuerpo, no podía oír nada. Todo estaba oscuro. La luz y la gloria sobre la que mis ojos han descansado, ha ocultado la luz. Así fue por muchas horas. Entonces gradualmente empecé a reconocer la luz y pregunté dónde estaba. "'Estás aquí en mi casa', dijo la dueña de la casa. ¿Qué? ¿Aquí? ¿No sabes acerca de esto? entonces todo volvió a mí. ¿Es este mi hogar? ¿He venido aquí otra vez? ¡Oh!, el peso y la carga que vinieron a mi alma" MS 16, 1894; Messenger </a:t>
            </a:r>
            <a:r>
              <a:rPr lang="es-ES" dirty="0" err="1"/>
              <a:t>to</a:t>
            </a:r>
            <a:r>
              <a:rPr lang="es-ES" dirty="0"/>
              <a:t> the </a:t>
            </a:r>
            <a:r>
              <a:rPr lang="es-ES" dirty="0" err="1"/>
              <a:t>Remanent</a:t>
            </a:r>
            <a:r>
              <a:rPr lang="es-ES" dirty="0"/>
              <a:t>, pág. 6.</a:t>
            </a:r>
          </a:p>
          <a:p>
            <a:r>
              <a:rPr lang="es-ES" dirty="0"/>
              <a:t>Lloré cuando me encontré aquí, y me sentí nostálgica. Había visto un mundo mejor, y él había dañado éste para mí., --</a:t>
            </a:r>
            <a:r>
              <a:rPr lang="es-ES" dirty="0" err="1"/>
              <a:t>Life</a:t>
            </a:r>
            <a:r>
              <a:rPr lang="es-ES" dirty="0"/>
              <a:t> Sketches, págs. 67, 68.</a:t>
            </a:r>
          </a:p>
          <a:p>
            <a:r>
              <a:rPr lang="es-ES" dirty="0"/>
              <a:t>Esta es la preciosa luz que la hermana White recibió en sus visiones y que vemos reflejados en cada página de sus maravillosos libros.</a:t>
            </a:r>
          </a:p>
          <a:p>
            <a:r>
              <a:rPr lang="es-ES" dirty="0"/>
              <a:t>¿Cuántos de estos libros ha leído? ¿Puede nombrar cinco de sus libros?</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18</a:t>
            </a:fld>
            <a:endParaRPr lang="es-ES"/>
          </a:p>
        </p:txBody>
      </p:sp>
    </p:spTree>
    <p:extLst>
      <p:ext uri="{BB962C8B-B14F-4D97-AF65-F5344CB8AC3E}">
        <p14:creationId xmlns:p14="http://schemas.microsoft.com/office/powerpoint/2010/main" val="331811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1818 William Miller llegó a la conclusión de que Cristo iba a regresar en 1843 </a:t>
            </a:r>
            <a:r>
              <a:rPr lang="es-ES" dirty="0" err="1"/>
              <a:t>ó</a:t>
            </a:r>
            <a:r>
              <a:rPr lang="es-ES" dirty="0"/>
              <a:t> 1844, pero vaciló en decirle a la gente porque pensó: “soy solamente un agricultor y se burlarán de mí”. Así que estudió el asunto por quince años más. Un día, el 2 de agosto de 1831 para ser exactos, le prometió al Señor que si el camino se abría, iría. Arturo Spalding relata cómo el Señor </a:t>
            </a:r>
            <a:r>
              <a:rPr lang="es-ES" dirty="0" err="1"/>
              <a:t>guió</a:t>
            </a:r>
            <a:r>
              <a:rPr lang="es-ES" dirty="0"/>
              <a:t> a su sobrino Irwing hacia su casa, con la invitación que él había convenido. “¿Qué quieres decir por el camino abierto?” “Que si alguien viene, sin mi iniciativa, y me pide que salga y proclame el mensaje, diría que el camino está abierto”.</a:t>
            </a:r>
          </a:p>
          <a:p>
            <a:r>
              <a:rPr lang="es-ES" dirty="0"/>
              <a:t>“Entonces Irving en la puerta del frente, hablaba y daba el mensaje de su padre de: Venir y hacerse cargo del servicio en la iglesia en ausencia del predicador local. “Ven y enseña a nuestro pueblo que el Señor viene. . . “</a:t>
            </a:r>
          </a:p>
          <a:p>
            <a:r>
              <a:rPr lang="es-ES" dirty="0"/>
              <a:t>Guillermo Miller estaba asombrado por este llamado repentino. No contestó una palabra al niño, sino que dando vuelta, cruzó la puerta de atrás, bajó la pequeña cuesta del lado oeste y subió nuevamente al bosque de arce donde a menudo fue a orar. A lo largo de todo el camino una voz susurraba en sus oídos: “¡Ve y dilo! ¡Ve y dilo! ¡Ve y dilo al mundo!” En su bosque de arce (aún erguido, con varios patriarcas del tiempo y algunos árboles tiernos) cayó de rodillas y gritó: “¡Señor, no puedo ir! ¡No puedo! Soy solamente un agricultor, no un predicador; cómo puedo llevar un mensaje como Noé?” Todo lo que pudo escuchar fue: “¿Romperás una promesa tan pronto después de haberla Hecho? ¡Ve y dilo al mundo!</a:t>
            </a:r>
          </a:p>
          <a:p>
            <a:r>
              <a:rPr lang="es-ES" dirty="0"/>
              <a:t>“Al fin se rindió, exclamando: “Señor no sé cómo puedo hacerlo, pero si tú irás conmigo iré”.</a:t>
            </a:r>
          </a:p>
          <a:p>
            <a:r>
              <a:rPr lang="es-ES" dirty="0"/>
              <a:t>“Su carga fue quitada. Su espíritu se elevó. Saltó, éste calmado y viejo agricultor de edad madura, brincando de un lado a otro, aplaudía y clamaba:, ¡Gloria, Aleluya!”</a:t>
            </a:r>
          </a:p>
          <a:p>
            <a:r>
              <a:rPr lang="es-ES" dirty="0"/>
              <a:t>“Lucía, su hija más pequeña, su casi constante compañera, lo siguió mientras él se apresuraba por el sendero; y ahora parándose a su lado, estaba atenta a su acción y su triunfo. Asombrada por esa explosión que nunca antes había visto en su padre, corrió de regreso a la casa gritando: “¡mamá, mamá, ven rápido! Papá está en el bosque y se ha vuelto loco!” Eso fue lo que el mundo dijo de él más tarde, pero Lucía reconsideró su juicio y siguió sus enseñanzas hasta el final de sus días”. –</a:t>
            </a:r>
            <a:r>
              <a:rPr lang="es-ES" dirty="0" err="1"/>
              <a:t>Footprints</a:t>
            </a:r>
            <a:r>
              <a:rPr lang="es-ES" dirty="0"/>
              <a:t> </a:t>
            </a:r>
            <a:r>
              <a:rPr lang="es-ES" dirty="0" err="1"/>
              <a:t>of</a:t>
            </a:r>
            <a:r>
              <a:rPr lang="es-ES" dirty="0"/>
              <a:t> the </a:t>
            </a:r>
            <a:r>
              <a:rPr lang="es-ES" dirty="0" err="1"/>
              <a:t>Pioneers</a:t>
            </a:r>
            <a:r>
              <a:rPr lang="es-ES" dirty="0"/>
              <a:t>, págs. 20-22.</a:t>
            </a:r>
          </a:p>
          <a:p>
            <a:r>
              <a:rPr lang="es-ES" dirty="0"/>
              <a:t>Esta es la historia del llamado de Miller a la predicación del segundo advenimiento de nuestro Señor. ¡Qué poderoso predicador era él también! Considerado, enérgico. Miles fueron convertidos por su ministerio. Si esperamos que el Señor nos ayude a estar listos para su venida y ayudar a otros a estar listos, debemos estudiar la Biblia con ahínco y ser tan fieles en nuestra obra como Miller lo fue en los últimos años de 1830 y en los primeros de 1840.</a:t>
            </a:r>
          </a:p>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4</a:t>
            </a:fld>
            <a:endParaRPr lang="es-ES"/>
          </a:p>
        </p:txBody>
      </p:sp>
    </p:spTree>
    <p:extLst>
      <p:ext uri="{BB962C8B-B14F-4D97-AF65-F5344CB8AC3E}">
        <p14:creationId xmlns:p14="http://schemas.microsoft.com/office/powerpoint/2010/main" val="171484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5</a:t>
            </a:fld>
            <a:endParaRPr lang="es-ES"/>
          </a:p>
        </p:txBody>
      </p:sp>
    </p:spTree>
    <p:extLst>
      <p:ext uri="{BB962C8B-B14F-4D97-AF65-F5344CB8AC3E}">
        <p14:creationId xmlns:p14="http://schemas.microsoft.com/office/powerpoint/2010/main" val="345516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servicio de comunión estaba siendo celebrado en la iglesia cristiana de Washington, New Hampshire, un domingo del invierno de l844. Presidía el pastor </a:t>
            </a:r>
            <a:r>
              <a:rPr lang="es-ES" dirty="0" err="1"/>
              <a:t>Frederich</a:t>
            </a:r>
            <a:r>
              <a:rPr lang="es-ES" dirty="0"/>
              <a:t> Wheeler, ministro metodista y adventista de Hillsboro, cuya área incluía esta iglesia. El notó entre los que comulgaban a una señora de mediana edad que estaba sentada en la banca de Daniel Farnsworth, quien mantenía sus brillantes ojos sobre él durante el servicio y parecía casi para salir, cuando declaró: Todos los que confiesen comunión con Cristo en un servicio como éste, deberían estar listos para obedecer a Dios y guardar sus mandamientos en todas las cosas. El deseaba saber acerca de esta dama. </a:t>
            </a:r>
          </a:p>
          <a:p>
            <a:r>
              <a:rPr lang="es-ES" dirty="0"/>
              <a:t>Algo más tarde, al visitar a la familia, el pastor conoció a la señora Raquel Oakes, madre de la joven </a:t>
            </a:r>
            <a:r>
              <a:rPr lang="es-ES" dirty="0" err="1"/>
              <a:t>Delight</a:t>
            </a:r>
            <a:r>
              <a:rPr lang="es-ES" dirty="0"/>
              <a:t> Oakes, la maestra de la escuela. Directa en su palabra como en su mirada le dijo: </a:t>
            </a:r>
          </a:p>
          <a:p>
            <a:r>
              <a:rPr lang="es-ES" dirty="0"/>
              <a:t>-"Recuerda pastor Wheeler, que usted dijo que todo el que confiesa a Cristo debería guardar todos los mandamientos de Dios?</a:t>
            </a:r>
          </a:p>
          <a:p>
            <a:r>
              <a:rPr lang="es-ES" dirty="0"/>
              <a:t>-Sí.</a:t>
            </a:r>
          </a:p>
          <a:p>
            <a:r>
              <a:rPr lang="es-ES" dirty="0"/>
              <a:t>-Casi me levanté en la reunión para decir algo.</a:t>
            </a:r>
          </a:p>
          <a:p>
            <a:r>
              <a:rPr lang="es-ES" dirty="0"/>
              <a:t>-Me pareció. ¿Qué tenía en mente para decir?</a:t>
            </a:r>
          </a:p>
          <a:p>
            <a:r>
              <a:rPr lang="es-ES" dirty="0"/>
              <a:t>-Quería decirle que era mejor retirar la mesa de la Santa Cena y cubrirla con un mantel hasta que usted empiece a guardar los mandamientos de Dios. --dijo Raquel Oakes".</a:t>
            </a:r>
          </a:p>
          <a:p>
            <a:r>
              <a:rPr lang="es-ES" dirty="0"/>
              <a:t>El pastor Wheeler se sentó sorprendido. Se sintió un poquito apocado, pero él estaba agradecido que esta persona de acción directa había tenido la gracia cristiana de esperar para una entrevista privada. ¿Que él no guardaba los mandamientos de Dios? ¿Estaba él desobedeciendo? ¡Oh, sí! El había escuchado de esta hermana Bautista del 7º día, quien recientemente había llegado a vivir aquí, y de su decidida opinión sobre la obligación de los cristianos de guardar el sábado por el domingo. Este era el liberal cuarto mandamiento que ella estaba ahora predicándole a él. </a:t>
            </a:r>
          </a:p>
          <a:p>
            <a:r>
              <a:rPr lang="es-ES" dirty="0"/>
              <a:t>Fue un sermón efectivo. Frederick Wheeler se fue pensando. Siguió pensando y estudiando y no muchas semanas más tarde guardó su primer sábado y predicó un sermón sobre esto ese mismo día" </a:t>
            </a:r>
            <a:r>
              <a:rPr lang="es-ES" dirty="0" err="1"/>
              <a:t>Captains</a:t>
            </a:r>
            <a:r>
              <a:rPr lang="es-ES" dirty="0"/>
              <a:t> </a:t>
            </a:r>
            <a:r>
              <a:rPr lang="es-ES" dirty="0" err="1"/>
              <a:t>of</a:t>
            </a:r>
            <a:r>
              <a:rPr lang="es-ES" dirty="0"/>
              <a:t> the Host, págs.</a:t>
            </a:r>
          </a:p>
          <a:p>
            <a:r>
              <a:rPr lang="es-ES" dirty="0"/>
              <a:t>107, 108.</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6</a:t>
            </a:fld>
            <a:endParaRPr lang="es-ES"/>
          </a:p>
        </p:txBody>
      </p:sp>
    </p:spTree>
    <p:extLst>
      <p:ext uri="{BB962C8B-B14F-4D97-AF65-F5344CB8AC3E}">
        <p14:creationId xmlns:p14="http://schemas.microsoft.com/office/powerpoint/2010/main" val="181043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5A5C5E"/>
                </a:solidFill>
                <a:effectLst/>
                <a:latin typeface="Algerian" panose="04020705040A02060702" pitchFamily="82" charset="0"/>
              </a:rPr>
              <a:t>En algún punto de una polvorienta carretera, Jaime Springer White paró su carro a caballos en el que él y su esposa Elena G. White viajaban desde Rochester, Nueva York, a Bangor, Maine; fue en 1852. White estacionó a la sombra de un árbol para almorzar, ató al caballo cerca, donde pudiera pastar, sacó un bolígrafo, tinta, y papel. Comenzó a escribir usando la caja del almuerzo como escritorio. Fue en este viaje que Jaime White, un profesor recibido, escribió las primeras lecciones de Escuela Sabática , de las cuales las primeras cuatro fueron publicadas en Agosto de ese verano en la edición inaugural de The </a:t>
            </a:r>
            <a:r>
              <a:rPr lang="es-ES" b="0" i="0" dirty="0" err="1">
                <a:solidFill>
                  <a:srgbClr val="5A5C5E"/>
                </a:solidFill>
                <a:effectLst/>
                <a:latin typeface="Algerian" panose="04020705040A02060702" pitchFamily="82" charset="0"/>
              </a:rPr>
              <a:t>Youth’s</a:t>
            </a:r>
            <a:r>
              <a:rPr lang="es-ES" b="0" i="0" dirty="0">
                <a:solidFill>
                  <a:srgbClr val="5A5C5E"/>
                </a:solidFill>
                <a:effectLst/>
                <a:latin typeface="Algerian" panose="04020705040A02060702" pitchFamily="82" charset="0"/>
              </a:rPr>
              <a:t> </a:t>
            </a:r>
            <a:r>
              <a:rPr lang="es-ES" b="0" i="0" dirty="0" err="1">
                <a:solidFill>
                  <a:srgbClr val="5A5C5E"/>
                </a:solidFill>
                <a:effectLst/>
                <a:latin typeface="Algerian" panose="04020705040A02060702" pitchFamily="82" charset="0"/>
              </a:rPr>
              <a:t>instrutor</a:t>
            </a:r>
            <a:r>
              <a:rPr lang="es-ES" b="0" i="0" dirty="0">
                <a:solidFill>
                  <a:srgbClr val="5A5C5E"/>
                </a:solidFill>
                <a:effectLst/>
                <a:latin typeface="Algerian" panose="04020705040A02060702" pitchFamily="82" charset="0"/>
              </a:rPr>
              <a:t>.</a:t>
            </a:r>
            <a:br>
              <a:rPr lang="es-ES" dirty="0"/>
            </a:br>
            <a:r>
              <a:rPr lang="es-ES" b="0" i="0" dirty="0">
                <a:solidFill>
                  <a:srgbClr val="5A5C5E"/>
                </a:solidFill>
                <a:effectLst/>
                <a:latin typeface="Algerian" panose="04020705040A02060702" pitchFamily="82" charset="0"/>
              </a:rPr>
              <a:t>Esto, para el adventismo, fue algo así como el génesis de lo que aún hoy se conoce como “Escuela </a:t>
            </a:r>
            <a:r>
              <a:rPr lang="es-ES" b="0" i="0" dirty="0" err="1">
                <a:solidFill>
                  <a:srgbClr val="5A5C5E"/>
                </a:solidFill>
                <a:effectLst/>
                <a:latin typeface="Algerian" panose="04020705040A02060702" pitchFamily="82" charset="0"/>
              </a:rPr>
              <a:t>Sabática”.</a:t>
            </a:r>
            <a:r>
              <a:rPr lang="es-ES" dirty="0" err="1"/>
              <a:t>En</a:t>
            </a:r>
            <a:r>
              <a:rPr lang="es-ES" dirty="0"/>
              <a:t> 1853, solo unos pocos años después de que se formara el primer grupo de adventistas observadores del sábado en Washington, New Hampshire, James White organizó la primera Escuela Sabática regular en Rochester, Nueva York. En 1852, estimando una membresía informal de alrededor de 1,000 en el estado de Nueva York, White había escrito una serie de 19 lecciones que aparecían en el nuevo Instructor de </a:t>
            </a:r>
            <a:r>
              <a:rPr lang="es-ES" dirty="0" err="1"/>
              <a:t>jóvenes.Desde</a:t>
            </a:r>
            <a:r>
              <a:rPr lang="es-ES" dirty="0"/>
              <a:t> sus inicios, la Escuela Sabática se ha centrado en cuatro énfasis que aún son prominentes hasta el día de hoy: desarrollo de la confraternidad, alcance a la comunidad, estudio de la Biblia y misión en el extranjero. Un sólido equilibrio de estos elementos caracteriza a las Escuelas Sabáticas más importantes del mundo.</a:t>
            </a:r>
          </a:p>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8</a:t>
            </a:fld>
            <a:endParaRPr lang="es-ES"/>
          </a:p>
        </p:txBody>
      </p:sp>
    </p:spTree>
    <p:extLst>
      <p:ext uri="{BB962C8B-B14F-4D97-AF65-F5344CB8AC3E}">
        <p14:creationId xmlns:p14="http://schemas.microsoft.com/office/powerpoint/2010/main" val="15203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Urías Smith fue uno de los pioneros de la Iglesia Adventista. Es muy conocido por sus exposiciones sobre profecías, su papel durante los debates en el Congreso de 1888 y su protagonismo en el desarrollo doctrinal de nuestra iglesia. También fue un fiel defensor de la separación de la iglesia y el estado y un aguerrido opositor de la esclavitud; pero ¿sabías que Urías Smith también destacó como inventor?</a:t>
            </a:r>
          </a:p>
          <a:p>
            <a:endParaRPr lang="es-ES" dirty="0"/>
          </a:p>
          <a:p>
            <a:r>
              <a:rPr lang="es-ES" dirty="0"/>
              <a:t>Cuando tenía trece años, a Smith le amputaron la pierna izquierda. Aunque en la actualidad este tipo de operaciones quizá no tenga mayores complicaciones, a me diados del siglo XIX las cosas eran muy distintas. Como bien lo ha descrito George R. </a:t>
            </a:r>
            <a:r>
              <a:rPr lang="es-ES" dirty="0" err="1"/>
              <a:t>Knight</a:t>
            </a:r>
            <a:r>
              <a:rPr lang="es-ES" dirty="0"/>
              <a:t> en su obra Introducción a los escritos de Elena G. de White, en esa época las atenciones médicas eran muy precarias. Los médicos apenas recibían una formación académica que duraba entre cuatro y ocho meses. No había enfermeras de profesión, los hospitales parecían mataderos y todavía no se había popularizado el uso de la anestesia (pp. 465-471). Cortar una pierna sin ningún paliativo para el dolor tenía que ser algo espantoso. Así, sin anestesia, le cortaron la pierna a Smith. El doctor Amos </a:t>
            </a:r>
            <a:r>
              <a:rPr lang="es-ES" dirty="0" err="1"/>
              <a:t>Twitchell</a:t>
            </a:r>
            <a:r>
              <a:rPr lang="es-ES" dirty="0"/>
              <a:t> llevó a cabo la operación en no más de veinte minutos.</a:t>
            </a:r>
          </a:p>
          <a:p>
            <a:endParaRPr lang="es-ES" dirty="0"/>
          </a:p>
          <a:p>
            <a:r>
              <a:rPr lang="es-ES" dirty="0"/>
              <a:t>¿Qué hizo Smith con su infortunio? ¿Se fue a pedir a la calle? ¿Consideró que Dios había sido injusto al permitir que le amputaran esa parte de su cuerpo? Nada de eso. En lugar de poner límites a su desarrollo personal, su discapacidad llegó a ser una bendición para su vida, puesto que le impulsó a buscar alternativas creativas para sobrellevar su situación. Como la tosca pierna artificial que le ofrecieron no le gustó, además de que le resultaba bastante incómodo moverse con ella, inventó una que tenía mucha más flexibilidad en la rodilla y en el tobillo. Patentó el invento en 1863, y lo vendió en grandes cantidades durante la Guerra Civil Norteamericana.</a:t>
            </a:r>
          </a:p>
          <a:p>
            <a:endParaRPr lang="es-ES" dirty="0"/>
          </a:p>
          <a:p>
            <a:r>
              <a:rPr lang="es-ES" dirty="0"/>
              <a:t>Salomón dijo: “Quien se rinde ante un problema, no demuestra fuerza ni carácter” (Proverbios 24:10, TLA). Urías no se rindió. Ante la adversidad demostró la fuerza de su carácter. Tú cuentas con toda la ayuda divina; por tanto no te rindas ante la adversidad. ¡Quién sabe si hará de ti un inventor!</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12</a:t>
            </a:fld>
            <a:endParaRPr lang="es-ES"/>
          </a:p>
        </p:txBody>
      </p:sp>
    </p:spTree>
    <p:extLst>
      <p:ext uri="{BB962C8B-B14F-4D97-AF65-F5344CB8AC3E}">
        <p14:creationId xmlns:p14="http://schemas.microsoft.com/office/powerpoint/2010/main" val="2515551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John </a:t>
            </a:r>
            <a:r>
              <a:rPr lang="es-ES" dirty="0" err="1"/>
              <a:t>Nevins</a:t>
            </a:r>
            <a:r>
              <a:rPr lang="es-ES" dirty="0"/>
              <a:t> Andrews (22 de julio de 1829 - 21 de octubre de 1883) fue un ministro adventista del séptimo día , el primer misionero, escritor, editor y erudito adventista oficial del séptimo día. Andrews </a:t>
            </a:r>
            <a:r>
              <a:rPr lang="es-ES" dirty="0" err="1"/>
              <a:t>University</a:t>
            </a:r>
            <a:r>
              <a:rPr lang="es-ES" dirty="0"/>
              <a:t> (Michigan, EE. UU.), Una universidad que pertenece y es operada por la Iglesia Adventista del Séptimo Día, lleva su nombre.</a:t>
            </a:r>
          </a:p>
          <a:p>
            <a:endParaRPr lang="es-ES" dirty="0"/>
          </a:p>
          <a:p>
            <a:r>
              <a:rPr lang="es-ES" dirty="0"/>
              <a:t>Nacido en Polonia, Maine en 1829, Andrews se convirtió en millerita en febrero de 1843 y comenzó a observar el séptimo día sábado en 1845. Conoció a James White y Elena de White en septiembre de 1849. Más tarde, los White abordaron con la familia Andrews.</a:t>
            </a:r>
          </a:p>
          <a:p>
            <a:endParaRPr lang="es-ES" dirty="0"/>
          </a:p>
          <a:p>
            <a:r>
              <a:rPr lang="es-ES" dirty="0"/>
              <a:t>En 1850 comenzó el ministerio pastoral itinerante en Nueva Inglaterra y fue ordenado sacerdote en 1853. Andrews jugó un papel fundamental en el establecimiento de la teología adventista. Entre sus logros más memorables en la interpretación profética adventista, fue el desarrollo de la conexión entre la bestia de dos cuernos del Apocalipsis como los Estados Unidos de América.</a:t>
            </a:r>
          </a:p>
          <a:p>
            <a:endParaRPr lang="es-ES" dirty="0"/>
          </a:p>
          <a:p>
            <a:r>
              <a:rPr lang="es-ES" dirty="0"/>
              <a:t>El 29 de octubre de 1856, Andrews se casó con Angeline Stevens (1824–1872) en </a:t>
            </a:r>
            <a:r>
              <a:rPr lang="es-ES" dirty="0" err="1"/>
              <a:t>Waukon</a:t>
            </a:r>
            <a:r>
              <a:rPr lang="es-ES" dirty="0"/>
              <a:t>, Iowa, donde las familias Andrews y Stevens se habían mudado recientemente. En junio de 1859, una conferencia en </a:t>
            </a:r>
            <a:r>
              <a:rPr lang="es-ES" dirty="0" err="1"/>
              <a:t>Battle</a:t>
            </a:r>
            <a:r>
              <a:rPr lang="es-ES" dirty="0"/>
              <a:t> Creek votó que Andrews debería ayudar a JN Loughborough en la evangelización en tiendas de campaña en Michigan. Regresó a Iowa en el otoño de 1860. Durante estos años nacieron sus dos primeros hijos: Charles (n. 1857) y Mary (n. 1861), y Andrews escribió la primera edición de su libro más destacado, The </a:t>
            </a:r>
            <a:r>
              <a:rPr lang="es-ES" dirty="0" err="1"/>
              <a:t>History</a:t>
            </a:r>
            <a:r>
              <a:rPr lang="es-ES" dirty="0"/>
              <a:t> </a:t>
            </a:r>
            <a:r>
              <a:rPr lang="es-ES" dirty="0" err="1"/>
              <a:t>of</a:t>
            </a:r>
            <a:r>
              <a:rPr lang="es-ES" dirty="0"/>
              <a:t> the El sábado y el primer día de la semana (</a:t>
            </a:r>
            <a:r>
              <a:rPr lang="es-ES" dirty="0" err="1"/>
              <a:t>Battle</a:t>
            </a:r>
            <a:r>
              <a:rPr lang="es-ES" dirty="0"/>
              <a:t> Creek </a:t>
            </a:r>
            <a:r>
              <a:rPr lang="es-ES" dirty="0" err="1"/>
              <a:t>Steam</a:t>
            </a:r>
            <a:r>
              <a:rPr lang="es-ES" dirty="0"/>
              <a:t> </a:t>
            </a:r>
            <a:r>
              <a:rPr lang="es-ES" dirty="0" err="1"/>
              <a:t>Press</a:t>
            </a:r>
            <a:r>
              <a:rPr lang="es-ES" dirty="0"/>
              <a:t>, 1859).</a:t>
            </a:r>
          </a:p>
          <a:p>
            <a:endParaRPr lang="es-ES" dirty="0"/>
          </a:p>
          <a:p>
            <a:r>
              <a:rPr lang="es-ES" dirty="0"/>
              <a:t>En junio de 1862, John dejó </a:t>
            </a:r>
            <a:r>
              <a:rPr lang="es-ES" dirty="0" err="1"/>
              <a:t>Waukon</a:t>
            </a:r>
            <a:r>
              <a:rPr lang="es-ES" dirty="0"/>
              <a:t> para trabajar con la carpa evangelística en Nueva York y ayudó en la fundación de la Conferencia de Nueva York. En febrero de 1863, Angeline y sus dos hijos se mudaron de Iowa para reunirse con él en Nueva York. Dos hijos más nacieron de John y Angeline mientras estaban en Nueva York, quienes murieron en la infancia de tuberculosis . En 1864, John fue elegido como representante denominacional ante el preboste mariscal general en Washington, DC, para asegurar el reconocimiento de la iglesia como no combatiente. El 14 de mayo de 1867, Andrews fue elegido tercer presidente de la Asociación General (hasta el 18 de mayo de 1869), después de lo cual se convirtió en editor de </a:t>
            </a:r>
            <a:r>
              <a:rPr lang="es-ES" dirty="0" err="1"/>
              <a:t>Review</a:t>
            </a:r>
            <a:r>
              <a:rPr lang="es-ES" dirty="0"/>
              <a:t> and Herald (1869-1870), ahora Adventist </a:t>
            </a:r>
            <a:r>
              <a:rPr lang="es-ES" dirty="0" err="1"/>
              <a:t>Review</a:t>
            </a:r>
            <a:r>
              <a:rPr lang="es-ES" dirty="0"/>
              <a:t> .</a:t>
            </a:r>
          </a:p>
          <a:p>
            <a:endParaRPr lang="es-ES" dirty="0"/>
          </a:p>
          <a:p>
            <a:r>
              <a:rPr lang="es-ES" dirty="0"/>
              <a:t>En 1872 Angeline murió de un derrame cerebral. John se mudó a South Lancaster, Massachusetts , donde los niños pudieron quedarse con la familia Harris. Dos años más tarde (15 de septiembre de 1874), John, junto con sus dos hijos supervivientes, Charles y Mary, fueron enviados como los primeros misioneros adventistas oficiales a Europa. Andrews ayudó a fundar una editorial en Suiza y un periódico adventista en francés, Les Signes des </a:t>
            </a:r>
            <a:r>
              <a:rPr lang="es-ES" dirty="0" err="1"/>
              <a:t>Temps</a:t>
            </a:r>
            <a:r>
              <a:rPr lang="es-ES" dirty="0"/>
              <a:t> (1876). En 1878, Mary contrajo tuberculosis y murió poco después de llegar para recibir tratamiento en el Sanatorio de </a:t>
            </a:r>
            <a:r>
              <a:rPr lang="es-ES" dirty="0" err="1"/>
              <a:t>Battle</a:t>
            </a:r>
            <a:r>
              <a:rPr lang="es-ES" dirty="0"/>
              <a:t> Creek.</a:t>
            </a:r>
          </a:p>
          <a:p>
            <a:endParaRPr lang="es-ES" dirty="0"/>
          </a:p>
          <a:p>
            <a:r>
              <a:rPr lang="es-ES" dirty="0"/>
              <a:t>John continuó su trabajo como misionero en Europa, muriendo allí en 1883 de tuberculosis. Tenía 54 años. Está enterrado en Basilea, Suiza.</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14</a:t>
            </a:fld>
            <a:endParaRPr lang="es-ES"/>
          </a:p>
        </p:txBody>
      </p:sp>
    </p:spTree>
    <p:extLst>
      <p:ext uri="{BB962C8B-B14F-4D97-AF65-F5344CB8AC3E}">
        <p14:creationId xmlns:p14="http://schemas.microsoft.com/office/powerpoint/2010/main" val="358294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16</a:t>
            </a:fld>
            <a:endParaRPr lang="es-ES"/>
          </a:p>
        </p:txBody>
      </p:sp>
    </p:spTree>
    <p:extLst>
      <p:ext uri="{BB962C8B-B14F-4D97-AF65-F5344CB8AC3E}">
        <p14:creationId xmlns:p14="http://schemas.microsoft.com/office/powerpoint/2010/main" val="298104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17</a:t>
            </a:fld>
            <a:endParaRPr lang="es-ES"/>
          </a:p>
        </p:txBody>
      </p:sp>
    </p:spTree>
    <p:extLst>
      <p:ext uri="{BB962C8B-B14F-4D97-AF65-F5344CB8AC3E}">
        <p14:creationId xmlns:p14="http://schemas.microsoft.com/office/powerpoint/2010/main" val="214573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8E9FB-265D-6ABF-B9E4-1F0BFB7393A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AB38CC1-4618-DB55-84AB-225FF11E6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706F4-84D9-CE30-EB5E-64E2F0CA371F}"/>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5" name="Marcador de pie de página 4">
            <a:extLst>
              <a:ext uri="{FF2B5EF4-FFF2-40B4-BE49-F238E27FC236}">
                <a16:creationId xmlns:a16="http://schemas.microsoft.com/office/drawing/2014/main" id="{721AA33A-573D-4A89-32E6-3C8B99E86D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210B6A-3B56-A16D-25D7-5EED181BB15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435285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DB6C1-E067-3320-AD24-F0651DA37D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B9775D-8190-49C5-BA8D-975AA8088E7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293FF3-40E1-5418-FB52-46A5597CD133}"/>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5" name="Marcador de pie de página 4">
            <a:extLst>
              <a:ext uri="{FF2B5EF4-FFF2-40B4-BE49-F238E27FC236}">
                <a16:creationId xmlns:a16="http://schemas.microsoft.com/office/drawing/2014/main" id="{7B946585-54A3-59E9-A01B-CA261F7130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85E7FD-1B58-940B-9B54-EC94CB748195}"/>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413126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EBBC25-5EC7-9680-96E9-7AA9732DCEA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0B6400-AFAC-7553-D4B6-3A0B12CD47E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36AB53-6184-87B2-4284-933ECA4DB713}"/>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5" name="Marcador de pie de página 4">
            <a:extLst>
              <a:ext uri="{FF2B5EF4-FFF2-40B4-BE49-F238E27FC236}">
                <a16:creationId xmlns:a16="http://schemas.microsoft.com/office/drawing/2014/main" id="{193080B5-CF55-BC6D-E0BF-EA604D236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97FC3B-EC0C-414B-67FB-CABA01DBE769}"/>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77200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BDBE2-6F2C-8C62-526E-CAB8CB4A765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1C5FFA-2858-BF8C-1D1D-071F3140F58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05F334-6DBC-5E7F-9903-3ECF07BB5941}"/>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5" name="Marcador de pie de página 4">
            <a:extLst>
              <a:ext uri="{FF2B5EF4-FFF2-40B4-BE49-F238E27FC236}">
                <a16:creationId xmlns:a16="http://schemas.microsoft.com/office/drawing/2014/main" id="{109623D1-586B-A327-E3C1-AE77803594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A0E438-3F61-312F-CD59-5E7F7B44789B}"/>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1135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B1AC5-43D4-5F25-3316-0A8EA3BBC41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19F4D-BF49-A6E2-73E0-6040BD5600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F4235AE-FED0-7977-DBD8-F35F7FBB7BC2}"/>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5" name="Marcador de pie de página 4">
            <a:extLst>
              <a:ext uri="{FF2B5EF4-FFF2-40B4-BE49-F238E27FC236}">
                <a16:creationId xmlns:a16="http://schemas.microsoft.com/office/drawing/2014/main" id="{11123FA5-C27B-D674-E85A-5B9507245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3B8FDF-CEBE-BDB6-D3D3-94D1654F7751}"/>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191789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CAA70-E15F-DF97-E633-ECF0B1BFAF6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D873FE-B0F2-02EF-2EFC-A3AAB62928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95F6ED1-4034-8058-3F2F-5E03FB888B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5273AF-E013-485C-3520-EF8BEEB3B2BE}"/>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6" name="Marcador de pie de página 5">
            <a:extLst>
              <a:ext uri="{FF2B5EF4-FFF2-40B4-BE49-F238E27FC236}">
                <a16:creationId xmlns:a16="http://schemas.microsoft.com/office/drawing/2014/main" id="{67659800-EA38-6C44-9005-5C2EE9B5D63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29A57D2-A173-F6A5-F99A-6F5C9765B6D0}"/>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3134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6F58A-ACA9-2FF3-C6D4-C622BF9AA74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D1F38AD-0955-88D3-2C7F-CDC6F2AFE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A95BBDB-49E6-93B5-6160-E71A327164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3384E7-5CFF-A0A6-6094-3E47F7CE14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635E00C-28F8-D1D2-5E84-1E2FD6BED7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F9E7651-BC63-D5F3-1EB0-F26BD65F8DB3}"/>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8" name="Marcador de pie de página 7">
            <a:extLst>
              <a:ext uri="{FF2B5EF4-FFF2-40B4-BE49-F238E27FC236}">
                <a16:creationId xmlns:a16="http://schemas.microsoft.com/office/drawing/2014/main" id="{388CA007-3039-D181-2591-8041B88BF5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570FA8D-FFC8-FCC3-AEC4-C5D0CF092FE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49223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34691-E34B-C0B4-F1B4-CADF8CD485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39E3EE2-3FA0-534F-624C-F11B1BC8E71B}"/>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4" name="Marcador de pie de página 3">
            <a:extLst>
              <a:ext uri="{FF2B5EF4-FFF2-40B4-BE49-F238E27FC236}">
                <a16:creationId xmlns:a16="http://schemas.microsoft.com/office/drawing/2014/main" id="{EE48677B-0B03-6A37-BC1A-BDC1205BFB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4E6761-2637-78E1-ABA1-B61990B1649E}"/>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6496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6D0CC95-4F79-3277-D6CB-C958136A16AD}"/>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3" name="Marcador de pie de página 2">
            <a:extLst>
              <a:ext uri="{FF2B5EF4-FFF2-40B4-BE49-F238E27FC236}">
                <a16:creationId xmlns:a16="http://schemas.microsoft.com/office/drawing/2014/main" id="{9E04C25C-2EB1-BF4F-CDC0-77FEA9BA32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AE08074-FDD9-68DE-638B-2C738700C9AC}"/>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45901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F4C8D-4FDD-F5E2-1A77-579FD8EB49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143ABB-8D78-B7B9-E8C8-C7833BA41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0D419B3-2915-4F6D-A8B8-0D4055AFB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393DC3-16CC-466B-26A7-EFEC018331F1}"/>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6" name="Marcador de pie de página 5">
            <a:extLst>
              <a:ext uri="{FF2B5EF4-FFF2-40B4-BE49-F238E27FC236}">
                <a16:creationId xmlns:a16="http://schemas.microsoft.com/office/drawing/2014/main" id="{164A5BE0-1540-3349-6C42-81CF2F71F0A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F2675-EF6F-2E18-A3A0-5B8AA2C43C63}"/>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55634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061A9-F2BE-2630-123E-C9CE40E759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E7406C-FD07-28B6-BA6A-54D85ADD2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940F3A8-849C-1189-8548-E48FF7B8D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A183884-29F1-D6B5-76C1-95F8AF69D453}"/>
              </a:ext>
            </a:extLst>
          </p:cNvPr>
          <p:cNvSpPr>
            <a:spLocks noGrp="1"/>
          </p:cNvSpPr>
          <p:nvPr>
            <p:ph type="dt" sz="half" idx="10"/>
          </p:nvPr>
        </p:nvSpPr>
        <p:spPr/>
        <p:txBody>
          <a:bodyPr/>
          <a:lstStyle/>
          <a:p>
            <a:fld id="{B9762C4A-DF62-4345-AA4B-D5A155A6717D}" type="datetimeFigureOut">
              <a:rPr lang="es-ES" smtClean="0"/>
              <a:t>22/10/2022</a:t>
            </a:fld>
            <a:endParaRPr lang="es-ES"/>
          </a:p>
        </p:txBody>
      </p:sp>
      <p:sp>
        <p:nvSpPr>
          <p:cNvPr id="6" name="Marcador de pie de página 5">
            <a:extLst>
              <a:ext uri="{FF2B5EF4-FFF2-40B4-BE49-F238E27FC236}">
                <a16:creationId xmlns:a16="http://schemas.microsoft.com/office/drawing/2014/main" id="{704380F1-26AF-64D1-6267-F3019F221F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ADE9D9-F13B-89D3-3BA5-22D2C58FDCA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418959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050F253-DC38-D449-D77E-054C1FEF7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CEE5E1-9FC8-22AC-B79E-B0FC5E057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776A97-75B4-8911-DD49-49838C68F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62C4A-DF62-4345-AA4B-D5A155A6717D}" type="datetimeFigureOut">
              <a:rPr lang="es-ES" smtClean="0"/>
              <a:t>22/10/2022</a:t>
            </a:fld>
            <a:endParaRPr lang="es-ES"/>
          </a:p>
        </p:txBody>
      </p:sp>
      <p:sp>
        <p:nvSpPr>
          <p:cNvPr id="5" name="Marcador de pie de página 4">
            <a:extLst>
              <a:ext uri="{FF2B5EF4-FFF2-40B4-BE49-F238E27FC236}">
                <a16:creationId xmlns:a16="http://schemas.microsoft.com/office/drawing/2014/main" id="{093CADF2-A3A6-362F-D815-D16849350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3E68462-1B62-5064-51E3-11159FE15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DEF4C-34D1-4D0E-BDD5-A8056281753B}" type="slidenum">
              <a:rPr lang="es-ES" smtClean="0"/>
              <a:t>‹Nº›</a:t>
            </a:fld>
            <a:endParaRPr lang="es-ES"/>
          </a:p>
        </p:txBody>
      </p:sp>
    </p:spTree>
    <p:extLst>
      <p:ext uri="{BB962C8B-B14F-4D97-AF65-F5344CB8AC3E}">
        <p14:creationId xmlns:p14="http://schemas.microsoft.com/office/powerpoint/2010/main" val="1570935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1711"/>
        </a:solidFill>
        <a:effectLst/>
      </p:bgPr>
    </p:bg>
    <p:spTree>
      <p:nvGrpSpPr>
        <p:cNvPr id="1" name=""/>
        <p:cNvGrpSpPr/>
        <p:nvPr/>
      </p:nvGrpSpPr>
      <p:grpSpPr>
        <a:xfrm>
          <a:off x="0" y="0"/>
          <a:ext cx="0" cy="0"/>
          <a:chOff x="0" y="0"/>
          <a:chExt cx="0" cy="0"/>
        </a:xfrm>
      </p:grpSpPr>
      <p:pic>
        <p:nvPicPr>
          <p:cNvPr id="9" name="Imagen 8" descr="Interfaz de usuario gráfica, Aplicación, Teams&#10;&#10;Descripción generada automáticamente">
            <a:extLst>
              <a:ext uri="{FF2B5EF4-FFF2-40B4-BE49-F238E27FC236}">
                <a16:creationId xmlns:a16="http://schemas.microsoft.com/office/drawing/2014/main" id="{92EFD4BB-07C6-6900-8C9C-DA8F7E452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 y="1256815"/>
            <a:ext cx="12196128" cy="5601185"/>
          </a:xfrm>
          <a:prstGeom prst="rect">
            <a:avLst/>
          </a:prstGeom>
        </p:spPr>
      </p:pic>
      <p:sp>
        <p:nvSpPr>
          <p:cNvPr id="3" name="CuadroTexto 2">
            <a:extLst>
              <a:ext uri="{FF2B5EF4-FFF2-40B4-BE49-F238E27FC236}">
                <a16:creationId xmlns:a16="http://schemas.microsoft.com/office/drawing/2014/main" id="{3D6F2A57-A576-B4A8-4EB8-D1001F52521C}"/>
              </a:ext>
            </a:extLst>
          </p:cNvPr>
          <p:cNvSpPr txBox="1"/>
          <p:nvPr/>
        </p:nvSpPr>
        <p:spPr>
          <a:xfrm>
            <a:off x="269966" y="4632957"/>
            <a:ext cx="11652068" cy="1064019"/>
          </a:xfrm>
          <a:prstGeom prst="rect">
            <a:avLst/>
          </a:prstGeom>
          <a:noFill/>
        </p:spPr>
        <p:txBody>
          <a:bodyPr wrap="square">
            <a:prstTxWarp prst="textChevron">
              <a:avLst/>
            </a:prstTxWarp>
            <a:spAutoFit/>
          </a:bodyPr>
          <a:lstStyle/>
          <a:p>
            <a:pPr algn="ctr"/>
            <a:r>
              <a:rPr lang="es-ES" sz="4000" b="1" cap="small" dirty="0">
                <a:solidFill>
                  <a:schemeClr val="bg1"/>
                </a:solidFill>
              </a:rPr>
              <a:t>Ellos Comenzaron… ¡Nosotros Terminaremos!</a:t>
            </a:r>
          </a:p>
        </p:txBody>
      </p:sp>
    </p:spTree>
    <p:extLst>
      <p:ext uri="{BB962C8B-B14F-4D97-AF65-F5344CB8AC3E}">
        <p14:creationId xmlns:p14="http://schemas.microsoft.com/office/powerpoint/2010/main" val="34154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ACB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643A7D4-8492-E3CE-8193-6A3BAC5970D4}"/>
              </a:ext>
            </a:extLst>
          </p:cNvPr>
          <p:cNvSpPr txBox="1"/>
          <p:nvPr/>
        </p:nvSpPr>
        <p:spPr>
          <a:xfrm>
            <a:off x="0" y="6411754"/>
            <a:ext cx="12192000" cy="369332"/>
          </a:xfrm>
          <a:prstGeom prst="rect">
            <a:avLst/>
          </a:prstGeom>
          <a:noFill/>
        </p:spPr>
        <p:txBody>
          <a:bodyPr wrap="square">
            <a:spAutoFit/>
          </a:bodyPr>
          <a:lstStyle/>
          <a:p>
            <a:pPr algn="ctr"/>
            <a:r>
              <a:rPr lang="es-ES" b="1" dirty="0"/>
              <a:t>La casa de la infancia de Joseph Bates en 2005. La casa fue construida en 1742 y es la casa más antigua de </a:t>
            </a:r>
            <a:r>
              <a:rPr lang="es-ES" b="1" dirty="0" err="1"/>
              <a:t>Fairhaven</a:t>
            </a:r>
            <a:r>
              <a:rPr lang="es-ES" b="1" dirty="0"/>
              <a:t>, MA.</a:t>
            </a:r>
          </a:p>
        </p:txBody>
      </p:sp>
      <p:pic>
        <p:nvPicPr>
          <p:cNvPr id="6" name="Imagen 5">
            <a:extLst>
              <a:ext uri="{FF2B5EF4-FFF2-40B4-BE49-F238E27FC236}">
                <a16:creationId xmlns:a16="http://schemas.microsoft.com/office/drawing/2014/main" id="{0882078E-8AE9-E83E-6EF5-1F1315124674}"/>
              </a:ext>
            </a:extLst>
          </p:cNvPr>
          <p:cNvPicPr>
            <a:picLocks noChangeAspect="1"/>
          </p:cNvPicPr>
          <p:nvPr/>
        </p:nvPicPr>
        <p:blipFill rotWithShape="1">
          <a:blip r:embed="rId2"/>
          <a:srcRect t="2629" b="2745"/>
          <a:stretch/>
        </p:blipFill>
        <p:spPr>
          <a:xfrm>
            <a:off x="3870581" y="178423"/>
            <a:ext cx="8149103" cy="6024387"/>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3" name="Imagen 2">
            <a:extLst>
              <a:ext uri="{FF2B5EF4-FFF2-40B4-BE49-F238E27FC236}">
                <a16:creationId xmlns:a16="http://schemas.microsoft.com/office/drawing/2014/main" id="{B478FB62-04A7-7BEA-5F4D-0093C895E417}"/>
              </a:ext>
            </a:extLst>
          </p:cNvPr>
          <p:cNvPicPr>
            <a:picLocks noChangeAspect="1"/>
          </p:cNvPicPr>
          <p:nvPr/>
        </p:nvPicPr>
        <p:blipFill>
          <a:blip r:embed="rId3"/>
          <a:stretch>
            <a:fillRect/>
          </a:stretch>
        </p:blipFill>
        <p:spPr>
          <a:xfrm>
            <a:off x="717634" y="2517753"/>
            <a:ext cx="2407404" cy="3614721"/>
          </a:xfrm>
          <a:prstGeom prst="rect">
            <a:avLst/>
          </a:prstGeom>
          <a:effectLst>
            <a:outerShdw blurRad="63500" sx="102000" sy="102000" algn="ctr" rotWithShape="0">
              <a:prstClr val="black">
                <a:alpha val="40000"/>
              </a:prstClr>
            </a:outerShdw>
          </a:effectLst>
        </p:spPr>
      </p:pic>
      <p:pic>
        <p:nvPicPr>
          <p:cNvPr id="2" name="Imagen 1">
            <a:extLst>
              <a:ext uri="{FF2B5EF4-FFF2-40B4-BE49-F238E27FC236}">
                <a16:creationId xmlns:a16="http://schemas.microsoft.com/office/drawing/2014/main" id="{EC677A24-4284-A023-EED8-584E40DBEB0A}"/>
              </a:ext>
            </a:extLst>
          </p:cNvPr>
          <p:cNvPicPr>
            <a:picLocks noChangeAspect="1"/>
          </p:cNvPicPr>
          <p:nvPr/>
        </p:nvPicPr>
        <p:blipFill>
          <a:blip r:embed="rId4"/>
          <a:stretch>
            <a:fillRect/>
          </a:stretch>
        </p:blipFill>
        <p:spPr>
          <a:xfrm>
            <a:off x="133217" y="65119"/>
            <a:ext cx="3576238" cy="23129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0365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29000" b="-1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836DEA-70E5-84DF-E1DC-134195F3CD80}"/>
              </a:ext>
            </a:extLst>
          </p:cNvPr>
          <p:cNvPicPr>
            <a:picLocks noChangeAspect="1"/>
          </p:cNvPicPr>
          <p:nvPr/>
        </p:nvPicPr>
        <p:blipFill>
          <a:blip r:embed="rId3"/>
          <a:stretch>
            <a:fillRect/>
          </a:stretch>
        </p:blipFill>
        <p:spPr>
          <a:xfrm>
            <a:off x="6954202" y="0"/>
            <a:ext cx="5237798" cy="6858000"/>
          </a:xfrm>
          <a:prstGeom prst="rect">
            <a:avLst/>
          </a:prstGeom>
          <a:ln>
            <a:noFill/>
          </a:ln>
          <a:effectLst>
            <a:softEdge rad="112500"/>
          </a:effectLst>
        </p:spPr>
      </p:pic>
      <p:sp>
        <p:nvSpPr>
          <p:cNvPr id="6" name="CuadroTexto 5">
            <a:extLst>
              <a:ext uri="{FF2B5EF4-FFF2-40B4-BE49-F238E27FC236}">
                <a16:creationId xmlns:a16="http://schemas.microsoft.com/office/drawing/2014/main" id="{C3E393FB-8DBA-FF15-E624-076CC5143BFE}"/>
              </a:ext>
            </a:extLst>
          </p:cNvPr>
          <p:cNvSpPr txBox="1"/>
          <p:nvPr/>
        </p:nvSpPr>
        <p:spPr>
          <a:xfrm>
            <a:off x="7140121" y="4770593"/>
            <a:ext cx="1491594"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Urías Smith</a:t>
            </a:r>
          </a:p>
        </p:txBody>
      </p:sp>
      <p:sp>
        <p:nvSpPr>
          <p:cNvPr id="7" name="CuadroTexto 6">
            <a:extLst>
              <a:ext uri="{FF2B5EF4-FFF2-40B4-BE49-F238E27FC236}">
                <a16:creationId xmlns:a16="http://schemas.microsoft.com/office/drawing/2014/main" id="{F6E48D56-2956-2983-5915-0D4126D906C0}"/>
              </a:ext>
            </a:extLst>
          </p:cNvPr>
          <p:cNvSpPr txBox="1"/>
          <p:nvPr/>
        </p:nvSpPr>
        <p:spPr>
          <a:xfrm>
            <a:off x="415137" y="301912"/>
            <a:ext cx="6549114" cy="6294031"/>
          </a:xfrm>
          <a:prstGeom prst="rect">
            <a:avLst/>
          </a:prstGeom>
          <a:noFill/>
        </p:spPr>
        <p:txBody>
          <a:bodyPr wrap="square">
            <a:spAutoFit/>
          </a:bodyPr>
          <a:lstStyle/>
          <a:p>
            <a:pPr>
              <a:spcBef>
                <a:spcPts val="600"/>
              </a:spcBef>
            </a:pPr>
            <a:r>
              <a:rPr lang="es-ES" b="1" dirty="0"/>
              <a:t>Urías Smith (1832-1903) fue un autor, ministro, educador y teólogo adventista. Fue el editor con más años de servicio de la “</a:t>
            </a:r>
            <a:r>
              <a:rPr lang="es-ES" b="1" dirty="0" err="1"/>
              <a:t>Review</a:t>
            </a:r>
            <a:r>
              <a:rPr lang="es-ES" b="1" dirty="0"/>
              <a:t> and Herald”, más de 50 años.</a:t>
            </a:r>
          </a:p>
          <a:p>
            <a:pPr>
              <a:spcBef>
                <a:spcPts val="600"/>
              </a:spcBef>
            </a:pPr>
            <a:r>
              <a:rPr lang="es-ES" b="1" dirty="0"/>
              <a:t>Fue una persona extremadamente versátil y creativa. Algunas de sus contribuciones menos conocidas incluyen su trabajo como poeta, escritor de himnos, inventor y grabador.</a:t>
            </a:r>
          </a:p>
          <a:p>
            <a:pPr>
              <a:spcBef>
                <a:spcPts val="600"/>
              </a:spcBef>
            </a:pPr>
            <a:r>
              <a:rPr lang="es-ES" b="1" dirty="0"/>
              <a:t>Patentó una pierna artificial con un tobillo móvil, y un pupitre con un asiento plegable mejorado, además de otros inventos. </a:t>
            </a:r>
          </a:p>
          <a:p>
            <a:pPr>
              <a:spcBef>
                <a:spcPts val="600"/>
              </a:spcBef>
            </a:pPr>
            <a:r>
              <a:rPr lang="es-ES" b="1" dirty="0"/>
              <a:t>Smith fue elegido primer secretario de la Asociación General. Más tarde ocupó el mismo cargo nuevamente en cinco ocasiones distintas. También sirvió un período como tesorero (1876-1877).</a:t>
            </a:r>
          </a:p>
          <a:p>
            <a:pPr>
              <a:spcBef>
                <a:spcPts val="600"/>
              </a:spcBef>
            </a:pPr>
            <a:r>
              <a:rPr lang="es-ES" b="1" dirty="0"/>
              <a:t>Fue ordenado al ministerio en 1874. Ese mismo año ayudó a fundar el colegio de </a:t>
            </a:r>
            <a:r>
              <a:rPr lang="es-ES" b="1" dirty="0" err="1"/>
              <a:t>Battle</a:t>
            </a:r>
            <a:r>
              <a:rPr lang="es-ES" b="1" dirty="0"/>
              <a:t> Creek. Como teólogo, impartía clases de Biblia, talleres ministeriales, y presidía la junta de la universidad.</a:t>
            </a:r>
          </a:p>
          <a:p>
            <a:pPr>
              <a:spcBef>
                <a:spcPts val="600"/>
              </a:spcBef>
            </a:pPr>
            <a:r>
              <a:rPr lang="es-ES" b="1" dirty="0"/>
              <a:t>Como autor de numerosos libros, Smith talló algunas de las primeras ilustraciones grabadas en madera publicadas por los primeros adventistas sabatistas. Fue uno de los autores más prolíficos del adventismo temprano. Su obra más conocida es “Pensamientos sobre Daniel y el Apocalipsis”, a menudo abreviado simplemente como “Daniel y el Apocalipsis”.  Se convirtió en el texto clásico sobre las creencias adventistas del tiempo del fin.</a:t>
            </a:r>
          </a:p>
        </p:txBody>
      </p:sp>
      <p:sp>
        <p:nvSpPr>
          <p:cNvPr id="8" name="CuadroTexto 7">
            <a:extLst>
              <a:ext uri="{FF2B5EF4-FFF2-40B4-BE49-F238E27FC236}">
                <a16:creationId xmlns:a16="http://schemas.microsoft.com/office/drawing/2014/main" id="{AB5EE7F6-683A-E8E2-4624-A92DCEFFEED5}"/>
              </a:ext>
            </a:extLst>
          </p:cNvPr>
          <p:cNvSpPr txBox="1"/>
          <p:nvPr/>
        </p:nvSpPr>
        <p:spPr>
          <a:xfrm>
            <a:off x="7359290" y="67342"/>
            <a:ext cx="4427622" cy="923330"/>
          </a:xfrm>
          <a:prstGeom prst="rect">
            <a:avLst/>
          </a:prstGeom>
          <a:noFill/>
        </p:spPr>
        <p:txBody>
          <a:bodyPr wrap="square">
            <a:spAutoFit/>
          </a:bodyPr>
          <a:lstStyle/>
          <a:p>
            <a:pPr algn="ct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Interpretación de Daniel y Apocalipsis</a:t>
            </a:r>
          </a:p>
        </p:txBody>
      </p:sp>
    </p:spTree>
    <p:extLst>
      <p:ext uri="{BB962C8B-B14F-4D97-AF65-F5344CB8AC3E}">
        <p14:creationId xmlns:p14="http://schemas.microsoft.com/office/powerpoint/2010/main" val="164476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378 -0.00162 L 0.26628 0.17963 L 0.26381 0.17801 " pathEditMode="relative" ptsTypes="AAA">
                                      <p:cBhvr>
                                        <p:cTn id="13" dur="2000" fill="hold"/>
                                        <p:tgtEl>
                                          <p:spTgt spid="6"/>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left)">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left)">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left)">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wipe(left)">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uiExpand="1"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A061DF1-9F46-1C3A-C100-B31CFFA9E005}"/>
              </a:ext>
            </a:extLst>
          </p:cNvPr>
          <p:cNvPicPr>
            <a:picLocks noChangeAspect="1"/>
          </p:cNvPicPr>
          <p:nvPr/>
        </p:nvPicPr>
        <p:blipFill rotWithShape="1">
          <a:blip r:embed="rId3"/>
          <a:srcRect t="10009" b="7230"/>
          <a:stretch/>
        </p:blipFill>
        <p:spPr>
          <a:xfrm>
            <a:off x="173122" y="120579"/>
            <a:ext cx="3252910" cy="3607358"/>
          </a:xfrm>
          <a:prstGeom prst="rect">
            <a:avLst/>
          </a:prstGeom>
        </p:spPr>
      </p:pic>
      <p:pic>
        <p:nvPicPr>
          <p:cNvPr id="3" name="Imagen 2">
            <a:extLst>
              <a:ext uri="{FF2B5EF4-FFF2-40B4-BE49-F238E27FC236}">
                <a16:creationId xmlns:a16="http://schemas.microsoft.com/office/drawing/2014/main" id="{276254BB-EE7A-7B2E-9318-1D693FA0807D}"/>
              </a:ext>
            </a:extLst>
          </p:cNvPr>
          <p:cNvPicPr>
            <a:picLocks noChangeAspect="1"/>
          </p:cNvPicPr>
          <p:nvPr/>
        </p:nvPicPr>
        <p:blipFill rotWithShape="1">
          <a:blip r:embed="rId4"/>
          <a:srcRect t="3969" b="19105"/>
          <a:stretch/>
        </p:blipFill>
        <p:spPr>
          <a:xfrm>
            <a:off x="3460447" y="290170"/>
            <a:ext cx="4586616" cy="6277660"/>
          </a:xfrm>
          <a:prstGeom prst="rect">
            <a:avLst/>
          </a:prstGeom>
        </p:spPr>
      </p:pic>
      <p:pic>
        <p:nvPicPr>
          <p:cNvPr id="4" name="Imagen 3">
            <a:extLst>
              <a:ext uri="{FF2B5EF4-FFF2-40B4-BE49-F238E27FC236}">
                <a16:creationId xmlns:a16="http://schemas.microsoft.com/office/drawing/2014/main" id="{67729333-BB51-23CB-424C-5E51585D88EC}"/>
              </a:ext>
            </a:extLst>
          </p:cNvPr>
          <p:cNvPicPr>
            <a:picLocks noChangeAspect="1"/>
          </p:cNvPicPr>
          <p:nvPr/>
        </p:nvPicPr>
        <p:blipFill>
          <a:blip r:embed="rId5"/>
          <a:stretch>
            <a:fillRect/>
          </a:stretch>
        </p:blipFill>
        <p:spPr>
          <a:xfrm>
            <a:off x="8289890" y="120579"/>
            <a:ext cx="3706925" cy="6595517"/>
          </a:xfrm>
          <a:prstGeom prst="rect">
            <a:avLst/>
          </a:prstGeom>
        </p:spPr>
      </p:pic>
      <p:pic>
        <p:nvPicPr>
          <p:cNvPr id="5" name="Imagen 4">
            <a:extLst>
              <a:ext uri="{FF2B5EF4-FFF2-40B4-BE49-F238E27FC236}">
                <a16:creationId xmlns:a16="http://schemas.microsoft.com/office/drawing/2014/main" id="{B8AC1582-7D9F-A4A6-9A46-EC6317BCD5E8}"/>
              </a:ext>
            </a:extLst>
          </p:cNvPr>
          <p:cNvPicPr>
            <a:picLocks noChangeAspect="1"/>
          </p:cNvPicPr>
          <p:nvPr/>
        </p:nvPicPr>
        <p:blipFill>
          <a:blip r:embed="rId6"/>
          <a:stretch>
            <a:fillRect/>
          </a:stretch>
        </p:blipFill>
        <p:spPr>
          <a:xfrm>
            <a:off x="195184" y="3988659"/>
            <a:ext cx="2988021" cy="2727438"/>
          </a:xfrm>
          <a:prstGeom prst="rect">
            <a:avLst/>
          </a:prstGeom>
        </p:spPr>
      </p:pic>
    </p:spTree>
    <p:extLst>
      <p:ext uri="{BB962C8B-B14F-4D97-AF65-F5344CB8AC3E}">
        <p14:creationId xmlns:p14="http://schemas.microsoft.com/office/powerpoint/2010/main" val="313878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6000" r="-4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B15F74-A658-2692-BB0F-015F1E9DF362}"/>
              </a:ext>
            </a:extLst>
          </p:cNvPr>
          <p:cNvSpPr txBox="1"/>
          <p:nvPr/>
        </p:nvSpPr>
        <p:spPr>
          <a:xfrm>
            <a:off x="5320373" y="173487"/>
            <a:ext cx="6205087" cy="6555641"/>
          </a:xfrm>
          <a:prstGeom prst="rect">
            <a:avLst/>
          </a:prstGeom>
          <a:noFill/>
        </p:spPr>
        <p:txBody>
          <a:bodyPr wrap="square">
            <a:spAutoFit/>
          </a:bodyPr>
          <a:lstStyle/>
          <a:p>
            <a:r>
              <a:rPr lang="es-ES" sz="2000" b="1" dirty="0"/>
              <a:t>Los primeros adventistas del séptimo día eran todo menos misioneros entusiastas.</a:t>
            </a:r>
          </a:p>
          <a:p>
            <a:r>
              <a:rPr lang="es-ES" sz="2000" b="1" dirty="0"/>
              <a:t>En septiembre de 1874, John </a:t>
            </a:r>
            <a:r>
              <a:rPr lang="es-ES" sz="2000" b="1" dirty="0" err="1"/>
              <a:t>Nevis</a:t>
            </a:r>
            <a:r>
              <a:rPr lang="es-ES" sz="2000" b="1" dirty="0"/>
              <a:t> Andrews fue enviado a Europa como “primer misionero oficial” de la denominación.</a:t>
            </a:r>
          </a:p>
          <a:p>
            <a:r>
              <a:rPr lang="es-ES" sz="2000" b="1" dirty="0"/>
              <a:t>Dios lo utilizó, bendijo su contribución al esparcimiento del mensaje adventista en aquella parte del mundo, y, gracias a su cuidado y poder, muchas personas recibieron con los brazos abiertos el mensaje de la Iglesia Adventista del Séptimo Día. </a:t>
            </a:r>
          </a:p>
          <a:p>
            <a:r>
              <a:rPr lang="es-ES" sz="2000" b="1" dirty="0"/>
              <a:t>Reunió a los creyentes guardadores del sábado esparcidos en Inglaterra y en el continente europeo. Organizó la obra, con oficina central en Basilea, Suiza.</a:t>
            </a:r>
          </a:p>
          <a:p>
            <a:r>
              <a:rPr lang="es-ES" sz="2000" b="1" dirty="0"/>
              <a:t>Fue un misionero pionero, que dio su vida por la obra de las misiones.</a:t>
            </a:r>
          </a:p>
          <a:p>
            <a:r>
              <a:rPr lang="es-ES" sz="2000" b="1" dirty="0"/>
              <a:t>Las misiones mundiales son de suma importancia. Aún en la actualidad, existen territorios donde el mensaje adventista no ha entrado y nuestros misioneros son dirigidos por Dios para llevar a cabo el esparcimiento del mensaje “a todo el mundo”. También tú puedes colaborar con tu servicio y tus ofrendas. </a:t>
            </a:r>
          </a:p>
        </p:txBody>
      </p:sp>
      <p:pic>
        <p:nvPicPr>
          <p:cNvPr id="2" name="Imagen 1">
            <a:extLst>
              <a:ext uri="{FF2B5EF4-FFF2-40B4-BE49-F238E27FC236}">
                <a16:creationId xmlns:a16="http://schemas.microsoft.com/office/drawing/2014/main" id="{DFF44844-9F96-1F0D-EDDA-E11B1217D8A1}"/>
              </a:ext>
            </a:extLst>
          </p:cNvPr>
          <p:cNvPicPr>
            <a:picLocks noChangeAspect="1"/>
          </p:cNvPicPr>
          <p:nvPr/>
        </p:nvPicPr>
        <p:blipFill>
          <a:blip r:embed="rId3"/>
          <a:stretch>
            <a:fillRect/>
          </a:stretch>
        </p:blipFill>
        <p:spPr>
          <a:xfrm>
            <a:off x="-12017" y="-40196"/>
            <a:ext cx="5218863" cy="6958484"/>
          </a:xfrm>
          <a:prstGeom prst="rect">
            <a:avLst/>
          </a:prstGeom>
          <a:ln>
            <a:noFill/>
          </a:ln>
          <a:effectLst>
            <a:softEdge rad="112500"/>
          </a:effectLst>
        </p:spPr>
      </p:pic>
      <p:sp>
        <p:nvSpPr>
          <p:cNvPr id="6" name="CuadroTexto 5">
            <a:extLst>
              <a:ext uri="{FF2B5EF4-FFF2-40B4-BE49-F238E27FC236}">
                <a16:creationId xmlns:a16="http://schemas.microsoft.com/office/drawing/2014/main" id="{343B7963-B170-6427-8357-CFE0DDDFA89A}"/>
              </a:ext>
            </a:extLst>
          </p:cNvPr>
          <p:cNvSpPr txBox="1"/>
          <p:nvPr/>
        </p:nvSpPr>
        <p:spPr>
          <a:xfrm>
            <a:off x="73394" y="59170"/>
            <a:ext cx="5143500" cy="523220"/>
          </a:xfrm>
          <a:prstGeom prst="rect">
            <a:avLst/>
          </a:prstGeom>
          <a:noFill/>
        </p:spPr>
        <p:txBody>
          <a:bodyPr wrap="square">
            <a:spAutoFit/>
          </a:bodyPr>
          <a:lstStyle/>
          <a:p>
            <a:pPr algn="ct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 primer misionero enviado</a:t>
            </a:r>
          </a:p>
        </p:txBody>
      </p:sp>
      <p:sp>
        <p:nvSpPr>
          <p:cNvPr id="8" name="CuadroTexto 7">
            <a:extLst>
              <a:ext uri="{FF2B5EF4-FFF2-40B4-BE49-F238E27FC236}">
                <a16:creationId xmlns:a16="http://schemas.microsoft.com/office/drawing/2014/main" id="{8ED0C104-362C-FF8A-EBF2-9521F39AD4E3}"/>
              </a:ext>
            </a:extLst>
          </p:cNvPr>
          <p:cNvSpPr txBox="1"/>
          <p:nvPr/>
        </p:nvSpPr>
        <p:spPr>
          <a:xfrm>
            <a:off x="2722992" y="4991107"/>
            <a:ext cx="2404905"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John </a:t>
            </a:r>
            <a:r>
              <a:rPr lang="es-ES" sz="2000" dirty="0" err="1">
                <a:solidFill>
                  <a:schemeClr val="bg1"/>
                </a:solidFill>
                <a:latin typeface="Baby Darling" panose="02000500000000000000" pitchFamily="2" charset="0"/>
              </a:rPr>
              <a:t>Nevis</a:t>
            </a:r>
            <a:r>
              <a:rPr lang="es-ES" sz="2000" dirty="0">
                <a:solidFill>
                  <a:schemeClr val="bg1"/>
                </a:solidFill>
                <a:latin typeface="Baby Darling" panose="02000500000000000000" pitchFamily="2" charset="0"/>
              </a:rPr>
              <a:t> Andrews</a:t>
            </a:r>
          </a:p>
        </p:txBody>
      </p:sp>
    </p:spTree>
    <p:extLst>
      <p:ext uri="{BB962C8B-B14F-4D97-AF65-F5344CB8AC3E}">
        <p14:creationId xmlns:p14="http://schemas.microsoft.com/office/powerpoint/2010/main" val="31755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104 -4.44444E-6 L -0.00104 0.00024 L -0.00403 0.17732 L -0.00481 0.18079 " pathEditMode="relative" rAng="0" ptsTypes="AAAA">
                                      <p:cBhvr>
                                        <p:cTn id="13" dur="2000" fill="hold"/>
                                        <p:tgtEl>
                                          <p:spTgt spid="8"/>
                                        </p:tgtEl>
                                        <p:attrNameLst>
                                          <p:attrName>ppt_x</p:attrName>
                                          <p:attrName>ppt_y</p:attrName>
                                        </p:attrNameLst>
                                      </p:cBhvr>
                                      <p:rCtr x="-195" y="9028"/>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BB65"/>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DA2B0-A981-DFBC-DD6A-C0C98C727FD3}"/>
              </a:ext>
            </a:extLst>
          </p:cNvPr>
          <p:cNvSpPr txBox="1"/>
          <p:nvPr/>
        </p:nvSpPr>
        <p:spPr>
          <a:xfrm>
            <a:off x="3484271" y="659061"/>
            <a:ext cx="3882361" cy="2989729"/>
          </a:xfrm>
          <a:prstGeom prst="rect">
            <a:avLst/>
          </a:prstGeom>
          <a:noFill/>
        </p:spPr>
        <p:txBody>
          <a:bodyPr wrap="square">
            <a:spAutoFit/>
          </a:bodyPr>
          <a:lstStyle/>
          <a:p>
            <a:r>
              <a:rPr lang="es-ES" sz="2400" b="1" dirty="0"/>
              <a:t>Familia Andrews en 1862:</a:t>
            </a:r>
          </a:p>
          <a:p>
            <a:endParaRPr lang="es-ES" sz="2400" b="1" dirty="0"/>
          </a:p>
          <a:p>
            <a:pPr marL="285750" indent="-285750">
              <a:lnSpc>
                <a:spcPct val="150000"/>
              </a:lnSpc>
              <a:buFont typeface="Wingdings" panose="05000000000000000000" pitchFamily="2" charset="2"/>
              <a:buChar char="§"/>
            </a:pPr>
            <a:r>
              <a:rPr lang="es-ES" sz="2400" b="1" dirty="0"/>
              <a:t>John N. Andrews (33 años)</a:t>
            </a:r>
          </a:p>
          <a:p>
            <a:pPr marL="285750" indent="-285750">
              <a:lnSpc>
                <a:spcPct val="150000"/>
              </a:lnSpc>
              <a:buFont typeface="Wingdings" panose="05000000000000000000" pitchFamily="2" charset="2"/>
              <a:buChar char="§"/>
            </a:pPr>
            <a:r>
              <a:rPr lang="es-ES" sz="2400" b="1" dirty="0"/>
              <a:t>Angeline Stevens (38 años)</a:t>
            </a:r>
          </a:p>
          <a:p>
            <a:pPr marL="285750" indent="-285750">
              <a:lnSpc>
                <a:spcPct val="150000"/>
              </a:lnSpc>
              <a:buFont typeface="Wingdings" panose="05000000000000000000" pitchFamily="2" charset="2"/>
              <a:buChar char="§"/>
            </a:pPr>
            <a:r>
              <a:rPr lang="es-ES" sz="2400" b="1" dirty="0"/>
              <a:t>Charles Melville (5 años)</a:t>
            </a:r>
          </a:p>
          <a:p>
            <a:pPr marL="285750" indent="-285750">
              <a:lnSpc>
                <a:spcPct val="150000"/>
              </a:lnSpc>
              <a:buFont typeface="Wingdings" panose="05000000000000000000" pitchFamily="2" charset="2"/>
              <a:buChar char="§"/>
            </a:pPr>
            <a:r>
              <a:rPr lang="es-ES" sz="2400" b="1" dirty="0"/>
              <a:t>Mary Frances (18 meses)</a:t>
            </a:r>
          </a:p>
        </p:txBody>
      </p:sp>
      <p:pic>
        <p:nvPicPr>
          <p:cNvPr id="5" name="Imagen 4">
            <a:extLst>
              <a:ext uri="{FF2B5EF4-FFF2-40B4-BE49-F238E27FC236}">
                <a16:creationId xmlns:a16="http://schemas.microsoft.com/office/drawing/2014/main" id="{312A2A90-694A-50D2-4210-BD06C498FF51}"/>
              </a:ext>
            </a:extLst>
          </p:cNvPr>
          <p:cNvPicPr>
            <a:picLocks noChangeAspect="1"/>
          </p:cNvPicPr>
          <p:nvPr/>
        </p:nvPicPr>
        <p:blipFill>
          <a:blip r:embed="rId3"/>
          <a:stretch>
            <a:fillRect/>
          </a:stretch>
        </p:blipFill>
        <p:spPr>
          <a:xfrm>
            <a:off x="7419705" y="106610"/>
            <a:ext cx="4716149" cy="6673796"/>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8B6A58F6-7EA7-1946-819C-8AFC3692BF5F}"/>
              </a:ext>
            </a:extLst>
          </p:cNvPr>
          <p:cNvSpPr txBox="1"/>
          <p:nvPr/>
        </p:nvSpPr>
        <p:spPr>
          <a:xfrm>
            <a:off x="90499" y="4655407"/>
            <a:ext cx="3340700" cy="1938992"/>
          </a:xfrm>
          <a:prstGeom prst="rect">
            <a:avLst/>
          </a:prstGeom>
          <a:noFill/>
        </p:spPr>
        <p:txBody>
          <a:bodyPr wrap="square">
            <a:spAutoFit/>
          </a:bodyPr>
          <a:lstStyle/>
          <a:p>
            <a:r>
              <a:rPr lang="es-ES" sz="2400" b="1" dirty="0"/>
              <a:t>La casa en Neuchâtel, Suiza, donde J. N. Andrews se estableció inicialmente a su llegada a Europa.</a:t>
            </a:r>
          </a:p>
        </p:txBody>
      </p:sp>
      <p:pic>
        <p:nvPicPr>
          <p:cNvPr id="10" name="Imagen 9">
            <a:extLst>
              <a:ext uri="{FF2B5EF4-FFF2-40B4-BE49-F238E27FC236}">
                <a16:creationId xmlns:a16="http://schemas.microsoft.com/office/drawing/2014/main" id="{95F3BA13-F117-A29B-2E67-45FBB96C99A4}"/>
              </a:ext>
            </a:extLst>
          </p:cNvPr>
          <p:cNvPicPr>
            <a:picLocks noChangeAspect="1"/>
          </p:cNvPicPr>
          <p:nvPr/>
        </p:nvPicPr>
        <p:blipFill>
          <a:blip r:embed="rId4"/>
          <a:stretch>
            <a:fillRect/>
          </a:stretch>
        </p:blipFill>
        <p:spPr>
          <a:xfrm>
            <a:off x="3537344" y="4314039"/>
            <a:ext cx="3776216" cy="2376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A1BF1C02-F6A1-6471-2914-453B5973F11C}"/>
              </a:ext>
            </a:extLst>
          </p:cNvPr>
          <p:cNvPicPr>
            <a:picLocks noChangeAspect="1"/>
          </p:cNvPicPr>
          <p:nvPr/>
        </p:nvPicPr>
        <p:blipFill>
          <a:blip r:embed="rId5"/>
          <a:stretch>
            <a:fillRect/>
          </a:stretch>
        </p:blipFill>
        <p:spPr>
          <a:xfrm>
            <a:off x="90499" y="108147"/>
            <a:ext cx="3340701" cy="4343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424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left)">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wipe(left)">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wipe(left)">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randombar(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26000" b="-1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1F826B-1D5A-65C4-4FC7-96213349D989}"/>
              </a:ext>
            </a:extLst>
          </p:cNvPr>
          <p:cNvSpPr txBox="1"/>
          <p:nvPr/>
        </p:nvSpPr>
        <p:spPr>
          <a:xfrm>
            <a:off x="150674" y="128311"/>
            <a:ext cx="6486159" cy="3170099"/>
          </a:xfrm>
          <a:prstGeom prst="rect">
            <a:avLst/>
          </a:prstGeom>
          <a:noFill/>
        </p:spPr>
        <p:txBody>
          <a:bodyPr wrap="square">
            <a:spAutoFit/>
          </a:bodyPr>
          <a:lstStyle/>
          <a:p>
            <a:r>
              <a:rPr lang="es-ES" sz="2000" b="1" dirty="0"/>
              <a:t>En octubre de 1860, se reunió una comisión de diecinueve personas que tenía como fin la búsqueda de un nombre para nuestra denominación, solucionar algunos detalles legales, y fomentar el sentido de identidad dentro de los creyentes. Durante ella, David Hewitt, conocido como “el hombre más honesto” en </a:t>
            </a:r>
            <a:r>
              <a:rPr lang="es-ES" sz="2000" b="1" dirty="0" err="1"/>
              <a:t>Battle</a:t>
            </a:r>
            <a:r>
              <a:rPr lang="es-ES" sz="2000" b="1" dirty="0"/>
              <a:t> Creek, propuso que adoptáramos el nombre “Adventistas del Séptimo Día”. La propuesta fue aceptada, pues muchos delegados reconocían que el nombre expresaba elocuentemente nuestra fe y posición doctrinal. </a:t>
            </a:r>
          </a:p>
        </p:txBody>
      </p:sp>
      <p:pic>
        <p:nvPicPr>
          <p:cNvPr id="4" name="Imagen 3">
            <a:extLst>
              <a:ext uri="{FF2B5EF4-FFF2-40B4-BE49-F238E27FC236}">
                <a16:creationId xmlns:a16="http://schemas.microsoft.com/office/drawing/2014/main" id="{6554FF60-9C36-2A10-73F2-140513E0AD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7025" y="0"/>
            <a:ext cx="5514975" cy="6858000"/>
          </a:xfrm>
          <a:prstGeom prst="rect">
            <a:avLst/>
          </a:prstGeom>
          <a:ln>
            <a:noFill/>
          </a:ln>
          <a:effectLst>
            <a:softEdge rad="112500"/>
          </a:effectLst>
        </p:spPr>
      </p:pic>
      <p:sp>
        <p:nvSpPr>
          <p:cNvPr id="2" name="CuadroTexto 1">
            <a:extLst>
              <a:ext uri="{FF2B5EF4-FFF2-40B4-BE49-F238E27FC236}">
                <a16:creationId xmlns:a16="http://schemas.microsoft.com/office/drawing/2014/main" id="{51C91090-D01C-49E3-1C8F-683FA749CF43}"/>
              </a:ext>
            </a:extLst>
          </p:cNvPr>
          <p:cNvSpPr txBox="1"/>
          <p:nvPr/>
        </p:nvSpPr>
        <p:spPr>
          <a:xfrm>
            <a:off x="6666977" y="64155"/>
            <a:ext cx="5514974" cy="523220"/>
          </a:xfrm>
          <a:prstGeom prst="rect">
            <a:avLst/>
          </a:prstGeom>
          <a:noFill/>
        </p:spPr>
        <p:txBody>
          <a:bodyPr wrap="square" rtlCol="0">
            <a:spAutoFit/>
          </a:bodyPr>
          <a:lstStyle/>
          <a:p>
            <a:pPr algn="ct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Propuso el nombre denominacional</a:t>
            </a:r>
          </a:p>
        </p:txBody>
      </p:sp>
      <p:sp>
        <p:nvSpPr>
          <p:cNvPr id="10" name="CuadroTexto 9">
            <a:extLst>
              <a:ext uri="{FF2B5EF4-FFF2-40B4-BE49-F238E27FC236}">
                <a16:creationId xmlns:a16="http://schemas.microsoft.com/office/drawing/2014/main" id="{EB68F6C3-57BA-EAB6-B6BD-7128C76B0187}"/>
              </a:ext>
            </a:extLst>
          </p:cNvPr>
          <p:cNvSpPr txBox="1"/>
          <p:nvPr/>
        </p:nvSpPr>
        <p:spPr>
          <a:xfrm>
            <a:off x="150674" y="4754370"/>
            <a:ext cx="6486155" cy="1938992"/>
          </a:xfrm>
          <a:prstGeom prst="rect">
            <a:avLst/>
          </a:prstGeom>
          <a:noFill/>
        </p:spPr>
        <p:txBody>
          <a:bodyPr wrap="square">
            <a:spAutoFit/>
          </a:bodyPr>
          <a:lstStyle/>
          <a:p>
            <a:r>
              <a:rPr lang="es-ES" sz="2000" b="1" dirty="0"/>
              <a:t>Hoy, más de cien años después de este acontecimiento, nuestro nombre “Adventistas del Séptimo Día” sigue teniendo el mismo propósito que en 1860. Debemos identificarnos firmemente con nuestra organización y esforzarnos por crecer espiritualmente cada día, a fin de llevar en alto el estandarte de nuestra iglesia.</a:t>
            </a:r>
          </a:p>
        </p:txBody>
      </p:sp>
      <p:grpSp>
        <p:nvGrpSpPr>
          <p:cNvPr id="5" name="Grupo 4">
            <a:extLst>
              <a:ext uri="{FF2B5EF4-FFF2-40B4-BE49-F238E27FC236}">
                <a16:creationId xmlns:a16="http://schemas.microsoft.com/office/drawing/2014/main" id="{BF4F6DBA-253B-DC49-0249-13AACF49C91C}"/>
              </a:ext>
            </a:extLst>
          </p:cNvPr>
          <p:cNvGrpSpPr/>
          <p:nvPr/>
        </p:nvGrpSpPr>
        <p:grpSpPr>
          <a:xfrm>
            <a:off x="6850024" y="5113670"/>
            <a:ext cx="1791959" cy="454218"/>
            <a:chOff x="10239267" y="6239144"/>
            <a:chExt cx="1791959" cy="454218"/>
          </a:xfrm>
        </p:grpSpPr>
        <p:sp>
          <p:nvSpPr>
            <p:cNvPr id="13" name="Rectángulo 12">
              <a:extLst>
                <a:ext uri="{FF2B5EF4-FFF2-40B4-BE49-F238E27FC236}">
                  <a16:creationId xmlns:a16="http://schemas.microsoft.com/office/drawing/2014/main" id="{8E41D04E-A84E-27A7-CC31-7FB1BCAA9E46}"/>
                </a:ext>
              </a:extLst>
            </p:cNvPr>
            <p:cNvSpPr/>
            <p:nvPr/>
          </p:nvSpPr>
          <p:spPr>
            <a:xfrm>
              <a:off x="10239270" y="6239144"/>
              <a:ext cx="1791956" cy="4001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C8342805-479E-178E-B284-1CAD2D4FBE61}"/>
                </a:ext>
              </a:extLst>
            </p:cNvPr>
            <p:cNvSpPr txBox="1"/>
            <p:nvPr/>
          </p:nvSpPr>
          <p:spPr>
            <a:xfrm>
              <a:off x="10239267" y="6293252"/>
              <a:ext cx="1791957"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David Hewitt</a:t>
              </a:r>
            </a:p>
          </p:txBody>
        </p:sp>
      </p:grpSp>
      <p:sp>
        <p:nvSpPr>
          <p:cNvPr id="6" name="CuadroTexto 5">
            <a:extLst>
              <a:ext uri="{FF2B5EF4-FFF2-40B4-BE49-F238E27FC236}">
                <a16:creationId xmlns:a16="http://schemas.microsoft.com/office/drawing/2014/main" id="{7FECBE2E-240D-548F-861D-77C87EFAA740}"/>
              </a:ext>
            </a:extLst>
          </p:cNvPr>
          <p:cNvSpPr txBox="1"/>
          <p:nvPr/>
        </p:nvSpPr>
        <p:spPr>
          <a:xfrm>
            <a:off x="150675" y="3210782"/>
            <a:ext cx="6476110" cy="1631216"/>
          </a:xfrm>
          <a:prstGeom prst="rect">
            <a:avLst/>
          </a:prstGeom>
          <a:noFill/>
        </p:spPr>
        <p:txBody>
          <a:bodyPr wrap="square">
            <a:spAutoFit/>
          </a:bodyPr>
          <a:lstStyle/>
          <a:p>
            <a:pPr marL="342900" indent="-342900">
              <a:buFont typeface="Wingdings" panose="05000000000000000000" pitchFamily="2" charset="2"/>
              <a:buChar char="ü"/>
            </a:pPr>
            <a:r>
              <a:rPr lang="es-ES" sz="2000" b="1" dirty="0"/>
              <a:t>“Adventista” indica la seguridad del pronto regreso (advenimiento) de Jesús a esta tierra.</a:t>
            </a:r>
          </a:p>
          <a:p>
            <a:pPr marL="342900" indent="-342900">
              <a:buFont typeface="Wingdings" panose="05000000000000000000" pitchFamily="2" charset="2"/>
              <a:buChar char="ü"/>
            </a:pPr>
            <a:r>
              <a:rPr lang="es-ES" sz="2000" b="1" dirty="0"/>
              <a:t>“Séptimo Día” se refiere al sábado bíblico de descanso dado por la gracia de Dios a la humanidad creada, y observado por Jesús durante su encarnación. </a:t>
            </a:r>
          </a:p>
        </p:txBody>
      </p:sp>
    </p:spTree>
    <p:extLst>
      <p:ext uri="{BB962C8B-B14F-4D97-AF65-F5344CB8AC3E}">
        <p14:creationId xmlns:p14="http://schemas.microsoft.com/office/powerpoint/2010/main" val="349950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0.00105 0.04445 L -0.00105 0.04445 L -0.00105 0.04445 L 0.25247 0.1301 L 0.25247 0.1301 " pathEditMode="relative" ptsTypes="AAAAA">
                                      <p:cBhvr>
                                        <p:cTn id="13" dur="2000" fill="hold"/>
                                        <p:tgtEl>
                                          <p:spTgt spid="5"/>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10" grpId="0"/>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EAB"/>
        </a:solidFill>
        <a:effectLst/>
      </p:bgPr>
    </p:bg>
    <p:spTree>
      <p:nvGrpSpPr>
        <p:cNvPr id="1" name=""/>
        <p:cNvGrpSpPr/>
        <p:nvPr/>
      </p:nvGrpSpPr>
      <p:grpSpPr>
        <a:xfrm>
          <a:off x="0" y="0"/>
          <a:ext cx="0" cy="0"/>
          <a:chOff x="0" y="0"/>
          <a:chExt cx="0" cy="0"/>
        </a:xfrm>
      </p:grpSpPr>
      <p:pic>
        <p:nvPicPr>
          <p:cNvPr id="3" name="Imagen 2" descr="Foto en blanco y negro de una mujer&#10;&#10;Descripción generada automáticamente">
            <a:extLst>
              <a:ext uri="{FF2B5EF4-FFF2-40B4-BE49-F238E27FC236}">
                <a16:creationId xmlns:a16="http://schemas.microsoft.com/office/drawing/2014/main" id="{746E52A2-A7B3-7ACD-09A8-60508B197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8" y="120576"/>
            <a:ext cx="4407627" cy="5247175"/>
          </a:xfrm>
          <a:prstGeom prst="rect">
            <a:avLst/>
          </a:prstGeom>
          <a:ln>
            <a:solidFill>
              <a:schemeClr val="tx1"/>
            </a:solidFill>
          </a:ln>
        </p:spPr>
      </p:pic>
      <p:sp>
        <p:nvSpPr>
          <p:cNvPr id="7" name="CuadroTexto 6">
            <a:extLst>
              <a:ext uri="{FF2B5EF4-FFF2-40B4-BE49-F238E27FC236}">
                <a16:creationId xmlns:a16="http://schemas.microsoft.com/office/drawing/2014/main" id="{863C4ABA-C845-25EB-C3D2-4ECE99DB3EE6}"/>
              </a:ext>
            </a:extLst>
          </p:cNvPr>
          <p:cNvSpPr txBox="1"/>
          <p:nvPr/>
        </p:nvSpPr>
        <p:spPr>
          <a:xfrm>
            <a:off x="4549141" y="235496"/>
            <a:ext cx="1997613" cy="1200329"/>
          </a:xfrm>
          <a:prstGeom prst="rect">
            <a:avLst/>
          </a:prstGeom>
          <a:noFill/>
        </p:spPr>
        <p:txBody>
          <a:bodyPr wrap="square">
            <a:spAutoFit/>
          </a:bodyPr>
          <a:lstStyle/>
          <a:p>
            <a:pPr algn="ctr"/>
            <a:r>
              <a:rPr lang="es-ES" sz="2400" b="1" dirty="0"/>
              <a:t>Olive Hewitt, esposa de David Hewitt.</a:t>
            </a:r>
          </a:p>
        </p:txBody>
      </p:sp>
      <p:pic>
        <p:nvPicPr>
          <p:cNvPr id="9" name="Imagen 8" descr="Foto en blanco y negro de un bosque&#10;&#10;Descripción generada automáticamente con confianza media">
            <a:extLst>
              <a:ext uri="{FF2B5EF4-FFF2-40B4-BE49-F238E27FC236}">
                <a16:creationId xmlns:a16="http://schemas.microsoft.com/office/drawing/2014/main" id="{4815F5B8-17DD-7989-B974-A5E4C39E8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860" y="0"/>
            <a:ext cx="4549140" cy="6858000"/>
          </a:xfrm>
          <a:prstGeom prst="rect">
            <a:avLst/>
          </a:prstGeom>
          <a:ln>
            <a:noFill/>
          </a:ln>
          <a:effectLst>
            <a:softEdge rad="112500"/>
          </a:effectLst>
        </p:spPr>
      </p:pic>
      <p:pic>
        <p:nvPicPr>
          <p:cNvPr id="13" name="Imagen 12" descr="Logotipo, nombre de la empresa&#10;&#10;Descripción generada automáticamente">
            <a:extLst>
              <a:ext uri="{FF2B5EF4-FFF2-40B4-BE49-F238E27FC236}">
                <a16:creationId xmlns:a16="http://schemas.microsoft.com/office/drawing/2014/main" id="{19F332A5-57C6-6393-46A0-BC3753DEB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7769" y="3132909"/>
            <a:ext cx="3725091" cy="3725091"/>
          </a:xfrm>
          <a:prstGeom prst="rect">
            <a:avLst/>
          </a:prstGeom>
        </p:spPr>
      </p:pic>
      <p:sp>
        <p:nvSpPr>
          <p:cNvPr id="4" name="CuadroTexto 3">
            <a:extLst>
              <a:ext uri="{FF2B5EF4-FFF2-40B4-BE49-F238E27FC236}">
                <a16:creationId xmlns:a16="http://schemas.microsoft.com/office/drawing/2014/main" id="{32319A52-AD7F-7F8F-1AFB-5F3C820BF69B}"/>
              </a:ext>
            </a:extLst>
          </p:cNvPr>
          <p:cNvSpPr txBox="1"/>
          <p:nvPr/>
        </p:nvSpPr>
        <p:spPr>
          <a:xfrm>
            <a:off x="331156" y="5552906"/>
            <a:ext cx="3396972" cy="1200329"/>
          </a:xfrm>
          <a:prstGeom prst="rect">
            <a:avLst/>
          </a:prstGeom>
          <a:noFill/>
        </p:spPr>
        <p:txBody>
          <a:bodyPr wrap="square">
            <a:spAutoFit/>
          </a:bodyPr>
          <a:lstStyle/>
          <a:p>
            <a:pPr algn="ctr"/>
            <a:r>
              <a:rPr lang="es-ES" sz="2400" b="1" dirty="0"/>
              <a:t>Logo denominacional de la Iglesia Adventista del Séptimo Día.</a:t>
            </a:r>
          </a:p>
        </p:txBody>
      </p:sp>
    </p:spTree>
    <p:extLst>
      <p:ext uri="{BB962C8B-B14F-4D97-AF65-F5344CB8AC3E}">
        <p14:creationId xmlns:p14="http://schemas.microsoft.com/office/powerpoint/2010/main" val="3847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1000" r="-2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E28E37B-ED36-92F8-6A50-0182332DD0E8}"/>
              </a:ext>
            </a:extLst>
          </p:cNvPr>
          <p:cNvSpPr txBox="1"/>
          <p:nvPr/>
        </p:nvSpPr>
        <p:spPr>
          <a:xfrm>
            <a:off x="5111747" y="170565"/>
            <a:ext cx="6855839" cy="6571030"/>
          </a:xfrm>
          <a:prstGeom prst="rect">
            <a:avLst/>
          </a:prstGeom>
          <a:noFill/>
        </p:spPr>
        <p:txBody>
          <a:bodyPr wrap="square">
            <a:spAutoFit/>
          </a:bodyPr>
          <a:lstStyle/>
          <a:p>
            <a:pPr>
              <a:spcBef>
                <a:spcPts val="600"/>
              </a:spcBef>
            </a:pPr>
            <a:r>
              <a:rPr lang="es-ES" b="1" dirty="0"/>
              <a:t>Cuando Elena G. White recibió el llamado de Dios para ser su sierva, no estaba segura si esto era lo que en verdad quería ser. Pero el Señor le mostró que sería una pieza importante para el movimiento adventista. </a:t>
            </a:r>
          </a:p>
          <a:p>
            <a:pPr>
              <a:spcBef>
                <a:spcPts val="600"/>
              </a:spcBef>
            </a:pPr>
            <a:r>
              <a:rPr lang="es-ES" b="1" dirty="0"/>
              <a:t>Elena G. White fue dotada con el don de profecía, participó en la proclamación Millerita de 1840, y esparció la nueva luz sobre la purificación del santuario y el sábado.</a:t>
            </a:r>
          </a:p>
          <a:p>
            <a:pPr>
              <a:spcBef>
                <a:spcPts val="600"/>
              </a:spcBef>
            </a:pPr>
            <a:r>
              <a:rPr lang="es-ES" b="1" dirty="0"/>
              <a:t>Temprano en sus labores públicas, el Señor le ordenó: “Escribe, escribe las cosas que te he revelado”. Así, durante los setenta años de su ministerio público (entre 1844 y 1915) escribió aproximadamente 25 millones de palabras, unas cien mil páginas de material manuscrito. ¡Esto es una gran cantidad de escritura!</a:t>
            </a:r>
          </a:p>
          <a:p>
            <a:pPr>
              <a:spcBef>
                <a:spcPts val="600"/>
              </a:spcBef>
            </a:pPr>
            <a:r>
              <a:rPr lang="es-ES" b="1" dirty="0"/>
              <a:t>Los consejos tempranos de la Sra. White en el área de administración y organización de la iglesia, en las ramas de salud, evangelismo médico, educación y publicaciones son bien conocidos. Sus muchos libros transmiten estos mensajes para las iglesias de hoy. Sus escritos no son anticuados, sino que están al día. Donde sus consejos han sido puestos en práctica, los resultados han confirmado su origen divino.</a:t>
            </a:r>
          </a:p>
          <a:p>
            <a:pPr>
              <a:spcBef>
                <a:spcPts val="600"/>
              </a:spcBef>
            </a:pPr>
            <a:r>
              <a:rPr lang="es-ES" b="1" dirty="0"/>
              <a:t>Hoy la Iglesia Adventista del Séptimo Día, que ella ayudó a fundar,</a:t>
            </a:r>
            <a:br>
              <a:rPr lang="es-ES" b="1" dirty="0"/>
            </a:br>
            <a:r>
              <a:rPr lang="es-ES" b="1" dirty="0"/>
              <a:t>es un movimiento fuerte a nivel mundial que lleva el mensaje</a:t>
            </a:r>
            <a:br>
              <a:rPr lang="es-ES" b="1" dirty="0"/>
            </a:br>
            <a:r>
              <a:rPr lang="es-ES" b="1" dirty="0"/>
              <a:t>de salvación a otras personas que no tienen esperanza.</a:t>
            </a:r>
          </a:p>
          <a:p>
            <a:pPr>
              <a:spcBef>
                <a:spcPts val="600"/>
              </a:spcBef>
            </a:pPr>
            <a:r>
              <a:rPr lang="es-ES" b="1" dirty="0"/>
              <a:t>Leamos sus libros y practiquemos sus consejos.</a:t>
            </a:r>
          </a:p>
        </p:txBody>
      </p:sp>
      <p:pic>
        <p:nvPicPr>
          <p:cNvPr id="4" name="Imagen 3">
            <a:extLst>
              <a:ext uri="{FF2B5EF4-FFF2-40B4-BE49-F238E27FC236}">
                <a16:creationId xmlns:a16="http://schemas.microsoft.com/office/drawing/2014/main" id="{A2B59E56-B2D9-B83C-250B-C10D4DAFD8E9}"/>
              </a:ext>
            </a:extLst>
          </p:cNvPr>
          <p:cNvPicPr>
            <a:picLocks noChangeAspect="1"/>
          </p:cNvPicPr>
          <p:nvPr/>
        </p:nvPicPr>
        <p:blipFill>
          <a:blip r:embed="rId4"/>
          <a:stretch>
            <a:fillRect/>
          </a:stretch>
        </p:blipFill>
        <p:spPr>
          <a:xfrm>
            <a:off x="-80388" y="-101721"/>
            <a:ext cx="5222280" cy="6965216"/>
          </a:xfrm>
          <a:prstGeom prst="rect">
            <a:avLst/>
          </a:prstGeom>
          <a:ln>
            <a:noFill/>
          </a:ln>
          <a:effectLst>
            <a:softEdge rad="112500"/>
          </a:effectLst>
        </p:spPr>
      </p:pic>
      <p:sp>
        <p:nvSpPr>
          <p:cNvPr id="2" name="CuadroTexto 1">
            <a:extLst>
              <a:ext uri="{FF2B5EF4-FFF2-40B4-BE49-F238E27FC236}">
                <a16:creationId xmlns:a16="http://schemas.microsoft.com/office/drawing/2014/main" id="{BC40B579-75BA-31EB-6CC4-C0B57818B404}"/>
              </a:ext>
            </a:extLst>
          </p:cNvPr>
          <p:cNvSpPr txBox="1"/>
          <p:nvPr/>
        </p:nvSpPr>
        <p:spPr>
          <a:xfrm>
            <a:off x="0" y="-101721"/>
            <a:ext cx="5141892" cy="584775"/>
          </a:xfrm>
          <a:prstGeom prst="rect">
            <a:avLst/>
          </a:prstGeom>
          <a:noFill/>
        </p:spPr>
        <p:txBody>
          <a:bodyPr wrap="square" rtlCol="0">
            <a:spAutoFit/>
          </a:bodyPr>
          <a:lstStyle/>
          <a:p>
            <a:pPr algn="ctr"/>
            <a:r>
              <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El don de profecía</a:t>
            </a:r>
          </a:p>
        </p:txBody>
      </p:sp>
      <p:sp>
        <p:nvSpPr>
          <p:cNvPr id="8" name="CuadroTexto 7">
            <a:extLst>
              <a:ext uri="{FF2B5EF4-FFF2-40B4-BE49-F238E27FC236}">
                <a16:creationId xmlns:a16="http://schemas.microsoft.com/office/drawing/2014/main" id="{9E075820-1142-B70B-D521-FE8181D3FF45}"/>
              </a:ext>
            </a:extLst>
          </p:cNvPr>
          <p:cNvSpPr txBox="1"/>
          <p:nvPr/>
        </p:nvSpPr>
        <p:spPr>
          <a:xfrm>
            <a:off x="68909" y="6282812"/>
            <a:ext cx="1631181" cy="369332"/>
          </a:xfrm>
          <a:prstGeom prst="rect">
            <a:avLst/>
          </a:prstGeom>
          <a:noFill/>
        </p:spPr>
        <p:txBody>
          <a:bodyPr wrap="square">
            <a:spAutoFit/>
          </a:bodyPr>
          <a:lstStyle/>
          <a:p>
            <a:pPr algn="ctr"/>
            <a:r>
              <a:rPr lang="es-ES" dirty="0">
                <a:solidFill>
                  <a:schemeClr val="bg1"/>
                </a:solidFill>
                <a:latin typeface="Baby Darling" panose="02000500000000000000" pitchFamily="2" charset="0"/>
              </a:rPr>
              <a:t>Elena G. White </a:t>
            </a:r>
          </a:p>
        </p:txBody>
      </p:sp>
    </p:spTree>
    <p:extLst>
      <p:ext uri="{BB962C8B-B14F-4D97-AF65-F5344CB8AC3E}">
        <p14:creationId xmlns:p14="http://schemas.microsoft.com/office/powerpoint/2010/main" val="2957051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091 -0.00116 L 0.26666 0.01041 L 0.26302 0.00787 " pathEditMode="relative" rAng="0" ptsTypes="AAA">
                                      <p:cBhvr>
                                        <p:cTn id="13" dur="2000" fill="hold"/>
                                        <p:tgtEl>
                                          <p:spTgt spid="8"/>
                                        </p:tgtEl>
                                        <p:attrNameLst>
                                          <p:attrName>ppt_x</p:attrName>
                                          <p:attrName>ppt_y</p:attrName>
                                        </p:attrNameLst>
                                      </p:cBhvr>
                                      <p:rCtr x="13281" y="579"/>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BDD9"/>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AAA6991-1DF8-455A-9991-7F52F9665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Imagen que contiene foto, hombre, posando, gente&#10;&#10;Descripción generada automáticamente">
            <a:extLst>
              <a:ext uri="{FF2B5EF4-FFF2-40B4-BE49-F238E27FC236}">
                <a16:creationId xmlns:a16="http://schemas.microsoft.com/office/drawing/2014/main" id="{FB8FBB63-D14A-4A9B-E506-A7A5A28B3059}"/>
              </a:ext>
            </a:extLst>
          </p:cNvPr>
          <p:cNvPicPr>
            <a:picLocks noChangeAspect="1"/>
          </p:cNvPicPr>
          <p:nvPr/>
        </p:nvPicPr>
        <p:blipFill rotWithShape="1">
          <a:blip r:embed="rId3">
            <a:extLst>
              <a:ext uri="{28A0092B-C50C-407E-A947-70E740481C1C}">
                <a14:useLocalDpi xmlns:a14="http://schemas.microsoft.com/office/drawing/2010/main" val="0"/>
              </a:ext>
            </a:extLst>
          </a:blip>
          <a:srcRect l="3903" t="12783" r="3518" b="20204"/>
          <a:stretch/>
        </p:blipFill>
        <p:spPr>
          <a:xfrm>
            <a:off x="259756" y="253661"/>
            <a:ext cx="4570678" cy="4128360"/>
          </a:xfrm>
          <a:prstGeom prst="rect">
            <a:avLst/>
          </a:prstGeom>
          <a:ln w="28575">
            <a:solidFill>
              <a:schemeClr val="bg1"/>
            </a:solidFill>
          </a:ln>
        </p:spPr>
      </p:pic>
      <p:pic>
        <p:nvPicPr>
          <p:cNvPr id="5" name="Imagen 4">
            <a:extLst>
              <a:ext uri="{FF2B5EF4-FFF2-40B4-BE49-F238E27FC236}">
                <a16:creationId xmlns:a16="http://schemas.microsoft.com/office/drawing/2014/main" id="{60E6B95E-7197-8509-6B51-54236B1050C8}"/>
              </a:ext>
            </a:extLst>
          </p:cNvPr>
          <p:cNvPicPr>
            <a:picLocks noChangeAspect="1"/>
          </p:cNvPicPr>
          <p:nvPr/>
        </p:nvPicPr>
        <p:blipFill rotWithShape="1">
          <a:blip r:embed="rId4">
            <a:extLst>
              <a:ext uri="{28A0092B-C50C-407E-A947-70E740481C1C}">
                <a14:useLocalDpi xmlns:a14="http://schemas.microsoft.com/office/drawing/2010/main" val="0"/>
              </a:ext>
            </a:extLst>
          </a:blip>
          <a:srcRect l="13675" r="13675"/>
          <a:stretch/>
        </p:blipFill>
        <p:spPr>
          <a:xfrm>
            <a:off x="4968251" y="269799"/>
            <a:ext cx="2249424" cy="4128360"/>
          </a:xfrm>
          <a:prstGeom prst="rect">
            <a:avLst/>
          </a:prstGeom>
          <a:ln w="28575">
            <a:solidFill>
              <a:schemeClr val="bg1"/>
            </a:solidFill>
          </a:ln>
        </p:spPr>
      </p:pic>
      <p:pic>
        <p:nvPicPr>
          <p:cNvPr id="9" name="Imagen 8">
            <a:extLst>
              <a:ext uri="{FF2B5EF4-FFF2-40B4-BE49-F238E27FC236}">
                <a16:creationId xmlns:a16="http://schemas.microsoft.com/office/drawing/2014/main" id="{CF0F8EAD-7B49-E338-FD23-F0239BBF2CEA}"/>
              </a:ext>
            </a:extLst>
          </p:cNvPr>
          <p:cNvPicPr>
            <a:picLocks noChangeAspect="1"/>
          </p:cNvPicPr>
          <p:nvPr/>
        </p:nvPicPr>
        <p:blipFill rotWithShape="1">
          <a:blip r:embed="rId5">
            <a:extLst>
              <a:ext uri="{28A0092B-C50C-407E-A947-70E740481C1C}">
                <a14:useLocalDpi xmlns:a14="http://schemas.microsoft.com/office/drawing/2010/main" val="0"/>
              </a:ext>
            </a:extLst>
          </a:blip>
          <a:srcRect l="87" t="5747" r="-87" b="23839"/>
          <a:stretch/>
        </p:blipFill>
        <p:spPr>
          <a:xfrm>
            <a:off x="259756" y="4540159"/>
            <a:ext cx="2249424" cy="2111850"/>
          </a:xfrm>
          <a:prstGeom prst="rect">
            <a:avLst/>
          </a:prstGeom>
          <a:ln w="28575">
            <a:solidFill>
              <a:schemeClr val="bg1"/>
            </a:solidFill>
          </a:ln>
        </p:spPr>
      </p:pic>
      <p:pic>
        <p:nvPicPr>
          <p:cNvPr id="14" name="Imagen 13" descr="Un grupo de folletos sobre una superficie de madera&#10;&#10;Descripción generada automáticamente con confianza baja">
            <a:extLst>
              <a:ext uri="{FF2B5EF4-FFF2-40B4-BE49-F238E27FC236}">
                <a16:creationId xmlns:a16="http://schemas.microsoft.com/office/drawing/2014/main" id="{17B8E28B-B33A-F145-DA16-9884B914605A}"/>
              </a:ext>
            </a:extLst>
          </p:cNvPr>
          <p:cNvPicPr>
            <a:picLocks noChangeAspect="1"/>
          </p:cNvPicPr>
          <p:nvPr/>
        </p:nvPicPr>
        <p:blipFill rotWithShape="1">
          <a:blip r:embed="rId6"/>
          <a:srcRect t="4071" r="4" b="4"/>
          <a:stretch/>
        </p:blipFill>
        <p:spPr>
          <a:xfrm>
            <a:off x="2645049" y="4718794"/>
            <a:ext cx="4572626" cy="1754580"/>
          </a:xfrm>
          <a:prstGeom prst="rect">
            <a:avLst/>
          </a:prstGeom>
          <a:ln w="28575">
            <a:solidFill>
              <a:schemeClr val="bg1"/>
            </a:solidFill>
          </a:ln>
        </p:spPr>
      </p:pic>
      <p:pic>
        <p:nvPicPr>
          <p:cNvPr id="13" name="Imagen 12" descr="Un grupo de hombres vestidos de negro&#10;&#10;Descripción generada automáticamente con confianza media">
            <a:extLst>
              <a:ext uri="{FF2B5EF4-FFF2-40B4-BE49-F238E27FC236}">
                <a16:creationId xmlns:a16="http://schemas.microsoft.com/office/drawing/2014/main" id="{E9ADC7CC-EF10-A0ED-CFCC-2337ABC215D0}"/>
              </a:ext>
            </a:extLst>
          </p:cNvPr>
          <p:cNvPicPr>
            <a:picLocks noChangeAspect="1"/>
          </p:cNvPicPr>
          <p:nvPr/>
        </p:nvPicPr>
        <p:blipFill rotWithShape="1">
          <a:blip r:embed="rId7">
            <a:extLst>
              <a:ext uri="{28A0092B-C50C-407E-A947-70E740481C1C}">
                <a14:useLocalDpi xmlns:a14="http://schemas.microsoft.com/office/drawing/2010/main" val="0"/>
              </a:ext>
            </a:extLst>
          </a:blip>
          <a:srcRect l="1842" r="1842"/>
          <a:stretch/>
        </p:blipFill>
        <p:spPr>
          <a:xfrm>
            <a:off x="7358256" y="269799"/>
            <a:ext cx="4572626" cy="6382210"/>
          </a:xfrm>
          <a:prstGeom prst="rect">
            <a:avLst/>
          </a:prstGeom>
          <a:ln w="28575">
            <a:solidFill>
              <a:schemeClr val="bg1"/>
            </a:solidFill>
          </a:ln>
        </p:spPr>
      </p:pic>
    </p:spTree>
    <p:extLst>
      <p:ext uri="{BB962C8B-B14F-4D97-AF65-F5344CB8AC3E}">
        <p14:creationId xmlns:p14="http://schemas.microsoft.com/office/powerpoint/2010/main" val="424796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45D0779-6DE9-5D90-FCB6-7118CAE371E8}"/>
              </a:ext>
            </a:extLst>
          </p:cNvPr>
          <p:cNvPicPr>
            <a:picLocks noChangeAspect="1"/>
          </p:cNvPicPr>
          <p:nvPr/>
        </p:nvPicPr>
        <p:blipFill>
          <a:blip r:embed="rId2"/>
          <a:stretch>
            <a:fillRect/>
          </a:stretch>
        </p:blipFill>
        <p:spPr>
          <a:xfrm>
            <a:off x="0" y="0"/>
            <a:ext cx="12192000" cy="6858368"/>
          </a:xfrm>
          <a:prstGeom prst="rect">
            <a:avLst/>
          </a:prstGeom>
        </p:spPr>
      </p:pic>
      <p:sp>
        <p:nvSpPr>
          <p:cNvPr id="3" name="CuadroTexto 2">
            <a:extLst>
              <a:ext uri="{FF2B5EF4-FFF2-40B4-BE49-F238E27FC236}">
                <a16:creationId xmlns:a16="http://schemas.microsoft.com/office/drawing/2014/main" id="{9227FEC3-ED78-B8FF-3BC6-EE4D2EBE0DEE}"/>
              </a:ext>
            </a:extLst>
          </p:cNvPr>
          <p:cNvSpPr txBox="1"/>
          <p:nvPr/>
        </p:nvSpPr>
        <p:spPr>
          <a:xfrm>
            <a:off x="139473" y="0"/>
            <a:ext cx="10652457" cy="1323439"/>
          </a:xfrm>
          <a:prstGeom prst="rect">
            <a:avLst/>
          </a:prstGeom>
          <a:solidFill>
            <a:schemeClr val="bg1">
              <a:alpha val="77000"/>
            </a:schemeClr>
          </a:solidFill>
          <a:effectLst>
            <a:softEdge rad="50800"/>
          </a:effectLst>
        </p:spPr>
        <p:txBody>
          <a:bodyPr wrap="square">
            <a:spAutoFit/>
          </a:bodyPr>
          <a:lstStyle/>
          <a:p>
            <a:r>
              <a:rPr lang="es-ES" sz="2000" b="1" dirty="0"/>
              <a:t>No debemos temer ante los desafíos que la obra de Dios presenta. Recordemos que el Señor nunca abandonará a su iglesia y nos usará, al igual que lo hizo con estos pioneros, para llevar la esperanza de un Salvador que dio su vida por nosotros y viene por segunda vez. Dios ha hecho y hará grandes cosas usando a aquellos que están dispuestos a dejarse guiar por el poder del Todopoderoso.</a:t>
            </a:r>
          </a:p>
        </p:txBody>
      </p:sp>
      <p:sp>
        <p:nvSpPr>
          <p:cNvPr id="6" name="CuadroTexto 5">
            <a:extLst>
              <a:ext uri="{FF2B5EF4-FFF2-40B4-BE49-F238E27FC236}">
                <a16:creationId xmlns:a16="http://schemas.microsoft.com/office/drawing/2014/main" id="{13D9C538-4B91-CFCC-6003-3AF831D666B7}"/>
              </a:ext>
            </a:extLst>
          </p:cNvPr>
          <p:cNvSpPr txBox="1"/>
          <p:nvPr/>
        </p:nvSpPr>
        <p:spPr>
          <a:xfrm>
            <a:off x="50240" y="5484318"/>
            <a:ext cx="4914849" cy="1323439"/>
          </a:xfrm>
          <a:prstGeom prst="rect">
            <a:avLst/>
          </a:prstGeom>
          <a:noFill/>
        </p:spPr>
        <p:txBody>
          <a:bodyPr wrap="square">
            <a:spAutoFit/>
          </a:bodyPr>
          <a:lstStyle/>
          <a:p>
            <a:r>
              <a:rPr lang="es-ES" sz="2000" b="1" dirty="0">
                <a:solidFill>
                  <a:schemeClr val="bg1"/>
                </a:solidFill>
                <a:effectLst>
                  <a:glow rad="127000">
                    <a:srgbClr val="45161D"/>
                  </a:glow>
                </a:effectLst>
              </a:rPr>
              <a:t>Nuestros pioneros nos inspiran a terminar la obra que se nos ha encomendado: Predicar el evangelio a todas las naciones…</a:t>
            </a:r>
          </a:p>
          <a:p>
            <a:r>
              <a:rPr lang="es-ES" sz="2000" b="1" dirty="0">
                <a:solidFill>
                  <a:schemeClr val="bg1"/>
                </a:solidFill>
                <a:effectLst>
                  <a:glow rad="127000">
                    <a:srgbClr val="45161D"/>
                  </a:glow>
                </a:effectLst>
              </a:rPr>
              <a:t>Ellos comenzaron, ¡Nosotros terminaremos!</a:t>
            </a:r>
          </a:p>
        </p:txBody>
      </p:sp>
    </p:spTree>
    <p:extLst>
      <p:ext uri="{BB962C8B-B14F-4D97-AF65-F5344CB8AC3E}">
        <p14:creationId xmlns:p14="http://schemas.microsoft.com/office/powerpoint/2010/main" val="4191009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t="-2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A0FD11-DAB1-28A0-DE13-B9C592670E45}"/>
              </a:ext>
            </a:extLst>
          </p:cNvPr>
          <p:cNvSpPr txBox="1"/>
          <p:nvPr/>
        </p:nvSpPr>
        <p:spPr>
          <a:xfrm>
            <a:off x="182958" y="153204"/>
            <a:ext cx="8825286" cy="1631216"/>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Hay personas que tienen un ferviente deseo de servir en la obra de Dios. Dios usa a estar personas para que su obra avance, y la iglesia pueda cumplir la misión que se le encomendó: predicar el evangelio a todo el mundo.</a:t>
            </a:r>
          </a:p>
          <a:p>
            <a:r>
              <a:rPr lang="es-ES" sz="2000" b="1" dirty="0">
                <a:solidFill>
                  <a:schemeClr val="bg1"/>
                </a:solidFill>
                <a:effectLst>
                  <a:outerShdw blurRad="38100" dist="38100" dir="2700000" algn="tl">
                    <a:srgbClr val="000000">
                      <a:alpha val="43137"/>
                    </a:srgbClr>
                  </a:outerShdw>
                </a:effectLst>
              </a:rPr>
              <a:t>Vamos a recordar a grandes pioneros del pasado y qué aportaron para el crecimiento y progreso de la obra de Dios.</a:t>
            </a:r>
          </a:p>
        </p:txBody>
      </p:sp>
      <p:sp>
        <p:nvSpPr>
          <p:cNvPr id="4" name="CuadroTexto 3">
            <a:extLst>
              <a:ext uri="{FF2B5EF4-FFF2-40B4-BE49-F238E27FC236}">
                <a16:creationId xmlns:a16="http://schemas.microsoft.com/office/drawing/2014/main" id="{2EAB043B-479F-7BDA-B6A7-FED9605C910C}"/>
              </a:ext>
            </a:extLst>
          </p:cNvPr>
          <p:cNvSpPr txBox="1"/>
          <p:nvPr/>
        </p:nvSpPr>
        <p:spPr>
          <a:xfrm>
            <a:off x="5654508" y="1739875"/>
            <a:ext cx="6391537" cy="1938992"/>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El 21 de mayo de 1863, un pequeño grupo de personas fundó la Iglesia Adventista del Séptimo Día en la ciudad de </a:t>
            </a:r>
            <a:r>
              <a:rPr lang="es-ES" sz="2000" b="1" dirty="0" err="1">
                <a:solidFill>
                  <a:schemeClr val="bg1"/>
                </a:solidFill>
                <a:effectLst>
                  <a:outerShdw blurRad="38100" dist="38100" dir="2700000" algn="tl">
                    <a:srgbClr val="000000">
                      <a:alpha val="43137"/>
                    </a:srgbClr>
                  </a:outerShdw>
                </a:effectLst>
              </a:rPr>
              <a:t>Battle</a:t>
            </a:r>
            <a:r>
              <a:rPr lang="es-ES" sz="2000" b="1" dirty="0">
                <a:solidFill>
                  <a:schemeClr val="bg1"/>
                </a:solidFill>
                <a:effectLst>
                  <a:outerShdw blurRad="38100" dist="38100" dir="2700000" algn="tl">
                    <a:srgbClr val="000000">
                      <a:alpha val="43137"/>
                    </a:srgbClr>
                  </a:outerShdw>
                </a:effectLst>
              </a:rPr>
              <a:t> Creek, Michigan, Estados Unidos. Hoy, la iglesia continua llevando ese maravilloso mensaje de esperanza a toda nación, tribu, lengua y pueblo, hasta terminar la obra encomendada, y que Cristo regrese.</a:t>
            </a:r>
          </a:p>
        </p:txBody>
      </p:sp>
      <p:sp>
        <p:nvSpPr>
          <p:cNvPr id="7" name="CuadroTexto 6">
            <a:extLst>
              <a:ext uri="{FF2B5EF4-FFF2-40B4-BE49-F238E27FC236}">
                <a16:creationId xmlns:a16="http://schemas.microsoft.com/office/drawing/2014/main" id="{B5863666-1048-66E1-12DE-4B5AF5386210}"/>
              </a:ext>
            </a:extLst>
          </p:cNvPr>
          <p:cNvSpPr txBox="1"/>
          <p:nvPr/>
        </p:nvSpPr>
        <p:spPr>
          <a:xfrm>
            <a:off x="678085" y="5073581"/>
            <a:ext cx="7042981" cy="1415772"/>
          </a:xfrm>
          <a:prstGeom prst="rect">
            <a:avLst/>
          </a:prstGeom>
          <a:noFill/>
        </p:spPr>
        <p:txBody>
          <a:bodyPr wrap="square">
            <a:spAutoFit/>
          </a:bodyPr>
          <a:lstStyle/>
          <a:p>
            <a:pPr>
              <a:spcBef>
                <a:spcPts val="1200"/>
              </a:spcBef>
            </a:pPr>
            <a:r>
              <a:rPr lang="es-ES" sz="2000" b="1" dirty="0">
                <a:solidFill>
                  <a:schemeClr val="bg1"/>
                </a:solidFill>
                <a:effectLst>
                  <a:outerShdw blurRad="38100" dist="38100" dir="2700000" algn="tl">
                    <a:srgbClr val="000000">
                      <a:alpha val="43137"/>
                    </a:srgbClr>
                  </a:outerShdw>
                </a:effectLst>
                <a:latin typeface="Comic Sans MS" panose="030F0702030302020204" pitchFamily="66" charset="0"/>
              </a:rPr>
              <a:t>"No tenemos nada que temer del futuro, a menos que olvidemos la manera en que el Señor nos ha conducido, y lo que nos ha enseñado en nuestra historia pasada".</a:t>
            </a:r>
          </a:p>
          <a:p>
            <a:pPr>
              <a:spcBef>
                <a:spcPts val="1200"/>
              </a:spcBef>
            </a:pPr>
            <a:r>
              <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rPr>
              <a:t>—Notas Biográficas de Elena G. de White, pg. 216 (1902).</a:t>
            </a:r>
          </a:p>
        </p:txBody>
      </p:sp>
      <p:pic>
        <p:nvPicPr>
          <p:cNvPr id="9" name="Imagen 8">
            <a:extLst>
              <a:ext uri="{FF2B5EF4-FFF2-40B4-BE49-F238E27FC236}">
                <a16:creationId xmlns:a16="http://schemas.microsoft.com/office/drawing/2014/main" id="{E84AEE77-49E4-B2C0-4DBD-5D817AAA3890}"/>
              </a:ext>
            </a:extLst>
          </p:cNvPr>
          <p:cNvPicPr>
            <a:picLocks noChangeAspect="1"/>
          </p:cNvPicPr>
          <p:nvPr/>
        </p:nvPicPr>
        <p:blipFill>
          <a:blip r:embed="rId3"/>
          <a:stretch>
            <a:fillRect/>
          </a:stretch>
        </p:blipFill>
        <p:spPr>
          <a:xfrm>
            <a:off x="8342722" y="3920372"/>
            <a:ext cx="3717532" cy="2788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F54F06A5-57D1-D0F7-7CB6-C898B90CFED8}"/>
              </a:ext>
            </a:extLst>
          </p:cNvPr>
          <p:cNvPicPr>
            <a:picLocks noChangeAspect="1"/>
          </p:cNvPicPr>
          <p:nvPr/>
        </p:nvPicPr>
        <p:blipFill>
          <a:blip r:embed="rId4"/>
          <a:stretch>
            <a:fillRect/>
          </a:stretch>
        </p:blipFill>
        <p:spPr>
          <a:xfrm>
            <a:off x="145955" y="1932420"/>
            <a:ext cx="5378046" cy="310492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Foto en blanco y negro de un campo&#10;&#10;Descripción generada automáticamente">
            <a:extLst>
              <a:ext uri="{FF2B5EF4-FFF2-40B4-BE49-F238E27FC236}">
                <a16:creationId xmlns:a16="http://schemas.microsoft.com/office/drawing/2014/main" id="{745D67A9-D1B3-E070-F379-3F75754044DE}"/>
              </a:ext>
            </a:extLst>
          </p:cNvPr>
          <p:cNvPicPr>
            <a:picLocks noChangeAspect="1"/>
          </p:cNvPicPr>
          <p:nvPr/>
        </p:nvPicPr>
        <p:blipFill rotWithShape="1">
          <a:blip r:embed="rId5">
            <a:extLst>
              <a:ext uri="{28A0092B-C50C-407E-A947-70E740481C1C}">
                <a14:useLocalDpi xmlns:a14="http://schemas.microsoft.com/office/drawing/2010/main" val="0"/>
              </a:ext>
            </a:extLst>
          </a:blip>
          <a:srcRect t="20163"/>
          <a:stretch/>
        </p:blipFill>
        <p:spPr>
          <a:xfrm>
            <a:off x="5654508" y="3920372"/>
            <a:ext cx="2534576" cy="111697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Foto en blanco y negro de un grupo de personas de pie&#10;&#10;Descripción generada automáticamente">
            <a:extLst>
              <a:ext uri="{FF2B5EF4-FFF2-40B4-BE49-F238E27FC236}">
                <a16:creationId xmlns:a16="http://schemas.microsoft.com/office/drawing/2014/main" id="{FAE0FEB1-0769-7993-A693-758B6D871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9250" y="121551"/>
            <a:ext cx="2667000" cy="1647836"/>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636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6000" t="-21000" b="-21000"/>
          </a:stretch>
        </a:blipFill>
        <a:effectLst/>
      </p:bgPr>
    </p:bg>
    <p:spTree>
      <p:nvGrpSpPr>
        <p:cNvPr id="1" name=""/>
        <p:cNvGrpSpPr/>
        <p:nvPr/>
      </p:nvGrpSpPr>
      <p:grpSpPr>
        <a:xfrm>
          <a:off x="0" y="0"/>
          <a:ext cx="0" cy="0"/>
          <a:chOff x="0" y="0"/>
          <a:chExt cx="0" cy="0"/>
        </a:xfrm>
      </p:grpSpPr>
      <p:pic>
        <p:nvPicPr>
          <p:cNvPr id="4" name="Imagen 3" descr="La cara de un hombre con traje y corbata&#10;&#10;Descripción generada automáticamente">
            <a:extLst>
              <a:ext uri="{FF2B5EF4-FFF2-40B4-BE49-F238E27FC236}">
                <a16:creationId xmlns:a16="http://schemas.microsoft.com/office/drawing/2014/main" id="{E2D6B130-DD7F-34EC-D64C-4E5E0AF08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717" y="0"/>
            <a:ext cx="5048250" cy="6858000"/>
          </a:xfrm>
          <a:prstGeom prst="rect">
            <a:avLst/>
          </a:prstGeom>
          <a:ln>
            <a:noFill/>
          </a:ln>
          <a:effectLst>
            <a:softEdge rad="112500"/>
          </a:effectLst>
        </p:spPr>
      </p:pic>
      <p:sp>
        <p:nvSpPr>
          <p:cNvPr id="2" name="CuadroTexto 1">
            <a:extLst>
              <a:ext uri="{FF2B5EF4-FFF2-40B4-BE49-F238E27FC236}">
                <a16:creationId xmlns:a16="http://schemas.microsoft.com/office/drawing/2014/main" id="{13DAE599-D0FF-B634-CEBA-468E8F237CA3}"/>
              </a:ext>
            </a:extLst>
          </p:cNvPr>
          <p:cNvSpPr txBox="1"/>
          <p:nvPr/>
        </p:nvSpPr>
        <p:spPr>
          <a:xfrm>
            <a:off x="7214717" y="77392"/>
            <a:ext cx="4682531" cy="830997"/>
          </a:xfrm>
          <a:prstGeom prst="rect">
            <a:avLst/>
          </a:prstGeom>
          <a:noFill/>
        </p:spPr>
        <p:txBody>
          <a:bodyPr wrap="square" rtlCol="0">
            <a:spAutoFit/>
          </a:bodyPr>
          <a:lstStyle/>
          <a:p>
            <a:pPr algn="ct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La interpretación profética de Daniel 8:14 y la segunda venida</a:t>
            </a:r>
          </a:p>
        </p:txBody>
      </p:sp>
      <p:sp>
        <p:nvSpPr>
          <p:cNvPr id="5" name="CuadroTexto 4">
            <a:extLst>
              <a:ext uri="{FF2B5EF4-FFF2-40B4-BE49-F238E27FC236}">
                <a16:creationId xmlns:a16="http://schemas.microsoft.com/office/drawing/2014/main" id="{DC9FA46E-181A-9ED1-7C77-8C04860D8200}"/>
              </a:ext>
            </a:extLst>
          </p:cNvPr>
          <p:cNvSpPr txBox="1"/>
          <p:nvPr/>
        </p:nvSpPr>
        <p:spPr>
          <a:xfrm>
            <a:off x="7321134" y="5102690"/>
            <a:ext cx="2304422"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Guillermo Miller</a:t>
            </a:r>
          </a:p>
        </p:txBody>
      </p:sp>
      <p:sp>
        <p:nvSpPr>
          <p:cNvPr id="7" name="CuadroTexto 6">
            <a:extLst>
              <a:ext uri="{FF2B5EF4-FFF2-40B4-BE49-F238E27FC236}">
                <a16:creationId xmlns:a16="http://schemas.microsoft.com/office/drawing/2014/main" id="{078BAEE8-A928-ED9A-C7B4-8AAAD9EBFEC7}"/>
              </a:ext>
            </a:extLst>
          </p:cNvPr>
          <p:cNvSpPr txBox="1"/>
          <p:nvPr/>
        </p:nvSpPr>
        <p:spPr>
          <a:xfrm>
            <a:off x="247126" y="340221"/>
            <a:ext cx="6919965" cy="6186309"/>
          </a:xfrm>
          <a:prstGeom prst="rect">
            <a:avLst/>
          </a:prstGeom>
          <a:noFill/>
        </p:spPr>
        <p:txBody>
          <a:bodyPr wrap="square">
            <a:spAutoFit/>
          </a:bodyPr>
          <a:lstStyle/>
          <a:p>
            <a:r>
              <a:rPr lang="es-ES" b="1" dirty="0"/>
              <a:t>Cuando Guillermo Miller tenía treinta y cuatro años, se sintió descontento con la vida que llevaba. El Espíritu Santo impresionó su corazón para centrarse en el estudio de la Biblia. En este libro, Jesús le fue revelado como su Salvador. Encontró en Cristo la respuesta a todas sus necesidades. Decidió hacer un estudio meticuloso de la Biblia y encontrar respuesta a los muchos problemas que lo tenían perplejo. Su estudio lo condujo a las grandes profecías que indicaban la primera y la segunda venida de Jesús, particularmente las de Daniel y Apocalipsis.</a:t>
            </a:r>
          </a:p>
          <a:p>
            <a:r>
              <a:rPr lang="es-ES" b="1" dirty="0"/>
              <a:t>En el año 1818, como resultado de su estudio de las profecías de Daniel 8 y 9, llegó a la conclusión de que Cristo vendría en algún momento del año 1843.</a:t>
            </a:r>
          </a:p>
          <a:p>
            <a:r>
              <a:rPr lang="es-ES" b="1" dirty="0"/>
              <a:t>Vaciló hasta 1831 antes de empezar a anunciar sus descubrimientos.</a:t>
            </a:r>
            <a:br>
              <a:rPr lang="es-ES" b="1" dirty="0"/>
            </a:br>
            <a:r>
              <a:rPr lang="es-ES" b="1" dirty="0"/>
              <a:t>Su primera predicación pública marca el principio del movimiento adventista en Norteamérica. En los meses y años que siguieron, aproximadamente 100.000 personas creyeron en la inminente segunda venida de Cristo.</a:t>
            </a:r>
          </a:p>
          <a:p>
            <a:r>
              <a:rPr lang="es-ES" b="1" dirty="0"/>
              <a:t>Miller vivió varios años después del chasco de 1844, hasta su fallecimiento en 1849. Cerca de su casa en Low Hampton hay una pequeña iglesia que él construyó antes de morir. A pesar de su incomprensión del evento que debía acontecer en 1844, Dios lo usó para despertar al mundo en cuanto a la proximidad del fin y a la preparación de los pecadores para el tiempo del juicio.</a:t>
            </a:r>
          </a:p>
        </p:txBody>
      </p:sp>
    </p:spTree>
    <p:extLst>
      <p:ext uri="{BB962C8B-B14F-4D97-AF65-F5344CB8AC3E}">
        <p14:creationId xmlns:p14="http://schemas.microsoft.com/office/powerpoint/2010/main" val="140995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42" presetClass="path" presetSubtype="0" accel="50000" decel="50000" fill="hold" grpId="0" nodeType="afterEffect">
                                  <p:stCondLst>
                                    <p:cond delay="0"/>
                                  </p:stCondLst>
                                  <p:childTnLst>
                                    <p:animMotion origin="layout" path="M -1.875E-6 1.85185E-6 L 0.00209 0.16597 " pathEditMode="relative" rAng="0" ptsTypes="AA">
                                      <p:cBhvr>
                                        <p:cTn id="13" dur="2000" fill="hold"/>
                                        <p:tgtEl>
                                          <p:spTgt spid="5"/>
                                        </p:tgtEl>
                                        <p:attrNameLst>
                                          <p:attrName>ppt_x</p:attrName>
                                          <p:attrName>ppt_y</p:attrName>
                                        </p:attrNameLst>
                                      </p:cBhvr>
                                      <p:rCtr x="104" y="8287"/>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left)">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left)">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left)">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B0B2"/>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88D521-2499-5194-0855-B372B84DB467}"/>
              </a:ext>
            </a:extLst>
          </p:cNvPr>
          <p:cNvPicPr>
            <a:picLocks noChangeAspect="1"/>
          </p:cNvPicPr>
          <p:nvPr/>
        </p:nvPicPr>
        <p:blipFill rotWithShape="1">
          <a:blip r:embed="rId3"/>
          <a:srcRect l="9894" r="9919"/>
          <a:stretch/>
        </p:blipFill>
        <p:spPr>
          <a:xfrm>
            <a:off x="266700" y="77946"/>
            <a:ext cx="6477000" cy="3914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4455F191-5CF2-9480-5F77-946AFD891B6F}"/>
              </a:ext>
            </a:extLst>
          </p:cNvPr>
          <p:cNvPicPr>
            <a:picLocks noChangeAspect="1"/>
          </p:cNvPicPr>
          <p:nvPr/>
        </p:nvPicPr>
        <p:blipFill>
          <a:blip r:embed="rId4"/>
          <a:stretch>
            <a:fillRect/>
          </a:stretch>
        </p:blipFill>
        <p:spPr>
          <a:xfrm>
            <a:off x="6996089" y="117923"/>
            <a:ext cx="5103459" cy="6608980"/>
          </a:xfrm>
          <a:prstGeom prst="rect">
            <a:avLst/>
          </a:prstGeom>
        </p:spPr>
      </p:pic>
      <p:pic>
        <p:nvPicPr>
          <p:cNvPr id="6" name="Imagen 5">
            <a:extLst>
              <a:ext uri="{FF2B5EF4-FFF2-40B4-BE49-F238E27FC236}">
                <a16:creationId xmlns:a16="http://schemas.microsoft.com/office/drawing/2014/main" id="{B6DD3976-E78D-DBBD-9A84-3AC9559BA34B}"/>
              </a:ext>
            </a:extLst>
          </p:cNvPr>
          <p:cNvPicPr>
            <a:picLocks noChangeAspect="1"/>
          </p:cNvPicPr>
          <p:nvPr/>
        </p:nvPicPr>
        <p:blipFill>
          <a:blip r:embed="rId5"/>
          <a:stretch>
            <a:fillRect/>
          </a:stretch>
        </p:blipFill>
        <p:spPr>
          <a:xfrm>
            <a:off x="3835806" y="4079363"/>
            <a:ext cx="3103133" cy="2731245"/>
          </a:xfrm>
          <a:prstGeom prst="rect">
            <a:avLst/>
          </a:prstGeom>
        </p:spPr>
      </p:pic>
      <p:pic>
        <p:nvPicPr>
          <p:cNvPr id="8" name="Imagen 7" descr="Imagen que contiene exterior, hombre, edificio, caminando&#10;&#10;Descripción generada automáticamente">
            <a:extLst>
              <a:ext uri="{FF2B5EF4-FFF2-40B4-BE49-F238E27FC236}">
                <a16:creationId xmlns:a16="http://schemas.microsoft.com/office/drawing/2014/main" id="{72236801-46BC-38D8-39FE-E390447FD96C}"/>
              </a:ext>
            </a:extLst>
          </p:cNvPr>
          <p:cNvPicPr>
            <a:picLocks noChangeAspect="1"/>
          </p:cNvPicPr>
          <p:nvPr/>
        </p:nvPicPr>
        <p:blipFill rotWithShape="1">
          <a:blip r:embed="rId6">
            <a:extLst>
              <a:ext uri="{28A0092B-C50C-407E-A947-70E740481C1C}">
                <a14:useLocalDpi xmlns:a14="http://schemas.microsoft.com/office/drawing/2010/main" val="0"/>
              </a:ext>
            </a:extLst>
          </a:blip>
          <a:srcRect l="29245" t="1302" b="60495"/>
          <a:stretch/>
        </p:blipFill>
        <p:spPr>
          <a:xfrm>
            <a:off x="149107" y="4146003"/>
            <a:ext cx="3583004" cy="2560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6082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9F4ED9-01C2-FDDB-41ED-31D16367AAD9}"/>
              </a:ext>
            </a:extLst>
          </p:cNvPr>
          <p:cNvSpPr txBox="1"/>
          <p:nvPr/>
        </p:nvSpPr>
        <p:spPr>
          <a:xfrm>
            <a:off x="5544011" y="144295"/>
            <a:ext cx="6343189" cy="6555641"/>
          </a:xfrm>
          <a:prstGeom prst="rect">
            <a:avLst/>
          </a:prstGeom>
          <a:noFill/>
        </p:spPr>
        <p:txBody>
          <a:bodyPr wrap="square">
            <a:spAutoFit/>
          </a:bodyPr>
          <a:lstStyle/>
          <a:p>
            <a:pPr>
              <a:spcBef>
                <a:spcPts val="600"/>
              </a:spcBef>
            </a:pPr>
            <a:r>
              <a:rPr lang="es-ES" sz="2000" b="1" dirty="0"/>
              <a:t>Cuando Raquel Oakes supo que el verdadero día del Señor era el sábado, inmediatamente empezó a guardar ese día. </a:t>
            </a:r>
          </a:p>
          <a:p>
            <a:pPr>
              <a:spcBef>
                <a:spcPts val="600"/>
              </a:spcBef>
            </a:pPr>
            <a:r>
              <a:rPr lang="es-ES" sz="2000" b="1" dirty="0"/>
              <a:t>En 1837, Raquel Oakes y su hija se unieron a la iglesia Bautista del Séptimo Día en Vernon, </a:t>
            </a:r>
            <a:r>
              <a:rPr lang="es-ES" sz="2000" b="1" dirty="0" err="1"/>
              <a:t>Vermot</a:t>
            </a:r>
            <a:r>
              <a:rPr lang="es-ES" sz="2000" b="1" dirty="0"/>
              <a:t>. </a:t>
            </a:r>
          </a:p>
          <a:p>
            <a:pPr>
              <a:spcBef>
                <a:spcPts val="600"/>
              </a:spcBef>
            </a:pPr>
            <a:r>
              <a:rPr lang="es-ES" sz="2000" b="1" dirty="0"/>
              <a:t>En el año 1843 Raquel Oakes y su hija, </a:t>
            </a:r>
            <a:r>
              <a:rPr lang="es-ES" sz="2000" b="1" dirty="0" err="1"/>
              <a:t>Delight</a:t>
            </a:r>
            <a:r>
              <a:rPr lang="es-ES" sz="2000" b="1" dirty="0"/>
              <a:t>, se mudaron a Washington, New Hampshire. Raquel llegó a ser el instrumento en las manos de Dios para llevar la luz del sábado al grupo de adventistas de esa ciudad. Los adventistas, a su vez, le trajeron a Raquel la bendita esperanza del segundo advenimiento.</a:t>
            </a:r>
          </a:p>
          <a:p>
            <a:pPr>
              <a:spcBef>
                <a:spcPts val="600"/>
              </a:spcBef>
            </a:pPr>
            <a:r>
              <a:rPr lang="es-ES" sz="2000" b="1" dirty="0"/>
              <a:t>Debido a la influencia de Rachel, Frederick Wheeler (1811–1910), pastor de la Iglesia Metodista Episcopal y promotor de las enseñanzas de Guillermo Miller, predicó su primer sermón acerca del sábado como el séptimo día de reposo a su congregación de "Hermanos Cristianos" el 16 de marzo de 1844. </a:t>
            </a:r>
          </a:p>
          <a:p>
            <a:pPr>
              <a:spcBef>
                <a:spcPts val="600"/>
              </a:spcBef>
            </a:pPr>
            <a:r>
              <a:rPr lang="es-ES" sz="2000" b="1" dirty="0"/>
              <a:t>Raquel Oakes Preston fue una celosa guardadora del Sábado. Gracias a su influencia, la iglesia Adventista de Washington, New Hampshire llegó a ser la primera iglesia Adventista guardadora del sábado.</a:t>
            </a:r>
          </a:p>
        </p:txBody>
      </p:sp>
      <p:pic>
        <p:nvPicPr>
          <p:cNvPr id="2" name="Imagen 1">
            <a:extLst>
              <a:ext uri="{FF2B5EF4-FFF2-40B4-BE49-F238E27FC236}">
                <a16:creationId xmlns:a16="http://schemas.microsoft.com/office/drawing/2014/main" id="{B59602A7-C097-3E07-6F89-FDABFD084EF3}"/>
              </a:ext>
            </a:extLst>
          </p:cNvPr>
          <p:cNvPicPr>
            <a:picLocks noChangeAspect="1"/>
          </p:cNvPicPr>
          <p:nvPr/>
        </p:nvPicPr>
        <p:blipFill>
          <a:blip r:embed="rId4"/>
          <a:stretch>
            <a:fillRect/>
          </a:stretch>
        </p:blipFill>
        <p:spPr>
          <a:xfrm>
            <a:off x="77834" y="34222"/>
            <a:ext cx="5297805" cy="6858000"/>
          </a:xfrm>
          <a:prstGeom prst="rect">
            <a:avLst/>
          </a:prstGeom>
          <a:ln>
            <a:noFill/>
          </a:ln>
          <a:effectLst>
            <a:softEdge rad="112500"/>
          </a:effectLst>
        </p:spPr>
      </p:pic>
      <p:sp>
        <p:nvSpPr>
          <p:cNvPr id="5" name="CuadroTexto 4">
            <a:extLst>
              <a:ext uri="{FF2B5EF4-FFF2-40B4-BE49-F238E27FC236}">
                <a16:creationId xmlns:a16="http://schemas.microsoft.com/office/drawing/2014/main" id="{DFAC3286-227B-3EC9-7631-D254C710465A}"/>
              </a:ext>
            </a:extLst>
          </p:cNvPr>
          <p:cNvSpPr txBox="1"/>
          <p:nvPr/>
        </p:nvSpPr>
        <p:spPr>
          <a:xfrm>
            <a:off x="3408703" y="4677112"/>
            <a:ext cx="1892104" cy="400110"/>
          </a:xfrm>
          <a:prstGeom prst="rect">
            <a:avLst/>
          </a:prstGeom>
          <a:noFill/>
        </p:spPr>
        <p:txBody>
          <a:bodyPr wrap="square">
            <a:spAutoFit/>
          </a:bodyPr>
          <a:lstStyle/>
          <a:p>
            <a:pPr algn="ctr"/>
            <a:r>
              <a:rPr lang="es-ES" sz="2000" dirty="0">
                <a:latin typeface="Baby Darling" panose="02000500000000000000" pitchFamily="2" charset="0"/>
              </a:rPr>
              <a:t>Raquel Oakes</a:t>
            </a:r>
          </a:p>
        </p:txBody>
      </p:sp>
      <p:sp>
        <p:nvSpPr>
          <p:cNvPr id="6" name="CuadroTexto 5">
            <a:extLst>
              <a:ext uri="{FF2B5EF4-FFF2-40B4-BE49-F238E27FC236}">
                <a16:creationId xmlns:a16="http://schemas.microsoft.com/office/drawing/2014/main" id="{6172F45A-23EA-D960-D2B6-087046F8C194}"/>
              </a:ext>
            </a:extLst>
          </p:cNvPr>
          <p:cNvSpPr txBox="1"/>
          <p:nvPr/>
        </p:nvSpPr>
        <p:spPr>
          <a:xfrm>
            <a:off x="1" y="34222"/>
            <a:ext cx="5207266" cy="1384995"/>
          </a:xfrm>
          <a:prstGeom prst="rect">
            <a:avLst/>
          </a:prstGeom>
          <a:noFill/>
        </p:spPr>
        <p:txBody>
          <a:bodyPr wrap="square" rtlCol="0">
            <a:spAutoFit/>
          </a:bodyPr>
          <a:lstStyle/>
          <a:p>
            <a:pPr algn="ct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Llevó la verdad del sábado a la primera iglesia adventista en América</a:t>
            </a:r>
          </a:p>
        </p:txBody>
      </p:sp>
    </p:spTree>
    <p:extLst>
      <p:ext uri="{BB962C8B-B14F-4D97-AF65-F5344CB8AC3E}">
        <p14:creationId xmlns:p14="http://schemas.microsoft.com/office/powerpoint/2010/main" val="150276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0" presetClass="path" presetSubtype="0" accel="50000" decel="50000" fill="hold" grpId="2" nodeType="afterEffect">
                                  <p:stCondLst>
                                    <p:cond delay="0"/>
                                  </p:stCondLst>
                                  <p:childTnLst>
                                    <p:animMotion origin="layout" path="M -1.45833E-6 -1.11111E-6 L -1.45833E-6 0.00023 L -0.07187 0.17292 L -0.0681 0.17107 " pathEditMode="relative" rAng="0" ptsTypes="AAAA">
                                      <p:cBhvr>
                                        <p:cTn id="13" dur="2000" fill="hold"/>
                                        <p:tgtEl>
                                          <p:spTgt spid="5"/>
                                        </p:tgtEl>
                                        <p:attrNameLst>
                                          <p:attrName>ppt_x</p:attrName>
                                          <p:attrName>ppt_y</p:attrName>
                                        </p:attrNameLst>
                                      </p:cBhvr>
                                      <p:rCtr x="-3594" y="8634"/>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1"/>
      <p:bldP spid="5" grpId="2"/>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a:extLst>
              <a:ext uri="{FF2B5EF4-FFF2-40B4-BE49-F238E27FC236}">
                <a16:creationId xmlns:a16="http://schemas.microsoft.com/office/drawing/2014/main" id="{B6DDCC0F-B672-5477-AC63-7D1D253A78AE}"/>
              </a:ext>
            </a:extLst>
          </p:cNvPr>
          <p:cNvPicPr>
            <a:picLocks noChangeAspect="1"/>
          </p:cNvPicPr>
          <p:nvPr/>
        </p:nvPicPr>
        <p:blipFill rotWithShape="1">
          <a:blip r:embed="rId3"/>
          <a:srcRect l="-463" t="25628" r="377" b="8206"/>
          <a:stretch/>
        </p:blipFill>
        <p:spPr>
          <a:xfrm rot="21480000">
            <a:off x="901594" y="783349"/>
            <a:ext cx="10349842" cy="5208890"/>
          </a:xfrm>
          <a:prstGeom prst="rect">
            <a:avLst/>
          </a:prstGeom>
        </p:spPr>
      </p:pic>
      <p:sp>
        <p:nvSpPr>
          <p:cNvPr id="4" name="CuadroTexto 3">
            <a:extLst>
              <a:ext uri="{FF2B5EF4-FFF2-40B4-BE49-F238E27FC236}">
                <a16:creationId xmlns:a16="http://schemas.microsoft.com/office/drawing/2014/main" id="{D8288152-1AC6-15F6-8F41-52535001B507}"/>
              </a:ext>
            </a:extLst>
          </p:cNvPr>
          <p:cNvSpPr txBox="1"/>
          <p:nvPr/>
        </p:nvSpPr>
        <p:spPr>
          <a:xfrm>
            <a:off x="0" y="6445899"/>
            <a:ext cx="12192000" cy="369332"/>
          </a:xfrm>
          <a:prstGeom prst="rect">
            <a:avLst/>
          </a:prstGeom>
          <a:noFill/>
        </p:spPr>
        <p:txBody>
          <a:bodyPr wrap="square">
            <a:spAutoFit/>
          </a:bodyPr>
          <a:lstStyle/>
          <a:p>
            <a:pPr algn="ctr"/>
            <a:r>
              <a:rPr lang="es-ES" b="1" dirty="0"/>
              <a:t>Iglesia Adventista de Washington, New Hampshire; la cual llegó a ser la primera iglesia Adventista del Séptimo Día en América</a:t>
            </a:r>
          </a:p>
        </p:txBody>
      </p:sp>
    </p:spTree>
    <p:extLst>
      <p:ext uri="{BB962C8B-B14F-4D97-AF65-F5344CB8AC3E}">
        <p14:creationId xmlns:p14="http://schemas.microsoft.com/office/powerpoint/2010/main" val="2953053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l="-21000" t="-10000" b="-25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AF84C7-B4CF-12AD-516E-50B6887EB88C}"/>
              </a:ext>
            </a:extLst>
          </p:cNvPr>
          <p:cNvPicPr>
            <a:picLocks noChangeAspect="1"/>
          </p:cNvPicPr>
          <p:nvPr/>
        </p:nvPicPr>
        <p:blipFill>
          <a:blip r:embed="rId3"/>
          <a:stretch>
            <a:fillRect/>
          </a:stretch>
        </p:blipFill>
        <p:spPr>
          <a:xfrm>
            <a:off x="7050107" y="-46167"/>
            <a:ext cx="5141893"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21B32E4F-2F88-3A16-071F-87F0E8335CFA}"/>
              </a:ext>
            </a:extLst>
          </p:cNvPr>
          <p:cNvSpPr txBox="1"/>
          <p:nvPr/>
        </p:nvSpPr>
        <p:spPr>
          <a:xfrm>
            <a:off x="7725051" y="-32322"/>
            <a:ext cx="4466949" cy="830997"/>
          </a:xfrm>
          <a:prstGeom prst="rect">
            <a:avLst/>
          </a:prstGeom>
          <a:noFill/>
        </p:spPr>
        <p:txBody>
          <a:bodyPr wrap="square" rtlCol="0">
            <a:spAutoFit/>
          </a:bodyPr>
          <a:lstStyle/>
          <a:p>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El organizador de la iglesia, la escuela sabática y la imprenta</a:t>
            </a:r>
          </a:p>
        </p:txBody>
      </p:sp>
      <p:sp>
        <p:nvSpPr>
          <p:cNvPr id="6" name="CuadroTexto 5">
            <a:extLst>
              <a:ext uri="{FF2B5EF4-FFF2-40B4-BE49-F238E27FC236}">
                <a16:creationId xmlns:a16="http://schemas.microsoft.com/office/drawing/2014/main" id="{48658D1B-0B7E-EB99-9A40-E44E6791FA71}"/>
              </a:ext>
            </a:extLst>
          </p:cNvPr>
          <p:cNvSpPr txBox="1"/>
          <p:nvPr/>
        </p:nvSpPr>
        <p:spPr>
          <a:xfrm>
            <a:off x="6888691" y="5270216"/>
            <a:ext cx="1972826" cy="400110"/>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Baby Darling" panose="02000500000000000000" pitchFamily="2" charset="0"/>
              </a:rPr>
              <a:t>Jaime White</a:t>
            </a:r>
          </a:p>
        </p:txBody>
      </p:sp>
      <p:sp>
        <p:nvSpPr>
          <p:cNvPr id="8" name="CuadroTexto 7">
            <a:extLst>
              <a:ext uri="{FF2B5EF4-FFF2-40B4-BE49-F238E27FC236}">
                <a16:creationId xmlns:a16="http://schemas.microsoft.com/office/drawing/2014/main" id="{955DECF0-7E59-EDA2-D16D-276CBF8C0F72}"/>
              </a:ext>
            </a:extLst>
          </p:cNvPr>
          <p:cNvSpPr txBox="1"/>
          <p:nvPr/>
        </p:nvSpPr>
        <p:spPr>
          <a:xfrm>
            <a:off x="226911" y="117693"/>
            <a:ext cx="6742809" cy="6694140"/>
          </a:xfrm>
          <a:prstGeom prst="rect">
            <a:avLst/>
          </a:prstGeom>
          <a:noFill/>
        </p:spPr>
        <p:txBody>
          <a:bodyPr wrap="square">
            <a:spAutoFit/>
          </a:bodyPr>
          <a:lstStyle/>
          <a:p>
            <a:pPr>
              <a:spcBef>
                <a:spcPts val="600"/>
              </a:spcBef>
            </a:pPr>
            <a:r>
              <a:rPr lang="es-ES" b="1" dirty="0"/>
              <a:t>Los Adventistas del Séptimo Día nunca han conocido a un ejecutivo y dirigente misionero más talentoso y capaz que Jaime White. Fue también un poderoso evangelista público. Participó con Guillermo Miller, José Bates y otros predicadores en la proclamación del advenimiento de nuestro Señor cerca de 1840. Sobrevivió al movimiento millerita para llegar a ser “el primer gran apóstol de la causa Adventista del Séptimo Día”.</a:t>
            </a:r>
          </a:p>
          <a:p>
            <a:pPr>
              <a:spcBef>
                <a:spcPts val="600"/>
              </a:spcBef>
            </a:pPr>
            <a:r>
              <a:rPr lang="es-ES" b="1" dirty="0"/>
              <a:t>La palabra “el primero” se aplica a Jaime White como a ningún otro ministro en la iglesia. Fue el publicador del primer periódico editado por los Adventistas, “La Verdad Presente” (1849). Fue el primer editor de la </a:t>
            </a:r>
            <a:r>
              <a:rPr lang="es-ES" b="1" dirty="0" err="1"/>
              <a:t>Review</a:t>
            </a:r>
            <a:r>
              <a:rPr lang="es-ES" b="1" dirty="0"/>
              <a:t> and Herald (1850), del </a:t>
            </a:r>
            <a:r>
              <a:rPr lang="es-ES" b="1" dirty="0" err="1"/>
              <a:t>Youth’s</a:t>
            </a:r>
            <a:r>
              <a:rPr lang="es-ES" b="1" dirty="0"/>
              <a:t> Instructor (1852), y también del </a:t>
            </a:r>
            <a:r>
              <a:rPr lang="es-ES" b="1" dirty="0" err="1"/>
              <a:t>Signs</a:t>
            </a:r>
            <a:r>
              <a:rPr lang="es-ES" b="1" dirty="0"/>
              <a:t> </a:t>
            </a:r>
            <a:r>
              <a:rPr lang="es-ES" b="1" dirty="0" err="1"/>
              <a:t>of</a:t>
            </a:r>
            <a:r>
              <a:rPr lang="es-ES" b="1" dirty="0"/>
              <a:t> </a:t>
            </a:r>
            <a:r>
              <a:rPr lang="es-ES" b="1" dirty="0" err="1"/>
              <a:t>the</a:t>
            </a:r>
            <a:r>
              <a:rPr lang="es-ES" b="1" dirty="0"/>
              <a:t> Times (1874). Podría haber sido el primer presidente de la Asociación General, pero rechazó el honor ofrecido por la mayoría de sus hermanos porque había dirigido el movimiento pro organización de la Iglesia. No quería que la gente pensara que estaba elaborando un puesto para sí mismo. Sin embargo, fue presidente de la Asociación General entre 1865-1867, 1868-1871 y 1874-1880.</a:t>
            </a:r>
          </a:p>
          <a:p>
            <a:pPr>
              <a:spcBef>
                <a:spcPts val="600"/>
              </a:spcBef>
            </a:pPr>
            <a:r>
              <a:rPr lang="es-ES" b="1" dirty="0"/>
              <a:t>La contribución de Jaime White a la iglesia fue tanto en el campo de publicaciones como en el de liderazgo y administración de la iglesia.</a:t>
            </a:r>
          </a:p>
          <a:p>
            <a:pPr>
              <a:spcBef>
                <a:spcPts val="600"/>
              </a:spcBef>
            </a:pPr>
            <a:r>
              <a:rPr lang="es-ES" b="1" dirty="0"/>
              <a:t>Comenzó la obra de la Escuela Sabática y, junto a su esposa, Elena G. White, fundó la </a:t>
            </a:r>
            <a:r>
              <a:rPr lang="es-ES" b="1" dirty="0" err="1"/>
              <a:t>Review</a:t>
            </a:r>
            <a:r>
              <a:rPr lang="es-ES" b="1" dirty="0"/>
              <a:t> and Herald Publishing </a:t>
            </a:r>
            <a:r>
              <a:rPr lang="es-ES" b="1" dirty="0" err="1"/>
              <a:t>Association</a:t>
            </a:r>
            <a:r>
              <a:rPr lang="es-ES" b="1" dirty="0"/>
              <a:t> y la </a:t>
            </a:r>
            <a:r>
              <a:rPr lang="es-ES" b="1" dirty="0" err="1"/>
              <a:t>Pacific</a:t>
            </a:r>
            <a:r>
              <a:rPr lang="es-ES" b="1" dirty="0"/>
              <a:t> </a:t>
            </a:r>
            <a:r>
              <a:rPr lang="es-ES" b="1" dirty="0" err="1"/>
              <a:t>Press</a:t>
            </a:r>
            <a:r>
              <a:rPr lang="es-ES" b="1" dirty="0"/>
              <a:t> Publishing </a:t>
            </a:r>
            <a:r>
              <a:rPr lang="es-ES" b="1" dirty="0" err="1"/>
              <a:t>Association</a:t>
            </a:r>
            <a:r>
              <a:rPr lang="es-ES" b="1" dirty="0"/>
              <a:t>.</a:t>
            </a:r>
          </a:p>
        </p:txBody>
      </p:sp>
    </p:spTree>
    <p:extLst>
      <p:ext uri="{BB962C8B-B14F-4D97-AF65-F5344CB8AC3E}">
        <p14:creationId xmlns:p14="http://schemas.microsoft.com/office/powerpoint/2010/main" val="226945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3.33333E-6 4.81481E-6 L -3.33333E-6 0.00023 L 0.27214 0.12037 L 0.27214 0.12106 " pathEditMode="relative" rAng="0" ptsTypes="AAAA">
                                      <p:cBhvr>
                                        <p:cTn id="13" dur="2000" fill="hold"/>
                                        <p:tgtEl>
                                          <p:spTgt spid="6"/>
                                        </p:tgtEl>
                                        <p:attrNameLst>
                                          <p:attrName>ppt_x</p:attrName>
                                          <p:attrName>ppt_y</p:attrName>
                                        </p:attrNameLst>
                                      </p:cBhvr>
                                      <p:rCtr x="13607" y="6042"/>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left)">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left)">
                                      <p:cBhvr>
                                        <p:cTn id="4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B0D6"/>
        </a:solidFill>
        <a:effectLst/>
      </p:bgPr>
    </p:bg>
    <p:spTree>
      <p:nvGrpSpPr>
        <p:cNvPr id="1" name=""/>
        <p:cNvGrpSpPr/>
        <p:nvPr/>
      </p:nvGrpSpPr>
      <p:grpSpPr>
        <a:xfrm>
          <a:off x="0" y="0"/>
          <a:ext cx="0" cy="0"/>
          <a:chOff x="0" y="0"/>
          <a:chExt cx="0" cy="0"/>
        </a:xfrm>
      </p:grpSpPr>
      <p:pic>
        <p:nvPicPr>
          <p:cNvPr id="5" name="Imagen 4" descr="Foto en blanco y negro de una casa&#10;&#10;Descripción generada automáticamente">
            <a:extLst>
              <a:ext uri="{FF2B5EF4-FFF2-40B4-BE49-F238E27FC236}">
                <a16:creationId xmlns:a16="http://schemas.microsoft.com/office/drawing/2014/main" id="{3EAD21BD-DF4B-CD06-6BBC-679B52906AAF}"/>
              </a:ext>
            </a:extLst>
          </p:cNvPr>
          <p:cNvPicPr>
            <a:picLocks noChangeAspect="1"/>
          </p:cNvPicPr>
          <p:nvPr/>
        </p:nvPicPr>
        <p:blipFill rotWithShape="1">
          <a:blip r:embed="rId3">
            <a:extLst>
              <a:ext uri="{28A0092B-C50C-407E-A947-70E740481C1C}">
                <a14:useLocalDpi xmlns:a14="http://schemas.microsoft.com/office/drawing/2010/main" val="0"/>
              </a:ext>
            </a:extLst>
          </a:blip>
          <a:srcRect b="3189"/>
          <a:stretch/>
        </p:blipFill>
        <p:spPr>
          <a:xfrm>
            <a:off x="3674" y="0"/>
            <a:ext cx="8128000" cy="5004079"/>
          </a:xfrm>
          <a:prstGeom prst="rect">
            <a:avLst/>
          </a:prstGeom>
        </p:spPr>
      </p:pic>
      <p:sp>
        <p:nvSpPr>
          <p:cNvPr id="3" name="CuadroTexto 2">
            <a:extLst>
              <a:ext uri="{FF2B5EF4-FFF2-40B4-BE49-F238E27FC236}">
                <a16:creationId xmlns:a16="http://schemas.microsoft.com/office/drawing/2014/main" id="{A125F557-CF54-8EDA-2351-9F1FF3947AAD}"/>
              </a:ext>
            </a:extLst>
          </p:cNvPr>
          <p:cNvSpPr txBox="1"/>
          <p:nvPr/>
        </p:nvSpPr>
        <p:spPr>
          <a:xfrm>
            <a:off x="2308131" y="4634747"/>
            <a:ext cx="5823543" cy="369332"/>
          </a:xfrm>
          <a:prstGeom prst="rect">
            <a:avLst/>
          </a:prstGeom>
          <a:noFill/>
        </p:spPr>
        <p:txBody>
          <a:bodyPr wrap="square">
            <a:spAutoFit/>
          </a:bodyPr>
          <a:lstStyle/>
          <a:p>
            <a:pPr algn="r"/>
            <a:r>
              <a:rPr lang="en-US" b="1" dirty="0" err="1">
                <a:solidFill>
                  <a:srgbClr val="FFFF66"/>
                </a:solidFill>
                <a:effectLst>
                  <a:outerShdw blurRad="38100" dist="38100" dir="2700000" algn="tl">
                    <a:srgbClr val="000000">
                      <a:alpha val="43137"/>
                    </a:srgbClr>
                  </a:outerShdw>
                </a:effectLst>
              </a:rPr>
              <a:t>Oficina</a:t>
            </a:r>
            <a:r>
              <a:rPr lang="en-US" b="1" dirty="0">
                <a:solidFill>
                  <a:srgbClr val="FFFF66"/>
                </a:solidFill>
                <a:effectLst>
                  <a:outerShdw blurRad="38100" dist="38100" dir="2700000" algn="tl">
                    <a:srgbClr val="000000">
                      <a:alpha val="43137"/>
                    </a:srgbClr>
                  </a:outerShdw>
                </a:effectLst>
              </a:rPr>
              <a:t> de la Review and Herald (3 de </a:t>
            </a:r>
            <a:r>
              <a:rPr lang="en-US" b="1" dirty="0" err="1">
                <a:solidFill>
                  <a:srgbClr val="FFFF66"/>
                </a:solidFill>
                <a:effectLst>
                  <a:outerShdw blurRad="38100" dist="38100" dir="2700000" algn="tl">
                    <a:srgbClr val="000000">
                      <a:alpha val="43137"/>
                    </a:srgbClr>
                  </a:outerShdw>
                </a:effectLst>
              </a:rPr>
              <a:t>noviembre</a:t>
            </a:r>
            <a:r>
              <a:rPr lang="en-US" b="1" dirty="0">
                <a:solidFill>
                  <a:srgbClr val="FFFF66"/>
                </a:solidFill>
                <a:effectLst>
                  <a:outerShdw blurRad="38100" dist="38100" dir="2700000" algn="tl">
                    <a:srgbClr val="000000">
                      <a:alpha val="43137"/>
                    </a:srgbClr>
                  </a:outerShdw>
                </a:effectLst>
              </a:rPr>
              <a:t> de 1859)</a:t>
            </a:r>
          </a:p>
        </p:txBody>
      </p:sp>
      <p:sp>
        <p:nvSpPr>
          <p:cNvPr id="7" name="CuadroTexto 6">
            <a:extLst>
              <a:ext uri="{FF2B5EF4-FFF2-40B4-BE49-F238E27FC236}">
                <a16:creationId xmlns:a16="http://schemas.microsoft.com/office/drawing/2014/main" id="{A35D0963-38C1-A7DB-59C3-AFAF580A4E2E}"/>
              </a:ext>
            </a:extLst>
          </p:cNvPr>
          <p:cNvSpPr txBox="1"/>
          <p:nvPr/>
        </p:nvSpPr>
        <p:spPr>
          <a:xfrm>
            <a:off x="39675" y="5113722"/>
            <a:ext cx="8055997" cy="1754326"/>
          </a:xfrm>
          <a:prstGeom prst="rect">
            <a:avLst/>
          </a:prstGeom>
          <a:noFill/>
        </p:spPr>
        <p:txBody>
          <a:bodyPr wrap="square">
            <a:spAutoFit/>
          </a:bodyPr>
          <a:lstStyle/>
          <a:p>
            <a:r>
              <a:rPr lang="es-ES" b="1" dirty="0"/>
              <a:t>Jaime White escribió su primer librito de Escuela Sabática en un momento de descanso durante un viaje de Rochester a Bangor.</a:t>
            </a:r>
          </a:p>
          <a:p>
            <a:r>
              <a:rPr lang="es-ES" b="1" dirty="0"/>
              <a:t>Desde sus inicios, la Escuela Sabática se ha centrado en cuatro énfasis que aún son prominentes hasta el día de hoy: desarrollo de la confraternidad, alcance a la comunidad, estudio de la Biblia y misión en el extranjero. Un sólido equilibrio de estos elementos caracteriza a las Escuelas Sabáticas hoy en día.</a:t>
            </a:r>
          </a:p>
        </p:txBody>
      </p:sp>
      <p:pic>
        <p:nvPicPr>
          <p:cNvPr id="1026" name="Picture 2">
            <a:extLst>
              <a:ext uri="{FF2B5EF4-FFF2-40B4-BE49-F238E27FC236}">
                <a16:creationId xmlns:a16="http://schemas.microsoft.com/office/drawing/2014/main" id="{8ADACA10-5824-F406-0048-427EF1ABD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661" y="3322916"/>
            <a:ext cx="3923710" cy="346267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Mapa&#10;&#10;Descripción generada automáticamente con confianza baja">
            <a:extLst>
              <a:ext uri="{FF2B5EF4-FFF2-40B4-BE49-F238E27FC236}">
                <a16:creationId xmlns:a16="http://schemas.microsoft.com/office/drawing/2014/main" id="{B989C926-3672-AB61-46B2-8A3BB9CFB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4435" y="171585"/>
            <a:ext cx="1921936" cy="3041136"/>
          </a:xfrm>
          <a:prstGeom prst="rect">
            <a:avLst/>
          </a:prstGeom>
          <a:effectLst>
            <a:outerShdw blurRad="63500" sx="102000" sy="102000" algn="ctr" rotWithShape="0">
              <a:prstClr val="black">
                <a:alpha val="40000"/>
              </a:prstClr>
            </a:outerShdw>
          </a:effectLst>
        </p:spPr>
      </p:pic>
      <p:pic>
        <p:nvPicPr>
          <p:cNvPr id="11" name="Imagen 10" descr="Texto&#10;&#10;Descripción generada automáticamente">
            <a:extLst>
              <a:ext uri="{FF2B5EF4-FFF2-40B4-BE49-F238E27FC236}">
                <a16:creationId xmlns:a16="http://schemas.microsoft.com/office/drawing/2014/main" id="{0162096C-96C4-F23E-7B68-35A259C15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661" y="171585"/>
            <a:ext cx="1949804" cy="3041136"/>
          </a:xfrm>
          <a:prstGeom prst="rect">
            <a:avLst/>
          </a:prstGeom>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id="{39BF6DCC-0933-5370-F234-EF4445BC3502}"/>
              </a:ext>
            </a:extLst>
          </p:cNvPr>
          <p:cNvPicPr>
            <a:picLocks noChangeAspect="1"/>
          </p:cNvPicPr>
          <p:nvPr/>
        </p:nvPicPr>
        <p:blipFill rotWithShape="1">
          <a:blip r:embed="rId7"/>
          <a:srcRect l="7622"/>
          <a:stretch/>
        </p:blipFill>
        <p:spPr>
          <a:xfrm>
            <a:off x="75677" y="131393"/>
            <a:ext cx="2736449" cy="1667162"/>
          </a:xfrm>
          <a:prstGeom prst="rect">
            <a:avLst/>
          </a:prstGeom>
          <a:solidFill>
            <a:srgbClr val="FFFFFF">
              <a:shade val="85000"/>
            </a:srgbClr>
          </a:solidFill>
          <a:ln w="38100" cap="sq">
            <a:solidFill>
              <a:srgbClr val="FFFF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572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edge">
                                      <p:cBhvr>
                                        <p:cTn id="20" dur="1000"/>
                                        <p:tgtEl>
                                          <p:spTgt spid="102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7000" r="-15000" b="-32000"/>
          </a:stretch>
        </a:blipFill>
        <a:effectLst/>
      </p:bgPr>
    </p:bg>
    <p:spTree>
      <p:nvGrpSpPr>
        <p:cNvPr id="1" name=""/>
        <p:cNvGrpSpPr/>
        <p:nvPr/>
      </p:nvGrpSpPr>
      <p:grpSpPr>
        <a:xfrm>
          <a:off x="0" y="0"/>
          <a:ext cx="0" cy="0"/>
          <a:chOff x="0" y="0"/>
          <a:chExt cx="0" cy="0"/>
        </a:xfrm>
      </p:grpSpPr>
      <p:pic>
        <p:nvPicPr>
          <p:cNvPr id="5" name="Imagen 4" descr="La cara de un hombre con traje y corbata&#10;&#10;Descripción generada automáticamente">
            <a:extLst>
              <a:ext uri="{FF2B5EF4-FFF2-40B4-BE49-F238E27FC236}">
                <a16:creationId xmlns:a16="http://schemas.microsoft.com/office/drawing/2014/main" id="{55E7133C-5170-F807-0105-C1FABB1A72C6}"/>
              </a:ext>
            </a:extLst>
          </p:cNvPr>
          <p:cNvPicPr>
            <a:picLocks noChangeAspect="1"/>
          </p:cNvPicPr>
          <p:nvPr/>
        </p:nvPicPr>
        <p:blipFill rotWithShape="1">
          <a:blip r:embed="rId3">
            <a:extLst>
              <a:ext uri="{28A0092B-C50C-407E-A947-70E740481C1C}">
                <a14:useLocalDpi xmlns:a14="http://schemas.microsoft.com/office/drawing/2010/main" val="0"/>
              </a:ext>
            </a:extLst>
          </a:blip>
          <a:srcRect l="3616"/>
          <a:stretch/>
        </p:blipFill>
        <p:spPr>
          <a:xfrm>
            <a:off x="10388" y="0"/>
            <a:ext cx="5262915" cy="6858000"/>
          </a:xfrm>
          <a:prstGeom prst="rect">
            <a:avLst/>
          </a:prstGeom>
          <a:effectLst>
            <a:softEdge rad="50800"/>
          </a:effectLst>
        </p:spPr>
      </p:pic>
      <p:sp>
        <p:nvSpPr>
          <p:cNvPr id="4" name="CuadroTexto 3">
            <a:extLst>
              <a:ext uri="{FF2B5EF4-FFF2-40B4-BE49-F238E27FC236}">
                <a16:creationId xmlns:a16="http://schemas.microsoft.com/office/drawing/2014/main" id="{A2BDF99D-02E1-BED1-01E7-5DC62F5D20D8}"/>
              </a:ext>
            </a:extLst>
          </p:cNvPr>
          <p:cNvSpPr txBox="1"/>
          <p:nvPr/>
        </p:nvSpPr>
        <p:spPr>
          <a:xfrm>
            <a:off x="-158339" y="4630886"/>
            <a:ext cx="1972826" cy="400110"/>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Baby Darling" panose="02000500000000000000" pitchFamily="2" charset="0"/>
              </a:rPr>
              <a:t>José Bates</a:t>
            </a:r>
          </a:p>
        </p:txBody>
      </p:sp>
      <p:sp>
        <p:nvSpPr>
          <p:cNvPr id="9" name="CuadroTexto 8">
            <a:extLst>
              <a:ext uri="{FF2B5EF4-FFF2-40B4-BE49-F238E27FC236}">
                <a16:creationId xmlns:a16="http://schemas.microsoft.com/office/drawing/2014/main" id="{35F739E6-A8BC-C760-83B6-1AC396A50B9C}"/>
              </a:ext>
            </a:extLst>
          </p:cNvPr>
          <p:cNvSpPr txBox="1"/>
          <p:nvPr/>
        </p:nvSpPr>
        <p:spPr>
          <a:xfrm>
            <a:off x="5351318" y="128055"/>
            <a:ext cx="6754091" cy="6924973"/>
          </a:xfrm>
          <a:prstGeom prst="rect">
            <a:avLst/>
          </a:prstGeom>
          <a:noFill/>
        </p:spPr>
        <p:txBody>
          <a:bodyPr wrap="square">
            <a:spAutoFit/>
          </a:bodyPr>
          <a:lstStyle/>
          <a:p>
            <a:pPr>
              <a:spcBef>
                <a:spcPts val="300"/>
              </a:spcBef>
            </a:pPr>
            <a:r>
              <a:rPr lang="es-ES" b="1" dirty="0"/>
              <a:t>En junio de 1807, José Bates zarpó como grumete en un barco. Este fue el comienzo de la carrera náutica de Bates. Finalmente, se convirtió en capitán de barco.</a:t>
            </a:r>
          </a:p>
          <a:p>
            <a:pPr>
              <a:spcBef>
                <a:spcPts val="300"/>
              </a:spcBef>
            </a:pPr>
            <a:r>
              <a:rPr lang="es-ES" b="1" dirty="0"/>
              <a:t>Durante uno de sus viajes, leyó una copia de la Biblia que su esposa le empacó. Experimentó la conversión y se involucró en una variedad de reformas, ayudando a fundar una sociedad de temperancia.</a:t>
            </a:r>
          </a:p>
          <a:p>
            <a:pPr>
              <a:spcBef>
                <a:spcPts val="300"/>
              </a:spcBef>
            </a:pPr>
            <a:r>
              <a:rPr lang="es-ES" b="1" dirty="0"/>
              <a:t>Más tarde, se mostró inflexible en cuanto a que se mantuviera la separación entre Iglesia y Estado. También fue un firme partidario de la abolición de la esclavitud.</a:t>
            </a:r>
          </a:p>
          <a:p>
            <a:pPr>
              <a:spcBef>
                <a:spcPts val="300"/>
              </a:spcBef>
            </a:pPr>
            <a:r>
              <a:rPr lang="es-ES" b="1" dirty="0"/>
              <a:t>En sus viajes, notó la intemperancia de los marineros y los efectos secundarios resultantes. Esto le influyó tanto que se convirtió en uno de los campeones de la reforma pro salud, absteniéndose de alcohol, tabaco y cafeína, y volviéndose vegetariano.</a:t>
            </a:r>
          </a:p>
          <a:p>
            <a:pPr>
              <a:spcBef>
                <a:spcPts val="300"/>
              </a:spcBef>
            </a:pPr>
            <a:r>
              <a:rPr lang="es-ES" b="1" dirty="0"/>
              <a:t>En 1839 aceptó las enseñanzas de Guillermo Miller. Después del 22 de octubre de 1844, como muchos otros milleritas, Bates buscó el significado de la Gran Decepción.</a:t>
            </a:r>
          </a:p>
          <a:p>
            <a:pPr>
              <a:spcBef>
                <a:spcPts val="300"/>
              </a:spcBef>
            </a:pPr>
            <a:r>
              <a:rPr lang="es-ES" b="1" dirty="0"/>
              <a:t>Durante la primavera de 1845, Bates aceptó el sábado del séptimo día. Pronto fue conocido como el "apóstol del sábado“, y escribió varios folletos sobre el tema. Uno de los primeros, publicado en 1846, se tituló “El sábado del séptimo día, una señal perpetua”.</a:t>
            </a:r>
          </a:p>
          <a:p>
            <a:pPr>
              <a:spcBef>
                <a:spcPts val="300"/>
              </a:spcBef>
            </a:pPr>
            <a:r>
              <a:rPr lang="es-ES" b="1" dirty="0"/>
              <a:t>Fue capaz de conectar el sábado con una comprensión única del santuario celestial. Esta comprensión apocalíptica de la teología se conocería como el tema del Gran Conflicto.</a:t>
            </a:r>
          </a:p>
        </p:txBody>
      </p:sp>
      <p:sp>
        <p:nvSpPr>
          <p:cNvPr id="10" name="CuadroTexto 9">
            <a:extLst>
              <a:ext uri="{FF2B5EF4-FFF2-40B4-BE49-F238E27FC236}">
                <a16:creationId xmlns:a16="http://schemas.microsoft.com/office/drawing/2014/main" id="{5E3BF801-FD2A-7734-66DD-8A27F1EE2B67}"/>
              </a:ext>
            </a:extLst>
          </p:cNvPr>
          <p:cNvSpPr txBox="1"/>
          <p:nvPr/>
        </p:nvSpPr>
        <p:spPr>
          <a:xfrm>
            <a:off x="86592" y="-17417"/>
            <a:ext cx="4984172" cy="830997"/>
          </a:xfrm>
          <a:prstGeom prst="rect">
            <a:avLst/>
          </a:prstGeom>
          <a:noFill/>
        </p:spPr>
        <p:txBody>
          <a:bodyPr wrap="square" rtlCol="0">
            <a:spAutoFit/>
          </a:bodyPr>
          <a:lstStyle/>
          <a:p>
            <a:pPr marL="87313" indent="-87313"/>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Defensor del sábado y de la reforma                                                 pro salud</a:t>
            </a:r>
          </a:p>
        </p:txBody>
      </p:sp>
    </p:spTree>
    <p:extLst>
      <p:ext uri="{BB962C8B-B14F-4D97-AF65-F5344CB8AC3E}">
        <p14:creationId xmlns:p14="http://schemas.microsoft.com/office/powerpoint/2010/main" val="342900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013 0.02893 L -0.00013 0.02893 L 0.2901 0.20278 L 0.28919 0.2044 " pathEditMode="relative" ptsTypes="AAAA">
                                      <p:cBhvr>
                                        <p:cTn id="13" dur="2000" fill="hold"/>
                                        <p:tgtEl>
                                          <p:spTgt spid="4"/>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wipe(left)">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left)">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wipe(left)">
                                      <p:cBhvr>
                                        <p:cTn id="45" dur="5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wipe(left)">
                                      <p:cBhvr>
                                        <p:cTn id="50" dur="500"/>
                                        <p:tgtEl>
                                          <p:spTgt spid="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animEffect transition="in" filter="wipe(left)">
                                      <p:cBhvr>
                                        <p:cTn id="5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build="p"/>
      <p:bldP spid="1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1997</TotalTime>
  <Words>5346</Words>
  <Application>Microsoft Office PowerPoint</Application>
  <PresentationFormat>Panorámica</PresentationFormat>
  <Paragraphs>139</Paragraphs>
  <Slides>19</Slides>
  <Notes>10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19</vt:i4>
      </vt:variant>
    </vt:vector>
  </HeadingPairs>
  <TitlesOfParts>
    <vt:vector size="28" baseType="lpstr">
      <vt:lpstr>Calibri</vt:lpstr>
      <vt:lpstr>Baby Darling</vt:lpstr>
      <vt:lpstr>Wingdings</vt:lpstr>
      <vt:lpstr>Calibri Light</vt:lpstr>
      <vt:lpstr>Algerian</vt:lpstr>
      <vt:lpstr>Comic Sans MS</vt:lpstr>
      <vt:lpstr>Arial</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179</cp:revision>
  <dcterms:created xsi:type="dcterms:W3CDTF">2022-09-04T13:49:32Z</dcterms:created>
  <dcterms:modified xsi:type="dcterms:W3CDTF">2022-10-22T17:57:30Z</dcterms:modified>
</cp:coreProperties>
</file>