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8" r:id="rId2"/>
    <p:sldId id="292" r:id="rId3"/>
    <p:sldId id="289" r:id="rId4"/>
    <p:sldId id="291" r:id="rId5"/>
    <p:sldId id="290" r:id="rId6"/>
    <p:sldId id="293" r:id="rId7"/>
    <p:sldId id="302" r:id="rId8"/>
    <p:sldId id="267" r:id="rId9"/>
    <p:sldId id="294" r:id="rId10"/>
    <p:sldId id="303" r:id="rId11"/>
    <p:sldId id="269" r:id="rId12"/>
    <p:sldId id="295" r:id="rId13"/>
    <p:sldId id="304" r:id="rId14"/>
    <p:sldId id="276" r:id="rId15"/>
    <p:sldId id="296" r:id="rId16"/>
    <p:sldId id="305" r:id="rId17"/>
    <p:sldId id="275" r:id="rId18"/>
    <p:sldId id="297" r:id="rId19"/>
    <p:sldId id="306" r:id="rId20"/>
    <p:sldId id="284" r:id="rId21"/>
    <p:sldId id="298" r:id="rId22"/>
    <p:sldId id="307" r:id="rId23"/>
    <p:sldId id="285" r:id="rId24"/>
    <p:sldId id="299" r:id="rId25"/>
    <p:sldId id="308" r:id="rId26"/>
    <p:sldId id="272" r:id="rId27"/>
    <p:sldId id="300" r:id="rId28"/>
    <p:sldId id="309" r:id="rId29"/>
    <p:sldId id="279" r:id="rId30"/>
    <p:sldId id="310" r:id="rId31"/>
    <p:sldId id="312"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4A07"/>
    <a:srgbClr val="FFB596"/>
    <a:srgbClr val="D5745B"/>
    <a:srgbClr val="FFFF91"/>
    <a:srgbClr val="CCE681"/>
    <a:srgbClr val="BAFF71"/>
    <a:srgbClr val="6F352F"/>
    <a:srgbClr val="C57F77"/>
    <a:srgbClr val="AC0035"/>
    <a:srgbClr val="FF5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94477" autoAdjust="0"/>
  </p:normalViewPr>
  <p:slideViewPr>
    <p:cSldViewPr>
      <p:cViewPr varScale="1">
        <p:scale>
          <a:sx n="96" d="100"/>
          <a:sy n="96" d="100"/>
        </p:scale>
        <p:origin x="48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image" Target="../media/image111.png"/><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image" Target="../media/image111.png"/><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5DFC6-BD93-4214-B3C7-C1D7631DE50E}" type="doc">
      <dgm:prSet loTypeId="urn:microsoft.com/office/officeart/2008/layout/PictureStrips" loCatId="picture" qsTypeId="urn:microsoft.com/office/officeart/2005/8/quickstyle/simple1" qsCatId="simple" csTypeId="urn:microsoft.com/office/officeart/2005/8/colors/accent0_2" csCatId="mainScheme" phldr="1"/>
      <dgm:spPr/>
      <dgm:t>
        <a:bodyPr/>
        <a:lstStyle/>
        <a:p>
          <a:endParaRPr lang="es-ES"/>
        </a:p>
      </dgm:t>
    </dgm:pt>
    <dgm:pt modelId="{6AF0DA5B-7581-4ACF-BEB8-45F8BCC9C79E}">
      <dgm:prSet phldrT="[Texto]">
        <dgm:style>
          <a:lnRef idx="1">
            <a:schemeClr val="accent1"/>
          </a:lnRef>
          <a:fillRef idx="2">
            <a:schemeClr val="accent1"/>
          </a:fillRef>
          <a:effectRef idx="1">
            <a:schemeClr val="accent1"/>
          </a:effectRef>
          <a:fontRef idx="minor">
            <a:schemeClr val="dk1"/>
          </a:fontRef>
        </dgm:style>
      </dgm:prSet>
      <dgm:spPr>
        <a:gradFill rotWithShape="0">
          <a:gsLst>
            <a:gs pos="0">
              <a:srgbClr val="D579C8"/>
            </a:gs>
            <a:gs pos="35000">
              <a:srgbClr val="FBC1EF"/>
            </a:gs>
            <a:gs pos="99000">
              <a:srgbClr val="FDE7FA"/>
            </a:gs>
          </a:gsLst>
        </a:gradFill>
      </dgm:spPr>
      <dgm:t>
        <a:bodyPr/>
        <a:lstStyle/>
        <a:p>
          <a:r>
            <a:rPr lang="es-ES" b="1" dirty="0">
              <a:solidFill>
                <a:schemeClr val="accent4">
                  <a:lumMod val="50000"/>
                </a:schemeClr>
              </a:solidFill>
            </a:rPr>
            <a:t>Nuestra vida espiritual</a:t>
          </a:r>
        </a:p>
      </dgm:t>
    </dgm:pt>
    <dgm:pt modelId="{79E503F1-9D35-46F8-AFE9-A8E7CD8EC617}" type="parTrans" cxnId="{5194D747-E1BD-4EAC-839E-20E174117D16}">
      <dgm:prSet/>
      <dgm:spPr/>
      <dgm:t>
        <a:bodyPr/>
        <a:lstStyle/>
        <a:p>
          <a:endParaRPr lang="es-ES" b="1"/>
        </a:p>
      </dgm:t>
    </dgm:pt>
    <dgm:pt modelId="{E8D881AF-616E-4A0F-A8BA-5B41893DF054}" type="sibTrans" cxnId="{5194D747-E1BD-4EAC-839E-20E174117D16}">
      <dgm:prSet/>
      <dgm:spPr/>
      <dgm:t>
        <a:bodyPr/>
        <a:lstStyle/>
        <a:p>
          <a:endParaRPr lang="es-ES" b="1"/>
        </a:p>
      </dgm:t>
    </dgm:pt>
    <dgm:pt modelId="{226021AE-7A91-4F05-95E7-CB745461EA82}">
      <dgm:prSet phldrT="[Texto]">
        <dgm:style>
          <a:lnRef idx="1">
            <a:schemeClr val="dk1"/>
          </a:lnRef>
          <a:fillRef idx="2">
            <a:schemeClr val="dk1"/>
          </a:fillRef>
          <a:effectRef idx="1">
            <a:schemeClr val="dk1"/>
          </a:effectRef>
          <a:fontRef idx="minor">
            <a:schemeClr val="dk1"/>
          </a:fontRef>
        </dgm:style>
      </dgm:prSet>
      <dgm:spPr/>
      <dgm:t>
        <a:bodyPr/>
        <a:lstStyle/>
        <a:p>
          <a:r>
            <a:rPr lang="es-ES" b="1" dirty="0">
              <a:solidFill>
                <a:schemeClr val="tx1">
                  <a:lumMod val="65000"/>
                  <a:lumOff val="35000"/>
                </a:schemeClr>
              </a:solidFill>
            </a:rPr>
            <a:t>Nuestra economía</a:t>
          </a:r>
        </a:p>
      </dgm:t>
    </dgm:pt>
    <dgm:pt modelId="{223004A8-D150-4E12-9E0C-CAEA03B8F1C3}" type="parTrans" cxnId="{88DD4B23-88A9-43AF-8105-445736A4BACA}">
      <dgm:prSet/>
      <dgm:spPr/>
      <dgm:t>
        <a:bodyPr/>
        <a:lstStyle/>
        <a:p>
          <a:endParaRPr lang="es-ES" b="1"/>
        </a:p>
      </dgm:t>
    </dgm:pt>
    <dgm:pt modelId="{B6DDA0AA-1667-47C5-8F2C-B7DF0FFC0651}" type="sibTrans" cxnId="{88DD4B23-88A9-43AF-8105-445736A4BACA}">
      <dgm:prSet/>
      <dgm:spPr/>
      <dgm:t>
        <a:bodyPr/>
        <a:lstStyle/>
        <a:p>
          <a:endParaRPr lang="es-ES" b="1"/>
        </a:p>
      </dgm:t>
    </dgm:pt>
    <dgm:pt modelId="{414BCCE5-B4DD-41BF-A854-51A5EC981F7D}">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b="1" dirty="0">
              <a:solidFill>
                <a:schemeClr val="accent3">
                  <a:lumMod val="50000"/>
                </a:schemeClr>
              </a:solidFill>
            </a:rPr>
            <a:t>Nuestra vida</a:t>
          </a:r>
        </a:p>
      </dgm:t>
    </dgm:pt>
    <dgm:pt modelId="{B6DBDBFB-BD8C-4CF1-9252-8FF200B60039}" type="parTrans" cxnId="{0654CBB0-AF83-450B-8EC7-DFA1E9AF4DEB}">
      <dgm:prSet/>
      <dgm:spPr/>
      <dgm:t>
        <a:bodyPr/>
        <a:lstStyle/>
        <a:p>
          <a:endParaRPr lang="es-ES" b="1"/>
        </a:p>
      </dgm:t>
    </dgm:pt>
    <dgm:pt modelId="{F6E9235F-C956-4426-8D26-CBC1B5D5FBC8}" type="sibTrans" cxnId="{0654CBB0-AF83-450B-8EC7-DFA1E9AF4DEB}">
      <dgm:prSet/>
      <dgm:spPr/>
      <dgm:t>
        <a:bodyPr/>
        <a:lstStyle/>
        <a:p>
          <a:endParaRPr lang="es-ES" b="1"/>
        </a:p>
      </dgm:t>
    </dgm:pt>
    <dgm:pt modelId="{9B9E6714-1B1F-4F76-A88A-7F0533B6AF8D}">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1" dirty="0">
              <a:solidFill>
                <a:schemeClr val="accent6">
                  <a:lumMod val="50000"/>
                </a:schemeClr>
              </a:solidFill>
            </a:rPr>
            <a:t>Nuestro alimento</a:t>
          </a:r>
        </a:p>
      </dgm:t>
    </dgm:pt>
    <dgm:pt modelId="{6E68D590-6BEE-44C7-BA57-3133072DFA0D}" type="parTrans" cxnId="{E90F2B3F-3115-47C2-99C9-E2ADB1CE1A1D}">
      <dgm:prSet/>
      <dgm:spPr/>
      <dgm:t>
        <a:bodyPr/>
        <a:lstStyle/>
        <a:p>
          <a:endParaRPr lang="es-ES" b="1"/>
        </a:p>
      </dgm:t>
    </dgm:pt>
    <dgm:pt modelId="{5130B92E-0D19-4E58-AC76-19642A018289}" type="sibTrans" cxnId="{E90F2B3F-3115-47C2-99C9-E2ADB1CE1A1D}">
      <dgm:prSet/>
      <dgm:spPr/>
      <dgm:t>
        <a:bodyPr/>
        <a:lstStyle/>
        <a:p>
          <a:endParaRPr lang="es-ES" b="1"/>
        </a:p>
      </dgm:t>
    </dgm:pt>
    <dgm:pt modelId="{D840A39A-F240-4B92-A779-C8AC48BC07EA}">
      <dgm:prSet phldrT="[Texto]">
        <dgm:style>
          <a:lnRef idx="1">
            <a:schemeClr val="accent1"/>
          </a:lnRef>
          <a:fillRef idx="2">
            <a:schemeClr val="accent1"/>
          </a:fillRef>
          <a:effectRef idx="1">
            <a:schemeClr val="accent1"/>
          </a:effectRef>
          <a:fontRef idx="minor">
            <a:schemeClr val="dk1"/>
          </a:fontRef>
        </dgm:style>
      </dgm:prSet>
      <dgm:spPr/>
      <dgm:t>
        <a:bodyPr/>
        <a:lstStyle/>
        <a:p>
          <a:r>
            <a:rPr lang="es-ES" b="1" dirty="0"/>
            <a:t>Nuestra salud</a:t>
          </a:r>
        </a:p>
      </dgm:t>
    </dgm:pt>
    <dgm:pt modelId="{90027021-9409-44D5-A5F5-8E5967E74009}" type="parTrans" cxnId="{1D03B813-22D4-4004-94F1-3EDA54C59882}">
      <dgm:prSet/>
      <dgm:spPr/>
      <dgm:t>
        <a:bodyPr/>
        <a:lstStyle/>
        <a:p>
          <a:endParaRPr lang="es-ES" b="1"/>
        </a:p>
      </dgm:t>
    </dgm:pt>
    <dgm:pt modelId="{8AEBAE14-09E1-49BC-B79C-C4B790FF8585}" type="sibTrans" cxnId="{1D03B813-22D4-4004-94F1-3EDA54C59882}">
      <dgm:prSet/>
      <dgm:spPr/>
      <dgm:t>
        <a:bodyPr/>
        <a:lstStyle/>
        <a:p>
          <a:endParaRPr lang="es-ES" b="1"/>
        </a:p>
      </dgm:t>
    </dgm:pt>
    <dgm:pt modelId="{3C46418D-716B-42AA-99A5-D29A5103A860}">
      <dgm:prSet phldrT="[Texto]">
        <dgm:style>
          <a:lnRef idx="1">
            <a:schemeClr val="accent5"/>
          </a:lnRef>
          <a:fillRef idx="2">
            <a:schemeClr val="accent5"/>
          </a:fillRef>
          <a:effectRef idx="1">
            <a:schemeClr val="accent5"/>
          </a:effectRef>
          <a:fontRef idx="minor">
            <a:schemeClr val="dk1"/>
          </a:fontRef>
        </dgm:style>
      </dgm:prSet>
      <dgm:spPr/>
      <dgm:t>
        <a:bodyPr/>
        <a:lstStyle/>
        <a:p>
          <a:r>
            <a:rPr lang="es-ES" b="1" dirty="0">
              <a:solidFill>
                <a:schemeClr val="accent5">
                  <a:lumMod val="50000"/>
                </a:schemeClr>
              </a:solidFill>
            </a:rPr>
            <a:t>Nuestro trabajo</a:t>
          </a:r>
        </a:p>
      </dgm:t>
    </dgm:pt>
    <dgm:pt modelId="{116FF932-12B8-4F7A-A218-1E50A2B7CA35}" type="parTrans" cxnId="{7826494E-72FD-4166-B8F7-40B18FA99113}">
      <dgm:prSet/>
      <dgm:spPr/>
      <dgm:t>
        <a:bodyPr/>
        <a:lstStyle/>
        <a:p>
          <a:endParaRPr lang="es-ES" b="1"/>
        </a:p>
      </dgm:t>
    </dgm:pt>
    <dgm:pt modelId="{FA8003BA-31AC-4648-8049-BF5A34C007D9}" type="sibTrans" cxnId="{7826494E-72FD-4166-B8F7-40B18FA99113}">
      <dgm:prSet/>
      <dgm:spPr/>
      <dgm:t>
        <a:bodyPr/>
        <a:lstStyle/>
        <a:p>
          <a:endParaRPr lang="es-ES" b="1"/>
        </a:p>
      </dgm:t>
    </dgm:pt>
    <dgm:pt modelId="{2E02570A-E1F4-4B4C-816C-7FDAD7ABE583}">
      <dgm:prSet phldrT="[Texto]">
        <dgm:style>
          <a:lnRef idx="1">
            <a:schemeClr val="accent3"/>
          </a:lnRef>
          <a:fillRef idx="2">
            <a:schemeClr val="accent3"/>
          </a:fillRef>
          <a:effectRef idx="1">
            <a:schemeClr val="accent3"/>
          </a:effectRef>
          <a:fontRef idx="minor">
            <a:schemeClr val="dk1"/>
          </a:fontRef>
        </dgm:style>
      </dgm:prSet>
      <dgm:spPr>
        <a:gradFill rotWithShape="0">
          <a:gsLst>
            <a:gs pos="0">
              <a:srgbClr val="FFFF66"/>
            </a:gs>
            <a:gs pos="35000">
              <a:srgbClr val="FFFF99"/>
            </a:gs>
            <a:gs pos="100000">
              <a:schemeClr val="accent3">
                <a:tint val="15000"/>
                <a:satMod val="350000"/>
              </a:schemeClr>
            </a:gs>
          </a:gsLst>
        </a:gradFill>
      </dgm:spPr>
      <dgm:t>
        <a:bodyPr/>
        <a:lstStyle/>
        <a:p>
          <a:r>
            <a:rPr lang="es-ES" b="1" dirty="0">
              <a:solidFill>
                <a:srgbClr val="5E5C00"/>
              </a:solidFill>
            </a:rPr>
            <a:t>Nuestra seguridad</a:t>
          </a:r>
        </a:p>
      </dgm:t>
    </dgm:pt>
    <dgm:pt modelId="{2B945B7D-AF8E-4282-8971-3E9F433058D7}" type="parTrans" cxnId="{D0479846-9262-447D-BC16-A8B455A403FC}">
      <dgm:prSet/>
      <dgm:spPr/>
      <dgm:t>
        <a:bodyPr/>
        <a:lstStyle/>
        <a:p>
          <a:endParaRPr lang="es-ES" b="1"/>
        </a:p>
      </dgm:t>
    </dgm:pt>
    <dgm:pt modelId="{8A1EE835-DD30-4FEB-8FF4-414836EA2A52}" type="sibTrans" cxnId="{D0479846-9262-447D-BC16-A8B455A403FC}">
      <dgm:prSet/>
      <dgm:spPr/>
      <dgm:t>
        <a:bodyPr/>
        <a:lstStyle/>
        <a:p>
          <a:endParaRPr lang="es-ES" b="1"/>
        </a:p>
      </dgm:t>
    </dgm:pt>
    <dgm:pt modelId="{5C9DFF28-C745-400D-B13C-5C81278CA44C}">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7030A0"/>
              </a:solidFill>
            </a:rPr>
            <a:t>Nuestra reputación y honor</a:t>
          </a:r>
        </a:p>
      </dgm:t>
    </dgm:pt>
    <dgm:pt modelId="{8E2621B5-A323-40B0-85E7-EF85ED35FCED}" type="sibTrans" cxnId="{AA8F1492-3A3B-4908-BB94-89BC0838FFD5}">
      <dgm:prSet/>
      <dgm:spPr/>
      <dgm:t>
        <a:bodyPr/>
        <a:lstStyle/>
        <a:p>
          <a:endParaRPr lang="es-ES" b="1"/>
        </a:p>
      </dgm:t>
    </dgm:pt>
    <dgm:pt modelId="{B4F50B9F-A5A9-410C-965F-7F17D274F8C0}" type="parTrans" cxnId="{AA8F1492-3A3B-4908-BB94-89BC0838FFD5}">
      <dgm:prSet/>
      <dgm:spPr/>
      <dgm:t>
        <a:bodyPr/>
        <a:lstStyle/>
        <a:p>
          <a:endParaRPr lang="es-ES" b="1"/>
        </a:p>
      </dgm:t>
    </dgm:pt>
    <dgm:pt modelId="{3DEBF399-CCD1-426B-8990-E42D6A498922}" type="pres">
      <dgm:prSet presAssocID="{7BE5DFC6-BD93-4214-B3C7-C1D7631DE50E}" presName="Name0" presStyleCnt="0">
        <dgm:presLayoutVars>
          <dgm:dir/>
          <dgm:resizeHandles val="exact"/>
        </dgm:presLayoutVars>
      </dgm:prSet>
      <dgm:spPr/>
    </dgm:pt>
    <dgm:pt modelId="{28FB0995-CC61-44A5-B594-83AECA866D79}" type="pres">
      <dgm:prSet presAssocID="{6AF0DA5B-7581-4ACF-BEB8-45F8BCC9C79E}" presName="composite" presStyleCnt="0"/>
      <dgm:spPr/>
    </dgm:pt>
    <dgm:pt modelId="{844B8943-C964-499C-BC07-509428D18000}" type="pres">
      <dgm:prSet presAssocID="{6AF0DA5B-7581-4ACF-BEB8-45F8BCC9C79E}" presName="rect1" presStyleLbl="trAlignAcc1" presStyleIdx="0" presStyleCnt="8">
        <dgm:presLayoutVars>
          <dgm:bulletEnabled val="1"/>
        </dgm:presLayoutVars>
      </dgm:prSet>
      <dgm:spPr/>
    </dgm:pt>
    <dgm:pt modelId="{A77E8936-ACD9-476E-896C-464E7D39CF01}" type="pres">
      <dgm:prSet presAssocID="{6AF0DA5B-7581-4ACF-BEB8-45F8BCC9C79E}" presName="rect2" presStyleLbl="fgImgPlace1" presStyleIdx="0" presStyleCnt="8"/>
      <dgm:spPr>
        <a:blipFill rotWithShape="1">
          <a:blip xmlns:r="http://schemas.openxmlformats.org/officeDocument/2006/relationships" r:embed="rId1"/>
          <a:stretch>
            <a:fillRect/>
          </a:stretch>
        </a:blipFill>
      </dgm:spPr>
    </dgm:pt>
    <dgm:pt modelId="{FA8B1279-EFFF-40C5-BC32-5ADBEB3B0CF9}" type="pres">
      <dgm:prSet presAssocID="{E8D881AF-616E-4A0F-A8BA-5B41893DF054}" presName="sibTrans" presStyleCnt="0"/>
      <dgm:spPr/>
    </dgm:pt>
    <dgm:pt modelId="{677E24CA-5C8B-4600-AD78-AE59CB1253B1}" type="pres">
      <dgm:prSet presAssocID="{5C9DFF28-C745-400D-B13C-5C81278CA44C}" presName="composite" presStyleCnt="0"/>
      <dgm:spPr/>
    </dgm:pt>
    <dgm:pt modelId="{6A73EAB0-66FA-45BA-86B6-12365DEA13AC}" type="pres">
      <dgm:prSet presAssocID="{5C9DFF28-C745-400D-B13C-5C81278CA44C}" presName="rect1" presStyleLbl="trAlignAcc1" presStyleIdx="1" presStyleCnt="8">
        <dgm:presLayoutVars>
          <dgm:bulletEnabled val="1"/>
        </dgm:presLayoutVars>
      </dgm:prSet>
      <dgm:spPr/>
    </dgm:pt>
    <dgm:pt modelId="{0AD20BEC-23CC-4A9E-A9CC-192AC042D896}" type="pres">
      <dgm:prSet presAssocID="{5C9DFF28-C745-400D-B13C-5C81278CA44C}" presName="rect2"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814AA95A-FA13-425C-B652-FD78BC16AF1E}" type="pres">
      <dgm:prSet presAssocID="{8E2621B5-A323-40B0-85E7-EF85ED35FCED}" presName="sibTrans" presStyleCnt="0"/>
      <dgm:spPr/>
    </dgm:pt>
    <dgm:pt modelId="{51FEEBBE-B37F-4602-8BE3-8508B2BB8901}" type="pres">
      <dgm:prSet presAssocID="{226021AE-7A91-4F05-95E7-CB745461EA82}" presName="composite" presStyleCnt="0"/>
      <dgm:spPr/>
    </dgm:pt>
    <dgm:pt modelId="{AD2B0C6E-03E1-46E6-BE55-5738DD710A44}" type="pres">
      <dgm:prSet presAssocID="{226021AE-7A91-4F05-95E7-CB745461EA82}" presName="rect1" presStyleLbl="trAlignAcc1" presStyleIdx="2" presStyleCnt="8" custLinFactNeighborX="-518" custLinFactNeighborY="-793">
        <dgm:presLayoutVars>
          <dgm:bulletEnabled val="1"/>
        </dgm:presLayoutVars>
      </dgm:prSet>
      <dgm:spPr/>
    </dgm:pt>
    <dgm:pt modelId="{1F4DDBE5-A518-4296-B411-953C0BF47533}" type="pres">
      <dgm:prSet presAssocID="{226021AE-7A91-4F05-95E7-CB745461EA82}" presName="rect2" presStyleLbl="fgImgPlace1" presStyleIdx="2" presStyleCnt="8"/>
      <dgm:spPr>
        <a:blipFill rotWithShape="1">
          <a:blip xmlns:r="http://schemas.openxmlformats.org/officeDocument/2006/relationships" r:embed="rId3"/>
          <a:stretch>
            <a:fillRect/>
          </a:stretch>
        </a:blipFill>
      </dgm:spPr>
    </dgm:pt>
    <dgm:pt modelId="{C09479FC-4A64-4930-88A1-CC13AF61618B}" type="pres">
      <dgm:prSet presAssocID="{B6DDA0AA-1667-47C5-8F2C-B7DF0FFC0651}" presName="sibTrans" presStyleCnt="0"/>
      <dgm:spPr/>
    </dgm:pt>
    <dgm:pt modelId="{16297EE9-38F9-41AD-9995-4E7760822CB3}" type="pres">
      <dgm:prSet presAssocID="{414BCCE5-B4DD-41BF-A854-51A5EC981F7D}" presName="composite" presStyleCnt="0"/>
      <dgm:spPr/>
    </dgm:pt>
    <dgm:pt modelId="{57EE2632-1F7D-4AE2-9F62-7AFEA834CAD5}" type="pres">
      <dgm:prSet presAssocID="{414BCCE5-B4DD-41BF-A854-51A5EC981F7D}" presName="rect1" presStyleLbl="trAlignAcc1" presStyleIdx="3" presStyleCnt="8">
        <dgm:presLayoutVars>
          <dgm:bulletEnabled val="1"/>
        </dgm:presLayoutVars>
      </dgm:prSet>
      <dgm:spPr/>
    </dgm:pt>
    <dgm:pt modelId="{83E1541D-3948-4E4B-A1C7-DE21E6CFB957}" type="pres">
      <dgm:prSet presAssocID="{414BCCE5-B4DD-41BF-A854-51A5EC981F7D}" presName="rect2" presStyleLbl="fgImgPlace1" presStyleIdx="3" presStyleCnt="8"/>
      <dgm:spPr>
        <a:blipFill dpi="0" rotWithShape="1">
          <a:blip xmlns:r="http://schemas.openxmlformats.org/officeDocument/2006/relationships" r:embed="rId4"/>
          <a:srcRect/>
          <a:stretch>
            <a:fillRect l="-74366" t="822" r="-39850" b="-822"/>
          </a:stretch>
        </a:blipFill>
      </dgm:spPr>
    </dgm:pt>
    <dgm:pt modelId="{C97B4CAF-B40F-46F4-8DD6-BCD2424183B5}" type="pres">
      <dgm:prSet presAssocID="{F6E9235F-C956-4426-8D26-CBC1B5D5FBC8}" presName="sibTrans" presStyleCnt="0"/>
      <dgm:spPr/>
    </dgm:pt>
    <dgm:pt modelId="{884EF9B6-D429-44F4-A716-B695D841832E}" type="pres">
      <dgm:prSet presAssocID="{9B9E6714-1B1F-4F76-A88A-7F0533B6AF8D}" presName="composite" presStyleCnt="0"/>
      <dgm:spPr/>
    </dgm:pt>
    <dgm:pt modelId="{F8E57991-9849-4097-9116-CFDD350144E1}" type="pres">
      <dgm:prSet presAssocID="{9B9E6714-1B1F-4F76-A88A-7F0533B6AF8D}" presName="rect1" presStyleLbl="trAlignAcc1" presStyleIdx="4" presStyleCnt="8">
        <dgm:presLayoutVars>
          <dgm:bulletEnabled val="1"/>
        </dgm:presLayoutVars>
      </dgm:prSet>
      <dgm:spPr/>
    </dgm:pt>
    <dgm:pt modelId="{6DDC445F-865D-4D15-80F6-7EF11D10804A}" type="pres">
      <dgm:prSet presAssocID="{9B9E6714-1B1F-4F76-A88A-7F0533B6AF8D}" presName="rect2" presStyleLbl="fgImgPlace1" presStyleIdx="4" presStyleCnt="8"/>
      <dgm:spPr>
        <a:blipFill rotWithShape="1">
          <a:blip xmlns:r="http://schemas.openxmlformats.org/officeDocument/2006/relationships" r:embed="rId5"/>
          <a:stretch>
            <a:fillRect/>
          </a:stretch>
        </a:blipFill>
      </dgm:spPr>
    </dgm:pt>
    <dgm:pt modelId="{72721355-0D9A-4ECB-BE3A-64A965AD4586}" type="pres">
      <dgm:prSet presAssocID="{5130B92E-0D19-4E58-AC76-19642A018289}" presName="sibTrans" presStyleCnt="0"/>
      <dgm:spPr/>
    </dgm:pt>
    <dgm:pt modelId="{E026C42C-35FD-44C1-BE31-9F6EDE73EC6B}" type="pres">
      <dgm:prSet presAssocID="{D840A39A-F240-4B92-A779-C8AC48BC07EA}" presName="composite" presStyleCnt="0"/>
      <dgm:spPr/>
    </dgm:pt>
    <dgm:pt modelId="{7AB8FA76-CE47-482A-8E2C-63E204322574}" type="pres">
      <dgm:prSet presAssocID="{D840A39A-F240-4B92-A779-C8AC48BC07EA}" presName="rect1" presStyleLbl="trAlignAcc1" presStyleIdx="5" presStyleCnt="8">
        <dgm:presLayoutVars>
          <dgm:bulletEnabled val="1"/>
        </dgm:presLayoutVars>
      </dgm:prSet>
      <dgm:spPr/>
    </dgm:pt>
    <dgm:pt modelId="{F3741E02-16E2-494B-B1D1-D12DD834CFF6}" type="pres">
      <dgm:prSet presAssocID="{D840A39A-F240-4B92-A779-C8AC48BC07EA}" presName="rect2" presStyleLbl="f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000" r="-6000"/>
          </a:stretch>
        </a:blipFill>
      </dgm:spPr>
    </dgm:pt>
    <dgm:pt modelId="{5D4ED517-7632-4478-B063-2BB116FE0ABB}" type="pres">
      <dgm:prSet presAssocID="{8AEBAE14-09E1-49BC-B79C-C4B790FF8585}" presName="sibTrans" presStyleCnt="0"/>
      <dgm:spPr/>
    </dgm:pt>
    <dgm:pt modelId="{91BD0CDD-F59B-467D-AA66-5020BB94A43F}" type="pres">
      <dgm:prSet presAssocID="{3C46418D-716B-42AA-99A5-D29A5103A860}" presName="composite" presStyleCnt="0"/>
      <dgm:spPr/>
    </dgm:pt>
    <dgm:pt modelId="{5A07B5EB-2126-4B33-8468-8ED3BE753F70}" type="pres">
      <dgm:prSet presAssocID="{3C46418D-716B-42AA-99A5-D29A5103A860}" presName="rect1" presStyleLbl="trAlignAcc1" presStyleIdx="6" presStyleCnt="8">
        <dgm:presLayoutVars>
          <dgm:bulletEnabled val="1"/>
        </dgm:presLayoutVars>
      </dgm:prSet>
      <dgm:spPr/>
    </dgm:pt>
    <dgm:pt modelId="{24180F14-0AAE-430B-858D-97E982C24B3E}" type="pres">
      <dgm:prSet presAssocID="{3C46418D-716B-42AA-99A5-D29A5103A860}" presName="rect2" presStyleLbl="fgImgPlace1" presStyleIdx="6" presStyleCnt="8"/>
      <dgm:spPr>
        <a:blipFill rotWithShape="1">
          <a:blip xmlns:r="http://schemas.openxmlformats.org/officeDocument/2006/relationships" r:embed="rId7"/>
          <a:stretch>
            <a:fillRect/>
          </a:stretch>
        </a:blipFill>
      </dgm:spPr>
    </dgm:pt>
    <dgm:pt modelId="{DC3EBC2E-EAD6-48E6-A908-9752F4438AC1}" type="pres">
      <dgm:prSet presAssocID="{FA8003BA-31AC-4648-8049-BF5A34C007D9}" presName="sibTrans" presStyleCnt="0"/>
      <dgm:spPr/>
    </dgm:pt>
    <dgm:pt modelId="{967CCA0B-0B12-4FAC-AE85-A90CA3A0FAAD}" type="pres">
      <dgm:prSet presAssocID="{2E02570A-E1F4-4B4C-816C-7FDAD7ABE583}" presName="composite" presStyleCnt="0"/>
      <dgm:spPr/>
    </dgm:pt>
    <dgm:pt modelId="{53E78365-074C-45AB-BC1B-885E5BB7BBDA}" type="pres">
      <dgm:prSet presAssocID="{2E02570A-E1F4-4B4C-816C-7FDAD7ABE583}" presName="rect1" presStyleLbl="trAlignAcc1" presStyleIdx="7" presStyleCnt="8">
        <dgm:presLayoutVars>
          <dgm:bulletEnabled val="1"/>
        </dgm:presLayoutVars>
      </dgm:prSet>
      <dgm:spPr/>
    </dgm:pt>
    <dgm:pt modelId="{545418C0-D6BC-46EF-B8ED-03129EF5AC0C}" type="pres">
      <dgm:prSet presAssocID="{2E02570A-E1F4-4B4C-816C-7FDAD7ABE583}" presName="rect2" presStyleLbl="fgImgPlace1" presStyleIdx="7" presStyleCnt="8"/>
      <dgm:spPr>
        <a:blipFill dpi="0" rotWithShape="1">
          <a:blip xmlns:r="http://schemas.openxmlformats.org/officeDocument/2006/relationships" r:embed="rId8"/>
          <a:srcRect/>
          <a:stretch>
            <a:fillRect l="-74476" r="-64228"/>
          </a:stretch>
        </a:blipFill>
      </dgm:spPr>
    </dgm:pt>
  </dgm:ptLst>
  <dgm:cxnLst>
    <dgm:cxn modelId="{1D03B813-22D4-4004-94F1-3EDA54C59882}" srcId="{7BE5DFC6-BD93-4214-B3C7-C1D7631DE50E}" destId="{D840A39A-F240-4B92-A779-C8AC48BC07EA}" srcOrd="5" destOrd="0" parTransId="{90027021-9409-44D5-A5F5-8E5967E74009}" sibTransId="{8AEBAE14-09E1-49BC-B79C-C4B790FF8585}"/>
    <dgm:cxn modelId="{954B7219-9D9A-45DC-948C-02F7A4703BDE}" type="presOf" srcId="{5C9DFF28-C745-400D-B13C-5C81278CA44C}" destId="{6A73EAB0-66FA-45BA-86B6-12365DEA13AC}" srcOrd="0" destOrd="0" presId="urn:microsoft.com/office/officeart/2008/layout/PictureStrips"/>
    <dgm:cxn modelId="{88DD4B23-88A9-43AF-8105-445736A4BACA}" srcId="{7BE5DFC6-BD93-4214-B3C7-C1D7631DE50E}" destId="{226021AE-7A91-4F05-95E7-CB745461EA82}" srcOrd="2" destOrd="0" parTransId="{223004A8-D150-4E12-9E0C-CAEA03B8F1C3}" sibTransId="{B6DDA0AA-1667-47C5-8F2C-B7DF0FFC0651}"/>
    <dgm:cxn modelId="{E90F2B3F-3115-47C2-99C9-E2ADB1CE1A1D}" srcId="{7BE5DFC6-BD93-4214-B3C7-C1D7631DE50E}" destId="{9B9E6714-1B1F-4F76-A88A-7F0533B6AF8D}" srcOrd="4" destOrd="0" parTransId="{6E68D590-6BEE-44C7-BA57-3133072DFA0D}" sibTransId="{5130B92E-0D19-4E58-AC76-19642A018289}"/>
    <dgm:cxn modelId="{D0479846-9262-447D-BC16-A8B455A403FC}" srcId="{7BE5DFC6-BD93-4214-B3C7-C1D7631DE50E}" destId="{2E02570A-E1F4-4B4C-816C-7FDAD7ABE583}" srcOrd="7" destOrd="0" parTransId="{2B945B7D-AF8E-4282-8971-3E9F433058D7}" sibTransId="{8A1EE835-DD30-4FEB-8FF4-414836EA2A52}"/>
    <dgm:cxn modelId="{5194D747-E1BD-4EAC-839E-20E174117D16}" srcId="{7BE5DFC6-BD93-4214-B3C7-C1D7631DE50E}" destId="{6AF0DA5B-7581-4ACF-BEB8-45F8BCC9C79E}" srcOrd="0" destOrd="0" parTransId="{79E503F1-9D35-46F8-AFE9-A8E7CD8EC617}" sibTransId="{E8D881AF-616E-4A0F-A8BA-5B41893DF054}"/>
    <dgm:cxn modelId="{7826494E-72FD-4166-B8F7-40B18FA99113}" srcId="{7BE5DFC6-BD93-4214-B3C7-C1D7631DE50E}" destId="{3C46418D-716B-42AA-99A5-D29A5103A860}" srcOrd="6" destOrd="0" parTransId="{116FF932-12B8-4F7A-A218-1E50A2B7CA35}" sibTransId="{FA8003BA-31AC-4648-8049-BF5A34C007D9}"/>
    <dgm:cxn modelId="{F75AAA7E-7C28-4EEC-A380-B1E2A938D9C1}" type="presOf" srcId="{D840A39A-F240-4B92-A779-C8AC48BC07EA}" destId="{7AB8FA76-CE47-482A-8E2C-63E204322574}" srcOrd="0" destOrd="0" presId="urn:microsoft.com/office/officeart/2008/layout/PictureStrips"/>
    <dgm:cxn modelId="{16597489-85B2-44E9-BBAD-5348451FDE01}" type="presOf" srcId="{3C46418D-716B-42AA-99A5-D29A5103A860}" destId="{5A07B5EB-2126-4B33-8468-8ED3BE753F70}" srcOrd="0" destOrd="0" presId="urn:microsoft.com/office/officeart/2008/layout/PictureStrips"/>
    <dgm:cxn modelId="{CA6EE88D-6ACE-4BAC-96B4-4CDA915DEDD4}" type="presOf" srcId="{226021AE-7A91-4F05-95E7-CB745461EA82}" destId="{AD2B0C6E-03E1-46E6-BE55-5738DD710A44}" srcOrd="0" destOrd="0" presId="urn:microsoft.com/office/officeart/2008/layout/PictureStrips"/>
    <dgm:cxn modelId="{AA8F1492-3A3B-4908-BB94-89BC0838FFD5}" srcId="{7BE5DFC6-BD93-4214-B3C7-C1D7631DE50E}" destId="{5C9DFF28-C745-400D-B13C-5C81278CA44C}" srcOrd="1" destOrd="0" parTransId="{B4F50B9F-A5A9-410C-965F-7F17D274F8C0}" sibTransId="{8E2621B5-A323-40B0-85E7-EF85ED35FCED}"/>
    <dgm:cxn modelId="{A5DCAA9C-C39D-40CA-8386-D419B19E182E}" type="presOf" srcId="{2E02570A-E1F4-4B4C-816C-7FDAD7ABE583}" destId="{53E78365-074C-45AB-BC1B-885E5BB7BBDA}" srcOrd="0" destOrd="0" presId="urn:microsoft.com/office/officeart/2008/layout/PictureStrips"/>
    <dgm:cxn modelId="{904CBDB0-171B-4F51-8295-50887E8E743D}" type="presOf" srcId="{9B9E6714-1B1F-4F76-A88A-7F0533B6AF8D}" destId="{F8E57991-9849-4097-9116-CFDD350144E1}" srcOrd="0" destOrd="0" presId="urn:microsoft.com/office/officeart/2008/layout/PictureStrips"/>
    <dgm:cxn modelId="{0654CBB0-AF83-450B-8EC7-DFA1E9AF4DEB}" srcId="{7BE5DFC6-BD93-4214-B3C7-C1D7631DE50E}" destId="{414BCCE5-B4DD-41BF-A854-51A5EC981F7D}" srcOrd="3" destOrd="0" parTransId="{B6DBDBFB-BD8C-4CF1-9252-8FF200B60039}" sibTransId="{F6E9235F-C956-4426-8D26-CBC1B5D5FBC8}"/>
    <dgm:cxn modelId="{A2F79EDE-5933-4172-B9BF-328B53C3F5D1}" type="presOf" srcId="{6AF0DA5B-7581-4ACF-BEB8-45F8BCC9C79E}" destId="{844B8943-C964-499C-BC07-509428D18000}" srcOrd="0" destOrd="0" presId="urn:microsoft.com/office/officeart/2008/layout/PictureStrips"/>
    <dgm:cxn modelId="{88D601F1-004B-422B-93DF-61E7D5F51F5B}" type="presOf" srcId="{414BCCE5-B4DD-41BF-A854-51A5EC981F7D}" destId="{57EE2632-1F7D-4AE2-9F62-7AFEA834CAD5}" srcOrd="0" destOrd="0" presId="urn:microsoft.com/office/officeart/2008/layout/PictureStrips"/>
    <dgm:cxn modelId="{3C29CBF8-2ADC-45EE-9BBC-D00DB512BAFA}" type="presOf" srcId="{7BE5DFC6-BD93-4214-B3C7-C1D7631DE50E}" destId="{3DEBF399-CCD1-426B-8990-E42D6A498922}" srcOrd="0" destOrd="0" presId="urn:microsoft.com/office/officeart/2008/layout/PictureStrips"/>
    <dgm:cxn modelId="{7EA7C0F9-76E3-4A36-BEDA-5289715E2397}" type="presParOf" srcId="{3DEBF399-CCD1-426B-8990-E42D6A498922}" destId="{28FB0995-CC61-44A5-B594-83AECA866D79}" srcOrd="0" destOrd="0" presId="urn:microsoft.com/office/officeart/2008/layout/PictureStrips"/>
    <dgm:cxn modelId="{719577A6-7310-4D9A-AD0D-C7DFA006EB8B}" type="presParOf" srcId="{28FB0995-CC61-44A5-B594-83AECA866D79}" destId="{844B8943-C964-499C-BC07-509428D18000}" srcOrd="0" destOrd="0" presId="urn:microsoft.com/office/officeart/2008/layout/PictureStrips"/>
    <dgm:cxn modelId="{8FE56957-F093-4248-952D-1E485CE7CDCF}" type="presParOf" srcId="{28FB0995-CC61-44A5-B594-83AECA866D79}" destId="{A77E8936-ACD9-476E-896C-464E7D39CF01}" srcOrd="1" destOrd="0" presId="urn:microsoft.com/office/officeart/2008/layout/PictureStrips"/>
    <dgm:cxn modelId="{B061472F-C7C2-4CA4-8264-1DA60687E977}" type="presParOf" srcId="{3DEBF399-CCD1-426B-8990-E42D6A498922}" destId="{FA8B1279-EFFF-40C5-BC32-5ADBEB3B0CF9}" srcOrd="1" destOrd="0" presId="urn:microsoft.com/office/officeart/2008/layout/PictureStrips"/>
    <dgm:cxn modelId="{63ECFBE2-6007-4079-951D-FCCE9999CC76}" type="presParOf" srcId="{3DEBF399-CCD1-426B-8990-E42D6A498922}" destId="{677E24CA-5C8B-4600-AD78-AE59CB1253B1}" srcOrd="2" destOrd="0" presId="urn:microsoft.com/office/officeart/2008/layout/PictureStrips"/>
    <dgm:cxn modelId="{3D940975-5725-442F-90FF-EB64C283DE15}" type="presParOf" srcId="{677E24CA-5C8B-4600-AD78-AE59CB1253B1}" destId="{6A73EAB0-66FA-45BA-86B6-12365DEA13AC}" srcOrd="0" destOrd="0" presId="urn:microsoft.com/office/officeart/2008/layout/PictureStrips"/>
    <dgm:cxn modelId="{40FCD874-7BD8-41B1-81D6-8AC19E32689C}" type="presParOf" srcId="{677E24CA-5C8B-4600-AD78-AE59CB1253B1}" destId="{0AD20BEC-23CC-4A9E-A9CC-192AC042D896}" srcOrd="1" destOrd="0" presId="urn:microsoft.com/office/officeart/2008/layout/PictureStrips"/>
    <dgm:cxn modelId="{7D111271-D050-4219-9A37-8C7E68EF1F16}" type="presParOf" srcId="{3DEBF399-CCD1-426B-8990-E42D6A498922}" destId="{814AA95A-FA13-425C-B652-FD78BC16AF1E}" srcOrd="3" destOrd="0" presId="urn:microsoft.com/office/officeart/2008/layout/PictureStrips"/>
    <dgm:cxn modelId="{BA40681F-93DF-454E-A2D9-601F9434CA4B}" type="presParOf" srcId="{3DEBF399-CCD1-426B-8990-E42D6A498922}" destId="{51FEEBBE-B37F-4602-8BE3-8508B2BB8901}" srcOrd="4" destOrd="0" presId="urn:microsoft.com/office/officeart/2008/layout/PictureStrips"/>
    <dgm:cxn modelId="{B36DAE34-3C18-4CB3-A3F7-8D2BE3051D3F}" type="presParOf" srcId="{51FEEBBE-B37F-4602-8BE3-8508B2BB8901}" destId="{AD2B0C6E-03E1-46E6-BE55-5738DD710A44}" srcOrd="0" destOrd="0" presId="urn:microsoft.com/office/officeart/2008/layout/PictureStrips"/>
    <dgm:cxn modelId="{5C6B7CEB-F688-4C46-8394-92CD83D4C8E5}" type="presParOf" srcId="{51FEEBBE-B37F-4602-8BE3-8508B2BB8901}" destId="{1F4DDBE5-A518-4296-B411-953C0BF47533}" srcOrd="1" destOrd="0" presId="urn:microsoft.com/office/officeart/2008/layout/PictureStrips"/>
    <dgm:cxn modelId="{A6C01E29-70AD-4D07-88C7-08BB026FD967}" type="presParOf" srcId="{3DEBF399-CCD1-426B-8990-E42D6A498922}" destId="{C09479FC-4A64-4930-88A1-CC13AF61618B}" srcOrd="5" destOrd="0" presId="urn:microsoft.com/office/officeart/2008/layout/PictureStrips"/>
    <dgm:cxn modelId="{D6A90A6C-C046-4213-8466-8E3BFCFD04B6}" type="presParOf" srcId="{3DEBF399-CCD1-426B-8990-E42D6A498922}" destId="{16297EE9-38F9-41AD-9995-4E7760822CB3}" srcOrd="6" destOrd="0" presId="urn:microsoft.com/office/officeart/2008/layout/PictureStrips"/>
    <dgm:cxn modelId="{83DA2CD9-CAF2-454F-9B62-79039545AE8F}" type="presParOf" srcId="{16297EE9-38F9-41AD-9995-4E7760822CB3}" destId="{57EE2632-1F7D-4AE2-9F62-7AFEA834CAD5}" srcOrd="0" destOrd="0" presId="urn:microsoft.com/office/officeart/2008/layout/PictureStrips"/>
    <dgm:cxn modelId="{B4C700AD-DB0F-45DC-86AD-09DC33D29FAD}" type="presParOf" srcId="{16297EE9-38F9-41AD-9995-4E7760822CB3}" destId="{83E1541D-3948-4E4B-A1C7-DE21E6CFB957}" srcOrd="1" destOrd="0" presId="urn:microsoft.com/office/officeart/2008/layout/PictureStrips"/>
    <dgm:cxn modelId="{B574FCA5-4588-4C47-8BAD-F2A0FDBFD1B4}" type="presParOf" srcId="{3DEBF399-CCD1-426B-8990-E42D6A498922}" destId="{C97B4CAF-B40F-46F4-8DD6-BCD2424183B5}" srcOrd="7" destOrd="0" presId="urn:microsoft.com/office/officeart/2008/layout/PictureStrips"/>
    <dgm:cxn modelId="{D44F8D87-5385-4631-88F8-598180B1C7DD}" type="presParOf" srcId="{3DEBF399-CCD1-426B-8990-E42D6A498922}" destId="{884EF9B6-D429-44F4-A716-B695D841832E}" srcOrd="8" destOrd="0" presId="urn:microsoft.com/office/officeart/2008/layout/PictureStrips"/>
    <dgm:cxn modelId="{C64D0A6A-AC6C-4870-9A86-CDF66C5A728B}" type="presParOf" srcId="{884EF9B6-D429-44F4-A716-B695D841832E}" destId="{F8E57991-9849-4097-9116-CFDD350144E1}" srcOrd="0" destOrd="0" presId="urn:microsoft.com/office/officeart/2008/layout/PictureStrips"/>
    <dgm:cxn modelId="{06E43CDF-BF1D-4210-A54A-75043A5A0A69}" type="presParOf" srcId="{884EF9B6-D429-44F4-A716-B695D841832E}" destId="{6DDC445F-865D-4D15-80F6-7EF11D10804A}" srcOrd="1" destOrd="0" presId="urn:microsoft.com/office/officeart/2008/layout/PictureStrips"/>
    <dgm:cxn modelId="{2D7A0301-949A-4329-84E4-78A33C6FAD97}" type="presParOf" srcId="{3DEBF399-CCD1-426B-8990-E42D6A498922}" destId="{72721355-0D9A-4ECB-BE3A-64A965AD4586}" srcOrd="9" destOrd="0" presId="urn:microsoft.com/office/officeart/2008/layout/PictureStrips"/>
    <dgm:cxn modelId="{902F6B83-911C-4759-8458-471A8816EC71}" type="presParOf" srcId="{3DEBF399-CCD1-426B-8990-E42D6A498922}" destId="{E026C42C-35FD-44C1-BE31-9F6EDE73EC6B}" srcOrd="10" destOrd="0" presId="urn:microsoft.com/office/officeart/2008/layout/PictureStrips"/>
    <dgm:cxn modelId="{72A1DE34-ECD9-4A4D-9CF8-C501F68C5EF9}" type="presParOf" srcId="{E026C42C-35FD-44C1-BE31-9F6EDE73EC6B}" destId="{7AB8FA76-CE47-482A-8E2C-63E204322574}" srcOrd="0" destOrd="0" presId="urn:microsoft.com/office/officeart/2008/layout/PictureStrips"/>
    <dgm:cxn modelId="{687B1C0E-BDAB-4D20-B0AC-52D6AAE58BA2}" type="presParOf" srcId="{E026C42C-35FD-44C1-BE31-9F6EDE73EC6B}" destId="{F3741E02-16E2-494B-B1D1-D12DD834CFF6}" srcOrd="1" destOrd="0" presId="urn:microsoft.com/office/officeart/2008/layout/PictureStrips"/>
    <dgm:cxn modelId="{E364F45A-6E07-45A7-AC45-0A29D36033CC}" type="presParOf" srcId="{3DEBF399-CCD1-426B-8990-E42D6A498922}" destId="{5D4ED517-7632-4478-B063-2BB116FE0ABB}" srcOrd="11" destOrd="0" presId="urn:microsoft.com/office/officeart/2008/layout/PictureStrips"/>
    <dgm:cxn modelId="{891F1423-29C8-40A8-9346-0E31DF262F5E}" type="presParOf" srcId="{3DEBF399-CCD1-426B-8990-E42D6A498922}" destId="{91BD0CDD-F59B-467D-AA66-5020BB94A43F}" srcOrd="12" destOrd="0" presId="urn:microsoft.com/office/officeart/2008/layout/PictureStrips"/>
    <dgm:cxn modelId="{3FE7C106-66C8-41F0-ACEA-A2EEEDD56F22}" type="presParOf" srcId="{91BD0CDD-F59B-467D-AA66-5020BB94A43F}" destId="{5A07B5EB-2126-4B33-8468-8ED3BE753F70}" srcOrd="0" destOrd="0" presId="urn:microsoft.com/office/officeart/2008/layout/PictureStrips"/>
    <dgm:cxn modelId="{9ACD176F-4487-40DE-8942-5856656D5DFF}" type="presParOf" srcId="{91BD0CDD-F59B-467D-AA66-5020BB94A43F}" destId="{24180F14-0AAE-430B-858D-97E982C24B3E}" srcOrd="1" destOrd="0" presId="urn:microsoft.com/office/officeart/2008/layout/PictureStrips"/>
    <dgm:cxn modelId="{4D0FF505-0085-435F-B57A-DBEFE0F3293E}" type="presParOf" srcId="{3DEBF399-CCD1-426B-8990-E42D6A498922}" destId="{DC3EBC2E-EAD6-48E6-A908-9752F4438AC1}" srcOrd="13" destOrd="0" presId="urn:microsoft.com/office/officeart/2008/layout/PictureStrips"/>
    <dgm:cxn modelId="{5AD0B434-D884-4B2B-AF83-E4A9E8582BE6}" type="presParOf" srcId="{3DEBF399-CCD1-426B-8990-E42D6A498922}" destId="{967CCA0B-0B12-4FAC-AE85-A90CA3A0FAAD}" srcOrd="14" destOrd="0" presId="urn:microsoft.com/office/officeart/2008/layout/PictureStrips"/>
    <dgm:cxn modelId="{2E3FB2B0-5B9D-4D34-AA2A-182E14E51CC3}" type="presParOf" srcId="{967CCA0B-0B12-4FAC-AE85-A90CA3A0FAAD}" destId="{53E78365-074C-45AB-BC1B-885E5BB7BBDA}" srcOrd="0" destOrd="0" presId="urn:microsoft.com/office/officeart/2008/layout/PictureStrips"/>
    <dgm:cxn modelId="{123DF2E7-450A-4F0A-89A7-0C08EE7C6E38}" type="presParOf" srcId="{967CCA0B-0B12-4FAC-AE85-A90CA3A0FAAD}" destId="{545418C0-D6BC-46EF-B8ED-03129EF5AC0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B8943-C964-499C-BC07-509428D18000}">
      <dsp:nvSpPr>
        <dsp:cNvPr id="0" name=""/>
        <dsp:cNvSpPr/>
      </dsp:nvSpPr>
      <dsp:spPr>
        <a:xfrm>
          <a:off x="810571" y="332803"/>
          <a:ext cx="3569459" cy="1115455"/>
        </a:xfrm>
        <a:prstGeom prst="rect">
          <a:avLst/>
        </a:prstGeom>
        <a:gradFill rotWithShape="0">
          <a:gsLst>
            <a:gs pos="0">
              <a:srgbClr val="D579C8"/>
            </a:gs>
            <a:gs pos="35000">
              <a:srgbClr val="FBC1EF"/>
            </a:gs>
            <a:gs pos="99000">
              <a:srgbClr val="FDE7FA"/>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chemeClr val="accent4">
                  <a:lumMod val="50000"/>
                </a:schemeClr>
              </a:solidFill>
            </a:rPr>
            <a:t>Nuestra vida espiritual</a:t>
          </a:r>
        </a:p>
      </dsp:txBody>
      <dsp:txXfrm>
        <a:off x="810571" y="332803"/>
        <a:ext cx="3569459" cy="1115455"/>
      </dsp:txXfrm>
    </dsp:sp>
    <dsp:sp modelId="{A77E8936-ACD9-476E-896C-464E7D39CF01}">
      <dsp:nvSpPr>
        <dsp:cNvPr id="0" name=""/>
        <dsp:cNvSpPr/>
      </dsp:nvSpPr>
      <dsp:spPr>
        <a:xfrm>
          <a:off x="661844" y="171682"/>
          <a:ext cx="780819" cy="1171228"/>
        </a:xfrm>
        <a:prstGeom prst="rect">
          <a:avLst/>
        </a:prstGeom>
        <a:blipFill rotWithShape="1">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3EAB0-66FA-45BA-86B6-12365DEA13AC}">
      <dsp:nvSpPr>
        <dsp:cNvPr id="0" name=""/>
        <dsp:cNvSpPr/>
      </dsp:nvSpPr>
      <dsp:spPr>
        <a:xfrm>
          <a:off x="4769696" y="332803"/>
          <a:ext cx="3569459" cy="1115455"/>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rgbClr val="7030A0"/>
              </a:solidFill>
            </a:rPr>
            <a:t>Nuestra reputación y honor</a:t>
          </a:r>
        </a:p>
      </dsp:txBody>
      <dsp:txXfrm>
        <a:off x="4769696" y="332803"/>
        <a:ext cx="3569459" cy="1115455"/>
      </dsp:txXfrm>
    </dsp:sp>
    <dsp:sp modelId="{0AD20BEC-23CC-4A9E-A9CC-192AC042D896}">
      <dsp:nvSpPr>
        <dsp:cNvPr id="0" name=""/>
        <dsp:cNvSpPr/>
      </dsp:nvSpPr>
      <dsp:spPr>
        <a:xfrm>
          <a:off x="4620969" y="171682"/>
          <a:ext cx="780819" cy="117122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2B0C6E-03E1-46E6-BE55-5738DD710A44}">
      <dsp:nvSpPr>
        <dsp:cNvPr id="0" name=""/>
        <dsp:cNvSpPr/>
      </dsp:nvSpPr>
      <dsp:spPr>
        <a:xfrm>
          <a:off x="792081" y="1728193"/>
          <a:ext cx="3569459" cy="1115455"/>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chemeClr val="tx1">
                  <a:lumMod val="65000"/>
                  <a:lumOff val="35000"/>
                </a:schemeClr>
              </a:solidFill>
            </a:rPr>
            <a:t>Nuestra economía</a:t>
          </a:r>
        </a:p>
      </dsp:txBody>
      <dsp:txXfrm>
        <a:off x="792081" y="1728193"/>
        <a:ext cx="3569459" cy="1115455"/>
      </dsp:txXfrm>
    </dsp:sp>
    <dsp:sp modelId="{1F4DDBE5-A518-4296-B411-953C0BF47533}">
      <dsp:nvSpPr>
        <dsp:cNvPr id="0" name=""/>
        <dsp:cNvSpPr/>
      </dsp:nvSpPr>
      <dsp:spPr>
        <a:xfrm>
          <a:off x="661844" y="1575917"/>
          <a:ext cx="780819" cy="1171228"/>
        </a:xfrm>
        <a:prstGeom prst="rect">
          <a:avLst/>
        </a:prstGeom>
        <a:blipFill rotWithShape="1">
          <a:blip xmlns:r="http://schemas.openxmlformats.org/officeDocument/2006/relationships" r:embed="rId3"/>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EE2632-1F7D-4AE2-9F62-7AFEA834CAD5}">
      <dsp:nvSpPr>
        <dsp:cNvPr id="0" name=""/>
        <dsp:cNvSpPr/>
      </dsp:nvSpPr>
      <dsp:spPr>
        <a:xfrm>
          <a:off x="4769696" y="1737038"/>
          <a:ext cx="3569459" cy="111545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chemeClr val="accent3">
                  <a:lumMod val="50000"/>
                </a:schemeClr>
              </a:solidFill>
            </a:rPr>
            <a:t>Nuestra vida</a:t>
          </a:r>
        </a:p>
      </dsp:txBody>
      <dsp:txXfrm>
        <a:off x="4769696" y="1737038"/>
        <a:ext cx="3569459" cy="1115455"/>
      </dsp:txXfrm>
    </dsp:sp>
    <dsp:sp modelId="{83E1541D-3948-4E4B-A1C7-DE21E6CFB957}">
      <dsp:nvSpPr>
        <dsp:cNvPr id="0" name=""/>
        <dsp:cNvSpPr/>
      </dsp:nvSpPr>
      <dsp:spPr>
        <a:xfrm>
          <a:off x="4620969" y="1575917"/>
          <a:ext cx="780819" cy="1171228"/>
        </a:xfrm>
        <a:prstGeom prst="rect">
          <a:avLst/>
        </a:prstGeom>
        <a:blipFill dpi="0" rotWithShape="1">
          <a:blip xmlns:r="http://schemas.openxmlformats.org/officeDocument/2006/relationships" r:embed="rId4"/>
          <a:srcRect/>
          <a:stretch>
            <a:fillRect l="-74366" t="822" r="-39850" b="-822"/>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E57991-9849-4097-9116-CFDD350144E1}">
      <dsp:nvSpPr>
        <dsp:cNvPr id="0" name=""/>
        <dsp:cNvSpPr/>
      </dsp:nvSpPr>
      <dsp:spPr>
        <a:xfrm>
          <a:off x="810571" y="3141273"/>
          <a:ext cx="3569459" cy="1115455"/>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chemeClr val="accent6">
                  <a:lumMod val="50000"/>
                </a:schemeClr>
              </a:solidFill>
            </a:rPr>
            <a:t>Nuestro alimento</a:t>
          </a:r>
        </a:p>
      </dsp:txBody>
      <dsp:txXfrm>
        <a:off x="810571" y="3141273"/>
        <a:ext cx="3569459" cy="1115455"/>
      </dsp:txXfrm>
    </dsp:sp>
    <dsp:sp modelId="{6DDC445F-865D-4D15-80F6-7EF11D10804A}">
      <dsp:nvSpPr>
        <dsp:cNvPr id="0" name=""/>
        <dsp:cNvSpPr/>
      </dsp:nvSpPr>
      <dsp:spPr>
        <a:xfrm>
          <a:off x="661844" y="2980152"/>
          <a:ext cx="780819" cy="1171228"/>
        </a:xfrm>
        <a:prstGeom prst="rect">
          <a:avLst/>
        </a:prstGeom>
        <a:blipFill rotWithShape="1">
          <a:blip xmlns:r="http://schemas.openxmlformats.org/officeDocument/2006/relationships" r:embed="rId5"/>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B8FA76-CE47-482A-8E2C-63E204322574}">
      <dsp:nvSpPr>
        <dsp:cNvPr id="0" name=""/>
        <dsp:cNvSpPr/>
      </dsp:nvSpPr>
      <dsp:spPr>
        <a:xfrm>
          <a:off x="4769696" y="3141273"/>
          <a:ext cx="3569459" cy="111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t>Nuestra salud</a:t>
          </a:r>
        </a:p>
      </dsp:txBody>
      <dsp:txXfrm>
        <a:off x="4769696" y="3141273"/>
        <a:ext cx="3569459" cy="1115455"/>
      </dsp:txXfrm>
    </dsp:sp>
    <dsp:sp modelId="{F3741E02-16E2-494B-B1D1-D12DD834CFF6}">
      <dsp:nvSpPr>
        <dsp:cNvPr id="0" name=""/>
        <dsp:cNvSpPr/>
      </dsp:nvSpPr>
      <dsp:spPr>
        <a:xfrm>
          <a:off x="4620969" y="2980152"/>
          <a:ext cx="780819" cy="117122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000" r="-6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07B5EB-2126-4B33-8468-8ED3BE753F70}">
      <dsp:nvSpPr>
        <dsp:cNvPr id="0" name=""/>
        <dsp:cNvSpPr/>
      </dsp:nvSpPr>
      <dsp:spPr>
        <a:xfrm>
          <a:off x="810571" y="4545508"/>
          <a:ext cx="3569459" cy="111545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chemeClr val="accent5">
                  <a:lumMod val="50000"/>
                </a:schemeClr>
              </a:solidFill>
            </a:rPr>
            <a:t>Nuestro trabajo</a:t>
          </a:r>
        </a:p>
      </dsp:txBody>
      <dsp:txXfrm>
        <a:off x="810571" y="4545508"/>
        <a:ext cx="3569459" cy="1115455"/>
      </dsp:txXfrm>
    </dsp:sp>
    <dsp:sp modelId="{24180F14-0AAE-430B-858D-97E982C24B3E}">
      <dsp:nvSpPr>
        <dsp:cNvPr id="0" name=""/>
        <dsp:cNvSpPr/>
      </dsp:nvSpPr>
      <dsp:spPr>
        <a:xfrm>
          <a:off x="661844" y="4384387"/>
          <a:ext cx="780819" cy="1171228"/>
        </a:xfrm>
        <a:prstGeom prst="rect">
          <a:avLst/>
        </a:prstGeom>
        <a:blipFill rotWithShape="1">
          <a:blip xmlns:r="http://schemas.openxmlformats.org/officeDocument/2006/relationships" r:embed="rId7"/>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78365-074C-45AB-BC1B-885E5BB7BBDA}">
      <dsp:nvSpPr>
        <dsp:cNvPr id="0" name=""/>
        <dsp:cNvSpPr/>
      </dsp:nvSpPr>
      <dsp:spPr>
        <a:xfrm>
          <a:off x="4769696" y="4545508"/>
          <a:ext cx="3569459" cy="1115455"/>
        </a:xfrm>
        <a:prstGeom prst="rect">
          <a:avLst/>
        </a:prstGeom>
        <a:gradFill rotWithShape="0">
          <a:gsLst>
            <a:gs pos="0">
              <a:srgbClr val="FFFF66"/>
            </a:gs>
            <a:gs pos="35000">
              <a:srgbClr val="FFFF99"/>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55536" tIns="99060" rIns="99060" bIns="99060" numCol="1" spcCol="1270" anchor="ctr" anchorCtr="0">
          <a:noAutofit/>
        </a:bodyPr>
        <a:lstStyle/>
        <a:p>
          <a:pPr marL="0" lvl="0" indent="0" algn="l" defTabSz="1155700">
            <a:lnSpc>
              <a:spcPct val="90000"/>
            </a:lnSpc>
            <a:spcBef>
              <a:spcPct val="0"/>
            </a:spcBef>
            <a:spcAft>
              <a:spcPct val="35000"/>
            </a:spcAft>
            <a:buNone/>
          </a:pPr>
          <a:r>
            <a:rPr lang="es-ES" sz="2600" b="1" kern="1200" dirty="0">
              <a:solidFill>
                <a:srgbClr val="5E5C00"/>
              </a:solidFill>
            </a:rPr>
            <a:t>Nuestra seguridad</a:t>
          </a:r>
        </a:p>
      </dsp:txBody>
      <dsp:txXfrm>
        <a:off x="4769696" y="4545508"/>
        <a:ext cx="3569459" cy="1115455"/>
      </dsp:txXfrm>
    </dsp:sp>
    <dsp:sp modelId="{545418C0-D6BC-46EF-B8ED-03129EF5AC0C}">
      <dsp:nvSpPr>
        <dsp:cNvPr id="0" name=""/>
        <dsp:cNvSpPr/>
      </dsp:nvSpPr>
      <dsp:spPr>
        <a:xfrm>
          <a:off x="4620969" y="4384387"/>
          <a:ext cx="780819" cy="1171228"/>
        </a:xfrm>
        <a:prstGeom prst="rect">
          <a:avLst/>
        </a:prstGeom>
        <a:blipFill dpi="0" rotWithShape="1">
          <a:blip xmlns:r="http://schemas.openxmlformats.org/officeDocument/2006/relationships" r:embed="rId8"/>
          <a:srcRect/>
          <a:stretch>
            <a:fillRect l="-74476" r="-64228"/>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FACFAC-8970-4A26-9D93-3CA07E56F100}" type="datetimeFigureOut">
              <a:rPr lang="es-ES" smtClean="0"/>
              <a:t>30/10/2022</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A317D-5962-4765-A2B5-1DE0BDDBCCF3}" type="slidenum">
              <a:rPr lang="es-ES" smtClean="0"/>
              <a:t>‹Nº›</a:t>
            </a:fld>
            <a:endParaRPr lang="es-ES"/>
          </a:p>
        </p:txBody>
      </p:sp>
    </p:spTree>
    <p:extLst>
      <p:ext uri="{BB962C8B-B14F-4D97-AF65-F5344CB8AC3E}">
        <p14:creationId xmlns:p14="http://schemas.microsoft.com/office/powerpoint/2010/main" val="260321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a:t>
            </a:fld>
            <a:endParaRPr lang="es-ES"/>
          </a:p>
        </p:txBody>
      </p:sp>
    </p:spTree>
    <p:extLst>
      <p:ext uri="{BB962C8B-B14F-4D97-AF65-F5344CB8AC3E}">
        <p14:creationId xmlns:p14="http://schemas.microsoft.com/office/powerpoint/2010/main" val="276649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25</a:t>
            </a:fld>
            <a:endParaRPr lang="es-ES"/>
          </a:p>
        </p:txBody>
      </p:sp>
    </p:spTree>
    <p:extLst>
      <p:ext uri="{BB962C8B-B14F-4D97-AF65-F5344CB8AC3E}">
        <p14:creationId xmlns:p14="http://schemas.microsoft.com/office/powerpoint/2010/main" val="367177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28</a:t>
            </a:fld>
            <a:endParaRPr lang="es-ES"/>
          </a:p>
        </p:txBody>
      </p:sp>
    </p:spTree>
    <p:extLst>
      <p:ext uri="{BB962C8B-B14F-4D97-AF65-F5344CB8AC3E}">
        <p14:creationId xmlns:p14="http://schemas.microsoft.com/office/powerpoint/2010/main" val="319398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3</a:t>
            </a:fld>
            <a:endParaRPr lang="es-ES"/>
          </a:p>
        </p:txBody>
      </p:sp>
    </p:spTree>
    <p:extLst>
      <p:ext uri="{BB962C8B-B14F-4D97-AF65-F5344CB8AC3E}">
        <p14:creationId xmlns:p14="http://schemas.microsoft.com/office/powerpoint/2010/main" val="344401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4</a:t>
            </a:fld>
            <a:endParaRPr lang="es-ES"/>
          </a:p>
        </p:txBody>
      </p:sp>
    </p:spTree>
    <p:extLst>
      <p:ext uri="{BB962C8B-B14F-4D97-AF65-F5344CB8AC3E}">
        <p14:creationId xmlns:p14="http://schemas.microsoft.com/office/powerpoint/2010/main" val="15026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5</a:t>
            </a:fld>
            <a:endParaRPr lang="es-ES"/>
          </a:p>
        </p:txBody>
      </p:sp>
    </p:spTree>
    <p:extLst>
      <p:ext uri="{BB962C8B-B14F-4D97-AF65-F5344CB8AC3E}">
        <p14:creationId xmlns:p14="http://schemas.microsoft.com/office/powerpoint/2010/main" val="118047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12</a:t>
            </a:fld>
            <a:endParaRPr lang="es-ES"/>
          </a:p>
        </p:txBody>
      </p:sp>
    </p:spTree>
    <p:extLst>
      <p:ext uri="{BB962C8B-B14F-4D97-AF65-F5344CB8AC3E}">
        <p14:creationId xmlns:p14="http://schemas.microsoft.com/office/powerpoint/2010/main" val="36799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13</a:t>
            </a:fld>
            <a:endParaRPr lang="es-ES"/>
          </a:p>
        </p:txBody>
      </p:sp>
    </p:spTree>
    <p:extLst>
      <p:ext uri="{BB962C8B-B14F-4D97-AF65-F5344CB8AC3E}">
        <p14:creationId xmlns:p14="http://schemas.microsoft.com/office/powerpoint/2010/main" val="275520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15</a:t>
            </a:fld>
            <a:endParaRPr lang="es-ES"/>
          </a:p>
        </p:txBody>
      </p:sp>
    </p:spTree>
    <p:extLst>
      <p:ext uri="{BB962C8B-B14F-4D97-AF65-F5344CB8AC3E}">
        <p14:creationId xmlns:p14="http://schemas.microsoft.com/office/powerpoint/2010/main" val="418215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19</a:t>
            </a:fld>
            <a:endParaRPr lang="es-ES"/>
          </a:p>
        </p:txBody>
      </p:sp>
    </p:spTree>
    <p:extLst>
      <p:ext uri="{BB962C8B-B14F-4D97-AF65-F5344CB8AC3E}">
        <p14:creationId xmlns:p14="http://schemas.microsoft.com/office/powerpoint/2010/main" val="152614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21</a:t>
            </a:fld>
            <a:endParaRPr lang="es-ES"/>
          </a:p>
        </p:txBody>
      </p:sp>
    </p:spTree>
    <p:extLst>
      <p:ext uri="{BB962C8B-B14F-4D97-AF65-F5344CB8AC3E}">
        <p14:creationId xmlns:p14="http://schemas.microsoft.com/office/powerpoint/2010/main" val="200142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77945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37705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05337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421198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188948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198130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389301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394542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57131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79507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173E72C-E189-41A5-85F6-DB2F4F3F0B52}" type="datetimeFigureOut">
              <a:rPr lang="es-ES" smtClean="0"/>
              <a:t>30/10/2022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423617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3E72C-E189-41A5-85F6-DB2F4F3F0B52}" type="datetimeFigureOut">
              <a:rPr lang="es-ES" smtClean="0"/>
              <a:t>30/10/2022</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03B7C-7F14-40BB-9B98-14BFD9DD68A7}" type="slidenum">
              <a:rPr lang="es-ES" smtClean="0"/>
              <a:t>‹Nº›</a:t>
            </a:fld>
            <a:endParaRPr lang="es-ES"/>
          </a:p>
        </p:txBody>
      </p:sp>
    </p:spTree>
    <p:extLst>
      <p:ext uri="{BB962C8B-B14F-4D97-AF65-F5344CB8AC3E}">
        <p14:creationId xmlns:p14="http://schemas.microsoft.com/office/powerpoint/2010/main" val="339364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26.png"/><Relationship Id="rId9" Type="http://schemas.openxmlformats.org/officeDocument/2006/relationships/image" Target="../media/image46.jpg"/></Relationships>
</file>

<file path=ppt/slides/_rels/slide1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26.png"/><Relationship Id="rId9"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2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g"/><Relationship Id="rId7"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 Id="rId9" Type="http://schemas.openxmlformats.org/officeDocument/2006/relationships/image" Target="../media/image96.jpeg"/></Relationships>
</file>

<file path=ppt/slides/_rels/slide2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6.png"/><Relationship Id="rId7" Type="http://schemas.openxmlformats.org/officeDocument/2006/relationships/image" Target="../media/image104.png"/><Relationship Id="rId2"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8.png"/><Relationship Id="rId4" Type="http://schemas.openxmlformats.org/officeDocument/2006/relationships/image" Target="../media/image107.JPG"/></Relationships>
</file>

<file path=ppt/slides/_rels/slide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emf"/><Relationship Id="rId5" Type="http://schemas.openxmlformats.org/officeDocument/2006/relationships/image" Target="../media/image13.jpeg"/><Relationship Id="rId10" Type="http://schemas.openxmlformats.org/officeDocument/2006/relationships/image" Target="../media/image18.emf"/><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8 CuadroTexto"/>
          <p:cNvSpPr txBox="1"/>
          <p:nvPr/>
        </p:nvSpPr>
        <p:spPr>
          <a:xfrm>
            <a:off x="1524001" y="691818"/>
            <a:ext cx="9143999" cy="5401479"/>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DIOS SE PREOCUPA</a:t>
            </a:r>
          </a:p>
          <a:p>
            <a:pPr algn="ctr"/>
            <a:r>
              <a:rPr lang="es-ES"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POR TÍ</a:t>
            </a:r>
          </a:p>
        </p:txBody>
      </p:sp>
    </p:spTree>
    <p:extLst>
      <p:ext uri="{BB962C8B-B14F-4D97-AF65-F5344CB8AC3E}">
        <p14:creationId xmlns:p14="http://schemas.microsoft.com/office/powerpoint/2010/main" val="1328228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C9E0AB-46F9-8271-3214-D1A3FCBCC313}"/>
              </a:ext>
            </a:extLst>
          </p:cNvPr>
          <p:cNvSpPr txBox="1"/>
          <p:nvPr/>
        </p:nvSpPr>
        <p:spPr>
          <a:xfrm>
            <a:off x="-6821" y="2189"/>
            <a:ext cx="12198821" cy="3477875"/>
          </a:xfrm>
          <a:prstGeom prst="rect">
            <a:avLst/>
          </a:prstGeom>
          <a:noFill/>
        </p:spPr>
        <p:txBody>
          <a:bodyPr wrap="square">
            <a:spAutoFit/>
          </a:bodyPr>
          <a:lstStyle/>
          <a:p>
            <a:r>
              <a:rPr lang="es-ES" sz="2000" b="1" dirty="0"/>
              <a:t>Eliseo era un profeta de paz que predicaba un mensaje de paz. Su misión era proporcionar vida y alegría al pueblo de Israel. Cuando estaba comenzando esa importante misión, unos muchachos salieron de la ciudad de </a:t>
            </a:r>
            <a:r>
              <a:rPr lang="es-ES" sz="2000" b="1" dirty="0" err="1"/>
              <a:t>Bet</a:t>
            </a:r>
            <a:r>
              <a:rPr lang="es-ES" sz="2000" b="1" dirty="0"/>
              <a:t>-el para mofarse de él y ridiculizar su obra como mensajero de Dios.</a:t>
            </a:r>
          </a:p>
          <a:p>
            <a:r>
              <a:rPr lang="es-ES" sz="2000" b="1" dirty="0"/>
              <a:t>Elías había desaparecido, y ahora ellos ridiculizaban a Eliseo, insistiendo en que también ascendiera y los dejara tranquilos. Los jóvenes estaban inspirados por Satanás, quien procuraba hacer todo lo posible para contrarrestar el efecto del solemne acontecimiento que había ocurrido, y que había dejado una</a:t>
            </a:r>
            <a:br>
              <a:rPr lang="es-ES" sz="2000" b="1" dirty="0"/>
            </a:br>
            <a:r>
              <a:rPr lang="es-ES" sz="2000" b="1" dirty="0"/>
              <a:t>profunda impresión en la gente del país.</a:t>
            </a:r>
          </a:p>
          <a:p>
            <a:r>
              <a:rPr lang="es-ES" sz="2000" b="1" dirty="0"/>
              <a:t>“Si Eliseo hubiese pasado por alto las burlas, la turba habría continuado ridiculizándole,</a:t>
            </a:r>
            <a:br>
              <a:rPr lang="es-ES" sz="2000" b="1" dirty="0"/>
            </a:br>
            <a:r>
              <a:rPr lang="es-ES" sz="2000" b="1" dirty="0"/>
              <a:t>y en un tiempo de grave peligro nacional podría haber contrarrestado su misión</a:t>
            </a:r>
            <a:br>
              <a:rPr lang="es-ES" sz="2000" b="1" dirty="0"/>
            </a:br>
            <a:r>
              <a:rPr lang="es-ES" sz="2000" b="1" dirty="0"/>
              <a:t>destinada a instruir y salvar. Este único caso de terrible severidad bastó</a:t>
            </a:r>
            <a:br>
              <a:rPr lang="es-ES" sz="2000" b="1" dirty="0"/>
            </a:br>
            <a:r>
              <a:rPr lang="es-ES" sz="2000" b="1" dirty="0"/>
              <a:t>para imponer respeto durante toda su vida” (Profetas y Reyes, pg. 177).</a:t>
            </a:r>
          </a:p>
        </p:txBody>
      </p:sp>
      <p:pic>
        <p:nvPicPr>
          <p:cNvPr id="4" name="Imagen 3" descr="Imagen que contiene exterior, parado, grupo, pasto&#10;&#10;Descripción generada automáticamente">
            <a:extLst>
              <a:ext uri="{FF2B5EF4-FFF2-40B4-BE49-F238E27FC236}">
                <a16:creationId xmlns:a16="http://schemas.microsoft.com/office/drawing/2014/main" id="{A705B878-985A-9F2E-A1CA-F883DDEA8FBD}"/>
              </a:ext>
            </a:extLst>
          </p:cNvPr>
          <p:cNvPicPr>
            <a:picLocks noChangeAspect="1"/>
          </p:cNvPicPr>
          <p:nvPr/>
        </p:nvPicPr>
        <p:blipFill rotWithShape="1">
          <a:blip r:embed="rId3">
            <a:extLst>
              <a:ext uri="{28A0092B-C50C-407E-A947-70E740481C1C}">
                <a14:useLocalDpi xmlns:a14="http://schemas.microsoft.com/office/drawing/2010/main" val="0"/>
              </a:ext>
            </a:extLst>
          </a:blip>
          <a:srcRect l="22895" r="2503"/>
          <a:stretch/>
        </p:blipFill>
        <p:spPr>
          <a:xfrm>
            <a:off x="9550499" y="1638358"/>
            <a:ext cx="2387631" cy="2449857"/>
          </a:xfrm>
          <a:prstGeom prst="rect">
            <a:avLst/>
          </a:prstGeom>
          <a:ln w="38100">
            <a:solidFill>
              <a:schemeClr val="accent4">
                <a:lumMod val="75000"/>
              </a:schemeClr>
            </a:solidFill>
          </a:ln>
        </p:spPr>
      </p:pic>
      <p:sp>
        <p:nvSpPr>
          <p:cNvPr id="7" name="CuadroTexto 6">
            <a:extLst>
              <a:ext uri="{FF2B5EF4-FFF2-40B4-BE49-F238E27FC236}">
                <a16:creationId xmlns:a16="http://schemas.microsoft.com/office/drawing/2014/main" id="{FD57C10D-5B5B-E6CB-3BE7-83493DFA85CC}"/>
              </a:ext>
            </a:extLst>
          </p:cNvPr>
          <p:cNvSpPr txBox="1"/>
          <p:nvPr/>
        </p:nvSpPr>
        <p:spPr>
          <a:xfrm>
            <a:off x="0" y="3490660"/>
            <a:ext cx="6888088" cy="3477875"/>
          </a:xfrm>
          <a:prstGeom prst="rect">
            <a:avLst/>
          </a:prstGeom>
          <a:noFill/>
        </p:spPr>
        <p:txBody>
          <a:bodyPr wrap="square">
            <a:spAutoFit/>
          </a:bodyPr>
          <a:lstStyle/>
          <a:p>
            <a:r>
              <a:rPr lang="es-ES" sz="2000" b="1" dirty="0"/>
              <a:t>Esta no era una ocasión para mostrar debilidad o indecisión. Volviéndose hacia esos jóvenes rudos y burladores, Eliseo -por inspiración divina- pronunció la maldición de Dios sobre ellos.</a:t>
            </a:r>
          </a:p>
          <a:p>
            <a:r>
              <a:rPr lang="es-ES" sz="2000" b="1" dirty="0"/>
              <a:t>El castigo que sobrevino procedió de Dios. La severidad del castigo concordaba con la seriedad de lo que estaba en juego. Se necesitaba un ejemplo claro para refrenar la impiedad y para mostrar al pueblo cuán terrible es mofarse de las obras de Dios o menospreciar a sus ministros.</a:t>
            </a:r>
          </a:p>
          <a:p>
            <a:r>
              <a:rPr lang="es-ES" sz="2000" b="1" dirty="0"/>
              <a:t>El terrible castigo que cayó sobre los jóvenes burlones de </a:t>
            </a:r>
            <a:r>
              <a:rPr lang="es-ES" sz="2000" b="1" dirty="0" err="1"/>
              <a:t>Bet</a:t>
            </a:r>
            <a:r>
              <a:rPr lang="es-ES" sz="2000" b="1" dirty="0"/>
              <a:t>-el nos enseña que Dios se preocupa por la reputación y el honor de sus siervos.</a:t>
            </a:r>
          </a:p>
        </p:txBody>
      </p:sp>
      <p:pic>
        <p:nvPicPr>
          <p:cNvPr id="5" name="Imagen 4" descr="Un grupo de personas posando delante de una ventana&#10;&#10;Descripción generada automáticamente con confianza media">
            <a:extLst>
              <a:ext uri="{FF2B5EF4-FFF2-40B4-BE49-F238E27FC236}">
                <a16:creationId xmlns:a16="http://schemas.microsoft.com/office/drawing/2014/main" id="{2F047EE7-B744-CAC7-2A05-4A43FC171FF0}"/>
              </a:ext>
            </a:extLst>
          </p:cNvPr>
          <p:cNvPicPr>
            <a:picLocks noChangeAspect="1"/>
          </p:cNvPicPr>
          <p:nvPr/>
        </p:nvPicPr>
        <p:blipFill rotWithShape="1">
          <a:blip r:embed="rId4">
            <a:extLst>
              <a:ext uri="{28A0092B-C50C-407E-A947-70E740481C1C}">
                <a14:useLocalDpi xmlns:a14="http://schemas.microsoft.com/office/drawing/2010/main" val="0"/>
              </a:ext>
            </a:extLst>
          </a:blip>
          <a:srcRect l="2181" t="131" r="1867" b="-131"/>
          <a:stretch/>
        </p:blipFill>
        <p:spPr>
          <a:xfrm>
            <a:off x="6888088" y="3553334"/>
            <a:ext cx="2387630" cy="3167855"/>
          </a:xfrm>
          <a:prstGeom prst="rect">
            <a:avLst/>
          </a:prstGeom>
          <a:ln w="38100">
            <a:solidFill>
              <a:schemeClr val="accent4">
                <a:lumMod val="75000"/>
              </a:schemeClr>
            </a:solidFill>
          </a:ln>
        </p:spPr>
      </p:pic>
      <p:pic>
        <p:nvPicPr>
          <p:cNvPr id="10" name="Imagen 9" descr="Un grupo de personas caminando junto a una persona&#10;&#10;Descripción generada automáticamente con confianza media">
            <a:extLst>
              <a:ext uri="{FF2B5EF4-FFF2-40B4-BE49-F238E27FC236}">
                <a16:creationId xmlns:a16="http://schemas.microsoft.com/office/drawing/2014/main" id="{175BB7A1-FCA3-A418-12BE-0C47C2ED75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161" y="4293096"/>
            <a:ext cx="2357969" cy="2459415"/>
          </a:xfrm>
          <a:prstGeom prst="rect">
            <a:avLst/>
          </a:prstGeom>
          <a:ln w="38100">
            <a:solidFill>
              <a:schemeClr val="accent4">
                <a:lumMod val="75000"/>
              </a:schemeClr>
            </a:solidFill>
          </a:ln>
        </p:spPr>
      </p:pic>
    </p:spTree>
    <p:extLst>
      <p:ext uri="{BB962C8B-B14F-4D97-AF65-F5344CB8AC3E}">
        <p14:creationId xmlns:p14="http://schemas.microsoft.com/office/powerpoint/2010/main" val="196325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1000"/>
                                        <p:tgtEl>
                                          <p:spTgt spid="5"/>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1000"/>
                                        <p:tgtEl>
                                          <p:spTgt spid="10"/>
                                        </p:tgtEl>
                                      </p:cBhvr>
                                    </p:animEffect>
                                  </p:childTnLst>
                                </p:cTn>
                              </p:par>
                            </p:childTnLst>
                          </p:cTn>
                        </p:par>
                        <p:par>
                          <p:cTn id="31" fill="hold">
                            <p:stCondLst>
                              <p:cond delay="1000"/>
                            </p:stCondLst>
                            <p:childTnLst>
                              <p:par>
                                <p:cTn id="32" presetID="14" presetClass="entr" presetSubtype="10" fill="hold" grpId="0" nodeType="after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7000">
              <a:srgbClr val="BC8FDD"/>
            </a:gs>
            <a:gs pos="100000">
              <a:srgbClr val="ECDFF5"/>
            </a:gs>
          </a:gsLst>
          <a:lin ang="5400000" scaled="0"/>
        </a:gradFill>
        <a:effectLst/>
      </p:bgPr>
    </p:bg>
    <p:spTree>
      <p:nvGrpSpPr>
        <p:cNvPr id="1" name=""/>
        <p:cNvGrpSpPr/>
        <p:nvPr/>
      </p:nvGrpSpPr>
      <p:grpSpPr>
        <a:xfrm>
          <a:off x="0" y="0"/>
          <a:ext cx="0" cy="0"/>
          <a:chOff x="0" y="0"/>
          <a:chExt cx="0" cy="0"/>
        </a:xfrm>
      </p:grpSpPr>
      <p:pic>
        <p:nvPicPr>
          <p:cNvPr id="10" name="Imagen 9" descr="Personas sentadas en una banca de madera&#10;&#10;Descripción generada automáticamente">
            <a:extLst>
              <a:ext uri="{FF2B5EF4-FFF2-40B4-BE49-F238E27FC236}">
                <a16:creationId xmlns:a16="http://schemas.microsoft.com/office/drawing/2014/main" id="{B76A6FCE-121C-D7C1-B1FC-3AF9F2921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48" y="830616"/>
            <a:ext cx="6929023" cy="5196767"/>
          </a:xfrm>
          <a:prstGeom prst="rect">
            <a:avLst/>
          </a:prstGeom>
          <a:ln>
            <a:noFill/>
          </a:ln>
          <a:effectLst>
            <a:softEdge rad="112500"/>
          </a:effectLst>
        </p:spPr>
      </p:pic>
      <p:sp>
        <p:nvSpPr>
          <p:cNvPr id="2" name="1 CuadroTexto"/>
          <p:cNvSpPr txBox="1"/>
          <p:nvPr/>
        </p:nvSpPr>
        <p:spPr>
          <a:xfrm>
            <a:off x="1524000" y="6088560"/>
            <a:ext cx="91440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balanced" dir="t"/>
            </a:scene3d>
            <a:sp3d extrusionH="57150">
              <a:bevelT w="38100" h="38100" prst="angle"/>
            </a:sp3d>
          </a:bodyPr>
          <a:lstStyle/>
          <a:p>
            <a:pPr algn="ctr"/>
            <a:r>
              <a:rPr lang="es-ES" sz="4400" b="1" dirty="0">
                <a:ln w="1905"/>
                <a:solidFill>
                  <a:schemeClr val="accent4">
                    <a:lumMod val="50000"/>
                  </a:schemeClr>
                </a:solidFill>
                <a:effectLst>
                  <a:innerShdw blurRad="69850" dist="43180" dir="5400000">
                    <a:srgbClr val="000000">
                      <a:alpha val="65000"/>
                    </a:srgbClr>
                  </a:innerShdw>
                </a:effectLst>
              </a:rPr>
              <a:t>NUESTRA REPUTACIÓN Y HONOR</a:t>
            </a: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es-ES" sz="5400" b="1" dirty="0">
                <a:ln w="28575">
                  <a:solidFill>
                    <a:schemeClr val="accent4">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RECUERDA QUE DIOS SE PREOCUPA POR…</a:t>
            </a:r>
          </a:p>
        </p:txBody>
      </p:sp>
      <p:pic>
        <p:nvPicPr>
          <p:cNvPr id="3" name="Imagen 2">
            <a:extLst>
              <a:ext uri="{FF2B5EF4-FFF2-40B4-BE49-F238E27FC236}">
                <a16:creationId xmlns:a16="http://schemas.microsoft.com/office/drawing/2014/main" id="{840B0AA5-1F37-E196-467C-FE3843FCC911}"/>
              </a:ext>
            </a:extLst>
          </p:cNvPr>
          <p:cNvPicPr>
            <a:picLocks noChangeAspect="1"/>
          </p:cNvPicPr>
          <p:nvPr/>
        </p:nvPicPr>
        <p:blipFill>
          <a:blip r:embed="rId3"/>
          <a:stretch>
            <a:fillRect/>
          </a:stretch>
        </p:blipFill>
        <p:spPr>
          <a:xfrm>
            <a:off x="506412" y="887880"/>
            <a:ext cx="3874122" cy="5170091"/>
          </a:xfrm>
          <a:prstGeom prst="rect">
            <a:avLst/>
          </a:prstGeom>
          <a:ln>
            <a:noFill/>
          </a:ln>
          <a:effectLst>
            <a:softEdge rad="112500"/>
          </a:effectLst>
        </p:spPr>
      </p:pic>
    </p:spTree>
    <p:extLst>
      <p:ext uri="{BB962C8B-B14F-4D97-AF65-F5344CB8AC3E}">
        <p14:creationId xmlns:p14="http://schemas.microsoft.com/office/powerpoint/2010/main" val="371103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3000" r="-3000" b="-9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E96D971-8C68-7654-598D-5029E9B6145B}"/>
              </a:ext>
            </a:extLst>
          </p:cNvPr>
          <p:cNvGrpSpPr/>
          <p:nvPr/>
        </p:nvGrpSpPr>
        <p:grpSpPr>
          <a:xfrm>
            <a:off x="5447928" y="44624"/>
            <a:ext cx="6624736" cy="839861"/>
            <a:chOff x="5447928" y="44624"/>
            <a:chExt cx="6624736" cy="839861"/>
          </a:xfrm>
        </p:grpSpPr>
        <p:pic>
          <p:nvPicPr>
            <p:cNvPr id="4" name="Imagen 3" descr="Forma&#10;&#10;Descripción generada automáticamente con confianza media">
              <a:extLst>
                <a:ext uri="{FF2B5EF4-FFF2-40B4-BE49-F238E27FC236}">
                  <a16:creationId xmlns:a16="http://schemas.microsoft.com/office/drawing/2014/main" id="{1C1D9946-3782-4FE3-7C63-EE2B5E172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28" y="44624"/>
              <a:ext cx="6624736" cy="83986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BBB86DD7-DBA6-15A6-FEA2-251B2A933023}"/>
                </a:ext>
              </a:extLst>
            </p:cNvPr>
            <p:cNvSpPr txBox="1"/>
            <p:nvPr/>
          </p:nvSpPr>
          <p:spPr>
            <a:xfrm>
              <a:off x="6449964" y="104591"/>
              <a:ext cx="1792650" cy="707886"/>
            </a:xfrm>
            <a:prstGeom prst="rect">
              <a:avLst/>
            </a:prstGeom>
            <a:noFill/>
          </p:spPr>
          <p:txBody>
            <a:bodyPr wrap="square">
              <a:spAutoFit/>
            </a:bodyPr>
            <a:lstStyle/>
            <a:p>
              <a:pPr algn="ctr"/>
              <a:r>
                <a:rPr lang="es-ES" sz="2000" b="1" dirty="0">
                  <a:solidFill>
                    <a:srgbClr val="7E4800"/>
                  </a:solidFill>
                </a:rPr>
                <a:t>EL ACEITE DE LA VIUDA</a:t>
              </a:r>
            </a:p>
          </p:txBody>
        </p:sp>
        <p:sp>
          <p:nvSpPr>
            <p:cNvPr id="9" name="CuadroTexto 8">
              <a:extLst>
                <a:ext uri="{FF2B5EF4-FFF2-40B4-BE49-F238E27FC236}">
                  <a16:creationId xmlns:a16="http://schemas.microsoft.com/office/drawing/2014/main" id="{C5B74DAC-65DF-8AD4-2C20-33C3BB425630}"/>
                </a:ext>
              </a:extLst>
            </p:cNvPr>
            <p:cNvSpPr txBox="1"/>
            <p:nvPr/>
          </p:nvSpPr>
          <p:spPr>
            <a:xfrm>
              <a:off x="5447928" y="126005"/>
              <a:ext cx="864096" cy="710707"/>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4:1-7</a:t>
              </a:r>
            </a:p>
          </p:txBody>
        </p:sp>
      </p:grpSp>
      <p:sp>
        <p:nvSpPr>
          <p:cNvPr id="7" name="CuadroTexto 6">
            <a:extLst>
              <a:ext uri="{FF2B5EF4-FFF2-40B4-BE49-F238E27FC236}">
                <a16:creationId xmlns:a16="http://schemas.microsoft.com/office/drawing/2014/main" id="{94320F0B-C8E8-4A9B-FD41-5D96A0AAB045}"/>
              </a:ext>
            </a:extLst>
          </p:cNvPr>
          <p:cNvSpPr txBox="1"/>
          <p:nvPr/>
        </p:nvSpPr>
        <p:spPr>
          <a:xfrm>
            <a:off x="8544272" y="104591"/>
            <a:ext cx="3168352" cy="707886"/>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NUESTRA ECONOMÍA</a:t>
            </a:r>
            <a:endParaRPr lang="es-ES" sz="2000" dirty="0">
              <a:solidFill>
                <a:srgbClr val="FCDD8E"/>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E8873050-9D6C-98BC-8C29-5B32F3CBB9F4}"/>
              </a:ext>
            </a:extLst>
          </p:cNvPr>
          <p:cNvSpPr txBox="1"/>
          <p:nvPr/>
        </p:nvSpPr>
        <p:spPr>
          <a:xfrm>
            <a:off x="5375920" y="873288"/>
            <a:ext cx="6618138" cy="5940088"/>
          </a:xfrm>
          <a:prstGeom prst="rect">
            <a:avLst/>
          </a:prstGeom>
          <a:noFill/>
        </p:spPr>
        <p:txBody>
          <a:bodyPr wrap="square">
            <a:spAutoFit/>
          </a:bodyPr>
          <a:lstStyle/>
          <a:p>
            <a:r>
              <a:rPr lang="es-ES" sz="2000" b="1" dirty="0"/>
              <a:t>“La viuda de un miembro de la comunidad de los profetas le suplicó a Eliseo: —Mi esposo, su servidor, ha muerto, y usted sabe que él era fiel al Señor. Ahora resulta que el hombre con quien estamos endeudados ha venido para llevarse a mis dos hijos como esclavos. —¿Y qué puedo hacer por ti? —le preguntó Eliseo—. Dime, ¿qué tienes en casa? —Su servidora no tiene nada en casa —le respondió—, excepto un poco de aceite. Eliseo le ordenó: —Sal y pide a tus vecinos que te presten sus vasijas; consigue todas las que puedas. Luego entra en la casa con tus hijos y cierra la puerta. Echa aceite en todas las vasijas y, a medida que las llenes, ponlas aparte. En seguida la mujer dejó a Eliseo y se fue. Luego se encerró con sus hijos y empezó a llenar las vasijas que ellos le pasaban. Cuando ya todas estuvieron llenas, ella le pidió a uno de sus hijos que le pasara otra más, y él respondió: «Ya no hay.» En ese momento se acabó el aceite. La mujer fue y se lo contó al hombre de Dios, quien le mandó: «Ahora ve a vender el aceite, y paga tus deudas. Con el dinero que te sobre, podréis vivir tú y tus hijos.»”.</a:t>
            </a:r>
          </a:p>
        </p:txBody>
      </p:sp>
      <p:pic>
        <p:nvPicPr>
          <p:cNvPr id="8" name="Imagen 7" descr="Un par de personas de pie&#10;&#10;Descripción generada automáticamente con confianza baja">
            <a:extLst>
              <a:ext uri="{FF2B5EF4-FFF2-40B4-BE49-F238E27FC236}">
                <a16:creationId xmlns:a16="http://schemas.microsoft.com/office/drawing/2014/main" id="{063EFD29-6FC7-BE18-B6B6-AD2462092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172" y="291228"/>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persona con un turbante en la cabeza&#10;&#10;Descripción generada automáticamente con confianza baja">
            <a:extLst>
              <a:ext uri="{FF2B5EF4-FFF2-40B4-BE49-F238E27FC236}">
                <a16:creationId xmlns:a16="http://schemas.microsoft.com/office/drawing/2014/main" id="{60B7D82D-BCFD-106C-BE1D-170E5CAE5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457464"/>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Imagen que contiene persona, béisbol, niño, sostener&#10;&#10;Descripción generada automáticamente">
            <a:extLst>
              <a:ext uri="{FF2B5EF4-FFF2-40B4-BE49-F238E27FC236}">
                <a16:creationId xmlns:a16="http://schemas.microsoft.com/office/drawing/2014/main" id="{7A6F4E50-CCDD-1A37-0D60-CEE6E66A27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4171" y="2457464"/>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4" name="Imagen 13" descr="Un grupo de personas haciendo gestos con la mano en la cabeza&#10;&#10;Descripción generada automáticamente con confianza baja">
            <a:extLst>
              <a:ext uri="{FF2B5EF4-FFF2-40B4-BE49-F238E27FC236}">
                <a16:creationId xmlns:a16="http://schemas.microsoft.com/office/drawing/2014/main" id="{DD57BFF1-25F6-5A62-FD28-B3EAAD11F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336" y="4653136"/>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6" name="Imagen 15" descr="Un grupo de amigos&#10;&#10;Descripción generada automáticamente con confianza media">
            <a:extLst>
              <a:ext uri="{FF2B5EF4-FFF2-40B4-BE49-F238E27FC236}">
                <a16:creationId xmlns:a16="http://schemas.microsoft.com/office/drawing/2014/main" id="{57F58557-47C4-D47E-B094-BBE6669A60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2397" y="4653136"/>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8" name="Imagen 17" descr="Una caricatura de una persona&#10;&#10;Descripción generada automáticamente con confianza media">
            <a:extLst>
              <a:ext uri="{FF2B5EF4-FFF2-40B4-BE49-F238E27FC236}">
                <a16:creationId xmlns:a16="http://schemas.microsoft.com/office/drawing/2014/main" id="{7CEA4713-C500-90B7-1574-4233843D38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36" y="291228"/>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9392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1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8873050-9D6C-98BC-8C29-5B32F3CBB9F4}"/>
              </a:ext>
            </a:extLst>
          </p:cNvPr>
          <p:cNvSpPr txBox="1"/>
          <p:nvPr/>
        </p:nvSpPr>
        <p:spPr>
          <a:xfrm>
            <a:off x="3032611" y="203872"/>
            <a:ext cx="6159733" cy="6555641"/>
          </a:xfrm>
          <a:prstGeom prst="rect">
            <a:avLst/>
          </a:prstGeom>
          <a:noFill/>
        </p:spPr>
        <p:txBody>
          <a:bodyPr wrap="square">
            <a:spAutoFit/>
          </a:bodyPr>
          <a:lstStyle/>
          <a:p>
            <a:r>
              <a:rPr lang="es-ES" sz="2000" b="1" dirty="0"/>
              <a:t>Dios usa lo que tenemos. Sus recursos y su poder no tienen límite, y fácilmente podría haber suplido la necesidad de la mujer sin la ayuda de su vasija de aceite. Pero tomó lo que ella tenía, y añadió su bendición. Así ocurre hoy con los siervos de Dios. Es posible que no tengan gran habilidad natural ni muchos recursos materiales, pero si consagran a Dios y a su servicio lo que tienen, pidiendo que él lo bendiga, ese poco se multiplicará.</a:t>
            </a:r>
          </a:p>
          <a:p>
            <a:r>
              <a:rPr lang="es-ES" sz="2000" b="1" dirty="0"/>
              <a:t>La viuda sólo había pedido que sus hijos fueran liberados de la esclavitud; pero debido a su pobreza aún tenía muchas necesidades. Así que Dios, proveyó más bendiciones que las que ella pidió. Además de pagar sus deudas, le dio suficiente para poder vivir ella y sus hijos.</a:t>
            </a:r>
          </a:p>
          <a:p>
            <a:r>
              <a:rPr lang="es-ES" sz="2000" b="1" dirty="0"/>
              <a:t>La vasija de aceite no era gran cosa, pero en la mano de Dios y con su bendición, fue suficiente como para suplir todas las necesidades económicas de esta viuda, porque Dios se preocupa también de nuestra economía para que no nos falte lo necesario para vivir.</a:t>
            </a:r>
          </a:p>
          <a:p>
            <a:r>
              <a:rPr lang="es-ES" sz="2000" b="1" dirty="0"/>
              <a:t>“No he visto justo desamparado, ni su descendencia que mendigue pan” Salmo 37:25.</a:t>
            </a:r>
          </a:p>
        </p:txBody>
      </p:sp>
      <p:pic>
        <p:nvPicPr>
          <p:cNvPr id="3" name="Imagen 2" descr="Imagen que contiene interior, tabla, hombre, pequeño&#10;&#10;Descripción generada automáticamente">
            <a:extLst>
              <a:ext uri="{FF2B5EF4-FFF2-40B4-BE49-F238E27FC236}">
                <a16:creationId xmlns:a16="http://schemas.microsoft.com/office/drawing/2014/main" id="{A15B7E49-D998-B7CD-A35F-D444F138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 y="4650032"/>
            <a:ext cx="2805263" cy="2147351"/>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descr="Imagen que contiene hombre, edificio, parado, viejo&#10;&#10;Descripción generada automáticamente">
            <a:extLst>
              <a:ext uri="{FF2B5EF4-FFF2-40B4-BE49-F238E27FC236}">
                <a16:creationId xmlns:a16="http://schemas.microsoft.com/office/drawing/2014/main" id="{3B92CBDC-69E7-564A-1301-F55852AA7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22" y="109510"/>
            <a:ext cx="2805264" cy="2133453"/>
          </a:xfrm>
          <a:prstGeom prst="snip2DiagRect">
            <a:avLst>
              <a:gd name="adj1" fmla="val 1659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 grupo de personas en una playa&#10;&#10;Descripción generada automáticamente con confianza baja">
            <a:extLst>
              <a:ext uri="{FF2B5EF4-FFF2-40B4-BE49-F238E27FC236}">
                <a16:creationId xmlns:a16="http://schemas.microsoft.com/office/drawing/2014/main" id="{E9C9EF32-0B51-8672-7D12-963BF586C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375666"/>
            <a:ext cx="2796185" cy="2133453"/>
          </a:xfrm>
          <a:prstGeom prst="snip2DiagRect">
            <a:avLst>
              <a:gd name="adj1" fmla="val 13322"/>
              <a:gd name="adj2" fmla="val 16667"/>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descr="Una mano muestra un objeto en la mano&#10;&#10;Descripción generada automáticamente con confianza media">
            <a:extLst>
              <a:ext uri="{FF2B5EF4-FFF2-40B4-BE49-F238E27FC236}">
                <a16:creationId xmlns:a16="http://schemas.microsoft.com/office/drawing/2014/main" id="{FE85C4EF-1418-3323-7BD6-197EE7133455}"/>
              </a:ext>
            </a:extLst>
          </p:cNvPr>
          <p:cNvPicPr>
            <a:picLocks noChangeAspect="1"/>
          </p:cNvPicPr>
          <p:nvPr/>
        </p:nvPicPr>
        <p:blipFill rotWithShape="1">
          <a:blip r:embed="rId7">
            <a:extLst>
              <a:ext uri="{28A0092B-C50C-407E-A947-70E740481C1C}">
                <a14:useLocalDpi xmlns:a14="http://schemas.microsoft.com/office/drawing/2010/main" val="0"/>
              </a:ext>
            </a:extLst>
          </a:blip>
          <a:srcRect l="15350"/>
          <a:stretch/>
        </p:blipFill>
        <p:spPr>
          <a:xfrm>
            <a:off x="9192344" y="4509119"/>
            <a:ext cx="2897280" cy="2276081"/>
          </a:xfrm>
          <a:prstGeom prst="snip2DiagRect">
            <a:avLst>
              <a:gd name="adj1" fmla="val 1339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ar de personas sentadas en una mesa&#10;&#10;Descripción generada automáticamente con confianza baja">
            <a:extLst>
              <a:ext uri="{FF2B5EF4-FFF2-40B4-BE49-F238E27FC236}">
                <a16:creationId xmlns:a16="http://schemas.microsoft.com/office/drawing/2014/main" id="{6A8EB9A4-FAD8-6C0E-E57A-46EFC35B86DD}"/>
              </a:ext>
            </a:extLst>
          </p:cNvPr>
          <p:cNvPicPr>
            <a:picLocks noChangeAspect="1"/>
          </p:cNvPicPr>
          <p:nvPr/>
        </p:nvPicPr>
        <p:blipFill rotWithShape="1">
          <a:blip r:embed="rId8">
            <a:extLst>
              <a:ext uri="{28A0092B-C50C-407E-A947-70E740481C1C}">
                <a14:useLocalDpi xmlns:a14="http://schemas.microsoft.com/office/drawing/2010/main" val="0"/>
              </a:ext>
            </a:extLst>
          </a:blip>
          <a:srcRect l="5145" r="8517" b="26901"/>
          <a:stretch/>
        </p:blipFill>
        <p:spPr>
          <a:xfrm>
            <a:off x="9228610" y="2139718"/>
            <a:ext cx="2894693" cy="2276081"/>
          </a:xfrm>
          <a:prstGeom prst="snip2DiagRect">
            <a:avLst>
              <a:gd name="adj1" fmla="val 13823"/>
              <a:gd name="adj2" fmla="val 12095"/>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florero de cerámica&#10;&#10;Descripción generada automáticamente con confianza baja">
            <a:extLst>
              <a:ext uri="{FF2B5EF4-FFF2-40B4-BE49-F238E27FC236}">
                <a16:creationId xmlns:a16="http://schemas.microsoft.com/office/drawing/2014/main" id="{E65BA507-12B0-F91F-A7AD-E2308F586C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7757" y="50142"/>
            <a:ext cx="2894693" cy="1996256"/>
          </a:xfrm>
          <a:prstGeom prst="snip2DiagRect">
            <a:avLst>
              <a:gd name="adj1" fmla="val 0"/>
              <a:gd name="adj2" fmla="val 16304"/>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746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right)">
                                      <p:cBhvr>
                                        <p:cTn id="31" dur="500"/>
                                        <p:tgtEl>
                                          <p:spTgt spid="3"/>
                                        </p:tgtEl>
                                      </p:cBhvr>
                                    </p:animEffect>
                                  </p:childTnLst>
                                </p:cTn>
                              </p:par>
                              <p:par>
                                <p:cTn id="32" presetID="22" presetClass="entr" presetSubtype="8"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C12DC"/>
            </a:gs>
            <a:gs pos="57000">
              <a:srgbClr val="F68EEF"/>
            </a:gs>
            <a:gs pos="100000">
              <a:srgbClr val="F8AAF2"/>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a:gradFill>
            <a:gsLst>
              <a:gs pos="0">
                <a:srgbClr val="F14DE5"/>
              </a:gs>
              <a:gs pos="47000">
                <a:srgbClr val="F369E9"/>
              </a:gs>
              <a:gs pos="100000">
                <a:srgbClr val="F8AAF2"/>
              </a:gs>
            </a:gsLst>
          </a:gradFill>
          <a:ln>
            <a:solidFill>
              <a:srgbClr val="790971"/>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balanced" dir="t"/>
            </a:scene3d>
            <a:sp3d extrusionH="57150">
              <a:bevelT w="38100" h="38100"/>
            </a:sp3d>
          </a:bodyPr>
          <a:lstStyle/>
          <a:p>
            <a:pPr algn="ctr"/>
            <a:r>
              <a:rPr lang="es-ES" sz="4400" b="1" dirty="0">
                <a:ln w="1905"/>
                <a:solidFill>
                  <a:srgbClr val="790971"/>
                </a:solidFill>
                <a:effectLst>
                  <a:innerShdw blurRad="69850" dist="43180" dir="5400000">
                    <a:srgbClr val="000000">
                      <a:alpha val="65000"/>
                    </a:srgbClr>
                  </a:innerShdw>
                </a:effectLst>
              </a:rPr>
              <a:t>NUESTRA ECONOMÍA</a:t>
            </a: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es-ES" sz="5400" b="1" dirty="0">
                <a:ln w="28575">
                  <a:solidFill>
                    <a:srgbClr val="790971"/>
                  </a:solidFill>
                  <a:prstDash val="solid"/>
                </a:ln>
                <a:solidFill>
                  <a:schemeClr val="bg2">
                    <a:tint val="85000"/>
                    <a:satMod val="155000"/>
                  </a:schemeClr>
                </a:solidFill>
                <a:effectLst>
                  <a:outerShdw blurRad="41275" dist="20320" dir="1800000" algn="tl" rotWithShape="0">
                    <a:srgbClr val="000000">
                      <a:alpha val="40000"/>
                    </a:srgbClr>
                  </a:outerShdw>
                </a:effectLst>
              </a:rPr>
              <a:t>RECUERDA QUE DIOS SE PREOCUPA POR…</a:t>
            </a:r>
          </a:p>
        </p:txBody>
      </p:sp>
      <p:pic>
        <p:nvPicPr>
          <p:cNvPr id="3" name="Imagen 2">
            <a:extLst>
              <a:ext uri="{FF2B5EF4-FFF2-40B4-BE49-F238E27FC236}">
                <a16:creationId xmlns:a16="http://schemas.microsoft.com/office/drawing/2014/main" id="{00B6E024-AD2A-CDD2-A385-16F27AFF3636}"/>
              </a:ext>
            </a:extLst>
          </p:cNvPr>
          <p:cNvPicPr>
            <a:picLocks noChangeAspect="1"/>
          </p:cNvPicPr>
          <p:nvPr/>
        </p:nvPicPr>
        <p:blipFill>
          <a:blip r:embed="rId2"/>
          <a:stretch>
            <a:fillRect/>
          </a:stretch>
        </p:blipFill>
        <p:spPr>
          <a:xfrm>
            <a:off x="191345" y="908720"/>
            <a:ext cx="3918802" cy="5040560"/>
          </a:xfrm>
          <a:prstGeom prst="rect">
            <a:avLst/>
          </a:prstGeom>
          <a:ln>
            <a:noFill/>
          </a:ln>
          <a:effectLst>
            <a:softEdge rad="112500"/>
          </a:effectLst>
        </p:spPr>
      </p:pic>
      <p:pic>
        <p:nvPicPr>
          <p:cNvPr id="6" name="Imagen 5">
            <a:extLst>
              <a:ext uri="{FF2B5EF4-FFF2-40B4-BE49-F238E27FC236}">
                <a16:creationId xmlns:a16="http://schemas.microsoft.com/office/drawing/2014/main" id="{FE0BC90B-56CA-03A6-9118-9DB84EE6E50B}"/>
              </a:ext>
            </a:extLst>
          </p:cNvPr>
          <p:cNvPicPr>
            <a:picLocks noChangeAspect="1"/>
          </p:cNvPicPr>
          <p:nvPr/>
        </p:nvPicPr>
        <p:blipFill>
          <a:blip r:embed="rId3"/>
          <a:stretch>
            <a:fillRect/>
          </a:stretch>
        </p:blipFill>
        <p:spPr>
          <a:xfrm>
            <a:off x="4571156" y="908720"/>
            <a:ext cx="7429500" cy="5040560"/>
          </a:xfrm>
          <a:prstGeom prst="rect">
            <a:avLst/>
          </a:prstGeom>
          <a:ln>
            <a:noFill/>
          </a:ln>
          <a:effectLst>
            <a:softEdge rad="112500"/>
          </a:effectLst>
        </p:spPr>
      </p:pic>
    </p:spTree>
    <p:extLst>
      <p:ext uri="{BB962C8B-B14F-4D97-AF65-F5344CB8AC3E}">
        <p14:creationId xmlns:p14="http://schemas.microsoft.com/office/powerpoint/2010/main" val="180898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3000" b="-9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47327F2-9BF4-FBBE-5DE7-F5F01ABCA134}"/>
              </a:ext>
            </a:extLst>
          </p:cNvPr>
          <p:cNvGrpSpPr/>
          <p:nvPr/>
        </p:nvGrpSpPr>
        <p:grpSpPr>
          <a:xfrm>
            <a:off x="191344" y="44624"/>
            <a:ext cx="6984776" cy="851679"/>
            <a:chOff x="191344" y="44624"/>
            <a:chExt cx="6984776" cy="851679"/>
          </a:xfrm>
        </p:grpSpPr>
        <p:pic>
          <p:nvPicPr>
            <p:cNvPr id="9" name="Imagen 8" descr="Forma&#10;&#10;Descripción generada automáticamente con confianza media">
              <a:extLst>
                <a:ext uri="{FF2B5EF4-FFF2-40B4-BE49-F238E27FC236}">
                  <a16:creationId xmlns:a16="http://schemas.microsoft.com/office/drawing/2014/main" id="{35AE3606-929B-7505-5808-B0F8F1A01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44624"/>
              <a:ext cx="6984776" cy="851679"/>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05676AD5-02EF-76BC-6F20-D02159902A75}"/>
                </a:ext>
              </a:extLst>
            </p:cNvPr>
            <p:cNvSpPr txBox="1"/>
            <p:nvPr/>
          </p:nvSpPr>
          <p:spPr>
            <a:xfrm>
              <a:off x="1055440" y="128450"/>
              <a:ext cx="2277644" cy="717847"/>
            </a:xfrm>
            <a:prstGeom prst="rect">
              <a:avLst/>
            </a:prstGeom>
            <a:noFill/>
          </p:spPr>
          <p:txBody>
            <a:bodyPr wrap="square">
              <a:spAutoFit/>
            </a:bodyPr>
            <a:lstStyle/>
            <a:p>
              <a:pPr algn="ctr"/>
              <a:r>
                <a:rPr lang="es-ES" sz="2000" b="1" dirty="0">
                  <a:solidFill>
                    <a:srgbClr val="7E4800"/>
                  </a:solidFill>
                </a:rPr>
                <a:t>LA RESURRECCIÓN DEL NIÑO</a:t>
              </a:r>
            </a:p>
          </p:txBody>
        </p:sp>
        <p:sp>
          <p:nvSpPr>
            <p:cNvPr id="15" name="CuadroTexto 14">
              <a:extLst>
                <a:ext uri="{FF2B5EF4-FFF2-40B4-BE49-F238E27FC236}">
                  <a16:creationId xmlns:a16="http://schemas.microsoft.com/office/drawing/2014/main" id="{62E57FAD-0A64-3A08-2FD9-AECA4E79F398}"/>
                </a:ext>
              </a:extLst>
            </p:cNvPr>
            <p:cNvSpPr txBox="1"/>
            <p:nvPr/>
          </p:nvSpPr>
          <p:spPr>
            <a:xfrm>
              <a:off x="216390" y="127150"/>
              <a:ext cx="911058" cy="720708"/>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4:29-37</a:t>
              </a:r>
            </a:p>
          </p:txBody>
        </p:sp>
      </p:grpSp>
      <p:sp>
        <p:nvSpPr>
          <p:cNvPr id="3" name="CuadroTexto 2">
            <a:extLst>
              <a:ext uri="{FF2B5EF4-FFF2-40B4-BE49-F238E27FC236}">
                <a16:creationId xmlns:a16="http://schemas.microsoft.com/office/drawing/2014/main" id="{B3C125BE-926E-6CA4-D4B4-4F1485DBFF2E}"/>
              </a:ext>
            </a:extLst>
          </p:cNvPr>
          <p:cNvSpPr txBox="1"/>
          <p:nvPr/>
        </p:nvSpPr>
        <p:spPr>
          <a:xfrm>
            <a:off x="81270" y="885106"/>
            <a:ext cx="7526898" cy="5940088"/>
          </a:xfrm>
          <a:prstGeom prst="rect">
            <a:avLst/>
          </a:prstGeom>
          <a:noFill/>
        </p:spPr>
        <p:txBody>
          <a:bodyPr wrap="square">
            <a:spAutoFit/>
          </a:bodyPr>
          <a:lstStyle/>
          <a:p>
            <a:r>
              <a:rPr lang="es-ES" sz="2000" b="1" dirty="0"/>
              <a:t>“Eliseo le ordenó a Giezi: —Arréglate la ropa, toma mi bastón y ponte en camino. Si te encuentras con alguien, ni lo saludes; si alguien te saluda, no le respondas. Y cuando llegues, coloca el bastón sobre la cara del niño. Pero la madre del niño exclamó: —¡Le juro que no lo dejaré solo! ¡Tan cierto como que el Señor vive! Así que Eliseo se levantó y fue con ella. Giezi, que se había adelantado, llegó y colocó el bastón sobre la cara del niño, pero éste no respondió ni dio ninguna señal de vida. Por tanto, Giezi volvió para encontrarse con Eliseo y le dijo: —El niño no despierta. Cuando Eliseo llegó a la casa, encontró al niño muerto, tendido sobre su cama. Entró al cuarto, cerró la puerta y oró al Señor. Luego subió a la cama y se tendió sobre el niño boca a boca, ojos a ojos y manos a manos, hasta que el cuerpo del niño empezó a entrar en calor. Eliseo se levantó y se puso a caminar de un lado a otro del cuarto, y luego volvió a tenderse sobre el niño. Esto lo hizo siete veces, al cabo de las cuales el niño estornudó y abrió los ojos. Entonces Eliseo le dijo a Giezi: —Llama a la señora. Giezi así lo hizo, y cuando la mujer llegó, Eliseo le dijo: —Puedes llevarte a tu hijo. Ella entró, se arrojó a los pies de Eliseo y se postró rostro en tierra. Entonces tomó a su hijo y salió”.</a:t>
            </a:r>
          </a:p>
        </p:txBody>
      </p:sp>
      <p:pic>
        <p:nvPicPr>
          <p:cNvPr id="5" name="Imagen 4" descr="Una caricatura de una persona con un caballo&#10;&#10;Descripción generada automáticamente con confianza media">
            <a:extLst>
              <a:ext uri="{FF2B5EF4-FFF2-40B4-BE49-F238E27FC236}">
                <a16:creationId xmlns:a16="http://schemas.microsoft.com/office/drawing/2014/main" id="{9326F808-8A80-4914-7C13-32D3E4F96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416" y="2534748"/>
            <a:ext cx="2262549"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descr="Imagen que contiene exterior, agua, hombre, parado&#10;&#10;Descripción generada automáticamente">
            <a:extLst>
              <a:ext uri="{FF2B5EF4-FFF2-40B4-BE49-F238E27FC236}">
                <a16:creationId xmlns:a16="http://schemas.microsoft.com/office/drawing/2014/main" id="{ADD9D38B-E687-3139-A759-37F435E51128}"/>
              </a:ext>
            </a:extLst>
          </p:cNvPr>
          <p:cNvPicPr>
            <a:picLocks noChangeAspect="1"/>
          </p:cNvPicPr>
          <p:nvPr/>
        </p:nvPicPr>
        <p:blipFill rotWithShape="1">
          <a:blip r:embed="rId6">
            <a:extLst>
              <a:ext uri="{28A0092B-C50C-407E-A947-70E740481C1C}">
                <a14:useLocalDpi xmlns:a14="http://schemas.microsoft.com/office/drawing/2010/main" val="0"/>
              </a:ext>
            </a:extLst>
          </a:blip>
          <a:srcRect l="7043"/>
          <a:stretch/>
        </p:blipFill>
        <p:spPr>
          <a:xfrm>
            <a:off x="7651553" y="4797152"/>
            <a:ext cx="2116855"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 hombre sentado en una silla&#10;&#10;Descripción generada automáticamente con confianza media">
            <a:extLst>
              <a:ext uri="{FF2B5EF4-FFF2-40B4-BE49-F238E27FC236}">
                <a16:creationId xmlns:a16="http://schemas.microsoft.com/office/drawing/2014/main" id="{693B1AC9-63A4-C833-5B47-B8658E420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5108" y="4818445"/>
            <a:ext cx="2255203"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Imagen que contiene exterior, persona, pasto, parado&#10;&#10;Descripción generada automáticamente">
            <a:extLst>
              <a:ext uri="{FF2B5EF4-FFF2-40B4-BE49-F238E27FC236}">
                <a16:creationId xmlns:a16="http://schemas.microsoft.com/office/drawing/2014/main" id="{50FCA865-0AFA-2622-321C-6FF338666D4C}"/>
              </a:ext>
            </a:extLst>
          </p:cNvPr>
          <p:cNvPicPr>
            <a:picLocks noChangeAspect="1"/>
          </p:cNvPicPr>
          <p:nvPr/>
        </p:nvPicPr>
        <p:blipFill rotWithShape="1">
          <a:blip r:embed="rId8">
            <a:extLst>
              <a:ext uri="{28A0092B-C50C-407E-A947-70E740481C1C}">
                <a14:useLocalDpi xmlns:a14="http://schemas.microsoft.com/office/drawing/2010/main" val="0"/>
              </a:ext>
            </a:extLst>
          </a:blip>
          <a:srcRect l="6439"/>
          <a:stretch/>
        </p:blipFill>
        <p:spPr>
          <a:xfrm>
            <a:off x="7651554" y="334553"/>
            <a:ext cx="2116854"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4" name="Imagen 13" descr="Mujer sentada en una silla&#10;&#10;Descripción generada automáticamente con confianza baja">
            <a:extLst>
              <a:ext uri="{FF2B5EF4-FFF2-40B4-BE49-F238E27FC236}">
                <a16:creationId xmlns:a16="http://schemas.microsoft.com/office/drawing/2014/main" id="{19CE4754-12AE-9F4C-ECDA-30D82D5B0B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5108" y="332656"/>
            <a:ext cx="2255203"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6" name="Imagen 15" descr="Una persona con un caballo&#10;&#10;Descripción generada automáticamente con confianza media">
            <a:extLst>
              <a:ext uri="{FF2B5EF4-FFF2-40B4-BE49-F238E27FC236}">
                <a16:creationId xmlns:a16="http://schemas.microsoft.com/office/drawing/2014/main" id="{65A0CE09-A9D9-8C31-62AF-670D19966C46}"/>
              </a:ext>
            </a:extLst>
          </p:cNvPr>
          <p:cNvPicPr>
            <a:picLocks noChangeAspect="1"/>
          </p:cNvPicPr>
          <p:nvPr/>
        </p:nvPicPr>
        <p:blipFill rotWithShape="1">
          <a:blip r:embed="rId10">
            <a:extLst>
              <a:ext uri="{28A0092B-C50C-407E-A947-70E740481C1C}">
                <a14:useLocalDpi xmlns:a14="http://schemas.microsoft.com/office/drawing/2010/main" val="0"/>
              </a:ext>
            </a:extLst>
          </a:blip>
          <a:srcRect l="7043" r="-1"/>
          <a:stretch/>
        </p:blipFill>
        <p:spPr>
          <a:xfrm>
            <a:off x="7680176" y="2523538"/>
            <a:ext cx="2116853" cy="173750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sp>
        <p:nvSpPr>
          <p:cNvPr id="13" name="CuadroTexto 12">
            <a:extLst>
              <a:ext uri="{FF2B5EF4-FFF2-40B4-BE49-F238E27FC236}">
                <a16:creationId xmlns:a16="http://schemas.microsoft.com/office/drawing/2014/main" id="{BDF975EB-53A5-D16D-98B7-4668260781C7}"/>
              </a:ext>
            </a:extLst>
          </p:cNvPr>
          <p:cNvSpPr txBox="1"/>
          <p:nvPr/>
        </p:nvSpPr>
        <p:spPr>
          <a:xfrm>
            <a:off x="3455968" y="105435"/>
            <a:ext cx="3340545" cy="717847"/>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NUESTRA VIDA</a:t>
            </a:r>
            <a:endParaRPr lang="es-ES" sz="2000" dirty="0">
              <a:solidFill>
                <a:srgbClr val="FCDD8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3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fltVal val="0.5"/>
                                          </p:val>
                                        </p:tav>
                                        <p:tav tm="100000">
                                          <p:val>
                                            <p:strVal val="#ppt_x"/>
                                          </p:val>
                                        </p:tav>
                                      </p:tavLst>
                                    </p:anim>
                                    <p:anim calcmode="lin" valueType="num">
                                      <p:cBhvr>
                                        <p:cTn id="15" dur="500" fill="hold"/>
                                        <p:tgtEl>
                                          <p:spTgt spid="12"/>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25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fltVal val="0.5"/>
                                          </p:val>
                                        </p:tav>
                                        <p:tav tm="100000">
                                          <p:val>
                                            <p:strVal val="#ppt_x"/>
                                          </p:val>
                                        </p:tav>
                                      </p:tavLst>
                                    </p:anim>
                                    <p:anim calcmode="lin" valueType="num">
                                      <p:cBhvr>
                                        <p:cTn id="22" dur="500" fill="hold"/>
                                        <p:tgtEl>
                                          <p:spTgt spid="14"/>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5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fltVal val="0.5"/>
                                          </p:val>
                                        </p:tav>
                                        <p:tav tm="100000">
                                          <p:val>
                                            <p:strVal val="#ppt_x"/>
                                          </p:val>
                                        </p:tav>
                                      </p:tavLst>
                                    </p:anim>
                                    <p:anim calcmode="lin" valueType="num">
                                      <p:cBhvr>
                                        <p:cTn id="29" dur="500" fill="hold"/>
                                        <p:tgtEl>
                                          <p:spTgt spid="16"/>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75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125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fltVal val="0.5"/>
                                          </p:val>
                                        </p:tav>
                                        <p:tav tm="100000">
                                          <p:val>
                                            <p:strVal val="#ppt_x"/>
                                          </p:val>
                                        </p:tav>
                                      </p:tavLst>
                                    </p:anim>
                                    <p:anim calcmode="lin" valueType="num">
                                      <p:cBhvr>
                                        <p:cTn id="50"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0-#ppt_w/2"/>
                                          </p:val>
                                        </p:tav>
                                        <p:tav tm="100000">
                                          <p:val>
                                            <p:strVal val="#ppt_x"/>
                                          </p:val>
                                        </p:tav>
                                      </p:tavLst>
                                    </p:anim>
                                    <p:anim calcmode="lin" valueType="num">
                                      <p:cBhvr additive="base">
                                        <p:cTn id="6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44000"/>
          </a:stretch>
        </a:blipFill>
        <a:effectLst/>
      </p:bgPr>
    </p:bg>
    <p:spTree>
      <p:nvGrpSpPr>
        <p:cNvPr id="1" name=""/>
        <p:cNvGrpSpPr/>
        <p:nvPr/>
      </p:nvGrpSpPr>
      <p:grpSpPr>
        <a:xfrm>
          <a:off x="0" y="0"/>
          <a:ext cx="0" cy="0"/>
          <a:chOff x="0" y="0"/>
          <a:chExt cx="0" cy="0"/>
        </a:xfrm>
      </p:grpSpPr>
      <p:pic>
        <p:nvPicPr>
          <p:cNvPr id="4" name="Imagen 3" descr="Un grupo de personas alrededor de fuego&#10;&#10;Descripción generada automáticamente">
            <a:extLst>
              <a:ext uri="{FF2B5EF4-FFF2-40B4-BE49-F238E27FC236}">
                <a16:creationId xmlns:a16="http://schemas.microsoft.com/office/drawing/2014/main" id="{0773B70C-E132-E488-2A07-44F0EAFFC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521" y="235267"/>
            <a:ext cx="4318261" cy="5353973"/>
          </a:xfrm>
          <a:prstGeom prst="rect">
            <a:avLst/>
          </a:prstGeom>
          <a:solidFill>
            <a:srgbClr val="FFFFFF">
              <a:shade val="85000"/>
            </a:srgbClr>
          </a:solidFill>
          <a:ln w="88900" cap="sq">
            <a:solidFill>
              <a:srgbClr val="FFB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B3C125BE-926E-6CA4-D4B4-4F1485DBFF2E}"/>
              </a:ext>
            </a:extLst>
          </p:cNvPr>
          <p:cNvSpPr txBox="1"/>
          <p:nvPr/>
        </p:nvSpPr>
        <p:spPr>
          <a:xfrm>
            <a:off x="18089" y="58846"/>
            <a:ext cx="7518071" cy="2246769"/>
          </a:xfrm>
          <a:prstGeom prst="rect">
            <a:avLst/>
          </a:prstGeom>
          <a:noFill/>
        </p:spPr>
        <p:txBody>
          <a:bodyPr wrap="square">
            <a:spAutoFit/>
          </a:bodyPr>
          <a:lstStyle/>
          <a:p>
            <a:r>
              <a:rPr lang="es-ES" sz="2000" b="1" dirty="0"/>
              <a:t>El bastón era la insignia del don profético de Eliseo y, como la vara de Moisés, simbolizaba el poder de Dios para realizar milagros.</a:t>
            </a:r>
          </a:p>
          <a:p>
            <a:r>
              <a:rPr lang="es-ES" sz="2000" b="1" dirty="0"/>
              <a:t>El niño podría haber sido resucitado usando solamente el bastón del profeta que Giezi colocó sobre él. Pero la mujer consideraba a Eliseo como el mensajero mediante el cual el Señor demostraría su poder, y el Señor creyó conveniente recompensar esa fe de la manera que ella misma esperaba.</a:t>
            </a:r>
          </a:p>
        </p:txBody>
      </p:sp>
      <p:pic>
        <p:nvPicPr>
          <p:cNvPr id="6" name="Imagen 5" descr="Imagen que contiene persona, hombre, tabla, sostener&#10;&#10;Descripción generada automáticamente">
            <a:extLst>
              <a:ext uri="{FF2B5EF4-FFF2-40B4-BE49-F238E27FC236}">
                <a16:creationId xmlns:a16="http://schemas.microsoft.com/office/drawing/2014/main" id="{ED7FAE2E-7942-3B98-B91E-C69FF61794C3}"/>
              </a:ext>
            </a:extLst>
          </p:cNvPr>
          <p:cNvPicPr>
            <a:picLocks noChangeAspect="1"/>
          </p:cNvPicPr>
          <p:nvPr/>
        </p:nvPicPr>
        <p:blipFill rotWithShape="1">
          <a:blip r:embed="rId4">
            <a:extLst>
              <a:ext uri="{28A0092B-C50C-407E-A947-70E740481C1C}">
                <a14:useLocalDpi xmlns:a14="http://schemas.microsoft.com/office/drawing/2010/main" val="0"/>
              </a:ext>
            </a:extLst>
          </a:blip>
          <a:srcRect l="19158" r="17843"/>
          <a:stretch/>
        </p:blipFill>
        <p:spPr>
          <a:xfrm>
            <a:off x="132371" y="2420888"/>
            <a:ext cx="2744104" cy="3266836"/>
          </a:xfrm>
          <a:prstGeom prst="rect">
            <a:avLst/>
          </a:prstGeom>
          <a:solidFill>
            <a:srgbClr val="FFFFFF">
              <a:shade val="85000"/>
            </a:srgbClr>
          </a:solidFill>
          <a:ln w="88900" cap="sq">
            <a:solidFill>
              <a:srgbClr val="FFB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18409B5-E3DF-64FC-38F8-C160F0F0F294}"/>
              </a:ext>
            </a:extLst>
          </p:cNvPr>
          <p:cNvSpPr txBox="1"/>
          <p:nvPr/>
        </p:nvSpPr>
        <p:spPr>
          <a:xfrm>
            <a:off x="3071664" y="2183373"/>
            <a:ext cx="4608512" cy="3477875"/>
          </a:xfrm>
          <a:prstGeom prst="rect">
            <a:avLst/>
          </a:prstGeom>
          <a:noFill/>
        </p:spPr>
        <p:txBody>
          <a:bodyPr wrap="square">
            <a:spAutoFit/>
          </a:bodyPr>
          <a:lstStyle/>
          <a:p>
            <a:r>
              <a:rPr lang="es-ES" sz="2000" b="1" dirty="0"/>
              <a:t>Dios respondió a la fe de esta madre devolviéndole a su hijo. Al igual que ella, la viuda de Sarepta y la viuda de Naín recibieron en sus brazos a sus hijos resucitados.</a:t>
            </a:r>
          </a:p>
          <a:p>
            <a:r>
              <a:rPr lang="es-ES" sz="2000" b="1" dirty="0"/>
              <a:t>Jesús se compadece de cada madre que llora por la pérdida de un hijo. Y en el día feliz de la resurrección, los niños que ahora duermen en la tumba resucitarán, y serán llevados por los ángeles a los brazos de sus madres.</a:t>
            </a:r>
          </a:p>
        </p:txBody>
      </p:sp>
      <p:sp>
        <p:nvSpPr>
          <p:cNvPr id="9" name="CuadroTexto 8">
            <a:extLst>
              <a:ext uri="{FF2B5EF4-FFF2-40B4-BE49-F238E27FC236}">
                <a16:creationId xmlns:a16="http://schemas.microsoft.com/office/drawing/2014/main" id="{77E9C3F4-04DE-99A2-867B-43AA8303F4EE}"/>
              </a:ext>
            </a:extLst>
          </p:cNvPr>
          <p:cNvSpPr txBox="1"/>
          <p:nvPr/>
        </p:nvSpPr>
        <p:spPr>
          <a:xfrm>
            <a:off x="191344" y="5751086"/>
            <a:ext cx="12042782" cy="1015663"/>
          </a:xfrm>
          <a:prstGeom prst="rect">
            <a:avLst/>
          </a:prstGeom>
          <a:noFill/>
        </p:spPr>
        <p:txBody>
          <a:bodyPr wrap="square">
            <a:spAutoFit/>
          </a:bodyPr>
          <a:lstStyle/>
          <a:p>
            <a:r>
              <a:rPr lang="es-ES" sz="2000" b="1" dirty="0"/>
              <a:t>Dios no solo se preocupa por nuestra vida futura, sino que conserva nuestra vida física ahora. Dice el salmista: “Yo me acosté y dormí, y desperté, porque Jehová me sustentaba” (Salmo 3:5).</a:t>
            </a:r>
          </a:p>
          <a:p>
            <a:r>
              <a:rPr lang="es-ES" sz="2000" b="1" dirty="0"/>
              <a:t>Jesús dijo: “yo he venido para que tengan vida, y para que la tengan en abundancia” (Juan 10:10)</a:t>
            </a:r>
          </a:p>
        </p:txBody>
      </p:sp>
    </p:spTree>
    <p:extLst>
      <p:ext uri="{BB962C8B-B14F-4D97-AF65-F5344CB8AC3E}">
        <p14:creationId xmlns:p14="http://schemas.microsoft.com/office/powerpoint/2010/main" val="3953799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1000"/>
                                        <p:tgtEl>
                                          <p:spTgt spid="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schemeClr>
            </a:gs>
            <a:gs pos="57000">
              <a:schemeClr val="accent6">
                <a:lumMod val="75000"/>
              </a:schemeClr>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harsh" dir="t"/>
            </a:scene3d>
            <a:sp3d extrusionH="57150">
              <a:bevelT w="38100" h="38100"/>
            </a:sp3d>
          </a:bodyPr>
          <a:lstStyle/>
          <a:p>
            <a:pPr algn="ctr"/>
            <a:r>
              <a:rPr lang="es-ES" sz="4400" b="1" dirty="0">
                <a:ln w="1905"/>
                <a:solidFill>
                  <a:schemeClr val="accent6">
                    <a:lumMod val="50000"/>
                  </a:schemeClr>
                </a:solidFill>
                <a:effectLst>
                  <a:innerShdw blurRad="69850" dist="43180" dir="5400000">
                    <a:srgbClr val="000000">
                      <a:alpha val="65000"/>
                    </a:srgbClr>
                  </a:innerShdw>
                </a:effectLst>
              </a:rPr>
              <a:t>NUESTRA VIDA PRESENTE Y FUTURA</a:t>
            </a: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es-ES" sz="5400" b="1" dirty="0">
                <a:ln w="28575">
                  <a:solidFill>
                    <a:srgbClr val="542804"/>
                  </a:solidFill>
                  <a:prstDash val="solid"/>
                </a:ln>
                <a:solidFill>
                  <a:schemeClr val="bg2">
                    <a:tint val="85000"/>
                    <a:satMod val="155000"/>
                  </a:schemeClr>
                </a:solidFill>
                <a:effectLst>
                  <a:outerShdw blurRad="41275" dist="20320" dir="1800000" algn="tl" rotWithShape="0">
                    <a:srgbClr val="000000">
                      <a:alpha val="40000"/>
                    </a:srgbClr>
                  </a:outerShdw>
                </a:effectLst>
              </a:rPr>
              <a:t>RECUERDA QUE DIOS SE PREOCUPA POR…</a:t>
            </a:r>
          </a:p>
        </p:txBody>
      </p:sp>
      <p:pic>
        <p:nvPicPr>
          <p:cNvPr id="10" name="Imagen 9" descr="Dibujo de una persona&#10;&#10;Descripción generada automáticamente con confianza baja">
            <a:extLst>
              <a:ext uri="{FF2B5EF4-FFF2-40B4-BE49-F238E27FC236}">
                <a16:creationId xmlns:a16="http://schemas.microsoft.com/office/drawing/2014/main" id="{AEFE9BAD-5F72-9A6F-3A66-7AE42FB71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4" y="982198"/>
            <a:ext cx="7609344" cy="5072896"/>
          </a:xfrm>
          <a:prstGeom prst="rect">
            <a:avLst/>
          </a:prstGeom>
          <a:ln>
            <a:noFill/>
          </a:ln>
          <a:effectLst>
            <a:softEdge rad="112500"/>
          </a:effectLst>
        </p:spPr>
      </p:pic>
      <p:pic>
        <p:nvPicPr>
          <p:cNvPr id="4" name="Imagen 3" descr="Un dibujo de una persona&#10;&#10;Descripción generada automáticamente con confianza baja">
            <a:extLst>
              <a:ext uri="{FF2B5EF4-FFF2-40B4-BE49-F238E27FC236}">
                <a16:creationId xmlns:a16="http://schemas.microsoft.com/office/drawing/2014/main" id="{9C6E7050-4A3B-325B-A6FC-F7544A634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117" y="982198"/>
            <a:ext cx="3803484" cy="5072896"/>
          </a:xfrm>
          <a:prstGeom prst="rect">
            <a:avLst/>
          </a:prstGeom>
          <a:ln>
            <a:noFill/>
          </a:ln>
          <a:effectLst>
            <a:softEdge rad="112500"/>
          </a:effectLst>
        </p:spPr>
      </p:pic>
    </p:spTree>
    <p:extLst>
      <p:ext uri="{BB962C8B-B14F-4D97-AF65-F5344CB8AC3E}">
        <p14:creationId xmlns:p14="http://schemas.microsoft.com/office/powerpoint/2010/main" val="1085295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2000" b="-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EC88305-7EE9-7FFA-3E14-721F9BF9BE6A}"/>
              </a:ext>
            </a:extLst>
          </p:cNvPr>
          <p:cNvGrpSpPr/>
          <p:nvPr/>
        </p:nvGrpSpPr>
        <p:grpSpPr>
          <a:xfrm>
            <a:off x="191344" y="0"/>
            <a:ext cx="6651624" cy="880533"/>
            <a:chOff x="191344" y="0"/>
            <a:chExt cx="6651624" cy="880533"/>
          </a:xfrm>
        </p:grpSpPr>
        <p:pic>
          <p:nvPicPr>
            <p:cNvPr id="15" name="Imagen 14">
              <a:extLst>
                <a:ext uri="{FF2B5EF4-FFF2-40B4-BE49-F238E27FC236}">
                  <a16:creationId xmlns:a16="http://schemas.microsoft.com/office/drawing/2014/main" id="{1CEAD141-37BE-9449-774A-ACC5C00B1CC6}"/>
                </a:ext>
              </a:extLst>
            </p:cNvPr>
            <p:cNvPicPr>
              <a:picLocks noChangeAspect="1"/>
            </p:cNvPicPr>
            <p:nvPr/>
          </p:nvPicPr>
          <p:blipFill>
            <a:blip r:embed="rId3"/>
            <a:stretch>
              <a:fillRect/>
            </a:stretch>
          </p:blipFill>
          <p:spPr>
            <a:xfrm>
              <a:off x="216390" y="0"/>
              <a:ext cx="6626578" cy="880533"/>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7DDE09DF-BFF7-159A-6B46-6826D35E1337}"/>
                </a:ext>
              </a:extLst>
            </p:cNvPr>
            <p:cNvSpPr txBox="1"/>
            <p:nvPr/>
          </p:nvSpPr>
          <p:spPr>
            <a:xfrm>
              <a:off x="972135" y="103738"/>
              <a:ext cx="2531577" cy="707886"/>
            </a:xfrm>
            <a:prstGeom prst="rect">
              <a:avLst/>
            </a:prstGeom>
            <a:noFill/>
            <a:ln>
              <a:noFill/>
            </a:ln>
          </p:spPr>
          <p:txBody>
            <a:bodyPr wrap="square">
              <a:spAutoFit/>
            </a:bodyPr>
            <a:lstStyle/>
            <a:p>
              <a:pPr algn="ctr"/>
              <a:r>
                <a:rPr lang="es-ES" sz="2000" b="1" dirty="0">
                  <a:solidFill>
                    <a:srgbClr val="7E4800"/>
                  </a:solidFill>
                </a:rPr>
                <a:t>OLLA SANADA Y PAN MULTIPLICADO</a:t>
              </a:r>
            </a:p>
          </p:txBody>
        </p:sp>
        <p:sp>
          <p:nvSpPr>
            <p:cNvPr id="11" name="CuadroTexto 10">
              <a:extLst>
                <a:ext uri="{FF2B5EF4-FFF2-40B4-BE49-F238E27FC236}">
                  <a16:creationId xmlns:a16="http://schemas.microsoft.com/office/drawing/2014/main" id="{73339D42-6D7B-3F17-E1EA-6745388E544C}"/>
                </a:ext>
              </a:extLst>
            </p:cNvPr>
            <p:cNvSpPr txBox="1"/>
            <p:nvPr/>
          </p:nvSpPr>
          <p:spPr>
            <a:xfrm>
              <a:off x="191344" y="116003"/>
              <a:ext cx="911058" cy="720708"/>
            </a:xfrm>
            <a:prstGeom prst="rect">
              <a:avLst/>
            </a:prstGeom>
            <a:noFill/>
            <a:ln>
              <a:noFill/>
            </a:ln>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4:38-44</a:t>
              </a:r>
            </a:p>
          </p:txBody>
        </p:sp>
      </p:grpSp>
      <p:sp>
        <p:nvSpPr>
          <p:cNvPr id="10" name="CuadroTexto 9">
            <a:extLst>
              <a:ext uri="{FF2B5EF4-FFF2-40B4-BE49-F238E27FC236}">
                <a16:creationId xmlns:a16="http://schemas.microsoft.com/office/drawing/2014/main" id="{A35F14A7-3C6A-C624-4875-21EE55FD7B53}"/>
              </a:ext>
            </a:extLst>
          </p:cNvPr>
          <p:cNvSpPr txBox="1"/>
          <p:nvPr/>
        </p:nvSpPr>
        <p:spPr>
          <a:xfrm>
            <a:off x="3455968" y="105435"/>
            <a:ext cx="3340545" cy="717847"/>
          </a:xfrm>
          <a:prstGeom prst="rect">
            <a:avLst/>
          </a:prstGeom>
          <a:noFill/>
          <a:ln>
            <a:noFill/>
          </a:ln>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NUESTRO ALIMENTO</a:t>
            </a:r>
            <a:endParaRPr lang="es-ES" sz="2000" dirty="0">
              <a:solidFill>
                <a:srgbClr val="FCDD8E"/>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6533984B-21B6-E4BB-3EAA-B61824DE82EC}"/>
              </a:ext>
            </a:extLst>
          </p:cNvPr>
          <p:cNvSpPr txBox="1"/>
          <p:nvPr/>
        </p:nvSpPr>
        <p:spPr>
          <a:xfrm>
            <a:off x="212922" y="922778"/>
            <a:ext cx="10016658" cy="1938992"/>
          </a:xfrm>
          <a:prstGeom prst="rect">
            <a:avLst/>
          </a:prstGeom>
          <a:noFill/>
        </p:spPr>
        <p:txBody>
          <a:bodyPr wrap="square">
            <a:spAutoFit/>
          </a:bodyPr>
          <a:lstStyle/>
          <a:p>
            <a:r>
              <a:rPr lang="es-ES" sz="2000" b="1" dirty="0"/>
              <a:t>“Eliseo regresó a </a:t>
            </a:r>
            <a:r>
              <a:rPr lang="es-ES" sz="2000" b="1" dirty="0" err="1"/>
              <a:t>Guilgal</a:t>
            </a:r>
            <a:r>
              <a:rPr lang="es-ES" sz="2000" b="1" dirty="0"/>
              <a:t> y se encontró con que en esos días había mucha hambre en el país. Por tanto, se reunió con la comunidad de profetas y le ordenó a su criado: «Pon esa olla grande en el fogón y prepara un guisado para los profetas.» En eso, uno de ellos salió al campo para recoger hierbas; allí encontró una planta silvestre y arrancó varias frutas hasta llenar su manto. Al regresar, las cortó en pedazos y las echó en el guisado sin saber qué eran.</a:t>
            </a:r>
          </a:p>
          <a:p>
            <a:r>
              <a:rPr lang="es-ES" sz="2000" b="1" dirty="0"/>
              <a:t>Sirvieron el guisado, pero cuando los hombres empezaron a comerlo, gritaron: </a:t>
            </a:r>
          </a:p>
        </p:txBody>
      </p:sp>
      <p:pic>
        <p:nvPicPr>
          <p:cNvPr id="6" name="Imagen 5" descr="Imagen que contiene florero, tabla, mujer, flor&#10;&#10;Descripción generada automáticamente">
            <a:extLst>
              <a:ext uri="{FF2B5EF4-FFF2-40B4-BE49-F238E27FC236}">
                <a16:creationId xmlns:a16="http://schemas.microsoft.com/office/drawing/2014/main" id="{3BA2A6C5-EFEC-793D-3441-4384493F0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103" y="2891892"/>
            <a:ext cx="4328561" cy="3868625"/>
          </a:xfrm>
          <a:prstGeom prst="roundRect">
            <a:avLst>
              <a:gd name="adj" fmla="val 0"/>
            </a:avLst>
          </a:prstGeom>
          <a:solidFill>
            <a:srgbClr val="FFFFFF"/>
          </a:solidFill>
          <a:ln w="76200" cap="sq">
            <a:solidFill>
              <a:srgbClr val="AC0035"/>
            </a:solidFill>
            <a:miter lim="800000"/>
          </a:ln>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313EB8B0-3E33-A27F-8394-D2DB287BC35E}"/>
              </a:ext>
            </a:extLst>
          </p:cNvPr>
          <p:cNvPicPr>
            <a:picLocks noChangeAspect="1"/>
          </p:cNvPicPr>
          <p:nvPr/>
        </p:nvPicPr>
        <p:blipFill>
          <a:blip r:embed="rId5"/>
          <a:stretch>
            <a:fillRect/>
          </a:stretch>
        </p:blipFill>
        <p:spPr>
          <a:xfrm>
            <a:off x="10128448" y="116632"/>
            <a:ext cx="1932919" cy="2633984"/>
          </a:xfrm>
          <a:prstGeom prst="roundRect">
            <a:avLst>
              <a:gd name="adj" fmla="val 0"/>
            </a:avLst>
          </a:prstGeom>
          <a:solidFill>
            <a:srgbClr val="FFFFFF"/>
          </a:solidFill>
          <a:ln w="76200" cap="sq">
            <a:solidFill>
              <a:srgbClr val="AC0035"/>
            </a:solidFill>
            <a:miter lim="800000"/>
          </a:ln>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44646391-BCE0-4981-FE4E-13CA2D686E84}"/>
              </a:ext>
            </a:extLst>
          </p:cNvPr>
          <p:cNvSpPr txBox="1"/>
          <p:nvPr/>
        </p:nvSpPr>
        <p:spPr>
          <a:xfrm>
            <a:off x="226222" y="2891892"/>
            <a:ext cx="7291115" cy="3477875"/>
          </a:xfrm>
          <a:prstGeom prst="rect">
            <a:avLst/>
          </a:prstGeom>
          <a:noFill/>
        </p:spPr>
        <p:txBody>
          <a:bodyPr wrap="square">
            <a:spAutoFit/>
          </a:bodyPr>
          <a:lstStyle/>
          <a:p>
            <a:r>
              <a:rPr lang="es-ES" sz="2000" b="1" dirty="0"/>
              <a:t>—¡Hombre de Dios, esto es veneno! Así que no pudieron comer. Entonces Eliseo ordenó: —Tráiganme harina. Y luego de echar la harina en la olla, dijo: —Sírvanle a la gente para que coma. Y ya no hubo nada en la olla que les hiciera daño. De Baal </a:t>
            </a:r>
            <a:r>
              <a:rPr lang="es-ES" sz="2000" b="1" dirty="0" err="1"/>
              <a:t>Salisá</a:t>
            </a:r>
            <a:r>
              <a:rPr lang="es-ES" sz="2000" b="1" dirty="0"/>
              <a:t> llegó alguien que le llevaba al hombre de Dios pan de los primeros frutos: veinte panes de cebada y espigas de trigo fresco. Eliseo le dijo a su criado: —Dale de comer a la gente. —¿Cómo voy a alimentar a cien personas con esto? —replicó el criado. Pero Eliseo insistió: —Dale de comer a la gente, pues así dice el SEÑOR: “Comerán y habrá de sobra.” Entonces el criado les sirvió el pan y, conforme a la palabra del SEÑOR, la gente comió y hubo de sobra”.</a:t>
            </a:r>
            <a:endParaRPr lang="es-ES" sz="2000" dirty="0"/>
          </a:p>
        </p:txBody>
      </p:sp>
    </p:spTree>
    <p:extLst>
      <p:ext uri="{BB962C8B-B14F-4D97-AF65-F5344CB8AC3E}">
        <p14:creationId xmlns:p14="http://schemas.microsoft.com/office/powerpoint/2010/main" val="246840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uiExpan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8000" b="-8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0CE7BE-ECC1-1656-BEB9-88F47C1ED5CE}"/>
              </a:ext>
            </a:extLst>
          </p:cNvPr>
          <p:cNvPicPr>
            <a:picLocks noChangeAspect="1"/>
          </p:cNvPicPr>
          <p:nvPr/>
        </p:nvPicPr>
        <p:blipFill rotWithShape="1">
          <a:blip r:embed="rId4">
            <a:duotone>
              <a:prstClr val="black"/>
              <a:schemeClr val="accent4">
                <a:tint val="45000"/>
                <a:satMod val="400000"/>
              </a:schemeClr>
            </a:duotone>
          </a:blip>
          <a:srcRect/>
          <a:stretch/>
        </p:blipFill>
        <p:spPr>
          <a:xfrm>
            <a:off x="9563856" y="78892"/>
            <a:ext cx="2507072" cy="3350108"/>
          </a:xfrm>
          <a:prstGeom prst="roundRect">
            <a:avLst>
              <a:gd name="adj" fmla="val 8594"/>
            </a:avLst>
          </a:prstGeom>
          <a:solidFill>
            <a:srgbClr val="FFFFFF">
              <a:shade val="85000"/>
            </a:srgbClr>
          </a:solidFill>
          <a:ln w="38100">
            <a:solidFill>
              <a:schemeClr val="accent2">
                <a:lumMod val="75000"/>
              </a:schemeClr>
            </a:solidFill>
          </a:ln>
          <a:effectLst/>
        </p:spPr>
      </p:pic>
      <p:sp>
        <p:nvSpPr>
          <p:cNvPr id="3" name="CuadroTexto 2">
            <a:extLst>
              <a:ext uri="{FF2B5EF4-FFF2-40B4-BE49-F238E27FC236}">
                <a16:creationId xmlns:a16="http://schemas.microsoft.com/office/drawing/2014/main" id="{6533984B-21B6-E4BB-3EAA-B61824DE82EC}"/>
              </a:ext>
            </a:extLst>
          </p:cNvPr>
          <p:cNvSpPr txBox="1"/>
          <p:nvPr/>
        </p:nvSpPr>
        <p:spPr>
          <a:xfrm>
            <a:off x="0" y="17924"/>
            <a:ext cx="9408368" cy="3323987"/>
          </a:xfrm>
          <a:prstGeom prst="rect">
            <a:avLst/>
          </a:prstGeom>
          <a:noFill/>
        </p:spPr>
        <p:txBody>
          <a:bodyPr wrap="square">
            <a:spAutoFit/>
          </a:bodyPr>
          <a:lstStyle/>
          <a:p>
            <a:pPr>
              <a:spcBef>
                <a:spcPts val="600"/>
              </a:spcBef>
            </a:pPr>
            <a:r>
              <a:rPr lang="es-ES" sz="2000" b="1" dirty="0"/>
              <a:t>Era un momento de necesidad para el mismo profeta y para los que estaban con él. La gente tenía hambre; necesitaba alimento. Eliseo podría haber pensado en sí mismo y haber preparado comida solamente para él, o haberse quedado con los panes y el cereal para sí mismo. Pero en vez de eso, pensó en las necesidades de la gente.</a:t>
            </a:r>
          </a:p>
          <a:p>
            <a:pPr>
              <a:spcBef>
                <a:spcPts val="600"/>
              </a:spcBef>
            </a:pPr>
            <a:r>
              <a:rPr lang="es-ES" sz="2000" b="1" dirty="0"/>
              <a:t>Cuando la olla estuvo preparada, resultó que no se podía comer. Pero, como Dios se preocupa también por nuestro alimento, decidió convertir la comida envenenada en alimento saludable.</a:t>
            </a:r>
          </a:p>
          <a:p>
            <a:pPr>
              <a:spcBef>
                <a:spcPts val="600"/>
              </a:spcBef>
            </a:pPr>
            <a:r>
              <a:rPr lang="es-ES" sz="2000" b="1" dirty="0"/>
              <a:t>Poco después, al igual que Jesús alimentó a las multitudes con cinco panes y dos peces, Dios obró a través de Eliseo para alimentar a los profetas multiplicando sus escasas provisiones de comida.</a:t>
            </a:r>
          </a:p>
        </p:txBody>
      </p:sp>
      <p:pic>
        <p:nvPicPr>
          <p:cNvPr id="5" name="Imagen 4" descr="Mujer parada junto a una puerta de madera&#10;&#10;Descripción generada automáticamente con confianza baja">
            <a:extLst>
              <a:ext uri="{FF2B5EF4-FFF2-40B4-BE49-F238E27FC236}">
                <a16:creationId xmlns:a16="http://schemas.microsoft.com/office/drawing/2014/main" id="{2151033C-C62E-61BF-83F4-59B6057EC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4" b="3958"/>
          <a:stretch/>
        </p:blipFill>
        <p:spPr>
          <a:xfrm>
            <a:off x="132544" y="3305188"/>
            <a:ext cx="2507072" cy="3315515"/>
          </a:xfrm>
          <a:prstGeom prst="roundRect">
            <a:avLst>
              <a:gd name="adj" fmla="val 8594"/>
            </a:avLst>
          </a:prstGeom>
          <a:solidFill>
            <a:srgbClr val="FFFFFF">
              <a:shade val="85000"/>
            </a:srgbClr>
          </a:solidFill>
          <a:ln w="38100">
            <a:solidFill>
              <a:schemeClr val="accent2">
                <a:lumMod val="75000"/>
              </a:schemeClr>
            </a:solidFill>
          </a:ln>
          <a:effectLst/>
        </p:spPr>
      </p:pic>
      <p:sp>
        <p:nvSpPr>
          <p:cNvPr id="6" name="CuadroTexto 5">
            <a:extLst>
              <a:ext uri="{FF2B5EF4-FFF2-40B4-BE49-F238E27FC236}">
                <a16:creationId xmlns:a16="http://schemas.microsoft.com/office/drawing/2014/main" id="{9494D457-B8A4-2738-CB6E-7EED15CF7BCF}"/>
              </a:ext>
            </a:extLst>
          </p:cNvPr>
          <p:cNvSpPr txBox="1"/>
          <p:nvPr/>
        </p:nvSpPr>
        <p:spPr>
          <a:xfrm>
            <a:off x="2673958" y="3420194"/>
            <a:ext cx="9408368" cy="3477875"/>
          </a:xfrm>
          <a:prstGeom prst="rect">
            <a:avLst/>
          </a:prstGeom>
          <a:noFill/>
        </p:spPr>
        <p:txBody>
          <a:bodyPr wrap="square">
            <a:spAutoFit/>
          </a:bodyPr>
          <a:lstStyle/>
          <a:p>
            <a:pPr>
              <a:spcBef>
                <a:spcPts val="600"/>
              </a:spcBef>
            </a:pPr>
            <a:r>
              <a:rPr lang="es-ES" sz="2000" b="1" dirty="0"/>
              <a:t>“¡Cuánta condescendencia manifestó Cristo, mediante su mensajero, al realizar este milagro para satisfacer el hambre! Repetidas veces desde entonces, aunque no siempre en forma tan notable y perceptible, ha obrado el Señor Jesús para suplir las necesidades humanas. Si tuviésemos un discernimiento espiritual más claro, reconoceríamos con más facilidad el trato compasivo de Dios con los hijos de los hombres. La gracia de Dios derramada sobre una porción pequeña es lo que la hace bastar para todos. La mano de Dios puede multiplicarla cien veces. Con sus recursos, puede extender una mesa en el desierto. Por el toque de su mano, puede aumentar las provisiones escasas y hacerlas bastar para todos. Fue su poder lo que multiplicó los panes y el cereal en las manos de los hijos de los profetas” (Elena G. de White, “Profetas y reyes”, página 183).</a:t>
            </a:r>
          </a:p>
        </p:txBody>
      </p:sp>
    </p:spTree>
    <p:extLst>
      <p:ext uri="{BB962C8B-B14F-4D97-AF65-F5344CB8AC3E}">
        <p14:creationId xmlns:p14="http://schemas.microsoft.com/office/powerpoint/2010/main" val="63655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dibujo de una persona&#10;&#10;Descripción generada automáticamente con confianza media">
            <a:extLst>
              <a:ext uri="{FF2B5EF4-FFF2-40B4-BE49-F238E27FC236}">
                <a16:creationId xmlns:a16="http://schemas.microsoft.com/office/drawing/2014/main" id="{D9E5C60E-C052-3542-57E1-31BD3C6745EE}"/>
              </a:ext>
            </a:extLst>
          </p:cNvPr>
          <p:cNvPicPr>
            <a:picLocks noChangeAspect="1"/>
          </p:cNvPicPr>
          <p:nvPr/>
        </p:nvPicPr>
        <p:blipFill rotWithShape="1">
          <a:blip r:embed="rId3"/>
          <a:srcRect t="1784" b="25453"/>
          <a:stretch/>
        </p:blipFill>
        <p:spPr>
          <a:xfrm>
            <a:off x="6421035" y="643467"/>
            <a:ext cx="5129784" cy="5571066"/>
          </a:xfrm>
          <a:prstGeom prst="rect">
            <a:avLst/>
          </a:prstGeom>
        </p:spPr>
      </p:pic>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mujer, hombre, gente&#10;&#10;Descripción generada automáticamente">
            <a:extLst>
              <a:ext uri="{FF2B5EF4-FFF2-40B4-BE49-F238E27FC236}">
                <a16:creationId xmlns:a16="http://schemas.microsoft.com/office/drawing/2014/main" id="{CF555620-46ED-2E94-D892-308F6D7E4A02}"/>
              </a:ext>
            </a:extLst>
          </p:cNvPr>
          <p:cNvPicPr>
            <a:picLocks noChangeAspect="1"/>
          </p:cNvPicPr>
          <p:nvPr/>
        </p:nvPicPr>
        <p:blipFill rotWithShape="1">
          <a:blip r:embed="rId4">
            <a:extLst>
              <a:ext uri="{28A0092B-C50C-407E-A947-70E740481C1C}">
                <a14:useLocalDpi xmlns:a14="http://schemas.microsoft.com/office/drawing/2010/main" val="0"/>
              </a:ext>
            </a:extLst>
          </a:blip>
          <a:srcRect t="9169" b="9405"/>
          <a:stretch/>
        </p:blipFill>
        <p:spPr>
          <a:xfrm>
            <a:off x="641180" y="643467"/>
            <a:ext cx="5129784" cy="5571066"/>
          </a:xfrm>
          <a:prstGeom prst="rect">
            <a:avLst/>
          </a:prstGeom>
        </p:spPr>
      </p:pic>
      <p:sp>
        <p:nvSpPr>
          <p:cNvPr id="6" name="CuadroTexto 5">
            <a:extLst>
              <a:ext uri="{FF2B5EF4-FFF2-40B4-BE49-F238E27FC236}">
                <a16:creationId xmlns:a16="http://schemas.microsoft.com/office/drawing/2014/main" id="{A1E4EAD2-D9FD-11DF-62A2-6206EDFEC8BE}"/>
              </a:ext>
            </a:extLst>
          </p:cNvPr>
          <p:cNvSpPr txBox="1"/>
          <p:nvPr/>
        </p:nvSpPr>
        <p:spPr>
          <a:xfrm>
            <a:off x="3609965" y="-79984"/>
            <a:ext cx="4862299" cy="646331"/>
          </a:xfrm>
          <a:prstGeom prst="rect">
            <a:avLst/>
          </a:prstGeom>
          <a:noFill/>
        </p:spPr>
        <p:txBody>
          <a:bodyPr wrap="square" rtlCol="0">
            <a:spAutoFit/>
          </a:bodyPr>
          <a:lstStyle/>
          <a:p>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MANTO DEL PROFETA</a:t>
            </a:r>
          </a:p>
        </p:txBody>
      </p:sp>
    </p:spTree>
    <p:extLst>
      <p:ext uri="{BB962C8B-B14F-4D97-AF65-F5344CB8AC3E}">
        <p14:creationId xmlns:p14="http://schemas.microsoft.com/office/powerpoint/2010/main" val="2168647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57000">
              <a:srgbClr val="E60000"/>
            </a:gs>
            <a:gs pos="100000">
              <a:srgbClr val="ECBBBA"/>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freezing" dir="t"/>
            </a:scene3d>
            <a:sp3d extrusionH="57150">
              <a:bevelT w="38100" h="38100"/>
            </a:sp3d>
          </a:bodyPr>
          <a:lstStyle/>
          <a:p>
            <a:pPr algn="ctr"/>
            <a:r>
              <a:rPr lang="es-ES" sz="4400" b="1" dirty="0">
                <a:ln w="1905"/>
                <a:solidFill>
                  <a:srgbClr val="71140D"/>
                </a:solidFill>
                <a:effectLst>
                  <a:innerShdw blurRad="69850" dist="43180" dir="5400000">
                    <a:srgbClr val="000000">
                      <a:alpha val="65000"/>
                    </a:srgbClr>
                  </a:innerShdw>
                </a:effectLst>
              </a:rPr>
              <a:t>NUESTRO ALIMENTO</a:t>
            </a:r>
          </a:p>
        </p:txBody>
      </p:sp>
      <p:sp>
        <p:nvSpPr>
          <p:cNvPr id="9" name="8 CuadroTexto"/>
          <p:cNvSpPr txBox="1"/>
          <p:nvPr/>
        </p:nvSpPr>
        <p:spPr>
          <a:xfrm>
            <a:off x="1524001" y="1"/>
            <a:ext cx="9143999" cy="1015663"/>
          </a:xfrm>
          <a:prstGeom prst="rect">
            <a:avLst/>
          </a:prstGeom>
          <a:noFill/>
        </p:spPr>
        <p:txBody>
          <a:bodyPr wrap="square" rtlCol="0">
            <a:spAutoFit/>
          </a:bodyPr>
          <a:lstStyle/>
          <a:p>
            <a:pPr algn="ctr"/>
            <a:r>
              <a:rPr lang="es-ES" sz="6000" b="1" dirty="0">
                <a:ln w="28575">
                  <a:solidFill>
                    <a:srgbClr val="341312"/>
                  </a:solidFill>
                  <a:prstDash val="solid"/>
                </a:ln>
                <a:solidFill>
                  <a:schemeClr val="bg2">
                    <a:tint val="85000"/>
                    <a:satMod val="155000"/>
                  </a:schemeClr>
                </a:solidFill>
                <a:effectLst>
                  <a:outerShdw blurRad="41275" dist="20320" dir="1800000" algn="tl" rotWithShape="0">
                    <a:srgbClr val="000000">
                      <a:alpha val="40000"/>
                    </a:srgbClr>
                  </a:outerShdw>
                </a:effectLst>
              </a:rPr>
              <a:t>DIOS SE PREOCUPA POR…</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459"/>
            <a:ext cx="5853803" cy="4914821"/>
          </a:xfrm>
          <a:prstGeom prst="rect">
            <a:avLst/>
          </a:prstGeom>
          <a:ln>
            <a:noFill/>
          </a:ln>
          <a:effectLst>
            <a:softEdge rad="112500"/>
          </a:effectLst>
        </p:spPr>
      </p:pic>
      <p:pic>
        <p:nvPicPr>
          <p:cNvPr id="5" name="Imagen 4">
            <a:extLst>
              <a:ext uri="{FF2B5EF4-FFF2-40B4-BE49-F238E27FC236}">
                <a16:creationId xmlns:a16="http://schemas.microsoft.com/office/drawing/2014/main" id="{59648536-F795-7305-FBD9-B332CA150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06" y="1127994"/>
            <a:ext cx="6425594" cy="4819195"/>
          </a:xfrm>
          <a:prstGeom prst="rect">
            <a:avLst/>
          </a:prstGeom>
          <a:ln>
            <a:noFill/>
          </a:ln>
          <a:effectLst>
            <a:softEdge rad="112500"/>
          </a:effectLst>
        </p:spPr>
      </p:pic>
    </p:spTree>
    <p:extLst>
      <p:ext uri="{BB962C8B-B14F-4D97-AF65-F5344CB8AC3E}">
        <p14:creationId xmlns:p14="http://schemas.microsoft.com/office/powerpoint/2010/main" val="68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61C3FCA-465D-7E76-9EDD-38EEE71F7077}"/>
              </a:ext>
            </a:extLst>
          </p:cNvPr>
          <p:cNvGrpSpPr/>
          <p:nvPr/>
        </p:nvGrpSpPr>
        <p:grpSpPr>
          <a:xfrm>
            <a:off x="4703584" y="35434"/>
            <a:ext cx="6651624" cy="880533"/>
            <a:chOff x="4703584" y="35434"/>
            <a:chExt cx="6651624" cy="880533"/>
          </a:xfrm>
        </p:grpSpPr>
        <p:pic>
          <p:nvPicPr>
            <p:cNvPr id="11" name="Imagen 10">
              <a:extLst>
                <a:ext uri="{FF2B5EF4-FFF2-40B4-BE49-F238E27FC236}">
                  <a16:creationId xmlns:a16="http://schemas.microsoft.com/office/drawing/2014/main" id="{7DEA5FDA-005F-B49E-24CE-714F91C1EBF3}"/>
                </a:ext>
              </a:extLst>
            </p:cNvPr>
            <p:cNvPicPr>
              <a:picLocks noChangeAspect="1"/>
            </p:cNvPicPr>
            <p:nvPr/>
          </p:nvPicPr>
          <p:blipFill>
            <a:blip r:embed="rId4"/>
            <a:stretch>
              <a:fillRect/>
            </a:stretch>
          </p:blipFill>
          <p:spPr>
            <a:xfrm>
              <a:off x="4728630" y="35434"/>
              <a:ext cx="6626578" cy="880533"/>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9E52060B-95F3-8287-6410-606E1166C874}"/>
                </a:ext>
              </a:extLst>
            </p:cNvPr>
            <p:cNvSpPr txBox="1"/>
            <p:nvPr/>
          </p:nvSpPr>
          <p:spPr>
            <a:xfrm>
              <a:off x="5484375" y="139172"/>
              <a:ext cx="2531577" cy="707886"/>
            </a:xfrm>
            <a:prstGeom prst="rect">
              <a:avLst/>
            </a:prstGeom>
            <a:noFill/>
          </p:spPr>
          <p:txBody>
            <a:bodyPr wrap="square">
              <a:spAutoFit/>
            </a:bodyPr>
            <a:lstStyle/>
            <a:p>
              <a:pPr algn="ctr"/>
              <a:r>
                <a:rPr lang="es-ES" sz="2000" b="1" dirty="0">
                  <a:solidFill>
                    <a:srgbClr val="7E4800"/>
                  </a:solidFill>
                </a:rPr>
                <a:t>CURACIÓN DE NAAMÁN</a:t>
              </a:r>
            </a:p>
          </p:txBody>
        </p:sp>
        <p:sp>
          <p:nvSpPr>
            <p:cNvPr id="10" name="CuadroTexto 9">
              <a:extLst>
                <a:ext uri="{FF2B5EF4-FFF2-40B4-BE49-F238E27FC236}">
                  <a16:creationId xmlns:a16="http://schemas.microsoft.com/office/drawing/2014/main" id="{7AD2E071-6B6D-C72B-82BE-5609585E752D}"/>
                </a:ext>
              </a:extLst>
            </p:cNvPr>
            <p:cNvSpPr txBox="1"/>
            <p:nvPr/>
          </p:nvSpPr>
          <p:spPr>
            <a:xfrm>
              <a:off x="4703584" y="151437"/>
              <a:ext cx="911058" cy="720708"/>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5:9-15</a:t>
              </a:r>
            </a:p>
          </p:txBody>
        </p:sp>
      </p:grpSp>
      <p:sp>
        <p:nvSpPr>
          <p:cNvPr id="3" name="CuadroTexto 2">
            <a:extLst>
              <a:ext uri="{FF2B5EF4-FFF2-40B4-BE49-F238E27FC236}">
                <a16:creationId xmlns:a16="http://schemas.microsoft.com/office/drawing/2014/main" id="{135C98D5-80A2-229B-5115-BD58322D0C86}"/>
              </a:ext>
            </a:extLst>
          </p:cNvPr>
          <p:cNvSpPr txBox="1"/>
          <p:nvPr/>
        </p:nvSpPr>
        <p:spPr>
          <a:xfrm>
            <a:off x="3719736" y="973053"/>
            <a:ext cx="7920880" cy="5324535"/>
          </a:xfrm>
          <a:prstGeom prst="rect">
            <a:avLst/>
          </a:prstGeom>
          <a:noFill/>
        </p:spPr>
        <p:txBody>
          <a:bodyPr wrap="square">
            <a:spAutoFit/>
          </a:bodyPr>
          <a:lstStyle/>
          <a:p>
            <a:r>
              <a:rPr lang="es-ES" sz="2000" b="1" dirty="0"/>
              <a:t>“Así que Naamán, con sus caballos y sus carros, fue a la casa de Eliseo y se detuvo ante la puerta. Entonces Eliseo envió un mensajero a que le dijera: «Ve y zambúllete siete veces en el río Jordán; así tu piel sanará, y quedarás limpio.» Naamán se enfureció y se fue, quejándose: «¡Yo creí que el profeta saldría a recibirme personalmente para invocar el nombre del Señor su Dios, y que con un movimiento de la mano me sanaría de la lepra! ¿Acaso los ríos de Damasco, el </a:t>
            </a:r>
            <a:r>
              <a:rPr lang="es-ES" sz="2000" b="1" dirty="0" err="1"/>
              <a:t>Abaná</a:t>
            </a:r>
            <a:r>
              <a:rPr lang="es-ES" sz="2000" b="1" dirty="0"/>
              <a:t> y el </a:t>
            </a:r>
            <a:r>
              <a:rPr lang="es-ES" sz="2000" b="1" dirty="0" err="1"/>
              <a:t>Farfar</a:t>
            </a:r>
            <a:r>
              <a:rPr lang="es-ES" sz="2000" b="1" dirty="0"/>
              <a:t>, no son mejores que toda el agua de Israel? ¿Acaso no podría zambullirme en ellos y quedar limpio?» Furioso, dio media vuelta y se marchó.</a:t>
            </a:r>
          </a:p>
          <a:p>
            <a:r>
              <a:rPr lang="es-ES" sz="2000" b="1" dirty="0"/>
              <a:t>Entonces sus criados se le acercaron para aconsejarle: «Señor, si el profeta le hubiera mandado hacer algo complicado, ¿no le habría hecho caso? ¡Con más razón si lo único que le dice es que se zambulla, y así quedará limpio!» Así que Naamán bajó al Jordán y se sumergió siete veces, según se lo había ordenado el hombre de Dios. ¡Y su piel se volvió como la de un niño, y quedó limpio! Luego Naamán volvió con todos sus acompañantes y, presentándose ante el hombre de Dios, le dijo: —Ahora reconozco que no hay Dios en todo el mundo, sino sólo en Israel”.</a:t>
            </a:r>
          </a:p>
        </p:txBody>
      </p:sp>
      <p:sp>
        <p:nvSpPr>
          <p:cNvPr id="9" name="CuadroTexto 8">
            <a:extLst>
              <a:ext uri="{FF2B5EF4-FFF2-40B4-BE49-F238E27FC236}">
                <a16:creationId xmlns:a16="http://schemas.microsoft.com/office/drawing/2014/main" id="{2F7C23E3-9DF3-3BE7-AF29-6D9D1B6F2CA4}"/>
              </a:ext>
            </a:extLst>
          </p:cNvPr>
          <p:cNvSpPr txBox="1"/>
          <p:nvPr/>
        </p:nvSpPr>
        <p:spPr>
          <a:xfrm>
            <a:off x="7968208" y="140869"/>
            <a:ext cx="3340545" cy="717847"/>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NUESTRA SALUD</a:t>
            </a:r>
            <a:endParaRPr lang="es-ES" sz="2000" dirty="0">
              <a:solidFill>
                <a:srgbClr val="FCDD8E"/>
              </a:solidFill>
              <a:effectLst>
                <a:outerShdw blurRad="38100" dist="38100" dir="2700000" algn="tl">
                  <a:srgbClr val="000000">
                    <a:alpha val="43137"/>
                  </a:srgbClr>
                </a:outerShdw>
              </a:effectLst>
            </a:endParaRPr>
          </a:p>
        </p:txBody>
      </p:sp>
      <p:pic>
        <p:nvPicPr>
          <p:cNvPr id="13" name="Imagen 12" descr="Imagen que contiene persona, exterior, hombre, gente&#10;&#10;Descripción generada automáticamente">
            <a:extLst>
              <a:ext uri="{FF2B5EF4-FFF2-40B4-BE49-F238E27FC236}">
                <a16:creationId xmlns:a16="http://schemas.microsoft.com/office/drawing/2014/main" id="{75A1CF4E-3FDD-17D6-5A25-1518FA2C4E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2041"/>
          <a:stretch/>
        </p:blipFill>
        <p:spPr>
          <a:xfrm>
            <a:off x="119336" y="2212951"/>
            <a:ext cx="3456384" cy="452841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5" name="Imagen 14" descr="Imagen que contiene exterior, persona, hombre, pasto&#10;&#10;Descripción generada automáticamente">
            <a:extLst>
              <a:ext uri="{FF2B5EF4-FFF2-40B4-BE49-F238E27FC236}">
                <a16:creationId xmlns:a16="http://schemas.microsoft.com/office/drawing/2014/main" id="{EA7613D8-CBBD-DA74-C37B-5FC4F01166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56" y="151437"/>
            <a:ext cx="2808312" cy="190941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781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35C98D5-80A2-229B-5115-BD58322D0C86}"/>
              </a:ext>
            </a:extLst>
          </p:cNvPr>
          <p:cNvSpPr txBox="1"/>
          <p:nvPr/>
        </p:nvSpPr>
        <p:spPr>
          <a:xfrm>
            <a:off x="70605" y="3379870"/>
            <a:ext cx="6357305" cy="3477875"/>
          </a:xfrm>
          <a:prstGeom prst="rect">
            <a:avLst/>
          </a:prstGeom>
          <a:noFill/>
        </p:spPr>
        <p:txBody>
          <a:bodyPr wrap="square">
            <a:spAutoFit/>
          </a:bodyPr>
          <a:lstStyle/>
          <a:p>
            <a:r>
              <a:rPr lang="es-ES" sz="2000" b="1" dirty="0"/>
              <a:t>Dios se preocupa por nuestra salud. Por ello, a través de la profeta Elena White, nos ha dejado normas sanitarias y de alimentación que nos permitirán conservar nuestra salud. Si, al igual que Naamán, obedecemos las instrucciones que Dios nos da a través de su profeta, seremos guardados de muchas enfermedades.</a:t>
            </a:r>
          </a:p>
          <a:p>
            <a:r>
              <a:rPr lang="es-ES" sz="2000" b="1" dirty="0"/>
              <a:t>Y cuando alguien cae enfermo, ore a Dios y pida a otros hermanos y hermanas fieles que oren por él. “Y la oración de fe salvará al enfermo, y el Señor lo levantará; y si hubiere cometido pecados, le serán perdonados” (Santiago 5:15).</a:t>
            </a:r>
          </a:p>
        </p:txBody>
      </p:sp>
      <p:pic>
        <p:nvPicPr>
          <p:cNvPr id="4" name="Imagen 3" descr="Hombre sentado en una cama&#10;&#10;Descripción generada automáticamente">
            <a:extLst>
              <a:ext uri="{FF2B5EF4-FFF2-40B4-BE49-F238E27FC236}">
                <a16:creationId xmlns:a16="http://schemas.microsoft.com/office/drawing/2014/main" id="{5C7EFA12-3BA1-CD14-4CC5-BD1316182F52}"/>
              </a:ext>
            </a:extLst>
          </p:cNvPr>
          <p:cNvPicPr>
            <a:picLocks noChangeAspect="1"/>
          </p:cNvPicPr>
          <p:nvPr/>
        </p:nvPicPr>
        <p:blipFill rotWithShape="1">
          <a:blip r:embed="rId3">
            <a:extLst>
              <a:ext uri="{28A0092B-C50C-407E-A947-70E740481C1C}">
                <a14:useLocalDpi xmlns:a14="http://schemas.microsoft.com/office/drawing/2010/main" val="0"/>
              </a:ext>
            </a:extLst>
          </a:blip>
          <a:srcRect t="6631"/>
          <a:stretch/>
        </p:blipFill>
        <p:spPr>
          <a:xfrm>
            <a:off x="6888087" y="3262604"/>
            <a:ext cx="5168577" cy="350586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sp>
        <p:nvSpPr>
          <p:cNvPr id="8" name="CuadroTexto 7">
            <a:extLst>
              <a:ext uri="{FF2B5EF4-FFF2-40B4-BE49-F238E27FC236}">
                <a16:creationId xmlns:a16="http://schemas.microsoft.com/office/drawing/2014/main" id="{A13951AA-7D60-2999-7612-DDCA6A5DFEDF}"/>
              </a:ext>
            </a:extLst>
          </p:cNvPr>
          <p:cNvSpPr txBox="1"/>
          <p:nvPr/>
        </p:nvSpPr>
        <p:spPr>
          <a:xfrm>
            <a:off x="98733" y="143130"/>
            <a:ext cx="6357305" cy="3170099"/>
          </a:xfrm>
          <a:prstGeom prst="rect">
            <a:avLst/>
          </a:prstGeom>
          <a:noFill/>
        </p:spPr>
        <p:txBody>
          <a:bodyPr wrap="square">
            <a:spAutoFit/>
          </a:bodyPr>
          <a:lstStyle/>
          <a:p>
            <a:r>
              <a:rPr lang="es-ES" sz="2000" b="1" dirty="0"/>
              <a:t>Naamán se enojó cuando no fue sanado como él quería. Era orgulloso y quería ser tratado como su dignidad requería.</a:t>
            </a:r>
          </a:p>
          <a:p>
            <a:r>
              <a:rPr lang="es-ES" sz="2000" b="1" dirty="0"/>
              <a:t>Para poder ser sanado, Naamán tenía que reconocer que el Dios de Israel era más poderoso que los ídolos de Siria, y que las instrucciones de Eliseo eran superiores a sus propios deseos y pensamientos.</a:t>
            </a:r>
          </a:p>
          <a:p>
            <a:r>
              <a:rPr lang="es-ES" sz="2000" b="1" dirty="0"/>
              <a:t>Solo cuando estemos dispuesto a obedecer las instrucciones que Dios nos da a través de su Palabra, Él podrá obrar maravillas en nuestra vida.</a:t>
            </a:r>
          </a:p>
        </p:txBody>
      </p:sp>
      <p:pic>
        <p:nvPicPr>
          <p:cNvPr id="10" name="Imagen 9" descr="Un grupo de personas haciendo gestos con la cara pintada&#10;&#10;Descripción generada automáticamente con confianza media">
            <a:extLst>
              <a:ext uri="{FF2B5EF4-FFF2-40B4-BE49-F238E27FC236}">
                <a16:creationId xmlns:a16="http://schemas.microsoft.com/office/drawing/2014/main" id="{B5DC281A-A060-E697-BBBA-03E18D301D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3"/>
          <a:stretch/>
        </p:blipFill>
        <p:spPr>
          <a:xfrm>
            <a:off x="6373402" y="336280"/>
            <a:ext cx="3395006" cy="26925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pic>
        <p:nvPicPr>
          <p:cNvPr id="12" name="Imagen 11" descr="Un par de personas sentadas en una cama&#10;&#10;Descripción generada automáticamente con confianza media">
            <a:extLst>
              <a:ext uri="{FF2B5EF4-FFF2-40B4-BE49-F238E27FC236}">
                <a16:creationId xmlns:a16="http://schemas.microsoft.com/office/drawing/2014/main" id="{EBB62D85-452D-EC36-D803-581CA68281C5}"/>
              </a:ext>
            </a:extLst>
          </p:cNvPr>
          <p:cNvPicPr>
            <a:picLocks noChangeAspect="1"/>
          </p:cNvPicPr>
          <p:nvPr/>
        </p:nvPicPr>
        <p:blipFill rotWithShape="1">
          <a:blip r:embed="rId5">
            <a:extLst>
              <a:ext uri="{28A0092B-C50C-407E-A947-70E740481C1C}">
                <a14:useLocalDpi xmlns:a14="http://schemas.microsoft.com/office/drawing/2010/main" val="0"/>
              </a:ext>
            </a:extLst>
          </a:blip>
          <a:srcRect t="4976" b="5846"/>
          <a:stretch/>
        </p:blipFill>
        <p:spPr>
          <a:xfrm>
            <a:off x="9976735" y="336280"/>
            <a:ext cx="2079930" cy="26925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spTree>
    <p:extLst>
      <p:ext uri="{BB962C8B-B14F-4D97-AF65-F5344CB8AC3E}">
        <p14:creationId xmlns:p14="http://schemas.microsoft.com/office/powerpoint/2010/main" val="20796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800" decel="100000"/>
                                        <p:tgtEl>
                                          <p:spTgt spid="12"/>
                                        </p:tgtEl>
                                      </p:cBhvr>
                                    </p:animEffect>
                                    <p:anim calcmode="lin" valueType="num">
                                      <p:cBhvr>
                                        <p:cTn id="32" dur="800" decel="100000" fill="hold"/>
                                        <p:tgtEl>
                                          <p:spTgt spid="12"/>
                                        </p:tgtEl>
                                        <p:attrNameLst>
                                          <p:attrName>style.rotation</p:attrName>
                                        </p:attrNameLst>
                                      </p:cBhvr>
                                      <p:tavLst>
                                        <p:tav tm="0">
                                          <p:val>
                                            <p:fltVal val="-90"/>
                                          </p:val>
                                        </p:tav>
                                        <p:tav tm="100000">
                                          <p:val>
                                            <p:fltVal val="0"/>
                                          </p:val>
                                        </p:tav>
                                      </p:tavLst>
                                    </p:anim>
                                    <p:anim calcmode="lin" valueType="num">
                                      <p:cBhvr>
                                        <p:cTn id="33" dur="800" decel="100000" fill="hold"/>
                                        <p:tgtEl>
                                          <p:spTgt spid="12"/>
                                        </p:tgtEl>
                                        <p:attrNameLst>
                                          <p:attrName>ppt_x</p:attrName>
                                        </p:attrNameLst>
                                      </p:cBhvr>
                                      <p:tavLst>
                                        <p:tav tm="0">
                                          <p:val>
                                            <p:strVal val="#ppt_x+0.4"/>
                                          </p:val>
                                        </p:tav>
                                        <p:tav tm="100000">
                                          <p:val>
                                            <p:strVal val="#ppt_x-0.05"/>
                                          </p:val>
                                        </p:tav>
                                      </p:tavLst>
                                    </p:anim>
                                    <p:anim calcmode="lin" valueType="num">
                                      <p:cBhvr>
                                        <p:cTn id="34" dur="800" decel="100000" fill="hold"/>
                                        <p:tgtEl>
                                          <p:spTgt spid="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800" decel="100000"/>
                                        <p:tgtEl>
                                          <p:spTgt spid="4"/>
                                        </p:tgtEl>
                                      </p:cBhvr>
                                    </p:animEffect>
                                    <p:anim calcmode="lin" valueType="num">
                                      <p:cBhvr>
                                        <p:cTn id="46" dur="800" decel="100000" fill="hold"/>
                                        <p:tgtEl>
                                          <p:spTgt spid="4"/>
                                        </p:tgtEl>
                                        <p:attrNameLst>
                                          <p:attrName>style.rotation</p:attrName>
                                        </p:attrNameLst>
                                      </p:cBhvr>
                                      <p:tavLst>
                                        <p:tav tm="0">
                                          <p:val>
                                            <p:fltVal val="-90"/>
                                          </p:val>
                                        </p:tav>
                                        <p:tav tm="100000">
                                          <p:val>
                                            <p:fltVal val="0"/>
                                          </p:val>
                                        </p:tav>
                                      </p:tavLst>
                                    </p:anim>
                                    <p:anim calcmode="lin" valueType="num">
                                      <p:cBhvr>
                                        <p:cTn id="47" dur="800" decel="100000" fill="hold"/>
                                        <p:tgtEl>
                                          <p:spTgt spid="4"/>
                                        </p:tgtEl>
                                        <p:attrNameLst>
                                          <p:attrName>ppt_x</p:attrName>
                                        </p:attrNameLst>
                                      </p:cBhvr>
                                      <p:tavLst>
                                        <p:tav tm="0">
                                          <p:val>
                                            <p:strVal val="#ppt_x+0.4"/>
                                          </p:val>
                                        </p:tav>
                                        <p:tav tm="100000">
                                          <p:val>
                                            <p:strVal val="#ppt_x-0.05"/>
                                          </p:val>
                                        </p:tav>
                                      </p:tavLst>
                                    </p:anim>
                                    <p:anim calcmode="lin" valueType="num">
                                      <p:cBhvr>
                                        <p:cTn id="48" dur="800" decel="100000" fill="hold"/>
                                        <p:tgtEl>
                                          <p:spTgt spid="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Effect transition="in" filter="wipe(left)">
                                      <p:cBhvr>
                                        <p:cTn id="5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254483"/>
            </a:gs>
            <a:gs pos="57000">
              <a:schemeClr val="tx2">
                <a:lumMod val="60000"/>
                <a:lumOff val="40000"/>
              </a:schemeClr>
            </a:gs>
            <a:gs pos="100000">
              <a:schemeClr val="tx2">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freezing" dir="t"/>
            </a:scene3d>
            <a:sp3d extrusionH="57150">
              <a:bevelT w="38100" h="38100"/>
            </a:sp3d>
          </a:bodyPr>
          <a:lstStyle/>
          <a:p>
            <a:pPr algn="ctr"/>
            <a:r>
              <a:rPr lang="es-ES" sz="4400" b="1" dirty="0">
                <a:ln w="1905"/>
                <a:solidFill>
                  <a:schemeClr val="accent1">
                    <a:lumMod val="50000"/>
                  </a:schemeClr>
                </a:solidFill>
                <a:effectLst>
                  <a:innerShdw blurRad="69850" dist="43180" dir="5400000">
                    <a:srgbClr val="000000">
                      <a:alpha val="65000"/>
                    </a:srgbClr>
                  </a:innerShdw>
                </a:effectLst>
              </a:rPr>
              <a:t>NUESTRA SALUD</a:t>
            </a:r>
          </a:p>
        </p:txBody>
      </p:sp>
      <p:sp>
        <p:nvSpPr>
          <p:cNvPr id="9" name="8 CuadroTexto"/>
          <p:cNvSpPr txBox="1"/>
          <p:nvPr/>
        </p:nvSpPr>
        <p:spPr>
          <a:xfrm>
            <a:off x="1524001" y="1"/>
            <a:ext cx="9143999" cy="1015663"/>
          </a:xfrm>
          <a:prstGeom prst="rect">
            <a:avLst/>
          </a:prstGeom>
          <a:noFill/>
        </p:spPr>
        <p:txBody>
          <a:bodyPr wrap="square" rtlCol="0">
            <a:spAutoFit/>
          </a:bodyPr>
          <a:lstStyle/>
          <a:p>
            <a:pPr algn="ctr"/>
            <a:r>
              <a:rPr lang="es-ES" sz="6000" b="1" dirty="0">
                <a:ln w="28575">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DIOS SE PREOCUPA POR…</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84" y="923595"/>
            <a:ext cx="6768752" cy="50765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2C24FD3F-4E3B-24C8-5B3E-63503F799A18}"/>
              </a:ext>
            </a:extLst>
          </p:cNvPr>
          <p:cNvPicPr>
            <a:picLocks noChangeAspect="1"/>
          </p:cNvPicPr>
          <p:nvPr/>
        </p:nvPicPr>
        <p:blipFill rotWithShape="1">
          <a:blip r:embed="rId3"/>
          <a:srcRect l="11121" r="12201"/>
          <a:stretch/>
        </p:blipFill>
        <p:spPr>
          <a:xfrm>
            <a:off x="7680176" y="923595"/>
            <a:ext cx="3960440" cy="5164964"/>
          </a:xfrm>
          <a:prstGeom prst="rect">
            <a:avLst/>
          </a:prstGeom>
          <a:ln>
            <a:noFill/>
          </a:ln>
          <a:effectLst>
            <a:softEdge rad="112500"/>
          </a:effectLst>
        </p:spPr>
      </p:pic>
    </p:spTree>
    <p:extLst>
      <p:ext uri="{BB962C8B-B14F-4D97-AF65-F5344CB8AC3E}">
        <p14:creationId xmlns:p14="http://schemas.microsoft.com/office/powerpoint/2010/main" val="321101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D132668-A716-CFD7-034B-8CB3237DE77B}"/>
              </a:ext>
            </a:extLst>
          </p:cNvPr>
          <p:cNvGrpSpPr/>
          <p:nvPr/>
        </p:nvGrpSpPr>
        <p:grpSpPr>
          <a:xfrm>
            <a:off x="119336" y="68859"/>
            <a:ext cx="6624736" cy="839861"/>
            <a:chOff x="119336" y="68859"/>
            <a:chExt cx="6624736" cy="839861"/>
          </a:xfrm>
        </p:grpSpPr>
        <p:pic>
          <p:nvPicPr>
            <p:cNvPr id="9" name="Imagen 8" descr="Forma&#10;&#10;Descripción generada automáticamente con confianza media">
              <a:extLst>
                <a:ext uri="{FF2B5EF4-FFF2-40B4-BE49-F238E27FC236}">
                  <a16:creationId xmlns:a16="http://schemas.microsoft.com/office/drawing/2014/main" id="{897FCB46-7124-1999-3B30-1FDBF36A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68859"/>
              <a:ext cx="6624736" cy="839861"/>
            </a:xfrm>
            <a:prstGeom prst="rect">
              <a:avLst/>
            </a:prstGeom>
            <a:effectLst>
              <a:outerShdw blurRad="508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50D9A9C5-F023-C120-0EDF-71598B12FC36}"/>
                </a:ext>
              </a:extLst>
            </p:cNvPr>
            <p:cNvSpPr txBox="1"/>
            <p:nvPr/>
          </p:nvSpPr>
          <p:spPr>
            <a:xfrm>
              <a:off x="1121372" y="128826"/>
              <a:ext cx="1734268" cy="707886"/>
            </a:xfrm>
            <a:prstGeom prst="rect">
              <a:avLst/>
            </a:prstGeom>
            <a:noFill/>
          </p:spPr>
          <p:txBody>
            <a:bodyPr wrap="square">
              <a:spAutoFit/>
            </a:bodyPr>
            <a:lstStyle/>
            <a:p>
              <a:pPr algn="ctr"/>
              <a:r>
                <a:rPr lang="es-ES" sz="2000" b="1" dirty="0">
                  <a:solidFill>
                    <a:srgbClr val="7E4800"/>
                  </a:solidFill>
                </a:rPr>
                <a:t>EL HACHA QUE FLOTÓ</a:t>
              </a:r>
            </a:p>
          </p:txBody>
        </p:sp>
        <p:sp>
          <p:nvSpPr>
            <p:cNvPr id="12" name="CuadroTexto 11">
              <a:extLst>
                <a:ext uri="{FF2B5EF4-FFF2-40B4-BE49-F238E27FC236}">
                  <a16:creationId xmlns:a16="http://schemas.microsoft.com/office/drawing/2014/main" id="{14469D87-9928-813D-A36E-C826449CBA84}"/>
                </a:ext>
              </a:extLst>
            </p:cNvPr>
            <p:cNvSpPr txBox="1"/>
            <p:nvPr/>
          </p:nvSpPr>
          <p:spPr>
            <a:xfrm>
              <a:off x="191344" y="116632"/>
              <a:ext cx="864096" cy="710707"/>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6:1-7</a:t>
              </a:r>
            </a:p>
          </p:txBody>
        </p:sp>
      </p:grpSp>
      <p:sp>
        <p:nvSpPr>
          <p:cNvPr id="3" name="CuadroTexto 2">
            <a:extLst>
              <a:ext uri="{FF2B5EF4-FFF2-40B4-BE49-F238E27FC236}">
                <a16:creationId xmlns:a16="http://schemas.microsoft.com/office/drawing/2014/main" id="{024CDF5B-228E-E727-81AB-25E30F15DEDE}"/>
              </a:ext>
            </a:extLst>
          </p:cNvPr>
          <p:cNvSpPr txBox="1"/>
          <p:nvPr/>
        </p:nvSpPr>
        <p:spPr>
          <a:xfrm>
            <a:off x="695400" y="1124744"/>
            <a:ext cx="6048672" cy="5016758"/>
          </a:xfrm>
          <a:prstGeom prst="rect">
            <a:avLst/>
          </a:prstGeom>
          <a:noFill/>
        </p:spPr>
        <p:txBody>
          <a:bodyPr wrap="square">
            <a:spAutoFit/>
          </a:bodyPr>
          <a:lstStyle/>
          <a:p>
            <a:r>
              <a:rPr lang="es-ES" sz="2000" b="1" dirty="0"/>
              <a:t>“Un día, los miembros de la comunidad de los profetas le dijeron a Eliseo: —Como puede ver, el lugar donde ahora vivimos con usted nos resulta pequeño. Es mejor que vayamos al Jordán. Allí podremos conseguir madera y construir un albergue. —Bien, vayan —respondió Eliseo. Pero uno de ellos le pidió: —Acompañe usted, por favor, a sus servidores.</a:t>
            </a:r>
          </a:p>
          <a:p>
            <a:r>
              <a:rPr lang="es-ES" sz="2000" b="1" dirty="0"/>
              <a:t>Eliseo consintió en acompañarlos, y cuando llegaron al Jordán empezaron a cortar árboles. De pronto, al cortar un tronco, a uno de los profetas se le zafó el hacha y se le cayó al río. —¡Ay, maestro! —gritó—. ¡Esa hacha no era mía! —¿Dónde cayó? —preguntó el hombre de Dios. Cuando se le indicó el lugar, Eliseo cortó un palo y, echándolo allí, hizo que el hacha saliera a flote. —Sácala —ordenó Eliseo. Así que el hombre extendió el brazo y la sacó”.</a:t>
            </a:r>
          </a:p>
        </p:txBody>
      </p:sp>
      <p:sp>
        <p:nvSpPr>
          <p:cNvPr id="11" name="CuadroTexto 10">
            <a:extLst>
              <a:ext uri="{FF2B5EF4-FFF2-40B4-BE49-F238E27FC236}">
                <a16:creationId xmlns:a16="http://schemas.microsoft.com/office/drawing/2014/main" id="{9A0374E9-4210-4AA0-4C89-FB03B3A90ECA}"/>
              </a:ext>
            </a:extLst>
          </p:cNvPr>
          <p:cNvSpPr txBox="1"/>
          <p:nvPr/>
        </p:nvSpPr>
        <p:spPr>
          <a:xfrm>
            <a:off x="3215680" y="128826"/>
            <a:ext cx="3168352" cy="707886"/>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NUESTRO TRABAJO</a:t>
            </a:r>
            <a:endParaRPr lang="es-ES" sz="2000" dirty="0">
              <a:solidFill>
                <a:srgbClr val="FCDD8E"/>
              </a:solidFill>
              <a:effectLst>
                <a:outerShdw blurRad="38100" dist="38100" dir="2700000" algn="tl">
                  <a:srgbClr val="000000">
                    <a:alpha val="43137"/>
                  </a:srgbClr>
                </a:outerShdw>
              </a:effectLst>
            </a:endParaRPr>
          </a:p>
        </p:txBody>
      </p:sp>
      <p:pic>
        <p:nvPicPr>
          <p:cNvPr id="14" name="Imagen 13" descr="Un grupo de personas en una alberca&#10;&#10;Descripción generada automáticamente con confianza media">
            <a:extLst>
              <a:ext uri="{FF2B5EF4-FFF2-40B4-BE49-F238E27FC236}">
                <a16:creationId xmlns:a16="http://schemas.microsoft.com/office/drawing/2014/main" id="{10B87ACF-CAB6-01BF-82D7-D68561952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660" y="3357786"/>
            <a:ext cx="4770832" cy="3371388"/>
          </a:xfrm>
          <a:prstGeom prst="rect">
            <a:avLst/>
          </a:prstGeom>
          <a:ln w="38100" cap="sq">
            <a:solidFill>
              <a:srgbClr val="6F352F"/>
            </a:solidFill>
            <a:prstDash val="solid"/>
            <a:miter lim="800000"/>
          </a:ln>
          <a:effectLst>
            <a:outerShdw blurRad="50800" dist="38100" dir="2700000" algn="tl" rotWithShape="0">
              <a:srgbClr val="000000">
                <a:alpha val="43000"/>
              </a:srgbClr>
            </a:outerShdw>
          </a:effectLst>
        </p:spPr>
      </p:pic>
      <p:pic>
        <p:nvPicPr>
          <p:cNvPr id="16" name="Imagen 15" descr="Un dibujo de un parque&#10;&#10;Descripción generada automáticamente con confianza media">
            <a:extLst>
              <a:ext uri="{FF2B5EF4-FFF2-40B4-BE49-F238E27FC236}">
                <a16:creationId xmlns:a16="http://schemas.microsoft.com/office/drawing/2014/main" id="{743864EA-610A-2AF0-1C0A-97D5F4A07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231" y="128826"/>
            <a:ext cx="4770832" cy="3039576"/>
          </a:xfrm>
          <a:prstGeom prst="rect">
            <a:avLst/>
          </a:prstGeom>
          <a:ln w="38100" cap="sq">
            <a:solidFill>
              <a:srgbClr val="6F352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16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t="-15000" r="-4000" b="-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4CDF5B-228E-E727-81AB-25E30F15DEDE}"/>
              </a:ext>
            </a:extLst>
          </p:cNvPr>
          <p:cNvSpPr txBox="1"/>
          <p:nvPr/>
        </p:nvSpPr>
        <p:spPr>
          <a:xfrm>
            <a:off x="193938" y="305068"/>
            <a:ext cx="5843183" cy="6247864"/>
          </a:xfrm>
          <a:prstGeom prst="rect">
            <a:avLst/>
          </a:prstGeom>
          <a:noFill/>
        </p:spPr>
        <p:txBody>
          <a:bodyPr wrap="square">
            <a:spAutoFit/>
          </a:bodyPr>
          <a:lstStyle/>
          <a:p>
            <a:r>
              <a:rPr lang="es-ES" sz="2000" b="1" dirty="0"/>
              <a:t>“¡Esa hacha no era mía!”, fue el grito instintivo de un joven trabajador que había tenido la mala suerte de perder algo prestado y que, con toda probabilidad, era demasiado pobre para reponer lo perdido.</a:t>
            </a:r>
          </a:p>
          <a:p>
            <a:r>
              <a:rPr lang="es-ES" sz="2000" b="1" dirty="0"/>
              <a:t>El hierro estaba en el fondo, más allá del alcance de los hijos de los profetas. Pero, por intervención divina, subió a la superficie, y permaneció allí.</a:t>
            </a:r>
          </a:p>
          <a:p>
            <a:r>
              <a:rPr lang="es-ES" sz="2000" b="1" dirty="0"/>
              <a:t>Dios podría haber hecho que el hacha no sólo flotara sino que volviera a su posición original en el mango; pero no necesitaba hacer lo que el joven podía hacer por sí mismo.</a:t>
            </a:r>
          </a:p>
          <a:p>
            <a:r>
              <a:rPr lang="es-ES" sz="2000" b="1" dirty="0"/>
              <a:t>Dios aún responde a las necesidades de sus hijos y obra en favor de ellos. No pasa un solo día sin que el Señor intervenga en los asuntos de los que claman a él para suplir sus necesidades. El tiempo de los milagros no ha terminado. Puede no haber un Eliseo presente, pero Dios, a su manera, obra en favor de sus hijos que confían en él.</a:t>
            </a:r>
          </a:p>
          <a:p>
            <a:r>
              <a:rPr lang="es-ES" sz="2000" b="1" dirty="0"/>
              <a:t>Dios se preocupa por nuestro trabajo y quiere bendecirlo para que produzca los mejores resultados.</a:t>
            </a:r>
          </a:p>
        </p:txBody>
      </p:sp>
      <p:pic>
        <p:nvPicPr>
          <p:cNvPr id="10" name="Imagen 9" descr="Imagen que contiene latón, música, persona, hombre&#10;&#10;Descripción generada automáticamente">
            <a:extLst>
              <a:ext uri="{FF2B5EF4-FFF2-40B4-BE49-F238E27FC236}">
                <a16:creationId xmlns:a16="http://schemas.microsoft.com/office/drawing/2014/main" id="{CA5A9291-11AD-C677-0B8E-663744A8DA67}"/>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95198" y="4858965"/>
            <a:ext cx="2490196" cy="1867647"/>
          </a:xfrm>
          <a:prstGeom prst="rect">
            <a:avLst/>
          </a:prstGeom>
          <a:ln w="28575">
            <a:solidFill>
              <a:schemeClr val="accent4">
                <a:lumMod val="75000"/>
              </a:schemeClr>
            </a:solidFill>
          </a:ln>
        </p:spPr>
      </p:pic>
      <p:pic>
        <p:nvPicPr>
          <p:cNvPr id="12" name="Imagen 11" descr="Imagen en blanco y negro de una mujer&#10;&#10;Descripción generada automáticamente">
            <a:extLst>
              <a:ext uri="{FF2B5EF4-FFF2-40B4-BE49-F238E27FC236}">
                <a16:creationId xmlns:a16="http://schemas.microsoft.com/office/drawing/2014/main" id="{873103BF-297D-E3E3-20E1-B64CE391A5D8}"/>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r="4112"/>
          <a:stretch/>
        </p:blipFill>
        <p:spPr>
          <a:xfrm>
            <a:off x="6167494" y="2629087"/>
            <a:ext cx="2745605" cy="2147523"/>
          </a:xfrm>
          <a:prstGeom prst="rect">
            <a:avLst/>
          </a:prstGeom>
          <a:ln w="28575">
            <a:solidFill>
              <a:schemeClr val="accent4">
                <a:lumMod val="75000"/>
              </a:schemeClr>
            </a:solidFill>
          </a:ln>
        </p:spPr>
      </p:pic>
      <p:pic>
        <p:nvPicPr>
          <p:cNvPr id="14" name="Imagen 13" descr="Un dibujo en blanco y negro de una persona&#10;&#10;Descripción generada automáticamente con confianza baja">
            <a:extLst>
              <a:ext uri="{FF2B5EF4-FFF2-40B4-BE49-F238E27FC236}">
                <a16:creationId xmlns:a16="http://schemas.microsoft.com/office/drawing/2014/main" id="{8428336F-A32E-CD1F-24FE-62A062DA742E}"/>
              </a:ext>
            </a:extLst>
          </p:cNvPr>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b="3326"/>
          <a:stretch/>
        </p:blipFill>
        <p:spPr>
          <a:xfrm>
            <a:off x="9097872" y="2629087"/>
            <a:ext cx="2961895" cy="2147523"/>
          </a:xfrm>
          <a:prstGeom prst="rect">
            <a:avLst/>
          </a:prstGeom>
          <a:ln w="28575">
            <a:solidFill>
              <a:schemeClr val="accent4">
                <a:lumMod val="75000"/>
              </a:schemeClr>
            </a:solidFill>
          </a:ln>
        </p:spPr>
      </p:pic>
      <p:pic>
        <p:nvPicPr>
          <p:cNvPr id="16" name="Imagen 15" descr="Imagen en blanco y negro de una persona&#10;&#10;Descripción generada automáticamente con confianza media">
            <a:extLst>
              <a:ext uri="{FF2B5EF4-FFF2-40B4-BE49-F238E27FC236}">
                <a16:creationId xmlns:a16="http://schemas.microsoft.com/office/drawing/2014/main" id="{04EC6DBF-5B75-3D2B-D7B0-67A5747CD935}"/>
              </a:ext>
            </a:extLst>
          </p:cNvPr>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r="12032"/>
          <a:stretch/>
        </p:blipFill>
        <p:spPr>
          <a:xfrm>
            <a:off x="6154880" y="178955"/>
            <a:ext cx="2745605" cy="2340864"/>
          </a:xfrm>
          <a:prstGeom prst="rect">
            <a:avLst/>
          </a:prstGeom>
          <a:ln w="28575">
            <a:solidFill>
              <a:schemeClr val="accent4">
                <a:lumMod val="75000"/>
              </a:schemeClr>
            </a:solidFill>
          </a:ln>
        </p:spPr>
      </p:pic>
      <p:pic>
        <p:nvPicPr>
          <p:cNvPr id="18" name="Imagen 17" descr="Foto en blanco y negro de un hombre con un cigarrillo en la mano&#10;&#10;Descripción generada automáticamente con confianza baja">
            <a:extLst>
              <a:ext uri="{FF2B5EF4-FFF2-40B4-BE49-F238E27FC236}">
                <a16:creationId xmlns:a16="http://schemas.microsoft.com/office/drawing/2014/main" id="{65DD6F32-07DB-2FC0-9828-F310543441F4}"/>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18244" y="178955"/>
            <a:ext cx="3121152" cy="2340864"/>
          </a:xfrm>
          <a:prstGeom prst="rect">
            <a:avLst/>
          </a:prstGeom>
          <a:ln w="28575">
            <a:solidFill>
              <a:schemeClr val="accent4">
                <a:lumMod val="75000"/>
              </a:schemeClr>
            </a:solidFill>
          </a:ln>
        </p:spPr>
      </p:pic>
      <p:pic>
        <p:nvPicPr>
          <p:cNvPr id="20" name="Imagen 19" descr="Imagen en blanco y negro de una persona con una niña en una cama&#10;&#10;Descripción generada automáticamente con confianza baja">
            <a:extLst>
              <a:ext uri="{FF2B5EF4-FFF2-40B4-BE49-F238E27FC236}">
                <a16:creationId xmlns:a16="http://schemas.microsoft.com/office/drawing/2014/main" id="{ED876430-29CD-F991-7FEB-7AD6DB62768B}"/>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81710" y="4858964"/>
            <a:ext cx="2490196" cy="1867647"/>
          </a:xfrm>
          <a:prstGeom prst="rect">
            <a:avLst/>
          </a:prstGeom>
          <a:ln w="28575">
            <a:solidFill>
              <a:schemeClr val="accent4">
                <a:lumMod val="75000"/>
              </a:schemeClr>
            </a:solidFill>
          </a:ln>
        </p:spPr>
      </p:pic>
    </p:spTree>
    <p:extLst>
      <p:ext uri="{BB962C8B-B14F-4D97-AF65-F5344CB8AC3E}">
        <p14:creationId xmlns:p14="http://schemas.microsoft.com/office/powerpoint/2010/main" val="350565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wipe(left)">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wipe(left)">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left)">
                                      <p:cBhvr>
                                        <p:cTn id="5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A383B"/>
            </a:gs>
            <a:gs pos="57000">
              <a:srgbClr val="985E64"/>
            </a:gs>
            <a:gs pos="100000">
              <a:srgbClr val="D4BABC"/>
            </a:gs>
          </a:gsLst>
          <a:lin ang="5400000" scaled="0"/>
        </a:gradFill>
        <a:effectLst/>
      </p:bgPr>
    </p:bg>
    <p:spTree>
      <p:nvGrpSpPr>
        <p:cNvPr id="1" name=""/>
        <p:cNvGrpSpPr/>
        <p:nvPr/>
      </p:nvGrpSpPr>
      <p:grpSpPr>
        <a:xfrm>
          <a:off x="0" y="0"/>
          <a:ext cx="0" cy="0"/>
          <a:chOff x="0" y="0"/>
          <a:chExt cx="0" cy="0"/>
        </a:xfrm>
      </p:grpSpPr>
      <p:pic>
        <p:nvPicPr>
          <p:cNvPr id="9218" name="Picture 2" descr="\\SERGIO\Dibujos\Eliseo\EliseoYElHachaQueFl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8" y="788102"/>
            <a:ext cx="4032448" cy="5192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24000" y="6088560"/>
            <a:ext cx="9144000" cy="769441"/>
          </a:xfrm>
          <a:prstGeom prst="rect">
            <a:avLst/>
          </a:prstGeom>
          <a:gradFill>
            <a:gsLst>
              <a:gs pos="0">
                <a:srgbClr val="985E64"/>
              </a:gs>
              <a:gs pos="45000">
                <a:srgbClr val="BD9599"/>
              </a:gs>
              <a:gs pos="88000">
                <a:srgbClr val="D4BABC"/>
              </a:gs>
            </a:gsLst>
          </a:gradFill>
          <a:ln>
            <a:solidFill>
              <a:srgbClr val="5A383B"/>
            </a:solid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morning" dir="t"/>
            </a:scene3d>
            <a:sp3d extrusionH="57150">
              <a:bevelT w="38100" h="38100"/>
            </a:sp3d>
          </a:bodyPr>
          <a:lstStyle/>
          <a:p>
            <a:pPr algn="ctr"/>
            <a:r>
              <a:rPr lang="es-ES" sz="4400" b="1" dirty="0">
                <a:ln w="1905"/>
                <a:solidFill>
                  <a:srgbClr val="5A383B"/>
                </a:solidFill>
                <a:effectLst>
                  <a:innerShdw blurRad="69850" dist="43180" dir="5400000">
                    <a:srgbClr val="000000">
                      <a:alpha val="65000"/>
                    </a:srgbClr>
                  </a:innerShdw>
                </a:effectLst>
              </a:rPr>
              <a:t>NUESTRO TRABAJO</a:t>
            </a:r>
          </a:p>
        </p:txBody>
      </p:sp>
      <p:sp>
        <p:nvSpPr>
          <p:cNvPr id="9" name="8 CuadroTexto"/>
          <p:cNvSpPr txBox="1"/>
          <p:nvPr/>
        </p:nvSpPr>
        <p:spPr>
          <a:xfrm>
            <a:off x="1524001" y="1"/>
            <a:ext cx="9143999" cy="1015663"/>
          </a:xfrm>
          <a:prstGeom prst="rect">
            <a:avLst/>
          </a:prstGeom>
          <a:noFill/>
        </p:spPr>
        <p:txBody>
          <a:bodyPr wrap="square" rtlCol="0">
            <a:spAutoFit/>
          </a:bodyPr>
          <a:lstStyle/>
          <a:p>
            <a:pPr algn="ctr"/>
            <a:r>
              <a:rPr lang="es-ES" sz="6000" b="1" dirty="0">
                <a:ln w="28575">
                  <a:solidFill>
                    <a:srgbClr val="40282A"/>
                  </a:solidFill>
                  <a:prstDash val="solid"/>
                </a:ln>
                <a:solidFill>
                  <a:schemeClr val="bg2">
                    <a:tint val="85000"/>
                    <a:satMod val="155000"/>
                  </a:schemeClr>
                </a:solidFill>
                <a:effectLst>
                  <a:outerShdw blurRad="41275" dist="20320" dir="1800000" algn="tl" rotWithShape="0">
                    <a:srgbClr val="000000">
                      <a:alpha val="40000"/>
                    </a:srgbClr>
                  </a:outerShdw>
                </a:effectLst>
              </a:rPr>
              <a:t>DIOS SE PREOCUPA POR…</a:t>
            </a:r>
          </a:p>
        </p:txBody>
      </p:sp>
      <p:pic>
        <p:nvPicPr>
          <p:cNvPr id="4" name="Imagen 3" descr="Imagen que contiene persona, hombre, mujer, gente&#10;&#10;Descripción generada automáticamente">
            <a:extLst>
              <a:ext uri="{FF2B5EF4-FFF2-40B4-BE49-F238E27FC236}">
                <a16:creationId xmlns:a16="http://schemas.microsoft.com/office/drawing/2014/main" id="{6085FF97-5CC4-DA58-A243-13FAAD1B8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16" y="817633"/>
            <a:ext cx="4251654" cy="5137415"/>
          </a:xfrm>
          <a:prstGeom prst="rect">
            <a:avLst/>
          </a:prstGeom>
          <a:ln>
            <a:noFill/>
          </a:ln>
          <a:effectLst>
            <a:softEdge rad="112500"/>
          </a:effectLst>
        </p:spPr>
      </p:pic>
      <p:pic>
        <p:nvPicPr>
          <p:cNvPr id="6" name="Imagen 5" descr="Un hombre sentado frente a una computadora&#10;&#10;Descripción generada automáticamente con confianza media">
            <a:extLst>
              <a:ext uri="{FF2B5EF4-FFF2-40B4-BE49-F238E27FC236}">
                <a16:creationId xmlns:a16="http://schemas.microsoft.com/office/drawing/2014/main" id="{1841F276-6BD4-F43C-2435-45C274C0E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6" y="908720"/>
            <a:ext cx="3743606" cy="5036077"/>
          </a:xfrm>
          <a:prstGeom prst="rect">
            <a:avLst/>
          </a:prstGeom>
          <a:ln>
            <a:noFill/>
          </a:ln>
          <a:effectLst>
            <a:softEdge rad="112500"/>
          </a:effectLst>
        </p:spPr>
      </p:pic>
    </p:spTree>
    <p:extLst>
      <p:ext uri="{BB962C8B-B14F-4D97-AF65-F5344CB8AC3E}">
        <p14:creationId xmlns:p14="http://schemas.microsoft.com/office/powerpoint/2010/main" val="178924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3000" b="-5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CAEE908-28A4-72CC-5140-4C262520884F}"/>
              </a:ext>
            </a:extLst>
          </p:cNvPr>
          <p:cNvGrpSpPr/>
          <p:nvPr/>
        </p:nvGrpSpPr>
        <p:grpSpPr>
          <a:xfrm>
            <a:off x="3503712" y="44624"/>
            <a:ext cx="6624736" cy="839861"/>
            <a:chOff x="3503712" y="44624"/>
            <a:chExt cx="6624736" cy="839861"/>
          </a:xfrm>
        </p:grpSpPr>
        <p:pic>
          <p:nvPicPr>
            <p:cNvPr id="5" name="Imagen 4" descr="Forma&#10;&#10;Descripción generada automáticamente con confianza media">
              <a:extLst>
                <a:ext uri="{FF2B5EF4-FFF2-40B4-BE49-F238E27FC236}">
                  <a16:creationId xmlns:a16="http://schemas.microsoft.com/office/drawing/2014/main" id="{91774803-B746-C502-11A0-4CDFB6745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12" y="44624"/>
              <a:ext cx="6624736" cy="839861"/>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20817781-EB52-3B2B-03D8-9F5E6BBDD844}"/>
                </a:ext>
              </a:extLst>
            </p:cNvPr>
            <p:cNvSpPr txBox="1"/>
            <p:nvPr/>
          </p:nvSpPr>
          <p:spPr>
            <a:xfrm>
              <a:off x="4505748" y="104591"/>
              <a:ext cx="1734268" cy="707886"/>
            </a:xfrm>
            <a:prstGeom prst="rect">
              <a:avLst/>
            </a:prstGeom>
            <a:noFill/>
          </p:spPr>
          <p:txBody>
            <a:bodyPr wrap="square">
              <a:spAutoFit/>
            </a:bodyPr>
            <a:lstStyle/>
            <a:p>
              <a:pPr algn="ctr"/>
              <a:r>
                <a:rPr lang="es-ES" sz="2000" b="1" dirty="0">
                  <a:solidFill>
                    <a:srgbClr val="7E4800"/>
                  </a:solidFill>
                </a:rPr>
                <a:t>PROTEGIDOS POR ÁNGELES</a:t>
              </a:r>
            </a:p>
          </p:txBody>
        </p:sp>
        <p:sp>
          <p:nvSpPr>
            <p:cNvPr id="8" name="CuadroTexto 7">
              <a:extLst>
                <a:ext uri="{FF2B5EF4-FFF2-40B4-BE49-F238E27FC236}">
                  <a16:creationId xmlns:a16="http://schemas.microsoft.com/office/drawing/2014/main" id="{ED582B0F-54A7-5A3C-FCFD-E15A94987787}"/>
                </a:ext>
              </a:extLst>
            </p:cNvPr>
            <p:cNvSpPr txBox="1"/>
            <p:nvPr/>
          </p:nvSpPr>
          <p:spPr>
            <a:xfrm>
              <a:off x="3575720" y="92397"/>
              <a:ext cx="864096" cy="710707"/>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6:8-17</a:t>
              </a:r>
            </a:p>
          </p:txBody>
        </p:sp>
      </p:grpSp>
      <p:sp>
        <p:nvSpPr>
          <p:cNvPr id="3" name="CuadroTexto 2">
            <a:extLst>
              <a:ext uri="{FF2B5EF4-FFF2-40B4-BE49-F238E27FC236}">
                <a16:creationId xmlns:a16="http://schemas.microsoft.com/office/drawing/2014/main" id="{156E24C0-33FA-AE36-E92A-83103B902CB4}"/>
              </a:ext>
            </a:extLst>
          </p:cNvPr>
          <p:cNvSpPr txBox="1"/>
          <p:nvPr/>
        </p:nvSpPr>
        <p:spPr>
          <a:xfrm>
            <a:off x="2135560" y="980728"/>
            <a:ext cx="9721080" cy="5647700"/>
          </a:xfrm>
          <a:prstGeom prst="rect">
            <a:avLst/>
          </a:prstGeom>
          <a:noFill/>
        </p:spPr>
        <p:txBody>
          <a:bodyPr wrap="square">
            <a:spAutoFit/>
          </a:bodyPr>
          <a:lstStyle/>
          <a:p>
            <a:r>
              <a:rPr lang="es-ES" sz="1900" b="1" dirty="0"/>
              <a:t>“El rey de Siria, que estaba en guerra con Israel, deliberó con sus ministros y les dijo: «Vamos a acampar en tal lugar.»</a:t>
            </a:r>
          </a:p>
          <a:p>
            <a:r>
              <a:rPr lang="es-ES" sz="1900" b="1" dirty="0"/>
              <a:t>Pero el hombre de Dios le envió este mensaje al rey de Israel: «Procura no pasar por este sitio, pues los sirios te han tendido allí una emboscada.» Así que el rey de Israel envió a reconocer el lugar que el hombre de Dios le había indicado. Y en varias otras ocasiones Eliseo le avisó al rey, de modo que éste tomó precauciones.</a:t>
            </a:r>
          </a:p>
          <a:p>
            <a:r>
              <a:rPr lang="es-ES" sz="1900" b="1" dirty="0"/>
              <a:t>El rey de Siria, enfurecido por lo que estaba pasando, llamó a sus ministros y les reclamó: —¿Quieren decirme quién está informando al rey de Israel? —Nadie, mi señor y rey —respondió uno de ellos—. El responsable es Eliseo, el profeta que está en Israel. Es él quien le comunica todo al rey de Israel, aun lo que Su Majestad dice en su alcoba. —Pues entonces averigüen dónde está —ordenó el rey—, para que mande a capturarlo.</a:t>
            </a:r>
          </a:p>
          <a:p>
            <a:r>
              <a:rPr lang="es-ES" sz="1900" b="1" dirty="0"/>
              <a:t>Cuando le informaron que Eliseo estaba en </a:t>
            </a:r>
            <a:r>
              <a:rPr lang="es-ES" sz="1900" b="1" dirty="0" err="1"/>
              <a:t>Dotán</a:t>
            </a:r>
            <a:r>
              <a:rPr lang="es-ES" sz="1900" b="1" dirty="0"/>
              <a:t>, el rey envió allá un destacamento grande, con caballos y carros de combate. Llegaron de noche y cercaron la ciudad. Por la mañana, cuando el criado del hombre de Dios se levantó para salir, vio que un ejército con caballos y carros de combate rodeaba la ciudad. —¡Ay, mi señor! —exclamó el criado—. ¿Qué vamos a hacer? </a:t>
            </a:r>
          </a:p>
          <a:p>
            <a:r>
              <a:rPr lang="es-ES" sz="1900" b="1" dirty="0"/>
              <a:t>—No tengas miedo —respondió Eliseo—. Los que están con nosotros son más que ellos. Entonces Eliseo oró: «SEÑOR, ábrele a mi criado los ojos para que vea.» El Señor así lo hizo, y el criado vio que la colina estaba llena de caballos y de carros de fuego alrededor de Eliseo”.</a:t>
            </a:r>
          </a:p>
        </p:txBody>
      </p:sp>
      <p:sp>
        <p:nvSpPr>
          <p:cNvPr id="7" name="CuadroTexto 6">
            <a:extLst>
              <a:ext uri="{FF2B5EF4-FFF2-40B4-BE49-F238E27FC236}">
                <a16:creationId xmlns:a16="http://schemas.microsoft.com/office/drawing/2014/main" id="{501D5DB8-A9DF-8719-BCAD-D5CF036A7324}"/>
              </a:ext>
            </a:extLst>
          </p:cNvPr>
          <p:cNvSpPr txBox="1"/>
          <p:nvPr/>
        </p:nvSpPr>
        <p:spPr>
          <a:xfrm>
            <a:off x="6600056" y="104591"/>
            <a:ext cx="3168352" cy="707886"/>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NUESTRA SEGURIDAD</a:t>
            </a:r>
            <a:endParaRPr lang="es-ES" sz="2000" dirty="0">
              <a:solidFill>
                <a:srgbClr val="FCDD8E"/>
              </a:solidFill>
              <a:effectLst>
                <a:outerShdw blurRad="38100" dist="38100" dir="2700000" algn="tl">
                  <a:srgbClr val="000000">
                    <a:alpha val="43137"/>
                  </a:srgbClr>
                </a:outerShdw>
              </a:effectLst>
            </a:endParaRPr>
          </a:p>
        </p:txBody>
      </p:sp>
      <p:pic>
        <p:nvPicPr>
          <p:cNvPr id="11" name="Imagen 10">
            <a:extLst>
              <a:ext uri="{FF2B5EF4-FFF2-40B4-BE49-F238E27FC236}">
                <a16:creationId xmlns:a16="http://schemas.microsoft.com/office/drawing/2014/main" id="{580D9A66-C2E8-7D84-FE0D-6CED11A1A4EC}"/>
              </a:ext>
            </a:extLst>
          </p:cNvPr>
          <p:cNvPicPr>
            <a:picLocks noChangeAspect="1"/>
          </p:cNvPicPr>
          <p:nvPr/>
        </p:nvPicPr>
        <p:blipFill rotWithShape="1">
          <a:blip r:embed="rId4"/>
          <a:srcRect t="5946"/>
          <a:stretch/>
        </p:blipFill>
        <p:spPr>
          <a:xfrm>
            <a:off x="119336" y="66491"/>
            <a:ext cx="1868688" cy="1318185"/>
          </a:xfrm>
          <a:prstGeom prst="rect">
            <a:avLst/>
          </a:prstGeom>
          <a:ln w="38100">
            <a:solidFill>
              <a:srgbClr val="BAFF71"/>
            </a:solidFill>
          </a:ln>
        </p:spPr>
      </p:pic>
      <p:pic>
        <p:nvPicPr>
          <p:cNvPr id="12" name="Imagen 11">
            <a:extLst>
              <a:ext uri="{FF2B5EF4-FFF2-40B4-BE49-F238E27FC236}">
                <a16:creationId xmlns:a16="http://schemas.microsoft.com/office/drawing/2014/main" id="{2FF1FAE3-0C19-ADA7-586F-BA428F253613}"/>
              </a:ext>
            </a:extLst>
          </p:cNvPr>
          <p:cNvPicPr>
            <a:picLocks noChangeAspect="1"/>
          </p:cNvPicPr>
          <p:nvPr/>
        </p:nvPicPr>
        <p:blipFill rotWithShape="1">
          <a:blip r:embed="rId5"/>
          <a:srcRect b="12656"/>
          <a:stretch/>
        </p:blipFill>
        <p:spPr>
          <a:xfrm>
            <a:off x="119336" y="1434643"/>
            <a:ext cx="1868688" cy="1224135"/>
          </a:xfrm>
          <a:prstGeom prst="rect">
            <a:avLst/>
          </a:prstGeom>
          <a:ln w="38100">
            <a:solidFill>
              <a:srgbClr val="BAFF71"/>
            </a:solidFill>
          </a:ln>
        </p:spPr>
      </p:pic>
      <p:pic>
        <p:nvPicPr>
          <p:cNvPr id="13" name="Imagen 12">
            <a:extLst>
              <a:ext uri="{FF2B5EF4-FFF2-40B4-BE49-F238E27FC236}">
                <a16:creationId xmlns:a16="http://schemas.microsoft.com/office/drawing/2014/main" id="{EA93457B-30AB-5129-E0B9-F0DCD635175C}"/>
              </a:ext>
            </a:extLst>
          </p:cNvPr>
          <p:cNvPicPr>
            <a:picLocks noChangeAspect="1"/>
          </p:cNvPicPr>
          <p:nvPr/>
        </p:nvPicPr>
        <p:blipFill>
          <a:blip r:embed="rId6"/>
          <a:stretch>
            <a:fillRect/>
          </a:stretch>
        </p:blipFill>
        <p:spPr>
          <a:xfrm>
            <a:off x="119336" y="5411860"/>
            <a:ext cx="1868688" cy="1401516"/>
          </a:xfrm>
          <a:prstGeom prst="rect">
            <a:avLst/>
          </a:prstGeom>
          <a:ln w="38100">
            <a:solidFill>
              <a:srgbClr val="BAFF71"/>
            </a:solidFill>
          </a:ln>
        </p:spPr>
      </p:pic>
      <p:pic>
        <p:nvPicPr>
          <p:cNvPr id="14" name="Imagen 13">
            <a:extLst>
              <a:ext uri="{FF2B5EF4-FFF2-40B4-BE49-F238E27FC236}">
                <a16:creationId xmlns:a16="http://schemas.microsoft.com/office/drawing/2014/main" id="{C0CBE461-B9A9-C8BF-FDB7-4A1EA9AC0526}"/>
              </a:ext>
            </a:extLst>
          </p:cNvPr>
          <p:cNvPicPr>
            <a:picLocks noChangeAspect="1"/>
          </p:cNvPicPr>
          <p:nvPr/>
        </p:nvPicPr>
        <p:blipFill>
          <a:blip r:embed="rId7"/>
          <a:stretch>
            <a:fillRect/>
          </a:stretch>
        </p:blipFill>
        <p:spPr>
          <a:xfrm>
            <a:off x="119336" y="2697423"/>
            <a:ext cx="1868688" cy="1401516"/>
          </a:xfrm>
          <a:prstGeom prst="rect">
            <a:avLst/>
          </a:prstGeom>
          <a:ln w="38100">
            <a:solidFill>
              <a:srgbClr val="BAFF71"/>
            </a:solidFill>
          </a:ln>
        </p:spPr>
      </p:pic>
      <p:pic>
        <p:nvPicPr>
          <p:cNvPr id="15" name="Imagen 14">
            <a:extLst>
              <a:ext uri="{FF2B5EF4-FFF2-40B4-BE49-F238E27FC236}">
                <a16:creationId xmlns:a16="http://schemas.microsoft.com/office/drawing/2014/main" id="{F427C001-4D1D-1B96-A8A6-06AFA26D8DFA}"/>
              </a:ext>
            </a:extLst>
          </p:cNvPr>
          <p:cNvPicPr>
            <a:picLocks noChangeAspect="1"/>
          </p:cNvPicPr>
          <p:nvPr/>
        </p:nvPicPr>
        <p:blipFill rotWithShape="1">
          <a:blip r:embed="rId8"/>
          <a:srcRect b="10276"/>
          <a:stretch/>
        </p:blipFill>
        <p:spPr>
          <a:xfrm>
            <a:off x="119336" y="4115715"/>
            <a:ext cx="1868689" cy="1257501"/>
          </a:xfrm>
          <a:prstGeom prst="rect">
            <a:avLst/>
          </a:prstGeom>
          <a:ln w="38100">
            <a:solidFill>
              <a:srgbClr val="BAFF71"/>
            </a:solidFill>
          </a:ln>
        </p:spPr>
      </p:pic>
    </p:spTree>
    <p:extLst>
      <p:ext uri="{BB962C8B-B14F-4D97-AF65-F5344CB8AC3E}">
        <p14:creationId xmlns:p14="http://schemas.microsoft.com/office/powerpoint/2010/main" val="198761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lef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left)">
                                      <p:cBhvr>
                                        <p:cTn id="52" dur="5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6E24C0-33FA-AE36-E92A-83103B902CB4}"/>
              </a:ext>
            </a:extLst>
          </p:cNvPr>
          <p:cNvSpPr txBox="1"/>
          <p:nvPr/>
        </p:nvSpPr>
        <p:spPr>
          <a:xfrm>
            <a:off x="2880320" y="185727"/>
            <a:ext cx="9336360" cy="6555641"/>
          </a:xfrm>
          <a:prstGeom prst="rect">
            <a:avLst/>
          </a:prstGeom>
          <a:noFill/>
        </p:spPr>
        <p:txBody>
          <a:bodyPr wrap="square">
            <a:spAutoFit/>
          </a:bodyPr>
          <a:lstStyle/>
          <a:p>
            <a:r>
              <a:rPr lang="es-ES" sz="2000" b="1" dirty="0"/>
              <a:t>Lo que Eliseo revelaba era una información sobre los planes futuros de los sirios, para que el rey de Israel, sabiendo de antemano la estrategia que pensaban usar, pudiera enviar suficientes tropas a los lugares en cuestión para hacer frente a los sirios cuando llegaran. Cuando el rey de Siria se enteró de que era Eliseo el que descubría continuamente sus planes, envió un pequeño ejército para capturarlo. Cuando el sirviente de Eliseo vio el ejército, le entró un miedo terrible.</a:t>
            </a:r>
          </a:p>
          <a:p>
            <a:r>
              <a:rPr lang="es-ES" sz="2000" b="1" dirty="0"/>
              <a:t>A menudo, en el transcurso de la vida, los creyentes se encuentran en situaciones que les infunden temor e incertidumbre; pero Dios les revela su presencia y habla palabras de ánimo y esperanza. </a:t>
            </a:r>
          </a:p>
          <a:p>
            <a:r>
              <a:rPr lang="es-ES" sz="2000" b="1" dirty="0"/>
              <a:t>“El Señor aguzará nuestras percepciones a fin de que comprendamos que estos seres poderosos que visitan nuestro mundo desempeñan una parte activa en toda tarea que nosotros consideramos como nuestra. Esos seres son ángeles ministradores que frecuentemente se presentan bajo la forma de seres humanos. Como si fueran extraños, conversan con quienes están ocupados en la obra de Dios. En lugares solitarios han sido los compañeros de un viajero en peligro. En barcos sacudidos por la tempestad, ángeles bajo la forma humana han dirigido palabras de ánimo para disipar el temor e inspirar esperanza en la hora de peligro, y los pasajeros pensaron que se trataba de alguno de ellos con quien no habían hablado antes.” (</a:t>
            </a:r>
            <a:r>
              <a:rPr lang="es-ES" sz="2000" b="1" dirty="0" err="1"/>
              <a:t>VAAn</a:t>
            </a:r>
            <a:r>
              <a:rPr lang="es-ES" sz="2000" b="1" dirty="0"/>
              <a:t>, p. 304).</a:t>
            </a:r>
          </a:p>
          <a:p>
            <a:r>
              <a:rPr lang="es-ES" sz="2000" b="1" dirty="0"/>
              <a:t>Cuando nos encontramos rodeados por los enemigos del Señor, Dios se preocupa por nuestra seguridad. Con nosotros están ángeles infinitamente más poderosos que el enemigo. Ellos son los compañeros constantes de los justos.</a:t>
            </a:r>
          </a:p>
        </p:txBody>
      </p:sp>
      <p:pic>
        <p:nvPicPr>
          <p:cNvPr id="4" name="Imagen 3" descr="Un grupo de personas en un cumpleaños&#10;&#10;Descripción generada automáticamente con confianza media">
            <a:extLst>
              <a:ext uri="{FF2B5EF4-FFF2-40B4-BE49-F238E27FC236}">
                <a16:creationId xmlns:a16="http://schemas.microsoft.com/office/drawing/2014/main" id="{D4CC2B9C-5ED1-A861-A7F4-9020424D50AA}"/>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p:blipFill>
        <p:spPr>
          <a:xfrm>
            <a:off x="153866" y="3449418"/>
            <a:ext cx="2629766" cy="3291950"/>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9C3FB48F-6CE6-1E3A-5EE3-2DBD28B704FF}"/>
              </a:ext>
            </a:extLst>
          </p:cNvPr>
          <p:cNvPicPr>
            <a:picLocks noChangeAspect="1"/>
          </p:cNvPicPr>
          <p:nvPr/>
        </p:nvPicPr>
        <p:blipFill>
          <a:blip r:embed="rId5"/>
          <a:stretch>
            <a:fillRect/>
          </a:stretch>
        </p:blipFill>
        <p:spPr>
          <a:xfrm>
            <a:off x="145666" y="1525790"/>
            <a:ext cx="2637966" cy="1759194"/>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CE036067-9539-9DC8-9C28-E68DEEAF87F0}"/>
              </a:ext>
            </a:extLst>
          </p:cNvPr>
          <p:cNvPicPr>
            <a:picLocks noChangeAspect="1"/>
          </p:cNvPicPr>
          <p:nvPr/>
        </p:nvPicPr>
        <p:blipFill rotWithShape="1">
          <a:blip r:embed="rId6"/>
          <a:srcRect l="1488" t="43700"/>
          <a:stretch/>
        </p:blipFill>
        <p:spPr>
          <a:xfrm>
            <a:off x="152668" y="178902"/>
            <a:ext cx="2630964" cy="1127698"/>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417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1)">
                                      <p:cBhvr>
                                        <p:cTn id="30" dur="500"/>
                                        <p:tgtEl>
                                          <p:spTgt spid="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7000">
              <a:srgbClr val="FFFF99"/>
            </a:gs>
            <a:gs pos="100000">
              <a:srgbClr val="FFFFCC"/>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a:gradFill>
            <a:gsLst>
              <a:gs pos="0">
                <a:srgbClr val="FFFF2F"/>
              </a:gs>
              <a:gs pos="35000">
                <a:srgbClr val="FFFF66"/>
              </a:gs>
              <a:gs pos="100000">
                <a:srgbClr val="FFFFCC"/>
              </a:gs>
            </a:gsLs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4400" b="1" dirty="0">
                <a:ln w="1905"/>
                <a:solidFill>
                  <a:srgbClr val="626000"/>
                </a:solidFill>
                <a:effectLst>
                  <a:innerShdw blurRad="69850" dist="43180" dir="5400000">
                    <a:srgbClr val="000000">
                      <a:alpha val="65000"/>
                    </a:srgbClr>
                  </a:innerShdw>
                </a:effectLst>
              </a:rPr>
              <a:t>NUESTRA SEGURIDAD</a:t>
            </a:r>
          </a:p>
        </p:txBody>
      </p:sp>
      <p:sp>
        <p:nvSpPr>
          <p:cNvPr id="9" name="8 CuadroTexto"/>
          <p:cNvSpPr txBox="1"/>
          <p:nvPr/>
        </p:nvSpPr>
        <p:spPr>
          <a:xfrm>
            <a:off x="1524001" y="1"/>
            <a:ext cx="9143999" cy="1015663"/>
          </a:xfrm>
          <a:prstGeom prst="rect">
            <a:avLst/>
          </a:prstGeom>
          <a:noFill/>
        </p:spPr>
        <p:txBody>
          <a:bodyPr wrap="square" rtlCol="0">
            <a:spAutoFit/>
          </a:bodyPr>
          <a:lstStyle/>
          <a:p>
            <a:pPr algn="ctr"/>
            <a:r>
              <a:rPr lang="es-ES" sz="6000" b="1" dirty="0">
                <a:ln w="28575">
                  <a:solidFill>
                    <a:srgbClr val="6A6800"/>
                  </a:solidFill>
                  <a:prstDash val="solid"/>
                </a:ln>
                <a:solidFill>
                  <a:schemeClr val="bg2">
                    <a:tint val="85000"/>
                    <a:satMod val="155000"/>
                  </a:schemeClr>
                </a:solidFill>
                <a:effectLst>
                  <a:outerShdw blurRad="41275" dist="20320" dir="1800000" algn="tl" rotWithShape="0">
                    <a:srgbClr val="000000">
                      <a:alpha val="40000"/>
                    </a:srgbClr>
                  </a:outerShdw>
                </a:effectLst>
              </a:rPr>
              <a:t>DIOS SE PREOCUPA POR…</a:t>
            </a:r>
          </a:p>
        </p:txBody>
      </p:sp>
      <p:pic>
        <p:nvPicPr>
          <p:cNvPr id="11" name="Imagen 10" descr="Imagen que contiene persona, exterior, agua, pasto&#10;&#10;Descripción generada automáticamente">
            <a:extLst>
              <a:ext uri="{FF2B5EF4-FFF2-40B4-BE49-F238E27FC236}">
                <a16:creationId xmlns:a16="http://schemas.microsoft.com/office/drawing/2014/main" id="{BF684DB2-9CA5-04B7-A20B-B9E30EA61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184" y="835091"/>
            <a:ext cx="3960440" cy="5282238"/>
          </a:xfrm>
          <a:prstGeom prst="rect">
            <a:avLst/>
          </a:prstGeom>
          <a:ln>
            <a:noFill/>
          </a:ln>
          <a:effectLst>
            <a:softEdge rad="112500"/>
          </a:effectLst>
        </p:spPr>
      </p:pic>
      <p:pic>
        <p:nvPicPr>
          <p:cNvPr id="15" name="Imagen 14" descr="Dibujo de una persona&#10;&#10;Descripción generada automáticamente con confianza baja">
            <a:extLst>
              <a:ext uri="{FF2B5EF4-FFF2-40B4-BE49-F238E27FC236}">
                <a16:creationId xmlns:a16="http://schemas.microsoft.com/office/drawing/2014/main" id="{78E2E70F-7E42-CC6F-2073-2AE18CA4F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35092"/>
            <a:ext cx="6919731" cy="5282236"/>
          </a:xfrm>
          <a:prstGeom prst="rect">
            <a:avLst/>
          </a:prstGeom>
          <a:ln>
            <a:noFill/>
          </a:ln>
          <a:effectLst>
            <a:softEdge rad="112500"/>
          </a:effectLst>
        </p:spPr>
      </p:pic>
    </p:spTree>
    <p:extLst>
      <p:ext uri="{BB962C8B-B14F-4D97-AF65-F5344CB8AC3E}">
        <p14:creationId xmlns:p14="http://schemas.microsoft.com/office/powerpoint/2010/main" val="26368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BE72BA-C3F2-9DB4-9CE6-888E686E765E}"/>
              </a:ext>
            </a:extLst>
          </p:cNvPr>
          <p:cNvSpPr txBox="1"/>
          <p:nvPr/>
        </p:nvSpPr>
        <p:spPr>
          <a:xfrm>
            <a:off x="66215" y="1264439"/>
            <a:ext cx="3467195" cy="3170099"/>
          </a:xfrm>
          <a:prstGeom prst="rect">
            <a:avLst/>
          </a:prstGeom>
          <a:noFill/>
        </p:spPr>
        <p:txBody>
          <a:bodyPr wrap="square">
            <a:spAutoFit/>
          </a:bodyPr>
          <a:lstStyle/>
          <a:p>
            <a:r>
              <a:rPr lang="es-ES" sz="2000" b="1" dirty="0">
                <a:solidFill>
                  <a:srgbClr val="40511B"/>
                </a:solidFill>
              </a:rPr>
              <a:t>“El Señor le dijo: Regresa por el mismo camino, y ve al desierto de Damasco. Cuando llegues allá, unge a </a:t>
            </a:r>
            <a:r>
              <a:rPr lang="es-ES" sz="2000" b="1" dirty="0" err="1">
                <a:solidFill>
                  <a:srgbClr val="40511B"/>
                </a:solidFill>
              </a:rPr>
              <a:t>Jazael</a:t>
            </a:r>
            <a:r>
              <a:rPr lang="es-ES" sz="2000" b="1" dirty="0">
                <a:solidFill>
                  <a:srgbClr val="40511B"/>
                </a:solidFill>
              </a:rPr>
              <a:t> como rey de Siria, y a Jehú hijo de </a:t>
            </a:r>
            <a:r>
              <a:rPr lang="es-ES" sz="2000" b="1" dirty="0" err="1">
                <a:solidFill>
                  <a:srgbClr val="40511B"/>
                </a:solidFill>
              </a:rPr>
              <a:t>Nimsi</a:t>
            </a:r>
            <a:r>
              <a:rPr lang="es-ES" sz="2000" b="1" dirty="0">
                <a:solidFill>
                  <a:srgbClr val="40511B"/>
                </a:solidFill>
              </a:rPr>
              <a:t> como rey de Israel; unge también a Eliseo hijo de </a:t>
            </a:r>
            <a:r>
              <a:rPr lang="es-ES" sz="2000" b="1" dirty="0" err="1">
                <a:solidFill>
                  <a:srgbClr val="40511B"/>
                </a:solidFill>
              </a:rPr>
              <a:t>Safat</a:t>
            </a:r>
            <a:r>
              <a:rPr lang="es-ES" sz="2000" b="1" dirty="0">
                <a:solidFill>
                  <a:srgbClr val="40511B"/>
                </a:solidFill>
              </a:rPr>
              <a:t>, de Abel </a:t>
            </a:r>
            <a:r>
              <a:rPr lang="es-ES" sz="2000" b="1" dirty="0" err="1">
                <a:solidFill>
                  <a:srgbClr val="40511B"/>
                </a:solidFill>
              </a:rPr>
              <a:t>Meholah</a:t>
            </a:r>
            <a:r>
              <a:rPr lang="es-ES" sz="2000" b="1" dirty="0">
                <a:solidFill>
                  <a:srgbClr val="40511B"/>
                </a:solidFill>
              </a:rPr>
              <a:t>, para que te suceda como profeta” (1ª de Reyes 19:15-16)</a:t>
            </a:r>
          </a:p>
        </p:txBody>
      </p:sp>
      <p:pic>
        <p:nvPicPr>
          <p:cNvPr id="6" name="Imagen 5">
            <a:extLst>
              <a:ext uri="{FF2B5EF4-FFF2-40B4-BE49-F238E27FC236}">
                <a16:creationId xmlns:a16="http://schemas.microsoft.com/office/drawing/2014/main" id="{C8490A3F-DF29-9A9F-330D-DB8DD7942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1" y="3482751"/>
            <a:ext cx="4152801" cy="3114601"/>
          </a:xfrm>
          <a:prstGeom prst="rect">
            <a:avLst/>
          </a:prstGeom>
          <a:ln w="88900" cap="sq" cmpd="thickThin">
            <a:solidFill>
              <a:srgbClr val="91B73E"/>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3BB885AD-3DAD-12F3-2C1C-7C5AF552A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217" y="3482750"/>
            <a:ext cx="4152801" cy="3114601"/>
          </a:xfrm>
          <a:prstGeom prst="rect">
            <a:avLst/>
          </a:prstGeom>
          <a:ln w="88900" cap="sq" cmpd="thickThin">
            <a:solidFill>
              <a:srgbClr val="91B73E"/>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F621175C-5B9B-A47D-8127-02A05AAE77CE}"/>
              </a:ext>
            </a:extLst>
          </p:cNvPr>
          <p:cNvPicPr>
            <a:picLocks noChangeAspect="1"/>
          </p:cNvPicPr>
          <p:nvPr/>
        </p:nvPicPr>
        <p:blipFill>
          <a:blip r:embed="rId6"/>
          <a:stretch>
            <a:fillRect/>
          </a:stretch>
        </p:blipFill>
        <p:spPr>
          <a:xfrm>
            <a:off x="3575720" y="224132"/>
            <a:ext cx="4152802" cy="3114602"/>
          </a:xfrm>
          <a:prstGeom prst="rect">
            <a:avLst/>
          </a:prstGeom>
          <a:ln w="88900" cap="sq" cmpd="thickThin">
            <a:solidFill>
              <a:srgbClr val="91B73E"/>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267EAE6A-00C7-264F-2E12-763D39C827E8}"/>
              </a:ext>
            </a:extLst>
          </p:cNvPr>
          <p:cNvPicPr>
            <a:picLocks noChangeAspect="1"/>
          </p:cNvPicPr>
          <p:nvPr/>
        </p:nvPicPr>
        <p:blipFill>
          <a:blip r:embed="rId7"/>
          <a:stretch>
            <a:fillRect/>
          </a:stretch>
        </p:blipFill>
        <p:spPr>
          <a:xfrm>
            <a:off x="7839216" y="224132"/>
            <a:ext cx="4152802" cy="3114602"/>
          </a:xfrm>
          <a:prstGeom prst="rect">
            <a:avLst/>
          </a:prstGeom>
          <a:ln w="88900" cap="sq" cmpd="thickThin">
            <a:solidFill>
              <a:srgbClr val="91B73E"/>
            </a:solidFill>
            <a:prstDash val="solid"/>
            <a:miter lim="800000"/>
          </a:ln>
          <a:effectLst>
            <a:innerShdw blurRad="76200">
              <a:srgbClr val="000000"/>
            </a:innerShdw>
          </a:effectLst>
        </p:spPr>
      </p:pic>
      <p:sp>
        <p:nvSpPr>
          <p:cNvPr id="23" name="CuadroTexto 22">
            <a:extLst>
              <a:ext uri="{FF2B5EF4-FFF2-40B4-BE49-F238E27FC236}">
                <a16:creationId xmlns:a16="http://schemas.microsoft.com/office/drawing/2014/main" id="{90722C8A-C784-6C6F-8844-475AFC7E78A4}"/>
              </a:ext>
            </a:extLst>
          </p:cNvPr>
          <p:cNvSpPr txBox="1"/>
          <p:nvPr/>
        </p:nvSpPr>
        <p:spPr>
          <a:xfrm>
            <a:off x="87793" y="4561316"/>
            <a:ext cx="3227749" cy="2246769"/>
          </a:xfrm>
          <a:prstGeom prst="rect">
            <a:avLst/>
          </a:prstGeom>
          <a:noFill/>
        </p:spPr>
        <p:txBody>
          <a:bodyPr wrap="square">
            <a:spAutoFit/>
          </a:bodyPr>
          <a:lstStyle/>
          <a:p>
            <a:r>
              <a:rPr lang="es-ES" sz="2000" b="1" dirty="0"/>
              <a:t>Dios comisionó directamente a Eliseo como sucesor de Elías. Así Eliseo continuaría la labor de profeta. Eliseo debía ser ungido especialmente para desempeñar esta misión.</a:t>
            </a:r>
          </a:p>
        </p:txBody>
      </p:sp>
      <p:grpSp>
        <p:nvGrpSpPr>
          <p:cNvPr id="2" name="Grupo 1">
            <a:extLst>
              <a:ext uri="{FF2B5EF4-FFF2-40B4-BE49-F238E27FC236}">
                <a16:creationId xmlns:a16="http://schemas.microsoft.com/office/drawing/2014/main" id="{1E084864-ED4A-C98D-5D0B-0D53994982E2}"/>
              </a:ext>
            </a:extLst>
          </p:cNvPr>
          <p:cNvGrpSpPr/>
          <p:nvPr/>
        </p:nvGrpSpPr>
        <p:grpSpPr>
          <a:xfrm>
            <a:off x="119336" y="52230"/>
            <a:ext cx="3338444" cy="1000506"/>
            <a:chOff x="119336" y="52230"/>
            <a:chExt cx="3338444" cy="1000506"/>
          </a:xfrm>
        </p:grpSpPr>
        <p:pic>
          <p:nvPicPr>
            <p:cNvPr id="8" name="Imagen 7">
              <a:extLst>
                <a:ext uri="{FF2B5EF4-FFF2-40B4-BE49-F238E27FC236}">
                  <a16:creationId xmlns:a16="http://schemas.microsoft.com/office/drawing/2014/main" id="{8BFC4BDB-AE57-DF6B-1FB7-DE1CE9F645F3}"/>
                </a:ext>
              </a:extLst>
            </p:cNvPr>
            <p:cNvPicPr>
              <a:picLocks noChangeAspect="1"/>
            </p:cNvPicPr>
            <p:nvPr/>
          </p:nvPicPr>
          <p:blipFill>
            <a:blip r:embed="rId8"/>
            <a:stretch>
              <a:fillRect/>
            </a:stretch>
          </p:blipFill>
          <p:spPr>
            <a:xfrm>
              <a:off x="551384" y="52230"/>
              <a:ext cx="2819609" cy="1000506"/>
            </a:xfrm>
            <a:prstGeom prst="rect">
              <a:avLst/>
            </a:prstGeom>
          </p:spPr>
        </p:pic>
        <p:sp>
          <p:nvSpPr>
            <p:cNvPr id="7" name="CuadroTexto 6">
              <a:extLst>
                <a:ext uri="{FF2B5EF4-FFF2-40B4-BE49-F238E27FC236}">
                  <a16:creationId xmlns:a16="http://schemas.microsoft.com/office/drawing/2014/main" id="{F7F55037-2120-4ABD-F918-FD4CAA2C8E1C}"/>
                </a:ext>
              </a:extLst>
            </p:cNvPr>
            <p:cNvSpPr txBox="1"/>
            <p:nvPr/>
          </p:nvSpPr>
          <p:spPr>
            <a:xfrm>
              <a:off x="119336" y="116632"/>
              <a:ext cx="3338444" cy="904094"/>
            </a:xfrm>
            <a:prstGeom prst="rect">
              <a:avLst/>
            </a:prstGeom>
            <a:noFill/>
          </p:spPr>
          <p:txBody>
            <a:bodyPr wrap="square">
              <a:spAutoFit/>
            </a:bodyPr>
            <a:lstStyle/>
            <a:p>
              <a:pPr algn="ctr">
                <a:lnSpc>
                  <a:spcPts val="3000"/>
                </a:lnSpc>
              </a:pPr>
              <a:r>
                <a:rPr lang="es-ES" sz="3600" b="1" dirty="0">
                  <a:ln w="12700">
                    <a:solidFill>
                      <a:schemeClr val="tx1"/>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ecedary" pitchFamily="2" charset="0"/>
                </a:rPr>
                <a:t>La</a:t>
              </a:r>
            </a:p>
            <a:p>
              <a:pPr algn="ctr">
                <a:lnSpc>
                  <a:spcPts val="3000"/>
                </a:lnSpc>
              </a:pPr>
              <a:r>
                <a:rPr lang="es-ES" sz="3600" b="1" dirty="0">
                  <a:ln w="12700">
                    <a:solidFill>
                      <a:schemeClr val="tx1"/>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ecedary" pitchFamily="2" charset="0"/>
                </a:rPr>
                <a:t>comisión</a:t>
              </a:r>
            </a:p>
          </p:txBody>
        </p:sp>
        <p:pic>
          <p:nvPicPr>
            <p:cNvPr id="15" name="Imagen 14">
              <a:extLst>
                <a:ext uri="{FF2B5EF4-FFF2-40B4-BE49-F238E27FC236}">
                  <a16:creationId xmlns:a16="http://schemas.microsoft.com/office/drawing/2014/main" id="{D7A42509-6575-26CD-14A5-4D7EEC8A9CEF}"/>
                </a:ext>
              </a:extLst>
            </p:cNvPr>
            <p:cNvPicPr>
              <a:picLocks noChangeAspect="1"/>
            </p:cNvPicPr>
            <p:nvPr/>
          </p:nvPicPr>
          <p:blipFill>
            <a:blip r:embed="rId9"/>
            <a:stretch>
              <a:fillRect/>
            </a:stretch>
          </p:blipFill>
          <p:spPr>
            <a:xfrm>
              <a:off x="2999656" y="692696"/>
              <a:ext cx="207904" cy="302566"/>
            </a:xfrm>
            <a:prstGeom prst="rect">
              <a:avLst/>
            </a:prstGeom>
          </p:spPr>
        </p:pic>
      </p:grpSp>
    </p:spTree>
    <p:extLst>
      <p:ext uri="{BB962C8B-B14F-4D97-AF65-F5344CB8AC3E}">
        <p14:creationId xmlns:p14="http://schemas.microsoft.com/office/powerpoint/2010/main" val="320921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9"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upLeft)">
                                      <p:cBhvr>
                                        <p:cTn id="12" dur="1000"/>
                                        <p:tgtEl>
                                          <p:spTgt spid="20"/>
                                        </p:tgtEl>
                                      </p:cBhvr>
                                    </p:animEffect>
                                  </p:childTnLst>
                                </p:cTn>
                              </p:par>
                              <p:par>
                                <p:cTn id="13" presetID="18" presetClass="entr" presetSubtype="3"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Effect transition="in" filter="strips(upRight)">
                                      <p:cBhvr>
                                        <p:cTn id="15" dur="1000"/>
                                        <p:tgtEl>
                                          <p:spTgt spid="21"/>
                                        </p:tgtEl>
                                      </p:cBhvr>
                                    </p:animEffect>
                                  </p:childTnLst>
                                </p:cTn>
                              </p:par>
                              <p:par>
                                <p:cTn id="16" presetID="18" presetClass="entr" presetSubtype="6" fill="hold" nodeType="withEffect">
                                  <p:stCondLst>
                                    <p:cond delay="2250"/>
                                  </p:stCondLst>
                                  <p:childTnLst>
                                    <p:set>
                                      <p:cBhvr>
                                        <p:cTn id="17" dur="1" fill="hold">
                                          <p:stCondLst>
                                            <p:cond delay="0"/>
                                          </p:stCondLst>
                                        </p:cTn>
                                        <p:tgtEl>
                                          <p:spTgt spid="9"/>
                                        </p:tgtEl>
                                        <p:attrNameLst>
                                          <p:attrName>style.visibility</p:attrName>
                                        </p:attrNameLst>
                                      </p:cBhvr>
                                      <p:to>
                                        <p:strVal val="visible"/>
                                      </p:to>
                                    </p:set>
                                    <p:animEffect transition="in" filter="strips(downRight)">
                                      <p:cBhvr>
                                        <p:cTn id="18" dur="1000"/>
                                        <p:tgtEl>
                                          <p:spTgt spid="9"/>
                                        </p:tgtEl>
                                      </p:cBhvr>
                                    </p:animEffect>
                                  </p:childTnLst>
                                </p:cTn>
                              </p:par>
                              <p:par>
                                <p:cTn id="19" presetID="18" presetClass="entr" presetSubtype="12" fill="hold"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1000"/>
                                        <p:tgtEl>
                                          <p:spTgt spid="6"/>
                                        </p:tgtEl>
                                      </p:cBhvr>
                                    </p:animEffect>
                                  </p:childTnLst>
                                </p:cTn>
                              </p:par>
                            </p:childTnLst>
                          </p:cTn>
                        </p:par>
                        <p:par>
                          <p:cTn id="22" fill="hold">
                            <p:stCondLst>
                              <p:cond delay="3750"/>
                            </p:stCondLst>
                            <p:childTnLst>
                              <p:par>
                                <p:cTn id="23" presetID="3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00630D0-FD06-F182-9D88-7BCF33ADE997}"/>
              </a:ext>
            </a:extLst>
          </p:cNvPr>
          <p:cNvGraphicFramePr/>
          <p:nvPr>
            <p:extLst>
              <p:ext uri="{D42A27DB-BD31-4B8C-83A1-F6EECF244321}">
                <p14:modId xmlns:p14="http://schemas.microsoft.com/office/powerpoint/2010/main" val="573779289"/>
              </p:ext>
            </p:extLst>
          </p:nvPr>
        </p:nvGraphicFramePr>
        <p:xfrm>
          <a:off x="1559496" y="908721"/>
          <a:ext cx="9001000" cy="5832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8 CuadroTexto">
            <a:extLst>
              <a:ext uri="{FF2B5EF4-FFF2-40B4-BE49-F238E27FC236}">
                <a16:creationId xmlns:a16="http://schemas.microsoft.com/office/drawing/2014/main" id="{39889A3A-0404-77B1-E0A8-7112BC9C344D}"/>
              </a:ext>
            </a:extLst>
          </p:cNvPr>
          <p:cNvSpPr txBox="1"/>
          <p:nvPr/>
        </p:nvSpPr>
        <p:spPr>
          <a:xfrm>
            <a:off x="623392" y="88756"/>
            <a:ext cx="10945216" cy="1107996"/>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66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DIOS SE PREOCUPA POR…</a:t>
            </a:r>
          </a:p>
        </p:txBody>
      </p:sp>
    </p:spTree>
    <p:extLst>
      <p:ext uri="{BB962C8B-B14F-4D97-AF65-F5344CB8AC3E}">
        <p14:creationId xmlns:p14="http://schemas.microsoft.com/office/powerpoint/2010/main" val="189147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graphicEl>
                                              <a:dgm id="{A77E8936-ACD9-476E-896C-464E7D39CF01}"/>
                                            </p:graphicEl>
                                          </p:spTgt>
                                        </p:tgtEl>
                                        <p:attrNameLst>
                                          <p:attrName>style.visibility</p:attrName>
                                        </p:attrNameLst>
                                      </p:cBhvr>
                                      <p:to>
                                        <p:strVal val="visible"/>
                                      </p:to>
                                    </p:set>
                                    <p:animEffect transition="in" filter="wipe(left)">
                                      <p:cBhvr>
                                        <p:cTn id="25" dur="500"/>
                                        <p:tgtEl>
                                          <p:spTgt spid="2">
                                            <p:graphicEl>
                                              <a:dgm id="{A77E8936-ACD9-476E-896C-464E7D39CF01}"/>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graphicEl>
                                              <a:dgm id="{844B8943-C964-499C-BC07-509428D18000}"/>
                                            </p:graphicEl>
                                          </p:spTgt>
                                        </p:tgtEl>
                                        <p:attrNameLst>
                                          <p:attrName>style.visibility</p:attrName>
                                        </p:attrNameLst>
                                      </p:cBhvr>
                                      <p:to>
                                        <p:strVal val="visible"/>
                                      </p:to>
                                    </p:set>
                                    <p:animEffect transition="in" filter="wipe(left)">
                                      <p:cBhvr>
                                        <p:cTn id="28" dur="500"/>
                                        <p:tgtEl>
                                          <p:spTgt spid="2">
                                            <p:graphicEl>
                                              <a:dgm id="{844B8943-C964-499C-BC07-509428D180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graphicEl>
                                              <a:dgm id="{0AD20BEC-23CC-4A9E-A9CC-192AC042D896}"/>
                                            </p:graphicEl>
                                          </p:spTgt>
                                        </p:tgtEl>
                                        <p:attrNameLst>
                                          <p:attrName>style.visibility</p:attrName>
                                        </p:attrNameLst>
                                      </p:cBhvr>
                                      <p:to>
                                        <p:strVal val="visible"/>
                                      </p:to>
                                    </p:set>
                                    <p:animEffect transition="in" filter="wipe(left)">
                                      <p:cBhvr>
                                        <p:cTn id="33" dur="500"/>
                                        <p:tgtEl>
                                          <p:spTgt spid="2">
                                            <p:graphicEl>
                                              <a:dgm id="{0AD20BEC-23CC-4A9E-A9CC-192AC042D896}"/>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graphicEl>
                                              <a:dgm id="{6A73EAB0-66FA-45BA-86B6-12365DEA13AC}"/>
                                            </p:graphicEl>
                                          </p:spTgt>
                                        </p:tgtEl>
                                        <p:attrNameLst>
                                          <p:attrName>style.visibility</p:attrName>
                                        </p:attrNameLst>
                                      </p:cBhvr>
                                      <p:to>
                                        <p:strVal val="visible"/>
                                      </p:to>
                                    </p:set>
                                    <p:animEffect transition="in" filter="wipe(left)">
                                      <p:cBhvr>
                                        <p:cTn id="36" dur="500"/>
                                        <p:tgtEl>
                                          <p:spTgt spid="2">
                                            <p:graphicEl>
                                              <a:dgm id="{6A73EAB0-66FA-45BA-86B6-12365DEA13A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1F4DDBE5-A518-4296-B411-953C0BF47533}"/>
                                            </p:graphicEl>
                                          </p:spTgt>
                                        </p:tgtEl>
                                        <p:attrNameLst>
                                          <p:attrName>style.visibility</p:attrName>
                                        </p:attrNameLst>
                                      </p:cBhvr>
                                      <p:to>
                                        <p:strVal val="visible"/>
                                      </p:to>
                                    </p:set>
                                    <p:animEffect transition="in" filter="wipe(left)">
                                      <p:cBhvr>
                                        <p:cTn id="41" dur="500"/>
                                        <p:tgtEl>
                                          <p:spTgt spid="2">
                                            <p:graphicEl>
                                              <a:dgm id="{1F4DDBE5-A518-4296-B411-953C0BF47533}"/>
                                            </p:graphic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
                                            <p:graphicEl>
                                              <a:dgm id="{AD2B0C6E-03E1-46E6-BE55-5738DD710A44}"/>
                                            </p:graphicEl>
                                          </p:spTgt>
                                        </p:tgtEl>
                                        <p:attrNameLst>
                                          <p:attrName>style.visibility</p:attrName>
                                        </p:attrNameLst>
                                      </p:cBhvr>
                                      <p:to>
                                        <p:strVal val="visible"/>
                                      </p:to>
                                    </p:set>
                                    <p:animEffect transition="in" filter="wipe(left)">
                                      <p:cBhvr>
                                        <p:cTn id="44" dur="500"/>
                                        <p:tgtEl>
                                          <p:spTgt spid="2">
                                            <p:graphicEl>
                                              <a:dgm id="{AD2B0C6E-03E1-46E6-BE55-5738DD710A4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
                                            <p:graphicEl>
                                              <a:dgm id="{83E1541D-3948-4E4B-A1C7-DE21E6CFB957}"/>
                                            </p:graphicEl>
                                          </p:spTgt>
                                        </p:tgtEl>
                                        <p:attrNameLst>
                                          <p:attrName>style.visibility</p:attrName>
                                        </p:attrNameLst>
                                      </p:cBhvr>
                                      <p:to>
                                        <p:strVal val="visible"/>
                                      </p:to>
                                    </p:set>
                                    <p:animEffect transition="in" filter="wipe(left)">
                                      <p:cBhvr>
                                        <p:cTn id="49" dur="500"/>
                                        <p:tgtEl>
                                          <p:spTgt spid="2">
                                            <p:graphicEl>
                                              <a:dgm id="{83E1541D-3948-4E4B-A1C7-DE21E6CFB957}"/>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57EE2632-1F7D-4AE2-9F62-7AFEA834CAD5}"/>
                                            </p:graphicEl>
                                          </p:spTgt>
                                        </p:tgtEl>
                                        <p:attrNameLst>
                                          <p:attrName>style.visibility</p:attrName>
                                        </p:attrNameLst>
                                      </p:cBhvr>
                                      <p:to>
                                        <p:strVal val="visible"/>
                                      </p:to>
                                    </p:set>
                                    <p:animEffect transition="in" filter="wipe(left)">
                                      <p:cBhvr>
                                        <p:cTn id="52" dur="500"/>
                                        <p:tgtEl>
                                          <p:spTgt spid="2">
                                            <p:graphicEl>
                                              <a:dgm id="{57EE2632-1F7D-4AE2-9F62-7AFEA834CAD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6DDC445F-865D-4D15-80F6-7EF11D10804A}"/>
                                            </p:graphicEl>
                                          </p:spTgt>
                                        </p:tgtEl>
                                        <p:attrNameLst>
                                          <p:attrName>style.visibility</p:attrName>
                                        </p:attrNameLst>
                                      </p:cBhvr>
                                      <p:to>
                                        <p:strVal val="visible"/>
                                      </p:to>
                                    </p:set>
                                    <p:animEffect transition="in" filter="wipe(left)">
                                      <p:cBhvr>
                                        <p:cTn id="57" dur="500"/>
                                        <p:tgtEl>
                                          <p:spTgt spid="2">
                                            <p:graphicEl>
                                              <a:dgm id="{6DDC445F-865D-4D15-80F6-7EF11D10804A}"/>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8E57991-9849-4097-9116-CFDD350144E1}"/>
                                            </p:graphicEl>
                                          </p:spTgt>
                                        </p:tgtEl>
                                        <p:attrNameLst>
                                          <p:attrName>style.visibility</p:attrName>
                                        </p:attrNameLst>
                                      </p:cBhvr>
                                      <p:to>
                                        <p:strVal val="visible"/>
                                      </p:to>
                                    </p:set>
                                    <p:animEffect transition="in" filter="wipe(left)">
                                      <p:cBhvr>
                                        <p:cTn id="60" dur="500"/>
                                        <p:tgtEl>
                                          <p:spTgt spid="2">
                                            <p:graphicEl>
                                              <a:dgm id="{F8E57991-9849-4097-9116-CFDD350144E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F3741E02-16E2-494B-B1D1-D12DD834CFF6}"/>
                                            </p:graphicEl>
                                          </p:spTgt>
                                        </p:tgtEl>
                                        <p:attrNameLst>
                                          <p:attrName>style.visibility</p:attrName>
                                        </p:attrNameLst>
                                      </p:cBhvr>
                                      <p:to>
                                        <p:strVal val="visible"/>
                                      </p:to>
                                    </p:set>
                                    <p:animEffect transition="in" filter="wipe(left)">
                                      <p:cBhvr>
                                        <p:cTn id="65" dur="500"/>
                                        <p:tgtEl>
                                          <p:spTgt spid="2">
                                            <p:graphicEl>
                                              <a:dgm id="{F3741E02-16E2-494B-B1D1-D12DD834CFF6}"/>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7AB8FA76-CE47-482A-8E2C-63E204322574}"/>
                                            </p:graphicEl>
                                          </p:spTgt>
                                        </p:tgtEl>
                                        <p:attrNameLst>
                                          <p:attrName>style.visibility</p:attrName>
                                        </p:attrNameLst>
                                      </p:cBhvr>
                                      <p:to>
                                        <p:strVal val="visible"/>
                                      </p:to>
                                    </p:set>
                                    <p:animEffect transition="in" filter="wipe(left)">
                                      <p:cBhvr>
                                        <p:cTn id="68" dur="500"/>
                                        <p:tgtEl>
                                          <p:spTgt spid="2">
                                            <p:graphicEl>
                                              <a:dgm id="{7AB8FA76-CE47-482A-8E2C-63E204322574}"/>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24180F14-0AAE-430B-858D-97E982C24B3E}"/>
                                            </p:graphicEl>
                                          </p:spTgt>
                                        </p:tgtEl>
                                        <p:attrNameLst>
                                          <p:attrName>style.visibility</p:attrName>
                                        </p:attrNameLst>
                                      </p:cBhvr>
                                      <p:to>
                                        <p:strVal val="visible"/>
                                      </p:to>
                                    </p:set>
                                    <p:animEffect transition="in" filter="wipe(left)">
                                      <p:cBhvr>
                                        <p:cTn id="73" dur="500"/>
                                        <p:tgtEl>
                                          <p:spTgt spid="2">
                                            <p:graphicEl>
                                              <a:dgm id="{24180F14-0AAE-430B-858D-97E982C24B3E}"/>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
                                            <p:graphicEl>
                                              <a:dgm id="{5A07B5EB-2126-4B33-8468-8ED3BE753F70}"/>
                                            </p:graphicEl>
                                          </p:spTgt>
                                        </p:tgtEl>
                                        <p:attrNameLst>
                                          <p:attrName>style.visibility</p:attrName>
                                        </p:attrNameLst>
                                      </p:cBhvr>
                                      <p:to>
                                        <p:strVal val="visible"/>
                                      </p:to>
                                    </p:set>
                                    <p:animEffect transition="in" filter="wipe(left)">
                                      <p:cBhvr>
                                        <p:cTn id="76" dur="500"/>
                                        <p:tgtEl>
                                          <p:spTgt spid="2">
                                            <p:graphicEl>
                                              <a:dgm id="{5A07B5EB-2126-4B33-8468-8ED3BE753F70}"/>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545418C0-D6BC-46EF-B8ED-03129EF5AC0C}"/>
                                            </p:graphicEl>
                                          </p:spTgt>
                                        </p:tgtEl>
                                        <p:attrNameLst>
                                          <p:attrName>style.visibility</p:attrName>
                                        </p:attrNameLst>
                                      </p:cBhvr>
                                      <p:to>
                                        <p:strVal val="visible"/>
                                      </p:to>
                                    </p:set>
                                    <p:animEffect transition="in" filter="wipe(left)">
                                      <p:cBhvr>
                                        <p:cTn id="81" dur="500"/>
                                        <p:tgtEl>
                                          <p:spTgt spid="2">
                                            <p:graphicEl>
                                              <a:dgm id="{545418C0-D6BC-46EF-B8ED-03129EF5AC0C}"/>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53E78365-074C-45AB-BC1B-885E5BB7BBDA}"/>
                                            </p:graphicEl>
                                          </p:spTgt>
                                        </p:tgtEl>
                                        <p:attrNameLst>
                                          <p:attrName>style.visibility</p:attrName>
                                        </p:attrNameLst>
                                      </p:cBhvr>
                                      <p:to>
                                        <p:strVal val="visible"/>
                                      </p:to>
                                    </p:set>
                                    <p:animEffect transition="in" filter="wipe(left)">
                                      <p:cBhvr>
                                        <p:cTn id="84" dur="500"/>
                                        <p:tgtEl>
                                          <p:spTgt spid="2">
                                            <p:graphicEl>
                                              <a:dgm id="{53E78365-074C-45AB-BC1B-885E5BB7BB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A6B50E-983C-2941-526C-6DA45F7FEEB4}"/>
              </a:ext>
            </a:extLst>
          </p:cNvPr>
          <p:cNvSpPr/>
          <p:nvPr/>
        </p:nvSpPr>
        <p:spPr>
          <a:xfrm>
            <a:off x="983432" y="-27384"/>
            <a:ext cx="10225136" cy="6017929"/>
          </a:xfrm>
          <a:prstGeom prst="rect">
            <a:avLst/>
          </a:prstGeom>
        </p:spPr>
        <p:txBody>
          <a:bodyPr wrap="square">
            <a:spAutoFit/>
          </a:bodyPr>
          <a:lstStyle/>
          <a:p>
            <a:pPr algn="ctr">
              <a:lnSpc>
                <a:spcPct val="150000"/>
              </a:lnSpc>
            </a:pPr>
            <a:r>
              <a:rPr lang="es-E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anose="030F0702030302020204" pitchFamily="66" charset="0"/>
              </a:rPr>
              <a:t>“Dejad todas vuestras preocupaciones a Dios, porque él se preocupa de vosotros” </a:t>
            </a:r>
          </a:p>
        </p:txBody>
      </p:sp>
      <p:sp>
        <p:nvSpPr>
          <p:cNvPr id="5" name="Rectángulo 4">
            <a:extLst>
              <a:ext uri="{FF2B5EF4-FFF2-40B4-BE49-F238E27FC236}">
                <a16:creationId xmlns:a16="http://schemas.microsoft.com/office/drawing/2014/main" id="{5A39CE24-7985-912A-5CC4-B4036065BEDE}"/>
              </a:ext>
            </a:extLst>
          </p:cNvPr>
          <p:cNvSpPr/>
          <p:nvPr/>
        </p:nvSpPr>
        <p:spPr>
          <a:xfrm>
            <a:off x="3323692" y="6057680"/>
            <a:ext cx="5544616" cy="584775"/>
          </a:xfrm>
          <a:prstGeom prst="rect">
            <a:avLst/>
          </a:prstGeom>
        </p:spPr>
        <p:txBody>
          <a:bodyPr wrap="square">
            <a:spAutoFit/>
          </a:bodyPr>
          <a:lstStyle/>
          <a:p>
            <a:pPr algn="ct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1ª de Pedro 5:7 </a:t>
            </a:r>
            <a:r>
              <a:rPr lang="es-ES" sz="3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DHH</a:t>
            </a:r>
            <a:endPar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70611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8000" b="-8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8EB46A-616F-0731-24F9-B81A28F01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955350"/>
            <a:ext cx="2484000" cy="1863000"/>
          </a:xfrm>
          <a:prstGeom prst="rect">
            <a:avLst/>
          </a:prstGeom>
          <a:ln w="88900" cap="sq" cmpd="thickThin">
            <a:solidFill>
              <a:srgbClr val="D85053"/>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5F24E490-D552-5023-4DF2-2E346D23F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1368" y="948119"/>
            <a:ext cx="2484000" cy="1863000"/>
          </a:xfrm>
          <a:prstGeom prst="rect">
            <a:avLst/>
          </a:prstGeom>
          <a:ln w="88900" cap="sq" cmpd="thickThin">
            <a:solidFill>
              <a:srgbClr val="D85053"/>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75BE72BA-C3F2-9DB4-9CE6-888E686E765E}"/>
              </a:ext>
            </a:extLst>
          </p:cNvPr>
          <p:cNvSpPr txBox="1"/>
          <p:nvPr/>
        </p:nvSpPr>
        <p:spPr>
          <a:xfrm>
            <a:off x="5844498" y="251974"/>
            <a:ext cx="6234286" cy="3785652"/>
          </a:xfrm>
          <a:prstGeom prst="rect">
            <a:avLst/>
          </a:prstGeom>
          <a:noFill/>
        </p:spPr>
        <p:txBody>
          <a:bodyPr wrap="square">
            <a:spAutoFit/>
          </a:bodyPr>
          <a:lstStyle/>
          <a:p>
            <a:r>
              <a:rPr lang="es-ES" sz="2000" b="1" dirty="0">
                <a:solidFill>
                  <a:srgbClr val="662624"/>
                </a:solidFill>
              </a:rPr>
              <a:t>“Elías salió de allí y encontró a Eliseo hijo de </a:t>
            </a:r>
            <a:r>
              <a:rPr lang="es-ES" sz="2000" b="1" dirty="0" err="1">
                <a:solidFill>
                  <a:srgbClr val="662624"/>
                </a:solidFill>
              </a:rPr>
              <a:t>Safat</a:t>
            </a:r>
            <a:r>
              <a:rPr lang="es-ES" sz="2000" b="1" dirty="0">
                <a:solidFill>
                  <a:srgbClr val="662624"/>
                </a:solidFill>
              </a:rPr>
              <a:t>, que estaba arando. Había doce yuntas de bueyes en fila, y él mismo conducía la última. Elías pasó junto a Eliseo y arrojó su manto sobre él. Entonces Eliseo dejó sus bueyes y corrió tras Elías. —Permíteme despedirme de mi padre y de mi madre con un beso —dijo él—, y luego te seguiré. —Anda, ve —respondió Elías—. Yo no te lo voy a impedir. Eliseo lo dejó y regresó. Tomó su yunta de bueyes y los sacrificó. Quemando la madera de la yunta, asó la carne y se la dio al pueblo, y ellos comieron. Luego partió para seguir a Elías y se puso a su servicio”</a:t>
            </a:r>
            <a:br>
              <a:rPr lang="es-ES" sz="2000" b="1" dirty="0">
                <a:solidFill>
                  <a:srgbClr val="662624"/>
                </a:solidFill>
              </a:rPr>
            </a:br>
            <a:r>
              <a:rPr lang="es-ES" sz="2000" b="1" dirty="0">
                <a:solidFill>
                  <a:srgbClr val="662624"/>
                </a:solidFill>
              </a:rPr>
              <a:t>(1ª de Reyes 19:19-21)</a:t>
            </a:r>
          </a:p>
        </p:txBody>
      </p:sp>
      <p:pic>
        <p:nvPicPr>
          <p:cNvPr id="2" name="Imagen 1">
            <a:extLst>
              <a:ext uri="{FF2B5EF4-FFF2-40B4-BE49-F238E27FC236}">
                <a16:creationId xmlns:a16="http://schemas.microsoft.com/office/drawing/2014/main" id="{3BF9CB8B-D4BD-8F6A-89E7-8D3BA442FB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368" y="4878368"/>
            <a:ext cx="2484000" cy="1863000"/>
          </a:xfrm>
          <a:prstGeom prst="rect">
            <a:avLst/>
          </a:prstGeom>
          <a:ln w="88900" cap="sq" cmpd="thickThin">
            <a:solidFill>
              <a:srgbClr val="D85053"/>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A76B2520-82DF-9D3A-5295-FAB49D57AC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76"/>
          <a:stretch/>
        </p:blipFill>
        <p:spPr>
          <a:xfrm>
            <a:off x="263352" y="2965075"/>
            <a:ext cx="2484000" cy="1766568"/>
          </a:xfrm>
          <a:prstGeom prst="rect">
            <a:avLst/>
          </a:prstGeom>
          <a:ln w="88900" cap="sq" cmpd="thickThin">
            <a:solidFill>
              <a:srgbClr val="D85053"/>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AB1388AB-C6A9-2639-5280-3463E403BB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76"/>
          <a:stretch/>
        </p:blipFill>
        <p:spPr>
          <a:xfrm>
            <a:off x="2891368" y="2961460"/>
            <a:ext cx="2484000" cy="1766568"/>
          </a:xfrm>
          <a:prstGeom prst="rect">
            <a:avLst/>
          </a:prstGeom>
          <a:ln w="88900" cap="sq" cmpd="thickThin">
            <a:solidFill>
              <a:srgbClr val="D85053"/>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78E9E169-D2E7-C59B-89FB-9C7A01CC0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352" y="4878368"/>
            <a:ext cx="2484000" cy="1863000"/>
          </a:xfrm>
          <a:prstGeom prst="rect">
            <a:avLst/>
          </a:prstGeom>
          <a:ln w="88900" cap="sq" cmpd="thickThin">
            <a:solidFill>
              <a:srgbClr val="D85053"/>
            </a:solidFill>
            <a:prstDash val="solid"/>
            <a:miter lim="800000"/>
          </a:ln>
          <a:effectLst>
            <a:innerShdw blurRad="76200">
              <a:srgbClr val="000000"/>
            </a:innerShdw>
          </a:effectLst>
        </p:spPr>
      </p:pic>
      <p:sp>
        <p:nvSpPr>
          <p:cNvPr id="11" name="CuadroTexto 10">
            <a:extLst>
              <a:ext uri="{FF2B5EF4-FFF2-40B4-BE49-F238E27FC236}">
                <a16:creationId xmlns:a16="http://schemas.microsoft.com/office/drawing/2014/main" id="{5ABD6DA2-04A4-1DE5-4F7C-7C74279D5CC1}"/>
              </a:ext>
            </a:extLst>
          </p:cNvPr>
          <p:cNvSpPr txBox="1"/>
          <p:nvPr/>
        </p:nvSpPr>
        <p:spPr>
          <a:xfrm>
            <a:off x="5790910" y="4204539"/>
            <a:ext cx="6341463" cy="2554545"/>
          </a:xfrm>
          <a:prstGeom prst="rect">
            <a:avLst/>
          </a:prstGeom>
          <a:noFill/>
        </p:spPr>
        <p:txBody>
          <a:bodyPr wrap="square">
            <a:spAutoFit/>
          </a:bodyPr>
          <a:lstStyle/>
          <a:p>
            <a:r>
              <a:rPr lang="es-ES" sz="2000" b="1" dirty="0"/>
              <a:t>Colocando su manto sobre Eliseo, Elías lo tomaba a su servicio. A partir de ese momento, iba a estar bajo su protección especial. Iba a aprender a servir, no solamente a Elías, sino especialmente a servir a Dios. Juntos, Elías y Eliseo volvieron a abrir las escuelas de los profetas que Samuel había fundado. Durante un tiempo, enseñaron al pueblo de Israel la adoración al verdadero Dios. Fue un tiempo de reavivamiento y reforma. </a:t>
            </a:r>
          </a:p>
        </p:txBody>
      </p:sp>
      <p:grpSp>
        <p:nvGrpSpPr>
          <p:cNvPr id="7" name="Grupo 6">
            <a:extLst>
              <a:ext uri="{FF2B5EF4-FFF2-40B4-BE49-F238E27FC236}">
                <a16:creationId xmlns:a16="http://schemas.microsoft.com/office/drawing/2014/main" id="{EBC12307-6FBB-45B8-08C5-C306503617FD}"/>
              </a:ext>
            </a:extLst>
          </p:cNvPr>
          <p:cNvGrpSpPr/>
          <p:nvPr/>
        </p:nvGrpSpPr>
        <p:grpSpPr>
          <a:xfrm>
            <a:off x="1199456" y="43635"/>
            <a:ext cx="2727406" cy="793077"/>
            <a:chOff x="1199456" y="43635"/>
            <a:chExt cx="2727406" cy="793077"/>
          </a:xfrm>
        </p:grpSpPr>
        <p:grpSp>
          <p:nvGrpSpPr>
            <p:cNvPr id="16" name="Grupo 15">
              <a:extLst>
                <a:ext uri="{FF2B5EF4-FFF2-40B4-BE49-F238E27FC236}">
                  <a16:creationId xmlns:a16="http://schemas.microsoft.com/office/drawing/2014/main" id="{90ED96B9-51C8-C48B-4BAD-484D69131936}"/>
                </a:ext>
              </a:extLst>
            </p:cNvPr>
            <p:cNvGrpSpPr/>
            <p:nvPr/>
          </p:nvGrpSpPr>
          <p:grpSpPr>
            <a:xfrm>
              <a:off x="1199456" y="43635"/>
              <a:ext cx="2727406" cy="793077"/>
              <a:chOff x="1208354" y="6801"/>
              <a:chExt cx="2727406" cy="793077"/>
            </a:xfrm>
          </p:grpSpPr>
          <p:pic>
            <p:nvPicPr>
              <p:cNvPr id="15" name="Imagen 14">
                <a:extLst>
                  <a:ext uri="{FF2B5EF4-FFF2-40B4-BE49-F238E27FC236}">
                    <a16:creationId xmlns:a16="http://schemas.microsoft.com/office/drawing/2014/main" id="{B2607FD3-336C-0F7A-6EA0-C6062449DAC6}"/>
                  </a:ext>
                </a:extLst>
              </p:cNvPr>
              <p:cNvPicPr>
                <a:picLocks noChangeAspect="1"/>
              </p:cNvPicPr>
              <p:nvPr/>
            </p:nvPicPr>
            <p:blipFill>
              <a:blip r:embed="rId10"/>
              <a:stretch>
                <a:fillRect/>
              </a:stretch>
            </p:blipFill>
            <p:spPr>
              <a:xfrm>
                <a:off x="1294320" y="6801"/>
                <a:ext cx="2632542" cy="793077"/>
              </a:xfrm>
              <a:prstGeom prst="rect">
                <a:avLst/>
              </a:prstGeom>
            </p:spPr>
          </p:pic>
          <p:sp>
            <p:nvSpPr>
              <p:cNvPr id="13" name="CuadroTexto 12">
                <a:extLst>
                  <a:ext uri="{FF2B5EF4-FFF2-40B4-BE49-F238E27FC236}">
                    <a16:creationId xmlns:a16="http://schemas.microsoft.com/office/drawing/2014/main" id="{6EC02DA9-3616-9D16-EF77-944C74EEBB69}"/>
                  </a:ext>
                </a:extLst>
              </p:cNvPr>
              <p:cNvSpPr txBox="1"/>
              <p:nvPr/>
            </p:nvSpPr>
            <p:spPr>
              <a:xfrm>
                <a:off x="1208354" y="245331"/>
                <a:ext cx="2727406" cy="499367"/>
              </a:xfrm>
              <a:prstGeom prst="rect">
                <a:avLst/>
              </a:prstGeom>
              <a:noFill/>
            </p:spPr>
            <p:txBody>
              <a:bodyPr wrap="square">
                <a:spAutoFit/>
              </a:bodyPr>
              <a:lstStyle/>
              <a:p>
                <a:pPr algn="ctr">
                  <a:lnSpc>
                    <a:spcPts val="3000"/>
                  </a:lnSpc>
                </a:pPr>
                <a:r>
                  <a:rPr lang="es-ES" sz="3400" b="1" dirty="0">
                    <a:ln w="12700">
                      <a:solidFill>
                        <a:schemeClr val="tx1"/>
                      </a:solidFill>
                      <a:prstDash val="solid"/>
                    </a:ln>
                    <a:pattFill prst="narHorz">
                      <a:fgClr>
                        <a:srgbClr val="C00000"/>
                      </a:fgClr>
                      <a:bgClr>
                        <a:schemeClr val="accent2">
                          <a:lumMod val="20000"/>
                          <a:lumOff val="80000"/>
                        </a:schemeClr>
                      </a:bgClr>
                    </a:pattFill>
                    <a:effectLst>
                      <a:innerShdw blurRad="177800">
                        <a:schemeClr val="accent3">
                          <a:lumMod val="50000"/>
                        </a:schemeClr>
                      </a:innerShdw>
                    </a:effectLst>
                    <a:latin typeface="Abecedary" pitchFamily="2" charset="0"/>
                  </a:rPr>
                  <a:t>El llamado</a:t>
                </a:r>
              </a:p>
            </p:txBody>
          </p:sp>
        </p:grpSp>
        <p:pic>
          <p:nvPicPr>
            <p:cNvPr id="18" name="Imagen 17">
              <a:extLst>
                <a:ext uri="{FF2B5EF4-FFF2-40B4-BE49-F238E27FC236}">
                  <a16:creationId xmlns:a16="http://schemas.microsoft.com/office/drawing/2014/main" id="{7BBC3BB1-24A7-A400-A4BF-D8CC6B3BE492}"/>
                </a:ext>
              </a:extLst>
            </p:cNvPr>
            <p:cNvPicPr>
              <a:picLocks noChangeAspect="1"/>
            </p:cNvPicPr>
            <p:nvPr/>
          </p:nvPicPr>
          <p:blipFill>
            <a:blip r:embed="rId11"/>
            <a:stretch>
              <a:fillRect/>
            </a:stretch>
          </p:blipFill>
          <p:spPr>
            <a:xfrm>
              <a:off x="3572398" y="487209"/>
              <a:ext cx="277680" cy="277680"/>
            </a:xfrm>
            <a:prstGeom prst="rect">
              <a:avLst/>
            </a:prstGeom>
          </p:spPr>
        </p:pic>
      </p:grpSp>
    </p:spTree>
    <p:extLst>
      <p:ext uri="{BB962C8B-B14F-4D97-AF65-F5344CB8AC3E}">
        <p14:creationId xmlns:p14="http://schemas.microsoft.com/office/powerpoint/2010/main" val="74729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9"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Left)">
                                      <p:cBhvr>
                                        <p:cTn id="12" dur="1000"/>
                                        <p:tgtEl>
                                          <p:spTgt spid="3"/>
                                        </p:tgtEl>
                                      </p:cBhvr>
                                    </p:animEffect>
                                  </p:childTnLst>
                                </p:cTn>
                              </p:par>
                              <p:par>
                                <p:cTn id="13" presetID="18" presetClass="entr" presetSubtype="3"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strips(upRight)">
                                      <p:cBhvr>
                                        <p:cTn id="15" dur="500"/>
                                        <p:tgtEl>
                                          <p:spTgt spid="4"/>
                                        </p:tgtEl>
                                      </p:cBhvr>
                                    </p:animEffect>
                                  </p:childTnLst>
                                </p:cTn>
                              </p:par>
                              <p:par>
                                <p:cTn id="16" presetID="18" presetClass="entr" presetSubtype="6" fill="hold" nodeType="withEffect">
                                  <p:stCondLst>
                                    <p:cond delay="125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par>
                                <p:cTn id="19" presetID="18" presetClass="entr" presetSubtype="12"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par>
                                <p:cTn id="22" presetID="18" presetClass="entr" presetSubtype="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par>
                                <p:cTn id="25" presetID="18" presetClass="entr" presetSubtype="12"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par>
                          <p:cTn id="28" fill="hold">
                            <p:stCondLst>
                              <p:cond delay="2250"/>
                            </p:stCondLst>
                            <p:childTnLst>
                              <p:par>
                                <p:cTn id="29" presetID="3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BE72BA-C3F2-9DB4-9CE6-888E686E765E}"/>
              </a:ext>
            </a:extLst>
          </p:cNvPr>
          <p:cNvSpPr txBox="1"/>
          <p:nvPr/>
        </p:nvSpPr>
        <p:spPr>
          <a:xfrm>
            <a:off x="119336" y="4946392"/>
            <a:ext cx="8568952" cy="1938992"/>
          </a:xfrm>
          <a:prstGeom prst="rect">
            <a:avLst/>
          </a:prstGeom>
          <a:noFill/>
        </p:spPr>
        <p:txBody>
          <a:bodyPr wrap="square">
            <a:spAutoFit/>
          </a:bodyPr>
          <a:lstStyle/>
          <a:p>
            <a:r>
              <a:rPr lang="es-ES" sz="2000" b="1" dirty="0"/>
              <a:t>Por segunda vez, Eliseo recibía el manto de Elías. Esta vez, como un símbolo del poder del Espíritu Santo con el cual estaba siendo ungido especialmente.</a:t>
            </a:r>
          </a:p>
          <a:p>
            <a:r>
              <a:rPr lang="es-ES" sz="2000" b="1" dirty="0"/>
              <a:t>A partir de ese momento, su vida estuvo marcada por los milagros que Dios hizo a través suyo. Hoy veremos estos milagros desde la perspectiva de la preocupación que Dios tiene por nosotros en cada faceta de nuestra vida. Preocupación que quedará patente en cada milagro de Eliseo.</a:t>
            </a:r>
          </a:p>
        </p:txBody>
      </p:sp>
      <p:sp>
        <p:nvSpPr>
          <p:cNvPr id="4" name="CuadroTexto 3">
            <a:extLst>
              <a:ext uri="{FF2B5EF4-FFF2-40B4-BE49-F238E27FC236}">
                <a16:creationId xmlns:a16="http://schemas.microsoft.com/office/drawing/2014/main" id="{3B587169-DE0A-9B4B-97DE-93E9703302C2}"/>
              </a:ext>
            </a:extLst>
          </p:cNvPr>
          <p:cNvSpPr txBox="1"/>
          <p:nvPr/>
        </p:nvSpPr>
        <p:spPr>
          <a:xfrm>
            <a:off x="119336" y="68426"/>
            <a:ext cx="8568952" cy="5016758"/>
          </a:xfrm>
          <a:prstGeom prst="rect">
            <a:avLst/>
          </a:prstGeom>
          <a:noFill/>
        </p:spPr>
        <p:txBody>
          <a:bodyPr wrap="square">
            <a:spAutoFit/>
          </a:bodyPr>
          <a:lstStyle/>
          <a:p>
            <a:r>
              <a:rPr lang="es-ES" sz="2000" b="1" dirty="0">
                <a:solidFill>
                  <a:srgbClr val="7A5910"/>
                </a:solidFill>
              </a:rPr>
              <a:t> “Elías tomó su manto y, enrollándolo, golpeó el agua. El río se partió en dos, de modo que ambos lo cruzaron en seco. Al cruzar, Elías le preguntó a Eliseo: —¿Qué quieres que haga por ti antes de que me separen de tu lado? —Te pido que sea yo el heredero de tu espíritu por partida doble —respondió Eliseo. —Has pedido algo difícil —le dijo Elías—, pero si logras verme cuando me separen de tu lado, te será concedido; de lo contrario, no. Iban caminando y conversando cuando, de pronto, los separó un carro de fuego con caballos de fuego, y Elías subió al cielo en medio de un torbellino. Eliseo, viendo lo que pasaba, se puso a gritar: «¡Padre mío, padre mío, carro y fuerza conductora de Israel!» Pero no volvió a verlo. Entonces agarró su ropa y la rasgó en dos. Luego recogió el manto que se le había caído a Elías y, regresando a la orilla del Jordán, golpeó el agua con el manto y exclamó: «¿Dónde está el SEÑOR, el Dios de Elías?» En cuanto golpeó el agua, el río se partió en dos, y Eliseo cruzó. Los profetas de Jericó, al verlo, exclamaron: «¡El espíritu de Elías se ha posado sobre Eliseo!» Entonces fueron a su encuentro y se postraron ante él, rostro en tierra” (2ª de Reyes 2:8-15)</a:t>
            </a:r>
          </a:p>
        </p:txBody>
      </p:sp>
      <p:pic>
        <p:nvPicPr>
          <p:cNvPr id="10" name="Imagen 9" descr="Dibujo de un hombre&#10;&#10;Descripción generada automáticamente con confianza baja">
            <a:extLst>
              <a:ext uri="{FF2B5EF4-FFF2-40B4-BE49-F238E27FC236}">
                <a16:creationId xmlns:a16="http://schemas.microsoft.com/office/drawing/2014/main" id="{82CA2206-C672-BBE1-A036-0B8099337DDC}"/>
              </a:ext>
            </a:extLst>
          </p:cNvPr>
          <p:cNvPicPr>
            <a:picLocks noChangeAspect="1"/>
          </p:cNvPicPr>
          <p:nvPr/>
        </p:nvPicPr>
        <p:blipFill rotWithShape="1">
          <a:blip r:embed="rId4">
            <a:extLst>
              <a:ext uri="{28A0092B-C50C-407E-A947-70E740481C1C}">
                <a14:useLocalDpi xmlns:a14="http://schemas.microsoft.com/office/drawing/2010/main" val="0"/>
              </a:ext>
            </a:extLst>
          </a:blip>
          <a:srcRect b="37165"/>
          <a:stretch/>
        </p:blipFill>
        <p:spPr>
          <a:xfrm>
            <a:off x="8859251" y="4082296"/>
            <a:ext cx="3141405" cy="2587064"/>
          </a:xfrm>
          <a:prstGeom prst="rect">
            <a:avLst/>
          </a:prstGeom>
          <a:ln w="88900" cap="sq" cmpd="thickThin">
            <a:solidFill>
              <a:srgbClr val="7A5910"/>
            </a:solidFill>
            <a:prstDash val="solid"/>
            <a:miter lim="800000"/>
          </a:ln>
          <a:effectLst>
            <a:innerShdw blurRad="76200">
              <a:srgbClr val="000000"/>
            </a:innerShdw>
          </a:effectLst>
        </p:spPr>
      </p:pic>
      <p:pic>
        <p:nvPicPr>
          <p:cNvPr id="12" name="Imagen 11" descr="Dibujo de una persona&#10;&#10;Descripción generada automáticamente con confianza media">
            <a:extLst>
              <a:ext uri="{FF2B5EF4-FFF2-40B4-BE49-F238E27FC236}">
                <a16:creationId xmlns:a16="http://schemas.microsoft.com/office/drawing/2014/main" id="{3DCAD74D-EBBC-A684-BE0C-B4BBCA78BF1A}"/>
              </a:ext>
            </a:extLst>
          </p:cNvPr>
          <p:cNvPicPr>
            <a:picLocks noChangeAspect="1"/>
          </p:cNvPicPr>
          <p:nvPr/>
        </p:nvPicPr>
        <p:blipFill rotWithShape="1">
          <a:blip r:embed="rId5">
            <a:extLst>
              <a:ext uri="{28A0092B-C50C-407E-A947-70E740481C1C}">
                <a14:useLocalDpi xmlns:a14="http://schemas.microsoft.com/office/drawing/2010/main" val="0"/>
              </a:ext>
            </a:extLst>
          </a:blip>
          <a:srcRect t="9170" b="7942"/>
          <a:stretch/>
        </p:blipFill>
        <p:spPr>
          <a:xfrm>
            <a:off x="9107885" y="1052736"/>
            <a:ext cx="2644135" cy="2891155"/>
          </a:xfrm>
          <a:prstGeom prst="rect">
            <a:avLst/>
          </a:prstGeom>
          <a:ln w="88900" cap="sq" cmpd="thickThin">
            <a:solidFill>
              <a:srgbClr val="7A5910"/>
            </a:solidFill>
            <a:prstDash val="solid"/>
            <a:miter lim="800000"/>
          </a:ln>
          <a:effectLst>
            <a:innerShdw blurRad="76200">
              <a:srgbClr val="000000"/>
            </a:innerShdw>
          </a:effectLst>
        </p:spPr>
      </p:pic>
      <p:grpSp>
        <p:nvGrpSpPr>
          <p:cNvPr id="3" name="Grupo 2">
            <a:extLst>
              <a:ext uri="{FF2B5EF4-FFF2-40B4-BE49-F238E27FC236}">
                <a16:creationId xmlns:a16="http://schemas.microsoft.com/office/drawing/2014/main" id="{A1A2F550-4382-3BCD-1CF1-878C2D406E01}"/>
              </a:ext>
            </a:extLst>
          </p:cNvPr>
          <p:cNvGrpSpPr/>
          <p:nvPr/>
        </p:nvGrpSpPr>
        <p:grpSpPr>
          <a:xfrm>
            <a:off x="9273344" y="144512"/>
            <a:ext cx="2223256" cy="764208"/>
            <a:chOff x="9273344" y="144512"/>
            <a:chExt cx="2223256" cy="764208"/>
          </a:xfrm>
        </p:grpSpPr>
        <p:grpSp>
          <p:nvGrpSpPr>
            <p:cNvPr id="8" name="Grupo 7">
              <a:extLst>
                <a:ext uri="{FF2B5EF4-FFF2-40B4-BE49-F238E27FC236}">
                  <a16:creationId xmlns:a16="http://schemas.microsoft.com/office/drawing/2014/main" id="{44824407-B4E4-3C28-E302-47346A98F9F6}"/>
                </a:ext>
              </a:extLst>
            </p:cNvPr>
            <p:cNvGrpSpPr/>
            <p:nvPr/>
          </p:nvGrpSpPr>
          <p:grpSpPr>
            <a:xfrm>
              <a:off x="9273344" y="144512"/>
              <a:ext cx="2223256" cy="764208"/>
              <a:chOff x="9051325" y="144512"/>
              <a:chExt cx="2223256" cy="764208"/>
            </a:xfrm>
          </p:grpSpPr>
          <p:pic>
            <p:nvPicPr>
              <p:cNvPr id="7" name="Imagen 6">
                <a:extLst>
                  <a:ext uri="{FF2B5EF4-FFF2-40B4-BE49-F238E27FC236}">
                    <a16:creationId xmlns:a16="http://schemas.microsoft.com/office/drawing/2014/main" id="{4935CBD6-36EB-CEA5-3C65-9EE9C68F3C75}"/>
                  </a:ext>
                </a:extLst>
              </p:cNvPr>
              <p:cNvPicPr>
                <a:picLocks noChangeAspect="1"/>
              </p:cNvPicPr>
              <p:nvPr/>
            </p:nvPicPr>
            <p:blipFill>
              <a:blip r:embed="rId6"/>
              <a:stretch>
                <a:fillRect/>
              </a:stretch>
            </p:blipFill>
            <p:spPr>
              <a:xfrm>
                <a:off x="9051325" y="144512"/>
                <a:ext cx="2223256" cy="764208"/>
              </a:xfrm>
              <a:prstGeom prst="rect">
                <a:avLst/>
              </a:prstGeom>
            </p:spPr>
          </p:pic>
          <p:sp>
            <p:nvSpPr>
              <p:cNvPr id="2" name="CuadroTexto 1">
                <a:extLst>
                  <a:ext uri="{FF2B5EF4-FFF2-40B4-BE49-F238E27FC236}">
                    <a16:creationId xmlns:a16="http://schemas.microsoft.com/office/drawing/2014/main" id="{78E8DFEB-5159-32DD-B7B2-98AC617E71EF}"/>
                  </a:ext>
                </a:extLst>
              </p:cNvPr>
              <p:cNvSpPr txBox="1"/>
              <p:nvPr/>
            </p:nvSpPr>
            <p:spPr>
              <a:xfrm>
                <a:off x="9120336" y="323450"/>
                <a:ext cx="2088232" cy="499367"/>
              </a:xfrm>
              <a:prstGeom prst="rect">
                <a:avLst/>
              </a:prstGeom>
              <a:noFill/>
            </p:spPr>
            <p:txBody>
              <a:bodyPr wrap="square">
                <a:spAutoFit/>
              </a:bodyPr>
              <a:lstStyle/>
              <a:p>
                <a:pPr algn="ctr">
                  <a:lnSpc>
                    <a:spcPts val="3000"/>
                  </a:lnSpc>
                </a:pPr>
                <a:r>
                  <a:rPr lang="es-ES" sz="3400" b="1" dirty="0">
                    <a:ln w="12700">
                      <a:solidFill>
                        <a:schemeClr val="tx1"/>
                      </a:solidFill>
                      <a:prstDash val="solid"/>
                    </a:ln>
                    <a:pattFill prst="narHorz">
                      <a:fgClr>
                        <a:srgbClr val="FDC242"/>
                      </a:fgClr>
                      <a:bgClr>
                        <a:srgbClr val="FEEBC2"/>
                      </a:bgClr>
                    </a:pattFill>
                    <a:effectLst>
                      <a:innerShdw blurRad="177800">
                        <a:schemeClr val="accent3">
                          <a:lumMod val="50000"/>
                        </a:schemeClr>
                      </a:innerShdw>
                    </a:effectLst>
                    <a:latin typeface="Abecedary" pitchFamily="2" charset="0"/>
                  </a:rPr>
                  <a:t>El poder</a:t>
                </a:r>
              </a:p>
            </p:txBody>
          </p:sp>
        </p:grpSp>
        <p:pic>
          <p:nvPicPr>
            <p:cNvPr id="14" name="Imagen 13">
              <a:extLst>
                <a:ext uri="{FF2B5EF4-FFF2-40B4-BE49-F238E27FC236}">
                  <a16:creationId xmlns:a16="http://schemas.microsoft.com/office/drawing/2014/main" id="{B09DDFDD-91E1-4BDE-A206-567A0A6BCD91}"/>
                </a:ext>
              </a:extLst>
            </p:cNvPr>
            <p:cNvPicPr>
              <a:picLocks noChangeAspect="1"/>
            </p:cNvPicPr>
            <p:nvPr/>
          </p:nvPicPr>
          <p:blipFill>
            <a:blip r:embed="rId7"/>
            <a:stretch>
              <a:fillRect/>
            </a:stretch>
          </p:blipFill>
          <p:spPr>
            <a:xfrm>
              <a:off x="11088024" y="692696"/>
              <a:ext cx="361687" cy="180844"/>
            </a:xfrm>
            <a:prstGeom prst="rect">
              <a:avLst/>
            </a:prstGeom>
          </p:spPr>
        </p:pic>
      </p:grpSp>
    </p:spTree>
    <p:extLst>
      <p:ext uri="{BB962C8B-B14F-4D97-AF65-F5344CB8AC3E}">
        <p14:creationId xmlns:p14="http://schemas.microsoft.com/office/powerpoint/2010/main" val="85182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1000"/>
                                        <p:tgtEl>
                                          <p:spTgt spid="12"/>
                                        </p:tgtEl>
                                      </p:cBhvr>
                                    </p:animEffect>
                                  </p:childTnLst>
                                </p:cTn>
                              </p:par>
                              <p:par>
                                <p:cTn id="13" presetID="18" presetClass="entr" presetSubtype="6"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1000"/>
                                        <p:tgtEl>
                                          <p:spTgt spid="10"/>
                                        </p:tgtEl>
                                      </p:cBhvr>
                                    </p:animEffect>
                                  </p:childTnLst>
                                </p:cTn>
                              </p:par>
                            </p:childTnLst>
                          </p:cTn>
                        </p:par>
                        <p:par>
                          <p:cTn id="16" fill="hold">
                            <p:stCondLst>
                              <p:cond delay="2000"/>
                            </p:stCondLst>
                            <p:childTnLst>
                              <p:par>
                                <p:cTn id="17" presetID="3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6794FFB-E905-A0C5-781E-DF9348B1B2FB}"/>
              </a:ext>
            </a:extLst>
          </p:cNvPr>
          <p:cNvGrpSpPr/>
          <p:nvPr/>
        </p:nvGrpSpPr>
        <p:grpSpPr>
          <a:xfrm>
            <a:off x="5087888" y="-3149"/>
            <a:ext cx="6624736" cy="839861"/>
            <a:chOff x="5087888" y="-3149"/>
            <a:chExt cx="6624736" cy="839861"/>
          </a:xfrm>
        </p:grpSpPr>
        <p:pic>
          <p:nvPicPr>
            <p:cNvPr id="8" name="Imagen 7" descr="Forma&#10;&#10;Descripción generada automáticamente con confianza media">
              <a:extLst>
                <a:ext uri="{FF2B5EF4-FFF2-40B4-BE49-F238E27FC236}">
                  <a16:creationId xmlns:a16="http://schemas.microsoft.com/office/drawing/2014/main" id="{E78A9BBF-52AD-CAB5-5A80-207B16567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3149"/>
              <a:ext cx="6624736" cy="83986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0D773E8-33B7-18CB-9F13-9C7665561E55}"/>
                </a:ext>
              </a:extLst>
            </p:cNvPr>
            <p:cNvSpPr txBox="1"/>
            <p:nvPr/>
          </p:nvSpPr>
          <p:spPr>
            <a:xfrm>
              <a:off x="6089924" y="56818"/>
              <a:ext cx="1792650" cy="707886"/>
            </a:xfrm>
            <a:prstGeom prst="rect">
              <a:avLst/>
            </a:prstGeom>
            <a:noFill/>
          </p:spPr>
          <p:txBody>
            <a:bodyPr wrap="square">
              <a:spAutoFit/>
            </a:bodyPr>
            <a:lstStyle/>
            <a:p>
              <a:pPr algn="ctr"/>
              <a:r>
                <a:rPr lang="es-ES" sz="2000" b="1" dirty="0">
                  <a:solidFill>
                    <a:srgbClr val="7E4800"/>
                  </a:solidFill>
                </a:rPr>
                <a:t>SAL EN EL</a:t>
              </a:r>
            </a:p>
            <a:p>
              <a:pPr algn="ctr"/>
              <a:r>
                <a:rPr lang="es-ES" sz="2000" b="1" dirty="0">
                  <a:solidFill>
                    <a:srgbClr val="7E4800"/>
                  </a:solidFill>
                </a:rPr>
                <a:t>MANANTIAL</a:t>
              </a:r>
            </a:p>
          </p:txBody>
        </p:sp>
        <p:sp>
          <p:nvSpPr>
            <p:cNvPr id="12" name="CuadroTexto 11">
              <a:extLst>
                <a:ext uri="{FF2B5EF4-FFF2-40B4-BE49-F238E27FC236}">
                  <a16:creationId xmlns:a16="http://schemas.microsoft.com/office/drawing/2014/main" id="{952EC0DE-AFA7-6063-26CF-82A20ECEB23B}"/>
                </a:ext>
              </a:extLst>
            </p:cNvPr>
            <p:cNvSpPr txBox="1"/>
            <p:nvPr/>
          </p:nvSpPr>
          <p:spPr>
            <a:xfrm>
              <a:off x="5159896" y="53997"/>
              <a:ext cx="864096" cy="710707"/>
            </a:xfrm>
            <a:prstGeom prst="rect">
              <a:avLst/>
            </a:prstGeom>
            <a:noFill/>
          </p:spPr>
          <p:txBody>
            <a:bodyPr wrap="square">
              <a:spAutoFit/>
            </a:bodyPr>
            <a:lstStyle/>
            <a:p>
              <a:pPr algn="ctr">
                <a:lnSpc>
                  <a:spcPts val="1600"/>
                </a:lnSpc>
              </a:pPr>
              <a:r>
                <a:rPr lang="es-ES" sz="1600" b="1" dirty="0"/>
                <a:t>2ª de</a:t>
              </a:r>
            </a:p>
            <a:p>
              <a:pPr algn="ctr">
                <a:lnSpc>
                  <a:spcPts val="1600"/>
                </a:lnSpc>
              </a:pPr>
              <a:r>
                <a:rPr lang="es-ES" sz="1600" b="1" dirty="0"/>
                <a:t>Reyes </a:t>
              </a:r>
            </a:p>
            <a:p>
              <a:pPr algn="ctr">
                <a:lnSpc>
                  <a:spcPts val="1600"/>
                </a:lnSpc>
              </a:pPr>
              <a:r>
                <a:rPr lang="es-ES" sz="1600" b="1" dirty="0"/>
                <a:t>2:19-22</a:t>
              </a:r>
            </a:p>
          </p:txBody>
        </p:sp>
      </p:grpSp>
      <p:sp>
        <p:nvSpPr>
          <p:cNvPr id="3" name="CuadroTexto 2">
            <a:extLst>
              <a:ext uri="{FF2B5EF4-FFF2-40B4-BE49-F238E27FC236}">
                <a16:creationId xmlns:a16="http://schemas.microsoft.com/office/drawing/2014/main" id="{D5C72716-2A1F-7BA5-F15B-323F67BAE96F}"/>
              </a:ext>
            </a:extLst>
          </p:cNvPr>
          <p:cNvSpPr txBox="1"/>
          <p:nvPr/>
        </p:nvSpPr>
        <p:spPr>
          <a:xfrm>
            <a:off x="5087888" y="1268760"/>
            <a:ext cx="6264696" cy="4893647"/>
          </a:xfrm>
          <a:prstGeom prst="rect">
            <a:avLst/>
          </a:prstGeom>
          <a:noFill/>
        </p:spPr>
        <p:txBody>
          <a:bodyPr wrap="square">
            <a:spAutoFit/>
          </a:bodyPr>
          <a:lstStyle/>
          <a:p>
            <a:r>
              <a:rPr lang="es-ES" sz="2400" b="1" dirty="0"/>
              <a:t>“Luego, los habitantes de la ciudad le dijeron a Eliseo:</a:t>
            </a:r>
          </a:p>
          <a:p>
            <a:r>
              <a:rPr lang="es-ES" sz="2400" b="1" dirty="0"/>
              <a:t>—Señor, como usted puede ver, nuestra ciudad está bien ubicada, pero el agua es mala, y por eso la tierra ha quedado estéril.</a:t>
            </a:r>
          </a:p>
          <a:p>
            <a:r>
              <a:rPr lang="es-ES" sz="2400" b="1" dirty="0"/>
              <a:t>—Tráiganme una vasija nueva, y échenle sal-les ordenó Eliseo. Cuando se la entregaron, Eliseo fue al manantial y, arrojando allí la sal, exclamó: —Así dice el Señor: “¡Yo purifico esta agua para que nunca más cause muerte ni esterilidad!” A partir de ese momento, y hasta el día de hoy, el agua quedó purificada, según la palabra de Eliseo”.</a:t>
            </a:r>
          </a:p>
        </p:txBody>
      </p:sp>
      <p:pic>
        <p:nvPicPr>
          <p:cNvPr id="4" name="Imagen 3">
            <a:extLst>
              <a:ext uri="{FF2B5EF4-FFF2-40B4-BE49-F238E27FC236}">
                <a16:creationId xmlns:a16="http://schemas.microsoft.com/office/drawing/2014/main" id="{C4A32456-A1ED-D46F-5A53-78F49F1E9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96340" cy="6858000"/>
          </a:xfrm>
          <a:prstGeom prst="rect">
            <a:avLst/>
          </a:prstGeom>
          <a:ln>
            <a:noFill/>
          </a:ln>
          <a:effectLst>
            <a:softEdge rad="112500"/>
          </a:effectLst>
        </p:spPr>
      </p:pic>
      <p:sp>
        <p:nvSpPr>
          <p:cNvPr id="10" name="CuadroTexto 9">
            <a:extLst>
              <a:ext uri="{FF2B5EF4-FFF2-40B4-BE49-F238E27FC236}">
                <a16:creationId xmlns:a16="http://schemas.microsoft.com/office/drawing/2014/main" id="{3BF31B17-29C5-8B56-0915-6539EB1323F5}"/>
              </a:ext>
            </a:extLst>
          </p:cNvPr>
          <p:cNvSpPr txBox="1"/>
          <p:nvPr/>
        </p:nvSpPr>
        <p:spPr>
          <a:xfrm>
            <a:off x="8184232" y="56818"/>
            <a:ext cx="3168352" cy="707886"/>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DIOS SE PREOCUPA POR</a:t>
            </a:r>
          </a:p>
          <a:p>
            <a:pPr algn="ctr"/>
            <a:r>
              <a:rPr lang="es-ES" sz="2000" b="1" dirty="0">
                <a:solidFill>
                  <a:srgbClr val="FCDD8E"/>
                </a:solidFill>
                <a:effectLst>
                  <a:outerShdw blurRad="38100" dist="38100" dir="2700000" algn="tl">
                    <a:srgbClr val="000000">
                      <a:alpha val="43137"/>
                    </a:srgbClr>
                  </a:outerShdw>
                </a:effectLst>
              </a:rPr>
              <a:t>NUESTRA VIDA ESPIRITUAL </a:t>
            </a:r>
            <a:endParaRPr lang="es-ES" sz="2000" dirty="0">
              <a:solidFill>
                <a:srgbClr val="FCDD8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13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C72716-2A1F-7BA5-F15B-323F67BAE96F}"/>
              </a:ext>
            </a:extLst>
          </p:cNvPr>
          <p:cNvSpPr txBox="1"/>
          <p:nvPr/>
        </p:nvSpPr>
        <p:spPr>
          <a:xfrm>
            <a:off x="5807968" y="305068"/>
            <a:ext cx="6120680" cy="6247864"/>
          </a:xfrm>
          <a:prstGeom prst="rect">
            <a:avLst/>
          </a:prstGeom>
          <a:noFill/>
        </p:spPr>
        <p:txBody>
          <a:bodyPr wrap="square">
            <a:spAutoFit/>
          </a:bodyPr>
          <a:lstStyle/>
          <a:p>
            <a:r>
              <a:rPr lang="es-ES" sz="2000" b="1" dirty="0"/>
              <a:t>Las aguas de Jericó, una vez tan saludables y refrescantes, se habían contaminado, y el valle, que una vez había sido muy bueno, se estaba volviendo estéril.</a:t>
            </a:r>
          </a:p>
          <a:p>
            <a:r>
              <a:rPr lang="es-ES" sz="2000" b="1" dirty="0"/>
              <a:t>La sal que Eliseo pidió era un símbolo del poder purificador y restaurador que procede de Dios.</a:t>
            </a:r>
          </a:p>
          <a:p>
            <a:r>
              <a:rPr lang="es-ES" sz="2000" b="1" dirty="0"/>
              <a:t>El manantial contaminado de Jericó, por su parte, es un símbolo de nuestra vida espiritual deteriorada.</a:t>
            </a:r>
          </a:p>
          <a:p>
            <a:r>
              <a:rPr lang="es-ES" sz="2000" b="1" dirty="0"/>
              <a:t> “Al sujetar los pensamientos y deseos a la voluntad de Cristo, el Espíritu de Dios produce nueva vida en el hombre y el hombre interior queda renovado a la imagen de Dios. Hombres y mujeres débiles y errantes demuestran al mundo que el poder redentor de la gracia puede desarrollar el carácter deficiente en forma simétrica, para hacerle llevar abundantes frutos” (Elena G. de White, “Profetas y reyes”, página 176).</a:t>
            </a:r>
          </a:p>
          <a:p>
            <a:r>
              <a:rPr lang="es-ES" sz="2000" b="1" dirty="0"/>
              <a:t>Dios se preocupa por nuestra vida espiritual. Así como estuvo dispuesto a curar el manantial de Jericó, también se complace hoy en darnos su Espíritu Santo para sanar nuestra alma, y ayudarnos crecer espiritualmente a través de la oración y el estudio de su Palabra.</a:t>
            </a:r>
          </a:p>
        </p:txBody>
      </p:sp>
      <p:pic>
        <p:nvPicPr>
          <p:cNvPr id="8" name="Imagen 7">
            <a:extLst>
              <a:ext uri="{FF2B5EF4-FFF2-40B4-BE49-F238E27FC236}">
                <a16:creationId xmlns:a16="http://schemas.microsoft.com/office/drawing/2014/main" id="{FFA6338A-1CB4-5BDA-88DF-7DDF38725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35976" cy="6858000"/>
          </a:xfrm>
          <a:prstGeom prst="rect">
            <a:avLst/>
          </a:prstGeom>
          <a:ln>
            <a:noFill/>
          </a:ln>
          <a:effectLst>
            <a:softEdge rad="112500"/>
          </a:effectLst>
        </p:spPr>
      </p:pic>
    </p:spTree>
    <p:extLst>
      <p:ext uri="{BB962C8B-B14F-4D97-AF65-F5344CB8AC3E}">
        <p14:creationId xmlns:p14="http://schemas.microsoft.com/office/powerpoint/2010/main" val="157041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65744C"/>
            </a:gs>
            <a:gs pos="57000">
              <a:srgbClr val="A0AF87"/>
            </a:gs>
            <a:gs pos="100000">
              <a:srgbClr val="D3DBC7"/>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4400" b="1" dirty="0">
                <a:ln w="1905"/>
                <a:gradFill>
                  <a:gsLst>
                    <a:gs pos="0">
                      <a:srgbClr val="424C32"/>
                    </a:gs>
                    <a:gs pos="78000">
                      <a:srgbClr val="788A5C"/>
                    </a:gs>
                    <a:gs pos="100000">
                      <a:schemeClr val="accent6">
                        <a:tint val="12000"/>
                        <a:satMod val="255000"/>
                      </a:schemeClr>
                    </a:gs>
                  </a:gsLst>
                  <a:lin ang="5400000"/>
                </a:gradFill>
                <a:effectLst>
                  <a:innerShdw blurRad="69850" dist="43180" dir="5400000">
                    <a:srgbClr val="000000">
                      <a:alpha val="65000"/>
                    </a:srgbClr>
                  </a:innerShdw>
                </a:effectLst>
              </a:rPr>
              <a:t>NUESTRA VIDA ESPIRITUAL</a:t>
            </a: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es-ES" sz="5400" b="1" dirty="0">
                <a:ln w="28575">
                  <a:solidFill>
                    <a:srgbClr val="424C32"/>
                  </a:solidFill>
                  <a:prstDash val="solid"/>
                </a:ln>
                <a:solidFill>
                  <a:schemeClr val="bg2">
                    <a:tint val="85000"/>
                    <a:satMod val="155000"/>
                  </a:schemeClr>
                </a:solidFill>
                <a:effectLst>
                  <a:outerShdw blurRad="41275" dist="20320" dir="1800000" algn="tl" rotWithShape="0">
                    <a:srgbClr val="000000">
                      <a:alpha val="40000"/>
                    </a:srgbClr>
                  </a:outerShdw>
                </a:effectLst>
              </a:rPr>
              <a:t>RECUERDA QUE DIOS SE PREOCUPA POR…</a:t>
            </a:r>
          </a:p>
        </p:txBody>
      </p:sp>
      <p:pic>
        <p:nvPicPr>
          <p:cNvPr id="5" name="Imagen 4">
            <a:extLst>
              <a:ext uri="{FF2B5EF4-FFF2-40B4-BE49-F238E27FC236}">
                <a16:creationId xmlns:a16="http://schemas.microsoft.com/office/drawing/2014/main" id="{35DE64D0-48CC-047B-597B-B4D1A8BD2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845" y="902505"/>
            <a:ext cx="6903155" cy="5177366"/>
          </a:xfrm>
          <a:prstGeom prst="rect">
            <a:avLst/>
          </a:prstGeom>
          <a:ln>
            <a:noFill/>
          </a:ln>
          <a:effectLst>
            <a:softEdge rad="112500"/>
          </a:effectLst>
        </p:spPr>
      </p:pic>
      <p:pic>
        <p:nvPicPr>
          <p:cNvPr id="6" name="Imagen 5">
            <a:extLst>
              <a:ext uri="{FF2B5EF4-FFF2-40B4-BE49-F238E27FC236}">
                <a16:creationId xmlns:a16="http://schemas.microsoft.com/office/drawing/2014/main" id="{656D2A63-7883-3261-5A2B-156910E59599}"/>
              </a:ext>
            </a:extLst>
          </p:cNvPr>
          <p:cNvPicPr>
            <a:picLocks noChangeAspect="1"/>
          </p:cNvPicPr>
          <p:nvPr/>
        </p:nvPicPr>
        <p:blipFill>
          <a:blip r:embed="rId3">
            <a:extLst>
              <a:ext uri="{28A0092B-C50C-407E-A947-70E740481C1C}">
                <a14:useLocalDpi xmlns:a14="http://schemas.microsoft.com/office/drawing/2010/main" val="0"/>
              </a:ext>
            </a:extLst>
          </a:blip>
          <a:srcRect l="10353" r="10353"/>
          <a:stretch/>
        </p:blipFill>
        <p:spPr>
          <a:xfrm>
            <a:off x="-1" y="900565"/>
            <a:ext cx="5288845" cy="5101078"/>
          </a:xfrm>
          <a:prstGeom prst="rect">
            <a:avLst/>
          </a:prstGeom>
          <a:ln>
            <a:noFill/>
          </a:ln>
          <a:effectLst>
            <a:softEdge rad="112500"/>
          </a:effectLst>
        </p:spPr>
      </p:pic>
    </p:spTree>
    <p:extLst>
      <p:ext uri="{BB962C8B-B14F-4D97-AF65-F5344CB8AC3E}">
        <p14:creationId xmlns:p14="http://schemas.microsoft.com/office/powerpoint/2010/main" val="75344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F69F46A-B5B2-680B-4B7D-E6CB15E62FDE}"/>
              </a:ext>
            </a:extLst>
          </p:cNvPr>
          <p:cNvGrpSpPr/>
          <p:nvPr/>
        </p:nvGrpSpPr>
        <p:grpSpPr>
          <a:xfrm>
            <a:off x="119336" y="50263"/>
            <a:ext cx="6442267" cy="839861"/>
            <a:chOff x="-1" y="50263"/>
            <a:chExt cx="6442267" cy="839861"/>
          </a:xfrm>
        </p:grpSpPr>
        <p:pic>
          <p:nvPicPr>
            <p:cNvPr id="2" name="Imagen 1" descr="Forma&#10;&#10;Descripción generada automáticamente con confianza media">
              <a:extLst>
                <a:ext uri="{FF2B5EF4-FFF2-40B4-BE49-F238E27FC236}">
                  <a16:creationId xmlns:a16="http://schemas.microsoft.com/office/drawing/2014/main" id="{0AEB34BA-57B4-05E6-C186-6CEB780F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263"/>
              <a:ext cx="6442267" cy="839861"/>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60667EED-EBF2-F202-B70A-3B5481CE51EE}"/>
                </a:ext>
              </a:extLst>
            </p:cNvPr>
            <p:cNvSpPr txBox="1"/>
            <p:nvPr/>
          </p:nvSpPr>
          <p:spPr>
            <a:xfrm>
              <a:off x="0" y="116632"/>
              <a:ext cx="909852" cy="710707"/>
            </a:xfrm>
            <a:prstGeom prst="rect">
              <a:avLst/>
            </a:prstGeom>
            <a:noFill/>
          </p:spPr>
          <p:txBody>
            <a:bodyPr wrap="square" lIns="72000" rIns="72000">
              <a:spAutoFit/>
            </a:bodyPr>
            <a:lstStyle/>
            <a:p>
              <a:pPr algn="ctr">
                <a:lnSpc>
                  <a:spcPts val="1600"/>
                </a:lnSpc>
              </a:pPr>
              <a:r>
                <a:rPr lang="es-ES" sz="1600" b="1" dirty="0"/>
                <a:t>2ª de</a:t>
              </a:r>
            </a:p>
            <a:p>
              <a:pPr algn="ctr">
                <a:lnSpc>
                  <a:spcPts val="1600"/>
                </a:lnSpc>
              </a:pPr>
              <a:r>
                <a:rPr lang="es-ES" sz="1600" b="1" dirty="0"/>
                <a:t>Reyes</a:t>
              </a:r>
            </a:p>
            <a:p>
              <a:pPr algn="ctr">
                <a:lnSpc>
                  <a:spcPts val="1600"/>
                </a:lnSpc>
              </a:pPr>
              <a:r>
                <a:rPr lang="es-ES" sz="1600" b="1" dirty="0"/>
                <a:t>2:23-25</a:t>
              </a:r>
            </a:p>
          </p:txBody>
        </p:sp>
        <p:sp>
          <p:nvSpPr>
            <p:cNvPr id="9" name="CuadroTexto 8">
              <a:extLst>
                <a:ext uri="{FF2B5EF4-FFF2-40B4-BE49-F238E27FC236}">
                  <a16:creationId xmlns:a16="http://schemas.microsoft.com/office/drawing/2014/main" id="{CB788AC9-032A-D511-A743-97DF70A453DC}"/>
                </a:ext>
              </a:extLst>
            </p:cNvPr>
            <p:cNvSpPr txBox="1"/>
            <p:nvPr/>
          </p:nvSpPr>
          <p:spPr>
            <a:xfrm>
              <a:off x="1068388" y="116632"/>
              <a:ext cx="1502372" cy="707886"/>
            </a:xfrm>
            <a:prstGeom prst="rect">
              <a:avLst/>
            </a:prstGeom>
            <a:noFill/>
          </p:spPr>
          <p:txBody>
            <a:bodyPr wrap="square">
              <a:spAutoFit/>
            </a:bodyPr>
            <a:lstStyle/>
            <a:p>
              <a:r>
                <a:rPr lang="es-ES" sz="2000" b="1" dirty="0">
                  <a:solidFill>
                    <a:srgbClr val="7E4800"/>
                  </a:solidFill>
                </a:rPr>
                <a:t>LOS OSOS Y LOS NIÑOS</a:t>
              </a:r>
            </a:p>
          </p:txBody>
        </p:sp>
      </p:grpSp>
      <p:pic>
        <p:nvPicPr>
          <p:cNvPr id="10" name="Imagen 9" descr="Una caricatura de una persona&#10;&#10;Descripción generada automáticamente con confianza media">
            <a:extLst>
              <a:ext uri="{FF2B5EF4-FFF2-40B4-BE49-F238E27FC236}">
                <a16:creationId xmlns:a16="http://schemas.microsoft.com/office/drawing/2014/main" id="{97F58F0C-B2AD-1E54-E281-95C01E2AFCA6}"/>
              </a:ext>
            </a:extLst>
          </p:cNvPr>
          <p:cNvPicPr>
            <a:picLocks noChangeAspect="1"/>
          </p:cNvPicPr>
          <p:nvPr/>
        </p:nvPicPr>
        <p:blipFill rotWithShape="1">
          <a:blip r:embed="rId4">
            <a:extLst>
              <a:ext uri="{28A0092B-C50C-407E-A947-70E740481C1C}">
                <a14:useLocalDpi xmlns:a14="http://schemas.microsoft.com/office/drawing/2010/main" val="0"/>
              </a:ext>
            </a:extLst>
          </a:blip>
          <a:srcRect r="3033"/>
          <a:stretch/>
        </p:blipFill>
        <p:spPr>
          <a:xfrm>
            <a:off x="6613005" y="116632"/>
            <a:ext cx="5459660" cy="4222799"/>
          </a:xfrm>
          <a:prstGeom prst="rect">
            <a:avLst/>
          </a:prstGeom>
          <a:ln>
            <a:noFill/>
          </a:ln>
          <a:effectLst>
            <a:softEdge rad="112500"/>
          </a:effectLst>
        </p:spPr>
      </p:pic>
      <p:sp>
        <p:nvSpPr>
          <p:cNvPr id="3" name="CuadroTexto 2">
            <a:extLst>
              <a:ext uri="{FF2B5EF4-FFF2-40B4-BE49-F238E27FC236}">
                <a16:creationId xmlns:a16="http://schemas.microsoft.com/office/drawing/2014/main" id="{C3C9E0AB-46F9-8271-3214-D1A3FCBCC313}"/>
              </a:ext>
            </a:extLst>
          </p:cNvPr>
          <p:cNvSpPr txBox="1"/>
          <p:nvPr/>
        </p:nvSpPr>
        <p:spPr>
          <a:xfrm>
            <a:off x="6226243" y="4407247"/>
            <a:ext cx="5328592" cy="1631216"/>
          </a:xfrm>
          <a:prstGeom prst="rect">
            <a:avLst/>
          </a:prstGeom>
          <a:noFill/>
        </p:spPr>
        <p:txBody>
          <a:bodyPr wrap="square">
            <a:spAutoFit/>
          </a:bodyPr>
          <a:lstStyle/>
          <a:p>
            <a:r>
              <a:rPr lang="es-ES" sz="2000" b="1" dirty="0"/>
              <a:t>Eliseo se volvió y, clavándoles la vista, los maldijo en el nombre del Señor. Al instante, dos osas salieron del bosque y despedazaron a cuarenta y dos muchachos. De allí, Eliseo se fue al monte Carmelo; y luego regresó a Samaria”.</a:t>
            </a:r>
          </a:p>
        </p:txBody>
      </p:sp>
      <p:sp>
        <p:nvSpPr>
          <p:cNvPr id="4" name="CuadroTexto 3">
            <a:extLst>
              <a:ext uri="{FF2B5EF4-FFF2-40B4-BE49-F238E27FC236}">
                <a16:creationId xmlns:a16="http://schemas.microsoft.com/office/drawing/2014/main" id="{EBC1B35B-DE98-7F82-44D8-01498209766C}"/>
              </a:ext>
            </a:extLst>
          </p:cNvPr>
          <p:cNvSpPr txBox="1"/>
          <p:nvPr/>
        </p:nvSpPr>
        <p:spPr>
          <a:xfrm>
            <a:off x="2767361" y="44624"/>
            <a:ext cx="3808016" cy="830997"/>
          </a:xfrm>
          <a:prstGeom prst="rect">
            <a:avLst/>
          </a:prstGeom>
          <a:noFill/>
        </p:spPr>
        <p:txBody>
          <a:bodyPr wrap="square">
            <a:spAutoFit/>
          </a:bodyPr>
          <a:lstStyle/>
          <a:p>
            <a:pPr algn="ctr"/>
            <a:r>
              <a:rPr lang="es-ES" sz="2400" b="1" dirty="0">
                <a:solidFill>
                  <a:srgbClr val="FCDD8E"/>
                </a:solidFill>
                <a:effectLst>
                  <a:outerShdw blurRad="38100" dist="38100" dir="2700000" algn="tl">
                    <a:srgbClr val="000000">
                      <a:alpha val="43137"/>
                    </a:srgbClr>
                  </a:outerShdw>
                </a:effectLst>
              </a:rPr>
              <a:t>DIOS SE PREOCUPA POR</a:t>
            </a:r>
          </a:p>
          <a:p>
            <a:pPr algn="ctr"/>
            <a:r>
              <a:rPr lang="es-ES" sz="2400" b="1" dirty="0">
                <a:solidFill>
                  <a:srgbClr val="FCDD8E"/>
                </a:solidFill>
                <a:effectLst>
                  <a:outerShdw blurRad="38100" dist="38100" dir="2700000" algn="tl">
                    <a:srgbClr val="000000">
                      <a:alpha val="43137"/>
                    </a:srgbClr>
                  </a:outerShdw>
                </a:effectLst>
              </a:rPr>
              <a:t>NUESTRA REPUTACIÓN</a:t>
            </a:r>
            <a:endParaRPr lang="es-ES" sz="2000" b="1" dirty="0"/>
          </a:p>
        </p:txBody>
      </p:sp>
      <p:pic>
        <p:nvPicPr>
          <p:cNvPr id="12" name="Imagen 11" descr="Un dibujo de un grupo de personas posando para una foto&#10;&#10;Descripción generada automáticamente">
            <a:extLst>
              <a:ext uri="{FF2B5EF4-FFF2-40B4-BE49-F238E27FC236}">
                <a16:creationId xmlns:a16="http://schemas.microsoft.com/office/drawing/2014/main" id="{A165C11E-0EEC-0D5F-6ECC-603D1D630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5" y="2492896"/>
            <a:ext cx="5630399" cy="4222799"/>
          </a:xfrm>
          <a:prstGeom prst="rect">
            <a:avLst/>
          </a:prstGeom>
          <a:ln>
            <a:noFill/>
          </a:ln>
          <a:effectLst>
            <a:softEdge rad="112500"/>
          </a:effectLst>
        </p:spPr>
      </p:pic>
      <p:sp>
        <p:nvSpPr>
          <p:cNvPr id="5" name="CuadroTexto 4">
            <a:extLst>
              <a:ext uri="{FF2B5EF4-FFF2-40B4-BE49-F238E27FC236}">
                <a16:creationId xmlns:a16="http://schemas.microsoft.com/office/drawing/2014/main" id="{DD1406B7-886C-695C-4BDF-B418DDA84587}"/>
              </a:ext>
            </a:extLst>
          </p:cNvPr>
          <p:cNvSpPr txBox="1"/>
          <p:nvPr/>
        </p:nvSpPr>
        <p:spPr>
          <a:xfrm>
            <a:off x="623391" y="1102364"/>
            <a:ext cx="5818876" cy="1323439"/>
          </a:xfrm>
          <a:prstGeom prst="rect">
            <a:avLst/>
          </a:prstGeom>
          <a:noFill/>
        </p:spPr>
        <p:txBody>
          <a:bodyPr wrap="square">
            <a:spAutoFit/>
          </a:bodyPr>
          <a:lstStyle/>
          <a:p>
            <a:r>
              <a:rPr lang="es-ES" sz="2000" b="1" dirty="0"/>
              <a:t>“De Jericó, Eliseo se dirigió a Betel. Iba subiendo por el camino cuando unos muchachos salieron de la ciudad y empezaron a burlarse de él. «¡Sube, calvo! —le gritaban—. ¡Sube, calvo!» </a:t>
            </a:r>
            <a:endParaRPr lang="es-ES" sz="2000" dirty="0"/>
          </a:p>
        </p:txBody>
      </p:sp>
    </p:spTree>
    <p:extLst>
      <p:ext uri="{BB962C8B-B14F-4D97-AF65-F5344CB8AC3E}">
        <p14:creationId xmlns:p14="http://schemas.microsoft.com/office/powerpoint/2010/main" val="52259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1659</TotalTime>
  <Words>4679</Words>
  <Application>Microsoft Office PowerPoint</Application>
  <PresentationFormat>Panorámica</PresentationFormat>
  <Paragraphs>159</Paragraphs>
  <Slides>31</Slides>
  <Notes>11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Abecedary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dc:creator>
  <cp:lastModifiedBy>Sergio Fustero Carreras</cp:lastModifiedBy>
  <cp:revision>276</cp:revision>
  <dcterms:created xsi:type="dcterms:W3CDTF">2015-10-13T06:43:38Z</dcterms:created>
  <dcterms:modified xsi:type="dcterms:W3CDTF">2022-10-30T07:32:25Z</dcterms:modified>
</cp:coreProperties>
</file>