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83" r:id="rId2"/>
    <p:sldId id="258" r:id="rId3"/>
    <p:sldId id="259" r:id="rId4"/>
    <p:sldId id="262" r:id="rId5"/>
    <p:sldId id="263" r:id="rId6"/>
    <p:sldId id="261" r:id="rId7"/>
    <p:sldId id="264" r:id="rId8"/>
    <p:sldId id="265" r:id="rId9"/>
    <p:sldId id="266" r:id="rId10"/>
    <p:sldId id="267" r:id="rId11"/>
    <p:sldId id="268" r:id="rId12"/>
    <p:sldId id="270"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Sabon Next LT" panose="02000500000000000000" pitchFamily="2" charset="0"/>
      <p:regular r:id="rId33"/>
      <p:bold r:id="rId34"/>
      <p:italic r:id="rId3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60AF"/>
    <a:srgbClr val="B39133"/>
    <a:srgbClr val="D1C69F"/>
    <a:srgbClr val="706500"/>
    <a:srgbClr val="FFEB29"/>
    <a:srgbClr val="B9B58D"/>
    <a:srgbClr val="FFCC81"/>
    <a:srgbClr val="DAB578"/>
    <a:srgbClr val="DEBC86"/>
    <a:srgbClr val="AC7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069" autoAdjust="0"/>
  </p:normalViewPr>
  <p:slideViewPr>
    <p:cSldViewPr snapToGrid="0">
      <p:cViewPr varScale="1">
        <p:scale>
          <a:sx n="93" d="100"/>
          <a:sy n="93" d="100"/>
        </p:scale>
        <p:origin x="11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CF0C5-18E1-43D7-A8D2-0BF99B7D6925}" type="datetimeFigureOut">
              <a:rPr lang="es-ES" smtClean="0"/>
              <a:t>30/10/2022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B363F-9844-4BDE-AAC8-FFC2A2C64400}" type="slidenum">
              <a:rPr lang="es-ES" smtClean="0"/>
              <a:t>‹Nº›</a:t>
            </a:fld>
            <a:endParaRPr lang="es-ES"/>
          </a:p>
        </p:txBody>
      </p:sp>
    </p:spTree>
    <p:extLst>
      <p:ext uri="{BB962C8B-B14F-4D97-AF65-F5344CB8AC3E}">
        <p14:creationId xmlns:p14="http://schemas.microsoft.com/office/powerpoint/2010/main" val="399505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Espíritu Santo le impartiría a </a:t>
            </a:r>
            <a:r>
              <a:rPr lang="es-ES" dirty="0" err="1"/>
              <a:t>Bezaleel</a:t>
            </a:r>
            <a:r>
              <a:rPr lang="es-ES" dirty="0"/>
              <a:t> "ciencia", es decir información fidedigna; "inteligencia", o sea sentido común para aplicar los conocimientos; y "sabiduría", o sea discernimiento, buen juicio y discreción. Además recibiría “destreza adicional en todo arte”, lo que incluía pericia o don artístico en su calidad de artífice principal. </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3</a:t>
            </a:fld>
            <a:endParaRPr lang="es-ES"/>
          </a:p>
        </p:txBody>
      </p:sp>
    </p:spTree>
    <p:extLst>
      <p:ext uri="{BB962C8B-B14F-4D97-AF65-F5344CB8AC3E}">
        <p14:creationId xmlns:p14="http://schemas.microsoft.com/office/powerpoint/2010/main" val="3794572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12</a:t>
            </a:fld>
            <a:endParaRPr lang="es-ES"/>
          </a:p>
        </p:txBody>
      </p:sp>
    </p:spTree>
    <p:extLst>
      <p:ext uri="{BB962C8B-B14F-4D97-AF65-F5344CB8AC3E}">
        <p14:creationId xmlns:p14="http://schemas.microsoft.com/office/powerpoint/2010/main" val="292255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13</a:t>
            </a:fld>
            <a:endParaRPr lang="es-ES"/>
          </a:p>
        </p:txBody>
      </p:sp>
    </p:spTree>
    <p:extLst>
      <p:ext uri="{BB962C8B-B14F-4D97-AF65-F5344CB8AC3E}">
        <p14:creationId xmlns:p14="http://schemas.microsoft.com/office/powerpoint/2010/main" val="221611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14</a:t>
            </a:fld>
            <a:endParaRPr lang="es-ES"/>
          </a:p>
        </p:txBody>
      </p:sp>
    </p:spTree>
    <p:extLst>
      <p:ext uri="{BB962C8B-B14F-4D97-AF65-F5344CB8AC3E}">
        <p14:creationId xmlns:p14="http://schemas.microsoft.com/office/powerpoint/2010/main" val="94613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15</a:t>
            </a:fld>
            <a:endParaRPr lang="es-ES"/>
          </a:p>
        </p:txBody>
      </p:sp>
    </p:spTree>
    <p:extLst>
      <p:ext uri="{BB962C8B-B14F-4D97-AF65-F5344CB8AC3E}">
        <p14:creationId xmlns:p14="http://schemas.microsoft.com/office/powerpoint/2010/main" val="352157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16</a:t>
            </a:fld>
            <a:endParaRPr lang="es-ES"/>
          </a:p>
        </p:txBody>
      </p:sp>
    </p:spTree>
    <p:extLst>
      <p:ext uri="{BB962C8B-B14F-4D97-AF65-F5344CB8AC3E}">
        <p14:creationId xmlns:p14="http://schemas.microsoft.com/office/powerpoint/2010/main" val="385943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18</a:t>
            </a:fld>
            <a:endParaRPr lang="es-ES"/>
          </a:p>
        </p:txBody>
      </p:sp>
    </p:spTree>
    <p:extLst>
      <p:ext uri="{BB962C8B-B14F-4D97-AF65-F5344CB8AC3E}">
        <p14:creationId xmlns:p14="http://schemas.microsoft.com/office/powerpoint/2010/main" val="176574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21</a:t>
            </a:fld>
            <a:endParaRPr lang="es-ES"/>
          </a:p>
        </p:txBody>
      </p:sp>
    </p:spTree>
    <p:extLst>
      <p:ext uri="{BB962C8B-B14F-4D97-AF65-F5344CB8AC3E}">
        <p14:creationId xmlns:p14="http://schemas.microsoft.com/office/powerpoint/2010/main" val="107184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Otoniel fue un juez destacado, ya que no se registra que hubiera cometido ningún desatino ni acto impío.</a:t>
            </a:r>
          </a:p>
          <a:p>
            <a:r>
              <a:rPr lang="es-ES" dirty="0"/>
              <a:t>Cuando fue imbuido del Espíritu de Jehová, Otoniel primero juzgó a Israel y después salió a la guerra. Esto indicaría que arregló lo que estaba mal en medio del pueblo antes de intentar luchar contra el enemigo. Así debería hacerse siempre. Es necesario vencer en primer lugar el pecado, el peor de los enemigos. Sólo cuando este enemigo está dominado, podemos esperar vencer a nuestros enemigos externos. </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4</a:t>
            </a:fld>
            <a:endParaRPr lang="es-ES"/>
          </a:p>
        </p:txBody>
      </p:sp>
    </p:spTree>
    <p:extLst>
      <p:ext uri="{BB962C8B-B14F-4D97-AF65-F5344CB8AC3E}">
        <p14:creationId xmlns:p14="http://schemas.microsoft.com/office/powerpoint/2010/main" val="390925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Literalmente, "revistió" . Gedeón no comenzó la campaña vestido sólo con la armadura de los soldados, sino "revestido" del poder de Dios. A los que Dios llama para realizar su obra, también los capacita para hacerla.</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5</a:t>
            </a:fld>
            <a:endParaRPr lang="es-ES"/>
          </a:p>
        </p:txBody>
      </p:sp>
    </p:spTree>
    <p:extLst>
      <p:ext uri="{BB962C8B-B14F-4D97-AF65-F5344CB8AC3E}">
        <p14:creationId xmlns:p14="http://schemas.microsoft.com/office/powerpoint/2010/main" val="342345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6</a:t>
            </a:fld>
            <a:endParaRPr lang="es-ES"/>
          </a:p>
        </p:txBody>
      </p:sp>
    </p:spTree>
    <p:extLst>
      <p:ext uri="{BB962C8B-B14F-4D97-AF65-F5344CB8AC3E}">
        <p14:creationId xmlns:p14="http://schemas.microsoft.com/office/powerpoint/2010/main" val="395719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presencia del Espíritu Santo es lo que hace que el servicio para Dios sea eficaz para el bien. Puede haber mucha actividad y febril ansiedad, pero a menos que la obra sea santificada por la presencia y el poder del Espíritu, se lograrán pocos resultados buenos y perdurables. </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7</a:t>
            </a:fld>
            <a:endParaRPr lang="es-ES"/>
          </a:p>
        </p:txBody>
      </p:sp>
    </p:spTree>
    <p:extLst>
      <p:ext uri="{BB962C8B-B14F-4D97-AF65-F5344CB8AC3E}">
        <p14:creationId xmlns:p14="http://schemas.microsoft.com/office/powerpoint/2010/main" val="368023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Sansón: Comenzó a excitarle" (BJ). El verbo hebreo significa "impeler", "impulsar", "turbar", "inquietar", "agitar". Los impulsos del Señor comenzaron a inquietarle, a agitarle la mente para que hiciese planes de actuar en contra de la opresión de los filisteos. Sansón se sintió impulsado a ejercitar en hechos de valor su fuerza poco común.</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8</a:t>
            </a:fld>
            <a:endParaRPr lang="es-ES"/>
          </a:p>
        </p:txBody>
      </p:sp>
    </p:spTree>
    <p:extLst>
      <p:ext uri="{BB962C8B-B14F-4D97-AF65-F5344CB8AC3E}">
        <p14:creationId xmlns:p14="http://schemas.microsoft.com/office/powerpoint/2010/main" val="228452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9</a:t>
            </a:fld>
            <a:endParaRPr lang="es-ES"/>
          </a:p>
        </p:txBody>
      </p:sp>
    </p:spTree>
    <p:extLst>
      <p:ext uri="{BB962C8B-B14F-4D97-AF65-F5344CB8AC3E}">
        <p14:creationId xmlns:p14="http://schemas.microsoft.com/office/powerpoint/2010/main" val="3160262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10</a:t>
            </a:fld>
            <a:endParaRPr lang="es-ES"/>
          </a:p>
        </p:txBody>
      </p:sp>
    </p:spTree>
    <p:extLst>
      <p:ext uri="{BB962C8B-B14F-4D97-AF65-F5344CB8AC3E}">
        <p14:creationId xmlns:p14="http://schemas.microsoft.com/office/powerpoint/2010/main" val="2882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Indudablemente, la vida de Saúl antes de ese momento no podía haberse considerado como un modelo de piedad. Era poco menos que un milagro que se hubiera convertido en profeta aunque, es cierto, no en el sentido de haber sido llamado al oficio profético. Pero he aquí que estaba ensalzando la majestad y el poder de Dios y expresándose en forma inspirada en cuanto a verdades sagradas. Guardaba un secreto que le debe haber sido difícil mantener, y las confirmatorias pruebas recientes de la gracia y providencia divinas lo conmovían hasta lo más íntimo del alma. Sus emociones reprimidas estallaron ante la evidencia de que las palabras de Samuel se habían cumplido ciertamente: él se había "mudado en otro hombre" (vers. 6). Su experiencia también testificó de que Dios puede transformar a los hombres menos promisorios en instrumentos que le serán útiles.</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11</a:t>
            </a:fld>
            <a:endParaRPr lang="es-ES"/>
          </a:p>
        </p:txBody>
      </p:sp>
    </p:spTree>
    <p:extLst>
      <p:ext uri="{BB962C8B-B14F-4D97-AF65-F5344CB8AC3E}">
        <p14:creationId xmlns:p14="http://schemas.microsoft.com/office/powerpoint/2010/main" val="220680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E7889-5274-64FD-9E83-29A7DCE1F74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B58B8D0-5C57-B87B-B040-E765F00BB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9205A37-C1CE-DA89-28F8-71C2A6BC80C4}"/>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5" name="Marcador de pie de página 4">
            <a:extLst>
              <a:ext uri="{FF2B5EF4-FFF2-40B4-BE49-F238E27FC236}">
                <a16:creationId xmlns:a16="http://schemas.microsoft.com/office/drawing/2014/main" id="{45D76380-6198-1A15-1B88-BC76F845A3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4036C7-C7D0-49B2-EB4E-DB5285E4356F}"/>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69168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B6290-2C4C-9883-F378-83272E2258B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5EA9B2A-950C-8824-0E88-E62EDC44D0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1314E7-7506-5D0A-80C1-E567A4AC9606}"/>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5" name="Marcador de pie de página 4">
            <a:extLst>
              <a:ext uri="{FF2B5EF4-FFF2-40B4-BE49-F238E27FC236}">
                <a16:creationId xmlns:a16="http://schemas.microsoft.com/office/drawing/2014/main" id="{68E0F62D-2087-486A-58BF-90E12888FE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FE15C1-2B0D-92A9-8230-AF960946F2A0}"/>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26775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416819-0A62-6EBF-FF5C-246B0F3B682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7F36F38-A472-FCAC-65D4-D3316217127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8F1AA2-F802-0DDB-4EE3-C27682B7BF19}"/>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5" name="Marcador de pie de página 4">
            <a:extLst>
              <a:ext uri="{FF2B5EF4-FFF2-40B4-BE49-F238E27FC236}">
                <a16:creationId xmlns:a16="http://schemas.microsoft.com/office/drawing/2014/main" id="{052453C9-87D0-1806-224D-C2D9121EDC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CB9D94-0219-FF45-1D68-442B1F6B7A5F}"/>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9087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00045-9D52-514A-0141-12361F10523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3A7D7C-734C-79DB-9191-4BBEEF71A2C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D2185E-F381-1FCD-3B25-3A001ED50748}"/>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5" name="Marcador de pie de página 4">
            <a:extLst>
              <a:ext uri="{FF2B5EF4-FFF2-40B4-BE49-F238E27FC236}">
                <a16:creationId xmlns:a16="http://schemas.microsoft.com/office/drawing/2014/main" id="{B09028AC-44A8-30D6-7867-86447C5651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05111F-ED46-56CE-D21D-90D34D8A8CE4}"/>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73006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5C4D3D-563B-1B37-C6B7-5757B3DD6DF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6FFF567-7281-822E-64BC-012122324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AE352B-6360-0EB7-F8CD-6CB564BB046B}"/>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5" name="Marcador de pie de página 4">
            <a:extLst>
              <a:ext uri="{FF2B5EF4-FFF2-40B4-BE49-F238E27FC236}">
                <a16:creationId xmlns:a16="http://schemas.microsoft.com/office/drawing/2014/main" id="{C91EE173-3093-4EBA-8B05-62EABED88F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854B53-0CB7-96CD-C188-EC955F12E50D}"/>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85262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639F6-B107-55FE-623B-1EBB38CE12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BB1D75-CDA3-1946-58D1-B49FCA4E14D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5E30882-29CD-0C9D-6C13-C4F31CBFAF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529416-527B-1559-B4C3-0E1C34596C8D}"/>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6" name="Marcador de pie de página 5">
            <a:extLst>
              <a:ext uri="{FF2B5EF4-FFF2-40B4-BE49-F238E27FC236}">
                <a16:creationId xmlns:a16="http://schemas.microsoft.com/office/drawing/2014/main" id="{0E1D9E34-2EA6-D2A3-8643-3202FF0E3B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15F71D-440A-20FA-72D5-31D5538D8BFB}"/>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409647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B8F2E-EF03-C30B-6630-C22FEFD01F3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06BA37-D4B5-521D-7B87-A3910312C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2F808D7-FCED-F80B-D83C-1C925D8E1F8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356EA84-8AFB-BE29-2867-FDB46A2E1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CEF6FC-02C0-3A57-B31F-C25D5A11487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1AC904B-BDF6-AAD6-FF85-73E56E975E53}"/>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8" name="Marcador de pie de página 7">
            <a:extLst>
              <a:ext uri="{FF2B5EF4-FFF2-40B4-BE49-F238E27FC236}">
                <a16:creationId xmlns:a16="http://schemas.microsoft.com/office/drawing/2014/main" id="{E041E1EA-5D20-52B7-E666-8A642551549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04B9875-F26E-C48E-E859-10258FB9B6D5}"/>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244373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DD3F39-EDFF-9335-8063-4D442F7E16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56BDD53-3202-E04B-368C-18C657D23652}"/>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4" name="Marcador de pie de página 3">
            <a:extLst>
              <a:ext uri="{FF2B5EF4-FFF2-40B4-BE49-F238E27FC236}">
                <a16:creationId xmlns:a16="http://schemas.microsoft.com/office/drawing/2014/main" id="{B78BFBA6-AC63-A897-E209-4E20F1924F3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B19E1F1-7B80-39A7-C49F-791DE3A20F45}"/>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4427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4493C94-4FA3-5FEC-A6DC-B320221D7E35}"/>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3" name="Marcador de pie de página 2">
            <a:extLst>
              <a:ext uri="{FF2B5EF4-FFF2-40B4-BE49-F238E27FC236}">
                <a16:creationId xmlns:a16="http://schemas.microsoft.com/office/drawing/2014/main" id="{AAABAD44-42BE-D6AB-6E4C-BBD3BA32BF2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D4E8A7-B00A-092A-BDA5-A15F7A2A5AD7}"/>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50430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E337-439F-02A5-B582-8607074B67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A86FB8-A4ED-8BBD-6C80-5292D0410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505FB08-E0A0-E659-090D-D0EC11D42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CC8E83-C9F0-F4ED-2D11-CFD8DBC34550}"/>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6" name="Marcador de pie de página 5">
            <a:extLst>
              <a:ext uri="{FF2B5EF4-FFF2-40B4-BE49-F238E27FC236}">
                <a16:creationId xmlns:a16="http://schemas.microsoft.com/office/drawing/2014/main" id="{2AF89CCA-F3C2-39D9-E9CF-EF726735C7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77FF61-A728-1FB1-15A3-AE0E0C2E2344}"/>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170595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F4870-841A-AA54-9EBE-FCBB46BBF3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37D863D-743A-8CD3-D5F5-AE4DAE902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B50ED4-D186-6AD7-E40A-2DD78A56E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C0D2AA-47CD-6FC3-06B0-279337CDC6AD}"/>
              </a:ext>
            </a:extLst>
          </p:cNvPr>
          <p:cNvSpPr>
            <a:spLocks noGrp="1"/>
          </p:cNvSpPr>
          <p:nvPr>
            <p:ph type="dt" sz="half" idx="10"/>
          </p:nvPr>
        </p:nvSpPr>
        <p:spPr/>
        <p:txBody>
          <a:bodyPr/>
          <a:lstStyle/>
          <a:p>
            <a:fld id="{907F6BA1-2DFB-40D2-9F2E-C8F41ACEC595}" type="datetimeFigureOut">
              <a:rPr lang="es-ES" smtClean="0"/>
              <a:t>30/10/2022</a:t>
            </a:fld>
            <a:endParaRPr lang="es-ES"/>
          </a:p>
        </p:txBody>
      </p:sp>
      <p:sp>
        <p:nvSpPr>
          <p:cNvPr id="6" name="Marcador de pie de página 5">
            <a:extLst>
              <a:ext uri="{FF2B5EF4-FFF2-40B4-BE49-F238E27FC236}">
                <a16:creationId xmlns:a16="http://schemas.microsoft.com/office/drawing/2014/main" id="{FBD0CF21-AC00-DCBC-3E15-46288B505C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067464-20A2-6D23-6B56-747E89C14C2C}"/>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50830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00B9A5-16FE-29A9-89BC-1810006CC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419DEF-723A-BC94-8536-E87A30783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042FFE-73DB-307B-8A59-697FAC8BC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F6BA1-2DFB-40D2-9F2E-C8F41ACEC595}" type="datetimeFigureOut">
              <a:rPr lang="es-ES" smtClean="0"/>
              <a:t>30/10/2022</a:t>
            </a:fld>
            <a:endParaRPr lang="es-ES"/>
          </a:p>
        </p:txBody>
      </p:sp>
      <p:sp>
        <p:nvSpPr>
          <p:cNvPr id="5" name="Marcador de pie de página 4">
            <a:extLst>
              <a:ext uri="{FF2B5EF4-FFF2-40B4-BE49-F238E27FC236}">
                <a16:creationId xmlns:a16="http://schemas.microsoft.com/office/drawing/2014/main" id="{107F74ED-EB74-FFD8-D544-8E3D633F15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7DCD150-2371-7E11-00B1-CDC501FF49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133DC-700B-4D7E-B263-4BC4BF94D57E}" type="slidenum">
              <a:rPr lang="es-ES" smtClean="0"/>
              <a:t>‹Nº›</a:t>
            </a:fld>
            <a:endParaRPr lang="es-ES"/>
          </a:p>
        </p:txBody>
      </p:sp>
    </p:spTree>
    <p:extLst>
      <p:ext uri="{BB962C8B-B14F-4D97-AF65-F5344CB8AC3E}">
        <p14:creationId xmlns:p14="http://schemas.microsoft.com/office/powerpoint/2010/main" val="1362510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jp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1.jpg"/><Relationship Id="rId7" Type="http://schemas.openxmlformats.org/officeDocument/2006/relationships/image" Target="../media/image9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93.jpg"/><Relationship Id="rId4" Type="http://schemas.openxmlformats.org/officeDocument/2006/relationships/image" Target="../media/image92.png"/><Relationship Id="rId9"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2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8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F11D79C-14A1-4402-A181-B83D3A4B2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62" y="5459294"/>
            <a:ext cx="10787975" cy="1016108"/>
          </a:xfrm>
          <a:prstGeom prst="rect">
            <a:avLst/>
          </a:prstGeom>
        </p:spPr>
      </p:pic>
    </p:spTree>
    <p:extLst>
      <p:ext uri="{BB962C8B-B14F-4D97-AF65-F5344CB8AC3E}">
        <p14:creationId xmlns:p14="http://schemas.microsoft.com/office/powerpoint/2010/main" val="3093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884E207-4DF7-4C83-33E2-4C60426A6309}"/>
              </a:ext>
            </a:extLst>
          </p:cNvPr>
          <p:cNvGrpSpPr/>
          <p:nvPr/>
        </p:nvGrpSpPr>
        <p:grpSpPr>
          <a:xfrm>
            <a:off x="120775" y="38100"/>
            <a:ext cx="3470150" cy="505568"/>
            <a:chOff x="120775" y="38100"/>
            <a:chExt cx="3470150" cy="505568"/>
          </a:xfrm>
        </p:grpSpPr>
        <p:pic>
          <p:nvPicPr>
            <p:cNvPr id="9" name="Imagen 8">
              <a:extLst>
                <a:ext uri="{FF2B5EF4-FFF2-40B4-BE49-F238E27FC236}">
                  <a16:creationId xmlns:a16="http://schemas.microsoft.com/office/drawing/2014/main" id="{E08B870E-5565-BBF9-F65B-ECF6D4BFC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75" y="38100"/>
              <a:ext cx="3470150" cy="50556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6C96EF96-0670-3BED-15C0-69E4C394228C}"/>
                </a:ext>
              </a:extLst>
            </p:cNvPr>
            <p:cNvSpPr txBox="1"/>
            <p:nvPr/>
          </p:nvSpPr>
          <p:spPr>
            <a:xfrm>
              <a:off x="373188" y="90302"/>
              <a:ext cx="2965324" cy="350745"/>
            </a:xfrm>
            <a:prstGeom prst="rect">
              <a:avLst/>
            </a:prstGeom>
            <a:noFill/>
            <a:effectLst>
              <a:outerShdw blurRad="50800" dist="38100" dir="5400000" algn="t" rotWithShape="0">
                <a:prstClr val="black">
                  <a:alpha val="40000"/>
                </a:prstClr>
              </a:outerShdw>
            </a:effectLst>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Reparte dones</a:t>
              </a:r>
            </a:p>
          </p:txBody>
        </p:sp>
      </p:grpSp>
      <p:sp>
        <p:nvSpPr>
          <p:cNvPr id="3" name="CuadroTexto 2">
            <a:extLst>
              <a:ext uri="{FF2B5EF4-FFF2-40B4-BE49-F238E27FC236}">
                <a16:creationId xmlns:a16="http://schemas.microsoft.com/office/drawing/2014/main" id="{DCF327C7-F570-2A83-D858-D81AE909BA7E}"/>
              </a:ext>
            </a:extLst>
          </p:cNvPr>
          <p:cNvSpPr txBox="1"/>
          <p:nvPr/>
        </p:nvSpPr>
        <p:spPr>
          <a:xfrm>
            <a:off x="120775" y="505355"/>
            <a:ext cx="4457700" cy="4093428"/>
          </a:xfrm>
          <a:prstGeom prst="rect">
            <a:avLst/>
          </a:prstGeom>
          <a:noFill/>
        </p:spPr>
        <p:txBody>
          <a:bodyPr wrap="square">
            <a:spAutoFit/>
          </a:bodyPr>
          <a:lstStyle/>
          <a:p>
            <a:r>
              <a:rPr lang="es-ES" sz="2000" b="1" dirty="0"/>
              <a:t>“   “Porque a éste es dada por el Espíritu palabra de sabiduría; a otro, palabra de ciencia según el mismo Espíritu; a otro, fe por el mismo Espíritu; y a otro, dones de sanidades por el mismo Espíritu. A otro, el hacer milagros; a otro, profecía; a otro, discernimiento de espíritus; a otro, diversos géneros de lenguas; y a otro, interpretación de lenguas.</a:t>
            </a:r>
          </a:p>
          <a:p>
            <a:r>
              <a:rPr lang="es-ES" sz="2000" b="1" dirty="0"/>
              <a:t>Pero todas estas cosas las hace uno y el mismo Espíritu, repartiendo a cada uno en particular como él quiere”</a:t>
            </a:r>
            <a:br>
              <a:rPr lang="es-ES" sz="2000" b="1" dirty="0"/>
            </a:br>
            <a:r>
              <a:rPr lang="es-ES" sz="2000" b="1" dirty="0"/>
              <a:t>(1 Corintios 12:8-13)</a:t>
            </a:r>
          </a:p>
        </p:txBody>
      </p:sp>
      <p:pic>
        <p:nvPicPr>
          <p:cNvPr id="6" name="Imagen 5">
            <a:extLst>
              <a:ext uri="{FF2B5EF4-FFF2-40B4-BE49-F238E27FC236}">
                <a16:creationId xmlns:a16="http://schemas.microsoft.com/office/drawing/2014/main" id="{11C85CF3-002F-33E8-3FA0-848F8980F2FA}"/>
              </a:ext>
            </a:extLst>
          </p:cNvPr>
          <p:cNvPicPr>
            <a:picLocks noChangeAspect="1"/>
          </p:cNvPicPr>
          <p:nvPr/>
        </p:nvPicPr>
        <p:blipFill>
          <a:blip r:embed="rId5"/>
          <a:stretch>
            <a:fillRect/>
          </a:stretch>
        </p:blipFill>
        <p:spPr>
          <a:xfrm>
            <a:off x="4638237" y="90302"/>
            <a:ext cx="7471213" cy="6677396"/>
          </a:xfrm>
          <a:prstGeom prst="rect">
            <a:avLst/>
          </a:prstGeom>
          <a:solidFill>
            <a:srgbClr val="FFFFFF">
              <a:shade val="85000"/>
            </a:srgbClr>
          </a:solidFill>
          <a:ln w="88900" cap="sq">
            <a:solidFill>
              <a:srgbClr val="8B9DE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disfrazadas&#10;&#10;Descripción generada automáticamente con confianza baja">
            <a:extLst>
              <a:ext uri="{FF2B5EF4-FFF2-40B4-BE49-F238E27FC236}">
                <a16:creationId xmlns:a16="http://schemas.microsoft.com/office/drawing/2014/main" id="{8D0900F3-8946-ACC1-1DA1-9D9B2066E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21" y="4563844"/>
            <a:ext cx="2289175" cy="2217638"/>
          </a:xfrm>
          <a:prstGeom prst="rect">
            <a:avLst/>
          </a:prstGeom>
          <a:solidFill>
            <a:srgbClr val="FFFFFF">
              <a:shade val="85000"/>
            </a:srgbClr>
          </a:solidFill>
          <a:ln w="88900" cap="sq">
            <a:solidFill>
              <a:srgbClr val="4C1B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Descripción generada automáticamente con confianza media">
            <a:extLst>
              <a:ext uri="{FF2B5EF4-FFF2-40B4-BE49-F238E27FC236}">
                <a16:creationId xmlns:a16="http://schemas.microsoft.com/office/drawing/2014/main" id="{FB918263-0E50-5DBF-9EAD-C4045A0C6F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2663" y="4458751"/>
            <a:ext cx="1742840" cy="2322731"/>
          </a:xfrm>
          <a:prstGeom prst="rect">
            <a:avLst/>
          </a:prstGeom>
          <a:solidFill>
            <a:srgbClr val="FFFFFF">
              <a:shade val="85000"/>
            </a:srgbClr>
          </a:solidFill>
          <a:ln w="88900" cap="sq">
            <a:solidFill>
              <a:srgbClr val="4C1B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Logotipo&#10;&#10;Descripción generada automáticamente con confianza baja">
            <a:extLst>
              <a:ext uri="{FF2B5EF4-FFF2-40B4-BE49-F238E27FC236}">
                <a16:creationId xmlns:a16="http://schemas.microsoft.com/office/drawing/2014/main" id="{B589BB20-25B0-FD30-2382-7B3766C4A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21" y="543668"/>
            <a:ext cx="360000" cy="360000"/>
          </a:xfrm>
          <a:prstGeom prst="rect">
            <a:avLst/>
          </a:prstGeom>
        </p:spPr>
      </p:pic>
    </p:spTree>
    <p:extLst>
      <p:ext uri="{BB962C8B-B14F-4D97-AF65-F5344CB8AC3E}">
        <p14:creationId xmlns:p14="http://schemas.microsoft.com/office/powerpoint/2010/main" val="245541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style.rotation</p:attrName>
                                        </p:attrNameLst>
                                      </p:cBhvr>
                                      <p:tavLst>
                                        <p:tav tm="0">
                                          <p:val>
                                            <p:fltVal val="720"/>
                                          </p:val>
                                        </p:tav>
                                        <p:tav tm="100000">
                                          <p:val>
                                            <p:fltVal val="0"/>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Effect transition="in" filter="fade">
                                      <p:cBhvr>
                                        <p:cTn id="42" dur="1000"/>
                                        <p:tgtEl>
                                          <p:spTgt spid="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wipe(left)">
                                      <p:cBhvr>
                                        <p:cTn id="4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4DCB82-01F3-7CFA-065F-6FE399941661}"/>
              </a:ext>
            </a:extLst>
          </p:cNvPr>
          <p:cNvSpPr txBox="1"/>
          <p:nvPr/>
        </p:nvSpPr>
        <p:spPr>
          <a:xfrm>
            <a:off x="393223" y="904129"/>
            <a:ext cx="6458085" cy="1015663"/>
          </a:xfrm>
          <a:prstGeom prst="rect">
            <a:avLst/>
          </a:prstGeom>
          <a:noFill/>
        </p:spPr>
        <p:txBody>
          <a:bodyPr wrap="square">
            <a:spAutoFit/>
          </a:bodyPr>
          <a:lstStyle/>
          <a:p>
            <a:r>
              <a:rPr lang="es-ES" sz="2000" b="1" dirty="0"/>
              <a:t>“Aconteció luego, que al volver él la espalda para apartarse de Samuel, le mudó Dios su corazón; y todas estas señales acontecieron en aquel día. </a:t>
            </a:r>
          </a:p>
        </p:txBody>
      </p:sp>
      <p:grpSp>
        <p:nvGrpSpPr>
          <p:cNvPr id="2" name="Grupo 1">
            <a:extLst>
              <a:ext uri="{FF2B5EF4-FFF2-40B4-BE49-F238E27FC236}">
                <a16:creationId xmlns:a16="http://schemas.microsoft.com/office/drawing/2014/main" id="{44E2DC02-CB6E-5F8A-4C1A-323811FFFC26}"/>
              </a:ext>
            </a:extLst>
          </p:cNvPr>
          <p:cNvGrpSpPr/>
          <p:nvPr/>
        </p:nvGrpSpPr>
        <p:grpSpPr>
          <a:xfrm>
            <a:off x="263590" y="-245455"/>
            <a:ext cx="6458085" cy="931130"/>
            <a:chOff x="263590" y="-245455"/>
            <a:chExt cx="6458085" cy="931130"/>
          </a:xfrm>
        </p:grpSpPr>
        <p:pic>
          <p:nvPicPr>
            <p:cNvPr id="7" name="Imagen 6">
              <a:extLst>
                <a:ext uri="{FF2B5EF4-FFF2-40B4-BE49-F238E27FC236}">
                  <a16:creationId xmlns:a16="http://schemas.microsoft.com/office/drawing/2014/main" id="{7DB8C3AF-273F-CCF4-297D-F14C7D86D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90" y="91653"/>
              <a:ext cx="6458085" cy="59402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F93C389-E780-31C1-FA24-768381B3FB6E}"/>
                </a:ext>
              </a:extLst>
            </p:cNvPr>
            <p:cNvSpPr txBox="1"/>
            <p:nvPr/>
          </p:nvSpPr>
          <p:spPr>
            <a:xfrm>
              <a:off x="444632" y="-245455"/>
              <a:ext cx="6096000" cy="832633"/>
            </a:xfrm>
            <a:prstGeom prst="rect">
              <a:avLst/>
            </a:prstGeom>
            <a:noFill/>
          </p:spPr>
          <p:txBody>
            <a:bodyPr wrap="square">
              <a:prstTxWarp prst="textPlain">
                <a:avLst/>
              </a:prstTxWarp>
              <a:spAutoFit/>
            </a:bodyPr>
            <a:lstStyle/>
            <a:p>
              <a:endParaRPr lang="es-ES" b="1" dirty="0">
                <a:solidFill>
                  <a:schemeClr val="bg1"/>
                </a:solidFill>
                <a:effectLst>
                  <a:outerShdw blurRad="38100" dist="38100" dir="2700000" algn="tl">
                    <a:srgbClr val="000000">
                      <a:alpha val="43137"/>
                    </a:srgbClr>
                  </a:outerShdw>
                </a:effectLst>
              </a:endParaRPr>
            </a:p>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Te cambia en otro hombre, o en otra mujer </a:t>
              </a:r>
            </a:p>
          </p:txBody>
        </p:sp>
      </p:grpSp>
      <p:pic>
        <p:nvPicPr>
          <p:cNvPr id="8" name="Imagen 7">
            <a:extLst>
              <a:ext uri="{FF2B5EF4-FFF2-40B4-BE49-F238E27FC236}">
                <a16:creationId xmlns:a16="http://schemas.microsoft.com/office/drawing/2014/main" id="{96A80D3C-4543-49E3-2DE7-896F94623F6D}"/>
              </a:ext>
            </a:extLst>
          </p:cNvPr>
          <p:cNvPicPr>
            <a:picLocks noChangeAspect="1"/>
          </p:cNvPicPr>
          <p:nvPr/>
        </p:nvPicPr>
        <p:blipFill rotWithShape="1">
          <a:blip r:embed="rId5"/>
          <a:srcRect l="10209" r="10996"/>
          <a:stretch/>
        </p:blipFill>
        <p:spPr>
          <a:xfrm>
            <a:off x="171299" y="2083650"/>
            <a:ext cx="3134932" cy="4662464"/>
          </a:xfrm>
          <a:prstGeom prst="rect">
            <a:avLst/>
          </a:prstGeom>
          <a:ln w="76200" cap="sq">
            <a:solidFill>
              <a:schemeClr val="accent4">
                <a:lumMod val="75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14300" prst="hardEdge"/>
          </a:sp3d>
        </p:spPr>
      </p:pic>
      <p:pic>
        <p:nvPicPr>
          <p:cNvPr id="10" name="Imagen 9">
            <a:extLst>
              <a:ext uri="{FF2B5EF4-FFF2-40B4-BE49-F238E27FC236}">
                <a16:creationId xmlns:a16="http://schemas.microsoft.com/office/drawing/2014/main" id="{FBA0D485-67E0-98FF-16D7-FAD0111E8DB0}"/>
              </a:ext>
            </a:extLst>
          </p:cNvPr>
          <p:cNvPicPr>
            <a:picLocks noChangeAspect="1"/>
          </p:cNvPicPr>
          <p:nvPr/>
        </p:nvPicPr>
        <p:blipFill rotWithShape="1">
          <a:blip r:embed="rId6"/>
          <a:srcRect b="4445"/>
          <a:stretch/>
        </p:blipFill>
        <p:spPr>
          <a:xfrm>
            <a:off x="6939948" y="118812"/>
            <a:ext cx="5080753" cy="6620375"/>
          </a:xfrm>
          <a:prstGeom prst="rect">
            <a:avLst/>
          </a:prstGeom>
          <a:ln w="76200" cap="sq">
            <a:solidFill>
              <a:schemeClr val="accent4">
                <a:lumMod val="75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14300" prst="hardEdge"/>
          </a:sp3d>
        </p:spPr>
      </p:pic>
      <p:sp>
        <p:nvSpPr>
          <p:cNvPr id="12" name="CuadroTexto 11">
            <a:extLst>
              <a:ext uri="{FF2B5EF4-FFF2-40B4-BE49-F238E27FC236}">
                <a16:creationId xmlns:a16="http://schemas.microsoft.com/office/drawing/2014/main" id="{ADF6BF83-9C7C-F994-92A7-87595C9FD187}"/>
              </a:ext>
            </a:extLst>
          </p:cNvPr>
          <p:cNvSpPr txBox="1"/>
          <p:nvPr/>
        </p:nvSpPr>
        <p:spPr>
          <a:xfrm>
            <a:off x="3505130" y="1978157"/>
            <a:ext cx="3385090" cy="4708981"/>
          </a:xfrm>
          <a:prstGeom prst="rect">
            <a:avLst/>
          </a:prstGeom>
          <a:noFill/>
        </p:spPr>
        <p:txBody>
          <a:bodyPr wrap="square">
            <a:spAutoFit/>
          </a:bodyPr>
          <a:lstStyle/>
          <a:p>
            <a:r>
              <a:rPr lang="es-ES" sz="2000" b="1" dirty="0"/>
              <a:t>Y cuando llegaron allá al collado, he aquí la compañía de los profetas que venía a encontrarse con él; y el Espíritu de Dios vino sobre él con poder, y profetizó entre ellos. Y aconteció que cuando todos los que le conocían antes vieron que profetizaba con los profetas, el pueblo decía el uno al otro: ¿Qué le ha sucedido al hijo de Cis? ¿Saúl también entre los profetas?”</a:t>
            </a:r>
            <a:br>
              <a:rPr lang="es-ES" sz="2000" b="1" dirty="0"/>
            </a:br>
            <a:r>
              <a:rPr lang="es-ES" sz="2000" b="1" dirty="0"/>
              <a:t>(1 Samuel 10:9-11) </a:t>
            </a:r>
          </a:p>
        </p:txBody>
      </p:sp>
      <p:pic>
        <p:nvPicPr>
          <p:cNvPr id="11" name="Imagen 10" descr="Icono&#10;&#10;Descripción generada automáticamente">
            <a:extLst>
              <a:ext uri="{FF2B5EF4-FFF2-40B4-BE49-F238E27FC236}">
                <a16:creationId xmlns:a16="http://schemas.microsoft.com/office/drawing/2014/main" id="{19F4A241-81D8-7029-9B36-4CCEAC3F2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19" y="942718"/>
            <a:ext cx="360000" cy="360000"/>
          </a:xfrm>
          <a:prstGeom prst="rect">
            <a:avLst/>
          </a:prstGeom>
        </p:spPr>
      </p:pic>
    </p:spTree>
    <p:extLst>
      <p:ext uri="{BB962C8B-B14F-4D97-AF65-F5344CB8AC3E}">
        <p14:creationId xmlns:p14="http://schemas.microsoft.com/office/powerpoint/2010/main" val="254588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par>
                          <p:cTn id="13" fill="hold">
                            <p:stCondLst>
                              <p:cond delay="1000"/>
                            </p:stCondLst>
                            <p:childTnLst>
                              <p:par>
                                <p:cTn id="14" presetID="43"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style.rotation</p:attrName>
                                        </p:attrNameLst>
                                      </p:cBhvr>
                                      <p:tavLst>
                                        <p:tav tm="0">
                                          <p:val>
                                            <p:fltVal val="720"/>
                                          </p:val>
                                        </p:tav>
                                        <p:tav tm="100000">
                                          <p:val>
                                            <p:fltVal val="0"/>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
                                        <p:tgtEl>
                                          <p:spTgt spid="10"/>
                                        </p:tgtEl>
                                      </p:cBhvr>
                                    </p:animEffect>
                                    <p:anim calcmode="lin" valueType="num">
                                      <p:cBhvr>
                                        <p:cTn id="38" dur="400" fill="hold"/>
                                        <p:tgtEl>
                                          <p:spTgt spid="10"/>
                                        </p:tgtEl>
                                        <p:attrNameLst>
                                          <p:attrName>ppt_x</p:attrName>
                                        </p:attrNameLst>
                                      </p:cBhvr>
                                      <p:tavLst>
                                        <p:tav tm="0">
                                          <p:val>
                                            <p:strVal val="#ppt_x"/>
                                          </p:val>
                                        </p:tav>
                                        <p:tav tm="100000">
                                          <p:val>
                                            <p:strVal val="#ppt_x"/>
                                          </p:val>
                                        </p:tav>
                                      </p:tavLst>
                                    </p:anim>
                                    <p:anim calcmode="lin" valueType="num">
                                      <p:cBhvr>
                                        <p:cTn id="39" dur="400" fill="hold"/>
                                        <p:tgtEl>
                                          <p:spTgt spid="10"/>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l="-3000" t="-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A279D3-160B-5C1D-7456-0199CC18A86E}"/>
              </a:ext>
            </a:extLst>
          </p:cNvPr>
          <p:cNvSpPr txBox="1"/>
          <p:nvPr/>
        </p:nvSpPr>
        <p:spPr>
          <a:xfrm>
            <a:off x="252638" y="632341"/>
            <a:ext cx="6898718" cy="3016210"/>
          </a:xfrm>
          <a:prstGeom prst="rect">
            <a:avLst/>
          </a:prstGeom>
          <a:noFill/>
        </p:spPr>
        <p:txBody>
          <a:bodyPr wrap="square">
            <a:spAutoFit/>
          </a:bodyPr>
          <a:lstStyle/>
          <a:p>
            <a:pPr indent="180975">
              <a:spcBef>
                <a:spcPts val="600"/>
              </a:spcBef>
            </a:pPr>
            <a:r>
              <a:rPr lang="es-ES" sz="2000" b="1" dirty="0"/>
              <a:t>[Abdías le dice a Elías] : “Acontecerá que luego que yo me haya ido, el Espíritu de Jehová te llevará adonde yo no sepa, y al venir yo y dar las nuevas a Acab, al no hallarte él, me matará; y tu siervo teme a Jehová desde su juventud” (1 Reyes18:12)</a:t>
            </a:r>
          </a:p>
          <a:p>
            <a:pPr indent="180975">
              <a:spcBef>
                <a:spcPts val="600"/>
              </a:spcBef>
            </a:pPr>
            <a:r>
              <a:rPr lang="es-ES" sz="2000" b="1" dirty="0"/>
              <a:t>“Cuando subieron del agua, el Espíritu del Señor arrebató a Felipe; y el eunuco no le vio más, y siguió gozoso su camino” (Hechos 8:39)</a:t>
            </a:r>
          </a:p>
          <a:p>
            <a:pPr indent="180975">
              <a:spcBef>
                <a:spcPts val="600"/>
              </a:spcBef>
            </a:pPr>
            <a:r>
              <a:rPr lang="es-ES" sz="2000" b="1" dirty="0"/>
              <a:t>“Entonces Jesús fue llevado por el Espíritu al desierto, para ser tentado por el diablo” (Mateo 4:1)</a:t>
            </a:r>
          </a:p>
        </p:txBody>
      </p:sp>
      <p:grpSp>
        <p:nvGrpSpPr>
          <p:cNvPr id="2" name="Grupo 1">
            <a:extLst>
              <a:ext uri="{FF2B5EF4-FFF2-40B4-BE49-F238E27FC236}">
                <a16:creationId xmlns:a16="http://schemas.microsoft.com/office/drawing/2014/main" id="{FB92FA13-CCC1-AB03-694A-2960B6DAE8B5}"/>
              </a:ext>
            </a:extLst>
          </p:cNvPr>
          <p:cNvGrpSpPr/>
          <p:nvPr/>
        </p:nvGrpSpPr>
        <p:grpSpPr>
          <a:xfrm>
            <a:off x="206461" y="71133"/>
            <a:ext cx="6432464" cy="591665"/>
            <a:chOff x="206461" y="71133"/>
            <a:chExt cx="6432464" cy="591665"/>
          </a:xfrm>
        </p:grpSpPr>
        <p:pic>
          <p:nvPicPr>
            <p:cNvPr id="11" name="Imagen 10">
              <a:extLst>
                <a:ext uri="{FF2B5EF4-FFF2-40B4-BE49-F238E27FC236}">
                  <a16:creationId xmlns:a16="http://schemas.microsoft.com/office/drawing/2014/main" id="{AFA0198B-6ADC-3B83-D5CF-D249F6533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61" y="71133"/>
              <a:ext cx="6432464" cy="59166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F215201-4DE0-72BC-74AE-92EB64FEBE92}"/>
                </a:ext>
              </a:extLst>
            </p:cNvPr>
            <p:cNvSpPr txBox="1"/>
            <p:nvPr/>
          </p:nvSpPr>
          <p:spPr>
            <a:xfrm>
              <a:off x="401359" y="148709"/>
              <a:ext cx="6096000" cy="369332"/>
            </a:xfrm>
            <a:prstGeom prst="rect">
              <a:avLst/>
            </a:prstGeom>
            <a:noFill/>
          </p:spPr>
          <p:txBody>
            <a:bodyPr wrap="square">
              <a:prstTxWarp prst="textPlain">
                <a:avLst/>
              </a:prstTxWarp>
              <a:spAutoFit/>
            </a:bodyPr>
            <a:lstStyle>
              <a:defPPr>
                <a:defRPr lang="es-ES"/>
              </a:defP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El Espíritu Santo te lleva donde Él quiere</a:t>
              </a:r>
            </a:p>
          </p:txBody>
        </p:sp>
      </p:grpSp>
      <p:pic>
        <p:nvPicPr>
          <p:cNvPr id="18" name="Imagen 17" descr="Dibujo de una persona&#10;&#10;Descripción generada automáticamente con confianza media">
            <a:extLst>
              <a:ext uri="{FF2B5EF4-FFF2-40B4-BE49-F238E27FC236}">
                <a16:creationId xmlns:a16="http://schemas.microsoft.com/office/drawing/2014/main" id="{CA2877BB-56ED-6EDF-8ED3-A9F9E0BB5E8C}"/>
              </a:ext>
            </a:extLst>
          </p:cNvPr>
          <p:cNvPicPr>
            <a:picLocks noChangeAspect="1"/>
          </p:cNvPicPr>
          <p:nvPr/>
        </p:nvPicPr>
        <p:blipFill rotWithShape="1">
          <a:blip r:embed="rId5">
            <a:extLst>
              <a:ext uri="{28A0092B-C50C-407E-A947-70E740481C1C}">
                <a14:useLocalDpi xmlns:a14="http://schemas.microsoft.com/office/drawing/2010/main" val="0"/>
              </a:ext>
            </a:extLst>
          </a:blip>
          <a:srcRect l="29880"/>
          <a:stretch/>
        </p:blipFill>
        <p:spPr>
          <a:xfrm>
            <a:off x="3937525" y="3691794"/>
            <a:ext cx="3015934" cy="3070955"/>
          </a:xfrm>
          <a:prstGeom prst="roundRect">
            <a:avLst>
              <a:gd name="adj" fmla="val 3240"/>
            </a:avLst>
          </a:prstGeom>
          <a:ln>
            <a:solidFill>
              <a:schemeClr val="accent5">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20" name="Imagen 19" descr="Un dibujo de un caballo&#10;&#10;Descripción generada automáticamente con confianza media">
            <a:extLst>
              <a:ext uri="{FF2B5EF4-FFF2-40B4-BE49-F238E27FC236}">
                <a16:creationId xmlns:a16="http://schemas.microsoft.com/office/drawing/2014/main" id="{506D874A-B319-49A6-0DC5-BDDF551F43E8}"/>
              </a:ext>
            </a:extLst>
          </p:cNvPr>
          <p:cNvPicPr>
            <a:picLocks noChangeAspect="1"/>
          </p:cNvPicPr>
          <p:nvPr/>
        </p:nvPicPr>
        <p:blipFill rotWithShape="1">
          <a:blip r:embed="rId6">
            <a:extLst>
              <a:ext uri="{28A0092B-C50C-407E-A947-70E740481C1C}">
                <a14:useLocalDpi xmlns:a14="http://schemas.microsoft.com/office/drawing/2010/main" val="0"/>
              </a:ext>
            </a:extLst>
          </a:blip>
          <a:srcRect l="320" r="1177"/>
          <a:stretch/>
        </p:blipFill>
        <p:spPr>
          <a:xfrm>
            <a:off x="7197533" y="118169"/>
            <a:ext cx="4907197" cy="6644582"/>
          </a:xfrm>
          <a:prstGeom prst="roundRect">
            <a:avLst>
              <a:gd name="adj" fmla="val 2948"/>
            </a:avLst>
          </a:prstGeom>
          <a:ln>
            <a:solidFill>
              <a:schemeClr val="accent5">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22" name="Imagen 21" descr="Una caricatura de un hombre&#10;&#10;Descripción generada automáticamente con confianza media">
            <a:extLst>
              <a:ext uri="{FF2B5EF4-FFF2-40B4-BE49-F238E27FC236}">
                <a16:creationId xmlns:a16="http://schemas.microsoft.com/office/drawing/2014/main" id="{937D6CFC-9FAD-E980-7377-8BA89C52B354}"/>
              </a:ext>
            </a:extLst>
          </p:cNvPr>
          <p:cNvPicPr>
            <a:picLocks noChangeAspect="1"/>
          </p:cNvPicPr>
          <p:nvPr/>
        </p:nvPicPr>
        <p:blipFill rotWithShape="1">
          <a:blip r:embed="rId7">
            <a:extLst>
              <a:ext uri="{28A0092B-C50C-407E-A947-70E740481C1C}">
                <a14:useLocalDpi xmlns:a14="http://schemas.microsoft.com/office/drawing/2010/main" val="0"/>
              </a:ext>
            </a:extLst>
          </a:blip>
          <a:srcRect r="14322"/>
          <a:stretch/>
        </p:blipFill>
        <p:spPr>
          <a:xfrm>
            <a:off x="221838" y="3691794"/>
            <a:ext cx="3480159" cy="3070955"/>
          </a:xfrm>
          <a:prstGeom prst="roundRect">
            <a:avLst>
              <a:gd name="adj" fmla="val 5934"/>
            </a:avLst>
          </a:prstGeom>
          <a:ln>
            <a:solidFill>
              <a:schemeClr val="accent5">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7" name="Imagen 6" descr="Icono&#10;&#10;Descripción generada automáticamente con confianza media">
            <a:extLst>
              <a:ext uri="{FF2B5EF4-FFF2-40B4-BE49-F238E27FC236}">
                <a16:creationId xmlns:a16="http://schemas.microsoft.com/office/drawing/2014/main" id="{F1D6EBD6-D67C-B8A3-170A-9C268D130C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20" y="660723"/>
            <a:ext cx="360000" cy="360000"/>
          </a:xfrm>
          <a:prstGeom prst="rect">
            <a:avLst/>
          </a:prstGeom>
        </p:spPr>
      </p:pic>
      <p:pic>
        <p:nvPicPr>
          <p:cNvPr id="8" name="Imagen 7">
            <a:extLst>
              <a:ext uri="{FF2B5EF4-FFF2-40B4-BE49-F238E27FC236}">
                <a16:creationId xmlns:a16="http://schemas.microsoft.com/office/drawing/2014/main" id="{62FD1C92-5CFF-F802-BCA0-AD632F918B63}"/>
              </a:ext>
            </a:extLst>
          </p:cNvPr>
          <p:cNvPicPr>
            <a:picLocks noChangeAspect="1"/>
          </p:cNvPicPr>
          <p:nvPr/>
        </p:nvPicPr>
        <p:blipFill>
          <a:blip r:embed="rId9"/>
          <a:stretch>
            <a:fillRect/>
          </a:stretch>
        </p:blipFill>
        <p:spPr>
          <a:xfrm>
            <a:off x="106320" y="1951875"/>
            <a:ext cx="359695" cy="359695"/>
          </a:xfrm>
          <a:prstGeom prst="rect">
            <a:avLst/>
          </a:prstGeom>
        </p:spPr>
      </p:pic>
      <p:pic>
        <p:nvPicPr>
          <p:cNvPr id="9" name="Imagen 8">
            <a:extLst>
              <a:ext uri="{FF2B5EF4-FFF2-40B4-BE49-F238E27FC236}">
                <a16:creationId xmlns:a16="http://schemas.microsoft.com/office/drawing/2014/main" id="{0D36F4CD-8046-9FA0-DB4C-C49BA4027895}"/>
              </a:ext>
            </a:extLst>
          </p:cNvPr>
          <p:cNvPicPr>
            <a:picLocks noChangeAspect="1"/>
          </p:cNvPicPr>
          <p:nvPr/>
        </p:nvPicPr>
        <p:blipFill>
          <a:blip r:embed="rId9"/>
          <a:stretch>
            <a:fillRect/>
          </a:stretch>
        </p:blipFill>
        <p:spPr>
          <a:xfrm>
            <a:off x="106625" y="2958911"/>
            <a:ext cx="359695" cy="359695"/>
          </a:xfrm>
          <a:prstGeom prst="rect">
            <a:avLst/>
          </a:prstGeom>
        </p:spPr>
      </p:pic>
    </p:spTree>
    <p:extLst>
      <p:ext uri="{BB962C8B-B14F-4D97-AF65-F5344CB8AC3E}">
        <p14:creationId xmlns:p14="http://schemas.microsoft.com/office/powerpoint/2010/main" val="40797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style.rotation</p:attrName>
                                        </p:attrNameLst>
                                      </p:cBhvr>
                                      <p:tavLst>
                                        <p:tav tm="0">
                                          <p:val>
                                            <p:fltVal val="720"/>
                                          </p:val>
                                        </p:tav>
                                        <p:tav tm="100000">
                                          <p:val>
                                            <p:fltVal val="0"/>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ppt_w</p:attrName>
                                        </p:attrNameLst>
                                      </p:cBhvr>
                                      <p:tavLst>
                                        <p:tav tm="0">
                                          <p:val>
                                            <p:fltVal val="0"/>
                                          </p:val>
                                        </p:tav>
                                        <p:tav tm="100000">
                                          <p:val>
                                            <p:strVal val="#ppt_w"/>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vertical)">
                                      <p:cBhvr>
                                        <p:cTn id="35" dur="500"/>
                                        <p:tgtEl>
                                          <p:spTgt spid="22"/>
                                        </p:tgtEl>
                                      </p:cBhvr>
                                    </p:animEffect>
                                  </p:childTnLst>
                                </p:cTn>
                              </p:par>
                            </p:childTnLst>
                          </p:cTn>
                        </p:par>
                        <p:par>
                          <p:cTn id="36" fill="hold">
                            <p:stCondLst>
                              <p:cond delay="500"/>
                            </p:stCondLst>
                            <p:childTnLst>
                              <p:par>
                                <p:cTn id="37" presetID="35"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style.rotation</p:attrName>
                                        </p:attrNameLst>
                                      </p:cBhvr>
                                      <p:tavLst>
                                        <p:tav tm="0">
                                          <p:val>
                                            <p:fltVal val="720"/>
                                          </p:val>
                                        </p:tav>
                                        <p:tav tm="100000">
                                          <p:val>
                                            <p:fltVal val="0"/>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ppt_w</p:attrName>
                                        </p:attrNameLst>
                                      </p:cBhvr>
                                      <p:tavLst>
                                        <p:tav tm="0">
                                          <p:val>
                                            <p:fltVal val="0"/>
                                          </p:val>
                                        </p:tav>
                                        <p:tav tm="100000">
                                          <p:val>
                                            <p:strVal val="#ppt_w"/>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wipe(left)">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vertical)">
                                      <p:cBhvr>
                                        <p:cTn id="51" dur="500"/>
                                        <p:tgtEl>
                                          <p:spTgt spid="18"/>
                                        </p:tgtEl>
                                      </p:cBhvr>
                                    </p:animEffect>
                                  </p:childTnLst>
                                </p:cTn>
                              </p:par>
                            </p:childTnLst>
                          </p:cTn>
                        </p:par>
                        <p:par>
                          <p:cTn id="52" fill="hold">
                            <p:stCondLst>
                              <p:cond delay="500"/>
                            </p:stCondLst>
                            <p:childTnLst>
                              <p:par>
                                <p:cTn id="53" presetID="35"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style.rotation</p:attrName>
                                        </p:attrNameLst>
                                      </p:cBhvr>
                                      <p:tavLst>
                                        <p:tav tm="0">
                                          <p:val>
                                            <p:fltVal val="720"/>
                                          </p:val>
                                        </p:tav>
                                        <p:tav tm="100000">
                                          <p:val>
                                            <p:fltVal val="0"/>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ppt_w</p:attrName>
                                        </p:attrNameLst>
                                      </p:cBhvr>
                                      <p:tavLst>
                                        <p:tav tm="0">
                                          <p:val>
                                            <p:fltVal val="0"/>
                                          </p:val>
                                        </p:tav>
                                        <p:tav tm="100000">
                                          <p:val>
                                            <p:strVal val="#ppt_w"/>
                                          </p:val>
                                        </p:tav>
                                      </p:tavLst>
                                    </p:anim>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wipe(left)">
                                      <p:cBhvr>
                                        <p:cTn id="6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08275B-6DD9-68D8-E002-E76A694A517D}"/>
              </a:ext>
            </a:extLst>
          </p:cNvPr>
          <p:cNvSpPr txBox="1"/>
          <p:nvPr/>
        </p:nvSpPr>
        <p:spPr>
          <a:xfrm>
            <a:off x="200025" y="751514"/>
            <a:ext cx="8953500" cy="4478149"/>
          </a:xfrm>
          <a:prstGeom prst="rect">
            <a:avLst/>
          </a:prstGeom>
          <a:noFill/>
        </p:spPr>
        <p:txBody>
          <a:bodyPr wrap="square">
            <a:spAutoFit/>
          </a:bodyPr>
          <a:lstStyle/>
          <a:p>
            <a:pPr indent="174625">
              <a:spcBef>
                <a:spcPts val="600"/>
              </a:spcBef>
            </a:pPr>
            <a:r>
              <a:rPr lang="es-ES" sz="2000" b="1" dirty="0"/>
              <a:t>“Y mientras Pedro pensaba en la visión, le dijo el Espíritu: He aquí, tres hombres te buscan” (Hechos 10:19) </a:t>
            </a:r>
          </a:p>
          <a:p>
            <a:pPr indent="180975">
              <a:spcBef>
                <a:spcPts val="600"/>
              </a:spcBef>
            </a:pPr>
            <a:r>
              <a:rPr lang="es-ES" sz="2000" b="1" dirty="0"/>
              <a:t>“Y el Espíritu me dijo que fuese con ellos sin dudar. Fueron también conmigo estos seis hermanos, y entramos en casa de un varón” (Hechos 11:12) </a:t>
            </a:r>
          </a:p>
          <a:p>
            <a:pPr indent="180975">
              <a:spcBef>
                <a:spcPts val="600"/>
              </a:spcBef>
            </a:pPr>
            <a:r>
              <a:rPr lang="es-ES" sz="2000" b="1" dirty="0"/>
              <a:t>“Ministrando éstos al Señor, y ayunando, dijo el Espíritu Santo: Apartadme a Bernabé y a Saulo para la obra a que los he llamado” (Hechos 13:2) </a:t>
            </a:r>
          </a:p>
          <a:p>
            <a:pPr indent="180975">
              <a:spcBef>
                <a:spcPts val="600"/>
              </a:spcBef>
            </a:pPr>
            <a:r>
              <a:rPr lang="es-ES" sz="2000" b="1" dirty="0"/>
              <a:t>“Vino allí la mano de Jehová sobre mí, y me dijo: Levántate, y sal al campo, y allí hablaré contigo. Y me levanté y salí al campo; y he aquí que allí estaba la gloria de Jehová, como la gloria que había visto junto al río </a:t>
            </a:r>
            <a:r>
              <a:rPr lang="es-ES" sz="2000" b="1" dirty="0" err="1"/>
              <a:t>Quebar</a:t>
            </a:r>
            <a:r>
              <a:rPr lang="es-ES" sz="2000" b="1" dirty="0"/>
              <a:t>; y me postré sobre mi rostro. Entonces entró el Espíritu en mí y me afirmó sobre mis pies, y me habló, y me dijo: Entra, y enciérrate dentro de tu casa. Y tú, oh hijo de hombre, he </a:t>
            </a:r>
            <a:br>
              <a:rPr lang="es-ES" sz="2000" b="1" dirty="0"/>
            </a:br>
            <a:r>
              <a:rPr lang="es-ES" sz="2000" b="1" dirty="0"/>
              <a:t>aquí que pondrán sobre ti cuerdas, y con ellas te ligarán, y no saldrás</a:t>
            </a:r>
            <a:br>
              <a:rPr lang="es-ES" sz="2000" b="1" dirty="0"/>
            </a:br>
            <a:r>
              <a:rPr lang="es-ES" sz="2000" b="1" dirty="0"/>
              <a:t>entre ellos” (Ezequiel 3:22-25) </a:t>
            </a:r>
          </a:p>
        </p:txBody>
      </p:sp>
      <p:pic>
        <p:nvPicPr>
          <p:cNvPr id="6" name="Imagen 5" descr="Imagen que contiene persona, ropa, hombre, vestido&#10;&#10;Descripción generada automáticamente">
            <a:extLst>
              <a:ext uri="{FF2B5EF4-FFF2-40B4-BE49-F238E27FC236}">
                <a16:creationId xmlns:a16="http://schemas.microsoft.com/office/drawing/2014/main" id="{555C52B0-767C-B233-119E-42EE0CA74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147" y="85725"/>
            <a:ext cx="3043552" cy="3652262"/>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xterior, persona, parado, hombre&#10;&#10;Descripción generada automáticamente">
            <a:extLst>
              <a:ext uri="{FF2B5EF4-FFF2-40B4-BE49-F238E27FC236}">
                <a16:creationId xmlns:a16="http://schemas.microsoft.com/office/drawing/2014/main" id="{50551603-CF0D-F914-EBA1-6B61E74E5735}"/>
              </a:ext>
            </a:extLst>
          </p:cNvPr>
          <p:cNvPicPr>
            <a:picLocks noChangeAspect="1"/>
          </p:cNvPicPr>
          <p:nvPr/>
        </p:nvPicPr>
        <p:blipFill rotWithShape="1">
          <a:blip r:embed="rId5">
            <a:extLst>
              <a:ext uri="{28A0092B-C50C-407E-A947-70E740481C1C}">
                <a14:useLocalDpi xmlns:a14="http://schemas.microsoft.com/office/drawing/2010/main" val="0"/>
              </a:ext>
            </a:extLst>
          </a:blip>
          <a:srcRect t="3620"/>
          <a:stretch/>
        </p:blipFill>
        <p:spPr>
          <a:xfrm>
            <a:off x="8611148" y="4129873"/>
            <a:ext cx="3466551" cy="2667336"/>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disfrazadas&#10;&#10;Descripción generada automáticamente con confianza media">
            <a:extLst>
              <a:ext uri="{FF2B5EF4-FFF2-40B4-BE49-F238E27FC236}">
                <a16:creationId xmlns:a16="http://schemas.microsoft.com/office/drawing/2014/main" id="{C00F8DBF-911D-293A-B13D-66F026E13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 y="5053495"/>
            <a:ext cx="3514176" cy="1718780"/>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Un hombre de golf en las manos&#10;&#10;Descripción generada automáticamente con confianza media">
            <a:extLst>
              <a:ext uri="{FF2B5EF4-FFF2-40B4-BE49-F238E27FC236}">
                <a16:creationId xmlns:a16="http://schemas.microsoft.com/office/drawing/2014/main" id="{8D93A0CB-D05F-1A0D-E04D-145AF0A892DB}"/>
              </a:ext>
            </a:extLst>
          </p:cNvPr>
          <p:cNvPicPr>
            <a:picLocks noChangeAspect="1"/>
          </p:cNvPicPr>
          <p:nvPr/>
        </p:nvPicPr>
        <p:blipFill rotWithShape="1">
          <a:blip r:embed="rId7">
            <a:extLst>
              <a:ext uri="{28A0092B-C50C-407E-A947-70E740481C1C}">
                <a14:useLocalDpi xmlns:a14="http://schemas.microsoft.com/office/drawing/2010/main" val="0"/>
              </a:ext>
            </a:extLst>
          </a:blip>
          <a:srcRect b="6799"/>
          <a:stretch/>
        </p:blipFill>
        <p:spPr>
          <a:xfrm>
            <a:off x="4582047" y="4880813"/>
            <a:ext cx="3604689" cy="1891461"/>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Logotipo, Icono&#10;&#10;Descripción generada automáticamente">
            <a:extLst>
              <a:ext uri="{FF2B5EF4-FFF2-40B4-BE49-F238E27FC236}">
                <a16:creationId xmlns:a16="http://schemas.microsoft.com/office/drawing/2014/main" id="{3BEB150D-6AD4-9D4F-AECC-C1C9CE9BC7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801754"/>
            <a:ext cx="360000" cy="360000"/>
          </a:xfrm>
          <a:prstGeom prst="rect">
            <a:avLst/>
          </a:prstGeom>
        </p:spPr>
      </p:pic>
      <p:pic>
        <p:nvPicPr>
          <p:cNvPr id="7" name="Imagen 6" descr="Logotipo, Icono&#10;&#10;Descripción generada automáticamente">
            <a:extLst>
              <a:ext uri="{FF2B5EF4-FFF2-40B4-BE49-F238E27FC236}">
                <a16:creationId xmlns:a16="http://schemas.microsoft.com/office/drawing/2014/main" id="{9B02ADE4-29C5-B461-2B06-36D4DF626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1486779"/>
            <a:ext cx="360000" cy="360000"/>
          </a:xfrm>
          <a:prstGeom prst="rect">
            <a:avLst/>
          </a:prstGeom>
        </p:spPr>
      </p:pic>
      <p:pic>
        <p:nvPicPr>
          <p:cNvPr id="9" name="Imagen 8" descr="Logotipo, Icono&#10;&#10;Descripción generada automáticamente">
            <a:extLst>
              <a:ext uri="{FF2B5EF4-FFF2-40B4-BE49-F238E27FC236}">
                <a16:creationId xmlns:a16="http://schemas.microsoft.com/office/drawing/2014/main" id="{F87D8B29-CD2B-0355-8385-CE0C5FCFC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2156926"/>
            <a:ext cx="360000" cy="360000"/>
          </a:xfrm>
          <a:prstGeom prst="rect">
            <a:avLst/>
          </a:prstGeom>
        </p:spPr>
      </p:pic>
      <p:pic>
        <p:nvPicPr>
          <p:cNvPr id="11" name="Imagen 10" descr="Logotipo, Icono&#10;&#10;Descripción generada automáticamente">
            <a:extLst>
              <a:ext uri="{FF2B5EF4-FFF2-40B4-BE49-F238E27FC236}">
                <a16:creationId xmlns:a16="http://schemas.microsoft.com/office/drawing/2014/main" id="{8FED1005-D095-384B-BB15-F2FC3B11A6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2837121"/>
            <a:ext cx="360000" cy="360000"/>
          </a:xfrm>
          <a:prstGeom prst="rect">
            <a:avLst/>
          </a:prstGeom>
        </p:spPr>
      </p:pic>
      <p:grpSp>
        <p:nvGrpSpPr>
          <p:cNvPr id="2" name="Grupo 1">
            <a:extLst>
              <a:ext uri="{FF2B5EF4-FFF2-40B4-BE49-F238E27FC236}">
                <a16:creationId xmlns:a16="http://schemas.microsoft.com/office/drawing/2014/main" id="{14B984A6-A40F-6CF6-E212-482737C17113}"/>
              </a:ext>
            </a:extLst>
          </p:cNvPr>
          <p:cNvGrpSpPr/>
          <p:nvPr/>
        </p:nvGrpSpPr>
        <p:grpSpPr>
          <a:xfrm>
            <a:off x="750125" y="85725"/>
            <a:ext cx="3957434" cy="594442"/>
            <a:chOff x="750125" y="85725"/>
            <a:chExt cx="3957434" cy="594442"/>
          </a:xfrm>
        </p:grpSpPr>
        <p:pic>
          <p:nvPicPr>
            <p:cNvPr id="18" name="Imagen 17">
              <a:extLst>
                <a:ext uri="{FF2B5EF4-FFF2-40B4-BE49-F238E27FC236}">
                  <a16:creationId xmlns:a16="http://schemas.microsoft.com/office/drawing/2014/main" id="{1C130B2C-A021-5A8B-45E0-84A68FC97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125" y="85725"/>
              <a:ext cx="3957434" cy="59444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9676476-A895-FF03-45AD-568A2846AF1C}"/>
                </a:ext>
              </a:extLst>
            </p:cNvPr>
            <p:cNvSpPr txBox="1"/>
            <p:nvPr/>
          </p:nvSpPr>
          <p:spPr>
            <a:xfrm>
              <a:off x="923925" y="133350"/>
              <a:ext cx="3658122" cy="449881"/>
            </a:xfrm>
            <a:prstGeom prst="rect">
              <a:avLst/>
            </a:prstGeom>
            <a:noFill/>
          </p:spPr>
          <p:txBody>
            <a:bodyPr wrap="square">
              <a:prstTxWarp prst="textPlain">
                <a:avLst/>
              </a:prstTxWarp>
              <a:spAutoFit/>
            </a:bodyPr>
            <a:lstStyle/>
            <a:p>
              <a:r>
                <a:rPr lang="es-ES"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Da mensajes específicos</a:t>
              </a:r>
            </a:p>
          </p:txBody>
        </p:sp>
      </p:grpSp>
    </p:spTree>
    <p:extLst>
      <p:ext uri="{BB962C8B-B14F-4D97-AF65-F5344CB8AC3E}">
        <p14:creationId xmlns:p14="http://schemas.microsoft.com/office/powerpoint/2010/main" val="5033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style.rotation</p:attrName>
                                        </p:attrNameLst>
                                      </p:cBhvr>
                                      <p:tavLst>
                                        <p:tav tm="0">
                                          <p:val>
                                            <p:fltVal val="720"/>
                                          </p:val>
                                        </p:tav>
                                        <p:tav tm="100000">
                                          <p:val>
                                            <p:fltVal val="0"/>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ppt_w</p:attrName>
                                        </p:attrNameLst>
                                      </p:cBhvr>
                                      <p:tavLst>
                                        <p:tav tm="0">
                                          <p:val>
                                            <p:fltVal val="0"/>
                                          </p:val>
                                        </p:tav>
                                        <p:tav tm="100000">
                                          <p:val>
                                            <p:strVal val="#ppt_w"/>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35"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style.rotation</p:attrName>
                                        </p:attrNameLst>
                                      </p:cBhvr>
                                      <p:tavLst>
                                        <p:tav tm="0">
                                          <p:val>
                                            <p:fltVal val="720"/>
                                          </p:val>
                                        </p:tav>
                                        <p:tav tm="100000">
                                          <p:val>
                                            <p:fltVal val="0"/>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ppt_w</p:attrName>
                                        </p:attrNameLst>
                                      </p:cBhvr>
                                      <p:tavLst>
                                        <p:tav tm="0">
                                          <p:val>
                                            <p:fltVal val="0"/>
                                          </p:val>
                                        </p:tav>
                                        <p:tav tm="100000">
                                          <p:val>
                                            <p:strVal val="#ppt_w"/>
                                          </p:val>
                                        </p:tav>
                                      </p:tavLst>
                                    </p:anim>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wipe(left)">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3"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35"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style.rotation</p:attrName>
                                        </p:attrNameLst>
                                      </p:cBhvr>
                                      <p:tavLst>
                                        <p:tav tm="0">
                                          <p:val>
                                            <p:fltVal val="720"/>
                                          </p:val>
                                        </p:tav>
                                        <p:tav tm="100000">
                                          <p:val>
                                            <p:fltVal val="0"/>
                                          </p:val>
                                        </p:tav>
                                      </p:tavLst>
                                    </p:anim>
                                    <p:anim calcmode="lin" valueType="num">
                                      <p:cBhvr>
                                        <p:cTn id="59" dur="1000" fill="hold"/>
                                        <p:tgtEl>
                                          <p:spTgt spid="9"/>
                                        </p:tgtEl>
                                        <p:attrNameLst>
                                          <p:attrName>ppt_h</p:attrName>
                                        </p:attrNameLst>
                                      </p:cBhvr>
                                      <p:tavLst>
                                        <p:tav tm="0">
                                          <p:val>
                                            <p:fltVal val="0"/>
                                          </p:val>
                                        </p:tav>
                                        <p:tav tm="100000">
                                          <p:val>
                                            <p:strVal val="#ppt_h"/>
                                          </p:val>
                                        </p:tav>
                                      </p:tavLst>
                                    </p:anim>
                                    <p:anim calcmode="lin" valueType="num">
                                      <p:cBhvr>
                                        <p:cTn id="60" dur="1000" fill="hold"/>
                                        <p:tgtEl>
                                          <p:spTgt spid="9"/>
                                        </p:tgtEl>
                                        <p:attrNameLst>
                                          <p:attrName>ppt_w</p:attrName>
                                        </p:attrNameLst>
                                      </p:cBhvr>
                                      <p:tavLst>
                                        <p:tav tm="0">
                                          <p:val>
                                            <p:fltVal val="0"/>
                                          </p:val>
                                        </p:tav>
                                        <p:tav tm="100000">
                                          <p:val>
                                            <p:strVal val="#ppt_w"/>
                                          </p:val>
                                        </p:tav>
                                      </p:tavLst>
                                    </p:anim>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wipe(left)">
                                      <p:cBhvr>
                                        <p:cTn id="64" dur="500"/>
                                        <p:tgtEl>
                                          <p:spTgt spid="3">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0-#ppt_h/2"/>
                                          </p:val>
                                        </p:tav>
                                        <p:tav tm="100000">
                                          <p:val>
                                            <p:strVal val="#ppt_y"/>
                                          </p:val>
                                        </p:tav>
                                      </p:tavLst>
                                    </p:anim>
                                  </p:childTnLst>
                                </p:cTn>
                              </p:par>
                            </p:childTnLst>
                          </p:cTn>
                        </p:par>
                        <p:par>
                          <p:cTn id="71" fill="hold">
                            <p:stCondLst>
                              <p:cond delay="500"/>
                            </p:stCondLst>
                            <p:childTnLst>
                              <p:par>
                                <p:cTn id="72" presetID="35" presetClass="entr" presetSubtype="0"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style.rotation</p:attrName>
                                        </p:attrNameLst>
                                      </p:cBhvr>
                                      <p:tavLst>
                                        <p:tav tm="0">
                                          <p:val>
                                            <p:fltVal val="720"/>
                                          </p:val>
                                        </p:tav>
                                        <p:tav tm="100000">
                                          <p:val>
                                            <p:fltVal val="0"/>
                                          </p:val>
                                        </p:tav>
                                      </p:tavLst>
                                    </p:anim>
                                    <p:anim calcmode="lin" valueType="num">
                                      <p:cBhvr>
                                        <p:cTn id="76" dur="1000" fill="hold"/>
                                        <p:tgtEl>
                                          <p:spTgt spid="11"/>
                                        </p:tgtEl>
                                        <p:attrNameLst>
                                          <p:attrName>ppt_h</p:attrName>
                                        </p:attrNameLst>
                                      </p:cBhvr>
                                      <p:tavLst>
                                        <p:tav tm="0">
                                          <p:val>
                                            <p:fltVal val="0"/>
                                          </p:val>
                                        </p:tav>
                                        <p:tav tm="100000">
                                          <p:val>
                                            <p:strVal val="#ppt_h"/>
                                          </p:val>
                                        </p:tav>
                                      </p:tavLst>
                                    </p:anim>
                                    <p:anim calcmode="lin" valueType="num">
                                      <p:cBhvr>
                                        <p:cTn id="77" dur="1000" fill="hold"/>
                                        <p:tgtEl>
                                          <p:spTgt spid="11"/>
                                        </p:tgtEl>
                                        <p:attrNameLst>
                                          <p:attrName>ppt_w</p:attrName>
                                        </p:attrNameLst>
                                      </p:cBhvr>
                                      <p:tavLst>
                                        <p:tav tm="0">
                                          <p:val>
                                            <p:fltVal val="0"/>
                                          </p:val>
                                        </p:tav>
                                        <p:tav tm="100000">
                                          <p:val>
                                            <p:strVal val="#ppt_w"/>
                                          </p:val>
                                        </p:tav>
                                      </p:tavLst>
                                    </p:anim>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3">
                                            <p:txEl>
                                              <p:pRg st="3" end="3"/>
                                            </p:txEl>
                                          </p:spTgt>
                                        </p:tgtEl>
                                        <p:attrNameLst>
                                          <p:attrName>style.visibility</p:attrName>
                                        </p:attrNameLst>
                                      </p:cBhvr>
                                      <p:to>
                                        <p:strVal val="visible"/>
                                      </p:to>
                                    </p:set>
                                    <p:animEffect transition="in" filter="wipe(left)">
                                      <p:cBhvr>
                                        <p:cTn id="8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17000" b="-5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A772608-0DCD-A828-63C0-05D918E6C026}"/>
              </a:ext>
            </a:extLst>
          </p:cNvPr>
          <p:cNvSpPr txBox="1"/>
          <p:nvPr/>
        </p:nvSpPr>
        <p:spPr>
          <a:xfrm>
            <a:off x="0" y="735139"/>
            <a:ext cx="4787568" cy="1938992"/>
          </a:xfrm>
          <a:prstGeom prst="rect">
            <a:avLst/>
          </a:prstGeom>
          <a:noFill/>
        </p:spPr>
        <p:txBody>
          <a:bodyPr wrap="square">
            <a:spAutoFit/>
          </a:bodyPr>
          <a:lstStyle/>
          <a:p>
            <a:pPr indent="361950"/>
            <a:r>
              <a:rPr lang="es-ES" sz="2000" b="1" dirty="0"/>
              <a:t>“Un ángel del Señor le había dicho a Felipe: Levántate y ve hacia el sur, por el camino que desciende de Jerusalén a Gaza, el cual es desierto… Y el Espíritu dijo a Felipe: Acércate y júntate a ese carro” (Hechos 8:26, 29)</a:t>
            </a:r>
          </a:p>
        </p:txBody>
      </p:sp>
      <p:grpSp>
        <p:nvGrpSpPr>
          <p:cNvPr id="2" name="Grupo 1">
            <a:extLst>
              <a:ext uri="{FF2B5EF4-FFF2-40B4-BE49-F238E27FC236}">
                <a16:creationId xmlns:a16="http://schemas.microsoft.com/office/drawing/2014/main" id="{A64A129A-E017-53A5-0230-6999BA18F830}"/>
              </a:ext>
            </a:extLst>
          </p:cNvPr>
          <p:cNvGrpSpPr/>
          <p:nvPr/>
        </p:nvGrpSpPr>
        <p:grpSpPr>
          <a:xfrm>
            <a:off x="105562" y="70909"/>
            <a:ext cx="3856838" cy="642523"/>
            <a:chOff x="105562" y="70909"/>
            <a:chExt cx="3856838" cy="642523"/>
          </a:xfrm>
        </p:grpSpPr>
        <p:pic>
          <p:nvPicPr>
            <p:cNvPr id="18" name="Imagen 17">
              <a:extLst>
                <a:ext uri="{FF2B5EF4-FFF2-40B4-BE49-F238E27FC236}">
                  <a16:creationId xmlns:a16="http://schemas.microsoft.com/office/drawing/2014/main" id="{2A5943E0-CF2E-CC95-C549-F43B8CE52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62" y="70909"/>
              <a:ext cx="3856838" cy="64252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4C13DBE-7164-DD17-516E-929A45CE8C75}"/>
                </a:ext>
              </a:extLst>
            </p:cNvPr>
            <p:cNvSpPr txBox="1"/>
            <p:nvPr/>
          </p:nvSpPr>
          <p:spPr>
            <a:xfrm>
              <a:off x="238126" y="183052"/>
              <a:ext cx="3619500" cy="369332"/>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Da ordenes explícitas</a:t>
              </a:r>
            </a:p>
          </p:txBody>
        </p:sp>
      </p:grpSp>
      <p:sp>
        <p:nvSpPr>
          <p:cNvPr id="8" name="CuadroTexto 7">
            <a:extLst>
              <a:ext uri="{FF2B5EF4-FFF2-40B4-BE49-F238E27FC236}">
                <a16:creationId xmlns:a16="http://schemas.microsoft.com/office/drawing/2014/main" id="{3C44D666-0688-BE30-D54D-B89CEA1EAD2B}"/>
              </a:ext>
            </a:extLst>
          </p:cNvPr>
          <p:cNvSpPr txBox="1"/>
          <p:nvPr/>
        </p:nvSpPr>
        <p:spPr>
          <a:xfrm>
            <a:off x="3375498" y="3343874"/>
            <a:ext cx="8816502" cy="3477875"/>
          </a:xfrm>
          <a:prstGeom prst="rect">
            <a:avLst/>
          </a:prstGeom>
          <a:noFill/>
        </p:spPr>
        <p:txBody>
          <a:bodyPr wrap="square">
            <a:spAutoFit/>
          </a:bodyPr>
          <a:lstStyle/>
          <a:p>
            <a:pPr indent="361950"/>
            <a:r>
              <a:rPr lang="es-ES" sz="2000" b="1" dirty="0"/>
              <a:t>“Había entonces en Damasco un discípulo llamado Ananías, a quien el Señor dijo en visión: Ananías. Y él respondió: Heme aquí, Señor. Y el Señor le dijo: Levántate, y ve a la calle que se llama Derecha, y busca en casa de Judas a uno llamado Saulo, de Tarso; porque he aquí, él ora, y ha visto en visión a un varón llamado Ananías, que entra y le pone las manos encima para que recobre la vista.</a:t>
            </a:r>
          </a:p>
          <a:p>
            <a:pPr indent="361950"/>
            <a:r>
              <a:rPr lang="es-ES" sz="2000" b="1" dirty="0"/>
              <a:t>Entonces Ananías respondió: Señor, he oído de muchos acerca de este hombre, cuántos males ha hecho a tus santos en Jerusalén; y aun aquí tiene autoridad de los principales sacerdotes para prender a todos los que invocan tu nombre.  El Señor le dijo: Ve, porque instrumento escogido me es éste, para llevar mi nombre en presencia de los gentiles, y de reyes, y de los hijos de Israel; porque yo le mostraré cuánto le es necesario padecer por mi nombre” (Hechos 9:10-16)</a:t>
            </a:r>
          </a:p>
        </p:txBody>
      </p:sp>
      <p:pic>
        <p:nvPicPr>
          <p:cNvPr id="12" name="Imagen 11" descr="Imagen que contiene persona, ropa, hombre, cama&#10;&#10;Descripción generada automáticamente">
            <a:extLst>
              <a:ext uri="{FF2B5EF4-FFF2-40B4-BE49-F238E27FC236}">
                <a16:creationId xmlns:a16="http://schemas.microsoft.com/office/drawing/2014/main" id="{E1E6BBA3-9E3A-B275-D02A-3EF34EB0D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72383"/>
            <a:ext cx="3299422" cy="3963270"/>
          </a:xfrm>
          <a:prstGeom prst="rect">
            <a:avLst/>
          </a:prstGeom>
          <a:ln>
            <a:noFill/>
          </a:ln>
          <a:effectLst>
            <a:outerShdw blurRad="190500" algn="tl" rotWithShape="0">
              <a:srgbClr val="000000">
                <a:alpha val="70000"/>
              </a:srgbClr>
            </a:outerShdw>
          </a:effectLst>
        </p:spPr>
      </p:pic>
      <p:pic>
        <p:nvPicPr>
          <p:cNvPr id="11" name="Imagen 10" descr="Una caricatura de un hombre&#10;&#10;Descripción generada automáticamente con confianza media">
            <a:extLst>
              <a:ext uri="{FF2B5EF4-FFF2-40B4-BE49-F238E27FC236}">
                <a16:creationId xmlns:a16="http://schemas.microsoft.com/office/drawing/2014/main" id="{064DA6B1-B06F-0941-9F4F-D41DDDC3B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309" y="74633"/>
            <a:ext cx="4660130" cy="3069547"/>
          </a:xfrm>
          <a:prstGeom prst="rect">
            <a:avLst/>
          </a:prstGeom>
          <a:ln>
            <a:noFill/>
          </a:ln>
          <a:effectLst>
            <a:outerShdw blurRad="292100" dist="139700" dir="2700000" algn="tl" rotWithShape="0">
              <a:srgbClr val="333333">
                <a:alpha val="65000"/>
              </a:srgbClr>
            </a:outerShdw>
          </a:effectLst>
        </p:spPr>
      </p:pic>
      <p:pic>
        <p:nvPicPr>
          <p:cNvPr id="16" name="Imagen 15" descr="Un grupo de amigos&#10;&#10;Descripción generada automáticamente con confianza media">
            <a:extLst>
              <a:ext uri="{FF2B5EF4-FFF2-40B4-BE49-F238E27FC236}">
                <a16:creationId xmlns:a16="http://schemas.microsoft.com/office/drawing/2014/main" id="{327A9016-1B79-B689-BDE6-1EBE9DA3EA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129" y="81912"/>
            <a:ext cx="2427619" cy="3062268"/>
          </a:xfrm>
          <a:prstGeom prst="rect">
            <a:avLst/>
          </a:prstGeom>
          <a:ln>
            <a:noFill/>
          </a:ln>
          <a:effectLst>
            <a:outerShdw blurRad="190500" algn="tl" rotWithShape="0">
              <a:srgbClr val="000000">
                <a:alpha val="70000"/>
              </a:srgbClr>
            </a:outerShdw>
          </a:effectLst>
        </p:spPr>
      </p:pic>
      <p:pic>
        <p:nvPicPr>
          <p:cNvPr id="7" name="Imagen 6" descr="Imagen que contiene Logotipo&#10;&#10;Descripción generada automáticamente">
            <a:extLst>
              <a:ext uri="{FF2B5EF4-FFF2-40B4-BE49-F238E27FC236}">
                <a16:creationId xmlns:a16="http://schemas.microsoft.com/office/drawing/2014/main" id="{4A95FCB3-E7EA-C93D-B367-6B49DD9811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6" y="735139"/>
            <a:ext cx="396000" cy="396000"/>
          </a:xfrm>
          <a:prstGeom prst="rect">
            <a:avLst/>
          </a:prstGeom>
        </p:spPr>
      </p:pic>
      <p:pic>
        <p:nvPicPr>
          <p:cNvPr id="9" name="Imagen 8" descr="Imagen que contiene Logotipo&#10;&#10;Descripción generada automáticamente">
            <a:extLst>
              <a:ext uri="{FF2B5EF4-FFF2-40B4-BE49-F238E27FC236}">
                <a16:creationId xmlns:a16="http://schemas.microsoft.com/office/drawing/2014/main" id="{77BB1255-C2C7-738A-31CC-0BD5C2EDC2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2983" y="3339009"/>
            <a:ext cx="396000" cy="396000"/>
          </a:xfrm>
          <a:prstGeom prst="rect">
            <a:avLst/>
          </a:prstGeom>
        </p:spPr>
      </p:pic>
    </p:spTree>
    <p:extLst>
      <p:ext uri="{BB962C8B-B14F-4D97-AF65-F5344CB8AC3E}">
        <p14:creationId xmlns:p14="http://schemas.microsoft.com/office/powerpoint/2010/main" val="7733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1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plus(in)">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style.rotation</p:attrName>
                                        </p:attrNameLst>
                                      </p:cBhvr>
                                      <p:tavLst>
                                        <p:tav tm="0">
                                          <p:val>
                                            <p:fltVal val="720"/>
                                          </p:val>
                                        </p:tav>
                                        <p:tav tm="100000">
                                          <p:val>
                                            <p:fltVal val="0"/>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ppt_w</p:attrName>
                                        </p:attrNameLst>
                                      </p:cBhvr>
                                      <p:tavLst>
                                        <p:tav tm="0">
                                          <p:val>
                                            <p:fltVal val="0"/>
                                          </p:val>
                                        </p:tav>
                                        <p:tav tm="100000">
                                          <p:val>
                                            <p:strVal val="#ppt_w"/>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2000"/>
                                        <p:tgtEl>
                                          <p:spTgt spid="12"/>
                                        </p:tgtEl>
                                      </p:cBhvr>
                                    </p:animEffect>
                                  </p:childTnLst>
                                </p:cTn>
                              </p:par>
                            </p:childTnLst>
                          </p:cTn>
                        </p:par>
                        <p:par>
                          <p:cTn id="36" fill="hold">
                            <p:stCondLst>
                              <p:cond delay="2000"/>
                            </p:stCondLst>
                            <p:childTnLst>
                              <p:par>
                                <p:cTn id="37" presetID="35"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style.rotation</p:attrName>
                                        </p:attrNameLst>
                                      </p:cBhvr>
                                      <p:tavLst>
                                        <p:tav tm="0">
                                          <p:val>
                                            <p:fltVal val="720"/>
                                          </p:val>
                                        </p:tav>
                                        <p:tav tm="100000">
                                          <p:val>
                                            <p:fltVal val="0"/>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ppt_w</p:attrName>
                                        </p:attrNameLst>
                                      </p:cBhvr>
                                      <p:tavLst>
                                        <p:tav tm="0">
                                          <p:val>
                                            <p:fltVal val="0"/>
                                          </p:val>
                                        </p:tav>
                                        <p:tav tm="100000">
                                          <p:val>
                                            <p:strVal val="#ppt_w"/>
                                          </p:val>
                                        </p:tav>
                                      </p:tavLst>
                                    </p:anim>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wipe(left)">
                                      <p:cBhvr>
                                        <p:cTn id="46" dur="500"/>
                                        <p:tgtEl>
                                          <p:spTgt spid="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32"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out)">
                                      <p:cBhvr>
                                        <p:cTn id="51" dur="2000"/>
                                        <p:tgtEl>
                                          <p:spTgt spid="16"/>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Effect transition="in" filter="wipe(left)">
                                      <p:cBhvr>
                                        <p:cTn id="5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l="-16000" t="-17000" b="-17000"/>
          </a:stretch>
        </a:blipFill>
        <a:effectLst/>
      </p:bgPr>
    </p:bg>
    <p:spTree>
      <p:nvGrpSpPr>
        <p:cNvPr id="1" name=""/>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62D18D0A-66D1-8B1F-A52A-28F8E75132C1}"/>
              </a:ext>
            </a:extLst>
          </p:cNvPr>
          <p:cNvPicPr>
            <a:picLocks noChangeAspect="1"/>
          </p:cNvPicPr>
          <p:nvPr/>
        </p:nvPicPr>
        <p:blipFill rotWithShape="1">
          <a:blip r:embed="rId4">
            <a:extLst>
              <a:ext uri="{28A0092B-C50C-407E-A947-70E740481C1C}">
                <a14:useLocalDpi xmlns:a14="http://schemas.microsoft.com/office/drawing/2010/main" val="0"/>
              </a:ext>
            </a:extLst>
          </a:blip>
          <a:srcRect l="7081" r="16941"/>
          <a:stretch/>
        </p:blipFill>
        <p:spPr>
          <a:xfrm>
            <a:off x="5130743" y="3329255"/>
            <a:ext cx="1908215" cy="3376330"/>
          </a:xfrm>
          <a:prstGeom prst="rect">
            <a:avLst/>
          </a:prstGeom>
          <a:ln w="38100" cap="sq">
            <a:solidFill>
              <a:srgbClr val="B39133"/>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8F1D940-C885-9584-4973-85DA06C209B2}"/>
              </a:ext>
            </a:extLst>
          </p:cNvPr>
          <p:cNvSpPr txBox="1"/>
          <p:nvPr/>
        </p:nvSpPr>
        <p:spPr>
          <a:xfrm>
            <a:off x="274275" y="779220"/>
            <a:ext cx="6781800" cy="2385268"/>
          </a:xfrm>
          <a:prstGeom prst="rect">
            <a:avLst/>
          </a:prstGeom>
          <a:noFill/>
        </p:spPr>
        <p:txBody>
          <a:bodyPr wrap="square">
            <a:spAutoFit/>
          </a:bodyPr>
          <a:lstStyle/>
          <a:p>
            <a:pPr indent="180975">
              <a:spcBef>
                <a:spcPts val="600"/>
              </a:spcBef>
            </a:pPr>
            <a:r>
              <a:rPr lang="es-ES" b="1" dirty="0"/>
              <a:t>“Entonces el Espíritu de Dios vino sobre Zacarías hijo del sacerdote </a:t>
            </a:r>
            <a:r>
              <a:rPr lang="es-ES" b="1" dirty="0" err="1"/>
              <a:t>Joiada</a:t>
            </a:r>
            <a:r>
              <a:rPr lang="es-ES" b="1" dirty="0"/>
              <a:t>; y puesto en pie, donde estaba más alto que el pueblo, les dijo: Así ha dicho Dios: ¿Por qué quebrantáis los mandamientos de Jehová? No os vendrá bien por ello; porque por haber dejado a Jehová, él también os abandonará” (2 Crónicas 24:20) </a:t>
            </a:r>
          </a:p>
          <a:p>
            <a:pPr indent="180975">
              <a:spcBef>
                <a:spcPts val="600"/>
              </a:spcBef>
            </a:pPr>
            <a:r>
              <a:rPr lang="es-ES" b="1" dirty="0"/>
              <a:t>“Mas yo estoy lleno de poder del Espíritu de Jehová, y de juicio y de fuerza, para denunciar a Jacob su rebelión, y a Israel su pecado” (Miqueas 3:8)</a:t>
            </a:r>
          </a:p>
        </p:txBody>
      </p:sp>
      <p:grpSp>
        <p:nvGrpSpPr>
          <p:cNvPr id="2" name="Grupo 1">
            <a:extLst>
              <a:ext uri="{FF2B5EF4-FFF2-40B4-BE49-F238E27FC236}">
                <a16:creationId xmlns:a16="http://schemas.microsoft.com/office/drawing/2014/main" id="{E7D5A77B-4367-2169-D69A-0E141D252D49}"/>
              </a:ext>
            </a:extLst>
          </p:cNvPr>
          <p:cNvGrpSpPr/>
          <p:nvPr/>
        </p:nvGrpSpPr>
        <p:grpSpPr>
          <a:xfrm>
            <a:off x="84118" y="59932"/>
            <a:ext cx="6894552" cy="678970"/>
            <a:chOff x="84118" y="59932"/>
            <a:chExt cx="6894552" cy="678970"/>
          </a:xfrm>
        </p:grpSpPr>
        <p:pic>
          <p:nvPicPr>
            <p:cNvPr id="12" name="Imagen 11">
              <a:extLst>
                <a:ext uri="{FF2B5EF4-FFF2-40B4-BE49-F238E27FC236}">
                  <a16:creationId xmlns:a16="http://schemas.microsoft.com/office/drawing/2014/main" id="{415BC4B7-8C92-859B-0D0E-7B701693D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18" y="59932"/>
              <a:ext cx="6894552" cy="678970"/>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2EAC4A45-E344-E8D0-8878-77DF2A6A1E1B}"/>
                </a:ext>
              </a:extLst>
            </p:cNvPr>
            <p:cNvSpPr txBox="1"/>
            <p:nvPr/>
          </p:nvSpPr>
          <p:spPr>
            <a:xfrm>
              <a:off x="209550" y="157862"/>
              <a:ext cx="6648450" cy="428625"/>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Inspira mensajes de arrepentimiento y de volverse a Dios </a:t>
              </a:r>
            </a:p>
          </p:txBody>
        </p:sp>
      </p:grpSp>
      <p:pic>
        <p:nvPicPr>
          <p:cNvPr id="5" name="Imagen 4" descr="Pájaro de color azul&#10;&#10;Descripción generada automáticamente con confianza baja">
            <a:extLst>
              <a:ext uri="{FF2B5EF4-FFF2-40B4-BE49-F238E27FC236}">
                <a16:creationId xmlns:a16="http://schemas.microsoft.com/office/drawing/2014/main" id="{75ADC5BD-32F9-B868-29C0-7B3B2F35BFF6}"/>
              </a:ext>
            </a:extLst>
          </p:cNvPr>
          <p:cNvPicPr>
            <a:picLocks noChangeAspect="1"/>
          </p:cNvPicPr>
          <p:nvPr/>
        </p:nvPicPr>
        <p:blipFill rotWithShape="1">
          <a:blip r:embed="rId6">
            <a:extLst>
              <a:ext uri="{28A0092B-C50C-407E-A947-70E740481C1C}">
                <a14:useLocalDpi xmlns:a14="http://schemas.microsoft.com/office/drawing/2010/main" val="0"/>
              </a:ext>
            </a:extLst>
          </a:blip>
          <a:srcRect t="8406"/>
          <a:stretch/>
        </p:blipFill>
        <p:spPr>
          <a:xfrm>
            <a:off x="84118" y="3329255"/>
            <a:ext cx="4914900" cy="3376330"/>
          </a:xfrm>
          <a:prstGeom prst="rect">
            <a:avLst/>
          </a:prstGeom>
          <a:ln w="38100" cap="sq">
            <a:solidFill>
              <a:srgbClr val="B39133"/>
            </a:solidFill>
            <a:prstDash val="solid"/>
            <a:miter lim="800000"/>
          </a:ln>
          <a:effectLst>
            <a:outerShdw blurRad="50800" dist="38100" dir="2700000" algn="tl" rotWithShape="0">
              <a:srgbClr val="000000">
                <a:alpha val="43000"/>
              </a:srgbClr>
            </a:outerShdw>
          </a:effectLst>
        </p:spPr>
      </p:pic>
      <p:pic>
        <p:nvPicPr>
          <p:cNvPr id="8" name="Imagen 7" descr="Pintura de una persona con traje&#10;&#10;Descripción generada automáticamente con confianza media">
            <a:extLst>
              <a:ext uri="{FF2B5EF4-FFF2-40B4-BE49-F238E27FC236}">
                <a16:creationId xmlns:a16="http://schemas.microsoft.com/office/drawing/2014/main" id="{1BF1FBBB-02B2-C9EA-7233-0B8C02DF51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107" y="0"/>
            <a:ext cx="5141893" cy="6858000"/>
          </a:xfrm>
          <a:prstGeom prst="rect">
            <a:avLst/>
          </a:prstGeom>
          <a:ln>
            <a:noFill/>
          </a:ln>
          <a:effectLst>
            <a:softEdge rad="112500"/>
          </a:effectLst>
        </p:spPr>
      </p:pic>
      <p:pic>
        <p:nvPicPr>
          <p:cNvPr id="16" name="Imagen 15" descr="Logotipo, Icono&#10;&#10;Descripción generada automáticamente con confianza media">
            <a:extLst>
              <a:ext uri="{FF2B5EF4-FFF2-40B4-BE49-F238E27FC236}">
                <a16:creationId xmlns:a16="http://schemas.microsoft.com/office/drawing/2014/main" id="{0326A5E4-3541-153D-F216-2C8128D515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18" y="805577"/>
            <a:ext cx="360000" cy="360000"/>
          </a:xfrm>
          <a:prstGeom prst="rect">
            <a:avLst/>
          </a:prstGeom>
        </p:spPr>
      </p:pic>
      <p:pic>
        <p:nvPicPr>
          <p:cNvPr id="17" name="Imagen 16" descr="Logotipo, Icono&#10;&#10;Descripción generada automáticamente con confianza media">
            <a:extLst>
              <a:ext uri="{FF2B5EF4-FFF2-40B4-BE49-F238E27FC236}">
                <a16:creationId xmlns:a16="http://schemas.microsoft.com/office/drawing/2014/main" id="{910C0D6B-03A0-4CDE-8626-5974381D1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86" y="2243852"/>
            <a:ext cx="360000" cy="360000"/>
          </a:xfrm>
          <a:prstGeom prst="rect">
            <a:avLst/>
          </a:prstGeom>
        </p:spPr>
      </p:pic>
    </p:spTree>
    <p:extLst>
      <p:ext uri="{BB962C8B-B14F-4D97-AF65-F5344CB8AC3E}">
        <p14:creationId xmlns:p14="http://schemas.microsoft.com/office/powerpoint/2010/main" val="12066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anim calcmode="lin" valueType="num">
                                      <p:cBhvr>
                                        <p:cTn id="19" dur="500" fill="hold"/>
                                        <p:tgtEl>
                                          <p:spTgt spid="8"/>
                                        </p:tgtEl>
                                        <p:attrNameLst>
                                          <p:attrName>ppt_x</p:attrName>
                                        </p:attrNameLst>
                                      </p:cBhvr>
                                      <p:tavLst>
                                        <p:tav tm="0">
                                          <p:val>
                                            <p:fltVal val="0.5"/>
                                          </p:val>
                                        </p:tav>
                                        <p:tav tm="100000">
                                          <p:val>
                                            <p:strVal val="#ppt_x"/>
                                          </p:val>
                                        </p:tav>
                                      </p:tavLst>
                                    </p:anim>
                                    <p:anim calcmode="lin" valueType="num">
                                      <p:cBhvr>
                                        <p:cTn id="20"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500"/>
                            </p:stCondLst>
                            <p:childTnLst>
                              <p:par>
                                <p:cTn id="29" presetID="35"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style.rotation</p:attrName>
                                        </p:attrNameLst>
                                      </p:cBhvr>
                                      <p:tavLst>
                                        <p:tav tm="0">
                                          <p:val>
                                            <p:fltVal val="720"/>
                                          </p:val>
                                        </p:tav>
                                        <p:tav tm="100000">
                                          <p:val>
                                            <p:fltVal val="0"/>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ppt_w</p:attrName>
                                        </p:attrNameLst>
                                      </p:cBhvr>
                                      <p:tavLst>
                                        <p:tav tm="0">
                                          <p:val>
                                            <p:fltVal val="0"/>
                                          </p:val>
                                        </p:tav>
                                        <p:tav tm="100000">
                                          <p:val>
                                            <p:strVal val="#ppt_w"/>
                                          </p:val>
                                        </p:tav>
                                      </p:tavLst>
                                    </p:anim>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ipe(left)">
                                      <p:cBhvr>
                                        <p:cTn id="38" dur="500"/>
                                        <p:tgtEl>
                                          <p:spTgt spid="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par>
                          <p:cTn id="46" fill="hold">
                            <p:stCondLst>
                              <p:cond delay="500"/>
                            </p:stCondLst>
                            <p:childTnLst>
                              <p:par>
                                <p:cTn id="47" presetID="35"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style.rotation</p:attrName>
                                        </p:attrNameLst>
                                      </p:cBhvr>
                                      <p:tavLst>
                                        <p:tav tm="0">
                                          <p:val>
                                            <p:fltVal val="720"/>
                                          </p:val>
                                        </p:tav>
                                        <p:tav tm="100000">
                                          <p:val>
                                            <p:fltVal val="0"/>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 calcmode="lin" valueType="num">
                                      <p:cBhvr>
                                        <p:cTn id="52" dur="1000" fill="hold"/>
                                        <p:tgtEl>
                                          <p:spTgt spid="17"/>
                                        </p:tgtEl>
                                        <p:attrNameLst>
                                          <p:attrName>ppt_w</p:attrName>
                                        </p:attrNameLst>
                                      </p:cBhvr>
                                      <p:tavLst>
                                        <p:tav tm="0">
                                          <p:val>
                                            <p:fltVal val="0"/>
                                          </p:val>
                                        </p:tav>
                                        <p:tav tm="100000">
                                          <p:val>
                                            <p:strVal val="#ppt_w"/>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wipe(left)">
                                      <p:cBhvr>
                                        <p:cTn id="5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3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3D6387F-FADE-A75B-DD32-9653AA0FF8F3}"/>
              </a:ext>
            </a:extLst>
          </p:cNvPr>
          <p:cNvGrpSpPr/>
          <p:nvPr/>
        </p:nvGrpSpPr>
        <p:grpSpPr>
          <a:xfrm>
            <a:off x="72633" y="111125"/>
            <a:ext cx="7953909" cy="689844"/>
            <a:chOff x="72633" y="111125"/>
            <a:chExt cx="7953909" cy="689844"/>
          </a:xfrm>
        </p:grpSpPr>
        <p:pic>
          <p:nvPicPr>
            <p:cNvPr id="5" name="Imagen 4">
              <a:extLst>
                <a:ext uri="{FF2B5EF4-FFF2-40B4-BE49-F238E27FC236}">
                  <a16:creationId xmlns:a16="http://schemas.microsoft.com/office/drawing/2014/main" id="{15B9814D-91BF-2F7B-25C8-D99909077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3" y="111125"/>
              <a:ext cx="7953909" cy="6898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07CE2904-C346-AC45-F12F-E1F88E89E202}"/>
                </a:ext>
              </a:extLst>
            </p:cNvPr>
            <p:cNvSpPr txBox="1"/>
            <p:nvPr/>
          </p:nvSpPr>
          <p:spPr>
            <a:xfrm>
              <a:off x="311917" y="191675"/>
              <a:ext cx="7586715" cy="448357"/>
            </a:xfrm>
            <a:prstGeom prst="rect">
              <a:avLst/>
            </a:prstGeom>
            <a:noFill/>
          </p:spPr>
          <p:txBody>
            <a:bodyPr wrap="square">
              <a:prstTxWarp prst="textPlain">
                <a:avLst/>
              </a:prstTxWarp>
              <a:spAutoFit/>
            </a:bodyPr>
            <a:lstStyle/>
            <a:p>
              <a:r>
                <a:rPr lang="es-ES" sz="20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Nos enseña todas las cosas, y todo sobre Jesús</a:t>
              </a:r>
            </a:p>
          </p:txBody>
        </p:sp>
      </p:grpSp>
      <p:pic>
        <p:nvPicPr>
          <p:cNvPr id="6" name="Imagen 5" descr="Imagen que contiene exterior, naturaleza, montaña, pasto&#10;&#10;Descripción generada automáticamente">
            <a:extLst>
              <a:ext uri="{FF2B5EF4-FFF2-40B4-BE49-F238E27FC236}">
                <a16:creationId xmlns:a16="http://schemas.microsoft.com/office/drawing/2014/main" id="{D9104EDA-5418-B9DD-8E64-7D1B46E48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8695" y="191675"/>
            <a:ext cx="3870480" cy="3870480"/>
          </a:xfrm>
          <a:prstGeom prst="ellipse">
            <a:avLst/>
          </a:prstGeom>
          <a:ln w="63500" cap="rnd">
            <a:solidFill>
              <a:srgbClr val="601414"/>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Mujer sentada en un sillón&#10;&#10;Descripción generada automáticamente">
            <a:extLst>
              <a:ext uri="{FF2B5EF4-FFF2-40B4-BE49-F238E27FC236}">
                <a16:creationId xmlns:a16="http://schemas.microsoft.com/office/drawing/2014/main" id="{E8ED46DA-742A-8BC2-785A-13C816862B0F}"/>
              </a:ext>
            </a:extLst>
          </p:cNvPr>
          <p:cNvPicPr>
            <a:picLocks noChangeAspect="1"/>
          </p:cNvPicPr>
          <p:nvPr/>
        </p:nvPicPr>
        <p:blipFill rotWithShape="1">
          <a:blip r:embed="rId6">
            <a:extLst>
              <a:ext uri="{28A0092B-C50C-407E-A947-70E740481C1C}">
                <a14:useLocalDpi xmlns:a14="http://schemas.microsoft.com/office/drawing/2010/main" val="0"/>
              </a:ext>
            </a:extLst>
          </a:blip>
          <a:srcRect t="965"/>
          <a:stretch/>
        </p:blipFill>
        <p:spPr>
          <a:xfrm flipH="1">
            <a:off x="154889" y="1207801"/>
            <a:ext cx="3628464" cy="5242080"/>
          </a:xfrm>
          <a:prstGeom prst="ellipse">
            <a:avLst/>
          </a:prstGeom>
          <a:ln w="63500" cap="rnd">
            <a:solidFill>
              <a:srgbClr val="601414"/>
            </a:solidFill>
          </a:ln>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946A7CDE-1F52-8F64-4586-4766F0EC8CE6}"/>
              </a:ext>
            </a:extLst>
          </p:cNvPr>
          <p:cNvSpPr txBox="1"/>
          <p:nvPr/>
        </p:nvSpPr>
        <p:spPr>
          <a:xfrm>
            <a:off x="4105275" y="4140041"/>
            <a:ext cx="8058150" cy="2708434"/>
          </a:xfrm>
          <a:prstGeom prst="rect">
            <a:avLst/>
          </a:prstGeom>
          <a:noFill/>
        </p:spPr>
        <p:txBody>
          <a:bodyPr wrap="square">
            <a:spAutoFit/>
          </a:bodyPr>
          <a:lstStyle/>
          <a:p>
            <a:pPr indent="180975">
              <a:spcBef>
                <a:spcPts val="600"/>
              </a:spcBef>
            </a:pPr>
            <a:r>
              <a:rPr lang="es-ES" sz="2000" b="1" dirty="0"/>
              <a:t>“Y enviaste tu buen Espíritu para enseñarles, y no retiraste tu maná de su boca, y agua les diste para su sed” (Nehemías 9:20) </a:t>
            </a:r>
          </a:p>
          <a:p>
            <a:pPr indent="180975">
              <a:spcBef>
                <a:spcPts val="600"/>
              </a:spcBef>
            </a:pPr>
            <a:r>
              <a:rPr lang="es-ES" sz="2000" b="1" dirty="0"/>
              <a:t>“Más el Consolador, el Espíritu Santo, a quien el Padre enviará en mi nombre, él os enseñará todas las cosas, y os recordará todo lo que yo os he dicho” (Juan 14:26) </a:t>
            </a:r>
          </a:p>
          <a:p>
            <a:pPr indent="180975">
              <a:spcBef>
                <a:spcPts val="600"/>
              </a:spcBef>
            </a:pPr>
            <a:r>
              <a:rPr lang="es-ES" sz="2000" b="1" dirty="0"/>
              <a:t>“Pero cuando venga el Consolador, a quien yo os enviaré del Padre, el Espíritu de verdad, el cual procede del Padre, él dará testimonio acerca de mí” (Juan 15:26) </a:t>
            </a:r>
          </a:p>
        </p:txBody>
      </p:sp>
      <p:pic>
        <p:nvPicPr>
          <p:cNvPr id="2" name="Imagen 1">
            <a:extLst>
              <a:ext uri="{FF2B5EF4-FFF2-40B4-BE49-F238E27FC236}">
                <a16:creationId xmlns:a16="http://schemas.microsoft.com/office/drawing/2014/main" id="{67647D89-2958-638D-23B8-8B72E9EF9B45}"/>
              </a:ext>
            </a:extLst>
          </p:cNvPr>
          <p:cNvPicPr>
            <a:picLocks noChangeAspect="1"/>
          </p:cNvPicPr>
          <p:nvPr/>
        </p:nvPicPr>
        <p:blipFill>
          <a:blip r:embed="rId7"/>
          <a:stretch>
            <a:fillRect/>
          </a:stretch>
        </p:blipFill>
        <p:spPr>
          <a:xfrm>
            <a:off x="3866723" y="1158840"/>
            <a:ext cx="4203987" cy="2670001"/>
          </a:xfrm>
          <a:prstGeom prst="ellipse">
            <a:avLst/>
          </a:prstGeom>
          <a:ln w="63500" cap="rnd">
            <a:solidFill>
              <a:srgbClr val="601414"/>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descr="Logotipo&#10;&#10;Descripción generada automáticamente">
            <a:extLst>
              <a:ext uri="{FF2B5EF4-FFF2-40B4-BE49-F238E27FC236}">
                <a16:creationId xmlns:a16="http://schemas.microsoft.com/office/drawing/2014/main" id="{94117B61-D1EF-0ABF-0C82-67A8016C6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931" y="4202076"/>
            <a:ext cx="360000" cy="360000"/>
          </a:xfrm>
          <a:prstGeom prst="rect">
            <a:avLst/>
          </a:prstGeom>
        </p:spPr>
      </p:pic>
      <p:pic>
        <p:nvPicPr>
          <p:cNvPr id="11" name="Imagen 10" descr="Logotipo&#10;&#10;Descripción generada automáticamente">
            <a:extLst>
              <a:ext uri="{FF2B5EF4-FFF2-40B4-BE49-F238E27FC236}">
                <a16:creationId xmlns:a16="http://schemas.microsoft.com/office/drawing/2014/main" id="{9C94DD1B-2CE0-E041-8318-141D982E9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931" y="4891054"/>
            <a:ext cx="360000" cy="360000"/>
          </a:xfrm>
          <a:prstGeom prst="rect">
            <a:avLst/>
          </a:prstGeom>
        </p:spPr>
      </p:pic>
      <p:pic>
        <p:nvPicPr>
          <p:cNvPr id="12" name="Imagen 11" descr="Logotipo&#10;&#10;Descripción generada automáticamente">
            <a:extLst>
              <a:ext uri="{FF2B5EF4-FFF2-40B4-BE49-F238E27FC236}">
                <a16:creationId xmlns:a16="http://schemas.microsoft.com/office/drawing/2014/main" id="{4FE9B8CE-92D7-9177-43B1-728B9F856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844" y="5873453"/>
            <a:ext cx="360000" cy="360000"/>
          </a:xfrm>
          <a:prstGeom prst="rect">
            <a:avLst/>
          </a:prstGeom>
        </p:spPr>
      </p:pic>
    </p:spTree>
    <p:extLst>
      <p:ext uri="{BB962C8B-B14F-4D97-AF65-F5344CB8AC3E}">
        <p14:creationId xmlns:p14="http://schemas.microsoft.com/office/powerpoint/2010/main" val="258657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style.rotation</p:attrName>
                                        </p:attrNameLst>
                                      </p:cBhvr>
                                      <p:tavLst>
                                        <p:tav tm="0">
                                          <p:val>
                                            <p:fltVal val="720"/>
                                          </p:val>
                                        </p:tav>
                                        <p:tav tm="100000">
                                          <p:val>
                                            <p:fltVal val="0"/>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fltVal val="0"/>
                                          </p:val>
                                        </p:tav>
                                        <p:tav tm="100000">
                                          <p:val>
                                            <p:strVal val="#ppt_w"/>
                                          </p:val>
                                        </p:tav>
                                      </p:tavLst>
                                    </p:anim>
                                    <p:anim calcmode="lin" valueType="num">
                                      <p:cBhvr>
                                        <p:cTn id="39" dur="1000" fill="hold"/>
                                        <p:tgtEl>
                                          <p:spTgt spid="2"/>
                                        </p:tgtEl>
                                        <p:attrNameLst>
                                          <p:attrName>ppt_h</p:attrName>
                                        </p:attrNameLst>
                                      </p:cBhvr>
                                      <p:tavLst>
                                        <p:tav tm="0">
                                          <p:val>
                                            <p:fltVal val="0"/>
                                          </p:val>
                                        </p:tav>
                                        <p:tav tm="100000">
                                          <p:val>
                                            <p:strVal val="#ppt_h"/>
                                          </p:val>
                                        </p:tav>
                                      </p:tavLst>
                                    </p:anim>
                                    <p:anim calcmode="lin" valueType="num">
                                      <p:cBhvr>
                                        <p:cTn id="40" dur="1000" fill="hold"/>
                                        <p:tgtEl>
                                          <p:spTgt spid="2"/>
                                        </p:tgtEl>
                                        <p:attrNameLst>
                                          <p:attrName>style.rotation</p:attrName>
                                        </p:attrNameLst>
                                      </p:cBhvr>
                                      <p:tavLst>
                                        <p:tav tm="0">
                                          <p:val>
                                            <p:fltVal val="90"/>
                                          </p:val>
                                        </p:tav>
                                        <p:tav tm="100000">
                                          <p:val>
                                            <p:fltVal val="0"/>
                                          </p:val>
                                        </p:tav>
                                      </p:tavLst>
                                    </p:anim>
                                    <p:animEffect transition="in" filter="fade">
                                      <p:cBhvr>
                                        <p:cTn id="41" dur="1000"/>
                                        <p:tgtEl>
                                          <p:spTgt spid="2"/>
                                        </p:tgtEl>
                                      </p:cBhvr>
                                    </p:animEffect>
                                  </p:childTnLst>
                                </p:cTn>
                              </p:par>
                            </p:childTnLst>
                          </p:cTn>
                        </p:par>
                        <p:par>
                          <p:cTn id="42" fill="hold">
                            <p:stCondLst>
                              <p:cond delay="1000"/>
                            </p:stCondLst>
                            <p:childTnLst>
                              <p:par>
                                <p:cTn id="43" presetID="35"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style.rotation</p:attrName>
                                        </p:attrNameLst>
                                      </p:cBhvr>
                                      <p:tavLst>
                                        <p:tav tm="0">
                                          <p:val>
                                            <p:fltVal val="720"/>
                                          </p:val>
                                        </p:tav>
                                        <p:tav tm="100000">
                                          <p:val>
                                            <p:fltVal val="0"/>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ppt_w</p:attrName>
                                        </p:attrNameLst>
                                      </p:cBhvr>
                                      <p:tavLst>
                                        <p:tav tm="0">
                                          <p:val>
                                            <p:fltVal val="0"/>
                                          </p:val>
                                        </p:tav>
                                        <p:tav tm="100000">
                                          <p:val>
                                            <p:strVal val="#ppt_w"/>
                                          </p:val>
                                        </p:tav>
                                      </p:tavLst>
                                    </p:anim>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wipe(left)">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 calcmode="lin" valueType="num">
                                      <p:cBhvr>
                                        <p:cTn id="59" dur="1000" fill="hold"/>
                                        <p:tgtEl>
                                          <p:spTgt spid="8"/>
                                        </p:tgtEl>
                                        <p:attrNameLst>
                                          <p:attrName>style.rotation</p:attrName>
                                        </p:attrNameLst>
                                      </p:cBhvr>
                                      <p:tavLst>
                                        <p:tav tm="0">
                                          <p:val>
                                            <p:fltVal val="90"/>
                                          </p:val>
                                        </p:tav>
                                        <p:tav tm="100000">
                                          <p:val>
                                            <p:fltVal val="0"/>
                                          </p:val>
                                        </p:tav>
                                      </p:tavLst>
                                    </p:anim>
                                    <p:animEffect transition="in" filter="fade">
                                      <p:cBhvr>
                                        <p:cTn id="60" dur="1000"/>
                                        <p:tgtEl>
                                          <p:spTgt spid="8"/>
                                        </p:tgtEl>
                                      </p:cBhvr>
                                    </p:animEffect>
                                  </p:childTnLst>
                                </p:cTn>
                              </p:par>
                            </p:childTnLst>
                          </p:cTn>
                        </p:par>
                        <p:par>
                          <p:cTn id="61" fill="hold">
                            <p:stCondLst>
                              <p:cond delay="1000"/>
                            </p:stCondLst>
                            <p:childTnLst>
                              <p:par>
                                <p:cTn id="62" presetID="3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style.rotation</p:attrName>
                                        </p:attrNameLst>
                                      </p:cBhvr>
                                      <p:tavLst>
                                        <p:tav tm="0">
                                          <p:val>
                                            <p:fltVal val="720"/>
                                          </p:val>
                                        </p:tav>
                                        <p:tav tm="100000">
                                          <p:val>
                                            <p:fltVal val="0"/>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ppt_w</p:attrName>
                                        </p:attrNameLst>
                                      </p:cBhvr>
                                      <p:tavLst>
                                        <p:tav tm="0">
                                          <p:val>
                                            <p:fltVal val="0"/>
                                          </p:val>
                                        </p:tav>
                                        <p:tav tm="100000">
                                          <p:val>
                                            <p:strVal val="#ppt_w"/>
                                          </p:val>
                                        </p:tav>
                                      </p:tavLst>
                                    </p:anim>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0">
                                            <p:txEl>
                                              <p:pRg st="2" end="2"/>
                                            </p:txEl>
                                          </p:spTgt>
                                        </p:tgtEl>
                                        <p:attrNameLst>
                                          <p:attrName>style.visibility</p:attrName>
                                        </p:attrNameLst>
                                      </p:cBhvr>
                                      <p:to>
                                        <p:strVal val="visible"/>
                                      </p:to>
                                    </p:set>
                                    <p:animEffect transition="in" filter="wipe(left)">
                                      <p:cBhvr>
                                        <p:cTn id="7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03C7C-D621-CF69-6947-C5C1C8032994}"/>
              </a:ext>
            </a:extLst>
          </p:cNvPr>
          <p:cNvSpPr txBox="1"/>
          <p:nvPr/>
        </p:nvSpPr>
        <p:spPr>
          <a:xfrm>
            <a:off x="569583" y="1524515"/>
            <a:ext cx="4276725" cy="1323439"/>
          </a:xfrm>
          <a:prstGeom prst="rect">
            <a:avLst/>
          </a:prstGeom>
          <a:noFill/>
        </p:spPr>
        <p:txBody>
          <a:bodyPr wrap="square">
            <a:spAutoFit/>
          </a:bodyPr>
          <a:lstStyle/>
          <a:p>
            <a:r>
              <a:rPr lang="es-ES" sz="2000" b="1" dirty="0"/>
              <a:t>“Y pondré dentro de vosotros mi Espíritu, y haré que andéis en mis estatutos, y guardéis mis preceptos, y los pongáis por obra” (Ezequiel 36:27)</a:t>
            </a:r>
          </a:p>
        </p:txBody>
      </p:sp>
      <p:pic>
        <p:nvPicPr>
          <p:cNvPr id="6" name="Imagen 5">
            <a:extLst>
              <a:ext uri="{FF2B5EF4-FFF2-40B4-BE49-F238E27FC236}">
                <a16:creationId xmlns:a16="http://schemas.microsoft.com/office/drawing/2014/main" id="{02D1BDE5-3917-7264-07D6-D8B84CCD6B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60642" y="0"/>
            <a:ext cx="7231358" cy="6857999"/>
          </a:xfrm>
          <a:prstGeom prst="rect">
            <a:avLst/>
          </a:prstGeom>
          <a:ln>
            <a:noFill/>
          </a:ln>
          <a:effectLst>
            <a:softEdge rad="112500"/>
          </a:effectLst>
        </p:spPr>
      </p:pic>
      <p:grpSp>
        <p:nvGrpSpPr>
          <p:cNvPr id="2" name="Grupo 1">
            <a:extLst>
              <a:ext uri="{FF2B5EF4-FFF2-40B4-BE49-F238E27FC236}">
                <a16:creationId xmlns:a16="http://schemas.microsoft.com/office/drawing/2014/main" id="{FD75364A-1DA1-447B-EB49-76D8EB34347E}"/>
              </a:ext>
            </a:extLst>
          </p:cNvPr>
          <p:cNvGrpSpPr/>
          <p:nvPr/>
        </p:nvGrpSpPr>
        <p:grpSpPr>
          <a:xfrm>
            <a:off x="138021" y="114301"/>
            <a:ext cx="4659256" cy="1229198"/>
            <a:chOff x="138021" y="114301"/>
            <a:chExt cx="4659256" cy="1229198"/>
          </a:xfrm>
        </p:grpSpPr>
        <p:pic>
          <p:nvPicPr>
            <p:cNvPr id="10" name="Imagen 9">
              <a:extLst>
                <a:ext uri="{FF2B5EF4-FFF2-40B4-BE49-F238E27FC236}">
                  <a16:creationId xmlns:a16="http://schemas.microsoft.com/office/drawing/2014/main" id="{87023606-D996-E56C-C729-C3EA8CBFF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21" y="114301"/>
              <a:ext cx="4659256" cy="12291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EF4D024A-2810-64A5-56D3-DF4AB3B62DE8}"/>
                </a:ext>
              </a:extLst>
            </p:cNvPr>
            <p:cNvSpPr txBox="1"/>
            <p:nvPr/>
          </p:nvSpPr>
          <p:spPr>
            <a:xfrm>
              <a:off x="261937" y="218895"/>
              <a:ext cx="4443413" cy="856178"/>
            </a:xfrm>
            <a:prstGeom prst="rect">
              <a:avLst/>
            </a:prstGeom>
            <a:noFill/>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Nos ayuda a guardar y poner por obra</a:t>
              </a:r>
            </a:p>
            <a:p>
              <a:pPr algn="ct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sus mandamientos </a:t>
              </a:r>
            </a:p>
          </p:txBody>
        </p:sp>
      </p:grpSp>
      <p:pic>
        <p:nvPicPr>
          <p:cNvPr id="12" name="Imagen 11" descr="Icono&#10;&#10;Descripción generada automáticamente con confianza media">
            <a:extLst>
              <a:ext uri="{FF2B5EF4-FFF2-40B4-BE49-F238E27FC236}">
                <a16:creationId xmlns:a16="http://schemas.microsoft.com/office/drawing/2014/main" id="{8F992616-E1EF-0603-BD8F-1054EA0E3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37" y="1596908"/>
            <a:ext cx="360000" cy="360000"/>
          </a:xfrm>
          <a:prstGeom prst="rect">
            <a:avLst/>
          </a:prstGeom>
        </p:spPr>
      </p:pic>
      <p:pic>
        <p:nvPicPr>
          <p:cNvPr id="4" name="Imagen 3" descr="Una persona con un micrófono en la mano&#10;&#10;Descripción generada automáticamente con confianza baja">
            <a:extLst>
              <a:ext uri="{FF2B5EF4-FFF2-40B4-BE49-F238E27FC236}">
                <a16:creationId xmlns:a16="http://schemas.microsoft.com/office/drawing/2014/main" id="{8FFCFBE7-621F-6C62-5E22-B2A09654C303}"/>
              </a:ext>
            </a:extLst>
          </p:cNvPr>
          <p:cNvPicPr>
            <a:picLocks noChangeAspect="1"/>
          </p:cNvPicPr>
          <p:nvPr/>
        </p:nvPicPr>
        <p:blipFill rotWithShape="1">
          <a:blip r:embed="rId6">
            <a:extLst>
              <a:ext uri="{28A0092B-C50C-407E-A947-70E740481C1C}">
                <a14:useLocalDpi xmlns:a14="http://schemas.microsoft.com/office/drawing/2010/main" val="0"/>
              </a:ext>
            </a:extLst>
          </a:blip>
          <a:srcRect l="10722" b="7544"/>
          <a:stretch/>
        </p:blipFill>
        <p:spPr>
          <a:xfrm flipH="1">
            <a:off x="310968" y="2955080"/>
            <a:ext cx="4535340" cy="3686942"/>
          </a:xfrm>
          <a:prstGeom prst="ellipse">
            <a:avLst/>
          </a:prstGeom>
          <a:ln w="63500" cap="rnd">
            <a:solidFill>
              <a:srgbClr val="C860A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01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1000"/>
                                        <p:tgtEl>
                                          <p:spTgt spid="4"/>
                                        </p:tgtEl>
                                      </p:cBhvr>
                                    </p:animEffect>
                                  </p:childTnLst>
                                </p:cTn>
                              </p:par>
                            </p:childTnLst>
                          </p:cTn>
                        </p:par>
                        <p:par>
                          <p:cTn id="26" fill="hold">
                            <p:stCondLst>
                              <p:cond delay="1000"/>
                            </p:stCondLst>
                            <p:childTnLst>
                              <p:par>
                                <p:cTn id="27" presetID="3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style.rotation</p:attrName>
                                        </p:attrNameLst>
                                      </p:cBhvr>
                                      <p:tavLst>
                                        <p:tav tm="0">
                                          <p:val>
                                            <p:fltVal val="720"/>
                                          </p:val>
                                        </p:tav>
                                        <p:tav tm="100000">
                                          <p:val>
                                            <p:fltVal val="0"/>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ppt_w</p:attrName>
                                        </p:attrNameLst>
                                      </p:cBhvr>
                                      <p:tavLst>
                                        <p:tav tm="0">
                                          <p:val>
                                            <p:fltVal val="0"/>
                                          </p:val>
                                        </p:tav>
                                        <p:tav tm="100000">
                                          <p:val>
                                            <p:strVal val="#ppt_w"/>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DEDB60-9087-5801-2D00-5D8D445CE4BF}"/>
              </a:ext>
            </a:extLst>
          </p:cNvPr>
          <p:cNvSpPr txBox="1"/>
          <p:nvPr/>
        </p:nvSpPr>
        <p:spPr>
          <a:xfrm>
            <a:off x="60745" y="876504"/>
            <a:ext cx="5892380" cy="5863144"/>
          </a:xfrm>
          <a:prstGeom prst="rect">
            <a:avLst/>
          </a:prstGeom>
          <a:noFill/>
        </p:spPr>
        <p:txBody>
          <a:bodyPr wrap="square">
            <a:spAutoFit/>
          </a:bodyPr>
          <a:lstStyle/>
          <a:p>
            <a:pPr indent="266700">
              <a:spcBef>
                <a:spcPts val="600"/>
              </a:spcBef>
            </a:pPr>
            <a:r>
              <a:rPr lang="es-ES" sz="2000" b="1" dirty="0"/>
              <a:t>“Aconteció en el año treinta, en el mes cuarto, a los cinco días del mes, que estando yo [Ezequiel] en medio de los cautivos junto al río </a:t>
            </a:r>
            <a:r>
              <a:rPr lang="es-ES" sz="2000" b="1" dirty="0" err="1"/>
              <a:t>Quebar</a:t>
            </a:r>
            <a:r>
              <a:rPr lang="es-ES" sz="2000" b="1" dirty="0"/>
              <a:t>, los cielos se abrieron, y vi visiones de Dios” (Ezequiel 1:1)  </a:t>
            </a:r>
          </a:p>
          <a:p>
            <a:pPr indent="266700">
              <a:spcBef>
                <a:spcPts val="600"/>
              </a:spcBef>
            </a:pPr>
            <a:r>
              <a:rPr lang="es-ES" sz="2000" b="1" dirty="0"/>
              <a:t>“Vi en visión; y cuando la vi, yo estaba en Susa, que es la capital del reino en la provincia de </a:t>
            </a:r>
            <a:r>
              <a:rPr lang="es-ES" sz="2000" b="1" dirty="0" err="1"/>
              <a:t>Elam</a:t>
            </a:r>
            <a:r>
              <a:rPr lang="es-ES" sz="2000" b="1" dirty="0"/>
              <a:t>; vi, pues, en visión, estando junto al río </a:t>
            </a:r>
            <a:r>
              <a:rPr lang="es-ES" sz="2000" b="1" dirty="0" err="1"/>
              <a:t>Ulai</a:t>
            </a:r>
            <a:r>
              <a:rPr lang="es-ES" sz="2000" b="1" dirty="0"/>
              <a:t>. Alcé los ojos y miré, y he aquí un carnero que estaba delante del río, y tenía dos cuernos; y aunque los cuernos eran altos, uno era más alto que el otro; y el más alto creció después” (Daniel 8:2-3)</a:t>
            </a:r>
          </a:p>
          <a:p>
            <a:pPr indent="266700">
              <a:spcBef>
                <a:spcPts val="600"/>
              </a:spcBef>
            </a:pPr>
            <a:r>
              <a:rPr lang="es-ES" sz="2000" b="1" dirty="0"/>
              <a:t>“Y se le mostró a Pablo una visión de noche: un varón macedonio estaba en pie, rogándole y diciendo: Pasa a Macedonia y ayúdanos” (Hechos 16:9) </a:t>
            </a:r>
          </a:p>
          <a:p>
            <a:pPr indent="266700">
              <a:spcBef>
                <a:spcPts val="600"/>
              </a:spcBef>
            </a:pPr>
            <a:r>
              <a:rPr lang="es-ES" sz="2000" b="1" dirty="0"/>
              <a:t>“Y en los postreros días, dice Dios, derramaré de mi Espíritu sobre toda carne, y vuestros hijos y vuestras hijas profetizarán; vuestros jóvenes verán visiones, y vuestros ancianos soñarán sueños” (Hechos 2:17) </a:t>
            </a:r>
          </a:p>
        </p:txBody>
      </p:sp>
      <p:grpSp>
        <p:nvGrpSpPr>
          <p:cNvPr id="2" name="Grupo 1">
            <a:extLst>
              <a:ext uri="{FF2B5EF4-FFF2-40B4-BE49-F238E27FC236}">
                <a16:creationId xmlns:a16="http://schemas.microsoft.com/office/drawing/2014/main" id="{AC5CF87E-1E10-1B42-7AC9-3C4F63D92226}"/>
              </a:ext>
            </a:extLst>
          </p:cNvPr>
          <p:cNvGrpSpPr/>
          <p:nvPr/>
        </p:nvGrpSpPr>
        <p:grpSpPr>
          <a:xfrm>
            <a:off x="76261" y="42940"/>
            <a:ext cx="3278256" cy="642859"/>
            <a:chOff x="76261" y="42940"/>
            <a:chExt cx="3278256" cy="642859"/>
          </a:xfrm>
        </p:grpSpPr>
        <p:pic>
          <p:nvPicPr>
            <p:cNvPr id="17" name="Imagen 16">
              <a:extLst>
                <a:ext uri="{FF2B5EF4-FFF2-40B4-BE49-F238E27FC236}">
                  <a16:creationId xmlns:a16="http://schemas.microsoft.com/office/drawing/2014/main" id="{FCE820CB-6CF1-6CF3-04FE-0CFCFFC42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1" y="42940"/>
              <a:ext cx="3278256" cy="64285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AE9592B6-C152-E03B-F019-3C174D8FCD75}"/>
                </a:ext>
              </a:extLst>
            </p:cNvPr>
            <p:cNvSpPr txBox="1"/>
            <p:nvPr/>
          </p:nvSpPr>
          <p:spPr>
            <a:xfrm>
              <a:off x="247649" y="137401"/>
              <a:ext cx="2905125" cy="386473"/>
            </a:xfrm>
            <a:prstGeom prst="rect">
              <a:avLst/>
            </a:prstGeom>
            <a:noFill/>
          </p:spPr>
          <p:txBody>
            <a:bodyPr wrap="square">
              <a:prstTxWarp prst="textPlain">
                <a:avLst/>
              </a:prstTxWarp>
              <a:spAutoFit/>
            </a:bodyPr>
            <a:lstStyle/>
            <a:p>
              <a:r>
                <a:rPr lang="es-ES" b="1" dirty="0">
                  <a:solidFill>
                    <a:srgbClr val="706500"/>
                  </a:solidFill>
                  <a:latin typeface="Sabon Next LT" panose="02000500000000000000" pitchFamily="2" charset="0"/>
                  <a:cs typeface="Sabon Next LT" panose="02000500000000000000" pitchFamily="2" charset="0"/>
                </a:rPr>
                <a:t>Da visiones y sueños</a:t>
              </a:r>
            </a:p>
          </p:txBody>
        </p:sp>
      </p:grpSp>
      <p:pic>
        <p:nvPicPr>
          <p:cNvPr id="5" name="Imagen 4" descr="Imagen que contiene naturaleza, montaña&#10;&#10;Descripción generada automáticamente">
            <a:extLst>
              <a:ext uri="{FF2B5EF4-FFF2-40B4-BE49-F238E27FC236}">
                <a16:creationId xmlns:a16="http://schemas.microsoft.com/office/drawing/2014/main" id="{A0B319A9-7A3D-B229-A768-E462DFC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024" y="118352"/>
            <a:ext cx="2916557" cy="2253373"/>
          </a:xfrm>
          <a:prstGeom prst="rect">
            <a:avLst/>
          </a:prstGeom>
          <a:ln w="190500" cap="sq">
            <a:solidFill>
              <a:srgbClr val="FFCC8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Pintura de una persona&#10;&#10;Descripción generada automáticamente con confianza media">
            <a:extLst>
              <a:ext uri="{FF2B5EF4-FFF2-40B4-BE49-F238E27FC236}">
                <a16:creationId xmlns:a16="http://schemas.microsoft.com/office/drawing/2014/main" id="{E20C3CA0-8F9B-269D-2002-95D6A96E9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517" y="328713"/>
            <a:ext cx="3009839" cy="4011295"/>
          </a:xfrm>
          <a:prstGeom prst="rect">
            <a:avLst/>
          </a:prstGeom>
          <a:ln w="190500" cap="sq">
            <a:solidFill>
              <a:srgbClr val="D6CF9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Imagen que contiene hombre, edificio, a rayas, cama&#10;&#10;Descripción generada automáticamente">
            <a:extLst>
              <a:ext uri="{FF2B5EF4-FFF2-40B4-BE49-F238E27FC236}">
                <a16:creationId xmlns:a16="http://schemas.microsoft.com/office/drawing/2014/main" id="{222B2800-2E7D-3028-E8D4-961DE89C6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2489" y="2542444"/>
            <a:ext cx="2907825" cy="3941095"/>
          </a:xfrm>
          <a:prstGeom prst="rect">
            <a:avLst/>
          </a:prstGeom>
          <a:ln w="190500" cap="sq">
            <a:solidFill>
              <a:srgbClr val="E4C9F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Imagen 14" descr="Patrón de fondo&#10;&#10;Descripción generada automáticamente">
            <a:extLst>
              <a:ext uri="{FF2B5EF4-FFF2-40B4-BE49-F238E27FC236}">
                <a16:creationId xmlns:a16="http://schemas.microsoft.com/office/drawing/2014/main" id="{A847ABF9-FD55-250A-1161-3E49637F5A52}"/>
              </a:ext>
            </a:extLst>
          </p:cNvPr>
          <p:cNvPicPr>
            <a:picLocks noChangeAspect="1"/>
          </p:cNvPicPr>
          <p:nvPr/>
        </p:nvPicPr>
        <p:blipFill rotWithShape="1">
          <a:blip r:embed="rId8">
            <a:extLst>
              <a:ext uri="{28A0092B-C50C-407E-A947-70E740481C1C}">
                <a14:useLocalDpi xmlns:a14="http://schemas.microsoft.com/office/drawing/2010/main" val="0"/>
              </a:ext>
            </a:extLst>
          </a:blip>
          <a:srcRect l="9205" r="4751"/>
          <a:stretch/>
        </p:blipFill>
        <p:spPr>
          <a:xfrm>
            <a:off x="9074517" y="4721963"/>
            <a:ext cx="3009839" cy="1807324"/>
          </a:xfrm>
          <a:prstGeom prst="rect">
            <a:avLst/>
          </a:prstGeom>
          <a:ln w="190500" cap="sq">
            <a:solidFill>
              <a:srgbClr val="A7FFF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Imagen 18" descr="Logotipo, Icono&#10;&#10;Descripción generada automáticamente">
            <a:extLst>
              <a:ext uri="{FF2B5EF4-FFF2-40B4-BE49-F238E27FC236}">
                <a16:creationId xmlns:a16="http://schemas.microsoft.com/office/drawing/2014/main" id="{5BED02F0-5E51-528D-0BAD-CFABC56AAF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45" y="922027"/>
            <a:ext cx="360000" cy="360000"/>
          </a:xfrm>
          <a:prstGeom prst="rect">
            <a:avLst/>
          </a:prstGeom>
        </p:spPr>
      </p:pic>
      <p:pic>
        <p:nvPicPr>
          <p:cNvPr id="20" name="Imagen 19" descr="Logotipo, Icono&#10;&#10;Descripción generada automáticamente">
            <a:extLst>
              <a:ext uri="{FF2B5EF4-FFF2-40B4-BE49-F238E27FC236}">
                <a16:creationId xmlns:a16="http://schemas.microsoft.com/office/drawing/2014/main" id="{49B682D7-8E75-8C9B-941D-E0ABB7B375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05" y="2216605"/>
            <a:ext cx="360000" cy="360000"/>
          </a:xfrm>
          <a:prstGeom prst="rect">
            <a:avLst/>
          </a:prstGeom>
        </p:spPr>
      </p:pic>
      <p:pic>
        <p:nvPicPr>
          <p:cNvPr id="21" name="Imagen 20" descr="Logotipo, Icono&#10;&#10;Descripción generada automáticamente">
            <a:extLst>
              <a:ext uri="{FF2B5EF4-FFF2-40B4-BE49-F238E27FC236}">
                <a16:creationId xmlns:a16="http://schemas.microsoft.com/office/drawing/2014/main" id="{1B251722-A3C5-034C-47D4-694379548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69" y="4461395"/>
            <a:ext cx="360000" cy="360000"/>
          </a:xfrm>
          <a:prstGeom prst="rect">
            <a:avLst/>
          </a:prstGeom>
        </p:spPr>
      </p:pic>
      <p:pic>
        <p:nvPicPr>
          <p:cNvPr id="22" name="Imagen 21" descr="Logotipo, Icono&#10;&#10;Descripción generada automáticamente">
            <a:extLst>
              <a:ext uri="{FF2B5EF4-FFF2-40B4-BE49-F238E27FC236}">
                <a16:creationId xmlns:a16="http://schemas.microsoft.com/office/drawing/2014/main" id="{0D434589-D243-4A74-9AC2-E92150003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84" y="5423573"/>
            <a:ext cx="360000" cy="360000"/>
          </a:xfrm>
          <a:prstGeom prst="rect">
            <a:avLst/>
          </a:prstGeom>
        </p:spPr>
      </p:pic>
    </p:spTree>
    <p:extLst>
      <p:ext uri="{BB962C8B-B14F-4D97-AF65-F5344CB8AC3E}">
        <p14:creationId xmlns:p14="http://schemas.microsoft.com/office/powerpoint/2010/main" val="125626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style.rotation</p:attrName>
                                        </p:attrNameLst>
                                      </p:cBhvr>
                                      <p:tavLst>
                                        <p:tav tm="0">
                                          <p:val>
                                            <p:fltVal val="720"/>
                                          </p:val>
                                        </p:tav>
                                        <p:tav tm="100000">
                                          <p:val>
                                            <p:fltVal val="0"/>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ppt_w</p:attrName>
                                        </p:attrNameLst>
                                      </p:cBhvr>
                                      <p:tavLst>
                                        <p:tav tm="0">
                                          <p:val>
                                            <p:fltVal val="0"/>
                                          </p:val>
                                        </p:tav>
                                        <p:tav tm="100000">
                                          <p:val>
                                            <p:strVal val="#ppt_w"/>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35"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style.rotation</p:attrName>
                                        </p:attrNameLst>
                                      </p:cBhvr>
                                      <p:tavLst>
                                        <p:tav tm="0">
                                          <p:val>
                                            <p:fltVal val="720"/>
                                          </p:val>
                                        </p:tav>
                                        <p:tav tm="100000">
                                          <p:val>
                                            <p:fltVal val="0"/>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ppt_w</p:attrName>
                                        </p:attrNameLst>
                                      </p:cBhvr>
                                      <p:tavLst>
                                        <p:tav tm="0">
                                          <p:val>
                                            <p:fltVal val="0"/>
                                          </p:val>
                                        </p:tav>
                                        <p:tav tm="100000">
                                          <p:val>
                                            <p:strVal val="#ppt_w"/>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wipe(left)">
                                      <p:cBhvr>
                                        <p:cTn id="48" dur="500"/>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0-#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35" presetClass="entr" presetSubtype="0"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style.rotation</p:attrName>
                                        </p:attrNameLst>
                                      </p:cBhvr>
                                      <p:tavLst>
                                        <p:tav tm="0">
                                          <p:val>
                                            <p:fltVal val="720"/>
                                          </p:val>
                                        </p:tav>
                                        <p:tav tm="100000">
                                          <p:val>
                                            <p:fltVal val="0"/>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 calcmode="lin" valueType="num">
                                      <p:cBhvr>
                                        <p:cTn id="61" dur="1000" fill="hold"/>
                                        <p:tgtEl>
                                          <p:spTgt spid="21"/>
                                        </p:tgtEl>
                                        <p:attrNameLst>
                                          <p:attrName>ppt_w</p:attrName>
                                        </p:attrNameLst>
                                      </p:cBhvr>
                                      <p:tavLst>
                                        <p:tav tm="0">
                                          <p:val>
                                            <p:fltVal val="0"/>
                                          </p:val>
                                        </p:tav>
                                        <p:tav tm="100000">
                                          <p:val>
                                            <p:strVal val="#ppt_w"/>
                                          </p:val>
                                        </p:tav>
                                      </p:tavLst>
                                    </p:anim>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Effect transition="in" filter="wipe(left)">
                                      <p:cBhvr>
                                        <p:cTn id="65" dur="500"/>
                                        <p:tgtEl>
                                          <p:spTgt spid="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5"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style.rotation</p:attrName>
                                        </p:attrNameLst>
                                      </p:cBhvr>
                                      <p:tavLst>
                                        <p:tav tm="0">
                                          <p:val>
                                            <p:fltVal val="720"/>
                                          </p:val>
                                        </p:tav>
                                        <p:tav tm="100000">
                                          <p:val>
                                            <p:fltVal val="0"/>
                                          </p:val>
                                        </p:tav>
                                      </p:tavLst>
                                    </p:anim>
                                    <p:anim calcmode="lin" valueType="num">
                                      <p:cBhvr>
                                        <p:cTn id="72" dur="1000" fill="hold"/>
                                        <p:tgtEl>
                                          <p:spTgt spid="22"/>
                                        </p:tgtEl>
                                        <p:attrNameLst>
                                          <p:attrName>ppt_h</p:attrName>
                                        </p:attrNameLst>
                                      </p:cBhvr>
                                      <p:tavLst>
                                        <p:tav tm="0">
                                          <p:val>
                                            <p:fltVal val="0"/>
                                          </p:val>
                                        </p:tav>
                                        <p:tav tm="100000">
                                          <p:val>
                                            <p:strVal val="#ppt_h"/>
                                          </p:val>
                                        </p:tav>
                                      </p:tavLst>
                                    </p:anim>
                                    <p:anim calcmode="lin" valueType="num">
                                      <p:cBhvr>
                                        <p:cTn id="73" dur="1000" fill="hold"/>
                                        <p:tgtEl>
                                          <p:spTgt spid="22"/>
                                        </p:tgtEl>
                                        <p:attrNameLst>
                                          <p:attrName>ppt_w</p:attrName>
                                        </p:attrNameLst>
                                      </p:cBhvr>
                                      <p:tavLst>
                                        <p:tav tm="0">
                                          <p:val>
                                            <p:fltVal val="0"/>
                                          </p:val>
                                        </p:tav>
                                        <p:tav tm="100000">
                                          <p:val>
                                            <p:strVal val="#ppt_w"/>
                                          </p:val>
                                        </p:tav>
                                      </p:tavLst>
                                    </p:anim>
                                  </p:childTnLst>
                                </p:cTn>
                              </p:par>
                            </p:childTnLst>
                          </p:cTn>
                        </p:par>
                        <p:par>
                          <p:cTn id="74" fill="hold">
                            <p:stCondLst>
                              <p:cond delay="1000"/>
                            </p:stCondLst>
                            <p:childTnLst>
                              <p:par>
                                <p:cTn id="75" presetID="2" presetClass="entr" presetSubtype="2"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1+#ppt_w/2"/>
                                          </p:val>
                                        </p:tav>
                                        <p:tav tm="100000">
                                          <p:val>
                                            <p:strVal val="#ppt_x"/>
                                          </p:val>
                                        </p:tav>
                                      </p:tavLst>
                                    </p:anim>
                                    <p:anim calcmode="lin" valueType="num">
                                      <p:cBhvr additive="base">
                                        <p:cTn id="78" dur="500" fill="hold"/>
                                        <p:tgtEl>
                                          <p:spTgt spid="15"/>
                                        </p:tgtEl>
                                        <p:attrNameLst>
                                          <p:attrName>ppt_y</p:attrName>
                                        </p:attrNameLst>
                                      </p:cBhvr>
                                      <p:tavLst>
                                        <p:tav tm="0">
                                          <p:val>
                                            <p:strVal val="#ppt_y"/>
                                          </p:val>
                                        </p:tav>
                                        <p:tav tm="100000">
                                          <p:val>
                                            <p:strVal val="#ppt_y"/>
                                          </p:val>
                                        </p:tav>
                                      </p:tavLst>
                                    </p:anim>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3">
                                            <p:txEl>
                                              <p:pRg st="3" end="3"/>
                                            </p:txEl>
                                          </p:spTgt>
                                        </p:tgtEl>
                                        <p:attrNameLst>
                                          <p:attrName>style.visibility</p:attrName>
                                        </p:attrNameLst>
                                      </p:cBhvr>
                                      <p:to>
                                        <p:strVal val="visible"/>
                                      </p:to>
                                    </p:set>
                                    <p:animEffect transition="in" filter="wipe(left)">
                                      <p:cBhvr>
                                        <p:cTn id="8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47E96">
            <a:alpha val="57647"/>
          </a:srgb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FCF6749-6CA1-144E-C009-217B5208806F}"/>
              </a:ext>
            </a:extLst>
          </p:cNvPr>
          <p:cNvSpPr txBox="1"/>
          <p:nvPr/>
        </p:nvSpPr>
        <p:spPr>
          <a:xfrm>
            <a:off x="426373" y="1589143"/>
            <a:ext cx="3138328" cy="4985980"/>
          </a:xfrm>
          <a:prstGeom prst="rect">
            <a:avLst/>
          </a:prstGeom>
          <a:noFill/>
        </p:spPr>
        <p:txBody>
          <a:bodyPr wrap="square">
            <a:spAutoFit/>
          </a:bodyPr>
          <a:lstStyle/>
          <a:p>
            <a:pPr>
              <a:spcBef>
                <a:spcPts val="600"/>
              </a:spcBef>
              <a:spcAft>
                <a:spcPts val="600"/>
              </a:spcAft>
            </a:pPr>
            <a:r>
              <a:rPr lang="es-ES" sz="2200" b="1" dirty="0"/>
              <a:t>“Pero cuando os trajeren para entregaros, no os preocupéis por lo que habéis de decir, ni lo penséis, sino lo que os fuere dado en aquella hora, eso hablad; porque no sois vosotros los que habláis, sino el Espíritu Santo” (Marcos 13:11) </a:t>
            </a:r>
          </a:p>
          <a:p>
            <a:pPr>
              <a:spcBef>
                <a:spcPts val="600"/>
              </a:spcBef>
              <a:spcAft>
                <a:spcPts val="600"/>
              </a:spcAft>
            </a:pPr>
            <a:r>
              <a:rPr lang="es-ES" sz="2200" b="1" dirty="0"/>
              <a:t>“porque el Espíritu Santo os enseñará en la misma hora lo que debáis decir”</a:t>
            </a:r>
            <a:br>
              <a:rPr lang="es-ES" sz="2200" b="1" dirty="0"/>
            </a:br>
            <a:r>
              <a:rPr lang="es-ES" sz="2200" b="1" dirty="0"/>
              <a:t>(Lucas 12:12) </a:t>
            </a:r>
          </a:p>
        </p:txBody>
      </p:sp>
      <p:pic>
        <p:nvPicPr>
          <p:cNvPr id="4" name="Imagen 3" descr="Un par de personas sentadas en una mesa&#10;&#10;Descripción generada automáticamente con confianza media">
            <a:extLst>
              <a:ext uri="{FF2B5EF4-FFF2-40B4-BE49-F238E27FC236}">
                <a16:creationId xmlns:a16="http://schemas.microsoft.com/office/drawing/2014/main" id="{12302BFD-07B1-403E-0D64-177047967A0D}"/>
              </a:ext>
            </a:extLst>
          </p:cNvPr>
          <p:cNvPicPr>
            <a:picLocks noChangeAspect="1"/>
          </p:cNvPicPr>
          <p:nvPr/>
        </p:nvPicPr>
        <p:blipFill rotWithShape="1">
          <a:blip r:embed="rId2">
            <a:extLst>
              <a:ext uri="{28A0092B-C50C-407E-A947-70E740481C1C}">
                <a14:useLocalDpi xmlns:a14="http://schemas.microsoft.com/office/drawing/2010/main" val="0"/>
              </a:ext>
            </a:extLst>
          </a:blip>
          <a:srcRect l="7061"/>
          <a:stretch/>
        </p:blipFill>
        <p:spPr>
          <a:xfrm>
            <a:off x="3959051" y="160392"/>
            <a:ext cx="8104245" cy="6537215"/>
          </a:xfrm>
          <a:prstGeom prst="rect">
            <a:avLst/>
          </a:prstGeom>
          <a:ln w="57150" cap="sq">
            <a:solidFill>
              <a:srgbClr val="2E4660"/>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9BEB1DB2-A6A6-98DD-51CF-DD51374CD33D}"/>
              </a:ext>
            </a:extLst>
          </p:cNvPr>
          <p:cNvGrpSpPr/>
          <p:nvPr/>
        </p:nvGrpSpPr>
        <p:grpSpPr>
          <a:xfrm>
            <a:off x="88512" y="138096"/>
            <a:ext cx="3733667" cy="1273375"/>
            <a:chOff x="88512" y="138096"/>
            <a:chExt cx="3733667" cy="1273375"/>
          </a:xfrm>
        </p:grpSpPr>
        <p:pic>
          <p:nvPicPr>
            <p:cNvPr id="5" name="Imagen 4">
              <a:extLst>
                <a:ext uri="{FF2B5EF4-FFF2-40B4-BE49-F238E27FC236}">
                  <a16:creationId xmlns:a16="http://schemas.microsoft.com/office/drawing/2014/main" id="{2A727439-A9B1-A8EF-B397-EC7620C7A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2" y="138096"/>
              <a:ext cx="3733667" cy="1273375"/>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0F0FA19F-8BB0-7E03-DDE1-36912BE4B82A}"/>
                </a:ext>
              </a:extLst>
            </p:cNvPr>
            <p:cNvSpPr txBox="1"/>
            <p:nvPr/>
          </p:nvSpPr>
          <p:spPr>
            <a:xfrm>
              <a:off x="244139" y="188336"/>
              <a:ext cx="3422412" cy="1015962"/>
            </a:xfrm>
            <a:prstGeom prst="rect">
              <a:avLst/>
            </a:prstGeom>
            <a:noFill/>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Pone en nuestra mente las palabras que necesitamos decir</a:t>
              </a:r>
            </a:p>
          </p:txBody>
        </p:sp>
      </p:grpSp>
      <p:pic>
        <p:nvPicPr>
          <p:cNvPr id="8" name="Imagen 7" descr="Imagen que contiene Icono&#10;&#10;Descripción generada automáticamente">
            <a:extLst>
              <a:ext uri="{FF2B5EF4-FFF2-40B4-BE49-F238E27FC236}">
                <a16:creationId xmlns:a16="http://schemas.microsoft.com/office/drawing/2014/main" id="{F2177A8F-DA76-BF18-8402-6B29A74FE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04" y="1678106"/>
            <a:ext cx="360000" cy="360000"/>
          </a:xfrm>
          <a:prstGeom prst="rect">
            <a:avLst/>
          </a:prstGeom>
        </p:spPr>
      </p:pic>
      <p:pic>
        <p:nvPicPr>
          <p:cNvPr id="9" name="Imagen 8" descr="Imagen que contiene Icono&#10;&#10;Descripción generada automáticamente">
            <a:extLst>
              <a:ext uri="{FF2B5EF4-FFF2-40B4-BE49-F238E27FC236}">
                <a16:creationId xmlns:a16="http://schemas.microsoft.com/office/drawing/2014/main" id="{4D43F594-3A51-3141-2F6C-753AC957E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98" y="5189942"/>
            <a:ext cx="360000" cy="360000"/>
          </a:xfrm>
          <a:prstGeom prst="rect">
            <a:avLst/>
          </a:prstGeom>
        </p:spPr>
      </p:pic>
    </p:spTree>
    <p:extLst>
      <p:ext uri="{BB962C8B-B14F-4D97-AF65-F5344CB8AC3E}">
        <p14:creationId xmlns:p14="http://schemas.microsoft.com/office/powerpoint/2010/main" val="243247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style.rotation</p:attrName>
                                        </p:attrNameLst>
                                      </p:cBhvr>
                                      <p:tavLst>
                                        <p:tav tm="0">
                                          <p:val>
                                            <p:fltVal val="720"/>
                                          </p:val>
                                        </p:tav>
                                        <p:tav tm="100000">
                                          <p:val>
                                            <p:fltVal val="0"/>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ppt_w</p:attrName>
                                        </p:attrNameLst>
                                      </p:cBhvr>
                                      <p:tavLst>
                                        <p:tav tm="0">
                                          <p:val>
                                            <p:fltVal val="0"/>
                                          </p:val>
                                        </p:tav>
                                        <p:tav tm="100000">
                                          <p:val>
                                            <p:strVal val="#ppt_w"/>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style.rotation</p:attrName>
                                        </p:attrNameLst>
                                      </p:cBhvr>
                                      <p:tavLst>
                                        <p:tav tm="0">
                                          <p:val>
                                            <p:fltVal val="720"/>
                                          </p:val>
                                        </p:tav>
                                        <p:tav tm="100000">
                                          <p:val>
                                            <p:fltVal val="0"/>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ppt_w</p:attrName>
                                        </p:attrNameLst>
                                      </p:cBhvr>
                                      <p:tavLst>
                                        <p:tav tm="0">
                                          <p:val>
                                            <p:fltVal val="0"/>
                                          </p:val>
                                        </p:tav>
                                        <p:tav tm="100000">
                                          <p:val>
                                            <p:strVal val="#ppt_w"/>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left)">
                                      <p:cBhvr>
                                        <p:cTn id="3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9BAE7E-CD38-0A6D-F683-79A0590674B6}"/>
              </a:ext>
            </a:extLst>
          </p:cNvPr>
          <p:cNvSpPr txBox="1"/>
          <p:nvPr/>
        </p:nvSpPr>
        <p:spPr>
          <a:xfrm>
            <a:off x="1788607" y="2018336"/>
            <a:ext cx="9013372" cy="3477875"/>
          </a:xfrm>
          <a:prstGeom prst="rect">
            <a:avLst/>
          </a:prstGeom>
          <a:solidFill>
            <a:schemeClr val="bg1">
              <a:alpha val="46000"/>
            </a:schemeClr>
          </a:solidFill>
        </p:spPr>
        <p:txBody>
          <a:bodyPr wrap="square">
            <a:spAutoFit/>
          </a:bodyPr>
          <a:lstStyle/>
          <a:p>
            <a:r>
              <a:rPr lang="es-ES" sz="2000" b="1" dirty="0"/>
              <a:t>Siempre que hablamos del Espíritu Santo pensamos en el Nuevo Testamento y concretamente en Pentecostés. Dios no reservó las gracias especiales del Espíritu Santo sólo para los tiempos del NT. También en la antigüedad capacitó a sus siervos para que cumpliesen sus tareas mediante el derramamiento del Espíritu Santo.</a:t>
            </a:r>
          </a:p>
          <a:p>
            <a:r>
              <a:rPr lang="es-ES" sz="2000" b="1" dirty="0"/>
              <a:t>¿Qué ocurre cuando hemos recibido el Espíritu Santo? ¿Nos mantenemos inactivos o nos impulsa a actuar? </a:t>
            </a:r>
          </a:p>
          <a:p>
            <a:r>
              <a:rPr lang="es-ES" sz="2000" b="1" dirty="0"/>
              <a:t>Cuando hemos recibido el Espíritu Santo se nos pide acción. El Espíritu de Dios es el originador de todo lo bueno y de todos los grandes logros, y trabaja por medio de los instrumentos humanos.</a:t>
            </a:r>
          </a:p>
          <a:p>
            <a:r>
              <a:rPr lang="es-ES" sz="2000" b="1" dirty="0"/>
              <a:t>¿Qué ocurre cuando a una persona le llena el Espíritu Santo? ¿Qué le da a esa persona para capacitarlo para su misión? </a:t>
            </a:r>
          </a:p>
        </p:txBody>
      </p:sp>
    </p:spTree>
    <p:extLst>
      <p:ext uri="{BB962C8B-B14F-4D97-AF65-F5344CB8AC3E}">
        <p14:creationId xmlns:p14="http://schemas.microsoft.com/office/powerpoint/2010/main" val="1368590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E0C339-489A-A80D-F96B-7928ECAB5CBD}"/>
              </a:ext>
            </a:extLst>
          </p:cNvPr>
          <p:cNvSpPr txBox="1"/>
          <p:nvPr/>
        </p:nvSpPr>
        <p:spPr>
          <a:xfrm>
            <a:off x="287942" y="982177"/>
            <a:ext cx="3389754" cy="5709255"/>
          </a:xfrm>
          <a:prstGeom prst="rect">
            <a:avLst/>
          </a:prstGeom>
          <a:noFill/>
        </p:spPr>
        <p:txBody>
          <a:bodyPr wrap="square">
            <a:spAutoFit/>
          </a:bodyPr>
          <a:lstStyle/>
          <a:p>
            <a:pPr indent="174625"/>
            <a:r>
              <a:rPr lang="es-ES" sz="2400" b="1" dirty="0"/>
              <a:t>“y la esperanza no avergüenza; porque el amor de Dios ha sido derramado en nuestros corazones por el Espíritu Santo que nos fue dado” </a:t>
            </a:r>
            <a:br>
              <a:rPr lang="es-ES" sz="2400" b="1" dirty="0"/>
            </a:br>
            <a:r>
              <a:rPr lang="es-ES" sz="2400" b="1" dirty="0"/>
              <a:t>(Romanos 5:5)</a:t>
            </a:r>
          </a:p>
          <a:p>
            <a:pPr indent="180975">
              <a:spcBef>
                <a:spcPts val="600"/>
              </a:spcBef>
            </a:pPr>
            <a:r>
              <a:rPr lang="es-ES" sz="2400" b="1" dirty="0"/>
              <a:t>“Mas el fruto del Espíritu es amor, gozo, paz, paciencia, benignidad, bondad, fe, mansedumbre, templanza; contra tales cosas no hay ley”</a:t>
            </a:r>
          </a:p>
          <a:p>
            <a:r>
              <a:rPr lang="es-ES" sz="2400" b="1" dirty="0"/>
              <a:t>(Gálatas 5:22-23)</a:t>
            </a:r>
          </a:p>
        </p:txBody>
      </p:sp>
      <p:pic>
        <p:nvPicPr>
          <p:cNvPr id="4" name="Imagen 3" descr="Una flor amarilla&#10;&#10;Descripción generada automáticamente con confianza baja">
            <a:extLst>
              <a:ext uri="{FF2B5EF4-FFF2-40B4-BE49-F238E27FC236}">
                <a16:creationId xmlns:a16="http://schemas.microsoft.com/office/drawing/2014/main" id="{5C2152EB-1710-96C0-9372-EC7AB33D6476}"/>
              </a:ext>
            </a:extLst>
          </p:cNvPr>
          <p:cNvPicPr>
            <a:picLocks noChangeAspect="1"/>
          </p:cNvPicPr>
          <p:nvPr/>
        </p:nvPicPr>
        <p:blipFill rotWithShape="1">
          <a:blip r:embed="rId3">
            <a:extLst>
              <a:ext uri="{28A0092B-C50C-407E-A947-70E740481C1C}">
                <a14:useLocalDpi xmlns:a14="http://schemas.microsoft.com/office/drawing/2010/main" val="0"/>
              </a:ext>
            </a:extLst>
          </a:blip>
          <a:srcRect l="5792"/>
          <a:stretch/>
        </p:blipFill>
        <p:spPr>
          <a:xfrm>
            <a:off x="3677696" y="84594"/>
            <a:ext cx="8392001" cy="6678156"/>
          </a:xfrm>
          <a:prstGeom prst="rect">
            <a:avLst/>
          </a:prstGeom>
          <a:solidFill>
            <a:srgbClr val="FFFFFF">
              <a:shade val="85000"/>
            </a:srgbClr>
          </a:solidFill>
          <a:ln w="88900" cap="sq">
            <a:solidFill>
              <a:srgbClr val="7137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A24128FD-1757-1064-34E4-D0C80E11BAF2}"/>
              </a:ext>
            </a:extLst>
          </p:cNvPr>
          <p:cNvGrpSpPr/>
          <p:nvPr/>
        </p:nvGrpSpPr>
        <p:grpSpPr>
          <a:xfrm>
            <a:off x="92159" y="95250"/>
            <a:ext cx="3444862" cy="653500"/>
            <a:chOff x="92159" y="95250"/>
            <a:chExt cx="3444862" cy="653500"/>
          </a:xfrm>
        </p:grpSpPr>
        <p:pic>
          <p:nvPicPr>
            <p:cNvPr id="5" name="Imagen 4">
              <a:extLst>
                <a:ext uri="{FF2B5EF4-FFF2-40B4-BE49-F238E27FC236}">
                  <a16:creationId xmlns:a16="http://schemas.microsoft.com/office/drawing/2014/main" id="{F5651D65-ACA1-FE59-785C-7AD904119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9" y="95250"/>
              <a:ext cx="3444862" cy="653500"/>
            </a:xfrm>
            <a:prstGeom prst="rect">
              <a:avLst/>
            </a:prstGeom>
          </p:spPr>
        </p:pic>
        <p:sp>
          <p:nvSpPr>
            <p:cNvPr id="6" name="CuadroTexto 5">
              <a:extLst>
                <a:ext uri="{FF2B5EF4-FFF2-40B4-BE49-F238E27FC236}">
                  <a16:creationId xmlns:a16="http://schemas.microsoft.com/office/drawing/2014/main" id="{FCD551E3-08C9-0EF6-4F9D-057B9DE340DC}"/>
                </a:ext>
              </a:extLst>
            </p:cNvPr>
            <p:cNvSpPr txBox="1"/>
            <p:nvPr/>
          </p:nvSpPr>
          <p:spPr>
            <a:xfrm>
              <a:off x="337716" y="166568"/>
              <a:ext cx="2953747" cy="369332"/>
            </a:xfrm>
            <a:prstGeom prst="rect">
              <a:avLst/>
            </a:prstGeom>
            <a:noFill/>
          </p:spPr>
          <p:txBody>
            <a:bodyPr wrap="square">
              <a:prstTxWarp prst="textPlain">
                <a:avLst/>
              </a:prstTxWarp>
              <a:spAutoFit/>
            </a:bodyPr>
            <a:lstStyle/>
            <a:p>
              <a:r>
                <a:rPr lang="es-ES" sz="18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Nos da su fruto</a:t>
              </a:r>
            </a:p>
          </p:txBody>
        </p:sp>
      </p:grpSp>
      <p:pic>
        <p:nvPicPr>
          <p:cNvPr id="8" name="Imagen 7" descr="Logotipo&#10;&#10;Descripción generada automáticamente con confianza media">
            <a:extLst>
              <a:ext uri="{FF2B5EF4-FFF2-40B4-BE49-F238E27FC236}">
                <a16:creationId xmlns:a16="http://schemas.microsoft.com/office/drawing/2014/main" id="{C68AAE71-AAB7-6930-5A29-F033440F7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03" y="1073483"/>
            <a:ext cx="360000" cy="360000"/>
          </a:xfrm>
          <a:prstGeom prst="rect">
            <a:avLst/>
          </a:prstGeom>
        </p:spPr>
      </p:pic>
      <p:pic>
        <p:nvPicPr>
          <p:cNvPr id="9" name="Imagen 8" descr="Logotipo&#10;&#10;Descripción generada automáticamente con confianza media">
            <a:extLst>
              <a:ext uri="{FF2B5EF4-FFF2-40B4-BE49-F238E27FC236}">
                <a16:creationId xmlns:a16="http://schemas.microsoft.com/office/drawing/2014/main" id="{D8B97EEF-A613-F06A-2438-BDE53DA80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03" y="3702457"/>
            <a:ext cx="360000" cy="360000"/>
          </a:xfrm>
          <a:prstGeom prst="rect">
            <a:avLst/>
          </a:prstGeom>
        </p:spPr>
      </p:pic>
    </p:spTree>
    <p:extLst>
      <p:ext uri="{BB962C8B-B14F-4D97-AF65-F5344CB8AC3E}">
        <p14:creationId xmlns:p14="http://schemas.microsoft.com/office/powerpoint/2010/main" val="336909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500" fill="hold"/>
                                        <p:tgtEl>
                                          <p:spTgt spid="4"/>
                                        </p:tgtEl>
                                        <p:attrNameLst>
                                          <p:attrName>ppt_w</p:attrName>
                                        </p:attrNameLst>
                                      </p:cBhvr>
                                      <p:tavLst>
                                        <p:tav tm="0">
                                          <p:val>
                                            <p:fltVal val="0"/>
                                          </p:val>
                                        </p:tav>
                                        <p:tav tm="100000">
                                          <p:val>
                                            <p:strVal val="#ppt_w"/>
                                          </p:val>
                                        </p:tav>
                                      </p:tavLst>
                                    </p:anim>
                                    <p:anim calcmode="lin" valueType="num">
                                      <p:cBhvr>
                                        <p:cTn id="19" dur="1500" fill="hold"/>
                                        <p:tgtEl>
                                          <p:spTgt spid="4"/>
                                        </p:tgtEl>
                                        <p:attrNameLst>
                                          <p:attrName>ppt_h</p:attrName>
                                        </p:attrNameLst>
                                      </p:cBhvr>
                                      <p:tavLst>
                                        <p:tav tm="0">
                                          <p:val>
                                            <p:fltVal val="0"/>
                                          </p:val>
                                        </p:tav>
                                        <p:tav tm="100000">
                                          <p:val>
                                            <p:strVal val="#ppt_h"/>
                                          </p:val>
                                        </p:tav>
                                      </p:tavLst>
                                    </p:anim>
                                    <p:animEffect transition="in" filter="fade">
                                      <p:cBhvr>
                                        <p:cTn id="20" dur="1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style.rotation</p:attrName>
                                        </p:attrNameLst>
                                      </p:cBhvr>
                                      <p:tavLst>
                                        <p:tav tm="0">
                                          <p:val>
                                            <p:fltVal val="720"/>
                                          </p:val>
                                        </p:tav>
                                        <p:tav tm="100000">
                                          <p:val>
                                            <p:fltVal val="0"/>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style.rotation</p:attrName>
                                        </p:attrNameLst>
                                      </p:cBhvr>
                                      <p:tavLst>
                                        <p:tav tm="0">
                                          <p:val>
                                            <p:fltVal val="720"/>
                                          </p:val>
                                        </p:tav>
                                        <p:tav tm="100000">
                                          <p:val>
                                            <p:fltVal val="0"/>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ppt_w</p:attrName>
                                        </p:attrNameLst>
                                      </p:cBhvr>
                                      <p:tavLst>
                                        <p:tav tm="0">
                                          <p:val>
                                            <p:fltVal val="0"/>
                                          </p:val>
                                        </p:tav>
                                        <p:tav tm="100000">
                                          <p:val>
                                            <p:strVal val="#ppt_w"/>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left)">
                                      <p:cBhvr>
                                        <p:cTn id="4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22000" t="-12000" r="-21000"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CF5963-B041-7F0E-B167-F3BB6095F458}"/>
              </a:ext>
            </a:extLst>
          </p:cNvPr>
          <p:cNvSpPr txBox="1"/>
          <p:nvPr/>
        </p:nvSpPr>
        <p:spPr>
          <a:xfrm>
            <a:off x="5867400" y="4226510"/>
            <a:ext cx="6324600" cy="2631490"/>
          </a:xfrm>
          <a:prstGeom prst="rect">
            <a:avLst/>
          </a:prstGeom>
          <a:noFill/>
        </p:spPr>
        <p:txBody>
          <a:bodyPr wrap="square">
            <a:spAutoFit/>
          </a:bodyPr>
          <a:lstStyle/>
          <a:p>
            <a:pPr indent="360363">
              <a:spcBef>
                <a:spcPts val="600"/>
              </a:spcBef>
            </a:pPr>
            <a:r>
              <a:rPr lang="es-ES" sz="2000" b="1" dirty="0"/>
              <a:t>[A Simeón] “Y le había sido revelado por el Espíritu Santo, que no vería la muerte antes que viese al Ungido del Señor” (Lucas 2:26) </a:t>
            </a:r>
          </a:p>
          <a:p>
            <a:pPr indent="361950">
              <a:spcBef>
                <a:spcPts val="600"/>
              </a:spcBef>
            </a:pPr>
            <a:r>
              <a:rPr lang="es-ES" sz="2000" b="1" dirty="0"/>
              <a:t>“En aquellos días unos profetas descendieron de Jerusalén a Antioquía. Y levantándose uno de ellos, llamado </a:t>
            </a:r>
            <a:r>
              <a:rPr lang="es-ES" sz="2000" b="1" dirty="0" err="1"/>
              <a:t>Agabo</a:t>
            </a:r>
            <a:r>
              <a:rPr lang="es-ES" sz="2000" b="1" dirty="0"/>
              <a:t>, daba a entender por el Espíritu, que vendría una gran hambre en toda la tierra habitada; la cual sucedió en tiempo de Claudio” (Hechos 11:28)</a:t>
            </a:r>
          </a:p>
        </p:txBody>
      </p:sp>
      <p:grpSp>
        <p:nvGrpSpPr>
          <p:cNvPr id="2" name="Grupo 1">
            <a:extLst>
              <a:ext uri="{FF2B5EF4-FFF2-40B4-BE49-F238E27FC236}">
                <a16:creationId xmlns:a16="http://schemas.microsoft.com/office/drawing/2014/main" id="{4226C375-36F2-D285-8E1E-ED348BBB9C5C}"/>
              </a:ext>
            </a:extLst>
          </p:cNvPr>
          <p:cNvGrpSpPr/>
          <p:nvPr/>
        </p:nvGrpSpPr>
        <p:grpSpPr>
          <a:xfrm>
            <a:off x="432079" y="76230"/>
            <a:ext cx="4300696" cy="589527"/>
            <a:chOff x="432079" y="76230"/>
            <a:chExt cx="4300696" cy="589527"/>
          </a:xfrm>
        </p:grpSpPr>
        <p:pic>
          <p:nvPicPr>
            <p:cNvPr id="5" name="Imagen 4">
              <a:extLst>
                <a:ext uri="{FF2B5EF4-FFF2-40B4-BE49-F238E27FC236}">
                  <a16:creationId xmlns:a16="http://schemas.microsoft.com/office/drawing/2014/main" id="{4E762B35-28DD-9421-C6C3-AD3D43D6B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79" y="76230"/>
              <a:ext cx="4300696" cy="589527"/>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C2A61A8-3783-1B34-2ED0-D18E99212B04}"/>
                </a:ext>
              </a:extLst>
            </p:cNvPr>
            <p:cNvSpPr txBox="1"/>
            <p:nvPr/>
          </p:nvSpPr>
          <p:spPr>
            <a:xfrm>
              <a:off x="633046" y="139183"/>
              <a:ext cx="3908809" cy="357791"/>
            </a:xfrm>
            <a:prstGeom prst="rect">
              <a:avLst/>
            </a:prstGeom>
            <a:noFill/>
          </p:spPr>
          <p:txBody>
            <a:bodyPr wrap="square">
              <a:prstTxWarp prst="textPlain">
                <a:avLst/>
              </a:prstTxWarp>
              <a:spAutoFit/>
            </a:bodyPr>
            <a:lstStyle/>
            <a:p>
              <a:r>
                <a:rPr lang="es-ES" b="1" dirty="0">
                  <a:solidFill>
                    <a:schemeClr val="bg1"/>
                  </a:solidFill>
                  <a:effectLst>
                    <a:outerShdw blurRad="50800" dist="38100" dir="5400000" algn="t" rotWithShape="0">
                      <a:prstClr val="black">
                        <a:alpha val="40000"/>
                      </a:prstClr>
                    </a:outerShdw>
                  </a:effectLst>
                  <a:latin typeface="Sabon Next LT" panose="02000500000000000000" pitchFamily="2" charset="0"/>
                  <a:cs typeface="Sabon Next LT" panose="02000500000000000000" pitchFamily="2" charset="0"/>
                </a:rPr>
                <a:t>Nos revela el futuro</a:t>
              </a:r>
            </a:p>
          </p:txBody>
        </p:sp>
      </p:grpSp>
      <p:pic>
        <p:nvPicPr>
          <p:cNvPr id="6" name="Imagen 5" descr="Imagen que contiene persona, interior, hombre, comiendo&#10;&#10;Descripción generada automáticamente">
            <a:extLst>
              <a:ext uri="{FF2B5EF4-FFF2-40B4-BE49-F238E27FC236}">
                <a16:creationId xmlns:a16="http://schemas.microsoft.com/office/drawing/2014/main" id="{54D259F7-8D98-F242-C309-3B68F127DC3E}"/>
              </a:ext>
            </a:extLst>
          </p:cNvPr>
          <p:cNvPicPr>
            <a:picLocks noChangeAspect="1"/>
          </p:cNvPicPr>
          <p:nvPr/>
        </p:nvPicPr>
        <p:blipFill rotWithShape="1">
          <a:blip r:embed="rId5">
            <a:extLst>
              <a:ext uri="{28A0092B-C50C-407E-A947-70E740481C1C}">
                <a14:useLocalDpi xmlns:a14="http://schemas.microsoft.com/office/drawing/2010/main" val="0"/>
              </a:ext>
            </a:extLst>
          </a:blip>
          <a:srcRect t="14434"/>
          <a:stretch/>
        </p:blipFill>
        <p:spPr>
          <a:xfrm>
            <a:off x="6096000" y="139184"/>
            <a:ext cx="5953125" cy="3952593"/>
          </a:xfrm>
          <a:prstGeom prst="rect">
            <a:avLst/>
          </a:prstGeom>
          <a:ln w="38100" cap="sq">
            <a:solidFill>
              <a:srgbClr val="D68D6D"/>
            </a:solidFill>
            <a:prstDash val="solid"/>
            <a:miter lim="800000"/>
          </a:ln>
          <a:effectLst>
            <a:outerShdw blurRad="50800" dist="38100" dir="2700000" algn="tl" rotWithShape="0">
              <a:srgbClr val="000000">
                <a:alpha val="43000"/>
              </a:srgbClr>
            </a:outerShdw>
          </a:effectLst>
        </p:spPr>
      </p:pic>
      <p:pic>
        <p:nvPicPr>
          <p:cNvPr id="13" name="Imagen 12" descr="Un grupo de personas disfrazadas&#10;&#10;Descripción generada automáticamente con confianza baja">
            <a:extLst>
              <a:ext uri="{FF2B5EF4-FFF2-40B4-BE49-F238E27FC236}">
                <a16:creationId xmlns:a16="http://schemas.microsoft.com/office/drawing/2014/main" id="{FA69C355-287C-9754-1A31-F1DA3788F3F1}"/>
              </a:ext>
            </a:extLst>
          </p:cNvPr>
          <p:cNvPicPr>
            <a:picLocks noChangeAspect="1"/>
          </p:cNvPicPr>
          <p:nvPr/>
        </p:nvPicPr>
        <p:blipFill rotWithShape="1">
          <a:blip r:embed="rId6">
            <a:extLst>
              <a:ext uri="{28A0092B-C50C-407E-A947-70E740481C1C}">
                <a14:useLocalDpi xmlns:a14="http://schemas.microsoft.com/office/drawing/2010/main" val="0"/>
              </a:ext>
            </a:extLst>
          </a:blip>
          <a:srcRect b="4194"/>
          <a:stretch/>
        </p:blipFill>
        <p:spPr>
          <a:xfrm>
            <a:off x="142875" y="793820"/>
            <a:ext cx="5557147" cy="5962988"/>
          </a:xfrm>
          <a:prstGeom prst="rect">
            <a:avLst/>
          </a:prstGeom>
          <a:ln w="38100" cap="sq">
            <a:solidFill>
              <a:srgbClr val="69792F"/>
            </a:solidFill>
            <a:prstDash val="solid"/>
            <a:miter lim="800000"/>
          </a:ln>
          <a:effectLst>
            <a:outerShdw blurRad="50800" dist="38100" dir="2700000" algn="tl" rotWithShape="0">
              <a:srgbClr val="000000">
                <a:alpha val="43000"/>
              </a:srgbClr>
            </a:outerShdw>
          </a:effectLst>
        </p:spPr>
      </p:pic>
      <p:pic>
        <p:nvPicPr>
          <p:cNvPr id="8" name="Imagen 7" descr="Icono&#10;&#10;Descripción generada automáticamente">
            <a:extLst>
              <a:ext uri="{FF2B5EF4-FFF2-40B4-BE49-F238E27FC236}">
                <a16:creationId xmlns:a16="http://schemas.microsoft.com/office/drawing/2014/main" id="{7CD7E558-1646-BB06-6BDE-30B66C2740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448" y="4256654"/>
            <a:ext cx="360000" cy="360000"/>
          </a:xfrm>
          <a:prstGeom prst="rect">
            <a:avLst/>
          </a:prstGeom>
        </p:spPr>
      </p:pic>
      <p:pic>
        <p:nvPicPr>
          <p:cNvPr id="9" name="Imagen 8" descr="Icono&#10;&#10;Descripción generada automáticamente">
            <a:extLst>
              <a:ext uri="{FF2B5EF4-FFF2-40B4-BE49-F238E27FC236}">
                <a16:creationId xmlns:a16="http://schemas.microsoft.com/office/drawing/2014/main" id="{0DAC5855-7A2F-608D-297F-292712D240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448" y="5280980"/>
            <a:ext cx="360000" cy="360000"/>
          </a:xfrm>
          <a:prstGeom prst="rect">
            <a:avLst/>
          </a:prstGeom>
        </p:spPr>
      </p:pic>
    </p:spTree>
    <p:extLst>
      <p:ext uri="{BB962C8B-B14F-4D97-AF65-F5344CB8AC3E}">
        <p14:creationId xmlns:p14="http://schemas.microsoft.com/office/powerpoint/2010/main" val="198016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800" decel="100000"/>
                                        <p:tgtEl>
                                          <p:spTgt spid="6"/>
                                        </p:tgtEl>
                                      </p:cBhvr>
                                    </p:animEffect>
                                    <p:anim calcmode="lin" valueType="num">
                                      <p:cBhvr>
                                        <p:cTn id="19" dur="800" decel="100000" fill="hold"/>
                                        <p:tgtEl>
                                          <p:spTgt spid="6"/>
                                        </p:tgtEl>
                                        <p:attrNameLst>
                                          <p:attrName>style.rotation</p:attrName>
                                        </p:attrNameLst>
                                      </p:cBhvr>
                                      <p:tavLst>
                                        <p:tav tm="0">
                                          <p:val>
                                            <p:fltVal val="-90"/>
                                          </p:val>
                                        </p:tav>
                                        <p:tav tm="100000">
                                          <p:val>
                                            <p:fltVal val="0"/>
                                          </p:val>
                                        </p:tav>
                                      </p:tavLst>
                                    </p:anim>
                                    <p:anim calcmode="lin" valueType="num">
                                      <p:cBhvr>
                                        <p:cTn id="20" dur="800" decel="100000" fill="hold"/>
                                        <p:tgtEl>
                                          <p:spTgt spid="6"/>
                                        </p:tgtEl>
                                        <p:attrNameLst>
                                          <p:attrName>ppt_x</p:attrName>
                                        </p:attrNameLst>
                                      </p:cBhvr>
                                      <p:tavLst>
                                        <p:tav tm="0">
                                          <p:val>
                                            <p:strVal val="#ppt_x+0.4"/>
                                          </p:val>
                                        </p:tav>
                                        <p:tav tm="100000">
                                          <p:val>
                                            <p:strVal val="#ppt_x-0.05"/>
                                          </p:val>
                                        </p:tav>
                                      </p:tavLst>
                                    </p:anim>
                                    <p:anim calcmode="lin" valueType="num">
                                      <p:cBhvr>
                                        <p:cTn id="21" dur="800" decel="100000" fill="hold"/>
                                        <p:tgtEl>
                                          <p:spTgt spid="6"/>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style.rotation</p:attrName>
                                        </p:attrNameLst>
                                      </p:cBhvr>
                                      <p:tavLst>
                                        <p:tav tm="0">
                                          <p:val>
                                            <p:fltVal val="720"/>
                                          </p:val>
                                        </p:tav>
                                        <p:tav tm="100000">
                                          <p:val>
                                            <p:fltVal val="0"/>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800" decel="100000"/>
                                        <p:tgtEl>
                                          <p:spTgt spid="13"/>
                                        </p:tgtEl>
                                      </p:cBhvr>
                                    </p:animEffect>
                                    <p:anim calcmode="lin" valueType="num">
                                      <p:cBhvr>
                                        <p:cTn id="41" dur="800" decel="100000" fill="hold"/>
                                        <p:tgtEl>
                                          <p:spTgt spid="13"/>
                                        </p:tgtEl>
                                        <p:attrNameLst>
                                          <p:attrName>style.rotation</p:attrName>
                                        </p:attrNameLst>
                                      </p:cBhvr>
                                      <p:tavLst>
                                        <p:tav tm="0">
                                          <p:val>
                                            <p:fltVal val="-90"/>
                                          </p:val>
                                        </p:tav>
                                        <p:tav tm="100000">
                                          <p:val>
                                            <p:fltVal val="0"/>
                                          </p:val>
                                        </p:tav>
                                      </p:tavLst>
                                    </p:anim>
                                    <p:anim calcmode="lin" valueType="num">
                                      <p:cBhvr>
                                        <p:cTn id="42" dur="800" decel="100000" fill="hold"/>
                                        <p:tgtEl>
                                          <p:spTgt spid="13"/>
                                        </p:tgtEl>
                                        <p:attrNameLst>
                                          <p:attrName>ppt_x</p:attrName>
                                        </p:attrNameLst>
                                      </p:cBhvr>
                                      <p:tavLst>
                                        <p:tav tm="0">
                                          <p:val>
                                            <p:strVal val="#ppt_x+0.4"/>
                                          </p:val>
                                        </p:tav>
                                        <p:tav tm="100000">
                                          <p:val>
                                            <p:strVal val="#ppt_x-0.05"/>
                                          </p:val>
                                        </p:tav>
                                      </p:tavLst>
                                    </p:anim>
                                    <p:anim calcmode="lin" valueType="num">
                                      <p:cBhvr>
                                        <p:cTn id="43" dur="800" decel="100000" fill="hold"/>
                                        <p:tgtEl>
                                          <p:spTgt spid="13"/>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46" fill="hold">
                            <p:stCondLst>
                              <p:cond delay="1000"/>
                            </p:stCondLst>
                            <p:childTnLst>
                              <p:par>
                                <p:cTn id="47" presetID="3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style.rotation</p:attrName>
                                        </p:attrNameLst>
                                      </p:cBhvr>
                                      <p:tavLst>
                                        <p:tav tm="0">
                                          <p:val>
                                            <p:fltVal val="720"/>
                                          </p:val>
                                        </p:tav>
                                        <p:tav tm="100000">
                                          <p:val>
                                            <p:fltVal val="0"/>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ppt_w</p:attrName>
                                        </p:attrNameLst>
                                      </p:cBhvr>
                                      <p:tavLst>
                                        <p:tav tm="0">
                                          <p:val>
                                            <p:fltVal val="0"/>
                                          </p:val>
                                        </p:tav>
                                        <p:tav tm="100000">
                                          <p:val>
                                            <p:strVal val="#ppt_w"/>
                                          </p:val>
                                        </p:tav>
                                      </p:tavLst>
                                    </p:anim>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wipe(left)">
                                      <p:cBhvr>
                                        <p:cTn id="5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03088E-0022-8B91-3711-62ED50BF17E4}"/>
              </a:ext>
            </a:extLst>
          </p:cNvPr>
          <p:cNvSpPr txBox="1"/>
          <p:nvPr/>
        </p:nvSpPr>
        <p:spPr>
          <a:xfrm>
            <a:off x="6162675" y="77514"/>
            <a:ext cx="5995987" cy="1323439"/>
          </a:xfrm>
          <a:prstGeom prst="rect">
            <a:avLst/>
          </a:prstGeom>
          <a:noFill/>
        </p:spPr>
        <p:txBody>
          <a:bodyPr wrap="square">
            <a:spAutoFit/>
          </a:bodyPr>
          <a:lstStyle/>
          <a:p>
            <a:r>
              <a:rPr lang="es-ES" sz="2000" b="1" dirty="0"/>
              <a:t>“Y de igual manera el Espíritu nos ayuda en nuestra debilidad; pues qué hemos de pedir como conviene, no lo sabemos, pero el Espíritu mismo intercede por nosotros con gemidos indecibles” (Romanos 8:26) </a:t>
            </a:r>
          </a:p>
        </p:txBody>
      </p:sp>
      <p:grpSp>
        <p:nvGrpSpPr>
          <p:cNvPr id="2" name="Grupo 1">
            <a:extLst>
              <a:ext uri="{FF2B5EF4-FFF2-40B4-BE49-F238E27FC236}">
                <a16:creationId xmlns:a16="http://schemas.microsoft.com/office/drawing/2014/main" id="{6C626DC7-5261-801A-14A2-F845BB0CFB90}"/>
              </a:ext>
            </a:extLst>
          </p:cNvPr>
          <p:cNvGrpSpPr/>
          <p:nvPr/>
        </p:nvGrpSpPr>
        <p:grpSpPr>
          <a:xfrm>
            <a:off x="206036" y="107661"/>
            <a:ext cx="4014272" cy="787283"/>
            <a:chOff x="206036" y="107661"/>
            <a:chExt cx="4014272" cy="787283"/>
          </a:xfrm>
        </p:grpSpPr>
        <p:pic>
          <p:nvPicPr>
            <p:cNvPr id="5" name="Imagen 4">
              <a:extLst>
                <a:ext uri="{FF2B5EF4-FFF2-40B4-BE49-F238E27FC236}">
                  <a16:creationId xmlns:a16="http://schemas.microsoft.com/office/drawing/2014/main" id="{DFCBE3CA-BD71-4CDA-A118-012314D62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36" y="107661"/>
              <a:ext cx="4014272" cy="78728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0FDC1231-91B8-7DF0-887D-22DD272C89D1}"/>
                </a:ext>
              </a:extLst>
            </p:cNvPr>
            <p:cNvSpPr txBox="1"/>
            <p:nvPr/>
          </p:nvSpPr>
          <p:spPr>
            <a:xfrm>
              <a:off x="434928" y="211014"/>
              <a:ext cx="3556488" cy="422030"/>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Intercede cuando oramos</a:t>
              </a:r>
            </a:p>
          </p:txBody>
        </p:sp>
      </p:grpSp>
      <p:pic>
        <p:nvPicPr>
          <p:cNvPr id="7" name="Imagen 6" descr="Logotipo, Icono&#10;&#10;Descripción generada automáticamente">
            <a:extLst>
              <a:ext uri="{FF2B5EF4-FFF2-40B4-BE49-F238E27FC236}">
                <a16:creationId xmlns:a16="http://schemas.microsoft.com/office/drawing/2014/main" id="{53641463-2294-7494-79CE-7F98098E5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326" y="121206"/>
            <a:ext cx="360000" cy="360000"/>
          </a:xfrm>
          <a:prstGeom prst="rect">
            <a:avLst/>
          </a:prstGeom>
        </p:spPr>
      </p:pic>
    </p:spTree>
    <p:extLst>
      <p:ext uri="{BB962C8B-B14F-4D97-AF65-F5344CB8AC3E}">
        <p14:creationId xmlns:p14="http://schemas.microsoft.com/office/powerpoint/2010/main" val="746974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style.rotation</p:attrName>
                                        </p:attrNameLst>
                                      </p:cBhvr>
                                      <p:tavLst>
                                        <p:tav tm="0">
                                          <p:val>
                                            <p:fltVal val="720"/>
                                          </p:val>
                                        </p:tav>
                                        <p:tav tm="100000">
                                          <p:val>
                                            <p:fltVal val="0"/>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ppt_w</p:attrName>
                                        </p:attrNameLst>
                                      </p:cBhvr>
                                      <p:tavLst>
                                        <p:tav tm="0">
                                          <p:val>
                                            <p:fltVal val="0"/>
                                          </p:val>
                                        </p:tav>
                                        <p:tav tm="100000">
                                          <p:val>
                                            <p:strVal val="#ppt_w"/>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7185B8-B7E0-511C-5218-47133093FCAF}"/>
              </a:ext>
            </a:extLst>
          </p:cNvPr>
          <p:cNvSpPr txBox="1"/>
          <p:nvPr/>
        </p:nvSpPr>
        <p:spPr>
          <a:xfrm>
            <a:off x="0" y="698390"/>
            <a:ext cx="5371540" cy="1323439"/>
          </a:xfrm>
          <a:prstGeom prst="rect">
            <a:avLst/>
          </a:prstGeom>
          <a:noFill/>
        </p:spPr>
        <p:txBody>
          <a:bodyPr wrap="square">
            <a:spAutoFit/>
          </a:bodyPr>
          <a:lstStyle/>
          <a:p>
            <a:pPr indent="361950"/>
            <a:r>
              <a:rPr lang="es-ES" sz="2000" b="1" dirty="0"/>
              <a:t>“pero recibiréis poder, cuando haya venido sobre vosotros el Espíritu Santo, y me seréis testigos en Jerusalén, en toda Judea, en Samaria, y hasta lo último de la tierra” (Hechos 1:8) </a:t>
            </a:r>
          </a:p>
        </p:txBody>
      </p:sp>
      <p:grpSp>
        <p:nvGrpSpPr>
          <p:cNvPr id="2" name="Grupo 1">
            <a:extLst>
              <a:ext uri="{FF2B5EF4-FFF2-40B4-BE49-F238E27FC236}">
                <a16:creationId xmlns:a16="http://schemas.microsoft.com/office/drawing/2014/main" id="{DE8B0305-F68E-81C7-A5BA-595125B8A35D}"/>
              </a:ext>
            </a:extLst>
          </p:cNvPr>
          <p:cNvGrpSpPr/>
          <p:nvPr/>
        </p:nvGrpSpPr>
        <p:grpSpPr>
          <a:xfrm>
            <a:off x="114861" y="68840"/>
            <a:ext cx="5070088" cy="664691"/>
            <a:chOff x="114861" y="68840"/>
            <a:chExt cx="5070088" cy="664691"/>
          </a:xfrm>
        </p:grpSpPr>
        <p:pic>
          <p:nvPicPr>
            <p:cNvPr id="5" name="Imagen 4">
              <a:extLst>
                <a:ext uri="{FF2B5EF4-FFF2-40B4-BE49-F238E27FC236}">
                  <a16:creationId xmlns:a16="http://schemas.microsoft.com/office/drawing/2014/main" id="{23772CDD-438F-8A64-122E-1BFA3EA1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61" y="68840"/>
              <a:ext cx="5070088" cy="664691"/>
            </a:xfrm>
            <a:prstGeom prst="rect">
              <a:avLst/>
            </a:prstGeom>
          </p:spPr>
        </p:pic>
        <p:sp>
          <p:nvSpPr>
            <p:cNvPr id="4" name="CuadroTexto 3">
              <a:extLst>
                <a:ext uri="{FF2B5EF4-FFF2-40B4-BE49-F238E27FC236}">
                  <a16:creationId xmlns:a16="http://schemas.microsoft.com/office/drawing/2014/main" id="{F0DD1CB6-1D63-9F2C-2C0B-989973C19991}"/>
                </a:ext>
              </a:extLst>
            </p:cNvPr>
            <p:cNvSpPr txBox="1"/>
            <p:nvPr/>
          </p:nvSpPr>
          <p:spPr>
            <a:xfrm>
              <a:off x="281355" y="129128"/>
              <a:ext cx="4742821" cy="426095"/>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Nos da poder para testificar</a:t>
              </a:r>
            </a:p>
          </p:txBody>
        </p:sp>
      </p:grpSp>
      <p:pic>
        <p:nvPicPr>
          <p:cNvPr id="6" name="Imagen 5" descr="Una caricatura de una persona&#10;&#10;Descripción generada automáticamente con confianza media">
            <a:extLst>
              <a:ext uri="{FF2B5EF4-FFF2-40B4-BE49-F238E27FC236}">
                <a16:creationId xmlns:a16="http://schemas.microsoft.com/office/drawing/2014/main" id="{213E67AF-82A1-8125-AFD9-E37B33ABF422}"/>
              </a:ext>
            </a:extLst>
          </p:cNvPr>
          <p:cNvPicPr>
            <a:picLocks noChangeAspect="1"/>
          </p:cNvPicPr>
          <p:nvPr/>
        </p:nvPicPr>
        <p:blipFill rotWithShape="1">
          <a:blip r:embed="rId4">
            <a:extLst>
              <a:ext uri="{28A0092B-C50C-407E-A947-70E740481C1C}">
                <a14:useLocalDpi xmlns:a14="http://schemas.microsoft.com/office/drawing/2010/main" val="0"/>
              </a:ext>
            </a:extLst>
          </a:blip>
          <a:srcRect t="1172" b="2095"/>
          <a:stretch/>
        </p:blipFill>
        <p:spPr>
          <a:xfrm>
            <a:off x="5340002" y="199464"/>
            <a:ext cx="6705600" cy="4975435"/>
          </a:xfrm>
          <a:prstGeom prst="round2DiagRect">
            <a:avLst>
              <a:gd name="adj1" fmla="val 13541"/>
              <a:gd name="adj2" fmla="val 11136"/>
            </a:avLst>
          </a:prstGeom>
          <a:ln w="38100" cap="sq">
            <a:solidFill>
              <a:srgbClr val="728CBC"/>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E87861DD-E955-315C-2BDD-A68D906121A3}"/>
              </a:ext>
            </a:extLst>
          </p:cNvPr>
          <p:cNvSpPr txBox="1"/>
          <p:nvPr/>
        </p:nvSpPr>
        <p:spPr>
          <a:xfrm>
            <a:off x="5949430" y="5297731"/>
            <a:ext cx="6003053" cy="1569660"/>
          </a:xfrm>
          <a:prstGeom prst="rect">
            <a:avLst/>
          </a:prstGeom>
          <a:noFill/>
        </p:spPr>
        <p:txBody>
          <a:bodyPr wrap="square">
            <a:spAutoFit/>
          </a:bodyPr>
          <a:lstStyle/>
          <a:p>
            <a:r>
              <a:rPr lang="es-ES" sz="2400" b="1" dirty="0"/>
              <a:t>“Cuando hubieron orado, el lugar en que estaban congregados tembló; y todos fueron llenos del Espíritu Santo, y hablaban con denuedo la palabra de Dios” (Hechos 4:31)</a:t>
            </a:r>
          </a:p>
        </p:txBody>
      </p:sp>
      <p:pic>
        <p:nvPicPr>
          <p:cNvPr id="10" name="Imagen 9" descr="Un grupo de personas alrededor de fuego&#10;&#10;Descripción generada automáticamente con confianza media">
            <a:extLst>
              <a:ext uri="{FF2B5EF4-FFF2-40B4-BE49-F238E27FC236}">
                <a16:creationId xmlns:a16="http://schemas.microsoft.com/office/drawing/2014/main" id="{90AF0FAE-74BA-B9A0-32C1-F5FA311B990C}"/>
              </a:ext>
            </a:extLst>
          </p:cNvPr>
          <p:cNvPicPr>
            <a:picLocks noChangeAspect="1"/>
          </p:cNvPicPr>
          <p:nvPr/>
        </p:nvPicPr>
        <p:blipFill rotWithShape="1">
          <a:blip r:embed="rId5">
            <a:extLst>
              <a:ext uri="{28A0092B-C50C-407E-A947-70E740481C1C}">
                <a14:useLocalDpi xmlns:a14="http://schemas.microsoft.com/office/drawing/2010/main" val="0"/>
              </a:ext>
            </a:extLst>
          </a:blip>
          <a:srcRect t="13511" b="21040"/>
          <a:stretch/>
        </p:blipFill>
        <p:spPr>
          <a:xfrm>
            <a:off x="215343" y="2026479"/>
            <a:ext cx="4909316" cy="240510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2" name="Imagen 11" descr="Imagen que contiene tabla, llenado, grande, entero&#10;&#10;Descripción generada automáticamente">
            <a:extLst>
              <a:ext uri="{FF2B5EF4-FFF2-40B4-BE49-F238E27FC236}">
                <a16:creationId xmlns:a16="http://schemas.microsoft.com/office/drawing/2014/main" id="{ABF45E87-67B6-9A9F-19BA-62784B75ECFC}"/>
              </a:ext>
            </a:extLst>
          </p:cNvPr>
          <p:cNvPicPr>
            <a:picLocks noChangeAspect="1"/>
          </p:cNvPicPr>
          <p:nvPr/>
        </p:nvPicPr>
        <p:blipFill rotWithShape="1">
          <a:blip r:embed="rId6">
            <a:extLst>
              <a:ext uri="{28A0092B-C50C-407E-A947-70E740481C1C}">
                <a14:useLocalDpi xmlns:a14="http://schemas.microsoft.com/office/drawing/2010/main" val="0"/>
              </a:ext>
            </a:extLst>
          </a:blip>
          <a:srcRect t="-1" b="44491"/>
          <a:stretch/>
        </p:blipFill>
        <p:spPr>
          <a:xfrm>
            <a:off x="215343" y="4571600"/>
            <a:ext cx="4909316" cy="2199628"/>
          </a:xfrm>
          <a:prstGeom prst="round2DiagRect">
            <a:avLst>
              <a:gd name="adj1" fmla="val 0"/>
              <a:gd name="adj2" fmla="val 15989"/>
            </a:avLst>
          </a:prstGeom>
          <a:ln w="38100" cap="sq">
            <a:solidFill>
              <a:srgbClr val="FFFFFF"/>
            </a:solidFill>
            <a:miter lim="800000"/>
          </a:ln>
          <a:effectLst>
            <a:outerShdw blurRad="254000" algn="tl" rotWithShape="0">
              <a:srgbClr val="000000">
                <a:alpha val="43000"/>
              </a:srgbClr>
            </a:outerShdw>
          </a:effectLst>
        </p:spPr>
      </p:pic>
      <p:pic>
        <p:nvPicPr>
          <p:cNvPr id="9" name="Imagen 8" descr="Icono&#10;&#10;Descripción generada automáticamente">
            <a:extLst>
              <a:ext uri="{FF2B5EF4-FFF2-40B4-BE49-F238E27FC236}">
                <a16:creationId xmlns:a16="http://schemas.microsoft.com/office/drawing/2014/main" id="{1AF15E64-E141-B03D-310F-4B1AF60419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55" y="770274"/>
            <a:ext cx="360000" cy="360000"/>
          </a:xfrm>
          <a:prstGeom prst="rect">
            <a:avLst/>
          </a:prstGeom>
        </p:spPr>
      </p:pic>
      <p:pic>
        <p:nvPicPr>
          <p:cNvPr id="11" name="Imagen 10" descr="Icono&#10;&#10;Descripción generada automáticamente">
            <a:extLst>
              <a:ext uri="{FF2B5EF4-FFF2-40B4-BE49-F238E27FC236}">
                <a16:creationId xmlns:a16="http://schemas.microsoft.com/office/drawing/2014/main" id="{AC452B2C-79A6-0C42-6412-81BDE9FA5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9478" y="5388163"/>
            <a:ext cx="360000" cy="360000"/>
          </a:xfrm>
          <a:prstGeom prst="rect">
            <a:avLst/>
          </a:prstGeom>
        </p:spPr>
      </p:pic>
    </p:spTree>
    <p:extLst>
      <p:ext uri="{BB962C8B-B14F-4D97-AF65-F5344CB8AC3E}">
        <p14:creationId xmlns:p14="http://schemas.microsoft.com/office/powerpoint/2010/main" val="112787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35"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style.rotation</p:attrName>
                                        </p:attrNameLst>
                                      </p:cBhvr>
                                      <p:tavLst>
                                        <p:tav tm="0">
                                          <p:val>
                                            <p:fltVal val="720"/>
                                          </p:val>
                                        </p:tav>
                                        <p:tav tm="100000">
                                          <p:val>
                                            <p:fltVal val="0"/>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ppt_w</p:attrName>
                                        </p:attrNameLst>
                                      </p:cBhvr>
                                      <p:tavLst>
                                        <p:tav tm="0">
                                          <p:val>
                                            <p:fltVal val="0"/>
                                          </p:val>
                                        </p:tav>
                                        <p:tav tm="100000">
                                          <p:val>
                                            <p:strVal val="#ppt_w"/>
                                          </p:val>
                                        </p:tav>
                                      </p:tavLst>
                                    </p:anim>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35"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style.rotation</p:attrName>
                                        </p:attrNameLst>
                                      </p:cBhvr>
                                      <p:tavLst>
                                        <p:tav tm="0">
                                          <p:val>
                                            <p:fltVal val="720"/>
                                          </p:val>
                                        </p:tav>
                                        <p:tav tm="100000">
                                          <p:val>
                                            <p:fltVal val="0"/>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ppt_w</p:attrName>
                                        </p:attrNameLst>
                                      </p:cBhvr>
                                      <p:tavLst>
                                        <p:tav tm="0">
                                          <p:val>
                                            <p:fltVal val="0"/>
                                          </p:val>
                                        </p:tav>
                                        <p:tav tm="100000">
                                          <p:val>
                                            <p:strVal val="#ppt_w"/>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568CD2-ED57-143E-4B94-FB9691E21479}"/>
              </a:ext>
            </a:extLst>
          </p:cNvPr>
          <p:cNvSpPr txBox="1"/>
          <p:nvPr/>
        </p:nvSpPr>
        <p:spPr>
          <a:xfrm>
            <a:off x="3688421" y="928276"/>
            <a:ext cx="8260424" cy="2308324"/>
          </a:xfrm>
          <a:prstGeom prst="rect">
            <a:avLst/>
          </a:prstGeom>
          <a:noFill/>
        </p:spPr>
        <p:txBody>
          <a:bodyPr wrap="square">
            <a:spAutoFit/>
          </a:bodyPr>
          <a:lstStyle/>
          <a:p>
            <a:r>
              <a:rPr lang="es-ES" sz="2400" b="1" dirty="0"/>
              <a:t>El Espíritu Santo da a todos, entre otras muchas cosas,: poder para testificar (Juan 15:26; Hechos 1:8) o el beneficio de interceder en la oración (Romanos 8:26) o su fruto (Gálatas 5:22) o nos enseña de Jesús (Juan 15:26). Además nos da a cada uno lo que necesitamos para cumplir la misión que nos ha sido encomendada en esta tierra.</a:t>
            </a:r>
          </a:p>
        </p:txBody>
      </p:sp>
      <p:sp>
        <p:nvSpPr>
          <p:cNvPr id="4" name="CuadroTexto 3">
            <a:extLst>
              <a:ext uri="{FF2B5EF4-FFF2-40B4-BE49-F238E27FC236}">
                <a16:creationId xmlns:a16="http://schemas.microsoft.com/office/drawing/2014/main" id="{3315B4A3-2247-CD2E-37F7-2CF92961579B}"/>
              </a:ext>
            </a:extLst>
          </p:cNvPr>
          <p:cNvSpPr txBox="1"/>
          <p:nvPr/>
        </p:nvSpPr>
        <p:spPr>
          <a:xfrm>
            <a:off x="1918698" y="3236600"/>
            <a:ext cx="10030147" cy="3200876"/>
          </a:xfrm>
          <a:prstGeom prst="rect">
            <a:avLst/>
          </a:prstGeom>
          <a:noFill/>
        </p:spPr>
        <p:txBody>
          <a:bodyPr wrap="square">
            <a:spAutoFit/>
          </a:bodyPr>
          <a:lstStyle/>
          <a:p>
            <a:pPr>
              <a:spcBef>
                <a:spcPts val="600"/>
              </a:spcBef>
            </a:pPr>
            <a:r>
              <a:rPr lang="es-ES" sz="2400" b="1" dirty="0"/>
              <a:t>Escuchemos lo que Dios nos dice en Zacarías 4:6 “Entonces respondió y me habló diciendo: Esta es palabra de Jehová a Zorobabel, que dice: No con ejército, ni con fuerza, sino con mi Espíritu, ha dicho Jehová de los ejércitos”.</a:t>
            </a:r>
          </a:p>
          <a:p>
            <a:pPr>
              <a:spcBef>
                <a:spcPts val="600"/>
              </a:spcBef>
            </a:pPr>
            <a:r>
              <a:rPr lang="es-ES" sz="2400" b="1" dirty="0"/>
              <a:t>¿Cómo recibir el Espíritu Santo? “Pues si vosotros, siendo malos, sabéis dar buenas dádivas a vuestros hijos, ¿cuánto más vuestro Padre celestial dará el Espíritu Santo a los que se lo pidan?” (Lucas 11:13).</a:t>
            </a:r>
          </a:p>
          <a:p>
            <a:pPr>
              <a:spcBef>
                <a:spcPts val="600"/>
              </a:spcBef>
            </a:pPr>
            <a:r>
              <a:rPr lang="es-ES" sz="2400" b="1" dirty="0"/>
              <a:t>Dios está dispuesto a darnos el Espíritu Santo con solo pedirlo. Pídeselo, y el Espíritu Santo te dará lo que necesites para realizar tu misión.</a:t>
            </a:r>
          </a:p>
        </p:txBody>
      </p:sp>
    </p:spTree>
    <p:extLst>
      <p:ext uri="{BB962C8B-B14F-4D97-AF65-F5344CB8AC3E}">
        <p14:creationId xmlns:p14="http://schemas.microsoft.com/office/powerpoint/2010/main" val="105361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3C8E0F8-6E82-DE1D-686F-DFC9C109E9FA}"/>
              </a:ext>
            </a:extLst>
          </p:cNvPr>
          <p:cNvGrpSpPr/>
          <p:nvPr/>
        </p:nvGrpSpPr>
        <p:grpSpPr>
          <a:xfrm>
            <a:off x="229436" y="264251"/>
            <a:ext cx="7846051" cy="569808"/>
            <a:chOff x="229437" y="264251"/>
            <a:chExt cx="6934200" cy="569808"/>
          </a:xfrm>
        </p:grpSpPr>
        <p:pic>
          <p:nvPicPr>
            <p:cNvPr id="12" name="Imagen 11">
              <a:extLst>
                <a:ext uri="{FF2B5EF4-FFF2-40B4-BE49-F238E27FC236}">
                  <a16:creationId xmlns:a16="http://schemas.microsoft.com/office/drawing/2014/main" id="{EE95FDDA-0E55-83C7-4840-AB4BBC8267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9437" y="264251"/>
              <a:ext cx="6934200" cy="569808"/>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6CD06797-41F8-8B13-1131-C4C3EE1AA7D4}"/>
                </a:ext>
              </a:extLst>
            </p:cNvPr>
            <p:cNvSpPr txBox="1"/>
            <p:nvPr/>
          </p:nvSpPr>
          <p:spPr>
            <a:xfrm>
              <a:off x="448974" y="363552"/>
              <a:ext cx="6515100" cy="369332"/>
            </a:xfrm>
            <a:prstGeom prst="rect">
              <a:avLst/>
            </a:prstGeom>
            <a:noFill/>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El Espíritu Santo da ciencia, inteligencia, sabiduría y destreza</a:t>
              </a:r>
            </a:p>
          </p:txBody>
        </p:sp>
      </p:grpSp>
      <p:sp>
        <p:nvSpPr>
          <p:cNvPr id="7" name="CuadroTexto 6">
            <a:extLst>
              <a:ext uri="{FF2B5EF4-FFF2-40B4-BE49-F238E27FC236}">
                <a16:creationId xmlns:a16="http://schemas.microsoft.com/office/drawing/2014/main" id="{BA7255A2-C781-838D-AF85-433C2CCE5636}"/>
              </a:ext>
            </a:extLst>
          </p:cNvPr>
          <p:cNvSpPr txBox="1"/>
          <p:nvPr/>
        </p:nvSpPr>
        <p:spPr>
          <a:xfrm>
            <a:off x="4105274" y="1006938"/>
            <a:ext cx="4054655" cy="5632311"/>
          </a:xfrm>
          <a:prstGeom prst="rect">
            <a:avLst/>
          </a:prstGeom>
          <a:noFill/>
        </p:spPr>
        <p:txBody>
          <a:bodyPr wrap="square">
            <a:spAutoFit/>
          </a:bodyPr>
          <a:lstStyle/>
          <a:p>
            <a:pPr indent="266700"/>
            <a:r>
              <a:rPr lang="es-ES" sz="2400" b="1" dirty="0"/>
              <a:t>“Hablo Jehová a Moisés, diciendo: Mira, yo he llamado por nombre a </a:t>
            </a:r>
            <a:r>
              <a:rPr lang="es-ES" sz="2400" b="1" dirty="0" err="1"/>
              <a:t>Bezaleel</a:t>
            </a:r>
            <a:r>
              <a:rPr lang="es-ES" sz="2400" b="1" dirty="0"/>
              <a:t> hijo de Uri, hijo de Hur, de la tribu de Judá; y lo he llenado del Espíritu de Dios, en sabiduría y en inteligencia, en ciencia y en todo arte, para inventar diseños, para trabajar en oro, en plata y en bronce,  y en artificio de piedras para engastarlas, y en artificio de madera; para trabajar en toda clase de labor”</a:t>
            </a:r>
          </a:p>
          <a:p>
            <a:r>
              <a:rPr lang="es-ES" sz="2400" b="1" dirty="0"/>
              <a:t>(Éxodo 31:1-5)</a:t>
            </a:r>
          </a:p>
        </p:txBody>
      </p:sp>
      <p:pic>
        <p:nvPicPr>
          <p:cNvPr id="9" name="Imagen 8" descr="Un grupo de personas en una banca de madera&#10;&#10;Descripción generada automáticamente con confianza media">
            <a:extLst>
              <a:ext uri="{FF2B5EF4-FFF2-40B4-BE49-F238E27FC236}">
                <a16:creationId xmlns:a16="http://schemas.microsoft.com/office/drawing/2014/main" id="{0FDCFA6F-061C-6ED4-9FE8-FA48AA781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507" y="1254770"/>
            <a:ext cx="3883856" cy="26159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hombre, sostener, parado&#10;&#10;Descripción generada automáticamente">
            <a:extLst>
              <a:ext uri="{FF2B5EF4-FFF2-40B4-BE49-F238E27FC236}">
                <a16:creationId xmlns:a16="http://schemas.microsoft.com/office/drawing/2014/main" id="{14A06AE6-9F64-E6FC-E523-CB7EE881C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507" y="4119295"/>
            <a:ext cx="3894541" cy="2615956"/>
          </a:xfrm>
          <a:prstGeom prst="snip2DiagRect">
            <a:avLst>
              <a:gd name="adj1" fmla="val 18793"/>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tabla, interior, hombre&#10;&#10;Descripción generada automáticamente">
            <a:extLst>
              <a:ext uri="{FF2B5EF4-FFF2-40B4-BE49-F238E27FC236}">
                <a16:creationId xmlns:a16="http://schemas.microsoft.com/office/drawing/2014/main" id="{4D0FAF97-0F75-9898-33BA-821D04FE7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01" y="1134006"/>
            <a:ext cx="3883856" cy="2623052"/>
          </a:xfrm>
          <a:prstGeom prst="snip2DiagRect">
            <a:avLst>
              <a:gd name="adj1" fmla="val 18883"/>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persona, hombre, parado, tabla&#10;&#10;Descripción generada automáticamente">
            <a:extLst>
              <a:ext uri="{FF2B5EF4-FFF2-40B4-BE49-F238E27FC236}">
                <a16:creationId xmlns:a16="http://schemas.microsoft.com/office/drawing/2014/main" id="{03AF5A37-2A32-1A33-6F2B-82210AA929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902" y="4007760"/>
            <a:ext cx="3883855" cy="26256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1E26A68-A9A1-42BE-8E0F-AE236D67D2A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90924" y="1084760"/>
            <a:ext cx="360000" cy="360000"/>
          </a:xfrm>
          <a:prstGeom prst="rect">
            <a:avLst/>
          </a:prstGeom>
        </p:spPr>
      </p:pic>
    </p:spTree>
    <p:extLst>
      <p:ext uri="{BB962C8B-B14F-4D97-AF65-F5344CB8AC3E}">
        <p14:creationId xmlns:p14="http://schemas.microsoft.com/office/powerpoint/2010/main" val="381129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fltVal val="0.5"/>
                                          </p:val>
                                        </p:tav>
                                        <p:tav tm="100000">
                                          <p:val>
                                            <p:strVal val="#ppt_x"/>
                                          </p:val>
                                        </p:tav>
                                      </p:tavLst>
                                    </p:anim>
                                    <p:anim calcmode="lin" valueType="num">
                                      <p:cBhvr>
                                        <p:cTn id="29" dur="500" fill="hold"/>
                                        <p:tgtEl>
                                          <p:spTgt spid="15"/>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anim calcmode="lin" valueType="num">
                                      <p:cBhvr>
                                        <p:cTn id="35" dur="500" fill="hold"/>
                                        <p:tgtEl>
                                          <p:spTgt spid="9"/>
                                        </p:tgtEl>
                                        <p:attrNameLst>
                                          <p:attrName>ppt_x</p:attrName>
                                        </p:attrNameLst>
                                      </p:cBhvr>
                                      <p:tavLst>
                                        <p:tav tm="0">
                                          <p:val>
                                            <p:fltVal val="0.5"/>
                                          </p:val>
                                        </p:tav>
                                        <p:tav tm="100000">
                                          <p:val>
                                            <p:strVal val="#ppt_x"/>
                                          </p:val>
                                        </p:tav>
                                      </p:tavLst>
                                    </p:anim>
                                    <p:anim calcmode="lin" valueType="num">
                                      <p:cBhvr>
                                        <p:cTn id="36" dur="500" fill="hold"/>
                                        <p:tgtEl>
                                          <p:spTgt spid="9"/>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fltVal val="0.5"/>
                                          </p:val>
                                        </p:tav>
                                        <p:tav tm="100000">
                                          <p:val>
                                            <p:strVal val="#ppt_x"/>
                                          </p:val>
                                        </p:tav>
                                      </p:tavLst>
                                    </p:anim>
                                    <p:anim calcmode="lin" valueType="num">
                                      <p:cBhvr>
                                        <p:cTn id="43"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style.rotation</p:attrName>
                                        </p:attrNameLst>
                                      </p:cBhvr>
                                      <p:tavLst>
                                        <p:tav tm="0">
                                          <p:val>
                                            <p:fltVal val="720"/>
                                          </p:val>
                                        </p:tav>
                                        <p:tav tm="100000">
                                          <p:val>
                                            <p:fltVal val="0"/>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ppt_w</p:attrName>
                                        </p:attrNameLst>
                                      </p:cBhvr>
                                      <p:tavLst>
                                        <p:tav tm="0">
                                          <p:val>
                                            <p:fltVal val="0"/>
                                          </p:val>
                                        </p:tav>
                                        <p:tav tm="100000">
                                          <p:val>
                                            <p:strVal val="#ppt_w"/>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t="-17000" b="-17000"/>
          </a:stretch>
        </a:blipFill>
        <a:effectLst/>
      </p:bgPr>
    </p:bg>
    <p:spTree>
      <p:nvGrpSpPr>
        <p:cNvPr id="1" name=""/>
        <p:cNvGrpSpPr/>
        <p:nvPr/>
      </p:nvGrpSpPr>
      <p:grpSpPr>
        <a:xfrm>
          <a:off x="0" y="0"/>
          <a:ext cx="0" cy="0"/>
          <a:chOff x="0" y="0"/>
          <a:chExt cx="0" cy="0"/>
        </a:xfrm>
      </p:grpSpPr>
      <p:pic>
        <p:nvPicPr>
          <p:cNvPr id="9" name="Imagen 8" descr="Imagen que contiene edificio, hombre, piedra, parado&#10;&#10;Descripción generada automáticamente">
            <a:extLst>
              <a:ext uri="{FF2B5EF4-FFF2-40B4-BE49-F238E27FC236}">
                <a16:creationId xmlns:a16="http://schemas.microsoft.com/office/drawing/2014/main" id="{D23AB417-7748-CD6A-7BBC-BE01F0110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149223"/>
            <a:ext cx="3695215" cy="6559553"/>
          </a:xfrm>
          <a:prstGeom prst="rect">
            <a:avLst/>
          </a:prstGeom>
          <a:ln w="38100" cap="sq">
            <a:solidFill>
              <a:srgbClr val="694117"/>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E40BADCD-425E-706D-FE8E-F5363559A006}"/>
              </a:ext>
            </a:extLst>
          </p:cNvPr>
          <p:cNvGrpSpPr/>
          <p:nvPr/>
        </p:nvGrpSpPr>
        <p:grpSpPr>
          <a:xfrm>
            <a:off x="3962399" y="73432"/>
            <a:ext cx="2615381" cy="1568555"/>
            <a:chOff x="3962399" y="73432"/>
            <a:chExt cx="2615381" cy="1568555"/>
          </a:xfrm>
        </p:grpSpPr>
        <p:pic>
          <p:nvPicPr>
            <p:cNvPr id="4" name="Imagen 3">
              <a:extLst>
                <a:ext uri="{FF2B5EF4-FFF2-40B4-BE49-F238E27FC236}">
                  <a16:creationId xmlns:a16="http://schemas.microsoft.com/office/drawing/2014/main" id="{BB61E872-C543-1CD8-5557-A4E6342BF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399" y="73432"/>
              <a:ext cx="2615381" cy="1568555"/>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5C863E8F-02CA-EA86-A5C0-338B56F4E7D8}"/>
                </a:ext>
              </a:extLst>
            </p:cNvPr>
            <p:cNvSpPr txBox="1"/>
            <p:nvPr/>
          </p:nvSpPr>
          <p:spPr>
            <a:xfrm>
              <a:off x="4031224" y="168887"/>
              <a:ext cx="2458066" cy="1184117"/>
            </a:xfrm>
            <a:prstGeom prst="rect">
              <a:avLst/>
            </a:prstGeom>
            <a:noFill/>
          </p:spPr>
          <p:txBody>
            <a:bodyPr wrap="square">
              <a:prstTxWarp prst="textPlain">
                <a:avLst/>
              </a:prstTxWarp>
              <a:spAutoFit/>
            </a:bodyPr>
            <a:lstStyle/>
            <a:p>
              <a:pPr algn="ctr"/>
              <a:r>
                <a:rPr lang="es-ES" sz="24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Da sabiduría para juzgar,</a:t>
              </a:r>
              <a:br>
                <a:rPr lang="es-ES" sz="24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br>
              <a:r>
                <a:rPr lang="es-ES" sz="24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y valor </a:t>
              </a:r>
            </a:p>
          </p:txBody>
        </p:sp>
      </p:grpSp>
      <p:sp>
        <p:nvSpPr>
          <p:cNvPr id="7" name="CuadroTexto 6">
            <a:extLst>
              <a:ext uri="{FF2B5EF4-FFF2-40B4-BE49-F238E27FC236}">
                <a16:creationId xmlns:a16="http://schemas.microsoft.com/office/drawing/2014/main" id="{AAF59CF3-11F0-689D-8A94-94AC0C6A2A07}"/>
              </a:ext>
            </a:extLst>
          </p:cNvPr>
          <p:cNvSpPr txBox="1"/>
          <p:nvPr/>
        </p:nvSpPr>
        <p:spPr>
          <a:xfrm>
            <a:off x="4203816" y="4230023"/>
            <a:ext cx="7843157" cy="2554545"/>
          </a:xfrm>
          <a:prstGeom prst="rect">
            <a:avLst/>
          </a:prstGeom>
          <a:noFill/>
        </p:spPr>
        <p:txBody>
          <a:bodyPr wrap="square">
            <a:spAutoFit/>
          </a:bodyPr>
          <a:lstStyle/>
          <a:p>
            <a:r>
              <a:rPr lang="es-ES" sz="2000" b="1" dirty="0"/>
              <a:t>“Y la ira de Jehová se encendió contra Israel, y los vendió en manos de Cusan-</a:t>
            </a:r>
            <a:r>
              <a:rPr lang="es-ES" sz="2000" b="1" dirty="0" err="1"/>
              <a:t>risataim</a:t>
            </a:r>
            <a:r>
              <a:rPr lang="es-ES" sz="2000" b="1" dirty="0"/>
              <a:t> rey de Mesopotamia; y sirvieron los hijos de Israel a Cusan-</a:t>
            </a:r>
            <a:r>
              <a:rPr lang="es-ES" sz="2000" b="1" dirty="0" err="1"/>
              <a:t>risataim</a:t>
            </a:r>
            <a:r>
              <a:rPr lang="es-ES" sz="2000" b="1" dirty="0"/>
              <a:t> ocho años. Entonces clamaron los hijos de Israel a Jehová; y Jehová levantó un libertador a los hijos de Israel y los libró; esto es, a Otoniel hijo de </a:t>
            </a:r>
            <a:r>
              <a:rPr lang="es-ES" sz="2000" b="1" dirty="0" err="1"/>
              <a:t>Cenaz</a:t>
            </a:r>
            <a:r>
              <a:rPr lang="es-ES" sz="2000" b="1" dirty="0"/>
              <a:t>, hermano menor de Caleb. Y el Espíritu de Jehová vino sobre él, y juzgó a Israel, y salió a batalla, y Jehová entregó en su mano a Cusan-</a:t>
            </a:r>
            <a:r>
              <a:rPr lang="es-ES" sz="2000" b="1" dirty="0" err="1"/>
              <a:t>risataim</a:t>
            </a:r>
            <a:r>
              <a:rPr lang="es-ES" sz="2000" b="1" dirty="0"/>
              <a:t> rey de Siria, y prevaleció su mano contra Cusan-</a:t>
            </a:r>
            <a:r>
              <a:rPr lang="es-ES" sz="2000" b="1" dirty="0" err="1"/>
              <a:t>risataim</a:t>
            </a:r>
            <a:r>
              <a:rPr lang="es-ES" sz="2000" b="1" dirty="0"/>
              <a:t>” (Jueces 3:9-10)</a:t>
            </a:r>
          </a:p>
        </p:txBody>
      </p:sp>
      <p:pic>
        <p:nvPicPr>
          <p:cNvPr id="1026" name="Picture 2" descr="Judges 1:1-10 &lt;br/&gt;After the death of Joshua, the Israelites wondered who would lead them. The Lord told them He had delivered the land into the hands of Judah. &lt;br/&gt;The tribes of Judah, along with Simeon, attacked the Canaanites and Perizzites and defeated them. They pursued and captured the Canaanite leader Adonibez-ek and cut off his thumbs and great toes. – Slide 1">
            <a:extLst>
              <a:ext uri="{FF2B5EF4-FFF2-40B4-BE49-F238E27FC236}">
                <a16:creationId xmlns:a16="http://schemas.microsoft.com/office/drawing/2014/main" id="{69FA1FB8-AE2C-70FF-C61C-8D1D0C245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763" y="94076"/>
            <a:ext cx="5278210" cy="3958658"/>
          </a:xfrm>
          <a:prstGeom prst="rect">
            <a:avLst/>
          </a:prstGeom>
          <a:ln w="38100" cap="sq">
            <a:solidFill>
              <a:srgbClr val="69411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Imagen 9" descr="Logotipo&#10;&#10;Descripción generada automáticamente">
            <a:extLst>
              <a:ext uri="{FF2B5EF4-FFF2-40B4-BE49-F238E27FC236}">
                <a16:creationId xmlns:a16="http://schemas.microsoft.com/office/drawing/2014/main" id="{AC75D806-9785-4898-D4AF-6FF8B332C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416" y="4300695"/>
            <a:ext cx="360000" cy="360000"/>
          </a:xfrm>
          <a:prstGeom prst="rect">
            <a:avLst/>
          </a:prstGeom>
        </p:spPr>
      </p:pic>
    </p:spTree>
    <p:extLst>
      <p:ext uri="{BB962C8B-B14F-4D97-AF65-F5344CB8AC3E}">
        <p14:creationId xmlns:p14="http://schemas.microsoft.com/office/powerpoint/2010/main" val="202313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style.rotation</p:attrName>
                                        </p:attrNameLst>
                                      </p:cBhvr>
                                      <p:tavLst>
                                        <p:tav tm="0">
                                          <p:val>
                                            <p:fltVal val="720"/>
                                          </p:val>
                                        </p:tav>
                                        <p:tav tm="100000">
                                          <p:val>
                                            <p:fltVal val="0"/>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ppt_w</p:attrName>
                                        </p:attrNameLst>
                                      </p:cBhvr>
                                      <p:tavLst>
                                        <p:tav tm="0">
                                          <p:val>
                                            <p:fltVal val="0"/>
                                          </p:val>
                                        </p:tav>
                                        <p:tav tm="100000">
                                          <p:val>
                                            <p:strVal val="#ppt_w"/>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a:stretch>
        </a:blipFill>
        <a:effectLst/>
      </p:bgPr>
    </p:bg>
    <p:spTree>
      <p:nvGrpSpPr>
        <p:cNvPr id="1" name=""/>
        <p:cNvGrpSpPr/>
        <p:nvPr/>
      </p:nvGrpSpPr>
      <p:grpSpPr>
        <a:xfrm>
          <a:off x="0" y="0"/>
          <a:ext cx="0" cy="0"/>
          <a:chOff x="0" y="0"/>
          <a:chExt cx="0" cy="0"/>
        </a:xfrm>
      </p:grpSpPr>
      <p:pic>
        <p:nvPicPr>
          <p:cNvPr id="9" name="Imagen 8" descr="Pintura de una persona con un paraguas&#10;&#10;Descripción generada automáticamente con confianza media">
            <a:extLst>
              <a:ext uri="{FF2B5EF4-FFF2-40B4-BE49-F238E27FC236}">
                <a16:creationId xmlns:a16="http://schemas.microsoft.com/office/drawing/2014/main" id="{6419530C-0D64-5125-53EC-5F739C654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033" y="163093"/>
            <a:ext cx="5424498" cy="6595134"/>
          </a:xfrm>
          <a:prstGeom prst="roundRect">
            <a:avLst>
              <a:gd name="adj" fmla="val 4167"/>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6587135A-F2E6-0DA9-ADFC-0AC51E2E1BE2}"/>
              </a:ext>
            </a:extLst>
          </p:cNvPr>
          <p:cNvSpPr txBox="1"/>
          <p:nvPr/>
        </p:nvSpPr>
        <p:spPr>
          <a:xfrm>
            <a:off x="494945" y="864475"/>
            <a:ext cx="5991223" cy="1938992"/>
          </a:xfrm>
          <a:prstGeom prst="rect">
            <a:avLst/>
          </a:prstGeom>
          <a:noFill/>
        </p:spPr>
        <p:txBody>
          <a:bodyPr wrap="square">
            <a:spAutoFit/>
          </a:bodyPr>
          <a:lstStyle/>
          <a:p>
            <a:r>
              <a:rPr lang="es-ES" sz="2000" b="1" dirty="0"/>
              <a:t>“Entonces el Espíritu de Jehová vino sobre Gedeón, y cuando éste tocó el cuerno, los </a:t>
            </a:r>
            <a:r>
              <a:rPr lang="es-ES" sz="2000" b="1" dirty="0" err="1"/>
              <a:t>abiezeritas</a:t>
            </a:r>
            <a:r>
              <a:rPr lang="es-ES" sz="2000" b="1" dirty="0"/>
              <a:t> se reunieron con él. Y envió mensajeros por todo Manasés, y ellos también se juntaron con él; asimismo envió mensajeros a Aser, a Zabulón y a Neftalí, los cuales salieron a encontrarles” (Jueces 6:34-35)</a:t>
            </a:r>
          </a:p>
        </p:txBody>
      </p:sp>
      <p:grpSp>
        <p:nvGrpSpPr>
          <p:cNvPr id="2" name="Grupo 1">
            <a:extLst>
              <a:ext uri="{FF2B5EF4-FFF2-40B4-BE49-F238E27FC236}">
                <a16:creationId xmlns:a16="http://schemas.microsoft.com/office/drawing/2014/main" id="{7C39F885-A919-98C5-FF27-3BC0F9C2A8B2}"/>
              </a:ext>
            </a:extLst>
          </p:cNvPr>
          <p:cNvGrpSpPr/>
          <p:nvPr/>
        </p:nvGrpSpPr>
        <p:grpSpPr>
          <a:xfrm>
            <a:off x="116494" y="114501"/>
            <a:ext cx="6369674" cy="585890"/>
            <a:chOff x="116494" y="114501"/>
            <a:chExt cx="6369674" cy="585890"/>
          </a:xfrm>
        </p:grpSpPr>
        <p:pic>
          <p:nvPicPr>
            <p:cNvPr id="4" name="Imagen 3">
              <a:extLst>
                <a:ext uri="{FF2B5EF4-FFF2-40B4-BE49-F238E27FC236}">
                  <a16:creationId xmlns:a16="http://schemas.microsoft.com/office/drawing/2014/main" id="{57690F27-61DE-14F2-A548-00F11BF424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94" y="114501"/>
              <a:ext cx="6369674" cy="585890"/>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1D9928B-C23E-8BA1-8353-A0645335BCF7}"/>
                </a:ext>
              </a:extLst>
            </p:cNvPr>
            <p:cNvSpPr txBox="1"/>
            <p:nvPr/>
          </p:nvSpPr>
          <p:spPr>
            <a:xfrm>
              <a:off x="342272" y="192883"/>
              <a:ext cx="5991223" cy="369332"/>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El Espíritu Santo reviste de poder para hacer su obra</a:t>
              </a:r>
            </a:p>
          </p:txBody>
        </p:sp>
      </p:grpSp>
      <p:pic>
        <p:nvPicPr>
          <p:cNvPr id="15" name="Imagen 14" descr="Un grupo de personas disfrazadas&#10;&#10;Descripción generada automáticamente con confianza baja">
            <a:extLst>
              <a:ext uri="{FF2B5EF4-FFF2-40B4-BE49-F238E27FC236}">
                <a16:creationId xmlns:a16="http://schemas.microsoft.com/office/drawing/2014/main" id="{58045BAA-193B-4B19-5F57-B288553E2C70}"/>
              </a:ext>
            </a:extLst>
          </p:cNvPr>
          <p:cNvPicPr>
            <a:picLocks noChangeAspect="1"/>
          </p:cNvPicPr>
          <p:nvPr/>
        </p:nvPicPr>
        <p:blipFill rotWithShape="1">
          <a:blip r:embed="rId6">
            <a:extLst>
              <a:ext uri="{28A0092B-C50C-407E-A947-70E740481C1C}">
                <a14:useLocalDpi xmlns:a14="http://schemas.microsoft.com/office/drawing/2010/main" val="0"/>
              </a:ext>
            </a:extLst>
          </a:blip>
          <a:srcRect l="701" r="1472"/>
          <a:stretch/>
        </p:blipFill>
        <p:spPr>
          <a:xfrm>
            <a:off x="600075" y="3046051"/>
            <a:ext cx="4848226" cy="3712176"/>
          </a:xfrm>
          <a:prstGeom prst="roundRect">
            <a:avLst>
              <a:gd name="adj" fmla="val 4167"/>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descr="Imagen que contiene Logotipo&#10;&#10;Descripción generada automáticamente">
            <a:extLst>
              <a:ext uri="{FF2B5EF4-FFF2-40B4-BE49-F238E27FC236}">
                <a16:creationId xmlns:a16="http://schemas.microsoft.com/office/drawing/2014/main" id="{12C3E4E8-17AE-26D8-39C0-BA5E822107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808" y="930037"/>
            <a:ext cx="360000" cy="360000"/>
          </a:xfrm>
          <a:prstGeom prst="rect">
            <a:avLst/>
          </a:prstGeom>
        </p:spPr>
      </p:pic>
    </p:spTree>
    <p:extLst>
      <p:ext uri="{BB962C8B-B14F-4D97-AF65-F5344CB8AC3E}">
        <p14:creationId xmlns:p14="http://schemas.microsoft.com/office/powerpoint/2010/main" val="390053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1000"/>
                                        <p:tgtEl>
                                          <p:spTgt spid="9"/>
                                        </p:tgtEl>
                                      </p:cBhvr>
                                    </p:animEffect>
                                  </p:childTnLst>
                                </p:cTn>
                              </p:par>
                              <p:par>
                                <p:cTn id="19" presetID="4" presetClass="entr" presetSubtype="3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out)">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style.rotation</p:attrName>
                                        </p:attrNameLst>
                                      </p:cBhvr>
                                      <p:tavLst>
                                        <p:tav tm="0">
                                          <p:val>
                                            <p:fltVal val="720"/>
                                          </p:val>
                                        </p:tav>
                                        <p:tav tm="100000">
                                          <p:val>
                                            <p:fltVal val="0"/>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ppt_w</p:attrName>
                                        </p:attrNameLst>
                                      </p:cBhvr>
                                      <p:tavLst>
                                        <p:tav tm="0">
                                          <p:val>
                                            <p:fltVal val="0"/>
                                          </p:val>
                                        </p:tav>
                                        <p:tav tm="100000">
                                          <p:val>
                                            <p:strVal val="#ppt_w"/>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3000" b="-112000"/>
          </a:stretch>
        </a:blipFill>
        <a:effectLst/>
      </p:bgPr>
    </p:bg>
    <p:spTree>
      <p:nvGrpSpPr>
        <p:cNvPr id="1" name=""/>
        <p:cNvGrpSpPr/>
        <p:nvPr/>
      </p:nvGrpSpPr>
      <p:grpSpPr>
        <a:xfrm>
          <a:off x="0" y="0"/>
          <a:ext cx="0" cy="0"/>
          <a:chOff x="0" y="0"/>
          <a:chExt cx="0" cy="0"/>
        </a:xfrm>
      </p:grpSpPr>
      <p:pic>
        <p:nvPicPr>
          <p:cNvPr id="11" name="Imagen 10" descr="Imagen que contiene persona, parado, hombre, gente&#10;&#10;Descripción generada automáticamente">
            <a:extLst>
              <a:ext uri="{FF2B5EF4-FFF2-40B4-BE49-F238E27FC236}">
                <a16:creationId xmlns:a16="http://schemas.microsoft.com/office/drawing/2014/main" id="{30FDF388-E3BD-67EC-0A3F-A28D636A4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a:ln>
            <a:noFill/>
          </a:ln>
          <a:effectLst>
            <a:softEdge rad="112500"/>
          </a:effectLst>
        </p:spPr>
      </p:pic>
      <p:grpSp>
        <p:nvGrpSpPr>
          <p:cNvPr id="2" name="Grupo 1">
            <a:extLst>
              <a:ext uri="{FF2B5EF4-FFF2-40B4-BE49-F238E27FC236}">
                <a16:creationId xmlns:a16="http://schemas.microsoft.com/office/drawing/2014/main" id="{B53C171A-7587-26DC-8E5E-ED1638A2D556}"/>
              </a:ext>
            </a:extLst>
          </p:cNvPr>
          <p:cNvGrpSpPr/>
          <p:nvPr/>
        </p:nvGrpSpPr>
        <p:grpSpPr>
          <a:xfrm>
            <a:off x="151991" y="73466"/>
            <a:ext cx="6809247" cy="770980"/>
            <a:chOff x="151991" y="126206"/>
            <a:chExt cx="6809247" cy="710244"/>
          </a:xfrm>
        </p:grpSpPr>
        <p:pic>
          <p:nvPicPr>
            <p:cNvPr id="4" name="Imagen 3">
              <a:extLst>
                <a:ext uri="{FF2B5EF4-FFF2-40B4-BE49-F238E27FC236}">
                  <a16:creationId xmlns:a16="http://schemas.microsoft.com/office/drawing/2014/main" id="{6380EE7D-AD40-5485-748E-C841BD267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91" y="126206"/>
              <a:ext cx="6809247" cy="7102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B53A9443-5094-DD4B-798E-4C77284B7651}"/>
                </a:ext>
              </a:extLst>
            </p:cNvPr>
            <p:cNvSpPr txBox="1"/>
            <p:nvPr/>
          </p:nvSpPr>
          <p:spPr>
            <a:xfrm>
              <a:off x="258175" y="196950"/>
              <a:ext cx="6596878" cy="493038"/>
            </a:xfrm>
            <a:prstGeom prst="rect">
              <a:avLst/>
            </a:prstGeom>
            <a:noFill/>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El Espíritu Santo hace que de nuestra boca salgan bendiciones </a:t>
              </a:r>
            </a:p>
          </p:txBody>
        </p:sp>
      </p:grpSp>
      <p:sp>
        <p:nvSpPr>
          <p:cNvPr id="9" name="CuadroTexto 8">
            <a:extLst>
              <a:ext uri="{FF2B5EF4-FFF2-40B4-BE49-F238E27FC236}">
                <a16:creationId xmlns:a16="http://schemas.microsoft.com/office/drawing/2014/main" id="{1FA779B6-57A9-675C-F0FD-014DDBACFDDE}"/>
              </a:ext>
            </a:extLst>
          </p:cNvPr>
          <p:cNvSpPr txBox="1"/>
          <p:nvPr/>
        </p:nvSpPr>
        <p:spPr>
          <a:xfrm>
            <a:off x="331991" y="844446"/>
            <a:ext cx="6809246" cy="5940088"/>
          </a:xfrm>
          <a:prstGeom prst="rect">
            <a:avLst/>
          </a:prstGeom>
          <a:noFill/>
        </p:spPr>
        <p:txBody>
          <a:bodyPr wrap="square">
            <a:spAutoFit/>
          </a:bodyPr>
          <a:lstStyle/>
          <a:p>
            <a:r>
              <a:rPr lang="es-ES" sz="2000" b="1" dirty="0"/>
              <a:t> “Cuando vio Balaam que parecía bien a Jehová que él bendijese a Israel, no fue, como la primera y segunda vez, en busca de agüero, sino que puso su rostro hacia el desierto;</a:t>
            </a:r>
          </a:p>
          <a:p>
            <a:r>
              <a:rPr lang="es-ES" sz="2000" b="1" dirty="0"/>
              <a:t>y alzando sus ojos, vio a Israel alojado por sus tribus; y el Espíritu de Dios vino sobre él. Entonces tomó su parábola, y dijo: Dijo Balaam hijo de </a:t>
            </a:r>
            <a:r>
              <a:rPr lang="es-ES" sz="2000" b="1" dirty="0" err="1"/>
              <a:t>Beor</a:t>
            </a:r>
            <a:r>
              <a:rPr lang="es-ES" sz="2000" b="1" dirty="0"/>
              <a:t>, Y dijo el varón de ojos abiertos;</a:t>
            </a:r>
          </a:p>
          <a:p>
            <a:r>
              <a:rPr lang="es-ES" sz="2000" b="1" dirty="0"/>
              <a:t>Dijo el que oyó los dichos de Dios, El que vio la visión del Omnipotente; Caído, pero abiertos los ojos: ¡Cuán hermosas son tus tiendas, oh Jacob, Tus habitaciones, oh Israel!</a:t>
            </a:r>
          </a:p>
          <a:p>
            <a:r>
              <a:rPr lang="es-ES" sz="2000" b="1" dirty="0"/>
              <a:t>Como arroyos están extendidas, Como huertos junto al río, Como árboles plantados por Jehová, Como cedros junto a las aguas. De sus manos destilarán aguas, Y su descendencia será en muchas aguas; Enaltecerá su rey más que </a:t>
            </a:r>
            <a:r>
              <a:rPr lang="es-ES" sz="2000" b="1" dirty="0" err="1"/>
              <a:t>Agag</a:t>
            </a:r>
            <a:r>
              <a:rPr lang="es-ES" sz="2000" b="1" dirty="0"/>
              <a:t>, Y su reino será engrandecido. Dios lo sacó de Egipto; Tiene fuerzas como de búfalo. Devorará a las naciones enemigas, Desmenuzará sus huesos, Y las traspasará con sus saetas. Se encorvará para echarse como león, Y como leona; ¿quién lo despertará? Benditos los que te bendijeron, Y malditos los que te maldijeron” (Números 24:1-9)</a:t>
            </a:r>
          </a:p>
        </p:txBody>
      </p:sp>
      <p:pic>
        <p:nvPicPr>
          <p:cNvPr id="5" name="Imagen 4" descr="Logotipo&#10;&#10;Descripción generada automáticamente">
            <a:extLst>
              <a:ext uri="{FF2B5EF4-FFF2-40B4-BE49-F238E27FC236}">
                <a16:creationId xmlns:a16="http://schemas.microsoft.com/office/drawing/2014/main" id="{56E4F35E-7A85-65F3-4B83-E2453876C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991" y="936994"/>
            <a:ext cx="360000" cy="360000"/>
          </a:xfrm>
          <a:prstGeom prst="rect">
            <a:avLst/>
          </a:prstGeom>
        </p:spPr>
      </p:pic>
    </p:spTree>
    <p:extLst>
      <p:ext uri="{BB962C8B-B14F-4D97-AF65-F5344CB8AC3E}">
        <p14:creationId xmlns:p14="http://schemas.microsoft.com/office/powerpoint/2010/main" val="3523884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style.rotation</p:attrName>
                                        </p:attrNameLst>
                                      </p:cBhvr>
                                      <p:tavLst>
                                        <p:tav tm="0">
                                          <p:val>
                                            <p:fltVal val="720"/>
                                          </p:val>
                                        </p:tav>
                                        <p:tav tm="100000">
                                          <p:val>
                                            <p:fltVal val="0"/>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ppt_w</p:attrName>
                                        </p:attrNameLst>
                                      </p:cBhvr>
                                      <p:tavLst>
                                        <p:tav tm="0">
                                          <p:val>
                                            <p:fltVal val="0"/>
                                          </p:val>
                                        </p:tav>
                                        <p:tav tm="100000">
                                          <p:val>
                                            <p:strVal val="#ppt_w"/>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9000"/>
          </a:stretch>
        </a:blipFill>
        <a:effectLst/>
      </p:bgPr>
    </p:bg>
    <p:spTree>
      <p:nvGrpSpPr>
        <p:cNvPr id="1" name=""/>
        <p:cNvGrpSpPr/>
        <p:nvPr/>
      </p:nvGrpSpPr>
      <p:grpSpPr>
        <a:xfrm>
          <a:off x="0" y="0"/>
          <a:ext cx="0" cy="0"/>
          <a:chOff x="0" y="0"/>
          <a:chExt cx="0" cy="0"/>
        </a:xfrm>
      </p:grpSpPr>
      <p:pic>
        <p:nvPicPr>
          <p:cNvPr id="3" name="Imagen 2" descr="Un grupo de personas en uniforme junto a una persona&#10;&#10;Descripción generada automáticamente">
            <a:extLst>
              <a:ext uri="{FF2B5EF4-FFF2-40B4-BE49-F238E27FC236}">
                <a16:creationId xmlns:a16="http://schemas.microsoft.com/office/drawing/2014/main" id="{9254FACA-D849-D53D-B25F-E0043E4AB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550" y="109533"/>
            <a:ext cx="7715250" cy="4337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C1479B8C-BAD9-9110-8798-DC4CF59459C3}"/>
              </a:ext>
            </a:extLst>
          </p:cNvPr>
          <p:cNvSpPr txBox="1"/>
          <p:nvPr/>
        </p:nvSpPr>
        <p:spPr>
          <a:xfrm>
            <a:off x="341644" y="4611231"/>
            <a:ext cx="11926556" cy="2246769"/>
          </a:xfrm>
          <a:prstGeom prst="rect">
            <a:avLst/>
          </a:prstGeom>
          <a:noFill/>
        </p:spPr>
        <p:txBody>
          <a:bodyPr wrap="square">
            <a:spAutoFit/>
          </a:bodyPr>
          <a:lstStyle/>
          <a:p>
            <a:r>
              <a:rPr lang="es-ES" sz="2000" b="1" dirty="0"/>
              <a:t>“Así que, yo nada he pecado contra ti, más tú haces mal conmigo peleando contra mí. Jehová, que es el juez, juzgue hoy entre los hijos de Israel y los hijos de Amón. Mas el rey de los hijos de Amón no atendió a las razones que Jefté le envió. Y el Espíritu de Jehová vino sobre Jefté; y pasó por Galaad y Manasés, y de allí pasó a Mizpa de Galaad, y de Mizpa de Galaad pasó a los hijos de Amón. Y Jefté hizo voto a Jehová, diciendo: Si entregares a los amonitas en mis manos, cualquiera que saliere de las puertas de mi casa a recibirme, cuando regrese victorioso de los amonitas, será de Jehová, y lo ofreceré en holocausto. Y fue Jefté hacia los hijos de Amón para pelear contra ellos; y Jehová los entregó en su mano” (Jueces 11:27-32)</a:t>
            </a:r>
          </a:p>
        </p:txBody>
      </p:sp>
      <p:grpSp>
        <p:nvGrpSpPr>
          <p:cNvPr id="4" name="Grupo 3">
            <a:extLst>
              <a:ext uri="{FF2B5EF4-FFF2-40B4-BE49-F238E27FC236}">
                <a16:creationId xmlns:a16="http://schemas.microsoft.com/office/drawing/2014/main" id="{17B0BB6F-4C3B-36C3-1B21-A751DC6C1042}"/>
              </a:ext>
            </a:extLst>
          </p:cNvPr>
          <p:cNvGrpSpPr/>
          <p:nvPr/>
        </p:nvGrpSpPr>
        <p:grpSpPr>
          <a:xfrm>
            <a:off x="85118" y="75960"/>
            <a:ext cx="4229708" cy="1124190"/>
            <a:chOff x="85118" y="75960"/>
            <a:chExt cx="4229708" cy="1124190"/>
          </a:xfrm>
        </p:grpSpPr>
        <p:pic>
          <p:nvPicPr>
            <p:cNvPr id="8" name="Imagen 7">
              <a:extLst>
                <a:ext uri="{FF2B5EF4-FFF2-40B4-BE49-F238E27FC236}">
                  <a16:creationId xmlns:a16="http://schemas.microsoft.com/office/drawing/2014/main" id="{BCCF2831-B996-BA7F-C71D-F86E01F6F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8" y="75960"/>
              <a:ext cx="4229708" cy="112419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FC7F67F5-DC62-98A0-5410-9794D6F79073}"/>
                </a:ext>
              </a:extLst>
            </p:cNvPr>
            <p:cNvSpPr txBox="1"/>
            <p:nvPr/>
          </p:nvSpPr>
          <p:spPr>
            <a:xfrm>
              <a:off x="228297" y="166684"/>
              <a:ext cx="3962400" cy="784238"/>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Hace que el servicio para Dios sea eficaz, perdurable y victorioso </a:t>
              </a:r>
            </a:p>
          </p:txBody>
        </p:sp>
      </p:grpSp>
      <p:pic>
        <p:nvPicPr>
          <p:cNvPr id="2" name="Imagen 1">
            <a:extLst>
              <a:ext uri="{FF2B5EF4-FFF2-40B4-BE49-F238E27FC236}">
                <a16:creationId xmlns:a16="http://schemas.microsoft.com/office/drawing/2014/main" id="{AEADA08B-5407-5454-8DA5-76014E0F86AA}"/>
              </a:ext>
            </a:extLst>
          </p:cNvPr>
          <p:cNvPicPr>
            <a:picLocks noChangeAspect="1"/>
          </p:cNvPicPr>
          <p:nvPr/>
        </p:nvPicPr>
        <p:blipFill>
          <a:blip r:embed="rId6"/>
          <a:stretch>
            <a:fillRect/>
          </a:stretch>
        </p:blipFill>
        <p:spPr>
          <a:xfrm>
            <a:off x="653375" y="1214673"/>
            <a:ext cx="2880570" cy="3454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cono&#10;&#10;Descripción generada automáticamente">
            <a:extLst>
              <a:ext uri="{FF2B5EF4-FFF2-40B4-BE49-F238E27FC236}">
                <a16:creationId xmlns:a16="http://schemas.microsoft.com/office/drawing/2014/main" id="{52BC8CFE-68A9-2107-0376-1C414B3E8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8" y="4669643"/>
            <a:ext cx="360000" cy="360000"/>
          </a:xfrm>
          <a:prstGeom prst="rect">
            <a:avLst/>
          </a:prstGeom>
        </p:spPr>
      </p:pic>
    </p:spTree>
    <p:extLst>
      <p:ext uri="{BB962C8B-B14F-4D97-AF65-F5344CB8AC3E}">
        <p14:creationId xmlns:p14="http://schemas.microsoft.com/office/powerpoint/2010/main" val="134262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style.rotation</p:attrName>
                                        </p:attrNameLst>
                                      </p:cBhvr>
                                      <p:tavLst>
                                        <p:tav tm="0">
                                          <p:val>
                                            <p:fltVal val="720"/>
                                          </p:val>
                                        </p:tav>
                                        <p:tav tm="100000">
                                          <p:val>
                                            <p:fltVal val="0"/>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ppt_w</p:attrName>
                                        </p:attrNameLst>
                                      </p:cBhvr>
                                      <p:tavLst>
                                        <p:tav tm="0">
                                          <p:val>
                                            <p:fltVal val="0"/>
                                          </p:val>
                                        </p:tav>
                                        <p:tav tm="100000">
                                          <p:val>
                                            <p:strVal val="#ppt_w"/>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5">
                <a:tint val="45000"/>
                <a:satMod val="400000"/>
              </a:schemeClr>
            </a:duotone>
            <a:lum/>
            <a:extLst>
              <a:ext uri="{BEBA8EAE-BF5A-486C-A8C5-ECC9F3942E4B}">
                <a14:imgProps xmlns:a14="http://schemas.microsoft.com/office/drawing/2010/main">
                  <a14:imgLayer r:embed="rId4">
                    <a14:imgEffect>
                      <a14:sharpenSoften amount="50000"/>
                    </a14:imgEffect>
                    <a14:imgEffect>
                      <a14:colorTemperature colorTemp="6180"/>
                    </a14:imgEffect>
                    <a14:imgEffect>
                      <a14:saturation sat="353000"/>
                    </a14:imgEffect>
                    <a14:imgEffect>
                      <a14:brightnessContrast bright="-2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B1CED54-E42E-0C86-3447-FA0553236C0C}"/>
              </a:ext>
            </a:extLst>
          </p:cNvPr>
          <p:cNvGrpSpPr/>
          <p:nvPr/>
        </p:nvGrpSpPr>
        <p:grpSpPr>
          <a:xfrm>
            <a:off x="369340" y="145504"/>
            <a:ext cx="8404790" cy="765083"/>
            <a:chOff x="369340" y="145504"/>
            <a:chExt cx="7926935" cy="765083"/>
          </a:xfrm>
        </p:grpSpPr>
        <p:pic>
          <p:nvPicPr>
            <p:cNvPr id="23" name="Imagen 22">
              <a:extLst>
                <a:ext uri="{FF2B5EF4-FFF2-40B4-BE49-F238E27FC236}">
                  <a16:creationId xmlns:a16="http://schemas.microsoft.com/office/drawing/2014/main" id="{38172942-988E-AF9C-BA03-311F0CBD5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340" y="145504"/>
              <a:ext cx="7926935" cy="765083"/>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B0378D40-889B-9906-0845-76C70C0E57FD}"/>
                </a:ext>
              </a:extLst>
            </p:cNvPr>
            <p:cNvSpPr txBox="1"/>
            <p:nvPr/>
          </p:nvSpPr>
          <p:spPr>
            <a:xfrm>
              <a:off x="656509" y="247650"/>
              <a:ext cx="7490461" cy="490952"/>
            </a:xfrm>
            <a:prstGeom prst="rect">
              <a:avLst/>
            </a:prstGeom>
            <a:noFill/>
          </p:spPr>
          <p:txBody>
            <a:bodyPr wrap="square">
              <a:prstTxWarp prst="textPlain">
                <a:avLst/>
              </a:prstTxWarp>
              <a:spAutoFit/>
            </a:bodyPr>
            <a:lstStyle/>
            <a:p>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Nos agita, nos inquieta la mente para hacer planes con los cuales actuar </a:t>
              </a:r>
            </a:p>
          </p:txBody>
        </p:sp>
      </p:grpSp>
      <p:sp>
        <p:nvSpPr>
          <p:cNvPr id="5" name="CuadroTexto 4">
            <a:extLst>
              <a:ext uri="{FF2B5EF4-FFF2-40B4-BE49-F238E27FC236}">
                <a16:creationId xmlns:a16="http://schemas.microsoft.com/office/drawing/2014/main" id="{4A55636E-E6B4-BEA8-E9D4-1001B3D3209C}"/>
              </a:ext>
            </a:extLst>
          </p:cNvPr>
          <p:cNvSpPr txBox="1"/>
          <p:nvPr/>
        </p:nvSpPr>
        <p:spPr>
          <a:xfrm>
            <a:off x="314798" y="1008748"/>
            <a:ext cx="8657752" cy="5786199"/>
          </a:xfrm>
          <a:prstGeom prst="rect">
            <a:avLst/>
          </a:prstGeom>
          <a:noFill/>
        </p:spPr>
        <p:txBody>
          <a:bodyPr wrap="square">
            <a:spAutoFit/>
          </a:bodyPr>
          <a:lstStyle/>
          <a:p>
            <a:pPr indent="180975">
              <a:spcBef>
                <a:spcPts val="600"/>
              </a:spcBef>
            </a:pPr>
            <a:r>
              <a:rPr lang="es-ES" sz="2000" b="1" dirty="0">
                <a:solidFill>
                  <a:schemeClr val="bg1"/>
                </a:solidFill>
                <a:effectLst>
                  <a:outerShdw blurRad="38100" dist="38100" dir="2700000" algn="tl">
                    <a:srgbClr val="000000">
                      <a:alpha val="43137"/>
                    </a:srgbClr>
                  </a:outerShdw>
                </a:effectLst>
              </a:rPr>
              <a:t>“Y el Espíritu de Jehová comenzó [en Sansón] a manifestarse [a agitarle, a impulsarle] en los campamentos de Dan, entre </a:t>
            </a:r>
            <a:r>
              <a:rPr lang="es-ES" sz="2000" b="1" dirty="0" err="1">
                <a:solidFill>
                  <a:schemeClr val="bg1"/>
                </a:solidFill>
                <a:effectLst>
                  <a:outerShdw blurRad="38100" dist="38100" dir="2700000" algn="tl">
                    <a:srgbClr val="000000">
                      <a:alpha val="43137"/>
                    </a:srgbClr>
                  </a:outerShdw>
                </a:effectLst>
              </a:rPr>
              <a:t>Zora</a:t>
            </a:r>
            <a:r>
              <a:rPr lang="es-ES" sz="2000" b="1" dirty="0">
                <a:solidFill>
                  <a:schemeClr val="bg1"/>
                </a:solidFill>
                <a:effectLst>
                  <a:outerShdw blurRad="38100" dist="38100" dir="2700000" algn="tl">
                    <a:srgbClr val="000000">
                      <a:alpha val="43137"/>
                    </a:srgbClr>
                  </a:outerShdw>
                </a:effectLst>
              </a:rPr>
              <a:t> y </a:t>
            </a:r>
            <a:r>
              <a:rPr lang="es-ES" sz="2000" b="1" dirty="0" err="1">
                <a:solidFill>
                  <a:schemeClr val="bg1"/>
                </a:solidFill>
                <a:effectLst>
                  <a:outerShdw blurRad="38100" dist="38100" dir="2700000" algn="tl">
                    <a:srgbClr val="000000">
                      <a:alpha val="43137"/>
                    </a:srgbClr>
                  </a:outerShdw>
                </a:effectLst>
              </a:rPr>
              <a:t>Estaol</a:t>
            </a:r>
            <a:r>
              <a:rPr lang="es-ES" sz="2000" b="1" dirty="0">
                <a:solidFill>
                  <a:schemeClr val="bg1"/>
                </a:solidFill>
                <a:effectLst>
                  <a:outerShdw blurRad="38100" dist="38100" dir="2700000" algn="tl">
                    <a:srgbClr val="000000">
                      <a:alpha val="43137"/>
                    </a:srgbClr>
                  </a:outerShdw>
                </a:effectLst>
              </a:rPr>
              <a:t>” (Jueces 13:25) </a:t>
            </a:r>
          </a:p>
          <a:p>
            <a:pPr indent="180975">
              <a:spcBef>
                <a:spcPts val="1200"/>
              </a:spcBef>
            </a:pPr>
            <a:r>
              <a:rPr lang="es-ES" sz="2000" b="1" dirty="0">
                <a:solidFill>
                  <a:schemeClr val="bg1"/>
                </a:solidFill>
                <a:effectLst>
                  <a:outerShdw blurRad="38100" dist="38100" dir="2700000" algn="tl">
                    <a:srgbClr val="000000">
                      <a:alpha val="43137"/>
                    </a:srgbClr>
                  </a:outerShdw>
                </a:effectLst>
              </a:rPr>
              <a:t>“Después subió </a:t>
            </a:r>
            <a:r>
              <a:rPr lang="es-ES" sz="2000" b="1" dirty="0" err="1">
                <a:solidFill>
                  <a:schemeClr val="bg1"/>
                </a:solidFill>
                <a:effectLst>
                  <a:outerShdw blurRad="38100" dist="38100" dir="2700000" algn="tl">
                    <a:srgbClr val="000000">
                      <a:alpha val="43137"/>
                    </a:srgbClr>
                  </a:outerShdw>
                </a:effectLst>
              </a:rPr>
              <a:t>Nahas</a:t>
            </a:r>
            <a:r>
              <a:rPr lang="es-ES" sz="2000" b="1" dirty="0">
                <a:solidFill>
                  <a:schemeClr val="bg1"/>
                </a:solidFill>
                <a:effectLst>
                  <a:outerShdw blurRad="38100" dist="38100" dir="2700000" algn="tl">
                    <a:srgbClr val="000000">
                      <a:alpha val="43137"/>
                    </a:srgbClr>
                  </a:outerShdw>
                </a:effectLst>
              </a:rPr>
              <a:t> amonita, y acampó contra Jabes de Galaad. Y todos los de Jabes dijeron a </a:t>
            </a:r>
            <a:r>
              <a:rPr lang="es-ES" sz="2000" b="1" dirty="0" err="1">
                <a:solidFill>
                  <a:schemeClr val="bg1"/>
                </a:solidFill>
                <a:effectLst>
                  <a:outerShdw blurRad="38100" dist="38100" dir="2700000" algn="tl">
                    <a:srgbClr val="000000">
                      <a:alpha val="43137"/>
                    </a:srgbClr>
                  </a:outerShdw>
                </a:effectLst>
              </a:rPr>
              <a:t>Nahas</a:t>
            </a:r>
            <a:r>
              <a:rPr lang="es-ES" sz="2000" b="1" dirty="0">
                <a:solidFill>
                  <a:schemeClr val="bg1"/>
                </a:solidFill>
                <a:effectLst>
                  <a:outerShdw blurRad="38100" dist="38100" dir="2700000" algn="tl">
                    <a:srgbClr val="000000">
                      <a:alpha val="43137"/>
                    </a:srgbClr>
                  </a:outerShdw>
                </a:effectLst>
              </a:rPr>
              <a:t>: Haz alianza con nosotros, y te serviremos. Y </a:t>
            </a:r>
            <a:r>
              <a:rPr lang="es-ES" sz="2000" b="1" dirty="0" err="1">
                <a:solidFill>
                  <a:schemeClr val="bg1"/>
                </a:solidFill>
                <a:effectLst>
                  <a:outerShdw blurRad="38100" dist="38100" dir="2700000" algn="tl">
                    <a:srgbClr val="000000">
                      <a:alpha val="43137"/>
                    </a:srgbClr>
                  </a:outerShdw>
                </a:effectLst>
              </a:rPr>
              <a:t>Nahas</a:t>
            </a:r>
            <a:r>
              <a:rPr lang="es-ES" sz="2000" b="1" dirty="0">
                <a:solidFill>
                  <a:schemeClr val="bg1"/>
                </a:solidFill>
                <a:effectLst>
                  <a:outerShdw blurRad="38100" dist="38100" dir="2700000" algn="tl">
                    <a:srgbClr val="000000">
                      <a:alpha val="43137"/>
                    </a:srgbClr>
                  </a:outerShdw>
                </a:effectLst>
              </a:rPr>
              <a:t> amonita les respondió: Con esta condición haré alianza con vosotros, que a cada uno de todos vosotros saque el ojo derecho, y ponga esta afrenta sobre todo Israel. Entonces los ancianos de Jabes le dijeron: Danos siete días, para que enviemos mensajeros por todo el territorio de Israel; y si no hay nadie que nos defienda, saldremos a ti. Llegando los mensajeros a </a:t>
            </a:r>
            <a:r>
              <a:rPr lang="es-ES" sz="2000" b="1" dirty="0" err="1">
                <a:solidFill>
                  <a:schemeClr val="bg1"/>
                </a:solidFill>
                <a:effectLst>
                  <a:outerShdw blurRad="38100" dist="38100" dir="2700000" algn="tl">
                    <a:srgbClr val="000000">
                      <a:alpha val="43137"/>
                    </a:srgbClr>
                  </a:outerShdw>
                </a:effectLst>
              </a:rPr>
              <a:t>Gabaa</a:t>
            </a:r>
            <a:r>
              <a:rPr lang="es-ES" sz="2000" b="1" dirty="0">
                <a:solidFill>
                  <a:schemeClr val="bg1"/>
                </a:solidFill>
                <a:effectLst>
                  <a:outerShdw blurRad="38100" dist="38100" dir="2700000" algn="tl">
                    <a:srgbClr val="000000">
                      <a:alpha val="43137"/>
                    </a:srgbClr>
                  </a:outerShdw>
                </a:effectLst>
              </a:rPr>
              <a:t> de Saúl, dijeron estas palabras en oídos del pueblo; y todo el pueblo alzó su voz y lloró. Y he aquí Saúl que venía del campo, tras los bueyes; y dijo Saúl: ¿Qué tiene el pueblo, que llora? Y le contaron las palabras de los hombres de Jabes. Al oír Saúl estas palabras, el Espíritu de Dios vino sobre él con poder; y él se encendió en ira en gran manera. Y tomando un par de bueyes, los cortó en trozos y los envió por todo el territorio de Israel por medio de mensajeros, diciendo: Así se hará con los bueyes del que no saliere en </a:t>
            </a:r>
            <a:r>
              <a:rPr lang="es-ES" sz="2000" b="1" dirty="0" err="1">
                <a:solidFill>
                  <a:schemeClr val="bg1"/>
                </a:solidFill>
                <a:effectLst>
                  <a:outerShdw blurRad="38100" dist="38100" dir="2700000" algn="tl">
                    <a:srgbClr val="000000">
                      <a:alpha val="43137"/>
                    </a:srgbClr>
                  </a:outerShdw>
                </a:effectLst>
              </a:rPr>
              <a:t>pos</a:t>
            </a:r>
            <a:r>
              <a:rPr lang="es-ES" sz="2000" b="1" dirty="0">
                <a:solidFill>
                  <a:schemeClr val="bg1"/>
                </a:solidFill>
                <a:effectLst>
                  <a:outerShdw blurRad="38100" dist="38100" dir="2700000" algn="tl">
                    <a:srgbClr val="000000">
                      <a:alpha val="43137"/>
                    </a:srgbClr>
                  </a:outerShdw>
                </a:effectLst>
              </a:rPr>
              <a:t> de Saúl y en </a:t>
            </a:r>
            <a:r>
              <a:rPr lang="es-ES" sz="2000" b="1" dirty="0" err="1">
                <a:solidFill>
                  <a:schemeClr val="bg1"/>
                </a:solidFill>
                <a:effectLst>
                  <a:outerShdw blurRad="38100" dist="38100" dir="2700000" algn="tl">
                    <a:srgbClr val="000000">
                      <a:alpha val="43137"/>
                    </a:srgbClr>
                  </a:outerShdw>
                </a:effectLst>
              </a:rPr>
              <a:t>pos</a:t>
            </a:r>
            <a:r>
              <a:rPr lang="es-ES" sz="2000" b="1" dirty="0">
                <a:solidFill>
                  <a:schemeClr val="bg1"/>
                </a:solidFill>
                <a:effectLst>
                  <a:outerShdw blurRad="38100" dist="38100" dir="2700000" algn="tl">
                    <a:srgbClr val="000000">
                      <a:alpha val="43137"/>
                    </a:srgbClr>
                  </a:outerShdw>
                </a:effectLst>
              </a:rPr>
              <a:t> de Samuel. Y cayó temor de Jehová sobre el pueblo, y salieron como un solo hombre.” fueron trescientos mil” (1 Samuel 11:1-6)</a:t>
            </a:r>
          </a:p>
        </p:txBody>
      </p:sp>
      <p:pic>
        <p:nvPicPr>
          <p:cNvPr id="2" name="Imagen 1">
            <a:extLst>
              <a:ext uri="{FF2B5EF4-FFF2-40B4-BE49-F238E27FC236}">
                <a16:creationId xmlns:a16="http://schemas.microsoft.com/office/drawing/2014/main" id="{BC826C59-1C0A-7943-A8E8-6E5405B7D4E9}"/>
              </a:ext>
            </a:extLst>
          </p:cNvPr>
          <p:cNvPicPr>
            <a:picLocks noChangeAspect="1"/>
          </p:cNvPicPr>
          <p:nvPr/>
        </p:nvPicPr>
        <p:blipFill rotWithShape="1">
          <a:blip r:embed="rId6"/>
          <a:srcRect l="890" t="1792" b="1"/>
          <a:stretch/>
        </p:blipFill>
        <p:spPr>
          <a:xfrm>
            <a:off x="9158830" y="2700635"/>
            <a:ext cx="2940055" cy="1962149"/>
          </a:xfrm>
          <a:prstGeom prst="snip2DiagRect">
            <a:avLst/>
          </a:prstGeom>
          <a:solidFill>
            <a:srgbClr val="FFFFFF">
              <a:shade val="85000"/>
            </a:srgbClr>
          </a:solidFill>
          <a:ln w="88900" cap="sq">
            <a:solidFill>
              <a:srgbClr val="E8F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0D2070B0-93E5-EF5F-F243-914800817FFC}"/>
              </a:ext>
            </a:extLst>
          </p:cNvPr>
          <p:cNvPicPr>
            <a:picLocks noChangeAspect="1"/>
          </p:cNvPicPr>
          <p:nvPr/>
        </p:nvPicPr>
        <p:blipFill rotWithShape="1">
          <a:blip r:embed="rId7"/>
          <a:srcRect l="2070" t="2487"/>
          <a:stretch/>
        </p:blipFill>
        <p:spPr>
          <a:xfrm>
            <a:off x="9181225" y="4804223"/>
            <a:ext cx="2917661" cy="1962149"/>
          </a:xfrm>
          <a:prstGeom prst="snip2DiagRect">
            <a:avLst>
              <a:gd name="adj1" fmla="val 15048"/>
              <a:gd name="adj2" fmla="val 0"/>
            </a:avLst>
          </a:prstGeom>
          <a:solidFill>
            <a:srgbClr val="FFFFFF">
              <a:shade val="85000"/>
            </a:srgbClr>
          </a:solidFill>
          <a:ln w="88900" cap="sq">
            <a:solidFill>
              <a:srgbClr val="E8F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a caricatura de una persona con un perro&#10;&#10;Descripción generada automáticamente con confianza baja">
            <a:extLst>
              <a:ext uri="{FF2B5EF4-FFF2-40B4-BE49-F238E27FC236}">
                <a16:creationId xmlns:a16="http://schemas.microsoft.com/office/drawing/2014/main" id="{21A8D0AD-B120-3D85-70FB-75C223F5DBA4}"/>
              </a:ext>
            </a:extLst>
          </p:cNvPr>
          <p:cNvPicPr>
            <a:picLocks noChangeAspect="1"/>
          </p:cNvPicPr>
          <p:nvPr/>
        </p:nvPicPr>
        <p:blipFill rotWithShape="1">
          <a:blip r:embed="rId8">
            <a:extLst>
              <a:ext uri="{28A0092B-C50C-407E-A947-70E740481C1C}">
                <a14:useLocalDpi xmlns:a14="http://schemas.microsoft.com/office/drawing/2010/main" val="0"/>
              </a:ext>
            </a:extLst>
          </a:blip>
          <a:srcRect l="1308" r="41614"/>
          <a:stretch/>
        </p:blipFill>
        <p:spPr>
          <a:xfrm>
            <a:off x="9365064" y="145504"/>
            <a:ext cx="2100087" cy="2339612"/>
          </a:xfrm>
          <a:prstGeom prst="rect">
            <a:avLst/>
          </a:prstGeom>
          <a:ln w="88900" cap="sq" cmpd="thickThin">
            <a:solidFill>
              <a:srgbClr val="05CEFF"/>
            </a:solidFill>
            <a:prstDash val="solid"/>
            <a:miter lim="800000"/>
          </a:ln>
          <a:effectLst>
            <a:innerShdw blurRad="76200">
              <a:srgbClr val="000000"/>
            </a:innerShdw>
          </a:effectLst>
        </p:spPr>
      </p:pic>
      <p:pic>
        <p:nvPicPr>
          <p:cNvPr id="25" name="Imagen 24" descr="Icono&#10;&#10;Descripción generada automáticamente con confianza media">
            <a:extLst>
              <a:ext uri="{FF2B5EF4-FFF2-40B4-BE49-F238E27FC236}">
                <a16:creationId xmlns:a16="http://schemas.microsoft.com/office/drawing/2014/main" id="{4C11C28C-B501-64B5-4D04-476260DDDC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19" y="1069385"/>
            <a:ext cx="360000" cy="360000"/>
          </a:xfrm>
          <a:prstGeom prst="rect">
            <a:avLst/>
          </a:prstGeom>
        </p:spPr>
      </p:pic>
      <p:pic>
        <p:nvPicPr>
          <p:cNvPr id="26" name="Imagen 25" descr="Icono&#10;&#10;Descripción generada automáticamente con confianza media">
            <a:extLst>
              <a:ext uri="{FF2B5EF4-FFF2-40B4-BE49-F238E27FC236}">
                <a16:creationId xmlns:a16="http://schemas.microsoft.com/office/drawing/2014/main" id="{DAA16AB9-0045-6F9A-A09F-3D2ACEB50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19" y="1845993"/>
            <a:ext cx="360000" cy="360000"/>
          </a:xfrm>
          <a:prstGeom prst="rect">
            <a:avLst/>
          </a:prstGeom>
        </p:spPr>
      </p:pic>
    </p:spTree>
    <p:extLst>
      <p:ext uri="{BB962C8B-B14F-4D97-AF65-F5344CB8AC3E}">
        <p14:creationId xmlns:p14="http://schemas.microsoft.com/office/powerpoint/2010/main" val="169209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ppt_w</p:attrName>
                                        </p:attrNameLst>
                                      </p:cBhvr>
                                      <p:tavLst>
                                        <p:tav tm="0" fmla="#ppt_w*sin(2.5*pi*$)">
                                          <p:val>
                                            <p:fltVal val="0"/>
                                          </p:val>
                                        </p:tav>
                                        <p:tav tm="100000">
                                          <p:val>
                                            <p:fltVal val="1"/>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style.rotation</p:attrName>
                                        </p:attrNameLst>
                                      </p:cBhvr>
                                      <p:tavLst>
                                        <p:tav tm="0">
                                          <p:val>
                                            <p:fltVal val="720"/>
                                          </p:val>
                                        </p:tav>
                                        <p:tav tm="100000">
                                          <p:val>
                                            <p:fltVal val="0"/>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ppt_w</p:attrName>
                                        </p:attrNameLst>
                                      </p:cBhvr>
                                      <p:tavLst>
                                        <p:tav tm="0">
                                          <p:val>
                                            <p:fltVal val="0"/>
                                          </p:val>
                                        </p:tav>
                                        <p:tav tm="100000">
                                          <p:val>
                                            <p:strVal val="#ppt_w"/>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ppt_w</p:attrName>
                                        </p:attrNameLst>
                                      </p:cBhvr>
                                      <p:tavLst>
                                        <p:tav tm="0" fmla="#ppt_w*sin(2.5*pi*$)">
                                          <p:val>
                                            <p:fltVal val="0"/>
                                          </p:val>
                                        </p:tav>
                                        <p:tav tm="100000">
                                          <p:val>
                                            <p:fltVal val="1"/>
                                          </p:val>
                                        </p:tav>
                                      </p:tavLst>
                                    </p:anim>
                                    <p:anim calcmode="lin" valueType="num">
                                      <p:cBhvr>
                                        <p:cTn id="38" dur="1000" fill="hold"/>
                                        <p:tgtEl>
                                          <p:spTgt spid="2"/>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ppt_w</p:attrName>
                                        </p:attrNameLst>
                                      </p:cBhvr>
                                      <p:tavLst>
                                        <p:tav tm="0" fmla="#ppt_w*sin(2.5*pi*$)">
                                          <p:val>
                                            <p:fltVal val="0"/>
                                          </p:val>
                                        </p:tav>
                                        <p:tav tm="100000">
                                          <p:val>
                                            <p:fltVal val="1"/>
                                          </p:val>
                                        </p:tav>
                                      </p:tavLst>
                                    </p:anim>
                                    <p:anim calcmode="lin" valueType="num">
                                      <p:cBhvr>
                                        <p:cTn id="43" dur="1000" fill="hold"/>
                                        <p:tgtEl>
                                          <p:spTgt spid="4"/>
                                        </p:tgtEl>
                                        <p:attrNameLst>
                                          <p:attrName>ppt_h</p:attrName>
                                        </p:attrNameLst>
                                      </p:cBhvr>
                                      <p:tavLst>
                                        <p:tav tm="0">
                                          <p:val>
                                            <p:strVal val="#ppt_h"/>
                                          </p:val>
                                        </p:tav>
                                        <p:tav tm="100000">
                                          <p:val>
                                            <p:strVal val="#ppt_h"/>
                                          </p:val>
                                        </p:tav>
                                      </p:tavLst>
                                    </p:anim>
                                  </p:childTnLst>
                                </p:cTn>
                              </p:par>
                            </p:childTnLst>
                          </p:cTn>
                        </p:par>
                        <p:par>
                          <p:cTn id="44" fill="hold">
                            <p:stCondLst>
                              <p:cond delay="1000"/>
                            </p:stCondLst>
                            <p:childTnLst>
                              <p:par>
                                <p:cTn id="45" presetID="35"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style.rotation</p:attrName>
                                        </p:attrNameLst>
                                      </p:cBhvr>
                                      <p:tavLst>
                                        <p:tav tm="0">
                                          <p:val>
                                            <p:fltVal val="720"/>
                                          </p:val>
                                        </p:tav>
                                        <p:tav tm="100000">
                                          <p:val>
                                            <p:fltVal val="0"/>
                                          </p:val>
                                        </p:tav>
                                      </p:tavLst>
                                    </p:anim>
                                    <p:anim calcmode="lin" valueType="num">
                                      <p:cBhvr>
                                        <p:cTn id="49" dur="1000" fill="hold"/>
                                        <p:tgtEl>
                                          <p:spTgt spid="26"/>
                                        </p:tgtEl>
                                        <p:attrNameLst>
                                          <p:attrName>ppt_h</p:attrName>
                                        </p:attrNameLst>
                                      </p:cBhvr>
                                      <p:tavLst>
                                        <p:tav tm="0">
                                          <p:val>
                                            <p:fltVal val="0"/>
                                          </p:val>
                                        </p:tav>
                                        <p:tav tm="100000">
                                          <p:val>
                                            <p:strVal val="#ppt_h"/>
                                          </p:val>
                                        </p:tav>
                                      </p:tavLst>
                                    </p:anim>
                                    <p:anim calcmode="lin" valueType="num">
                                      <p:cBhvr>
                                        <p:cTn id="50" dur="1000" fill="hold"/>
                                        <p:tgtEl>
                                          <p:spTgt spid="26"/>
                                        </p:tgtEl>
                                        <p:attrNameLst>
                                          <p:attrName>ppt_w</p:attrName>
                                        </p:attrNameLst>
                                      </p:cBhvr>
                                      <p:tavLst>
                                        <p:tav tm="0">
                                          <p:val>
                                            <p:fltVal val="0"/>
                                          </p:val>
                                        </p:tav>
                                        <p:tav tm="100000">
                                          <p:val>
                                            <p:strVal val="#ppt_w"/>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animEffect transition="in" filter="wipe(left)">
                                      <p:cBhvr>
                                        <p:cTn id="5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extLst>
              <a:ext uri="{BEBA8EAE-BF5A-486C-A8C5-ECC9F3942E4B}">
                <a14:imgProps xmlns:a14="http://schemas.microsoft.com/office/drawing/2010/main">
                  <a14:imgLayer r:embed="rId4">
                    <a14:imgEffect>
                      <a14:colorTemperature colorTemp="9577"/>
                    </a14:imgEffect>
                    <a14:imgEffect>
                      <a14:saturation sat="62000"/>
                    </a14:imgEffect>
                    <a14:imgEffect>
                      <a14:brightnessContrast bright="20000" contrast="4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16F781-7EEA-9BBE-9D57-4660972B92B2}"/>
              </a:ext>
            </a:extLst>
          </p:cNvPr>
          <p:cNvSpPr txBox="1"/>
          <p:nvPr/>
        </p:nvSpPr>
        <p:spPr>
          <a:xfrm>
            <a:off x="172811" y="788643"/>
            <a:ext cx="8533778" cy="923330"/>
          </a:xfrm>
          <a:prstGeom prst="rect">
            <a:avLst/>
          </a:prstGeom>
          <a:noFill/>
        </p:spPr>
        <p:txBody>
          <a:bodyPr wrap="square">
            <a:spAutoFit/>
          </a:bodyPr>
          <a:lstStyle/>
          <a:p>
            <a:pPr indent="271463"/>
            <a:r>
              <a:rPr lang="es-ES" b="1" dirty="0"/>
              <a:t>Y el Espíritu de Jehová vino sobre Sansón, quien despedazó al león como quien despedaza un cabrito, sin tener nada en su mano; y no declaró ni a su padre ni a su madre lo que había hecho. (Jueces 14:6) </a:t>
            </a:r>
          </a:p>
        </p:txBody>
      </p:sp>
      <p:grpSp>
        <p:nvGrpSpPr>
          <p:cNvPr id="2" name="Grupo 1">
            <a:extLst>
              <a:ext uri="{FF2B5EF4-FFF2-40B4-BE49-F238E27FC236}">
                <a16:creationId xmlns:a16="http://schemas.microsoft.com/office/drawing/2014/main" id="{93B18A1A-DE87-02FF-0C2F-75FF4AB47E9D}"/>
              </a:ext>
            </a:extLst>
          </p:cNvPr>
          <p:cNvGrpSpPr/>
          <p:nvPr/>
        </p:nvGrpSpPr>
        <p:grpSpPr>
          <a:xfrm>
            <a:off x="360180" y="134477"/>
            <a:ext cx="7688549" cy="707201"/>
            <a:chOff x="360180" y="134477"/>
            <a:chExt cx="7688549" cy="707201"/>
          </a:xfrm>
        </p:grpSpPr>
        <p:pic>
          <p:nvPicPr>
            <p:cNvPr id="16" name="Imagen 15">
              <a:extLst>
                <a:ext uri="{FF2B5EF4-FFF2-40B4-BE49-F238E27FC236}">
                  <a16:creationId xmlns:a16="http://schemas.microsoft.com/office/drawing/2014/main" id="{C7F34E11-F6DD-F89B-9FCB-2E7FB24AB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80" y="134477"/>
              <a:ext cx="7688549" cy="70720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6858DDF-5B3C-78DB-6504-B1F21778EDBE}"/>
                </a:ext>
              </a:extLst>
            </p:cNvPr>
            <p:cNvSpPr txBox="1"/>
            <p:nvPr/>
          </p:nvSpPr>
          <p:spPr>
            <a:xfrm>
              <a:off x="698574" y="290786"/>
              <a:ext cx="7011760" cy="369332"/>
            </a:xfrm>
            <a:prstGeom prst="rect">
              <a:avLst/>
            </a:prstGeom>
            <a:noFill/>
          </p:spPr>
          <p:txBody>
            <a:bodyPr wrap="square" numCol="1">
              <a:prstTxWarp prst="textPlain">
                <a:avLst/>
              </a:prstTxWarp>
              <a:spAutoFit/>
            </a:bodyPr>
            <a:lstStyle>
              <a:defPPr>
                <a:defRPr lang="es-ES"/>
              </a:defPPr>
              <a:lvl1pPr>
                <a:defRPr>
                  <a:latin typeface="Sabon Next LT" panose="02000500000000000000" pitchFamily="2" charset="0"/>
                  <a:cs typeface="Sabon Next LT" panose="02000500000000000000" pitchFamily="2" charset="0"/>
                </a:defRPr>
              </a:lvl1pPr>
            </a:lstStyle>
            <a:p>
              <a:r>
                <a:rPr lang="es-ES" b="1" dirty="0">
                  <a:solidFill>
                    <a:schemeClr val="bg1"/>
                  </a:solidFill>
                  <a:effectLst>
                    <a:outerShdw blurRad="38100" dist="38100" dir="2700000" algn="tl">
                      <a:srgbClr val="000000">
                        <a:alpha val="43137"/>
                      </a:srgbClr>
                    </a:outerShdw>
                  </a:effectLst>
                </a:rPr>
                <a:t>Nos proporciona un don específico para una misión </a:t>
              </a:r>
            </a:p>
          </p:txBody>
        </p:sp>
      </p:grpSp>
      <p:pic>
        <p:nvPicPr>
          <p:cNvPr id="5" name="Imagen 4" descr="Un dibujo de una persona&#10;&#10;Descripción generada automáticamente con confianza baja">
            <a:extLst>
              <a:ext uri="{FF2B5EF4-FFF2-40B4-BE49-F238E27FC236}">
                <a16:creationId xmlns:a16="http://schemas.microsoft.com/office/drawing/2014/main" id="{86123A4D-1CFE-04EB-421E-A28DF24F5C9A}"/>
              </a:ext>
            </a:extLst>
          </p:cNvPr>
          <p:cNvPicPr>
            <a:picLocks noChangeAspect="1"/>
          </p:cNvPicPr>
          <p:nvPr/>
        </p:nvPicPr>
        <p:blipFill rotWithShape="1">
          <a:blip r:embed="rId6">
            <a:extLst>
              <a:ext uri="{28A0092B-C50C-407E-A947-70E740481C1C}">
                <a14:useLocalDpi xmlns:a14="http://schemas.microsoft.com/office/drawing/2010/main" val="0"/>
              </a:ext>
            </a:extLst>
          </a:blip>
          <a:srcRect t="13333" r="19141"/>
          <a:stretch/>
        </p:blipFill>
        <p:spPr>
          <a:xfrm>
            <a:off x="8616877" y="113391"/>
            <a:ext cx="1746012" cy="1485900"/>
          </a:xfrm>
          <a:prstGeom prst="rect">
            <a:avLst/>
          </a:prstGeom>
          <a:ln w="38100" cap="sq">
            <a:solidFill>
              <a:srgbClr val="F0DDA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35756BD7-F7B3-951D-FFBE-AE73D7A6B3DA}"/>
              </a:ext>
            </a:extLst>
          </p:cNvPr>
          <p:cNvPicPr>
            <a:picLocks noChangeAspect="1"/>
          </p:cNvPicPr>
          <p:nvPr/>
        </p:nvPicPr>
        <p:blipFill rotWithShape="1">
          <a:blip r:embed="rId7"/>
          <a:srcRect l="8193" t="7575" r="7362" b="5758"/>
          <a:stretch/>
        </p:blipFill>
        <p:spPr>
          <a:xfrm>
            <a:off x="10571389" y="98728"/>
            <a:ext cx="1447800" cy="1485900"/>
          </a:xfrm>
          <a:prstGeom prst="rect">
            <a:avLst/>
          </a:prstGeom>
          <a:ln w="38100" cap="sq">
            <a:solidFill>
              <a:srgbClr val="F0DDA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79A5D1AA-41EE-901C-0958-88F4497268D2}"/>
              </a:ext>
            </a:extLst>
          </p:cNvPr>
          <p:cNvSpPr txBox="1"/>
          <p:nvPr/>
        </p:nvSpPr>
        <p:spPr>
          <a:xfrm>
            <a:off x="2855300" y="2412616"/>
            <a:ext cx="9336699" cy="2031325"/>
          </a:xfrm>
          <a:prstGeom prst="rect">
            <a:avLst/>
          </a:prstGeom>
          <a:noFill/>
        </p:spPr>
        <p:txBody>
          <a:bodyPr wrap="square">
            <a:spAutoFit/>
          </a:bodyPr>
          <a:lstStyle/>
          <a:p>
            <a:pPr indent="361950"/>
            <a:r>
              <a:rPr lang="es-ES" b="1" dirty="0"/>
              <a:t>“Y fueron todos llenos del Espíritu Santo, y comenzaron a hablar en otras lenguas, según el Espíritu les daba que hablasen” (Hechos 2:4)</a:t>
            </a:r>
          </a:p>
          <a:p>
            <a:pPr indent="361950"/>
            <a:r>
              <a:rPr lang="es-ES" b="1" dirty="0"/>
              <a:t>“No puedo yo solo soportar a todo este pueblo, que me es pesado en demasía… Entonces Jehová dijo a Moisés: Reúneme setenta varones de los ancianos de Israel, que tú sabes que son ancianos del pueblo y sus principales; y tráelos a la puerta del tabernáculo de reunión, y esperen allí contigo. Y yo descenderé y hablaré allí contigo, y tomaré del espíritu que está en ti, y pondré en ellos; y llevarán contigo la carga del pueblo, y no la llevarás tú solo… </a:t>
            </a:r>
          </a:p>
        </p:txBody>
      </p:sp>
      <p:sp>
        <p:nvSpPr>
          <p:cNvPr id="11" name="CuadroTexto 10">
            <a:extLst>
              <a:ext uri="{FF2B5EF4-FFF2-40B4-BE49-F238E27FC236}">
                <a16:creationId xmlns:a16="http://schemas.microsoft.com/office/drawing/2014/main" id="{21CF3E46-0D62-5B96-1B42-FBFCA0E1324C}"/>
              </a:ext>
            </a:extLst>
          </p:cNvPr>
          <p:cNvSpPr txBox="1"/>
          <p:nvPr/>
        </p:nvSpPr>
        <p:spPr>
          <a:xfrm>
            <a:off x="159726" y="1616276"/>
            <a:ext cx="11872548" cy="923330"/>
          </a:xfrm>
          <a:prstGeom prst="rect">
            <a:avLst/>
          </a:prstGeom>
          <a:noFill/>
        </p:spPr>
        <p:txBody>
          <a:bodyPr wrap="square">
            <a:spAutoFit/>
          </a:bodyPr>
          <a:lstStyle/>
          <a:p>
            <a:pPr indent="271463"/>
            <a:r>
              <a:rPr lang="es-ES" b="1" dirty="0"/>
              <a:t>Y así que vino hasta Lehi, los filisteos salieron gritando a su encuentro; pero el Espíritu de Jehová vino sobre él, y las cuerdas que estaban en sus brazos se volvieron como lino quemado con fuego, y las ataduras se cayeron de sus manos. (Jueces 15:14) </a:t>
            </a:r>
          </a:p>
        </p:txBody>
      </p:sp>
      <p:pic>
        <p:nvPicPr>
          <p:cNvPr id="13" name="Imagen 12" descr="Imagen que contiene tabla, llenado, entero, grande&#10;&#10;Descripción generada automáticamente">
            <a:extLst>
              <a:ext uri="{FF2B5EF4-FFF2-40B4-BE49-F238E27FC236}">
                <a16:creationId xmlns:a16="http://schemas.microsoft.com/office/drawing/2014/main" id="{73C1AE6A-F6C3-E607-01CE-A06E966779C4}"/>
              </a:ext>
            </a:extLst>
          </p:cNvPr>
          <p:cNvPicPr>
            <a:picLocks noChangeAspect="1"/>
          </p:cNvPicPr>
          <p:nvPr/>
        </p:nvPicPr>
        <p:blipFill rotWithShape="1">
          <a:blip r:embed="rId8">
            <a:extLst>
              <a:ext uri="{28A0092B-C50C-407E-A947-70E740481C1C}">
                <a14:useLocalDpi xmlns:a14="http://schemas.microsoft.com/office/drawing/2010/main" val="0"/>
              </a:ext>
            </a:extLst>
          </a:blip>
          <a:srcRect b="17843"/>
          <a:stretch/>
        </p:blipFill>
        <p:spPr>
          <a:xfrm>
            <a:off x="61954" y="2532877"/>
            <a:ext cx="2695575" cy="1785518"/>
          </a:xfrm>
          <a:prstGeom prst="rect">
            <a:avLst/>
          </a:prstGeom>
          <a:ln w="38100" cap="sq">
            <a:solidFill>
              <a:srgbClr val="B26429"/>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BC9C9FAB-6610-4B84-67AD-D587FB77E4A1}"/>
              </a:ext>
            </a:extLst>
          </p:cNvPr>
          <p:cNvPicPr>
            <a:picLocks noChangeAspect="1"/>
          </p:cNvPicPr>
          <p:nvPr/>
        </p:nvPicPr>
        <p:blipFill>
          <a:blip r:embed="rId9"/>
          <a:stretch>
            <a:fillRect/>
          </a:stretch>
        </p:blipFill>
        <p:spPr>
          <a:xfrm>
            <a:off x="76200" y="4549571"/>
            <a:ext cx="4033576" cy="2194047"/>
          </a:xfrm>
          <a:prstGeom prst="rect">
            <a:avLst/>
          </a:prstGeom>
          <a:ln w="38100" cap="sq">
            <a:solidFill>
              <a:srgbClr val="A18EB0"/>
            </a:solidFill>
            <a:prstDash val="solid"/>
            <a:miter lim="800000"/>
          </a:ln>
          <a:effectLst>
            <a:outerShdw blurRad="50800" dist="38100" dir="2700000" algn="tl" rotWithShape="0">
              <a:srgbClr val="000000">
                <a:alpha val="43000"/>
              </a:srgbClr>
            </a:outerShdw>
          </a:effectLst>
        </p:spPr>
      </p:pic>
      <p:pic>
        <p:nvPicPr>
          <p:cNvPr id="18" name="Imagen 17" descr="Imagen que contiene Logotipo&#10;&#10;Descripción generada automáticamente">
            <a:extLst>
              <a:ext uri="{FF2B5EF4-FFF2-40B4-BE49-F238E27FC236}">
                <a16:creationId xmlns:a16="http://schemas.microsoft.com/office/drawing/2014/main" id="{CAB85C80-BDE8-BA9A-E2B0-111950C487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54" y="761976"/>
            <a:ext cx="396000" cy="396000"/>
          </a:xfrm>
          <a:prstGeom prst="rect">
            <a:avLst/>
          </a:prstGeom>
        </p:spPr>
      </p:pic>
      <p:pic>
        <p:nvPicPr>
          <p:cNvPr id="19" name="Imagen 18" descr="Imagen que contiene Logotipo&#10;&#10;Descripción generada automáticamente">
            <a:extLst>
              <a:ext uri="{FF2B5EF4-FFF2-40B4-BE49-F238E27FC236}">
                <a16:creationId xmlns:a16="http://schemas.microsoft.com/office/drawing/2014/main" id="{58B3724C-0507-493E-E0AC-D5775AF766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54" y="1588104"/>
            <a:ext cx="396000" cy="396000"/>
          </a:xfrm>
          <a:prstGeom prst="rect">
            <a:avLst/>
          </a:prstGeom>
        </p:spPr>
      </p:pic>
      <p:pic>
        <p:nvPicPr>
          <p:cNvPr id="20" name="Imagen 19" descr="Imagen que contiene Logotipo&#10;&#10;Descripción generada automáticamente">
            <a:extLst>
              <a:ext uri="{FF2B5EF4-FFF2-40B4-BE49-F238E27FC236}">
                <a16:creationId xmlns:a16="http://schemas.microsoft.com/office/drawing/2014/main" id="{012B0F1E-CCB4-883D-F8D9-359D1F1C73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126" y="2420956"/>
            <a:ext cx="396000" cy="396000"/>
          </a:xfrm>
          <a:prstGeom prst="rect">
            <a:avLst/>
          </a:prstGeom>
        </p:spPr>
      </p:pic>
      <p:pic>
        <p:nvPicPr>
          <p:cNvPr id="21" name="Imagen 20" descr="Imagen que contiene Logotipo&#10;&#10;Descripción generada automáticamente">
            <a:extLst>
              <a:ext uri="{FF2B5EF4-FFF2-40B4-BE49-F238E27FC236}">
                <a16:creationId xmlns:a16="http://schemas.microsoft.com/office/drawing/2014/main" id="{CF2E2D95-F3B4-8392-63FD-4C3FA7E30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126" y="2939946"/>
            <a:ext cx="396000" cy="396000"/>
          </a:xfrm>
          <a:prstGeom prst="rect">
            <a:avLst/>
          </a:prstGeom>
        </p:spPr>
      </p:pic>
      <p:sp>
        <p:nvSpPr>
          <p:cNvPr id="23" name="CuadroTexto 22">
            <a:extLst>
              <a:ext uri="{FF2B5EF4-FFF2-40B4-BE49-F238E27FC236}">
                <a16:creationId xmlns:a16="http://schemas.microsoft.com/office/drawing/2014/main" id="{315B844F-1640-47F3-F70A-12D846D93454}"/>
              </a:ext>
            </a:extLst>
          </p:cNvPr>
          <p:cNvSpPr txBox="1"/>
          <p:nvPr/>
        </p:nvSpPr>
        <p:spPr>
          <a:xfrm>
            <a:off x="4245752" y="4449666"/>
            <a:ext cx="7963002" cy="2308324"/>
          </a:xfrm>
          <a:prstGeom prst="rect">
            <a:avLst/>
          </a:prstGeom>
          <a:noFill/>
        </p:spPr>
        <p:txBody>
          <a:bodyPr wrap="square">
            <a:spAutoFit/>
          </a:bodyPr>
          <a:lstStyle/>
          <a:p>
            <a:r>
              <a:rPr lang="es-ES" b="1" dirty="0"/>
              <a:t>Y salió Moisés y dijo al pueblo las palabras de Jehová; y reunió a los setenta varones de los ancianos del pueblo, y los hizo estar alrededor del tabernáculo. Entonces Jehová descendió en la nube, y le habló; y tomó del espíritu que estaba en él, y lo puso en los setenta varones ancianos; y cuando posó sobre ellos el espíritu, profetizaron, y no cesaron. Y habían quedado en el campamento dos varones, llamados el uno </a:t>
            </a:r>
            <a:r>
              <a:rPr lang="es-ES" b="1" dirty="0" err="1"/>
              <a:t>Eldad</a:t>
            </a:r>
            <a:r>
              <a:rPr lang="es-ES" b="1" dirty="0"/>
              <a:t> y el otro Medad, sobre los cuales también reposó el espíritu; estaban éstos entre los inscritos, pero no habían venido al tabernáculo; y profetizaron en el campamento” (Números 11:14-17 Y 24-26)</a:t>
            </a:r>
            <a:endParaRPr lang="es-ES" dirty="0"/>
          </a:p>
        </p:txBody>
      </p:sp>
    </p:spTree>
    <p:extLst>
      <p:ext uri="{BB962C8B-B14F-4D97-AF65-F5344CB8AC3E}">
        <p14:creationId xmlns:p14="http://schemas.microsoft.com/office/powerpoint/2010/main" val="367837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style.rotation</p:attrName>
                                        </p:attrNameLst>
                                      </p:cBhvr>
                                      <p:tavLst>
                                        <p:tav tm="0">
                                          <p:val>
                                            <p:fltVal val="720"/>
                                          </p:val>
                                        </p:tav>
                                        <p:tav tm="100000">
                                          <p:val>
                                            <p:fltVal val="0"/>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5"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style.rotation</p:attrName>
                                        </p:attrNameLst>
                                      </p:cBhvr>
                                      <p:tavLst>
                                        <p:tav tm="0">
                                          <p:val>
                                            <p:fltVal val="720"/>
                                          </p:val>
                                        </p:tav>
                                        <p:tav tm="100000">
                                          <p:val>
                                            <p:fltVal val="0"/>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 calcmode="lin" valueType="num">
                                      <p:cBhvr>
                                        <p:cTn id="46" dur="1000" fill="hold"/>
                                        <p:tgtEl>
                                          <p:spTgt spid="19"/>
                                        </p:tgtEl>
                                        <p:attrNameLst>
                                          <p:attrName>ppt_w</p:attrName>
                                        </p:attrNameLst>
                                      </p:cBhvr>
                                      <p:tavLst>
                                        <p:tav tm="0">
                                          <p:val>
                                            <p:fltVal val="0"/>
                                          </p:val>
                                        </p:tav>
                                        <p:tav tm="100000">
                                          <p:val>
                                            <p:strVal val="#ppt_w"/>
                                          </p:val>
                                        </p:tav>
                                      </p:tavLst>
                                    </p:anim>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style.rotation</p:attrName>
                                        </p:attrNameLst>
                                      </p:cBhvr>
                                      <p:tavLst>
                                        <p:tav tm="0">
                                          <p:val>
                                            <p:fltVal val="720"/>
                                          </p:val>
                                        </p:tav>
                                        <p:tav tm="100000">
                                          <p:val>
                                            <p:fltVal val="0"/>
                                          </p:val>
                                        </p:tav>
                                      </p:tavLst>
                                    </p:anim>
                                    <p:anim calcmode="lin" valueType="num">
                                      <p:cBhvr>
                                        <p:cTn id="63" dur="1000" fill="hold"/>
                                        <p:tgtEl>
                                          <p:spTgt spid="20"/>
                                        </p:tgtEl>
                                        <p:attrNameLst>
                                          <p:attrName>ppt_h</p:attrName>
                                        </p:attrNameLst>
                                      </p:cBhvr>
                                      <p:tavLst>
                                        <p:tav tm="0">
                                          <p:val>
                                            <p:fltVal val="0"/>
                                          </p:val>
                                        </p:tav>
                                        <p:tav tm="100000">
                                          <p:val>
                                            <p:strVal val="#ppt_h"/>
                                          </p:val>
                                        </p:tav>
                                      </p:tavLst>
                                    </p:anim>
                                    <p:anim calcmode="lin" valueType="num">
                                      <p:cBhvr>
                                        <p:cTn id="64" dur="1000" fill="hold"/>
                                        <p:tgtEl>
                                          <p:spTgt spid="20"/>
                                        </p:tgtEl>
                                        <p:attrNameLst>
                                          <p:attrName>ppt_w</p:attrName>
                                        </p:attrNameLst>
                                      </p:cBhvr>
                                      <p:tavLst>
                                        <p:tav tm="0">
                                          <p:val>
                                            <p:fltVal val="0"/>
                                          </p:val>
                                        </p:tav>
                                        <p:tav tm="100000">
                                          <p:val>
                                            <p:strVal val="#ppt_w"/>
                                          </p:val>
                                        </p:tav>
                                      </p:tavLst>
                                    </p:anim>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9">
                                            <p:txEl>
                                              <p:pRg st="0" end="0"/>
                                            </p:txEl>
                                          </p:spTgt>
                                        </p:tgtEl>
                                        <p:attrNameLst>
                                          <p:attrName>style.visibility</p:attrName>
                                        </p:attrNameLst>
                                      </p:cBhvr>
                                      <p:to>
                                        <p:strVal val="visible"/>
                                      </p:to>
                                    </p:set>
                                    <p:animEffect transition="in" filter="wipe(left)">
                                      <p:cBhvr>
                                        <p:cTn id="68" dur="500"/>
                                        <p:tgtEl>
                                          <p:spTgt spid="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style.rotation</p:attrName>
                                        </p:attrNameLst>
                                      </p:cBhvr>
                                      <p:tavLst>
                                        <p:tav tm="0">
                                          <p:val>
                                            <p:fltVal val="720"/>
                                          </p:val>
                                        </p:tav>
                                        <p:tav tm="100000">
                                          <p:val>
                                            <p:fltVal val="0"/>
                                          </p:val>
                                        </p:tav>
                                      </p:tavLst>
                                    </p:anim>
                                    <p:anim calcmode="lin" valueType="num">
                                      <p:cBhvr>
                                        <p:cTn id="81" dur="1000" fill="hold"/>
                                        <p:tgtEl>
                                          <p:spTgt spid="21"/>
                                        </p:tgtEl>
                                        <p:attrNameLst>
                                          <p:attrName>ppt_h</p:attrName>
                                        </p:attrNameLst>
                                      </p:cBhvr>
                                      <p:tavLst>
                                        <p:tav tm="0">
                                          <p:val>
                                            <p:fltVal val="0"/>
                                          </p:val>
                                        </p:tav>
                                        <p:tav tm="100000">
                                          <p:val>
                                            <p:strVal val="#ppt_h"/>
                                          </p:val>
                                        </p:tav>
                                      </p:tavLst>
                                    </p:anim>
                                    <p:anim calcmode="lin" valueType="num">
                                      <p:cBhvr>
                                        <p:cTn id="82" dur="1000" fill="hold"/>
                                        <p:tgtEl>
                                          <p:spTgt spid="21"/>
                                        </p:tgtEl>
                                        <p:attrNameLst>
                                          <p:attrName>ppt_w</p:attrName>
                                        </p:attrNameLst>
                                      </p:cBhvr>
                                      <p:tavLst>
                                        <p:tav tm="0">
                                          <p:val>
                                            <p:fltVal val="0"/>
                                          </p:val>
                                        </p:tav>
                                        <p:tav tm="100000">
                                          <p:val>
                                            <p:strVal val="#ppt_w"/>
                                          </p:val>
                                        </p:tav>
                                      </p:tavLst>
                                    </p:anim>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9">
                                            <p:txEl>
                                              <p:pRg st="1" end="1"/>
                                            </p:txEl>
                                          </p:spTgt>
                                        </p:tgtEl>
                                        <p:attrNameLst>
                                          <p:attrName>style.visibility</p:attrName>
                                        </p:attrNameLst>
                                      </p:cBhvr>
                                      <p:to>
                                        <p:strVal val="visible"/>
                                      </p:to>
                                    </p:set>
                                    <p:animEffect transition="in" filter="wipe(left)">
                                      <p:cBhvr>
                                        <p:cTn id="86" dur="500"/>
                                        <p:tgtEl>
                                          <p:spTgt spid="9">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P spid="11" grpId="0"/>
      <p:bldP spid="2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4253</TotalTime>
  <Words>3896</Words>
  <Application>Microsoft Office PowerPoint</Application>
  <PresentationFormat>Panorámica</PresentationFormat>
  <Paragraphs>104</Paragraphs>
  <Slides>24</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Calibri</vt:lpstr>
      <vt:lpstr>Calibri Light</vt:lpstr>
      <vt:lpstr>Arial</vt:lpstr>
      <vt:lpstr>Sabon Next LT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267</cp:revision>
  <dcterms:created xsi:type="dcterms:W3CDTF">2022-10-04T15:48:52Z</dcterms:created>
  <dcterms:modified xsi:type="dcterms:W3CDTF">2022-10-30T08:10:09Z</dcterms:modified>
</cp:coreProperties>
</file>