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0" r:id="rId2"/>
    <p:sldId id="281" r:id="rId3"/>
    <p:sldId id="262" r:id="rId4"/>
    <p:sldId id="263" r:id="rId5"/>
    <p:sldId id="260" r:id="rId6"/>
    <p:sldId id="266" r:id="rId7"/>
    <p:sldId id="265" r:id="rId8"/>
    <p:sldId id="261" r:id="rId9"/>
    <p:sldId id="267" r:id="rId10"/>
    <p:sldId id="268" r:id="rId11"/>
    <p:sldId id="269" r:id="rId12"/>
    <p:sldId id="271" r:id="rId13"/>
    <p:sldId id="270" r:id="rId14"/>
    <p:sldId id="272" r:id="rId15"/>
    <p:sldId id="276" r:id="rId16"/>
    <p:sldId id="274" r:id="rId17"/>
    <p:sldId id="282"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rdinal Alternate" panose="020B0604020202020204"/>
      <p:regular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FB7"/>
    <a:srgbClr val="D6B89E"/>
    <a:srgbClr val="C58E00"/>
    <a:srgbClr val="AB7B00"/>
    <a:srgbClr val="00BF89"/>
    <a:srgbClr val="0079D8"/>
    <a:srgbClr val="3427B4"/>
    <a:srgbClr val="8F35E7"/>
    <a:srgbClr val="A029BB"/>
    <a:srgbClr val="C023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8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BD751-55AC-57B1-53A9-CFE3DA50074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7DE76F-F777-0552-486C-7C27B107A0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FA7F993-2BC6-D012-3FCB-4479D66A6ABF}"/>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18F80F65-E43D-BD60-4C8D-5E26F2FEB7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8F17927-7334-1C14-ADE9-0C773779E3FF}"/>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0578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235F09-CAA2-D8D6-3935-B74CA2CF596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29848A-24C6-9CFA-8C03-4589B5AA6C9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A6F5DF-F397-2607-16CE-2E80558C09F8}"/>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9157AA4E-2711-37C8-B6E7-BB8070035E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EF426E-794B-2302-89B3-5ADA797F0621}"/>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85187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993AE8-5C5F-56E2-8112-758F6F11F5E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BD2B06-2788-1929-40D5-7E45C5694F6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81A083-0018-C874-0B21-D5D64D245FAE}"/>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266ED8E5-6AC4-CAD5-BB91-B1834D8B89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8D0EB44-F1D2-F10D-BE5F-9A4C2E05BF95}"/>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96935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4C9A58-9CED-8AA6-AB03-EE153E0352E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8046B7-6DFB-B736-1624-FC295CA8538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493106-6FF2-E46B-DBF4-C0EE3B79EDA9}"/>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2F103D53-A758-8A56-892F-E606DBA77C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048054-2C93-EDE3-A527-4B91916DE0B3}"/>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3836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7DFD7-C226-C05F-D8A5-D601F4BAB4A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A05142-176E-411F-CC50-E63A5F88D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DD04CD4-EB4E-8D68-DE6E-8D89492EFD4E}"/>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0EB31746-0611-FF97-0CE6-684A314A7C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73C96C-568F-D571-AAE8-F9548F6D1D3B}"/>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18719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BF8AF-F21C-DE5A-2A78-A8DBDBF76A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DFB12F-C57C-E0AF-00B3-ADE8A53AAC6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D437928-29C4-40CE-0F03-C19E2A7393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47CCE63-7071-71CF-D032-BE6C18456897}"/>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6" name="Marcador de pie de página 5">
            <a:extLst>
              <a:ext uri="{FF2B5EF4-FFF2-40B4-BE49-F238E27FC236}">
                <a16:creationId xmlns:a16="http://schemas.microsoft.com/office/drawing/2014/main" id="{B6C2A181-4289-A74A-B56D-6F58A083409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754959-C98B-7CDC-6E21-50EB46AA9489}"/>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17844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4152D-0CB5-E563-17C5-68ABAD9E58C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E20DE0-E335-471E-CCB2-C767980A4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05C5BE-88B9-7FFA-8690-76930CB5F8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B708A34-BDE6-7D1C-B0D4-46B296134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0E0DF43-AD6C-8FD8-16FB-8CC611DA637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C6E003-A5B7-2A9F-4902-A0DEA6EB0581}"/>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8" name="Marcador de pie de página 7">
            <a:extLst>
              <a:ext uri="{FF2B5EF4-FFF2-40B4-BE49-F238E27FC236}">
                <a16:creationId xmlns:a16="http://schemas.microsoft.com/office/drawing/2014/main" id="{885ADB94-C4A5-FBD2-81FD-D6032667881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644880D-71F6-969D-6BC0-3F4E24776477}"/>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2567918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F07949-6063-7462-52F4-3A4745A628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2BB2D86-9642-211D-5411-6CE9F410F0F0}"/>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4" name="Marcador de pie de página 3">
            <a:extLst>
              <a:ext uri="{FF2B5EF4-FFF2-40B4-BE49-F238E27FC236}">
                <a16:creationId xmlns:a16="http://schemas.microsoft.com/office/drawing/2014/main" id="{2460CA98-FB21-C3F9-9588-6A7D232E06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95173A1-6F9E-03E4-B4FB-B75B4070EDDF}"/>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422044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35175E2-9BD9-3CB9-B623-278ADF77A1B3}"/>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3" name="Marcador de pie de página 2">
            <a:extLst>
              <a:ext uri="{FF2B5EF4-FFF2-40B4-BE49-F238E27FC236}">
                <a16:creationId xmlns:a16="http://schemas.microsoft.com/office/drawing/2014/main" id="{C8622FEB-AC06-DAF5-25BA-A3A0204BCEC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360B34-ED20-C921-55C4-8121B347720A}"/>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405943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84307B-C368-5332-8979-CFAA153392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016780-1609-5F93-B954-CA2EB500E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8FBB36-2B59-FA84-45E5-764C4D7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A97ECC-F275-36DB-1EF7-AEA430879CB3}"/>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6" name="Marcador de pie de página 5">
            <a:extLst>
              <a:ext uri="{FF2B5EF4-FFF2-40B4-BE49-F238E27FC236}">
                <a16:creationId xmlns:a16="http://schemas.microsoft.com/office/drawing/2014/main" id="{560DE1B3-EDD3-74FF-D8F2-586E56C86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2161D64-A2AC-F193-0C4E-8D761D7FBE46}"/>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1878108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33BD7-6049-CC0F-470B-8BF7010D3C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A253421-5FBF-97AF-3F5B-AFF070E5D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FBDC7D6-3AAC-30DA-C5E0-125B1D7EE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15A829-0B26-7C4A-17C6-09B4417E0DDF}"/>
              </a:ext>
            </a:extLst>
          </p:cNvPr>
          <p:cNvSpPr>
            <a:spLocks noGrp="1"/>
          </p:cNvSpPr>
          <p:nvPr>
            <p:ph type="dt" sz="half" idx="10"/>
          </p:nvPr>
        </p:nvSpPr>
        <p:spPr/>
        <p:txBody>
          <a:bodyPr/>
          <a:lstStyle/>
          <a:p>
            <a:fld id="{270609D7-9E43-4197-A111-037858FE857C}" type="datetimeFigureOut">
              <a:rPr lang="es-ES" smtClean="0"/>
              <a:t>12/11/2022</a:t>
            </a:fld>
            <a:endParaRPr lang="es-ES"/>
          </a:p>
        </p:txBody>
      </p:sp>
      <p:sp>
        <p:nvSpPr>
          <p:cNvPr id="6" name="Marcador de pie de página 5">
            <a:extLst>
              <a:ext uri="{FF2B5EF4-FFF2-40B4-BE49-F238E27FC236}">
                <a16:creationId xmlns:a16="http://schemas.microsoft.com/office/drawing/2014/main" id="{9A03CD64-B06F-B845-4142-2BBE352ED9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3D17D8-A56E-CD8E-43EB-4C54909D6382}"/>
              </a:ext>
            </a:extLst>
          </p:cNvPr>
          <p:cNvSpPr>
            <a:spLocks noGrp="1"/>
          </p:cNvSpPr>
          <p:nvPr>
            <p:ph type="sldNum" sz="quarter" idx="12"/>
          </p:nvPr>
        </p:nvSpPr>
        <p:spPr/>
        <p:txBody>
          <a:bodyPr/>
          <a:lstStyle/>
          <a:p>
            <a:fld id="{3EE4A8F7-971F-4B25-8742-5E684D5B6501}" type="slidenum">
              <a:rPr lang="es-ES" smtClean="0"/>
              <a:t>‹Nº›</a:t>
            </a:fld>
            <a:endParaRPr lang="es-ES"/>
          </a:p>
        </p:txBody>
      </p:sp>
    </p:spTree>
    <p:extLst>
      <p:ext uri="{BB962C8B-B14F-4D97-AF65-F5344CB8AC3E}">
        <p14:creationId xmlns:p14="http://schemas.microsoft.com/office/powerpoint/2010/main" val="3912835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CE6147-2708-974B-EEBF-B2675F9EC3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55AEE9-5240-A5B8-8B63-E569508DB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9A8263-D1BD-8287-0A89-2315025AE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0609D7-9E43-4197-A111-037858FE857C}" type="datetimeFigureOut">
              <a:rPr lang="es-ES" smtClean="0"/>
              <a:t>12/11/2022</a:t>
            </a:fld>
            <a:endParaRPr lang="es-ES"/>
          </a:p>
        </p:txBody>
      </p:sp>
      <p:sp>
        <p:nvSpPr>
          <p:cNvPr id="5" name="Marcador de pie de página 4">
            <a:extLst>
              <a:ext uri="{FF2B5EF4-FFF2-40B4-BE49-F238E27FC236}">
                <a16:creationId xmlns:a16="http://schemas.microsoft.com/office/drawing/2014/main" id="{9E2FE5BB-2E0A-D2B0-048D-A57F185F4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4319C97-423B-6CD0-E9A0-A3CCDA9951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4A8F7-971F-4B25-8742-5E684D5B6501}" type="slidenum">
              <a:rPr lang="es-ES" smtClean="0"/>
              <a:t>‹Nº›</a:t>
            </a:fld>
            <a:endParaRPr lang="es-ES"/>
          </a:p>
        </p:txBody>
      </p:sp>
    </p:spTree>
    <p:extLst>
      <p:ext uri="{BB962C8B-B14F-4D97-AF65-F5344CB8AC3E}">
        <p14:creationId xmlns:p14="http://schemas.microsoft.com/office/powerpoint/2010/main" val="2265636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6.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a:extLst>
              <a:ext uri="{FF2B5EF4-FFF2-40B4-BE49-F238E27FC236}">
                <a16:creationId xmlns:a16="http://schemas.microsoft.com/office/drawing/2014/main" id="{047C00A7-7614-8450-FB3D-2B9A86AA2997}"/>
              </a:ext>
            </a:extLst>
          </p:cNvPr>
          <p:cNvPicPr>
            <a:picLocks noChangeAspect="1"/>
          </p:cNvPicPr>
          <p:nvPr/>
        </p:nvPicPr>
        <p:blipFill rotWithShape="1">
          <a:blip r:embed="rId2"/>
          <a:srcRect l="3429" t="14209" r="-3429" b="10979"/>
          <a:stretch/>
        </p:blipFill>
        <p:spPr>
          <a:xfrm>
            <a:off x="19" y="10"/>
            <a:ext cx="6334105" cy="6857990"/>
          </a:xfrm>
          <a:prstGeom prst="rect">
            <a:avLst/>
          </a:prstGeom>
        </p:spPr>
      </p:pic>
      <p:pic>
        <p:nvPicPr>
          <p:cNvPr id="8" name="Imagen 7" descr="Dibujo de una persona&#10;&#10;Descripción generada automáticamente con confianza baja">
            <a:extLst>
              <a:ext uri="{FF2B5EF4-FFF2-40B4-BE49-F238E27FC236}">
                <a16:creationId xmlns:a16="http://schemas.microsoft.com/office/drawing/2014/main" id="{3DEAC00D-4464-D190-231A-CDFFB318DBD0}"/>
              </a:ext>
            </a:extLst>
          </p:cNvPr>
          <p:cNvPicPr>
            <a:picLocks noChangeAspect="1"/>
          </p:cNvPicPr>
          <p:nvPr/>
        </p:nvPicPr>
        <p:blipFill rotWithShape="1">
          <a:blip r:embed="rId3">
            <a:extLst>
              <a:ext uri="{28A0092B-C50C-407E-A947-70E740481C1C}">
                <a14:useLocalDpi xmlns:a14="http://schemas.microsoft.com/office/drawing/2010/main" val="0"/>
              </a:ext>
            </a:extLst>
          </a:blip>
          <a:srcRect l="-2429" t="10352" r="2429" b="10352"/>
          <a:stretch/>
        </p:blipFill>
        <p:spPr>
          <a:xfrm flipH="1">
            <a:off x="6096000" y="10"/>
            <a:ext cx="6096000" cy="685799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DCB65122-824A-952C-B4D7-9D1441E8814B}"/>
              </a:ext>
            </a:extLst>
          </p:cNvPr>
          <p:cNvSpPr txBox="1"/>
          <p:nvPr/>
        </p:nvSpPr>
        <p:spPr>
          <a:xfrm>
            <a:off x="3938891" y="2685354"/>
            <a:ext cx="4276117"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5000" b="1" kern="1200" spc="50" dirty="0" err="1">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Moisés</a:t>
            </a:r>
            <a:r>
              <a:rPr lang="en-US"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 y </a:t>
            </a:r>
            <a:r>
              <a:rPr lang="en-US" sz="5000" b="1" kern="1200" spc="50" dirty="0" err="1">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rPr>
              <a:t>Josué</a:t>
            </a:r>
            <a:endParaRPr lang="en-US" sz="5000" b="1" kern="1200" spc="50" dirty="0">
              <a:ln w="9525" cmpd="sng">
                <a:solidFill>
                  <a:schemeClr val="accent2">
                    <a:lumMod val="50000"/>
                  </a:schemeClr>
                </a:solidFill>
                <a:prstDash val="solid"/>
              </a:ln>
              <a:solidFill>
                <a:srgbClr val="70AD47">
                  <a:tint val="1000"/>
                </a:srgbClr>
              </a:solidFill>
              <a:effectLst>
                <a:glow rad="38100">
                  <a:schemeClr val="accent2">
                    <a:lumMod val="75000"/>
                    <a:alpha val="75000"/>
                  </a:schemeClr>
                </a:glow>
              </a:effectLst>
              <a:latin typeface="Cardinal Alternate" panose="02000505020000020003" pitchFamily="2" charset="0"/>
              <a:ea typeface="+mj-ea"/>
              <a:cs typeface="+mj-cs"/>
            </a:endParaRPr>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311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4F9F8A7-1A04-D511-FDE6-B02CF911E38F}"/>
              </a:ext>
            </a:extLst>
          </p:cNvPr>
          <p:cNvSpPr txBox="1"/>
          <p:nvPr/>
        </p:nvSpPr>
        <p:spPr>
          <a:xfrm>
            <a:off x="5361570" y="115554"/>
            <a:ext cx="1822710" cy="3200876"/>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Dios de maravillas</a:t>
            </a:r>
          </a:p>
          <a:p>
            <a:pPr algn="ctr"/>
            <a:r>
              <a:rPr lang="es-ES" sz="2200" b="1" dirty="0">
                <a:solidFill>
                  <a:schemeClr val="accent5">
                    <a:lumMod val="50000"/>
                  </a:schemeClr>
                </a:solidFill>
              </a:rPr>
              <a:t>“El cual hace cosas grandes e inescrutables, </a:t>
            </a:r>
          </a:p>
          <a:p>
            <a:pPr algn="ctr"/>
            <a:r>
              <a:rPr lang="es-ES" sz="2200" b="1" dirty="0">
                <a:solidFill>
                  <a:schemeClr val="accent5">
                    <a:lumMod val="50000"/>
                  </a:schemeClr>
                </a:solidFill>
              </a:rPr>
              <a:t>y maravillas sin número” </a:t>
            </a:r>
          </a:p>
          <a:p>
            <a:pPr algn="ctr"/>
            <a:r>
              <a:rPr lang="es-ES" b="1" dirty="0">
                <a:solidFill>
                  <a:schemeClr val="accent5">
                    <a:lumMod val="50000"/>
                  </a:schemeClr>
                </a:solidFill>
              </a:rPr>
              <a:t>(Job 5:9)</a:t>
            </a:r>
          </a:p>
        </p:txBody>
      </p:sp>
      <p:pic>
        <p:nvPicPr>
          <p:cNvPr id="1026" name="Picture 2">
            <a:extLst>
              <a:ext uri="{FF2B5EF4-FFF2-40B4-BE49-F238E27FC236}">
                <a16:creationId xmlns:a16="http://schemas.microsoft.com/office/drawing/2014/main" id="{AD72DB02-7C11-F8BF-B7CC-BBAE02524C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9263" y="3838576"/>
            <a:ext cx="5257797" cy="2955179"/>
          </a:xfrm>
          <a:prstGeom prst="snip2DiagRect">
            <a:avLst>
              <a:gd name="adj1" fmla="val 12051"/>
              <a:gd name="adj2" fmla="val 0"/>
            </a:avLst>
          </a:prstGeom>
          <a:solidFill>
            <a:srgbClr val="FFFFFF">
              <a:shade val="85000"/>
            </a:srgbClr>
          </a:solidFill>
          <a:ln w="28575" cap="sq">
            <a:solidFill>
              <a:srgbClr val="FFD57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junto a un caballo&#10;&#10;Descripción generada automáticamente con confianza media">
            <a:extLst>
              <a:ext uri="{FF2B5EF4-FFF2-40B4-BE49-F238E27FC236}">
                <a16:creationId xmlns:a16="http://schemas.microsoft.com/office/drawing/2014/main" id="{BF2C1A75-3FF3-C3E6-A20A-9D23615A4645}"/>
              </a:ext>
            </a:extLst>
          </p:cNvPr>
          <p:cNvPicPr>
            <a:picLocks noChangeAspect="1"/>
          </p:cNvPicPr>
          <p:nvPr/>
        </p:nvPicPr>
        <p:blipFill rotWithShape="1">
          <a:blip r:embed="rId5">
            <a:extLst>
              <a:ext uri="{28A0092B-C50C-407E-A947-70E740481C1C}">
                <a14:useLocalDpi xmlns:a14="http://schemas.microsoft.com/office/drawing/2010/main" val="0"/>
              </a:ext>
            </a:extLst>
          </a:blip>
          <a:srcRect t="8218"/>
          <a:stretch/>
        </p:blipFill>
        <p:spPr>
          <a:xfrm>
            <a:off x="29932" y="65316"/>
            <a:ext cx="5257797" cy="2340482"/>
          </a:xfrm>
          <a:prstGeom prst="snip2DiagRect">
            <a:avLst/>
          </a:prstGeom>
          <a:solidFill>
            <a:srgbClr val="FFFFFF">
              <a:shade val="85000"/>
            </a:srgbClr>
          </a:solidFill>
          <a:ln w="28575" cap="sq">
            <a:solidFill>
              <a:srgbClr val="FFD57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6B337DA-E040-FBD3-0BC0-89B84FB39CD4}"/>
              </a:ext>
            </a:extLst>
          </p:cNvPr>
          <p:cNvSpPr txBox="1">
            <a:spLocks/>
          </p:cNvSpPr>
          <p:nvPr/>
        </p:nvSpPr>
        <p:spPr>
          <a:xfrm>
            <a:off x="1939" y="2522265"/>
            <a:ext cx="5257799" cy="1190514"/>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Moisés dijo al pueblo: No temáis; estad firmes, y ved la salvación que Jehová hará hoy con vosotros; porque los egipcios que hoy habéis visto, nunca más para siempre los veréis” Éxodo 14:13</a:t>
            </a:r>
          </a:p>
        </p:txBody>
      </p:sp>
      <p:pic>
        <p:nvPicPr>
          <p:cNvPr id="14" name="Imagen 13" descr="Un grupo de personas disfrazadas&#10;&#10;Descripción generada automáticamente con confianza baja">
            <a:extLst>
              <a:ext uri="{FF2B5EF4-FFF2-40B4-BE49-F238E27FC236}">
                <a16:creationId xmlns:a16="http://schemas.microsoft.com/office/drawing/2014/main" id="{D190E851-7AFB-1F3D-9F57-5C5317E568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591" y="141027"/>
            <a:ext cx="4914122" cy="6624735"/>
          </a:xfrm>
          <a:prstGeom prst="snip2DiagRect">
            <a:avLst/>
          </a:prstGeom>
          <a:solidFill>
            <a:srgbClr val="FFFFFF">
              <a:shade val="85000"/>
            </a:srgbClr>
          </a:solidFill>
          <a:ln w="28575" cap="sq">
            <a:solidFill>
              <a:srgbClr val="A9D18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1519DE80-F0AD-1858-3340-E7683096573F}"/>
              </a:ext>
            </a:extLst>
          </p:cNvPr>
          <p:cNvSpPr txBox="1"/>
          <p:nvPr/>
        </p:nvSpPr>
        <p:spPr>
          <a:xfrm>
            <a:off x="5589470" y="3585121"/>
            <a:ext cx="1377596" cy="3139321"/>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“Y Josué dijo al pueblo: Santificaos, porque Jehová hará mañana maravillas entre vosotros”</a:t>
            </a:r>
            <a:br>
              <a:rPr lang="es-ES" dirty="0"/>
            </a:br>
            <a:r>
              <a:rPr lang="es-ES" dirty="0"/>
              <a:t>Josué 3:5</a:t>
            </a:r>
          </a:p>
        </p:txBody>
      </p:sp>
    </p:spTree>
    <p:extLst>
      <p:ext uri="{BB962C8B-B14F-4D97-AF65-F5344CB8AC3E}">
        <p14:creationId xmlns:p14="http://schemas.microsoft.com/office/powerpoint/2010/main" val="2389808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1"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4)">
                                      <p:cBhvr>
                                        <p:cTn id="20" dur="1000"/>
                                        <p:tgtEl>
                                          <p:spTgt spid="11"/>
                                        </p:tgtEl>
                                      </p:cBhvr>
                                    </p:animEffect>
                                  </p:childTnLst>
                                </p:cTn>
                              </p:par>
                            </p:childTnLst>
                          </p:cTn>
                        </p:par>
                        <p:par>
                          <p:cTn id="21" fill="hold">
                            <p:stCondLst>
                              <p:cond delay="1500"/>
                            </p:stCondLst>
                            <p:childTnLst>
                              <p:par>
                                <p:cTn id="22" presetID="2" presetClass="entr" presetSubtype="3"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1+#ppt_w/2"/>
                                          </p:val>
                                        </p:tav>
                                        <p:tav tm="100000">
                                          <p:val>
                                            <p:strVal val="#ppt_x"/>
                                          </p:val>
                                        </p:tav>
                                      </p:tavLst>
                                    </p:anim>
                                    <p:anim calcmode="lin" valueType="num">
                                      <p:cBhvr additive="base">
                                        <p:cTn id="25"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1"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4)">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984A93C-3321-EB36-1051-9CB2B1D12150}"/>
              </a:ext>
            </a:extLst>
          </p:cNvPr>
          <p:cNvSpPr txBox="1"/>
          <p:nvPr/>
        </p:nvSpPr>
        <p:spPr>
          <a:xfrm>
            <a:off x="5913840" y="263287"/>
            <a:ext cx="2546768" cy="1815882"/>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800" b="1" dirty="0">
                <a:solidFill>
                  <a:schemeClr val="tx1"/>
                </a:solidFill>
              </a:rPr>
              <a:t>Conmemoraron la ocasión con un canto y con un monumento</a:t>
            </a:r>
          </a:p>
        </p:txBody>
      </p:sp>
      <p:sp>
        <p:nvSpPr>
          <p:cNvPr id="7" name="CuadroTexto 6">
            <a:extLst>
              <a:ext uri="{FF2B5EF4-FFF2-40B4-BE49-F238E27FC236}">
                <a16:creationId xmlns:a16="http://schemas.microsoft.com/office/drawing/2014/main" id="{DBF7916B-5817-1D93-353A-DEA3829B7318}"/>
              </a:ext>
            </a:extLst>
          </p:cNvPr>
          <p:cNvSpPr txBox="1">
            <a:spLocks/>
          </p:cNvSpPr>
          <p:nvPr/>
        </p:nvSpPr>
        <p:spPr>
          <a:xfrm>
            <a:off x="101860" y="4882993"/>
            <a:ext cx="5641516" cy="1744511"/>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“Entonces cantó Moisés y los hijos de Israel este cántico a Jehová, y dijeron: Cantaré yo a Jehová, porque se ha magnificado grandemente; Ha echado en el mar al caballo y al jinete. Jehová es mi fortaleza y mi cántico, y ha sido mi salvación. Este es mi Dios, y lo alabaré;  Dios de mi padre, y lo enalteceré” Éxodo 15:1-2</a:t>
            </a:r>
          </a:p>
        </p:txBody>
      </p:sp>
      <p:sp>
        <p:nvSpPr>
          <p:cNvPr id="8" name="CuadroTexto 7">
            <a:extLst>
              <a:ext uri="{FF2B5EF4-FFF2-40B4-BE49-F238E27FC236}">
                <a16:creationId xmlns:a16="http://schemas.microsoft.com/office/drawing/2014/main" id="{62E991DE-9EAB-1A1C-E3F3-F710FF0F3C54}"/>
              </a:ext>
            </a:extLst>
          </p:cNvPr>
          <p:cNvSpPr txBox="1"/>
          <p:nvPr/>
        </p:nvSpPr>
        <p:spPr>
          <a:xfrm>
            <a:off x="5961965" y="4739587"/>
            <a:ext cx="6143410" cy="2031325"/>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“para que esto sea señal entre vosotros; y cuando vuestros hijos preguntaren a sus padres mañana, diciendo: ¿Qué significan estas piedras? les responderéis: Que las aguas del Jordán fueron divididas delante del arca del pacto de Jehová; cuando ella pasó el Jordán, las aguas del Jordán se dividieron; y estas piedras servirán de monumento conmemorativo a los hijos de Israel para siempre” Josué 4:6-7</a:t>
            </a:r>
          </a:p>
        </p:txBody>
      </p:sp>
      <p:pic>
        <p:nvPicPr>
          <p:cNvPr id="10" name="Imagen 9" descr="Un dibujo de un grupo de personas en una playa&#10;&#10;Descripción generada automáticamente con confianza media">
            <a:extLst>
              <a:ext uri="{FF2B5EF4-FFF2-40B4-BE49-F238E27FC236}">
                <a16:creationId xmlns:a16="http://schemas.microsoft.com/office/drawing/2014/main" id="{CE274D0C-6EF8-3608-E6C3-6E282242D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8" y="179271"/>
            <a:ext cx="5686601" cy="4414854"/>
          </a:xfrm>
          <a:prstGeom prst="rect">
            <a:avLst/>
          </a:prstGeom>
          <a:solidFill>
            <a:srgbClr val="FFFFFF">
              <a:shade val="85000"/>
            </a:srgbClr>
          </a:solidFill>
          <a:ln w="88900" cap="sq">
            <a:solidFill>
              <a:srgbClr val="FFD57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Dibujo de video juego&#10;&#10;Descripción generada automáticamente con confianza baja">
            <a:extLst>
              <a:ext uri="{FF2B5EF4-FFF2-40B4-BE49-F238E27FC236}">
                <a16:creationId xmlns:a16="http://schemas.microsoft.com/office/drawing/2014/main" id="{F8E1F63A-D5FA-C908-009F-25A6909BA4E1}"/>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b="17324"/>
          <a:stretch/>
        </p:blipFill>
        <p:spPr>
          <a:xfrm>
            <a:off x="7171013" y="2635852"/>
            <a:ext cx="3561347" cy="1988546"/>
          </a:xfrm>
          <a:prstGeom prst="rect">
            <a:avLst/>
          </a:prstGeom>
          <a:solidFill>
            <a:srgbClr val="FFFFFF">
              <a:shade val="85000"/>
            </a:srgbClr>
          </a:solidFill>
          <a:ln w="88900" cap="sq">
            <a:solidFill>
              <a:srgbClr val="A9D18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Dibujo de video juego&#10;&#10;Descripción generada automáticamente con confianza baja">
            <a:extLst>
              <a:ext uri="{FF2B5EF4-FFF2-40B4-BE49-F238E27FC236}">
                <a16:creationId xmlns:a16="http://schemas.microsoft.com/office/drawing/2014/main" id="{D14564D8-8A56-B964-DEF9-3BEF6DD5C51C}"/>
              </a:ext>
            </a:extLst>
          </p:cNvPr>
          <p:cNvPicPr>
            <a:picLocks noChangeAspect="1"/>
          </p:cNvPicPr>
          <p:nvPr/>
        </p:nvPicPr>
        <p:blipFill rotWithShape="1">
          <a:blip r:embed="rId5">
            <a:extLst>
              <a:ext uri="{28A0092B-C50C-407E-A947-70E740481C1C}">
                <a14:useLocalDpi xmlns:a14="http://schemas.microsoft.com/office/drawing/2010/main" val="0"/>
              </a:ext>
            </a:extLst>
          </a:blip>
          <a:srcRect r="50867"/>
          <a:stretch/>
        </p:blipFill>
        <p:spPr>
          <a:xfrm>
            <a:off x="8633859" y="100505"/>
            <a:ext cx="3457593" cy="2376354"/>
          </a:xfrm>
          <a:prstGeom prst="rect">
            <a:avLst/>
          </a:prstGeom>
          <a:solidFill>
            <a:srgbClr val="FFFFFF">
              <a:shade val="85000"/>
            </a:srgbClr>
          </a:solidFill>
          <a:ln w="88900" cap="sq">
            <a:solidFill>
              <a:srgbClr val="A9D18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95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4)">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000"/>
                            </p:stCondLst>
                            <p:childTnLst>
                              <p:par>
                                <p:cTn id="36" presetID="21"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4)">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6D081A-C7E1-B8DB-A6F9-78985D6C0ACB}"/>
              </a:ext>
            </a:extLst>
          </p:cNvPr>
          <p:cNvSpPr txBox="1"/>
          <p:nvPr/>
        </p:nvSpPr>
        <p:spPr>
          <a:xfrm>
            <a:off x="6263199" y="731882"/>
            <a:ext cx="5817326" cy="5335820"/>
          </a:xfrm>
          <a:prstGeom prst="rect">
            <a:avLst/>
          </a:prstGeom>
          <a:noFill/>
        </p:spPr>
        <p:txBody>
          <a:bodyPr wrap="square">
            <a:spAutoFit/>
            <a:scene3d>
              <a:camera prst="orthographicFront"/>
              <a:lightRig rig="threePt" dir="t"/>
            </a:scene3d>
            <a:sp3d extrusionH="57150">
              <a:bevelT w="38100" h="38100"/>
            </a:sp3d>
          </a:bodyPr>
          <a:lstStyle/>
          <a:p>
            <a:pPr marL="182563" indent="-182563"/>
            <a:r>
              <a:rPr lang="es-ES" sz="2200" b="1" dirty="0">
                <a:solidFill>
                  <a:srgbClr val="C58E00"/>
                </a:solidFill>
              </a:rPr>
              <a:t>Dios se presenta a cada uno según su necesidad</a:t>
            </a:r>
            <a:br>
              <a:rPr lang="es-ES" sz="2000" b="1" dirty="0">
                <a:solidFill>
                  <a:srgbClr val="C58E00"/>
                </a:solidFill>
              </a:rPr>
            </a:br>
            <a:r>
              <a:rPr lang="es-ES" b="1" dirty="0"/>
              <a:t>(</a:t>
            </a:r>
            <a:r>
              <a:rPr lang="es-ES" b="1" dirty="0" err="1"/>
              <a:t>p.e</a:t>
            </a:r>
            <a:r>
              <a:rPr lang="es-ES" b="1" dirty="0"/>
              <a:t>. a Josué como guerrero que iba a conquistar) </a:t>
            </a:r>
            <a:endParaRPr lang="es-ES" sz="2000" b="1" dirty="0"/>
          </a:p>
          <a:p>
            <a:pPr>
              <a:lnSpc>
                <a:spcPts val="4000"/>
              </a:lnSpc>
              <a:spcBef>
                <a:spcPts val="600"/>
              </a:spcBef>
            </a:pPr>
            <a:r>
              <a:rPr lang="es-ES" sz="2200" b="1" dirty="0">
                <a:solidFill>
                  <a:srgbClr val="00BF89"/>
                </a:solidFill>
              </a:rPr>
              <a:t>Nos muestra su santidad, su carácter </a:t>
            </a:r>
          </a:p>
          <a:p>
            <a:pPr>
              <a:lnSpc>
                <a:spcPts val="4000"/>
              </a:lnSpc>
              <a:spcBef>
                <a:spcPts val="600"/>
              </a:spcBef>
            </a:pPr>
            <a:r>
              <a:rPr lang="es-ES" sz="2200" b="1" dirty="0">
                <a:solidFill>
                  <a:srgbClr val="0079D8"/>
                </a:solidFill>
              </a:rPr>
              <a:t>Nos da una misión</a:t>
            </a:r>
          </a:p>
          <a:p>
            <a:pPr>
              <a:lnSpc>
                <a:spcPts val="4000"/>
              </a:lnSpc>
              <a:spcBef>
                <a:spcPts val="600"/>
              </a:spcBef>
            </a:pPr>
            <a:r>
              <a:rPr lang="es-ES" sz="2200" b="1" dirty="0">
                <a:solidFill>
                  <a:srgbClr val="3427B4"/>
                </a:solidFill>
              </a:rPr>
              <a:t>Nos promete que estará con nosotros </a:t>
            </a:r>
          </a:p>
          <a:p>
            <a:pPr>
              <a:lnSpc>
                <a:spcPts val="4000"/>
              </a:lnSpc>
              <a:spcBef>
                <a:spcPts val="600"/>
              </a:spcBef>
            </a:pPr>
            <a:r>
              <a:rPr lang="es-ES" sz="2200" b="1" dirty="0">
                <a:solidFill>
                  <a:srgbClr val="8F35E7"/>
                </a:solidFill>
              </a:rPr>
              <a:t>Nos pide que circuncidemos nuestro corazón </a:t>
            </a:r>
          </a:p>
          <a:p>
            <a:pPr>
              <a:lnSpc>
                <a:spcPts val="4000"/>
              </a:lnSpc>
              <a:spcBef>
                <a:spcPts val="600"/>
              </a:spcBef>
            </a:pPr>
            <a:r>
              <a:rPr lang="es-ES" sz="2200" b="1" dirty="0">
                <a:solidFill>
                  <a:srgbClr val="A029BB"/>
                </a:solidFill>
              </a:rPr>
              <a:t>Aceptamos el sacrificio expiatorio de Jesús</a:t>
            </a:r>
          </a:p>
          <a:p>
            <a:pPr>
              <a:lnSpc>
                <a:spcPts val="4000"/>
              </a:lnSpc>
              <a:spcBef>
                <a:spcPts val="600"/>
              </a:spcBef>
            </a:pPr>
            <a:r>
              <a:rPr lang="es-ES" sz="2200" b="1" dirty="0">
                <a:solidFill>
                  <a:srgbClr val="C02394"/>
                </a:solidFill>
              </a:rPr>
              <a:t>Avanzamos por fe </a:t>
            </a:r>
          </a:p>
          <a:p>
            <a:pPr>
              <a:lnSpc>
                <a:spcPts val="4000"/>
              </a:lnSpc>
              <a:spcBef>
                <a:spcPts val="600"/>
              </a:spcBef>
            </a:pPr>
            <a:r>
              <a:rPr lang="es-ES" sz="2200" b="1" dirty="0">
                <a:solidFill>
                  <a:srgbClr val="D42974"/>
                </a:solidFill>
              </a:rPr>
              <a:t>Dios hace maravillas</a:t>
            </a:r>
          </a:p>
          <a:p>
            <a:pPr>
              <a:lnSpc>
                <a:spcPts val="4000"/>
              </a:lnSpc>
              <a:spcBef>
                <a:spcPts val="600"/>
              </a:spcBef>
            </a:pPr>
            <a:r>
              <a:rPr lang="es-ES" sz="2200" b="1" dirty="0">
                <a:solidFill>
                  <a:srgbClr val="D4294B"/>
                </a:solidFill>
              </a:rPr>
              <a:t>Le alabamos.</a:t>
            </a:r>
          </a:p>
        </p:txBody>
      </p:sp>
      <p:pic>
        <p:nvPicPr>
          <p:cNvPr id="8" name="Imagen 7" descr="Grupo de personas posando para una foto&#10;&#10;Descripción generada automáticamente">
            <a:extLst>
              <a:ext uri="{FF2B5EF4-FFF2-40B4-BE49-F238E27FC236}">
                <a16:creationId xmlns:a16="http://schemas.microsoft.com/office/drawing/2014/main" id="{1F7A5BF2-2117-6CAD-FC87-BED11BC98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4" y="113897"/>
            <a:ext cx="5172892" cy="6654481"/>
          </a:xfrm>
          <a:prstGeom prst="ellipse">
            <a:avLst/>
          </a:prstGeom>
          <a:ln w="63500" cap="rnd">
            <a:solidFill>
              <a:srgbClr val="E8CFB7"/>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D27EC0B7-5611-37EA-9752-5B6AA2973F5B}"/>
              </a:ext>
            </a:extLst>
          </p:cNvPr>
          <p:cNvSpPr txBox="1"/>
          <p:nvPr/>
        </p:nvSpPr>
        <p:spPr>
          <a:xfrm>
            <a:off x="4343400" y="6211669"/>
            <a:ext cx="7848600" cy="646331"/>
          </a:xfrm>
          <a:prstGeom prst="rect">
            <a:avLst/>
          </a:prstGeom>
          <a:noFill/>
        </p:spPr>
        <p:txBody>
          <a:bodyPr wrap="square">
            <a:spAutoFit/>
          </a:bodyPr>
          <a:lstStyle/>
          <a:p>
            <a:pPr algn="ctr"/>
            <a:r>
              <a:rPr lang="es-ES" b="1" dirty="0"/>
              <a:t>Veremos algunas similitudes más entre estos dos personajes y como, junto al pueblo de Israel, tuvieron la posibilidad de elegir creer o no creer.</a:t>
            </a:r>
          </a:p>
        </p:txBody>
      </p:sp>
      <p:sp>
        <p:nvSpPr>
          <p:cNvPr id="12" name="CuadroTexto 11">
            <a:extLst>
              <a:ext uri="{FF2B5EF4-FFF2-40B4-BE49-F238E27FC236}">
                <a16:creationId xmlns:a16="http://schemas.microsoft.com/office/drawing/2014/main" id="{46A3D453-DA69-BAAA-FB64-83C522827352}"/>
              </a:ext>
            </a:extLst>
          </p:cNvPr>
          <p:cNvSpPr txBox="1"/>
          <p:nvPr/>
        </p:nvSpPr>
        <p:spPr>
          <a:xfrm>
            <a:off x="4955177" y="52064"/>
            <a:ext cx="6853646" cy="523220"/>
          </a:xfrm>
          <a:prstGeom prst="rect">
            <a:avLst/>
          </a:prstGeom>
          <a:noFill/>
        </p:spPr>
        <p:txBody>
          <a:bodyPr wrap="square">
            <a:spAutoFit/>
          </a:bodyPr>
          <a:lstStyle/>
          <a:p>
            <a:pPr algn="ctr"/>
            <a:r>
              <a:rPr lang="es-ES" sz="2800" b="1" dirty="0"/>
              <a:t>¿CÓMO TRABAJA DIOS CON NOSOTROS?</a:t>
            </a:r>
          </a:p>
        </p:txBody>
      </p:sp>
      <p:pic>
        <p:nvPicPr>
          <p:cNvPr id="4" name="Imagen 3" descr="Icono&#10;&#10;Descripción generada automáticamente">
            <a:extLst>
              <a:ext uri="{FF2B5EF4-FFF2-40B4-BE49-F238E27FC236}">
                <a16:creationId xmlns:a16="http://schemas.microsoft.com/office/drawing/2014/main" id="{9274EC61-6A9D-3137-7594-A7FA3DA87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223" y="761909"/>
            <a:ext cx="490106" cy="422366"/>
          </a:xfrm>
          <a:prstGeom prst="rect">
            <a:avLst/>
          </a:prstGeom>
        </p:spPr>
      </p:pic>
      <p:pic>
        <p:nvPicPr>
          <p:cNvPr id="6" name="Imagen 5" descr="Forma, Círculo&#10;&#10;Descripción generada automáticamente">
            <a:extLst>
              <a:ext uri="{FF2B5EF4-FFF2-40B4-BE49-F238E27FC236}">
                <a16:creationId xmlns:a16="http://schemas.microsoft.com/office/drawing/2014/main" id="{BFB95D9A-842D-E792-3DE3-240585508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869" y="5653076"/>
            <a:ext cx="490330" cy="422366"/>
          </a:xfrm>
          <a:prstGeom prst="rect">
            <a:avLst/>
          </a:prstGeom>
        </p:spPr>
      </p:pic>
      <p:pic>
        <p:nvPicPr>
          <p:cNvPr id="7" name="Imagen 6" descr="Forma, Círculo&#10;&#10;Descripción generada automáticamente">
            <a:extLst>
              <a:ext uri="{FF2B5EF4-FFF2-40B4-BE49-F238E27FC236}">
                <a16:creationId xmlns:a16="http://schemas.microsoft.com/office/drawing/2014/main" id="{819B40FA-816F-6A1D-6BE7-62651921E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3111" y="5066474"/>
            <a:ext cx="490330" cy="422366"/>
          </a:xfrm>
          <a:prstGeom prst="rect">
            <a:avLst/>
          </a:prstGeom>
        </p:spPr>
      </p:pic>
      <p:pic>
        <p:nvPicPr>
          <p:cNvPr id="9" name="Imagen 8" descr="Forma, Círculo&#10;&#10;Descripción generada automáticamente">
            <a:extLst>
              <a:ext uri="{FF2B5EF4-FFF2-40B4-BE49-F238E27FC236}">
                <a16:creationId xmlns:a16="http://schemas.microsoft.com/office/drawing/2014/main" id="{A53F9A99-C312-E0A3-CAEB-D2390C539B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3223" y="4479869"/>
            <a:ext cx="490106" cy="422366"/>
          </a:xfrm>
          <a:prstGeom prst="rect">
            <a:avLst/>
          </a:prstGeom>
        </p:spPr>
      </p:pic>
      <p:pic>
        <p:nvPicPr>
          <p:cNvPr id="11" name="Imagen 10" descr="Forma, Círculo&#10;&#10;Descripción generada automáticamente">
            <a:extLst>
              <a:ext uri="{FF2B5EF4-FFF2-40B4-BE49-F238E27FC236}">
                <a16:creationId xmlns:a16="http://schemas.microsoft.com/office/drawing/2014/main" id="{7C741BB7-DB11-DC68-ADC4-B1C57310D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3353" y="3893264"/>
            <a:ext cx="489846" cy="422366"/>
          </a:xfrm>
          <a:prstGeom prst="rect">
            <a:avLst/>
          </a:prstGeom>
        </p:spPr>
      </p:pic>
      <p:pic>
        <p:nvPicPr>
          <p:cNvPr id="13" name="Imagen 12" descr="Forma, Círculo&#10;&#10;Descripción generada automáticamente">
            <a:extLst>
              <a:ext uri="{FF2B5EF4-FFF2-40B4-BE49-F238E27FC236}">
                <a16:creationId xmlns:a16="http://schemas.microsoft.com/office/drawing/2014/main" id="{FA493714-B094-4958-1077-BE89D8E942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3241" y="3306659"/>
            <a:ext cx="490070" cy="422366"/>
          </a:xfrm>
          <a:prstGeom prst="rect">
            <a:avLst/>
          </a:prstGeom>
        </p:spPr>
      </p:pic>
      <p:pic>
        <p:nvPicPr>
          <p:cNvPr id="14" name="Imagen 13" descr="Forma, Círculo&#10;&#10;Descripción generada automáticamente">
            <a:extLst>
              <a:ext uri="{FF2B5EF4-FFF2-40B4-BE49-F238E27FC236}">
                <a16:creationId xmlns:a16="http://schemas.microsoft.com/office/drawing/2014/main" id="{78F21CB7-14D6-227F-D73B-28C53DE22C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3241" y="2720054"/>
            <a:ext cx="490070" cy="422366"/>
          </a:xfrm>
          <a:prstGeom prst="rect">
            <a:avLst/>
          </a:prstGeom>
        </p:spPr>
      </p:pic>
      <p:pic>
        <p:nvPicPr>
          <p:cNvPr id="15" name="Imagen 14" descr="Forma&#10;&#10;Descripción generada automáticamente">
            <a:extLst>
              <a:ext uri="{FF2B5EF4-FFF2-40B4-BE49-F238E27FC236}">
                <a16:creationId xmlns:a16="http://schemas.microsoft.com/office/drawing/2014/main" id="{E4BFD13B-5729-1B62-5DF4-6361BBC70D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3353" y="2133449"/>
            <a:ext cx="489846" cy="422366"/>
          </a:xfrm>
          <a:prstGeom prst="rect">
            <a:avLst/>
          </a:prstGeom>
        </p:spPr>
      </p:pic>
      <p:pic>
        <p:nvPicPr>
          <p:cNvPr id="19" name="Imagen 18" descr="Forma&#10;&#10;Descripción generada automáticamente">
            <a:extLst>
              <a:ext uri="{FF2B5EF4-FFF2-40B4-BE49-F238E27FC236}">
                <a16:creationId xmlns:a16="http://schemas.microsoft.com/office/drawing/2014/main" id="{50CB958C-F924-5BAC-EE5D-FC6D79C667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3353" y="1546844"/>
            <a:ext cx="489846" cy="422366"/>
          </a:xfrm>
          <a:prstGeom prst="rect">
            <a:avLst/>
          </a:prstGeom>
        </p:spPr>
      </p:pic>
    </p:spTree>
    <p:extLst>
      <p:ext uri="{BB962C8B-B14F-4D97-AF65-F5344CB8AC3E}">
        <p14:creationId xmlns:p14="http://schemas.microsoft.com/office/powerpoint/2010/main" val="71544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
                                        <p:tgtEl>
                                          <p:spTgt spid="12"/>
                                        </p:tgtEl>
                                      </p:cBhvr>
                                    </p:animEffect>
                                    <p:anim calcmode="lin" valueType="num">
                                      <p:cBhvr>
                                        <p:cTn id="8" dur="100" fill="hold"/>
                                        <p:tgtEl>
                                          <p:spTgt spid="12"/>
                                        </p:tgtEl>
                                        <p:attrNameLst>
                                          <p:attrName>ppt_x</p:attrName>
                                        </p:attrNameLst>
                                      </p:cBhvr>
                                      <p:tavLst>
                                        <p:tav tm="0">
                                          <p:val>
                                            <p:strVal val="#ppt_x"/>
                                          </p:val>
                                        </p:tav>
                                        <p:tav tm="100000">
                                          <p:val>
                                            <p:strVal val="#ppt_x"/>
                                          </p:val>
                                        </p:tav>
                                      </p:tavLst>
                                    </p:anim>
                                    <p:anim calcmode="lin" valueType="num">
                                      <p:cBhvr>
                                        <p:cTn id="9" dur="100" fill="hold"/>
                                        <p:tgtEl>
                                          <p:spTgt spid="12"/>
                                        </p:tgtEl>
                                        <p:attrNameLst>
                                          <p:attrName>ppt_y</p:attrName>
                                        </p:attrNameLst>
                                      </p:cBhvr>
                                      <p:tavLst>
                                        <p:tav tm="0">
                                          <p:val>
                                            <p:strVal val="#ppt_y+0.31"/>
                                          </p:val>
                                        </p:tav>
                                        <p:tav tm="100000">
                                          <p:val>
                                            <p:strVal val="#ppt_y+0.31"/>
                                          </p:val>
                                        </p:tav>
                                      </p:tavLst>
                                    </p:anim>
                                    <p:anim calcmode="lin" valueType="num">
                                      <p:cBhvr>
                                        <p:cTn id="10" dur="150" decel="50000" fill="hold">
                                          <p:stCondLst>
                                            <p:cond delay="1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50" decel="50000" fill="hold">
                                          <p:stCondLst>
                                            <p:cond delay="1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 calcmode="lin" valueType="num">
                                      <p:cBhvr>
                                        <p:cTn id="33" dur="500" fill="hold"/>
                                        <p:tgtEl>
                                          <p:spTgt spid="19"/>
                                        </p:tgtEl>
                                        <p:attrNameLst>
                                          <p:attrName>style.rotation</p:attrName>
                                        </p:attrNameLst>
                                      </p:cBhvr>
                                      <p:tavLst>
                                        <p:tav tm="0">
                                          <p:val>
                                            <p:fltVal val="90"/>
                                          </p:val>
                                        </p:tav>
                                        <p:tav tm="100000">
                                          <p:val>
                                            <p:fltVal val="0"/>
                                          </p:val>
                                        </p:tav>
                                      </p:tavLst>
                                    </p:anim>
                                    <p:animEffect transition="in" filter="fade">
                                      <p:cBhvr>
                                        <p:cTn id="34" dur="500"/>
                                        <p:tgtEl>
                                          <p:spTgt spid="1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 calcmode="lin" valueType="num">
                                      <p:cBhvr>
                                        <p:cTn id="45" dur="500" fill="hold"/>
                                        <p:tgtEl>
                                          <p:spTgt spid="15"/>
                                        </p:tgtEl>
                                        <p:attrNameLst>
                                          <p:attrName>style.rotation</p:attrName>
                                        </p:attrNameLst>
                                      </p:cBhvr>
                                      <p:tavLst>
                                        <p:tav tm="0">
                                          <p:val>
                                            <p:fltVal val="90"/>
                                          </p:val>
                                        </p:tav>
                                        <p:tav tm="100000">
                                          <p:val>
                                            <p:fltVal val="0"/>
                                          </p:val>
                                        </p:tav>
                                      </p:tavLst>
                                    </p:anim>
                                    <p:animEffect transition="in" filter="fade">
                                      <p:cBhvr>
                                        <p:cTn id="46" dur="500"/>
                                        <p:tgtEl>
                                          <p:spTgt spid="15"/>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left)">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wipe(left)">
                                      <p:cBhvr>
                                        <p:cTn id="62" dur="5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 calcmode="lin" valueType="num">
                                      <p:cBhvr>
                                        <p:cTn id="69" dur="500" fill="hold"/>
                                        <p:tgtEl>
                                          <p:spTgt spid="13"/>
                                        </p:tgtEl>
                                        <p:attrNameLst>
                                          <p:attrName>style.rotation</p:attrName>
                                        </p:attrNameLst>
                                      </p:cBhvr>
                                      <p:tavLst>
                                        <p:tav tm="0">
                                          <p:val>
                                            <p:fltVal val="90"/>
                                          </p:val>
                                        </p:tav>
                                        <p:tav tm="100000">
                                          <p:val>
                                            <p:fltVal val="0"/>
                                          </p:val>
                                        </p:tav>
                                      </p:tavLst>
                                    </p:anim>
                                    <p:animEffect transition="in" filter="fade">
                                      <p:cBhvr>
                                        <p:cTn id="70" dur="500"/>
                                        <p:tgtEl>
                                          <p:spTgt spid="13"/>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animEffect transition="in" filter="wipe(left)">
                                      <p:cBhvr>
                                        <p:cTn id="74" dur="500"/>
                                        <p:tgtEl>
                                          <p:spTgt spid="3">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p:cTn id="79" dur="500" fill="hold"/>
                                        <p:tgtEl>
                                          <p:spTgt spid="11"/>
                                        </p:tgtEl>
                                        <p:attrNameLst>
                                          <p:attrName>ppt_w</p:attrName>
                                        </p:attrNameLst>
                                      </p:cBhvr>
                                      <p:tavLst>
                                        <p:tav tm="0">
                                          <p:val>
                                            <p:fltVal val="0"/>
                                          </p:val>
                                        </p:tav>
                                        <p:tav tm="100000">
                                          <p:val>
                                            <p:strVal val="#ppt_w"/>
                                          </p:val>
                                        </p:tav>
                                      </p:tavLst>
                                    </p:anim>
                                    <p:anim calcmode="lin" valueType="num">
                                      <p:cBhvr>
                                        <p:cTn id="80" dur="500" fill="hold"/>
                                        <p:tgtEl>
                                          <p:spTgt spid="11"/>
                                        </p:tgtEl>
                                        <p:attrNameLst>
                                          <p:attrName>ppt_h</p:attrName>
                                        </p:attrNameLst>
                                      </p:cBhvr>
                                      <p:tavLst>
                                        <p:tav tm="0">
                                          <p:val>
                                            <p:fltVal val="0"/>
                                          </p:val>
                                        </p:tav>
                                        <p:tav tm="100000">
                                          <p:val>
                                            <p:strVal val="#ppt_h"/>
                                          </p:val>
                                        </p:tav>
                                      </p:tavLst>
                                    </p:anim>
                                    <p:anim calcmode="lin" valueType="num">
                                      <p:cBhvr>
                                        <p:cTn id="81" dur="500" fill="hold"/>
                                        <p:tgtEl>
                                          <p:spTgt spid="11"/>
                                        </p:tgtEl>
                                        <p:attrNameLst>
                                          <p:attrName>style.rotation</p:attrName>
                                        </p:attrNameLst>
                                      </p:cBhvr>
                                      <p:tavLst>
                                        <p:tav tm="0">
                                          <p:val>
                                            <p:fltVal val="90"/>
                                          </p:val>
                                        </p:tav>
                                        <p:tav tm="100000">
                                          <p:val>
                                            <p:fltVal val="0"/>
                                          </p:val>
                                        </p:tav>
                                      </p:tavLst>
                                    </p:anim>
                                    <p:animEffect transition="in" filter="fade">
                                      <p:cBhvr>
                                        <p:cTn id="82" dur="500"/>
                                        <p:tgtEl>
                                          <p:spTgt spid="1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3">
                                            <p:txEl>
                                              <p:pRg st="5" end="5"/>
                                            </p:txEl>
                                          </p:spTgt>
                                        </p:tgtEl>
                                        <p:attrNameLst>
                                          <p:attrName>style.visibility</p:attrName>
                                        </p:attrNameLst>
                                      </p:cBhvr>
                                      <p:to>
                                        <p:strVal val="visible"/>
                                      </p:to>
                                    </p:set>
                                    <p:animEffect transition="in" filter="wipe(left)">
                                      <p:cBhvr>
                                        <p:cTn id="86" dur="500"/>
                                        <p:tgtEl>
                                          <p:spTgt spid="3">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 calcmode="lin" valueType="num">
                                      <p:cBhvr>
                                        <p:cTn id="93" dur="500" fill="hold"/>
                                        <p:tgtEl>
                                          <p:spTgt spid="9"/>
                                        </p:tgtEl>
                                        <p:attrNameLst>
                                          <p:attrName>style.rotation</p:attrName>
                                        </p:attrNameLst>
                                      </p:cBhvr>
                                      <p:tavLst>
                                        <p:tav tm="0">
                                          <p:val>
                                            <p:fltVal val="90"/>
                                          </p:val>
                                        </p:tav>
                                        <p:tav tm="100000">
                                          <p:val>
                                            <p:fltVal val="0"/>
                                          </p:val>
                                        </p:tav>
                                      </p:tavLst>
                                    </p:anim>
                                    <p:animEffect transition="in" filter="fade">
                                      <p:cBhvr>
                                        <p:cTn id="94" dur="500"/>
                                        <p:tgtEl>
                                          <p:spTgt spid="9"/>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3">
                                            <p:txEl>
                                              <p:pRg st="6" end="6"/>
                                            </p:txEl>
                                          </p:spTgt>
                                        </p:tgtEl>
                                        <p:attrNameLst>
                                          <p:attrName>style.visibility</p:attrName>
                                        </p:attrNameLst>
                                      </p:cBhvr>
                                      <p:to>
                                        <p:strVal val="visible"/>
                                      </p:to>
                                    </p:set>
                                    <p:animEffect transition="in" filter="wipe(left)">
                                      <p:cBhvr>
                                        <p:cTn id="98" dur="500"/>
                                        <p:tgtEl>
                                          <p:spTgt spid="3">
                                            <p:txEl>
                                              <p:pRg st="6" end="6"/>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p:cTn id="103" dur="500" fill="hold"/>
                                        <p:tgtEl>
                                          <p:spTgt spid="7"/>
                                        </p:tgtEl>
                                        <p:attrNameLst>
                                          <p:attrName>ppt_w</p:attrName>
                                        </p:attrNameLst>
                                      </p:cBhvr>
                                      <p:tavLst>
                                        <p:tav tm="0">
                                          <p:val>
                                            <p:fltVal val="0"/>
                                          </p:val>
                                        </p:tav>
                                        <p:tav tm="100000">
                                          <p:val>
                                            <p:strVal val="#ppt_w"/>
                                          </p:val>
                                        </p:tav>
                                      </p:tavLst>
                                    </p:anim>
                                    <p:anim calcmode="lin" valueType="num">
                                      <p:cBhvr>
                                        <p:cTn id="104" dur="500" fill="hold"/>
                                        <p:tgtEl>
                                          <p:spTgt spid="7"/>
                                        </p:tgtEl>
                                        <p:attrNameLst>
                                          <p:attrName>ppt_h</p:attrName>
                                        </p:attrNameLst>
                                      </p:cBhvr>
                                      <p:tavLst>
                                        <p:tav tm="0">
                                          <p:val>
                                            <p:fltVal val="0"/>
                                          </p:val>
                                        </p:tav>
                                        <p:tav tm="100000">
                                          <p:val>
                                            <p:strVal val="#ppt_h"/>
                                          </p:val>
                                        </p:tav>
                                      </p:tavLst>
                                    </p:anim>
                                    <p:anim calcmode="lin" valueType="num">
                                      <p:cBhvr>
                                        <p:cTn id="105" dur="500" fill="hold"/>
                                        <p:tgtEl>
                                          <p:spTgt spid="7"/>
                                        </p:tgtEl>
                                        <p:attrNameLst>
                                          <p:attrName>style.rotation</p:attrName>
                                        </p:attrNameLst>
                                      </p:cBhvr>
                                      <p:tavLst>
                                        <p:tav tm="0">
                                          <p:val>
                                            <p:fltVal val="90"/>
                                          </p:val>
                                        </p:tav>
                                        <p:tav tm="100000">
                                          <p:val>
                                            <p:fltVal val="0"/>
                                          </p:val>
                                        </p:tav>
                                      </p:tavLst>
                                    </p:anim>
                                    <p:animEffect transition="in" filter="fade">
                                      <p:cBhvr>
                                        <p:cTn id="106" dur="500"/>
                                        <p:tgtEl>
                                          <p:spTgt spid="7"/>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3">
                                            <p:txEl>
                                              <p:pRg st="7" end="7"/>
                                            </p:txEl>
                                          </p:spTgt>
                                        </p:tgtEl>
                                        <p:attrNameLst>
                                          <p:attrName>style.visibility</p:attrName>
                                        </p:attrNameLst>
                                      </p:cBhvr>
                                      <p:to>
                                        <p:strVal val="visible"/>
                                      </p:to>
                                    </p:set>
                                    <p:animEffect transition="in" filter="wipe(left)">
                                      <p:cBhvr>
                                        <p:cTn id="110" dur="500"/>
                                        <p:tgtEl>
                                          <p:spTgt spid="3">
                                            <p:txEl>
                                              <p:pRg st="7" end="7"/>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6"/>
                                        </p:tgtEl>
                                        <p:attrNameLst>
                                          <p:attrName>style.visibility</p:attrName>
                                        </p:attrNameLst>
                                      </p:cBhvr>
                                      <p:to>
                                        <p:strVal val="visible"/>
                                      </p:to>
                                    </p:set>
                                    <p:anim calcmode="lin" valueType="num">
                                      <p:cBhvr>
                                        <p:cTn id="115" dur="500" fill="hold"/>
                                        <p:tgtEl>
                                          <p:spTgt spid="6"/>
                                        </p:tgtEl>
                                        <p:attrNameLst>
                                          <p:attrName>ppt_w</p:attrName>
                                        </p:attrNameLst>
                                      </p:cBhvr>
                                      <p:tavLst>
                                        <p:tav tm="0">
                                          <p:val>
                                            <p:fltVal val="0"/>
                                          </p:val>
                                        </p:tav>
                                        <p:tav tm="100000">
                                          <p:val>
                                            <p:strVal val="#ppt_w"/>
                                          </p:val>
                                        </p:tav>
                                      </p:tavLst>
                                    </p:anim>
                                    <p:anim calcmode="lin" valueType="num">
                                      <p:cBhvr>
                                        <p:cTn id="116" dur="500" fill="hold"/>
                                        <p:tgtEl>
                                          <p:spTgt spid="6"/>
                                        </p:tgtEl>
                                        <p:attrNameLst>
                                          <p:attrName>ppt_h</p:attrName>
                                        </p:attrNameLst>
                                      </p:cBhvr>
                                      <p:tavLst>
                                        <p:tav tm="0">
                                          <p:val>
                                            <p:fltVal val="0"/>
                                          </p:val>
                                        </p:tav>
                                        <p:tav tm="100000">
                                          <p:val>
                                            <p:strVal val="#ppt_h"/>
                                          </p:val>
                                        </p:tav>
                                      </p:tavLst>
                                    </p:anim>
                                    <p:anim calcmode="lin" valueType="num">
                                      <p:cBhvr>
                                        <p:cTn id="117" dur="500" fill="hold"/>
                                        <p:tgtEl>
                                          <p:spTgt spid="6"/>
                                        </p:tgtEl>
                                        <p:attrNameLst>
                                          <p:attrName>style.rotation</p:attrName>
                                        </p:attrNameLst>
                                      </p:cBhvr>
                                      <p:tavLst>
                                        <p:tav tm="0">
                                          <p:val>
                                            <p:fltVal val="90"/>
                                          </p:val>
                                        </p:tav>
                                        <p:tav tm="100000">
                                          <p:val>
                                            <p:fltVal val="0"/>
                                          </p:val>
                                        </p:tav>
                                      </p:tavLst>
                                    </p:anim>
                                    <p:animEffect transition="in" filter="fade">
                                      <p:cBhvr>
                                        <p:cTn id="118" dur="500"/>
                                        <p:tgtEl>
                                          <p:spTgt spid="6"/>
                                        </p:tgtEl>
                                      </p:cBhvr>
                                    </p:animEffect>
                                  </p:childTnLst>
                                </p:cTn>
                              </p:par>
                            </p:childTnLst>
                          </p:cTn>
                        </p:par>
                        <p:par>
                          <p:cTn id="119" fill="hold">
                            <p:stCondLst>
                              <p:cond delay="500"/>
                            </p:stCondLst>
                            <p:childTnLst>
                              <p:par>
                                <p:cTn id="120" presetID="22" presetClass="entr" presetSubtype="8" fill="hold" grpId="0" nodeType="afterEffect">
                                  <p:stCondLst>
                                    <p:cond delay="0"/>
                                  </p:stCondLst>
                                  <p:childTnLst>
                                    <p:set>
                                      <p:cBhvr>
                                        <p:cTn id="121" dur="1" fill="hold">
                                          <p:stCondLst>
                                            <p:cond delay="0"/>
                                          </p:stCondLst>
                                        </p:cTn>
                                        <p:tgtEl>
                                          <p:spTgt spid="3">
                                            <p:txEl>
                                              <p:pRg st="8" end="8"/>
                                            </p:txEl>
                                          </p:spTgt>
                                        </p:tgtEl>
                                        <p:attrNameLst>
                                          <p:attrName>style.visibility</p:attrName>
                                        </p:attrNameLst>
                                      </p:cBhvr>
                                      <p:to>
                                        <p:strVal val="visible"/>
                                      </p:to>
                                    </p:set>
                                    <p:animEffect transition="in" filter="wipe(left)">
                                      <p:cBhvr>
                                        <p:cTn id="122" dur="500"/>
                                        <p:tgtEl>
                                          <p:spTgt spid="3">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528"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anim calcmode="lin" valueType="num">
                                      <p:cBhvr>
                                        <p:cTn id="127" dur="500" fill="hold"/>
                                        <p:tgtEl>
                                          <p:spTgt spid="10"/>
                                        </p:tgtEl>
                                        <p:attrNameLst>
                                          <p:attrName>ppt_w</p:attrName>
                                        </p:attrNameLst>
                                      </p:cBhvr>
                                      <p:tavLst>
                                        <p:tav tm="0">
                                          <p:val>
                                            <p:fltVal val="0"/>
                                          </p:val>
                                        </p:tav>
                                        <p:tav tm="100000">
                                          <p:val>
                                            <p:strVal val="#ppt_w"/>
                                          </p:val>
                                        </p:tav>
                                      </p:tavLst>
                                    </p:anim>
                                    <p:anim calcmode="lin" valueType="num">
                                      <p:cBhvr>
                                        <p:cTn id="128" dur="500" fill="hold"/>
                                        <p:tgtEl>
                                          <p:spTgt spid="10"/>
                                        </p:tgtEl>
                                        <p:attrNameLst>
                                          <p:attrName>ppt_h</p:attrName>
                                        </p:attrNameLst>
                                      </p:cBhvr>
                                      <p:tavLst>
                                        <p:tav tm="0">
                                          <p:val>
                                            <p:fltVal val="0"/>
                                          </p:val>
                                        </p:tav>
                                        <p:tav tm="100000">
                                          <p:val>
                                            <p:strVal val="#ppt_h"/>
                                          </p:val>
                                        </p:tav>
                                      </p:tavLst>
                                    </p:anim>
                                    <p:animEffect transition="in" filter="fade">
                                      <p:cBhvr>
                                        <p:cTn id="129" dur="500"/>
                                        <p:tgtEl>
                                          <p:spTgt spid="10"/>
                                        </p:tgtEl>
                                      </p:cBhvr>
                                    </p:animEffect>
                                    <p:anim calcmode="lin" valueType="num">
                                      <p:cBhvr>
                                        <p:cTn id="130" dur="500" fill="hold"/>
                                        <p:tgtEl>
                                          <p:spTgt spid="10"/>
                                        </p:tgtEl>
                                        <p:attrNameLst>
                                          <p:attrName>ppt_x</p:attrName>
                                        </p:attrNameLst>
                                      </p:cBhvr>
                                      <p:tavLst>
                                        <p:tav tm="0">
                                          <p:val>
                                            <p:fltVal val="0.5"/>
                                          </p:val>
                                        </p:tav>
                                        <p:tav tm="100000">
                                          <p:val>
                                            <p:strVal val="#ppt_x"/>
                                          </p:val>
                                        </p:tav>
                                      </p:tavLst>
                                    </p:anim>
                                    <p:anim calcmode="lin" valueType="num">
                                      <p:cBhvr>
                                        <p:cTn id="131"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30AB3EB-8529-73B4-35C7-DD4835CB8394}"/>
              </a:ext>
            </a:extLst>
          </p:cNvPr>
          <p:cNvSpPr txBox="1"/>
          <p:nvPr/>
        </p:nvSpPr>
        <p:spPr>
          <a:xfrm>
            <a:off x="4324646" y="446118"/>
            <a:ext cx="3542707"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El maná, el pan del cielo</a:t>
            </a:r>
          </a:p>
        </p:txBody>
      </p:sp>
      <p:pic>
        <p:nvPicPr>
          <p:cNvPr id="8" name="Imagen 7" descr="Una caricatura de un grupo de personas en una playa&#10;&#10;Descripción generada automáticamente">
            <a:extLst>
              <a:ext uri="{FF2B5EF4-FFF2-40B4-BE49-F238E27FC236}">
                <a16:creationId xmlns:a16="http://schemas.microsoft.com/office/drawing/2014/main" id="{47BCB865-8616-CDBF-4958-073342E8C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032" y="1732548"/>
            <a:ext cx="10119936" cy="5059969"/>
          </a:xfrm>
          <a:prstGeom prst="rect">
            <a:avLst/>
          </a:prstGeom>
          <a:ln w="57150">
            <a:gradFill>
              <a:gsLst>
                <a:gs pos="16000">
                  <a:srgbClr val="FFD57F"/>
                </a:gs>
                <a:gs pos="52000">
                  <a:srgbClr val="A9D18E"/>
                </a:gs>
                <a:gs pos="51000">
                  <a:srgbClr val="FFD57F"/>
                </a:gs>
                <a:gs pos="76000">
                  <a:srgbClr val="A9D18E"/>
                </a:gs>
              </a:gsLst>
              <a:lin ang="600000" scaled="0"/>
            </a:gradFill>
          </a:ln>
        </p:spPr>
      </p:pic>
      <p:sp>
        <p:nvSpPr>
          <p:cNvPr id="9" name="CuadroTexto 8">
            <a:extLst>
              <a:ext uri="{FF2B5EF4-FFF2-40B4-BE49-F238E27FC236}">
                <a16:creationId xmlns:a16="http://schemas.microsoft.com/office/drawing/2014/main" id="{AA34CE45-AFA2-25D4-F77D-56A0195049A7}"/>
              </a:ext>
            </a:extLst>
          </p:cNvPr>
          <p:cNvSpPr txBox="1">
            <a:spLocks/>
          </p:cNvSpPr>
          <p:nvPr/>
        </p:nvSpPr>
        <p:spPr>
          <a:xfrm>
            <a:off x="132347" y="83019"/>
            <a:ext cx="3977640" cy="3129506"/>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Dios da el maná: “Y Jehová dijo a Moisés: He aquí yo os haré llover pan del cielo; y el pueblo saldrá, y recogerá diariamente la porción de un día, para que yo lo pruebe si anda en mi ley, o no. Mas en el sexto día prepararán para guardar el doble de lo que suelen recoger cada día…Y la casa de Israel lo llamó Maná; y era como semilla de culantro, blanco, y su sabor como de hojuelas con miel” Éxodo 16:4-5, 31</a:t>
            </a:r>
          </a:p>
        </p:txBody>
      </p:sp>
      <p:sp>
        <p:nvSpPr>
          <p:cNvPr id="10" name="CuadroTexto 9">
            <a:extLst>
              <a:ext uri="{FF2B5EF4-FFF2-40B4-BE49-F238E27FC236}">
                <a16:creationId xmlns:a16="http://schemas.microsoft.com/office/drawing/2014/main" id="{11C00F00-0F90-942C-23A7-B9F9DAFE79ED}"/>
              </a:ext>
            </a:extLst>
          </p:cNvPr>
          <p:cNvSpPr txBox="1"/>
          <p:nvPr/>
        </p:nvSpPr>
        <p:spPr>
          <a:xfrm>
            <a:off x="8082013" y="83019"/>
            <a:ext cx="3977640" cy="3139321"/>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Dios quita el maná y  comieron del fruto que daba la tierra prometida: “Al otro día de la pascua comieron del fruto de la tierra, los panes sin levadura, y en el mismo día espigas nuevas tostadas.  Y el maná cesó el día siguiente, desde que comenzaron a comer del fruto de la tierra; y los hijos de Israel nunca más tuvieron maná, sino que comieron de los frutos de la tierra de Canaán aquel año” Josué 5:11-12</a:t>
            </a:r>
          </a:p>
        </p:txBody>
      </p:sp>
    </p:spTree>
    <p:extLst>
      <p:ext uri="{BB962C8B-B14F-4D97-AF65-F5344CB8AC3E}">
        <p14:creationId xmlns:p14="http://schemas.microsoft.com/office/powerpoint/2010/main" val="3218987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par>
                          <p:cTn id="11" fill="hold">
                            <p:stCondLst>
                              <p:cond delay="25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4)">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descr="Una caricatura de una persona&#10;&#10;Descripción generada automáticamente con confianza media">
            <a:extLst>
              <a:ext uri="{FF2B5EF4-FFF2-40B4-BE49-F238E27FC236}">
                <a16:creationId xmlns:a16="http://schemas.microsoft.com/office/drawing/2014/main" id="{ACC6955F-74F9-CCE9-011F-CE0AFED77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7" y="2897204"/>
            <a:ext cx="7448350" cy="3888607"/>
          </a:xfrm>
          <a:prstGeom prst="ellipse">
            <a:avLst/>
          </a:prstGeom>
          <a:ln w="63500" cap="rnd">
            <a:solidFill>
              <a:srgbClr val="FFD57F"/>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EBE4A867-0C0E-7D8E-612E-EA0973CBF3B1}"/>
              </a:ext>
            </a:extLst>
          </p:cNvPr>
          <p:cNvSpPr txBox="1"/>
          <p:nvPr/>
        </p:nvSpPr>
        <p:spPr>
          <a:xfrm>
            <a:off x="5675584" y="557389"/>
            <a:ext cx="2400052" cy="2062103"/>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3200" b="1" dirty="0">
                <a:solidFill>
                  <a:schemeClr val="tx1"/>
                </a:solidFill>
              </a:rPr>
              <a:t>Envían espías a reconocer la tierra</a:t>
            </a:r>
          </a:p>
        </p:txBody>
      </p:sp>
      <p:sp>
        <p:nvSpPr>
          <p:cNvPr id="9" name="CuadroTexto 8">
            <a:extLst>
              <a:ext uri="{FF2B5EF4-FFF2-40B4-BE49-F238E27FC236}">
                <a16:creationId xmlns:a16="http://schemas.microsoft.com/office/drawing/2014/main" id="{7EAE4CAC-14AC-AA30-030A-AC13FEA05267}"/>
              </a:ext>
            </a:extLst>
          </p:cNvPr>
          <p:cNvSpPr txBox="1">
            <a:spLocks/>
          </p:cNvSpPr>
          <p:nvPr/>
        </p:nvSpPr>
        <p:spPr>
          <a:xfrm>
            <a:off x="206137" y="439187"/>
            <a:ext cx="4789372" cy="2298509"/>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Jehová habló a Moisés, diciendo: Envía tú hombres que reconozcan la tierra de Canaán, la cual yo doy a los hijos de Israel; de cada tribu de sus padres enviaréis un varón, cada uno príncipe entre ellos. Y Moisés los envió desde el desierto de Parán, conforme a la palabra de Jehová; y todos aquellos varones eran príncipes de los hijos de Israel” Números 13:1-3 </a:t>
            </a:r>
          </a:p>
        </p:txBody>
      </p:sp>
      <p:sp>
        <p:nvSpPr>
          <p:cNvPr id="10" name="CuadroTexto 9">
            <a:extLst>
              <a:ext uri="{FF2B5EF4-FFF2-40B4-BE49-F238E27FC236}">
                <a16:creationId xmlns:a16="http://schemas.microsoft.com/office/drawing/2014/main" id="{EDC840EC-3BD6-F929-EE1F-CFB6527EEAC4}"/>
              </a:ext>
            </a:extLst>
          </p:cNvPr>
          <p:cNvSpPr txBox="1"/>
          <p:nvPr/>
        </p:nvSpPr>
        <p:spPr>
          <a:xfrm>
            <a:off x="8635466" y="439187"/>
            <a:ext cx="3350395" cy="2031325"/>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“Josué hijo de </a:t>
            </a:r>
            <a:r>
              <a:rPr lang="es-ES" dirty="0" err="1"/>
              <a:t>Nun</a:t>
            </a:r>
            <a:r>
              <a:rPr lang="es-ES" dirty="0"/>
              <a:t> envió desde </a:t>
            </a:r>
            <a:r>
              <a:rPr lang="es-ES" dirty="0" err="1"/>
              <a:t>Sitim</a:t>
            </a:r>
            <a:r>
              <a:rPr lang="es-ES" dirty="0"/>
              <a:t> dos espías secretamente, diciéndoles: Andad, reconoced la tierra, y a Jericó. Y ellos fueron, y entraron en casa de una ramera que se llamaba </a:t>
            </a:r>
            <a:r>
              <a:rPr lang="es-ES" dirty="0" err="1"/>
              <a:t>Rahab</a:t>
            </a:r>
            <a:r>
              <a:rPr lang="es-ES" dirty="0"/>
              <a:t>, y posaron allí” Josué 2:1</a:t>
            </a:r>
          </a:p>
        </p:txBody>
      </p:sp>
      <p:pic>
        <p:nvPicPr>
          <p:cNvPr id="12" name="Imagen 11" descr="Imagen que contiene persona, edificio, mujer, sostener&#10;&#10;Descripción generada automáticamente">
            <a:extLst>
              <a:ext uri="{FF2B5EF4-FFF2-40B4-BE49-F238E27FC236}">
                <a16:creationId xmlns:a16="http://schemas.microsoft.com/office/drawing/2014/main" id="{95169277-2754-1589-86E2-561E7346C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0517" y="2686190"/>
            <a:ext cx="4365606" cy="4099621"/>
          </a:xfrm>
          <a:prstGeom prst="ellipse">
            <a:avLst/>
          </a:prstGeom>
          <a:ln w="63500" cap="rnd">
            <a:solidFill>
              <a:srgbClr val="A9D18E"/>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3727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90">
                                          <p:stCondLst>
                                            <p:cond delay="0"/>
                                          </p:stCondLst>
                                        </p:cTn>
                                        <p:tgtEl>
                                          <p:spTgt spid="7"/>
                                        </p:tgtEl>
                                      </p:cBhvr>
                                    </p:animEffect>
                                    <p:anim calcmode="lin" valueType="num">
                                      <p:cBhvr>
                                        <p:cTn id="1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 dur="13">
                                          <p:stCondLst>
                                            <p:cond delay="325"/>
                                          </p:stCondLst>
                                        </p:cTn>
                                        <p:tgtEl>
                                          <p:spTgt spid="7"/>
                                        </p:tgtEl>
                                      </p:cBhvr>
                                      <p:to x="100000" y="60000"/>
                                    </p:animScale>
                                    <p:animScale>
                                      <p:cBhvr>
                                        <p:cTn id="22" dur="83" decel="50000">
                                          <p:stCondLst>
                                            <p:cond delay="338"/>
                                          </p:stCondLst>
                                        </p:cTn>
                                        <p:tgtEl>
                                          <p:spTgt spid="7"/>
                                        </p:tgtEl>
                                      </p:cBhvr>
                                      <p:to x="100000" y="100000"/>
                                    </p:animScale>
                                    <p:animScale>
                                      <p:cBhvr>
                                        <p:cTn id="23" dur="13">
                                          <p:stCondLst>
                                            <p:cond delay="656"/>
                                          </p:stCondLst>
                                        </p:cTn>
                                        <p:tgtEl>
                                          <p:spTgt spid="7"/>
                                        </p:tgtEl>
                                      </p:cBhvr>
                                      <p:to x="100000" y="80000"/>
                                    </p:animScale>
                                    <p:animScale>
                                      <p:cBhvr>
                                        <p:cTn id="24" dur="83" decel="50000">
                                          <p:stCondLst>
                                            <p:cond delay="669"/>
                                          </p:stCondLst>
                                        </p:cTn>
                                        <p:tgtEl>
                                          <p:spTgt spid="7"/>
                                        </p:tgtEl>
                                      </p:cBhvr>
                                      <p:to x="100000" y="100000"/>
                                    </p:animScale>
                                    <p:animScale>
                                      <p:cBhvr>
                                        <p:cTn id="25" dur="13">
                                          <p:stCondLst>
                                            <p:cond delay="821"/>
                                          </p:stCondLst>
                                        </p:cTn>
                                        <p:tgtEl>
                                          <p:spTgt spid="7"/>
                                        </p:tgtEl>
                                      </p:cBhvr>
                                      <p:to x="100000" y="90000"/>
                                    </p:animScale>
                                    <p:animScale>
                                      <p:cBhvr>
                                        <p:cTn id="26" dur="83" decel="50000">
                                          <p:stCondLst>
                                            <p:cond delay="834"/>
                                          </p:stCondLst>
                                        </p:cTn>
                                        <p:tgtEl>
                                          <p:spTgt spid="7"/>
                                        </p:tgtEl>
                                      </p:cBhvr>
                                      <p:to x="100000" y="100000"/>
                                    </p:animScale>
                                    <p:animScale>
                                      <p:cBhvr>
                                        <p:cTn id="27" dur="13">
                                          <p:stCondLst>
                                            <p:cond delay="904"/>
                                          </p:stCondLst>
                                        </p:cTn>
                                        <p:tgtEl>
                                          <p:spTgt spid="7"/>
                                        </p:tgtEl>
                                      </p:cBhvr>
                                      <p:to x="100000" y="95000"/>
                                    </p:animScale>
                                    <p:animScale>
                                      <p:cBhvr>
                                        <p:cTn id="28" dur="83" decel="50000">
                                          <p:stCondLst>
                                            <p:cond delay="917"/>
                                          </p:stCondLst>
                                        </p:cTn>
                                        <p:tgtEl>
                                          <p:spTgt spid="7"/>
                                        </p:tgtEl>
                                      </p:cBhvr>
                                      <p:to x="100000" y="100000"/>
                                    </p:animScale>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290">
                                          <p:stCondLst>
                                            <p:cond delay="0"/>
                                          </p:stCondLst>
                                        </p:cTn>
                                        <p:tgtEl>
                                          <p:spTgt spid="12"/>
                                        </p:tgtEl>
                                      </p:cBhvr>
                                    </p:animEffect>
                                    <p:anim calcmode="lin" valueType="num">
                                      <p:cBhvr>
                                        <p:cTn id="3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3" dur="13">
                                          <p:stCondLst>
                                            <p:cond delay="325"/>
                                          </p:stCondLst>
                                        </p:cTn>
                                        <p:tgtEl>
                                          <p:spTgt spid="12"/>
                                        </p:tgtEl>
                                      </p:cBhvr>
                                      <p:to x="100000" y="60000"/>
                                    </p:animScale>
                                    <p:animScale>
                                      <p:cBhvr>
                                        <p:cTn id="44" dur="83" decel="50000">
                                          <p:stCondLst>
                                            <p:cond delay="338"/>
                                          </p:stCondLst>
                                        </p:cTn>
                                        <p:tgtEl>
                                          <p:spTgt spid="12"/>
                                        </p:tgtEl>
                                      </p:cBhvr>
                                      <p:to x="100000" y="100000"/>
                                    </p:animScale>
                                    <p:animScale>
                                      <p:cBhvr>
                                        <p:cTn id="45" dur="13">
                                          <p:stCondLst>
                                            <p:cond delay="656"/>
                                          </p:stCondLst>
                                        </p:cTn>
                                        <p:tgtEl>
                                          <p:spTgt spid="12"/>
                                        </p:tgtEl>
                                      </p:cBhvr>
                                      <p:to x="100000" y="80000"/>
                                    </p:animScale>
                                    <p:animScale>
                                      <p:cBhvr>
                                        <p:cTn id="46" dur="83" decel="50000">
                                          <p:stCondLst>
                                            <p:cond delay="669"/>
                                          </p:stCondLst>
                                        </p:cTn>
                                        <p:tgtEl>
                                          <p:spTgt spid="12"/>
                                        </p:tgtEl>
                                      </p:cBhvr>
                                      <p:to x="100000" y="100000"/>
                                    </p:animScale>
                                    <p:animScale>
                                      <p:cBhvr>
                                        <p:cTn id="47" dur="13">
                                          <p:stCondLst>
                                            <p:cond delay="821"/>
                                          </p:stCondLst>
                                        </p:cTn>
                                        <p:tgtEl>
                                          <p:spTgt spid="12"/>
                                        </p:tgtEl>
                                      </p:cBhvr>
                                      <p:to x="100000" y="90000"/>
                                    </p:animScale>
                                    <p:animScale>
                                      <p:cBhvr>
                                        <p:cTn id="48" dur="83" decel="50000">
                                          <p:stCondLst>
                                            <p:cond delay="834"/>
                                          </p:stCondLst>
                                        </p:cTn>
                                        <p:tgtEl>
                                          <p:spTgt spid="12"/>
                                        </p:tgtEl>
                                      </p:cBhvr>
                                      <p:to x="100000" y="100000"/>
                                    </p:animScale>
                                    <p:animScale>
                                      <p:cBhvr>
                                        <p:cTn id="49" dur="13">
                                          <p:stCondLst>
                                            <p:cond delay="904"/>
                                          </p:stCondLst>
                                        </p:cTn>
                                        <p:tgtEl>
                                          <p:spTgt spid="12"/>
                                        </p:tgtEl>
                                      </p:cBhvr>
                                      <p:to x="100000" y="95000"/>
                                    </p:animScale>
                                    <p:animScale>
                                      <p:cBhvr>
                                        <p:cTn id="50" dur="83" decel="50000">
                                          <p:stCondLst>
                                            <p:cond delay="917"/>
                                          </p:stCondLst>
                                        </p:cTn>
                                        <p:tgtEl>
                                          <p:spTgt spid="12"/>
                                        </p:tgtEl>
                                      </p:cBhvr>
                                      <p:to x="100000" y="100000"/>
                                    </p:animScale>
                                  </p:childTnLst>
                                </p:cTn>
                              </p:par>
                            </p:childTnLst>
                          </p:cTn>
                        </p:par>
                        <p:par>
                          <p:cTn id="51" fill="hold">
                            <p:stCondLst>
                              <p:cond delay="1000"/>
                            </p:stCondLst>
                            <p:childTnLst>
                              <p:par>
                                <p:cTn id="52" presetID="21" presetClass="entr" presetSubtype="4"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heel(4)">
                                      <p:cBhvr>
                                        <p:cTn id="5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BE4A867-0C0E-7D8E-612E-EA0973CBF3B1}"/>
              </a:ext>
            </a:extLst>
          </p:cNvPr>
          <p:cNvSpPr txBox="1"/>
          <p:nvPr/>
        </p:nvSpPr>
        <p:spPr>
          <a:xfrm>
            <a:off x="5547323" y="83054"/>
            <a:ext cx="2400052" cy="1077218"/>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3200" b="1" dirty="0">
                <a:solidFill>
                  <a:schemeClr val="tx1"/>
                </a:solidFill>
              </a:rPr>
              <a:t>Informe de los espías</a:t>
            </a:r>
          </a:p>
        </p:txBody>
      </p:sp>
      <p:sp>
        <p:nvSpPr>
          <p:cNvPr id="9" name="CuadroTexto 8">
            <a:extLst>
              <a:ext uri="{FF2B5EF4-FFF2-40B4-BE49-F238E27FC236}">
                <a16:creationId xmlns:a16="http://schemas.microsoft.com/office/drawing/2014/main" id="{7EAE4CAC-14AC-AA30-030A-AC13FEA05267}"/>
              </a:ext>
            </a:extLst>
          </p:cNvPr>
          <p:cNvSpPr txBox="1">
            <a:spLocks/>
          </p:cNvSpPr>
          <p:nvPr/>
        </p:nvSpPr>
        <p:spPr>
          <a:xfrm>
            <a:off x="71384" y="63804"/>
            <a:ext cx="4365863" cy="6730492"/>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les contaron, diciendo: Nosotros llegamos a la tierra a la cual nos enviaste, la que ciertamente fluye leche y miel; y este es el fruto de ella. Mas el pueblo que habita aquella tierra es fuerte, y las ciudades muy grandes y fortificadas; y también vimos allí a los hijos de </a:t>
            </a:r>
            <a:r>
              <a:rPr lang="es-ES" dirty="0" err="1"/>
              <a:t>Anac</a:t>
            </a:r>
            <a:r>
              <a:rPr lang="es-ES" dirty="0"/>
              <a:t>… Entonces Caleb hizo callar al pueblo delante de Moisés, y dijo: Subamos luego, y tomemos posesión de ella; porque más podremos nosotros que ellos. Más los varones que subieron con él, dijeron: No podremos subir contra aquel pueblo, porque es más fuerte que nosotros. Y hablaron mal entre los hijos de Israel, de la tierra que habían reconocido, diciendo: La tierra por donde pasamos para reconocerla, es tierra que traga a sus moradores; y todo el pueblo que vimos en medio de ella son hombres de grande estatura. También vimos allí gigantes, hijos de </a:t>
            </a:r>
            <a:r>
              <a:rPr lang="es-ES" dirty="0" err="1"/>
              <a:t>Anac</a:t>
            </a:r>
            <a:r>
              <a:rPr lang="es-ES" dirty="0"/>
              <a:t>, raza de los gigantes, y éramos nosotros, a nuestro parecer, como langostas; y así les parecíamos a ellos” Números 13:27-33</a:t>
            </a:r>
          </a:p>
        </p:txBody>
      </p:sp>
      <p:sp>
        <p:nvSpPr>
          <p:cNvPr id="10" name="CuadroTexto 9">
            <a:extLst>
              <a:ext uri="{FF2B5EF4-FFF2-40B4-BE49-F238E27FC236}">
                <a16:creationId xmlns:a16="http://schemas.microsoft.com/office/drawing/2014/main" id="{EDC840EC-3BD6-F929-EE1F-CFB6527EEAC4}"/>
              </a:ext>
            </a:extLst>
          </p:cNvPr>
          <p:cNvSpPr txBox="1"/>
          <p:nvPr/>
        </p:nvSpPr>
        <p:spPr>
          <a:xfrm>
            <a:off x="9018951" y="3339375"/>
            <a:ext cx="3048004" cy="3416320"/>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“Entonces volvieron los dos hombres; descendieron del monte, y pasaron, y vinieron a Josué hijo de </a:t>
            </a:r>
            <a:r>
              <a:rPr lang="es-ES" dirty="0" err="1"/>
              <a:t>Nun</a:t>
            </a:r>
            <a:r>
              <a:rPr lang="es-ES" dirty="0"/>
              <a:t>, y le contaron todas las cosas que les habían acontecido.</a:t>
            </a:r>
          </a:p>
          <a:p>
            <a:r>
              <a:rPr lang="es-ES" dirty="0"/>
              <a:t>Y dijeron a Josué: Jehová ha entregado toda la tierra en nuestras manos; y también todos los moradores del país desmayan delante de nosotros” Josué 2: 23-24</a:t>
            </a:r>
          </a:p>
        </p:txBody>
      </p:sp>
      <p:pic>
        <p:nvPicPr>
          <p:cNvPr id="3" name="Imagen 2" descr="Un grupo de personas disfrazadas&#10;&#10;Descripción generada automáticamente con confianza media">
            <a:extLst>
              <a:ext uri="{FF2B5EF4-FFF2-40B4-BE49-F238E27FC236}">
                <a16:creationId xmlns:a16="http://schemas.microsoft.com/office/drawing/2014/main" id="{9C821BE9-AE0B-64FE-E288-BF2B5CF8B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049" y="1251283"/>
            <a:ext cx="4183346" cy="5475535"/>
          </a:xfrm>
          <a:prstGeom prst="rect">
            <a:avLst/>
          </a:prstGeom>
          <a:ln w="38100" cap="sq">
            <a:solidFill>
              <a:srgbClr val="FFD57F"/>
            </a:solidFill>
            <a:prstDash val="solid"/>
            <a:miter lim="800000"/>
          </a:ln>
          <a:effectLst>
            <a:outerShdw blurRad="50800" dist="38100" dir="2700000" algn="tl" rotWithShape="0">
              <a:srgbClr val="000000">
                <a:alpha val="43000"/>
              </a:srgbClr>
            </a:outerShdw>
          </a:effectLst>
        </p:spPr>
      </p:pic>
      <p:pic>
        <p:nvPicPr>
          <p:cNvPr id="5" name="Imagen 4" descr="Imagen que contiene edificio, ropa, persona, hombre&#10;&#10;Descripción generada automáticamente">
            <a:extLst>
              <a:ext uri="{FF2B5EF4-FFF2-40B4-BE49-F238E27FC236}">
                <a16:creationId xmlns:a16="http://schemas.microsoft.com/office/drawing/2014/main" id="{6BBC1F5B-3B89-BBB1-B460-76837BE8AA5D}"/>
              </a:ext>
            </a:extLst>
          </p:cNvPr>
          <p:cNvPicPr>
            <a:picLocks noChangeAspect="1"/>
          </p:cNvPicPr>
          <p:nvPr/>
        </p:nvPicPr>
        <p:blipFill rotWithShape="1">
          <a:blip r:embed="rId5">
            <a:extLst>
              <a:ext uri="{28A0092B-C50C-407E-A947-70E740481C1C}">
                <a14:useLocalDpi xmlns:a14="http://schemas.microsoft.com/office/drawing/2010/main" val="0"/>
              </a:ext>
            </a:extLst>
          </a:blip>
          <a:srcRect r="8927"/>
          <a:stretch/>
        </p:blipFill>
        <p:spPr>
          <a:xfrm>
            <a:off x="8904438" y="134754"/>
            <a:ext cx="3181767" cy="2974206"/>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4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3"/>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3"/>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4)">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A5C6181-1910-C123-C22C-B9DCA637B34F}"/>
              </a:ext>
            </a:extLst>
          </p:cNvPr>
          <p:cNvSpPr txBox="1">
            <a:spLocks/>
          </p:cNvSpPr>
          <p:nvPr/>
        </p:nvSpPr>
        <p:spPr>
          <a:xfrm>
            <a:off x="3894649" y="969073"/>
            <a:ext cx="3604226" cy="5622496"/>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No posesión de la tierra y muerte: “Diles: Vivo yo, dice Jehová, que según habéis hablado a mis oídos, así haré yo con vosotros. En este desierto caerán vuestros cuerpos; todo el número de los que fueron contados de entre vosotros, de veinte años arriba, los cuales han murmurado contra mí. Vosotros a la verdad no entraréis en la tierra, por la cual alcé mi mano y juré que os haría habitar en ella; exceptuando a Caleb hijo de </a:t>
            </a:r>
            <a:r>
              <a:rPr lang="es-ES" dirty="0" err="1"/>
              <a:t>Jefone</a:t>
            </a:r>
            <a:r>
              <a:rPr lang="es-ES" dirty="0"/>
              <a:t>, y a Josué hijo de </a:t>
            </a:r>
            <a:r>
              <a:rPr lang="es-ES" dirty="0" err="1"/>
              <a:t>Nun</a:t>
            </a:r>
            <a:r>
              <a:rPr lang="es-ES" dirty="0"/>
              <a:t>.  Pero a vuestros niños, de los cuales dijisteis que serían por presa, yo los introduciré, y ellos conocerán la tierra que vosotros despreciasteis. En cuanto a vosotros, vuestros cuerpos caerán en este desierto” Números 14:28-32</a:t>
            </a:r>
          </a:p>
        </p:txBody>
      </p:sp>
      <p:sp>
        <p:nvSpPr>
          <p:cNvPr id="6" name="CuadroTexto 5">
            <a:extLst>
              <a:ext uri="{FF2B5EF4-FFF2-40B4-BE49-F238E27FC236}">
                <a16:creationId xmlns:a16="http://schemas.microsoft.com/office/drawing/2014/main" id="{C3B7029D-1F0E-4DC8-E650-DA7518C3EA85}"/>
              </a:ext>
            </a:extLst>
          </p:cNvPr>
          <p:cNvSpPr txBox="1"/>
          <p:nvPr/>
        </p:nvSpPr>
        <p:spPr>
          <a:xfrm>
            <a:off x="3282196" y="117385"/>
            <a:ext cx="5627608" cy="58477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3200" b="1" dirty="0">
                <a:solidFill>
                  <a:schemeClr val="tx1"/>
                </a:solidFill>
              </a:rPr>
              <a:t>Resultados de las decisiones</a:t>
            </a:r>
          </a:p>
        </p:txBody>
      </p:sp>
      <p:sp>
        <p:nvSpPr>
          <p:cNvPr id="8" name="CuadroTexto 7">
            <a:extLst>
              <a:ext uri="{FF2B5EF4-FFF2-40B4-BE49-F238E27FC236}">
                <a16:creationId xmlns:a16="http://schemas.microsoft.com/office/drawing/2014/main" id="{6F8FD599-FA19-2466-BBBB-26AA57804441}"/>
              </a:ext>
            </a:extLst>
          </p:cNvPr>
          <p:cNvSpPr txBox="1"/>
          <p:nvPr/>
        </p:nvSpPr>
        <p:spPr>
          <a:xfrm>
            <a:off x="7700280" y="2328033"/>
            <a:ext cx="4331298" cy="2031325"/>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Posesión de la tierra: “Entonces el pueblo gritó, y los sacerdotes tocaron las bocinas; y aconteció que cuando el pueblo hubo oído el sonido de la bocina, gritó con gran vocerío, y el muro se derrumbó. El pueblo subió luego a la ciudad, cada uno derecho hacia adelante, y la tomaron” Josué 6:20-24</a:t>
            </a:r>
          </a:p>
        </p:txBody>
      </p:sp>
      <p:pic>
        <p:nvPicPr>
          <p:cNvPr id="10" name="Imagen 9" descr="Imagen que contiene montaña, naturaleza, exterior, fondo&#10;&#10;Descripción generada automáticamente">
            <a:extLst>
              <a:ext uri="{FF2B5EF4-FFF2-40B4-BE49-F238E27FC236}">
                <a16:creationId xmlns:a16="http://schemas.microsoft.com/office/drawing/2014/main" id="{5E750B17-FE5E-B26F-4431-A92D5CA6CE30}"/>
              </a:ext>
            </a:extLst>
          </p:cNvPr>
          <p:cNvPicPr>
            <a:picLocks noChangeAspect="1"/>
          </p:cNvPicPr>
          <p:nvPr/>
        </p:nvPicPr>
        <p:blipFill rotWithShape="1">
          <a:blip r:embed="rId4">
            <a:extLst>
              <a:ext uri="{28A0092B-C50C-407E-A947-70E740481C1C}">
                <a14:useLocalDpi xmlns:a14="http://schemas.microsoft.com/office/drawing/2010/main" val="0"/>
              </a:ext>
            </a:extLst>
          </a:blip>
          <a:srcRect b="11928"/>
          <a:stretch/>
        </p:blipFill>
        <p:spPr>
          <a:xfrm>
            <a:off x="160422" y="4359358"/>
            <a:ext cx="3379389" cy="2232211"/>
          </a:xfrm>
          <a:prstGeom prst="rect">
            <a:avLst/>
          </a:prstGeom>
          <a:ln w="190500" cap="sq">
            <a:solidFill>
              <a:srgbClr val="FFD57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2" name="Imagen 11" descr="Un grupo de personas disfrazadas posando&#10;&#10;Descripción generada automáticamente con confianza baja">
            <a:extLst>
              <a:ext uri="{FF2B5EF4-FFF2-40B4-BE49-F238E27FC236}">
                <a16:creationId xmlns:a16="http://schemas.microsoft.com/office/drawing/2014/main" id="{24D406A2-0BAC-F061-9F9A-A6AFAA9D2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058" y="137168"/>
            <a:ext cx="2828135" cy="3694226"/>
          </a:xfrm>
          <a:prstGeom prst="rect">
            <a:avLst/>
          </a:prstGeom>
          <a:ln w="190500" cap="sq">
            <a:solidFill>
              <a:srgbClr val="FFD57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4" name="Imagen 13" descr="Foto montaje de una montaña&#10;&#10;Descripción generada automáticamente con confianza media">
            <a:extLst>
              <a:ext uri="{FF2B5EF4-FFF2-40B4-BE49-F238E27FC236}">
                <a16:creationId xmlns:a16="http://schemas.microsoft.com/office/drawing/2014/main" id="{F990E7BF-E979-177E-3C5A-35133A73E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6807" y="86294"/>
            <a:ext cx="2828135" cy="2118956"/>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pic>
        <p:nvPicPr>
          <p:cNvPr id="18" name="Imagen 17" descr="Mapa&#10;&#10;Descripción generada automáticamente">
            <a:extLst>
              <a:ext uri="{FF2B5EF4-FFF2-40B4-BE49-F238E27FC236}">
                <a16:creationId xmlns:a16="http://schemas.microsoft.com/office/drawing/2014/main" id="{B534C1A8-8592-E391-0BCA-C42215CA0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0581" y="4523667"/>
            <a:ext cx="3196855" cy="2242873"/>
          </a:xfrm>
          <a:prstGeom prst="rect">
            <a:avLst/>
          </a:prstGeom>
          <a:ln w="190500" cap="sq">
            <a:solidFill>
              <a:schemeClr val="accent6">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a:bevelT w="152400" h="101600" prst="hardEdge"/>
            <a:extrusionClr>
              <a:srgbClr val="000000"/>
            </a:extrusionClr>
          </a:sp3d>
        </p:spPr>
      </p:pic>
    </p:spTree>
    <p:extLst>
      <p:ext uri="{BB962C8B-B14F-4D97-AF65-F5344CB8AC3E}">
        <p14:creationId xmlns:p14="http://schemas.microsoft.com/office/powerpoint/2010/main" val="3002532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52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fltVal val="0.5"/>
                                          </p:val>
                                        </p:tav>
                                        <p:tav tm="100000">
                                          <p:val>
                                            <p:strVal val="#ppt_x"/>
                                          </p:val>
                                        </p:tav>
                                      </p:tavLst>
                                    </p:anim>
                                    <p:anim calcmode="lin" valueType="num">
                                      <p:cBhvr>
                                        <p:cTn id="19" dur="500" fill="hold"/>
                                        <p:tgtEl>
                                          <p:spTgt spid="12"/>
                                        </p:tgtEl>
                                        <p:attrNameLst>
                                          <p:attrName>ppt_y</p:attrName>
                                        </p:attrNameLst>
                                      </p:cBhvr>
                                      <p:tavLst>
                                        <p:tav tm="0">
                                          <p:val>
                                            <p:fltVal val="0.5"/>
                                          </p:val>
                                        </p:tav>
                                        <p:tav tm="100000">
                                          <p:val>
                                            <p:strVal val="#ppt_y"/>
                                          </p:val>
                                        </p:tav>
                                      </p:tavLst>
                                    </p:anim>
                                  </p:childTnLst>
                                </p:cTn>
                              </p:par>
                              <p:par>
                                <p:cTn id="20" presetID="53" presetClass="entr" presetSubtype="52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fltVal val="0.5"/>
                                          </p:val>
                                        </p:tav>
                                        <p:tav tm="100000">
                                          <p:val>
                                            <p:strVal val="#ppt_x"/>
                                          </p:val>
                                        </p:tav>
                                      </p:tavLst>
                                    </p:anim>
                                    <p:anim calcmode="lin" valueType="num">
                                      <p:cBhvr>
                                        <p:cTn id="26" dur="500" fill="hold"/>
                                        <p:tgtEl>
                                          <p:spTgt spid="10"/>
                                        </p:tgtEl>
                                        <p:attrNameLst>
                                          <p:attrName>ppt_y</p:attrName>
                                        </p:attrNameLst>
                                      </p:cBhvr>
                                      <p:tavLst>
                                        <p:tav tm="0">
                                          <p:val>
                                            <p:fltVal val="0.5"/>
                                          </p:val>
                                        </p:tav>
                                        <p:tav tm="100000">
                                          <p:val>
                                            <p:strVal val="#ppt_y"/>
                                          </p:val>
                                        </p:tav>
                                      </p:tavLst>
                                    </p:anim>
                                  </p:childTnLst>
                                </p:cTn>
                              </p:par>
                            </p:childTnLst>
                          </p:cTn>
                        </p:par>
                        <p:par>
                          <p:cTn id="27" fill="hold">
                            <p:stCondLst>
                              <p:cond delay="500"/>
                            </p:stCondLst>
                            <p:childTnLst>
                              <p:par>
                                <p:cTn id="28" presetID="21"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4)">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fltVal val="0.5"/>
                                          </p:val>
                                        </p:tav>
                                        <p:tav tm="100000">
                                          <p:val>
                                            <p:strVal val="#ppt_x"/>
                                          </p:val>
                                        </p:tav>
                                      </p:tavLst>
                                    </p:anim>
                                    <p:anim calcmode="lin" valueType="num">
                                      <p:cBhvr>
                                        <p:cTn id="39" dur="500" fill="hold"/>
                                        <p:tgtEl>
                                          <p:spTgt spid="14"/>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anim calcmode="lin" valueType="num">
                                      <p:cBhvr>
                                        <p:cTn id="45" dur="500" fill="hold"/>
                                        <p:tgtEl>
                                          <p:spTgt spid="18"/>
                                        </p:tgtEl>
                                        <p:attrNameLst>
                                          <p:attrName>ppt_x</p:attrName>
                                        </p:attrNameLst>
                                      </p:cBhvr>
                                      <p:tavLst>
                                        <p:tav tm="0">
                                          <p:val>
                                            <p:fltVal val="0.5"/>
                                          </p:val>
                                        </p:tav>
                                        <p:tav tm="100000">
                                          <p:val>
                                            <p:strVal val="#ppt_x"/>
                                          </p:val>
                                        </p:tav>
                                      </p:tavLst>
                                    </p:anim>
                                    <p:anim calcmode="lin" valueType="num">
                                      <p:cBhvr>
                                        <p:cTn id="46" dur="500" fill="hold"/>
                                        <p:tgtEl>
                                          <p:spTgt spid="18"/>
                                        </p:tgtEl>
                                        <p:attrNameLst>
                                          <p:attrName>ppt_y</p:attrName>
                                        </p:attrNameLst>
                                      </p:cBhvr>
                                      <p:tavLst>
                                        <p:tav tm="0">
                                          <p:val>
                                            <p:fltVal val="0.5"/>
                                          </p:val>
                                        </p:tav>
                                        <p:tav tm="100000">
                                          <p:val>
                                            <p:strVal val="#ppt_y"/>
                                          </p:val>
                                        </p:tav>
                                      </p:tavLst>
                                    </p:anim>
                                  </p:childTnLst>
                                </p:cTn>
                              </p:par>
                            </p:childTnLst>
                          </p:cTn>
                        </p:par>
                        <p:par>
                          <p:cTn id="47" fill="hold">
                            <p:stCondLst>
                              <p:cond delay="500"/>
                            </p:stCondLst>
                            <p:childTnLst>
                              <p:par>
                                <p:cTn id="48" presetID="21"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heel(4)">
                                      <p:cBhvr>
                                        <p:cTn id="5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18">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21" name="Freeform: Shape 20">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Imagen 5">
            <a:extLst>
              <a:ext uri="{FF2B5EF4-FFF2-40B4-BE49-F238E27FC236}">
                <a16:creationId xmlns:a16="http://schemas.microsoft.com/office/drawing/2014/main" id="{D26C6845-C475-7716-4F26-A622F85961CF}"/>
              </a:ext>
            </a:extLst>
          </p:cNvPr>
          <p:cNvPicPr>
            <a:picLocks noChangeAspect="1"/>
          </p:cNvPicPr>
          <p:nvPr/>
        </p:nvPicPr>
        <p:blipFill rotWithShape="1">
          <a:blip r:embed="rId3">
            <a:clrChange>
              <a:clrFrom>
                <a:srgbClr val="FFFFFF"/>
              </a:clrFrom>
              <a:clrTo>
                <a:srgbClr val="FFFFFF">
                  <a:alpha val="0"/>
                </a:srgbClr>
              </a:clrTo>
            </a:clrChange>
          </a:blip>
          <a:srcRect t="3486"/>
          <a:stretch/>
        </p:blipFill>
        <p:spPr>
          <a:xfrm>
            <a:off x="4693698" y="0"/>
            <a:ext cx="7498302" cy="6858000"/>
          </a:xfrm>
          <a:prstGeom prst="rect">
            <a:avLst/>
          </a:prstGeom>
        </p:spPr>
      </p:pic>
      <p:sp>
        <p:nvSpPr>
          <p:cNvPr id="7" name="CuadroTexto 6">
            <a:extLst>
              <a:ext uri="{FF2B5EF4-FFF2-40B4-BE49-F238E27FC236}">
                <a16:creationId xmlns:a16="http://schemas.microsoft.com/office/drawing/2014/main" id="{1B653568-02FE-DB92-413B-0BA4D99B80BB}"/>
              </a:ext>
            </a:extLst>
          </p:cNvPr>
          <p:cNvSpPr txBox="1"/>
          <p:nvPr/>
        </p:nvSpPr>
        <p:spPr>
          <a:xfrm>
            <a:off x="100012" y="-2709"/>
            <a:ext cx="4493674" cy="6863417"/>
          </a:xfrm>
          <a:prstGeom prst="rect">
            <a:avLst/>
          </a:prstGeom>
          <a:noFill/>
        </p:spPr>
        <p:txBody>
          <a:bodyPr wrap="square">
            <a:spAutoFit/>
          </a:bodyPr>
          <a:lstStyle/>
          <a:p>
            <a:r>
              <a:rPr lang="es-ES" sz="2200" b="1" dirty="0">
                <a:solidFill>
                  <a:schemeClr val="bg1"/>
                </a:solidFill>
              </a:rPr>
              <a:t>Dios es el mismo ayer, hoy y mañana. Él se muestra a todas las generaciones igual: misericordioso; paciente; justo; hace milagros; nos prueba… </a:t>
            </a:r>
          </a:p>
          <a:p>
            <a:r>
              <a:rPr lang="es-ES" sz="2200" b="1" dirty="0">
                <a:solidFill>
                  <a:schemeClr val="bg1"/>
                </a:solidFill>
              </a:rPr>
              <a:t>Nosotros elegimos confiar en Él o no, como hizo el pueblo de Israel.</a:t>
            </a:r>
          </a:p>
          <a:p>
            <a:r>
              <a:rPr lang="es-ES" sz="2200" b="1" dirty="0">
                <a:solidFill>
                  <a:schemeClr val="bg1"/>
                </a:solidFill>
              </a:rPr>
              <a:t>Si confiamos y seguimos firmes en sus palabras, llegaremos a la Tierra Prometida que fluye leche y miel. Llegaremos a vivir en la Canaán celestial, la tierra nueva, y veremos cosas que ojo no vio ni oído oyó ni han subido al corazón del hombre. </a:t>
            </a:r>
          </a:p>
          <a:p>
            <a:r>
              <a:rPr lang="es-ES" sz="2200" b="1" dirty="0">
                <a:solidFill>
                  <a:schemeClr val="bg1"/>
                </a:solidFill>
              </a:rPr>
              <a:t>Os animo hoy, a que dejemos que Dios nos santifique, que sigamos confiando en su palabra, y la obedezcamos. Y así nos podremos encontrar muy pronto en la</a:t>
            </a:r>
            <a:br>
              <a:rPr lang="es-ES" sz="2200" b="1" dirty="0">
                <a:solidFill>
                  <a:schemeClr val="bg1"/>
                </a:solidFill>
              </a:rPr>
            </a:br>
            <a:r>
              <a:rPr lang="es-ES" sz="2200" b="1" dirty="0">
                <a:solidFill>
                  <a:schemeClr val="bg1"/>
                </a:solidFill>
              </a:rPr>
              <a:t>Canaán Celestial.</a:t>
            </a:r>
          </a:p>
        </p:txBody>
      </p:sp>
    </p:spTree>
    <p:extLst>
      <p:ext uri="{BB962C8B-B14F-4D97-AF65-F5344CB8AC3E}">
        <p14:creationId xmlns:p14="http://schemas.microsoft.com/office/powerpoint/2010/main" val="63116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B2A675C1-1D39-3791-8873-C095583C53D7}"/>
              </a:ext>
            </a:extLst>
          </p:cNvPr>
          <p:cNvPicPr>
            <a:picLocks noChangeAspect="1"/>
          </p:cNvPicPr>
          <p:nvPr/>
        </p:nvPicPr>
        <p:blipFill rotWithShape="1">
          <a:blip r:embed="rId2">
            <a:extLst>
              <a:ext uri="{28A0092B-C50C-407E-A947-70E740481C1C}">
                <a14:useLocalDpi xmlns:a14="http://schemas.microsoft.com/office/drawing/2010/main" val="0"/>
              </a:ext>
            </a:extLst>
          </a:blip>
          <a:srcRect l="21355" r="21355"/>
          <a:stretch/>
        </p:blipFill>
        <p:spPr>
          <a:xfrm>
            <a:off x="20" y="-13"/>
            <a:ext cx="2926060" cy="4005072"/>
          </a:xfrm>
          <a:prstGeom prst="rect">
            <a:avLst/>
          </a:prstGeom>
        </p:spPr>
      </p:pic>
      <p:pic>
        <p:nvPicPr>
          <p:cNvPr id="7" name="Imagen 6" descr="Pintura de un grupo de personas&#10;&#10;Descripción generada automáticamente con confianza baja">
            <a:extLst>
              <a:ext uri="{FF2B5EF4-FFF2-40B4-BE49-F238E27FC236}">
                <a16:creationId xmlns:a16="http://schemas.microsoft.com/office/drawing/2014/main" id="{2E3590AC-59A0-A085-442A-F43EBFC2B805}"/>
              </a:ext>
            </a:extLst>
          </p:cNvPr>
          <p:cNvPicPr>
            <a:picLocks noChangeAspect="1"/>
          </p:cNvPicPr>
          <p:nvPr/>
        </p:nvPicPr>
        <p:blipFill rotWithShape="1">
          <a:blip r:embed="rId3"/>
          <a:srcRect l="3885" r="3" b="3"/>
          <a:stretch/>
        </p:blipFill>
        <p:spPr>
          <a:xfrm>
            <a:off x="3077487" y="8"/>
            <a:ext cx="2935224" cy="4005067"/>
          </a:xfrm>
          <a:prstGeom prst="rect">
            <a:avLst/>
          </a:prstGeom>
        </p:spPr>
      </p:pic>
      <p:pic>
        <p:nvPicPr>
          <p:cNvPr id="14" name="Imagen 13" descr="Un grupo de personas de pie&#10;&#10;Descripción generada automáticamente con confianza baja">
            <a:extLst>
              <a:ext uri="{FF2B5EF4-FFF2-40B4-BE49-F238E27FC236}">
                <a16:creationId xmlns:a16="http://schemas.microsoft.com/office/drawing/2014/main" id="{2037CB64-64A1-673B-205B-D779144B5D88}"/>
              </a:ext>
            </a:extLst>
          </p:cNvPr>
          <p:cNvPicPr>
            <a:picLocks noChangeAspect="1"/>
          </p:cNvPicPr>
          <p:nvPr/>
        </p:nvPicPr>
        <p:blipFill rotWithShape="1">
          <a:blip r:embed="rId4">
            <a:extLst>
              <a:ext uri="{28A0092B-C50C-407E-A947-70E740481C1C}">
                <a14:useLocalDpi xmlns:a14="http://schemas.microsoft.com/office/drawing/2010/main" val="0"/>
              </a:ext>
            </a:extLst>
          </a:blip>
          <a:srcRect l="13941" r="21859"/>
          <a:stretch/>
        </p:blipFill>
        <p:spPr>
          <a:xfrm>
            <a:off x="6174474" y="13"/>
            <a:ext cx="2935224" cy="4005071"/>
          </a:xfrm>
          <a:prstGeom prst="rect">
            <a:avLst/>
          </a:prstGeom>
        </p:spPr>
      </p:pic>
      <p:pic>
        <p:nvPicPr>
          <p:cNvPr id="16" name="Imagen 15">
            <a:extLst>
              <a:ext uri="{FF2B5EF4-FFF2-40B4-BE49-F238E27FC236}">
                <a16:creationId xmlns:a16="http://schemas.microsoft.com/office/drawing/2014/main" id="{821D3276-8206-EA34-BB51-C36C7050D153}"/>
              </a:ext>
            </a:extLst>
          </p:cNvPr>
          <p:cNvPicPr>
            <a:picLocks noChangeAspect="1"/>
          </p:cNvPicPr>
          <p:nvPr/>
        </p:nvPicPr>
        <p:blipFill rotWithShape="1">
          <a:blip r:embed="rId5">
            <a:extLst>
              <a:ext uri="{28A0092B-C50C-407E-A947-70E740481C1C}">
                <a14:useLocalDpi xmlns:a14="http://schemas.microsoft.com/office/drawing/2010/main" val="0"/>
              </a:ext>
            </a:extLst>
          </a:blip>
          <a:srcRect t="2141" b="2141"/>
          <a:stretch/>
        </p:blipFill>
        <p:spPr>
          <a:xfrm>
            <a:off x="9256776" y="-9"/>
            <a:ext cx="2935224" cy="4005072"/>
          </a:xfrm>
          <a:prstGeom prst="rect">
            <a:avLst/>
          </a:prstGeom>
        </p:spPr>
      </p:pic>
      <p:sp>
        <p:nvSpPr>
          <p:cNvPr id="25" name="Rectangle 24">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8389F22A-3840-29BD-C0C3-112647DE18CB}"/>
              </a:ext>
            </a:extLst>
          </p:cNvPr>
          <p:cNvSpPr/>
          <p:nvPr/>
        </p:nvSpPr>
        <p:spPr>
          <a:xfrm>
            <a:off x="3784060" y="4440602"/>
            <a:ext cx="875489" cy="1645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6536B20-F4E6-20AE-D6B3-5EF456A98140}"/>
              </a:ext>
            </a:extLst>
          </p:cNvPr>
          <p:cNvSpPr txBox="1"/>
          <p:nvPr/>
        </p:nvSpPr>
        <p:spPr>
          <a:xfrm>
            <a:off x="600886" y="4440602"/>
            <a:ext cx="11147176" cy="1631216"/>
          </a:xfrm>
          <a:prstGeom prst="rect">
            <a:avLst/>
          </a:prstGeom>
          <a:noFill/>
        </p:spPr>
        <p:txBody>
          <a:bodyPr wrap="square" rtlCol="0">
            <a:spAutoFit/>
          </a:bodyPr>
          <a:lstStyle/>
          <a:p>
            <a:pPr algn="ctr"/>
            <a:r>
              <a:rPr lang="es-ES" sz="2500" b="1" dirty="0"/>
              <a:t>Dios escogió a Moisés y a Josué para que dirigieran al pueblo de Israel en momentos cruciales de su historia, en dos generaciones consecutivas. </a:t>
            </a:r>
          </a:p>
          <a:p>
            <a:pPr algn="ctr"/>
            <a:r>
              <a:rPr lang="es-ES" sz="2500" b="1" dirty="0"/>
              <a:t>En la forma en la que Dios trabajó con ellos podemos ver grandes similitudes. Con estas similitudes, podemos ver también la forma en que Dios trabaja con nosotros.</a:t>
            </a:r>
          </a:p>
        </p:txBody>
      </p:sp>
    </p:spTree>
    <p:extLst>
      <p:ext uri="{BB962C8B-B14F-4D97-AF65-F5344CB8AC3E}">
        <p14:creationId xmlns:p14="http://schemas.microsoft.com/office/powerpoint/2010/main" val="2999516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13" name="Imagen 12" descr="Un dibujo de una roca&#10;&#10;Descripción generada automáticamente con confianza media">
            <a:extLst>
              <a:ext uri="{FF2B5EF4-FFF2-40B4-BE49-F238E27FC236}">
                <a16:creationId xmlns:a16="http://schemas.microsoft.com/office/drawing/2014/main" id="{E66062AE-E42D-AC7E-E294-396DBA2A2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76" y="171909"/>
            <a:ext cx="5343178" cy="6578467"/>
          </a:xfrm>
          <a:prstGeom prst="ellipse">
            <a:avLst/>
          </a:prstGeom>
          <a:ln w="63500" cap="rnd">
            <a:solidFill>
              <a:srgbClr val="333333"/>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pic>
        <p:nvPicPr>
          <p:cNvPr id="16" name="Imagen 15" descr="Una caricatura de una persona&#10;&#10;Descripción generada automáticamente con confianza baja">
            <a:extLst>
              <a:ext uri="{FF2B5EF4-FFF2-40B4-BE49-F238E27FC236}">
                <a16:creationId xmlns:a16="http://schemas.microsoft.com/office/drawing/2014/main" id="{CF3409A1-FEC9-6216-A6B8-F034A42DF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874" y="171909"/>
            <a:ext cx="4933851" cy="6578467"/>
          </a:xfrm>
          <a:prstGeom prst="ellipse">
            <a:avLst/>
          </a:prstGeom>
          <a:ln w="63500" cap="rnd">
            <a:solidFill>
              <a:srgbClr val="333333"/>
            </a:solidFill>
          </a:ln>
          <a:effectLst>
            <a:glow rad="101600">
              <a:schemeClr val="accent2">
                <a:satMod val="175000"/>
                <a:alpha val="40000"/>
              </a:schemeClr>
            </a:glow>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401D230E-B221-51C0-A3CE-582DFBC9C420}"/>
              </a:ext>
            </a:extLst>
          </p:cNvPr>
          <p:cNvSpPr txBox="1"/>
          <p:nvPr/>
        </p:nvSpPr>
        <p:spPr>
          <a:xfrm>
            <a:off x="4898089" y="171909"/>
            <a:ext cx="2809851"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Dios se les aparece</a:t>
            </a:r>
          </a:p>
        </p:txBody>
      </p:sp>
      <p:sp>
        <p:nvSpPr>
          <p:cNvPr id="4" name="CuadroTexto 3">
            <a:extLst>
              <a:ext uri="{FF2B5EF4-FFF2-40B4-BE49-F238E27FC236}">
                <a16:creationId xmlns:a16="http://schemas.microsoft.com/office/drawing/2014/main" id="{A733AE8F-B787-9B33-74A8-EADD4C213DD1}"/>
              </a:ext>
            </a:extLst>
          </p:cNvPr>
          <p:cNvSpPr txBox="1"/>
          <p:nvPr/>
        </p:nvSpPr>
        <p:spPr>
          <a:xfrm>
            <a:off x="1329972" y="5486835"/>
            <a:ext cx="3283185" cy="1298377"/>
          </a:xfrm>
          <a:prstGeom prst="ellipse">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t>a Moisés en una llama de fuego en medio de una zarza. Éxodo 3:2-3</a:t>
            </a:r>
          </a:p>
        </p:txBody>
      </p:sp>
      <p:sp>
        <p:nvSpPr>
          <p:cNvPr id="7" name="CuadroTexto 6">
            <a:extLst>
              <a:ext uri="{FF2B5EF4-FFF2-40B4-BE49-F238E27FC236}">
                <a16:creationId xmlns:a16="http://schemas.microsoft.com/office/drawing/2014/main" id="{8110D372-AFF1-33D1-CACE-4C09E846CC92}"/>
              </a:ext>
            </a:extLst>
          </p:cNvPr>
          <p:cNvSpPr txBox="1">
            <a:spLocks/>
          </p:cNvSpPr>
          <p:nvPr/>
        </p:nvSpPr>
        <p:spPr>
          <a:xfrm>
            <a:off x="7754363" y="5097322"/>
            <a:ext cx="3350872" cy="1687890"/>
          </a:xfrm>
          <a:prstGeom prst="ellipse">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t>a Josué como un guerrero con una espada desenvainada.</a:t>
            </a:r>
            <a:br>
              <a:rPr lang="es-ES" b="1" dirty="0"/>
            </a:br>
            <a:r>
              <a:rPr lang="es-ES" b="1" dirty="0"/>
              <a:t> Josué 5:13-14</a:t>
            </a:r>
          </a:p>
        </p:txBody>
      </p:sp>
    </p:spTree>
    <p:extLst>
      <p:ext uri="{BB962C8B-B14F-4D97-AF65-F5344CB8AC3E}">
        <p14:creationId xmlns:p14="http://schemas.microsoft.com/office/powerpoint/2010/main" val="11712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1000"/>
                                        <p:tgtEl>
                                          <p:spTgt spid="13"/>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4)">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1000"/>
                                        <p:tgtEl>
                                          <p:spTgt spid="16"/>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4)">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3CA6C8D-AF93-D279-81B2-CA08B85F7B49}"/>
              </a:ext>
            </a:extLst>
          </p:cNvPr>
          <p:cNvPicPr>
            <a:picLocks noChangeAspect="1"/>
          </p:cNvPicPr>
          <p:nvPr/>
        </p:nvPicPr>
        <p:blipFill rotWithShape="1">
          <a:blip r:embed="rId4"/>
          <a:srcRect l="32617" t="206" r="903" b="-206"/>
          <a:stretch/>
        </p:blipFill>
        <p:spPr>
          <a:xfrm flipH="1">
            <a:off x="3050276" y="-3358"/>
            <a:ext cx="9141724" cy="6875541"/>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Imagen 5" descr="Un dibujo de una persona&#10;&#10;Descripción generada automáticamente con confianza baja">
            <a:extLst>
              <a:ext uri="{FF2B5EF4-FFF2-40B4-BE49-F238E27FC236}">
                <a16:creationId xmlns:a16="http://schemas.microsoft.com/office/drawing/2014/main" id="{5B626A4A-8C0A-B319-2948-5F75B30577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4" t="10720" r="2147" b="10720"/>
          <a:stretch/>
        </p:blipFill>
        <p:spPr>
          <a:xfrm flipH="1">
            <a:off x="-1" y="-3694"/>
            <a:ext cx="6339839" cy="6875877"/>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CuadroTexto 1">
            <a:extLst>
              <a:ext uri="{FF2B5EF4-FFF2-40B4-BE49-F238E27FC236}">
                <a16:creationId xmlns:a16="http://schemas.microsoft.com/office/drawing/2014/main" id="{6751CBE6-78AE-A292-EA75-A83EFBA57927}"/>
              </a:ext>
            </a:extLst>
          </p:cNvPr>
          <p:cNvSpPr txBox="1"/>
          <p:nvPr/>
        </p:nvSpPr>
        <p:spPr>
          <a:xfrm>
            <a:off x="2942118" y="5941917"/>
            <a:ext cx="5370194" cy="830997"/>
          </a:xfrm>
          <a:prstGeom prst="rect">
            <a:avLst/>
          </a:prstGeom>
          <a:solidFill>
            <a:srgbClr val="FFFFFF"/>
          </a:solidFill>
          <a:ln w="28575">
            <a:solidFill>
              <a:schemeClr val="accent6">
                <a:lumMod val="50000"/>
              </a:schemeClr>
            </a:solidFill>
          </a:ln>
          <a:scene3d>
            <a:camera prst="orthographicFront"/>
            <a:lightRig rig="threePt" dir="t"/>
          </a:scene3d>
          <a:sp3d extrusionH="76200" contourW="12700">
            <a:bevelT prst="relaxedInset"/>
            <a:extrusionClr>
              <a:srgbClr val="00B050"/>
            </a:extrusionClr>
            <a:contourClr>
              <a:srgbClr val="00B050"/>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Les da la orden de que quiten el calzado de sus pies porque el lugar es santo</a:t>
            </a:r>
          </a:p>
        </p:txBody>
      </p:sp>
      <p:sp>
        <p:nvSpPr>
          <p:cNvPr id="3" name="CuadroTexto 2">
            <a:extLst>
              <a:ext uri="{FF2B5EF4-FFF2-40B4-BE49-F238E27FC236}">
                <a16:creationId xmlns:a16="http://schemas.microsoft.com/office/drawing/2014/main" id="{458A05B1-53A6-0505-8B4F-303E95E4DA77}"/>
              </a:ext>
            </a:extLst>
          </p:cNvPr>
          <p:cNvSpPr txBox="1"/>
          <p:nvPr/>
        </p:nvSpPr>
        <p:spPr>
          <a:xfrm>
            <a:off x="94492" y="85086"/>
            <a:ext cx="5552163" cy="1804749"/>
          </a:xfrm>
          <a:prstGeom prst="round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000" b="1" dirty="0"/>
              <a:t>“Viendo Jehová que él iba a ver, lo llamó Dios de en medio de la zarza, y dijo: ¡Moisés, Moisés! Y él respondió: Heme aquí. Y dijo: No te acerques; quita tu calzado de tus pies, porque el lugar en que tú estás, tierra santa es” Éxodo 3:4-5</a:t>
            </a:r>
          </a:p>
        </p:txBody>
      </p:sp>
      <p:sp>
        <p:nvSpPr>
          <p:cNvPr id="5" name="CuadroTexto 4">
            <a:extLst>
              <a:ext uri="{FF2B5EF4-FFF2-40B4-BE49-F238E27FC236}">
                <a16:creationId xmlns:a16="http://schemas.microsoft.com/office/drawing/2014/main" id="{AFBCCC0B-2D82-4499-A375-98AF3DB8FBBB}"/>
              </a:ext>
            </a:extLst>
          </p:cNvPr>
          <p:cNvSpPr txBox="1">
            <a:spLocks/>
          </p:cNvSpPr>
          <p:nvPr/>
        </p:nvSpPr>
        <p:spPr>
          <a:xfrm>
            <a:off x="6096000" y="503493"/>
            <a:ext cx="3830162" cy="1804749"/>
          </a:xfrm>
          <a:prstGeom prst="roundRect">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000" b="1" dirty="0"/>
              <a:t>“Y el Príncipe del ejército de Jehová respondió a Josué: Quita el calzado de tus pies, porque el lugar donde estás es santo. Y Josué así lo hizo” Josué 5:15</a:t>
            </a:r>
          </a:p>
        </p:txBody>
      </p:sp>
    </p:spTree>
    <p:extLst>
      <p:ext uri="{BB962C8B-B14F-4D97-AF65-F5344CB8AC3E}">
        <p14:creationId xmlns:p14="http://schemas.microsoft.com/office/powerpoint/2010/main" val="1000377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upRight)">
                                      <p:cBhvr>
                                        <p:cTn id="15" dur="500"/>
                                        <p:tgtEl>
                                          <p:spTgt spid="6"/>
                                        </p:tgtEl>
                                      </p:cBhvr>
                                    </p:animEffect>
                                  </p:childTnLst>
                                </p:cTn>
                              </p:par>
                            </p:childTnLst>
                          </p:cTn>
                        </p:par>
                        <p:par>
                          <p:cTn id="16" fill="hold">
                            <p:stCondLst>
                              <p:cond delay="500"/>
                            </p:stCondLst>
                            <p:childTnLst>
                              <p:par>
                                <p:cTn id="17" presetID="21"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4)">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par>
                          <p:cTn id="25" fill="hold">
                            <p:stCondLst>
                              <p:cond delay="500"/>
                            </p:stCondLst>
                            <p:childTnLst>
                              <p:par>
                                <p:cTn id="26" presetID="21"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4)">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CD44F822-9429-9B44-068B-134C29A166A8}"/>
              </a:ext>
            </a:extLst>
          </p:cNvPr>
          <p:cNvSpPr/>
          <p:nvPr/>
        </p:nvSpPr>
        <p:spPr>
          <a:xfrm>
            <a:off x="7656278" y="58846"/>
            <a:ext cx="4486274" cy="6740307"/>
          </a:xfrm>
          <a:prstGeom prst="rect">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Personas en un escenario&#10;&#10;Descripción generada automáticamente con confianza media">
            <a:extLst>
              <a:ext uri="{FF2B5EF4-FFF2-40B4-BE49-F238E27FC236}">
                <a16:creationId xmlns:a16="http://schemas.microsoft.com/office/drawing/2014/main" id="{C57B940E-5949-E816-8290-CFEA92F6E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2" y="58847"/>
            <a:ext cx="4192468" cy="5402494"/>
          </a:xfrm>
          <a:prstGeom prst="rect">
            <a:avLst/>
          </a:prstGeom>
          <a:ln w="38100" cap="sq">
            <a:solidFill>
              <a:srgbClr val="FFD57F"/>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A8EC2526-C76A-F6B3-83A2-D3C3FC34D029}"/>
              </a:ext>
            </a:extLst>
          </p:cNvPr>
          <p:cNvSpPr txBox="1"/>
          <p:nvPr/>
        </p:nvSpPr>
        <p:spPr>
          <a:xfrm>
            <a:off x="7646923" y="58846"/>
            <a:ext cx="4486274" cy="6740307"/>
          </a:xfrm>
          <a:prstGeom prst="rect">
            <a:avLst/>
          </a:prstGeom>
          <a:noFill/>
        </p:spPr>
        <p:txBody>
          <a:bodyPr wrap="square">
            <a:spAutoFit/>
          </a:bodyPr>
          <a:lstStyle/>
          <a:p>
            <a:r>
              <a:rPr lang="es-ES" b="1" dirty="0"/>
              <a:t>Anteriormente le dio a Josué la misión total: “Aconteció después de la muerte de Moisés siervo de Jehová, que Jehová habló a Josué hijo de </a:t>
            </a:r>
            <a:r>
              <a:rPr lang="es-ES" b="1" dirty="0" err="1"/>
              <a:t>Nun</a:t>
            </a:r>
            <a:r>
              <a:rPr lang="es-ES" b="1" dirty="0"/>
              <a:t>, servidor de Moisés, diciendo: Mi siervo Moisés ha muerto; ahora, pues, levántate y pasa este Jordán, tú y todo este pueblo, a la tierra que yo les doy a los hijos de Israel.” Josué 1:1-2</a:t>
            </a:r>
          </a:p>
          <a:p>
            <a:r>
              <a:rPr lang="es-ES" b="1" dirty="0"/>
              <a:t>Ahora le da la misión para conquistar Jericó: “Mas Jehová dijo a Josué: Mira, yo he entregado en tu mano a Jericó y a su rey, con sus varones de guerra. Rodearéis, pues, la ciudad todos los hombres de guerra, yendo alrededor de la ciudad una vez; y esto haréis durante seis días. Y siete sacerdotes llevarán siete bocinas de cuernos de carnero delante del arca; y al séptimo día daréis siete vueltas a la ciudad, y los sacerdotes tocarán las bocinas. Y cuando toquen prolongadamente el cuerno de carnero, así que oigáis el sonido de la bocina, todo el pueblo gritará a gran voz, y el muro de la ciudad caerá; entonces subirá el pueblo, cada uno derecho hacia adelante” Josué 6:2-5</a:t>
            </a:r>
          </a:p>
        </p:txBody>
      </p:sp>
      <p:sp>
        <p:nvSpPr>
          <p:cNvPr id="8" name="CuadroTexto 7">
            <a:extLst>
              <a:ext uri="{FF2B5EF4-FFF2-40B4-BE49-F238E27FC236}">
                <a16:creationId xmlns:a16="http://schemas.microsoft.com/office/drawing/2014/main" id="{A628A299-AD72-1F38-A94B-68601F4B1187}"/>
              </a:ext>
            </a:extLst>
          </p:cNvPr>
          <p:cNvSpPr txBox="1"/>
          <p:nvPr/>
        </p:nvSpPr>
        <p:spPr>
          <a:xfrm>
            <a:off x="4664847" y="3198166"/>
            <a:ext cx="2559168" cy="830997"/>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Se les da una misión</a:t>
            </a:r>
          </a:p>
        </p:txBody>
      </p:sp>
      <p:pic>
        <p:nvPicPr>
          <p:cNvPr id="16" name="Imagen 15" descr="Imagen que contiene montaña, exterior, naturaleza, pasto&#10;&#10;Descripción generada automáticamente">
            <a:extLst>
              <a:ext uri="{FF2B5EF4-FFF2-40B4-BE49-F238E27FC236}">
                <a16:creationId xmlns:a16="http://schemas.microsoft.com/office/drawing/2014/main" id="{06896E3A-1DCB-87BD-7524-995828688BF3}"/>
              </a:ext>
            </a:extLst>
          </p:cNvPr>
          <p:cNvPicPr>
            <a:picLocks noChangeAspect="1"/>
          </p:cNvPicPr>
          <p:nvPr/>
        </p:nvPicPr>
        <p:blipFill rotWithShape="1">
          <a:blip r:embed="rId5">
            <a:extLst>
              <a:ext uri="{28A0092B-C50C-407E-A947-70E740481C1C}">
                <a14:useLocalDpi xmlns:a14="http://schemas.microsoft.com/office/drawing/2010/main" val="0"/>
              </a:ext>
            </a:extLst>
          </a:blip>
          <a:srcRect t="6829" b="24231"/>
          <a:stretch/>
        </p:blipFill>
        <p:spPr>
          <a:xfrm>
            <a:off x="4360969" y="676642"/>
            <a:ext cx="3175637" cy="1641952"/>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
        <p:nvSpPr>
          <p:cNvPr id="17" name="CuadroTexto 16">
            <a:extLst>
              <a:ext uri="{FF2B5EF4-FFF2-40B4-BE49-F238E27FC236}">
                <a16:creationId xmlns:a16="http://schemas.microsoft.com/office/drawing/2014/main" id="{508A9566-C83A-3E74-D06E-44D7F0C68666}"/>
              </a:ext>
            </a:extLst>
          </p:cNvPr>
          <p:cNvSpPr txBox="1"/>
          <p:nvPr/>
        </p:nvSpPr>
        <p:spPr>
          <a:xfrm>
            <a:off x="185420" y="5577297"/>
            <a:ext cx="3920571" cy="1190514"/>
          </a:xfrm>
          <a:prstGeom prst="roundRect">
            <a:avLst>
              <a:gd name="adj" fmla="val 0"/>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p>
            <a:pPr algn="ctr"/>
            <a:r>
              <a:rPr lang="es-ES" b="1" dirty="0"/>
              <a:t>Le da a Moisés esta misión: “Ven, por tanto, ahora, y te enviaré a Faraón, para que saques de Egipto a mi pueblo, los hijos de Israel” Éxodo 3:10</a:t>
            </a:r>
          </a:p>
        </p:txBody>
      </p:sp>
      <p:pic>
        <p:nvPicPr>
          <p:cNvPr id="3" name="Imagen 2" descr="Imagen que contiene pasto, exterior, edificio, hombre&#10;&#10;Descripción generada automáticamente">
            <a:extLst>
              <a:ext uri="{FF2B5EF4-FFF2-40B4-BE49-F238E27FC236}">
                <a16:creationId xmlns:a16="http://schemas.microsoft.com/office/drawing/2014/main" id="{E4A4E203-C762-5F42-26DA-9A68E702A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0969" y="4424406"/>
            <a:ext cx="3178506" cy="1789499"/>
          </a:xfrm>
          <a:prstGeom prst="rect">
            <a:avLst/>
          </a:prstGeom>
          <a:ln w="38100" cap="sq">
            <a:solidFill>
              <a:srgbClr val="A9D1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6224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anim calcmode="lin" valueType="num">
                                      <p:cBhvr>
                                        <p:cTn id="9" dur="250" fill="hold"/>
                                        <p:tgtEl>
                                          <p:spTgt spid="8"/>
                                        </p:tgtEl>
                                        <p:attrNameLst>
                                          <p:attrName>style.rotation</p:attrName>
                                        </p:attrNameLst>
                                      </p:cBhvr>
                                      <p:tavLst>
                                        <p:tav tm="0">
                                          <p:val>
                                            <p:fltVal val="90"/>
                                          </p:val>
                                        </p:tav>
                                        <p:tav tm="100000">
                                          <p:val>
                                            <p:fltVal val="0"/>
                                          </p:val>
                                        </p:tav>
                                      </p:tavLst>
                                    </p:anim>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290">
                                          <p:stCondLst>
                                            <p:cond delay="0"/>
                                          </p:stCondLst>
                                        </p:cTn>
                                        <p:tgtEl>
                                          <p:spTgt spid="10"/>
                                        </p:tgtEl>
                                      </p:cBhvr>
                                    </p:animEffect>
                                    <p:anim calcmode="lin" valueType="num">
                                      <p:cBhvr>
                                        <p:cTn id="16"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1" dur="13">
                                          <p:stCondLst>
                                            <p:cond delay="325"/>
                                          </p:stCondLst>
                                        </p:cTn>
                                        <p:tgtEl>
                                          <p:spTgt spid="10"/>
                                        </p:tgtEl>
                                      </p:cBhvr>
                                      <p:to x="100000" y="60000"/>
                                    </p:animScale>
                                    <p:animScale>
                                      <p:cBhvr>
                                        <p:cTn id="22" dur="83" decel="50000">
                                          <p:stCondLst>
                                            <p:cond delay="338"/>
                                          </p:stCondLst>
                                        </p:cTn>
                                        <p:tgtEl>
                                          <p:spTgt spid="10"/>
                                        </p:tgtEl>
                                      </p:cBhvr>
                                      <p:to x="100000" y="100000"/>
                                    </p:animScale>
                                    <p:animScale>
                                      <p:cBhvr>
                                        <p:cTn id="23" dur="13">
                                          <p:stCondLst>
                                            <p:cond delay="656"/>
                                          </p:stCondLst>
                                        </p:cTn>
                                        <p:tgtEl>
                                          <p:spTgt spid="10"/>
                                        </p:tgtEl>
                                      </p:cBhvr>
                                      <p:to x="100000" y="80000"/>
                                    </p:animScale>
                                    <p:animScale>
                                      <p:cBhvr>
                                        <p:cTn id="24" dur="83" decel="50000">
                                          <p:stCondLst>
                                            <p:cond delay="669"/>
                                          </p:stCondLst>
                                        </p:cTn>
                                        <p:tgtEl>
                                          <p:spTgt spid="10"/>
                                        </p:tgtEl>
                                      </p:cBhvr>
                                      <p:to x="100000" y="100000"/>
                                    </p:animScale>
                                    <p:animScale>
                                      <p:cBhvr>
                                        <p:cTn id="25" dur="13">
                                          <p:stCondLst>
                                            <p:cond delay="821"/>
                                          </p:stCondLst>
                                        </p:cTn>
                                        <p:tgtEl>
                                          <p:spTgt spid="10"/>
                                        </p:tgtEl>
                                      </p:cBhvr>
                                      <p:to x="100000" y="90000"/>
                                    </p:animScale>
                                    <p:animScale>
                                      <p:cBhvr>
                                        <p:cTn id="26" dur="83" decel="50000">
                                          <p:stCondLst>
                                            <p:cond delay="834"/>
                                          </p:stCondLst>
                                        </p:cTn>
                                        <p:tgtEl>
                                          <p:spTgt spid="10"/>
                                        </p:tgtEl>
                                      </p:cBhvr>
                                      <p:to x="100000" y="100000"/>
                                    </p:animScale>
                                    <p:animScale>
                                      <p:cBhvr>
                                        <p:cTn id="27" dur="13">
                                          <p:stCondLst>
                                            <p:cond delay="904"/>
                                          </p:stCondLst>
                                        </p:cTn>
                                        <p:tgtEl>
                                          <p:spTgt spid="10"/>
                                        </p:tgtEl>
                                      </p:cBhvr>
                                      <p:to x="100000" y="95000"/>
                                    </p:animScale>
                                    <p:animScale>
                                      <p:cBhvr>
                                        <p:cTn id="28" dur="83" decel="50000">
                                          <p:stCondLst>
                                            <p:cond delay="917"/>
                                          </p:stCondLst>
                                        </p:cTn>
                                        <p:tgtEl>
                                          <p:spTgt spid="10"/>
                                        </p:tgtEl>
                                      </p:cBhvr>
                                      <p:to x="100000" y="100000"/>
                                    </p:animScale>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4)">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290">
                                          <p:stCondLst>
                                            <p:cond delay="0"/>
                                          </p:stCondLst>
                                        </p:cTn>
                                        <p:tgtEl>
                                          <p:spTgt spid="16"/>
                                        </p:tgtEl>
                                      </p:cBhvr>
                                    </p:animEffect>
                                    <p:anim calcmode="lin" valueType="num">
                                      <p:cBhvr>
                                        <p:cTn id="3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3" dur="13">
                                          <p:stCondLst>
                                            <p:cond delay="325"/>
                                          </p:stCondLst>
                                        </p:cTn>
                                        <p:tgtEl>
                                          <p:spTgt spid="16"/>
                                        </p:tgtEl>
                                      </p:cBhvr>
                                      <p:to x="100000" y="60000"/>
                                    </p:animScale>
                                    <p:animScale>
                                      <p:cBhvr>
                                        <p:cTn id="44" dur="83" decel="50000">
                                          <p:stCondLst>
                                            <p:cond delay="338"/>
                                          </p:stCondLst>
                                        </p:cTn>
                                        <p:tgtEl>
                                          <p:spTgt spid="16"/>
                                        </p:tgtEl>
                                      </p:cBhvr>
                                      <p:to x="100000" y="100000"/>
                                    </p:animScale>
                                    <p:animScale>
                                      <p:cBhvr>
                                        <p:cTn id="45" dur="13">
                                          <p:stCondLst>
                                            <p:cond delay="656"/>
                                          </p:stCondLst>
                                        </p:cTn>
                                        <p:tgtEl>
                                          <p:spTgt spid="16"/>
                                        </p:tgtEl>
                                      </p:cBhvr>
                                      <p:to x="100000" y="80000"/>
                                    </p:animScale>
                                    <p:animScale>
                                      <p:cBhvr>
                                        <p:cTn id="46" dur="83" decel="50000">
                                          <p:stCondLst>
                                            <p:cond delay="669"/>
                                          </p:stCondLst>
                                        </p:cTn>
                                        <p:tgtEl>
                                          <p:spTgt spid="16"/>
                                        </p:tgtEl>
                                      </p:cBhvr>
                                      <p:to x="100000" y="100000"/>
                                    </p:animScale>
                                    <p:animScale>
                                      <p:cBhvr>
                                        <p:cTn id="47" dur="13">
                                          <p:stCondLst>
                                            <p:cond delay="821"/>
                                          </p:stCondLst>
                                        </p:cTn>
                                        <p:tgtEl>
                                          <p:spTgt spid="16"/>
                                        </p:tgtEl>
                                      </p:cBhvr>
                                      <p:to x="100000" y="90000"/>
                                    </p:animScale>
                                    <p:animScale>
                                      <p:cBhvr>
                                        <p:cTn id="48" dur="83" decel="50000">
                                          <p:stCondLst>
                                            <p:cond delay="834"/>
                                          </p:stCondLst>
                                        </p:cTn>
                                        <p:tgtEl>
                                          <p:spTgt spid="16"/>
                                        </p:tgtEl>
                                      </p:cBhvr>
                                      <p:to x="100000" y="100000"/>
                                    </p:animScale>
                                    <p:animScale>
                                      <p:cBhvr>
                                        <p:cTn id="49" dur="13">
                                          <p:stCondLst>
                                            <p:cond delay="904"/>
                                          </p:stCondLst>
                                        </p:cTn>
                                        <p:tgtEl>
                                          <p:spTgt spid="16"/>
                                        </p:tgtEl>
                                      </p:cBhvr>
                                      <p:to x="100000" y="95000"/>
                                    </p:animScale>
                                    <p:animScale>
                                      <p:cBhvr>
                                        <p:cTn id="50" dur="83" decel="50000">
                                          <p:stCondLst>
                                            <p:cond delay="917"/>
                                          </p:stCondLst>
                                        </p:cTn>
                                        <p:tgtEl>
                                          <p:spTgt spid="16"/>
                                        </p:tgtEl>
                                      </p:cBhvr>
                                      <p:to x="100000" y="100000"/>
                                    </p:animScale>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childTnLst>
                                </p:cTn>
                              </p:par>
                              <p:par>
                                <p:cTn id="54" presetID="21" presetClass="entr" presetSubtype="4" fill="hold" grpId="0" nodeType="withEffect">
                                  <p:stCondLst>
                                    <p:cond delay="0"/>
                                  </p:stCondLst>
                                  <p:childTnLst>
                                    <p:set>
                                      <p:cBhvr>
                                        <p:cTn id="55" dur="1" fill="hold">
                                          <p:stCondLst>
                                            <p:cond delay="0"/>
                                          </p:stCondLst>
                                        </p:cTn>
                                        <p:tgtEl>
                                          <p:spTgt spid="5">
                                            <p:txEl>
                                              <p:pRg st="0" end="0"/>
                                            </p:txEl>
                                          </p:spTgt>
                                        </p:tgtEl>
                                        <p:attrNameLst>
                                          <p:attrName>style.visibility</p:attrName>
                                        </p:attrNameLst>
                                      </p:cBhvr>
                                      <p:to>
                                        <p:strVal val="visible"/>
                                      </p:to>
                                    </p:set>
                                    <p:animEffect transition="in" filter="wheel(4)">
                                      <p:cBhvr>
                                        <p:cTn id="56" dur="1000"/>
                                        <p:tgtEl>
                                          <p:spTgt spid="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290">
                                          <p:stCondLst>
                                            <p:cond delay="0"/>
                                          </p:stCondLst>
                                        </p:cTn>
                                        <p:tgtEl>
                                          <p:spTgt spid="3"/>
                                        </p:tgtEl>
                                      </p:cBhvr>
                                    </p:animEffect>
                                    <p:anim calcmode="lin" valueType="num">
                                      <p:cBhvr>
                                        <p:cTn id="6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67" dur="13">
                                          <p:stCondLst>
                                            <p:cond delay="325"/>
                                          </p:stCondLst>
                                        </p:cTn>
                                        <p:tgtEl>
                                          <p:spTgt spid="3"/>
                                        </p:tgtEl>
                                      </p:cBhvr>
                                      <p:to x="100000" y="60000"/>
                                    </p:animScale>
                                    <p:animScale>
                                      <p:cBhvr>
                                        <p:cTn id="68" dur="83" decel="50000">
                                          <p:stCondLst>
                                            <p:cond delay="338"/>
                                          </p:stCondLst>
                                        </p:cTn>
                                        <p:tgtEl>
                                          <p:spTgt spid="3"/>
                                        </p:tgtEl>
                                      </p:cBhvr>
                                      <p:to x="100000" y="100000"/>
                                    </p:animScale>
                                    <p:animScale>
                                      <p:cBhvr>
                                        <p:cTn id="69" dur="13">
                                          <p:stCondLst>
                                            <p:cond delay="656"/>
                                          </p:stCondLst>
                                        </p:cTn>
                                        <p:tgtEl>
                                          <p:spTgt spid="3"/>
                                        </p:tgtEl>
                                      </p:cBhvr>
                                      <p:to x="100000" y="80000"/>
                                    </p:animScale>
                                    <p:animScale>
                                      <p:cBhvr>
                                        <p:cTn id="70" dur="83" decel="50000">
                                          <p:stCondLst>
                                            <p:cond delay="669"/>
                                          </p:stCondLst>
                                        </p:cTn>
                                        <p:tgtEl>
                                          <p:spTgt spid="3"/>
                                        </p:tgtEl>
                                      </p:cBhvr>
                                      <p:to x="100000" y="100000"/>
                                    </p:animScale>
                                    <p:animScale>
                                      <p:cBhvr>
                                        <p:cTn id="71" dur="13">
                                          <p:stCondLst>
                                            <p:cond delay="821"/>
                                          </p:stCondLst>
                                        </p:cTn>
                                        <p:tgtEl>
                                          <p:spTgt spid="3"/>
                                        </p:tgtEl>
                                      </p:cBhvr>
                                      <p:to x="100000" y="90000"/>
                                    </p:animScale>
                                    <p:animScale>
                                      <p:cBhvr>
                                        <p:cTn id="72" dur="83" decel="50000">
                                          <p:stCondLst>
                                            <p:cond delay="834"/>
                                          </p:stCondLst>
                                        </p:cTn>
                                        <p:tgtEl>
                                          <p:spTgt spid="3"/>
                                        </p:tgtEl>
                                      </p:cBhvr>
                                      <p:to x="100000" y="100000"/>
                                    </p:animScale>
                                    <p:animScale>
                                      <p:cBhvr>
                                        <p:cTn id="73" dur="13">
                                          <p:stCondLst>
                                            <p:cond delay="904"/>
                                          </p:stCondLst>
                                        </p:cTn>
                                        <p:tgtEl>
                                          <p:spTgt spid="3"/>
                                        </p:tgtEl>
                                      </p:cBhvr>
                                      <p:to x="100000" y="95000"/>
                                    </p:animScale>
                                    <p:animScale>
                                      <p:cBhvr>
                                        <p:cTn id="74" dur="83" decel="50000">
                                          <p:stCondLst>
                                            <p:cond delay="917"/>
                                          </p:stCondLst>
                                        </p:cTn>
                                        <p:tgtEl>
                                          <p:spTgt spid="3"/>
                                        </p:tgtEl>
                                      </p:cBhvr>
                                      <p:to x="100000" y="100000"/>
                                    </p:animScale>
                                  </p:childTnLst>
                                </p:cTn>
                              </p:par>
                            </p:childTnLst>
                          </p:cTn>
                        </p:par>
                        <p:par>
                          <p:cTn id="75" fill="hold">
                            <p:stCondLst>
                              <p:cond delay="1000"/>
                            </p:stCondLst>
                            <p:childTnLst>
                              <p:par>
                                <p:cTn id="76" presetID="21" presetClass="entr" presetSubtype="4" fill="hold" grpId="0" nodeType="afterEffect">
                                  <p:stCondLst>
                                    <p:cond delay="0"/>
                                  </p:stCondLst>
                                  <p:childTnLst>
                                    <p:set>
                                      <p:cBhvr>
                                        <p:cTn id="77" dur="1" fill="hold">
                                          <p:stCondLst>
                                            <p:cond delay="0"/>
                                          </p:stCondLst>
                                        </p:cTn>
                                        <p:tgtEl>
                                          <p:spTgt spid="5">
                                            <p:txEl>
                                              <p:pRg st="1" end="1"/>
                                            </p:txEl>
                                          </p:spTgt>
                                        </p:tgtEl>
                                        <p:attrNameLst>
                                          <p:attrName>style.visibility</p:attrName>
                                        </p:attrNameLst>
                                      </p:cBhvr>
                                      <p:to>
                                        <p:strVal val="visible"/>
                                      </p:to>
                                    </p:set>
                                    <p:animEffect transition="in" filter="wheel(4)">
                                      <p:cBhvr>
                                        <p:cTn id="78"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uiExpand="1" build="p"/>
      <p:bldP spid="8"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Imagen 15" descr="Un dibujo de una persona&#10;&#10;Descripción generada automáticamente con confianza baja">
            <a:extLst>
              <a:ext uri="{FF2B5EF4-FFF2-40B4-BE49-F238E27FC236}">
                <a16:creationId xmlns:a16="http://schemas.microsoft.com/office/drawing/2014/main" id="{7CD17CD2-16BB-F780-296F-346A3050FD78}"/>
              </a:ext>
            </a:extLst>
          </p:cNvPr>
          <p:cNvPicPr>
            <a:picLocks noChangeAspect="1"/>
          </p:cNvPicPr>
          <p:nvPr/>
        </p:nvPicPr>
        <p:blipFill rotWithShape="1">
          <a:blip r:embed="rId4">
            <a:extLst>
              <a:ext uri="{28A0092B-C50C-407E-A947-70E740481C1C}">
                <a14:useLocalDpi xmlns:a14="http://schemas.microsoft.com/office/drawing/2010/main" val="0"/>
              </a:ext>
            </a:extLst>
          </a:blip>
          <a:srcRect t="13400" r="1" b="1304"/>
          <a:stretch/>
        </p:blipFill>
        <p:spPr>
          <a:xfrm>
            <a:off x="0" y="0"/>
            <a:ext cx="4630139" cy="5482166"/>
          </a:xfrm>
          <a:prstGeom prst="rect">
            <a:avLst/>
          </a:prstGeom>
        </p:spPr>
      </p:pic>
      <p:pic>
        <p:nvPicPr>
          <p:cNvPr id="18" name="Imagen 17" descr="Un grupo de personas disfrazadas&#10;&#10;Descripción generada automáticamente con confianza baja">
            <a:extLst>
              <a:ext uri="{FF2B5EF4-FFF2-40B4-BE49-F238E27FC236}">
                <a16:creationId xmlns:a16="http://schemas.microsoft.com/office/drawing/2014/main" id="{21E6841B-EC88-B2BD-218F-C706DDBC1AF7}"/>
              </a:ext>
            </a:extLst>
          </p:cNvPr>
          <p:cNvPicPr>
            <a:picLocks noChangeAspect="1"/>
          </p:cNvPicPr>
          <p:nvPr/>
        </p:nvPicPr>
        <p:blipFill rotWithShape="1">
          <a:blip r:embed="rId5">
            <a:extLst>
              <a:ext uri="{28A0092B-C50C-407E-A947-70E740481C1C}">
                <a14:useLocalDpi xmlns:a14="http://schemas.microsoft.com/office/drawing/2010/main" val="0"/>
              </a:ext>
            </a:extLst>
          </a:blip>
          <a:srcRect t="4122" r="2" b="3"/>
          <a:stretch/>
        </p:blipFill>
        <p:spPr>
          <a:xfrm>
            <a:off x="4891148" y="1073870"/>
            <a:ext cx="7300851" cy="5247823"/>
          </a:xfrm>
          <a:prstGeom prst="rect">
            <a:avLst/>
          </a:prstGeom>
        </p:spPr>
      </p:pic>
      <p:sp>
        <p:nvSpPr>
          <p:cNvPr id="3" name="CuadroTexto 2">
            <a:extLst>
              <a:ext uri="{FF2B5EF4-FFF2-40B4-BE49-F238E27FC236}">
                <a16:creationId xmlns:a16="http://schemas.microsoft.com/office/drawing/2014/main" id="{81C1D37F-A84E-B998-BA10-F426AB20554B}"/>
              </a:ext>
            </a:extLst>
          </p:cNvPr>
          <p:cNvSpPr txBox="1"/>
          <p:nvPr/>
        </p:nvSpPr>
        <p:spPr>
          <a:xfrm>
            <a:off x="5656828" y="296591"/>
            <a:ext cx="6102781" cy="523220"/>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800" b="1" dirty="0">
                <a:solidFill>
                  <a:schemeClr val="tx1"/>
                </a:solidFill>
              </a:rPr>
              <a:t>Dios les promete que estará con ellos</a:t>
            </a:r>
          </a:p>
        </p:txBody>
      </p:sp>
      <p:sp>
        <p:nvSpPr>
          <p:cNvPr id="9" name="CuadroTexto 8">
            <a:extLst>
              <a:ext uri="{FF2B5EF4-FFF2-40B4-BE49-F238E27FC236}">
                <a16:creationId xmlns:a16="http://schemas.microsoft.com/office/drawing/2014/main" id="{C47DF519-F157-6BE9-D3F4-07D91F1F2920}"/>
              </a:ext>
            </a:extLst>
          </p:cNvPr>
          <p:cNvSpPr txBox="1">
            <a:spLocks/>
          </p:cNvSpPr>
          <p:nvPr/>
        </p:nvSpPr>
        <p:spPr>
          <a:xfrm>
            <a:off x="5103628" y="6367727"/>
            <a:ext cx="6900530" cy="369332"/>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Dios respondió a Moisés: Ve, porque yo estaré contigo” Éxodo 3:12</a:t>
            </a:r>
          </a:p>
        </p:txBody>
      </p:sp>
      <p:sp>
        <p:nvSpPr>
          <p:cNvPr id="7" name="CuadroTexto 6">
            <a:extLst>
              <a:ext uri="{FF2B5EF4-FFF2-40B4-BE49-F238E27FC236}">
                <a16:creationId xmlns:a16="http://schemas.microsoft.com/office/drawing/2014/main" id="{6EABF0E0-F1C8-03EF-AEAD-92A624AD9601}"/>
              </a:ext>
            </a:extLst>
          </p:cNvPr>
          <p:cNvSpPr txBox="1"/>
          <p:nvPr/>
        </p:nvSpPr>
        <p:spPr>
          <a:xfrm>
            <a:off x="109660" y="5546545"/>
            <a:ext cx="3920571" cy="1190514"/>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“Nadie te podrá hacer frente en todos los días de tu vida; como estuve con Moisés, estaré contigo; no te dejaré, ni te desampararé” Josué 1:5</a:t>
            </a:r>
          </a:p>
        </p:txBody>
      </p:sp>
    </p:spTree>
    <p:extLst>
      <p:ext uri="{BB962C8B-B14F-4D97-AF65-F5344CB8AC3E}">
        <p14:creationId xmlns:p14="http://schemas.microsoft.com/office/powerpoint/2010/main" val="72674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 calcmode="lin" valueType="num">
                                      <p:cBhvr>
                                        <p:cTn id="9" dur="250" fill="hold"/>
                                        <p:tgtEl>
                                          <p:spTgt spid="3"/>
                                        </p:tgtEl>
                                        <p:attrNameLst>
                                          <p:attrName>style.rotation</p:attrName>
                                        </p:attrNameLst>
                                      </p:cBhvr>
                                      <p:tavLst>
                                        <p:tav tm="0">
                                          <p:val>
                                            <p:fltVal val="90"/>
                                          </p:val>
                                        </p:tav>
                                        <p:tav tm="100000">
                                          <p:val>
                                            <p:fltVal val="0"/>
                                          </p:val>
                                        </p:tav>
                                      </p:tavLst>
                                    </p:anim>
                                    <p:animEffect transition="in" filter="fad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ppt_x</p:attrName>
                                        </p:attrNameLst>
                                      </p:cBhvr>
                                      <p:tavLst>
                                        <p:tav tm="0">
                                          <p:val>
                                            <p:strVal val="#ppt_x-#ppt_w/2"/>
                                          </p:val>
                                        </p:tav>
                                        <p:tav tm="100000">
                                          <p:val>
                                            <p:strVal val="#ppt_x"/>
                                          </p:val>
                                        </p:tav>
                                      </p:tavLst>
                                    </p:anim>
                                    <p:anim calcmode="lin" valueType="num">
                                      <p:cBhvr>
                                        <p:cTn id="16" dur="500" fill="hold"/>
                                        <p:tgtEl>
                                          <p:spTgt spid="18"/>
                                        </p:tgtEl>
                                        <p:attrNameLst>
                                          <p:attrName>ppt_y</p:attrName>
                                        </p:attrNameLst>
                                      </p:cBhvr>
                                      <p:tavLst>
                                        <p:tav tm="0">
                                          <p:val>
                                            <p:strVal val="#ppt_y"/>
                                          </p:val>
                                        </p:tav>
                                        <p:tav tm="100000">
                                          <p:val>
                                            <p:strVal val="#ppt_y"/>
                                          </p:val>
                                        </p:tav>
                                      </p:tavLst>
                                    </p:anim>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1"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2"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ppt_x</p:attrName>
                                        </p:attrNameLst>
                                      </p:cBhvr>
                                      <p:tavLst>
                                        <p:tav tm="0">
                                          <p:val>
                                            <p:strVal val="#ppt_x+#ppt_w/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1"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4)">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3582CCE-8239-4C56-AF7A-2BD4BE33B28A}"/>
              </a:ext>
            </a:extLst>
          </p:cNvPr>
          <p:cNvPicPr>
            <a:picLocks noChangeAspect="1"/>
          </p:cNvPicPr>
          <p:nvPr/>
        </p:nvPicPr>
        <p:blipFill rotWithShape="1">
          <a:blip r:embed="rId4"/>
          <a:srcRect r="2431"/>
          <a:stretch/>
        </p:blipFill>
        <p:spPr>
          <a:xfrm>
            <a:off x="140159" y="2509727"/>
            <a:ext cx="6222541" cy="425302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A0B2D362-4BC3-CF5C-4193-DFCC86FB1458}"/>
              </a:ext>
            </a:extLst>
          </p:cNvPr>
          <p:cNvSpPr txBox="1"/>
          <p:nvPr/>
        </p:nvSpPr>
        <p:spPr>
          <a:xfrm>
            <a:off x="2038350" y="183956"/>
            <a:ext cx="8115300"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La circuncisión debía hacerse como señal del pacto con Dios</a:t>
            </a:r>
          </a:p>
        </p:txBody>
      </p:sp>
      <p:pic>
        <p:nvPicPr>
          <p:cNvPr id="9" name="Imagen 8" descr="Imagen que contiene persona, exterior, agua, hombre&#10;&#10;Descripción generada automáticamente">
            <a:extLst>
              <a:ext uri="{FF2B5EF4-FFF2-40B4-BE49-F238E27FC236}">
                <a16:creationId xmlns:a16="http://schemas.microsoft.com/office/drawing/2014/main" id="{CE20C1D1-74B8-BDB8-8528-08DD8B3DF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598" y="916738"/>
            <a:ext cx="5495243" cy="412143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4CE1FC1F-EA38-E889-7084-3CC6682AFB84}"/>
              </a:ext>
            </a:extLst>
          </p:cNvPr>
          <p:cNvSpPr txBox="1">
            <a:spLocks/>
          </p:cNvSpPr>
          <p:nvPr/>
        </p:nvSpPr>
        <p:spPr>
          <a:xfrm>
            <a:off x="478295" y="869113"/>
            <a:ext cx="5546266" cy="1467513"/>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aconteció en el camino, que en una posada Jehová le salió al encuentro, y quiso matarlo. Entonces </a:t>
            </a:r>
            <a:r>
              <a:rPr lang="es-ES" dirty="0" err="1"/>
              <a:t>Séfora</a:t>
            </a:r>
            <a:r>
              <a:rPr lang="es-ES" dirty="0"/>
              <a:t> tomó un pedernal afilado y cortó el prepucio de su hijo, y lo echó a sus pies, diciendo: A la verdad tú me eres un esposo de sangre” Éxodo 4:24-25</a:t>
            </a:r>
          </a:p>
        </p:txBody>
      </p:sp>
      <p:sp>
        <p:nvSpPr>
          <p:cNvPr id="4" name="CuadroTexto 3">
            <a:extLst>
              <a:ext uri="{FF2B5EF4-FFF2-40B4-BE49-F238E27FC236}">
                <a16:creationId xmlns:a16="http://schemas.microsoft.com/office/drawing/2014/main" id="{6C4A7F85-C28A-BE2F-5023-004B17D4A3B2}"/>
              </a:ext>
            </a:extLst>
          </p:cNvPr>
          <p:cNvSpPr txBox="1"/>
          <p:nvPr/>
        </p:nvSpPr>
        <p:spPr>
          <a:xfrm>
            <a:off x="6803011" y="5206882"/>
            <a:ext cx="5144055" cy="1477328"/>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“En aquel tiempo Jehová dijo a Josué: Hazte cuchillos afilados, y vuelve a circuncidar la segunda vez a los hijos de Israel. Y Josué se hizo cuchillos afilados, y circuncidó a los hijos de Israel en el collado de </a:t>
            </a:r>
            <a:r>
              <a:rPr lang="es-ES" dirty="0" err="1"/>
              <a:t>Aralot</a:t>
            </a:r>
            <a:r>
              <a:rPr lang="es-ES" dirty="0"/>
              <a:t>” Josué 5:2-3</a:t>
            </a:r>
          </a:p>
        </p:txBody>
      </p:sp>
    </p:spTree>
    <p:extLst>
      <p:ext uri="{BB962C8B-B14F-4D97-AF65-F5344CB8AC3E}">
        <p14:creationId xmlns:p14="http://schemas.microsoft.com/office/powerpoint/2010/main" val="80385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1000"/>
                                        <p:tgtEl>
                                          <p:spTgt spid="7"/>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4)">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ox(out)">
                                      <p:cBhvr>
                                        <p:cTn id="24" dur="1000"/>
                                        <p:tgtEl>
                                          <p:spTgt spid="9"/>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4)">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B259DF3-95E7-D228-3725-031CA2816EB9}"/>
              </a:ext>
            </a:extLst>
          </p:cNvPr>
          <p:cNvSpPr txBox="1"/>
          <p:nvPr/>
        </p:nvSpPr>
        <p:spPr>
          <a:xfrm>
            <a:off x="6515100" y="130644"/>
            <a:ext cx="4914900" cy="646331"/>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3600" b="1" dirty="0">
                <a:solidFill>
                  <a:schemeClr val="tx1"/>
                </a:solidFill>
              </a:rPr>
              <a:t>Celebraron la Pascua</a:t>
            </a:r>
          </a:p>
        </p:txBody>
      </p:sp>
      <p:pic>
        <p:nvPicPr>
          <p:cNvPr id="6" name="Imagen 5" descr="Pintura de una persona y una chimenea&#10;&#10;Descripción generada automáticamente con confianza baja">
            <a:extLst>
              <a:ext uri="{FF2B5EF4-FFF2-40B4-BE49-F238E27FC236}">
                <a16:creationId xmlns:a16="http://schemas.microsoft.com/office/drawing/2014/main" id="{062BEB78-1B63-D40D-9073-E5524847E1F7}"/>
              </a:ext>
            </a:extLst>
          </p:cNvPr>
          <p:cNvPicPr>
            <a:picLocks noChangeAspect="1"/>
          </p:cNvPicPr>
          <p:nvPr/>
        </p:nvPicPr>
        <p:blipFill rotWithShape="1">
          <a:blip r:embed="rId4">
            <a:extLst>
              <a:ext uri="{28A0092B-C50C-407E-A947-70E740481C1C}">
                <a14:useLocalDpi xmlns:a14="http://schemas.microsoft.com/office/drawing/2010/main" val="0"/>
              </a:ext>
            </a:extLst>
          </a:blip>
          <a:srcRect t="2969" b="2677"/>
          <a:stretch/>
        </p:blipFill>
        <p:spPr>
          <a:xfrm>
            <a:off x="153151" y="111869"/>
            <a:ext cx="4054520" cy="5022697"/>
          </a:xfrm>
          <a:prstGeom prst="roundRect">
            <a:avLst>
              <a:gd name="adj" fmla="val 105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D57F"/>
            </a:contourClr>
          </a:sp3d>
        </p:spPr>
      </p:pic>
      <p:pic>
        <p:nvPicPr>
          <p:cNvPr id="10" name="Imagen 9" descr="Imagen que contiene hombre, parado, grupo, colgando&#10;&#10;Descripción generada automáticamente">
            <a:extLst>
              <a:ext uri="{FF2B5EF4-FFF2-40B4-BE49-F238E27FC236}">
                <a16:creationId xmlns:a16="http://schemas.microsoft.com/office/drawing/2014/main" id="{56B32430-644C-EEAB-19BA-03743C8CDB67}"/>
              </a:ext>
            </a:extLst>
          </p:cNvPr>
          <p:cNvPicPr>
            <a:picLocks noChangeAspect="1"/>
          </p:cNvPicPr>
          <p:nvPr/>
        </p:nvPicPr>
        <p:blipFill rotWithShape="1">
          <a:blip r:embed="rId5">
            <a:extLst>
              <a:ext uri="{28A0092B-C50C-407E-A947-70E740481C1C}">
                <a14:useLocalDpi xmlns:a14="http://schemas.microsoft.com/office/drawing/2010/main" val="0"/>
              </a:ext>
            </a:extLst>
          </a:blip>
          <a:srcRect r="9490"/>
          <a:stretch/>
        </p:blipFill>
        <p:spPr>
          <a:xfrm>
            <a:off x="4497842" y="1172166"/>
            <a:ext cx="5508852" cy="3962400"/>
          </a:xfrm>
          <a:prstGeom prst="roundRect">
            <a:avLst>
              <a:gd name="adj" fmla="val 1065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9D18E"/>
            </a:contourClr>
          </a:sp3d>
        </p:spPr>
      </p:pic>
      <p:sp>
        <p:nvSpPr>
          <p:cNvPr id="13" name="CuadroTexto 12">
            <a:extLst>
              <a:ext uri="{FF2B5EF4-FFF2-40B4-BE49-F238E27FC236}">
                <a16:creationId xmlns:a16="http://schemas.microsoft.com/office/drawing/2014/main" id="{AE9B370C-3C48-D67A-A825-02346788D976}"/>
              </a:ext>
            </a:extLst>
          </p:cNvPr>
          <p:cNvSpPr txBox="1">
            <a:spLocks/>
          </p:cNvSpPr>
          <p:nvPr/>
        </p:nvSpPr>
        <p:spPr>
          <a:xfrm>
            <a:off x="100898" y="5278618"/>
            <a:ext cx="11754802" cy="1467513"/>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Moisés convocó a todos los ancianos de Israel, y les dijo: Sacad y tomaos corderos por vuestras familias, y sacrificad la pascua. Y tomad un manojo de hisopo, y mojadlo en la sangre que estará en un lebrillo, y untad el dintel y los dos postes con la sangre que estará en el lebrillo; y ninguno de vosotros salga de las puertas de su casa hasta la mañana. Porque Jehová pasará hiriendo a los egipcios; y cuando vea la sangre en el dintel y en los dos postes, pasará Jehová aquella puerta, y no dejará entrar al heridor en vuestras casas para herir” Éxodo 12:21-23</a:t>
            </a:r>
          </a:p>
        </p:txBody>
      </p:sp>
      <p:sp>
        <p:nvSpPr>
          <p:cNvPr id="14" name="CuadroTexto 13">
            <a:extLst>
              <a:ext uri="{FF2B5EF4-FFF2-40B4-BE49-F238E27FC236}">
                <a16:creationId xmlns:a16="http://schemas.microsoft.com/office/drawing/2014/main" id="{1FF93C97-DBD6-44AF-193B-4D366447808F}"/>
              </a:ext>
            </a:extLst>
          </p:cNvPr>
          <p:cNvSpPr txBox="1"/>
          <p:nvPr/>
        </p:nvSpPr>
        <p:spPr>
          <a:xfrm>
            <a:off x="10213114" y="1445206"/>
            <a:ext cx="1694839" cy="3416320"/>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“Y los hijos de Israel acamparon en </a:t>
            </a:r>
            <a:r>
              <a:rPr lang="es-ES" dirty="0" err="1"/>
              <a:t>Gilgal</a:t>
            </a:r>
            <a:r>
              <a:rPr lang="es-ES" dirty="0"/>
              <a:t>, y celebraron la pascua a los catorce días del mes, por la tarde, en los llanos de Jericó”</a:t>
            </a:r>
            <a:br>
              <a:rPr lang="es-ES" dirty="0"/>
            </a:br>
            <a:r>
              <a:rPr lang="es-ES" dirty="0"/>
              <a:t>Josué 5:10</a:t>
            </a:r>
          </a:p>
        </p:txBody>
      </p:sp>
    </p:spTree>
    <p:extLst>
      <p:ext uri="{BB962C8B-B14F-4D97-AF65-F5344CB8AC3E}">
        <p14:creationId xmlns:p14="http://schemas.microsoft.com/office/powerpoint/2010/main" val="154351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ppt_w</p:attrName>
                                        </p:attrNameLst>
                                      </p:cBhvr>
                                      <p:tavLst>
                                        <p:tav tm="0" fmla="#ppt_w*sin(2.5*pi*$)">
                                          <p:val>
                                            <p:fltVal val="0"/>
                                          </p:val>
                                        </p:tav>
                                        <p:tav tm="100000">
                                          <p:val>
                                            <p:fltVal val="1"/>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21"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4)">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ppt_w</p:attrName>
                                        </p:attrNameLst>
                                      </p:cBhvr>
                                      <p:tavLst>
                                        <p:tav tm="0" fmla="#ppt_w*sin(2.5*pi*$)">
                                          <p:val>
                                            <p:fltVal val="0"/>
                                          </p:val>
                                        </p:tav>
                                        <p:tav tm="100000">
                                          <p:val>
                                            <p:fltVal val="1"/>
                                          </p:val>
                                        </p:tav>
                                      </p:tavLst>
                                    </p:anim>
                                    <p:anim calcmode="lin" valueType="num">
                                      <p:cBhvr>
                                        <p:cTn id="28" dur="1000" fill="hold"/>
                                        <p:tgtEl>
                                          <p:spTgt spid="10"/>
                                        </p:tgtEl>
                                        <p:attrNameLst>
                                          <p:attrName>ppt_h</p:attrName>
                                        </p:attrNameLst>
                                      </p:cBhvr>
                                      <p:tavLst>
                                        <p:tav tm="0">
                                          <p:val>
                                            <p:strVal val="#ppt_h"/>
                                          </p:val>
                                        </p:tav>
                                        <p:tav tm="100000">
                                          <p:val>
                                            <p:strVal val="#ppt_h"/>
                                          </p:val>
                                        </p:tav>
                                      </p:tavLst>
                                    </p:anim>
                                  </p:childTnLst>
                                </p:cTn>
                              </p:par>
                            </p:childTnLst>
                          </p:cTn>
                        </p:par>
                        <p:par>
                          <p:cTn id="29" fill="hold">
                            <p:stCondLst>
                              <p:cond delay="1000"/>
                            </p:stCondLst>
                            <p:childTnLst>
                              <p:par>
                                <p:cTn id="30" presetID="21"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4)">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Blur radius="54"/>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17E68D9-A024-0F4B-CDCB-081D752D3D1E}"/>
              </a:ext>
            </a:extLst>
          </p:cNvPr>
          <p:cNvSpPr txBox="1"/>
          <p:nvPr/>
        </p:nvSpPr>
        <p:spPr>
          <a:xfrm>
            <a:off x="6391275" y="83019"/>
            <a:ext cx="5641516" cy="461665"/>
          </a:xfrm>
          <a:prstGeom prst="rect">
            <a:avLst/>
          </a:prstGeom>
          <a:solidFill>
            <a:srgbClr val="FFFFFF"/>
          </a:solidFill>
          <a:ln w="28575">
            <a:solidFill>
              <a:schemeClr val="accent4">
                <a:lumMod val="60000"/>
                <a:lumOff val="40000"/>
              </a:schemeClr>
            </a:solidFill>
          </a:ln>
          <a:scene3d>
            <a:camera prst="orthographicFront"/>
            <a:lightRig rig="threePt" dir="t"/>
          </a:scene3d>
          <a:sp3d extrusionH="76200" contourW="12700">
            <a:bevelT prst="relaxedInset"/>
            <a:extrusionClr>
              <a:schemeClr val="accent4">
                <a:lumMod val="20000"/>
                <a:lumOff val="80000"/>
              </a:schemeClr>
            </a:extrusionClr>
            <a:contourClr>
              <a:schemeClr val="accent4">
                <a:lumMod val="60000"/>
                <a:lumOff val="40000"/>
              </a:schemeClr>
            </a:contourClr>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400" b="1" dirty="0">
                <a:solidFill>
                  <a:schemeClr val="tx1"/>
                </a:solidFill>
              </a:rPr>
              <a:t>Pasaron en seco por el mar y por el río</a:t>
            </a:r>
          </a:p>
        </p:txBody>
      </p:sp>
      <p:sp>
        <p:nvSpPr>
          <p:cNvPr id="5" name="CuadroTexto 4">
            <a:extLst>
              <a:ext uri="{FF2B5EF4-FFF2-40B4-BE49-F238E27FC236}">
                <a16:creationId xmlns:a16="http://schemas.microsoft.com/office/drawing/2014/main" id="{E76478D7-1300-1CB8-DB4F-F4250F6BE4D2}"/>
              </a:ext>
            </a:extLst>
          </p:cNvPr>
          <p:cNvSpPr txBox="1">
            <a:spLocks/>
          </p:cNvSpPr>
          <p:nvPr/>
        </p:nvSpPr>
        <p:spPr>
          <a:xfrm>
            <a:off x="6391275" y="680044"/>
            <a:ext cx="5641516" cy="1744511"/>
          </a:xfrm>
          <a:prstGeom prst="rect">
            <a:avLst/>
          </a:prstGeom>
          <a:ln w="57150">
            <a:solidFill>
              <a:srgbClr val="333333"/>
            </a:solidFill>
          </a:ln>
          <a:effectLst>
            <a:glow rad="635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bIns="36000">
            <a:spAutoFit/>
          </a:bodyPr>
          <a:lstStyle>
            <a:defPPr>
              <a:defRPr lang="es-ES"/>
            </a:defPPr>
            <a:lvl1pPr algn="ctr">
              <a:defRPr b="1"/>
            </a:lvl1pPr>
          </a:lstStyle>
          <a:p>
            <a:r>
              <a:rPr lang="es-ES" dirty="0"/>
              <a:t>“Y extendió Moisés su mano sobre el mar, e hizo Jehová que el mar se retirase por recio viento oriental toda aquella noche; y volvió el mar en seco, y las aguas quedaron divididas. Entonces los hijos de Israel entraron por en medio del mar, en seco, teniendo las aguas como muro a su derecha y a su izquierda” Éxodo 14:21-22</a:t>
            </a:r>
          </a:p>
        </p:txBody>
      </p:sp>
      <p:sp>
        <p:nvSpPr>
          <p:cNvPr id="6" name="CuadroTexto 5">
            <a:extLst>
              <a:ext uri="{FF2B5EF4-FFF2-40B4-BE49-F238E27FC236}">
                <a16:creationId xmlns:a16="http://schemas.microsoft.com/office/drawing/2014/main" id="{938A43C9-1A90-0B42-BB5F-67A1B3A293B4}"/>
              </a:ext>
            </a:extLst>
          </p:cNvPr>
          <p:cNvSpPr txBox="1"/>
          <p:nvPr/>
        </p:nvSpPr>
        <p:spPr>
          <a:xfrm>
            <a:off x="6400800" y="2527664"/>
            <a:ext cx="5641516" cy="4247317"/>
          </a:xfrm>
          <a:prstGeom prst="roundRect">
            <a:avLst>
              <a:gd name="adj" fmla="val 0"/>
            </a:avLst>
          </a:prstGeom>
          <a:solidFill>
            <a:schemeClr val="accent6">
              <a:lumMod val="60000"/>
              <a:lumOff val="40000"/>
            </a:schemeClr>
          </a:solidFill>
          <a:ln w="57150">
            <a:solidFill>
              <a:srgbClr val="333333"/>
            </a:solidFill>
          </a:ln>
          <a:effectLst>
            <a:glow rad="63500">
              <a:schemeClr val="accent6">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s-ES"/>
            </a:defPPr>
            <a:lvl1pPr algn="ctr">
              <a:defRPr b="1"/>
            </a:lvl1pPr>
          </a:lstStyle>
          <a:p>
            <a:r>
              <a:rPr lang="es-ES" dirty="0"/>
              <a:t>“Y aconteció cuando partió el pueblo de sus tiendas para pasar el Jordán, con los sacerdotes delante del pueblo llevando el arca del pacto, cuando los que llevaban el arca entraron en el Jordán, y los pies de los sacerdotes que llevaban el arca fueron mojados a la orilla del agua (porque el Jordán suele desbordarse por todas sus orillas todo el tiempo de la siega), las aguas que venían de arriba se detuvieron como en un montón bien lejos de la ciudad de Adam, que está al lado de </a:t>
            </a:r>
            <a:r>
              <a:rPr lang="es-ES" dirty="0" err="1"/>
              <a:t>Saretán</a:t>
            </a:r>
            <a:r>
              <a:rPr lang="es-ES" dirty="0"/>
              <a:t>, y las que descendían al mar del Arabá, al Mar Salado, se acabaron, y fueron divididas; y el pueblo pasó en dirección de Jericó. Mas los sacerdotes que llevaban el arca del pacto de Jehová, estuvieron en seco, firmes en medio del Jordán, hasta que todo el pueblo hubo acabado de pasar el Jordán; y todo Israel pasó en seco” Josué 3:14-17</a:t>
            </a:r>
          </a:p>
        </p:txBody>
      </p:sp>
      <p:pic>
        <p:nvPicPr>
          <p:cNvPr id="8" name="Imagen 7" descr="Pintura de un grupo de personas en una montaña&#10;&#10;Descripción generada automáticamente con confianza baja">
            <a:extLst>
              <a:ext uri="{FF2B5EF4-FFF2-40B4-BE49-F238E27FC236}">
                <a16:creationId xmlns:a16="http://schemas.microsoft.com/office/drawing/2014/main" id="{0399C1A3-30AE-2591-9496-D57DA9D64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4" y="3366145"/>
            <a:ext cx="6105525" cy="3437411"/>
          </a:xfrm>
          <a:prstGeom prst="ellipse">
            <a:avLst/>
          </a:prstGeom>
          <a:ln w="63500" cap="rnd">
            <a:solidFill>
              <a:schemeClr val="accent6">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naturaleza, hombre, tabla, frente&#10;&#10;Descripción generada automáticamente">
            <a:extLst>
              <a:ext uri="{FF2B5EF4-FFF2-40B4-BE49-F238E27FC236}">
                <a16:creationId xmlns:a16="http://schemas.microsoft.com/office/drawing/2014/main" id="{2BEDB917-1DFA-ED51-D308-060D5F195A01}"/>
              </a:ext>
            </a:extLst>
          </p:cNvPr>
          <p:cNvPicPr>
            <a:picLocks noChangeAspect="1"/>
          </p:cNvPicPr>
          <p:nvPr/>
        </p:nvPicPr>
        <p:blipFill rotWithShape="1">
          <a:blip r:embed="rId5">
            <a:extLst>
              <a:ext uri="{28A0092B-C50C-407E-A947-70E740481C1C}">
                <a14:useLocalDpi xmlns:a14="http://schemas.microsoft.com/office/drawing/2010/main" val="0"/>
              </a:ext>
            </a:extLst>
          </a:blip>
          <a:srcRect b="2826"/>
          <a:stretch/>
        </p:blipFill>
        <p:spPr>
          <a:xfrm>
            <a:off x="92534" y="70495"/>
            <a:ext cx="6105525" cy="3202508"/>
          </a:xfrm>
          <a:prstGeom prst="ellipse">
            <a:avLst/>
          </a:prstGeom>
          <a:ln w="63500" cap="rnd">
            <a:solidFill>
              <a:srgbClr val="FFD57F"/>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1878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 calcmode="lin" valueType="num">
                                      <p:cBhvr>
                                        <p:cTn id="9" dur="250" fill="hold"/>
                                        <p:tgtEl>
                                          <p:spTgt spid="2"/>
                                        </p:tgtEl>
                                        <p:attrNameLst>
                                          <p:attrName>style.rotation</p:attrName>
                                        </p:attrNameLst>
                                      </p:cBhvr>
                                      <p:tavLst>
                                        <p:tav tm="0">
                                          <p:val>
                                            <p:fltVal val="90"/>
                                          </p:val>
                                        </p:tav>
                                        <p:tav tm="100000">
                                          <p:val>
                                            <p:fltVal val="0"/>
                                          </p:val>
                                        </p:tav>
                                      </p:tavLst>
                                    </p:anim>
                                    <p:animEffect transition="in" filter="fade">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out)">
                                      <p:cBhvr>
                                        <p:cTn id="15" dur="1000"/>
                                        <p:tgtEl>
                                          <p:spTgt spid="10"/>
                                        </p:tgtEl>
                                      </p:cBhvr>
                                    </p:animEffect>
                                  </p:childTnLst>
                                </p:cTn>
                              </p:par>
                            </p:childTnLst>
                          </p:cTn>
                        </p:par>
                        <p:par>
                          <p:cTn id="16" fill="hold">
                            <p:stCondLst>
                              <p:cond delay="1000"/>
                            </p:stCondLst>
                            <p:childTnLst>
                              <p:par>
                                <p:cTn id="17" presetID="21"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4)">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out)">
                                      <p:cBhvr>
                                        <p:cTn id="24" dur="1000"/>
                                        <p:tgtEl>
                                          <p:spTgt spid="8"/>
                                        </p:tgtEl>
                                      </p:cBhvr>
                                    </p:animEffect>
                                  </p:childTnLst>
                                </p:cTn>
                              </p:par>
                            </p:childTnLst>
                          </p:cTn>
                        </p:par>
                        <p:par>
                          <p:cTn id="25" fill="hold">
                            <p:stCondLst>
                              <p:cond delay="1000"/>
                            </p:stCondLst>
                            <p:childTnLst>
                              <p:par>
                                <p:cTn id="26" presetID="21"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4)">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740</TotalTime>
  <Words>2306</Words>
  <Application>Microsoft Office PowerPoint</Application>
  <PresentationFormat>Panorámica</PresentationFormat>
  <Paragraphs>62</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Calibri</vt:lpstr>
      <vt:lpstr>Cardinal Alternate</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148</cp:revision>
  <dcterms:created xsi:type="dcterms:W3CDTF">2022-11-09T07:19:51Z</dcterms:created>
  <dcterms:modified xsi:type="dcterms:W3CDTF">2022-11-12T17:17:44Z</dcterms:modified>
</cp:coreProperties>
</file>