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60" r:id="rId5"/>
    <p:sldId id="262" r:id="rId6"/>
    <p:sldId id="264" r:id="rId7"/>
    <p:sldId id="265" r:id="rId8"/>
    <p:sldId id="266" r:id="rId9"/>
    <p:sldId id="267" r:id="rId10"/>
    <p:sldId id="268" r:id="rId11"/>
    <p:sldId id="273" r:id="rId12"/>
    <p:sldId id="275" r:id="rId13"/>
    <p:sldId id="280" r:id="rId14"/>
    <p:sldId id="270" r:id="rId15"/>
    <p:sldId id="281" r:id="rId16"/>
    <p:sldId id="284" r:id="rId17"/>
  </p:sldIdLst>
  <p:sldSz cx="12192000" cy="6858000"/>
  <p:notesSz cx="6858000" cy="9144000"/>
  <p:embeddedFontLst>
    <p:embeddedFont>
      <p:font typeface="Abhaya Libre ExtraBold" panose="020B0604020202020204" charset="0"/>
      <p:bold r:id="rId18"/>
    </p:embeddedFon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6BD"/>
    <a:srgbClr val="E28A00"/>
    <a:srgbClr val="866B79"/>
    <a:srgbClr val="6B8677"/>
    <a:srgbClr val="CB5200"/>
    <a:srgbClr val="27CB00"/>
    <a:srgbClr val="2F209C"/>
    <a:srgbClr val="CEDDC1"/>
    <a:srgbClr val="67884A"/>
    <a:srgbClr val="5B9C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30" autoAdjust="0"/>
    <p:restoredTop sz="94660"/>
  </p:normalViewPr>
  <p:slideViewPr>
    <p:cSldViewPr snapToGrid="0">
      <p:cViewPr varScale="1">
        <p:scale>
          <a:sx n="102" d="100"/>
          <a:sy n="102" d="100"/>
        </p:scale>
        <p:origin x="48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36D89-5477-5967-F128-75957D7A629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E93A64-A298-B4EE-04C0-2AB335A68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2D92195-927E-489B-ECA7-D096409008C5}"/>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5" name="Marcador de pie de página 4">
            <a:extLst>
              <a:ext uri="{FF2B5EF4-FFF2-40B4-BE49-F238E27FC236}">
                <a16:creationId xmlns:a16="http://schemas.microsoft.com/office/drawing/2014/main" id="{B1D849F3-5D58-3881-1A44-C3A7EECD00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3CB630-89C7-6DF7-AAF2-347102B62687}"/>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5928381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D2A734-7949-DBED-3448-AD322B15DF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4BE45F7-0DF7-73DA-C0B2-ADE49273B96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6A23C30-5443-2388-9595-13A9E6569CB5}"/>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5" name="Marcador de pie de página 4">
            <a:extLst>
              <a:ext uri="{FF2B5EF4-FFF2-40B4-BE49-F238E27FC236}">
                <a16:creationId xmlns:a16="http://schemas.microsoft.com/office/drawing/2014/main" id="{C02CF86E-24D4-1292-DD15-668594625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06AE75-06DA-4E0E-68DF-A252B98763C3}"/>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215222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E45A291-AA08-410F-8B08-BF69F165368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15E11D-103C-6029-8BD3-FA9C02A3B8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2DAFF0-50E7-3FC8-510C-C968450EE4DA}"/>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5" name="Marcador de pie de página 4">
            <a:extLst>
              <a:ext uri="{FF2B5EF4-FFF2-40B4-BE49-F238E27FC236}">
                <a16:creationId xmlns:a16="http://schemas.microsoft.com/office/drawing/2014/main" id="{41DFE4C8-41C7-32AB-A03C-44DA5B976C0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D6F7AB-7923-65DD-FE5B-232809669902}"/>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9360561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9764-0A61-B84B-D363-6BE7E8AB9D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BA336-0E8D-3504-10B4-872D8D89820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8542DA0-611E-67A5-A2C4-F3D8CEF76B55}"/>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5" name="Marcador de pie de página 4">
            <a:extLst>
              <a:ext uri="{FF2B5EF4-FFF2-40B4-BE49-F238E27FC236}">
                <a16:creationId xmlns:a16="http://schemas.microsoft.com/office/drawing/2014/main" id="{5F259C08-7CB0-00E4-01CE-A30632901F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B4F260-1AFC-4F41-82D0-2AFE8FC1041D}"/>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3405861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D10434-C3A8-844C-E3C0-8040CEA7102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D76C8EF-904E-F1A3-4287-5BA157162F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C59023-93D0-1EFD-4AA3-EDB310BCBD90}"/>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5" name="Marcador de pie de página 4">
            <a:extLst>
              <a:ext uri="{FF2B5EF4-FFF2-40B4-BE49-F238E27FC236}">
                <a16:creationId xmlns:a16="http://schemas.microsoft.com/office/drawing/2014/main" id="{3FF33D67-8024-D750-DF8C-B39598273E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39F2D0-1750-5D53-ABA4-330D467842A4}"/>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3202746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D85636-C318-3796-5166-D43D9DFFB9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B28D7A0-62A1-B285-6853-7EF03B6D027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FDD4AA4-BA20-DA41-1E68-8687C138DA1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5FD3F8C-E10C-BA8B-02C0-A1A66CC50D2B}"/>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6" name="Marcador de pie de página 5">
            <a:extLst>
              <a:ext uri="{FF2B5EF4-FFF2-40B4-BE49-F238E27FC236}">
                <a16:creationId xmlns:a16="http://schemas.microsoft.com/office/drawing/2014/main" id="{85C76556-36A2-3D59-D318-D4C20073ED5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ECB3D3-7827-E5FB-169E-277E3BFBDDD0}"/>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041912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DA955-74AE-BF9D-F260-7C0B8192B3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3D95D6-9EA7-4B5A-9D43-110C2E67C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87D67F-65FA-0A0F-343D-238FD4367CE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8BCE95-7E90-3BDC-7AB6-B91FBC76F3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241578C-41E8-165C-FF47-4DA32415E1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F2DF42-4062-B200-EEDB-EE4C88460978}"/>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8" name="Marcador de pie de página 7">
            <a:extLst>
              <a:ext uri="{FF2B5EF4-FFF2-40B4-BE49-F238E27FC236}">
                <a16:creationId xmlns:a16="http://schemas.microsoft.com/office/drawing/2014/main" id="{F9336423-05D4-017B-1E2E-0D2CE373D34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8626C8D-548A-8ED2-2554-84FD307C9DB2}"/>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1052156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87867-50CA-9CC6-2E73-21E3427B969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09252F8-E249-5DFD-72EF-F124670A6C5A}"/>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4" name="Marcador de pie de página 3">
            <a:extLst>
              <a:ext uri="{FF2B5EF4-FFF2-40B4-BE49-F238E27FC236}">
                <a16:creationId xmlns:a16="http://schemas.microsoft.com/office/drawing/2014/main" id="{B35DB881-C574-A76A-85E0-493F067C2E8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4A74434-D262-DA17-EB04-91B208E7E546}"/>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24433525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067FBD-E6E2-C93E-85A5-C451F1441E89}"/>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3" name="Marcador de pie de página 2">
            <a:extLst>
              <a:ext uri="{FF2B5EF4-FFF2-40B4-BE49-F238E27FC236}">
                <a16:creationId xmlns:a16="http://schemas.microsoft.com/office/drawing/2014/main" id="{3A1406BB-539D-75C0-6F93-5196ECED5BA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7886BB0-B813-7BFA-B5A5-96311584C6C4}"/>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16769466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3B8F2-82CE-E4FB-F2CB-0FC82F3CB0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E49B70B-1BDA-679F-92C9-8CE45FB5E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3679259-F4AC-70DA-B3D7-9E70B9E204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C1D79DB-7EAB-574C-1A7C-8CC6E739A7DD}"/>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6" name="Marcador de pie de página 5">
            <a:extLst>
              <a:ext uri="{FF2B5EF4-FFF2-40B4-BE49-F238E27FC236}">
                <a16:creationId xmlns:a16="http://schemas.microsoft.com/office/drawing/2014/main" id="{5DEFF62F-7AC7-5A4D-54EA-A2D3042C551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61F5E1-973F-F24C-7E7C-D95470F4EDEE}"/>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931353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251A8-BF69-552C-EE1F-EC346F0EBA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521D6BD-1908-129B-DF5C-23F9CA9E6D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EA1ACC2-6476-D066-CB3F-907FE176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7B8AB7D-ECB1-8555-255E-374AB9587664}"/>
              </a:ext>
            </a:extLst>
          </p:cNvPr>
          <p:cNvSpPr>
            <a:spLocks noGrp="1"/>
          </p:cNvSpPr>
          <p:nvPr>
            <p:ph type="dt" sz="half" idx="10"/>
          </p:nvPr>
        </p:nvSpPr>
        <p:spPr/>
        <p:txBody>
          <a:bodyPr/>
          <a:lstStyle/>
          <a:p>
            <a:fld id="{34E3D62C-C82A-458D-8881-2F62BC846DEF}" type="datetimeFigureOut">
              <a:rPr lang="es-ES" smtClean="0"/>
              <a:t>12/12/2022</a:t>
            </a:fld>
            <a:endParaRPr lang="es-ES"/>
          </a:p>
        </p:txBody>
      </p:sp>
      <p:sp>
        <p:nvSpPr>
          <p:cNvPr id="6" name="Marcador de pie de página 5">
            <a:extLst>
              <a:ext uri="{FF2B5EF4-FFF2-40B4-BE49-F238E27FC236}">
                <a16:creationId xmlns:a16="http://schemas.microsoft.com/office/drawing/2014/main" id="{193C255D-AF89-38C7-00F4-AB7DDC0FC5F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C1AD431-33D9-6375-176F-2C22F8DB92A6}"/>
              </a:ext>
            </a:extLst>
          </p:cNvPr>
          <p:cNvSpPr>
            <a:spLocks noGrp="1"/>
          </p:cNvSpPr>
          <p:nvPr>
            <p:ph type="sldNum" sz="quarter" idx="12"/>
          </p:nvPr>
        </p:nvSpPr>
        <p:spPr/>
        <p:txBody>
          <a:bodyPr/>
          <a:lstStyle/>
          <a:p>
            <a:fld id="{7EC9FA18-3426-432A-984E-96BD9B5BD0E1}" type="slidenum">
              <a:rPr lang="es-ES" smtClean="0"/>
              <a:t>‹Nº›</a:t>
            </a:fld>
            <a:endParaRPr lang="es-ES"/>
          </a:p>
        </p:txBody>
      </p:sp>
    </p:spTree>
    <p:extLst>
      <p:ext uri="{BB962C8B-B14F-4D97-AF65-F5344CB8AC3E}">
        <p14:creationId xmlns:p14="http://schemas.microsoft.com/office/powerpoint/2010/main" val="32317759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AEA01D-0187-B042-C9DA-222AD81E3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C896422-716B-7109-5BE2-78DC390759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BA74E5-514D-A0EA-453E-5AA7F7F79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3D62C-C82A-458D-8881-2F62BC846DEF}" type="datetimeFigureOut">
              <a:rPr lang="es-ES" smtClean="0"/>
              <a:t>12/12/2022</a:t>
            </a:fld>
            <a:endParaRPr lang="es-ES"/>
          </a:p>
        </p:txBody>
      </p:sp>
      <p:sp>
        <p:nvSpPr>
          <p:cNvPr id="5" name="Marcador de pie de página 4">
            <a:extLst>
              <a:ext uri="{FF2B5EF4-FFF2-40B4-BE49-F238E27FC236}">
                <a16:creationId xmlns:a16="http://schemas.microsoft.com/office/drawing/2014/main" id="{131E5E39-1342-4381-7E84-6E1408C51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EA1E467-399E-3504-249C-358B6F0B6F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9FA18-3426-432A-984E-96BD9B5BD0E1}" type="slidenum">
              <a:rPr lang="es-ES" smtClean="0"/>
              <a:t>‹Nº›</a:t>
            </a:fld>
            <a:endParaRPr lang="es-ES"/>
          </a:p>
        </p:txBody>
      </p:sp>
    </p:spTree>
    <p:extLst>
      <p:ext uri="{BB962C8B-B14F-4D97-AF65-F5344CB8AC3E}">
        <p14:creationId xmlns:p14="http://schemas.microsoft.com/office/powerpoint/2010/main" val="3501364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pic>
        <p:nvPicPr>
          <p:cNvPr id="16" name="Imagen 15" descr="Logotipo&#10;&#10;Descripción generada automáticamente">
            <a:extLst>
              <a:ext uri="{FF2B5EF4-FFF2-40B4-BE49-F238E27FC236}">
                <a16:creationId xmlns:a16="http://schemas.microsoft.com/office/drawing/2014/main" id="{5CE32358-E06C-C71D-91D7-3813ABDA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3003" y="41771"/>
            <a:ext cx="8563584" cy="844458"/>
          </a:xfrm>
          <a:prstGeom prst="rect">
            <a:avLst/>
          </a:prstGeom>
        </p:spPr>
      </p:pic>
    </p:spTree>
    <p:extLst>
      <p:ext uri="{BB962C8B-B14F-4D97-AF65-F5344CB8AC3E}">
        <p14:creationId xmlns:p14="http://schemas.microsoft.com/office/powerpoint/2010/main" val="26540210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9A5975-FA86-6791-3BF8-3700AB9BE2AB}"/>
              </a:ext>
            </a:extLst>
          </p:cNvPr>
          <p:cNvSpPr txBox="1"/>
          <p:nvPr/>
        </p:nvSpPr>
        <p:spPr>
          <a:xfrm>
            <a:off x="165560" y="1253294"/>
            <a:ext cx="7480565" cy="5552033"/>
          </a:xfrm>
          <a:prstGeom prst="rect">
            <a:avLst/>
          </a:prstGeom>
          <a:noFill/>
        </p:spPr>
        <p:txBody>
          <a:bodyPr wrap="square">
            <a:spAutoFit/>
          </a:bodyPr>
          <a:lstStyle/>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El sentimiento de culpa es el responsable de que muchos vivan en angustia y que no puedan reconciliarse con la paz y la felicidad.</a:t>
            </a:r>
          </a:p>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Si ese es su caso, tengo buenas noticias para usted. Así como Dios le dio el sábado como reposo para el cuerpo y renovación de su mente, también le ha dado a Cristo como su reposo espiritual. Escuche su invitación: “Venid a mí todos los que estáis trabajados y cargados, y yo os haré descansar” (S. Mateo 11:28). Él ofrece descanso para las pesadas cargas de su corazón. Si siente la necesidad de perdón, acepte a Jesús como su Salvador. La promesa es que: “Él es fiel y justo para perdonar nuestros pecados, y limpiarnos de toda maldad” (1 Juan 1:9). Jesús quiere ser su reposo hoy.</a:t>
            </a:r>
          </a:p>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El significado del sábado es trascendental. En forma literal es el día de reposo señalado por Dios para nuestro descanso físico (Éxodo 20:8-11). Y en forma simbólica representa la paz y el reposo en Cristo, de quien dependemos para nuestra salvación (Efesios 2:8). El uno no anula al otro, sino más bien se complementan.</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CF56C632-682B-CCF6-B39B-A96EBC6CF8B1}"/>
              </a:ext>
            </a:extLst>
          </p:cNvPr>
          <p:cNvGrpSpPr/>
          <p:nvPr/>
        </p:nvGrpSpPr>
        <p:grpSpPr>
          <a:xfrm>
            <a:off x="85699" y="-33806"/>
            <a:ext cx="6733388" cy="1200329"/>
            <a:chOff x="85699" y="-33806"/>
            <a:chExt cx="6733388" cy="1200329"/>
          </a:xfrm>
        </p:grpSpPr>
        <p:pic>
          <p:nvPicPr>
            <p:cNvPr id="2" name="Imagen 1">
              <a:extLst>
                <a:ext uri="{FF2B5EF4-FFF2-40B4-BE49-F238E27FC236}">
                  <a16:creationId xmlns:a16="http://schemas.microsoft.com/office/drawing/2014/main" id="{D1358B43-DE35-BEE8-C6B0-34A306AEEC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 y="38870"/>
              <a:ext cx="6733388" cy="112765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FED0828C-0544-0622-5400-703604E91D55}"/>
                </a:ext>
              </a:extLst>
            </p:cNvPr>
            <p:cNvSpPr txBox="1"/>
            <p:nvPr/>
          </p:nvSpPr>
          <p:spPr>
            <a:xfrm>
              <a:off x="3779797" y="125641"/>
              <a:ext cx="2963086" cy="954107"/>
            </a:xfrm>
            <a:prstGeom prst="rect">
              <a:avLst/>
            </a:prstGeom>
            <a:noFill/>
          </p:spPr>
          <p:txBody>
            <a:bodyPr wrap="square">
              <a:spAutoFit/>
            </a:bodyPr>
            <a:lstStyle/>
            <a:p>
              <a:r>
                <a:rPr lang="es-E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Y el sentimiento de culpa. </a:t>
              </a:r>
            </a:p>
          </p:txBody>
        </p:sp>
        <p:sp>
          <p:nvSpPr>
            <p:cNvPr id="5" name="CuadroTexto 4">
              <a:extLst>
                <a:ext uri="{FF2B5EF4-FFF2-40B4-BE49-F238E27FC236}">
                  <a16:creationId xmlns:a16="http://schemas.microsoft.com/office/drawing/2014/main" id="{6CD9D3F1-FC77-0E2F-CD63-813AF0A14E1A}"/>
                </a:ext>
              </a:extLst>
            </p:cNvPr>
            <p:cNvSpPr txBox="1"/>
            <p:nvPr/>
          </p:nvSpPr>
          <p:spPr>
            <a:xfrm>
              <a:off x="1431970" y="31030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F3215AF3-6C94-39C7-D73F-6F0C01EFDA82}"/>
                </a:ext>
              </a:extLst>
            </p:cNvPr>
            <p:cNvSpPr txBox="1"/>
            <p:nvPr/>
          </p:nvSpPr>
          <p:spPr>
            <a:xfrm>
              <a:off x="107859" y="-33806"/>
              <a:ext cx="1092236" cy="1200329"/>
            </a:xfrm>
            <a:prstGeom prst="rect">
              <a:avLst/>
            </a:prstGeom>
            <a:noFill/>
          </p:spPr>
          <p:txBody>
            <a:bodyPr wrap="square" rtlCol="0">
              <a:spAutoFit/>
            </a:bodyPr>
            <a:lstStyle/>
            <a:p>
              <a:r>
                <a:rPr lang="es-ES" sz="7200" b="1" dirty="0">
                  <a:solidFill>
                    <a:srgbClr val="D7BDE9"/>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13</a:t>
              </a:r>
            </a:p>
          </p:txBody>
        </p:sp>
      </p:grpSp>
      <p:pic>
        <p:nvPicPr>
          <p:cNvPr id="7" name="Imagen 6">
            <a:extLst>
              <a:ext uri="{FF2B5EF4-FFF2-40B4-BE49-F238E27FC236}">
                <a16:creationId xmlns:a16="http://schemas.microsoft.com/office/drawing/2014/main" id="{9F97890C-7DDA-4630-C5EE-0783FA16F26D}"/>
              </a:ext>
            </a:extLst>
          </p:cNvPr>
          <p:cNvPicPr>
            <a:picLocks noChangeAspect="1"/>
          </p:cNvPicPr>
          <p:nvPr/>
        </p:nvPicPr>
        <p:blipFill rotWithShape="1">
          <a:blip r:embed="rId4"/>
          <a:srcRect l="32721" t="18275" r="17565" b="5000"/>
          <a:stretch/>
        </p:blipFill>
        <p:spPr>
          <a:xfrm>
            <a:off x="7810839" y="97067"/>
            <a:ext cx="4180271" cy="4085224"/>
          </a:xfrm>
          <a:prstGeom prst="round2DiagRect">
            <a:avLst>
              <a:gd name="adj1" fmla="val 0"/>
              <a:gd name="adj2" fmla="val 15441"/>
            </a:avLst>
          </a:prstGeom>
          <a:ln w="38100" cap="sq">
            <a:solidFill>
              <a:srgbClr val="4F00CB"/>
            </a:solidFill>
            <a:miter lim="800000"/>
          </a:ln>
          <a:effectLst>
            <a:outerShdw blurRad="254000" algn="tl" rotWithShape="0">
              <a:srgbClr val="000000">
                <a:alpha val="43000"/>
              </a:srgbClr>
            </a:outerShdw>
          </a:effectLst>
        </p:spPr>
      </p:pic>
      <p:pic>
        <p:nvPicPr>
          <p:cNvPr id="13" name="Imagen 12" descr="Imagen que contiene persona, hombre, montaña, parado&#10;&#10;Descripción generada automáticamente">
            <a:extLst>
              <a:ext uri="{FF2B5EF4-FFF2-40B4-BE49-F238E27FC236}">
                <a16:creationId xmlns:a16="http://schemas.microsoft.com/office/drawing/2014/main" id="{CB7AE343-D2E9-52E9-B56E-7288FD3736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0839" y="4291445"/>
            <a:ext cx="4180271" cy="2469489"/>
          </a:xfrm>
          <a:prstGeom prst="round2DiagRect">
            <a:avLst>
              <a:gd name="adj1" fmla="val 16667"/>
              <a:gd name="adj2" fmla="val 0"/>
            </a:avLst>
          </a:prstGeom>
          <a:ln w="38100" cap="sq">
            <a:solidFill>
              <a:srgbClr val="8500E2"/>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75165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ppt_h/2"/>
                                          </p:val>
                                        </p:tav>
                                        <p:tav tm="100000">
                                          <p:val>
                                            <p:strVal val="#ppt_y"/>
                                          </p:val>
                                        </p:tav>
                                      </p:tavLst>
                                    </p:anim>
                                    <p:anim calcmode="lin" valueType="num">
                                      <p:cBhvr>
                                        <p:cTn id="16" dur="500" fill="hold"/>
                                        <p:tgtEl>
                                          <p:spTgt spid="7"/>
                                        </p:tgtEl>
                                        <p:attrNameLst>
                                          <p:attrName>ppt_w</p:attrName>
                                        </p:attrNameLst>
                                      </p:cBhvr>
                                      <p:tavLst>
                                        <p:tav tm="0">
                                          <p:val>
                                            <p:strVal val="#ppt_w"/>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ppt_h/2"/>
                                          </p:val>
                                        </p:tav>
                                        <p:tav tm="100000">
                                          <p:val>
                                            <p:strVal val="#ppt_y"/>
                                          </p:val>
                                        </p:tav>
                                      </p:tavLst>
                                    </p:anim>
                                    <p:anim calcmode="lin" valueType="num">
                                      <p:cBhvr>
                                        <p:cTn id="28" dur="500" fill="hold"/>
                                        <p:tgtEl>
                                          <p:spTgt spid="13"/>
                                        </p:tgtEl>
                                        <p:attrNameLst>
                                          <p:attrName>ppt_w</p:attrName>
                                        </p:attrNameLst>
                                      </p:cBhvr>
                                      <p:tavLst>
                                        <p:tav tm="0">
                                          <p:val>
                                            <p:strVal val="#ppt_w"/>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lef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wipe(left)">
                                      <p:cBhvr>
                                        <p:cTn id="3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24B501-1934-F02A-F724-057F41924E3B}"/>
              </a:ext>
            </a:extLst>
          </p:cNvPr>
          <p:cNvSpPr txBox="1"/>
          <p:nvPr/>
        </p:nvSpPr>
        <p:spPr>
          <a:xfrm>
            <a:off x="138751" y="1166522"/>
            <a:ext cx="8518372" cy="2849050"/>
          </a:xfrm>
          <a:prstGeom prst="rect">
            <a:avLst/>
          </a:prstGeom>
          <a:noFill/>
        </p:spPr>
        <p:txBody>
          <a:bodyPr wrap="square">
            <a:spAutoFit/>
          </a:bodyPr>
          <a:lstStyle/>
          <a:p>
            <a:pPr lvl="0">
              <a:lnSpc>
                <a:spcPct val="107000"/>
              </a:lnSpc>
              <a:spcAft>
                <a:spcPts val="800"/>
              </a:spcAft>
            </a:pPr>
            <a:r>
              <a:rPr lang="es-ES" b="1" dirty="0">
                <a:effectLst/>
                <a:latin typeface="Calibri" panose="020F0502020204030204" pitchFamily="34" charset="0"/>
                <a:ea typeface="Calibri" panose="020F0502020204030204" pitchFamily="34" charset="0"/>
                <a:cs typeface="Times New Roman" panose="02020603050405020304" pitchFamily="18" charset="0"/>
              </a:rPr>
              <a:t>El hombre corre el peligro de verse atrapado por sus muchas tareas. Podríamos olvidarnos de Dios y de nuestra relación con Él. Además, en sábado uno tiene tiempo para dedicarse el estudio de la Biblia y considerar la grandeza de Dios.</a:t>
            </a:r>
          </a:p>
          <a:p>
            <a:pPr lvl="0">
              <a:lnSpc>
                <a:spcPct val="107000"/>
              </a:lnSpc>
              <a:spcAft>
                <a:spcPts val="800"/>
              </a:spcAft>
            </a:pPr>
            <a:r>
              <a:rPr lang="es-ES" b="1" dirty="0">
                <a:effectLst/>
                <a:latin typeface="Calibri" panose="020F0502020204030204" pitchFamily="34" charset="0"/>
                <a:ea typeface="Calibri" panose="020F0502020204030204" pitchFamily="34" charset="0"/>
                <a:cs typeface="Times New Roman" panose="02020603050405020304" pitchFamily="18" charset="0"/>
              </a:rPr>
              <a:t>Hasta Adán, antes del pecado, tuvo durante la semana admirables conversaciones con Dios; pero esto no era suficiente. Dios anhelaba que el hombre cesara de sus labores un día cada semana -el séptimo- para que dedicara este tiempo en forma más completa a conocer y a adorar a su Creador. Dios quería que el hombre se desarrollase durante los seis días de trabajo, pero las actividades del sábado lo complementarían, pues estaría aprendiendo más íntimamente de su Hacedor.</a:t>
            </a:r>
          </a:p>
        </p:txBody>
      </p:sp>
      <p:grpSp>
        <p:nvGrpSpPr>
          <p:cNvPr id="2" name="Grupo 1">
            <a:extLst>
              <a:ext uri="{FF2B5EF4-FFF2-40B4-BE49-F238E27FC236}">
                <a16:creationId xmlns:a16="http://schemas.microsoft.com/office/drawing/2014/main" id="{05F17315-D5B3-0C48-DCE7-10B84FDCB826}"/>
              </a:ext>
            </a:extLst>
          </p:cNvPr>
          <p:cNvGrpSpPr/>
          <p:nvPr/>
        </p:nvGrpSpPr>
        <p:grpSpPr>
          <a:xfrm>
            <a:off x="85699" y="-33807"/>
            <a:ext cx="6733388" cy="1200329"/>
            <a:chOff x="85699" y="-33807"/>
            <a:chExt cx="6733388" cy="1200329"/>
          </a:xfrm>
        </p:grpSpPr>
        <p:pic>
          <p:nvPicPr>
            <p:cNvPr id="26" name="Imagen 25">
              <a:extLst>
                <a:ext uri="{FF2B5EF4-FFF2-40B4-BE49-F238E27FC236}">
                  <a16:creationId xmlns:a16="http://schemas.microsoft.com/office/drawing/2014/main" id="{633ACC8A-739C-76B2-8768-685BF55CF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9" y="38870"/>
              <a:ext cx="6733388"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8A1E2A3-6617-BCF2-B14A-08428378AFD4}"/>
                </a:ext>
              </a:extLst>
            </p:cNvPr>
            <p:cNvSpPr txBox="1"/>
            <p:nvPr/>
          </p:nvSpPr>
          <p:spPr>
            <a:xfrm>
              <a:off x="3764670" y="156892"/>
              <a:ext cx="2882050" cy="954107"/>
            </a:xfrm>
            <a:prstGeom prst="rect">
              <a:avLst/>
            </a:prstGeom>
            <a:noFill/>
          </p:spPr>
          <p:txBody>
            <a:bodyPr wrap="square">
              <a:spAutoFit/>
            </a:bodyPr>
            <a:lstStyle/>
            <a:p>
              <a:r>
                <a:rPr lang="es-E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Mejora nuestra relación con Dios.</a:t>
              </a:r>
            </a:p>
          </p:txBody>
        </p:sp>
        <p:sp>
          <p:nvSpPr>
            <p:cNvPr id="5" name="CuadroTexto 4">
              <a:extLst>
                <a:ext uri="{FF2B5EF4-FFF2-40B4-BE49-F238E27FC236}">
                  <a16:creationId xmlns:a16="http://schemas.microsoft.com/office/drawing/2014/main" id="{B5177569-6B74-5F4D-4E0D-623C6594200B}"/>
                </a:ext>
              </a:extLst>
            </p:cNvPr>
            <p:cNvSpPr txBox="1"/>
            <p:nvPr/>
          </p:nvSpPr>
          <p:spPr>
            <a:xfrm>
              <a:off x="1498645" y="289895"/>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6273F108-5CA1-E234-65A9-5B84A04E53F8}"/>
                </a:ext>
              </a:extLst>
            </p:cNvPr>
            <p:cNvSpPr txBox="1"/>
            <p:nvPr/>
          </p:nvSpPr>
          <p:spPr>
            <a:xfrm>
              <a:off x="85699" y="-33807"/>
              <a:ext cx="1092236" cy="1200329"/>
            </a:xfrm>
            <a:prstGeom prst="rect">
              <a:avLst/>
            </a:prstGeom>
            <a:noFill/>
          </p:spPr>
          <p:txBody>
            <a:bodyPr wrap="square" rtlCol="0">
              <a:spAutoFit/>
            </a:bodyPr>
            <a:lstStyle/>
            <a:p>
              <a:r>
                <a:rPr lang="es-ES" sz="7200" b="1" dirty="0">
                  <a:solidFill>
                    <a:srgbClr val="B9FFBB"/>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14</a:t>
              </a:r>
            </a:p>
          </p:txBody>
        </p:sp>
      </p:grpSp>
      <p:sp>
        <p:nvSpPr>
          <p:cNvPr id="12" name="CuadroTexto 11">
            <a:extLst>
              <a:ext uri="{FF2B5EF4-FFF2-40B4-BE49-F238E27FC236}">
                <a16:creationId xmlns:a16="http://schemas.microsoft.com/office/drawing/2014/main" id="{AB18A80F-532C-56BE-E810-536E6B6D96EF}"/>
              </a:ext>
            </a:extLst>
          </p:cNvPr>
          <p:cNvSpPr txBox="1"/>
          <p:nvPr/>
        </p:nvSpPr>
        <p:spPr>
          <a:xfrm>
            <a:off x="4280170" y="5052837"/>
            <a:ext cx="7846240" cy="1754326"/>
          </a:xfrm>
          <a:prstGeom prst="rect">
            <a:avLst/>
          </a:prstGeom>
          <a:noFill/>
        </p:spPr>
        <p:txBody>
          <a:bodyPr wrap="square">
            <a:spAutoFit/>
          </a:bodyPr>
          <a:lstStyle/>
          <a:p>
            <a:r>
              <a:rPr lang="es-ES" b="1" dirty="0"/>
              <a:t>El sábado ayuda al hombre a recordar quién es él. Mientras guardara el sábado no sufriría crisis de identidad porque cada semana recordaría que Dios era el Creador y Dador de todo. Este concepto ahondaría en el hombre el pensamiento de que era una criatura de Dios. Concepto, sin duda, de un profundo significado y valor: no era simplemente "un diente en el engranaje", sino un ser de suma importancia en el plan de Dios, un ser hecho a la semejanza divina.</a:t>
            </a:r>
          </a:p>
        </p:txBody>
      </p:sp>
      <p:grpSp>
        <p:nvGrpSpPr>
          <p:cNvPr id="7" name="Grupo 6">
            <a:extLst>
              <a:ext uri="{FF2B5EF4-FFF2-40B4-BE49-F238E27FC236}">
                <a16:creationId xmlns:a16="http://schemas.microsoft.com/office/drawing/2014/main" id="{058873D8-2598-A5C6-BB0B-607564A78BE2}"/>
              </a:ext>
            </a:extLst>
          </p:cNvPr>
          <p:cNvGrpSpPr/>
          <p:nvPr/>
        </p:nvGrpSpPr>
        <p:grpSpPr>
          <a:xfrm>
            <a:off x="5201433" y="3771840"/>
            <a:ext cx="6733388" cy="1200329"/>
            <a:chOff x="5201433" y="3771840"/>
            <a:chExt cx="6733388" cy="1200329"/>
          </a:xfrm>
        </p:grpSpPr>
        <p:pic>
          <p:nvPicPr>
            <p:cNvPr id="28" name="Imagen 27">
              <a:extLst>
                <a:ext uri="{FF2B5EF4-FFF2-40B4-BE49-F238E27FC236}">
                  <a16:creationId xmlns:a16="http://schemas.microsoft.com/office/drawing/2014/main" id="{6FF38567-CB98-D55D-0C4D-19B05CCD44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1433" y="3844516"/>
              <a:ext cx="6733388" cy="1127652"/>
            </a:xfrm>
            <a:prstGeom prst="rect">
              <a:avLst/>
            </a:prstGeom>
            <a:effectLst>
              <a:outerShdw blurRad="50800" dist="38100" dir="5400000" algn="t" rotWithShape="0">
                <a:prstClr val="black">
                  <a:alpha val="40000"/>
                </a:prstClr>
              </a:outerShdw>
            </a:effectLst>
          </p:spPr>
        </p:pic>
        <p:sp>
          <p:nvSpPr>
            <p:cNvPr id="29" name="CuadroTexto 28">
              <a:extLst>
                <a:ext uri="{FF2B5EF4-FFF2-40B4-BE49-F238E27FC236}">
                  <a16:creationId xmlns:a16="http://schemas.microsoft.com/office/drawing/2014/main" id="{7341AAF8-809D-EC4D-6D8D-DE32D1144F15}"/>
                </a:ext>
              </a:extLst>
            </p:cNvPr>
            <p:cNvSpPr txBox="1"/>
            <p:nvPr/>
          </p:nvSpPr>
          <p:spPr>
            <a:xfrm>
              <a:off x="8733327" y="3931287"/>
              <a:ext cx="3125290" cy="954107"/>
            </a:xfrm>
            <a:prstGeom prst="rect">
              <a:avLst/>
            </a:prstGeom>
            <a:noFill/>
          </p:spPr>
          <p:txBody>
            <a:bodyPr wrap="square">
              <a:spAutoFit/>
            </a:bodyPr>
            <a:lstStyle/>
            <a:p>
              <a:r>
                <a:rPr lang="es-ES" sz="28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Mejora mi relación conmigo mismo. </a:t>
              </a:r>
            </a:p>
          </p:txBody>
        </p:sp>
        <p:sp>
          <p:nvSpPr>
            <p:cNvPr id="30" name="CuadroTexto 29">
              <a:extLst>
                <a:ext uri="{FF2B5EF4-FFF2-40B4-BE49-F238E27FC236}">
                  <a16:creationId xmlns:a16="http://schemas.microsoft.com/office/drawing/2014/main" id="{0641A6B2-0E69-806A-3AAE-3B9780298039}"/>
                </a:ext>
              </a:extLst>
            </p:cNvPr>
            <p:cNvSpPr txBox="1"/>
            <p:nvPr/>
          </p:nvSpPr>
          <p:spPr>
            <a:xfrm>
              <a:off x="6547704" y="411595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31" name="CuadroTexto 30">
              <a:extLst>
                <a:ext uri="{FF2B5EF4-FFF2-40B4-BE49-F238E27FC236}">
                  <a16:creationId xmlns:a16="http://schemas.microsoft.com/office/drawing/2014/main" id="{A4824786-7253-8F61-4A7A-AA5F1B200326}"/>
                </a:ext>
              </a:extLst>
            </p:cNvPr>
            <p:cNvSpPr txBox="1"/>
            <p:nvPr/>
          </p:nvSpPr>
          <p:spPr>
            <a:xfrm>
              <a:off x="5223593" y="3771840"/>
              <a:ext cx="1092236" cy="1200329"/>
            </a:xfrm>
            <a:prstGeom prst="rect">
              <a:avLst/>
            </a:prstGeom>
            <a:noFill/>
          </p:spPr>
          <p:txBody>
            <a:bodyPr wrap="square" rtlCol="0">
              <a:spAutoFit/>
            </a:bodyPr>
            <a:lstStyle/>
            <a:p>
              <a:r>
                <a:rPr lang="es-ES" sz="7200" b="1" dirty="0">
                  <a:solidFill>
                    <a:srgbClr val="FFE6BD"/>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15</a:t>
              </a:r>
            </a:p>
          </p:txBody>
        </p:sp>
      </p:grpSp>
      <p:pic>
        <p:nvPicPr>
          <p:cNvPr id="11" name="Imagen 10" descr="Un hombre con un traje de color negro&#10;&#10;Descripción generada automáticamente con confianza media">
            <a:extLst>
              <a:ext uri="{FF2B5EF4-FFF2-40B4-BE49-F238E27FC236}">
                <a16:creationId xmlns:a16="http://schemas.microsoft.com/office/drawing/2014/main" id="{5B131F0F-1227-84D1-97F5-67D9198D7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2460" y="156892"/>
            <a:ext cx="3016157" cy="3600850"/>
          </a:xfrm>
          <a:prstGeom prst="rect">
            <a:avLst/>
          </a:prstGeom>
          <a:solidFill>
            <a:srgbClr val="FFFFFF">
              <a:shade val="85000"/>
            </a:srgbClr>
          </a:solidFill>
          <a:ln w="88900" cap="sq">
            <a:solidFill>
              <a:srgbClr val="27CB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persona, interior, hombre, cabello&#10;&#10;Descripción generada automáticamente">
            <a:extLst>
              <a:ext uri="{FF2B5EF4-FFF2-40B4-BE49-F238E27FC236}">
                <a16:creationId xmlns:a16="http://schemas.microsoft.com/office/drawing/2014/main" id="{7D0B9FCE-4A13-F2A0-8A16-ECEBE505F2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311" y="4109067"/>
            <a:ext cx="3801533" cy="2569854"/>
          </a:xfrm>
          <a:prstGeom prst="rect">
            <a:avLst/>
          </a:prstGeom>
          <a:solidFill>
            <a:srgbClr val="FFFFFF">
              <a:shade val="85000"/>
            </a:srgbClr>
          </a:solidFill>
          <a:ln w="88900" cap="sq">
            <a:solidFill>
              <a:srgbClr val="E28A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9899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style.rotation</p:attrName>
                                        </p:attrNameLst>
                                      </p:cBhvr>
                                      <p:tavLst>
                                        <p:tav tm="0">
                                          <p:val>
                                            <p:fltVal val="720"/>
                                          </p:val>
                                        </p:tav>
                                        <p:tav tm="100000">
                                          <p:val>
                                            <p:fltVal val="0"/>
                                          </p:val>
                                        </p:tav>
                                      </p:tavLst>
                                    </p:anim>
                                    <p:anim calcmode="lin" valueType="num">
                                      <p:cBhvr>
                                        <p:cTn id="9" dur="500" fill="hold"/>
                                        <p:tgtEl>
                                          <p:spTgt spid="2"/>
                                        </p:tgtEl>
                                        <p:attrNameLst>
                                          <p:attrName>ppt_h</p:attrName>
                                        </p:attrNameLst>
                                      </p:cBhvr>
                                      <p:tavLst>
                                        <p:tav tm="0">
                                          <p:val>
                                            <p:fltVal val="0"/>
                                          </p:val>
                                        </p:tav>
                                        <p:tav tm="100000">
                                          <p:val>
                                            <p:strVal val="#ppt_h"/>
                                          </p:val>
                                        </p:tav>
                                      </p:tavLst>
                                    </p:anim>
                                    <p:anim calcmode="lin" valueType="num">
                                      <p:cBhvr>
                                        <p:cTn id="10" dur="5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32" presetClass="emph" presetSubtype="0"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anim calcmode="lin" valueType="num">
                                      <p:cBhvr>
                                        <p:cTn id="35" dur="500" fill="hold"/>
                                        <p:tgtEl>
                                          <p:spTgt spid="7"/>
                                        </p:tgtEl>
                                        <p:attrNameLst>
                                          <p:attrName>style.rotation</p:attrName>
                                        </p:attrNameLst>
                                      </p:cBhvr>
                                      <p:tavLst>
                                        <p:tav tm="0">
                                          <p:val>
                                            <p:fltVal val="720"/>
                                          </p:val>
                                        </p:tav>
                                        <p:tav tm="100000">
                                          <p:val>
                                            <p:fltVal val="0"/>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ppt_w</p:attrName>
                                        </p:attrNameLst>
                                      </p:cBhvr>
                                      <p:tavLst>
                                        <p:tav tm="0">
                                          <p:val>
                                            <p:fltVal val="0"/>
                                          </p:val>
                                        </p:tav>
                                        <p:tav tm="100000">
                                          <p:val>
                                            <p:strVal val="#ppt_w"/>
                                          </p:val>
                                        </p:tav>
                                      </p:tavLst>
                                    </p:anim>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100" fill="hold">
                                          <p:stCondLst>
                                            <p:cond delay="0"/>
                                          </p:stCondLst>
                                        </p:cTn>
                                        <p:tgtEl>
                                          <p:spTgt spid="14"/>
                                        </p:tgtEl>
                                        <p:attrNameLst>
                                          <p:attrName>r</p:attrName>
                                        </p:attrNameLst>
                                      </p:cBhvr>
                                    </p:animRot>
                                    <p:animRot by="-240000">
                                      <p:cBhvr>
                                        <p:cTn id="43" dur="200" fill="hold">
                                          <p:stCondLst>
                                            <p:cond delay="200"/>
                                          </p:stCondLst>
                                        </p:cTn>
                                        <p:tgtEl>
                                          <p:spTgt spid="14"/>
                                        </p:tgtEl>
                                        <p:attrNameLst>
                                          <p:attrName>r</p:attrName>
                                        </p:attrNameLst>
                                      </p:cBhvr>
                                    </p:animRot>
                                    <p:animRot by="240000">
                                      <p:cBhvr>
                                        <p:cTn id="44" dur="200" fill="hold">
                                          <p:stCondLst>
                                            <p:cond delay="400"/>
                                          </p:stCondLst>
                                        </p:cTn>
                                        <p:tgtEl>
                                          <p:spTgt spid="14"/>
                                        </p:tgtEl>
                                        <p:attrNameLst>
                                          <p:attrName>r</p:attrName>
                                        </p:attrNameLst>
                                      </p:cBhvr>
                                    </p:animRot>
                                    <p:animRot by="-240000">
                                      <p:cBhvr>
                                        <p:cTn id="45" dur="200" fill="hold">
                                          <p:stCondLst>
                                            <p:cond delay="600"/>
                                          </p:stCondLst>
                                        </p:cTn>
                                        <p:tgtEl>
                                          <p:spTgt spid="14"/>
                                        </p:tgtEl>
                                        <p:attrNameLst>
                                          <p:attrName>r</p:attrName>
                                        </p:attrNameLst>
                                      </p:cBhvr>
                                    </p:animRot>
                                    <p:animRot by="120000">
                                      <p:cBhvr>
                                        <p:cTn id="46" dur="200" fill="hold">
                                          <p:stCondLst>
                                            <p:cond delay="800"/>
                                          </p:stCondLst>
                                        </p:cTn>
                                        <p:tgtEl>
                                          <p:spTgt spid="1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AB19FF-4B86-D435-7FF0-39DB430D6718}"/>
              </a:ext>
            </a:extLst>
          </p:cNvPr>
          <p:cNvSpPr txBox="1"/>
          <p:nvPr/>
        </p:nvSpPr>
        <p:spPr>
          <a:xfrm>
            <a:off x="109132" y="1179410"/>
            <a:ext cx="6608884" cy="2450094"/>
          </a:xfrm>
          <a:prstGeom prst="rect">
            <a:avLst/>
          </a:prstGeom>
          <a:noFill/>
        </p:spPr>
        <p:txBody>
          <a:bodyPr wrap="square">
            <a:spAutoFit/>
          </a:bodyPr>
          <a:lstStyle/>
          <a:p>
            <a:pPr>
              <a:lnSpc>
                <a:spcPct val="107000"/>
              </a:lnSpc>
              <a:spcAft>
                <a:spcPts val="800"/>
              </a:spcAft>
            </a:pPr>
            <a:r>
              <a:rPr lang="es-ES" b="1" dirty="0">
                <a:effectLst/>
                <a:latin typeface="Calibri" panose="020F0502020204030204" pitchFamily="34" charset="0"/>
                <a:ea typeface="Calibri" panose="020F0502020204030204" pitchFamily="34" charset="0"/>
                <a:cs typeface="Times New Roman" panose="02020603050405020304" pitchFamily="18" charset="0"/>
              </a:rPr>
              <a:t>La observancia religiosa del sábado enseña dos verdades muy importantes: el hombre no debe adorar la naturaleza porque él se encuentra por encima [es superior] de ella, y porque ya tiene un Ser supremo a quien adorar, Dios. El sábado protege contra el paganismo tanto en su forma idólatra antigua como en su forma moderna: culto al placer, al dinero y al poder. El hombre tampoco debe explotar la naturaleza en forma irracional, porque no es el dueño, sino el mayordomo que Dios puso sobre todas las cosas.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upo 7">
            <a:extLst>
              <a:ext uri="{FF2B5EF4-FFF2-40B4-BE49-F238E27FC236}">
                <a16:creationId xmlns:a16="http://schemas.microsoft.com/office/drawing/2014/main" id="{F1387959-9B65-424E-C9CA-3E1CFC3040BB}"/>
              </a:ext>
            </a:extLst>
          </p:cNvPr>
          <p:cNvGrpSpPr/>
          <p:nvPr/>
        </p:nvGrpSpPr>
        <p:grpSpPr>
          <a:xfrm>
            <a:off x="109132" y="74638"/>
            <a:ext cx="6814940" cy="1200329"/>
            <a:chOff x="109132" y="74638"/>
            <a:chExt cx="6814940" cy="1200329"/>
          </a:xfrm>
        </p:grpSpPr>
        <p:pic>
          <p:nvPicPr>
            <p:cNvPr id="2" name="Imagen 1">
              <a:extLst>
                <a:ext uri="{FF2B5EF4-FFF2-40B4-BE49-F238E27FC236}">
                  <a16:creationId xmlns:a16="http://schemas.microsoft.com/office/drawing/2014/main" id="{D5CDD94F-4BBA-2D54-0C7F-7ED105C4E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253" y="93955"/>
              <a:ext cx="6733388" cy="112765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0795175-1974-5CD6-FB0C-7FFE64FA5D44}"/>
                </a:ext>
              </a:extLst>
            </p:cNvPr>
            <p:cNvSpPr txBox="1"/>
            <p:nvPr/>
          </p:nvSpPr>
          <p:spPr>
            <a:xfrm>
              <a:off x="3652586" y="251414"/>
              <a:ext cx="3271486" cy="830997"/>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Mejora mi relación con el resto de la creación. </a:t>
              </a:r>
            </a:p>
          </p:txBody>
        </p:sp>
        <p:sp>
          <p:nvSpPr>
            <p:cNvPr id="5" name="CuadroTexto 4">
              <a:extLst>
                <a:ext uri="{FF2B5EF4-FFF2-40B4-BE49-F238E27FC236}">
                  <a16:creationId xmlns:a16="http://schemas.microsoft.com/office/drawing/2014/main" id="{5A101D6E-45CE-608F-2287-2ED5A01F5714}"/>
                </a:ext>
              </a:extLst>
            </p:cNvPr>
            <p:cNvSpPr txBox="1"/>
            <p:nvPr/>
          </p:nvSpPr>
          <p:spPr>
            <a:xfrm>
              <a:off x="1476038" y="376410"/>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5AA97A14-5604-00F8-9C04-8CB25F4EA898}"/>
                </a:ext>
              </a:extLst>
            </p:cNvPr>
            <p:cNvSpPr txBox="1"/>
            <p:nvPr/>
          </p:nvSpPr>
          <p:spPr>
            <a:xfrm>
              <a:off x="109132" y="74638"/>
              <a:ext cx="1212841" cy="1200329"/>
            </a:xfrm>
            <a:prstGeom prst="rect">
              <a:avLst/>
            </a:prstGeom>
            <a:noFill/>
          </p:spPr>
          <p:txBody>
            <a:bodyPr wrap="square" rtlCol="0">
              <a:spAutoFit/>
            </a:bodyPr>
            <a:lstStyle/>
            <a:p>
              <a:r>
                <a:rPr lang="es-ES" sz="7200" b="1" dirty="0">
                  <a:solidFill>
                    <a:srgbClr val="CFD7D4"/>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16</a:t>
              </a:r>
            </a:p>
          </p:txBody>
        </p:sp>
      </p:grpSp>
      <p:sp>
        <p:nvSpPr>
          <p:cNvPr id="7" name="CuadroTexto 6">
            <a:extLst>
              <a:ext uri="{FF2B5EF4-FFF2-40B4-BE49-F238E27FC236}">
                <a16:creationId xmlns:a16="http://schemas.microsoft.com/office/drawing/2014/main" id="{4AE060D0-679F-91FA-7E45-C457C9279428}"/>
              </a:ext>
            </a:extLst>
          </p:cNvPr>
          <p:cNvSpPr txBox="1"/>
          <p:nvPr/>
        </p:nvSpPr>
        <p:spPr>
          <a:xfrm>
            <a:off x="4820982" y="4793624"/>
            <a:ext cx="7236685" cy="2031325"/>
          </a:xfrm>
          <a:prstGeom prst="rect">
            <a:avLst/>
          </a:prstGeom>
          <a:noFill/>
        </p:spPr>
        <p:txBody>
          <a:bodyPr wrap="square">
            <a:spAutoFit/>
          </a:bodyPr>
          <a:lstStyle/>
          <a:p>
            <a:r>
              <a:rPr lang="es-ES" b="1" dirty="0">
                <a:effectLst/>
                <a:latin typeface="Calibri" panose="020F0502020204030204" pitchFamily="34" charset="0"/>
                <a:ea typeface="Calibri" panose="020F0502020204030204" pitchFamily="34" charset="0"/>
                <a:cs typeface="Times New Roman" panose="02020603050405020304" pitchFamily="18" charset="0"/>
              </a:rPr>
              <a:t>En sábado también recordamos que Dios nos sacó de Egipto y decretó que nosotros nunca más seriamos esclavos de ningún amo, sino libres en </a:t>
            </a:r>
            <a:r>
              <a:rPr lang="es-ES" b="1" dirty="0">
                <a:latin typeface="Calibri" panose="020F0502020204030204" pitchFamily="34" charset="0"/>
                <a:ea typeface="Calibri" panose="020F0502020204030204" pitchFamily="34" charset="0"/>
                <a:cs typeface="Times New Roman" panose="02020603050405020304" pitchFamily="18" charset="0"/>
              </a:rPr>
              <a:t>Cristo Jesús. N</a:t>
            </a:r>
            <a:r>
              <a:rPr lang="es-ES" b="1" dirty="0">
                <a:effectLst/>
                <a:latin typeface="Calibri" panose="020F0502020204030204" pitchFamily="34" charset="0"/>
                <a:ea typeface="Calibri" panose="020F0502020204030204" pitchFamily="34" charset="0"/>
                <a:cs typeface="Times New Roman" panose="02020603050405020304" pitchFamily="18" charset="0"/>
              </a:rPr>
              <a:t>uestros trabajos, necesidades financieras y materiales, son las herramientas con las cuales nosotros satisfacemos nuestro propósito divino, no los amos de nuestras vidas. Además Dios nos sacó de la esclavitud del pecado y nos dio perdón</a:t>
            </a:r>
            <a:r>
              <a:rPr lang="es-ES" b="1" dirty="0">
                <a:latin typeface="Calibri" panose="020F0502020204030204" pitchFamily="34" charset="0"/>
                <a:cs typeface="Times New Roman" panose="02020603050405020304" pitchFamily="18" charset="0"/>
              </a:rPr>
              <a:t>. “Yo soy Jehová tu Dios, que te saqué de tierra de Egipto, de casa de servidumbre” (Deuteronomio 5:6).</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o 13">
            <a:extLst>
              <a:ext uri="{FF2B5EF4-FFF2-40B4-BE49-F238E27FC236}">
                <a16:creationId xmlns:a16="http://schemas.microsoft.com/office/drawing/2014/main" id="{854844AE-73D8-8780-097F-E1642AA97D53}"/>
              </a:ext>
            </a:extLst>
          </p:cNvPr>
          <p:cNvGrpSpPr/>
          <p:nvPr/>
        </p:nvGrpSpPr>
        <p:grpSpPr>
          <a:xfrm>
            <a:off x="4946744" y="3704068"/>
            <a:ext cx="6733388" cy="1202534"/>
            <a:chOff x="4946744" y="3704068"/>
            <a:chExt cx="6733388" cy="1202534"/>
          </a:xfrm>
        </p:grpSpPr>
        <p:pic>
          <p:nvPicPr>
            <p:cNvPr id="12" name="Imagen 11">
              <a:extLst>
                <a:ext uri="{FF2B5EF4-FFF2-40B4-BE49-F238E27FC236}">
                  <a16:creationId xmlns:a16="http://schemas.microsoft.com/office/drawing/2014/main" id="{893C9194-0F81-EBC2-CF7B-2D9C0FE6B7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46744" y="3704068"/>
              <a:ext cx="6733388" cy="1127653"/>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21AE39E8-4025-0D5D-5238-1DC797C6EFC8}"/>
                </a:ext>
              </a:extLst>
            </p:cNvPr>
            <p:cNvSpPr txBox="1"/>
            <p:nvPr/>
          </p:nvSpPr>
          <p:spPr>
            <a:xfrm>
              <a:off x="8482149" y="3852395"/>
              <a:ext cx="3098118" cy="830997"/>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Me recuerda que ya no soy esclavo, sino libre. </a:t>
              </a:r>
            </a:p>
          </p:txBody>
        </p:sp>
        <p:sp>
          <p:nvSpPr>
            <p:cNvPr id="10" name="CuadroTexto 9">
              <a:extLst>
                <a:ext uri="{FF2B5EF4-FFF2-40B4-BE49-F238E27FC236}">
                  <a16:creationId xmlns:a16="http://schemas.microsoft.com/office/drawing/2014/main" id="{FEB1582D-B02E-69B3-2A36-10332174F255}"/>
                </a:ext>
              </a:extLst>
            </p:cNvPr>
            <p:cNvSpPr txBox="1"/>
            <p:nvPr/>
          </p:nvSpPr>
          <p:spPr>
            <a:xfrm>
              <a:off x="6286998" y="399702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1" name="CuadroTexto 10">
              <a:extLst>
                <a:ext uri="{FF2B5EF4-FFF2-40B4-BE49-F238E27FC236}">
                  <a16:creationId xmlns:a16="http://schemas.microsoft.com/office/drawing/2014/main" id="{40777DE1-4057-5109-6439-B7E57D8FDC84}"/>
                </a:ext>
              </a:extLst>
            </p:cNvPr>
            <p:cNvSpPr txBox="1"/>
            <p:nvPr/>
          </p:nvSpPr>
          <p:spPr>
            <a:xfrm>
              <a:off x="4964160" y="3706273"/>
              <a:ext cx="1212841" cy="1200329"/>
            </a:xfrm>
            <a:prstGeom prst="rect">
              <a:avLst/>
            </a:prstGeom>
            <a:noFill/>
          </p:spPr>
          <p:txBody>
            <a:bodyPr wrap="square" rtlCol="0">
              <a:spAutoFit/>
            </a:bodyPr>
            <a:lstStyle/>
            <a:p>
              <a:r>
                <a:rPr lang="es-ES" sz="7200" b="1" dirty="0">
                  <a:solidFill>
                    <a:srgbClr val="C8BCB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17</a:t>
              </a:r>
            </a:p>
          </p:txBody>
        </p:sp>
      </p:grpSp>
      <p:pic>
        <p:nvPicPr>
          <p:cNvPr id="13" name="Imagen 12" descr="Hombre haciendo piruetas encima de patineta&#10;&#10;Descripción generada automáticamente con confianza media">
            <a:extLst>
              <a:ext uri="{FF2B5EF4-FFF2-40B4-BE49-F238E27FC236}">
                <a16:creationId xmlns:a16="http://schemas.microsoft.com/office/drawing/2014/main" id="{EF44DF3E-C3A4-630F-7D1D-DAA50CEC4693}"/>
              </a:ext>
            </a:extLst>
          </p:cNvPr>
          <p:cNvPicPr>
            <a:picLocks noChangeAspect="1"/>
          </p:cNvPicPr>
          <p:nvPr/>
        </p:nvPicPr>
        <p:blipFill rotWithShape="1">
          <a:blip r:embed="rId5">
            <a:extLst>
              <a:ext uri="{28A0092B-C50C-407E-A947-70E740481C1C}">
                <a14:useLocalDpi xmlns:a14="http://schemas.microsoft.com/office/drawing/2010/main" val="0"/>
              </a:ext>
            </a:extLst>
          </a:blip>
          <a:srcRect t="3340" b="5324"/>
          <a:stretch/>
        </p:blipFill>
        <p:spPr>
          <a:xfrm>
            <a:off x="109132" y="3611561"/>
            <a:ext cx="4572000" cy="3131898"/>
          </a:xfrm>
          <a:prstGeom prst="rect">
            <a:avLst/>
          </a:prstGeom>
          <a:ln w="38100" cap="sq">
            <a:solidFill>
              <a:srgbClr val="866B79"/>
            </a:solidFill>
            <a:prstDash val="solid"/>
            <a:miter lim="800000"/>
          </a:ln>
          <a:effectLst>
            <a:outerShdw blurRad="50800" dist="38100" dir="2700000" algn="tl" rotWithShape="0">
              <a:srgbClr val="000000">
                <a:alpha val="43000"/>
              </a:srgbClr>
            </a:outerShdw>
          </a:effectLst>
        </p:spPr>
      </p:pic>
      <p:pic>
        <p:nvPicPr>
          <p:cNvPr id="15" name="Imagen 14" descr="Imagen que contiene pasto, parado, pájaro, grupo&#10;&#10;Descripción generada automáticamente">
            <a:extLst>
              <a:ext uri="{FF2B5EF4-FFF2-40B4-BE49-F238E27FC236}">
                <a16:creationId xmlns:a16="http://schemas.microsoft.com/office/drawing/2014/main" id="{C183E656-21B8-EF51-A28F-A27CAFDAF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637" y="158621"/>
            <a:ext cx="5004927" cy="3520132"/>
          </a:xfrm>
          <a:prstGeom prst="rect">
            <a:avLst/>
          </a:prstGeom>
          <a:ln w="38100" cap="sq">
            <a:solidFill>
              <a:srgbClr val="6B8677"/>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68771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 presetClass="entr" presetSubtype="5"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900" decel="100000" fill="hold"/>
                                        <p:tgtEl>
                                          <p:spTgt spid="1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3" presetClass="entr" presetSubtype="5"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5B22A55-4FDD-395C-3E87-8D3E1E939B80}"/>
              </a:ext>
            </a:extLst>
          </p:cNvPr>
          <p:cNvSpPr txBox="1"/>
          <p:nvPr/>
        </p:nvSpPr>
        <p:spPr>
          <a:xfrm>
            <a:off x="104778" y="1230325"/>
            <a:ext cx="7448977" cy="5632311"/>
          </a:xfrm>
          <a:prstGeom prst="rect">
            <a:avLst/>
          </a:prstGeom>
          <a:noFill/>
        </p:spPr>
        <p:txBody>
          <a:bodyPr wrap="square">
            <a:spAutoFit/>
          </a:bodyPr>
          <a:lstStyle/>
          <a:p>
            <a:r>
              <a:rPr lang="es-ES" sz="2000" b="1" dirty="0"/>
              <a:t>“Al mismo principio del cuarto mandamiento el Señor dijo: ‘Acuérdate’. Él sabía que en medio de la multitud de cuidados y perplejidades el hombre se vería tentado a excusarse de satisfacer todo lo requerido por la ley, o se olvidaría de su importancia sagrada. Por lo tanto dijo: ‘Acuérdate del día del reposo para santificarlo’. Durante toda la semana, debemos recordar el sábado y hacer preparativos para guardarlo según el mandamiento...</a:t>
            </a:r>
          </a:p>
          <a:p>
            <a:r>
              <a:rPr lang="es-ES" sz="2000" b="1" dirty="0"/>
              <a:t>Cuando el sábado es así recordado, no se permitirá que lo temporal usurpe lo que pertenece a lo espiritual. Ningún deber que pertenece a los seis días hábiles será dejado para el sábado. Durante la semana nuestras energías no serán agotadas de tal manera en el trabajo temporal que en el día en que el Señor descansó y fue refrigerado estemos demasiado cansados para dedicarnos a su servicio...</a:t>
            </a:r>
          </a:p>
          <a:p>
            <a:r>
              <a:rPr lang="es-ES" sz="2000" b="1" dirty="0"/>
              <a:t>Termínense el viernes los preparativos para el sábado. Cuidad de que toda la ropa esté lista y que se haya cocinado todo lo que debe cocinarse... El sábado no ha de destinarse a reparar ropas, a cocinar alimentos, a los placeres o a ningún otro empleo mundanal [Debe hacerse esto a lo largo de la semana]” FV 36.</a:t>
            </a:r>
          </a:p>
        </p:txBody>
      </p:sp>
      <p:grpSp>
        <p:nvGrpSpPr>
          <p:cNvPr id="2" name="Grupo 1">
            <a:extLst>
              <a:ext uri="{FF2B5EF4-FFF2-40B4-BE49-F238E27FC236}">
                <a16:creationId xmlns:a16="http://schemas.microsoft.com/office/drawing/2014/main" id="{9C2384C8-6F1A-0538-0258-57DC5DE5E870}"/>
              </a:ext>
            </a:extLst>
          </p:cNvPr>
          <p:cNvGrpSpPr/>
          <p:nvPr/>
        </p:nvGrpSpPr>
        <p:grpSpPr>
          <a:xfrm>
            <a:off x="198201" y="97964"/>
            <a:ext cx="6733388" cy="1202534"/>
            <a:chOff x="198201" y="97964"/>
            <a:chExt cx="6733388" cy="1202534"/>
          </a:xfrm>
        </p:grpSpPr>
        <p:pic>
          <p:nvPicPr>
            <p:cNvPr id="5" name="Imagen 4">
              <a:extLst>
                <a:ext uri="{FF2B5EF4-FFF2-40B4-BE49-F238E27FC236}">
                  <a16:creationId xmlns:a16="http://schemas.microsoft.com/office/drawing/2014/main" id="{E66C1BE5-D8D8-31BE-282D-ABD082F234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8201" y="97964"/>
              <a:ext cx="6733388" cy="1127652"/>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419404C6-47FE-CA5F-34F9-61DA0D751BCC}"/>
                </a:ext>
              </a:extLst>
            </p:cNvPr>
            <p:cNvSpPr txBox="1"/>
            <p:nvPr/>
          </p:nvSpPr>
          <p:spPr>
            <a:xfrm>
              <a:off x="3831557" y="150152"/>
              <a:ext cx="2918036" cy="1066318"/>
            </a:xfrm>
            <a:prstGeom prst="rect">
              <a:avLst/>
            </a:prstGeom>
            <a:noFill/>
          </p:spPr>
          <p:txBody>
            <a:bodyPr wrap="square">
              <a:spAutoFit/>
            </a:bodyPr>
            <a:lstStyle/>
            <a:p>
              <a:pPr>
                <a:lnSpc>
                  <a:spcPts val="2500"/>
                </a:lnSpc>
              </a:pP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Me ayuda a recordar a Dios durante toda la semana. </a:t>
              </a:r>
            </a:p>
          </p:txBody>
        </p:sp>
        <p:sp>
          <p:nvSpPr>
            <p:cNvPr id="7" name="CuadroTexto 6">
              <a:extLst>
                <a:ext uri="{FF2B5EF4-FFF2-40B4-BE49-F238E27FC236}">
                  <a16:creationId xmlns:a16="http://schemas.microsoft.com/office/drawing/2014/main" id="{3AC2955C-4CC6-5BC4-6606-E55C0EC3E691}"/>
                </a:ext>
              </a:extLst>
            </p:cNvPr>
            <p:cNvSpPr txBox="1"/>
            <p:nvPr/>
          </p:nvSpPr>
          <p:spPr>
            <a:xfrm>
              <a:off x="1538455" y="39092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8" name="CuadroTexto 7">
              <a:extLst>
                <a:ext uri="{FF2B5EF4-FFF2-40B4-BE49-F238E27FC236}">
                  <a16:creationId xmlns:a16="http://schemas.microsoft.com/office/drawing/2014/main" id="{A62630A6-2CBE-20AA-00E3-18651DB32675}"/>
                </a:ext>
              </a:extLst>
            </p:cNvPr>
            <p:cNvSpPr txBox="1"/>
            <p:nvPr/>
          </p:nvSpPr>
          <p:spPr>
            <a:xfrm>
              <a:off x="215617" y="100169"/>
              <a:ext cx="1212841" cy="1200329"/>
            </a:xfrm>
            <a:prstGeom prst="rect">
              <a:avLst/>
            </a:prstGeom>
            <a:noFill/>
          </p:spPr>
          <p:txBody>
            <a:bodyPr wrap="square" rtlCol="0">
              <a:spAutoFit/>
            </a:bodyPr>
            <a:lstStyle/>
            <a:p>
              <a:r>
                <a:rPr lang="es-ES" sz="7200" b="1" dirty="0">
                  <a:solidFill>
                    <a:srgbClr val="F0D0E8"/>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18</a:t>
              </a:r>
            </a:p>
          </p:txBody>
        </p:sp>
      </p:grpSp>
      <p:pic>
        <p:nvPicPr>
          <p:cNvPr id="10" name="Imagen 9" descr="Imagen que contiene pasto, exterior, edificio, frente&#10;&#10;Descripción generada automáticamente">
            <a:extLst>
              <a:ext uri="{FF2B5EF4-FFF2-40B4-BE49-F238E27FC236}">
                <a16:creationId xmlns:a16="http://schemas.microsoft.com/office/drawing/2014/main" id="{54EF7F5D-E286-2B35-5B31-CF9FFDE1D6A6}"/>
              </a:ext>
            </a:extLst>
          </p:cNvPr>
          <p:cNvPicPr>
            <a:picLocks noChangeAspect="1"/>
          </p:cNvPicPr>
          <p:nvPr/>
        </p:nvPicPr>
        <p:blipFill rotWithShape="1">
          <a:blip r:embed="rId4">
            <a:extLst>
              <a:ext uri="{28A0092B-C50C-407E-A947-70E740481C1C}">
                <a14:useLocalDpi xmlns:a14="http://schemas.microsoft.com/office/drawing/2010/main" val="0"/>
              </a:ext>
            </a:extLst>
          </a:blip>
          <a:srcRect t="7082" b="11903"/>
          <a:stretch/>
        </p:blipFill>
        <p:spPr>
          <a:xfrm>
            <a:off x="7498068" y="111819"/>
            <a:ext cx="4542457" cy="2760054"/>
          </a:xfrm>
          <a:prstGeom prst="roundRect">
            <a:avLst>
              <a:gd name="adj" fmla="val 371"/>
            </a:avLst>
          </a:prstGeom>
          <a:solidFill>
            <a:srgbClr val="FFFFFF"/>
          </a:solidFill>
          <a:ln w="76200" cap="sq">
            <a:solidFill>
              <a:srgbClr val="432043"/>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a:extLst>
              <a:ext uri="{FF2B5EF4-FFF2-40B4-BE49-F238E27FC236}">
                <a16:creationId xmlns:a16="http://schemas.microsoft.com/office/drawing/2014/main" id="{0BB62EA5-730E-673E-3C31-E005BC4F944A}"/>
              </a:ext>
            </a:extLst>
          </p:cNvPr>
          <p:cNvPicPr>
            <a:picLocks noChangeAspect="1"/>
          </p:cNvPicPr>
          <p:nvPr/>
        </p:nvPicPr>
        <p:blipFill rotWithShape="1">
          <a:blip r:embed="rId5"/>
          <a:srcRect t="8836"/>
          <a:stretch/>
        </p:blipFill>
        <p:spPr>
          <a:xfrm>
            <a:off x="7498067" y="2971800"/>
            <a:ext cx="4608593" cy="2760054"/>
          </a:xfrm>
          <a:prstGeom prst="rect">
            <a:avLst/>
          </a:prstGeom>
          <a:solidFill>
            <a:srgbClr val="FFFFFF">
              <a:shade val="85000"/>
            </a:srgbClr>
          </a:solidFill>
          <a:ln w="28575" cap="sq">
            <a:solidFill>
              <a:srgbClr val="581B4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43A902C-DBC7-2B60-954C-2DEFB300D0AD}"/>
              </a:ext>
            </a:extLst>
          </p:cNvPr>
          <p:cNvPicPr>
            <a:picLocks noChangeAspect="1"/>
          </p:cNvPicPr>
          <p:nvPr/>
        </p:nvPicPr>
        <p:blipFill>
          <a:blip r:embed="rId6"/>
          <a:stretch>
            <a:fillRect/>
          </a:stretch>
        </p:blipFill>
        <p:spPr>
          <a:xfrm>
            <a:off x="10564238" y="5804211"/>
            <a:ext cx="1542423" cy="1026412"/>
          </a:xfrm>
          <a:prstGeom prst="snip2DiagRect">
            <a:avLst>
              <a:gd name="adj1" fmla="val 15776"/>
              <a:gd name="adj2" fmla="val 1819"/>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C669F6E0-9AEA-A004-039B-D0EB1406466F}"/>
              </a:ext>
            </a:extLst>
          </p:cNvPr>
          <p:cNvPicPr>
            <a:picLocks noChangeAspect="1"/>
          </p:cNvPicPr>
          <p:nvPr/>
        </p:nvPicPr>
        <p:blipFill>
          <a:blip r:embed="rId7"/>
          <a:stretch>
            <a:fillRect/>
          </a:stretch>
        </p:blipFill>
        <p:spPr>
          <a:xfrm>
            <a:off x="8710367" y="5806532"/>
            <a:ext cx="1742888" cy="1017053"/>
          </a:xfrm>
          <a:prstGeom prst="snip2DiagRect">
            <a:avLst>
              <a:gd name="adj1" fmla="val 14984"/>
              <a:gd name="adj2" fmla="val 16667"/>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261F45B6-82B6-5C99-075D-B682F3167A4F}"/>
              </a:ext>
            </a:extLst>
          </p:cNvPr>
          <p:cNvPicPr>
            <a:picLocks noChangeAspect="1"/>
          </p:cNvPicPr>
          <p:nvPr/>
        </p:nvPicPr>
        <p:blipFill rotWithShape="1">
          <a:blip r:embed="rId8"/>
          <a:srcRect l="28501" t="4396" r="11487" b="648"/>
          <a:stretch/>
        </p:blipFill>
        <p:spPr>
          <a:xfrm>
            <a:off x="7498068" y="5784038"/>
            <a:ext cx="1101771" cy="1026413"/>
          </a:xfrm>
          <a:prstGeom prst="snip2DiagRect">
            <a:avLst/>
          </a:prstGeom>
          <a:solidFill>
            <a:srgbClr val="FFFFFF">
              <a:shade val="85000"/>
            </a:srgbClr>
          </a:solidFill>
          <a:ln w="28575" cap="sq">
            <a:solidFill>
              <a:srgbClr val="571B4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91270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outHorizontal)">
                                      <p:cBhvr>
                                        <p:cTn id="21" dur="500"/>
                                        <p:tgtEl>
                                          <p:spTgt spid="1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outHorizontal)">
                                      <p:cBhvr>
                                        <p:cTn id="30" dur="500"/>
                                        <p:tgtEl>
                                          <p:spTgt spid="16"/>
                                        </p:tgtEl>
                                      </p:cBhvr>
                                    </p:animEffect>
                                  </p:childTnLst>
                                </p:cTn>
                              </p:par>
                            </p:childTnLst>
                          </p:cTn>
                        </p:par>
                        <p:par>
                          <p:cTn id="31" fill="hold">
                            <p:stCondLst>
                              <p:cond delay="500"/>
                            </p:stCondLst>
                            <p:childTnLst>
                              <p:par>
                                <p:cTn id="32" presetID="16" presetClass="entr" presetSubtype="42"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outHorizontal)">
                                      <p:cBhvr>
                                        <p:cTn id="34" dur="500"/>
                                        <p:tgtEl>
                                          <p:spTgt spid="15"/>
                                        </p:tgtEl>
                                      </p:cBhvr>
                                    </p:animEffect>
                                  </p:childTnLst>
                                </p:cTn>
                              </p:par>
                            </p:childTnLst>
                          </p:cTn>
                        </p:par>
                        <p:par>
                          <p:cTn id="35" fill="hold">
                            <p:stCondLst>
                              <p:cond delay="1000"/>
                            </p:stCondLst>
                            <p:childTnLst>
                              <p:par>
                                <p:cTn id="36" presetID="16" presetClass="entr" presetSubtype="42"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outHorizontal)">
                                      <p:cBhvr>
                                        <p:cTn id="38" dur="500"/>
                                        <p:tgtEl>
                                          <p:spTgt spid="14"/>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wipe(left)">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5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1F279156-BFED-D0BC-C5E5-C8A4ED88F4F0}"/>
              </a:ext>
            </a:extLst>
          </p:cNvPr>
          <p:cNvGrpSpPr/>
          <p:nvPr/>
        </p:nvGrpSpPr>
        <p:grpSpPr>
          <a:xfrm>
            <a:off x="5404685" y="76148"/>
            <a:ext cx="6733388" cy="1202534"/>
            <a:chOff x="5404685" y="76148"/>
            <a:chExt cx="6733388" cy="1202534"/>
          </a:xfrm>
        </p:grpSpPr>
        <p:pic>
          <p:nvPicPr>
            <p:cNvPr id="2" name="Imagen 1">
              <a:extLst>
                <a:ext uri="{FF2B5EF4-FFF2-40B4-BE49-F238E27FC236}">
                  <a16:creationId xmlns:a16="http://schemas.microsoft.com/office/drawing/2014/main" id="{8D77F2AB-6441-7498-0EBC-669B7992E0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04685" y="76148"/>
              <a:ext cx="6733388"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0426EAF7-C864-7480-610E-AAD437510471}"/>
                </a:ext>
              </a:extLst>
            </p:cNvPr>
            <p:cNvSpPr txBox="1"/>
            <p:nvPr/>
          </p:nvSpPr>
          <p:spPr>
            <a:xfrm>
              <a:off x="9198099" y="245996"/>
              <a:ext cx="2355619" cy="830997"/>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Es una señal de santificación. </a:t>
              </a:r>
            </a:p>
          </p:txBody>
        </p:sp>
        <p:sp>
          <p:nvSpPr>
            <p:cNvPr id="5" name="CuadroTexto 4">
              <a:extLst>
                <a:ext uri="{FF2B5EF4-FFF2-40B4-BE49-F238E27FC236}">
                  <a16:creationId xmlns:a16="http://schemas.microsoft.com/office/drawing/2014/main" id="{D5F506DB-42F1-2C88-0F6A-8D40C29BEFA8}"/>
                </a:ext>
              </a:extLst>
            </p:cNvPr>
            <p:cNvSpPr txBox="1"/>
            <p:nvPr/>
          </p:nvSpPr>
          <p:spPr>
            <a:xfrm>
              <a:off x="6744939" y="36910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251D40D1-6E00-1376-955D-A14702C76230}"/>
                </a:ext>
              </a:extLst>
            </p:cNvPr>
            <p:cNvSpPr txBox="1"/>
            <p:nvPr/>
          </p:nvSpPr>
          <p:spPr>
            <a:xfrm>
              <a:off x="5422101" y="78353"/>
              <a:ext cx="1212841" cy="1200329"/>
            </a:xfrm>
            <a:prstGeom prst="rect">
              <a:avLst/>
            </a:prstGeom>
            <a:noFill/>
          </p:spPr>
          <p:txBody>
            <a:bodyPr wrap="square" rtlCol="0">
              <a:spAutoFit/>
            </a:bodyPr>
            <a:lstStyle/>
            <a:p>
              <a:r>
                <a:rPr lang="es-ES" sz="7200" b="1" dirty="0">
                  <a:solidFill>
                    <a:srgbClr val="B2D2EC"/>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19</a:t>
              </a:r>
            </a:p>
          </p:txBody>
        </p:sp>
      </p:grpSp>
      <p:sp>
        <p:nvSpPr>
          <p:cNvPr id="7" name="CuadroTexto 6">
            <a:extLst>
              <a:ext uri="{FF2B5EF4-FFF2-40B4-BE49-F238E27FC236}">
                <a16:creationId xmlns:a16="http://schemas.microsoft.com/office/drawing/2014/main" id="{5509B645-4979-44CE-CD53-FFFB7B690BA7}"/>
              </a:ext>
            </a:extLst>
          </p:cNvPr>
          <p:cNvSpPr txBox="1"/>
          <p:nvPr/>
        </p:nvSpPr>
        <p:spPr>
          <a:xfrm>
            <a:off x="5536919" y="1348800"/>
            <a:ext cx="6641944" cy="5509200"/>
          </a:xfrm>
          <a:prstGeom prst="rect">
            <a:avLst/>
          </a:prstGeom>
          <a:noFill/>
        </p:spPr>
        <p:txBody>
          <a:bodyPr wrap="square">
            <a:spAutoFit/>
          </a:bodyPr>
          <a:lstStyle/>
          <a:p>
            <a:r>
              <a:rPr lang="es-ES" sz="2200" b="1" dirty="0"/>
              <a:t>Desde la columna de nube, Cristo declaró acerca del sábado: “En verdad vosotros guardaréis mis sábados: porque es señal entre mí y vosotros por vuestras generaciones, para que sepáis que yo soy Jehová que os santifico”. Éxodo 31:13. El sábado que fue dado al mundo como señal de que Dios es el Creador, es también la señal de que es el Santificador. El poder que creó todas las cosas es el poder que vuelve a crear el alma a su semejanza. Para quienes lo santifican, el sábado es una señal de santificación. La verdadera santificación es armonía con Dios, unidad con él en carácter. Se recibe obedeciendo los principios que son el trasunto de su carácter. Y el sábado es la señal de obediencia. El que obedece de corazón el cuarto mandamiento, obedecerá toda la ley. Queda santificado por la obediencia. CPI 472. </a:t>
            </a:r>
          </a:p>
        </p:txBody>
      </p:sp>
      <p:pic>
        <p:nvPicPr>
          <p:cNvPr id="10" name="Imagen 9" descr="Imagen que contiene hombre, agua, joven, pequeño&#10;&#10;Descripción generada automáticamente">
            <a:extLst>
              <a:ext uri="{FF2B5EF4-FFF2-40B4-BE49-F238E27FC236}">
                <a16:creationId xmlns:a16="http://schemas.microsoft.com/office/drawing/2014/main" id="{2A32DB58-04CE-5E0B-B0BE-C1D68A1CBABE}"/>
              </a:ext>
            </a:extLst>
          </p:cNvPr>
          <p:cNvPicPr>
            <a:picLocks noChangeAspect="1"/>
          </p:cNvPicPr>
          <p:nvPr/>
        </p:nvPicPr>
        <p:blipFill rotWithShape="1">
          <a:blip r:embed="rId4">
            <a:extLst>
              <a:ext uri="{28A0092B-C50C-407E-A947-70E740481C1C}">
                <a14:useLocalDpi xmlns:a14="http://schemas.microsoft.com/office/drawing/2010/main" val="0"/>
              </a:ext>
            </a:extLst>
          </a:blip>
          <a:srcRect l="11459" r="11775"/>
          <a:stretch/>
        </p:blipFill>
        <p:spPr>
          <a:xfrm>
            <a:off x="53927" y="738770"/>
            <a:ext cx="5409433" cy="6040877"/>
          </a:xfrm>
          <a:prstGeom prst="rect">
            <a:avLst/>
          </a:prstGeom>
          <a:ln>
            <a:noFill/>
          </a:ln>
          <a:effectLst>
            <a:softEdge rad="112500"/>
          </a:effectLst>
        </p:spPr>
      </p:pic>
    </p:spTree>
    <p:extLst>
      <p:ext uri="{BB962C8B-B14F-4D97-AF65-F5344CB8AC3E}">
        <p14:creationId xmlns:p14="http://schemas.microsoft.com/office/powerpoint/2010/main" val="1491974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531B33-BA3B-C3F6-8AD3-E3E278C84AC3}"/>
              </a:ext>
            </a:extLst>
          </p:cNvPr>
          <p:cNvSpPr txBox="1"/>
          <p:nvPr/>
        </p:nvSpPr>
        <p:spPr>
          <a:xfrm>
            <a:off x="181583" y="1219332"/>
            <a:ext cx="6733382" cy="1432508"/>
          </a:xfrm>
          <a:prstGeom prst="rect">
            <a:avLst/>
          </a:prstGeom>
          <a:noFill/>
        </p:spPr>
        <p:txBody>
          <a:bodyPr wrap="square">
            <a:spAutoFit/>
          </a:bodyPr>
          <a:lstStyle/>
          <a:p>
            <a:pPr lvl="0">
              <a:lnSpc>
                <a:spcPct val="107000"/>
              </a:lnSpc>
              <a:spcAft>
                <a:spcPts val="800"/>
              </a:spcAft>
            </a:pPr>
            <a:r>
              <a:rPr lang="es-ES" sz="1900" b="1" dirty="0">
                <a:effectLst/>
                <a:latin typeface="Calibri" panose="020F0502020204030204" pitchFamily="34" charset="0"/>
                <a:ea typeface="Calibri" panose="020F0502020204030204" pitchFamily="34" charset="0"/>
                <a:cs typeface="Times New Roman" panose="02020603050405020304" pitchFamily="18" charset="0"/>
              </a:rPr>
              <a:t>Por todas las bendiciones que hemos visto, el sábado se convierte en un anticipo de todo lo que disfrutaremos en el mundo venidero.</a:t>
            </a:r>
          </a:p>
          <a:p>
            <a:pPr lvl="0">
              <a:lnSpc>
                <a:spcPct val="107000"/>
              </a:lnSpc>
              <a:spcAft>
                <a:spcPts val="800"/>
              </a:spcAft>
            </a:pPr>
            <a:r>
              <a:rPr lang="es-ES" sz="1900" b="1" dirty="0">
                <a:latin typeface="Calibri" panose="020F0502020204030204" pitchFamily="34" charset="0"/>
                <a:ea typeface="Calibri" panose="020F0502020204030204" pitchFamily="34" charset="0"/>
                <a:cs typeface="Times New Roman" panose="02020603050405020304" pitchFamily="18" charset="0"/>
              </a:rPr>
              <a:t>Allí, en la Tierra Nueva, seguiremos guardando el sábado.</a:t>
            </a:r>
            <a:endParaRPr lang="es-ES" sz="19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upo 6">
            <a:extLst>
              <a:ext uri="{FF2B5EF4-FFF2-40B4-BE49-F238E27FC236}">
                <a16:creationId xmlns:a16="http://schemas.microsoft.com/office/drawing/2014/main" id="{EB245310-16C8-337D-0DEA-531FBD23D496}"/>
              </a:ext>
            </a:extLst>
          </p:cNvPr>
          <p:cNvGrpSpPr/>
          <p:nvPr/>
        </p:nvGrpSpPr>
        <p:grpSpPr>
          <a:xfrm>
            <a:off x="117161" y="63362"/>
            <a:ext cx="6733382" cy="1202534"/>
            <a:chOff x="117161" y="63362"/>
            <a:chExt cx="6733382" cy="1202534"/>
          </a:xfrm>
        </p:grpSpPr>
        <p:pic>
          <p:nvPicPr>
            <p:cNvPr id="2" name="Imagen 1">
              <a:extLst>
                <a:ext uri="{FF2B5EF4-FFF2-40B4-BE49-F238E27FC236}">
                  <a16:creationId xmlns:a16="http://schemas.microsoft.com/office/drawing/2014/main" id="{4E01BA52-5177-90DA-AF75-D9730190BB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61" y="63362"/>
              <a:ext cx="6733382" cy="112765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9EA4B5C-1A1A-0BF2-9DA4-2BD388447E79}"/>
                </a:ext>
              </a:extLst>
            </p:cNvPr>
            <p:cNvSpPr txBox="1"/>
            <p:nvPr/>
          </p:nvSpPr>
          <p:spPr>
            <a:xfrm>
              <a:off x="3910572" y="233210"/>
              <a:ext cx="2355619" cy="830997"/>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Es probar el mundo venidero. </a:t>
              </a:r>
            </a:p>
          </p:txBody>
        </p:sp>
        <p:sp>
          <p:nvSpPr>
            <p:cNvPr id="5" name="CuadroTexto 4">
              <a:extLst>
                <a:ext uri="{FF2B5EF4-FFF2-40B4-BE49-F238E27FC236}">
                  <a16:creationId xmlns:a16="http://schemas.microsoft.com/office/drawing/2014/main" id="{832EADDD-42CE-1F32-40F3-9DA5E6079403}"/>
                </a:ext>
              </a:extLst>
            </p:cNvPr>
            <p:cNvSpPr txBox="1"/>
            <p:nvPr/>
          </p:nvSpPr>
          <p:spPr>
            <a:xfrm>
              <a:off x="1457412" y="35632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C4E5C44E-EC70-6DA1-0036-623A0C32F3BB}"/>
                </a:ext>
              </a:extLst>
            </p:cNvPr>
            <p:cNvSpPr txBox="1"/>
            <p:nvPr/>
          </p:nvSpPr>
          <p:spPr>
            <a:xfrm>
              <a:off x="134574" y="65567"/>
              <a:ext cx="1212841" cy="1200329"/>
            </a:xfrm>
            <a:prstGeom prst="rect">
              <a:avLst/>
            </a:prstGeom>
            <a:noFill/>
          </p:spPr>
          <p:txBody>
            <a:bodyPr wrap="square" rtlCol="0">
              <a:spAutoFit/>
            </a:bodyPr>
            <a:lstStyle/>
            <a:p>
              <a:r>
                <a:rPr lang="es-ES" sz="7200" b="1" dirty="0">
                  <a:solidFill>
                    <a:srgbClr val="CCE4C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20</a:t>
              </a:r>
            </a:p>
          </p:txBody>
        </p:sp>
      </p:grpSp>
      <p:sp>
        <p:nvSpPr>
          <p:cNvPr id="8" name="CuadroTexto 7">
            <a:extLst>
              <a:ext uri="{FF2B5EF4-FFF2-40B4-BE49-F238E27FC236}">
                <a16:creationId xmlns:a16="http://schemas.microsoft.com/office/drawing/2014/main" id="{2102A6A6-F154-3686-A3A1-BA98BEDA83A8}"/>
              </a:ext>
            </a:extLst>
          </p:cNvPr>
          <p:cNvSpPr txBox="1"/>
          <p:nvPr/>
        </p:nvSpPr>
        <p:spPr>
          <a:xfrm>
            <a:off x="181583" y="2595995"/>
            <a:ext cx="6705782" cy="4185761"/>
          </a:xfrm>
          <a:prstGeom prst="rect">
            <a:avLst/>
          </a:prstGeom>
          <a:noFill/>
        </p:spPr>
        <p:txBody>
          <a:bodyPr wrap="square">
            <a:spAutoFit/>
          </a:bodyPr>
          <a:lstStyle/>
          <a:p>
            <a:r>
              <a:rPr lang="es-ES" sz="1900" b="1" dirty="0"/>
              <a:t>“Se me mostró que la ley de Dios permanecerá inalterable por siempre y regirá en la nueva tierra por toda la eternidad. Cuando en la creación se echaron los cimientos de la tierra, los hijos de Dios contemplaron admirados la obra del Creador, y la hueste celestial prorrumpió en exclamaciones de júbilo. Entonces se echaron también los cimientos del sábado. Después de los seis días de la creación, Dios reposó el séptimo, de toda la obra que había hecho, y lo bendijo y santificó, porque en dicho día había reposado de toda su obra. El sábado fue instituido en el Edén antes de la caída, y lo observaron Adán y Eva y toda la hueste celestial. Dios reposó en el séptimo día, lo bendijo y lo santificó. Vi que el sábado nunca será abolido, sino que los santos redimidos y toda  la hueste angélica lo observarán eternamente en honra del gran Creador” Primeros Escritos, 217.</a:t>
            </a:r>
          </a:p>
        </p:txBody>
      </p:sp>
      <p:pic>
        <p:nvPicPr>
          <p:cNvPr id="13" name="Imagen 12" descr="Imagen que contiene persona, hombre, parado, pasto&#10;&#10;Descripción generada automáticamente">
            <a:extLst>
              <a:ext uri="{FF2B5EF4-FFF2-40B4-BE49-F238E27FC236}">
                <a16:creationId xmlns:a16="http://schemas.microsoft.com/office/drawing/2014/main" id="{9FE26BDB-0C91-24DA-798D-3CC67E6A5E2E}"/>
              </a:ext>
            </a:extLst>
          </p:cNvPr>
          <p:cNvPicPr>
            <a:picLocks noChangeAspect="1"/>
          </p:cNvPicPr>
          <p:nvPr/>
        </p:nvPicPr>
        <p:blipFill rotWithShape="1">
          <a:blip r:embed="rId4">
            <a:extLst>
              <a:ext uri="{28A0092B-C50C-407E-A947-70E740481C1C}">
                <a14:useLocalDpi xmlns:a14="http://schemas.microsoft.com/office/drawing/2010/main" val="0"/>
              </a:ext>
            </a:extLst>
          </a:blip>
          <a:srcRect b="7093"/>
          <a:stretch/>
        </p:blipFill>
        <p:spPr>
          <a:xfrm>
            <a:off x="6887365" y="73357"/>
            <a:ext cx="5211626" cy="6711285"/>
          </a:xfrm>
          <a:prstGeom prst="rect">
            <a:avLst/>
          </a:prstGeom>
          <a:ln>
            <a:noFill/>
          </a:ln>
          <a:effectLst>
            <a:softEdge rad="112500"/>
          </a:effectLst>
        </p:spPr>
      </p:pic>
    </p:spTree>
    <p:extLst>
      <p:ext uri="{BB962C8B-B14F-4D97-AF65-F5344CB8AC3E}">
        <p14:creationId xmlns:p14="http://schemas.microsoft.com/office/powerpoint/2010/main" val="8163496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837E67-0FB8-6DB5-FAB4-880FDF3EA405}"/>
              </a:ext>
            </a:extLst>
          </p:cNvPr>
          <p:cNvSpPr txBox="1"/>
          <p:nvPr/>
        </p:nvSpPr>
        <p:spPr>
          <a:xfrm>
            <a:off x="76109" y="126690"/>
            <a:ext cx="6280624" cy="4129144"/>
          </a:xfrm>
          <a:prstGeom prst="rect">
            <a:avLst/>
          </a:prstGeom>
          <a:noFill/>
        </p:spPr>
        <p:txBody>
          <a:bodyPr wrap="square">
            <a:spAutoFit/>
          </a:bodyPr>
          <a:lstStyle/>
          <a:p>
            <a:pPr>
              <a:lnSpc>
                <a:spcPct val="107000"/>
              </a:lnSpc>
            </a:pPr>
            <a:r>
              <a:rPr lang="es-ES" sz="2400" b="1" dirty="0">
                <a:effectLst/>
                <a:latin typeface="Calibri" panose="020F0502020204030204" pitchFamily="34" charset="0"/>
                <a:ea typeface="Calibri" panose="020F0502020204030204" pitchFamily="34" charset="0"/>
                <a:cs typeface="Times New Roman" panose="02020603050405020304" pitchFamily="18" charset="0"/>
              </a:rPr>
              <a:t>Dios ofrece la bendición del sábado para el desequilibrio emocional y la inquietud humana. Millones de personas en el mundo están recibiendo estos beneficios. </a:t>
            </a:r>
          </a:p>
          <a:p>
            <a:pPr>
              <a:lnSpc>
                <a:spcPct val="107000"/>
              </a:lnSpc>
            </a:pPr>
            <a:r>
              <a:rPr lang="es-ES" sz="2400" b="1" dirty="0">
                <a:effectLst/>
                <a:latin typeface="Calibri" panose="020F0502020204030204" pitchFamily="34" charset="0"/>
                <a:ea typeface="Calibri" panose="020F0502020204030204" pitchFamily="34" charset="0"/>
                <a:cs typeface="Times New Roman" panose="02020603050405020304" pitchFamily="18" charset="0"/>
              </a:rPr>
              <a:t>Te invito a recibir los beneficios del descanso sabático semanal. Al mismo tiempo, quiero que hagas hoy de Jesús tu descanso espiritual. En Cristo, el sábado tendrá una doble bendición. Permite que Jesús aplique en tu vida los beneficios de su gracia salvadora.</a:t>
            </a:r>
          </a:p>
        </p:txBody>
      </p:sp>
      <p:sp>
        <p:nvSpPr>
          <p:cNvPr id="4" name="CuadroTexto 3">
            <a:extLst>
              <a:ext uri="{FF2B5EF4-FFF2-40B4-BE49-F238E27FC236}">
                <a16:creationId xmlns:a16="http://schemas.microsoft.com/office/drawing/2014/main" id="{AE6CC43B-028A-79B1-5884-357BE8330793}"/>
              </a:ext>
            </a:extLst>
          </p:cNvPr>
          <p:cNvSpPr txBox="1"/>
          <p:nvPr/>
        </p:nvSpPr>
        <p:spPr>
          <a:xfrm>
            <a:off x="3676971" y="4007301"/>
            <a:ext cx="8383836" cy="2050690"/>
          </a:xfrm>
          <a:prstGeom prst="rect">
            <a:avLst/>
          </a:prstGeom>
          <a:noFill/>
        </p:spPr>
        <p:txBody>
          <a:bodyPr wrap="square">
            <a:spAutoFit/>
          </a:bodyPr>
          <a:lstStyle/>
          <a:p>
            <a:pPr>
              <a:lnSpc>
                <a:spcPct val="107000"/>
              </a:lnSpc>
              <a:spcAft>
                <a:spcPts val="800"/>
              </a:spcAft>
            </a:pPr>
            <a:r>
              <a:rPr lang="es-ES" sz="2400" b="1" dirty="0">
                <a:effectLst/>
                <a:latin typeface="Calibri" panose="020F0502020204030204" pitchFamily="34" charset="0"/>
                <a:ea typeface="Calibri" panose="020F0502020204030204" pitchFamily="34" charset="0"/>
                <a:cs typeface="Times New Roman" panose="02020603050405020304" pitchFamily="18" charset="0"/>
              </a:rPr>
              <a:t>Los beneficios que nos otorga el sábado son eternos y no tienen precio. ¿Cómo podríamos fijar un valor para cosas como una vida familiar segura, o estar en paz consigo mismo? Si queremos lograr estos beneficios, nuestros sacrificios son solo ínfimos en comparación a nuestra recompensa.</a:t>
            </a:r>
          </a:p>
        </p:txBody>
      </p:sp>
      <p:sp>
        <p:nvSpPr>
          <p:cNvPr id="5" name="CuadroTexto 4">
            <a:extLst>
              <a:ext uri="{FF2B5EF4-FFF2-40B4-BE49-F238E27FC236}">
                <a16:creationId xmlns:a16="http://schemas.microsoft.com/office/drawing/2014/main" id="{9F138EBE-0A96-B51A-015C-9E3C0DE11644}"/>
              </a:ext>
            </a:extLst>
          </p:cNvPr>
          <p:cNvSpPr txBox="1"/>
          <p:nvPr/>
        </p:nvSpPr>
        <p:spPr>
          <a:xfrm>
            <a:off x="3676971" y="5896518"/>
            <a:ext cx="8087388" cy="865173"/>
          </a:xfrm>
          <a:prstGeom prst="rect">
            <a:avLst/>
          </a:prstGeom>
          <a:noFill/>
        </p:spPr>
        <p:txBody>
          <a:bodyPr wrap="square">
            <a:spAutoFit/>
          </a:bodyPr>
          <a:lstStyle/>
          <a:p>
            <a:pPr>
              <a:lnSpc>
                <a:spcPct val="107000"/>
              </a:lnSpc>
              <a:spcAft>
                <a:spcPts val="800"/>
              </a:spcAft>
            </a:pPr>
            <a:r>
              <a:rPr lang="es-ES" sz="2400" b="1" dirty="0">
                <a:effectLst/>
                <a:latin typeface="Calibri" panose="020F0502020204030204" pitchFamily="34" charset="0"/>
                <a:ea typeface="Calibri" panose="020F0502020204030204" pitchFamily="34" charset="0"/>
                <a:cs typeface="Times New Roman" panose="02020603050405020304" pitchFamily="18" charset="0"/>
              </a:rPr>
              <a:t>Decida hoy guardar el sábado conforme al mandamiento (Lucas 23:56) y disfruta la vida en plenitud.</a:t>
            </a:r>
          </a:p>
        </p:txBody>
      </p:sp>
      <p:pic>
        <p:nvPicPr>
          <p:cNvPr id="6" name="Imagen 5" descr="Texto&#10;&#10;Descripción generada automáticamente con confianza media">
            <a:extLst>
              <a:ext uri="{FF2B5EF4-FFF2-40B4-BE49-F238E27FC236}">
                <a16:creationId xmlns:a16="http://schemas.microsoft.com/office/drawing/2014/main" id="{95C5941C-F856-6C46-2353-0C6D8D143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342" y="326777"/>
            <a:ext cx="5657312" cy="3673938"/>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p:spPr>
      </p:pic>
      <p:pic>
        <p:nvPicPr>
          <p:cNvPr id="7" name="Imagen 6" descr="Un par de personas de pie&#10;&#10;Descripción generada automáticamente con confianza baja">
            <a:extLst>
              <a:ext uri="{FF2B5EF4-FFF2-40B4-BE49-F238E27FC236}">
                <a16:creationId xmlns:a16="http://schemas.microsoft.com/office/drawing/2014/main" id="{A3F81653-12A0-360C-F0A4-3E01B76B82D6}"/>
              </a:ext>
            </a:extLst>
          </p:cNvPr>
          <p:cNvPicPr>
            <a:picLocks noChangeAspect="1"/>
          </p:cNvPicPr>
          <p:nvPr/>
        </p:nvPicPr>
        <p:blipFill rotWithShape="1">
          <a:blip r:embed="rId4">
            <a:extLst>
              <a:ext uri="{28A0092B-C50C-407E-A947-70E740481C1C}">
                <a14:useLocalDpi xmlns:a14="http://schemas.microsoft.com/office/drawing/2010/main" val="0"/>
              </a:ext>
            </a:extLst>
          </a:blip>
          <a:srcRect t="42256" b="8824"/>
          <a:stretch/>
        </p:blipFill>
        <p:spPr>
          <a:xfrm>
            <a:off x="230346" y="4214436"/>
            <a:ext cx="3347472" cy="239287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547264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t="-2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66F10B0-0236-2997-46EE-8C04C252573D}"/>
              </a:ext>
            </a:extLst>
          </p:cNvPr>
          <p:cNvSpPr txBox="1"/>
          <p:nvPr/>
        </p:nvSpPr>
        <p:spPr>
          <a:xfrm>
            <a:off x="249535" y="266595"/>
            <a:ext cx="7055429" cy="6324808"/>
          </a:xfrm>
          <a:prstGeom prst="rect">
            <a:avLst/>
          </a:prstGeom>
          <a:noFill/>
        </p:spPr>
        <p:txBody>
          <a:bodyPr wrap="square">
            <a:spAutoFit/>
          </a:bodyPr>
          <a:lstStyle/>
          <a:p>
            <a:pPr>
              <a:spcBef>
                <a:spcPts val="600"/>
              </a:spcBef>
            </a:pPr>
            <a:r>
              <a:rPr lang="es-ES" sz="2000" b="1" dirty="0"/>
              <a:t>Me gustaría hacerte una pregunta: ¿Qué es el sábado, una señal o un día festivo?</a:t>
            </a:r>
          </a:p>
          <a:p>
            <a:pPr>
              <a:spcBef>
                <a:spcPts val="600"/>
              </a:spcBef>
            </a:pPr>
            <a:r>
              <a:rPr lang="es-ES" sz="2000" b="1" dirty="0"/>
              <a:t>¿Por qué hablar del sábado como una señal? ¿No sería más adecuado referirnos al sábado en términos de día festivo? Para responder a estos interrogantes, debemos primero comprender el sentido de la palabra “señal”.</a:t>
            </a:r>
          </a:p>
          <a:p>
            <a:pPr>
              <a:spcBef>
                <a:spcPts val="600"/>
              </a:spcBef>
            </a:pPr>
            <a:r>
              <a:rPr lang="es-ES" sz="2000" b="1" dirty="0"/>
              <a:t>Las señalizaciones en la ruta nos ayudan a ubicarnos cuando andamos perdidos. Cuando una persona sabe hacia dónde va, éstas no le son necesarias. Sin embargo, en el caso contrario, no hay nada mejor.</a:t>
            </a:r>
          </a:p>
          <a:p>
            <a:pPr>
              <a:spcBef>
                <a:spcPts val="600"/>
              </a:spcBef>
            </a:pPr>
            <a:r>
              <a:rPr lang="es-ES" sz="2000" b="1" dirty="0"/>
              <a:t>Dios le dice a Moisés: “Tú hablarás a los hijos de Israel, diciendo: En verdad vosotros guardaréis mis sábados; porque es señal entre mí y vosotros por vuestras generaciones, para que sepáis que yo soy Jehová que os santifico” Éxodo 31:13</a:t>
            </a:r>
          </a:p>
          <a:p>
            <a:pPr>
              <a:spcBef>
                <a:spcPts val="600"/>
              </a:spcBef>
            </a:pPr>
            <a:r>
              <a:rPr lang="es-ES" sz="2000" b="1" dirty="0"/>
              <a:t>Por lo tanto el sábado es una señal. Al llevar una vida tan agitada y creativa, tendemos a apartarnos de Dios. Por ello el sábado es una “señalización” que nos conduce nuevamente hacia nuestro Creador, y refuerza nuestra relación con El.</a:t>
            </a:r>
          </a:p>
          <a:p>
            <a:pPr>
              <a:spcBef>
                <a:spcPts val="600"/>
              </a:spcBef>
            </a:pPr>
            <a:r>
              <a:rPr lang="es-ES" sz="2000" b="1" dirty="0"/>
              <a:t>¿Qué beneficios me aporta el sábado?</a:t>
            </a:r>
          </a:p>
        </p:txBody>
      </p:sp>
      <p:pic>
        <p:nvPicPr>
          <p:cNvPr id="8" name="Imagen 7" descr="Un dibujo de una persona&#10;&#10;Descripción generada automáticamente con confianza media">
            <a:extLst>
              <a:ext uri="{FF2B5EF4-FFF2-40B4-BE49-F238E27FC236}">
                <a16:creationId xmlns:a16="http://schemas.microsoft.com/office/drawing/2014/main" id="{140D87DC-EF11-B874-4285-5D8F9A801524}"/>
              </a:ext>
            </a:extLst>
          </p:cNvPr>
          <p:cNvPicPr>
            <a:picLocks noChangeAspect="1"/>
          </p:cNvPicPr>
          <p:nvPr/>
        </p:nvPicPr>
        <p:blipFill rotWithShape="1">
          <a:blip r:embed="rId3">
            <a:extLst>
              <a:ext uri="{28A0092B-C50C-407E-A947-70E740481C1C}">
                <a14:useLocalDpi xmlns:a14="http://schemas.microsoft.com/office/drawing/2010/main" val="0"/>
              </a:ext>
            </a:extLst>
          </a:blip>
          <a:srcRect b="5811"/>
          <a:stretch/>
        </p:blipFill>
        <p:spPr>
          <a:xfrm>
            <a:off x="7304964" y="75241"/>
            <a:ext cx="4887036" cy="6707517"/>
          </a:xfrm>
          <a:prstGeom prst="rect">
            <a:avLst/>
          </a:prstGeom>
          <a:ln>
            <a:noFill/>
          </a:ln>
          <a:effectLst>
            <a:softEdge rad="112500"/>
          </a:effectLst>
        </p:spPr>
      </p:pic>
    </p:spTree>
    <p:extLst>
      <p:ext uri="{BB962C8B-B14F-4D97-AF65-F5344CB8AC3E}">
        <p14:creationId xmlns:p14="http://schemas.microsoft.com/office/powerpoint/2010/main" val="36565616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left)">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left)">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8000" b="-1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EE32742-50F5-70D7-E923-807886A4AE5E}"/>
              </a:ext>
            </a:extLst>
          </p:cNvPr>
          <p:cNvSpPr txBox="1"/>
          <p:nvPr/>
        </p:nvSpPr>
        <p:spPr>
          <a:xfrm>
            <a:off x="95222" y="1127643"/>
            <a:ext cx="7000904" cy="5786199"/>
          </a:xfrm>
          <a:prstGeom prst="rect">
            <a:avLst/>
          </a:prstGeom>
          <a:noFill/>
        </p:spPr>
        <p:txBody>
          <a:bodyPr wrap="square">
            <a:spAutoFit/>
          </a:bodyPr>
          <a:lstStyle/>
          <a:p>
            <a:pPr>
              <a:spcBef>
                <a:spcPts val="600"/>
              </a:spcBef>
            </a:pPr>
            <a:r>
              <a:rPr lang="es-ES" sz="2000" b="1" dirty="0"/>
              <a:t>“Fueron, pues, acabados los cielos y la tierra, y todo el ejército de ellos.  Y acabó Dios en el día séptimo la obra que hizo; y reposó el día séptimo de toda la obra que hizo. Y bendijo Dios al día séptimo, y lo santificó, porque en él reposó de toda la obra que había hecho en la creación” Génesis 2:1-3.</a:t>
            </a:r>
          </a:p>
          <a:p>
            <a:pPr>
              <a:spcBef>
                <a:spcPts val="600"/>
              </a:spcBef>
            </a:pPr>
            <a:r>
              <a:rPr lang="es-ES" sz="2000" b="1" dirty="0"/>
              <a:t>“Yo soy Jehová vuestro Dios; andad en mis ordenanzas, y guardad mis derechos, y ponedlos por obra: Y santificad mis sábados, y sean por señal entre mí y vosotros, para que sepáis que yo soy Jehová vuestro Dios” Ezequiel 20:19, 20. </a:t>
            </a:r>
          </a:p>
          <a:p>
            <a:pPr>
              <a:spcBef>
                <a:spcPts val="600"/>
              </a:spcBef>
            </a:pPr>
            <a:r>
              <a:rPr lang="es-ES" sz="2000" b="1" dirty="0"/>
              <a:t>“El sábado le fue dado a toda la humanidad para conmemorar la obra de la creación. El gran Jehová, cuando colocó los fundamentos de la tierra, cuando vistió a todo el mundo con su traje de hermosura, y creó todas las maravillas de la tierra y del mar, instituyó el día sábado y lo santificó. Cuando las estrellas de la mañana cantaban, y todos los hijos de Dios daban voces de gozo, el sábado fue apartado como un monumento de Dios. Dios santificó y bendijo el día en que había reposado de su obra maravillosa” NEV 345.</a:t>
            </a:r>
          </a:p>
        </p:txBody>
      </p:sp>
      <p:grpSp>
        <p:nvGrpSpPr>
          <p:cNvPr id="2" name="Grupo 1">
            <a:extLst>
              <a:ext uri="{FF2B5EF4-FFF2-40B4-BE49-F238E27FC236}">
                <a16:creationId xmlns:a16="http://schemas.microsoft.com/office/drawing/2014/main" id="{AD96925D-508B-B1B4-9B43-A7A0EEBEFCF8}"/>
              </a:ext>
            </a:extLst>
          </p:cNvPr>
          <p:cNvGrpSpPr/>
          <p:nvPr/>
        </p:nvGrpSpPr>
        <p:grpSpPr>
          <a:xfrm>
            <a:off x="85697" y="17564"/>
            <a:ext cx="6733392" cy="1200329"/>
            <a:chOff x="85697" y="17564"/>
            <a:chExt cx="6733392" cy="1200329"/>
          </a:xfrm>
        </p:grpSpPr>
        <p:pic>
          <p:nvPicPr>
            <p:cNvPr id="3" name="Imagen 2" descr="Forma&#10;&#10;Descripción generada automáticamente">
              <a:extLst>
                <a:ext uri="{FF2B5EF4-FFF2-40B4-BE49-F238E27FC236}">
                  <a16:creationId xmlns:a16="http://schemas.microsoft.com/office/drawing/2014/main" id="{DA016C28-9C51-FC64-C800-476995A3B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97" y="38870"/>
              <a:ext cx="6733392" cy="1127653"/>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77E4BD1F-EC49-3017-1074-C595F51FB7C5}"/>
                </a:ext>
              </a:extLst>
            </p:cNvPr>
            <p:cNvSpPr txBox="1"/>
            <p:nvPr/>
          </p:nvSpPr>
          <p:spPr>
            <a:xfrm>
              <a:off x="3771089" y="180449"/>
              <a:ext cx="2963086" cy="830997"/>
            </a:xfrm>
            <a:prstGeom prst="rect">
              <a:avLst/>
            </a:prstGeom>
            <a:noFill/>
          </p:spPr>
          <p:txBody>
            <a:bodyPr wrap="square">
              <a:spAutoFit/>
            </a:bodyPr>
            <a:lstStyle/>
            <a:p>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Me ayuda a creer y recordar la creación. </a:t>
              </a:r>
            </a:p>
          </p:txBody>
        </p:sp>
        <p:sp>
          <p:nvSpPr>
            <p:cNvPr id="4" name="CuadroTexto 3">
              <a:extLst>
                <a:ext uri="{FF2B5EF4-FFF2-40B4-BE49-F238E27FC236}">
                  <a16:creationId xmlns:a16="http://schemas.microsoft.com/office/drawing/2014/main" id="{C69029F7-612F-3BAE-791C-B0FDAD353E14}"/>
                </a:ext>
              </a:extLst>
            </p:cNvPr>
            <p:cNvSpPr txBox="1"/>
            <p:nvPr/>
          </p:nvSpPr>
          <p:spPr>
            <a:xfrm>
              <a:off x="1431970" y="310308"/>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6459D1A7-2585-C99F-E139-146B99382343}"/>
                </a:ext>
              </a:extLst>
            </p:cNvPr>
            <p:cNvSpPr txBox="1"/>
            <p:nvPr/>
          </p:nvSpPr>
          <p:spPr>
            <a:xfrm>
              <a:off x="339734" y="17564"/>
              <a:ext cx="419100" cy="1200329"/>
            </a:xfrm>
            <a:prstGeom prst="rect">
              <a:avLst/>
            </a:prstGeom>
            <a:noFill/>
          </p:spPr>
          <p:txBody>
            <a:bodyPr wrap="square" rtlCol="0">
              <a:spAutoFit/>
            </a:bodyPr>
            <a:lstStyle/>
            <a:p>
              <a:r>
                <a:rPr lang="es-ES" sz="7200" b="1" dirty="0">
                  <a:solidFill>
                    <a:srgbClr val="D2E5F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a:t>
              </a:r>
            </a:p>
          </p:txBody>
        </p:sp>
      </p:grpSp>
      <p:pic>
        <p:nvPicPr>
          <p:cNvPr id="9" name="Imagen 8" descr="Dibujo de una persona&#10;&#10;Descripción generada automáticamente con confianza baja">
            <a:extLst>
              <a:ext uri="{FF2B5EF4-FFF2-40B4-BE49-F238E27FC236}">
                <a16:creationId xmlns:a16="http://schemas.microsoft.com/office/drawing/2014/main" id="{08938BF0-2B2A-DACB-0057-18B05B443A0A}"/>
              </a:ext>
            </a:extLst>
          </p:cNvPr>
          <p:cNvPicPr>
            <a:picLocks noChangeAspect="1"/>
          </p:cNvPicPr>
          <p:nvPr/>
        </p:nvPicPr>
        <p:blipFill rotWithShape="1">
          <a:blip r:embed="rId4">
            <a:extLst>
              <a:ext uri="{28A0092B-C50C-407E-A947-70E740481C1C}">
                <a14:useLocalDpi xmlns:a14="http://schemas.microsoft.com/office/drawing/2010/main" val="0"/>
              </a:ext>
            </a:extLst>
          </a:blip>
          <a:srcRect l="3323" t="277" r="1894" b="3480"/>
          <a:stretch/>
        </p:blipFill>
        <p:spPr>
          <a:xfrm>
            <a:off x="7164784" y="88257"/>
            <a:ext cx="4941519" cy="6681486"/>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52400" h="50800" prst="softRound"/>
          </a:sp3d>
        </p:spPr>
      </p:pic>
    </p:spTree>
    <p:extLst>
      <p:ext uri="{BB962C8B-B14F-4D97-AF65-F5344CB8AC3E}">
        <p14:creationId xmlns:p14="http://schemas.microsoft.com/office/powerpoint/2010/main" val="9934109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wipe(left)">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left)">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C3A87ED5-ACE3-2DC5-EFDB-65CE7B998CFC}"/>
              </a:ext>
            </a:extLst>
          </p:cNvPr>
          <p:cNvGrpSpPr/>
          <p:nvPr/>
        </p:nvGrpSpPr>
        <p:grpSpPr>
          <a:xfrm>
            <a:off x="5125845" y="3384671"/>
            <a:ext cx="6899043" cy="1200329"/>
            <a:chOff x="5125845" y="3384671"/>
            <a:chExt cx="6899043" cy="1200329"/>
          </a:xfrm>
        </p:grpSpPr>
        <p:pic>
          <p:nvPicPr>
            <p:cNvPr id="12" name="Imagen 11">
              <a:extLst>
                <a:ext uri="{FF2B5EF4-FFF2-40B4-BE49-F238E27FC236}">
                  <a16:creationId xmlns:a16="http://schemas.microsoft.com/office/drawing/2014/main" id="{9EF345F8-2722-97D8-4FCF-0F648381EA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25845" y="3421438"/>
              <a:ext cx="6899043" cy="1126799"/>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223EC2D7-8D10-ECC0-50F9-D2BBA6D5146A}"/>
                </a:ext>
              </a:extLst>
            </p:cNvPr>
            <p:cNvSpPr txBox="1"/>
            <p:nvPr/>
          </p:nvSpPr>
          <p:spPr>
            <a:xfrm>
              <a:off x="8726671" y="3569336"/>
              <a:ext cx="3240594"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Me ayuda a mantener</a:t>
              </a:r>
            </a:p>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la familia unida.</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4" name="CuadroTexto 13">
              <a:extLst>
                <a:ext uri="{FF2B5EF4-FFF2-40B4-BE49-F238E27FC236}">
                  <a16:creationId xmlns:a16="http://schemas.microsoft.com/office/drawing/2014/main" id="{DADDDDA7-5BFE-D879-E1DB-1E27B572B925}"/>
                </a:ext>
              </a:extLst>
            </p:cNvPr>
            <p:cNvSpPr txBox="1"/>
            <p:nvPr/>
          </p:nvSpPr>
          <p:spPr>
            <a:xfrm>
              <a:off x="6565748" y="3692449"/>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5" name="CuadroTexto 14">
              <a:extLst>
                <a:ext uri="{FF2B5EF4-FFF2-40B4-BE49-F238E27FC236}">
                  <a16:creationId xmlns:a16="http://schemas.microsoft.com/office/drawing/2014/main" id="{4B5AE155-3601-C78C-3F0A-2908A0C91E1B}"/>
                </a:ext>
              </a:extLst>
            </p:cNvPr>
            <p:cNvSpPr txBox="1"/>
            <p:nvPr/>
          </p:nvSpPr>
          <p:spPr>
            <a:xfrm>
              <a:off x="5370136" y="3384671"/>
              <a:ext cx="419100" cy="1200329"/>
            </a:xfrm>
            <a:prstGeom prst="rect">
              <a:avLst/>
            </a:prstGeom>
            <a:noFill/>
          </p:spPr>
          <p:txBody>
            <a:bodyPr wrap="square" rtlCol="0">
              <a:spAutoFit/>
            </a:bodyPr>
            <a:lstStyle/>
            <a:p>
              <a:r>
                <a:rPr lang="es-ES" sz="7200" b="1" dirty="0">
                  <a:solidFill>
                    <a:srgbClr val="F2E4C0"/>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3</a:t>
              </a:r>
            </a:p>
          </p:txBody>
        </p:sp>
      </p:grpSp>
      <p:sp>
        <p:nvSpPr>
          <p:cNvPr id="16" name="CuadroTexto 15">
            <a:extLst>
              <a:ext uri="{FF2B5EF4-FFF2-40B4-BE49-F238E27FC236}">
                <a16:creationId xmlns:a16="http://schemas.microsoft.com/office/drawing/2014/main" id="{69B144DB-B279-7A13-84DA-F7DCD191A9ED}"/>
              </a:ext>
            </a:extLst>
          </p:cNvPr>
          <p:cNvSpPr txBox="1"/>
          <p:nvPr/>
        </p:nvSpPr>
        <p:spPr>
          <a:xfrm>
            <a:off x="2196128" y="4473637"/>
            <a:ext cx="9997440" cy="2382960"/>
          </a:xfrm>
          <a:prstGeom prst="rect">
            <a:avLst/>
          </a:prstGeom>
          <a:noFill/>
        </p:spPr>
        <p:txBody>
          <a:bodyPr wrap="square">
            <a:spAutoFit/>
          </a:bodyPr>
          <a:lstStyle/>
          <a:p>
            <a:pPr lvl="0">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Pero el sábado no es un día de inactividad forzada. Por el contrario: es una oportunidad de obtener grandes logros. Es un día perfecto para que la familia esté finalmente unida, después de seis días en que cada uno se preocupó por sus propios intereses, disfrutando de una comida de sábado y de la compañía de sus seres queridos. La comida de sábado, que se complementa con alabanzas a Dios y con las palabras de la Biblia dentro de una atmósfera apacible, proporciona una mayor oportunidad de interacción entre los miembros de una familia. Quizás el sábado es lo que permite una mayor estabilidad en una familia adventista. </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descr="Personas sentadas en una mesa&#10;&#10;Descripción generada automáticamente con confianza media">
            <a:extLst>
              <a:ext uri="{FF2B5EF4-FFF2-40B4-BE49-F238E27FC236}">
                <a16:creationId xmlns:a16="http://schemas.microsoft.com/office/drawing/2014/main" id="{35F1663D-AC83-53B9-2617-4ADFE840E8F8}"/>
              </a:ext>
            </a:extLst>
          </p:cNvPr>
          <p:cNvPicPr>
            <a:picLocks noChangeAspect="1"/>
          </p:cNvPicPr>
          <p:nvPr/>
        </p:nvPicPr>
        <p:blipFill rotWithShape="1">
          <a:blip r:embed="rId4">
            <a:extLst>
              <a:ext uri="{28A0092B-C50C-407E-A947-70E740481C1C}">
                <a14:useLocalDpi xmlns:a14="http://schemas.microsoft.com/office/drawing/2010/main" val="0"/>
              </a:ext>
            </a:extLst>
          </a:blip>
          <a:srcRect t="11631"/>
          <a:stretch/>
        </p:blipFill>
        <p:spPr>
          <a:xfrm>
            <a:off x="72841" y="4081984"/>
            <a:ext cx="2145321" cy="2655494"/>
          </a:xfrm>
          <a:prstGeom prst="rect">
            <a:avLst/>
          </a:prstGeom>
          <a:ln w="28575">
            <a:solidFill>
              <a:srgbClr val="9C7820"/>
            </a:solidFill>
          </a:ln>
        </p:spPr>
      </p:pic>
      <p:grpSp>
        <p:nvGrpSpPr>
          <p:cNvPr id="2" name="Grupo 1">
            <a:extLst>
              <a:ext uri="{FF2B5EF4-FFF2-40B4-BE49-F238E27FC236}">
                <a16:creationId xmlns:a16="http://schemas.microsoft.com/office/drawing/2014/main" id="{9590D89D-B455-D295-E7E7-34CC36EFA78F}"/>
              </a:ext>
            </a:extLst>
          </p:cNvPr>
          <p:cNvGrpSpPr/>
          <p:nvPr/>
        </p:nvGrpSpPr>
        <p:grpSpPr>
          <a:xfrm>
            <a:off x="133766" y="24544"/>
            <a:ext cx="6728295" cy="1200329"/>
            <a:chOff x="133766" y="24544"/>
            <a:chExt cx="6728295" cy="1200329"/>
          </a:xfrm>
        </p:grpSpPr>
        <p:pic>
          <p:nvPicPr>
            <p:cNvPr id="6" name="Imagen 5">
              <a:extLst>
                <a:ext uri="{FF2B5EF4-FFF2-40B4-BE49-F238E27FC236}">
                  <a16:creationId xmlns:a16="http://schemas.microsoft.com/office/drawing/2014/main" id="{B2CC04CA-2C14-1BE6-7CCC-DFF88BEFF71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766" y="61311"/>
              <a:ext cx="6728295" cy="112679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D95352A4-B0D6-DFF3-C3AD-5933FFD7E519}"/>
                </a:ext>
              </a:extLst>
            </p:cNvPr>
            <p:cNvSpPr txBox="1"/>
            <p:nvPr/>
          </p:nvSpPr>
          <p:spPr>
            <a:xfrm>
              <a:off x="1460545" y="33232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9" name="CuadroTexto 8">
              <a:extLst>
                <a:ext uri="{FF2B5EF4-FFF2-40B4-BE49-F238E27FC236}">
                  <a16:creationId xmlns:a16="http://schemas.microsoft.com/office/drawing/2014/main" id="{5F18928C-F6C7-8A25-AD22-44C22A27025D}"/>
                </a:ext>
              </a:extLst>
            </p:cNvPr>
            <p:cNvSpPr txBox="1"/>
            <p:nvPr/>
          </p:nvSpPr>
          <p:spPr>
            <a:xfrm>
              <a:off x="378056" y="24544"/>
              <a:ext cx="419100" cy="1200329"/>
            </a:xfrm>
            <a:prstGeom prst="rect">
              <a:avLst/>
            </a:prstGeom>
            <a:noFill/>
          </p:spPr>
          <p:txBody>
            <a:bodyPr wrap="square" rtlCol="0">
              <a:spAutoFit/>
            </a:bodyPr>
            <a:lstStyle/>
            <a:p>
              <a:r>
                <a:rPr lang="es-ES" sz="7200" b="1" dirty="0">
                  <a:solidFill>
                    <a:srgbClr val="F6D2D5"/>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2</a:t>
              </a:r>
            </a:p>
          </p:txBody>
        </p:sp>
        <p:sp>
          <p:nvSpPr>
            <p:cNvPr id="20" name="CuadroTexto 19">
              <a:extLst>
                <a:ext uri="{FF2B5EF4-FFF2-40B4-BE49-F238E27FC236}">
                  <a16:creationId xmlns:a16="http://schemas.microsoft.com/office/drawing/2014/main" id="{309C8067-0462-35D4-909F-D2DEAA7AC3E8}"/>
                </a:ext>
              </a:extLst>
            </p:cNvPr>
            <p:cNvSpPr txBox="1"/>
            <p:nvPr/>
          </p:nvSpPr>
          <p:spPr>
            <a:xfrm>
              <a:off x="3706896" y="227906"/>
              <a:ext cx="2950520"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Es un beneficio para toda la familia.</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21" name="CuadroTexto 20">
            <a:extLst>
              <a:ext uri="{FF2B5EF4-FFF2-40B4-BE49-F238E27FC236}">
                <a16:creationId xmlns:a16="http://schemas.microsoft.com/office/drawing/2014/main" id="{0F44469A-1E89-F198-C7A3-B19F52432740}"/>
              </a:ext>
            </a:extLst>
          </p:cNvPr>
          <p:cNvSpPr txBox="1"/>
          <p:nvPr/>
        </p:nvSpPr>
        <p:spPr>
          <a:xfrm>
            <a:off x="1" y="1141830"/>
            <a:ext cx="9422673" cy="2712281"/>
          </a:xfrm>
          <a:prstGeom prst="rect">
            <a:avLst/>
          </a:prstGeom>
          <a:noFill/>
        </p:spPr>
        <p:txBody>
          <a:bodyPr wrap="square">
            <a:spAutoFit/>
          </a:bodyPr>
          <a:lstStyle/>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En nuestro contexto socioeconómico, las responsabilidades financieras consumen nuestro tiempo. Muchas familias sufren los efectos de la falta de tiempo para fortalecer las relaciones interpersonales. Se logran ganancias económicas a costo de la pérdida de la familia. Dios tiene un mejor plan. El sábado brinda una oportunidad para que la familia comparta un tiempo de calidad y desarrolle relaciones familiares saludables. Para los que no tienen una familia, el sábado les ofrece el beneficio de convivir con una familia espiritual extensiva. En el Salmo 122:1, leemos: “Yo me alegré con los que me decían: A la casa de Jehová iremos”. </a:t>
            </a:r>
          </a:p>
        </p:txBody>
      </p:sp>
      <p:pic>
        <p:nvPicPr>
          <p:cNvPr id="29" name="Imagen 28" descr="Grupo de personas sonriendo&#10;&#10;Descripción generada automáticamente con confianza media">
            <a:extLst>
              <a:ext uri="{FF2B5EF4-FFF2-40B4-BE49-F238E27FC236}">
                <a16:creationId xmlns:a16="http://schemas.microsoft.com/office/drawing/2014/main" id="{CA50D159-76B6-B7A0-4C05-924D03D62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662" y="143468"/>
            <a:ext cx="2461772" cy="3268543"/>
          </a:xfrm>
          <a:prstGeom prst="rect">
            <a:avLst/>
          </a:prstGeom>
          <a:ln w="28575">
            <a:solidFill>
              <a:srgbClr val="9C202B"/>
            </a:solidFill>
          </a:ln>
        </p:spPr>
      </p:pic>
    </p:spTree>
    <p:extLst>
      <p:ext uri="{BB962C8B-B14F-4D97-AF65-F5344CB8AC3E}">
        <p14:creationId xmlns:p14="http://schemas.microsoft.com/office/powerpoint/2010/main" val="2620097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fltVal val="0"/>
                                          </p:val>
                                        </p:tav>
                                        <p:tav tm="100000">
                                          <p:val>
                                            <p:strVal val="#ppt_w"/>
                                          </p:val>
                                        </p:tav>
                                      </p:tavLst>
                                    </p:anim>
                                    <p:anim calcmode="lin" valueType="num">
                                      <p:cBhvr>
                                        <p:cTn id="13" dur="1000" fill="hold"/>
                                        <p:tgtEl>
                                          <p:spTgt spid="29"/>
                                        </p:tgtEl>
                                        <p:attrNameLst>
                                          <p:attrName>ppt_h</p:attrName>
                                        </p:attrNameLst>
                                      </p:cBhvr>
                                      <p:tavLst>
                                        <p:tav tm="0">
                                          <p:val>
                                            <p:fltVal val="0"/>
                                          </p:val>
                                        </p:tav>
                                        <p:tav tm="100000">
                                          <p:val>
                                            <p:strVal val="#ppt_h"/>
                                          </p:val>
                                        </p:tav>
                                      </p:tavLst>
                                    </p:anim>
                                    <p:anim calcmode="lin" valueType="num">
                                      <p:cBhvr>
                                        <p:cTn id="14" dur="1000" fill="hold"/>
                                        <p:tgtEl>
                                          <p:spTgt spid="29"/>
                                        </p:tgtEl>
                                        <p:attrNameLst>
                                          <p:attrName>style.rotation</p:attrName>
                                        </p:attrNameLst>
                                      </p:cBhvr>
                                      <p:tavLst>
                                        <p:tav tm="0">
                                          <p:val>
                                            <p:fltVal val="90"/>
                                          </p:val>
                                        </p:tav>
                                        <p:tav tm="100000">
                                          <p:val>
                                            <p:fltVal val="0"/>
                                          </p:val>
                                        </p:tav>
                                      </p:tavLst>
                                    </p:anim>
                                    <p:animEffect transition="in" filter="fade">
                                      <p:cBhvr>
                                        <p:cTn id="15" dur="10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31"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99BD2946-078C-0C6B-0B05-AAD280B89314}"/>
              </a:ext>
            </a:extLst>
          </p:cNvPr>
          <p:cNvPicPr>
            <a:picLocks noChangeAspect="1"/>
          </p:cNvPicPr>
          <p:nvPr/>
        </p:nvPicPr>
        <p:blipFill>
          <a:blip r:embed="rId3"/>
          <a:stretch>
            <a:fillRect/>
          </a:stretch>
        </p:blipFill>
        <p:spPr>
          <a:xfrm>
            <a:off x="8772142" y="123473"/>
            <a:ext cx="3239206" cy="3065472"/>
          </a:xfrm>
          <a:prstGeom prst="roundRect">
            <a:avLst>
              <a:gd name="adj" fmla="val 8594"/>
            </a:avLst>
          </a:prstGeom>
          <a:solidFill>
            <a:srgbClr val="FFFFFF">
              <a:shade val="85000"/>
            </a:srgbClr>
          </a:solidFill>
          <a:ln w="38100">
            <a:solidFill>
              <a:srgbClr val="582E74"/>
            </a:solidFill>
          </a:ln>
          <a:effectLst/>
          <a:scene3d>
            <a:camera prst="orthographicFront"/>
            <a:lightRig rig="threePt" dir="t"/>
          </a:scene3d>
          <a:sp3d>
            <a:bevelT w="152400" h="50800" prst="softRound"/>
          </a:sp3d>
        </p:spPr>
      </p:pic>
      <p:sp>
        <p:nvSpPr>
          <p:cNvPr id="3" name="CuadroTexto 2">
            <a:extLst>
              <a:ext uri="{FF2B5EF4-FFF2-40B4-BE49-F238E27FC236}">
                <a16:creationId xmlns:a16="http://schemas.microsoft.com/office/drawing/2014/main" id="{5E369494-E9C3-FA9B-A11A-0EC950CCBF10}"/>
              </a:ext>
            </a:extLst>
          </p:cNvPr>
          <p:cNvSpPr txBox="1"/>
          <p:nvPr/>
        </p:nvSpPr>
        <p:spPr>
          <a:xfrm>
            <a:off x="215078" y="1282878"/>
            <a:ext cx="8369185" cy="1724318"/>
          </a:xfrm>
          <a:prstGeom prst="rect">
            <a:avLst/>
          </a:prstGeom>
          <a:noFill/>
        </p:spPr>
        <p:txBody>
          <a:bodyPr wrap="square">
            <a:spAutoFit/>
          </a:bodyPr>
          <a:lstStyle/>
          <a:p>
            <a:pPr lvl="0">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El sábado ayuda al hombre a tener una mayor visión de sí mismo. Es un día en el que no debe preocuparse de las exigencias de su empleador o profesor. En ese día, libre de toda presión, puede hacerse una auto evaluación: lo hecho; el momento actual; metas… Puede luchar consigo mismo y buscar formas de mejorar. Este día de descanso es un día de introspección.</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o 13">
            <a:extLst>
              <a:ext uri="{FF2B5EF4-FFF2-40B4-BE49-F238E27FC236}">
                <a16:creationId xmlns:a16="http://schemas.microsoft.com/office/drawing/2014/main" id="{6CA2D6E3-E630-7A24-38EE-CC9724195C22}"/>
              </a:ext>
            </a:extLst>
          </p:cNvPr>
          <p:cNvGrpSpPr/>
          <p:nvPr/>
        </p:nvGrpSpPr>
        <p:grpSpPr>
          <a:xfrm>
            <a:off x="5220119" y="3152178"/>
            <a:ext cx="6728289" cy="1200329"/>
            <a:chOff x="5220119" y="3152178"/>
            <a:chExt cx="6728289" cy="1200329"/>
          </a:xfrm>
        </p:grpSpPr>
        <p:pic>
          <p:nvPicPr>
            <p:cNvPr id="2" name="Imagen 1">
              <a:extLst>
                <a:ext uri="{FF2B5EF4-FFF2-40B4-BE49-F238E27FC236}">
                  <a16:creationId xmlns:a16="http://schemas.microsoft.com/office/drawing/2014/main" id="{2117531C-B2E0-36E0-8DF6-74B2B34E76A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20119" y="3188945"/>
              <a:ext cx="6728289" cy="112679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55BEB33-3488-C633-5392-DA10C3655420}"/>
                </a:ext>
              </a:extLst>
            </p:cNvPr>
            <p:cNvSpPr txBox="1"/>
            <p:nvPr/>
          </p:nvSpPr>
          <p:spPr>
            <a:xfrm>
              <a:off x="8831643" y="3495102"/>
              <a:ext cx="3026982" cy="492443"/>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Combate la soledad.</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3171A076-91EC-5FD8-A659-608A269244DC}"/>
                </a:ext>
              </a:extLst>
            </p:cNvPr>
            <p:cNvSpPr txBox="1"/>
            <p:nvPr/>
          </p:nvSpPr>
          <p:spPr>
            <a:xfrm>
              <a:off x="6546895" y="3459956"/>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7193D4BC-4562-210F-E678-F44717254D5C}"/>
                </a:ext>
              </a:extLst>
            </p:cNvPr>
            <p:cNvSpPr txBox="1"/>
            <p:nvPr/>
          </p:nvSpPr>
          <p:spPr>
            <a:xfrm>
              <a:off x="5464406" y="3152178"/>
              <a:ext cx="419100" cy="1200329"/>
            </a:xfrm>
            <a:prstGeom prst="rect">
              <a:avLst/>
            </a:prstGeom>
            <a:noFill/>
          </p:spPr>
          <p:txBody>
            <a:bodyPr wrap="square" rtlCol="0">
              <a:spAutoFit/>
            </a:bodyPr>
            <a:lstStyle/>
            <a:p>
              <a:r>
                <a:rPr lang="es-ES" sz="7200" b="1" dirty="0">
                  <a:solidFill>
                    <a:srgbClr val="FCC0F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5</a:t>
              </a:r>
            </a:p>
          </p:txBody>
        </p:sp>
      </p:grpSp>
      <p:grpSp>
        <p:nvGrpSpPr>
          <p:cNvPr id="11" name="Grupo 10">
            <a:extLst>
              <a:ext uri="{FF2B5EF4-FFF2-40B4-BE49-F238E27FC236}">
                <a16:creationId xmlns:a16="http://schemas.microsoft.com/office/drawing/2014/main" id="{4DCB856B-215F-16EB-E6AF-44355340C9F8}"/>
              </a:ext>
            </a:extLst>
          </p:cNvPr>
          <p:cNvGrpSpPr/>
          <p:nvPr/>
        </p:nvGrpSpPr>
        <p:grpSpPr>
          <a:xfrm>
            <a:off x="124244" y="59086"/>
            <a:ext cx="6728289" cy="1200329"/>
            <a:chOff x="124244" y="59086"/>
            <a:chExt cx="6728289" cy="1200329"/>
          </a:xfrm>
        </p:grpSpPr>
        <p:pic>
          <p:nvPicPr>
            <p:cNvPr id="7" name="Imagen 6">
              <a:extLst>
                <a:ext uri="{FF2B5EF4-FFF2-40B4-BE49-F238E27FC236}">
                  <a16:creationId xmlns:a16="http://schemas.microsoft.com/office/drawing/2014/main" id="{AEA1697F-6A1F-C07E-47D0-5BD0266A602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4244" y="95853"/>
              <a:ext cx="6728289" cy="1126799"/>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78FC33C9-7E6F-7194-B6D3-A98463A6A778}"/>
                </a:ext>
              </a:extLst>
            </p:cNvPr>
            <p:cNvSpPr txBox="1"/>
            <p:nvPr/>
          </p:nvSpPr>
          <p:spPr>
            <a:xfrm>
              <a:off x="4000499" y="243751"/>
              <a:ext cx="2714625"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Me ayuda a autoevaluarme.</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B233AC46-43A3-342E-CD7D-63187C1735A5}"/>
                </a:ext>
              </a:extLst>
            </p:cNvPr>
            <p:cNvSpPr txBox="1"/>
            <p:nvPr/>
          </p:nvSpPr>
          <p:spPr>
            <a:xfrm>
              <a:off x="1451020" y="36686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0" name="CuadroTexto 9">
              <a:extLst>
                <a:ext uri="{FF2B5EF4-FFF2-40B4-BE49-F238E27FC236}">
                  <a16:creationId xmlns:a16="http://schemas.microsoft.com/office/drawing/2014/main" id="{02174544-E0BC-1D3F-1F9B-A3580C7451F5}"/>
                </a:ext>
              </a:extLst>
            </p:cNvPr>
            <p:cNvSpPr txBox="1"/>
            <p:nvPr/>
          </p:nvSpPr>
          <p:spPr>
            <a:xfrm>
              <a:off x="368531" y="59086"/>
              <a:ext cx="419100" cy="1200329"/>
            </a:xfrm>
            <a:prstGeom prst="rect">
              <a:avLst/>
            </a:prstGeom>
            <a:noFill/>
          </p:spPr>
          <p:txBody>
            <a:bodyPr wrap="square" rtlCol="0">
              <a:spAutoFit/>
            </a:bodyPr>
            <a:lstStyle/>
            <a:p>
              <a:r>
                <a:rPr lang="es-ES" sz="7200" b="1" dirty="0">
                  <a:solidFill>
                    <a:srgbClr val="F1D9F7"/>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4</a:t>
              </a:r>
            </a:p>
          </p:txBody>
        </p:sp>
      </p:grpSp>
      <p:sp>
        <p:nvSpPr>
          <p:cNvPr id="12" name="CuadroTexto 11">
            <a:extLst>
              <a:ext uri="{FF2B5EF4-FFF2-40B4-BE49-F238E27FC236}">
                <a16:creationId xmlns:a16="http://schemas.microsoft.com/office/drawing/2014/main" id="{FC2ADBBA-2401-AC80-FFD8-161C6013FD43}"/>
              </a:ext>
            </a:extLst>
          </p:cNvPr>
          <p:cNvSpPr txBox="1"/>
          <p:nvPr/>
        </p:nvSpPr>
        <p:spPr>
          <a:xfrm>
            <a:off x="4926999" y="4277149"/>
            <a:ext cx="7147288" cy="2554545"/>
          </a:xfrm>
          <a:prstGeom prst="rect">
            <a:avLst/>
          </a:prstGeom>
          <a:noFill/>
        </p:spPr>
        <p:txBody>
          <a:bodyPr wrap="square">
            <a:spAutoFit/>
          </a:bodyPr>
          <a:lstStyle/>
          <a:p>
            <a:r>
              <a:rPr lang="es-ES" sz="2000" b="1" dirty="0">
                <a:effectLst/>
                <a:latin typeface="Calibri" panose="020F0502020204030204" pitchFamily="34" charset="0"/>
                <a:ea typeface="Calibri" panose="020F0502020204030204" pitchFamily="34" charset="0"/>
                <a:cs typeface="Times New Roman" panose="02020603050405020304" pitchFamily="18" charset="0"/>
              </a:rPr>
              <a:t>La soledad altera nuestro estado emocional. Fuimos creados para vivir en comunidad. Dios dijo: “No es bueno que el hombre esté solo” (Génesis 2:18). Muchas personas sufren en nuestros días los efectos de la soledad. Dios ofrece con el sábado una solución al problema de la soledad. A nivel espiritual, cada semana tenemos la oportunidad de estar en comunión con Dios y con otras personas en la iglesia; para compartir juntos la alabanza a Dios; y disfrutar de la fraternidad.</a:t>
            </a:r>
            <a:endParaRPr lang="es-ES" sz="2000" b="1" dirty="0"/>
          </a:p>
        </p:txBody>
      </p:sp>
      <p:pic>
        <p:nvPicPr>
          <p:cNvPr id="15" name="Imagen 14" descr="Un grupo de jóvenes sentados en una mesa&#10;&#10;Descripción generada automáticamente">
            <a:extLst>
              <a:ext uri="{FF2B5EF4-FFF2-40B4-BE49-F238E27FC236}">
                <a16:creationId xmlns:a16="http://schemas.microsoft.com/office/drawing/2014/main" id="{42D3DF5C-144B-3F4D-49DC-08117087B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049" y="3165061"/>
            <a:ext cx="4415529" cy="3504608"/>
          </a:xfrm>
          <a:prstGeom prst="rect">
            <a:avLst/>
          </a:prstGeom>
          <a:ln w="190500" cap="sq">
            <a:solidFill>
              <a:srgbClr val="84066C"/>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431523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90">
                                          <p:stCondLst>
                                            <p:cond delay="0"/>
                                          </p:stCondLst>
                                        </p:cTn>
                                        <p:tgtEl>
                                          <p:spTgt spid="11"/>
                                        </p:tgtEl>
                                      </p:cBhvr>
                                    </p:animEffect>
                                    <p:anim calcmode="lin" valueType="num">
                                      <p:cBhvr>
                                        <p:cTn id="8"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3" dur="13">
                                          <p:stCondLst>
                                            <p:cond delay="325"/>
                                          </p:stCondLst>
                                        </p:cTn>
                                        <p:tgtEl>
                                          <p:spTgt spid="11"/>
                                        </p:tgtEl>
                                      </p:cBhvr>
                                      <p:to x="100000" y="60000"/>
                                    </p:animScale>
                                    <p:animScale>
                                      <p:cBhvr>
                                        <p:cTn id="14" dur="83" decel="50000">
                                          <p:stCondLst>
                                            <p:cond delay="338"/>
                                          </p:stCondLst>
                                        </p:cTn>
                                        <p:tgtEl>
                                          <p:spTgt spid="11"/>
                                        </p:tgtEl>
                                      </p:cBhvr>
                                      <p:to x="100000" y="100000"/>
                                    </p:animScale>
                                    <p:animScale>
                                      <p:cBhvr>
                                        <p:cTn id="15" dur="13">
                                          <p:stCondLst>
                                            <p:cond delay="656"/>
                                          </p:stCondLst>
                                        </p:cTn>
                                        <p:tgtEl>
                                          <p:spTgt spid="11"/>
                                        </p:tgtEl>
                                      </p:cBhvr>
                                      <p:to x="100000" y="80000"/>
                                    </p:animScale>
                                    <p:animScale>
                                      <p:cBhvr>
                                        <p:cTn id="16" dur="83" decel="50000">
                                          <p:stCondLst>
                                            <p:cond delay="669"/>
                                          </p:stCondLst>
                                        </p:cTn>
                                        <p:tgtEl>
                                          <p:spTgt spid="11"/>
                                        </p:tgtEl>
                                      </p:cBhvr>
                                      <p:to x="100000" y="100000"/>
                                    </p:animScale>
                                    <p:animScale>
                                      <p:cBhvr>
                                        <p:cTn id="17" dur="13">
                                          <p:stCondLst>
                                            <p:cond delay="821"/>
                                          </p:stCondLst>
                                        </p:cTn>
                                        <p:tgtEl>
                                          <p:spTgt spid="11"/>
                                        </p:tgtEl>
                                      </p:cBhvr>
                                      <p:to x="100000" y="90000"/>
                                    </p:animScale>
                                    <p:animScale>
                                      <p:cBhvr>
                                        <p:cTn id="18" dur="83" decel="50000">
                                          <p:stCondLst>
                                            <p:cond delay="834"/>
                                          </p:stCondLst>
                                        </p:cTn>
                                        <p:tgtEl>
                                          <p:spTgt spid="11"/>
                                        </p:tgtEl>
                                      </p:cBhvr>
                                      <p:to x="100000" y="100000"/>
                                    </p:animScale>
                                    <p:animScale>
                                      <p:cBhvr>
                                        <p:cTn id="19" dur="13">
                                          <p:stCondLst>
                                            <p:cond delay="904"/>
                                          </p:stCondLst>
                                        </p:cTn>
                                        <p:tgtEl>
                                          <p:spTgt spid="11"/>
                                        </p:tgtEl>
                                      </p:cBhvr>
                                      <p:to x="100000" y="95000"/>
                                    </p:animScale>
                                    <p:animScale>
                                      <p:cBhvr>
                                        <p:cTn id="20" dur="83" decel="50000">
                                          <p:stCondLst>
                                            <p:cond delay="917"/>
                                          </p:stCondLst>
                                        </p:cTn>
                                        <p:tgtEl>
                                          <p:spTgt spid="11"/>
                                        </p:tgtEl>
                                      </p:cBhvr>
                                      <p:to x="100000" y="100000"/>
                                    </p:animScale>
                                  </p:childTnLst>
                                </p:cTn>
                              </p:par>
                            </p:childTnLst>
                          </p:cTn>
                        </p:par>
                        <p:par>
                          <p:cTn id="21" fill="hold">
                            <p:stCondLst>
                              <p:cond delay="1000"/>
                            </p:stCondLst>
                            <p:childTnLst>
                              <p:par>
                                <p:cTn id="22" presetID="25"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290">
                                          <p:stCondLst>
                                            <p:cond delay="0"/>
                                          </p:stCondLst>
                                        </p:cTn>
                                        <p:tgtEl>
                                          <p:spTgt spid="14"/>
                                        </p:tgtEl>
                                      </p:cBhvr>
                                    </p:animEffect>
                                    <p:anim calcmode="lin" valueType="num">
                                      <p:cBhvr>
                                        <p:cTn id="4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47" dur="13">
                                          <p:stCondLst>
                                            <p:cond delay="325"/>
                                          </p:stCondLst>
                                        </p:cTn>
                                        <p:tgtEl>
                                          <p:spTgt spid="14"/>
                                        </p:tgtEl>
                                      </p:cBhvr>
                                      <p:to x="100000" y="60000"/>
                                    </p:animScale>
                                    <p:animScale>
                                      <p:cBhvr>
                                        <p:cTn id="48" dur="83" decel="50000">
                                          <p:stCondLst>
                                            <p:cond delay="338"/>
                                          </p:stCondLst>
                                        </p:cTn>
                                        <p:tgtEl>
                                          <p:spTgt spid="14"/>
                                        </p:tgtEl>
                                      </p:cBhvr>
                                      <p:to x="100000" y="100000"/>
                                    </p:animScale>
                                    <p:animScale>
                                      <p:cBhvr>
                                        <p:cTn id="49" dur="13">
                                          <p:stCondLst>
                                            <p:cond delay="656"/>
                                          </p:stCondLst>
                                        </p:cTn>
                                        <p:tgtEl>
                                          <p:spTgt spid="14"/>
                                        </p:tgtEl>
                                      </p:cBhvr>
                                      <p:to x="100000" y="80000"/>
                                    </p:animScale>
                                    <p:animScale>
                                      <p:cBhvr>
                                        <p:cTn id="50" dur="83" decel="50000">
                                          <p:stCondLst>
                                            <p:cond delay="669"/>
                                          </p:stCondLst>
                                        </p:cTn>
                                        <p:tgtEl>
                                          <p:spTgt spid="14"/>
                                        </p:tgtEl>
                                      </p:cBhvr>
                                      <p:to x="100000" y="100000"/>
                                    </p:animScale>
                                    <p:animScale>
                                      <p:cBhvr>
                                        <p:cTn id="51" dur="13">
                                          <p:stCondLst>
                                            <p:cond delay="821"/>
                                          </p:stCondLst>
                                        </p:cTn>
                                        <p:tgtEl>
                                          <p:spTgt spid="14"/>
                                        </p:tgtEl>
                                      </p:cBhvr>
                                      <p:to x="100000" y="90000"/>
                                    </p:animScale>
                                    <p:animScale>
                                      <p:cBhvr>
                                        <p:cTn id="52" dur="83" decel="50000">
                                          <p:stCondLst>
                                            <p:cond delay="834"/>
                                          </p:stCondLst>
                                        </p:cTn>
                                        <p:tgtEl>
                                          <p:spTgt spid="14"/>
                                        </p:tgtEl>
                                      </p:cBhvr>
                                      <p:to x="100000" y="100000"/>
                                    </p:animScale>
                                    <p:animScale>
                                      <p:cBhvr>
                                        <p:cTn id="53" dur="13">
                                          <p:stCondLst>
                                            <p:cond delay="904"/>
                                          </p:stCondLst>
                                        </p:cTn>
                                        <p:tgtEl>
                                          <p:spTgt spid="14"/>
                                        </p:tgtEl>
                                      </p:cBhvr>
                                      <p:to x="100000" y="95000"/>
                                    </p:animScale>
                                    <p:animScale>
                                      <p:cBhvr>
                                        <p:cTn id="54" dur="83" decel="50000">
                                          <p:stCondLst>
                                            <p:cond delay="917"/>
                                          </p:stCondLst>
                                        </p:cTn>
                                        <p:tgtEl>
                                          <p:spTgt spid="14"/>
                                        </p:tgtEl>
                                      </p:cBhvr>
                                      <p:to x="100000" y="100000"/>
                                    </p:animScale>
                                  </p:childTnLst>
                                </p:cTn>
                              </p:par>
                            </p:childTnLst>
                          </p:cTn>
                        </p:par>
                        <p:par>
                          <p:cTn id="55" fill="hold">
                            <p:stCondLst>
                              <p:cond delay="1000"/>
                            </p:stCondLst>
                            <p:childTnLst>
                              <p:par>
                                <p:cTn id="56" presetID="25"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61" dur="1000" fill="hold"/>
                                        <p:tgtEl>
                                          <p:spTgt spid="15"/>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D573797-0240-260E-C3FE-EBAB32F2E4A8}"/>
              </a:ext>
            </a:extLst>
          </p:cNvPr>
          <p:cNvSpPr txBox="1"/>
          <p:nvPr/>
        </p:nvSpPr>
        <p:spPr>
          <a:xfrm>
            <a:off x="4606835" y="4722674"/>
            <a:ext cx="7585165" cy="2053639"/>
          </a:xfrm>
          <a:prstGeom prst="rect">
            <a:avLst/>
          </a:prstGeom>
          <a:noFill/>
        </p:spPr>
        <p:txBody>
          <a:bodyPr wrap="square">
            <a:spAutoFit/>
          </a:bodyPr>
          <a:lstStyle/>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Cuando Dios colocó al hombre en el jardín del Edén ya había tomado todas las provisiones para su debida existencia. Dios lo creó en último lugar para que se diera cuenta de que no era dueño de nada, sino mayordomo, y que para satisfacer todas sus necesidades debía depender de su Creador, y no de las cosas, pues si dependía de éstas se convertiría en esclavo de ellas.</a:t>
            </a:r>
            <a:endParaRPr lang="es-ES"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upo 2">
            <a:extLst>
              <a:ext uri="{FF2B5EF4-FFF2-40B4-BE49-F238E27FC236}">
                <a16:creationId xmlns:a16="http://schemas.microsoft.com/office/drawing/2014/main" id="{99C2FD2A-051B-9F61-454E-AD7787B86F47}"/>
              </a:ext>
            </a:extLst>
          </p:cNvPr>
          <p:cNvGrpSpPr/>
          <p:nvPr/>
        </p:nvGrpSpPr>
        <p:grpSpPr>
          <a:xfrm>
            <a:off x="4759234" y="3462051"/>
            <a:ext cx="6951007" cy="1205164"/>
            <a:chOff x="4759234" y="3462051"/>
            <a:chExt cx="6951007" cy="1205164"/>
          </a:xfrm>
        </p:grpSpPr>
        <p:pic>
          <p:nvPicPr>
            <p:cNvPr id="8" name="Imagen 7">
              <a:extLst>
                <a:ext uri="{FF2B5EF4-FFF2-40B4-BE49-F238E27FC236}">
                  <a16:creationId xmlns:a16="http://schemas.microsoft.com/office/drawing/2014/main" id="{83F103ED-3AAC-9310-5008-40B0A4C413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59234" y="3532701"/>
              <a:ext cx="6951007" cy="1126798"/>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6736593D-73B6-B0EA-DF6F-1270E6A20A0A}"/>
                </a:ext>
              </a:extLst>
            </p:cNvPr>
            <p:cNvSpPr txBox="1"/>
            <p:nvPr/>
          </p:nvSpPr>
          <p:spPr>
            <a:xfrm>
              <a:off x="8467143" y="3593203"/>
              <a:ext cx="3166151" cy="1074012"/>
            </a:xfrm>
            <a:prstGeom prst="rect">
              <a:avLst/>
            </a:prstGeom>
            <a:noFill/>
          </p:spPr>
          <p:txBody>
            <a:bodyPr wrap="square">
              <a:spAutoFit/>
            </a:bodyPr>
            <a:lstStyle/>
            <a:p>
              <a:pPr>
                <a:lnSpc>
                  <a:spcPts val="2500"/>
                </a:lnSpc>
              </a:pPr>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Nos recuerda que somos mayordomos de todo y no dueños.</a:t>
              </a:r>
            </a:p>
          </p:txBody>
        </p:sp>
        <p:sp>
          <p:nvSpPr>
            <p:cNvPr id="10" name="CuadroTexto 9">
              <a:extLst>
                <a:ext uri="{FF2B5EF4-FFF2-40B4-BE49-F238E27FC236}">
                  <a16:creationId xmlns:a16="http://schemas.microsoft.com/office/drawing/2014/main" id="{8F985B92-44C5-2DF8-7378-83A233A68AC8}"/>
                </a:ext>
              </a:extLst>
            </p:cNvPr>
            <p:cNvSpPr txBox="1"/>
            <p:nvPr/>
          </p:nvSpPr>
          <p:spPr>
            <a:xfrm>
              <a:off x="6161426" y="3803712"/>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1" name="CuadroTexto 10">
              <a:extLst>
                <a:ext uri="{FF2B5EF4-FFF2-40B4-BE49-F238E27FC236}">
                  <a16:creationId xmlns:a16="http://schemas.microsoft.com/office/drawing/2014/main" id="{4F4248D7-179D-3AE3-A6F6-A4001777D790}"/>
                </a:ext>
              </a:extLst>
            </p:cNvPr>
            <p:cNvSpPr txBox="1"/>
            <p:nvPr/>
          </p:nvSpPr>
          <p:spPr>
            <a:xfrm flipH="1">
              <a:off x="5032892" y="3462051"/>
              <a:ext cx="1609474" cy="1200329"/>
            </a:xfrm>
            <a:prstGeom prst="rect">
              <a:avLst/>
            </a:prstGeom>
            <a:noFill/>
          </p:spPr>
          <p:txBody>
            <a:bodyPr wrap="square" rtlCol="0">
              <a:spAutoFit/>
            </a:bodyPr>
            <a:lstStyle/>
            <a:p>
              <a:r>
                <a:rPr lang="es-ES" sz="7200" b="1" dirty="0">
                  <a:solidFill>
                    <a:srgbClr val="F4D9C8"/>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7</a:t>
              </a:r>
            </a:p>
          </p:txBody>
        </p:sp>
      </p:grpSp>
      <p:grpSp>
        <p:nvGrpSpPr>
          <p:cNvPr id="2" name="Grupo 1">
            <a:extLst>
              <a:ext uri="{FF2B5EF4-FFF2-40B4-BE49-F238E27FC236}">
                <a16:creationId xmlns:a16="http://schemas.microsoft.com/office/drawing/2014/main" id="{87BF7E96-B907-3B10-7A17-A986AB58E15F}"/>
              </a:ext>
            </a:extLst>
          </p:cNvPr>
          <p:cNvGrpSpPr/>
          <p:nvPr/>
        </p:nvGrpSpPr>
        <p:grpSpPr>
          <a:xfrm>
            <a:off x="124243" y="68385"/>
            <a:ext cx="6728289" cy="1226214"/>
            <a:chOff x="124243" y="68385"/>
            <a:chExt cx="6728289" cy="1226214"/>
          </a:xfrm>
        </p:grpSpPr>
        <p:pic>
          <p:nvPicPr>
            <p:cNvPr id="18" name="Imagen 17">
              <a:extLst>
                <a:ext uri="{FF2B5EF4-FFF2-40B4-BE49-F238E27FC236}">
                  <a16:creationId xmlns:a16="http://schemas.microsoft.com/office/drawing/2014/main" id="{F3FDB0E1-4C04-23C7-B2A1-C9002E63E6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243" y="68385"/>
              <a:ext cx="6728289" cy="1126799"/>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234A66DF-385C-D8E9-4CFE-DA2917A8C94E}"/>
                </a:ext>
              </a:extLst>
            </p:cNvPr>
            <p:cNvSpPr txBox="1"/>
            <p:nvPr/>
          </p:nvSpPr>
          <p:spPr>
            <a:xfrm>
              <a:off x="1451020" y="337957"/>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5E511C62-5576-FB5E-A49B-9CA874B8498E}"/>
                </a:ext>
              </a:extLst>
            </p:cNvPr>
            <p:cNvSpPr txBox="1"/>
            <p:nvPr/>
          </p:nvSpPr>
          <p:spPr>
            <a:xfrm>
              <a:off x="330530" y="94270"/>
              <a:ext cx="419100" cy="1200329"/>
            </a:xfrm>
            <a:prstGeom prst="rect">
              <a:avLst/>
            </a:prstGeom>
            <a:noFill/>
          </p:spPr>
          <p:txBody>
            <a:bodyPr wrap="square" rtlCol="0">
              <a:spAutoFit/>
            </a:bodyPr>
            <a:lstStyle/>
            <a:p>
              <a:r>
                <a:rPr lang="es-ES" sz="7200" b="1" dirty="0">
                  <a:solidFill>
                    <a:srgbClr val="E5F6D6"/>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6</a:t>
              </a:r>
            </a:p>
          </p:txBody>
        </p:sp>
        <p:sp>
          <p:nvSpPr>
            <p:cNvPr id="12" name="CuadroTexto 11">
              <a:extLst>
                <a:ext uri="{FF2B5EF4-FFF2-40B4-BE49-F238E27FC236}">
                  <a16:creationId xmlns:a16="http://schemas.microsoft.com/office/drawing/2014/main" id="{0959A508-3369-F1AB-6A7B-8434513DAFE5}"/>
                </a:ext>
              </a:extLst>
            </p:cNvPr>
            <p:cNvSpPr txBox="1"/>
            <p:nvPr/>
          </p:nvSpPr>
          <p:spPr>
            <a:xfrm>
              <a:off x="3882041" y="184068"/>
              <a:ext cx="2636458"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Me impele a trabajar seis días.</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13" name="CuadroTexto 12">
            <a:extLst>
              <a:ext uri="{FF2B5EF4-FFF2-40B4-BE49-F238E27FC236}">
                <a16:creationId xmlns:a16="http://schemas.microsoft.com/office/drawing/2014/main" id="{B823CFAF-3103-5C73-39C4-4359717D1127}"/>
              </a:ext>
            </a:extLst>
          </p:cNvPr>
          <p:cNvSpPr txBox="1"/>
          <p:nvPr/>
        </p:nvSpPr>
        <p:spPr>
          <a:xfrm>
            <a:off x="270345" y="1179156"/>
            <a:ext cx="7761083" cy="2323713"/>
          </a:xfrm>
          <a:prstGeom prst="rect">
            <a:avLst/>
          </a:prstGeom>
          <a:noFill/>
        </p:spPr>
        <p:txBody>
          <a:bodyPr wrap="square">
            <a:spAutoFit/>
          </a:bodyPr>
          <a:lstStyle/>
          <a:p>
            <a:pPr>
              <a:spcBef>
                <a:spcPts val="600"/>
              </a:spcBef>
            </a:pPr>
            <a:r>
              <a:rPr lang="es-ES" sz="2000" b="1" dirty="0"/>
              <a:t>“Acuérdate del sábado para santificarlo. Seis días trabajarás, y harás toda tu obra” Éxodo 20:8-9</a:t>
            </a:r>
          </a:p>
          <a:p>
            <a:pPr>
              <a:spcBef>
                <a:spcPts val="600"/>
              </a:spcBef>
            </a:pPr>
            <a:r>
              <a:rPr lang="es-ES" sz="2000" b="1" dirty="0"/>
              <a:t>“Los primeros seis días de cada semana nos fueron dados para trabajar, porque Dios empleó el mismo período de la primera semana en la obra de la creación. Apartó el séptimo día para que fuera un día de reposo, en conmemoración de su propio descanso durante el mismo período, después de terminar la obra de la creación en seis días”. SSJ 149</a:t>
            </a:r>
          </a:p>
        </p:txBody>
      </p:sp>
      <p:pic>
        <p:nvPicPr>
          <p:cNvPr id="14" name="Imagen 13" descr="Imagen que contiene persona, interior, techo, hombre&#10;&#10;Descripción generada automáticamente">
            <a:extLst>
              <a:ext uri="{FF2B5EF4-FFF2-40B4-BE49-F238E27FC236}">
                <a16:creationId xmlns:a16="http://schemas.microsoft.com/office/drawing/2014/main" id="{4DBC0A18-7F2E-9D54-0A15-6CFAC33FF98C}"/>
              </a:ext>
            </a:extLst>
          </p:cNvPr>
          <p:cNvPicPr>
            <a:picLocks noChangeAspect="1"/>
          </p:cNvPicPr>
          <p:nvPr/>
        </p:nvPicPr>
        <p:blipFill rotWithShape="1">
          <a:blip r:embed="rId5">
            <a:extLst>
              <a:ext uri="{28A0092B-C50C-407E-A947-70E740481C1C}">
                <a14:useLocalDpi xmlns:a14="http://schemas.microsoft.com/office/drawing/2010/main" val="0"/>
              </a:ext>
            </a:extLst>
          </a:blip>
          <a:srcRect l="4247" r="13821"/>
          <a:stretch/>
        </p:blipFill>
        <p:spPr>
          <a:xfrm>
            <a:off x="8004786" y="197092"/>
            <a:ext cx="4034302" cy="3282640"/>
          </a:xfrm>
          <a:prstGeom prst="rect">
            <a:avLst/>
          </a:prstGeom>
          <a:solidFill>
            <a:srgbClr val="FFFFFF">
              <a:shade val="85000"/>
            </a:srgbClr>
          </a:solidFill>
          <a:ln w="57150" cap="rnd">
            <a:solidFill>
              <a:srgbClr val="2E745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Un grupo de vacas en el agua&#10;&#10;Descripción generada automáticamente con confianza media">
            <a:extLst>
              <a:ext uri="{FF2B5EF4-FFF2-40B4-BE49-F238E27FC236}">
                <a16:creationId xmlns:a16="http://schemas.microsoft.com/office/drawing/2014/main" id="{604DDD60-215B-795B-56AA-F7F2DA7EF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748" y="3560152"/>
            <a:ext cx="4201984" cy="3151488"/>
          </a:xfrm>
          <a:prstGeom prst="rect">
            <a:avLst/>
          </a:prstGeom>
          <a:solidFill>
            <a:srgbClr val="FFFFFF">
              <a:shade val="85000"/>
            </a:srgbClr>
          </a:solidFill>
          <a:ln w="88900" cap="sq">
            <a:solidFill>
              <a:srgbClr val="9C4E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40275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1000"/>
                                        <p:tgtEl>
                                          <p:spTgt spid="2"/>
                                        </p:tgtEl>
                                      </p:cBhvr>
                                    </p:animEffect>
                                  </p:childTnLst>
                                </p:cTn>
                              </p:par>
                            </p:childTnLst>
                          </p:cTn>
                        </p:par>
                        <p:par>
                          <p:cTn id="8" fill="hold">
                            <p:stCondLst>
                              <p:cond delay="1000"/>
                            </p:stCondLst>
                            <p:childTnLst>
                              <p:par>
                                <p:cTn id="9" presetID="2" presetClass="entr" presetSubtype="1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8)">
                                      <p:cBhvr>
                                        <p:cTn id="27" dur="1000"/>
                                        <p:tgtEl>
                                          <p:spTgt spid="3"/>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2359F2-C74D-703A-25DA-021A26C34E0C}"/>
              </a:ext>
            </a:extLst>
          </p:cNvPr>
          <p:cNvSpPr txBox="1"/>
          <p:nvPr/>
        </p:nvSpPr>
        <p:spPr>
          <a:xfrm>
            <a:off x="77293" y="1161648"/>
            <a:ext cx="7908055" cy="5632311"/>
          </a:xfrm>
          <a:prstGeom prst="rect">
            <a:avLst/>
          </a:prstGeom>
          <a:noFill/>
        </p:spPr>
        <p:txBody>
          <a:bodyPr wrap="square">
            <a:spAutoFit/>
          </a:bodyPr>
          <a:lstStyle/>
          <a:p>
            <a:r>
              <a:rPr lang="es-ES" sz="2000" b="1" dirty="0">
                <a:effectLst/>
                <a:latin typeface="Calibri" panose="020F0502020204030204" pitchFamily="34" charset="0"/>
                <a:ea typeface="Calibri" panose="020F0502020204030204" pitchFamily="34" charset="0"/>
                <a:cs typeface="Times New Roman" panose="02020603050405020304" pitchFamily="18" charset="0"/>
              </a:rPr>
              <a:t>En forma general, el estrés y la ansiedad son producidos por las preocupaciones, los pensamientos negativos, el temor y la incertidumbre.</a:t>
            </a:r>
          </a:p>
          <a:p>
            <a:r>
              <a:rPr lang="es-ES" sz="2000" b="1" dirty="0">
                <a:effectLst/>
                <a:latin typeface="Calibri" panose="020F0502020204030204" pitchFamily="34" charset="0"/>
                <a:ea typeface="Calibri" panose="020F0502020204030204" pitchFamily="34" charset="0"/>
                <a:cs typeface="Times New Roman" panose="02020603050405020304" pitchFamily="18" charset="0"/>
              </a:rPr>
              <a:t>La palabra sábado deriva del verbo hebreo </a:t>
            </a:r>
            <a:r>
              <a:rPr lang="es-ES" sz="2000" b="1" i="1" dirty="0" err="1">
                <a:effectLst/>
                <a:latin typeface="Calibri" panose="020F0502020204030204" pitchFamily="34" charset="0"/>
                <a:ea typeface="Calibri" panose="020F0502020204030204" pitchFamily="34" charset="0"/>
                <a:cs typeface="Times New Roman" panose="02020603050405020304" pitchFamily="18" charset="0"/>
              </a:rPr>
              <a:t>sabbath</a:t>
            </a:r>
            <a:r>
              <a:rPr lang="es-ES" sz="2000" b="1" dirty="0">
                <a:effectLst/>
                <a:latin typeface="Calibri" panose="020F0502020204030204" pitchFamily="34" charset="0"/>
                <a:ea typeface="Calibri" panose="020F0502020204030204" pitchFamily="34" charset="0"/>
                <a:cs typeface="Times New Roman" panose="02020603050405020304" pitchFamily="18" charset="0"/>
              </a:rPr>
              <a:t>, que significa descanso. El beneficio del sábado es que nos da descanso físico, y renovación mental y emocional. Piensa en esto: Si Dios les dio a Adán y Eva el sábado en la creación (Génesis 2:1-3), cuando estaban en su estado de perfección y sus cuerpos no se deterioraban ni enfermaban, ¿cuánto más el sábado no habrá de beneficiarnos a nosotros hoy, que sufrimos de cansancio, decadencia, estrés y ansiedad? Los expertos en la materia dicen que una de las claves para solucionar el problema del estrés y la ansiedad es el descanso.</a:t>
            </a:r>
          </a:p>
          <a:p>
            <a:r>
              <a:rPr lang="es-ES" sz="2000" b="1" dirty="0">
                <a:effectLst/>
                <a:latin typeface="Calibri" panose="020F0502020204030204" pitchFamily="34" charset="0"/>
                <a:ea typeface="Calibri" panose="020F0502020204030204" pitchFamily="34" charset="0"/>
                <a:cs typeface="Times New Roman" panose="02020603050405020304" pitchFamily="18" charset="0"/>
              </a:rPr>
              <a:t>Mira cómo Dios se anticipó a esta situación. El cuarto mandamiento dice: “Seis días trabajarás y harás toda tu obra; más en el día séptimo es reposo para Jehová tu Dios…” (Éxodo 20:8-11). Nótese que en el texto aparece la bendición del trabajo y el beneficio del descanso. El plan de Dios es que tengamos vidas balanceadas y saludables. Con los beneficios del sábado nadie necesita sufrir los efectos del estrés y la ansiedad.</a:t>
            </a:r>
          </a:p>
        </p:txBody>
      </p:sp>
      <p:grpSp>
        <p:nvGrpSpPr>
          <p:cNvPr id="2" name="Grupo 1">
            <a:extLst>
              <a:ext uri="{FF2B5EF4-FFF2-40B4-BE49-F238E27FC236}">
                <a16:creationId xmlns:a16="http://schemas.microsoft.com/office/drawing/2014/main" id="{ED12FD34-1B1B-675B-7789-14A10D23B6B2}"/>
              </a:ext>
            </a:extLst>
          </p:cNvPr>
          <p:cNvGrpSpPr/>
          <p:nvPr/>
        </p:nvGrpSpPr>
        <p:grpSpPr>
          <a:xfrm>
            <a:off x="124247" y="40433"/>
            <a:ext cx="6728283" cy="1223937"/>
            <a:chOff x="124247" y="40433"/>
            <a:chExt cx="6728283" cy="1223937"/>
          </a:xfrm>
        </p:grpSpPr>
        <p:pic>
          <p:nvPicPr>
            <p:cNvPr id="7" name="Imagen 6">
              <a:extLst>
                <a:ext uri="{FF2B5EF4-FFF2-40B4-BE49-F238E27FC236}">
                  <a16:creationId xmlns:a16="http://schemas.microsoft.com/office/drawing/2014/main" id="{643DBFF5-953A-19FC-5DB3-54FA3645721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247" y="40433"/>
              <a:ext cx="6728283" cy="11267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C4D7A4CA-ECAC-B4AA-5A44-4A27891A6E4C}"/>
                </a:ext>
              </a:extLst>
            </p:cNvPr>
            <p:cNvSpPr txBox="1"/>
            <p:nvPr/>
          </p:nvSpPr>
          <p:spPr>
            <a:xfrm>
              <a:off x="4000499" y="188331"/>
              <a:ext cx="2714625"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Alivia el estrés y la ansiedad.</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A7FEFA6B-ED6A-7733-45F4-BA7D90C78250}"/>
                </a:ext>
              </a:extLst>
            </p:cNvPr>
            <p:cNvSpPr txBox="1"/>
            <p:nvPr/>
          </p:nvSpPr>
          <p:spPr>
            <a:xfrm>
              <a:off x="1451020" y="311444"/>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0" name="CuadroTexto 9">
              <a:extLst>
                <a:ext uri="{FF2B5EF4-FFF2-40B4-BE49-F238E27FC236}">
                  <a16:creationId xmlns:a16="http://schemas.microsoft.com/office/drawing/2014/main" id="{46EF4F6B-C5B1-0BEC-CFFE-738427D26F5D}"/>
                </a:ext>
              </a:extLst>
            </p:cNvPr>
            <p:cNvSpPr txBox="1"/>
            <p:nvPr/>
          </p:nvSpPr>
          <p:spPr>
            <a:xfrm>
              <a:off x="368532" y="64041"/>
              <a:ext cx="419100" cy="1200329"/>
            </a:xfrm>
            <a:prstGeom prst="rect">
              <a:avLst/>
            </a:prstGeom>
            <a:noFill/>
          </p:spPr>
          <p:txBody>
            <a:bodyPr wrap="square" rtlCol="0">
              <a:spAutoFit/>
            </a:bodyPr>
            <a:lstStyle/>
            <a:p>
              <a:r>
                <a:rPr lang="es-ES" sz="7200" b="1" dirty="0">
                  <a:solidFill>
                    <a:srgbClr val="E9D093"/>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8</a:t>
              </a:r>
            </a:p>
          </p:txBody>
        </p:sp>
      </p:grpSp>
      <p:pic>
        <p:nvPicPr>
          <p:cNvPr id="11" name="Imagen 10" descr="Una persona sentada en el pasto&#10;&#10;Descripción generada automáticamente con confianza baja">
            <a:extLst>
              <a:ext uri="{FF2B5EF4-FFF2-40B4-BE49-F238E27FC236}">
                <a16:creationId xmlns:a16="http://schemas.microsoft.com/office/drawing/2014/main" id="{A6D12540-2C01-2C45-ACCD-627304FFE91A}"/>
              </a:ext>
            </a:extLst>
          </p:cNvPr>
          <p:cNvPicPr>
            <a:picLocks noChangeAspect="1"/>
          </p:cNvPicPr>
          <p:nvPr/>
        </p:nvPicPr>
        <p:blipFill rotWithShape="1">
          <a:blip r:embed="rId4">
            <a:extLst>
              <a:ext uri="{28A0092B-C50C-407E-A947-70E740481C1C}">
                <a14:useLocalDpi xmlns:a14="http://schemas.microsoft.com/office/drawing/2010/main" val="0"/>
              </a:ext>
            </a:extLst>
          </a:blip>
          <a:srcRect l="9443" r="2182"/>
          <a:stretch/>
        </p:blipFill>
        <p:spPr>
          <a:xfrm flipH="1">
            <a:off x="8055677" y="3340034"/>
            <a:ext cx="3984045" cy="3381103"/>
          </a:xfrm>
          <a:prstGeom prst="snip2DiagRect">
            <a:avLst>
              <a:gd name="adj1" fmla="val 0"/>
              <a:gd name="adj2" fmla="val 13398"/>
            </a:avLst>
          </a:prstGeom>
          <a:solidFill>
            <a:srgbClr val="FFFFFF">
              <a:shade val="85000"/>
            </a:srgbClr>
          </a:solidFill>
          <a:ln w="88900" cap="sq">
            <a:solidFill>
              <a:srgbClr val="9C782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EC5B401B-BB8B-04B9-BF0B-8601ECC93D6A}"/>
              </a:ext>
            </a:extLst>
          </p:cNvPr>
          <p:cNvPicPr>
            <a:picLocks noChangeAspect="1"/>
          </p:cNvPicPr>
          <p:nvPr/>
        </p:nvPicPr>
        <p:blipFill>
          <a:blip r:embed="rId5"/>
          <a:stretch>
            <a:fillRect/>
          </a:stretch>
        </p:blipFill>
        <p:spPr>
          <a:xfrm>
            <a:off x="7816259" y="170150"/>
            <a:ext cx="4223463" cy="3018206"/>
          </a:xfrm>
          <a:prstGeom prst="snip2DiagRect">
            <a:avLst>
              <a:gd name="adj1" fmla="val 0"/>
              <a:gd name="adj2" fmla="val 23326"/>
            </a:avLst>
          </a:prstGeom>
          <a:solidFill>
            <a:srgbClr val="FFFFFF">
              <a:shade val="85000"/>
            </a:srgbClr>
          </a:solidFill>
          <a:ln w="88900" cap="sq">
            <a:solidFill>
              <a:srgbClr val="74512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07829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edge">
                                      <p:cBhvr>
                                        <p:cTn id="14" dur="1000"/>
                                        <p:tgtEl>
                                          <p:spTgt spid="15"/>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edge">
                                      <p:cBhvr>
                                        <p:cTn id="23" dur="1000"/>
                                        <p:tgtEl>
                                          <p:spTgt spid="11"/>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E38296-E01C-3B68-E92C-CE474DFC2FB2}"/>
              </a:ext>
            </a:extLst>
          </p:cNvPr>
          <p:cNvSpPr txBox="1"/>
          <p:nvPr/>
        </p:nvSpPr>
        <p:spPr>
          <a:xfrm>
            <a:off x="133769" y="1203342"/>
            <a:ext cx="9281810" cy="3473515"/>
          </a:xfrm>
          <a:prstGeom prst="rect">
            <a:avLst/>
          </a:prstGeom>
          <a:noFill/>
        </p:spPr>
        <p:txBody>
          <a:bodyPr wrap="square">
            <a:spAutoFit/>
          </a:bodyPr>
          <a:lstStyle/>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La depresión está clasificada como una enfermedad mental y provoca anhedonia, que es la incapacidad de disfrutar la vida. Las personas con niveles bajos de la hormona serotonina, que es responsable del bienestar, sufren más fácilmente una depresión cuando no descansan. En estas situaciones particulares, los beneficios físicos del descanso sabático son necesarios para vivir el lado optimista y positivo de la vida.</a:t>
            </a:r>
          </a:p>
          <a:p>
            <a:pPr>
              <a:lnSpc>
                <a:spcPct val="107000"/>
              </a:lnSpc>
              <a:spcAft>
                <a:spcPts val="800"/>
              </a:spcAft>
            </a:pPr>
            <a:r>
              <a:rPr lang="es-ES" sz="2000" b="1" dirty="0">
                <a:effectLst/>
                <a:latin typeface="Calibri" panose="020F0502020204030204" pitchFamily="34" charset="0"/>
                <a:ea typeface="Calibri" panose="020F0502020204030204" pitchFamily="34" charset="0"/>
                <a:cs typeface="Times New Roman" panose="02020603050405020304" pitchFamily="18" charset="0"/>
              </a:rPr>
              <a:t>El descanso del sábado promueve el disfrute de la vida, porque eleva la estima propia a niveles saludables. De los diez mandamientos del Decálogo, solo el cuarto menciona a Dios como Creador: “Porque en seis días hizo Jehová los cielos y la tierra, el mar, y todas las cosas que en ellos hay, y reposó en el séptimo día…” (Éxodo 20:8-11). Así, el sábado te ayuda a decir adiós a la depresión y ¡bienvenida felicidad!</a:t>
            </a:r>
          </a:p>
        </p:txBody>
      </p:sp>
      <p:grpSp>
        <p:nvGrpSpPr>
          <p:cNvPr id="7" name="Grupo 6">
            <a:extLst>
              <a:ext uri="{FF2B5EF4-FFF2-40B4-BE49-F238E27FC236}">
                <a16:creationId xmlns:a16="http://schemas.microsoft.com/office/drawing/2014/main" id="{3C606F44-0DBC-703E-258A-BE575DCD6CA7}"/>
              </a:ext>
            </a:extLst>
          </p:cNvPr>
          <p:cNvGrpSpPr/>
          <p:nvPr/>
        </p:nvGrpSpPr>
        <p:grpSpPr>
          <a:xfrm>
            <a:off x="177837" y="35561"/>
            <a:ext cx="6728289" cy="1200329"/>
            <a:chOff x="177837" y="35561"/>
            <a:chExt cx="6728289" cy="1200329"/>
          </a:xfrm>
        </p:grpSpPr>
        <p:pic>
          <p:nvPicPr>
            <p:cNvPr id="2" name="Imagen 1">
              <a:extLst>
                <a:ext uri="{FF2B5EF4-FFF2-40B4-BE49-F238E27FC236}">
                  <a16:creationId xmlns:a16="http://schemas.microsoft.com/office/drawing/2014/main" id="{A6481489-93F5-6B2A-D85C-EA51775E20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837" y="72328"/>
              <a:ext cx="6728289" cy="112679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2DA8BDB-D801-763A-5566-5C2A5995B3FA}"/>
                </a:ext>
              </a:extLst>
            </p:cNvPr>
            <p:cNvSpPr txBox="1"/>
            <p:nvPr/>
          </p:nvSpPr>
          <p:spPr>
            <a:xfrm>
              <a:off x="3960811" y="182129"/>
              <a:ext cx="2636458"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Ayuda a combatir la depresión.</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CC6EAB82-8C1A-F4FA-090C-7EE909C136DB}"/>
                </a:ext>
              </a:extLst>
            </p:cNvPr>
            <p:cNvSpPr txBox="1"/>
            <p:nvPr/>
          </p:nvSpPr>
          <p:spPr>
            <a:xfrm>
              <a:off x="1504613" y="343339"/>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5DB44416-DCF3-63CE-D5FE-522826A012B9}"/>
                </a:ext>
              </a:extLst>
            </p:cNvPr>
            <p:cNvSpPr txBox="1"/>
            <p:nvPr/>
          </p:nvSpPr>
          <p:spPr>
            <a:xfrm>
              <a:off x="422124" y="35561"/>
              <a:ext cx="419100" cy="1200329"/>
            </a:xfrm>
            <a:prstGeom prst="rect">
              <a:avLst/>
            </a:prstGeom>
            <a:noFill/>
          </p:spPr>
          <p:txBody>
            <a:bodyPr wrap="square" rtlCol="0">
              <a:spAutoFit/>
            </a:bodyPr>
            <a:lstStyle/>
            <a:p>
              <a:r>
                <a:rPr lang="es-ES" sz="7200" b="1" dirty="0">
                  <a:solidFill>
                    <a:srgbClr val="CB9900"/>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9</a:t>
              </a:r>
            </a:p>
          </p:txBody>
        </p:sp>
      </p:grpSp>
      <p:grpSp>
        <p:nvGrpSpPr>
          <p:cNvPr id="11" name="Grupo 10">
            <a:extLst>
              <a:ext uri="{FF2B5EF4-FFF2-40B4-BE49-F238E27FC236}">
                <a16:creationId xmlns:a16="http://schemas.microsoft.com/office/drawing/2014/main" id="{BB103DF6-65AD-612A-A74D-0A5F3642E77B}"/>
              </a:ext>
            </a:extLst>
          </p:cNvPr>
          <p:cNvGrpSpPr/>
          <p:nvPr/>
        </p:nvGrpSpPr>
        <p:grpSpPr>
          <a:xfrm>
            <a:off x="5237525" y="4669434"/>
            <a:ext cx="6728289" cy="1126798"/>
            <a:chOff x="5237525" y="4669434"/>
            <a:chExt cx="6728289" cy="1126798"/>
          </a:xfrm>
        </p:grpSpPr>
        <p:pic>
          <p:nvPicPr>
            <p:cNvPr id="20" name="Imagen 19">
              <a:extLst>
                <a:ext uri="{FF2B5EF4-FFF2-40B4-BE49-F238E27FC236}">
                  <a16:creationId xmlns:a16="http://schemas.microsoft.com/office/drawing/2014/main" id="{8D171515-947A-2D2B-82DC-11F68A83B02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7525" y="4669434"/>
              <a:ext cx="6728289" cy="11267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0F7D8756-2C7D-6CD2-AD89-6B45D869EB2B}"/>
                </a:ext>
              </a:extLst>
            </p:cNvPr>
            <p:cNvSpPr txBox="1"/>
            <p:nvPr/>
          </p:nvSpPr>
          <p:spPr>
            <a:xfrm>
              <a:off x="9018732" y="4812089"/>
              <a:ext cx="2425276"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Nos ayuda a ser ecológicos.</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9" name="CuadroTexto 8">
              <a:extLst>
                <a:ext uri="{FF2B5EF4-FFF2-40B4-BE49-F238E27FC236}">
                  <a16:creationId xmlns:a16="http://schemas.microsoft.com/office/drawing/2014/main" id="{5B483D7F-E303-881A-6615-3A5ACEC30887}"/>
                </a:ext>
              </a:extLst>
            </p:cNvPr>
            <p:cNvSpPr txBox="1"/>
            <p:nvPr/>
          </p:nvSpPr>
          <p:spPr>
            <a:xfrm>
              <a:off x="6562534" y="4935199"/>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0" name="CuadroTexto 9">
              <a:extLst>
                <a:ext uri="{FF2B5EF4-FFF2-40B4-BE49-F238E27FC236}">
                  <a16:creationId xmlns:a16="http://schemas.microsoft.com/office/drawing/2014/main" id="{7E5C5731-BE62-5CD3-E03F-130C7212B17A}"/>
                </a:ext>
              </a:extLst>
            </p:cNvPr>
            <p:cNvSpPr txBox="1"/>
            <p:nvPr/>
          </p:nvSpPr>
          <p:spPr>
            <a:xfrm>
              <a:off x="5286301" y="4678922"/>
              <a:ext cx="1167320" cy="1092607"/>
            </a:xfrm>
            <a:prstGeom prst="rect">
              <a:avLst/>
            </a:prstGeom>
            <a:noFill/>
          </p:spPr>
          <p:txBody>
            <a:bodyPr wrap="square" rtlCol="0">
              <a:spAutoFit/>
            </a:bodyPr>
            <a:lstStyle/>
            <a:p>
              <a:r>
                <a:rPr lang="es-ES" sz="6500" b="1" dirty="0">
                  <a:solidFill>
                    <a:srgbClr val="CEDDC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10</a:t>
              </a:r>
            </a:p>
          </p:txBody>
        </p:sp>
      </p:grpSp>
      <p:sp>
        <p:nvSpPr>
          <p:cNvPr id="12" name="CuadroTexto 11">
            <a:extLst>
              <a:ext uri="{FF2B5EF4-FFF2-40B4-BE49-F238E27FC236}">
                <a16:creationId xmlns:a16="http://schemas.microsoft.com/office/drawing/2014/main" id="{AFEB7BE2-809D-B605-CDE7-800E74A7A59E}"/>
              </a:ext>
            </a:extLst>
          </p:cNvPr>
          <p:cNvSpPr txBox="1"/>
          <p:nvPr/>
        </p:nvSpPr>
        <p:spPr>
          <a:xfrm>
            <a:off x="4223657" y="5743572"/>
            <a:ext cx="7866887" cy="1015663"/>
          </a:xfrm>
          <a:prstGeom prst="rect">
            <a:avLst/>
          </a:prstGeom>
          <a:noFill/>
        </p:spPr>
        <p:txBody>
          <a:bodyPr wrap="square">
            <a:spAutoFit/>
          </a:bodyPr>
          <a:lstStyle/>
          <a:p>
            <a:r>
              <a:rPr lang="es-ES" sz="2000" b="1" dirty="0"/>
              <a:t>En sábado recordamos que el mundo no es nuestro para hacer con él lo que nos parezca, sino es la creación de Dios. “Dios vendrá a destruir a los que destruyen la tierra”. Consumimos menos, no tv, no lavadora…</a:t>
            </a:r>
          </a:p>
        </p:txBody>
      </p:sp>
      <p:pic>
        <p:nvPicPr>
          <p:cNvPr id="13" name="Imagen 12">
            <a:extLst>
              <a:ext uri="{FF2B5EF4-FFF2-40B4-BE49-F238E27FC236}">
                <a16:creationId xmlns:a16="http://schemas.microsoft.com/office/drawing/2014/main" id="{10AB9C09-FAF2-C2E5-3307-EAEC527F88E1}"/>
              </a:ext>
            </a:extLst>
          </p:cNvPr>
          <p:cNvPicPr>
            <a:picLocks noChangeAspect="1"/>
          </p:cNvPicPr>
          <p:nvPr/>
        </p:nvPicPr>
        <p:blipFill rotWithShape="1">
          <a:blip r:embed="rId5"/>
          <a:srcRect l="8490" r="36835"/>
          <a:stretch/>
        </p:blipFill>
        <p:spPr>
          <a:xfrm>
            <a:off x="9415579" y="146888"/>
            <a:ext cx="2603863" cy="2550579"/>
          </a:xfrm>
          <a:prstGeom prst="round2DiagRect">
            <a:avLst>
              <a:gd name="adj1" fmla="val 0"/>
              <a:gd name="adj2" fmla="val 13822"/>
            </a:avLst>
          </a:prstGeom>
          <a:ln w="57150" cap="sq">
            <a:solidFill>
              <a:srgbClr val="E2D800"/>
            </a:solidFill>
            <a:miter lim="800000"/>
          </a:ln>
          <a:effectLst>
            <a:outerShdw blurRad="254000" algn="tl" rotWithShape="0">
              <a:srgbClr val="000000">
                <a:alpha val="43000"/>
              </a:srgbClr>
            </a:outerShdw>
          </a:effectLst>
        </p:spPr>
      </p:pic>
      <p:pic>
        <p:nvPicPr>
          <p:cNvPr id="15" name="Imagen 14" descr="Un grupo de personas con traje de color negro&#10;&#10;Descripción generada automáticamente">
            <a:extLst>
              <a:ext uri="{FF2B5EF4-FFF2-40B4-BE49-F238E27FC236}">
                <a16:creationId xmlns:a16="http://schemas.microsoft.com/office/drawing/2014/main" id="{77AC27EE-73F2-F5A2-B530-68DEC99DF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5579" y="2832823"/>
            <a:ext cx="2603863" cy="1832121"/>
          </a:xfrm>
          <a:prstGeom prst="round2DiagRect">
            <a:avLst>
              <a:gd name="adj1" fmla="val 16667"/>
              <a:gd name="adj2" fmla="val 0"/>
            </a:avLst>
          </a:prstGeom>
          <a:ln w="57150" cap="sq">
            <a:solidFill>
              <a:srgbClr val="CB9900"/>
            </a:solidFill>
            <a:miter lim="800000"/>
          </a:ln>
          <a:effectLst>
            <a:outerShdw blurRad="254000" algn="tl" rotWithShape="0">
              <a:srgbClr val="000000">
                <a:alpha val="43000"/>
              </a:srgbClr>
            </a:outerShdw>
          </a:effectLst>
        </p:spPr>
      </p:pic>
      <p:grpSp>
        <p:nvGrpSpPr>
          <p:cNvPr id="14" name="Grupo 13">
            <a:extLst>
              <a:ext uri="{FF2B5EF4-FFF2-40B4-BE49-F238E27FC236}">
                <a16:creationId xmlns:a16="http://schemas.microsoft.com/office/drawing/2014/main" id="{90D03EF2-D472-0858-5283-2B130AFDB050}"/>
              </a:ext>
            </a:extLst>
          </p:cNvPr>
          <p:cNvGrpSpPr/>
          <p:nvPr/>
        </p:nvGrpSpPr>
        <p:grpSpPr>
          <a:xfrm>
            <a:off x="133769" y="4697542"/>
            <a:ext cx="4036260" cy="2011380"/>
            <a:chOff x="133769" y="4697542"/>
            <a:chExt cx="4036260" cy="2011380"/>
          </a:xfrm>
        </p:grpSpPr>
        <p:pic>
          <p:nvPicPr>
            <p:cNvPr id="17" name="Imagen 16">
              <a:extLst>
                <a:ext uri="{FF2B5EF4-FFF2-40B4-BE49-F238E27FC236}">
                  <a16:creationId xmlns:a16="http://schemas.microsoft.com/office/drawing/2014/main" id="{96831BD0-A2F6-6639-6A64-76984D4FBE5C}"/>
                </a:ext>
              </a:extLst>
            </p:cNvPr>
            <p:cNvPicPr>
              <a:picLocks noChangeAspect="1"/>
            </p:cNvPicPr>
            <p:nvPr/>
          </p:nvPicPr>
          <p:blipFill rotWithShape="1">
            <a:blip r:embed="rId7"/>
            <a:srcRect t="34306"/>
            <a:stretch/>
          </p:blipFill>
          <p:spPr>
            <a:xfrm>
              <a:off x="133769" y="4697542"/>
              <a:ext cx="4036260" cy="2011380"/>
            </a:xfrm>
            <a:prstGeom prst="rect">
              <a:avLst/>
            </a:prstGeom>
            <a:solidFill>
              <a:srgbClr val="FFFFFF">
                <a:shade val="85000"/>
              </a:srgbClr>
            </a:solidFill>
            <a:ln w="88900" cap="sq">
              <a:solidFill>
                <a:srgbClr val="5B9C2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n 18" descr="Forma&#10;&#10;Descripción generada automáticamente con confianza media">
              <a:extLst>
                <a:ext uri="{FF2B5EF4-FFF2-40B4-BE49-F238E27FC236}">
                  <a16:creationId xmlns:a16="http://schemas.microsoft.com/office/drawing/2014/main" id="{3555587A-C977-69AF-8D77-05ECA68D24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8092" y="6131934"/>
              <a:ext cx="457200" cy="457200"/>
            </a:xfrm>
            <a:prstGeom prst="rect">
              <a:avLst/>
            </a:prstGeom>
          </p:spPr>
        </p:pic>
      </p:grpSp>
    </p:spTree>
    <p:extLst>
      <p:ext uri="{BB962C8B-B14F-4D97-AF65-F5344CB8AC3E}">
        <p14:creationId xmlns:p14="http://schemas.microsoft.com/office/powerpoint/2010/main" val="13477191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decel="100000"/>
                                        <p:tgtEl>
                                          <p:spTgt spid="13"/>
                                        </p:tgtEl>
                                      </p:cBhvr>
                                    </p:animEffect>
                                    <p:anim calcmode="lin" valueType="num">
                                      <p:cBhvr>
                                        <p:cTn id="15" dur="800" decel="100000" fill="hold"/>
                                        <p:tgtEl>
                                          <p:spTgt spid="13"/>
                                        </p:tgtEl>
                                        <p:attrNameLst>
                                          <p:attrName>style.rotation</p:attrName>
                                        </p:attrNameLst>
                                      </p:cBhvr>
                                      <p:tavLst>
                                        <p:tav tm="0">
                                          <p:val>
                                            <p:fltVal val="-90"/>
                                          </p:val>
                                        </p:tav>
                                        <p:tav tm="100000">
                                          <p:val>
                                            <p:fltVal val="0"/>
                                          </p:val>
                                        </p:tav>
                                      </p:tavLst>
                                    </p:anim>
                                    <p:anim calcmode="lin" valueType="num">
                                      <p:cBhvr>
                                        <p:cTn id="16" dur="800" decel="100000" fill="hold"/>
                                        <p:tgtEl>
                                          <p:spTgt spid="13"/>
                                        </p:tgtEl>
                                        <p:attrNameLst>
                                          <p:attrName>ppt_x</p:attrName>
                                        </p:attrNameLst>
                                      </p:cBhvr>
                                      <p:tavLst>
                                        <p:tav tm="0">
                                          <p:val>
                                            <p:strVal val="#ppt_x+0.4"/>
                                          </p:val>
                                        </p:tav>
                                        <p:tav tm="100000">
                                          <p:val>
                                            <p:strVal val="#ppt_x-0.05"/>
                                          </p:val>
                                        </p:tav>
                                      </p:tavLst>
                                    </p:anim>
                                    <p:anim calcmode="lin" valueType="num">
                                      <p:cBhvr>
                                        <p:cTn id="17" dur="800" decel="100000" fill="hold"/>
                                        <p:tgtEl>
                                          <p:spTgt spid="13"/>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800" decel="100000"/>
                                        <p:tgtEl>
                                          <p:spTgt spid="15"/>
                                        </p:tgtEl>
                                      </p:cBhvr>
                                    </p:animEffect>
                                    <p:anim calcmode="lin" valueType="num">
                                      <p:cBhvr>
                                        <p:cTn id="29" dur="800" decel="100000" fill="hold"/>
                                        <p:tgtEl>
                                          <p:spTgt spid="15"/>
                                        </p:tgtEl>
                                        <p:attrNameLst>
                                          <p:attrName>style.rotation</p:attrName>
                                        </p:attrNameLst>
                                      </p:cBhvr>
                                      <p:tavLst>
                                        <p:tav tm="0">
                                          <p:val>
                                            <p:fltVal val="-90"/>
                                          </p:val>
                                        </p:tav>
                                        <p:tav tm="100000">
                                          <p:val>
                                            <p:fltVal val="0"/>
                                          </p:val>
                                        </p:tav>
                                      </p:tavLst>
                                    </p:anim>
                                    <p:anim calcmode="lin" valueType="num">
                                      <p:cBhvr>
                                        <p:cTn id="30" dur="800" decel="100000" fill="hold"/>
                                        <p:tgtEl>
                                          <p:spTgt spid="15"/>
                                        </p:tgtEl>
                                        <p:attrNameLst>
                                          <p:attrName>ppt_x</p:attrName>
                                        </p:attrNameLst>
                                      </p:cBhvr>
                                      <p:tavLst>
                                        <p:tav tm="0">
                                          <p:val>
                                            <p:strVal val="#ppt_x+0.4"/>
                                          </p:val>
                                        </p:tav>
                                        <p:tav tm="100000">
                                          <p:val>
                                            <p:strVal val="#ppt_x-0.05"/>
                                          </p:val>
                                        </p:tav>
                                      </p:tavLst>
                                    </p:anim>
                                    <p:anim calcmode="lin" valueType="num">
                                      <p:cBhvr>
                                        <p:cTn id="31" dur="800" decel="100000" fill="hold"/>
                                        <p:tgtEl>
                                          <p:spTgt spid="15"/>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left)">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strVal val="#ppt_w*0.70"/>
                                          </p:val>
                                        </p:tav>
                                        <p:tav tm="100000">
                                          <p:val>
                                            <p:strVal val="#ppt_w"/>
                                          </p:val>
                                        </p:tav>
                                      </p:tavLst>
                                    </p:anim>
                                    <p:anim calcmode="lin" valueType="num">
                                      <p:cBhvr>
                                        <p:cTn id="43" dur="500" fill="hold"/>
                                        <p:tgtEl>
                                          <p:spTgt spid="11"/>
                                        </p:tgtEl>
                                        <p:attrNameLst>
                                          <p:attrName>ppt_h</p:attrName>
                                        </p:attrNameLst>
                                      </p:cBhvr>
                                      <p:tavLst>
                                        <p:tav tm="0">
                                          <p:val>
                                            <p:strVal val="#ppt_h"/>
                                          </p:val>
                                        </p:tav>
                                        <p:tav tm="100000">
                                          <p:val>
                                            <p:strVal val="#ppt_h"/>
                                          </p:val>
                                        </p:tav>
                                      </p:tavLst>
                                    </p:anim>
                                    <p:animEffect transition="in" filter="fade">
                                      <p:cBhvr>
                                        <p:cTn id="44" dur="500"/>
                                        <p:tgtEl>
                                          <p:spTgt spid="11"/>
                                        </p:tgtEl>
                                      </p:cBhvr>
                                    </p:animEffect>
                                  </p:childTnLst>
                                </p:cTn>
                              </p:par>
                            </p:childTnLst>
                          </p:cTn>
                        </p:par>
                        <p:par>
                          <p:cTn id="45" fill="hold">
                            <p:stCondLst>
                              <p:cond delay="500"/>
                            </p:stCondLst>
                            <p:childTnLst>
                              <p:par>
                                <p:cTn id="46" presetID="42"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anim calcmode="lin" valueType="num">
                                      <p:cBhvr>
                                        <p:cTn id="49" dur="500" fill="hold"/>
                                        <p:tgtEl>
                                          <p:spTgt spid="14"/>
                                        </p:tgtEl>
                                        <p:attrNameLst>
                                          <p:attrName>ppt_x</p:attrName>
                                        </p:attrNameLst>
                                      </p:cBhvr>
                                      <p:tavLst>
                                        <p:tav tm="0">
                                          <p:val>
                                            <p:strVal val="#ppt_x"/>
                                          </p:val>
                                        </p:tav>
                                        <p:tav tm="100000">
                                          <p:val>
                                            <p:strVal val="#ppt_x"/>
                                          </p:val>
                                        </p:tav>
                                      </p:tavLst>
                                    </p:anim>
                                    <p:anim calcmode="lin" valueType="num">
                                      <p:cBhvr>
                                        <p:cTn id="5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4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B1EFD8-0DC2-F0B8-CAC9-1ED07A4A55D6}"/>
              </a:ext>
            </a:extLst>
          </p:cNvPr>
          <p:cNvSpPr txBox="1"/>
          <p:nvPr/>
        </p:nvSpPr>
        <p:spPr>
          <a:xfrm>
            <a:off x="547035" y="1202491"/>
            <a:ext cx="7764905" cy="2062103"/>
          </a:xfrm>
          <a:prstGeom prst="rect">
            <a:avLst/>
          </a:prstGeom>
          <a:noFill/>
        </p:spPr>
        <p:txBody>
          <a:bodyPr wrap="square">
            <a:spAutoFit/>
          </a:bodyPr>
          <a:lstStyle/>
          <a:p>
            <a:pPr lvl="0">
              <a:spcBef>
                <a:spcPts val="1200"/>
              </a:spcBef>
            </a:pPr>
            <a:r>
              <a:rPr lang="es-ES" b="1" dirty="0">
                <a:effectLst/>
                <a:latin typeface="Calibri" panose="020F0502020204030204" pitchFamily="34" charset="0"/>
                <a:ea typeface="Calibri" panose="020F0502020204030204" pitchFamily="34" charset="0"/>
                <a:cs typeface="Times New Roman" panose="02020603050405020304" pitchFamily="18" charset="0"/>
              </a:rPr>
              <a:t>En primer lugar, define nuestros orígenes. Somos producto de un Diseñador inteligente que nos creó con un propósito. No estamos aquí por accidente. </a:t>
            </a:r>
          </a:p>
          <a:p>
            <a:pPr lvl="0">
              <a:spcBef>
                <a:spcPts val="1200"/>
              </a:spcBef>
            </a:pPr>
            <a:r>
              <a:rPr lang="es-ES" b="1" dirty="0">
                <a:effectLst/>
                <a:latin typeface="Calibri" panose="020F0502020204030204" pitchFamily="34" charset="0"/>
                <a:ea typeface="Calibri" panose="020F0502020204030204" pitchFamily="34" charset="0"/>
                <a:cs typeface="Times New Roman" panose="02020603050405020304" pitchFamily="18" charset="0"/>
              </a:rPr>
              <a:t>En segundo lugar, el sábado define nuestra identidad. Dios es nuestro Creador y Padre celestial, y por lo tanto somos familia del Rey.</a:t>
            </a:r>
          </a:p>
          <a:p>
            <a:pPr lvl="0">
              <a:spcBef>
                <a:spcPts val="1200"/>
              </a:spcBef>
              <a:spcAft>
                <a:spcPts val="800"/>
              </a:spcAft>
            </a:pPr>
            <a:r>
              <a:rPr lang="es-ES" b="1" dirty="0">
                <a:effectLst/>
                <a:latin typeface="Calibri" panose="020F0502020204030204" pitchFamily="34" charset="0"/>
                <a:ea typeface="Calibri" panose="020F0502020204030204" pitchFamily="34" charset="0"/>
                <a:cs typeface="Times New Roman" panose="02020603050405020304" pitchFamily="18" charset="0"/>
              </a:rPr>
              <a:t>Finalmente marca nuestro futuro. Tenemos una cita con Dios en la eternidad, ya que cada sábado lo adoraremos en la Tierra Nueva (Isaías 66:23).</a:t>
            </a:r>
          </a:p>
        </p:txBody>
      </p:sp>
      <p:grpSp>
        <p:nvGrpSpPr>
          <p:cNvPr id="8" name="Grupo 7">
            <a:extLst>
              <a:ext uri="{FF2B5EF4-FFF2-40B4-BE49-F238E27FC236}">
                <a16:creationId xmlns:a16="http://schemas.microsoft.com/office/drawing/2014/main" id="{D6DFDA59-AB4B-D63E-D427-F0626013C9B3}"/>
              </a:ext>
            </a:extLst>
          </p:cNvPr>
          <p:cNvGrpSpPr/>
          <p:nvPr/>
        </p:nvGrpSpPr>
        <p:grpSpPr>
          <a:xfrm>
            <a:off x="133769" y="25777"/>
            <a:ext cx="6728289" cy="1200329"/>
            <a:chOff x="133769" y="25777"/>
            <a:chExt cx="6728289" cy="1200329"/>
          </a:xfrm>
        </p:grpSpPr>
        <p:pic>
          <p:nvPicPr>
            <p:cNvPr id="2" name="Imagen 1">
              <a:extLst>
                <a:ext uri="{FF2B5EF4-FFF2-40B4-BE49-F238E27FC236}">
                  <a16:creationId xmlns:a16="http://schemas.microsoft.com/office/drawing/2014/main" id="{DAACDE34-F0F1-6ACF-3AF5-6E0207E2E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769" y="83345"/>
              <a:ext cx="6728289" cy="112679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824DC7E-662B-BC2D-6C81-8DFE3B734DEF}"/>
                </a:ext>
              </a:extLst>
            </p:cNvPr>
            <p:cNvSpPr txBox="1"/>
            <p:nvPr/>
          </p:nvSpPr>
          <p:spPr>
            <a:xfrm>
              <a:off x="4048547" y="200467"/>
              <a:ext cx="2179257" cy="892552"/>
            </a:xfrm>
            <a:prstGeom prst="rect">
              <a:avLst/>
            </a:prstGeom>
            <a:noFill/>
          </p:spPr>
          <p:txBody>
            <a:bodyPr wrap="square">
              <a:spAutoFit/>
            </a:bodyPr>
            <a:lstStyle/>
            <a:p>
              <a:r>
                <a:rPr lang="es-ES" sz="26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Da propósito a la vida.</a:t>
              </a:r>
              <a:r>
                <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6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5" name="CuadroTexto 4">
              <a:extLst>
                <a:ext uri="{FF2B5EF4-FFF2-40B4-BE49-F238E27FC236}">
                  <a16:creationId xmlns:a16="http://schemas.microsoft.com/office/drawing/2014/main" id="{CB44B930-5567-A756-CFD0-23D1130D3D50}"/>
                </a:ext>
              </a:extLst>
            </p:cNvPr>
            <p:cNvSpPr txBox="1"/>
            <p:nvPr/>
          </p:nvSpPr>
          <p:spPr>
            <a:xfrm>
              <a:off x="1460545" y="354356"/>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6" name="CuadroTexto 5">
              <a:extLst>
                <a:ext uri="{FF2B5EF4-FFF2-40B4-BE49-F238E27FC236}">
                  <a16:creationId xmlns:a16="http://schemas.microsoft.com/office/drawing/2014/main" id="{DE46F299-47EC-9B23-840D-99F8AE949F46}"/>
                </a:ext>
              </a:extLst>
            </p:cNvPr>
            <p:cNvSpPr txBox="1"/>
            <p:nvPr/>
          </p:nvSpPr>
          <p:spPr>
            <a:xfrm>
              <a:off x="137105" y="25777"/>
              <a:ext cx="1154366" cy="1200329"/>
            </a:xfrm>
            <a:prstGeom prst="rect">
              <a:avLst/>
            </a:prstGeom>
            <a:noFill/>
          </p:spPr>
          <p:txBody>
            <a:bodyPr wrap="square" rtlCol="0">
              <a:spAutoFit/>
            </a:bodyPr>
            <a:lstStyle/>
            <a:p>
              <a:r>
                <a:rPr lang="es-ES" sz="7200" b="1" dirty="0">
                  <a:solidFill>
                    <a:srgbClr val="EDC9CE"/>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11</a:t>
              </a:r>
            </a:p>
          </p:txBody>
        </p:sp>
      </p:grpSp>
      <p:sp>
        <p:nvSpPr>
          <p:cNvPr id="7" name="CuadroTexto 6">
            <a:extLst>
              <a:ext uri="{FF2B5EF4-FFF2-40B4-BE49-F238E27FC236}">
                <a16:creationId xmlns:a16="http://schemas.microsoft.com/office/drawing/2014/main" id="{DA5C99AC-865B-3A2C-0780-9FFD0189AE6F}"/>
              </a:ext>
            </a:extLst>
          </p:cNvPr>
          <p:cNvSpPr txBox="1"/>
          <p:nvPr/>
        </p:nvSpPr>
        <p:spPr>
          <a:xfrm>
            <a:off x="5399642" y="4581011"/>
            <a:ext cx="6593246" cy="2153731"/>
          </a:xfrm>
          <a:prstGeom prst="rect">
            <a:avLst/>
          </a:prstGeom>
          <a:noFill/>
        </p:spPr>
        <p:txBody>
          <a:bodyPr wrap="square">
            <a:spAutoFit/>
          </a:bodyPr>
          <a:lstStyle/>
          <a:p>
            <a:pPr lvl="0">
              <a:lnSpc>
                <a:spcPct val="107000"/>
              </a:lnSpc>
              <a:spcAft>
                <a:spcPts val="80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El hombre fue creado por Dios a su imagen y semejanza, y, por lo tanto, debe considerar a sus semejantes en la misma forma en que él mismo se ve en relación con Dios. Este enfoque hará que no le dé demasiada importancia al sexo y no le rinda culto al cuerpo, y también le recordará siempre que no debe explotar a sus prójimos</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-explotación que ha desatado los conflictos raciales, laborales y nacionalista-, pues todos somos hechos de "una [sola] sangre".</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upo 8">
            <a:extLst>
              <a:ext uri="{FF2B5EF4-FFF2-40B4-BE49-F238E27FC236}">
                <a16:creationId xmlns:a16="http://schemas.microsoft.com/office/drawing/2014/main" id="{E799DCB9-E8AC-E86D-4AEA-BB39B5212267}"/>
              </a:ext>
            </a:extLst>
          </p:cNvPr>
          <p:cNvGrpSpPr/>
          <p:nvPr/>
        </p:nvGrpSpPr>
        <p:grpSpPr>
          <a:xfrm>
            <a:off x="5232640" y="3300604"/>
            <a:ext cx="6728283" cy="1200329"/>
            <a:chOff x="5232640" y="3300604"/>
            <a:chExt cx="6728283" cy="1200329"/>
          </a:xfrm>
        </p:grpSpPr>
        <p:pic>
          <p:nvPicPr>
            <p:cNvPr id="12" name="Imagen 11">
              <a:extLst>
                <a:ext uri="{FF2B5EF4-FFF2-40B4-BE49-F238E27FC236}">
                  <a16:creationId xmlns:a16="http://schemas.microsoft.com/office/drawing/2014/main" id="{34D52466-27B2-E6B1-7DC4-4916ED29D1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32640" y="3358172"/>
              <a:ext cx="6728283" cy="1126798"/>
            </a:xfrm>
            <a:prstGeom prst="rect">
              <a:avLst/>
            </a:prstGeom>
            <a:effectLst>
              <a:outerShdw blurRad="50800" dist="38100" dir="5400000" algn="t" rotWithShape="0">
                <a:prstClr val="black">
                  <a:alpha val="40000"/>
                </a:prstClr>
              </a:outerShdw>
            </a:effectLst>
          </p:spPr>
        </p:pic>
        <p:sp>
          <p:nvSpPr>
            <p:cNvPr id="13" name="CuadroTexto 12">
              <a:extLst>
                <a:ext uri="{FF2B5EF4-FFF2-40B4-BE49-F238E27FC236}">
                  <a16:creationId xmlns:a16="http://schemas.microsoft.com/office/drawing/2014/main" id="{CBF66E73-AF5F-1DE8-BC93-C0002E1D8C4F}"/>
                </a:ext>
              </a:extLst>
            </p:cNvPr>
            <p:cNvSpPr txBox="1"/>
            <p:nvPr/>
          </p:nvSpPr>
          <p:spPr>
            <a:xfrm>
              <a:off x="8752420" y="3485269"/>
              <a:ext cx="3164961" cy="830997"/>
            </a:xfrm>
            <a:prstGeom prst="rect">
              <a:avLst/>
            </a:prstGeom>
            <a:noFill/>
          </p:spPr>
          <p:txBody>
            <a:bodyPr wrap="square">
              <a:spAutoFit/>
            </a:bodyPr>
            <a:lstStyle/>
            <a:p>
              <a:r>
                <a:rPr lang="es-ES" sz="2300" b="1"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Es la solución para los problemas sociológicos.</a:t>
              </a:r>
              <a:r>
                <a:rPr lang="es-ES" sz="2300" dirty="0">
                  <a:solidFill>
                    <a:schemeClr val="bg1"/>
                  </a:solidFill>
                  <a:effectLst>
                    <a:outerShdw blurRad="38100" dist="38100" dir="2700000" algn="tl">
                      <a:srgbClr val="000000">
                        <a:alpha val="43137"/>
                      </a:srgbClr>
                    </a:outerShdw>
                  </a:effectLst>
                  <a:latin typeface="Abhaya Libre ExtraBold" panose="02000803000000000000" pitchFamily="2" charset="0"/>
                  <a:ea typeface="Calibri" panose="020F0502020204030204" pitchFamily="34" charset="0"/>
                  <a:cs typeface="Abhaya Libre ExtraBold" panose="02000803000000000000" pitchFamily="2" charset="0"/>
                </a:rPr>
                <a:t> </a:t>
              </a:r>
              <a:endParaRPr lang="es-ES" sz="23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sp>
          <p:nvSpPr>
            <p:cNvPr id="14" name="CuadroTexto 13">
              <a:extLst>
                <a:ext uri="{FF2B5EF4-FFF2-40B4-BE49-F238E27FC236}">
                  <a16:creationId xmlns:a16="http://schemas.microsoft.com/office/drawing/2014/main" id="{500A5C4D-8E8D-B5C5-DA2D-F75705218FAE}"/>
                </a:ext>
              </a:extLst>
            </p:cNvPr>
            <p:cNvSpPr txBox="1"/>
            <p:nvPr/>
          </p:nvSpPr>
          <p:spPr>
            <a:xfrm>
              <a:off x="6559413" y="3629183"/>
              <a:ext cx="1953748" cy="584775"/>
            </a:xfrm>
            <a:prstGeom prst="rect">
              <a:avLst/>
            </a:prstGeom>
            <a:noFill/>
          </p:spPr>
          <p:txBody>
            <a:bodyPr wrap="square" rtlCol="0">
              <a:spAutoFit/>
            </a:bodyPr>
            <a:lstStyle/>
            <a:p>
              <a:r>
                <a:rPr lang="es-ES" sz="32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El sábado</a:t>
              </a:r>
            </a:p>
          </p:txBody>
        </p:sp>
        <p:sp>
          <p:nvSpPr>
            <p:cNvPr id="15" name="CuadroTexto 14">
              <a:extLst>
                <a:ext uri="{FF2B5EF4-FFF2-40B4-BE49-F238E27FC236}">
                  <a16:creationId xmlns:a16="http://schemas.microsoft.com/office/drawing/2014/main" id="{FD5739B5-357B-7F5B-A43B-48C3FE99F243}"/>
                </a:ext>
              </a:extLst>
            </p:cNvPr>
            <p:cNvSpPr txBox="1"/>
            <p:nvPr/>
          </p:nvSpPr>
          <p:spPr>
            <a:xfrm>
              <a:off x="5247554" y="3300604"/>
              <a:ext cx="1143818" cy="1200329"/>
            </a:xfrm>
            <a:prstGeom prst="rect">
              <a:avLst/>
            </a:prstGeom>
            <a:noFill/>
          </p:spPr>
          <p:txBody>
            <a:bodyPr wrap="square" rtlCol="0">
              <a:spAutoFit/>
            </a:bodyPr>
            <a:lstStyle/>
            <a:p>
              <a:r>
                <a:rPr lang="es-ES" sz="7200" b="1" dirty="0">
                  <a:solidFill>
                    <a:srgbClr val="D4CFF5"/>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12</a:t>
              </a:r>
            </a:p>
          </p:txBody>
        </p:sp>
      </p:grpSp>
      <p:pic>
        <p:nvPicPr>
          <p:cNvPr id="17" name="Imagen 16" descr="Icono&#10;&#10;Descripción generada automáticamente">
            <a:extLst>
              <a:ext uri="{FF2B5EF4-FFF2-40B4-BE49-F238E27FC236}">
                <a16:creationId xmlns:a16="http://schemas.microsoft.com/office/drawing/2014/main" id="{E9DB83AB-09FC-F691-1F58-FD4EFE19E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31" y="1301281"/>
            <a:ext cx="168704" cy="168704"/>
          </a:xfrm>
          <a:prstGeom prst="rect">
            <a:avLst/>
          </a:prstGeom>
        </p:spPr>
      </p:pic>
      <p:pic>
        <p:nvPicPr>
          <p:cNvPr id="19" name="Imagen 18" descr="Icono&#10;&#10;Descripción generada automáticamente">
            <a:extLst>
              <a:ext uri="{FF2B5EF4-FFF2-40B4-BE49-F238E27FC236}">
                <a16:creationId xmlns:a16="http://schemas.microsoft.com/office/drawing/2014/main" id="{8419FEC0-3208-7BA8-9E47-B029AC4EE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331" y="2007634"/>
            <a:ext cx="168704" cy="168704"/>
          </a:xfrm>
          <a:prstGeom prst="rect">
            <a:avLst/>
          </a:prstGeom>
        </p:spPr>
      </p:pic>
      <p:pic>
        <p:nvPicPr>
          <p:cNvPr id="21" name="Imagen 20" descr="Icono&#10;&#10;Descripción generada automáticamente">
            <a:extLst>
              <a:ext uri="{FF2B5EF4-FFF2-40B4-BE49-F238E27FC236}">
                <a16:creationId xmlns:a16="http://schemas.microsoft.com/office/drawing/2014/main" id="{640E47CE-EF21-42E9-3810-EF906D9B88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331" y="2713987"/>
            <a:ext cx="168704" cy="168704"/>
          </a:xfrm>
          <a:prstGeom prst="rect">
            <a:avLst/>
          </a:prstGeom>
        </p:spPr>
      </p:pic>
      <p:pic>
        <p:nvPicPr>
          <p:cNvPr id="11" name="Imagen 10" descr="Imagen que contiene persona, hombre, posando, foto&#10;&#10;Descripción generada automáticamente">
            <a:extLst>
              <a:ext uri="{FF2B5EF4-FFF2-40B4-BE49-F238E27FC236}">
                <a16:creationId xmlns:a16="http://schemas.microsoft.com/office/drawing/2014/main" id="{DE7F2442-D0C5-53B7-AF35-3A3590A635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20173" y="156399"/>
            <a:ext cx="3193496" cy="3108336"/>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18" name="Imagen 17" descr="Grupo de personas posando para una foto&#10;&#10;Descripción generada automáticamente">
            <a:extLst>
              <a:ext uri="{FF2B5EF4-FFF2-40B4-BE49-F238E27FC236}">
                <a16:creationId xmlns:a16="http://schemas.microsoft.com/office/drawing/2014/main" id="{975E0E9D-73B9-275B-24A2-532BC674FB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8331" y="3483886"/>
            <a:ext cx="4447057" cy="3030450"/>
          </a:xfrm>
          <a:prstGeom prst="rect">
            <a:avLst/>
          </a:prstGeom>
          <a:solidFill>
            <a:srgbClr val="FFFFFF">
              <a:shade val="85000"/>
            </a:srgbClr>
          </a:solidFill>
          <a:ln w="28575" cap="sq">
            <a:solidFill>
              <a:srgbClr val="2F209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183300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out)">
                                      <p:cBhvr>
                                        <p:cTn id="7" dur="1000"/>
                                        <p:tgtEl>
                                          <p:spTgt spid="8"/>
                                        </p:tgtEl>
                                      </p:cBhvr>
                                    </p:animEffect>
                                  </p:childTnLst>
                                </p:cTn>
                              </p:par>
                            </p:childTnLst>
                          </p:cTn>
                        </p:par>
                        <p:par>
                          <p:cTn id="8" fill="hold">
                            <p:stCondLst>
                              <p:cond delay="1000"/>
                            </p:stCondLst>
                            <p:childTnLst>
                              <p:par>
                                <p:cTn id="9" presetID="16" presetClass="entr" presetSubtype="37"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fltVal val="0"/>
                                          </p:val>
                                        </p:tav>
                                        <p:tav tm="100000">
                                          <p:val>
                                            <p:strVal val="#ppt_w"/>
                                          </p:val>
                                        </p:tav>
                                      </p:tavLst>
                                    </p:anim>
                                    <p:anim calcmode="lin" valueType="num">
                                      <p:cBhvr>
                                        <p:cTn id="17" dur="1000" fill="hold"/>
                                        <p:tgtEl>
                                          <p:spTgt spid="17"/>
                                        </p:tgtEl>
                                        <p:attrNameLst>
                                          <p:attrName>ppt_h</p:attrName>
                                        </p:attrNameLst>
                                      </p:cBhvr>
                                      <p:tavLst>
                                        <p:tav tm="0">
                                          <p:val>
                                            <p:fltVal val="0"/>
                                          </p:val>
                                        </p:tav>
                                        <p:tav tm="100000">
                                          <p:val>
                                            <p:strVal val="#ppt_h"/>
                                          </p:val>
                                        </p:tav>
                                      </p:tavLst>
                                    </p:anim>
                                    <p:anim calcmode="lin" valueType="num">
                                      <p:cBhvr>
                                        <p:cTn id="18" dur="1000" fill="hold"/>
                                        <p:tgtEl>
                                          <p:spTgt spid="17"/>
                                        </p:tgtEl>
                                        <p:attrNameLst>
                                          <p:attrName>style.rotation</p:attrName>
                                        </p:attrNameLst>
                                      </p:cBhvr>
                                      <p:tavLst>
                                        <p:tav tm="0">
                                          <p:val>
                                            <p:fltVal val="90"/>
                                          </p:val>
                                        </p:tav>
                                        <p:tav tm="100000">
                                          <p:val>
                                            <p:fltVal val="0"/>
                                          </p:val>
                                        </p:tav>
                                      </p:tavLst>
                                    </p:anim>
                                    <p:animEffect transition="in" filter="fade">
                                      <p:cBhvr>
                                        <p:cTn id="19" dur="1000"/>
                                        <p:tgtEl>
                                          <p:spTgt spid="1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 calcmode="lin" valueType="num">
                                      <p:cBhvr>
                                        <p:cTn id="30" dur="1000" fill="hold"/>
                                        <p:tgtEl>
                                          <p:spTgt spid="19"/>
                                        </p:tgtEl>
                                        <p:attrNameLst>
                                          <p:attrName>style.rotation</p:attrName>
                                        </p:attrNameLst>
                                      </p:cBhvr>
                                      <p:tavLst>
                                        <p:tav tm="0">
                                          <p:val>
                                            <p:fltVal val="90"/>
                                          </p:val>
                                        </p:tav>
                                        <p:tav tm="100000">
                                          <p:val>
                                            <p:fltVal val="0"/>
                                          </p:val>
                                        </p:tav>
                                      </p:tavLst>
                                    </p:anim>
                                    <p:animEffect transition="in" filter="fade">
                                      <p:cBhvr>
                                        <p:cTn id="31" dur="1000"/>
                                        <p:tgtEl>
                                          <p:spTgt spid="1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wipe(left)">
                                      <p:cBhvr>
                                        <p:cTn id="35" dur="500"/>
                                        <p:tgtEl>
                                          <p:spTgt spid="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fltVal val="0"/>
                                          </p:val>
                                        </p:tav>
                                        <p:tav tm="100000">
                                          <p:val>
                                            <p:strVal val="#ppt_w"/>
                                          </p:val>
                                        </p:tav>
                                      </p:tavLst>
                                    </p:anim>
                                    <p:anim calcmode="lin" valueType="num">
                                      <p:cBhvr>
                                        <p:cTn id="41" dur="1000" fill="hold"/>
                                        <p:tgtEl>
                                          <p:spTgt spid="21"/>
                                        </p:tgtEl>
                                        <p:attrNameLst>
                                          <p:attrName>ppt_h</p:attrName>
                                        </p:attrNameLst>
                                      </p:cBhvr>
                                      <p:tavLst>
                                        <p:tav tm="0">
                                          <p:val>
                                            <p:fltVal val="0"/>
                                          </p:val>
                                        </p:tav>
                                        <p:tav tm="100000">
                                          <p:val>
                                            <p:strVal val="#ppt_h"/>
                                          </p:val>
                                        </p:tav>
                                      </p:tavLst>
                                    </p:anim>
                                    <p:anim calcmode="lin" valueType="num">
                                      <p:cBhvr>
                                        <p:cTn id="42" dur="1000" fill="hold"/>
                                        <p:tgtEl>
                                          <p:spTgt spid="21"/>
                                        </p:tgtEl>
                                        <p:attrNameLst>
                                          <p:attrName>style.rotation</p:attrName>
                                        </p:attrNameLst>
                                      </p:cBhvr>
                                      <p:tavLst>
                                        <p:tav tm="0">
                                          <p:val>
                                            <p:fltVal val="90"/>
                                          </p:val>
                                        </p:tav>
                                        <p:tav tm="100000">
                                          <p:val>
                                            <p:fltVal val="0"/>
                                          </p:val>
                                        </p:tav>
                                      </p:tavLst>
                                    </p:anim>
                                    <p:animEffect transition="in" filter="fade">
                                      <p:cBhvr>
                                        <p:cTn id="43" dur="1000"/>
                                        <p:tgtEl>
                                          <p:spTgt spid="2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wipe(left)">
                                      <p:cBhvr>
                                        <p:cTn id="47" dur="500"/>
                                        <p:tgtEl>
                                          <p:spTgt spid="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32"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amond(out)">
                                      <p:cBhvr>
                                        <p:cTn id="52" dur="1000"/>
                                        <p:tgtEl>
                                          <p:spTgt spid="9"/>
                                        </p:tgtEl>
                                      </p:cBhvr>
                                    </p:animEffect>
                                  </p:childTnLst>
                                </p:cTn>
                              </p:par>
                            </p:childTnLst>
                          </p:cTn>
                        </p:par>
                        <p:par>
                          <p:cTn id="53" fill="hold">
                            <p:stCondLst>
                              <p:cond delay="1000"/>
                            </p:stCondLst>
                            <p:childTnLst>
                              <p:par>
                                <p:cTn id="54" presetID="16" presetClass="entr" presetSubtype="37"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2009</TotalTime>
  <Words>3181</Words>
  <Application>Microsoft Office PowerPoint</Application>
  <PresentationFormat>Panorámica</PresentationFormat>
  <Paragraphs>106</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Calibri</vt:lpstr>
      <vt:lpstr>Calibri Light</vt:lpstr>
      <vt:lpstr>Abhaya Libre ExtraBold</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174</cp:revision>
  <dcterms:created xsi:type="dcterms:W3CDTF">2022-11-25T07:10:21Z</dcterms:created>
  <dcterms:modified xsi:type="dcterms:W3CDTF">2022-12-12T21:11:54Z</dcterms:modified>
</cp:coreProperties>
</file>