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259" r:id="rId4"/>
    <p:sldId id="270" r:id="rId5"/>
    <p:sldId id="269" r:id="rId6"/>
    <p:sldId id="261" r:id="rId7"/>
    <p:sldId id="271" r:id="rId8"/>
    <p:sldId id="262" r:id="rId9"/>
    <p:sldId id="268" r:id="rId10"/>
    <p:sldId id="263" r:id="rId11"/>
    <p:sldId id="264" r:id="rId12"/>
    <p:sldId id="266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6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2A7"/>
    <a:srgbClr val="CD821D"/>
    <a:srgbClr val="FDE7A1"/>
    <a:srgbClr val="FACE3A"/>
    <a:srgbClr val="FFE497"/>
    <a:srgbClr val="CC9900"/>
    <a:srgbClr val="E6E6E6"/>
    <a:srgbClr val="798225"/>
    <a:srgbClr val="943C45"/>
    <a:srgbClr val="671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4A614-2526-C500-B4BD-3BDED8657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5FE2BA-8A1B-E1BA-36D7-FE9558C93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2478C9-AAE8-A84B-97DF-87A0D75D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9AE37B-8308-8426-3FCE-0CD9D05CA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CADA4E-5E43-2451-4926-AA570D97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78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00CC0-3051-5AE0-F8F3-D0141983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09B59C-AFEB-92EE-510A-95592D918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93F651-ACA5-1FAE-1AE0-BE59E8CE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10D97-DDA9-D0C4-BDCA-BB3240C52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DD63D-9334-B684-1982-DFF12E30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32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0F77D47-98CD-33C1-4D87-D1403571B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61CF1F-785E-5B7A-4D59-7993AE83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66CBD-7AF7-940C-13C1-D37E09F1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8AAF1B-62D0-E8BC-2BA0-4759106D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63C4D0-4B44-9004-1B79-1190D388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43D6-621C-653A-BF9A-180E9DDE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3FB9F5-CAA6-B321-7100-D4FCF9A12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7823E6-F7E0-A5C4-4F2B-4F2E1192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10BC9-2A52-3861-8FB9-00761944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263A64-61EC-074A-DF34-DDE472F3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68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16E21-BFFE-C091-F6E2-0C838849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43DE0B-0E95-D495-1C99-968332F40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D27DB-A79D-678C-C2A4-DBCD1A34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93C0D-015F-C2F3-1508-79C958D4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9F2522-9B7D-2CFB-BA42-31417C0F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66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824F4-FD42-7090-AB62-E8227FAD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4CAC3B-7016-E9A8-5EAA-DED3217B8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D49B2F-5D10-EB2B-7C2C-C78993DAC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40FE2F-33E6-3D48-B082-50B6958A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368D7C-6B64-E217-6FB1-AA857E2F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EA1616-E345-C374-4298-1F524FE4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63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6B20C-34FD-AF57-6D6F-90127C12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FC8A91-587F-200E-1DEF-623758299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D259B5-F647-48EC-B7AB-032E83051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F046CCF-2716-6DE4-EC82-8357A5B18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9F453EC-E1B9-B8C5-937A-5B2A8A460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8BE68E-108D-D0AD-4F83-95978119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DCA5E-4DD8-7E16-F9FE-F3527CA8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A4C2446-B8D5-EC19-9E30-739C9192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29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140619-5CD2-90FB-CB83-E15091774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E37DA-B47E-50FA-5CB4-D1A5DCB82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32B5BEB-2200-B041-2C13-CA868450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2CCCF9-DBC3-8AE2-11A6-DF7B8A84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18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DA55B53-C3FC-2DDD-AB3A-69588A62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5AB2B5-858B-ADF8-4034-879D59FD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CB0CB5-06DB-CF7B-4DD0-BD8640AB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6862F-180B-1323-443B-689BBC22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E58986-2378-38E8-4418-B810E53E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F8B556-BF0E-0770-03A6-FF5C27ED3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4DD635-7C90-CF17-FB8F-EE5FA4DF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37AC00-5518-18EC-E80A-9ED42F94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64D1F1-E9C2-43E7-6B64-C568883E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50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6E1BF5-1134-45E3-7850-0320EF3F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BC2CE9-1632-832B-F7C5-9502631B7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BA7D54-F536-405A-5EBE-F38869F4F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6E3FBD-8F6D-FA03-3D27-E4253D29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B38146-1F97-9932-0CD6-2443CAFE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07EE3-79C3-4559-408A-C0BF747C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54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B50006-2409-2F28-D7AC-B98964C0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5BCDD5-DF4D-D12D-302B-46F1195B3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DED181-1D0B-763D-D4B3-36BE6D89D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3FFA-C40C-4C55-80C7-BCBBEAB13A87}" type="datetimeFigureOut">
              <a:rPr lang="es-ES" smtClean="0"/>
              <a:t>29/01/2023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7E94FF-F261-2934-B1BD-BAB6ABBF9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00E04-4A27-88CC-0C94-AF45DE128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947A6-8287-453C-B400-40908BC306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15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4000">
              <a:schemeClr val="accent4">
                <a:lumMod val="60000"/>
                <a:lumOff val="40000"/>
              </a:schemeClr>
            </a:gs>
            <a:gs pos="87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7F555AA2-76F0-B607-5F2C-617BCCE77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90537"/>
            <a:ext cx="11963400" cy="5876925"/>
          </a:xfrm>
          <a:prstGeom prst="rect">
            <a:avLst/>
          </a:prstGeom>
          <a:effectLst/>
        </p:spPr>
      </p:pic>
      <p:pic>
        <p:nvPicPr>
          <p:cNvPr id="7" name="Imagen 6" descr="Un grupo de personas en una boda&#10;&#10;Descripción generada automáticamente con confianza media">
            <a:extLst>
              <a:ext uri="{FF2B5EF4-FFF2-40B4-BE49-F238E27FC236}">
                <a16:creationId xmlns:a16="http://schemas.microsoft.com/office/drawing/2014/main" id="{A8B5BA18-947D-F17E-BDA7-0C23ACB9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74" y="2700666"/>
            <a:ext cx="2447925" cy="3571875"/>
          </a:xfrm>
          <a:prstGeom prst="rect">
            <a:avLst/>
          </a:prstGeom>
          <a:effectLst>
            <a:outerShdw blurRad="25400" dist="63500" dir="5400000" algn="ctr" rotWithShape="0">
              <a:schemeClr val="accent4">
                <a:lumMod val="40000"/>
                <a:lumOff val="60000"/>
                <a:alpha val="64000"/>
              </a:schemeClr>
            </a:outerShdw>
          </a:effectLst>
        </p:spPr>
      </p:pic>
      <p:pic>
        <p:nvPicPr>
          <p:cNvPr id="9" name="Imagen 8" descr="Imagen que contiene florero, sostener&#10;&#10;Descripción generada automáticamente">
            <a:extLst>
              <a:ext uri="{FF2B5EF4-FFF2-40B4-BE49-F238E27FC236}">
                <a16:creationId xmlns:a16="http://schemas.microsoft.com/office/drawing/2014/main" id="{BA0884B2-C5F7-EAC5-0F45-FAC5B9C76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0666"/>
            <a:ext cx="3078204" cy="40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FC267841-3505-8165-3763-AD2548657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13B5B4-0092-301E-CBD3-42AEDE56801D}"/>
              </a:ext>
            </a:extLst>
          </p:cNvPr>
          <p:cNvSpPr txBox="1"/>
          <p:nvPr/>
        </p:nvSpPr>
        <p:spPr>
          <a:xfrm>
            <a:off x="0" y="5167779"/>
            <a:ext cx="12192000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25400" dir="2700000" algn="tl" rotWithShape="0">
                    <a:schemeClr val="bg2">
                      <a:lumMod val="75000"/>
                    </a:schemeClr>
                  </a:outerShdw>
                </a:effectLst>
              </a:rPr>
              <a:t>SU MINISTERIO</a:t>
            </a:r>
          </a:p>
        </p:txBody>
      </p:sp>
    </p:spTree>
    <p:extLst>
      <p:ext uri="{BB962C8B-B14F-4D97-AF65-F5344CB8AC3E}">
        <p14:creationId xmlns:p14="http://schemas.microsoft.com/office/powerpoint/2010/main" val="36180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D549713B-1EDA-5086-453A-5D35EB0A5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7"/>
            <a:ext cx="12192000" cy="6838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48F98E-3D2A-F8A6-66B5-CD5F6FF9EAF0}"/>
              </a:ext>
            </a:extLst>
          </p:cNvPr>
          <p:cNvSpPr txBox="1"/>
          <p:nvPr/>
        </p:nvSpPr>
        <p:spPr>
          <a:xfrm>
            <a:off x="4457700" y="432322"/>
            <a:ext cx="6375764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Precedido por un heraldo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493F8BF-50DD-DACE-999E-6790CC8916C5}"/>
              </a:ext>
            </a:extLst>
          </p:cNvPr>
          <p:cNvGrpSpPr/>
          <p:nvPr/>
        </p:nvGrpSpPr>
        <p:grpSpPr>
          <a:xfrm>
            <a:off x="69669" y="5182320"/>
            <a:ext cx="3312458" cy="1558115"/>
            <a:chOff x="69669" y="5182320"/>
            <a:chExt cx="3312458" cy="1558115"/>
          </a:xfrm>
        </p:grpSpPr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FFFF47A6-9521-8BE2-4A65-C4E433E4F3DC}"/>
                </a:ext>
              </a:extLst>
            </p:cNvPr>
            <p:cNvSpPr/>
            <p:nvPr/>
          </p:nvSpPr>
          <p:spPr>
            <a:xfrm>
              <a:off x="69669" y="5182320"/>
              <a:ext cx="3312458" cy="1558115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CA502E8-93E6-1486-C519-10CD7BA86222}"/>
                </a:ext>
              </a:extLst>
            </p:cNvPr>
            <p:cNvSpPr txBox="1"/>
            <p:nvPr/>
          </p:nvSpPr>
          <p:spPr>
            <a:xfrm>
              <a:off x="299869" y="5222713"/>
              <a:ext cx="285205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Voz que clama en el desierto: Preparad camino a Jehová; enderezad calzada en la soledad a nuestro Dios (Isaías 40:3)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95D976B-DDCC-FEC4-3D20-27A50FF316C8}"/>
              </a:ext>
            </a:extLst>
          </p:cNvPr>
          <p:cNvGrpSpPr/>
          <p:nvPr/>
        </p:nvGrpSpPr>
        <p:grpSpPr>
          <a:xfrm>
            <a:off x="6696891" y="4554583"/>
            <a:ext cx="5425440" cy="2185852"/>
            <a:chOff x="6696891" y="4554583"/>
            <a:chExt cx="5425440" cy="2185852"/>
          </a:xfrm>
        </p:grpSpPr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344DD8B5-406B-AFB7-1830-309A245A956D}"/>
                </a:ext>
              </a:extLst>
            </p:cNvPr>
            <p:cNvSpPr/>
            <p:nvPr/>
          </p:nvSpPr>
          <p:spPr>
            <a:xfrm>
              <a:off x="6696891" y="4554583"/>
              <a:ext cx="5425440" cy="2185852"/>
            </a:xfrm>
            <a:prstGeom prst="hexagon">
              <a:avLst/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B5B4FC3-2A71-5A15-E251-9CAA36F149EC}"/>
                </a:ext>
              </a:extLst>
            </p:cNvPr>
            <p:cNvSpPr txBox="1"/>
            <p:nvPr/>
          </p:nvSpPr>
          <p:spPr>
            <a:xfrm>
              <a:off x="6997377" y="4616192"/>
              <a:ext cx="477683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En aquellos días vino Juan el Bautista predicando en el desierto de Judea, y diciendo: Arrepentíos, porque el reino de los cielos se ha acercado. Pues éste es aquel de quien habló el profeta Isaías, cuando dijo: Voz del que clama en el desierto: Preparad el camino del Señor, enderezad sus sendas (Mateo 3:1-3)</a:t>
              </a:r>
            </a:p>
          </p:txBody>
        </p:sp>
      </p:grp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996F838A-FDB6-2A7B-F599-F896B8E3FA8E}"/>
              </a:ext>
            </a:extLst>
          </p:cNvPr>
          <p:cNvCxnSpPr>
            <a:cxnSpLocks/>
          </p:cNvCxnSpPr>
          <p:nvPr/>
        </p:nvCxnSpPr>
        <p:spPr>
          <a:xfrm flipV="1">
            <a:off x="3382127" y="5640681"/>
            <a:ext cx="3314764" cy="324666"/>
          </a:xfrm>
          <a:prstGeom prst="bentConnector3">
            <a:avLst/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8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906936F-F8CF-8BB9-D37C-09E512A6A869}"/>
              </a:ext>
            </a:extLst>
          </p:cNvPr>
          <p:cNvSpPr txBox="1"/>
          <p:nvPr/>
        </p:nvSpPr>
        <p:spPr>
          <a:xfrm>
            <a:off x="2175553" y="1023439"/>
            <a:ext cx="5491299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Ungido por el Espíritu Santo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9F950F11-FF86-F40A-B4D6-897FCEA2494D}"/>
              </a:ext>
            </a:extLst>
          </p:cNvPr>
          <p:cNvCxnSpPr>
            <a:cxnSpLocks/>
            <a:stCxn id="4" idx="0"/>
            <a:endCxn id="5" idx="3"/>
          </p:cNvCxnSpPr>
          <p:nvPr/>
        </p:nvCxnSpPr>
        <p:spPr>
          <a:xfrm>
            <a:off x="3382127" y="5647510"/>
            <a:ext cx="3442184" cy="162755"/>
          </a:xfrm>
          <a:prstGeom prst="bentConnector3">
            <a:avLst/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077DA0C4-D73C-6697-4BC8-53A8AECE6B7C}"/>
              </a:ext>
            </a:extLst>
          </p:cNvPr>
          <p:cNvGrpSpPr/>
          <p:nvPr/>
        </p:nvGrpSpPr>
        <p:grpSpPr>
          <a:xfrm>
            <a:off x="69669" y="4554584"/>
            <a:ext cx="3312458" cy="2185852"/>
            <a:chOff x="69669" y="4554584"/>
            <a:chExt cx="3312458" cy="2185852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DC25588E-CB13-662B-29CE-9F713F7D3170}"/>
                </a:ext>
              </a:extLst>
            </p:cNvPr>
            <p:cNvSpPr/>
            <p:nvPr/>
          </p:nvSpPr>
          <p:spPr>
            <a:xfrm>
              <a:off x="69669" y="4554584"/>
              <a:ext cx="3312458" cy="2185852"/>
            </a:xfrm>
            <a:prstGeom prst="hexagon">
              <a:avLst>
                <a:gd name="adj" fmla="val 20156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6888400-D4A3-F205-E3E3-17658CDCC7D1}"/>
                </a:ext>
              </a:extLst>
            </p:cNvPr>
            <p:cNvSpPr txBox="1"/>
            <p:nvPr/>
          </p:nvSpPr>
          <p:spPr>
            <a:xfrm>
              <a:off x="301910" y="4609549"/>
              <a:ext cx="2847976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 reposará sobre él el Espíritu de Jehová; espíritu de sabiduría y de inteligencia, espíritu de consejo y de poder, espíritu de conocimiento y de temor de Jehová (Isaías 11:2)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8614EF36-E670-B326-4DE8-7364516DC50F}"/>
              </a:ext>
            </a:extLst>
          </p:cNvPr>
          <p:cNvGrpSpPr/>
          <p:nvPr/>
        </p:nvGrpSpPr>
        <p:grpSpPr>
          <a:xfrm>
            <a:off x="6824311" y="4884018"/>
            <a:ext cx="5298019" cy="1852494"/>
            <a:chOff x="6824311" y="4884018"/>
            <a:chExt cx="5298019" cy="1852494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257CDDCB-CA3E-0C7B-D629-68EEF9B44783}"/>
                </a:ext>
              </a:extLst>
            </p:cNvPr>
            <p:cNvSpPr/>
            <p:nvPr/>
          </p:nvSpPr>
          <p:spPr>
            <a:xfrm>
              <a:off x="6824311" y="4884018"/>
              <a:ext cx="5298019" cy="1852494"/>
            </a:xfrm>
            <a:prstGeom prst="hexagon">
              <a:avLst>
                <a:gd name="adj" fmla="val 19804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FF72F10-A7AB-CDE1-2F70-C1567B6C1A18}"/>
                </a:ext>
              </a:extLst>
            </p:cNvPr>
            <p:cNvSpPr txBox="1"/>
            <p:nvPr/>
          </p:nvSpPr>
          <p:spPr>
            <a:xfrm>
              <a:off x="7115882" y="4957398"/>
              <a:ext cx="471487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Y Jesús, después que fue bautizado, subió luego del agua; y he aquí los cielos le fueron abiertos, y vio al Espíritu de Dios que descendía como paloma, y venía sobre él. Y hubo una voz de los cielos, que decía: Este es mi Hijo amado, en quien tengo complacencia (Mateo 3:16-17)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20891018-619F-54DD-AF01-28AC5CCF5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48" y="-4062"/>
            <a:ext cx="4571917" cy="419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n 23" descr="Imagen que contiene persona, interior, hombre, mujer&#10;&#10;Descripción generada automáticamente">
            <a:extLst>
              <a:ext uri="{FF2B5EF4-FFF2-40B4-BE49-F238E27FC236}">
                <a16:creationId xmlns:a16="http://schemas.microsoft.com/office/drawing/2014/main" id="{BC22B126-0E7D-F547-F3A1-0E9B0BE16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71" y="-86627"/>
            <a:ext cx="5091765" cy="703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5F744B25-C9A9-9EB7-4B14-144372F0006F}"/>
              </a:ext>
            </a:extLst>
          </p:cNvPr>
          <p:cNvCxnSpPr>
            <a:cxnSpLocks/>
          </p:cNvCxnSpPr>
          <p:nvPr/>
        </p:nvCxnSpPr>
        <p:spPr>
          <a:xfrm rot="5400000">
            <a:off x="-763085" y="4099544"/>
            <a:ext cx="1895975" cy="304633"/>
          </a:xfrm>
          <a:prstGeom prst="bentConnector4">
            <a:avLst>
              <a:gd name="adj1" fmla="val 7881"/>
              <a:gd name="adj2" fmla="val 92891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BC671BBC-D96C-7804-8D56-F064D14EA3B3}"/>
              </a:ext>
            </a:extLst>
          </p:cNvPr>
          <p:cNvGrpSpPr/>
          <p:nvPr/>
        </p:nvGrpSpPr>
        <p:grpSpPr>
          <a:xfrm>
            <a:off x="88816" y="55644"/>
            <a:ext cx="2991268" cy="3248229"/>
            <a:chOff x="88816" y="55644"/>
            <a:chExt cx="2991268" cy="3248229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C7C8F571-EB5E-9833-6350-7FCBE6E4EC71}"/>
                </a:ext>
              </a:extLst>
            </p:cNvPr>
            <p:cNvSpPr/>
            <p:nvPr/>
          </p:nvSpPr>
          <p:spPr>
            <a:xfrm>
              <a:off x="88816" y="55644"/>
              <a:ext cx="2991268" cy="3248229"/>
            </a:xfrm>
            <a:prstGeom prst="hexagon">
              <a:avLst>
                <a:gd name="adj" fmla="val 10184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32E6B4C-4E56-BFA2-8937-7C0C7DF81DD7}"/>
                </a:ext>
              </a:extLst>
            </p:cNvPr>
            <p:cNvSpPr txBox="1"/>
            <p:nvPr/>
          </p:nvSpPr>
          <p:spPr>
            <a:xfrm>
              <a:off x="163215" y="145430"/>
              <a:ext cx="2781699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 Espíritu de Jehová el Señor está sobre mí, porque me ungió Jehová; me ha enviado a predicar buenas nuevas a los abatidos, a vendar a los quebrantados de corazón, a publicar libertad a los cautivos, y a los presos apertura de la cárcel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(Isaías 61:1)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9CA3A280-A86A-CA07-C86A-6BE139F99DF6}"/>
              </a:ext>
            </a:extLst>
          </p:cNvPr>
          <p:cNvGrpSpPr/>
          <p:nvPr/>
        </p:nvGrpSpPr>
        <p:grpSpPr>
          <a:xfrm>
            <a:off x="88814" y="3602725"/>
            <a:ext cx="7524769" cy="3194243"/>
            <a:chOff x="88814" y="3602725"/>
            <a:chExt cx="7524769" cy="3194243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9AAE49B4-348B-5093-270A-0950E9C1A68A}"/>
                </a:ext>
              </a:extLst>
            </p:cNvPr>
            <p:cNvSpPr/>
            <p:nvPr/>
          </p:nvSpPr>
          <p:spPr>
            <a:xfrm>
              <a:off x="88814" y="3602725"/>
              <a:ext cx="7524769" cy="3194243"/>
            </a:xfrm>
            <a:prstGeom prst="hexagon">
              <a:avLst>
                <a:gd name="adj" fmla="val 12947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C089334-D881-BE3B-D9C9-2D1CAC5D5513}"/>
                </a:ext>
              </a:extLst>
            </p:cNvPr>
            <p:cNvSpPr txBox="1"/>
            <p:nvPr/>
          </p:nvSpPr>
          <p:spPr>
            <a:xfrm>
              <a:off x="607757" y="3630185"/>
              <a:ext cx="6486882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Vino a Nazaret, donde se había criado; y en el día de reposo entró en la sinagoga, conforme a su costumbre, y se levantó a leer. Y se le dio el libro del profeta Isaías; y habiendo abierto el libro, halló el lugar donde estaba escrito: El Espíritu del Señor está sobre mí, por cuanto me ha ungido para dar buenas nuevas a los pobres; me ha enviado a sanar a los quebrantados de corazón; a pregonar libertad a los cautivos, y vista a los ciegos; a poner en libertad a los oprimidos; a predicar el año agradable del Señor. Y enrollando el libro, lo dio al ministro, y se sentó; y los ojos de todos en la sinagoga estaban fijos en él. Y comenzó a decirles: Hoy se ha cumplido esta Escritura delante de vosotros (Lucas 4:16-21)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9C8FDEC6-A666-497D-3021-FB3E30C4E5EC}"/>
              </a:ext>
            </a:extLst>
          </p:cNvPr>
          <p:cNvSpPr txBox="1"/>
          <p:nvPr/>
        </p:nvSpPr>
        <p:spPr>
          <a:xfrm>
            <a:off x="5100025" y="238522"/>
            <a:ext cx="5491299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Predicaría buenas nuevas</a:t>
            </a:r>
          </a:p>
        </p:txBody>
      </p:sp>
    </p:spTree>
    <p:extLst>
      <p:ext uri="{BB962C8B-B14F-4D97-AF65-F5344CB8AC3E}">
        <p14:creationId xmlns:p14="http://schemas.microsoft.com/office/powerpoint/2010/main" val="17293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A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AD99F9-16B2-7672-B595-A341B3335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9288" r="7272" b="9513"/>
          <a:stretch/>
        </p:blipFill>
        <p:spPr bwMode="auto">
          <a:xfrm>
            <a:off x="0" y="11371"/>
            <a:ext cx="9018872" cy="684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B66FB50-0FCC-ADE8-892A-980058F29D06}"/>
              </a:ext>
            </a:extLst>
          </p:cNvPr>
          <p:cNvSpPr txBox="1"/>
          <p:nvPr/>
        </p:nvSpPr>
        <p:spPr>
          <a:xfrm>
            <a:off x="4215061" y="1080356"/>
            <a:ext cx="4485494" cy="692193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Haría milagros</a:t>
            </a:r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6DA60F66-30F3-F3CE-573B-40CD1A27845E}"/>
              </a:ext>
            </a:extLst>
          </p:cNvPr>
          <p:cNvCxnSpPr>
            <a:cxnSpLocks/>
            <a:stCxn id="8" idx="2"/>
            <a:endCxn id="9" idx="5"/>
          </p:cNvCxnSpPr>
          <p:nvPr/>
        </p:nvCxnSpPr>
        <p:spPr>
          <a:xfrm rot="16200000" flipH="1">
            <a:off x="10106194" y="2559854"/>
            <a:ext cx="831282" cy="2395991"/>
          </a:xfrm>
          <a:prstGeom prst="bentConnector3">
            <a:avLst>
              <a:gd name="adj1" fmla="val 50000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192BB092-ED7F-4DDC-800D-276E41629850}"/>
              </a:ext>
            </a:extLst>
          </p:cNvPr>
          <p:cNvGrpSpPr/>
          <p:nvPr/>
        </p:nvGrpSpPr>
        <p:grpSpPr>
          <a:xfrm>
            <a:off x="8925647" y="116099"/>
            <a:ext cx="3206578" cy="3226111"/>
            <a:chOff x="8905551" y="116099"/>
            <a:chExt cx="3206578" cy="3226111"/>
          </a:xfrm>
        </p:grpSpPr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2E45B617-7C3F-B227-10D6-95CADA923182}"/>
                </a:ext>
              </a:extLst>
            </p:cNvPr>
            <p:cNvSpPr/>
            <p:nvPr/>
          </p:nvSpPr>
          <p:spPr>
            <a:xfrm>
              <a:off x="8905551" y="116099"/>
              <a:ext cx="3206578" cy="3226111"/>
            </a:xfrm>
            <a:prstGeom prst="hexagon">
              <a:avLst>
                <a:gd name="adj" fmla="val 12418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704B246-50E5-A2DB-011E-0D1C07354C26}"/>
                </a:ext>
              </a:extLst>
            </p:cNvPr>
            <p:cNvSpPr txBox="1"/>
            <p:nvPr/>
          </p:nvSpPr>
          <p:spPr>
            <a:xfrm>
              <a:off x="9287263" y="150523"/>
              <a:ext cx="2439083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Entonces los ojos de los ciegos serán abiertos, y los oídos de los sordos se abrirán. Entonces el cojo saltará como un ciervo, y cantará la lengua del mudo; porque aguas serán cavadas en el desierto, y torrentes en la soledad (Isaías 35:5-6)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E29E89A-AD27-9C00-D67F-A726F1C1B5F7}"/>
              </a:ext>
            </a:extLst>
          </p:cNvPr>
          <p:cNvGrpSpPr/>
          <p:nvPr/>
        </p:nvGrpSpPr>
        <p:grpSpPr>
          <a:xfrm>
            <a:off x="8879541" y="4173490"/>
            <a:ext cx="3206579" cy="2585323"/>
            <a:chOff x="8879541" y="4173490"/>
            <a:chExt cx="3206579" cy="2585323"/>
          </a:xfrm>
        </p:grpSpPr>
        <p:sp>
          <p:nvSpPr>
            <p:cNvPr id="9" name="Hexágono 8">
              <a:extLst>
                <a:ext uri="{FF2B5EF4-FFF2-40B4-BE49-F238E27FC236}">
                  <a16:creationId xmlns:a16="http://schemas.microsoft.com/office/drawing/2014/main" id="{64126723-F2A0-1BB1-823B-89369A201618}"/>
                </a:ext>
              </a:extLst>
            </p:cNvPr>
            <p:cNvSpPr/>
            <p:nvPr/>
          </p:nvSpPr>
          <p:spPr>
            <a:xfrm>
              <a:off x="8879541" y="4173490"/>
              <a:ext cx="3206579" cy="2585323"/>
            </a:xfrm>
            <a:prstGeom prst="hexagon">
              <a:avLst>
                <a:gd name="adj" fmla="val 14168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A81C857-98F8-5004-6509-01B2371DBC9C}"/>
                </a:ext>
              </a:extLst>
            </p:cNvPr>
            <p:cNvSpPr txBox="1"/>
            <p:nvPr/>
          </p:nvSpPr>
          <p:spPr>
            <a:xfrm>
              <a:off x="9245984" y="4173490"/>
              <a:ext cx="2525712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Recorría Jesús todas las ciudades y aldeas, enseñando en las sinagogas de ellos, y predicando el evangelio del reino, y sanando toda enfermedad y toda dolencia en el pueblo (Mateo 9:35)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88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82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Una mujer con una estatua de un hombre&#10;&#10;Descripción generada automáticamente con confianza baja">
            <a:extLst>
              <a:ext uri="{FF2B5EF4-FFF2-40B4-BE49-F238E27FC236}">
                <a16:creationId xmlns:a16="http://schemas.microsoft.com/office/drawing/2014/main" id="{D4A0EC4F-52D7-D9E5-C791-605FC0DC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703"/>
            <a:ext cx="4244741" cy="4015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Imagen que contiene foto, edificio, grupo, posando&#10;&#10;Descripción generada automáticamente">
            <a:extLst>
              <a:ext uri="{FF2B5EF4-FFF2-40B4-BE49-F238E27FC236}">
                <a16:creationId xmlns:a16="http://schemas.microsoft.com/office/drawing/2014/main" id="{E7D4598D-93A8-EDAD-C972-8408F95E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86" y="759808"/>
            <a:ext cx="8040094" cy="600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02B44B-CC19-EACD-5772-B65ACC61D54D}"/>
              </a:ext>
            </a:extLst>
          </p:cNvPr>
          <p:cNvSpPr txBox="1"/>
          <p:nvPr/>
        </p:nvSpPr>
        <p:spPr>
          <a:xfrm>
            <a:off x="5255029" y="113477"/>
            <a:ext cx="5474504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Hablaría en parábolas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F0B37E0E-6C31-7D3E-7FED-408EE91C6FBE}"/>
              </a:ext>
            </a:extLst>
          </p:cNvPr>
          <p:cNvCxnSpPr>
            <a:cxnSpLocks/>
            <a:stCxn id="4" idx="1"/>
            <a:endCxn id="6" idx="5"/>
          </p:cNvCxnSpPr>
          <p:nvPr/>
        </p:nvCxnSpPr>
        <p:spPr>
          <a:xfrm rot="16200000" flipH="1">
            <a:off x="1344387" y="2809376"/>
            <a:ext cx="3712286" cy="1192868"/>
          </a:xfrm>
          <a:prstGeom prst="bentConnector3">
            <a:avLst>
              <a:gd name="adj1" fmla="val 5663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5F0D48C6-D680-D2F2-BC44-B82C79CDF737}"/>
              </a:ext>
            </a:extLst>
          </p:cNvPr>
          <p:cNvGrpSpPr/>
          <p:nvPr/>
        </p:nvGrpSpPr>
        <p:grpSpPr>
          <a:xfrm>
            <a:off x="26723" y="118719"/>
            <a:ext cx="2975762" cy="1430948"/>
            <a:chOff x="26723" y="118719"/>
            <a:chExt cx="2975762" cy="1430948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8CC681B5-4C90-E87F-60EC-D42DBCD7A73D}"/>
                </a:ext>
              </a:extLst>
            </p:cNvPr>
            <p:cNvSpPr/>
            <p:nvPr/>
          </p:nvSpPr>
          <p:spPr>
            <a:xfrm>
              <a:off x="67376" y="118719"/>
              <a:ext cx="2894457" cy="1430948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F5D219E-EEEC-4228-6691-CC17DD26E57B}"/>
                </a:ext>
              </a:extLst>
            </p:cNvPr>
            <p:cNvSpPr txBox="1"/>
            <p:nvPr/>
          </p:nvSpPr>
          <p:spPr>
            <a:xfrm>
              <a:off x="26723" y="256792"/>
              <a:ext cx="297576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 labios pronunciarán parábolas y evocarán misterios de antaño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(Salmos 78:2 NVI)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2149CC96-618E-DEDB-9D79-4C217839BFCE}"/>
              </a:ext>
            </a:extLst>
          </p:cNvPr>
          <p:cNvGrpSpPr/>
          <p:nvPr/>
        </p:nvGrpSpPr>
        <p:grpSpPr>
          <a:xfrm>
            <a:off x="108169" y="5261953"/>
            <a:ext cx="3864065" cy="1490269"/>
            <a:chOff x="108169" y="5261953"/>
            <a:chExt cx="3864065" cy="1490269"/>
          </a:xfrm>
        </p:grpSpPr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7433143E-5A9B-F260-41EC-A09FC639FCFE}"/>
                </a:ext>
              </a:extLst>
            </p:cNvPr>
            <p:cNvSpPr/>
            <p:nvPr/>
          </p:nvSpPr>
          <p:spPr>
            <a:xfrm>
              <a:off x="108169" y="5261953"/>
              <a:ext cx="3864065" cy="1477328"/>
            </a:xfrm>
            <a:prstGeom prst="hexagon">
              <a:avLst>
                <a:gd name="adj" fmla="val 11864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957A990-889E-F59F-C6E5-029242C65E6F}"/>
                </a:ext>
              </a:extLst>
            </p:cNvPr>
            <p:cNvSpPr txBox="1"/>
            <p:nvPr/>
          </p:nvSpPr>
          <p:spPr>
            <a:xfrm>
              <a:off x="230248" y="5274894"/>
              <a:ext cx="361990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Y él dijo: A vosotros os es dado conocer los misterios del reino de Dios; pero a los otros por parábolas, para que viendo no vean, y oyendo no entiendan (Lucas 8:10)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6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E6CBA1B6-C18C-6D7D-3274-4E69EB16F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0"/>
          <a:stretch/>
        </p:blipFill>
        <p:spPr>
          <a:xfrm>
            <a:off x="5091765" y="42209"/>
            <a:ext cx="7045691" cy="6786915"/>
          </a:xfrm>
          <a:prstGeom prst="rect">
            <a:avLst/>
          </a:prstGeom>
        </p:spPr>
      </p:pic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B33ED232-4FEC-1773-9C6B-48AEB2D22517}"/>
              </a:ext>
            </a:extLst>
          </p:cNvPr>
          <p:cNvCxnSpPr>
            <a:cxnSpLocks/>
            <a:stCxn id="4" idx="2"/>
            <a:endCxn id="5" idx="5"/>
          </p:cNvCxnSpPr>
          <p:nvPr/>
        </p:nvCxnSpPr>
        <p:spPr>
          <a:xfrm rot="16200000" flipH="1">
            <a:off x="8877919" y="1016771"/>
            <a:ext cx="1330527" cy="4098677"/>
          </a:xfrm>
          <a:prstGeom prst="bentConnector3">
            <a:avLst>
              <a:gd name="adj1" fmla="val 50000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A6087A69-36A2-948A-86CF-890D5C56A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89C3B7C-4596-6A9C-6D88-358CD7016CFD}"/>
              </a:ext>
            </a:extLst>
          </p:cNvPr>
          <p:cNvSpPr txBox="1"/>
          <p:nvPr/>
        </p:nvSpPr>
        <p:spPr>
          <a:xfrm>
            <a:off x="1438059" y="92525"/>
            <a:ext cx="5491299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Ministraría en Galilea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7E66663-C1FF-2322-BDF6-E16741DF98B4}"/>
              </a:ext>
            </a:extLst>
          </p:cNvPr>
          <p:cNvGrpSpPr/>
          <p:nvPr/>
        </p:nvGrpSpPr>
        <p:grpSpPr>
          <a:xfrm>
            <a:off x="7059071" y="83351"/>
            <a:ext cx="4674125" cy="2317497"/>
            <a:chOff x="7059071" y="83351"/>
            <a:chExt cx="4674125" cy="2317497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1B635F74-A8D6-F626-931E-FF0F73A63184}"/>
                </a:ext>
              </a:extLst>
            </p:cNvPr>
            <p:cNvSpPr/>
            <p:nvPr/>
          </p:nvSpPr>
          <p:spPr>
            <a:xfrm>
              <a:off x="7059071" y="92525"/>
              <a:ext cx="4674125" cy="2308323"/>
            </a:xfrm>
            <a:prstGeom prst="hexagon">
              <a:avLst>
                <a:gd name="adj" fmla="val 18835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5C0E1B3-63A9-5271-9CD3-8DB0C31612F6}"/>
                </a:ext>
              </a:extLst>
            </p:cNvPr>
            <p:cNvSpPr txBox="1"/>
            <p:nvPr/>
          </p:nvSpPr>
          <p:spPr>
            <a:xfrm>
              <a:off x="7372495" y="83351"/>
              <a:ext cx="404727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Mas no habrá siempre oscuridad para la que está ahora en angustia, tal como la aflicción que le vino en el tiempo que livianamente tocaron la primera vez a la tierra de Zabulón y a la tierra de Neftalí; pues al fin llenará de gloria el camino del mar, de aquel lado del Jordán, en Galilea de los gentiles. (Isaías 9:1)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D314CE06-1ABF-96FE-EF93-B361AA39D75E}"/>
              </a:ext>
            </a:extLst>
          </p:cNvPr>
          <p:cNvGrpSpPr/>
          <p:nvPr/>
        </p:nvGrpSpPr>
        <p:grpSpPr>
          <a:xfrm>
            <a:off x="6745647" y="3731373"/>
            <a:ext cx="5131928" cy="3034102"/>
            <a:chOff x="6745647" y="3731373"/>
            <a:chExt cx="5131928" cy="3034102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6F827D39-DF30-A187-E51E-3BFBF4B1E4AB}"/>
                </a:ext>
              </a:extLst>
            </p:cNvPr>
            <p:cNvSpPr/>
            <p:nvPr/>
          </p:nvSpPr>
          <p:spPr>
            <a:xfrm>
              <a:off x="6745647" y="3731373"/>
              <a:ext cx="5131928" cy="3034102"/>
            </a:xfrm>
            <a:prstGeom prst="hexagon">
              <a:avLst>
                <a:gd name="adj" fmla="val 9395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EC88F4EC-D15F-8BEF-F8AF-6598947EF451}"/>
                </a:ext>
              </a:extLst>
            </p:cNvPr>
            <p:cNvSpPr txBox="1"/>
            <p:nvPr/>
          </p:nvSpPr>
          <p:spPr>
            <a:xfrm>
              <a:off x="6929358" y="3817263"/>
              <a:ext cx="476450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Cuando Jesús oyó que Juan estaba preso, volvió a Galilea; y dejando a Nazaret, vino y habitó en Capernaúm, ciudad marítima, en la región de Zabulón y de Neftalí, para que se cumpliese lo dicho por el profeta Isaías, cuando dijo: Tierra de Zabulón y tierra de Neftalí, Camino del mar, al otro lado del Jordán, Galilea de los gentiles;  El pueblo asentado en tinieblas vio gran luz; Y a los asentados en región de sombra de muerte, Luz les resplandeció. (Mateo 4:12-16)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79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5C1200BD-9539-13BC-09C1-6BBB15B0A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94" y="606392"/>
            <a:ext cx="8142806" cy="625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DA32631-FFD8-C745-9823-0465B2F4BAF4}"/>
              </a:ext>
            </a:extLst>
          </p:cNvPr>
          <p:cNvSpPr txBox="1"/>
          <p:nvPr/>
        </p:nvSpPr>
        <p:spPr>
          <a:xfrm>
            <a:off x="4223103" y="118459"/>
            <a:ext cx="7794988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Entraría en Jerusalén en un asno</a:t>
            </a:r>
          </a:p>
        </p:txBody>
      </p:sp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9D6FC4DE-E04C-4D8E-7F3D-5856FA66FE82}"/>
              </a:ext>
            </a:extLst>
          </p:cNvPr>
          <p:cNvCxnSpPr>
            <a:cxnSpLocks/>
            <a:stCxn id="6" idx="2"/>
            <a:endCxn id="7" idx="5"/>
          </p:cNvCxnSpPr>
          <p:nvPr/>
        </p:nvCxnSpPr>
        <p:spPr>
          <a:xfrm rot="16200000" flipH="1">
            <a:off x="2276179" y="-97688"/>
            <a:ext cx="152711" cy="4039097"/>
          </a:xfrm>
          <a:prstGeom prst="bentConnector3">
            <a:avLst>
              <a:gd name="adj1" fmla="val 50000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7C69DD61-0570-FAD4-EB58-F3FEC1D1F6EF}"/>
              </a:ext>
            </a:extLst>
          </p:cNvPr>
          <p:cNvGrpSpPr/>
          <p:nvPr/>
        </p:nvGrpSpPr>
        <p:grpSpPr>
          <a:xfrm>
            <a:off x="64364" y="58471"/>
            <a:ext cx="3984830" cy="1787035"/>
            <a:chOff x="64364" y="58471"/>
            <a:chExt cx="3984830" cy="1787035"/>
          </a:xfrm>
        </p:grpSpPr>
        <p:sp>
          <p:nvSpPr>
            <p:cNvPr id="6" name="Hexágono 5">
              <a:extLst>
                <a:ext uri="{FF2B5EF4-FFF2-40B4-BE49-F238E27FC236}">
                  <a16:creationId xmlns:a16="http://schemas.microsoft.com/office/drawing/2014/main" id="{7F1F9F6C-4332-68EA-4D33-9CA0167E85D4}"/>
                </a:ext>
              </a:extLst>
            </p:cNvPr>
            <p:cNvSpPr/>
            <p:nvPr/>
          </p:nvSpPr>
          <p:spPr>
            <a:xfrm>
              <a:off x="64364" y="91180"/>
              <a:ext cx="3984830" cy="1754326"/>
            </a:xfrm>
            <a:prstGeom prst="hexagon">
              <a:avLst>
                <a:gd name="adj" fmla="val 15312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1D900BD-E019-5DB3-3026-7D225550FD44}"/>
                </a:ext>
              </a:extLst>
            </p:cNvPr>
            <p:cNvSpPr txBox="1"/>
            <p:nvPr/>
          </p:nvSpPr>
          <p:spPr>
            <a:xfrm>
              <a:off x="271379" y="58471"/>
              <a:ext cx="350895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Alégrate mucho, hija de Sion; da voces de júbilo, hija de Jerusalén; he aquí tu rey vendrá a ti, justo y salvador, humilde, y cabalgando sobre un asno, sobre un pollino hijo de asna (Zacarías 9:9)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15D95C64-3EC2-6BF7-9AA7-86BCA36DB45F}"/>
              </a:ext>
            </a:extLst>
          </p:cNvPr>
          <p:cNvGrpSpPr/>
          <p:nvPr/>
        </p:nvGrpSpPr>
        <p:grpSpPr>
          <a:xfrm>
            <a:off x="64364" y="1998216"/>
            <a:ext cx="4719392" cy="4821284"/>
            <a:chOff x="64364" y="1998216"/>
            <a:chExt cx="4719392" cy="4821284"/>
          </a:xfrm>
        </p:grpSpPr>
        <p:sp>
          <p:nvSpPr>
            <p:cNvPr id="7" name="Hexágono 6">
              <a:extLst>
                <a:ext uri="{FF2B5EF4-FFF2-40B4-BE49-F238E27FC236}">
                  <a16:creationId xmlns:a16="http://schemas.microsoft.com/office/drawing/2014/main" id="{1DE38A43-9C3F-FAE9-8466-2ED4C7323242}"/>
                </a:ext>
              </a:extLst>
            </p:cNvPr>
            <p:cNvSpPr/>
            <p:nvPr/>
          </p:nvSpPr>
          <p:spPr>
            <a:xfrm>
              <a:off x="64364" y="1998216"/>
              <a:ext cx="4719392" cy="4801314"/>
            </a:xfrm>
            <a:prstGeom prst="hexagon">
              <a:avLst>
                <a:gd name="adj" fmla="val 8723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82D3B61C-4E23-FD83-E36F-D8F4171823E2}"/>
                </a:ext>
              </a:extLst>
            </p:cNvPr>
            <p:cNvSpPr txBox="1"/>
            <p:nvPr/>
          </p:nvSpPr>
          <p:spPr>
            <a:xfrm>
              <a:off x="300535" y="2018186"/>
              <a:ext cx="4196660" cy="480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Todo esto aconteció para que se cumpliese lo dicho por el profeta, cuando dijo: Decid a la hija de Sion: He aquí, tu Rey viene a ti, manso, y sentado sobre una asna, Sobre un pollino, hijo de animal de carga. Y los discípulos fueron, e hicieron como Jesús les mandó; y trajeron el asna y el pollino, y pusieron sobre ellos sus mantos; y él se sentó encima. Y la multitud, que era muy numerosa, tendía sus mantos en el camino; y otros cortaban ramas de los árboles, y las tendían en el camino. Y la gente que iba delante y la que iba detrás aclamaba, diciendo: ¡Hosanna al Hijo de David! ¡Bendito el que viene en el nombre del Señor! ¡Hosanna en las alturas! (Mateo 21:4-9)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B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con instrumentos musicales y micrófonos en un edificio&#10;&#10;Descripción generada automáticamente con confianza baja">
            <a:extLst>
              <a:ext uri="{FF2B5EF4-FFF2-40B4-BE49-F238E27FC236}">
                <a16:creationId xmlns:a16="http://schemas.microsoft.com/office/drawing/2014/main" id="{A8AEEC56-8DD8-2C5D-2558-5E0E28D06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166" y="0"/>
            <a:ext cx="94770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8C39EE-F0D1-B6E0-5969-E497549979AD}"/>
              </a:ext>
            </a:extLst>
          </p:cNvPr>
          <p:cNvSpPr txBox="1"/>
          <p:nvPr/>
        </p:nvSpPr>
        <p:spPr>
          <a:xfrm>
            <a:off x="1924520" y="343588"/>
            <a:ext cx="5491299" cy="646331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Limpiaría el templo</a:t>
            </a:r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201D9075-0629-2FA9-A724-1B780F84DFCF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11906452" y="1794700"/>
            <a:ext cx="177379" cy="1813950"/>
          </a:xfrm>
          <a:prstGeom prst="bentConnector4">
            <a:avLst>
              <a:gd name="adj1" fmla="val -31202"/>
              <a:gd name="adj2" fmla="val 96455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4939860D-2287-7D46-B5A2-A89ED9FC1EF9}"/>
              </a:ext>
            </a:extLst>
          </p:cNvPr>
          <p:cNvGrpSpPr/>
          <p:nvPr/>
        </p:nvGrpSpPr>
        <p:grpSpPr>
          <a:xfrm>
            <a:off x="8771373" y="82988"/>
            <a:ext cx="3312458" cy="3416320"/>
            <a:chOff x="8771373" y="82988"/>
            <a:chExt cx="3312458" cy="3416320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B96DEF5E-C2F0-ADFE-8917-29AD223523FA}"/>
                </a:ext>
              </a:extLst>
            </p:cNvPr>
            <p:cNvSpPr/>
            <p:nvPr/>
          </p:nvSpPr>
          <p:spPr>
            <a:xfrm>
              <a:off x="8771373" y="109342"/>
              <a:ext cx="3312458" cy="3370715"/>
            </a:xfrm>
            <a:prstGeom prst="hexagon">
              <a:avLst>
                <a:gd name="adj" fmla="val 16573"/>
                <a:gd name="vf" fmla="val 115470"/>
              </a:avLst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B122277A-B387-8132-68F6-ADBD81AD0877}"/>
                </a:ext>
              </a:extLst>
            </p:cNvPr>
            <p:cNvSpPr txBox="1"/>
            <p:nvPr/>
          </p:nvSpPr>
          <p:spPr>
            <a:xfrm>
              <a:off x="8999620" y="82988"/>
              <a:ext cx="2829829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 aquí, yo envío mi mensajero, el cual preparará el camino delante de mí; y vendrá súbitamente a su templo el Señor a quien vosotros buscáis, y el ángel del pacto, a quien deseáis vosotros. He aquí viene, ha dicho Jehová de los ejércitos.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(Malaquías 3:1)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77999285-1878-F87F-3B85-85283D084A6A}"/>
              </a:ext>
            </a:extLst>
          </p:cNvPr>
          <p:cNvGrpSpPr/>
          <p:nvPr/>
        </p:nvGrpSpPr>
        <p:grpSpPr>
          <a:xfrm>
            <a:off x="8980371" y="3608650"/>
            <a:ext cx="3103459" cy="3165461"/>
            <a:chOff x="8980371" y="3608650"/>
            <a:chExt cx="3103459" cy="3165461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0F111AF0-F668-2DC9-E9E5-C9F8AA1462F8}"/>
                </a:ext>
              </a:extLst>
            </p:cNvPr>
            <p:cNvSpPr/>
            <p:nvPr/>
          </p:nvSpPr>
          <p:spPr>
            <a:xfrm>
              <a:off x="8980371" y="3608650"/>
              <a:ext cx="3103459" cy="3127861"/>
            </a:xfrm>
            <a:prstGeom prst="hexagon">
              <a:avLst>
                <a:gd name="adj" fmla="val 3910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D116FC5-622C-26A9-B159-742E4FE17B9A}"/>
                </a:ext>
              </a:extLst>
            </p:cNvPr>
            <p:cNvSpPr txBox="1"/>
            <p:nvPr/>
          </p:nvSpPr>
          <p:spPr>
            <a:xfrm>
              <a:off x="8989994" y="3634790"/>
              <a:ext cx="3084211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Y entró Jesús en el templo de Dios, y echó fuera a todos los que vendían y compraban en el templo, y volcó las mesas de los cambistas, y las sillas de los que vendían palomas; y les dijo: Escrito está: Mi casa, casa de oración será llamada; mas vosotros la habéis hecho cueva de ladrones. </a:t>
              </a:r>
            </a:p>
            <a:p>
              <a:pPr algn="ctr"/>
              <a:r>
                <a:rPr lang="es-ES" b="1" dirty="0"/>
                <a:t>(Mateo 21:12-13)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0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2C90BD67-EE30-3C87-4D98-FBADD953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63" y="0"/>
            <a:ext cx="89104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260F66-F43B-75A9-7274-5F34DBA1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65" y="1466014"/>
            <a:ext cx="3445313" cy="293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784CD9-0656-7FCB-5411-90256D003FCE}"/>
              </a:ext>
            </a:extLst>
          </p:cNvPr>
          <p:cNvSpPr txBox="1"/>
          <p:nvPr/>
        </p:nvSpPr>
        <p:spPr>
          <a:xfrm>
            <a:off x="4475749" y="187301"/>
            <a:ext cx="6150542" cy="731520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Sería</a:t>
            </a:r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s-E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bg1">
                      <a:alpha val="84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rechazado</a:t>
            </a:r>
          </a:p>
        </p:txBody>
      </p:sp>
      <p:cxnSp>
        <p:nvCxnSpPr>
          <p:cNvPr id="6" name="Conector: angular 5">
            <a:extLst>
              <a:ext uri="{FF2B5EF4-FFF2-40B4-BE49-F238E27FC236}">
                <a16:creationId xmlns:a16="http://schemas.microsoft.com/office/drawing/2014/main" id="{988FAE60-7427-DE9D-9398-1E35FE3CDE94}"/>
              </a:ext>
            </a:extLst>
          </p:cNvPr>
          <p:cNvCxnSpPr>
            <a:cxnSpLocks/>
            <a:stCxn id="4" idx="2"/>
            <a:endCxn id="5" idx="4"/>
          </p:cNvCxnSpPr>
          <p:nvPr/>
        </p:nvCxnSpPr>
        <p:spPr>
          <a:xfrm rot="5400000">
            <a:off x="-948454" y="2891906"/>
            <a:ext cx="2744490" cy="2263"/>
          </a:xfrm>
          <a:prstGeom prst="bentConnector3">
            <a:avLst>
              <a:gd name="adj1" fmla="val 50000"/>
            </a:avLst>
          </a:prstGeom>
          <a:ln w="57150">
            <a:solidFill>
              <a:srgbClr val="9A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3DB2D0D0-739B-6853-BBEA-C22AFB6043D4}"/>
              </a:ext>
            </a:extLst>
          </p:cNvPr>
          <p:cNvGrpSpPr/>
          <p:nvPr/>
        </p:nvGrpSpPr>
        <p:grpSpPr>
          <a:xfrm>
            <a:off x="69668" y="99776"/>
            <a:ext cx="3231792" cy="1421016"/>
            <a:chOff x="69668" y="99776"/>
            <a:chExt cx="3231792" cy="1421016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CBD66F19-343B-8EF7-F354-94DE6DFC5D82}"/>
                </a:ext>
              </a:extLst>
            </p:cNvPr>
            <p:cNvSpPr/>
            <p:nvPr/>
          </p:nvSpPr>
          <p:spPr>
            <a:xfrm>
              <a:off x="69668" y="99776"/>
              <a:ext cx="3231792" cy="1421016"/>
            </a:xfrm>
            <a:prstGeom prst="hexagon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bg2">
                  <a:lumMod val="9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15E3A57-BC82-8BBB-421E-1EFAD2B896E3}"/>
                </a:ext>
              </a:extLst>
            </p:cNvPr>
            <p:cNvSpPr txBox="1"/>
            <p:nvPr/>
          </p:nvSpPr>
          <p:spPr>
            <a:xfrm>
              <a:off x="363746" y="187301"/>
              <a:ext cx="268425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piedra que desecharon los edificadores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 venido a ser cabeza del ángulo (Salmos 118:22)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1533751-6A03-EBCF-56E9-8813BF954396}"/>
              </a:ext>
            </a:extLst>
          </p:cNvPr>
          <p:cNvGrpSpPr/>
          <p:nvPr/>
        </p:nvGrpSpPr>
        <p:grpSpPr>
          <a:xfrm>
            <a:off x="69663" y="4265281"/>
            <a:ext cx="3231797" cy="2459557"/>
            <a:chOff x="69663" y="4265281"/>
            <a:chExt cx="3231797" cy="2459557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709A7DE5-7B6D-269B-E046-0A0B4C063936}"/>
                </a:ext>
              </a:extLst>
            </p:cNvPr>
            <p:cNvSpPr/>
            <p:nvPr/>
          </p:nvSpPr>
          <p:spPr>
            <a:xfrm>
              <a:off x="69663" y="4265281"/>
              <a:ext cx="3231797" cy="2459557"/>
            </a:xfrm>
            <a:prstGeom prst="hexagon">
              <a:avLst>
                <a:gd name="adj" fmla="val 14352"/>
                <a:gd name="vf" fmla="val 115470"/>
              </a:avLst>
            </a:prstGeom>
            <a:solidFill>
              <a:schemeClr val="bg2"/>
            </a:solidFill>
            <a:ln w="19050">
              <a:solidFill>
                <a:srgbClr val="8A61B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1AED3C1-61DE-961B-26D1-C92848372BDB}"/>
                </a:ext>
              </a:extLst>
            </p:cNvPr>
            <p:cNvSpPr txBox="1"/>
            <p:nvPr/>
          </p:nvSpPr>
          <p:spPr>
            <a:xfrm>
              <a:off x="422659" y="4340897"/>
              <a:ext cx="253022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Para vosotros, pues, los que creéis, él es precioso; pero para los que no creen, </a:t>
              </a:r>
              <a:r>
                <a:rPr lang="es-ES" b="1" i="1" dirty="0"/>
                <a:t>La piedra que los edificadores desecharon, ha venido a ser la cabeza del ángulo</a:t>
              </a:r>
              <a:endParaRPr lang="es-ES" b="1" dirty="0"/>
            </a:p>
            <a:p>
              <a:pPr algn="ctr"/>
              <a:r>
                <a:rPr lang="es-ES" b="1" dirty="0"/>
                <a:t>(1 Pedro 2:7)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7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A2A7AE-BA64-64E7-A4A1-4120B61FD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3" r="18618"/>
          <a:stretch/>
        </p:blipFill>
        <p:spPr>
          <a:xfrm>
            <a:off x="19" y="431"/>
            <a:ext cx="6581756" cy="640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solidFill>
            <a:srgbClr val="CD8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408742"/>
            <a:ext cx="6486530" cy="449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73B281-6975-7879-C3AC-3DB2CA09CF8D}"/>
              </a:ext>
            </a:extLst>
          </p:cNvPr>
          <p:cNvSpPr txBox="1"/>
          <p:nvPr/>
        </p:nvSpPr>
        <p:spPr>
          <a:xfrm>
            <a:off x="6486525" y="0"/>
            <a:ext cx="570545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Los fariseos esperaban un mesías político que los liberaría de la Roma pagana, y que abriría las puertas a una nación-estado judía.</a:t>
            </a:r>
          </a:p>
          <a:p>
            <a:pPr>
              <a:spcBef>
                <a:spcPts val="600"/>
              </a:spcBef>
            </a:pPr>
            <a:r>
              <a:rPr lang="es-ES" b="1" dirty="0"/>
              <a:t>Los zelotes buscaban una solución militar al problema.</a:t>
            </a:r>
          </a:p>
          <a:p>
            <a:pPr>
              <a:spcBef>
                <a:spcPts val="600"/>
              </a:spcBef>
            </a:pPr>
            <a:r>
              <a:rPr lang="es-ES" b="1" dirty="0"/>
              <a:t>Los esenios, frustrados con la corrupción religiosa, se retiraron a colinas aisladas para trabajar por su salvación. Observaban meticulosamente todas las reglas de pureza, y aguardaban al «Maestro de Justicia» que confirmara su santidad y justicia. Cada uno de estos grupos se basaba en textos concretos para defender sus ideas sobre el Mesías.</a:t>
            </a:r>
          </a:p>
          <a:p>
            <a:pPr>
              <a:spcBef>
                <a:spcPts val="600"/>
              </a:spcBef>
            </a:pPr>
            <a:r>
              <a:rPr lang="es-ES" b="1" dirty="0"/>
              <a:t>En realidad, el Mesías debía ser profeta (</a:t>
            </a:r>
            <a:r>
              <a:rPr lang="es-ES" b="1" dirty="0" err="1"/>
              <a:t>Deut</a:t>
            </a:r>
            <a:r>
              <a:rPr lang="es-ES" b="1" dirty="0"/>
              <a:t>. 18:18); sacerdote (Salmo 110:4); rey (Salmo 2:6-7); y debía cumplir </a:t>
            </a:r>
            <a:r>
              <a:rPr lang="es-ES" b="1" i="0" dirty="0">
                <a:solidFill>
                  <a:srgbClr val="5A5C5E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s-ES" b="1" i="0" dirty="0">
                <a:effectLst/>
              </a:rPr>
              <a:t>las predicciones que de Él se decían en el </a:t>
            </a:r>
            <a:r>
              <a:rPr lang="es-ES" b="1" dirty="0"/>
              <a:t>Antiguo Testamento. </a:t>
            </a:r>
          </a:p>
          <a:p>
            <a:pPr>
              <a:spcBef>
                <a:spcPts val="600"/>
              </a:spcBef>
            </a:pPr>
            <a:r>
              <a:rPr lang="es-ES" b="1" dirty="0"/>
              <a:t>¿Cumplió Jesús de Nazaret todas estas condiciones? ¿Es Jesús el Mesías esperado por Israel?</a:t>
            </a:r>
          </a:p>
          <a:p>
            <a:pPr>
              <a:spcBef>
                <a:spcPts val="600"/>
              </a:spcBef>
            </a:pPr>
            <a:r>
              <a:rPr lang="es-ES" b="1" dirty="0"/>
              <a:t>Vamos a comparar algunos textos del Antiguo Testamento que hablan del Mesías y como se cumplieron en Jesús de Nazaret.</a:t>
            </a:r>
          </a:p>
          <a:p>
            <a:pPr>
              <a:spcBef>
                <a:spcPts val="600"/>
              </a:spcBef>
            </a:pPr>
            <a:r>
              <a:rPr lang="es-ES" b="1" dirty="0"/>
              <a:t>Según estas evidencias, ¿aceptarás a Jesús como el Mesías prometido y tu Salvador personal?</a:t>
            </a:r>
          </a:p>
        </p:txBody>
      </p:sp>
    </p:spTree>
    <p:extLst>
      <p:ext uri="{BB962C8B-B14F-4D97-AF65-F5344CB8AC3E}">
        <p14:creationId xmlns:p14="http://schemas.microsoft.com/office/powerpoint/2010/main" val="392872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in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3BB51D68-B5F4-5686-2BCD-B0C2393A0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905" r="618" b="2473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379D21F-A111-2CFC-68FB-C218FB6EF9A4}"/>
              </a:ext>
            </a:extLst>
          </p:cNvPr>
          <p:cNvSpPr txBox="1"/>
          <p:nvPr/>
        </p:nvSpPr>
        <p:spPr>
          <a:xfrm>
            <a:off x="0" y="5167779"/>
            <a:ext cx="12192000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98225"/>
                </a:solidFill>
                <a:effectLst>
                  <a:outerShdw blurRad="12700" dist="25400" dir="2700000" algn="tl" rotWithShape="0">
                    <a:srgbClr val="FFC000"/>
                  </a:outerShdw>
                </a:effectLst>
              </a:rPr>
              <a:t>SU MUERTE</a:t>
            </a:r>
          </a:p>
        </p:txBody>
      </p:sp>
    </p:spTree>
    <p:extLst>
      <p:ext uri="{BB962C8B-B14F-4D97-AF65-F5344CB8AC3E}">
        <p14:creationId xmlns:p14="http://schemas.microsoft.com/office/powerpoint/2010/main" val="5937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3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vistiendo, parado, vestido&#10;&#10;Descripción generada automáticamente">
            <a:extLst>
              <a:ext uri="{FF2B5EF4-FFF2-40B4-BE49-F238E27FC236}">
                <a16:creationId xmlns:a16="http://schemas.microsoft.com/office/drawing/2014/main" id="{ECE1FE1C-3179-89AB-DBC7-84DDADE0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28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magen que contiene persona, naturaleza, fuego, hombre&#10;&#10;Descripción generada automáticamente">
            <a:extLst>
              <a:ext uri="{FF2B5EF4-FFF2-40B4-BE49-F238E27FC236}">
                <a16:creationId xmlns:a16="http://schemas.microsoft.com/office/drawing/2014/main" id="{A99C6687-0E73-6329-5F3E-194A4F34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40" y="1409700"/>
            <a:ext cx="7152891" cy="544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agrama de flujo: tarjeta 1">
            <a:extLst>
              <a:ext uri="{FF2B5EF4-FFF2-40B4-BE49-F238E27FC236}">
                <a16:creationId xmlns:a16="http://schemas.microsoft.com/office/drawing/2014/main" id="{EDA673DB-1144-CCC1-47F3-425112DECCBF}"/>
              </a:ext>
            </a:extLst>
          </p:cNvPr>
          <p:cNvSpPr/>
          <p:nvPr/>
        </p:nvSpPr>
        <p:spPr>
          <a:xfrm flipH="1">
            <a:off x="2219130" y="5091873"/>
            <a:ext cx="2824210" cy="1687021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4" name="Diagrama de flujo: tarjeta 3">
            <a:extLst>
              <a:ext uri="{FF2B5EF4-FFF2-40B4-BE49-F238E27FC236}">
                <a16:creationId xmlns:a16="http://schemas.microsoft.com/office/drawing/2014/main" id="{D42F3AB0-FB01-A6DD-B155-B81225FC020B}"/>
              </a:ext>
            </a:extLst>
          </p:cNvPr>
          <p:cNvSpPr/>
          <p:nvPr/>
        </p:nvSpPr>
        <p:spPr>
          <a:xfrm>
            <a:off x="5238133" y="4533900"/>
            <a:ext cx="3284027" cy="2244994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570168-4295-0274-0355-642EC7FD6BBC}"/>
              </a:ext>
            </a:extLst>
          </p:cNvPr>
          <p:cNvSpPr txBox="1"/>
          <p:nvPr/>
        </p:nvSpPr>
        <p:spPr>
          <a:xfrm>
            <a:off x="2315370" y="5253869"/>
            <a:ext cx="26711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 el hombre de mi paz, en quien yo confiaba, el que de mi pan comía, alzó contra mí el calcañar (Salmos 41:9)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703D43-D96B-36A3-0FD0-8FBFFD985BEC}"/>
              </a:ext>
            </a:extLst>
          </p:cNvPr>
          <p:cNvSpPr txBox="1"/>
          <p:nvPr/>
        </p:nvSpPr>
        <p:spPr>
          <a:xfrm>
            <a:off x="5416189" y="4747569"/>
            <a:ext cx="31512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Y entró Satanás en Judas, por sobrenombre Iscariote, el cual era uno del número de los doce; y éste fue y habló con los principales sacerdotes, y con los jefes de la guardia, de cómo se lo entregaría (Lucas 22:3-4)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3A5D84-C147-CDC2-ADBD-4D5C91D601EE}"/>
              </a:ext>
            </a:extLst>
          </p:cNvPr>
          <p:cNvSpPr txBox="1"/>
          <p:nvPr/>
        </p:nvSpPr>
        <p:spPr>
          <a:xfrm>
            <a:off x="5247658" y="145283"/>
            <a:ext cx="6802857" cy="1119135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Traicionado por un amigo</a:t>
            </a:r>
          </a:p>
        </p:txBody>
      </p:sp>
    </p:spTree>
    <p:extLst>
      <p:ext uri="{BB962C8B-B14F-4D97-AF65-F5344CB8AC3E}">
        <p14:creationId xmlns:p14="http://schemas.microsoft.com/office/powerpoint/2010/main" val="19201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/>
      <p:bldP spid="15" grpId="1"/>
      <p:bldP spid="17" grpId="0"/>
      <p:bldP spid="17" grpId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Perro acostado sobre alfombra&#10;&#10;Descripción generada automáticamente con confianza baja">
            <a:extLst>
              <a:ext uri="{FF2B5EF4-FFF2-40B4-BE49-F238E27FC236}">
                <a16:creationId xmlns:a16="http://schemas.microsoft.com/office/drawing/2014/main" id="{7D4CBBCE-EDB2-F019-DF31-D1F976891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A45982-06AD-A89D-7538-4629407E8F83}"/>
              </a:ext>
            </a:extLst>
          </p:cNvPr>
          <p:cNvSpPr txBox="1"/>
          <p:nvPr/>
        </p:nvSpPr>
        <p:spPr>
          <a:xfrm>
            <a:off x="4126228" y="5753100"/>
            <a:ext cx="7627621" cy="853107"/>
          </a:xfrm>
          <a:prstGeom prst="rect">
            <a:avLst/>
          </a:prstGeom>
          <a:noFill/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Vendido por 30 monedas de plata</a:t>
            </a:r>
          </a:p>
        </p:txBody>
      </p:sp>
      <p:sp>
        <p:nvSpPr>
          <p:cNvPr id="10" name="Diagrama de flujo: tarjeta 9">
            <a:extLst>
              <a:ext uri="{FF2B5EF4-FFF2-40B4-BE49-F238E27FC236}">
                <a16:creationId xmlns:a16="http://schemas.microsoft.com/office/drawing/2014/main" id="{7685867B-518C-6F6D-8E25-144BC00F9C88}"/>
              </a:ext>
            </a:extLst>
          </p:cNvPr>
          <p:cNvSpPr/>
          <p:nvPr/>
        </p:nvSpPr>
        <p:spPr>
          <a:xfrm flipH="1">
            <a:off x="223669" y="4248589"/>
            <a:ext cx="3148180" cy="2443353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11FB69-0E7C-E137-2561-682F7BCBBFAB}"/>
              </a:ext>
            </a:extLst>
          </p:cNvPr>
          <p:cNvSpPr txBox="1"/>
          <p:nvPr/>
        </p:nvSpPr>
        <p:spPr>
          <a:xfrm>
            <a:off x="242719" y="4375320"/>
            <a:ext cx="2994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Entonces uno de los doce, que se llamaba Judas Iscariote, fue a los principales sacerdotes, y les dijo: ¿Qué me queréis dar, y yo os lo entregaré? Y ellos le asignaron treinta piezas de plata. (Mateo 26:14-15)</a:t>
            </a:r>
          </a:p>
        </p:txBody>
      </p:sp>
      <p:sp>
        <p:nvSpPr>
          <p:cNvPr id="9" name="Diagrama de flujo: tarjeta 8">
            <a:extLst>
              <a:ext uri="{FF2B5EF4-FFF2-40B4-BE49-F238E27FC236}">
                <a16:creationId xmlns:a16="http://schemas.microsoft.com/office/drawing/2014/main" id="{D4BD13EE-D992-8404-E616-3F8E1EEBE466}"/>
              </a:ext>
            </a:extLst>
          </p:cNvPr>
          <p:cNvSpPr/>
          <p:nvPr/>
        </p:nvSpPr>
        <p:spPr>
          <a:xfrm>
            <a:off x="9067800" y="143969"/>
            <a:ext cx="2971800" cy="1687021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DB7884-B69B-9116-39C8-DE47486C07D8}"/>
              </a:ext>
            </a:extLst>
          </p:cNvPr>
          <p:cNvSpPr txBox="1"/>
          <p:nvPr/>
        </p:nvSpPr>
        <p:spPr>
          <a:xfrm>
            <a:off x="9163050" y="325283"/>
            <a:ext cx="28765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les dije: Si os parece bien, dadme mi salario; y si no, dejadlo. Y pesaron por mi salario treinta piezas de plata (Zacarías 11:12)</a:t>
            </a:r>
          </a:p>
        </p:txBody>
      </p:sp>
    </p:spTree>
    <p:extLst>
      <p:ext uri="{BB962C8B-B14F-4D97-AF65-F5344CB8AC3E}">
        <p14:creationId xmlns:p14="http://schemas.microsoft.com/office/powerpoint/2010/main" val="14416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8" grpId="0"/>
      <p:bldP spid="8" grpId="1"/>
      <p:bldP spid="9" grpId="0" animBg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caricatura de un hombre con sombrero&#10;&#10;Descripción generada automáticamente con confianza baja">
            <a:extLst>
              <a:ext uri="{FF2B5EF4-FFF2-40B4-BE49-F238E27FC236}">
                <a16:creationId xmlns:a16="http://schemas.microsoft.com/office/drawing/2014/main" id="{BC05BC6C-011F-D6F1-8563-7ACDE5D4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90" y="0"/>
            <a:ext cx="12192000" cy="6869968"/>
          </a:xfrm>
          <a:prstGeom prst="rect">
            <a:avLst/>
          </a:prstGeom>
        </p:spPr>
      </p:pic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29824F4A-4C34-87DB-074F-1283BEED3756}"/>
              </a:ext>
            </a:extLst>
          </p:cNvPr>
          <p:cNvSpPr/>
          <p:nvPr/>
        </p:nvSpPr>
        <p:spPr>
          <a:xfrm flipH="1">
            <a:off x="69388" y="4962525"/>
            <a:ext cx="3172635" cy="1854602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Diagrama de flujo: tarjeta 7">
            <a:extLst>
              <a:ext uri="{FF2B5EF4-FFF2-40B4-BE49-F238E27FC236}">
                <a16:creationId xmlns:a16="http://schemas.microsoft.com/office/drawing/2014/main" id="{59D5741B-D42C-52D5-B584-2B429C39D3B9}"/>
              </a:ext>
            </a:extLst>
          </p:cNvPr>
          <p:cNvSpPr/>
          <p:nvPr/>
        </p:nvSpPr>
        <p:spPr>
          <a:xfrm>
            <a:off x="7021828" y="4732961"/>
            <a:ext cx="5100782" cy="2084166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01 w 10000"/>
              <a:gd name="connsiteY1" fmla="*/ 22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2000"/>
                </a:moveTo>
                <a:cubicBezTo>
                  <a:pt x="100" y="1410"/>
                  <a:pt x="201" y="819"/>
                  <a:pt x="301" y="229"/>
                </a:cubicBez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0A66C9-32F9-1C6C-F349-F3E336F997C6}"/>
              </a:ext>
            </a:extLst>
          </p:cNvPr>
          <p:cNvSpPr txBox="1"/>
          <p:nvPr/>
        </p:nvSpPr>
        <p:spPr>
          <a:xfrm>
            <a:off x="2030729" y="28575"/>
            <a:ext cx="7627621" cy="853107"/>
          </a:xfrm>
          <a:prstGeom prst="rect">
            <a:avLst/>
          </a:prstGeom>
          <a:noFill/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Las 30 monedas serían devueltas al templo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AD3A84-9117-9E01-F318-FA027468365B}"/>
              </a:ext>
            </a:extLst>
          </p:cNvPr>
          <p:cNvSpPr txBox="1"/>
          <p:nvPr/>
        </p:nvSpPr>
        <p:spPr>
          <a:xfrm>
            <a:off x="0" y="5062801"/>
            <a:ext cx="31726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me dijo Jehová: Échalo al tesoro; ¡hermoso precio con que me han apreciado! Y tomé las treinta piezas de plata, y las eché en la casa de Jehová al tesoro (Zacarías 11:13)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6B7135B-6360-7978-964B-7DC7A86D28D0}"/>
              </a:ext>
            </a:extLst>
          </p:cNvPr>
          <p:cNvSpPr txBox="1"/>
          <p:nvPr/>
        </p:nvSpPr>
        <p:spPr>
          <a:xfrm>
            <a:off x="6962774" y="4785802"/>
            <a:ext cx="52395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Entonces Judas, el que le había entregado, viendo que era condenado, devolvió arrepentido las treinta piezas de plata a los principales sacerdotes y a los ancianos, diciendo: Yo he pecado entregando sangre inocente. Mas ellos dijeron: ¿Qué nos importa a nosotros? ¡Allá tú! Y arrojando las piezas de plata en el templo, salió, y fue y se ahorcó (Mateo 27:3-5)</a:t>
            </a:r>
          </a:p>
        </p:txBody>
      </p:sp>
    </p:spTree>
    <p:extLst>
      <p:ext uri="{BB962C8B-B14F-4D97-AF65-F5344CB8AC3E}">
        <p14:creationId xmlns:p14="http://schemas.microsoft.com/office/powerpoint/2010/main" val="890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/>
      <p:bldP spid="12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iforme militar&#10;&#10;Descripción generada automáticamente con confianza media">
            <a:extLst>
              <a:ext uri="{FF2B5EF4-FFF2-40B4-BE49-F238E27FC236}">
                <a16:creationId xmlns:a16="http://schemas.microsoft.com/office/drawing/2014/main" id="{355A4E71-4E32-EA23-355A-297997F9C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29D9C75C-BDA6-976C-43FB-370C87C4983D}"/>
              </a:ext>
            </a:extLst>
          </p:cNvPr>
          <p:cNvSpPr/>
          <p:nvPr/>
        </p:nvSpPr>
        <p:spPr>
          <a:xfrm flipH="1">
            <a:off x="133155" y="133349"/>
            <a:ext cx="3000570" cy="2443707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0A3FD7A4-0198-7B15-E305-A0F993A888FC}"/>
              </a:ext>
            </a:extLst>
          </p:cNvPr>
          <p:cNvSpPr/>
          <p:nvPr/>
        </p:nvSpPr>
        <p:spPr>
          <a:xfrm>
            <a:off x="133155" y="4752975"/>
            <a:ext cx="2991044" cy="1978623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87EBAD-12EF-2CD3-6122-7792444544C0}"/>
              </a:ext>
            </a:extLst>
          </p:cNvPr>
          <p:cNvSpPr txBox="1"/>
          <p:nvPr/>
        </p:nvSpPr>
        <p:spPr>
          <a:xfrm>
            <a:off x="3806189" y="4029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Sus discípulos se dispersarían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EDBB90-6FC6-F8C1-8F50-FD44DD324B27}"/>
              </a:ext>
            </a:extLst>
          </p:cNvPr>
          <p:cNvSpPr txBox="1"/>
          <p:nvPr/>
        </p:nvSpPr>
        <p:spPr>
          <a:xfrm>
            <a:off x="114104" y="259208"/>
            <a:ext cx="30100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Levántate, oh espada,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 el pastor, y contra el hombre compañero mío, dice Jehová de los ejércitos. Hiere al pastor, y serán dispersadas las ovejas; y haré volver mi mano contra los pequeñitos (Zacarías 13:7)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D641E-268D-9F0F-3BA7-BACC0C13F486}"/>
              </a:ext>
            </a:extLst>
          </p:cNvPr>
          <p:cNvSpPr txBox="1"/>
          <p:nvPr/>
        </p:nvSpPr>
        <p:spPr>
          <a:xfrm>
            <a:off x="211810" y="4911142"/>
            <a:ext cx="2824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Entonces Jesús les dijo: Todos os escandalizaréis de mí esta noche; porque escrito está: Heriré al pastor, y las ovejas serán dispersadas  (Marcos 14:27)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622BBCE-920E-8F29-757A-EB2A660B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5" y="2693391"/>
            <a:ext cx="2943420" cy="1933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C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9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0" grpId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hombre, parado, gente&#10;&#10;Descripción generada automáticamente">
            <a:extLst>
              <a:ext uri="{FF2B5EF4-FFF2-40B4-BE49-F238E27FC236}">
                <a16:creationId xmlns:a16="http://schemas.microsoft.com/office/drawing/2014/main" id="{38A0F00F-527C-EEB0-A13E-44520972F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95" y="0"/>
            <a:ext cx="5141893" cy="6858000"/>
          </a:xfrm>
          <a:prstGeom prst="rect">
            <a:avLst/>
          </a:prstGeom>
        </p:spPr>
      </p:pic>
      <p:pic>
        <p:nvPicPr>
          <p:cNvPr id="9" name="Imagen 8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F8452E1-86F1-62DA-23B8-9356EEDB8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92" y="0"/>
            <a:ext cx="7013608" cy="4679668"/>
          </a:xfrm>
          <a:prstGeom prst="rect">
            <a:avLst/>
          </a:prstGeom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72D1E68D-9826-3CD9-2DC1-8DE39BA65A6C}"/>
              </a:ext>
            </a:extLst>
          </p:cNvPr>
          <p:cNvSpPr/>
          <p:nvPr/>
        </p:nvSpPr>
        <p:spPr>
          <a:xfrm flipH="1">
            <a:off x="5120787" y="4538573"/>
            <a:ext cx="2521724" cy="2264044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6217854C-CB47-D3C6-B0ED-90C0B4FA8289}"/>
              </a:ext>
            </a:extLst>
          </p:cNvPr>
          <p:cNvSpPr/>
          <p:nvPr/>
        </p:nvSpPr>
        <p:spPr>
          <a:xfrm>
            <a:off x="7734300" y="4538573"/>
            <a:ext cx="4377798" cy="2240321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0EBB6F-336B-2ADE-7013-1C916FC117A7}"/>
              </a:ext>
            </a:extLst>
          </p:cNvPr>
          <p:cNvSpPr txBox="1"/>
          <p:nvPr/>
        </p:nvSpPr>
        <p:spPr>
          <a:xfrm>
            <a:off x="5114722" y="4525958"/>
            <a:ext cx="24516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Angustiado él, y afligido, no abrió su boca; como cordero fue llevado al matadero; y como oveja delante de sus trasquiladores, enmudeció, y no abrió su boca (Isaías 53:7)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12380A-D678-87E8-F4FD-F8E59D2D2B3A}"/>
              </a:ext>
            </a:extLst>
          </p:cNvPr>
          <p:cNvSpPr txBox="1"/>
          <p:nvPr/>
        </p:nvSpPr>
        <p:spPr>
          <a:xfrm>
            <a:off x="7807723" y="4677901"/>
            <a:ext cx="42309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Y siendo acusado por los</a:t>
            </a:r>
            <a:br>
              <a:rPr lang="es-ES" b="1" dirty="0"/>
            </a:br>
            <a:r>
              <a:rPr lang="es-ES" b="1" dirty="0"/>
              <a:t>principales sacerdotes y por los ancianos, nada respondió. Pilato entonces le dijo: ¿No oyes cuántas cosas testifican contra ti? Pero Jesús no le respondió ni una palabra; de tal manera que el gobernador se maravillaba mucho (Mateo 27:12-14)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80E68E-5882-4F6B-C4CE-DC714F402618}"/>
              </a:ext>
            </a:extLst>
          </p:cNvPr>
          <p:cNvSpPr txBox="1"/>
          <p:nvPr/>
        </p:nvSpPr>
        <p:spPr>
          <a:xfrm>
            <a:off x="4206239" y="-100745"/>
            <a:ext cx="7627621" cy="71034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Silencio ante sus acusadores</a:t>
            </a:r>
          </a:p>
        </p:txBody>
      </p:sp>
    </p:spTree>
    <p:extLst>
      <p:ext uri="{BB962C8B-B14F-4D97-AF65-F5344CB8AC3E}">
        <p14:creationId xmlns:p14="http://schemas.microsoft.com/office/powerpoint/2010/main" val="30496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0" grpId="1"/>
      <p:bldP spid="12" grpId="0"/>
      <p:bldP spid="12" grpId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1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mujer, sostener, hombre&#10;&#10;Descripción generada automáticamente">
            <a:extLst>
              <a:ext uri="{FF2B5EF4-FFF2-40B4-BE49-F238E27FC236}">
                <a16:creationId xmlns:a16="http://schemas.microsoft.com/office/drawing/2014/main" id="{92C89667-FC93-D10F-5559-BABF09232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" y="616219"/>
            <a:ext cx="12192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A59D7D26-48DA-EC69-C84F-1B8681D64243}"/>
              </a:ext>
            </a:extLst>
          </p:cNvPr>
          <p:cNvSpPr/>
          <p:nvPr/>
        </p:nvSpPr>
        <p:spPr>
          <a:xfrm flipH="1">
            <a:off x="239336" y="5130044"/>
            <a:ext cx="3884988" cy="1582175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D06A64C9-5963-3A59-3685-FE6528350D0F}"/>
              </a:ext>
            </a:extLst>
          </p:cNvPr>
          <p:cNvSpPr/>
          <p:nvPr/>
        </p:nvSpPr>
        <p:spPr>
          <a:xfrm>
            <a:off x="4772025" y="4239530"/>
            <a:ext cx="7180638" cy="2539364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D88C87-0B66-5E16-6C92-CC249CA33819}"/>
              </a:ext>
            </a:extLst>
          </p:cNvPr>
          <p:cNvSpPr txBox="1"/>
          <p:nvPr/>
        </p:nvSpPr>
        <p:spPr>
          <a:xfrm>
            <a:off x="2615564" y="79106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 burlarían de Él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3D5D95-27F6-9B81-C6A5-21446F2493E2}"/>
              </a:ext>
            </a:extLst>
          </p:cNvPr>
          <p:cNvSpPr txBox="1"/>
          <p:nvPr/>
        </p:nvSpPr>
        <p:spPr>
          <a:xfrm>
            <a:off x="329823" y="5182467"/>
            <a:ext cx="37040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los que me ven me escarnecen; estiran la boca, menean la cabeza, diciendo: Se encomendó a Jehová; líbrele él; sálvele, puesto que en él se complacía (Salmos 22:7-8)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4E1DC25-2647-1625-2AFF-E65E041B84CB}"/>
              </a:ext>
            </a:extLst>
          </p:cNvPr>
          <p:cNvSpPr txBox="1"/>
          <p:nvPr/>
        </p:nvSpPr>
        <p:spPr>
          <a:xfrm>
            <a:off x="4964644" y="4470570"/>
            <a:ext cx="6922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   Entonces los soldados del gobernador llevaron a Jesús al pretorio, y reunieron alrededor de él a toda la compañía; y desnudándole, le echaron encima un manto de escarlata, y pusieron sobre su cabeza una corona tejida de espinas, y una caña en su mano derecha; e hincando la rodilla delante de él, le escarnecían, diciendo: ¡Salve, Rey de los judíos! Y escupiéndole, tomaban la caña y le golpeaban en la cabeza. Después de haberle escarnecido, le quitaron el manto, le pusieron sus vestidos, y le llevaron para crucificarle (Mateo 27:27-31) </a:t>
            </a:r>
          </a:p>
        </p:txBody>
      </p:sp>
    </p:spTree>
    <p:extLst>
      <p:ext uri="{BB962C8B-B14F-4D97-AF65-F5344CB8AC3E}">
        <p14:creationId xmlns:p14="http://schemas.microsoft.com/office/powerpoint/2010/main" val="13935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10" grpId="1"/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63A87FD-4C43-74EC-7762-346BD4566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2223BE9A-9A8D-D12A-91DF-83825310EA92}"/>
              </a:ext>
            </a:extLst>
          </p:cNvPr>
          <p:cNvSpPr/>
          <p:nvPr/>
        </p:nvSpPr>
        <p:spPr>
          <a:xfrm flipH="1">
            <a:off x="76005" y="4958646"/>
            <a:ext cx="2824210" cy="1772746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0D769EDE-4932-D14D-C414-E98FCD44444F}"/>
              </a:ext>
            </a:extLst>
          </p:cNvPr>
          <p:cNvSpPr/>
          <p:nvPr/>
        </p:nvSpPr>
        <p:spPr>
          <a:xfrm>
            <a:off x="9477570" y="5123710"/>
            <a:ext cx="2638425" cy="1607684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A6D85D-2C5C-7A13-BDC0-74049EBEEBE0}"/>
              </a:ext>
            </a:extLst>
          </p:cNvPr>
          <p:cNvSpPr txBox="1"/>
          <p:nvPr/>
        </p:nvSpPr>
        <p:spPr>
          <a:xfrm>
            <a:off x="2282189" y="0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 hirieron y escupieron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1FD1281-52A9-5C3C-7006-BA6791BCAB5C}"/>
              </a:ext>
            </a:extLst>
          </p:cNvPr>
          <p:cNvSpPr txBox="1"/>
          <p:nvPr/>
        </p:nvSpPr>
        <p:spPr>
          <a:xfrm>
            <a:off x="76005" y="4987113"/>
            <a:ext cx="2824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mi cuerpo a los heridores, y mis mejillas a los que me mesaban la barba; no escondí mi rostro de injurias y de esputos.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(Isaías 50:6)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412380-3309-1E90-1961-5B786A9F2261}"/>
              </a:ext>
            </a:extLst>
          </p:cNvPr>
          <p:cNvSpPr txBox="1"/>
          <p:nvPr/>
        </p:nvSpPr>
        <p:spPr>
          <a:xfrm>
            <a:off x="9610448" y="5327387"/>
            <a:ext cx="237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Y escupiéndole, tomaban la caña y le golpeaban en la cabeza (Mateo 27:30)</a:t>
            </a:r>
          </a:p>
        </p:txBody>
      </p:sp>
    </p:spTree>
    <p:extLst>
      <p:ext uri="{BB962C8B-B14F-4D97-AF65-F5344CB8AC3E}">
        <p14:creationId xmlns:p14="http://schemas.microsoft.com/office/powerpoint/2010/main" val="27238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10" grpId="0"/>
      <p:bldP spid="10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C4AEC7-BABE-9A8A-343A-9D157B576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" y="-1463"/>
            <a:ext cx="12189399" cy="6859463"/>
          </a:xfrm>
          <a:prstGeom prst="rect">
            <a:avLst/>
          </a:prstGeom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738BD6A6-1FA7-F019-24C6-1B337AA98FA7}"/>
              </a:ext>
            </a:extLst>
          </p:cNvPr>
          <p:cNvSpPr/>
          <p:nvPr/>
        </p:nvSpPr>
        <p:spPr>
          <a:xfrm flipH="1">
            <a:off x="85528" y="4381501"/>
            <a:ext cx="3600645" cy="2396500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E9783977-D922-10C9-B0B3-73563588033C}"/>
              </a:ext>
            </a:extLst>
          </p:cNvPr>
          <p:cNvSpPr/>
          <p:nvPr/>
        </p:nvSpPr>
        <p:spPr>
          <a:xfrm>
            <a:off x="8831772" y="4763165"/>
            <a:ext cx="3284027" cy="2014835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C8430B-2ECC-54EC-7914-0ED6DAC020A5}"/>
              </a:ext>
            </a:extLst>
          </p:cNvPr>
          <p:cNvSpPr txBox="1"/>
          <p:nvPr/>
        </p:nvSpPr>
        <p:spPr>
          <a:xfrm>
            <a:off x="2282189" y="79106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Oraría por sus perseguidores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150009-F319-9DB6-29B6-7C638CDE23D7}"/>
              </a:ext>
            </a:extLst>
          </p:cNvPr>
          <p:cNvSpPr txBox="1"/>
          <p:nvPr/>
        </p:nvSpPr>
        <p:spPr>
          <a:xfrm>
            <a:off x="76201" y="4468488"/>
            <a:ext cx="33908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tanto, yo le daré parte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los grandes, y con los fuertes repartirá despojos; por cuanto derramó su vida hasta la muerte, y fue contado con los pecadores, habiendo él llevado el pecado de muchos, y orado por los transgresores (Isaías 53:12)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BCA67B-BD04-72BB-532A-4A7ABE94440F}"/>
              </a:ext>
            </a:extLst>
          </p:cNvPr>
          <p:cNvSpPr txBox="1"/>
          <p:nvPr/>
        </p:nvSpPr>
        <p:spPr>
          <a:xfrm>
            <a:off x="8883011" y="4847247"/>
            <a:ext cx="31815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/>
              <a:t>Y Jesús decía: Padre, perdónalos, porque no saben lo que hacen. Y repartieron entre sí sus vestidos, echando suertes </a:t>
            </a:r>
          </a:p>
          <a:p>
            <a:pPr algn="ctr"/>
            <a:r>
              <a:rPr lang="es-ES" sz="2000" b="1" dirty="0"/>
              <a:t>(Lucas 23:34)</a:t>
            </a:r>
          </a:p>
        </p:txBody>
      </p:sp>
    </p:spTree>
    <p:extLst>
      <p:ext uri="{BB962C8B-B14F-4D97-AF65-F5344CB8AC3E}">
        <p14:creationId xmlns:p14="http://schemas.microsoft.com/office/powerpoint/2010/main" val="19437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/>
      <p:bldP spid="11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caricatura de una playa&#10;&#10;Descripción generada automáticamente con confianza media">
            <a:extLst>
              <a:ext uri="{FF2B5EF4-FFF2-40B4-BE49-F238E27FC236}">
                <a16:creationId xmlns:a16="http://schemas.microsoft.com/office/drawing/2014/main" id="{AABB6D12-452F-3FD6-33DA-4EEF55E6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997964A-EA5E-89F0-3842-73687864D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08" y="1022556"/>
            <a:ext cx="3147060" cy="3055620"/>
          </a:xfrm>
          <a:prstGeom prst="rect">
            <a:avLst/>
          </a:prstGeom>
        </p:spPr>
      </p:pic>
      <p:pic>
        <p:nvPicPr>
          <p:cNvPr id="15" name="Imagen 14" descr="Imagen que contiene café, azul, tabla, gato&#10;&#10;Descripción generada automáticamente">
            <a:extLst>
              <a:ext uri="{FF2B5EF4-FFF2-40B4-BE49-F238E27FC236}">
                <a16:creationId xmlns:a16="http://schemas.microsoft.com/office/drawing/2014/main" id="{E8DAEEF5-B811-F31C-9661-696DD5AAA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" y="1022556"/>
            <a:ext cx="3139440" cy="3147060"/>
          </a:xfrm>
          <a:prstGeom prst="rect">
            <a:avLst/>
          </a:prstGeom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BB8F8F82-6759-B603-F4AC-191DCF4A8434}"/>
              </a:ext>
            </a:extLst>
          </p:cNvPr>
          <p:cNvSpPr/>
          <p:nvPr/>
        </p:nvSpPr>
        <p:spPr>
          <a:xfrm flipH="1">
            <a:off x="242738" y="5083669"/>
            <a:ext cx="2824210" cy="1687021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1CB0280D-B1F4-17A5-3AA9-98FC4C7672DA}"/>
              </a:ext>
            </a:extLst>
          </p:cNvPr>
          <p:cNvSpPr/>
          <p:nvPr/>
        </p:nvSpPr>
        <p:spPr>
          <a:xfrm>
            <a:off x="8660281" y="4525696"/>
            <a:ext cx="3442487" cy="2244994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4B126D-EB4D-C6A0-57F4-57083B8ED3D4}"/>
              </a:ext>
            </a:extLst>
          </p:cNvPr>
          <p:cNvSpPr txBox="1"/>
          <p:nvPr/>
        </p:nvSpPr>
        <p:spPr>
          <a:xfrm>
            <a:off x="1243013" y="0"/>
            <a:ext cx="9705974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4368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Perforarían sus manos y sus pies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DE0521-5FE4-FFBF-8242-540E76F124F8}"/>
              </a:ext>
            </a:extLst>
          </p:cNvPr>
          <p:cNvSpPr txBox="1"/>
          <p:nvPr/>
        </p:nvSpPr>
        <p:spPr>
          <a:xfrm>
            <a:off x="340444" y="5188515"/>
            <a:ext cx="26287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perros me han rodeado; me ha cercado cuadrilla de malignos;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horadaron mis manos y mis pies (Salmos 22:16)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C4A71BF-425B-FE58-F4B6-6CB448D82AF5}"/>
              </a:ext>
            </a:extLst>
          </p:cNvPr>
          <p:cNvSpPr txBox="1"/>
          <p:nvPr/>
        </p:nvSpPr>
        <p:spPr>
          <a:xfrm>
            <a:off x="8678303" y="4689125"/>
            <a:ext cx="34690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Le dijeron, pues, los otros discípulos: Al Señor hemos visto. El les dijo: Si no viere en sus manos la señal de los clavos, y metiere mi dedo en el lugar de los clavos, y metiere mi mano en su costado, no creeré (Juan 20:25)</a:t>
            </a:r>
          </a:p>
        </p:txBody>
      </p:sp>
    </p:spTree>
    <p:extLst>
      <p:ext uri="{BB962C8B-B14F-4D97-AF65-F5344CB8AC3E}">
        <p14:creationId xmlns:p14="http://schemas.microsoft.com/office/powerpoint/2010/main" val="27575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10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sto, bebé, pequeño, celular&#10;&#10;Descripción generada automáticamente">
            <a:extLst>
              <a:ext uri="{FF2B5EF4-FFF2-40B4-BE49-F238E27FC236}">
                <a16:creationId xmlns:a16="http://schemas.microsoft.com/office/drawing/2014/main" id="{978EAA7F-FDA5-88A7-4B2F-E6D956194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7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88BBDCE-4789-B751-5403-2D94B4581A63}"/>
              </a:ext>
            </a:extLst>
          </p:cNvPr>
          <p:cNvSpPr txBox="1"/>
          <p:nvPr/>
        </p:nvSpPr>
        <p:spPr>
          <a:xfrm>
            <a:off x="0" y="5167779"/>
            <a:ext cx="12192000" cy="132343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FFC000"/>
                  </a:outerShdw>
                </a:effectLst>
              </a:rPr>
              <a:t>SU NACIMIENTO</a:t>
            </a:r>
          </a:p>
        </p:txBody>
      </p:sp>
    </p:spTree>
    <p:extLst>
      <p:ext uri="{BB962C8B-B14F-4D97-AF65-F5344CB8AC3E}">
        <p14:creationId xmlns:p14="http://schemas.microsoft.com/office/powerpoint/2010/main" val="29145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exterior, gente, grupo&#10;&#10;Descripción generada automáticamente">
            <a:extLst>
              <a:ext uri="{FF2B5EF4-FFF2-40B4-BE49-F238E27FC236}">
                <a16:creationId xmlns:a16="http://schemas.microsoft.com/office/drawing/2014/main" id="{FBF3631B-7729-7243-6288-88FC24740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81AE470C-C363-9E2E-3877-8503D92363A5}"/>
              </a:ext>
            </a:extLst>
          </p:cNvPr>
          <p:cNvSpPr/>
          <p:nvPr/>
        </p:nvSpPr>
        <p:spPr>
          <a:xfrm flipH="1">
            <a:off x="156184" y="4533901"/>
            <a:ext cx="3929332" cy="2178320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D6BD96A8-FCD0-B6F6-9B7B-6B946E335DE6}"/>
              </a:ext>
            </a:extLst>
          </p:cNvPr>
          <p:cNvSpPr/>
          <p:nvPr/>
        </p:nvSpPr>
        <p:spPr>
          <a:xfrm>
            <a:off x="8915399" y="5324474"/>
            <a:ext cx="3120417" cy="1421083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21F4EE-3FDA-D6E4-80AF-A60A110422B7}"/>
              </a:ext>
            </a:extLst>
          </p:cNvPr>
          <p:cNvSpPr txBox="1"/>
          <p:nvPr/>
        </p:nvSpPr>
        <p:spPr>
          <a:xfrm>
            <a:off x="1290637" y="112443"/>
            <a:ext cx="9610725" cy="6893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2245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Sería crucificado entre ladrones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68864C-D66C-0817-7DA0-6FC4166C7FF9}"/>
              </a:ext>
            </a:extLst>
          </p:cNvPr>
          <p:cNvSpPr txBox="1"/>
          <p:nvPr/>
        </p:nvSpPr>
        <p:spPr>
          <a:xfrm>
            <a:off x="83588" y="4671371"/>
            <a:ext cx="39293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tanto, yo le daré parte con los grandes, y con los fuertes repartirá despojos; por cuanto derramó su vida hasta la muerte, y fue contado con los pecadores, habiendo él llevado el pecado de muchos, y orado por los transgresores (Isaías 53:12)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3904D9-10E9-3D6D-5D56-281B385FD3FA}"/>
              </a:ext>
            </a:extLst>
          </p:cNvPr>
          <p:cNvSpPr txBox="1"/>
          <p:nvPr/>
        </p:nvSpPr>
        <p:spPr>
          <a:xfrm>
            <a:off x="8957212" y="5502367"/>
            <a:ext cx="3036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Entonces crucificaron con</a:t>
            </a:r>
            <a:br>
              <a:rPr lang="es-ES" b="1" dirty="0"/>
            </a:br>
            <a:r>
              <a:rPr lang="es-ES" b="1" dirty="0"/>
              <a:t>él a dos ladrones, uno a la derecha, y otro a la izquierda </a:t>
            </a:r>
          </a:p>
          <a:p>
            <a:pPr algn="ctr"/>
            <a:r>
              <a:rPr lang="es-ES" b="1" dirty="0"/>
              <a:t>(Mateo 27:38)</a:t>
            </a:r>
          </a:p>
        </p:txBody>
      </p:sp>
    </p:spTree>
    <p:extLst>
      <p:ext uri="{BB962C8B-B14F-4D97-AF65-F5344CB8AC3E}">
        <p14:creationId xmlns:p14="http://schemas.microsoft.com/office/powerpoint/2010/main" val="12078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0" grpId="1"/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92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sto, hombre, agua, gente&#10;&#10;Descripción generada automáticamente">
            <a:extLst>
              <a:ext uri="{FF2B5EF4-FFF2-40B4-BE49-F238E27FC236}">
                <a16:creationId xmlns:a16="http://schemas.microsoft.com/office/drawing/2014/main" id="{24C5C44E-24A0-E3B2-ABE5-E4DEE4AFF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2132" cy="685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5E37F899-A39D-F229-B696-2846637FA323}"/>
              </a:ext>
            </a:extLst>
          </p:cNvPr>
          <p:cNvSpPr/>
          <p:nvPr/>
        </p:nvSpPr>
        <p:spPr>
          <a:xfrm flipH="1">
            <a:off x="9203555" y="28575"/>
            <a:ext cx="2935909" cy="1273589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D92B30F9-6D0C-AFBA-8C3D-AD10F821C377}"/>
              </a:ext>
            </a:extLst>
          </p:cNvPr>
          <p:cNvSpPr/>
          <p:nvPr/>
        </p:nvSpPr>
        <p:spPr>
          <a:xfrm>
            <a:off x="9196241" y="1331623"/>
            <a:ext cx="2935909" cy="5453117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637 w 10000"/>
              <a:gd name="connsiteY1" fmla="*/ 6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35 h 10035"/>
              <a:gd name="connsiteX1" fmla="*/ 572 w 10000"/>
              <a:gd name="connsiteY1" fmla="*/ 0 h 10035"/>
              <a:gd name="connsiteX2" fmla="*/ 10000 w 10000"/>
              <a:gd name="connsiteY2" fmla="*/ 35 h 10035"/>
              <a:gd name="connsiteX3" fmla="*/ 10000 w 10000"/>
              <a:gd name="connsiteY3" fmla="*/ 10035 h 10035"/>
              <a:gd name="connsiteX4" fmla="*/ 0 w 10000"/>
              <a:gd name="connsiteY4" fmla="*/ 10035 h 10035"/>
              <a:gd name="connsiteX5" fmla="*/ 0 w 10000"/>
              <a:gd name="connsiteY5" fmla="*/ 2035 h 10035"/>
              <a:gd name="connsiteX0" fmla="*/ 0 w 10000"/>
              <a:gd name="connsiteY0" fmla="*/ 2000 h 10000"/>
              <a:gd name="connsiteX1" fmla="*/ 507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2000"/>
                </a:moveTo>
                <a:lnTo>
                  <a:pt x="507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359631-4345-BA12-CFE0-93211EA1FE54}"/>
              </a:ext>
            </a:extLst>
          </p:cNvPr>
          <p:cNvSpPr txBox="1"/>
          <p:nvPr/>
        </p:nvSpPr>
        <p:spPr>
          <a:xfrm>
            <a:off x="339089" y="98084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Echarían suerte sobre sus vestidos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705249-4440-4E98-58E4-6567D55D535A}"/>
              </a:ext>
            </a:extLst>
          </p:cNvPr>
          <p:cNvSpPr txBox="1"/>
          <p:nvPr/>
        </p:nvSpPr>
        <p:spPr>
          <a:xfrm>
            <a:off x="9313240" y="101835"/>
            <a:ext cx="2745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Repartieron entre sí mis vestidos, y sobre mi ropa echaron suertes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(Salmos 22:18)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B1DBC1-1DF9-80A1-2F83-FF09B4463361}"/>
              </a:ext>
            </a:extLst>
          </p:cNvPr>
          <p:cNvSpPr txBox="1"/>
          <p:nvPr/>
        </p:nvSpPr>
        <p:spPr>
          <a:xfrm>
            <a:off x="9248970" y="1438965"/>
            <a:ext cx="290001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     Cuando los soldados           hubieron crucificado a</a:t>
            </a:r>
            <a:br>
              <a:rPr lang="es-ES" b="1" dirty="0"/>
            </a:br>
            <a:r>
              <a:rPr lang="es-ES" b="1" dirty="0"/>
              <a:t>Jesús, tomaron sus vestidos, e hicieron cuatro partes, una para cada soldado. Tomaron también su túnica, la cual era sin costura, de un solo tejido de arriba abajo. Entonces dijeron entre sí: No la partamos, sino echemos suertes sobre ella, a ver de quién será. Esto fue para que se cumpliese la Escritura, que dice: Repartieron entre sí mis vestidos, y sobre mi ropa echaron suertes. Y así lo hicieron los soldados</a:t>
            </a:r>
          </a:p>
          <a:p>
            <a:r>
              <a:rPr lang="es-ES" b="1" dirty="0"/>
              <a:t>(Juan 19:23-24)</a:t>
            </a:r>
          </a:p>
        </p:txBody>
      </p:sp>
    </p:spTree>
    <p:extLst>
      <p:ext uri="{BB962C8B-B14F-4D97-AF65-F5344CB8AC3E}">
        <p14:creationId xmlns:p14="http://schemas.microsoft.com/office/powerpoint/2010/main" val="16687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0" grpId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en el aire&#10;&#10;Descripción generada automáticamente con confianza media">
            <a:extLst>
              <a:ext uri="{FF2B5EF4-FFF2-40B4-BE49-F238E27FC236}">
                <a16:creationId xmlns:a16="http://schemas.microsoft.com/office/drawing/2014/main" id="{3B201E30-A33D-15FD-15DB-E2DBD0EB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2C96DEE4-C083-A01A-3157-A56A21404413}"/>
              </a:ext>
            </a:extLst>
          </p:cNvPr>
          <p:cNvSpPr/>
          <p:nvPr/>
        </p:nvSpPr>
        <p:spPr>
          <a:xfrm flipH="1">
            <a:off x="142064" y="2228850"/>
            <a:ext cx="3115486" cy="1442262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F3E648C2-4F11-187C-EB46-0CD4EBC0A9AB}"/>
              </a:ext>
            </a:extLst>
          </p:cNvPr>
          <p:cNvSpPr/>
          <p:nvPr/>
        </p:nvSpPr>
        <p:spPr>
          <a:xfrm>
            <a:off x="142064" y="4200525"/>
            <a:ext cx="3115487" cy="2575736"/>
          </a:xfrm>
          <a:prstGeom prst="flowChartPunchedCard">
            <a:avLst/>
          </a:pr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1DFAE3-872E-A594-4EA8-6E7CB3EAC4BE}"/>
              </a:ext>
            </a:extLst>
          </p:cNvPr>
          <p:cNvSpPr txBox="1"/>
          <p:nvPr/>
        </p:nvSpPr>
        <p:spPr>
          <a:xfrm>
            <a:off x="618314" y="81739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 darían a beber hiel y vinagre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F3A39F6-FDA2-DCB4-6D8E-66C5351A8B86}"/>
              </a:ext>
            </a:extLst>
          </p:cNvPr>
          <p:cNvSpPr txBox="1"/>
          <p:nvPr/>
        </p:nvSpPr>
        <p:spPr>
          <a:xfrm>
            <a:off x="228097" y="2413632"/>
            <a:ext cx="2867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pusieron además hiel por comida, y en mi sed me dieron a beber vinagre (Salmos 69:21)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D3F21-D444-A15B-F071-6D4285AA5340}"/>
              </a:ext>
            </a:extLst>
          </p:cNvPr>
          <p:cNvSpPr txBox="1"/>
          <p:nvPr/>
        </p:nvSpPr>
        <p:spPr>
          <a:xfrm>
            <a:off x="327956" y="4401262"/>
            <a:ext cx="27437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Y cuando llegaron a un lugar llamado Gólgota, que significa: Lugar de la Calavera, le dieron a beber vinagre mezclado con hiel; pero después de haberlo probado, no quiso beberlo. (Mateo 27:33-34)</a:t>
            </a:r>
          </a:p>
        </p:txBody>
      </p:sp>
    </p:spTree>
    <p:extLst>
      <p:ext uri="{BB962C8B-B14F-4D97-AF65-F5344CB8AC3E}">
        <p14:creationId xmlns:p14="http://schemas.microsoft.com/office/powerpoint/2010/main" val="8085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9" grpId="1"/>
      <p:bldP spid="12" grpId="0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Imagen que contiene persona, exterior, hombre, gente&#10;&#10;Descripción generada automáticamente">
            <a:extLst>
              <a:ext uri="{FF2B5EF4-FFF2-40B4-BE49-F238E27FC236}">
                <a16:creationId xmlns:a16="http://schemas.microsoft.com/office/drawing/2014/main" id="{A95FA08C-1DD9-075E-543D-26062EB2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63" y="959988"/>
            <a:ext cx="3814762" cy="293766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565E81F7-4CA9-EF36-7088-B313C2107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0"/>
            <a:ext cx="5832909" cy="675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F4CC9EF5-CD94-B794-B7A5-3E5CCFC3B510}"/>
              </a:ext>
            </a:extLst>
          </p:cNvPr>
          <p:cNvSpPr/>
          <p:nvPr/>
        </p:nvSpPr>
        <p:spPr>
          <a:xfrm flipH="1">
            <a:off x="5934072" y="1404762"/>
            <a:ext cx="1712724" cy="2567327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6E5B6508-0105-2D0A-C246-925395D44807}"/>
              </a:ext>
            </a:extLst>
          </p:cNvPr>
          <p:cNvSpPr/>
          <p:nvPr/>
        </p:nvSpPr>
        <p:spPr>
          <a:xfrm>
            <a:off x="5832909" y="4048124"/>
            <a:ext cx="6235265" cy="2689667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1133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2000"/>
                </a:moveTo>
                <a:lnTo>
                  <a:pt x="1133" y="0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96A61E-4D95-C4E2-4E9F-E99E1FF73292}"/>
              </a:ext>
            </a:extLst>
          </p:cNvPr>
          <p:cNvSpPr txBox="1"/>
          <p:nvPr/>
        </p:nvSpPr>
        <p:spPr>
          <a:xfrm>
            <a:off x="3806189" y="4029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romperían sus huesos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BA8737-9D18-38E8-1836-D845AB8F5477}"/>
              </a:ext>
            </a:extLst>
          </p:cNvPr>
          <p:cNvSpPr txBox="1"/>
          <p:nvPr/>
        </p:nvSpPr>
        <p:spPr>
          <a:xfrm>
            <a:off x="5934309" y="1565040"/>
            <a:ext cx="17127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guarda todos sus huesos; ni uno de ellos será quebrantado (Salmo 34:20)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89957D8-9385-0661-A9FF-A568C950D5F1}"/>
              </a:ext>
            </a:extLst>
          </p:cNvPr>
          <p:cNvSpPr txBox="1"/>
          <p:nvPr/>
        </p:nvSpPr>
        <p:spPr>
          <a:xfrm>
            <a:off x="5964453" y="4152469"/>
            <a:ext cx="59721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Vinieron, pues, los soldados, y quebraron las piernas al primero, y asimismo al otro que había sido crucificado con él. Mas cuando llegaron a Jesús, como le vieron ya muerto, no le quebraron las piernas. Pero uno de los soldados le abrió el costado con una lanza, y al instante salió sangre y agua. Y el que lo vio da testimonio, y su testimonio es verdadero; y él sabe que dice verdad, para que vosotros también creáis. Porque estas cosas sucedieron para que se cumpliese la Escritura: No será quebrado hueso suyo. (Juan 19:32-36)</a:t>
            </a:r>
          </a:p>
        </p:txBody>
      </p:sp>
    </p:spTree>
    <p:extLst>
      <p:ext uri="{BB962C8B-B14F-4D97-AF65-F5344CB8AC3E}">
        <p14:creationId xmlns:p14="http://schemas.microsoft.com/office/powerpoint/2010/main" val="14629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0" grpId="0"/>
      <p:bldP spid="10" grpId="1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E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parado, cuarto, hecho de madera, hombre&#10;&#10;Descripción generada automáticamente">
            <a:extLst>
              <a:ext uri="{FF2B5EF4-FFF2-40B4-BE49-F238E27FC236}">
                <a16:creationId xmlns:a16="http://schemas.microsoft.com/office/drawing/2014/main" id="{6B5C811D-087F-0EAA-61FB-5E7E940B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6"/>
          <a:stretch/>
        </p:blipFill>
        <p:spPr>
          <a:xfrm>
            <a:off x="7141945" y="0"/>
            <a:ext cx="5050055" cy="688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Diagrama de flujo: tarjeta 4">
            <a:extLst>
              <a:ext uri="{FF2B5EF4-FFF2-40B4-BE49-F238E27FC236}">
                <a16:creationId xmlns:a16="http://schemas.microsoft.com/office/drawing/2014/main" id="{92A6006E-7C3D-3324-A76C-4A1BE1ADAE01}"/>
              </a:ext>
            </a:extLst>
          </p:cNvPr>
          <p:cNvSpPr/>
          <p:nvPr/>
        </p:nvSpPr>
        <p:spPr>
          <a:xfrm flipH="1">
            <a:off x="3006752" y="1246472"/>
            <a:ext cx="3818947" cy="2315879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1396 w 10000"/>
              <a:gd name="connsiteY1" fmla="*/ 5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723 w 10000"/>
              <a:gd name="connsiteY1" fmla="*/ 5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50 w 10000"/>
              <a:gd name="connsiteY0" fmla="*/ 1506 h 10000"/>
              <a:gd name="connsiteX1" fmla="*/ 723 w 10000"/>
              <a:gd name="connsiteY1" fmla="*/ 5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 w 10000"/>
              <a:gd name="connsiteY5" fmla="*/ 150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50" y="1506"/>
                </a:moveTo>
                <a:lnTo>
                  <a:pt x="723" y="52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17" y="7169"/>
                  <a:pt x="33" y="4337"/>
                  <a:pt x="50" y="1506"/>
                </a:cubicBezTo>
                <a:close/>
              </a:path>
            </a:pathLst>
          </a:cu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99F09B5A-5A20-ED90-0082-656CD438DD0B}"/>
              </a:ext>
            </a:extLst>
          </p:cNvPr>
          <p:cNvSpPr/>
          <p:nvPr/>
        </p:nvSpPr>
        <p:spPr>
          <a:xfrm>
            <a:off x="2761637" y="3771900"/>
            <a:ext cx="4314858" cy="294769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1046 w 10000"/>
              <a:gd name="connsiteY1" fmla="*/ 44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1556 h 9556"/>
              <a:gd name="connsiteX1" fmla="*/ 1046 w 10000"/>
              <a:gd name="connsiteY1" fmla="*/ 0 h 9556"/>
              <a:gd name="connsiteX2" fmla="*/ 10000 w 10000"/>
              <a:gd name="connsiteY2" fmla="*/ 40 h 9556"/>
              <a:gd name="connsiteX3" fmla="*/ 10000 w 10000"/>
              <a:gd name="connsiteY3" fmla="*/ 9556 h 9556"/>
              <a:gd name="connsiteX4" fmla="*/ 0 w 10000"/>
              <a:gd name="connsiteY4" fmla="*/ 9556 h 9556"/>
              <a:gd name="connsiteX5" fmla="*/ 0 w 10000"/>
              <a:gd name="connsiteY5" fmla="*/ 1556 h 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9556">
                <a:moveTo>
                  <a:pt x="0" y="1556"/>
                </a:moveTo>
                <a:lnTo>
                  <a:pt x="1046" y="0"/>
                </a:lnTo>
                <a:lnTo>
                  <a:pt x="10000" y="40"/>
                </a:lnTo>
                <a:lnTo>
                  <a:pt x="10000" y="9556"/>
                </a:lnTo>
                <a:lnTo>
                  <a:pt x="0" y="9556"/>
                </a:lnTo>
                <a:lnTo>
                  <a:pt x="0" y="1556"/>
                </a:lnTo>
                <a:close/>
              </a:path>
            </a:pathLst>
          </a:cu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5B7377-BB76-4DB6-33B5-08A76A9AEED5}"/>
              </a:ext>
            </a:extLst>
          </p:cNvPr>
          <p:cNvSpPr txBox="1"/>
          <p:nvPr/>
        </p:nvSpPr>
        <p:spPr>
          <a:xfrm>
            <a:off x="443864" y="57994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Traspasarían su costado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848D1F-D9AC-6853-5D5C-987BACDD75F4}"/>
              </a:ext>
            </a:extLst>
          </p:cNvPr>
          <p:cNvSpPr txBox="1"/>
          <p:nvPr/>
        </p:nvSpPr>
        <p:spPr>
          <a:xfrm>
            <a:off x="3073427" y="1254027"/>
            <a:ext cx="35629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derramaré sobre la casa de David, y sobre los moradores de Jerusalén, espíritu de gracia y de oración; y mirarán a mí, a quien traspasaron, y llorarán como se llora por hijo unigénito, afligiéndose por él como quien se aflige por el primogénito (Zacarías 12:10)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4E68AF-6E7D-127F-5DD8-94A581F9AD07}"/>
              </a:ext>
            </a:extLst>
          </p:cNvPr>
          <p:cNvSpPr txBox="1"/>
          <p:nvPr/>
        </p:nvSpPr>
        <p:spPr>
          <a:xfrm>
            <a:off x="2837531" y="3857268"/>
            <a:ext cx="41630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Pero uno de los soldados le abrió el costado con una lanza, y al instante salió sangre y agua. Y el que lo vio da testimonio, y su testimonio es verdadero; y él sabe que dice verdad, para que vosotros también creáis. Porque estas cosas sucedieron para que se cumpliese la Escritura: No será quebrado hueso suyo. Y también otra Escritura dice: Mirarán al que traspasaron (Juan 19:34-37)</a:t>
            </a:r>
          </a:p>
        </p:txBody>
      </p:sp>
      <p:pic>
        <p:nvPicPr>
          <p:cNvPr id="13" name="Imagen 12" descr="Imagen que contiene jugando, hombre, pelota, mujer&#10;&#10;Descripción generada automáticamente">
            <a:extLst>
              <a:ext uri="{FF2B5EF4-FFF2-40B4-BE49-F238E27FC236}">
                <a16:creationId xmlns:a16="http://schemas.microsoft.com/office/drawing/2014/main" id="{09EB4BF2-F52D-6BAC-282C-8948AB50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r="11706"/>
          <a:stretch/>
        </p:blipFill>
        <p:spPr>
          <a:xfrm>
            <a:off x="85726" y="1114425"/>
            <a:ext cx="2604780" cy="56051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470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9" grpId="1"/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A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pasto, hombre, parado&#10;&#10;Descripción generada automáticamente">
            <a:extLst>
              <a:ext uri="{FF2B5EF4-FFF2-40B4-BE49-F238E27FC236}">
                <a16:creationId xmlns:a16="http://schemas.microsoft.com/office/drawing/2014/main" id="{A2B90CEC-A7CE-C4DD-B4D4-7B8D17F8A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12"/>
            <a:ext cx="9258106" cy="685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iagrama de flujo: tarjeta 5">
            <a:extLst>
              <a:ext uri="{FF2B5EF4-FFF2-40B4-BE49-F238E27FC236}">
                <a16:creationId xmlns:a16="http://schemas.microsoft.com/office/drawing/2014/main" id="{6A591E05-232C-C7C9-2F07-BFDC8ACD8D03}"/>
              </a:ext>
            </a:extLst>
          </p:cNvPr>
          <p:cNvSpPr/>
          <p:nvPr/>
        </p:nvSpPr>
        <p:spPr>
          <a:xfrm flipH="1">
            <a:off x="9186005" y="25158"/>
            <a:ext cx="2943935" cy="2159964"/>
          </a:xfrm>
          <a:prstGeom prst="flowChartPunchedCard">
            <a:avLst/>
          </a:prstGeom>
          <a:solidFill>
            <a:srgbClr val="699A08"/>
          </a:solidFill>
          <a:ln w="19050">
            <a:solidFill>
              <a:srgbClr val="FF793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FFFF0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7" name="Diagrama de flujo: tarjeta 6">
            <a:extLst>
              <a:ext uri="{FF2B5EF4-FFF2-40B4-BE49-F238E27FC236}">
                <a16:creationId xmlns:a16="http://schemas.microsoft.com/office/drawing/2014/main" id="{F6DFA951-1808-C9BC-F6BC-98CBC5F37125}"/>
              </a:ext>
            </a:extLst>
          </p:cNvPr>
          <p:cNvSpPr/>
          <p:nvPr/>
        </p:nvSpPr>
        <p:spPr>
          <a:xfrm>
            <a:off x="9186005" y="2220407"/>
            <a:ext cx="2943935" cy="455528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97 w 10000"/>
              <a:gd name="connsiteY0" fmla="*/ 1979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97 w 10000"/>
              <a:gd name="connsiteY5" fmla="*/ 1979 h 10000"/>
              <a:gd name="connsiteX0" fmla="*/ 32 w 10000"/>
              <a:gd name="connsiteY0" fmla="*/ 1456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32 w 10000"/>
              <a:gd name="connsiteY5" fmla="*/ 1456 h 10000"/>
              <a:gd name="connsiteX0" fmla="*/ 32 w 10000"/>
              <a:gd name="connsiteY0" fmla="*/ 1456 h 10000"/>
              <a:gd name="connsiteX1" fmla="*/ 1029 w 10000"/>
              <a:gd name="connsiteY1" fmla="*/ 42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32 w 10000"/>
              <a:gd name="connsiteY5" fmla="*/ 145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2" y="1456"/>
                </a:moveTo>
                <a:lnTo>
                  <a:pt x="1029" y="42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2" y="7326"/>
                  <a:pt x="0" y="4130"/>
                  <a:pt x="32" y="1456"/>
                </a:cubicBezTo>
                <a:close/>
              </a:path>
            </a:pathLst>
          </a:custGeom>
          <a:solidFill>
            <a:srgbClr val="FFA54B"/>
          </a:solidFill>
          <a:ln w="19050">
            <a:solidFill>
              <a:srgbClr val="72A50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8A61B0"/>
                </a:solidFill>
              </a:ln>
              <a:solidFill>
                <a:srgbClr val="773717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67BEB0-99BB-E338-854E-E36A45A0C08F}"/>
              </a:ext>
            </a:extLst>
          </p:cNvPr>
          <p:cNvSpPr txBox="1"/>
          <p:nvPr/>
        </p:nvSpPr>
        <p:spPr>
          <a:xfrm>
            <a:off x="755379" y="5795141"/>
            <a:ext cx="7627621" cy="85310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prstTxWarp prst="textTriangle">
              <a:avLst>
                <a:gd name="adj" fmla="val 3995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E8F75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Enterrado con los ricos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C69FB6-FC8B-7F6B-FF03-9A4171202060}"/>
              </a:ext>
            </a:extLst>
          </p:cNvPr>
          <p:cNvSpPr txBox="1"/>
          <p:nvPr/>
        </p:nvSpPr>
        <p:spPr>
          <a:xfrm>
            <a:off x="9310087" y="155954"/>
            <a:ext cx="26957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se dispuso con los impíos su sepultura, mas con los ricos fue en su muerte; aunque nunca hizo maldad, ni hubo engaño en su boca</a:t>
            </a:r>
            <a:b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(Isaías 53:9)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121295-9CFD-2F5A-4E18-9549452DB2C7}"/>
              </a:ext>
            </a:extLst>
          </p:cNvPr>
          <p:cNvSpPr txBox="1"/>
          <p:nvPr/>
        </p:nvSpPr>
        <p:spPr>
          <a:xfrm>
            <a:off x="9165408" y="2286662"/>
            <a:ext cx="29954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   Cuando llegó la noche, vino un hombre rico de Arimatea, llamado José, que también había sido discípulo de Jesús. Este fue a Pilato y pidió el cuerpo de Jesús. Entonces Pilato mandó que se le diese el cuerpo. Y tomando José el cuerpo, lo envolvió en una sábana limpia, y lo puso en su sepulcro nuevo, que había labrado en la peña; y después de hacer rodar una gran piedra a la entrada del sepulcro, se fue </a:t>
            </a:r>
            <a:br>
              <a:rPr lang="es-ES" b="1" dirty="0"/>
            </a:br>
            <a:r>
              <a:rPr lang="es-ES" b="1" dirty="0"/>
              <a:t>(Mateo 27:57-60)</a:t>
            </a:r>
          </a:p>
        </p:txBody>
      </p:sp>
    </p:spTree>
    <p:extLst>
      <p:ext uri="{BB962C8B-B14F-4D97-AF65-F5344CB8AC3E}">
        <p14:creationId xmlns:p14="http://schemas.microsoft.com/office/powerpoint/2010/main" val="7638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0" grpId="1"/>
      <p:bldP spid="12" grpId="0"/>
      <p:bldP spid="1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1027E110-C402-D6D5-86F3-570118EC2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3" b="499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0D0B702-5D7B-1310-BB33-CE29926FC83D}"/>
              </a:ext>
            </a:extLst>
          </p:cNvPr>
          <p:cNvSpPr txBox="1"/>
          <p:nvPr/>
        </p:nvSpPr>
        <p:spPr>
          <a:xfrm>
            <a:off x="0" y="5167779"/>
            <a:ext cx="12192000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80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25400" dir="2700000" algn="tl" rotWithShape="0">
                    <a:srgbClr val="5382B6"/>
                  </a:outerShdw>
                </a:effectLst>
              </a:rPr>
              <a:t>SU GLORIFICACIÓN</a:t>
            </a:r>
          </a:p>
        </p:txBody>
      </p:sp>
    </p:spTree>
    <p:extLst>
      <p:ext uri="{BB962C8B-B14F-4D97-AF65-F5344CB8AC3E}">
        <p14:creationId xmlns:p14="http://schemas.microsoft.com/office/powerpoint/2010/main" val="257816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interior, tabla, gato, mujer&#10;&#10;Descripción generada automáticamente">
            <a:extLst>
              <a:ext uri="{FF2B5EF4-FFF2-40B4-BE49-F238E27FC236}">
                <a16:creationId xmlns:a16="http://schemas.microsoft.com/office/drawing/2014/main" id="{FE6B8CF4-A423-5FFB-ADDF-2B8D0B11E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49" y="1507940"/>
            <a:ext cx="4899026" cy="3674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Imagen 5" descr="Mujer con vestido de novia&#10;&#10;Descripción generada automáticamente con confianza baja">
            <a:extLst>
              <a:ext uri="{FF2B5EF4-FFF2-40B4-BE49-F238E27FC236}">
                <a16:creationId xmlns:a16="http://schemas.microsoft.com/office/drawing/2014/main" id="{7E03C47B-F513-18B1-5C02-AC4050F39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411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9825730-5D88-3F60-F824-A6A88161365A}"/>
              </a:ext>
            </a:extLst>
          </p:cNvPr>
          <p:cNvGrpSpPr/>
          <p:nvPr/>
        </p:nvGrpSpPr>
        <p:grpSpPr>
          <a:xfrm>
            <a:off x="7781924" y="67798"/>
            <a:ext cx="3819525" cy="1313327"/>
            <a:chOff x="7781924" y="67798"/>
            <a:chExt cx="3819525" cy="1313327"/>
          </a:xfrm>
        </p:grpSpPr>
        <p:sp>
          <p:nvSpPr>
            <p:cNvPr id="9" name="Diagrama de flujo: tarjeta 8">
              <a:extLst>
                <a:ext uri="{FF2B5EF4-FFF2-40B4-BE49-F238E27FC236}">
                  <a16:creationId xmlns:a16="http://schemas.microsoft.com/office/drawing/2014/main" id="{3CE2FC8C-D750-4803-2B99-B2B0B688BECE}"/>
                </a:ext>
              </a:extLst>
            </p:cNvPr>
            <p:cNvSpPr/>
            <p:nvPr/>
          </p:nvSpPr>
          <p:spPr>
            <a:xfrm>
              <a:off x="7781924" y="67798"/>
              <a:ext cx="3819525" cy="1313327"/>
            </a:xfrm>
            <a:prstGeom prst="flowChartPunchedCard">
              <a:avLst/>
            </a:prstGeom>
            <a:solidFill>
              <a:srgbClr val="00729A"/>
            </a:solidFill>
            <a:ln w="19050">
              <a:solidFill>
                <a:srgbClr val="F2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51BAE71-8039-9F79-E8DE-16CABDF6D0EA}"/>
                </a:ext>
              </a:extLst>
            </p:cNvPr>
            <p:cNvSpPr txBox="1"/>
            <p:nvPr/>
          </p:nvSpPr>
          <p:spPr>
            <a:xfrm>
              <a:off x="7879304" y="324709"/>
              <a:ext cx="36078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Porque no dejarás mi alma en el </a:t>
              </a:r>
              <a:r>
                <a:rPr lang="es-ES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Seol</a:t>
              </a:r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ni permitirás que tu santo vea corrupción (Salmos 16:10)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E358226-0729-1F9A-F8AA-8EEE1EB2B906}"/>
              </a:ext>
            </a:extLst>
          </p:cNvPr>
          <p:cNvGrpSpPr/>
          <p:nvPr/>
        </p:nvGrpSpPr>
        <p:grpSpPr>
          <a:xfrm>
            <a:off x="7579433" y="5279557"/>
            <a:ext cx="4224506" cy="1498330"/>
            <a:chOff x="7579433" y="5279557"/>
            <a:chExt cx="4224506" cy="1498330"/>
          </a:xfrm>
        </p:grpSpPr>
        <p:sp>
          <p:nvSpPr>
            <p:cNvPr id="10" name="Diagrama de flujo: tarjeta 9">
              <a:extLst>
                <a:ext uri="{FF2B5EF4-FFF2-40B4-BE49-F238E27FC236}">
                  <a16:creationId xmlns:a16="http://schemas.microsoft.com/office/drawing/2014/main" id="{D8514E6E-9AC0-5058-19A6-5218BCC0F050}"/>
                </a:ext>
              </a:extLst>
            </p:cNvPr>
            <p:cNvSpPr/>
            <p:nvPr/>
          </p:nvSpPr>
          <p:spPr>
            <a:xfrm flipH="1">
              <a:off x="7579433" y="5279557"/>
              <a:ext cx="4224506" cy="1498330"/>
            </a:xfrm>
            <a:prstGeom prst="flowChartPunchedCard">
              <a:avLst/>
            </a:prstGeom>
            <a:solidFill>
              <a:srgbClr val="E4FC8E"/>
            </a:solidFill>
            <a:ln w="19050">
              <a:solidFill>
                <a:srgbClr val="5B8CC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6F39469-DB39-C954-D1D0-C4B481CFA0B3}"/>
                </a:ext>
              </a:extLst>
            </p:cNvPr>
            <p:cNvSpPr txBox="1"/>
            <p:nvPr/>
          </p:nvSpPr>
          <p:spPr>
            <a:xfrm>
              <a:off x="7632886" y="5463258"/>
              <a:ext cx="410068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Mas él les dijo: No os asustéis; buscáis a Jesús nazareno, el que fue crucificado; ha resucitado, no está aquí; mirad el lugar en donde le pusieron (Marcos 16:6)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B97CA66-2663-C9D1-9CE4-A2FF6DF1A4AC}"/>
              </a:ext>
            </a:extLst>
          </p:cNvPr>
          <p:cNvSpPr txBox="1"/>
          <p:nvPr/>
        </p:nvSpPr>
        <p:spPr>
          <a:xfrm>
            <a:off x="704850" y="252495"/>
            <a:ext cx="6019800" cy="708244"/>
          </a:xfrm>
          <a:prstGeom prst="rect">
            <a:avLst/>
          </a:prstGeom>
          <a:noFill/>
        </p:spPr>
        <p:txBody>
          <a:bodyPr wrap="square" numCol="1">
            <a:prstTxWarp prst="textDeflateBottom">
              <a:avLst/>
            </a:prstTxWarp>
            <a:spAutoFit/>
          </a:bodyPr>
          <a:lstStyle>
            <a:defPPr>
              <a:defRPr lang="es-ES"/>
            </a:defPPr>
            <a:lvl1pPr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>
                <a:effectLst>
                  <a:glow rad="63500">
                    <a:srgbClr val="593949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 LEVANTARÍA DE ENTRE LOS MUERTOS</a:t>
            </a:r>
          </a:p>
        </p:txBody>
      </p:sp>
    </p:spTree>
    <p:extLst>
      <p:ext uri="{BB962C8B-B14F-4D97-AF65-F5344CB8AC3E}">
        <p14:creationId xmlns:p14="http://schemas.microsoft.com/office/powerpoint/2010/main" val="2200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6C0E920A-1B91-186C-702C-353638446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92000" cy="686409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F083078-5823-E852-9F3D-EB3C5C30913B}"/>
              </a:ext>
            </a:extLst>
          </p:cNvPr>
          <p:cNvSpPr txBox="1"/>
          <p:nvPr/>
        </p:nvSpPr>
        <p:spPr>
          <a:xfrm>
            <a:off x="5394712" y="100095"/>
            <a:ext cx="6019800" cy="708244"/>
          </a:xfrm>
          <a:prstGeom prst="rect">
            <a:avLst/>
          </a:prstGeom>
          <a:noFill/>
        </p:spPr>
        <p:txBody>
          <a:bodyPr wrap="square" numCol="1">
            <a:prstTxWarp prst="textDeflateBottom">
              <a:avLst/>
            </a:prstTxWarp>
            <a:spAutoFit/>
          </a:bodyPr>
          <a:lstStyle>
            <a:defPPr>
              <a:defRPr lang="es-ES"/>
            </a:defPPr>
            <a:lvl1pPr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>
                <a:effectLst>
                  <a:glow rad="63500">
                    <a:srgbClr val="5CB5F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Ascendería a los cielos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72DFAB0-6E58-5998-97EF-64F4DE724B8E}"/>
              </a:ext>
            </a:extLst>
          </p:cNvPr>
          <p:cNvGrpSpPr/>
          <p:nvPr/>
        </p:nvGrpSpPr>
        <p:grpSpPr>
          <a:xfrm>
            <a:off x="110740" y="151676"/>
            <a:ext cx="3819525" cy="1648549"/>
            <a:chOff x="110740" y="151676"/>
            <a:chExt cx="3819525" cy="1648549"/>
          </a:xfrm>
        </p:grpSpPr>
        <p:sp>
          <p:nvSpPr>
            <p:cNvPr id="16" name="Diagrama de flujo: tarjeta 15">
              <a:extLst>
                <a:ext uri="{FF2B5EF4-FFF2-40B4-BE49-F238E27FC236}">
                  <a16:creationId xmlns:a16="http://schemas.microsoft.com/office/drawing/2014/main" id="{C2873FB1-DFF7-A422-3D88-BE5310806BAF}"/>
                </a:ext>
              </a:extLst>
            </p:cNvPr>
            <p:cNvSpPr/>
            <p:nvPr/>
          </p:nvSpPr>
          <p:spPr>
            <a:xfrm>
              <a:off x="110740" y="151676"/>
              <a:ext cx="3819525" cy="1648549"/>
            </a:xfrm>
            <a:prstGeom prst="flowChartPunchedCard">
              <a:avLst/>
            </a:prstGeom>
            <a:solidFill>
              <a:srgbClr val="00729A"/>
            </a:solidFill>
            <a:ln w="19050">
              <a:solidFill>
                <a:srgbClr val="F2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4767597-CC82-1F8E-5555-F1F7AEB61B29}"/>
                </a:ext>
              </a:extLst>
            </p:cNvPr>
            <p:cNvSpPr txBox="1"/>
            <p:nvPr/>
          </p:nvSpPr>
          <p:spPr>
            <a:xfrm>
              <a:off x="215514" y="265861"/>
              <a:ext cx="36099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Subiste a lo alto, cautivaste la cautividad, tomaste dones para los hombres, y también para los rebeldes, para que habite entre ellos JAH Dios (Salmos 68:18)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F03CDD5-7F0E-F314-35CE-3F5FDE902EEB}"/>
              </a:ext>
            </a:extLst>
          </p:cNvPr>
          <p:cNvGrpSpPr/>
          <p:nvPr/>
        </p:nvGrpSpPr>
        <p:grpSpPr>
          <a:xfrm>
            <a:off x="8150933" y="5546602"/>
            <a:ext cx="3936292" cy="1145560"/>
            <a:chOff x="8150933" y="5546602"/>
            <a:chExt cx="3936292" cy="1145560"/>
          </a:xfrm>
        </p:grpSpPr>
        <p:sp>
          <p:nvSpPr>
            <p:cNvPr id="17" name="Diagrama de flujo: tarjeta 16">
              <a:extLst>
                <a:ext uri="{FF2B5EF4-FFF2-40B4-BE49-F238E27FC236}">
                  <a16:creationId xmlns:a16="http://schemas.microsoft.com/office/drawing/2014/main" id="{2FCA7528-493C-886C-55D9-9FA9D5DD04B4}"/>
                </a:ext>
              </a:extLst>
            </p:cNvPr>
            <p:cNvSpPr/>
            <p:nvPr/>
          </p:nvSpPr>
          <p:spPr>
            <a:xfrm flipH="1">
              <a:off x="8150933" y="5546602"/>
              <a:ext cx="3936292" cy="1145560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73 w 10000"/>
                <a:gd name="connsiteY0" fmla="*/ 1584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73 w 10000"/>
                <a:gd name="connsiteY5" fmla="*/ 1584 h 10000"/>
                <a:gd name="connsiteX0" fmla="*/ 73 w 10000"/>
                <a:gd name="connsiteY0" fmla="*/ 1833 h 10249"/>
                <a:gd name="connsiteX1" fmla="*/ 1419 w 10000"/>
                <a:gd name="connsiteY1" fmla="*/ 0 h 10249"/>
                <a:gd name="connsiteX2" fmla="*/ 10000 w 10000"/>
                <a:gd name="connsiteY2" fmla="*/ 249 h 10249"/>
                <a:gd name="connsiteX3" fmla="*/ 10000 w 10000"/>
                <a:gd name="connsiteY3" fmla="*/ 10249 h 10249"/>
                <a:gd name="connsiteX4" fmla="*/ 0 w 10000"/>
                <a:gd name="connsiteY4" fmla="*/ 10249 h 10249"/>
                <a:gd name="connsiteX5" fmla="*/ 73 w 10000"/>
                <a:gd name="connsiteY5" fmla="*/ 1833 h 10249"/>
                <a:gd name="connsiteX0" fmla="*/ 73 w 10000"/>
                <a:gd name="connsiteY0" fmla="*/ 1584 h 10000"/>
                <a:gd name="connsiteX1" fmla="*/ 1322 w 10000"/>
                <a:gd name="connsiteY1" fmla="*/ 25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73 w 10000"/>
                <a:gd name="connsiteY5" fmla="*/ 15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73" y="1584"/>
                  </a:moveTo>
                  <a:lnTo>
                    <a:pt x="1322" y="250"/>
                  </a:ln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ubicBezTo>
                    <a:pt x="24" y="7195"/>
                    <a:pt x="49" y="4389"/>
                    <a:pt x="73" y="1584"/>
                  </a:cubicBezTo>
                  <a:close/>
                </a:path>
              </a:pathLst>
            </a:custGeom>
            <a:solidFill>
              <a:srgbClr val="E4FC8E"/>
            </a:solidFill>
            <a:ln w="19050">
              <a:solidFill>
                <a:srgbClr val="5B8CC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3C6A23E-6C32-7C14-2C6D-7584743FE823}"/>
                </a:ext>
              </a:extLst>
            </p:cNvPr>
            <p:cNvSpPr txBox="1"/>
            <p:nvPr/>
          </p:nvSpPr>
          <p:spPr>
            <a:xfrm>
              <a:off x="8150933" y="5657717"/>
              <a:ext cx="393629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Y habiendo dicho estas cosas, viéndolo ellos, fue alzado, y le recibió una nube que le ocultó de sus ojos (Hechos 1:9)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6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3EABB3-E6B8-8FFB-BF56-DF36A1A78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r="8437"/>
          <a:stretch/>
        </p:blipFill>
        <p:spPr>
          <a:xfrm>
            <a:off x="0" y="913987"/>
            <a:ext cx="12191999" cy="594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36316B8-4566-5B8D-1ECA-2DE250304C6C}"/>
              </a:ext>
            </a:extLst>
          </p:cNvPr>
          <p:cNvSpPr txBox="1"/>
          <p:nvPr/>
        </p:nvSpPr>
        <p:spPr>
          <a:xfrm>
            <a:off x="2509060" y="210011"/>
            <a:ext cx="6667500" cy="708244"/>
          </a:xfrm>
          <a:prstGeom prst="rect">
            <a:avLst/>
          </a:prstGeom>
          <a:noFill/>
        </p:spPr>
        <p:txBody>
          <a:bodyPr wrap="square" numCol="1">
            <a:prstTxWarp prst="textDeflateBottom">
              <a:avLst/>
            </a:prstTxWarp>
            <a:spAutoFit/>
          </a:bodyPr>
          <a:lstStyle>
            <a:defPPr>
              <a:defRPr lang="es-ES"/>
            </a:defPPr>
            <a:lvl1pPr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>
                <a:effectLst>
                  <a:glow rad="63500">
                    <a:srgbClr val="798225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 sentaría a la diestra de Dios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F4A6487-34EF-F088-3696-24868F19A623}"/>
              </a:ext>
            </a:extLst>
          </p:cNvPr>
          <p:cNvGrpSpPr/>
          <p:nvPr/>
        </p:nvGrpSpPr>
        <p:grpSpPr>
          <a:xfrm>
            <a:off x="9452008" y="93640"/>
            <a:ext cx="2638425" cy="3970318"/>
            <a:chOff x="9452008" y="93640"/>
            <a:chExt cx="2638425" cy="3970318"/>
          </a:xfrm>
        </p:grpSpPr>
        <p:sp>
          <p:nvSpPr>
            <p:cNvPr id="10" name="Diagrama de flujo: tarjeta 9">
              <a:extLst>
                <a:ext uri="{FF2B5EF4-FFF2-40B4-BE49-F238E27FC236}">
                  <a16:creationId xmlns:a16="http://schemas.microsoft.com/office/drawing/2014/main" id="{E68C14DA-D077-F71F-A011-2B3D05147501}"/>
                </a:ext>
              </a:extLst>
            </p:cNvPr>
            <p:cNvSpPr/>
            <p:nvPr/>
          </p:nvSpPr>
          <p:spPr>
            <a:xfrm>
              <a:off x="9452008" y="93640"/>
              <a:ext cx="2638425" cy="3924300"/>
            </a:xfrm>
            <a:prstGeom prst="flowChartPunchedCard">
              <a:avLst/>
            </a:prstGeom>
            <a:solidFill>
              <a:srgbClr val="E4FC8E"/>
            </a:solidFill>
            <a:ln w="19050">
              <a:solidFill>
                <a:srgbClr val="5B8CC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C4C3DA2-671E-584C-E491-A09290DF01DC}"/>
                </a:ext>
              </a:extLst>
            </p:cNvPr>
            <p:cNvSpPr txBox="1"/>
            <p:nvPr/>
          </p:nvSpPr>
          <p:spPr>
            <a:xfrm>
              <a:off x="9575833" y="93640"/>
              <a:ext cx="2514600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El cual, siendo el resplandor de su gloria, y la imagen misma de su sustancia, y quien sustenta todas las cosas con la palabra de su poder, habiendo efectuado la purificación de nuestros pecados por medio de sí mismo, se sentó a la diestra de la Majestad en las alturas</a:t>
              </a:r>
            </a:p>
            <a:p>
              <a:pPr algn="ctr"/>
              <a:r>
                <a:rPr lang="es-ES" b="1" dirty="0"/>
                <a:t>(Hebreos 1:3)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3BA5119-0F23-C7CB-D762-F1A1455BF94F}"/>
              </a:ext>
            </a:extLst>
          </p:cNvPr>
          <p:cNvGrpSpPr/>
          <p:nvPr/>
        </p:nvGrpSpPr>
        <p:grpSpPr>
          <a:xfrm>
            <a:off x="61913" y="93640"/>
            <a:ext cx="2171700" cy="2209113"/>
            <a:chOff x="61913" y="93640"/>
            <a:chExt cx="2171700" cy="2209113"/>
          </a:xfrm>
        </p:grpSpPr>
        <p:sp>
          <p:nvSpPr>
            <p:cNvPr id="9" name="Diagrama de flujo: tarjeta 8">
              <a:extLst>
                <a:ext uri="{FF2B5EF4-FFF2-40B4-BE49-F238E27FC236}">
                  <a16:creationId xmlns:a16="http://schemas.microsoft.com/office/drawing/2014/main" id="{28BBBE64-11A8-7301-2DF0-F0594CE0CDA0}"/>
                </a:ext>
              </a:extLst>
            </p:cNvPr>
            <p:cNvSpPr/>
            <p:nvPr/>
          </p:nvSpPr>
          <p:spPr>
            <a:xfrm flipH="1">
              <a:off x="61913" y="93640"/>
              <a:ext cx="2171700" cy="2209113"/>
            </a:xfrm>
            <a:prstGeom prst="flowChartPunchedCard">
              <a:avLst/>
            </a:prstGeom>
            <a:solidFill>
              <a:srgbClr val="00729A"/>
            </a:solidFill>
            <a:ln w="19050">
              <a:solidFill>
                <a:srgbClr val="F2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6E7A787-9F22-FE05-B4C1-EBB173347AAD}"/>
                </a:ext>
              </a:extLst>
            </p:cNvPr>
            <p:cNvSpPr txBox="1"/>
            <p:nvPr/>
          </p:nvSpPr>
          <p:spPr>
            <a:xfrm>
              <a:off x="115855" y="214278"/>
              <a:ext cx="211775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Jehová dijo a mi Señor: Siéntate a mi diestra, hasta que ponga a tus enemigos por estrado de tus pies. (Salmos 110:1)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300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superiores, una redondeada y la otra cortada 14">
            <a:extLst>
              <a:ext uri="{FF2B5EF4-FFF2-40B4-BE49-F238E27FC236}">
                <a16:creationId xmlns:a16="http://schemas.microsoft.com/office/drawing/2014/main" id="{26052B7B-27BE-F71A-4B07-AED1338B23F4}"/>
              </a:ext>
            </a:extLst>
          </p:cNvPr>
          <p:cNvSpPr/>
          <p:nvPr/>
        </p:nvSpPr>
        <p:spPr>
          <a:xfrm flipV="1">
            <a:off x="8609351" y="4914899"/>
            <a:ext cx="3529129" cy="1792213"/>
          </a:xfrm>
          <a:prstGeom prst="snipRoundRect">
            <a:avLst/>
          </a:prstGeom>
          <a:solidFill>
            <a:srgbClr val="F4C417"/>
          </a:solidFill>
          <a:ln w="19050">
            <a:solidFill>
              <a:srgbClr val="4F523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: esquinas superiores, una redondeada y la otra cortada 15">
            <a:extLst>
              <a:ext uri="{FF2B5EF4-FFF2-40B4-BE49-F238E27FC236}">
                <a16:creationId xmlns:a16="http://schemas.microsoft.com/office/drawing/2014/main" id="{01A99BDB-4F1F-25EE-8FD1-0AD677986C3D}"/>
              </a:ext>
            </a:extLst>
          </p:cNvPr>
          <p:cNvSpPr/>
          <p:nvPr/>
        </p:nvSpPr>
        <p:spPr>
          <a:xfrm>
            <a:off x="8596255" y="137236"/>
            <a:ext cx="3529129" cy="4669055"/>
          </a:xfrm>
          <a:prstGeom prst="snipRoundRect">
            <a:avLst/>
          </a:prstGeom>
          <a:solidFill>
            <a:srgbClr val="664345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6" name="Imagen 5" descr="Un grupo de personas con humo saliendo&#10;&#10;Descripción generada automáticamente con confianza media">
            <a:extLst>
              <a:ext uri="{FF2B5EF4-FFF2-40B4-BE49-F238E27FC236}">
                <a16:creationId xmlns:a16="http://schemas.microsoft.com/office/drawing/2014/main" id="{723B1D25-17ED-696E-1877-A7B72851E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7" y="137236"/>
            <a:ext cx="8280092" cy="6569876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D152F92-93E3-A55B-5DFA-89DC85D2E651}"/>
              </a:ext>
            </a:extLst>
          </p:cNvPr>
          <p:cNvSpPr txBox="1"/>
          <p:nvPr/>
        </p:nvSpPr>
        <p:spPr>
          <a:xfrm>
            <a:off x="493775" y="425049"/>
            <a:ext cx="7607295" cy="646331"/>
          </a:xfrm>
          <a:prstGeom prst="rect">
            <a:avLst/>
          </a:prstGeom>
          <a:noFill/>
        </p:spPr>
        <p:txBody>
          <a:bodyPr wrap="square">
            <a:prstTxWarp prst="textChevron">
              <a:avLst>
                <a:gd name="adj" fmla="val 26415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Descendiente de Abraham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3408E91-A3D0-A6DA-3325-2F9BE01295AA}"/>
              </a:ext>
            </a:extLst>
          </p:cNvPr>
          <p:cNvSpPr txBox="1"/>
          <p:nvPr/>
        </p:nvSpPr>
        <p:spPr>
          <a:xfrm>
            <a:off x="8749904" y="425049"/>
            <a:ext cx="33754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Jehová había dicho a Abram: Vete de tu tierra y de tu parentela, y de la casa de tu padre, a la tierra que te mostraré. Y haré de ti una nación grande, y te bendeciré, y engrandeceré tu nombre, y serás bendición. Bendeciré a los que te bendijeren, y a los que te maldijeren maldeciré; y serán benditas en ti todas las familias de la tierra. (Génesis 12:1-3)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B4559A7-E246-A3E0-AB90-414B519BA198}"/>
              </a:ext>
            </a:extLst>
          </p:cNvPr>
          <p:cNvSpPr txBox="1"/>
          <p:nvPr/>
        </p:nvSpPr>
        <p:spPr>
          <a:xfrm>
            <a:off x="8749904" y="5026175"/>
            <a:ext cx="32560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Libro de la genealogía de Jesucristo, hijo de David, hijo de Abraham. (Mateo 1:1)</a:t>
            </a:r>
          </a:p>
        </p:txBody>
      </p:sp>
    </p:spTree>
    <p:extLst>
      <p:ext uri="{BB962C8B-B14F-4D97-AF65-F5344CB8AC3E}">
        <p14:creationId xmlns:p14="http://schemas.microsoft.com/office/powerpoint/2010/main" val="34756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0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persona, interior, pastel, sostener&#10;&#10;Descripción generada automáticamente">
            <a:extLst>
              <a:ext uri="{FF2B5EF4-FFF2-40B4-BE49-F238E27FC236}">
                <a16:creationId xmlns:a16="http://schemas.microsoft.com/office/drawing/2014/main" id="{7E52DB9F-D173-D682-0C84-153F9883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82" y="1539737"/>
            <a:ext cx="1779885" cy="3730443"/>
          </a:xfrm>
          <a:prstGeom prst="rect">
            <a:avLst/>
          </a:prstGeom>
        </p:spPr>
      </p:pic>
      <p:pic>
        <p:nvPicPr>
          <p:cNvPr id="4" name="Imagen 3" descr="Un florero con flores junto a una ventana&#10;&#10;Descripción generada automáticamente con confianza media">
            <a:extLst>
              <a:ext uri="{FF2B5EF4-FFF2-40B4-BE49-F238E27FC236}">
                <a16:creationId xmlns:a16="http://schemas.microsoft.com/office/drawing/2014/main" id="{7337F1DE-0262-799B-94D3-CEB661BB8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7429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19C817-428E-AAB3-E0C1-4451313CA5B2}"/>
              </a:ext>
            </a:extLst>
          </p:cNvPr>
          <p:cNvSpPr txBox="1"/>
          <p:nvPr/>
        </p:nvSpPr>
        <p:spPr>
          <a:xfrm>
            <a:off x="361950" y="114085"/>
            <a:ext cx="7316596" cy="708244"/>
          </a:xfrm>
          <a:prstGeom prst="rect">
            <a:avLst/>
          </a:prstGeom>
          <a:noFill/>
        </p:spPr>
        <p:txBody>
          <a:bodyPr wrap="square" numCol="1">
            <a:prstTxWarp prst="textDeflateBottom">
              <a:avLst/>
            </a:prstTxWarp>
            <a:spAutoFit/>
          </a:bodyPr>
          <a:lstStyle>
            <a:defPPr>
              <a:defRPr lang="es-ES"/>
            </a:defPPr>
            <a:lvl1pPr>
              <a:defRPr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s-ES" dirty="0">
                <a:effectLst>
                  <a:glow rad="63500">
                    <a:srgbClr val="593949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Sería sacerdote según el orden de Melquisedec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9C756C2-7522-2BAD-E239-3280BDD506D7}"/>
              </a:ext>
            </a:extLst>
          </p:cNvPr>
          <p:cNvGrpSpPr/>
          <p:nvPr/>
        </p:nvGrpSpPr>
        <p:grpSpPr>
          <a:xfrm>
            <a:off x="8610599" y="114085"/>
            <a:ext cx="3467099" cy="1313327"/>
            <a:chOff x="8610599" y="114085"/>
            <a:chExt cx="3467099" cy="1313327"/>
          </a:xfrm>
        </p:grpSpPr>
        <p:sp>
          <p:nvSpPr>
            <p:cNvPr id="5" name="Diagrama de flujo: tarjeta 4">
              <a:extLst>
                <a:ext uri="{FF2B5EF4-FFF2-40B4-BE49-F238E27FC236}">
                  <a16:creationId xmlns:a16="http://schemas.microsoft.com/office/drawing/2014/main" id="{D2FEADB6-3CD5-79E8-C3C8-0E7655AB8ED7}"/>
                </a:ext>
              </a:extLst>
            </p:cNvPr>
            <p:cNvSpPr/>
            <p:nvPr/>
          </p:nvSpPr>
          <p:spPr>
            <a:xfrm>
              <a:off x="8610599" y="114085"/>
              <a:ext cx="3448050" cy="1313327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2000 h 10000"/>
                <a:gd name="connsiteX1" fmla="*/ 1318 w 10000"/>
                <a:gd name="connsiteY1" fmla="*/ 73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2000"/>
                  </a:moveTo>
                  <a:lnTo>
                    <a:pt x="1318" y="73"/>
                  </a:ln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2000"/>
                  </a:lnTo>
                  <a:close/>
                </a:path>
              </a:pathLst>
            </a:custGeom>
            <a:solidFill>
              <a:srgbClr val="00729A"/>
            </a:solidFill>
            <a:ln w="19050">
              <a:solidFill>
                <a:srgbClr val="F2FF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n>
                  <a:solidFill>
                    <a:srgbClr val="FFFF0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FDEDC5F-9293-D623-0E7F-14E226119771}"/>
                </a:ext>
              </a:extLst>
            </p:cNvPr>
            <p:cNvSpPr txBox="1"/>
            <p:nvPr/>
          </p:nvSpPr>
          <p:spPr>
            <a:xfrm>
              <a:off x="8648699" y="227083"/>
              <a:ext cx="342899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Juró Jehová, y no se arrepentirá: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Tú eres sacerdote para siempre </a:t>
              </a:r>
            </a:p>
            <a:p>
              <a:pPr algn="ctr"/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Según el orden de Melquisedec (Salmos 110:4)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E0A2B48-2DA9-3237-527C-38B2CE4C90BC}"/>
              </a:ext>
            </a:extLst>
          </p:cNvPr>
          <p:cNvGrpSpPr/>
          <p:nvPr/>
        </p:nvGrpSpPr>
        <p:grpSpPr>
          <a:xfrm>
            <a:off x="8924922" y="5266587"/>
            <a:ext cx="3133727" cy="1477328"/>
            <a:chOff x="8924922" y="5266587"/>
            <a:chExt cx="3133727" cy="1477328"/>
          </a:xfrm>
        </p:grpSpPr>
        <p:sp>
          <p:nvSpPr>
            <p:cNvPr id="6" name="Diagrama de flujo: tarjeta 5">
              <a:extLst>
                <a:ext uri="{FF2B5EF4-FFF2-40B4-BE49-F238E27FC236}">
                  <a16:creationId xmlns:a16="http://schemas.microsoft.com/office/drawing/2014/main" id="{EA3419D1-8FD7-3F1A-5709-4AF4EFCD2374}"/>
                </a:ext>
              </a:extLst>
            </p:cNvPr>
            <p:cNvSpPr/>
            <p:nvPr/>
          </p:nvSpPr>
          <p:spPr>
            <a:xfrm flipH="1">
              <a:off x="8924922" y="5330407"/>
              <a:ext cx="3124201" cy="1394458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2000 h 10000"/>
                <a:gd name="connsiteX1" fmla="*/ 1421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0" y="2000"/>
                  </a:moveTo>
                  <a:lnTo>
                    <a:pt x="1421" y="0"/>
                  </a:ln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2000"/>
                  </a:lnTo>
                  <a:close/>
                </a:path>
              </a:pathLst>
            </a:custGeom>
            <a:solidFill>
              <a:srgbClr val="E4FC8E"/>
            </a:solidFill>
            <a:ln w="19050">
              <a:solidFill>
                <a:srgbClr val="5B8CC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8A61B0"/>
                  </a:solidFill>
                </a:ln>
                <a:solidFill>
                  <a:srgbClr val="773717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A473A49-C47B-D355-5D35-3AF17389513B}"/>
                </a:ext>
              </a:extLst>
            </p:cNvPr>
            <p:cNvSpPr txBox="1"/>
            <p:nvPr/>
          </p:nvSpPr>
          <p:spPr>
            <a:xfrm>
              <a:off x="8934449" y="5266587"/>
              <a:ext cx="31242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/>
                <a:t>Donde Jesús entró por nosotros como precursor, hecho sumo sacerdote para siempre según el orden de Melquisedec (Hebreos 6:20)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0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solidFill>
            <a:srgbClr val="CD8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408742"/>
            <a:ext cx="6293801" cy="4492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E419B6B5-28A0-980D-1793-AC7C23207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0"/>
          <a:stretch/>
        </p:blipFill>
        <p:spPr>
          <a:xfrm>
            <a:off x="-53954" y="-7944"/>
            <a:ext cx="6424761" cy="640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BFD283-BC96-4B57-4366-7FED8BE2E7B6}"/>
              </a:ext>
            </a:extLst>
          </p:cNvPr>
          <p:cNvSpPr txBox="1"/>
          <p:nvPr/>
        </p:nvSpPr>
        <p:spPr>
          <a:xfrm>
            <a:off x="6293795" y="0"/>
            <a:ext cx="5912432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Como hemos visto, Jesucristo es el Mesías prometido.</a:t>
            </a:r>
          </a:p>
          <a:p>
            <a:pPr>
              <a:spcBef>
                <a:spcPts val="600"/>
              </a:spcBef>
            </a:pPr>
            <a:r>
              <a:rPr lang="es-ES" b="1" dirty="0"/>
              <a:t>Él es el niño que nació en un pesebre; el que murió para salvarnos; el que resucitó y está sentado a la diestra de Dios; el que intercede por nosotros; y el que un día vendrá a buscarnos para que podamos estar con él por la eternidad.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“El que cree en el Hijo tiene vida eterna; pero el que rehúsa creer en el Hijo no verá la vida, sino que la ira de Dios está sobre él” (Juan 3:36).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“Y esta es la voluntad del que me ha enviado: Que todo aquel que ve al Hijo, y cree en él, tenga vida eterna; y yo le resucitaré en el día postrero” (Juan 6:40).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“De cierto, de cierto os digo: El que cree en mí, tiene vida eterna” (Juan 6:47).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“¿Quién es el que vence al mundo, sino el que cree que Jesús es el Hijo de Dios?” (1 Juan 5:5)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“Porque de tal manera amó Dios al mundo, que ha dado a su Hijo unigénito, para que todo aquel que en él cree, no se pierda, mas tenga vida eterna” (Juan 3:16).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Es urgente que tomes una posición y hagas una elección de tu parte. Acepta a Jesucristo como tu Salvador y asúmelo como tu Señor y Dueño.</a:t>
            </a:r>
          </a:p>
        </p:txBody>
      </p:sp>
    </p:spTree>
    <p:extLst>
      <p:ext uri="{BB962C8B-B14F-4D97-AF65-F5344CB8AC3E}">
        <p14:creationId xmlns:p14="http://schemas.microsoft.com/office/powerpoint/2010/main" val="6347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superiores, una redondeada y la otra cortada 13">
            <a:extLst>
              <a:ext uri="{FF2B5EF4-FFF2-40B4-BE49-F238E27FC236}">
                <a16:creationId xmlns:a16="http://schemas.microsoft.com/office/drawing/2014/main" id="{CC3721DD-3186-AD37-1F30-1304DE2027A3}"/>
              </a:ext>
            </a:extLst>
          </p:cNvPr>
          <p:cNvSpPr/>
          <p:nvPr/>
        </p:nvSpPr>
        <p:spPr>
          <a:xfrm flipV="1">
            <a:off x="113211" y="1890756"/>
            <a:ext cx="4389120" cy="4905285"/>
          </a:xfrm>
          <a:prstGeom prst="snipRoundRect">
            <a:avLst/>
          </a:prstGeom>
          <a:solidFill>
            <a:srgbClr val="EDB84C"/>
          </a:solidFill>
          <a:ln w="19050">
            <a:solidFill>
              <a:srgbClr val="474A3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superiores, una redondeada y la otra cortada 12">
            <a:extLst>
              <a:ext uri="{FF2B5EF4-FFF2-40B4-BE49-F238E27FC236}">
                <a16:creationId xmlns:a16="http://schemas.microsoft.com/office/drawing/2014/main" id="{36B85E9B-DCE4-09D9-141B-844ECFA99B0A}"/>
              </a:ext>
            </a:extLst>
          </p:cNvPr>
          <p:cNvSpPr/>
          <p:nvPr/>
        </p:nvSpPr>
        <p:spPr>
          <a:xfrm>
            <a:off x="113211" y="148470"/>
            <a:ext cx="4389120" cy="1631216"/>
          </a:xfrm>
          <a:prstGeom prst="snipRoundRect">
            <a:avLst/>
          </a:prstGeom>
          <a:solidFill>
            <a:srgbClr val="474A35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4" name="Imagen 3" descr="Mujer hablando por teléfono en la mano&#10;&#10;Descripción generada automáticamente con confianza baja">
            <a:extLst>
              <a:ext uri="{FF2B5EF4-FFF2-40B4-BE49-F238E27FC236}">
                <a16:creationId xmlns:a16="http://schemas.microsoft.com/office/drawing/2014/main" id="{2CCCF499-6973-0851-1CA5-9310324F5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64077"/>
            <a:ext cx="7392490" cy="5760719"/>
          </a:xfrm>
          <a:prstGeom prst="rect">
            <a:avLst/>
          </a:prstGeom>
          <a:ln w="88900" cap="sq" cmpd="thickThin">
            <a:solidFill>
              <a:srgbClr val="FFFFFB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223500F-8CC6-3761-6B43-D1E89A8903F7}"/>
              </a:ext>
            </a:extLst>
          </p:cNvPr>
          <p:cNvSpPr txBox="1"/>
          <p:nvPr/>
        </p:nvSpPr>
        <p:spPr>
          <a:xfrm>
            <a:off x="5438775" y="148470"/>
            <a:ext cx="6219826" cy="646331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Nacido de una virgen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D3B266-987C-FB2D-6CF6-FB1BA4F4E6CF}"/>
              </a:ext>
            </a:extLst>
          </p:cNvPr>
          <p:cNvSpPr txBox="1"/>
          <p:nvPr/>
        </p:nvSpPr>
        <p:spPr>
          <a:xfrm>
            <a:off x="113211" y="302358"/>
            <a:ext cx="4310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tanto, el Señor mismo os dará señal: He aquí que la virgen concebirá, y dará a luz un hijo, y llamará su nombre Emanuel. (Isaías 7:14)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3E4981-A9FC-922F-6FBD-60667EE57549}"/>
              </a:ext>
            </a:extLst>
          </p:cNvPr>
          <p:cNvSpPr txBox="1"/>
          <p:nvPr/>
        </p:nvSpPr>
        <p:spPr>
          <a:xfrm>
            <a:off x="226423" y="1873338"/>
            <a:ext cx="42323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700" b="1" dirty="0"/>
              <a:t>El nacimiento de Jesucristo fue así: Estando desposada María su madre con José, antes que se juntasen, se halló que había concebido del Espíritu Santo. José su marido, como era justo, y no quería infamarla, quiso dejarla secretamente. Y pensando él en esto, he aquí un ángel del Señor le apareció en sueños y le dijo: José, hijo de David, no temas recibir a María tu mujer, porque lo que en ella es engendrado, del Espíritu Santo es. Y dará a luz un hijo, y llamarás su nombre JESÚS, porque él salvará a su pueblo de sus pecados. Todo esto aconteció para que se cumpliese lo dicho por el Señor por medio del profeta, cuando dijo: He aquí, una virgen concebirá y dará a luz un hijo, y llamarás su nombre Emanuel, que traducido es:</a:t>
            </a:r>
            <a:br>
              <a:rPr lang="es-ES" sz="1700" b="1" dirty="0"/>
            </a:br>
            <a:r>
              <a:rPr lang="es-ES" sz="1700" b="1" dirty="0"/>
              <a:t>Dios con nosotros. (Mateo 1:18-23)</a:t>
            </a:r>
          </a:p>
        </p:txBody>
      </p:sp>
    </p:spTree>
    <p:extLst>
      <p:ext uri="{BB962C8B-B14F-4D97-AF65-F5344CB8AC3E}">
        <p14:creationId xmlns:p14="http://schemas.microsoft.com/office/powerpoint/2010/main" val="152446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3C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BC02B62A-FAD7-2600-EC1C-F6FAFAE9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0" y="164699"/>
            <a:ext cx="8498771" cy="6528601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ángulo: esquinas superiores, una redondeada y la otra cortada 13">
            <a:extLst>
              <a:ext uri="{FF2B5EF4-FFF2-40B4-BE49-F238E27FC236}">
                <a16:creationId xmlns:a16="http://schemas.microsoft.com/office/drawing/2014/main" id="{56AB525A-6D04-207B-10AE-67C36DAFCA35}"/>
              </a:ext>
            </a:extLst>
          </p:cNvPr>
          <p:cNvSpPr/>
          <p:nvPr/>
        </p:nvSpPr>
        <p:spPr>
          <a:xfrm flipV="1">
            <a:off x="8803532" y="2328248"/>
            <a:ext cx="3306264" cy="4428907"/>
          </a:xfrm>
          <a:prstGeom prst="snipRoundRect">
            <a:avLst/>
          </a:prstGeom>
          <a:solidFill>
            <a:srgbClr val="EDB84C"/>
          </a:solidFill>
          <a:ln w="19050">
            <a:solidFill>
              <a:srgbClr val="474A3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superiores, una redondeada y la otra cortada 14">
            <a:extLst>
              <a:ext uri="{FF2B5EF4-FFF2-40B4-BE49-F238E27FC236}">
                <a16:creationId xmlns:a16="http://schemas.microsoft.com/office/drawing/2014/main" id="{E4A1BCE8-BEBE-BDF3-5196-CD3B4550828E}"/>
              </a:ext>
            </a:extLst>
          </p:cNvPr>
          <p:cNvSpPr/>
          <p:nvPr/>
        </p:nvSpPr>
        <p:spPr>
          <a:xfrm>
            <a:off x="8803532" y="105112"/>
            <a:ext cx="3306264" cy="2127232"/>
          </a:xfrm>
          <a:prstGeom prst="snipRoundRect">
            <a:avLst/>
          </a:prstGeom>
          <a:solidFill>
            <a:srgbClr val="691C06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DB20E7-7D3A-439A-39BC-BC04A3BCC720}"/>
              </a:ext>
            </a:extLst>
          </p:cNvPr>
          <p:cNvSpPr txBox="1"/>
          <p:nvPr/>
        </p:nvSpPr>
        <p:spPr>
          <a:xfrm>
            <a:off x="1188818" y="164699"/>
            <a:ext cx="6219826" cy="646331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Nacido en Belén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1488D1E-A0A0-B4F2-EC7F-8C033169E79B}"/>
              </a:ext>
            </a:extLst>
          </p:cNvPr>
          <p:cNvSpPr txBox="1"/>
          <p:nvPr/>
        </p:nvSpPr>
        <p:spPr>
          <a:xfrm>
            <a:off x="8913613" y="172443"/>
            <a:ext cx="30533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tú, Belén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Efrata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pequeña para estar entre las familias de Judá, de ti me saldrá el que será Señor en Israel; y sus salidas son desde el principio, desde los días de la eternidad (Miqueas 5:2)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9142900-1FE1-DC36-F6A7-78A4C0AAEFA0}"/>
              </a:ext>
            </a:extLst>
          </p:cNvPr>
          <p:cNvSpPr txBox="1"/>
          <p:nvPr/>
        </p:nvSpPr>
        <p:spPr>
          <a:xfrm>
            <a:off x="8889256" y="2405223"/>
            <a:ext cx="323959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Y José subió de Galilea, de la ciudad de Nazaret, a Judea, a la ciudad de David, que se llama Belén, por cuanto era de la casa y familia de David; para ser empadronado con María su mujer, desposada con él, la cual estaba encinta. Y aconteció que estando ellos allí, se cumplieron los días de su alumbramiento. Y dio a luz a su hijo primogénito, y lo envolvió en pañales, y lo acostó en un pesebre, porque no había lugar para ellos en el mesón (Lucas 2:4-7)</a:t>
            </a:r>
          </a:p>
        </p:txBody>
      </p:sp>
    </p:spTree>
    <p:extLst>
      <p:ext uri="{BB962C8B-B14F-4D97-AF65-F5344CB8AC3E}">
        <p14:creationId xmlns:p14="http://schemas.microsoft.com/office/powerpoint/2010/main" val="3292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1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dificio, arco, interior, viendo&#10;&#10;Descripción generada automáticamente">
            <a:extLst>
              <a:ext uri="{FF2B5EF4-FFF2-40B4-BE49-F238E27FC236}">
                <a16:creationId xmlns:a16="http://schemas.microsoft.com/office/drawing/2014/main" id="{903B26E6-F4FA-95F7-272E-580625906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12" y="131812"/>
            <a:ext cx="11951907" cy="6594378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9E332EF-32C2-84D5-5543-80636A6C0011}"/>
              </a:ext>
            </a:extLst>
          </p:cNvPr>
          <p:cNvSpPr txBox="1"/>
          <p:nvPr/>
        </p:nvSpPr>
        <p:spPr>
          <a:xfrm>
            <a:off x="4764035" y="328542"/>
            <a:ext cx="7067756" cy="646331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Anunciado por una estrella</a:t>
            </a:r>
          </a:p>
        </p:txBody>
      </p:sp>
      <p:sp>
        <p:nvSpPr>
          <p:cNvPr id="4" name="Rectángulo: esquinas superiores, una redondeada y la otra cortada 3">
            <a:extLst>
              <a:ext uri="{FF2B5EF4-FFF2-40B4-BE49-F238E27FC236}">
                <a16:creationId xmlns:a16="http://schemas.microsoft.com/office/drawing/2014/main" id="{BDAE81C5-1278-66EA-E56A-A16C43995979}"/>
              </a:ext>
            </a:extLst>
          </p:cNvPr>
          <p:cNvSpPr/>
          <p:nvPr/>
        </p:nvSpPr>
        <p:spPr>
          <a:xfrm flipV="1">
            <a:off x="200025" y="4760321"/>
            <a:ext cx="2821520" cy="1893674"/>
          </a:xfrm>
          <a:prstGeom prst="snipRoundRect">
            <a:avLst/>
          </a:prstGeom>
          <a:solidFill>
            <a:srgbClr val="EDB84C"/>
          </a:solidFill>
          <a:ln w="19050">
            <a:solidFill>
              <a:srgbClr val="3D5C7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superiores, una redondeada y la otra cortada 5">
            <a:extLst>
              <a:ext uri="{FF2B5EF4-FFF2-40B4-BE49-F238E27FC236}">
                <a16:creationId xmlns:a16="http://schemas.microsoft.com/office/drawing/2014/main" id="{C0DB1CFA-5E10-8FBC-814C-291683A63D12}"/>
              </a:ext>
            </a:extLst>
          </p:cNvPr>
          <p:cNvSpPr/>
          <p:nvPr/>
        </p:nvSpPr>
        <p:spPr>
          <a:xfrm>
            <a:off x="200025" y="205466"/>
            <a:ext cx="2821519" cy="4509774"/>
          </a:xfrm>
          <a:prstGeom prst="snipRoundRect">
            <a:avLst/>
          </a:prstGeom>
          <a:solidFill>
            <a:srgbClr val="365473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E35DF6-CF37-6A57-235A-08E544976CC7}"/>
              </a:ext>
            </a:extLst>
          </p:cNvPr>
          <p:cNvSpPr txBox="1"/>
          <p:nvPr/>
        </p:nvSpPr>
        <p:spPr>
          <a:xfrm>
            <a:off x="360209" y="256090"/>
            <a:ext cx="265180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veré, mas no ahora; 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miraré, mas no de cerca; saldrá ESTRELLA de Jacob, y se levantará cetro de Israel, y herirá las sienes de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Moab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 destruirá a todos los hijos de Set.  Será tomada Edom, será también tomada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Seir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sus enemigos, e Israel se portará varonilmente.  De Jacob saldrá el dominador, y destruirá lo que quedare de la ciudad (Números 24:17-19)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8C554B-EA0E-0212-4FC6-7B44DD7E44C1}"/>
              </a:ext>
            </a:extLst>
          </p:cNvPr>
          <p:cNvSpPr txBox="1"/>
          <p:nvPr/>
        </p:nvSpPr>
        <p:spPr>
          <a:xfrm>
            <a:off x="293534" y="4774306"/>
            <a:ext cx="26385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900" b="1" dirty="0"/>
              <a:t>¿Dónde está el rey de los judíos, que ha nacido? Porque su estrella hemos visto en el oriente, y venimos a adorarle (Mateo 2:2)</a:t>
            </a:r>
          </a:p>
        </p:txBody>
      </p:sp>
    </p:spTree>
    <p:extLst>
      <p:ext uri="{BB962C8B-B14F-4D97-AF65-F5344CB8AC3E}">
        <p14:creationId xmlns:p14="http://schemas.microsoft.com/office/powerpoint/2010/main" val="17200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4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Una persona caminando con un paraguas&#10;&#10;Descripción generada automáticamente con confianza media">
            <a:extLst>
              <a:ext uri="{FF2B5EF4-FFF2-40B4-BE49-F238E27FC236}">
                <a16:creationId xmlns:a16="http://schemas.microsoft.com/office/drawing/2014/main" id="{92444681-AFC3-C0FF-5D51-1B534FC85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26957" r="4185"/>
          <a:stretch/>
        </p:blipFill>
        <p:spPr>
          <a:xfrm>
            <a:off x="5479497" y="83623"/>
            <a:ext cx="3236391" cy="2885608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 descr="Imagen que contiene persona, hombre, interior, ventana&#10;&#10;Descripción generada automáticamente">
            <a:extLst>
              <a:ext uri="{FF2B5EF4-FFF2-40B4-BE49-F238E27FC236}">
                <a16:creationId xmlns:a16="http://schemas.microsoft.com/office/drawing/2014/main" id="{9CD974BE-189F-C5F0-DBCE-34F0F7EA1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" y="83623"/>
            <a:ext cx="5318170" cy="6711632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Imagen que contiene ropa, vestido, mujer, camiseta&#10;&#10;Descripción generada automáticamente">
            <a:extLst>
              <a:ext uri="{FF2B5EF4-FFF2-40B4-BE49-F238E27FC236}">
                <a16:creationId xmlns:a16="http://schemas.microsoft.com/office/drawing/2014/main" id="{592D321C-E252-A2FA-3B4C-6C436A5B4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22" y="3103554"/>
            <a:ext cx="3236391" cy="3691701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ángulo: esquinas superiores, una redondeada y la otra cortada 15">
            <a:extLst>
              <a:ext uri="{FF2B5EF4-FFF2-40B4-BE49-F238E27FC236}">
                <a16:creationId xmlns:a16="http://schemas.microsoft.com/office/drawing/2014/main" id="{9BB4C813-90E8-C185-27F7-24CF44A44FB0}"/>
              </a:ext>
            </a:extLst>
          </p:cNvPr>
          <p:cNvSpPr/>
          <p:nvPr/>
        </p:nvSpPr>
        <p:spPr>
          <a:xfrm flipV="1">
            <a:off x="8803532" y="2328248"/>
            <a:ext cx="3306264" cy="4428907"/>
          </a:xfrm>
          <a:prstGeom prst="snipRoundRect">
            <a:avLst/>
          </a:prstGeom>
          <a:solidFill>
            <a:srgbClr val="EDB84C"/>
          </a:solidFill>
          <a:ln w="19050">
            <a:solidFill>
              <a:srgbClr val="94050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: esquinas superiores, una redondeada y la otra cortada 16">
            <a:extLst>
              <a:ext uri="{FF2B5EF4-FFF2-40B4-BE49-F238E27FC236}">
                <a16:creationId xmlns:a16="http://schemas.microsoft.com/office/drawing/2014/main" id="{60B9A696-BA74-DCFF-10D2-DB53A78BB2C3}"/>
              </a:ext>
            </a:extLst>
          </p:cNvPr>
          <p:cNvSpPr/>
          <p:nvPr/>
        </p:nvSpPr>
        <p:spPr>
          <a:xfrm>
            <a:off x="8803532" y="105112"/>
            <a:ext cx="3306264" cy="2127232"/>
          </a:xfrm>
          <a:prstGeom prst="snipRoundRect">
            <a:avLst/>
          </a:prstGeom>
          <a:solidFill>
            <a:srgbClr val="8A0000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80A9C9F-8EF6-4FA8-6F4A-32215765804B}"/>
              </a:ext>
            </a:extLst>
          </p:cNvPr>
          <p:cNvSpPr txBox="1"/>
          <p:nvPr/>
        </p:nvSpPr>
        <p:spPr>
          <a:xfrm>
            <a:off x="1188818" y="190500"/>
            <a:ext cx="6219826" cy="620530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Muerte de los niños de Belén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507B48D-67FD-621F-31BC-EBE40AC02252}"/>
              </a:ext>
            </a:extLst>
          </p:cNvPr>
          <p:cNvSpPr txBox="1"/>
          <p:nvPr/>
        </p:nvSpPr>
        <p:spPr>
          <a:xfrm>
            <a:off x="8803532" y="190500"/>
            <a:ext cx="31446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ha dicho Jehová: Voz fue oída en Ramá, llanto y lloro amargo; Raquel que lamenta por sus hijos, y no quiso ser consolada acerca de sus hijos, porque perecieron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(Jeremías 31:15)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49FF6A-AA65-9FA5-AF12-A96D052147A3}"/>
              </a:ext>
            </a:extLst>
          </p:cNvPr>
          <p:cNvSpPr txBox="1"/>
          <p:nvPr/>
        </p:nvSpPr>
        <p:spPr>
          <a:xfrm>
            <a:off x="8851157" y="2347140"/>
            <a:ext cx="33062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Herodes entonces, cuando se vio burlado por los magos, se enojó mucho, y mandó matar a todos los niños menores de dos años que había en Belén y en todos sus alrededores, conforme al tiempo que había inquirido de los magos. Entonces se cumplió lo que fue dicho por el profeta Jeremías, cuando dijo: Voz fue oída en Ramá, grande lamentación, lloro y gemido; Raquel que llora a sus hijos, y no quiso ser consolada, porque perecieron (Mateo 2:16-18)</a:t>
            </a:r>
          </a:p>
        </p:txBody>
      </p:sp>
    </p:spTree>
    <p:extLst>
      <p:ext uri="{BB962C8B-B14F-4D97-AF65-F5344CB8AC3E}">
        <p14:creationId xmlns:p14="http://schemas.microsoft.com/office/powerpoint/2010/main" val="22526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7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xterior, montaña, caballo, edificio&#10;&#10;Descripción generada automáticamente">
            <a:extLst>
              <a:ext uri="{FF2B5EF4-FFF2-40B4-BE49-F238E27FC236}">
                <a16:creationId xmlns:a16="http://schemas.microsoft.com/office/drawing/2014/main" id="{03D9691E-F203-0973-1F9E-CAE15AF23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1" y="147473"/>
            <a:ext cx="8685309" cy="6593148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ángulo: esquinas superiores, una redondeada y la otra cortada 1">
            <a:extLst>
              <a:ext uri="{FF2B5EF4-FFF2-40B4-BE49-F238E27FC236}">
                <a16:creationId xmlns:a16="http://schemas.microsoft.com/office/drawing/2014/main" id="{64EF831D-A82C-EFAD-1DAD-4351D63C32B8}"/>
              </a:ext>
            </a:extLst>
          </p:cNvPr>
          <p:cNvSpPr/>
          <p:nvPr/>
        </p:nvSpPr>
        <p:spPr>
          <a:xfrm flipV="1">
            <a:off x="97682" y="1780915"/>
            <a:ext cx="3131293" cy="4966713"/>
          </a:xfrm>
          <a:prstGeom prst="snipRoundRect">
            <a:avLst/>
          </a:prstGeom>
          <a:solidFill>
            <a:srgbClr val="EDB84C"/>
          </a:solidFill>
          <a:ln w="19050">
            <a:solidFill>
              <a:srgbClr val="823F1D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superiores, una redondeada y la otra cortada 3">
            <a:extLst>
              <a:ext uri="{FF2B5EF4-FFF2-40B4-BE49-F238E27FC236}">
                <a16:creationId xmlns:a16="http://schemas.microsoft.com/office/drawing/2014/main" id="{85CCE864-3708-69A2-4A15-25E7FDF39EF7}"/>
              </a:ext>
            </a:extLst>
          </p:cNvPr>
          <p:cNvSpPr/>
          <p:nvPr/>
        </p:nvSpPr>
        <p:spPr>
          <a:xfrm>
            <a:off x="97682" y="95587"/>
            <a:ext cx="3131293" cy="1523663"/>
          </a:xfrm>
          <a:prstGeom prst="snipRoundRect">
            <a:avLst/>
          </a:prstGeom>
          <a:solidFill>
            <a:srgbClr val="783817"/>
          </a:solidFill>
          <a:ln w="19050">
            <a:solidFill>
              <a:srgbClr val="EDB84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773717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FEEA92-D57D-E184-E19D-137F756F3A45}"/>
              </a:ext>
            </a:extLst>
          </p:cNvPr>
          <p:cNvSpPr txBox="1"/>
          <p:nvPr/>
        </p:nvSpPr>
        <p:spPr>
          <a:xfrm>
            <a:off x="4531045" y="303553"/>
            <a:ext cx="6365980" cy="646331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Llevado a Egipto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73E261-6F59-D573-C134-1AEC03C4AD26}"/>
              </a:ext>
            </a:extLst>
          </p:cNvPr>
          <p:cNvSpPr txBox="1"/>
          <p:nvPr/>
        </p:nvSpPr>
        <p:spPr>
          <a:xfrm>
            <a:off x="267915" y="257253"/>
            <a:ext cx="2790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Israel era muchacho, yo lo amé, y de Egipto llamé a mi hijo (Oseas 11:1)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D9DDAA-B025-D89C-F82B-BE0D3111EEFE}"/>
              </a:ext>
            </a:extLst>
          </p:cNvPr>
          <p:cNvSpPr txBox="1"/>
          <p:nvPr/>
        </p:nvSpPr>
        <p:spPr>
          <a:xfrm>
            <a:off x="214506" y="1961017"/>
            <a:ext cx="30144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Y él, despertando, tomó de noche al niño y a su madre, y se fue a Egipto, y estuvo allá hasta la muerte de Herodes; para que se cumpliese lo que dijo el Señor por medio del profeta, cuando dijo: De Egipto llamé a mi Hijo. (Mateo 2:14-15)</a:t>
            </a:r>
          </a:p>
        </p:txBody>
      </p:sp>
    </p:spTree>
    <p:extLst>
      <p:ext uri="{BB962C8B-B14F-4D97-AF65-F5344CB8AC3E}">
        <p14:creationId xmlns:p14="http://schemas.microsoft.com/office/powerpoint/2010/main" val="141175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4136</Words>
  <Application>Microsoft Office PowerPoint</Application>
  <PresentationFormat>Panorámica</PresentationFormat>
  <Paragraphs>137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Noto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215</cp:revision>
  <dcterms:created xsi:type="dcterms:W3CDTF">2023-01-21T15:55:18Z</dcterms:created>
  <dcterms:modified xsi:type="dcterms:W3CDTF">2023-01-29T16:58:32Z</dcterms:modified>
</cp:coreProperties>
</file>