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60" r:id="rId3"/>
    <p:sldId id="263" r:id="rId4"/>
    <p:sldId id="266" r:id="rId5"/>
    <p:sldId id="267" r:id="rId6"/>
    <p:sldId id="269" r:id="rId7"/>
    <p:sldId id="270" r:id="rId8"/>
    <p:sldId id="262" r:id="rId9"/>
    <p:sldId id="271" r:id="rId10"/>
    <p:sldId id="261" r:id="rId11"/>
    <p:sldId id="273" r:id="rId12"/>
    <p:sldId id="272" r:id="rId13"/>
    <p:sldId id="275" r:id="rId14"/>
    <p:sldId id="276" r:id="rId15"/>
    <p:sldId id="268" r:id="rId16"/>
  </p:sldIdLst>
  <p:sldSz cx="12192000" cy="6858000"/>
  <p:notesSz cx="6858000" cy="9144000"/>
  <p:embeddedFontLst>
    <p:embeddedFont>
      <p:font typeface="Bahnschrift SemiBold" panose="020B0502040204020203" pitchFamily="34" charset="0"/>
      <p:bold r:id="rId17"/>
    </p:embeddedFont>
    <p:embeddedFont>
      <p:font typeface="Bodoni MT" panose="02070603080606020203"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A900"/>
    <a:srgbClr val="FABE00"/>
    <a:srgbClr val="C0A980"/>
    <a:srgbClr val="250000"/>
    <a:srgbClr val="3E242A"/>
    <a:srgbClr val="8B484F"/>
    <a:srgbClr val="4F3951"/>
    <a:srgbClr val="9D2437"/>
    <a:srgbClr val="024F62"/>
    <a:srgbClr val="3E5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D4C4BF-F85B-490E-9352-2D0B96474AF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EBA4413-A45B-EAE1-F9E7-FAA685750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6AF4642-001A-4961-455D-E62557A67F3F}"/>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CEB05B3D-4531-4425-DF37-783AF53EA8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5DD9C2-7765-3680-D7ED-F99A408A5DAC}"/>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3512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FABB2-C2A2-597E-3D15-70D08183C9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C0FC6F3-9133-6ABE-9659-7EFE7D06D2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363689-5C2E-A49D-8D7C-05F27592B02D}"/>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ECFF5EA2-1FEE-1ED4-CCF3-7DCCB2071D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D87C84-FB6A-91FE-A817-98BEC283E178}"/>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83991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FBFF65-90DF-3951-7C84-A9A0B4DF23A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17367DB-BF1D-90BF-A4D1-14489327824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AF8E94E-A8B0-B21D-DD74-83D16255C98B}"/>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8C2679BE-0145-B098-5707-879F5E8E7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C7AAD3-2CD2-5B23-61AC-3AE8E9CDE495}"/>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99913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18E50-EB44-50FF-199E-D2E3A12DD7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54EC209-9DA4-F1CC-6015-9B9324A3BEA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065C72-DCE3-BBAD-2455-B5EF985FB590}"/>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16AD4477-B2A1-CFCE-8EC8-EF45773CE8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7F868C-A814-3BDD-2040-544EE24D1C2A}"/>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10301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07026-A369-3EAE-5AB2-8E9127711F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DA4BD9-265F-567C-DB9A-CCFA2A899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FA8309E-4FEC-9C07-B6A6-43072D06247C}"/>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D863680D-0BDC-3486-A9B9-B4EB610211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A1ED35-F928-29EE-BBA0-992FDFB92B30}"/>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328563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F647E-2D8A-7D9D-5A1E-AB33E417A9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6FF7DF-0084-1BFD-3B04-CA62676D86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19AF55F-DA73-3802-5B49-414ED83EA9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F125EFF-62BB-51EC-2D8A-CC3794D41A2E}"/>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6" name="Marcador de pie de página 5">
            <a:extLst>
              <a:ext uri="{FF2B5EF4-FFF2-40B4-BE49-F238E27FC236}">
                <a16:creationId xmlns:a16="http://schemas.microsoft.com/office/drawing/2014/main" id="{3DBD3A6D-0C89-3F12-2D13-657935E18A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EC97E7-5BE8-590F-40F4-6641B57D39D7}"/>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54097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CE1FD-684E-E406-857E-91FB8A0D0B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AB75EE8-23FD-74B1-5A28-4573680A0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5045AA1-AE27-42BF-7178-8FE6D324E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DB5D3B3-5EDC-0502-8F75-C33FF3F3F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D39617-A643-9F7B-E65F-9203816AF8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EFAD42F-1DA6-B84F-2FB6-B129D2B8B825}"/>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8" name="Marcador de pie de página 7">
            <a:extLst>
              <a:ext uri="{FF2B5EF4-FFF2-40B4-BE49-F238E27FC236}">
                <a16:creationId xmlns:a16="http://schemas.microsoft.com/office/drawing/2014/main" id="{DF5C88D5-FF11-EEB6-7591-519A5297C02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538E7B-ED9C-3B29-EE01-C4572BF763AF}"/>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8920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6D9FE-5001-ACB4-C4D2-7A82C699981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9B6822-F0E2-B13A-B3F0-BD2FD8CA6F67}"/>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4" name="Marcador de pie de página 3">
            <a:extLst>
              <a:ext uri="{FF2B5EF4-FFF2-40B4-BE49-F238E27FC236}">
                <a16:creationId xmlns:a16="http://schemas.microsoft.com/office/drawing/2014/main" id="{9116A0DF-0D5B-2ED2-7F3B-2996C16EB3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D4647F-2092-6608-F472-BC68F5ACB6B5}"/>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383198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6CC68F-9B1F-2113-835E-720A8A377FC1}"/>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3" name="Marcador de pie de página 2">
            <a:extLst>
              <a:ext uri="{FF2B5EF4-FFF2-40B4-BE49-F238E27FC236}">
                <a16:creationId xmlns:a16="http://schemas.microsoft.com/office/drawing/2014/main" id="{5B9F7802-8011-67A6-3D6F-B46B9EDAAA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B68183-1D4B-66A6-DF7E-FE8298A91D6F}"/>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17777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5BAF-81ED-5B20-2B44-BA3E4299D8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C54042-3E89-34FD-34D3-48DE50105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AAE3D9D-FBD9-501A-2850-F6873F447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EFA956-24B6-D2A6-8595-0B059D18DC81}"/>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6" name="Marcador de pie de página 5">
            <a:extLst>
              <a:ext uri="{FF2B5EF4-FFF2-40B4-BE49-F238E27FC236}">
                <a16:creationId xmlns:a16="http://schemas.microsoft.com/office/drawing/2014/main" id="{21164E7B-88F8-9A70-CACD-F868848617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BB09C0-D7EC-7390-98D6-159994536838}"/>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28410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4E352-CFEB-602F-2272-ED83E65E46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4987DD-A000-0F23-0AB7-72345C2F8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3E871AE-7B0F-CEF1-D521-80CAA1C80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E34D4E-24EE-E70F-A7F3-51BC2A41D870}"/>
              </a:ext>
            </a:extLst>
          </p:cNvPr>
          <p:cNvSpPr>
            <a:spLocks noGrp="1"/>
          </p:cNvSpPr>
          <p:nvPr>
            <p:ph type="dt" sz="half" idx="10"/>
          </p:nvPr>
        </p:nvSpPr>
        <p:spPr/>
        <p:txBody>
          <a:bodyPr/>
          <a:lstStyle/>
          <a:p>
            <a:fld id="{D4FA533F-7DBA-4BDB-9FC6-E02C186E3CFC}" type="datetimeFigureOut">
              <a:rPr lang="es-ES" smtClean="0"/>
              <a:t>05/04/2023</a:t>
            </a:fld>
            <a:endParaRPr lang="es-ES"/>
          </a:p>
        </p:txBody>
      </p:sp>
      <p:sp>
        <p:nvSpPr>
          <p:cNvPr id="6" name="Marcador de pie de página 5">
            <a:extLst>
              <a:ext uri="{FF2B5EF4-FFF2-40B4-BE49-F238E27FC236}">
                <a16:creationId xmlns:a16="http://schemas.microsoft.com/office/drawing/2014/main" id="{481CE2C5-B881-BF0F-6689-A1F91964417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4DEBFC6-26C1-DA2F-A593-7FA0D518CDEE}"/>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405364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3FFB1AE-63C3-6BB1-CC12-3681A389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435739-49A2-EF25-8C30-B5D487A771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3726F1-7910-6418-C4B2-F9CACB7D2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A533F-7DBA-4BDB-9FC6-E02C186E3CFC}" type="datetimeFigureOut">
              <a:rPr lang="es-ES" smtClean="0"/>
              <a:t>05/04/2023</a:t>
            </a:fld>
            <a:endParaRPr lang="es-ES"/>
          </a:p>
        </p:txBody>
      </p:sp>
      <p:sp>
        <p:nvSpPr>
          <p:cNvPr id="5" name="Marcador de pie de página 4">
            <a:extLst>
              <a:ext uri="{FF2B5EF4-FFF2-40B4-BE49-F238E27FC236}">
                <a16:creationId xmlns:a16="http://schemas.microsoft.com/office/drawing/2014/main" id="{E6A107C8-A74B-C398-7E60-E2E24517A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6104637-D0C6-F7DE-D6FE-D375F682B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71562-930B-4839-98DF-4FEE1EC82F00}" type="slidenum">
              <a:rPr lang="es-ES" smtClean="0"/>
              <a:t>‹Nº›</a:t>
            </a:fld>
            <a:endParaRPr lang="es-ES"/>
          </a:p>
        </p:txBody>
      </p:sp>
    </p:spTree>
    <p:extLst>
      <p:ext uri="{BB962C8B-B14F-4D97-AF65-F5344CB8AC3E}">
        <p14:creationId xmlns:p14="http://schemas.microsoft.com/office/powerpoint/2010/main" val="263386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6.jpg"/><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3.png"/><Relationship Id="rId7" Type="http://schemas.openxmlformats.org/officeDocument/2006/relationships/image" Target="../media/image29.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35918332-9A15-B81D-D4DC-1AE7DD5CBA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3916" y="204024"/>
            <a:ext cx="8364897" cy="6507101"/>
          </a:xfrm>
          <a:prstGeom prst="rect">
            <a:avLst/>
          </a:prstGeom>
        </p:spPr>
      </p:pic>
    </p:spTree>
    <p:extLst>
      <p:ext uri="{BB962C8B-B14F-4D97-AF65-F5344CB8AC3E}">
        <p14:creationId xmlns:p14="http://schemas.microsoft.com/office/powerpoint/2010/main" val="93119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2683CD-7E33-C923-1F98-4B5308287B4A}"/>
              </a:ext>
            </a:extLst>
          </p:cNvPr>
          <p:cNvSpPr txBox="1"/>
          <p:nvPr/>
        </p:nvSpPr>
        <p:spPr>
          <a:xfrm>
            <a:off x="0" y="0"/>
            <a:ext cx="12192000" cy="523220"/>
          </a:xfrm>
          <a:prstGeom prst="rect">
            <a:avLst/>
          </a:prstGeom>
          <a:noFill/>
        </p:spPr>
        <p:txBody>
          <a:bodyPr wrap="square">
            <a:spAutoFit/>
          </a:bodyPr>
          <a:lstStyle/>
          <a:p>
            <a:pPr algn="ctr"/>
            <a:r>
              <a:rPr lang="es-ES" sz="2800" b="1" dirty="0">
                <a:solidFill>
                  <a:schemeClr val="accent4">
                    <a:lumMod val="60000"/>
                    <a:lumOff val="40000"/>
                  </a:schemeClr>
                </a:solidFill>
                <a:effectLst>
                  <a:outerShdw blurRad="38100" dist="38100" dir="2700000" algn="tl">
                    <a:srgbClr val="000000">
                      <a:alpha val="43137"/>
                    </a:srgbClr>
                  </a:outerShdw>
                </a:effectLst>
              </a:rPr>
              <a:t>y vestidos con la coraza de justicia (Efesios 6:14; </a:t>
            </a:r>
            <a:r>
              <a:rPr lang="es-ES" sz="2800" b="1" dirty="0">
                <a:solidFill>
                  <a:schemeClr val="accent4">
                    <a:lumMod val="60000"/>
                    <a:lumOff val="40000"/>
                  </a:schemeClr>
                </a:solidFill>
                <a:effectLst>
                  <a:outerShdw blurRad="50800" dist="50800" dir="5400000" algn="ctr" rotWithShape="0">
                    <a:schemeClr val="tx1"/>
                  </a:outerShdw>
                </a:effectLst>
              </a:rPr>
              <a:t>1ª de Tesalonicenses, 5: 8 </a:t>
            </a:r>
            <a:r>
              <a:rPr lang="es-ES" sz="2800" b="1" dirty="0">
                <a:solidFill>
                  <a:schemeClr val="accent4">
                    <a:lumMod val="60000"/>
                    <a:lumOff val="40000"/>
                  </a:schemeClr>
                </a:solidFill>
                <a:effectLst>
                  <a:outerShdw blurRad="38100" dist="38100" dir="2700000" algn="tl">
                    <a:srgbClr val="000000">
                      <a:alpha val="43137"/>
                    </a:srgbClr>
                  </a:outerShdw>
                </a:effectLst>
              </a:rPr>
              <a:t>)</a:t>
            </a:r>
          </a:p>
        </p:txBody>
      </p:sp>
      <p:pic>
        <p:nvPicPr>
          <p:cNvPr id="12" name="Imagen 11" descr="Imagen que contiene interior, oscuro, pequeño, cuarto&#10;&#10;Descripción generada automáticamente">
            <a:extLst>
              <a:ext uri="{FF2B5EF4-FFF2-40B4-BE49-F238E27FC236}">
                <a16:creationId xmlns:a16="http://schemas.microsoft.com/office/drawing/2014/main" id="{38F3A87E-8AD4-1EA1-FAE1-2AF4537C2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261" y="1649402"/>
            <a:ext cx="6944797" cy="5208598"/>
          </a:xfrm>
          <a:prstGeom prst="rect">
            <a:avLst/>
          </a:prstGeom>
        </p:spPr>
      </p:pic>
      <p:sp>
        <p:nvSpPr>
          <p:cNvPr id="2" name="CuadroTexto 1">
            <a:extLst>
              <a:ext uri="{FF2B5EF4-FFF2-40B4-BE49-F238E27FC236}">
                <a16:creationId xmlns:a16="http://schemas.microsoft.com/office/drawing/2014/main" id="{AFE8FC68-E877-073C-6642-FDECA703AF01}"/>
              </a:ext>
            </a:extLst>
          </p:cNvPr>
          <p:cNvSpPr txBox="1"/>
          <p:nvPr/>
        </p:nvSpPr>
        <p:spPr>
          <a:xfrm>
            <a:off x="82701" y="1446550"/>
            <a:ext cx="7984973" cy="5078313"/>
          </a:xfrm>
          <a:prstGeom prst="rect">
            <a:avLst/>
          </a:prstGeom>
          <a:noFill/>
        </p:spPr>
        <p:txBody>
          <a:bodyPr wrap="square">
            <a:spAutoFit/>
          </a:bodyPr>
          <a:lstStyle/>
          <a:p>
            <a:r>
              <a:rPr lang="es-ES" b="1" dirty="0">
                <a:solidFill>
                  <a:schemeClr val="bg1"/>
                </a:solidFill>
                <a:effectLst>
                  <a:glow rad="127000">
                    <a:srgbClr val="3E242A"/>
                  </a:glow>
                  <a:outerShdw blurRad="38100" dist="38100" dir="2700000" algn="tl">
                    <a:srgbClr val="000000">
                      <a:alpha val="43137"/>
                    </a:srgbClr>
                  </a:outerShdw>
                </a:effectLst>
              </a:rPr>
              <a:t>Cuando te vestiste de Cristo con la salvación, fuiste declarado justo ante nuestro Dios Santo (Romanos 5:1). No es tu justicia, sino la de Cristo (1 Corintios 1:30; Filipenses 3:8,9). Ponerse la coraza de justicia es tu defensa contra el acusador de los hermanos.</a:t>
            </a:r>
          </a:p>
          <a:p>
            <a:r>
              <a:rPr lang="es-ES" b="1" dirty="0">
                <a:solidFill>
                  <a:schemeClr val="bg1"/>
                </a:solidFill>
                <a:effectLst>
                  <a:glow rad="127000">
                    <a:srgbClr val="3E242A"/>
                  </a:glow>
                  <a:outerShdw blurRad="38100" dist="38100" dir="2700000" algn="tl">
                    <a:srgbClr val="000000">
                      <a:alpha val="43137"/>
                    </a:srgbClr>
                  </a:outerShdw>
                </a:effectLst>
              </a:rPr>
              <a:t>Así, cuando satanás te diga: «No eres suficientemente bueno para ser cristiano», puedes responderle como Pablo: «¿Quién acusará a los escogidos de Dios? Dios es el que justifica» (Romanos 8:33). Aún cuando seamos justos en Cristo, debemos estar conscientes de cualquier injusticia que pudiésemos cometer. Caminar en la luz del evangelio no es lo mismo que vivir sin pecado. “Si confesamos nuestros pecados, él es fiel y justo para perdonar nuestros pecados, y limpiarnos de toda maldad ” (1 Juan 1:9). Confesar implica aceptar tu falta y sentir dolor de haberlo cometido, cuando te das cuenta que has cometido algo inadecuado. Puedes vestirte de justicia porque ya has sido perdonado. Has sido justificado en Cristo (2 Corintios 5:21). La confesión de pecados limpia nuestra conciencia y hace fructífera la justicia en tu vida.</a:t>
            </a:r>
          </a:p>
          <a:p>
            <a:r>
              <a:rPr lang="es-ES" b="1" dirty="0">
                <a:solidFill>
                  <a:schemeClr val="bg1"/>
                </a:solidFill>
                <a:effectLst>
                  <a:glow rad="127000">
                    <a:srgbClr val="3E242A"/>
                  </a:glow>
                  <a:outerShdw blurRad="38100" dist="38100" dir="2700000" algn="tl">
                    <a:srgbClr val="000000">
                      <a:alpha val="43137"/>
                    </a:srgbClr>
                  </a:outerShdw>
                </a:effectLst>
              </a:rPr>
              <a:t>Nos conviene ser como Pablo, que dijo: “…procuro siempre tener una conciencia sin ofensa ante Dios y ante los hombres" (Hechos 24:16). Es necesario practicar la justicia y ser justos con todos.</a:t>
            </a:r>
          </a:p>
        </p:txBody>
      </p:sp>
      <p:sp>
        <p:nvSpPr>
          <p:cNvPr id="4" name="CuadroTexto 3">
            <a:extLst>
              <a:ext uri="{FF2B5EF4-FFF2-40B4-BE49-F238E27FC236}">
                <a16:creationId xmlns:a16="http://schemas.microsoft.com/office/drawing/2014/main" id="{D4A40467-EAB5-E9C8-0E33-181DB62E70B5}"/>
              </a:ext>
            </a:extLst>
          </p:cNvPr>
          <p:cNvSpPr txBox="1"/>
          <p:nvPr/>
        </p:nvSpPr>
        <p:spPr>
          <a:xfrm>
            <a:off x="82701" y="523220"/>
            <a:ext cx="10155676" cy="923330"/>
          </a:xfrm>
          <a:prstGeom prst="rect">
            <a:avLst/>
          </a:prstGeom>
          <a:noFill/>
        </p:spPr>
        <p:txBody>
          <a:bodyPr wrap="square">
            <a:spAutoFit/>
          </a:bodyPr>
          <a:lstStyle/>
          <a:p>
            <a:r>
              <a:rPr lang="es-ES" b="1" dirty="0">
                <a:solidFill>
                  <a:schemeClr val="bg1"/>
                </a:solidFill>
                <a:effectLst>
                  <a:glow rad="127000">
                    <a:srgbClr val="3E242A"/>
                  </a:glow>
                  <a:outerShdw blurRad="38100" dist="38100" dir="2700000" algn="tl">
                    <a:srgbClr val="000000">
                      <a:alpha val="43137"/>
                    </a:srgbClr>
                  </a:outerShdw>
                </a:effectLst>
              </a:rPr>
              <a:t>Así como la coraza protegía el corazón del soldado, la justicia conserva la vida del creyente y protege los "órganos vitales" de su vida espiritual. Algunos ven aquí la justicia de Cristo que cubre al hijo de Dios; otros, la lealtad personal del cristiano a los principios bíblicos.</a:t>
            </a:r>
          </a:p>
        </p:txBody>
      </p:sp>
    </p:spTree>
    <p:extLst>
      <p:ext uri="{BB962C8B-B14F-4D97-AF65-F5344CB8AC3E}">
        <p14:creationId xmlns:p14="http://schemas.microsoft.com/office/powerpoint/2010/main" val="8484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left)">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Imagen 10" descr="Imagen que contiene oscuro, hidrante, mitad, sucio&#10;&#10;Descripción generada automáticamente">
            <a:extLst>
              <a:ext uri="{FF2B5EF4-FFF2-40B4-BE49-F238E27FC236}">
                <a16:creationId xmlns:a16="http://schemas.microsoft.com/office/drawing/2014/main" id="{D6C2CB1C-3338-A322-7A0B-BB5DA1321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2" y="2292254"/>
            <a:ext cx="7725530" cy="5152868"/>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479695" y="0"/>
            <a:ext cx="11232610" cy="954107"/>
          </a:xfrm>
          <a:prstGeom prst="rect">
            <a:avLst/>
          </a:prstGeom>
          <a:noFill/>
        </p:spPr>
        <p:txBody>
          <a:bodyPr wrap="square">
            <a:spAutoFit/>
          </a:bodyPr>
          <a:lstStyle/>
          <a:p>
            <a:pPr algn="ctr"/>
            <a:r>
              <a:rPr lang="es-ES" sz="2800" b="1" dirty="0">
                <a:solidFill>
                  <a:schemeClr val="accent4">
                    <a:lumMod val="60000"/>
                    <a:lumOff val="40000"/>
                  </a:schemeClr>
                </a:solidFill>
                <a:effectLst>
                  <a:outerShdw blurRad="38100" dist="38100" dir="2700000" algn="tl">
                    <a:srgbClr val="000000">
                      <a:alpha val="43137"/>
                    </a:srgbClr>
                  </a:outerShdw>
                </a:effectLst>
              </a:rPr>
              <a:t>y calzados los pies con el apresto del evangelio de la paz (Efesios 6:15; </a:t>
            </a:r>
            <a:r>
              <a:rPr lang="pt-BR" sz="2800" b="1" dirty="0">
                <a:solidFill>
                  <a:schemeClr val="accent4">
                    <a:lumMod val="60000"/>
                    <a:lumOff val="40000"/>
                  </a:schemeClr>
                </a:solidFill>
                <a:effectLst>
                  <a:outerShdw blurRad="38100" dist="38100" dir="2700000" algn="tl">
                    <a:srgbClr val="000000">
                      <a:alpha val="43137"/>
                    </a:srgbClr>
                  </a:outerShdw>
                </a:effectLst>
              </a:rPr>
              <a:t>Salmo 119: 165; Lucas, 10: 5</a:t>
            </a:r>
            <a:r>
              <a:rPr lang="es-ES" sz="2800" b="1" dirty="0">
                <a:solidFill>
                  <a:schemeClr val="accent4">
                    <a:lumMod val="60000"/>
                    <a:lumOff val="40000"/>
                  </a:schemeClr>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25F580C4-CD10-EEDE-5540-608AC1C15CD3}"/>
              </a:ext>
            </a:extLst>
          </p:cNvPr>
          <p:cNvSpPr txBox="1"/>
          <p:nvPr/>
        </p:nvSpPr>
        <p:spPr>
          <a:xfrm>
            <a:off x="121595" y="868748"/>
            <a:ext cx="11680081" cy="2031325"/>
          </a:xfrm>
          <a:prstGeom prst="rect">
            <a:avLst/>
          </a:prstGeom>
          <a:noFill/>
        </p:spPr>
        <p:txBody>
          <a:bodyPr wrap="square">
            <a:spAutoFit/>
          </a:bodyPr>
          <a:lstStyle/>
          <a:p>
            <a:pPr algn="l"/>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El calzado de paz es la protección contra las maquinaciones divisivas del diablo cuando actúas como pacificador entre los creyentes (Romanos 14:19).</a:t>
            </a:r>
          </a:p>
          <a:p>
            <a:pPr algn="l"/>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Los pacificadores son expertos en reunir a las personas. Los pacificadores avivan la comunión y poseen un ministerio de reconciliación. Conciben que la comunión y la unidad en el cuerpo de Cristo se fundan en una afinidad común. Los verdaderos creyentes son hijos de Dios y eso es preciso para reunirnos en paz. Si esperas concordar en cada punto de vista de la opinión para recibir a alguien, serás el cristiano más solitario del mundo. Debemos ser “solícitos en guardar la unidad del Espíritu en el vínculo de la paz ” (Efesios 4:3).</a:t>
            </a:r>
          </a:p>
        </p:txBody>
      </p:sp>
      <p:sp>
        <p:nvSpPr>
          <p:cNvPr id="13" name="CuadroTexto 12">
            <a:extLst>
              <a:ext uri="{FF2B5EF4-FFF2-40B4-BE49-F238E27FC236}">
                <a16:creationId xmlns:a16="http://schemas.microsoft.com/office/drawing/2014/main" id="{DE98B2B5-DA34-9D95-EFAA-B675F798B5F0}"/>
              </a:ext>
            </a:extLst>
          </p:cNvPr>
          <p:cNvSpPr txBox="1"/>
          <p:nvPr/>
        </p:nvSpPr>
        <p:spPr>
          <a:xfrm>
            <a:off x="6012097" y="2845035"/>
            <a:ext cx="6058308" cy="3970318"/>
          </a:xfrm>
          <a:prstGeom prst="rect">
            <a:avLst/>
          </a:prstGeom>
          <a:noFill/>
        </p:spPr>
        <p:txBody>
          <a:bodyPr wrap="square">
            <a:spAutoFit/>
          </a:bodyPr>
          <a:lstStyle/>
          <a:p>
            <a:pPr algn="l"/>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El apresto es la preparación que se hace al calzado para que esté en perfectas condiciones. Esto permite que nuestros pies caminen con seguridad y firmeza. Es necesario llevar el evangelio a toda criatura y expandir por todo el mundo, es apremiante. La tierra gime a consecuencia de tanta maldad hay que apresuramos ya que la maldad se ha multiplicado los tiempos se han acortado y la venida del Señor será pronto. Nada debe impedirnos esta tarea.</a:t>
            </a:r>
          </a:p>
          <a:p>
            <a:pPr algn="l"/>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¿Qué evangelio debemos anunciar? El conocimiento de la Salvación: Jesús encarnado, crucificado, resucitado y glorificado. Con este conocimiento podemos andar con firmeza.</a:t>
            </a:r>
          </a:p>
          <a:p>
            <a:pPr algn="l"/>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Donde quiera que tus pies vayan habla de la paz</a:t>
            </a:r>
            <a:r>
              <a:rPr lang="es-ES" b="1" dirty="0">
                <a:solidFill>
                  <a:schemeClr val="bg1"/>
                </a:solidFill>
                <a:effectLst>
                  <a:outerShdw blurRad="38100" dist="38100" dir="2700000" algn="tl">
                    <a:srgbClr val="000000">
                      <a:alpha val="43137"/>
                    </a:srgbClr>
                  </a:outerShdw>
                </a:effectLst>
                <a:latin typeface="Bahnschrift SemiBold" panose="020B0502040204020203" pitchFamily="34" charset="0"/>
              </a:rPr>
              <a:t>.</a:t>
            </a:r>
            <a:endPar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2827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left)">
                                      <p:cBhvr>
                                        <p:cTn id="3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Imagen 7" descr="Imagen que contiene exterior, oscuro, vuelo, avión&#10;&#10;Descripción generada automáticamente">
            <a:extLst>
              <a:ext uri="{FF2B5EF4-FFF2-40B4-BE49-F238E27FC236}">
                <a16:creationId xmlns:a16="http://schemas.microsoft.com/office/drawing/2014/main" id="{9F1684DC-4892-9DD6-88C3-CFFFB1B31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989" y="564204"/>
            <a:ext cx="8830718" cy="6623039"/>
          </a:xfrm>
          <a:prstGeom prst="rect">
            <a:avLst/>
          </a:prstGeom>
        </p:spPr>
      </p:pic>
      <p:sp>
        <p:nvSpPr>
          <p:cNvPr id="10" name="CuadroTexto 9">
            <a:extLst>
              <a:ext uri="{FF2B5EF4-FFF2-40B4-BE49-F238E27FC236}">
                <a16:creationId xmlns:a16="http://schemas.microsoft.com/office/drawing/2014/main" id="{BE955ECF-CC38-62A5-DAB8-AD5F4A436347}"/>
              </a:ext>
            </a:extLst>
          </p:cNvPr>
          <p:cNvSpPr txBox="1"/>
          <p:nvPr/>
        </p:nvSpPr>
        <p:spPr>
          <a:xfrm>
            <a:off x="80658" y="954107"/>
            <a:ext cx="8512108" cy="3139321"/>
          </a:xfrm>
          <a:prstGeom prst="rect">
            <a:avLst/>
          </a:prstGeom>
          <a:solidFill>
            <a:srgbClr val="2B2E38">
              <a:alpha val="48000"/>
            </a:srgbClr>
          </a:solidFill>
          <a:effectLst>
            <a:softEdge rad="76200"/>
          </a:effectLst>
        </p:spPr>
        <p:txBody>
          <a:bodyPr wrap="square">
            <a:spAutoFit/>
          </a:bodyPr>
          <a:lstStyle/>
          <a:p>
            <a:r>
              <a:rPr lang="es-ES" b="1" dirty="0">
                <a:solidFill>
                  <a:schemeClr val="bg1"/>
                </a:solidFill>
                <a:effectLst>
                  <a:glow rad="127000">
                    <a:srgbClr val="2B2E38"/>
                  </a:glow>
                </a:effectLst>
              </a:rPr>
              <a:t>El objeto de nuestra fe es Dios y su Palabra. Mientras mejor conoces y más intimidad tienes con Él y estudias su Palabra, más fe tendrás y los dardos de fuego de Satanás no te alcanzarán, ni conseguirán destruir tu fe.</a:t>
            </a:r>
          </a:p>
          <a:p>
            <a:r>
              <a:rPr lang="es-ES" b="1" dirty="0">
                <a:solidFill>
                  <a:schemeClr val="bg1"/>
                </a:solidFill>
                <a:effectLst>
                  <a:glow rad="127000">
                    <a:srgbClr val="2B2E38"/>
                  </a:glow>
                </a:effectLst>
              </a:rPr>
              <a:t>Los dardos encendidos de satanás, son mentiras candentes, acusaciones quemantes y tentaciones ardientes que bombardean nuestra mente. Cuando quiera que disciernas un pensamiento engañoso, una acusación o una tentación, compáralo con la verdad que sabes acerca de Dios y su Palabra.</a:t>
            </a:r>
          </a:p>
          <a:p>
            <a:r>
              <a:rPr lang="es-ES" b="1" dirty="0">
                <a:solidFill>
                  <a:schemeClr val="bg1"/>
                </a:solidFill>
                <a:effectLst>
                  <a:glow rad="127000">
                    <a:srgbClr val="2B2E38"/>
                  </a:glow>
                </a:effectLst>
              </a:rPr>
              <a:t>¿Qué hizo Jesús para desviar los dardos satánicos de la tentación?</a:t>
            </a:r>
          </a:p>
          <a:p>
            <a:r>
              <a:rPr lang="es-ES" b="1" dirty="0">
                <a:solidFill>
                  <a:schemeClr val="bg1"/>
                </a:solidFill>
                <a:effectLst>
                  <a:glow rad="127000">
                    <a:srgbClr val="2B2E38"/>
                  </a:glow>
                </a:effectLst>
              </a:rPr>
              <a:t>Se escudó en afirmaciones de la Palabra de Dios. Cada vez que aprendes un versículo de la Biblia, oyes las enseñanzas en la congregación o estudias la Biblia, aumentas tu comprensión de Dios, y aumenta tu escudo de la fe.</a:t>
            </a:r>
          </a:p>
        </p:txBody>
      </p:sp>
      <p:sp>
        <p:nvSpPr>
          <p:cNvPr id="11" name="CuadroTexto 10">
            <a:extLst>
              <a:ext uri="{FF2B5EF4-FFF2-40B4-BE49-F238E27FC236}">
                <a16:creationId xmlns:a16="http://schemas.microsoft.com/office/drawing/2014/main" id="{8D3477D0-B139-BF9B-8100-9F425A27E23B}"/>
              </a:ext>
            </a:extLst>
          </p:cNvPr>
          <p:cNvSpPr txBox="1"/>
          <p:nvPr/>
        </p:nvSpPr>
        <p:spPr>
          <a:xfrm>
            <a:off x="80658" y="3995678"/>
            <a:ext cx="7678366" cy="2862322"/>
          </a:xfrm>
          <a:prstGeom prst="rect">
            <a:avLst/>
          </a:prstGeom>
          <a:solidFill>
            <a:srgbClr val="2B2E38">
              <a:alpha val="48000"/>
            </a:srgbClr>
          </a:solidFill>
          <a:effectLst>
            <a:softEdge rad="76200"/>
          </a:effectLst>
        </p:spPr>
        <p:txBody>
          <a:bodyPr wrap="square">
            <a:spAutoFit/>
          </a:bodyPr>
          <a:lstStyle/>
          <a:p>
            <a:r>
              <a:rPr lang="es-ES" b="1" dirty="0">
                <a:solidFill>
                  <a:schemeClr val="bg1"/>
                </a:solidFill>
                <a:effectLst>
                  <a:glow rad="127000">
                    <a:srgbClr val="2B2E38"/>
                  </a:glow>
                </a:effectLst>
              </a:rPr>
              <a:t>La obra de vencer el mal debe ser hecha por la fe. Los que salgan al campo de batalla encontrarán que deben revestirse de toda la armadura de Dios. El escudo de la fe será su defensa, y los habilitará a ser más que vencedores. Ninguna otra cosa tendrá valor sino la fe en Jehová de los ejércitos, y la obediencia a sus órdenes. Los vastos ejércitos pertrechados con todas las otras cosas no tendrán valor alguno en el último gran conflicto. Sin fe, una hueste angélica no podría ayudar. Solamente la fe viva los hará invencibles, y los habilitará para subsistir en el día malo, manteniéndose firmes, inconmovibles, y conservando firme hasta el fin el comienzo de su confianza.—Consejos para los Maestros Padres y Alumnos acerca de la Educación Cristiana, 141. MGD 33</a:t>
            </a:r>
          </a:p>
        </p:txBody>
      </p:sp>
      <p:sp>
        <p:nvSpPr>
          <p:cNvPr id="3" name="CuadroTexto 2">
            <a:extLst>
              <a:ext uri="{FF2B5EF4-FFF2-40B4-BE49-F238E27FC236}">
                <a16:creationId xmlns:a16="http://schemas.microsoft.com/office/drawing/2014/main" id="{FF2683CD-7E33-C923-1F98-4B5308287B4A}"/>
              </a:ext>
            </a:extLst>
          </p:cNvPr>
          <p:cNvSpPr txBox="1"/>
          <p:nvPr/>
        </p:nvSpPr>
        <p:spPr>
          <a:xfrm>
            <a:off x="919973" y="0"/>
            <a:ext cx="10352054" cy="954107"/>
          </a:xfrm>
          <a:prstGeom prst="rect">
            <a:avLst/>
          </a:prstGeom>
          <a:noFill/>
        </p:spPr>
        <p:txBody>
          <a:bodyPr wrap="square">
            <a:spAutoFit/>
          </a:bodyPr>
          <a:lstStyle/>
          <a:p>
            <a:pPr algn="ctr"/>
            <a:r>
              <a:rPr lang="es-ES" sz="2800" b="1" dirty="0">
                <a:solidFill>
                  <a:schemeClr val="accent4">
                    <a:lumMod val="60000"/>
                    <a:lumOff val="40000"/>
                  </a:schemeClr>
                </a:solidFill>
                <a:effectLst>
                  <a:outerShdw blurRad="38100" dist="38100" dir="2700000" algn="tl">
                    <a:srgbClr val="000000">
                      <a:alpha val="43137"/>
                    </a:srgbClr>
                  </a:outerShdw>
                </a:effectLst>
              </a:rPr>
              <a:t>Sobre todo, tomad el escudo de la fe, con que podáis apagar todos los dardos de fuego del maligno (Efesios 6:16; Habacuc, 2: 4)</a:t>
            </a:r>
          </a:p>
        </p:txBody>
      </p:sp>
    </p:spTree>
    <p:extLst>
      <p:ext uri="{BB962C8B-B14F-4D97-AF65-F5344CB8AC3E}">
        <p14:creationId xmlns:p14="http://schemas.microsoft.com/office/powerpoint/2010/main" val="417980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wipe(left)">
                                      <p:cBhvr>
                                        <p:cTn id="15" dur="500"/>
                                        <p:tgtEl>
                                          <p:spTgt spid="10">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bg/>
                                          </p:spTgt>
                                        </p:tgtEl>
                                        <p:attrNameLst>
                                          <p:attrName>style.visibility</p:attrName>
                                        </p:attrNameLst>
                                      </p:cBhvr>
                                      <p:to>
                                        <p:strVal val="visible"/>
                                      </p:to>
                                    </p:set>
                                    <p:animEffect transition="in" filter="wipe(left)">
                                      <p:cBhvr>
                                        <p:cTn id="38" dur="500"/>
                                        <p:tgtEl>
                                          <p:spTgt spid="11">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000" r="-9000"/>
          </a:stretch>
        </a:blipFill>
        <a:effectLst/>
      </p:bgPr>
    </p:bg>
    <p:spTree>
      <p:nvGrpSpPr>
        <p:cNvPr id="1" name=""/>
        <p:cNvGrpSpPr/>
        <p:nvPr/>
      </p:nvGrpSpPr>
      <p:grpSpPr>
        <a:xfrm>
          <a:off x="0" y="0"/>
          <a:ext cx="0" cy="0"/>
          <a:chOff x="0" y="0"/>
          <a:chExt cx="0" cy="0"/>
        </a:xfrm>
      </p:grpSpPr>
      <p:pic>
        <p:nvPicPr>
          <p:cNvPr id="8" name="Imagen 7" descr="Imagen que contiene casco, oscuro, pequeño, cerca&#10;&#10;Descripción generada automáticamente">
            <a:extLst>
              <a:ext uri="{FF2B5EF4-FFF2-40B4-BE49-F238E27FC236}">
                <a16:creationId xmlns:a16="http://schemas.microsoft.com/office/drawing/2014/main" id="{25B600B1-9BCF-E6BA-C4E2-1330E94A1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830749"/>
            <a:ext cx="5810655" cy="4192621"/>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0" y="90104"/>
            <a:ext cx="12192000" cy="523220"/>
          </a:xfrm>
          <a:prstGeom prst="rect">
            <a:avLst/>
          </a:prstGeom>
          <a:noFill/>
        </p:spPr>
        <p:txBody>
          <a:bodyPr wrap="square">
            <a:spAutoFit/>
          </a:bodyPr>
          <a:lstStyle/>
          <a:p>
            <a:pPr algn="ctr"/>
            <a:r>
              <a:rPr lang="es-ES" sz="2800" b="1" dirty="0">
                <a:solidFill>
                  <a:schemeClr val="accent4">
                    <a:lumMod val="60000"/>
                    <a:lumOff val="40000"/>
                  </a:schemeClr>
                </a:solidFill>
                <a:effectLst>
                  <a:outerShdw blurRad="38100" dist="38100" dir="2700000" algn="tl">
                    <a:srgbClr val="000000">
                      <a:alpha val="43137"/>
                    </a:srgbClr>
                  </a:outerShdw>
                </a:effectLst>
              </a:rPr>
              <a:t>Y tomad el yelmo de la salvación (Efesios 6:17; 1ª de Tesalonicenses, 5: 8)</a:t>
            </a:r>
          </a:p>
        </p:txBody>
      </p:sp>
      <p:sp>
        <p:nvSpPr>
          <p:cNvPr id="6" name="CuadroTexto 5">
            <a:extLst>
              <a:ext uri="{FF2B5EF4-FFF2-40B4-BE49-F238E27FC236}">
                <a16:creationId xmlns:a16="http://schemas.microsoft.com/office/drawing/2014/main" id="{2D9C7C95-19DF-3006-A4FF-2D17A6490E56}"/>
              </a:ext>
            </a:extLst>
          </p:cNvPr>
          <p:cNvSpPr txBox="1"/>
          <p:nvPr/>
        </p:nvSpPr>
        <p:spPr>
          <a:xfrm>
            <a:off x="241979" y="681418"/>
            <a:ext cx="11583212" cy="2308324"/>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El yelmo asegura la protección de la parte más importante: la mente. En este lugar es donde se ganan o se pierden las batallas. Sabiendo que las luchas con el mundo, la carne y el diablo son constantes, es necesario estar firmes en nuestra seguridad de la salvación. </a:t>
            </a:r>
          </a:p>
          <a:p>
            <a:r>
              <a:rPr lang="es-ES" b="1" dirty="0">
                <a:solidFill>
                  <a:schemeClr val="bg1"/>
                </a:solidFill>
                <a:effectLst>
                  <a:outerShdw blurRad="38100" dist="38100" dir="2700000" algn="tl">
                    <a:srgbClr val="000000">
                      <a:alpha val="43137"/>
                    </a:srgbClr>
                  </a:outerShdw>
                </a:effectLst>
              </a:rPr>
              <a:t>Continuamente seremos tentados a poner en tela de juicio nuestra salvación. Sin embargo, el creyente usa el yelmo de la salvación que le da la seguridad de que es poseedor de la redención. Con este conocimiento, y unidos al señor Jesucristo, el diablo no tiene derecho alguno sobre nosotros.</a:t>
            </a:r>
          </a:p>
          <a:p>
            <a:r>
              <a:rPr lang="es-ES" b="1" dirty="0">
                <a:solidFill>
                  <a:schemeClr val="bg1"/>
                </a:solidFill>
                <a:effectLst>
                  <a:outerShdw blurRad="38100" dist="38100" dir="2700000" algn="tl">
                    <a:srgbClr val="000000">
                      <a:alpha val="43137"/>
                    </a:srgbClr>
                  </a:outerShdw>
                </a:effectLst>
              </a:rPr>
              <a:t>Mientras permanezcamos junto a Cristo haciendo su voluntad cuidaremos nuestra salvación con temor y temblor (Filipenses 2:12).</a:t>
            </a:r>
          </a:p>
        </p:txBody>
      </p:sp>
      <p:sp>
        <p:nvSpPr>
          <p:cNvPr id="10" name="CuadroTexto 9">
            <a:extLst>
              <a:ext uri="{FF2B5EF4-FFF2-40B4-BE49-F238E27FC236}">
                <a16:creationId xmlns:a16="http://schemas.microsoft.com/office/drawing/2014/main" id="{46B88BF8-11B8-41F4-19E7-508BD7BE1A66}"/>
              </a:ext>
            </a:extLst>
          </p:cNvPr>
          <p:cNvSpPr txBox="1"/>
          <p:nvPr/>
        </p:nvSpPr>
        <p:spPr>
          <a:xfrm>
            <a:off x="5643265" y="3057836"/>
            <a:ext cx="6181926" cy="369331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“Debiéramos meditar en las Escrituras, pensando seria y sinceramente en las cosas que atañen a nuestra salvación eterna. La infinita misericordia y amor de Jesús, el sacrificio hecho por nosotros, exigen una seria y solemne reflexión. Debiéramos espaciarnos en el carácter de nuestro querido Redentor e Intercesor. Debiéramos procurar comprender el significado del plan de salvación. Debiéramos meditar en la misión de Aquel que vino para salvar a su pueblo de sus pecados. Nuestra fe y amor se fortalecerán a través de la contemplación de los temas celestiales. Nuestras oraciones serán más y más aceptables a Dios porque estarán más y más mezcladas con fe y amor. Serán más inteligentes y fervorosas”.—Nuestra Elevada Vocación, 115. MGD 34</a:t>
            </a:r>
          </a:p>
        </p:txBody>
      </p:sp>
    </p:spTree>
    <p:extLst>
      <p:ext uri="{BB962C8B-B14F-4D97-AF65-F5344CB8AC3E}">
        <p14:creationId xmlns:p14="http://schemas.microsoft.com/office/powerpoint/2010/main" val="9361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b="-4000"/>
          </a:stretch>
        </a:blipFill>
        <a:effectLst/>
      </p:bgPr>
    </p:bg>
    <p:spTree>
      <p:nvGrpSpPr>
        <p:cNvPr id="1" name=""/>
        <p:cNvGrpSpPr/>
        <p:nvPr/>
      </p:nvGrpSpPr>
      <p:grpSpPr>
        <a:xfrm>
          <a:off x="0" y="0"/>
          <a:ext cx="0" cy="0"/>
          <a:chOff x="0" y="0"/>
          <a:chExt cx="0" cy="0"/>
        </a:xfrm>
      </p:grpSpPr>
      <p:pic>
        <p:nvPicPr>
          <p:cNvPr id="4" name="Imagen 3" descr="Imagen que contiene interior, tabla, hecho de madera, pieza&#10;&#10;Descripción generada automáticamente">
            <a:extLst>
              <a:ext uri="{FF2B5EF4-FFF2-40B4-BE49-F238E27FC236}">
                <a16:creationId xmlns:a16="http://schemas.microsoft.com/office/drawing/2014/main" id="{C169BD0E-68D6-06F9-4181-44B27B49A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7839">
            <a:off x="5822264" y="245567"/>
            <a:ext cx="6815086" cy="6208762"/>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0" y="876"/>
            <a:ext cx="11965021" cy="461665"/>
          </a:xfrm>
          <a:prstGeom prst="rect">
            <a:avLst/>
          </a:prstGeom>
          <a:noFill/>
        </p:spPr>
        <p:txBody>
          <a:bodyPr wrap="square">
            <a:spAutoFit/>
          </a:bodyPr>
          <a:lstStyle/>
          <a:p>
            <a:pPr algn="ctr"/>
            <a:r>
              <a:rPr lang="es-ES" sz="2400" b="1" dirty="0">
                <a:solidFill>
                  <a:schemeClr val="accent4">
                    <a:lumMod val="60000"/>
                    <a:lumOff val="40000"/>
                  </a:schemeClr>
                </a:solidFill>
                <a:effectLst>
                  <a:outerShdw blurRad="38100" dist="38100" dir="2700000" algn="tl">
                    <a:srgbClr val="000000">
                      <a:alpha val="43137"/>
                    </a:srgbClr>
                  </a:outerShdw>
                </a:effectLst>
              </a:rPr>
              <a:t>Y la espada del Espíritu, que es la palabra de Dios (Efesios;  6:17; Hebreos, 4: 12; Juan, 5: 39)</a:t>
            </a:r>
          </a:p>
        </p:txBody>
      </p:sp>
      <p:sp>
        <p:nvSpPr>
          <p:cNvPr id="10" name="CuadroTexto 9">
            <a:extLst>
              <a:ext uri="{FF2B5EF4-FFF2-40B4-BE49-F238E27FC236}">
                <a16:creationId xmlns:a16="http://schemas.microsoft.com/office/drawing/2014/main" id="{EFD94F0A-B8C4-6C3E-6195-6F9F629560C3}"/>
              </a:ext>
            </a:extLst>
          </p:cNvPr>
          <p:cNvSpPr txBox="1"/>
          <p:nvPr/>
        </p:nvSpPr>
        <p:spPr>
          <a:xfrm>
            <a:off x="466931" y="640828"/>
            <a:ext cx="11170593" cy="646331"/>
          </a:xfrm>
          <a:prstGeom prst="rect">
            <a:avLst/>
          </a:prstGeom>
          <a:noFill/>
        </p:spPr>
        <p:txBody>
          <a:bodyPr wrap="square">
            <a:spAutoFit/>
          </a:bodyPr>
          <a:lstStyle/>
          <a:p>
            <a:r>
              <a:rPr lang="es-ES" b="1" dirty="0">
                <a:solidFill>
                  <a:schemeClr val="bg1"/>
                </a:solidFill>
                <a:effectLst>
                  <a:glow rad="63500">
                    <a:srgbClr val="5A4867"/>
                  </a:glow>
                  <a:outerShdw blurRad="38100" dist="38100" dir="2700000" algn="tl">
                    <a:srgbClr val="000000">
                      <a:alpha val="43137"/>
                    </a:srgbClr>
                  </a:outerShdw>
                </a:effectLst>
              </a:rPr>
              <a:t>La espada del Espíritu es la palabra de Dios. Debemos predicar su palabra, compartirla y dar vida a otros. La palabra de Dios es vida, y una de las armas más poderosas que podemos usar, ante los ataques de satanás.</a:t>
            </a:r>
          </a:p>
        </p:txBody>
      </p:sp>
      <p:sp>
        <p:nvSpPr>
          <p:cNvPr id="12" name="CuadroTexto 11">
            <a:extLst>
              <a:ext uri="{FF2B5EF4-FFF2-40B4-BE49-F238E27FC236}">
                <a16:creationId xmlns:a16="http://schemas.microsoft.com/office/drawing/2014/main" id="{FEE183FD-92D6-CD5D-1F45-969B94DA8C78}"/>
              </a:ext>
            </a:extLst>
          </p:cNvPr>
          <p:cNvSpPr txBox="1"/>
          <p:nvPr/>
        </p:nvSpPr>
        <p:spPr>
          <a:xfrm>
            <a:off x="466932" y="1221081"/>
            <a:ext cx="6197820" cy="2862322"/>
          </a:xfrm>
          <a:prstGeom prst="rect">
            <a:avLst/>
          </a:prstGeom>
          <a:noFill/>
        </p:spPr>
        <p:txBody>
          <a:bodyPr wrap="square">
            <a:spAutoFit/>
          </a:bodyPr>
          <a:lstStyle/>
          <a:p>
            <a:r>
              <a:rPr lang="es-ES" b="1" dirty="0">
                <a:solidFill>
                  <a:schemeClr val="bg1"/>
                </a:solidFill>
                <a:effectLst>
                  <a:glow rad="63500">
                    <a:srgbClr val="5A4867"/>
                  </a:glow>
                  <a:outerShdw blurRad="38100" dist="38100" dir="2700000" algn="tl">
                    <a:srgbClr val="000000">
                      <a:alpha val="43137"/>
                    </a:srgbClr>
                  </a:outerShdw>
                </a:effectLst>
              </a:rPr>
              <a:t>La palabra de Dios, que es poderosa, es la única arma de ataque en la armadura de Dios, aunque también puede ser usada como defensa.</a:t>
            </a:r>
          </a:p>
          <a:p>
            <a:r>
              <a:rPr lang="es-ES" b="1" dirty="0">
                <a:solidFill>
                  <a:schemeClr val="bg1"/>
                </a:solidFill>
                <a:effectLst>
                  <a:glow rad="63500">
                    <a:srgbClr val="5A4867"/>
                  </a:glow>
                  <a:outerShdw blurRad="38100" dist="38100" dir="2700000" algn="tl">
                    <a:srgbClr val="000000">
                      <a:alpha val="43137"/>
                    </a:srgbClr>
                  </a:outerShdw>
                </a:effectLst>
              </a:rPr>
              <a:t>Nos permite defendernos y contraatacar contra los ataques directos del diablo. </a:t>
            </a:r>
          </a:p>
          <a:p>
            <a:r>
              <a:rPr lang="es-ES" b="1" dirty="0">
                <a:solidFill>
                  <a:schemeClr val="bg1"/>
                </a:solidFill>
                <a:effectLst>
                  <a:glow rad="63500">
                    <a:srgbClr val="5A4867"/>
                  </a:glow>
                  <a:outerShdw blurRad="38100" dist="38100" dir="2700000" algn="tl">
                    <a:srgbClr val="000000">
                      <a:alpha val="43137"/>
                    </a:srgbClr>
                  </a:outerShdw>
                </a:effectLst>
              </a:rPr>
              <a:t>Por lo tanto, es importante memorizar textos bíblicos, así cuando sea necesario el Espíritu Santo nos los recordará en el momento oportuno cuando debamos dar testimonio de nuestra fe o resistir los ataques del enemigo, como lo hizo el Señor Jesús.</a:t>
            </a:r>
          </a:p>
        </p:txBody>
      </p:sp>
      <p:sp>
        <p:nvSpPr>
          <p:cNvPr id="16" name="CuadroTexto 15">
            <a:extLst>
              <a:ext uri="{FF2B5EF4-FFF2-40B4-BE49-F238E27FC236}">
                <a16:creationId xmlns:a16="http://schemas.microsoft.com/office/drawing/2014/main" id="{4003E7C7-7892-E359-DD1E-941C5174A06F}"/>
              </a:ext>
            </a:extLst>
          </p:cNvPr>
          <p:cNvSpPr txBox="1"/>
          <p:nvPr/>
        </p:nvSpPr>
        <p:spPr>
          <a:xfrm>
            <a:off x="466931" y="4017325"/>
            <a:ext cx="6945547" cy="923330"/>
          </a:xfrm>
          <a:prstGeom prst="rect">
            <a:avLst/>
          </a:prstGeom>
          <a:noFill/>
        </p:spPr>
        <p:txBody>
          <a:bodyPr wrap="square">
            <a:spAutoFit/>
          </a:bodyPr>
          <a:lstStyle/>
          <a:p>
            <a:r>
              <a:rPr lang="es-ES" b="1" dirty="0">
                <a:solidFill>
                  <a:schemeClr val="bg1"/>
                </a:solidFill>
                <a:effectLst>
                  <a:glow rad="63500">
                    <a:srgbClr val="5A4867"/>
                  </a:glow>
                  <a:outerShdw blurRad="38100" dist="38100" dir="2700000" algn="tl">
                    <a:srgbClr val="000000">
                      <a:alpha val="43137"/>
                    </a:srgbClr>
                  </a:outerShdw>
                </a:effectLst>
              </a:rPr>
              <a:t>Familiarizarse con las Escrituras agudiza la capacidad de discernimiento y fortalece el alma. La Biblia es la espada del Espíritu, siempre preparada para vencer al adversario. </a:t>
            </a:r>
          </a:p>
        </p:txBody>
      </p:sp>
      <p:sp>
        <p:nvSpPr>
          <p:cNvPr id="19" name="CuadroTexto 18">
            <a:extLst>
              <a:ext uri="{FF2B5EF4-FFF2-40B4-BE49-F238E27FC236}">
                <a16:creationId xmlns:a16="http://schemas.microsoft.com/office/drawing/2014/main" id="{428F092F-8C0F-B800-69DB-8AF932D98DEB}"/>
              </a:ext>
            </a:extLst>
          </p:cNvPr>
          <p:cNvSpPr txBox="1"/>
          <p:nvPr/>
        </p:nvSpPr>
        <p:spPr>
          <a:xfrm>
            <a:off x="466931" y="4874577"/>
            <a:ext cx="8871623" cy="1754326"/>
          </a:xfrm>
          <a:prstGeom prst="rect">
            <a:avLst/>
          </a:prstGeom>
          <a:noFill/>
        </p:spPr>
        <p:txBody>
          <a:bodyPr wrap="square">
            <a:spAutoFit/>
          </a:bodyPr>
          <a:lstStyle/>
          <a:p>
            <a:r>
              <a:rPr lang="es-ES" b="1" dirty="0">
                <a:solidFill>
                  <a:schemeClr val="bg1"/>
                </a:solidFill>
                <a:effectLst>
                  <a:glow rad="63500">
                    <a:srgbClr val="5A4867"/>
                  </a:glow>
                  <a:outerShdw blurRad="38100" dist="38100" dir="2700000" algn="tl">
                    <a:srgbClr val="000000">
                      <a:alpha val="43137"/>
                    </a:srgbClr>
                  </a:outerShdw>
                </a:effectLst>
              </a:rPr>
              <a:t>La Biblia es el único y verdadero guía en todos los asuntos de fe y de práctica. La razón por la cual Satanás tiene tanto control sobre la mente y el corazón de los hombres, es porque no han hecho de la Palabra de Dios su consejera, y todos sus caminos no han sido probados mediante la prueba verdadera. La Biblia nos mostrará el curso que debemos seguir para llegar a ser los herederos de la gloria.—</a:t>
            </a:r>
            <a:r>
              <a:rPr lang="es-ES" b="1" dirty="0" err="1">
                <a:solidFill>
                  <a:schemeClr val="bg1"/>
                </a:solidFill>
                <a:effectLst>
                  <a:glow rad="63500">
                    <a:srgbClr val="5A4867"/>
                  </a:glow>
                  <a:outerShdw blurRad="38100" dist="38100" dir="2700000" algn="tl">
                    <a:srgbClr val="000000">
                      <a:alpha val="43137"/>
                    </a:srgbClr>
                  </a:outerShdw>
                </a:effectLst>
              </a:rPr>
              <a:t>The</a:t>
            </a:r>
            <a:r>
              <a:rPr lang="es-ES" b="1" dirty="0">
                <a:solidFill>
                  <a:schemeClr val="bg1"/>
                </a:solidFill>
                <a:effectLst>
                  <a:glow rad="63500">
                    <a:srgbClr val="5A4867"/>
                  </a:glow>
                  <a:outerShdw blurRad="38100" dist="38100" dir="2700000" algn="tl">
                    <a:srgbClr val="000000">
                      <a:alpha val="43137"/>
                    </a:srgbClr>
                  </a:outerShdw>
                </a:effectLst>
              </a:rPr>
              <a:t> </a:t>
            </a:r>
            <a:r>
              <a:rPr lang="es-ES" b="1" dirty="0" err="1">
                <a:solidFill>
                  <a:schemeClr val="bg1"/>
                </a:solidFill>
                <a:effectLst>
                  <a:glow rad="63500">
                    <a:srgbClr val="5A4867"/>
                  </a:glow>
                  <a:outerShdw blurRad="38100" dist="38100" dir="2700000" algn="tl">
                    <a:srgbClr val="000000">
                      <a:alpha val="43137"/>
                    </a:srgbClr>
                  </a:outerShdw>
                </a:effectLst>
              </a:rPr>
              <a:t>Review</a:t>
            </a:r>
            <a:r>
              <a:rPr lang="es-ES" b="1" dirty="0">
                <a:solidFill>
                  <a:schemeClr val="bg1"/>
                </a:solidFill>
                <a:effectLst>
                  <a:glow rad="63500">
                    <a:srgbClr val="5A4867"/>
                  </a:glow>
                  <a:outerShdw blurRad="38100" dist="38100" dir="2700000" algn="tl">
                    <a:srgbClr val="000000">
                      <a:alpha val="43137"/>
                    </a:srgbClr>
                  </a:outerShdw>
                </a:effectLst>
              </a:rPr>
              <a:t> and Herald, 4 de enero de 1881; Nuestra Elevada Vocación, 33. 1MCP 99.3</a:t>
            </a:r>
            <a:endParaRPr lang="es-ES" dirty="0">
              <a:effectLst>
                <a:glow rad="63500">
                  <a:srgbClr val="5A4867"/>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65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left)">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wipe(left)">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build="p"/>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8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423BB41-19A8-BACC-0D72-39302314E410}"/>
              </a:ext>
            </a:extLst>
          </p:cNvPr>
          <p:cNvSpPr txBox="1"/>
          <p:nvPr/>
        </p:nvSpPr>
        <p:spPr>
          <a:xfrm>
            <a:off x="95250" y="108375"/>
            <a:ext cx="9239250" cy="646331"/>
          </a:xfrm>
          <a:prstGeom prst="rect">
            <a:avLst/>
          </a:prstGeom>
          <a:noFill/>
        </p:spPr>
        <p:txBody>
          <a:bodyPr wrap="square">
            <a:spAutoFit/>
          </a:bodyPr>
          <a:lstStyle/>
          <a:p>
            <a:r>
              <a:rPr lang="es-ES" b="1" dirty="0"/>
              <a:t>“Nuestra única esperanza, si queremos vencer, radica en unir nuestra voluntad a la de Dios, y trabajar juntamente con él, hora tras hora y día tras día. No podemos retener nuestro espíritu </a:t>
            </a:r>
          </a:p>
        </p:txBody>
      </p:sp>
      <p:sp>
        <p:nvSpPr>
          <p:cNvPr id="5" name="CuadroTexto 4">
            <a:extLst>
              <a:ext uri="{FF2B5EF4-FFF2-40B4-BE49-F238E27FC236}">
                <a16:creationId xmlns:a16="http://schemas.microsoft.com/office/drawing/2014/main" id="{29AA7A8A-A3B9-8628-BFF2-01BD2243773C}"/>
              </a:ext>
            </a:extLst>
          </p:cNvPr>
          <p:cNvSpPr txBox="1"/>
          <p:nvPr/>
        </p:nvSpPr>
        <p:spPr>
          <a:xfrm>
            <a:off x="107022" y="5298480"/>
            <a:ext cx="7313238" cy="1477328"/>
          </a:xfrm>
          <a:prstGeom prst="rect">
            <a:avLst/>
          </a:prstGeom>
          <a:noFill/>
        </p:spPr>
        <p:txBody>
          <a:bodyPr wrap="square">
            <a:spAutoFit/>
          </a:bodyPr>
          <a:lstStyle/>
          <a:p>
            <a:r>
              <a:rPr lang="es-ES" b="1" dirty="0"/>
              <a:t>¿Te gustaría salir a la guerra espiritual protegido por la armadura celestial? </a:t>
            </a:r>
          </a:p>
          <a:p>
            <a:r>
              <a:rPr lang="es-ES" b="1" dirty="0"/>
              <a:t>Eso es posible, solo debes tomar decisiones acertadas en tu vida cotidiana. Cada día has de creer en la Verdad: Jesús. </a:t>
            </a:r>
          </a:p>
          <a:p>
            <a:r>
              <a:rPr lang="es-ES" b="1" dirty="0"/>
              <a:t>Que Dios te bendiga. No te olvides de Romanos 8:31: “¿Qué pues, diremos a esto? Si Dios es por nosotros, ¿quién contra nosotros?”</a:t>
            </a:r>
          </a:p>
        </p:txBody>
      </p:sp>
      <p:pic>
        <p:nvPicPr>
          <p:cNvPr id="4" name="Imagen 3" descr="Imagen que contiene persona, ropa, mujer, hombre&#10;&#10;Descripción generada automáticamente">
            <a:extLst>
              <a:ext uri="{FF2B5EF4-FFF2-40B4-BE49-F238E27FC236}">
                <a16:creationId xmlns:a16="http://schemas.microsoft.com/office/drawing/2014/main" id="{2919AE60-92E3-A93C-3463-8A62279B61E1}"/>
              </a:ext>
            </a:extLst>
          </p:cNvPr>
          <p:cNvPicPr>
            <a:picLocks noChangeAspect="1"/>
          </p:cNvPicPr>
          <p:nvPr/>
        </p:nvPicPr>
        <p:blipFill rotWithShape="1">
          <a:blip r:embed="rId3">
            <a:extLst>
              <a:ext uri="{28A0092B-C50C-407E-A947-70E740481C1C}">
                <a14:useLocalDpi xmlns:a14="http://schemas.microsoft.com/office/drawing/2010/main" val="0"/>
              </a:ext>
            </a:extLst>
          </a:blip>
          <a:srcRect t="7580"/>
          <a:stretch/>
        </p:blipFill>
        <p:spPr>
          <a:xfrm>
            <a:off x="7420260" y="3195263"/>
            <a:ext cx="4644170" cy="3451622"/>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616EC2FF-39F8-237A-3DB4-D33030E7F782}"/>
              </a:ext>
            </a:extLst>
          </p:cNvPr>
          <p:cNvSpPr txBox="1"/>
          <p:nvPr/>
        </p:nvSpPr>
        <p:spPr>
          <a:xfrm>
            <a:off x="4027783" y="3307726"/>
            <a:ext cx="3207121" cy="2031325"/>
          </a:xfrm>
          <a:prstGeom prst="rect">
            <a:avLst/>
          </a:prstGeom>
          <a:noFill/>
        </p:spPr>
        <p:txBody>
          <a:bodyPr wrap="square">
            <a:spAutoFit/>
          </a:bodyPr>
          <a:lstStyle/>
          <a:p>
            <a:r>
              <a:rPr lang="es-ES" b="1" dirty="0"/>
              <a:t>La guerra que debemos sostener es «la buena batalla de la fe». Por «lo cual también trabajo—dijo el apóstol Pablo, luchando según la potencia de él, la cual actúa poderosamente en mí»”. DMJ 121</a:t>
            </a:r>
          </a:p>
        </p:txBody>
      </p:sp>
      <p:pic>
        <p:nvPicPr>
          <p:cNvPr id="1026" name="Picture 2" descr="Warrior Bride - The Anointed Painting by Todd L Thomas">
            <a:extLst>
              <a:ext uri="{FF2B5EF4-FFF2-40B4-BE49-F238E27FC236}">
                <a16:creationId xmlns:a16="http://schemas.microsoft.com/office/drawing/2014/main" id="{2D81E522-07C8-062E-13BE-4EE7B099D1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98" r="9977"/>
          <a:stretch/>
        </p:blipFill>
        <p:spPr bwMode="auto">
          <a:xfrm>
            <a:off x="9187617" y="211115"/>
            <a:ext cx="2876813" cy="2819511"/>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59692DE-977A-FC9F-D50D-13F9A415B92D}"/>
              </a:ext>
            </a:extLst>
          </p:cNvPr>
          <p:cNvSpPr txBox="1"/>
          <p:nvPr/>
        </p:nvSpPr>
        <p:spPr>
          <a:xfrm>
            <a:off x="3996384" y="685917"/>
            <a:ext cx="5241580" cy="2585323"/>
          </a:xfrm>
          <a:prstGeom prst="rect">
            <a:avLst/>
          </a:prstGeom>
          <a:noFill/>
        </p:spPr>
        <p:txBody>
          <a:bodyPr wrap="square">
            <a:spAutoFit/>
          </a:bodyPr>
          <a:lstStyle/>
          <a:p>
            <a:r>
              <a:rPr lang="es-ES" b="1" dirty="0"/>
              <a:t>egoísta y entrar en el reino de Dios. Si alcanzamos la santidad, será por el renunciamiento al yo y por la aceptación del sentir de Cristo. El orgullo y el egoísmo deben crucificarse. ¿Estamos dispuestos a pagar lo que se requiere de nosotros? ¿Estamos dispuestos a permitir que nuestra voluntad sea puesta en conformidad perfecta con la de Dios? Mientras no lo estemos, su gracia transformadora no puede manifestarse en nosotros. </a:t>
            </a:r>
            <a:endParaRPr lang="es-ES" dirty="0"/>
          </a:p>
        </p:txBody>
      </p:sp>
      <p:pic>
        <p:nvPicPr>
          <p:cNvPr id="2" name="Imagen 1">
            <a:extLst>
              <a:ext uri="{FF2B5EF4-FFF2-40B4-BE49-F238E27FC236}">
                <a16:creationId xmlns:a16="http://schemas.microsoft.com/office/drawing/2014/main" id="{2DD01CDB-7538-A59C-1A25-FBA1E8FD5FCF}"/>
              </a:ext>
            </a:extLst>
          </p:cNvPr>
          <p:cNvPicPr>
            <a:picLocks noChangeAspect="1"/>
          </p:cNvPicPr>
          <p:nvPr/>
        </p:nvPicPr>
        <p:blipFill rotWithShape="1">
          <a:blip r:embed="rId5"/>
          <a:srcRect t="17928"/>
          <a:stretch/>
        </p:blipFill>
        <p:spPr>
          <a:xfrm>
            <a:off x="191822" y="754706"/>
            <a:ext cx="3711884" cy="4565849"/>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38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2000" t="-17000" b="-2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4283D04-52C4-8080-0FFB-5667DF6F9F42}"/>
              </a:ext>
            </a:extLst>
          </p:cNvPr>
          <p:cNvSpPr txBox="1"/>
          <p:nvPr/>
        </p:nvSpPr>
        <p:spPr>
          <a:xfrm>
            <a:off x="94269" y="188349"/>
            <a:ext cx="6770729" cy="2862322"/>
          </a:xfrm>
          <a:prstGeom prst="rect">
            <a:avLst/>
          </a:prstGeom>
          <a:noFill/>
        </p:spPr>
        <p:txBody>
          <a:bodyPr wrap="square">
            <a:spAutoFit/>
          </a:bodyPr>
          <a:lstStyle/>
          <a:p>
            <a:r>
              <a:rPr lang="es-ES" b="1" dirty="0"/>
              <a:t>El Imperio romano dominó el mundo durante mucho más tiempo que otros grandes imperios. El Imperio comenzó alrededor del año 168 a.C. y terminó su hegemonía cuando el emperador Romano, Rómulo Augusto fue depuesto por el rey germano Odoacro en 476 d.C. </a:t>
            </a:r>
          </a:p>
          <a:p>
            <a:r>
              <a:rPr lang="es-ES" b="1" dirty="0"/>
              <a:t>Los ejércitos de legionarios fueron clave en este gran logro. Estos ejércitos eran una verdadera máquina humana de guerra. Sus tropas se convirtieron en la más eficaz organización militar de la historia. Se trataba de un ejército profesional, compuesto de soldados bien disciplinados y rigurosamente adiestrados. Pero sus resultados en la batalla eran atribuidos a su armadura. </a:t>
            </a:r>
          </a:p>
        </p:txBody>
      </p:sp>
      <p:grpSp>
        <p:nvGrpSpPr>
          <p:cNvPr id="10" name="Grupo 9">
            <a:extLst>
              <a:ext uri="{FF2B5EF4-FFF2-40B4-BE49-F238E27FC236}">
                <a16:creationId xmlns:a16="http://schemas.microsoft.com/office/drawing/2014/main" id="{D94E308F-67E7-7FC4-8AD6-83546558008F}"/>
              </a:ext>
            </a:extLst>
          </p:cNvPr>
          <p:cNvGrpSpPr/>
          <p:nvPr/>
        </p:nvGrpSpPr>
        <p:grpSpPr>
          <a:xfrm>
            <a:off x="6895085" y="139464"/>
            <a:ext cx="5151420" cy="3382968"/>
            <a:chOff x="6802902" y="64572"/>
            <a:chExt cx="5282194" cy="3364428"/>
          </a:xfrm>
        </p:grpSpPr>
        <p:pic>
          <p:nvPicPr>
            <p:cNvPr id="9" name="Imagen 8" descr="Mapa&#10;&#10;Descripción generada automáticamente">
              <a:extLst>
                <a:ext uri="{FF2B5EF4-FFF2-40B4-BE49-F238E27FC236}">
                  <a16:creationId xmlns:a16="http://schemas.microsoft.com/office/drawing/2014/main" id="{08F48F42-0FEE-0E76-2232-E64BE4603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02" y="64572"/>
              <a:ext cx="5282194" cy="3364428"/>
            </a:xfrm>
            <a:prstGeom prst="rect">
              <a:avLst/>
            </a:prstGeom>
            <a:ln w="38100" cap="sq">
              <a:solidFill>
                <a:srgbClr val="B13C3B"/>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B637014-C524-740F-F3AA-C9610913ED9C}"/>
                </a:ext>
              </a:extLst>
            </p:cNvPr>
            <p:cNvSpPr txBox="1"/>
            <p:nvPr/>
          </p:nvSpPr>
          <p:spPr>
            <a:xfrm>
              <a:off x="9509315" y="73949"/>
              <a:ext cx="2555964" cy="307777"/>
            </a:xfrm>
            <a:prstGeom prst="rect">
              <a:avLst/>
            </a:prstGeom>
            <a:noFill/>
            <a:ln>
              <a:noFill/>
            </a:ln>
          </p:spPr>
          <p:txBody>
            <a:bodyPr wrap="square">
              <a:spAutoFit/>
            </a:bodyPr>
            <a:lstStyle/>
            <a:p>
              <a:r>
                <a:rPr lang="es-ES" sz="700" dirty="0"/>
                <a:t>De </a:t>
              </a:r>
              <a:r>
                <a:rPr lang="es-ES" sz="700" dirty="0" err="1"/>
                <a:t>Tataryn</a:t>
              </a:r>
              <a:r>
                <a:rPr lang="es-ES" sz="700" dirty="0"/>
                <a:t> - Trabajo propio, CC BY-SA 3.0, https://commons.wikimedia.org/w/index.php?curid=19625326</a:t>
              </a:r>
            </a:p>
          </p:txBody>
        </p:sp>
      </p:grpSp>
      <p:pic>
        <p:nvPicPr>
          <p:cNvPr id="17" name="Imagen 16">
            <a:extLst>
              <a:ext uri="{FF2B5EF4-FFF2-40B4-BE49-F238E27FC236}">
                <a16:creationId xmlns:a16="http://schemas.microsoft.com/office/drawing/2014/main" id="{536956C6-6136-174B-01CE-41B3891732D2}"/>
              </a:ext>
            </a:extLst>
          </p:cNvPr>
          <p:cNvPicPr>
            <a:picLocks noChangeAspect="1"/>
          </p:cNvPicPr>
          <p:nvPr/>
        </p:nvPicPr>
        <p:blipFill rotWithShape="1">
          <a:blip r:embed="rId4"/>
          <a:srcRect b="7737"/>
          <a:stretch/>
        </p:blipFill>
        <p:spPr>
          <a:xfrm>
            <a:off x="194135" y="3224233"/>
            <a:ext cx="4862065" cy="3364428"/>
          </a:xfrm>
          <a:prstGeom prst="rect">
            <a:avLst/>
          </a:prstGeom>
          <a:ln w="38100" cap="sq">
            <a:solidFill>
              <a:srgbClr val="B13C3B"/>
            </a:solidFill>
            <a:prstDash val="solid"/>
            <a:miter lim="800000"/>
          </a:ln>
          <a:effectLst>
            <a:outerShdw blurRad="50800" dist="38100" dir="2700000" algn="tl" rotWithShape="0">
              <a:srgbClr val="000000">
                <a:alpha val="43000"/>
              </a:srgbClr>
            </a:outerShdw>
          </a:effectLst>
        </p:spPr>
      </p:pic>
      <p:pic>
        <p:nvPicPr>
          <p:cNvPr id="19" name="Imagen 18" descr="Persona con uniforme y sombrero&#10;&#10;Descripción generada automáticamente con confianza baja">
            <a:extLst>
              <a:ext uri="{FF2B5EF4-FFF2-40B4-BE49-F238E27FC236}">
                <a16:creationId xmlns:a16="http://schemas.microsoft.com/office/drawing/2014/main" id="{12B82E5F-66DB-4A5A-1E75-A1BB3F1D5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4618" y="3728817"/>
            <a:ext cx="1672439" cy="3078809"/>
          </a:xfrm>
          <a:prstGeom prst="rect">
            <a:avLst/>
          </a:prstGeom>
          <a:effectLst>
            <a:outerShdw blurRad="50800" dist="38100" dir="5400000" algn="t" rotWithShape="0">
              <a:prstClr val="black">
                <a:alpha val="40000"/>
              </a:prstClr>
            </a:outerShdw>
            <a:softEdge rad="25400"/>
          </a:effectLst>
        </p:spPr>
      </p:pic>
      <p:pic>
        <p:nvPicPr>
          <p:cNvPr id="21" name="Imagen 20" descr="Imagen que contiene sostener, vistiendo, hombre, parado&#10;&#10;Descripción generada automáticamente">
            <a:extLst>
              <a:ext uri="{FF2B5EF4-FFF2-40B4-BE49-F238E27FC236}">
                <a16:creationId xmlns:a16="http://schemas.microsoft.com/office/drawing/2014/main" id="{2D57DB58-A9D8-77CD-AC27-50CF63D7E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656" y="3752632"/>
            <a:ext cx="1585378" cy="3052835"/>
          </a:xfrm>
          <a:prstGeom prst="rect">
            <a:avLst/>
          </a:prstGeom>
          <a:effectLst>
            <a:outerShdw blurRad="50800" dist="38100" dir="5400000" algn="t" rotWithShape="0">
              <a:prstClr val="black">
                <a:alpha val="40000"/>
              </a:prstClr>
            </a:outerShdw>
            <a:softEdge rad="25400"/>
          </a:effectLst>
        </p:spPr>
      </p:pic>
      <p:sp>
        <p:nvSpPr>
          <p:cNvPr id="22" name="CuadroTexto 21">
            <a:extLst>
              <a:ext uri="{FF2B5EF4-FFF2-40B4-BE49-F238E27FC236}">
                <a16:creationId xmlns:a16="http://schemas.microsoft.com/office/drawing/2014/main" id="{1E849B02-6ED0-A53A-22FF-F3C4E6FAC1FF}"/>
              </a:ext>
            </a:extLst>
          </p:cNvPr>
          <p:cNvSpPr txBox="1"/>
          <p:nvPr/>
        </p:nvSpPr>
        <p:spPr>
          <a:xfrm>
            <a:off x="5295987" y="3807876"/>
            <a:ext cx="2744458" cy="2862322"/>
          </a:xfrm>
          <a:prstGeom prst="rect">
            <a:avLst/>
          </a:prstGeom>
          <a:noFill/>
        </p:spPr>
        <p:txBody>
          <a:bodyPr wrap="square">
            <a:spAutoFit/>
          </a:bodyPr>
          <a:lstStyle/>
          <a:p>
            <a:r>
              <a:rPr lang="es-ES" b="1" dirty="0"/>
              <a:t>En la carta a los efesios Pablo compara la armadura del soldado con la armadura que Dios le da al cristiano. Lo podemos leer en Efesios 6:10-18.</a:t>
            </a:r>
          </a:p>
          <a:p>
            <a:r>
              <a:rPr lang="es-ES" b="1" dirty="0"/>
              <a:t>Vamos a contestar algunas preguntas importantes y a aprender más sobre esta armadura.</a:t>
            </a:r>
          </a:p>
        </p:txBody>
      </p:sp>
    </p:spTree>
    <p:extLst>
      <p:ext uri="{BB962C8B-B14F-4D97-AF65-F5344CB8AC3E}">
        <p14:creationId xmlns:p14="http://schemas.microsoft.com/office/powerpoint/2010/main" val="20407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900" decel="100000" fill="hold"/>
                                        <p:tgtEl>
                                          <p:spTgt spid="2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900" decel="100000" fill="hold"/>
                                        <p:tgtEl>
                                          <p:spTgt spid="1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900" decel="100000" fill="hold"/>
                                        <p:tgtEl>
                                          <p:spTgt spid="2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25000" b="-3000"/>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B28529D-C520-5A99-2638-AB1FBFCAE44C}"/>
              </a:ext>
            </a:extLst>
          </p:cNvPr>
          <p:cNvSpPr txBox="1"/>
          <p:nvPr/>
        </p:nvSpPr>
        <p:spPr>
          <a:xfrm>
            <a:off x="225168" y="1413990"/>
            <a:ext cx="7529521" cy="923330"/>
          </a:xfrm>
          <a:prstGeom prst="rect">
            <a:avLst/>
          </a:prstGeom>
          <a:noFill/>
        </p:spPr>
        <p:txBody>
          <a:bodyPr wrap="square">
            <a:spAutoFit/>
          </a:bodyPr>
          <a:lstStyle/>
          <a:p>
            <a:r>
              <a:rPr lang="es-ES" b="1" dirty="0"/>
              <a:t>El apóstol Pablo fue llevado a Roma como prisionero y se le puso encadenado a un soldado durante dos años. Así que Pablo conocía muy bien la armadura del soldado romano. </a:t>
            </a:r>
          </a:p>
        </p:txBody>
      </p:sp>
      <p:pic>
        <p:nvPicPr>
          <p:cNvPr id="16" name="Imagen 15" descr="Un dibujo de una persona&#10;&#10;Descripción generada automáticamente con confianza baja">
            <a:extLst>
              <a:ext uri="{FF2B5EF4-FFF2-40B4-BE49-F238E27FC236}">
                <a16:creationId xmlns:a16="http://schemas.microsoft.com/office/drawing/2014/main" id="{4EBB4D46-A896-CF05-FEAC-A872013EA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879" y="604002"/>
            <a:ext cx="2277937" cy="2952667"/>
          </a:xfrm>
          <a:prstGeom prst="roundRect">
            <a:avLst>
              <a:gd name="adj" fmla="val 16667"/>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3" name="CuadroTexto 2">
            <a:extLst>
              <a:ext uri="{FF2B5EF4-FFF2-40B4-BE49-F238E27FC236}">
                <a16:creationId xmlns:a16="http://schemas.microsoft.com/office/drawing/2014/main" id="{096B387D-B6F4-B731-9C95-87790CE1C9EC}"/>
              </a:ext>
            </a:extLst>
          </p:cNvPr>
          <p:cNvSpPr txBox="1"/>
          <p:nvPr/>
        </p:nvSpPr>
        <p:spPr>
          <a:xfrm>
            <a:off x="76231" y="52232"/>
            <a:ext cx="10312909" cy="461665"/>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rPr>
              <a:t>¿Qué le inspiró a Pablo el símil de la armadura romana con la vida cristiana? </a:t>
            </a:r>
            <a:endParaRPr lang="es-ES" sz="2400" dirty="0">
              <a:solidFill>
                <a:schemeClr val="bg1"/>
              </a:solidFill>
              <a:effectLst>
                <a:outerShdw blurRad="38100" dist="38100" dir="2700000" algn="tl">
                  <a:srgbClr val="000000">
                    <a:alpha val="43137"/>
                  </a:srgbClr>
                </a:outerShdw>
              </a:effectLst>
            </a:endParaRPr>
          </a:p>
        </p:txBody>
      </p:sp>
      <p:pic>
        <p:nvPicPr>
          <p:cNvPr id="22" name="Imagen 21" descr="Un grupo de personas en una cocina&#10;&#10;Descripción generada automáticamente con confianza media">
            <a:extLst>
              <a:ext uri="{FF2B5EF4-FFF2-40B4-BE49-F238E27FC236}">
                <a16:creationId xmlns:a16="http://schemas.microsoft.com/office/drawing/2014/main" id="{CCA82F72-92ED-1711-13E7-973C3672959D}"/>
              </a:ext>
            </a:extLst>
          </p:cNvPr>
          <p:cNvPicPr>
            <a:picLocks noChangeAspect="1"/>
          </p:cNvPicPr>
          <p:nvPr/>
        </p:nvPicPr>
        <p:blipFill rotWithShape="1">
          <a:blip r:embed="rId4">
            <a:extLst>
              <a:ext uri="{28A0092B-C50C-407E-A947-70E740481C1C}">
                <a14:useLocalDpi xmlns:a14="http://schemas.microsoft.com/office/drawing/2010/main" val="0"/>
              </a:ext>
            </a:extLst>
          </a:blip>
          <a:srcRect r="33150"/>
          <a:stretch/>
        </p:blipFill>
        <p:spPr>
          <a:xfrm>
            <a:off x="120426" y="2315183"/>
            <a:ext cx="3546897" cy="4401313"/>
          </a:xfrm>
          <a:prstGeom prst="roundRect">
            <a:avLst>
              <a:gd name="adj" fmla="val 10294"/>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24" name="CuadroTexto 23">
            <a:extLst>
              <a:ext uri="{FF2B5EF4-FFF2-40B4-BE49-F238E27FC236}">
                <a16:creationId xmlns:a16="http://schemas.microsoft.com/office/drawing/2014/main" id="{FED4B3C8-23C5-4A68-7B6D-5C06215DA275}"/>
              </a:ext>
            </a:extLst>
          </p:cNvPr>
          <p:cNvSpPr txBox="1"/>
          <p:nvPr/>
        </p:nvSpPr>
        <p:spPr>
          <a:xfrm>
            <a:off x="7018267" y="3561520"/>
            <a:ext cx="5053307" cy="3139321"/>
          </a:xfrm>
          <a:prstGeom prst="rect">
            <a:avLst/>
          </a:prstGeom>
          <a:noFill/>
        </p:spPr>
        <p:txBody>
          <a:bodyPr wrap="square">
            <a:spAutoFit/>
          </a:bodyPr>
          <a:lstStyle/>
          <a:p>
            <a:r>
              <a:rPr lang="es-ES" b="1" dirty="0"/>
              <a:t>Sabía por experiencia del gran conflicto que vivimos cada ser humano. Sabía que el campo de batalla para esta intensa lucha espiritual no es un pedazo de bienes raíces terrenales; es el corazón humano. Tanto Jesús como el diablo están sumamente interesados ​​en tomar posesión de nuestras mentes y corazones. Por esta razón, Pablo exhorta a los cristianos para que no sean meros espectadores o mediadores pacíficos en este terrible conflicto, sino que debemos luchar en la primera línea del frente. </a:t>
            </a:r>
          </a:p>
        </p:txBody>
      </p:sp>
      <p:pic>
        <p:nvPicPr>
          <p:cNvPr id="26" name="Imagen 25" descr="Un grupo de personas en una oficina&#10;&#10;Descripción generada automáticamente">
            <a:extLst>
              <a:ext uri="{FF2B5EF4-FFF2-40B4-BE49-F238E27FC236}">
                <a16:creationId xmlns:a16="http://schemas.microsoft.com/office/drawing/2014/main" id="{0DBD77ED-A255-0D3E-0906-F4A5BE1BC219}"/>
              </a:ext>
            </a:extLst>
          </p:cNvPr>
          <p:cNvPicPr>
            <a:picLocks noChangeAspect="1"/>
          </p:cNvPicPr>
          <p:nvPr/>
        </p:nvPicPr>
        <p:blipFill rotWithShape="1">
          <a:blip r:embed="rId5">
            <a:extLst>
              <a:ext uri="{28A0092B-C50C-407E-A947-70E740481C1C}">
                <a14:useLocalDpi xmlns:a14="http://schemas.microsoft.com/office/drawing/2010/main" val="0"/>
              </a:ext>
            </a:extLst>
          </a:blip>
          <a:srcRect l="46526"/>
          <a:stretch/>
        </p:blipFill>
        <p:spPr>
          <a:xfrm>
            <a:off x="3919122" y="2315183"/>
            <a:ext cx="2910251" cy="4401313"/>
          </a:xfrm>
          <a:prstGeom prst="roundRect">
            <a:avLst>
              <a:gd name="adj" fmla="val 9959"/>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pic>
        <p:nvPicPr>
          <p:cNvPr id="30" name="Imagen 29" descr="Una caricatura de una persona&#10;&#10;Descripción generada automáticamente con confianza media">
            <a:extLst>
              <a:ext uri="{FF2B5EF4-FFF2-40B4-BE49-F238E27FC236}">
                <a16:creationId xmlns:a16="http://schemas.microsoft.com/office/drawing/2014/main" id="{4C183C09-9E0C-A788-7391-86CB32051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2513" y="604002"/>
            <a:ext cx="1626248" cy="2953986"/>
          </a:xfrm>
          <a:prstGeom prst="roundRect">
            <a:avLst>
              <a:gd name="adj" fmla="val 16667"/>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grpSp>
        <p:nvGrpSpPr>
          <p:cNvPr id="2" name="Grupo 1">
            <a:extLst>
              <a:ext uri="{FF2B5EF4-FFF2-40B4-BE49-F238E27FC236}">
                <a16:creationId xmlns:a16="http://schemas.microsoft.com/office/drawing/2014/main" id="{685DC93B-808D-69FB-3CFE-4A8A72772F5C}"/>
              </a:ext>
            </a:extLst>
          </p:cNvPr>
          <p:cNvGrpSpPr/>
          <p:nvPr/>
        </p:nvGrpSpPr>
        <p:grpSpPr>
          <a:xfrm>
            <a:off x="447472" y="523625"/>
            <a:ext cx="6581080" cy="923330"/>
            <a:chOff x="447472" y="523625"/>
            <a:chExt cx="6581080" cy="923330"/>
          </a:xfrm>
        </p:grpSpPr>
        <p:pic>
          <p:nvPicPr>
            <p:cNvPr id="1031" name="Imagen 1030">
              <a:extLst>
                <a:ext uri="{FF2B5EF4-FFF2-40B4-BE49-F238E27FC236}">
                  <a16:creationId xmlns:a16="http://schemas.microsoft.com/office/drawing/2014/main" id="{8996A257-15B5-A76F-9252-98B91FBC44ED}"/>
                </a:ext>
              </a:extLst>
            </p:cNvPr>
            <p:cNvPicPr>
              <a:picLocks noChangeAspect="1"/>
            </p:cNvPicPr>
            <p:nvPr/>
          </p:nvPicPr>
          <p:blipFill>
            <a:blip r:embed="rId7"/>
            <a:stretch>
              <a:fillRect/>
            </a:stretch>
          </p:blipFill>
          <p:spPr>
            <a:xfrm>
              <a:off x="447472" y="580493"/>
              <a:ext cx="6581080" cy="866462"/>
            </a:xfrm>
            <a:prstGeom prst="rect">
              <a:avLst/>
            </a:prstGeom>
            <a:scene3d>
              <a:camera prst="orthographicFront"/>
              <a:lightRig rig="threePt" dir="t"/>
            </a:scene3d>
            <a:sp3d>
              <a:bevelT w="38100"/>
            </a:sp3d>
          </p:spPr>
        </p:pic>
        <p:sp>
          <p:nvSpPr>
            <p:cNvPr id="1024" name="CuadroTexto 1023">
              <a:extLst>
                <a:ext uri="{FF2B5EF4-FFF2-40B4-BE49-F238E27FC236}">
                  <a16:creationId xmlns:a16="http://schemas.microsoft.com/office/drawing/2014/main" id="{4F3C01BA-11F6-0B1F-4FC9-B9B3F6F6E450}"/>
                </a:ext>
              </a:extLst>
            </p:cNvPr>
            <p:cNvSpPr txBox="1"/>
            <p:nvPr/>
          </p:nvSpPr>
          <p:spPr>
            <a:xfrm>
              <a:off x="521624" y="523625"/>
              <a:ext cx="6506927" cy="923330"/>
            </a:xfrm>
            <a:prstGeom prst="rect">
              <a:avLst/>
            </a:prstGeom>
            <a:noFill/>
          </p:spPr>
          <p:txBody>
            <a:bodyPr wrap="square">
              <a:spAutoFit/>
            </a:bodyPr>
            <a:lstStyle/>
            <a:p>
              <a:pPr algn="ctr"/>
              <a:r>
                <a:rPr lang="es-ES" b="1" dirty="0">
                  <a:solidFill>
                    <a:srgbClr val="4E3B5F"/>
                  </a:solidFill>
                  <a:latin typeface="Bodoni MT" panose="02070603080606020203" pitchFamily="18" charset="0"/>
                </a:rPr>
                <a:t>“Cuando llegamos a Roma, el centurión entregó los presos al prefecto militar, pero a Pablo se le permitió vivir aparte, con un soldado que le custodiase” (Hechos 28:16).</a:t>
              </a:r>
            </a:p>
          </p:txBody>
        </p:sp>
      </p:grpSp>
    </p:spTree>
    <p:extLst>
      <p:ext uri="{BB962C8B-B14F-4D97-AF65-F5344CB8AC3E}">
        <p14:creationId xmlns:p14="http://schemas.microsoft.com/office/powerpoint/2010/main" val="18389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23000" b="-3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D9122D-3425-CC85-E7B9-D3195A8D37FF}"/>
              </a:ext>
            </a:extLst>
          </p:cNvPr>
          <p:cNvSpPr txBox="1"/>
          <p:nvPr/>
        </p:nvSpPr>
        <p:spPr>
          <a:xfrm>
            <a:off x="171480" y="111631"/>
            <a:ext cx="10791591" cy="461665"/>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rPr>
              <a:t>¿Contra qué tenemos lucha? ¿Quiénes están descritos en estas expresiones?</a:t>
            </a:r>
          </a:p>
        </p:txBody>
      </p:sp>
      <p:grpSp>
        <p:nvGrpSpPr>
          <p:cNvPr id="2" name="Grupo 1">
            <a:extLst>
              <a:ext uri="{FF2B5EF4-FFF2-40B4-BE49-F238E27FC236}">
                <a16:creationId xmlns:a16="http://schemas.microsoft.com/office/drawing/2014/main" id="{A1AC0AB3-AC0C-77B4-3F54-DEDF365AAC91}"/>
              </a:ext>
            </a:extLst>
          </p:cNvPr>
          <p:cNvGrpSpPr/>
          <p:nvPr/>
        </p:nvGrpSpPr>
        <p:grpSpPr>
          <a:xfrm>
            <a:off x="114503" y="640827"/>
            <a:ext cx="7555381" cy="942787"/>
            <a:chOff x="114503" y="640827"/>
            <a:chExt cx="7555381" cy="942787"/>
          </a:xfrm>
        </p:grpSpPr>
        <p:pic>
          <p:nvPicPr>
            <p:cNvPr id="19" name="Imagen 18">
              <a:extLst>
                <a:ext uri="{FF2B5EF4-FFF2-40B4-BE49-F238E27FC236}">
                  <a16:creationId xmlns:a16="http://schemas.microsoft.com/office/drawing/2014/main" id="{14EE31F8-C839-7D1E-8D23-F4624308CF8D}"/>
                </a:ext>
              </a:extLst>
            </p:cNvPr>
            <p:cNvPicPr>
              <a:picLocks noChangeAspect="1"/>
            </p:cNvPicPr>
            <p:nvPr/>
          </p:nvPicPr>
          <p:blipFill>
            <a:blip r:embed="rId3"/>
            <a:stretch>
              <a:fillRect/>
            </a:stretch>
          </p:blipFill>
          <p:spPr>
            <a:xfrm>
              <a:off x="114503" y="660284"/>
              <a:ext cx="7537316" cy="923330"/>
            </a:xfrm>
            <a:prstGeom prst="rect">
              <a:avLst/>
            </a:prstGeom>
            <a:scene3d>
              <a:camera prst="orthographicFront"/>
              <a:lightRig rig="threePt" dir="t"/>
            </a:scene3d>
            <a:sp3d>
              <a:bevelT w="38100"/>
            </a:sp3d>
          </p:spPr>
        </p:pic>
        <p:sp>
          <p:nvSpPr>
            <p:cNvPr id="18" name="CuadroTexto 17">
              <a:extLst>
                <a:ext uri="{FF2B5EF4-FFF2-40B4-BE49-F238E27FC236}">
                  <a16:creationId xmlns:a16="http://schemas.microsoft.com/office/drawing/2014/main" id="{2CAA7AE5-BEF0-01F0-F6C5-69DBB4545538}"/>
                </a:ext>
              </a:extLst>
            </p:cNvPr>
            <p:cNvSpPr txBox="1"/>
            <p:nvPr/>
          </p:nvSpPr>
          <p:spPr>
            <a:xfrm>
              <a:off x="132568" y="640827"/>
              <a:ext cx="7537316" cy="923330"/>
            </a:xfrm>
            <a:prstGeom prst="rect">
              <a:avLst/>
            </a:prstGeom>
            <a:noFill/>
          </p:spPr>
          <p:txBody>
            <a:bodyPr wrap="square">
              <a:spAutoFit/>
            </a:bodyPr>
            <a:lstStyle/>
            <a:p>
              <a:pPr algn="ctr"/>
              <a:r>
                <a:rPr lang="es-ES" b="1" dirty="0">
                  <a:solidFill>
                    <a:srgbClr val="84212F"/>
                  </a:solidFill>
                  <a:latin typeface="Bodoni MT" panose="02070603080606020203" pitchFamily="18" charset="0"/>
                </a:rPr>
                <a:t>“Porque no tenemos lucha contra sangre y carne, sino contra principados, contra potestades, contra los gobernadores de las tinieblas de este siglo, contra huestes espirituales de maldad en las regiones celestes” (Efesios 6:12)</a:t>
              </a:r>
            </a:p>
          </p:txBody>
        </p:sp>
      </p:grpSp>
      <p:sp>
        <p:nvSpPr>
          <p:cNvPr id="4" name="CuadroTexto 3">
            <a:extLst>
              <a:ext uri="{FF2B5EF4-FFF2-40B4-BE49-F238E27FC236}">
                <a16:creationId xmlns:a16="http://schemas.microsoft.com/office/drawing/2014/main" id="{6B1AC136-F671-663A-C450-C1CFA6E9F611}"/>
              </a:ext>
            </a:extLst>
          </p:cNvPr>
          <p:cNvSpPr txBox="1"/>
          <p:nvPr/>
        </p:nvSpPr>
        <p:spPr>
          <a:xfrm>
            <a:off x="209549" y="1564157"/>
            <a:ext cx="7708766" cy="1477328"/>
          </a:xfrm>
          <a:prstGeom prst="rect">
            <a:avLst/>
          </a:prstGeom>
          <a:noFill/>
        </p:spPr>
        <p:txBody>
          <a:bodyPr wrap="square">
            <a:spAutoFit/>
          </a:bodyPr>
          <a:lstStyle/>
          <a:p>
            <a:r>
              <a:rPr lang="es-ES" b="1" dirty="0"/>
              <a:t>Si los seres humanos pudieran conocer el número de los ángeles malos, si pudieran conocer sus artificios y su actividad, habría mucho menos orgullo y frivolidad. Satanás es el príncipe de los demonios. Los ángeles malos sobre los cuales gobierna cumplen sus órdenes. Mediante ellos multiplica sus agentes por todo el mundo. Instiga todo el mal que existe en nuestro mundo. </a:t>
            </a:r>
          </a:p>
        </p:txBody>
      </p:sp>
      <p:pic>
        <p:nvPicPr>
          <p:cNvPr id="8" name="Imagen 7" descr="Una persona caminando en la noche&#10;&#10;Descripción generada automáticamente con confianza media">
            <a:extLst>
              <a:ext uri="{FF2B5EF4-FFF2-40B4-BE49-F238E27FC236}">
                <a16:creationId xmlns:a16="http://schemas.microsoft.com/office/drawing/2014/main" id="{932C1EC4-84F4-0A6F-99CF-078330409E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7671"/>
          <a:stretch/>
        </p:blipFill>
        <p:spPr>
          <a:xfrm>
            <a:off x="8092579" y="777000"/>
            <a:ext cx="3726528" cy="2205759"/>
          </a:xfrm>
          <a:prstGeom prst="ellipse">
            <a:avLst/>
          </a:prstGeom>
          <a:ln w="63500" cap="rnd">
            <a:solidFill>
              <a:srgbClr val="860000"/>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Dibujo de una persona&#10;&#10;Descripción generada automáticamente con confianza media">
            <a:extLst>
              <a:ext uri="{FF2B5EF4-FFF2-40B4-BE49-F238E27FC236}">
                <a16:creationId xmlns:a16="http://schemas.microsoft.com/office/drawing/2014/main" id="{FE76DFD7-669C-D770-E0BC-0D35BDDDD8B6}"/>
              </a:ext>
            </a:extLst>
          </p:cNvPr>
          <p:cNvPicPr>
            <a:picLocks noChangeAspect="1"/>
          </p:cNvPicPr>
          <p:nvPr/>
        </p:nvPicPr>
        <p:blipFill rotWithShape="1">
          <a:blip r:embed="rId6">
            <a:extLst>
              <a:ext uri="{28A0092B-C50C-407E-A947-70E740481C1C}">
                <a14:useLocalDpi xmlns:a14="http://schemas.microsoft.com/office/drawing/2010/main" val="0"/>
              </a:ext>
            </a:extLst>
          </a:blip>
          <a:srcRect b="9929"/>
          <a:stretch/>
        </p:blipFill>
        <p:spPr>
          <a:xfrm>
            <a:off x="104775" y="3084215"/>
            <a:ext cx="3901440" cy="3514057"/>
          </a:xfrm>
          <a:prstGeom prst="ellipse">
            <a:avLst/>
          </a:prstGeom>
          <a:ln w="63500" cap="rnd">
            <a:solidFill>
              <a:srgbClr val="860000"/>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1D570DFF-77B2-B569-A2D1-299FEB83D6A8}"/>
              </a:ext>
            </a:extLst>
          </p:cNvPr>
          <p:cNvSpPr txBox="1"/>
          <p:nvPr/>
        </p:nvSpPr>
        <p:spPr>
          <a:xfrm>
            <a:off x="4094067" y="3031086"/>
            <a:ext cx="8016479" cy="3693319"/>
          </a:xfrm>
          <a:prstGeom prst="rect">
            <a:avLst/>
          </a:prstGeom>
          <a:noFill/>
        </p:spPr>
        <p:txBody>
          <a:bodyPr wrap="square">
            <a:spAutoFit/>
          </a:bodyPr>
          <a:lstStyle/>
          <a:p>
            <a:r>
              <a:rPr lang="es-ES" b="1" dirty="0"/>
              <a:t>Pero aunque los principados y las potestades de las tinieblas son muchos en número e incesantes en su actividad, sin embargo, el cristiano nunca debiera sentirse desvalido o desanimado. No podrá tener la esperanza de escapar de la tentación porque merme la eficiencia satánica. El que envió una legión para torturar a un ser humano, no puede ser rechazado únicamente por la sabiduría humana ni por el poder humano. </a:t>
            </a:r>
          </a:p>
          <a:p>
            <a:r>
              <a:rPr lang="es-ES" b="1" dirty="0"/>
              <a:t>Hablando de Satanás, el Señor declara que no había verdad en él. Una vez fue hermoso, resplandeciente de luz; pero la Palabra de Dios declara de él: "Se enalteció tu corazón a causa de tu hermosura". </a:t>
            </a:r>
          </a:p>
          <a:p>
            <a:r>
              <a:rPr lang="es-ES" b="1" dirty="0"/>
              <a:t>Satanás instigó a otros a rebelarse, y después de que fueron expulsados del cielo los reunió en una alianza para hacer todo el mal posible al hombre, como el único medio de herir a Dios. Ya excluido del cielo, resolvió vengarse haciendo daño a la hechura de Dios. (MS 33, 1911. CBA Sobre Efesios 6:12)</a:t>
            </a:r>
          </a:p>
        </p:txBody>
      </p:sp>
    </p:spTree>
    <p:extLst>
      <p:ext uri="{BB962C8B-B14F-4D97-AF65-F5344CB8AC3E}">
        <p14:creationId xmlns:p14="http://schemas.microsoft.com/office/powerpoint/2010/main" val="13089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E544C2-28FC-5B94-312F-A5C9360369AA}"/>
              </a:ext>
            </a:extLst>
          </p:cNvPr>
          <p:cNvSpPr txBox="1"/>
          <p:nvPr/>
        </p:nvSpPr>
        <p:spPr>
          <a:xfrm>
            <a:off x="102951" y="-30520"/>
            <a:ext cx="7358164" cy="461665"/>
          </a:xfrm>
          <a:prstGeom prst="rect">
            <a:avLst/>
          </a:prstGeom>
          <a:noFill/>
        </p:spPr>
        <p:txBody>
          <a:bodyPr wrap="square">
            <a:spAutoFit/>
          </a:bodyPr>
          <a:lstStyle/>
          <a:p>
            <a:r>
              <a:rPr lang="es-ES" sz="2400" b="1" dirty="0">
                <a:solidFill>
                  <a:schemeClr val="bg1"/>
                </a:solidFill>
              </a:rPr>
              <a:t>¿En qué estado se encuentra nuestro enemigo? </a:t>
            </a:r>
          </a:p>
        </p:txBody>
      </p:sp>
      <p:grpSp>
        <p:nvGrpSpPr>
          <p:cNvPr id="2" name="Grupo 1">
            <a:extLst>
              <a:ext uri="{FF2B5EF4-FFF2-40B4-BE49-F238E27FC236}">
                <a16:creationId xmlns:a16="http://schemas.microsoft.com/office/drawing/2014/main" id="{CF7FE67C-AA0E-F58B-2DE0-C6A434FBB6D9}"/>
              </a:ext>
            </a:extLst>
          </p:cNvPr>
          <p:cNvGrpSpPr/>
          <p:nvPr/>
        </p:nvGrpSpPr>
        <p:grpSpPr>
          <a:xfrm>
            <a:off x="4005808" y="474665"/>
            <a:ext cx="8093417" cy="646331"/>
            <a:chOff x="4005808" y="474665"/>
            <a:chExt cx="8093417" cy="646331"/>
          </a:xfrm>
        </p:grpSpPr>
        <p:pic>
          <p:nvPicPr>
            <p:cNvPr id="25" name="Imagen 24">
              <a:extLst>
                <a:ext uri="{FF2B5EF4-FFF2-40B4-BE49-F238E27FC236}">
                  <a16:creationId xmlns:a16="http://schemas.microsoft.com/office/drawing/2014/main" id="{027B782E-01B2-88C5-505B-DD8C8AD5EFDD}"/>
                </a:ext>
              </a:extLst>
            </p:cNvPr>
            <p:cNvPicPr>
              <a:picLocks noChangeAspect="1"/>
            </p:cNvPicPr>
            <p:nvPr/>
          </p:nvPicPr>
          <p:blipFill>
            <a:blip r:embed="rId3"/>
            <a:stretch>
              <a:fillRect/>
            </a:stretch>
          </p:blipFill>
          <p:spPr>
            <a:xfrm>
              <a:off x="4005808" y="489841"/>
              <a:ext cx="8093417" cy="621789"/>
            </a:xfrm>
            <a:prstGeom prst="rect">
              <a:avLst/>
            </a:prstGeom>
            <a:scene3d>
              <a:camera prst="orthographicFront"/>
              <a:lightRig rig="threePt" dir="t"/>
            </a:scene3d>
            <a:sp3d>
              <a:bevelT w="38100"/>
            </a:sp3d>
          </p:spPr>
        </p:pic>
        <p:sp>
          <p:nvSpPr>
            <p:cNvPr id="5" name="CuadroTexto 4">
              <a:extLst>
                <a:ext uri="{FF2B5EF4-FFF2-40B4-BE49-F238E27FC236}">
                  <a16:creationId xmlns:a16="http://schemas.microsoft.com/office/drawing/2014/main" id="{FDE7D9CE-B244-3331-080C-D4873A18D4C1}"/>
                </a:ext>
              </a:extLst>
            </p:cNvPr>
            <p:cNvSpPr txBox="1"/>
            <p:nvPr/>
          </p:nvSpPr>
          <p:spPr>
            <a:xfrm>
              <a:off x="4005808" y="474665"/>
              <a:ext cx="8093417" cy="646331"/>
            </a:xfrm>
            <a:prstGeom prst="rect">
              <a:avLst/>
            </a:prstGeom>
            <a:noFill/>
          </p:spPr>
          <p:txBody>
            <a:bodyPr wrap="square">
              <a:spAutoFit/>
            </a:bodyPr>
            <a:lstStyle/>
            <a:p>
              <a:pPr algn="ctr"/>
              <a:r>
                <a:rPr lang="es-ES" b="1" dirty="0">
                  <a:solidFill>
                    <a:srgbClr val="581B00"/>
                  </a:solidFill>
                  <a:latin typeface="Bodoni MT" panose="02070603080606020203" pitchFamily="18" charset="0"/>
                </a:rPr>
                <a:t>“Sed sobrios, y velad; porque vuestro adversario el diablo, como león rugiente, anda alrededor buscando a quien devorar” (1ª de Pedro 5:8)</a:t>
              </a:r>
            </a:p>
          </p:txBody>
        </p:sp>
      </p:grpSp>
      <p:pic>
        <p:nvPicPr>
          <p:cNvPr id="7" name="Imagen 6" descr="Imagen de la pantalla de un video juego&#10;&#10;Descripción generada automáticamente con confianza baja">
            <a:extLst>
              <a:ext uri="{FF2B5EF4-FFF2-40B4-BE49-F238E27FC236}">
                <a16:creationId xmlns:a16="http://schemas.microsoft.com/office/drawing/2014/main" id="{0AE4BA87-158D-8B39-9E90-B782356EF0FC}"/>
              </a:ext>
            </a:extLst>
          </p:cNvPr>
          <p:cNvPicPr>
            <a:picLocks noChangeAspect="1"/>
          </p:cNvPicPr>
          <p:nvPr/>
        </p:nvPicPr>
        <p:blipFill rotWithShape="1">
          <a:blip r:embed="rId4">
            <a:extLst>
              <a:ext uri="{28A0092B-C50C-407E-A947-70E740481C1C}">
                <a14:useLocalDpi xmlns:a14="http://schemas.microsoft.com/office/drawing/2010/main" val="0"/>
              </a:ext>
            </a:extLst>
          </a:blip>
          <a:srcRect l="17951" t="22160" b="-1"/>
          <a:stretch/>
        </p:blipFill>
        <p:spPr>
          <a:xfrm>
            <a:off x="60882" y="871466"/>
            <a:ext cx="3908737" cy="272091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F691694-5182-7503-753A-D2767100491D}"/>
              </a:ext>
            </a:extLst>
          </p:cNvPr>
          <p:cNvSpPr txBox="1"/>
          <p:nvPr/>
        </p:nvSpPr>
        <p:spPr>
          <a:xfrm>
            <a:off x="3969619" y="1113727"/>
            <a:ext cx="8183469" cy="2585323"/>
          </a:xfrm>
          <a:prstGeom prst="rect">
            <a:avLst/>
          </a:prstGeom>
          <a:noFill/>
        </p:spPr>
        <p:txBody>
          <a:bodyPr wrap="square">
            <a:spAutoFit/>
          </a:bodyPr>
          <a:lstStyle/>
          <a:p>
            <a:r>
              <a:rPr lang="es-ES" b="1" dirty="0"/>
              <a:t>Pedro ve detrás de todas las persecuciones que afligían a sus lectores al enemigo supremo: Satanás. Lo ve como un león hambriento que ruge para atemorizar y atrapar a su presa. Una figura adecuada del diablo, quien por medio de las persecuciones provoca atemorizar a los cristianos para forzarlos a que aposten. O buscando diversas formas para acorralar a su presa. El león no espera que la presa vaya a su guarida, ni Satanás se sienta a esperar que sus víctimas caigan en sus redes. Él va de un lado a otro buscando cómo cazar a quienes quiere hacer sus víctimas. Así como el león devora a su presa, así también el</a:t>
            </a:r>
          </a:p>
          <a:p>
            <a:r>
              <a:rPr lang="es-ES" b="1" dirty="0"/>
              <a:t>diablo arranca a sus víctimas del seno de la iglesia y las devora. </a:t>
            </a:r>
          </a:p>
        </p:txBody>
      </p:sp>
      <p:sp>
        <p:nvSpPr>
          <p:cNvPr id="11" name="CuadroTexto 10">
            <a:extLst>
              <a:ext uri="{FF2B5EF4-FFF2-40B4-BE49-F238E27FC236}">
                <a16:creationId xmlns:a16="http://schemas.microsoft.com/office/drawing/2014/main" id="{174A1D8B-0096-0F2B-0CF6-DEFB07F8E3C8}"/>
              </a:ext>
            </a:extLst>
          </p:cNvPr>
          <p:cNvSpPr txBox="1"/>
          <p:nvPr/>
        </p:nvSpPr>
        <p:spPr>
          <a:xfrm>
            <a:off x="14438" y="3657931"/>
            <a:ext cx="10685987" cy="461665"/>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rPr>
              <a:t>¿Por qué nosotros estamos en inferioridad de fuerzas con respecto al enemigo? </a:t>
            </a:r>
          </a:p>
        </p:txBody>
      </p:sp>
      <p:pic>
        <p:nvPicPr>
          <p:cNvPr id="13" name="Imagen 12" descr="Imagen que contiene hombre, foto, pastel, oso&#10;&#10;Descripción generada automáticamente">
            <a:extLst>
              <a:ext uri="{FF2B5EF4-FFF2-40B4-BE49-F238E27FC236}">
                <a16:creationId xmlns:a16="http://schemas.microsoft.com/office/drawing/2014/main" id="{A483F18B-6177-31C6-24F9-54DBC7FB40EF}"/>
              </a:ext>
            </a:extLst>
          </p:cNvPr>
          <p:cNvPicPr>
            <a:picLocks noChangeAspect="1"/>
          </p:cNvPicPr>
          <p:nvPr/>
        </p:nvPicPr>
        <p:blipFill rotWithShape="1">
          <a:blip r:embed="rId5">
            <a:extLst>
              <a:ext uri="{28A0092B-C50C-407E-A947-70E740481C1C}">
                <a14:useLocalDpi xmlns:a14="http://schemas.microsoft.com/office/drawing/2010/main" val="0"/>
              </a:ext>
            </a:extLst>
          </a:blip>
          <a:srcRect r="4707" b="4775"/>
          <a:stretch/>
        </p:blipFill>
        <p:spPr>
          <a:xfrm>
            <a:off x="10212648" y="3255648"/>
            <a:ext cx="1898612" cy="340932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216EA698-952C-9E5D-C10D-5C5836A69F83}"/>
              </a:ext>
            </a:extLst>
          </p:cNvPr>
          <p:cNvSpPr txBox="1"/>
          <p:nvPr/>
        </p:nvSpPr>
        <p:spPr>
          <a:xfrm>
            <a:off x="123824" y="4868175"/>
            <a:ext cx="10088823" cy="2031325"/>
          </a:xfrm>
          <a:prstGeom prst="rect">
            <a:avLst/>
          </a:prstGeom>
          <a:noFill/>
        </p:spPr>
        <p:txBody>
          <a:bodyPr wrap="square">
            <a:spAutoFit/>
          </a:bodyPr>
          <a:lstStyle/>
          <a:p>
            <a:r>
              <a:rPr lang="es-ES" b="1" dirty="0"/>
              <a:t>Si nuestro conflicto fuera sólo con los hombres, la necesidad de una armadura no sería tan evidente; pero tenemos que enfrentarnos con las estratagemas y las sutilezas del diablo. Las tentaciones que sufrió Cristo revelan cuán sutil es el método del diablo, siempre dirigido a los puntos más débiles de la naturaleza humana (Mat. 4:1-11; 2Cor. 2:11; Efe. 2:2; 4:17; 1Ped. 2:11; 5:8). Es mucho más fácil enfrentar al enemigo declarado que al que se oculta tras el engaño. La armadura de Dios está hecha para defender precisamente contra este tipo de ataques llenos de astucia, que de otra manera destruirían al combatiente cristiano. (CBA a Efesios 6:11)</a:t>
            </a:r>
          </a:p>
        </p:txBody>
      </p:sp>
      <p:grpSp>
        <p:nvGrpSpPr>
          <p:cNvPr id="4" name="Grupo 3">
            <a:extLst>
              <a:ext uri="{FF2B5EF4-FFF2-40B4-BE49-F238E27FC236}">
                <a16:creationId xmlns:a16="http://schemas.microsoft.com/office/drawing/2014/main" id="{193AF85F-EF60-2894-E359-0CDC0C027332}"/>
              </a:ext>
            </a:extLst>
          </p:cNvPr>
          <p:cNvGrpSpPr/>
          <p:nvPr/>
        </p:nvGrpSpPr>
        <p:grpSpPr>
          <a:xfrm>
            <a:off x="922482" y="4071126"/>
            <a:ext cx="8644877" cy="923330"/>
            <a:chOff x="922482" y="4071126"/>
            <a:chExt cx="8644877" cy="923330"/>
          </a:xfrm>
        </p:grpSpPr>
        <p:pic>
          <p:nvPicPr>
            <p:cNvPr id="26" name="Imagen 25">
              <a:extLst>
                <a:ext uri="{FF2B5EF4-FFF2-40B4-BE49-F238E27FC236}">
                  <a16:creationId xmlns:a16="http://schemas.microsoft.com/office/drawing/2014/main" id="{A1DA0B32-C7D9-4005-07E7-C265A5ABCD9A}"/>
                </a:ext>
              </a:extLst>
            </p:cNvPr>
            <p:cNvPicPr>
              <a:picLocks noChangeAspect="1"/>
            </p:cNvPicPr>
            <p:nvPr/>
          </p:nvPicPr>
          <p:blipFill>
            <a:blip r:embed="rId6"/>
            <a:stretch>
              <a:fillRect/>
            </a:stretch>
          </p:blipFill>
          <p:spPr>
            <a:xfrm>
              <a:off x="922482" y="4129324"/>
              <a:ext cx="8644877" cy="855404"/>
            </a:xfrm>
            <a:prstGeom prst="rect">
              <a:avLst/>
            </a:prstGeom>
          </p:spPr>
        </p:pic>
        <p:sp>
          <p:nvSpPr>
            <p:cNvPr id="16" name="CuadroTexto 15">
              <a:extLst>
                <a:ext uri="{FF2B5EF4-FFF2-40B4-BE49-F238E27FC236}">
                  <a16:creationId xmlns:a16="http://schemas.microsoft.com/office/drawing/2014/main" id="{7B9541F0-A898-4AD8-C9AD-B272F1A2C533}"/>
                </a:ext>
              </a:extLst>
            </p:cNvPr>
            <p:cNvSpPr txBox="1"/>
            <p:nvPr/>
          </p:nvSpPr>
          <p:spPr>
            <a:xfrm>
              <a:off x="1153186" y="4071126"/>
              <a:ext cx="8183468" cy="923330"/>
            </a:xfrm>
            <a:prstGeom prst="rect">
              <a:avLst/>
            </a:prstGeom>
            <a:noFill/>
          </p:spPr>
          <p:txBody>
            <a:bodyPr wrap="square">
              <a:spAutoFit/>
            </a:bodyPr>
            <a:lstStyle/>
            <a:p>
              <a:pPr algn="ctr"/>
              <a:r>
                <a:rPr lang="es-ES" b="1" dirty="0">
                  <a:solidFill>
                    <a:srgbClr val="581B00"/>
                  </a:solidFill>
                  <a:latin typeface="Bodoni MT" panose="02070603080606020203" pitchFamily="18" charset="0"/>
                </a:rPr>
                <a:t>“Porque no tenemos lucha contra sangre y carne, sino contra principados, contra potestades, contra los gobernadores de las tinieblas de este siglo, contra huestes espirituales de maldad en las regiones celestes” (Efesios 6:12)</a:t>
              </a:r>
            </a:p>
          </p:txBody>
        </p:sp>
      </p:grpSp>
    </p:spTree>
    <p:extLst>
      <p:ext uri="{BB962C8B-B14F-4D97-AF65-F5344CB8AC3E}">
        <p14:creationId xmlns:p14="http://schemas.microsoft.com/office/powerpoint/2010/main" val="29530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anim calcmode="lin" valueType="num">
                                      <p:cBhvr>
                                        <p:cTn id="16" dur="500" fill="hold"/>
                                        <p:tgtEl>
                                          <p:spTgt spid="2"/>
                                        </p:tgtEl>
                                        <p:attrNameLst>
                                          <p:attrName>ppt_x</p:attrName>
                                        </p:attrNameLst>
                                      </p:cBhvr>
                                      <p:tavLst>
                                        <p:tav tm="0">
                                          <p:val>
                                            <p:fltVal val="0.5"/>
                                          </p:val>
                                        </p:tav>
                                        <p:tav tm="100000">
                                          <p:val>
                                            <p:strVal val="#ppt_x"/>
                                          </p:val>
                                        </p:tav>
                                      </p:tavLst>
                                    </p:anim>
                                    <p:anim calcmode="lin" valueType="num">
                                      <p:cBhvr>
                                        <p:cTn id="17" dur="500" fill="hold"/>
                                        <p:tgtEl>
                                          <p:spTgt spid="2"/>
                                        </p:tgtEl>
                                        <p:attrNameLst>
                                          <p:attrName>ppt_y</p:attrName>
                                        </p:attrNameLst>
                                      </p:cBhvr>
                                      <p:tavLst>
                                        <p:tav tm="0">
                                          <p:val>
                                            <p:fltVal val="0.5"/>
                                          </p:val>
                                        </p:tav>
                                        <p:tav tm="100000">
                                          <p:val>
                                            <p:strVal val="#ppt_y"/>
                                          </p:val>
                                        </p:tav>
                                      </p:tavLst>
                                    </p:anim>
                                  </p:childTnLst>
                                </p:cTn>
                              </p:par>
                              <p:par>
                                <p:cTn id="18" presetID="53" presetClass="entr" presetSubtype="52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iterate type="lt">
                                    <p:tmPct val="3000"/>
                                  </p:iterate>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anim calcmode="lin" valueType="num">
                                      <p:cBhvr>
                                        <p:cTn id="43" dur="500" fill="hold"/>
                                        <p:tgtEl>
                                          <p:spTgt spid="4"/>
                                        </p:tgtEl>
                                        <p:attrNameLst>
                                          <p:attrName>ppt_x</p:attrName>
                                        </p:attrNameLst>
                                      </p:cBhvr>
                                      <p:tavLst>
                                        <p:tav tm="0">
                                          <p:val>
                                            <p:fltVal val="0.5"/>
                                          </p:val>
                                        </p:tav>
                                        <p:tav tm="100000">
                                          <p:val>
                                            <p:strVal val="#ppt_x"/>
                                          </p:val>
                                        </p:tav>
                                      </p:tavLst>
                                    </p:anim>
                                    <p:anim calcmode="lin" valueType="num">
                                      <p:cBhvr>
                                        <p:cTn id="44" dur="500" fill="hold"/>
                                        <p:tgtEl>
                                          <p:spTgt spid="4"/>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fltVal val="0.5"/>
                                          </p:val>
                                        </p:tav>
                                        <p:tav tm="100000">
                                          <p:val>
                                            <p:strVal val="#ppt_x"/>
                                          </p:val>
                                        </p:tav>
                                      </p:tavLst>
                                    </p:anim>
                                    <p:anim calcmode="lin" valueType="num">
                                      <p:cBhvr>
                                        <p:cTn id="51"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9F59ACF8-9C87-6157-0732-DDB4330B9DCD}"/>
              </a:ext>
            </a:extLst>
          </p:cNvPr>
          <p:cNvPicPr>
            <a:picLocks noChangeAspect="1"/>
          </p:cNvPicPr>
          <p:nvPr/>
        </p:nvPicPr>
        <p:blipFill>
          <a:blip r:embed="rId3"/>
          <a:stretch>
            <a:fillRect/>
          </a:stretch>
        </p:blipFill>
        <p:spPr>
          <a:xfrm>
            <a:off x="152398" y="592534"/>
            <a:ext cx="8641406" cy="1335792"/>
          </a:xfrm>
          <a:prstGeom prst="rect">
            <a:avLst/>
          </a:prstGeom>
        </p:spPr>
      </p:pic>
      <p:sp>
        <p:nvSpPr>
          <p:cNvPr id="3" name="CuadroTexto 2">
            <a:extLst>
              <a:ext uri="{FF2B5EF4-FFF2-40B4-BE49-F238E27FC236}">
                <a16:creationId xmlns:a16="http://schemas.microsoft.com/office/drawing/2014/main" id="{9328859F-AF2F-E0E2-ADF3-2566496D08AC}"/>
              </a:ext>
            </a:extLst>
          </p:cNvPr>
          <p:cNvSpPr txBox="1"/>
          <p:nvPr/>
        </p:nvSpPr>
        <p:spPr>
          <a:xfrm>
            <a:off x="152398" y="66142"/>
            <a:ext cx="9974095" cy="461665"/>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rPr>
              <a:t>¿Por qué dos razones debemos tomar la armadura de Dios? (Efesios 6:11, 13)</a:t>
            </a:r>
          </a:p>
        </p:txBody>
      </p:sp>
      <p:sp>
        <p:nvSpPr>
          <p:cNvPr id="5" name="CuadroTexto 4">
            <a:extLst>
              <a:ext uri="{FF2B5EF4-FFF2-40B4-BE49-F238E27FC236}">
                <a16:creationId xmlns:a16="http://schemas.microsoft.com/office/drawing/2014/main" id="{8EE80FBD-A37E-11B5-D37B-3FDAFCFD1DE5}"/>
              </a:ext>
            </a:extLst>
          </p:cNvPr>
          <p:cNvSpPr txBox="1"/>
          <p:nvPr/>
        </p:nvSpPr>
        <p:spPr>
          <a:xfrm>
            <a:off x="413117" y="579262"/>
            <a:ext cx="8195861" cy="1323439"/>
          </a:xfrm>
          <a:prstGeom prst="rect">
            <a:avLst/>
          </a:prstGeom>
          <a:noFill/>
        </p:spPr>
        <p:txBody>
          <a:bodyPr wrap="square">
            <a:spAutoFit/>
          </a:bodyPr>
          <a:lstStyle/>
          <a:p>
            <a:pPr marL="342900" indent="-342900" algn="ctr">
              <a:buFont typeface="+mj-lt"/>
              <a:buAutoNum type="arabicPeriod"/>
            </a:pPr>
            <a:r>
              <a:rPr lang="es-ES" sz="2000" b="1" dirty="0">
                <a:solidFill>
                  <a:srgbClr val="3E5100"/>
                </a:solidFill>
                <a:latin typeface="Bodoni MT" panose="02070603080606020203" pitchFamily="18" charset="0"/>
              </a:rPr>
              <a:t>“Vestíos de toda la armadura de Dios, para que podáis estar firmes contra las asechanzas del diablo” (Efesios 6:11)</a:t>
            </a:r>
          </a:p>
          <a:p>
            <a:pPr marL="342900" indent="-342900" algn="ctr">
              <a:buFont typeface="+mj-lt"/>
              <a:buAutoNum type="arabicPeriod"/>
            </a:pPr>
            <a:r>
              <a:rPr lang="es-ES" sz="2000" b="1" dirty="0">
                <a:solidFill>
                  <a:srgbClr val="3E5100"/>
                </a:solidFill>
                <a:latin typeface="Bodoni MT" panose="02070603080606020203" pitchFamily="18" charset="0"/>
              </a:rPr>
              <a:t>“Por tanto, tomad toda la armadura de Dios, para que podáis resistir en el día malo, y habiendo acabado todo, estar firmes” (Efesios 6:13)</a:t>
            </a:r>
          </a:p>
        </p:txBody>
      </p:sp>
      <p:sp>
        <p:nvSpPr>
          <p:cNvPr id="9" name="CuadroTexto 8">
            <a:extLst>
              <a:ext uri="{FF2B5EF4-FFF2-40B4-BE49-F238E27FC236}">
                <a16:creationId xmlns:a16="http://schemas.microsoft.com/office/drawing/2014/main" id="{8DB7A855-3493-040C-8287-8DD1384B3252}"/>
              </a:ext>
            </a:extLst>
          </p:cNvPr>
          <p:cNvSpPr txBox="1"/>
          <p:nvPr/>
        </p:nvSpPr>
        <p:spPr>
          <a:xfrm>
            <a:off x="0" y="1928326"/>
            <a:ext cx="8998084" cy="2308324"/>
          </a:xfrm>
          <a:prstGeom prst="rect">
            <a:avLst/>
          </a:prstGeom>
          <a:noFill/>
        </p:spPr>
        <p:txBody>
          <a:bodyPr wrap="square">
            <a:spAutoFit/>
          </a:bodyPr>
          <a:lstStyle/>
          <a:p>
            <a:r>
              <a:rPr lang="es-ES" b="1" dirty="0"/>
              <a:t>Un soldado protegido con sólo la mitad de la armadura, puede pagar muy caro su descuido y temeridad. Saldrá a la batalla con un falso sentido de seguridad, pues el enemigo sin duda atacará las partes desprovistas de protección. El cristiano es vulnerable en muchos puntos, y a menudo aquello que piensa que es su punto más fuerte, ante la tentación resulta ser el más débil. Así como una cadena no es más fuerte que su eslabón más endeble, el cristiano no es más fuerte que su rasgo de carácter más deficiente. Debido a la variedad de enemigos que deben ser enfrentados y a las muchas debilidades de la carne, únicamente será suficiente la armadura completa.</a:t>
            </a:r>
          </a:p>
        </p:txBody>
      </p:sp>
      <p:pic>
        <p:nvPicPr>
          <p:cNvPr id="13" name="Imagen 12" descr="Imagen que contiene persona, oscuro, caminando, hombre&#10;&#10;Descripción generada automáticamente">
            <a:extLst>
              <a:ext uri="{FF2B5EF4-FFF2-40B4-BE49-F238E27FC236}">
                <a16:creationId xmlns:a16="http://schemas.microsoft.com/office/drawing/2014/main" id="{A02F422F-0E7D-2034-5895-F91958219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7540" y="594909"/>
            <a:ext cx="3071445" cy="3658054"/>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CuadroTexto 18">
            <a:extLst>
              <a:ext uri="{FF2B5EF4-FFF2-40B4-BE49-F238E27FC236}">
                <a16:creationId xmlns:a16="http://schemas.microsoft.com/office/drawing/2014/main" id="{B22C2997-5D11-F74E-1265-CA4DAEEDE5A6}"/>
              </a:ext>
            </a:extLst>
          </p:cNvPr>
          <p:cNvSpPr txBox="1"/>
          <p:nvPr/>
        </p:nvSpPr>
        <p:spPr>
          <a:xfrm>
            <a:off x="4431249" y="5243140"/>
            <a:ext cx="7760751" cy="1477328"/>
          </a:xfrm>
          <a:prstGeom prst="rect">
            <a:avLst/>
          </a:prstGeom>
          <a:noFill/>
        </p:spPr>
        <p:txBody>
          <a:bodyPr wrap="square">
            <a:spAutoFit/>
          </a:bodyPr>
          <a:lstStyle/>
          <a:p>
            <a:r>
              <a:rPr lang="es-ES" b="1" dirty="0"/>
              <a:t>El cristiano, después de haber hecho lo máximo por la gracia de Dios, puede sentirse seguro. (CBA a Efesios 6:13) No caerá en las tentaciones y argucias de Satanás y nada ni nadie podrá separarle de Dios.</a:t>
            </a:r>
          </a:p>
          <a:p>
            <a:r>
              <a:rPr lang="es-ES" b="1" dirty="0"/>
              <a:t>Teniendo la armadura que Dios le proporciona, por muy dura que sea la batalla, Satanás no podrá hacerle caer. Se mantendrá firme en su puesto.</a:t>
            </a:r>
          </a:p>
        </p:txBody>
      </p:sp>
      <p:sp>
        <p:nvSpPr>
          <p:cNvPr id="21" name="CuadroTexto 20">
            <a:extLst>
              <a:ext uri="{FF2B5EF4-FFF2-40B4-BE49-F238E27FC236}">
                <a16:creationId xmlns:a16="http://schemas.microsoft.com/office/drawing/2014/main" id="{019EE45E-1641-6BCA-81C0-8743F65F85AF}"/>
              </a:ext>
            </a:extLst>
          </p:cNvPr>
          <p:cNvSpPr txBox="1"/>
          <p:nvPr/>
        </p:nvSpPr>
        <p:spPr>
          <a:xfrm>
            <a:off x="4233861" y="4221447"/>
            <a:ext cx="4131925" cy="461665"/>
          </a:xfrm>
          <a:prstGeom prst="rect">
            <a:avLst/>
          </a:prstGeom>
          <a:noFill/>
        </p:spPr>
        <p:txBody>
          <a:bodyPr wrap="square">
            <a:spAutoFit/>
          </a:bodyPr>
          <a:lstStyle/>
          <a:p>
            <a:r>
              <a:rPr kumimoji="0" lang="es-E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¿Qué </a:t>
            </a:r>
            <a:r>
              <a:rPr kumimoji="0" lang="es-E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significa estar firmes? </a:t>
            </a:r>
            <a:endParaRPr lang="es-ES" sz="2400" dirty="0">
              <a:solidFill>
                <a:schemeClr val="bg1"/>
              </a:solidFill>
              <a:effectLst>
                <a:outerShdw blurRad="38100" dist="38100" dir="2700000" algn="tl">
                  <a:srgbClr val="000000">
                    <a:alpha val="43137"/>
                  </a:srgbClr>
                </a:outerShdw>
              </a:effectLst>
            </a:endParaRPr>
          </a:p>
        </p:txBody>
      </p:sp>
      <p:pic>
        <p:nvPicPr>
          <p:cNvPr id="26" name="Imagen 25" descr="Imagen que contiene edificio, viendo, pequeño, oscuro&#10;&#10;Descripción generada automáticamente">
            <a:extLst>
              <a:ext uri="{FF2B5EF4-FFF2-40B4-BE49-F238E27FC236}">
                <a16:creationId xmlns:a16="http://schemas.microsoft.com/office/drawing/2014/main" id="{D575759B-7D54-0139-B178-03EF8F84CD98}"/>
              </a:ext>
            </a:extLst>
          </p:cNvPr>
          <p:cNvPicPr>
            <a:picLocks noChangeAspect="1"/>
          </p:cNvPicPr>
          <p:nvPr/>
        </p:nvPicPr>
        <p:blipFill rotWithShape="1">
          <a:blip r:embed="rId5">
            <a:extLst>
              <a:ext uri="{28A0092B-C50C-407E-A947-70E740481C1C}">
                <a14:useLocalDpi xmlns:a14="http://schemas.microsoft.com/office/drawing/2010/main" val="0"/>
              </a:ext>
            </a:extLst>
          </a:blip>
          <a:srcRect l="10252" r="13669"/>
          <a:stretch/>
        </p:blipFill>
        <p:spPr>
          <a:xfrm>
            <a:off x="132198" y="4196449"/>
            <a:ext cx="4029075" cy="25647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grpSp>
        <p:nvGrpSpPr>
          <p:cNvPr id="6" name="Grupo 5">
            <a:extLst>
              <a:ext uri="{FF2B5EF4-FFF2-40B4-BE49-F238E27FC236}">
                <a16:creationId xmlns:a16="http://schemas.microsoft.com/office/drawing/2014/main" id="{CEFBD3A0-39F1-E671-A7FC-7704B56ADD84}"/>
              </a:ext>
            </a:extLst>
          </p:cNvPr>
          <p:cNvGrpSpPr/>
          <p:nvPr/>
        </p:nvGrpSpPr>
        <p:grpSpPr>
          <a:xfrm>
            <a:off x="4431249" y="4727064"/>
            <a:ext cx="7628553" cy="461665"/>
            <a:chOff x="4431249" y="4727064"/>
            <a:chExt cx="7628553" cy="461665"/>
          </a:xfrm>
        </p:grpSpPr>
        <p:pic>
          <p:nvPicPr>
            <p:cNvPr id="39" name="Imagen 38">
              <a:extLst>
                <a:ext uri="{FF2B5EF4-FFF2-40B4-BE49-F238E27FC236}">
                  <a16:creationId xmlns:a16="http://schemas.microsoft.com/office/drawing/2014/main" id="{96E010F4-C818-C8D6-D821-6846BB0D7ED5}"/>
                </a:ext>
              </a:extLst>
            </p:cNvPr>
            <p:cNvPicPr>
              <a:picLocks noChangeAspect="1"/>
            </p:cNvPicPr>
            <p:nvPr/>
          </p:nvPicPr>
          <p:blipFill>
            <a:blip r:embed="rId6"/>
            <a:stretch>
              <a:fillRect/>
            </a:stretch>
          </p:blipFill>
          <p:spPr>
            <a:xfrm>
              <a:off x="4431249" y="4727064"/>
              <a:ext cx="7628553" cy="461665"/>
            </a:xfrm>
            <a:prstGeom prst="rect">
              <a:avLst/>
            </a:prstGeom>
          </p:spPr>
        </p:pic>
        <p:sp>
          <p:nvSpPr>
            <p:cNvPr id="31" name="CuadroTexto 30">
              <a:extLst>
                <a:ext uri="{FF2B5EF4-FFF2-40B4-BE49-F238E27FC236}">
                  <a16:creationId xmlns:a16="http://schemas.microsoft.com/office/drawing/2014/main" id="{D4993ECF-E398-4387-A9A6-ABCBC44543F9}"/>
                </a:ext>
              </a:extLst>
            </p:cNvPr>
            <p:cNvSpPr txBox="1"/>
            <p:nvPr/>
          </p:nvSpPr>
          <p:spPr>
            <a:xfrm>
              <a:off x="5397752" y="4760452"/>
              <a:ext cx="5695546" cy="369332"/>
            </a:xfrm>
            <a:prstGeom prst="rect">
              <a:avLst/>
            </a:prstGeom>
            <a:noFill/>
          </p:spPr>
          <p:txBody>
            <a:bodyPr wrap="square">
              <a:spAutoFit/>
            </a:bodyPr>
            <a:lstStyle/>
            <a:p>
              <a:pPr algn="ctr"/>
              <a:r>
                <a:rPr lang="es-ES" b="1" dirty="0">
                  <a:solidFill>
                    <a:srgbClr val="3E5100"/>
                  </a:solidFill>
                  <a:latin typeface="Bodoni MT" panose="02070603080606020203" pitchFamily="18" charset="0"/>
                </a:rPr>
                <a:t>“… y habiendo acabado todo, estar firmes” (Efesios 6:13)</a:t>
              </a:r>
            </a:p>
          </p:txBody>
        </p:sp>
      </p:grpSp>
    </p:spTree>
    <p:extLst>
      <p:ext uri="{BB962C8B-B14F-4D97-AF65-F5344CB8AC3E}">
        <p14:creationId xmlns:p14="http://schemas.microsoft.com/office/powerpoint/2010/main" val="29561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iterate type="lt">
                                    <p:tmPct val="3000"/>
                                  </p:iterate>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wipe(left)">
                                      <p:cBhvr>
                                        <p:cTn id="48" dur="500"/>
                                        <p:tgtEl>
                                          <p:spTgt spid="1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Effect transition="in" filter="wipe(left)">
                                      <p:cBhvr>
                                        <p:cTn id="5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9" grpId="0"/>
      <p:bldP spid="19" grpId="0" build="p"/>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B012B22-15E1-EBB5-3326-D075B1272FD4}"/>
              </a:ext>
            </a:extLst>
          </p:cNvPr>
          <p:cNvGrpSpPr/>
          <p:nvPr/>
        </p:nvGrpSpPr>
        <p:grpSpPr>
          <a:xfrm>
            <a:off x="5477761" y="391484"/>
            <a:ext cx="6605162" cy="710200"/>
            <a:chOff x="5477761" y="391484"/>
            <a:chExt cx="6605162" cy="710200"/>
          </a:xfrm>
        </p:grpSpPr>
        <p:sp>
          <p:nvSpPr>
            <p:cNvPr id="20" name="Rectángulo: esquinas redondeadas 19">
              <a:extLst>
                <a:ext uri="{FF2B5EF4-FFF2-40B4-BE49-F238E27FC236}">
                  <a16:creationId xmlns:a16="http://schemas.microsoft.com/office/drawing/2014/main" id="{95E7D60C-B4B5-8C39-AC6B-A7F2D557CFD4}"/>
                </a:ext>
              </a:extLst>
            </p:cNvPr>
            <p:cNvSpPr/>
            <p:nvPr/>
          </p:nvSpPr>
          <p:spPr>
            <a:xfrm>
              <a:off x="5517430" y="455353"/>
              <a:ext cx="6545536" cy="646331"/>
            </a:xfrm>
            <a:prstGeom prst="roundRect">
              <a:avLst/>
            </a:prstGeom>
            <a:scene3d>
              <a:camera prst="orthographicFront"/>
              <a:lightRig rig="threePt" dir="t"/>
            </a:scene3d>
            <a:sp3d>
              <a:bevelT w="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5" name="CuadroTexto 4">
              <a:extLst>
                <a:ext uri="{FF2B5EF4-FFF2-40B4-BE49-F238E27FC236}">
                  <a16:creationId xmlns:a16="http://schemas.microsoft.com/office/drawing/2014/main" id="{25E50950-1C20-A1F1-0D49-424C2611ECE9}"/>
                </a:ext>
              </a:extLst>
            </p:cNvPr>
            <p:cNvSpPr txBox="1"/>
            <p:nvPr/>
          </p:nvSpPr>
          <p:spPr>
            <a:xfrm>
              <a:off x="5477761" y="391484"/>
              <a:ext cx="6605162" cy="707886"/>
            </a:xfrm>
            <a:prstGeom prst="rect">
              <a:avLst/>
            </a:prstGeom>
            <a:scene3d>
              <a:camera prst="orthographicFront"/>
              <a:lightRig rig="threePt" dir="t"/>
            </a:scene3d>
            <a:sp3d>
              <a:bevelT w="38100"/>
            </a:sp3d>
          </p:spPr>
          <p:txBody>
            <a:bodyPr wrap="square">
              <a:spAutoFit/>
            </a:bodyPr>
            <a:lstStyle/>
            <a:p>
              <a:pPr algn="ctr"/>
              <a:r>
                <a:rPr lang="es-ES" sz="2000" b="1" dirty="0">
                  <a:solidFill>
                    <a:srgbClr val="024F62"/>
                  </a:solidFill>
                  <a:latin typeface="Bodoni MT" panose="02070603080606020203" pitchFamily="18" charset="0"/>
                </a:rPr>
                <a:t>“Por lo demás, hermanos míos, fortaleceos en el Señor, y en el poder de su fuerza” (Efesios 6:10)</a:t>
              </a:r>
            </a:p>
          </p:txBody>
        </p:sp>
      </p:grpSp>
      <p:sp>
        <p:nvSpPr>
          <p:cNvPr id="3" name="CuadroTexto 2">
            <a:extLst>
              <a:ext uri="{FF2B5EF4-FFF2-40B4-BE49-F238E27FC236}">
                <a16:creationId xmlns:a16="http://schemas.microsoft.com/office/drawing/2014/main" id="{FBA4A042-57A0-E870-22DB-36DD9EC41B89}"/>
              </a:ext>
            </a:extLst>
          </p:cNvPr>
          <p:cNvSpPr txBox="1"/>
          <p:nvPr/>
        </p:nvSpPr>
        <p:spPr>
          <a:xfrm>
            <a:off x="3724177" y="-48357"/>
            <a:ext cx="8467823" cy="461665"/>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rPr>
              <a:t>¿Esta armadura es de talla universal? ¿Cualquiera puede llevarla? </a:t>
            </a:r>
          </a:p>
        </p:txBody>
      </p:sp>
      <p:sp>
        <p:nvSpPr>
          <p:cNvPr id="8" name="CuadroTexto 7">
            <a:extLst>
              <a:ext uri="{FF2B5EF4-FFF2-40B4-BE49-F238E27FC236}">
                <a16:creationId xmlns:a16="http://schemas.microsoft.com/office/drawing/2014/main" id="{2B0CD64D-ADFC-E953-B0D8-1F57A23D4BA6}"/>
              </a:ext>
            </a:extLst>
          </p:cNvPr>
          <p:cNvSpPr txBox="1"/>
          <p:nvPr/>
        </p:nvSpPr>
        <p:spPr>
          <a:xfrm>
            <a:off x="90487" y="3702398"/>
            <a:ext cx="6948488" cy="3139321"/>
          </a:xfrm>
          <a:prstGeom prst="rect">
            <a:avLst/>
          </a:prstGeom>
          <a:noFill/>
        </p:spPr>
        <p:txBody>
          <a:bodyPr wrap="square">
            <a:spAutoFit/>
          </a:bodyPr>
          <a:lstStyle/>
          <a:p>
            <a:r>
              <a:rPr lang="es-ES" b="1" dirty="0"/>
              <a:t>“Los soldados comprometidos en batalla tienen que afrontar dificultades y privaciones. Se les da alimento común, y eso a menudo en cantidad limitada. Día tras día tienen largas marchas sobre caminos ásperos y bajo el sol ardiente, acampando al aire libre por las noches, durmiendo sobre el suelo con sólo el pabellón del cielo por cubierta, y expuestos a las lluvias torrenciales y a las duras heladas, hambrientos, débiles, exhaustos, ya como blanco del enemigo, ya en mortal combate. Así aprenden lo que son las privaciones. Los que se alistan en el ejército de Cristo también deben afrontar un trabajo difícil, y con paciencia soportar dolorosas pruebas por amor de Cristo. Pero los que sufren también reinarán con él” (Recibiréis Poder, p.347).</a:t>
            </a:r>
          </a:p>
        </p:txBody>
      </p:sp>
      <p:sp>
        <p:nvSpPr>
          <p:cNvPr id="9" name="CuadroTexto 8">
            <a:extLst>
              <a:ext uri="{FF2B5EF4-FFF2-40B4-BE49-F238E27FC236}">
                <a16:creationId xmlns:a16="http://schemas.microsoft.com/office/drawing/2014/main" id="{3A45B169-54D5-FB08-53EF-1C6CDFFE7ABB}"/>
              </a:ext>
            </a:extLst>
          </p:cNvPr>
          <p:cNvSpPr txBox="1"/>
          <p:nvPr/>
        </p:nvSpPr>
        <p:spPr>
          <a:xfrm>
            <a:off x="90486" y="2220284"/>
            <a:ext cx="7973744" cy="461665"/>
          </a:xfrm>
          <a:prstGeom prst="rect">
            <a:avLst/>
          </a:prstGeom>
          <a:noFill/>
        </p:spPr>
        <p:txBody>
          <a:bodyPr wrap="square" rtlCol="0">
            <a:spAutoFit/>
          </a:bodyPr>
          <a:lstStyle/>
          <a:p>
            <a:r>
              <a:rPr lang="es-ES" sz="2400" b="1" dirty="0">
                <a:solidFill>
                  <a:schemeClr val="bg1"/>
                </a:solidFill>
                <a:effectLst>
                  <a:outerShdw blurRad="38100" dist="38100" dir="2700000" algn="tl">
                    <a:srgbClr val="000000">
                      <a:alpha val="43137"/>
                    </a:srgbClr>
                  </a:outerShdw>
                </a:effectLst>
              </a:rPr>
              <a:t>¿Qué ocurre con los soldados que se alistan en esta batalla?</a:t>
            </a:r>
          </a:p>
        </p:txBody>
      </p:sp>
      <p:grpSp>
        <p:nvGrpSpPr>
          <p:cNvPr id="6" name="Grupo 5">
            <a:extLst>
              <a:ext uri="{FF2B5EF4-FFF2-40B4-BE49-F238E27FC236}">
                <a16:creationId xmlns:a16="http://schemas.microsoft.com/office/drawing/2014/main" id="{8A29031E-32E7-5F2C-B797-245673E07216}"/>
              </a:ext>
            </a:extLst>
          </p:cNvPr>
          <p:cNvGrpSpPr/>
          <p:nvPr/>
        </p:nvGrpSpPr>
        <p:grpSpPr>
          <a:xfrm>
            <a:off x="87549" y="2650296"/>
            <a:ext cx="7052553" cy="1169551"/>
            <a:chOff x="87549" y="2650296"/>
            <a:chExt cx="7052553" cy="1169551"/>
          </a:xfrm>
        </p:grpSpPr>
        <p:pic>
          <p:nvPicPr>
            <p:cNvPr id="22" name="Imagen 21">
              <a:extLst>
                <a:ext uri="{FF2B5EF4-FFF2-40B4-BE49-F238E27FC236}">
                  <a16:creationId xmlns:a16="http://schemas.microsoft.com/office/drawing/2014/main" id="{B89AE552-0787-202E-0DD4-AD27D1756FFC}"/>
                </a:ext>
              </a:extLst>
            </p:cNvPr>
            <p:cNvPicPr>
              <a:picLocks noChangeAspect="1"/>
            </p:cNvPicPr>
            <p:nvPr/>
          </p:nvPicPr>
          <p:blipFill>
            <a:blip r:embed="rId3"/>
            <a:stretch>
              <a:fillRect/>
            </a:stretch>
          </p:blipFill>
          <p:spPr>
            <a:xfrm>
              <a:off x="87549" y="2681949"/>
              <a:ext cx="7052553" cy="1098271"/>
            </a:xfrm>
            <a:prstGeom prst="rect">
              <a:avLst/>
            </a:prstGeom>
            <a:scene3d>
              <a:camera prst="orthographicFront"/>
              <a:lightRig rig="threePt" dir="t"/>
            </a:scene3d>
            <a:sp3d>
              <a:bevelT w="38100"/>
            </a:sp3d>
          </p:spPr>
        </p:pic>
        <p:sp>
          <p:nvSpPr>
            <p:cNvPr id="11" name="CuadroTexto 10">
              <a:extLst>
                <a:ext uri="{FF2B5EF4-FFF2-40B4-BE49-F238E27FC236}">
                  <a16:creationId xmlns:a16="http://schemas.microsoft.com/office/drawing/2014/main" id="{7F442ED0-33C3-2FD1-1085-A17BB844E05D}"/>
                </a:ext>
              </a:extLst>
            </p:cNvPr>
            <p:cNvSpPr txBox="1"/>
            <p:nvPr/>
          </p:nvSpPr>
          <p:spPr>
            <a:xfrm>
              <a:off x="174944" y="2650296"/>
              <a:ext cx="6909576" cy="1169551"/>
            </a:xfrm>
            <a:prstGeom prst="rect">
              <a:avLst/>
            </a:prstGeom>
            <a:noFill/>
          </p:spPr>
          <p:txBody>
            <a:bodyPr wrap="square">
              <a:spAutoFit/>
            </a:bodyPr>
            <a:lstStyle/>
            <a:p>
              <a:pPr algn="ctr">
                <a:lnSpc>
                  <a:spcPts val="2100"/>
                </a:lnSpc>
              </a:pPr>
              <a:r>
                <a:rPr lang="es-ES" b="1" dirty="0">
                  <a:solidFill>
                    <a:srgbClr val="024F62"/>
                  </a:solidFill>
                  <a:latin typeface="Bodoni MT" panose="02070603080606020203" pitchFamily="18" charset="0"/>
                </a:rPr>
                <a:t>“He peleado la buena batalla, he acabado la carrera, he guardado la fe. Por lo demás, me está guardada la corona de justicia, la cual me dará el Señor, juez justo, en aquel día; y no sólo a mí, sino también a todos los que aman su venida” (2 ª de Timoteo 4:7-8)</a:t>
              </a:r>
            </a:p>
          </p:txBody>
        </p:sp>
      </p:grpSp>
      <p:pic>
        <p:nvPicPr>
          <p:cNvPr id="13" name="Imagen 12" descr="Una caricatura de una persona&#10;&#10;Descripción generada automáticamente con confianza media">
            <a:extLst>
              <a:ext uri="{FF2B5EF4-FFF2-40B4-BE49-F238E27FC236}">
                <a16:creationId xmlns:a16="http://schemas.microsoft.com/office/drawing/2014/main" id="{D9F85EC8-63BA-1430-6BB5-EF30975B9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9" y="410940"/>
            <a:ext cx="2066544" cy="1828800"/>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5" name="Imagen 14" descr="Imagen que contiene Calendario&#10;&#10;Descripción generada automáticamente">
            <a:extLst>
              <a:ext uri="{FF2B5EF4-FFF2-40B4-BE49-F238E27FC236}">
                <a16:creationId xmlns:a16="http://schemas.microsoft.com/office/drawing/2014/main" id="{0379D12F-340D-4C83-D7F1-6ADCB5244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946" y="260519"/>
            <a:ext cx="1524000" cy="1979221"/>
          </a:xfrm>
          <a:prstGeom prst="round2DiagRect">
            <a:avLst>
              <a:gd name="adj1" fmla="val 16667"/>
              <a:gd name="adj2" fmla="val 12128"/>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7" name="Imagen 16" descr="Imagen que contiene parado, vestido, sostener, hombre&#10;&#10;Descripción generada automáticamente">
            <a:extLst>
              <a:ext uri="{FF2B5EF4-FFF2-40B4-BE49-F238E27FC236}">
                <a16:creationId xmlns:a16="http://schemas.microsoft.com/office/drawing/2014/main" id="{F1C89C3E-3404-D32A-CC64-B74E3BB6783D}"/>
              </a:ext>
            </a:extLst>
          </p:cNvPr>
          <p:cNvPicPr>
            <a:picLocks noChangeAspect="1"/>
          </p:cNvPicPr>
          <p:nvPr/>
        </p:nvPicPr>
        <p:blipFill rotWithShape="1">
          <a:blip r:embed="rId6">
            <a:extLst>
              <a:ext uri="{28A0092B-C50C-407E-A947-70E740481C1C}">
                <a14:useLocalDpi xmlns:a14="http://schemas.microsoft.com/office/drawing/2010/main" val="0"/>
              </a:ext>
            </a:extLst>
          </a:blip>
          <a:srcRect l="27363" r="26811"/>
          <a:stretch/>
        </p:blipFill>
        <p:spPr>
          <a:xfrm>
            <a:off x="3817028" y="511524"/>
            <a:ext cx="1581150" cy="1728216"/>
          </a:xfrm>
          <a:prstGeom prst="round2DiagRect">
            <a:avLst>
              <a:gd name="adj1" fmla="val 1902"/>
              <a:gd name="adj2" fmla="val 14765"/>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9" name="Imagen 18" descr="Imagen que contiene edificio, parado, frente, hombre&#10;&#10;Descripción generada automáticamente">
            <a:extLst>
              <a:ext uri="{FF2B5EF4-FFF2-40B4-BE49-F238E27FC236}">
                <a16:creationId xmlns:a16="http://schemas.microsoft.com/office/drawing/2014/main" id="{DE163938-1B58-7289-6402-4F28F9E465F1}"/>
              </a:ext>
            </a:extLst>
          </p:cNvPr>
          <p:cNvPicPr>
            <a:picLocks noChangeAspect="1"/>
          </p:cNvPicPr>
          <p:nvPr/>
        </p:nvPicPr>
        <p:blipFill rotWithShape="1">
          <a:blip r:embed="rId7">
            <a:extLst>
              <a:ext uri="{28A0092B-C50C-407E-A947-70E740481C1C}">
                <a14:useLocalDpi xmlns:a14="http://schemas.microsoft.com/office/drawing/2010/main" val="0"/>
              </a:ext>
            </a:extLst>
          </a:blip>
          <a:srcRect b="8848"/>
          <a:stretch/>
        </p:blipFill>
        <p:spPr>
          <a:xfrm>
            <a:off x="7470843" y="4359550"/>
            <a:ext cx="4494376" cy="2422102"/>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2050" name="Picture 2" descr="Antigos Alunos Combonianos: Papa pede que políticos corruptos se arrependam">
            <a:extLst>
              <a:ext uri="{FF2B5EF4-FFF2-40B4-BE49-F238E27FC236}">
                <a16:creationId xmlns:a16="http://schemas.microsoft.com/office/drawing/2014/main" id="{C98E3F11-467B-70EE-3D14-FEFE4E3F78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1192" y="2730039"/>
            <a:ext cx="2523110" cy="1529635"/>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2052" name="Picture 4" descr="Pin by Gulf Coast Lutheran on Apostol Pablo | Pictures of christ, Books ...">
            <a:extLst>
              <a:ext uri="{FF2B5EF4-FFF2-40B4-BE49-F238E27FC236}">
                <a16:creationId xmlns:a16="http://schemas.microsoft.com/office/drawing/2014/main" id="{68BDFD11-B290-35C7-5C12-BD5B465204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4610" y="2720311"/>
            <a:ext cx="2048356" cy="1536267"/>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2D67ABB5-DAC2-8057-26F9-A0AE0690900B}"/>
              </a:ext>
            </a:extLst>
          </p:cNvPr>
          <p:cNvSpPr txBox="1"/>
          <p:nvPr/>
        </p:nvSpPr>
        <p:spPr>
          <a:xfrm>
            <a:off x="5517430" y="1102935"/>
            <a:ext cx="6447789" cy="1200329"/>
          </a:xfrm>
          <a:prstGeom prst="rect">
            <a:avLst/>
          </a:prstGeom>
          <a:noFill/>
        </p:spPr>
        <p:txBody>
          <a:bodyPr wrap="square" rtlCol="0">
            <a:spAutoFit/>
          </a:bodyPr>
          <a:lstStyle/>
          <a:p>
            <a:r>
              <a:rPr lang="es-ES" b="1" dirty="0"/>
              <a:t>Niños, jóvenes, adultos o ancianos; hombres o mujeres; ricos o pobres… Todos necesitamos defendernos de las tentaciones de Satanás. Por ello, la armadura de Dios se adapta a cada uno en particular. No importa la talla… es universal.</a:t>
            </a:r>
          </a:p>
        </p:txBody>
      </p:sp>
    </p:spTree>
    <p:extLst>
      <p:ext uri="{BB962C8B-B14F-4D97-AF65-F5344CB8AC3E}">
        <p14:creationId xmlns:p14="http://schemas.microsoft.com/office/powerpoint/2010/main" val="56000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900" decel="100000" fill="hold"/>
                                        <p:tgtEl>
                                          <p:spTgt spid="1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grpId="0" nodeType="clickEffect">
                                  <p:stCondLst>
                                    <p:cond delay="0"/>
                                  </p:stCondLst>
                                  <p:iterate type="lt">
                                    <p:tmPct val="3000"/>
                                  </p:iterate>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0-#ppt_w/2"/>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9"/>
                                        </p:tgtEl>
                                      </p:cBhvr>
                                    </p:animEffect>
                                  </p:childTnLst>
                                </p:cTn>
                              </p:par>
                              <p:par>
                                <p:cTn id="56" presetID="25"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1" dur="1000" fill="hold"/>
                                        <p:tgtEl>
                                          <p:spTgt spid="6"/>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nodeType="clickEffect">
                                  <p:stCondLst>
                                    <p:cond delay="0"/>
                                  </p:stCondLst>
                                  <p:childTnLst>
                                    <p:set>
                                      <p:cBhvr>
                                        <p:cTn id="69" dur="1" fill="hold">
                                          <p:stCondLst>
                                            <p:cond delay="0"/>
                                          </p:stCondLst>
                                        </p:cTn>
                                        <p:tgtEl>
                                          <p:spTgt spid="2050"/>
                                        </p:tgtEl>
                                        <p:attrNameLst>
                                          <p:attrName>style.visibility</p:attrName>
                                        </p:attrNameLst>
                                      </p:cBhvr>
                                      <p:to>
                                        <p:strVal val="visible"/>
                                      </p:to>
                                    </p:set>
                                    <p:anim calcmode="lin" valueType="num">
                                      <p:cBhvr>
                                        <p:cTn id="70"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73" dur="1000" fill="hold"/>
                                        <p:tgtEl>
                                          <p:spTgt spid="2050"/>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2050"/>
                                        </p:tgtEl>
                                      </p:cBhvr>
                                    </p:animEffect>
                                  </p:childTnLst>
                                </p:cTn>
                              </p:par>
                              <p:par>
                                <p:cTn id="78" presetID="25" presetClass="entr" presetSubtype="0" fill="hold" nodeType="withEffect">
                                  <p:stCondLst>
                                    <p:cond delay="0"/>
                                  </p:stCondLst>
                                  <p:childTnLst>
                                    <p:set>
                                      <p:cBhvr>
                                        <p:cTn id="79" dur="1" fill="hold">
                                          <p:stCondLst>
                                            <p:cond delay="0"/>
                                          </p:stCondLst>
                                        </p:cTn>
                                        <p:tgtEl>
                                          <p:spTgt spid="2052"/>
                                        </p:tgtEl>
                                        <p:attrNameLst>
                                          <p:attrName>style.visibility</p:attrName>
                                        </p:attrNameLst>
                                      </p:cBhvr>
                                      <p:to>
                                        <p:strVal val="visible"/>
                                      </p:to>
                                    </p:set>
                                    <p:anim calcmode="lin" valueType="num">
                                      <p:cBhvr>
                                        <p:cTn id="80"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83" dur="1000" fill="hold"/>
                                        <p:tgtEl>
                                          <p:spTgt spid="2052"/>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205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E11621-1C3E-AC26-6D6A-A924ECF72F09}"/>
              </a:ext>
            </a:extLst>
          </p:cNvPr>
          <p:cNvSpPr txBox="1"/>
          <p:nvPr/>
        </p:nvSpPr>
        <p:spPr>
          <a:xfrm>
            <a:off x="0" y="38912"/>
            <a:ext cx="12191999"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¿Qué partes componen la armadura, dónde se colocan y qué representan? </a:t>
            </a:r>
          </a:p>
        </p:txBody>
      </p:sp>
      <p:sp>
        <p:nvSpPr>
          <p:cNvPr id="5" name="CuadroTexto 4">
            <a:extLst>
              <a:ext uri="{FF2B5EF4-FFF2-40B4-BE49-F238E27FC236}">
                <a16:creationId xmlns:a16="http://schemas.microsoft.com/office/drawing/2014/main" id="{6FD9E8C3-FF90-916E-F58C-D83679924D2F}"/>
              </a:ext>
            </a:extLst>
          </p:cNvPr>
          <p:cNvSpPr txBox="1"/>
          <p:nvPr/>
        </p:nvSpPr>
        <p:spPr>
          <a:xfrm>
            <a:off x="191018" y="877619"/>
            <a:ext cx="7010806" cy="5724644"/>
          </a:xfrm>
          <a:prstGeom prst="rect">
            <a:avLst/>
          </a:prstGeom>
          <a:noFill/>
        </p:spPr>
        <p:txBody>
          <a:bodyPr wrap="square">
            <a:spAutoFit/>
            <a:scene3d>
              <a:camera prst="orthographicFront"/>
              <a:lightRig rig="threePt" dir="t"/>
            </a:scene3d>
            <a:sp3d extrusionH="57150">
              <a:bevelT w="38100" h="38100"/>
            </a:sp3d>
          </a:bodyPr>
          <a:lstStyle/>
          <a:p>
            <a:pPr marL="514350" indent="-514350">
              <a:spcBef>
                <a:spcPts val="600"/>
              </a:spcBef>
              <a:buFont typeface="+mj-lt"/>
              <a:buAutoNum type="arabicPeriod"/>
            </a:pPr>
            <a:r>
              <a:rPr lang="es-ES" sz="2800" b="1" dirty="0">
                <a:solidFill>
                  <a:srgbClr val="7030A0"/>
                </a:solidFill>
              </a:rPr>
              <a:t>Estad, pues, firmes, ceñidos vuestros lomos con la verdad,</a:t>
            </a:r>
          </a:p>
          <a:p>
            <a:pPr marL="514350" indent="-514350">
              <a:spcBef>
                <a:spcPts val="600"/>
              </a:spcBef>
              <a:buFont typeface="+mj-lt"/>
              <a:buAutoNum type="arabicPeriod"/>
            </a:pPr>
            <a:r>
              <a:rPr lang="es-ES" sz="2800" b="1" dirty="0">
                <a:solidFill>
                  <a:srgbClr val="B40000"/>
                </a:solidFill>
              </a:rPr>
              <a:t>y vestidos con la coraza de justicia,</a:t>
            </a:r>
          </a:p>
          <a:p>
            <a:pPr marL="514350" indent="-514350">
              <a:spcBef>
                <a:spcPts val="600"/>
              </a:spcBef>
              <a:buFont typeface="+mj-lt"/>
              <a:buAutoNum type="arabicPeriod"/>
            </a:pPr>
            <a:r>
              <a:rPr lang="es-ES" sz="2800" b="1" dirty="0">
                <a:solidFill>
                  <a:schemeClr val="accent6">
                    <a:lumMod val="75000"/>
                  </a:schemeClr>
                </a:solidFill>
              </a:rPr>
              <a:t>y calzados los pies con el apresto del evangelio de la paz.</a:t>
            </a:r>
          </a:p>
          <a:p>
            <a:pPr marL="514350" indent="-514350">
              <a:spcBef>
                <a:spcPts val="600"/>
              </a:spcBef>
              <a:buFont typeface="+mj-lt"/>
              <a:buAutoNum type="arabicPeriod"/>
            </a:pPr>
            <a:r>
              <a:rPr lang="es-ES" sz="2800" b="1" dirty="0">
                <a:solidFill>
                  <a:schemeClr val="accent2">
                    <a:lumMod val="75000"/>
                  </a:schemeClr>
                </a:solidFill>
              </a:rPr>
              <a:t>Sobre todo, tomad el escudo de la fe, con que podáis apagar todos los dardos de fuego del maligno.</a:t>
            </a:r>
          </a:p>
          <a:p>
            <a:pPr marL="514350" indent="-514350">
              <a:spcBef>
                <a:spcPts val="600"/>
              </a:spcBef>
              <a:buFont typeface="+mj-lt"/>
              <a:buAutoNum type="arabicPeriod"/>
            </a:pPr>
            <a:r>
              <a:rPr lang="es-ES" sz="2800" b="1" dirty="0">
                <a:solidFill>
                  <a:schemeClr val="accent5">
                    <a:lumMod val="75000"/>
                  </a:schemeClr>
                </a:solidFill>
              </a:rPr>
              <a:t>Y tomad el yelmo de la salvación,</a:t>
            </a:r>
          </a:p>
          <a:p>
            <a:pPr marL="514350" indent="-514350">
              <a:spcBef>
                <a:spcPts val="600"/>
              </a:spcBef>
              <a:buFont typeface="+mj-lt"/>
              <a:buAutoNum type="arabicPeriod"/>
            </a:pPr>
            <a:r>
              <a:rPr lang="es-ES" sz="2800" b="1" dirty="0">
                <a:solidFill>
                  <a:srgbClr val="4A5A56"/>
                </a:solidFill>
              </a:rPr>
              <a:t>y la espada del Espíritu, que es la palabra de Dios.</a:t>
            </a:r>
          </a:p>
          <a:p>
            <a:pPr algn="r">
              <a:spcBef>
                <a:spcPts val="600"/>
              </a:spcBef>
            </a:pPr>
            <a:r>
              <a:rPr lang="es-ES" sz="2000" b="1" dirty="0"/>
              <a:t>(Efesios 6:14-17)</a:t>
            </a:r>
          </a:p>
        </p:txBody>
      </p:sp>
      <p:pic>
        <p:nvPicPr>
          <p:cNvPr id="13" name="Imagen 12" descr="Diagrama&#10;&#10;Descripción generada automáticamente con confianza media">
            <a:extLst>
              <a:ext uri="{FF2B5EF4-FFF2-40B4-BE49-F238E27FC236}">
                <a16:creationId xmlns:a16="http://schemas.microsoft.com/office/drawing/2014/main" id="{5B8A1E8C-2C06-D92F-1FAE-C2EAD809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209" y="758759"/>
            <a:ext cx="4471773" cy="5962365"/>
          </a:xfrm>
          <a:prstGeom prst="rect">
            <a:avLst/>
          </a:prstGeom>
          <a:ln w="88900" cap="sq" cmpd="thickThin">
            <a:solidFill>
              <a:schemeClr val="accent4">
                <a:lumMod val="60000"/>
                <a:lumOff val="40000"/>
              </a:schemeClr>
            </a:solidFill>
            <a:prstDash val="solid"/>
            <a:miter lim="800000"/>
          </a:ln>
          <a:effectLst>
            <a:innerShdw blurRad="76200">
              <a:srgbClr val="000000"/>
            </a:innerShdw>
          </a:effectLst>
        </p:spPr>
      </p:pic>
      <p:sp>
        <p:nvSpPr>
          <p:cNvPr id="2" name="Elipse 1">
            <a:extLst>
              <a:ext uri="{FF2B5EF4-FFF2-40B4-BE49-F238E27FC236}">
                <a16:creationId xmlns:a16="http://schemas.microsoft.com/office/drawing/2014/main" id="{B14865B8-10D5-727C-72BC-90698E3E9852}"/>
              </a:ext>
            </a:extLst>
          </p:cNvPr>
          <p:cNvSpPr/>
          <p:nvPr/>
        </p:nvSpPr>
        <p:spPr>
          <a:xfrm>
            <a:off x="7965649" y="2960016"/>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1</a:t>
            </a:r>
          </a:p>
        </p:txBody>
      </p:sp>
      <p:sp>
        <p:nvSpPr>
          <p:cNvPr id="4" name="Elipse 3">
            <a:extLst>
              <a:ext uri="{FF2B5EF4-FFF2-40B4-BE49-F238E27FC236}">
                <a16:creationId xmlns:a16="http://schemas.microsoft.com/office/drawing/2014/main" id="{BC917B3B-3C52-E2C9-D5C0-B8EEB2557769}"/>
              </a:ext>
            </a:extLst>
          </p:cNvPr>
          <p:cNvSpPr/>
          <p:nvPr/>
        </p:nvSpPr>
        <p:spPr>
          <a:xfrm>
            <a:off x="8053632" y="1516879"/>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2</a:t>
            </a:r>
          </a:p>
        </p:txBody>
      </p:sp>
      <p:sp>
        <p:nvSpPr>
          <p:cNvPr id="6" name="Elipse 5">
            <a:extLst>
              <a:ext uri="{FF2B5EF4-FFF2-40B4-BE49-F238E27FC236}">
                <a16:creationId xmlns:a16="http://schemas.microsoft.com/office/drawing/2014/main" id="{16693F97-87E5-CCE4-F5C3-49B67319E44D}"/>
              </a:ext>
            </a:extLst>
          </p:cNvPr>
          <p:cNvSpPr/>
          <p:nvPr/>
        </p:nvSpPr>
        <p:spPr>
          <a:xfrm>
            <a:off x="7871380" y="4528008"/>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3</a:t>
            </a:r>
          </a:p>
        </p:txBody>
      </p:sp>
      <p:sp>
        <p:nvSpPr>
          <p:cNvPr id="7" name="Elipse 6">
            <a:extLst>
              <a:ext uri="{FF2B5EF4-FFF2-40B4-BE49-F238E27FC236}">
                <a16:creationId xmlns:a16="http://schemas.microsoft.com/office/drawing/2014/main" id="{E79DDA5C-31CF-1A89-FBB8-E3B0040F1A3C}"/>
              </a:ext>
            </a:extLst>
          </p:cNvPr>
          <p:cNvSpPr/>
          <p:nvPr/>
        </p:nvSpPr>
        <p:spPr>
          <a:xfrm>
            <a:off x="10854964" y="2743199"/>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4</a:t>
            </a:r>
          </a:p>
        </p:txBody>
      </p:sp>
      <p:sp>
        <p:nvSpPr>
          <p:cNvPr id="8" name="Elipse 7">
            <a:extLst>
              <a:ext uri="{FF2B5EF4-FFF2-40B4-BE49-F238E27FC236}">
                <a16:creationId xmlns:a16="http://schemas.microsoft.com/office/drawing/2014/main" id="{23E3BC90-0059-5D7E-BA71-2E959ACBBBD0}"/>
              </a:ext>
            </a:extLst>
          </p:cNvPr>
          <p:cNvSpPr/>
          <p:nvPr/>
        </p:nvSpPr>
        <p:spPr>
          <a:xfrm>
            <a:off x="10375769" y="958391"/>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5</a:t>
            </a:r>
          </a:p>
        </p:txBody>
      </p:sp>
      <p:sp>
        <p:nvSpPr>
          <p:cNvPr id="9" name="Elipse 8">
            <a:extLst>
              <a:ext uri="{FF2B5EF4-FFF2-40B4-BE49-F238E27FC236}">
                <a16:creationId xmlns:a16="http://schemas.microsoft.com/office/drawing/2014/main" id="{344347CD-3E75-C74F-002F-C86B8A5DC3BC}"/>
              </a:ext>
            </a:extLst>
          </p:cNvPr>
          <p:cNvSpPr/>
          <p:nvPr/>
        </p:nvSpPr>
        <p:spPr>
          <a:xfrm>
            <a:off x="11166050" y="2117460"/>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6</a:t>
            </a:r>
          </a:p>
        </p:txBody>
      </p:sp>
    </p:spTree>
    <p:extLst>
      <p:ext uri="{BB962C8B-B14F-4D97-AF65-F5344CB8AC3E}">
        <p14:creationId xmlns:p14="http://schemas.microsoft.com/office/powerpoint/2010/main" val="21336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370"/>
                            </p:stCondLst>
                            <p:childTnLst>
                              <p:par>
                                <p:cTn id="10" presetID="22" presetClass="entr" presetSubtype="8" fill="hold" grpId="0" nodeType="after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wipe(left)">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upLeft)">
                                      <p:cBhvr>
                                        <p:cTn id="17" dur="500"/>
                                        <p:tgtEl>
                                          <p:spTgt spid="1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500"/>
                                        <p:tgtEl>
                                          <p:spTgt spid="5">
                                            <p:txEl>
                                              <p:pRg st="1" end="1"/>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wipe(left)">
                                      <p:cBhvr>
                                        <p:cTn id="51" dur="500"/>
                                        <p:tgtEl>
                                          <p:spTgt spid="5">
                                            <p:txEl>
                                              <p:pRg st="3" end="3"/>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wipe(left)">
                                      <p:cBhvr>
                                        <p:cTn id="61" dur="500"/>
                                        <p:tgtEl>
                                          <p:spTgt spid="5">
                                            <p:txEl>
                                              <p:pRg st="4" end="4"/>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5" end="5"/>
                                            </p:txEl>
                                          </p:spTgt>
                                        </p:tgtEl>
                                        <p:attrNameLst>
                                          <p:attrName>style.visibility</p:attrName>
                                        </p:attrNameLst>
                                      </p:cBhvr>
                                      <p:to>
                                        <p:strVal val="visible"/>
                                      </p:to>
                                    </p:set>
                                    <p:animEffect transition="in" filter="wipe(left)">
                                      <p:cBhvr>
                                        <p:cTn id="71" dur="500"/>
                                        <p:tgtEl>
                                          <p:spTgt spid="5">
                                            <p:txEl>
                                              <p:pRg st="5" end="5"/>
                                            </p:txEl>
                                          </p:spTgt>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2" grpId="0" animBg="1"/>
      <p:bldP spid="4"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1" name="Imagen 10" descr="Imagen que contiene interior, oscuro, cuarto, tabla&#10;&#10;Descripción generada automáticamente">
            <a:extLst>
              <a:ext uri="{FF2B5EF4-FFF2-40B4-BE49-F238E27FC236}">
                <a16:creationId xmlns:a16="http://schemas.microsoft.com/office/drawing/2014/main" id="{FFB70FDC-44F8-B6A1-1B09-422E4B683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27" y="526566"/>
            <a:ext cx="6858000" cy="6858000"/>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484558" y="49513"/>
            <a:ext cx="11222883" cy="954107"/>
          </a:xfrm>
          <a:prstGeom prst="rect">
            <a:avLst/>
          </a:prstGeom>
          <a:noFill/>
        </p:spPr>
        <p:txBody>
          <a:bodyPr wrap="square">
            <a:spAutoFit/>
          </a:bodyPr>
          <a:lstStyle/>
          <a:p>
            <a:pPr algn="ctr"/>
            <a:r>
              <a:rPr lang="es-ES" sz="2800" b="1" dirty="0">
                <a:solidFill>
                  <a:schemeClr val="accent4">
                    <a:lumMod val="60000"/>
                    <a:lumOff val="40000"/>
                  </a:schemeClr>
                </a:solidFill>
                <a:effectLst>
                  <a:outerShdw blurRad="38100" dist="38100" dir="2700000" algn="tl">
                    <a:srgbClr val="000000">
                      <a:alpha val="43137"/>
                    </a:srgbClr>
                  </a:outerShdw>
                </a:effectLst>
              </a:rPr>
              <a:t>Estad, pues, firmes, ceñidos vuestros lomos con la verdad (Efesios 6:14; Juan, 8: 32; Proverbios, 23: 23)</a:t>
            </a:r>
          </a:p>
        </p:txBody>
      </p:sp>
      <p:sp>
        <p:nvSpPr>
          <p:cNvPr id="9" name="CuadroTexto 8">
            <a:extLst>
              <a:ext uri="{FF2B5EF4-FFF2-40B4-BE49-F238E27FC236}">
                <a16:creationId xmlns:a16="http://schemas.microsoft.com/office/drawing/2014/main" id="{031FA961-2F28-8B7E-CCEC-CCEB21E7DE44}"/>
              </a:ext>
            </a:extLst>
          </p:cNvPr>
          <p:cNvSpPr txBox="1"/>
          <p:nvPr/>
        </p:nvSpPr>
        <p:spPr>
          <a:xfrm>
            <a:off x="4708187" y="948690"/>
            <a:ext cx="7324928" cy="5909310"/>
          </a:xfrm>
          <a:prstGeom prst="rect">
            <a:avLst/>
          </a:prstGeom>
          <a:noFill/>
        </p:spPr>
        <p:txBody>
          <a:bodyPr wrap="square">
            <a:spAutoFit/>
          </a:bodyPr>
          <a:lstStyle/>
          <a:p>
            <a:r>
              <a:rPr lang="es-ES" b="1" dirty="0">
                <a:solidFill>
                  <a:schemeClr val="bg1"/>
                </a:solidFill>
                <a:effectLst>
                  <a:glow rad="101600">
                    <a:srgbClr val="4F3951"/>
                  </a:glow>
                  <a:outerShdw blurRad="38100" dist="38100" dir="2700000" algn="tl">
                    <a:srgbClr val="000000">
                      <a:alpha val="43137"/>
                    </a:srgbClr>
                  </a:outerShdw>
                </a:effectLst>
              </a:rPr>
              <a:t>Cristo y su palabra es la verdad. «Yo soy la verdad» (Juan 14:6) dijo Jesús. </a:t>
            </a:r>
          </a:p>
          <a:p>
            <a:r>
              <a:rPr lang="es-ES" b="1" dirty="0">
                <a:solidFill>
                  <a:schemeClr val="bg1"/>
                </a:solidFill>
                <a:effectLst>
                  <a:glow rad="101600">
                    <a:srgbClr val="4F3951"/>
                  </a:glow>
                  <a:outerShdw blurRad="38100" dist="38100" dir="2700000" algn="tl">
                    <a:srgbClr val="000000">
                      <a:alpha val="43137"/>
                    </a:srgbClr>
                  </a:outerShdw>
                </a:effectLst>
              </a:rPr>
              <a:t>De manera que si Cristo está en ti, esto establecerá que la verdad esté en ti. El cinto de la verdad es nuestra defensa y protección frente al arma notable de Satanás que es el engaño (Juan 8:44).</a:t>
            </a:r>
          </a:p>
          <a:p>
            <a:r>
              <a:rPr lang="es-ES" b="1" dirty="0">
                <a:solidFill>
                  <a:schemeClr val="bg1"/>
                </a:solidFill>
                <a:effectLst>
                  <a:glow rad="101600">
                    <a:srgbClr val="4F3951"/>
                  </a:glow>
                  <a:outerShdw blurRad="38100" dist="38100" dir="2700000" algn="tl">
                    <a:srgbClr val="000000">
                      <a:alpha val="43137"/>
                    </a:srgbClr>
                  </a:outerShdw>
                </a:effectLst>
              </a:rPr>
              <a:t>Ante tanto engaño, mentiras y falsas doctrinas, la verdad única la encontraremos tan solo en la Palabra revelada de Dios, la Biblia.</a:t>
            </a:r>
          </a:p>
          <a:p>
            <a:r>
              <a:rPr lang="es-ES" b="1" dirty="0">
                <a:solidFill>
                  <a:schemeClr val="bg1"/>
                </a:solidFill>
                <a:effectLst>
                  <a:glow rad="101600">
                    <a:srgbClr val="4F3951"/>
                  </a:glow>
                  <a:outerShdw blurRad="38100" dist="38100" dir="2700000" algn="tl">
                    <a:srgbClr val="000000">
                      <a:alpha val="43137"/>
                    </a:srgbClr>
                  </a:outerShdw>
                </a:effectLst>
              </a:rPr>
              <a:t>Es la que nos enseña la esencia del mensaje de Cristo, el único Salvador y Mediador entre Dios y los hombres.</a:t>
            </a:r>
          </a:p>
          <a:p>
            <a:r>
              <a:rPr lang="es-ES" b="1" dirty="0">
                <a:solidFill>
                  <a:schemeClr val="bg1"/>
                </a:solidFill>
                <a:effectLst>
                  <a:glow rad="101600">
                    <a:srgbClr val="4F3951"/>
                  </a:glow>
                  <a:outerShdw blurRad="38100" dist="38100" dir="2700000" algn="tl">
                    <a:srgbClr val="000000">
                      <a:alpha val="43137"/>
                    </a:srgbClr>
                  </a:outerShdw>
                </a:effectLst>
              </a:rPr>
              <a:t>El cinturón de la verdad (que hace que estén en su lugar las demás partes de la armadura) está bajo incesante ataque. Tienes que hablar la verdad en amor (Efesios 4:15) si quieres vivir libre en Cristo y tener una relación verdadera. La única cosa que un creyente tiene que reconocer es la verdad.</a:t>
            </a:r>
          </a:p>
          <a:p>
            <a:r>
              <a:rPr lang="es-ES" b="1" dirty="0">
                <a:solidFill>
                  <a:schemeClr val="bg1"/>
                </a:solidFill>
                <a:effectLst>
                  <a:glow rad="101600">
                    <a:srgbClr val="4F3951"/>
                  </a:glow>
                  <a:outerShdw blurRad="38100" dist="38100" dir="2700000" algn="tl">
                    <a:srgbClr val="000000">
                      <a:alpha val="43137"/>
                    </a:srgbClr>
                  </a:outerShdw>
                </a:effectLst>
              </a:rPr>
              <a:t>Si te llega un pensamiento a la mente que no esté en unión con la verdad de Dios, deséchalo. Si se te ofrece la oportunidad de decir o hacer algo que te pone en conflicto con la verdad, deséchalo. Adopta una sencilla regla de vida: Si es la verdad, estoy con ella; si no es la verdad, no cuentes conmigo. </a:t>
            </a:r>
          </a:p>
          <a:p>
            <a:r>
              <a:rPr lang="es-ES" b="1" dirty="0">
                <a:solidFill>
                  <a:schemeClr val="bg1"/>
                </a:solidFill>
                <a:effectLst>
                  <a:glow rad="101600">
                    <a:srgbClr val="4F3951"/>
                  </a:glow>
                  <a:outerShdw blurRad="38100" dist="38100" dir="2700000" algn="tl">
                    <a:srgbClr val="000000">
                      <a:alpha val="43137"/>
                    </a:srgbClr>
                  </a:outerShdw>
                </a:effectLst>
              </a:rPr>
              <a:t>Jesús oró: «No ruego que los quites del mundo, sino que los guardes del mal». ¿Cómo dijo? «Santifícalos en la verdad; tu palabra es la verdad» (Juan17:15-17). </a:t>
            </a:r>
          </a:p>
          <a:p>
            <a:r>
              <a:rPr lang="es-ES" b="1" dirty="0">
                <a:solidFill>
                  <a:schemeClr val="bg1"/>
                </a:solidFill>
                <a:effectLst>
                  <a:glow rad="101600">
                    <a:srgbClr val="4F3951"/>
                  </a:glow>
                  <a:outerShdw blurRad="38100" dist="38100" dir="2700000" algn="tl">
                    <a:srgbClr val="000000">
                      <a:alpha val="43137"/>
                    </a:srgbClr>
                  </a:outerShdw>
                </a:effectLst>
              </a:rPr>
              <a:t>Vences al padre de mentiras con la revelación Divina, no con el razonamiento o la investigación humana.</a:t>
            </a:r>
          </a:p>
        </p:txBody>
      </p:sp>
    </p:spTree>
    <p:extLst>
      <p:ext uri="{BB962C8B-B14F-4D97-AF65-F5344CB8AC3E}">
        <p14:creationId xmlns:p14="http://schemas.microsoft.com/office/powerpoint/2010/main" val="3433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left)">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wipe(left)">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wipe(left)">
                                      <p:cBhvr>
                                        <p:cTn id="45" dur="500"/>
                                        <p:tgtEl>
                                          <p:spTgt spid="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wipe(left)">
                                      <p:cBhvr>
                                        <p:cTn id="5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4637</TotalTime>
  <Words>3780</Words>
  <Application>Microsoft Office PowerPoint</Application>
  <PresentationFormat>Panorámica</PresentationFormat>
  <Paragraphs>94</Paragraphs>
  <Slides>15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Arial</vt:lpstr>
      <vt:lpstr>Calibri</vt:lpstr>
      <vt:lpstr>Bahnschrift SemiBold</vt:lpstr>
      <vt:lpstr>Calibri Light</vt:lpstr>
      <vt:lpstr>Bodoni MT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185</cp:revision>
  <dcterms:created xsi:type="dcterms:W3CDTF">2023-03-25T16:12:27Z</dcterms:created>
  <dcterms:modified xsi:type="dcterms:W3CDTF">2023-04-05T18:46:17Z</dcterms:modified>
</cp:coreProperties>
</file>