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8" r:id="rId3"/>
    <p:sldId id="259" r:id="rId4"/>
    <p:sldId id="260" r:id="rId5"/>
    <p:sldId id="261" r:id="rId6"/>
    <p:sldId id="262" r:id="rId7"/>
    <p:sldId id="269" r:id="rId8"/>
    <p:sldId id="264" r:id="rId9"/>
    <p:sldId id="271" r:id="rId10"/>
    <p:sldId id="272" r:id="rId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4314"/>
    <a:srgbClr val="3E3600"/>
    <a:srgbClr val="701304"/>
    <a:srgbClr val="FA8D7B"/>
    <a:srgbClr val="7A1B1C"/>
    <a:srgbClr val="1776F5"/>
    <a:srgbClr val="F6421C"/>
    <a:srgbClr val="1C3F4A"/>
    <a:srgbClr val="F625A0"/>
    <a:srgbClr val="7C3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19138B-EA28-C486-AA70-3284A2432F5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2BC0EA6-2E06-7DA4-3B29-37F53FA5A9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00712BF-511E-4CAC-1E55-C295A3ECA679}"/>
              </a:ext>
            </a:extLst>
          </p:cNvPr>
          <p:cNvSpPr>
            <a:spLocks noGrp="1"/>
          </p:cNvSpPr>
          <p:nvPr>
            <p:ph type="dt" sz="half" idx="10"/>
          </p:nvPr>
        </p:nvSpPr>
        <p:spPr/>
        <p:txBody>
          <a:bodyPr/>
          <a:lstStyle/>
          <a:p>
            <a:fld id="{D59C5E0C-1A46-46D6-883A-B918A2A142BD}" type="datetimeFigureOut">
              <a:rPr lang="es-ES" smtClean="0"/>
              <a:t>22/04/2023</a:t>
            </a:fld>
            <a:endParaRPr lang="es-ES"/>
          </a:p>
        </p:txBody>
      </p:sp>
      <p:sp>
        <p:nvSpPr>
          <p:cNvPr id="5" name="Marcador de pie de página 4">
            <a:extLst>
              <a:ext uri="{FF2B5EF4-FFF2-40B4-BE49-F238E27FC236}">
                <a16:creationId xmlns:a16="http://schemas.microsoft.com/office/drawing/2014/main" id="{3E066BE7-7CCD-EC71-835D-3A9CF5F2F8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B2BF1A-4566-ACC0-62C2-92C6314DAE76}"/>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123822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82A55F-65E1-9240-EEEF-C56447B808E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9C6B74E-3468-7B5A-0FD3-BEAA90907D3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12367C-9091-A14A-AE02-BFC4A2068C72}"/>
              </a:ext>
            </a:extLst>
          </p:cNvPr>
          <p:cNvSpPr>
            <a:spLocks noGrp="1"/>
          </p:cNvSpPr>
          <p:nvPr>
            <p:ph type="dt" sz="half" idx="10"/>
          </p:nvPr>
        </p:nvSpPr>
        <p:spPr/>
        <p:txBody>
          <a:bodyPr/>
          <a:lstStyle/>
          <a:p>
            <a:fld id="{D59C5E0C-1A46-46D6-883A-B918A2A142BD}" type="datetimeFigureOut">
              <a:rPr lang="es-ES" smtClean="0"/>
              <a:t>22/04/2023</a:t>
            </a:fld>
            <a:endParaRPr lang="es-ES"/>
          </a:p>
        </p:txBody>
      </p:sp>
      <p:sp>
        <p:nvSpPr>
          <p:cNvPr id="5" name="Marcador de pie de página 4">
            <a:extLst>
              <a:ext uri="{FF2B5EF4-FFF2-40B4-BE49-F238E27FC236}">
                <a16:creationId xmlns:a16="http://schemas.microsoft.com/office/drawing/2014/main" id="{98761A15-E1DA-91D1-D1E7-B668B133EA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B93324-3896-4CD4-E91F-E3E30A1568AE}"/>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959896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C7151FA-E524-0B0F-87B3-FBABFF84AC9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6E07C-79C5-4BFB-1427-33FF4E5CAAA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DD1A68-CF6A-FFE2-0ECA-B5327C1DA798}"/>
              </a:ext>
            </a:extLst>
          </p:cNvPr>
          <p:cNvSpPr>
            <a:spLocks noGrp="1"/>
          </p:cNvSpPr>
          <p:nvPr>
            <p:ph type="dt" sz="half" idx="10"/>
          </p:nvPr>
        </p:nvSpPr>
        <p:spPr/>
        <p:txBody>
          <a:bodyPr/>
          <a:lstStyle/>
          <a:p>
            <a:fld id="{D59C5E0C-1A46-46D6-883A-B918A2A142BD}" type="datetimeFigureOut">
              <a:rPr lang="es-ES" smtClean="0"/>
              <a:t>22/04/2023</a:t>
            </a:fld>
            <a:endParaRPr lang="es-ES"/>
          </a:p>
        </p:txBody>
      </p:sp>
      <p:sp>
        <p:nvSpPr>
          <p:cNvPr id="5" name="Marcador de pie de página 4">
            <a:extLst>
              <a:ext uri="{FF2B5EF4-FFF2-40B4-BE49-F238E27FC236}">
                <a16:creationId xmlns:a16="http://schemas.microsoft.com/office/drawing/2014/main" id="{95921021-5C17-583A-0F88-44C41245AD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9CEFFE-490E-2292-A4D8-B5929C029F7B}"/>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49168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58D72A-646C-6174-DA87-17621230839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28F5E17-F5C4-E7FB-D26E-360726DFB59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5F1D03-4C0B-7862-E4D9-9FB061D1D3E3}"/>
              </a:ext>
            </a:extLst>
          </p:cNvPr>
          <p:cNvSpPr>
            <a:spLocks noGrp="1"/>
          </p:cNvSpPr>
          <p:nvPr>
            <p:ph type="dt" sz="half" idx="10"/>
          </p:nvPr>
        </p:nvSpPr>
        <p:spPr/>
        <p:txBody>
          <a:bodyPr/>
          <a:lstStyle/>
          <a:p>
            <a:fld id="{D59C5E0C-1A46-46D6-883A-B918A2A142BD}" type="datetimeFigureOut">
              <a:rPr lang="es-ES" smtClean="0"/>
              <a:t>22/04/2023</a:t>
            </a:fld>
            <a:endParaRPr lang="es-ES"/>
          </a:p>
        </p:txBody>
      </p:sp>
      <p:sp>
        <p:nvSpPr>
          <p:cNvPr id="5" name="Marcador de pie de página 4">
            <a:extLst>
              <a:ext uri="{FF2B5EF4-FFF2-40B4-BE49-F238E27FC236}">
                <a16:creationId xmlns:a16="http://schemas.microsoft.com/office/drawing/2014/main" id="{3037962C-A9CC-269F-A570-B14AB15142C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95D107-CC86-3F93-8A40-6B9B215B287A}"/>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2807864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B14165-6D7A-0F4E-4BCF-747B8558631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D339F3-7D26-1F44-5FAD-48C47B2ED0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C03D1B8-B776-1EC1-7BB7-711739ED3990}"/>
              </a:ext>
            </a:extLst>
          </p:cNvPr>
          <p:cNvSpPr>
            <a:spLocks noGrp="1"/>
          </p:cNvSpPr>
          <p:nvPr>
            <p:ph type="dt" sz="half" idx="10"/>
          </p:nvPr>
        </p:nvSpPr>
        <p:spPr/>
        <p:txBody>
          <a:bodyPr/>
          <a:lstStyle/>
          <a:p>
            <a:fld id="{D59C5E0C-1A46-46D6-883A-B918A2A142BD}" type="datetimeFigureOut">
              <a:rPr lang="es-ES" smtClean="0"/>
              <a:t>22/04/2023</a:t>
            </a:fld>
            <a:endParaRPr lang="es-ES"/>
          </a:p>
        </p:txBody>
      </p:sp>
      <p:sp>
        <p:nvSpPr>
          <p:cNvPr id="5" name="Marcador de pie de página 4">
            <a:extLst>
              <a:ext uri="{FF2B5EF4-FFF2-40B4-BE49-F238E27FC236}">
                <a16:creationId xmlns:a16="http://schemas.microsoft.com/office/drawing/2014/main" id="{C331CB9C-6680-4692-E6B5-254A66A886D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BFC4F-2E47-3B19-BD98-7A022B824D3F}"/>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11331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DED245-4C3B-A547-9664-E684D072FE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36AEDC5-E975-6754-BC9F-49A35E82E25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8DE6ADE-72FB-FE08-69B1-AD9759D084B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76A24E7-0D0D-BEA1-93A4-48CA247DDB7F}"/>
              </a:ext>
            </a:extLst>
          </p:cNvPr>
          <p:cNvSpPr>
            <a:spLocks noGrp="1"/>
          </p:cNvSpPr>
          <p:nvPr>
            <p:ph type="dt" sz="half" idx="10"/>
          </p:nvPr>
        </p:nvSpPr>
        <p:spPr/>
        <p:txBody>
          <a:bodyPr/>
          <a:lstStyle/>
          <a:p>
            <a:fld id="{D59C5E0C-1A46-46D6-883A-B918A2A142BD}" type="datetimeFigureOut">
              <a:rPr lang="es-ES" smtClean="0"/>
              <a:t>22/04/2023</a:t>
            </a:fld>
            <a:endParaRPr lang="es-ES"/>
          </a:p>
        </p:txBody>
      </p:sp>
      <p:sp>
        <p:nvSpPr>
          <p:cNvPr id="6" name="Marcador de pie de página 5">
            <a:extLst>
              <a:ext uri="{FF2B5EF4-FFF2-40B4-BE49-F238E27FC236}">
                <a16:creationId xmlns:a16="http://schemas.microsoft.com/office/drawing/2014/main" id="{F2003339-5B1E-E1AA-A736-4F4178A033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13DB019-5741-BBBA-DA7A-F7044C3D0D01}"/>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3205061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6EFE31-FE19-EA04-C319-904EFA42FF1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96CA77-3AFA-7058-26FE-30EE3D72C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35EB4CE-3700-866A-3F1C-E5B532AF470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3167D9B-E7F8-5258-DD53-421F61473D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A5C66EC-28C4-CB5B-E0B3-392C35784D9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B795C-4B4D-0D59-E817-71FE596B4702}"/>
              </a:ext>
            </a:extLst>
          </p:cNvPr>
          <p:cNvSpPr>
            <a:spLocks noGrp="1"/>
          </p:cNvSpPr>
          <p:nvPr>
            <p:ph type="dt" sz="half" idx="10"/>
          </p:nvPr>
        </p:nvSpPr>
        <p:spPr/>
        <p:txBody>
          <a:bodyPr/>
          <a:lstStyle/>
          <a:p>
            <a:fld id="{D59C5E0C-1A46-46D6-883A-B918A2A142BD}" type="datetimeFigureOut">
              <a:rPr lang="es-ES" smtClean="0"/>
              <a:t>22/04/2023</a:t>
            </a:fld>
            <a:endParaRPr lang="es-ES"/>
          </a:p>
        </p:txBody>
      </p:sp>
      <p:sp>
        <p:nvSpPr>
          <p:cNvPr id="8" name="Marcador de pie de página 7">
            <a:extLst>
              <a:ext uri="{FF2B5EF4-FFF2-40B4-BE49-F238E27FC236}">
                <a16:creationId xmlns:a16="http://schemas.microsoft.com/office/drawing/2014/main" id="{0F02BF57-4991-4A02-838D-3084D6B6F9E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2A2FBB2-9BFA-DBF8-ED69-252E068A8031}"/>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142059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26A59-26F1-1A68-C7F7-9A560418FE5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6253E75-B1EB-633A-9393-F7BC01CF7BE7}"/>
              </a:ext>
            </a:extLst>
          </p:cNvPr>
          <p:cNvSpPr>
            <a:spLocks noGrp="1"/>
          </p:cNvSpPr>
          <p:nvPr>
            <p:ph type="dt" sz="half" idx="10"/>
          </p:nvPr>
        </p:nvSpPr>
        <p:spPr/>
        <p:txBody>
          <a:bodyPr/>
          <a:lstStyle/>
          <a:p>
            <a:fld id="{D59C5E0C-1A46-46D6-883A-B918A2A142BD}" type="datetimeFigureOut">
              <a:rPr lang="es-ES" smtClean="0"/>
              <a:t>22/04/2023</a:t>
            </a:fld>
            <a:endParaRPr lang="es-ES"/>
          </a:p>
        </p:txBody>
      </p:sp>
      <p:sp>
        <p:nvSpPr>
          <p:cNvPr id="4" name="Marcador de pie de página 3">
            <a:extLst>
              <a:ext uri="{FF2B5EF4-FFF2-40B4-BE49-F238E27FC236}">
                <a16:creationId xmlns:a16="http://schemas.microsoft.com/office/drawing/2014/main" id="{AD0C3282-F6DE-2E4C-5657-EAE9C15DC8A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F233565-B389-B0D1-829E-D5A2751A5F28}"/>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172305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D39231-A97C-26F0-1826-683812423DD1}"/>
              </a:ext>
            </a:extLst>
          </p:cNvPr>
          <p:cNvSpPr>
            <a:spLocks noGrp="1"/>
          </p:cNvSpPr>
          <p:nvPr>
            <p:ph type="dt" sz="half" idx="10"/>
          </p:nvPr>
        </p:nvSpPr>
        <p:spPr/>
        <p:txBody>
          <a:bodyPr/>
          <a:lstStyle/>
          <a:p>
            <a:fld id="{D59C5E0C-1A46-46D6-883A-B918A2A142BD}" type="datetimeFigureOut">
              <a:rPr lang="es-ES" smtClean="0"/>
              <a:t>22/04/2023</a:t>
            </a:fld>
            <a:endParaRPr lang="es-ES"/>
          </a:p>
        </p:txBody>
      </p:sp>
      <p:sp>
        <p:nvSpPr>
          <p:cNvPr id="3" name="Marcador de pie de página 2">
            <a:extLst>
              <a:ext uri="{FF2B5EF4-FFF2-40B4-BE49-F238E27FC236}">
                <a16:creationId xmlns:a16="http://schemas.microsoft.com/office/drawing/2014/main" id="{2F61372E-2EC6-6529-CA13-34C1CF91EC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E82D6E-108F-A9D5-E6E2-DA6D7DEED588}"/>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20795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260AC-D83B-885B-40B3-16DFB71BB90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7D252E-76B2-8278-908F-06CC09F3A2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861A08F-2CBC-73CB-9995-4FD2196AA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092E931-D29E-EF34-BF77-7B7C38D74BCC}"/>
              </a:ext>
            </a:extLst>
          </p:cNvPr>
          <p:cNvSpPr>
            <a:spLocks noGrp="1"/>
          </p:cNvSpPr>
          <p:nvPr>
            <p:ph type="dt" sz="half" idx="10"/>
          </p:nvPr>
        </p:nvSpPr>
        <p:spPr/>
        <p:txBody>
          <a:bodyPr/>
          <a:lstStyle/>
          <a:p>
            <a:fld id="{D59C5E0C-1A46-46D6-883A-B918A2A142BD}" type="datetimeFigureOut">
              <a:rPr lang="es-ES" smtClean="0"/>
              <a:t>22/04/2023</a:t>
            </a:fld>
            <a:endParaRPr lang="es-ES"/>
          </a:p>
        </p:txBody>
      </p:sp>
      <p:sp>
        <p:nvSpPr>
          <p:cNvPr id="6" name="Marcador de pie de página 5">
            <a:extLst>
              <a:ext uri="{FF2B5EF4-FFF2-40B4-BE49-F238E27FC236}">
                <a16:creationId xmlns:a16="http://schemas.microsoft.com/office/drawing/2014/main" id="{ACD743CC-3DE9-3DC3-D771-230CCF9300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6A221B-A2C8-76B8-F450-47BE0855AF89}"/>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372128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A84FD-7150-BABE-3548-1A780B18A5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7F52B60-630D-90EB-F716-5B5AA5F7C4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4146B46-C772-08EB-881F-4181D666F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2C298D-BD79-D8C3-EFBF-D0E73A1DC9CB}"/>
              </a:ext>
            </a:extLst>
          </p:cNvPr>
          <p:cNvSpPr>
            <a:spLocks noGrp="1"/>
          </p:cNvSpPr>
          <p:nvPr>
            <p:ph type="dt" sz="half" idx="10"/>
          </p:nvPr>
        </p:nvSpPr>
        <p:spPr/>
        <p:txBody>
          <a:bodyPr/>
          <a:lstStyle/>
          <a:p>
            <a:fld id="{D59C5E0C-1A46-46D6-883A-B918A2A142BD}" type="datetimeFigureOut">
              <a:rPr lang="es-ES" smtClean="0"/>
              <a:t>22/04/2023</a:t>
            </a:fld>
            <a:endParaRPr lang="es-ES"/>
          </a:p>
        </p:txBody>
      </p:sp>
      <p:sp>
        <p:nvSpPr>
          <p:cNvPr id="6" name="Marcador de pie de página 5">
            <a:extLst>
              <a:ext uri="{FF2B5EF4-FFF2-40B4-BE49-F238E27FC236}">
                <a16:creationId xmlns:a16="http://schemas.microsoft.com/office/drawing/2014/main" id="{8D61F5DA-05FD-EBFE-23A7-A5B0611DC7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C79866-596F-4806-EA46-232EFA846B06}"/>
              </a:ext>
            </a:extLst>
          </p:cNvPr>
          <p:cNvSpPr>
            <a:spLocks noGrp="1"/>
          </p:cNvSpPr>
          <p:nvPr>
            <p:ph type="sldNum" sz="quarter" idx="12"/>
          </p:nvPr>
        </p:nvSpPr>
        <p:spPr/>
        <p:txBody>
          <a:bodyPr/>
          <a:lstStyle/>
          <a:p>
            <a:fld id="{0CC6FD0F-27C6-4088-A47F-07E6290A14B7}" type="slidenum">
              <a:rPr lang="es-ES" smtClean="0"/>
              <a:t>‹Nº›</a:t>
            </a:fld>
            <a:endParaRPr lang="es-ES"/>
          </a:p>
        </p:txBody>
      </p:sp>
    </p:spTree>
    <p:extLst>
      <p:ext uri="{BB962C8B-B14F-4D97-AF65-F5344CB8AC3E}">
        <p14:creationId xmlns:p14="http://schemas.microsoft.com/office/powerpoint/2010/main" val="3805271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5A0B94D-61D8-2CAC-2347-503196E5B9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D1C9C0-457E-4637-B66C-DF03399940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2D07EA-2FEB-54DA-37A0-056034115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C5E0C-1A46-46D6-883A-B918A2A142BD}" type="datetimeFigureOut">
              <a:rPr lang="es-ES" smtClean="0"/>
              <a:t>22/04/2023</a:t>
            </a:fld>
            <a:endParaRPr lang="es-ES"/>
          </a:p>
        </p:txBody>
      </p:sp>
      <p:sp>
        <p:nvSpPr>
          <p:cNvPr id="5" name="Marcador de pie de página 4">
            <a:extLst>
              <a:ext uri="{FF2B5EF4-FFF2-40B4-BE49-F238E27FC236}">
                <a16:creationId xmlns:a16="http://schemas.microsoft.com/office/drawing/2014/main" id="{D3AA22C1-D6AD-22B5-30EA-489C395C7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5F0DC6A-D2FA-7E01-94F8-E42A603FA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6FD0F-27C6-4088-A47F-07E6290A14B7}" type="slidenum">
              <a:rPr lang="es-ES" smtClean="0"/>
              <a:t>‹Nº›</a:t>
            </a:fld>
            <a:endParaRPr lang="es-ES"/>
          </a:p>
        </p:txBody>
      </p:sp>
    </p:spTree>
    <p:extLst>
      <p:ext uri="{BB962C8B-B14F-4D97-AF65-F5344CB8AC3E}">
        <p14:creationId xmlns:p14="http://schemas.microsoft.com/office/powerpoint/2010/main" val="22172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7" Type="http://schemas.microsoft.com/office/2007/relationships/hdphoto" Target="../media/hdphoto2.wdp"/><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3.wdp"/><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0.png"/><Relationship Id="rId7" Type="http://schemas.openxmlformats.org/officeDocument/2006/relationships/image" Target="../media/image43.jpg"/><Relationship Id="rId2" Type="http://schemas.openxmlformats.org/officeDocument/2006/relationships/image" Target="../media/image39.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AC2677B2-A632-9A9F-2E9E-1CDDC6E2DF99}"/>
              </a:ext>
            </a:extLst>
          </p:cNvPr>
          <p:cNvPicPr>
            <a:picLocks noChangeAspect="1"/>
          </p:cNvPicPr>
          <p:nvPr/>
        </p:nvPicPr>
        <p:blipFill rotWithShape="1">
          <a:blip r:embed="rId2">
            <a:extLst>
              <a:ext uri="{28A0092B-C50C-407E-A947-70E740481C1C}">
                <a14:useLocalDpi xmlns:a14="http://schemas.microsoft.com/office/drawing/2010/main" val="0"/>
              </a:ext>
            </a:extLst>
          </a:blip>
          <a:srcRect b="4502"/>
          <a:stretch/>
        </p:blipFill>
        <p:spPr>
          <a:xfrm>
            <a:off x="266700" y="395288"/>
            <a:ext cx="11658600" cy="6262688"/>
          </a:xfrm>
          <a:prstGeom prst="rect">
            <a:avLst/>
          </a:prstGeom>
        </p:spPr>
      </p:pic>
      <p:pic>
        <p:nvPicPr>
          <p:cNvPr id="5" name="Imagen 4">
            <a:extLst>
              <a:ext uri="{FF2B5EF4-FFF2-40B4-BE49-F238E27FC236}">
                <a16:creationId xmlns:a16="http://schemas.microsoft.com/office/drawing/2014/main" id="{17098D14-6295-9A31-557D-3EAF0F55BF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6700" y="0"/>
            <a:ext cx="11658600" cy="1780929"/>
          </a:xfrm>
          <a:prstGeom prst="rect">
            <a:avLst/>
          </a:prstGeom>
        </p:spPr>
      </p:pic>
    </p:spTree>
    <p:extLst>
      <p:ext uri="{BB962C8B-B14F-4D97-AF65-F5344CB8AC3E}">
        <p14:creationId xmlns:p14="http://schemas.microsoft.com/office/powerpoint/2010/main" val="188005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t="-18000" r="-18000" b="-19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D879EBD-5FE6-425D-5500-4228DE57D6E9}"/>
              </a:ext>
            </a:extLst>
          </p:cNvPr>
          <p:cNvSpPr txBox="1"/>
          <p:nvPr/>
        </p:nvSpPr>
        <p:spPr>
          <a:xfrm>
            <a:off x="6110342" y="4473476"/>
            <a:ext cx="5540189" cy="2308324"/>
          </a:xfrm>
          <a:prstGeom prst="rect">
            <a:avLst/>
          </a:prstGeom>
          <a:noFill/>
        </p:spPr>
        <p:txBody>
          <a:bodyPr wrap="square">
            <a:spAutoFit/>
          </a:bodyPr>
          <a:lstStyle/>
          <a:p>
            <a:r>
              <a:rPr lang="es-ES" b="1" dirty="0"/>
              <a:t>El Señor viene pronto. Los centinelas que están sobre los muros de Sion reciben la orden de despertar para asumir las responsabilidades que Dios les ha impuesto. Dios llama a centinelas que, en el poder del Espíritu, den al mundo el último mensaje de advertencia y le digan qué hora es de la noche. Quiere a centinelas que despierten a los hombres y mujeres de su letargo, no sea que duerman el sueño de la muerte. 8TPI 318</a:t>
            </a:r>
          </a:p>
        </p:txBody>
      </p:sp>
      <p:sp>
        <p:nvSpPr>
          <p:cNvPr id="9" name="CuadroTexto 8">
            <a:extLst>
              <a:ext uri="{FF2B5EF4-FFF2-40B4-BE49-F238E27FC236}">
                <a16:creationId xmlns:a16="http://schemas.microsoft.com/office/drawing/2014/main" id="{C7854312-6078-C985-68B0-9E78E9575806}"/>
              </a:ext>
            </a:extLst>
          </p:cNvPr>
          <p:cNvSpPr txBox="1"/>
          <p:nvPr/>
        </p:nvSpPr>
        <p:spPr>
          <a:xfrm>
            <a:off x="6110342" y="100850"/>
            <a:ext cx="5804301" cy="4524315"/>
          </a:xfrm>
          <a:prstGeom prst="rect">
            <a:avLst/>
          </a:prstGeom>
          <a:noFill/>
        </p:spPr>
        <p:txBody>
          <a:bodyPr wrap="square">
            <a:spAutoFit/>
          </a:bodyPr>
          <a:lstStyle/>
          <a:p>
            <a:r>
              <a:rPr lang="es-ES" b="1" dirty="0"/>
              <a:t>Es privilegio de estos centinelas de las murallas de </a:t>
            </a:r>
            <a:r>
              <a:rPr lang="es-ES" b="1" dirty="0" err="1"/>
              <a:t>Sión</a:t>
            </a:r>
            <a:r>
              <a:rPr lang="es-ES" b="1" dirty="0"/>
              <a:t> vivir tan cerca de Dios, y ser tan susceptibles a las impresiones de su Espíritu, que él pueda obrar por su medio para apercibir a los pecadores del peligro y señalarles el lugar de refugio. Elegidos por Dios, sellados por la sangre de la consagración, han de salvar a hombres y mujeres de la destrucción inminente. Con fidelidad han de advertir a sus semejantes del seguro resultado de la transgresión, y salvaguardar fielmente los intereses de la iglesia. En ningún momento deben descuidar su vigilancia. La suya es una obra que requiere el ejercicio de todas las facultades del ser. Sus voces han de elevarse en tonos de trompeta, sin dejar oír nunca una nota vacilante e incierta. Han de trabajar, no por salario, sino porque no pueden actuar de otra manera, porque se dan cuenta de que pesa un ay sobre ellos si no predican el Evangelio. OE, 15</a:t>
            </a:r>
          </a:p>
        </p:txBody>
      </p:sp>
      <p:pic>
        <p:nvPicPr>
          <p:cNvPr id="15" name="Imagen 14" descr="Imagen que contiene mujer, sostener, grande, vestido&#10;&#10;Descripción generada automáticamente">
            <a:extLst>
              <a:ext uri="{FF2B5EF4-FFF2-40B4-BE49-F238E27FC236}">
                <a16:creationId xmlns:a16="http://schemas.microsoft.com/office/drawing/2014/main" id="{95AF515B-159E-DFD3-A411-9DB48EEAAAE3}"/>
              </a:ext>
            </a:extLst>
          </p:cNvPr>
          <p:cNvPicPr>
            <a:picLocks noChangeAspect="1"/>
          </p:cNvPicPr>
          <p:nvPr/>
        </p:nvPicPr>
        <p:blipFill rotWithShape="1">
          <a:blip r:embed="rId3">
            <a:extLst>
              <a:ext uri="{28A0092B-C50C-407E-A947-70E740481C1C}">
                <a14:useLocalDpi xmlns:a14="http://schemas.microsoft.com/office/drawing/2010/main" val="0"/>
              </a:ext>
            </a:extLst>
          </a:blip>
          <a:srcRect l="924" r="5630"/>
          <a:stretch/>
        </p:blipFill>
        <p:spPr>
          <a:xfrm>
            <a:off x="179241" y="236667"/>
            <a:ext cx="5931101" cy="6509629"/>
          </a:xfrm>
          <a:prstGeom prst="rect">
            <a:avLst/>
          </a:prstGeom>
          <a:ln>
            <a:noFill/>
          </a:ln>
          <a:effectLst>
            <a:softEdge rad="112500"/>
          </a:effectLst>
        </p:spPr>
      </p:pic>
    </p:spTree>
    <p:extLst>
      <p:ext uri="{BB962C8B-B14F-4D97-AF65-F5344CB8AC3E}">
        <p14:creationId xmlns:p14="http://schemas.microsoft.com/office/powerpoint/2010/main" val="11028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8000" r="-13000" b="-6000"/>
          </a:stretch>
        </a:blipFill>
        <a:effectLst/>
      </p:bgPr>
    </p:bg>
    <p:spTree>
      <p:nvGrpSpPr>
        <p:cNvPr id="1" name=""/>
        <p:cNvGrpSpPr/>
        <p:nvPr/>
      </p:nvGrpSpPr>
      <p:grpSpPr>
        <a:xfrm>
          <a:off x="0" y="0"/>
          <a:ext cx="0" cy="0"/>
          <a:chOff x="0" y="0"/>
          <a:chExt cx="0" cy="0"/>
        </a:xfrm>
      </p:grpSpPr>
      <p:pic>
        <p:nvPicPr>
          <p:cNvPr id="10" name="Imagen 9" descr="Un arcoíris en el cielo&#10;&#10;Descripción generada automáticamente con confianza baja">
            <a:extLst>
              <a:ext uri="{FF2B5EF4-FFF2-40B4-BE49-F238E27FC236}">
                <a16:creationId xmlns:a16="http://schemas.microsoft.com/office/drawing/2014/main" id="{00A117D5-0AC6-56CB-D4ED-FB662EC6F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98" y="3057118"/>
            <a:ext cx="5829192" cy="3427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1EA47106-2D7D-5520-BE5F-2E51C4588978}"/>
              </a:ext>
            </a:extLst>
          </p:cNvPr>
          <p:cNvSpPr txBox="1"/>
          <p:nvPr/>
        </p:nvSpPr>
        <p:spPr>
          <a:xfrm>
            <a:off x="703793" y="330105"/>
            <a:ext cx="5540401" cy="1323439"/>
          </a:xfrm>
          <a:prstGeom prst="rect">
            <a:avLst/>
          </a:prstGeom>
          <a:noFill/>
        </p:spPr>
        <p:txBody>
          <a:bodyPr wrap="square">
            <a:spAutoFit/>
          </a:bodyPr>
          <a:lstStyle/>
          <a:p>
            <a:r>
              <a:rPr lang="es-ES" sz="2000" b="1" dirty="0"/>
              <a:t>Nosotros los cristianos tenemos en este mundo una gran misión de suma responsabilidad. Nuestra misión consiste en ser centinelas que lleven este mensaje de urgencia al mundo:</a:t>
            </a:r>
          </a:p>
        </p:txBody>
      </p:sp>
      <p:sp>
        <p:nvSpPr>
          <p:cNvPr id="4" name="CuadroTexto 3">
            <a:extLst>
              <a:ext uri="{FF2B5EF4-FFF2-40B4-BE49-F238E27FC236}">
                <a16:creationId xmlns:a16="http://schemas.microsoft.com/office/drawing/2014/main" id="{E20C1001-0235-724D-555D-111ED497EF5E}"/>
              </a:ext>
            </a:extLst>
          </p:cNvPr>
          <p:cNvSpPr txBox="1"/>
          <p:nvPr/>
        </p:nvSpPr>
        <p:spPr>
          <a:xfrm>
            <a:off x="6627584" y="4040295"/>
            <a:ext cx="5274322" cy="2585323"/>
          </a:xfrm>
          <a:prstGeom prst="rect">
            <a:avLst/>
          </a:prstGeom>
          <a:noFill/>
        </p:spPr>
        <p:txBody>
          <a:bodyPr wrap="square">
            <a:spAutoFit/>
          </a:bodyPr>
          <a:lstStyle/>
          <a:p>
            <a:r>
              <a:rPr lang="es-ES" b="1" dirty="0"/>
              <a:t>Somos responsables de dar este mensaje de alarma. Este mundo no durará mucho más. El peligro es inminente. También se nos ha encomendado velar. No podemos dormirnos en nuestros puestos de guardia porque esto puede ser devastador, ya que Satanás está como león rugiente buscando a quien devorar. Nosotros somos los encargados de alertar al mundo del peligro para que éste se prepare y pueda afrontarlo debidamente.</a:t>
            </a:r>
            <a:endParaRPr lang="es-ES" dirty="0"/>
          </a:p>
        </p:txBody>
      </p:sp>
      <p:pic>
        <p:nvPicPr>
          <p:cNvPr id="8" name="Imagen 7" descr="Imagen que contiene hombre, tabla, sostener, mujer&#10;&#10;Descripción generada automáticamente">
            <a:extLst>
              <a:ext uri="{FF2B5EF4-FFF2-40B4-BE49-F238E27FC236}">
                <a16:creationId xmlns:a16="http://schemas.microsoft.com/office/drawing/2014/main" id="{0C71E8A1-3D7D-0CEA-1B02-E3CFB5FDD21D}"/>
              </a:ext>
            </a:extLst>
          </p:cNvPr>
          <p:cNvPicPr>
            <a:picLocks noChangeAspect="1"/>
          </p:cNvPicPr>
          <p:nvPr/>
        </p:nvPicPr>
        <p:blipFill rotWithShape="1">
          <a:blip r:embed="rId4">
            <a:extLst>
              <a:ext uri="{28A0092B-C50C-407E-A947-70E740481C1C}">
                <a14:useLocalDpi xmlns:a14="http://schemas.microsoft.com/office/drawing/2010/main" val="0"/>
              </a:ext>
            </a:extLst>
          </a:blip>
          <a:srcRect b="4671"/>
          <a:stretch/>
        </p:blipFill>
        <p:spPr>
          <a:xfrm>
            <a:off x="6517441" y="340795"/>
            <a:ext cx="5115161" cy="3639536"/>
          </a:xfrm>
          <a:prstGeom prst="roundRect">
            <a:avLst>
              <a:gd name="adj" fmla="val 849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a:extLst>
              <a:ext uri="{FF2B5EF4-FFF2-40B4-BE49-F238E27FC236}">
                <a16:creationId xmlns:a16="http://schemas.microsoft.com/office/drawing/2014/main" id="{8147266F-B10C-4EFD-418E-5F53A571651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602" y="1868755"/>
            <a:ext cx="5672781" cy="561343"/>
          </a:xfrm>
          <a:prstGeom prst="rect">
            <a:avLst/>
          </a:prstGeom>
          <a:effectLst>
            <a:reflection stA="50000" endA="300" endPos="60000" dist="38100" dir="5400000" sy="-100000" algn="bl" rotWithShape="0"/>
          </a:effectLst>
        </p:spPr>
      </p:pic>
    </p:spTree>
    <p:extLst>
      <p:ext uri="{BB962C8B-B14F-4D97-AF65-F5344CB8AC3E}">
        <p14:creationId xmlns:p14="http://schemas.microsoft.com/office/powerpoint/2010/main" val="328917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par>
                          <p:cTn id="22" fill="hold">
                            <p:stCondLst>
                              <p:cond delay="1000"/>
                            </p:stCondLst>
                            <p:childTnLst>
                              <p:par>
                                <p:cTn id="23" presetID="26" presetClass="emph" presetSubtype="0" fill="hold" nodeType="afterEffect">
                                  <p:stCondLst>
                                    <p:cond delay="0"/>
                                  </p:stCondLst>
                                  <p:childTnLst>
                                    <p:animEffect transition="out" filter="fade">
                                      <p:cBhvr>
                                        <p:cTn id="24" dur="500" tmFilter="0, 0; .2, .5; .8, .5; 1, 0"/>
                                        <p:tgtEl>
                                          <p:spTgt spid="5"/>
                                        </p:tgtEl>
                                      </p:cBhvr>
                                    </p:animEffect>
                                    <p:animScale>
                                      <p:cBhvr>
                                        <p:cTn id="25" dur="250" autoRev="1" fill="hold"/>
                                        <p:tgtEl>
                                          <p:spTgt spid="5"/>
                                        </p:tgtEl>
                                      </p:cBhvr>
                                      <p:by x="105000" y="105000"/>
                                    </p:animScale>
                                  </p:childTnLst>
                                </p:cTn>
                              </p:par>
                            </p:childTnLst>
                          </p:cTn>
                        </p:par>
                        <p:par>
                          <p:cTn id="26" fill="hold">
                            <p:stCondLst>
                              <p:cond delay="1500"/>
                            </p:stCondLst>
                            <p:childTnLst>
                              <p:par>
                                <p:cTn id="27" presetID="26" presetClass="emph" presetSubtype="0" fill="hold" nodeType="after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5000" r="-5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675AB5-2B43-319F-0432-695F6C2BFD5C}"/>
              </a:ext>
            </a:extLst>
          </p:cNvPr>
          <p:cNvSpPr txBox="1"/>
          <p:nvPr/>
        </p:nvSpPr>
        <p:spPr>
          <a:xfrm>
            <a:off x="3645340" y="182957"/>
            <a:ext cx="8538833" cy="1323439"/>
          </a:xfrm>
          <a:prstGeom prst="rect">
            <a:avLst/>
          </a:prstGeom>
          <a:noFill/>
        </p:spPr>
        <p:txBody>
          <a:bodyPr wrap="square">
            <a:spAutoFit/>
          </a:bodyPr>
          <a:lstStyle/>
          <a:p>
            <a:r>
              <a:rPr lang="es-ES" sz="2000" b="1" dirty="0">
                <a:solidFill>
                  <a:schemeClr val="bg1"/>
                </a:solidFill>
                <a:effectLst>
                  <a:glow rad="127000">
                    <a:srgbClr val="7C384E"/>
                  </a:glow>
                </a:effectLst>
              </a:rPr>
              <a:t>Todos los cristianos estamos llamados a ser centinelas que den un mensaje de urgencia a este mundo. Proclamemos la verdad para que el enemigo no pueda engañar al mundo y vencernos. Nosotros no somos centinelas comunes,</a:t>
            </a:r>
            <a:br>
              <a:rPr lang="es-ES" sz="2000" b="1" dirty="0">
                <a:solidFill>
                  <a:schemeClr val="bg1"/>
                </a:solidFill>
                <a:effectLst>
                  <a:glow rad="127000">
                    <a:srgbClr val="7C384E"/>
                  </a:glow>
                </a:effectLst>
              </a:rPr>
            </a:br>
            <a:r>
              <a:rPr lang="es-ES" sz="2000" b="1" dirty="0">
                <a:solidFill>
                  <a:schemeClr val="bg1"/>
                </a:solidFill>
                <a:effectLst>
                  <a:glow rad="127000">
                    <a:srgbClr val="7C384E"/>
                  </a:glow>
                </a:effectLst>
              </a:rPr>
              <a:t>somos “centinelas del Maestro”, y llevamos un mensaje de salvación.</a:t>
            </a:r>
          </a:p>
        </p:txBody>
      </p:sp>
      <p:pic>
        <p:nvPicPr>
          <p:cNvPr id="11" name="Imagen 10">
            <a:extLst>
              <a:ext uri="{FF2B5EF4-FFF2-40B4-BE49-F238E27FC236}">
                <a16:creationId xmlns:a16="http://schemas.microsoft.com/office/drawing/2014/main" id="{4A36837B-CEA6-C487-2270-E2F52FFFB2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890" y="86139"/>
            <a:ext cx="3465387" cy="183834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3EBA0E6-50AC-978B-7499-1A05CECEE266}"/>
              </a:ext>
            </a:extLst>
          </p:cNvPr>
          <p:cNvSpPr txBox="1"/>
          <p:nvPr/>
        </p:nvSpPr>
        <p:spPr>
          <a:xfrm>
            <a:off x="1307646" y="358980"/>
            <a:ext cx="2656114"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a:solidFill>
                  <a:schemeClr val="bg1"/>
                </a:solidFill>
              </a:rPr>
              <a:t>Centinelas</a:t>
            </a:r>
          </a:p>
          <a:p>
            <a:pPr algn="ctr"/>
            <a:r>
              <a:rPr lang="es-ES" sz="2600" b="1" dirty="0">
                <a:solidFill>
                  <a:schemeClr val="bg1"/>
                </a:solidFill>
              </a:rPr>
              <a:t>que</a:t>
            </a:r>
          </a:p>
          <a:p>
            <a:pPr algn="ctr"/>
            <a:r>
              <a:rPr lang="es-ES" sz="2600" b="1" dirty="0">
                <a:solidFill>
                  <a:schemeClr val="bg1"/>
                </a:solidFill>
              </a:rPr>
              <a:t>proclaman</a:t>
            </a:r>
          </a:p>
        </p:txBody>
      </p:sp>
      <p:pic>
        <p:nvPicPr>
          <p:cNvPr id="17" name="Imagen 16" descr="Un dibujo de una persona&#10;&#10;Descripción generada automáticamente con confianza media">
            <a:extLst>
              <a:ext uri="{FF2B5EF4-FFF2-40B4-BE49-F238E27FC236}">
                <a16:creationId xmlns:a16="http://schemas.microsoft.com/office/drawing/2014/main" id="{9032E939-5091-085C-1F0A-02A25741B082}"/>
              </a:ext>
            </a:extLst>
          </p:cNvPr>
          <p:cNvPicPr>
            <a:picLocks noChangeAspect="1"/>
          </p:cNvPicPr>
          <p:nvPr/>
        </p:nvPicPr>
        <p:blipFill rotWithShape="1">
          <a:blip r:embed="rId4">
            <a:extLst>
              <a:ext uri="{28A0092B-C50C-407E-A947-70E740481C1C}">
                <a14:useLocalDpi xmlns:a14="http://schemas.microsoft.com/office/drawing/2010/main" val="0"/>
              </a:ext>
            </a:extLst>
          </a:blip>
          <a:srcRect l="6557" r="6557"/>
          <a:stretch/>
        </p:blipFill>
        <p:spPr>
          <a:xfrm>
            <a:off x="6984606" y="1658335"/>
            <a:ext cx="4999414" cy="5061085"/>
          </a:xfrm>
          <a:prstGeom prst="roundRect">
            <a:avLst>
              <a:gd name="adj" fmla="val 108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CuadroTexto 18">
            <a:extLst>
              <a:ext uri="{FF2B5EF4-FFF2-40B4-BE49-F238E27FC236}">
                <a16:creationId xmlns:a16="http://schemas.microsoft.com/office/drawing/2014/main" id="{308AC4DC-BFC7-A49F-7C77-32C170081FA0}"/>
              </a:ext>
            </a:extLst>
          </p:cNvPr>
          <p:cNvSpPr txBox="1"/>
          <p:nvPr/>
        </p:nvSpPr>
        <p:spPr>
          <a:xfrm>
            <a:off x="227263" y="1970547"/>
            <a:ext cx="6778859" cy="4801314"/>
          </a:xfrm>
          <a:prstGeom prst="rect">
            <a:avLst/>
          </a:prstGeom>
          <a:noFill/>
        </p:spPr>
        <p:txBody>
          <a:bodyPr wrap="square">
            <a:spAutoFit/>
          </a:bodyPr>
          <a:lstStyle/>
          <a:p>
            <a:r>
              <a:rPr lang="es-ES" b="1" dirty="0"/>
              <a:t>	“Vi volar por en medio del cielo a otro ángel, que tenía el evangelio eterno para predicarlo a los moradores de la tierra, a toda nación, tribu, lengua y pueblo, diciendo a gran voz: Temed a Dios, y dadle gloria, porque la hora de su juicio ha llegado; y adorad a aquel que hizo el cielo y la tierra, el mar y las fuentes de las aguas. Otro ángel le siguió, diciendo: Ha caído, ha caído Babilonia, la gran ciudad, porque ha hecho beber a todas las naciones del vino del furor de su fornicación. Y el tercer ángel los siguió, diciendo a gran voz: Si alguno adora a la bestia y a su imagen, y recibe la marca en su frente o en su mano, él también beberá del vino de la ira de Dios, que ha sido vaciado puro en el cáliz de su ira; y será atormentado con fuego y azufre delante de los santos ángeles y del Cordero; y el humo de su tormento sube por los siglos de los siglos. Y no tienen reposo de día ni de noche los que adoran a la bestia y a su imagen, ni nadie que reciba la marca de su nombre. Aquí está la paciencia de los santos, los que guardan los mandamientos de Dios y la fe de Jesús”</a:t>
            </a:r>
          </a:p>
          <a:p>
            <a:pPr algn="r"/>
            <a:r>
              <a:rPr lang="es-ES" b="1" dirty="0"/>
              <a:t>(Apocalipsis 14:6-12)</a:t>
            </a:r>
          </a:p>
        </p:txBody>
      </p:sp>
      <p:pic>
        <p:nvPicPr>
          <p:cNvPr id="7" name="Imagen 6" descr="Patrón de fondo&#10;&#10;Descripción generada automáticamente">
            <a:extLst>
              <a:ext uri="{FF2B5EF4-FFF2-40B4-BE49-F238E27FC236}">
                <a16:creationId xmlns:a16="http://schemas.microsoft.com/office/drawing/2014/main" id="{C5454DE2-9178-E06F-1EC1-355231A58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096" y="2099347"/>
            <a:ext cx="258862" cy="154800"/>
          </a:xfrm>
          <a:prstGeom prst="rect">
            <a:avLst/>
          </a:prstGeom>
        </p:spPr>
      </p:pic>
    </p:spTree>
    <p:extLst>
      <p:ext uri="{BB962C8B-B14F-4D97-AF65-F5344CB8AC3E}">
        <p14:creationId xmlns:p14="http://schemas.microsoft.com/office/powerpoint/2010/main" val="271572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6" presetClass="entr" presetSubtype="32"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out)">
                                      <p:cBhvr>
                                        <p:cTn id="31" dur="750"/>
                                        <p:tgtEl>
                                          <p:spTgt spid="17"/>
                                        </p:tgtEl>
                                      </p:cBhvr>
                                    </p:animEffect>
                                  </p:childTnLst>
                                </p:cTn>
                              </p:par>
                            </p:childTnLst>
                          </p:cTn>
                        </p:par>
                        <p:par>
                          <p:cTn id="32" fill="hold">
                            <p:stCondLst>
                              <p:cond delay="125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6000" r="-5000" b="-7000"/>
          </a:stretch>
        </a:blipFill>
        <a:effectLst/>
      </p:bgPr>
    </p:bg>
    <p:spTree>
      <p:nvGrpSpPr>
        <p:cNvPr id="1" name=""/>
        <p:cNvGrpSpPr/>
        <p:nvPr/>
      </p:nvGrpSpPr>
      <p:grpSpPr>
        <a:xfrm>
          <a:off x="0" y="0"/>
          <a:ext cx="0" cy="0"/>
          <a:chOff x="0" y="0"/>
          <a:chExt cx="0" cy="0"/>
        </a:xfrm>
      </p:grpSpPr>
      <p:pic>
        <p:nvPicPr>
          <p:cNvPr id="23" name="Imagen 22" descr="Un dibujo de una persona&#10;&#10;Descripción generada automáticamente con confianza baja">
            <a:extLst>
              <a:ext uri="{FF2B5EF4-FFF2-40B4-BE49-F238E27FC236}">
                <a16:creationId xmlns:a16="http://schemas.microsoft.com/office/drawing/2014/main" id="{4D498CF8-F388-B603-8D11-E077150AE695}"/>
              </a:ext>
            </a:extLst>
          </p:cNvPr>
          <p:cNvPicPr>
            <a:picLocks noChangeAspect="1"/>
          </p:cNvPicPr>
          <p:nvPr/>
        </p:nvPicPr>
        <p:blipFill rotWithShape="1">
          <a:blip r:embed="rId3">
            <a:extLst>
              <a:ext uri="{28A0092B-C50C-407E-A947-70E740481C1C}">
                <a14:useLocalDpi xmlns:a14="http://schemas.microsoft.com/office/drawing/2010/main" val="0"/>
              </a:ext>
            </a:extLst>
          </a:blip>
          <a:srcRect t="1789" b="1789"/>
          <a:stretch/>
        </p:blipFill>
        <p:spPr>
          <a:xfrm>
            <a:off x="132568" y="4378898"/>
            <a:ext cx="3482001" cy="2260986"/>
          </a:xfrm>
          <a:prstGeom prst="roundRect">
            <a:avLst>
              <a:gd name="adj" fmla="val 4167"/>
            </a:avLst>
          </a:prstGeom>
          <a:solidFill>
            <a:srgbClr val="FFFFFF"/>
          </a:solidFill>
          <a:ln w="76200" cap="sq">
            <a:solidFill>
              <a:srgbClr val="F6D519"/>
            </a:solidFill>
            <a:miter lim="800000"/>
          </a:ln>
          <a:effectLst/>
          <a:scene3d>
            <a:camera prst="orthographicFront"/>
            <a:lightRig rig="threePt" dir="t">
              <a:rot lat="0" lon="0" rev="2700000"/>
            </a:lightRig>
          </a:scene3d>
          <a:sp3d>
            <a:bevelT h="38100"/>
            <a:contourClr>
              <a:srgbClr val="C0C0C0"/>
            </a:contourClr>
          </a:sp3d>
        </p:spPr>
      </p:pic>
      <p:pic>
        <p:nvPicPr>
          <p:cNvPr id="21" name="Imagen 20">
            <a:extLst>
              <a:ext uri="{FF2B5EF4-FFF2-40B4-BE49-F238E27FC236}">
                <a16:creationId xmlns:a16="http://schemas.microsoft.com/office/drawing/2014/main" id="{6A31015A-722E-BCD6-05B0-268EBC101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66" y="1815921"/>
            <a:ext cx="3482001" cy="2458587"/>
          </a:xfrm>
          <a:prstGeom prst="roundRect">
            <a:avLst>
              <a:gd name="adj" fmla="val 4167"/>
            </a:avLst>
          </a:prstGeom>
          <a:solidFill>
            <a:srgbClr val="FFFFFF"/>
          </a:solidFill>
          <a:ln w="76200" cap="sq">
            <a:solidFill>
              <a:srgbClr val="F6D519"/>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E4E3B4E0-0EF6-7CDE-CFB2-897AA0217A1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5357" y="63459"/>
            <a:ext cx="3601809" cy="1910716"/>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19E25B5F-B236-1D2D-C363-A881DD6A5DB9}"/>
              </a:ext>
            </a:extLst>
          </p:cNvPr>
          <p:cNvSpPr txBox="1"/>
          <p:nvPr/>
        </p:nvSpPr>
        <p:spPr>
          <a:xfrm>
            <a:off x="154985" y="-14345"/>
            <a:ext cx="8117645" cy="1754326"/>
          </a:xfrm>
          <a:prstGeom prst="rect">
            <a:avLst/>
          </a:prstGeom>
          <a:noFill/>
        </p:spPr>
        <p:txBody>
          <a:bodyPr wrap="square">
            <a:spAutoFit/>
          </a:bodyPr>
          <a:lstStyle/>
          <a:p>
            <a:r>
              <a:rPr lang="es-ES" b="1" dirty="0">
                <a:solidFill>
                  <a:schemeClr val="bg1"/>
                </a:solidFill>
                <a:effectLst>
                  <a:glow rad="127000">
                    <a:srgbClr val="57257D"/>
                  </a:glow>
                </a:effectLst>
              </a:rPr>
              <a:t>Debemos ser centinelas que velan durante la noche. Esta noche de pecado pronto terminará; pero mientras tanto debemos estar velando y orando para no dejar entrar el mal. Nuestra luz debe brillar siempre, alumbrando el sitio donde estemos para no permitir que Satanás entre. Nunca podemos dejar nuestra guardia, siempre debemos estar atentos, velando y orando. Oremos al menos tres veces al día para no entrar en tentación.</a:t>
            </a:r>
          </a:p>
        </p:txBody>
      </p:sp>
      <p:sp>
        <p:nvSpPr>
          <p:cNvPr id="6" name="CuadroTexto 5">
            <a:extLst>
              <a:ext uri="{FF2B5EF4-FFF2-40B4-BE49-F238E27FC236}">
                <a16:creationId xmlns:a16="http://schemas.microsoft.com/office/drawing/2014/main" id="{C3235292-315A-D29D-8BD4-DD05BDD9C6AA}"/>
              </a:ext>
            </a:extLst>
          </p:cNvPr>
          <p:cNvSpPr txBox="1"/>
          <p:nvPr/>
        </p:nvSpPr>
        <p:spPr>
          <a:xfrm>
            <a:off x="9955439" y="401061"/>
            <a:ext cx="2226127"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a:t>Centinelas</a:t>
            </a:r>
          </a:p>
          <a:p>
            <a:pPr algn="ctr"/>
            <a:r>
              <a:rPr lang="es-ES" sz="2600" b="1" dirty="0"/>
              <a:t>que</a:t>
            </a:r>
          </a:p>
          <a:p>
            <a:pPr algn="ctr"/>
            <a:r>
              <a:rPr lang="es-ES" sz="2600" b="1" dirty="0"/>
              <a:t>velan</a:t>
            </a:r>
          </a:p>
        </p:txBody>
      </p:sp>
      <p:sp>
        <p:nvSpPr>
          <p:cNvPr id="5" name="CuadroTexto 4">
            <a:extLst>
              <a:ext uri="{FF2B5EF4-FFF2-40B4-BE49-F238E27FC236}">
                <a16:creationId xmlns:a16="http://schemas.microsoft.com/office/drawing/2014/main" id="{10A0CD24-B2A8-5167-6D1C-6AF18AF1EB21}"/>
              </a:ext>
            </a:extLst>
          </p:cNvPr>
          <p:cNvSpPr txBox="1"/>
          <p:nvPr/>
        </p:nvSpPr>
        <p:spPr>
          <a:xfrm>
            <a:off x="7265606" y="3852060"/>
            <a:ext cx="4403464" cy="923330"/>
          </a:xfrm>
          <a:prstGeom prst="rect">
            <a:avLst/>
          </a:prstGeom>
          <a:noFill/>
        </p:spPr>
        <p:txBody>
          <a:bodyPr wrap="square">
            <a:spAutoFit/>
          </a:bodyPr>
          <a:lstStyle/>
          <a:p>
            <a:r>
              <a:rPr lang="es-ES" b="1" dirty="0"/>
              <a:t>“Velad, pues, porque no sabéis el día ni la hora en que el Hijo del Hombre ha de venir” (Mateo 25:13)</a:t>
            </a:r>
          </a:p>
        </p:txBody>
      </p:sp>
      <p:sp>
        <p:nvSpPr>
          <p:cNvPr id="8" name="CuadroTexto 7">
            <a:extLst>
              <a:ext uri="{FF2B5EF4-FFF2-40B4-BE49-F238E27FC236}">
                <a16:creationId xmlns:a16="http://schemas.microsoft.com/office/drawing/2014/main" id="{36F64D66-E0BC-AF1C-C74E-D7C2A56271CA}"/>
              </a:ext>
            </a:extLst>
          </p:cNvPr>
          <p:cNvSpPr txBox="1"/>
          <p:nvPr/>
        </p:nvSpPr>
        <p:spPr>
          <a:xfrm>
            <a:off x="7265608" y="1987566"/>
            <a:ext cx="4818166" cy="923330"/>
          </a:xfrm>
          <a:prstGeom prst="rect">
            <a:avLst/>
          </a:prstGeom>
          <a:noFill/>
        </p:spPr>
        <p:txBody>
          <a:bodyPr wrap="square">
            <a:spAutoFit/>
          </a:bodyPr>
          <a:lstStyle/>
          <a:p>
            <a:r>
              <a:rPr lang="es-ES" b="1" dirty="0"/>
              <a:t>“Velad y orad, para que no entréis en tentación; el espíritu a la verdad está dispuesto, pero la carne es débil” (Mateo 26:41)</a:t>
            </a:r>
          </a:p>
        </p:txBody>
      </p:sp>
      <p:sp>
        <p:nvSpPr>
          <p:cNvPr id="10" name="CuadroTexto 9">
            <a:extLst>
              <a:ext uri="{FF2B5EF4-FFF2-40B4-BE49-F238E27FC236}">
                <a16:creationId xmlns:a16="http://schemas.microsoft.com/office/drawing/2014/main" id="{FBD43B17-39C0-AB79-B64B-9EBF9EDF2BC5}"/>
              </a:ext>
            </a:extLst>
          </p:cNvPr>
          <p:cNvSpPr txBox="1"/>
          <p:nvPr/>
        </p:nvSpPr>
        <p:spPr>
          <a:xfrm>
            <a:off x="7265608" y="4784307"/>
            <a:ext cx="4818166" cy="1200329"/>
          </a:xfrm>
          <a:prstGeom prst="rect">
            <a:avLst/>
          </a:prstGeom>
          <a:noFill/>
        </p:spPr>
        <p:txBody>
          <a:bodyPr wrap="square">
            <a:spAutoFit/>
          </a:bodyPr>
          <a:lstStyle/>
          <a:p>
            <a:r>
              <a:rPr lang="es-ES" b="1" dirty="0"/>
              <a:t>“Velad, pues, en todo tiempo orando que seáis tenidos por dignos de escapar de todas estas cosas que vendrán, y de estar en pie delante del Hijo del Hombre” (Lucas 21:36)</a:t>
            </a:r>
          </a:p>
        </p:txBody>
      </p:sp>
      <p:sp>
        <p:nvSpPr>
          <p:cNvPr id="13" name="CuadroTexto 12">
            <a:extLst>
              <a:ext uri="{FF2B5EF4-FFF2-40B4-BE49-F238E27FC236}">
                <a16:creationId xmlns:a16="http://schemas.microsoft.com/office/drawing/2014/main" id="{09D611C8-BE34-A89C-B5DD-58DEBBDDD488}"/>
              </a:ext>
            </a:extLst>
          </p:cNvPr>
          <p:cNvSpPr txBox="1"/>
          <p:nvPr/>
        </p:nvSpPr>
        <p:spPr>
          <a:xfrm>
            <a:off x="7265608" y="5993552"/>
            <a:ext cx="4818166" cy="646331"/>
          </a:xfrm>
          <a:prstGeom prst="rect">
            <a:avLst/>
          </a:prstGeom>
          <a:noFill/>
        </p:spPr>
        <p:txBody>
          <a:bodyPr wrap="square">
            <a:spAutoFit/>
          </a:bodyPr>
          <a:lstStyle/>
          <a:p>
            <a:r>
              <a:rPr lang="es-ES" b="1" dirty="0"/>
              <a:t>“Mas el fin de todas las cosas se acerca; sed, pues, sobrios, y velad en oración” (1 Pedro 4:7)</a:t>
            </a:r>
          </a:p>
        </p:txBody>
      </p:sp>
      <p:sp>
        <p:nvSpPr>
          <p:cNvPr id="15" name="CuadroTexto 14">
            <a:extLst>
              <a:ext uri="{FF2B5EF4-FFF2-40B4-BE49-F238E27FC236}">
                <a16:creationId xmlns:a16="http://schemas.microsoft.com/office/drawing/2014/main" id="{5D964453-4C0F-01BB-2D33-059434B37B05}"/>
              </a:ext>
            </a:extLst>
          </p:cNvPr>
          <p:cNvSpPr txBox="1"/>
          <p:nvPr/>
        </p:nvSpPr>
        <p:spPr>
          <a:xfrm>
            <a:off x="7265608" y="2919813"/>
            <a:ext cx="4818166" cy="923330"/>
          </a:xfrm>
          <a:prstGeom prst="rect">
            <a:avLst/>
          </a:prstGeom>
          <a:noFill/>
        </p:spPr>
        <p:txBody>
          <a:bodyPr wrap="square">
            <a:spAutoFit/>
          </a:bodyPr>
          <a:lstStyle/>
          <a:p>
            <a:r>
              <a:rPr lang="es-ES" b="1" dirty="0"/>
              <a:t>“Sed sobrios, y velad; porque vuestro adversario el diablo, como león rugiente, anda alrededor buscando a quien devorar” (1 Pedro 5:8)</a:t>
            </a:r>
          </a:p>
        </p:txBody>
      </p:sp>
      <p:pic>
        <p:nvPicPr>
          <p:cNvPr id="17" name="Imagen 16" descr="Imagen que contiene persona, exterior, mujer, agua&#10;&#10;Descripción generada automáticamente">
            <a:extLst>
              <a:ext uri="{FF2B5EF4-FFF2-40B4-BE49-F238E27FC236}">
                <a16:creationId xmlns:a16="http://schemas.microsoft.com/office/drawing/2014/main" id="{776CD0B1-83A6-E251-BC31-04C886252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8810" y="1844481"/>
            <a:ext cx="3244883" cy="4795402"/>
          </a:xfrm>
          <a:prstGeom prst="roundRect">
            <a:avLst>
              <a:gd name="adj" fmla="val 4167"/>
            </a:avLst>
          </a:prstGeom>
          <a:solidFill>
            <a:srgbClr val="FFFFFF"/>
          </a:solidFill>
          <a:ln w="76200" cap="sq">
            <a:solidFill>
              <a:srgbClr val="F6D519"/>
            </a:solidFill>
            <a:miter lim="800000"/>
          </a:ln>
          <a:effectLst/>
          <a:scene3d>
            <a:camera prst="orthographicFront"/>
            <a:lightRig rig="threePt" dir="t">
              <a:rot lat="0" lon="0" rev="2700000"/>
            </a:lightRig>
          </a:scene3d>
          <a:sp3d>
            <a:bevelT h="38100"/>
            <a:contourClr>
              <a:srgbClr val="C0C0C0"/>
            </a:contourClr>
          </a:sp3d>
        </p:spPr>
      </p:pic>
      <p:pic>
        <p:nvPicPr>
          <p:cNvPr id="2" name="Imagen 1">
            <a:extLst>
              <a:ext uri="{FF2B5EF4-FFF2-40B4-BE49-F238E27FC236}">
                <a16:creationId xmlns:a16="http://schemas.microsoft.com/office/drawing/2014/main" id="{1F35559F-C994-47B1-98D6-32D5A0AEE3DA}"/>
              </a:ext>
            </a:extLst>
          </p:cNvPr>
          <p:cNvPicPr>
            <a:picLocks noChangeAspect="1"/>
          </p:cNvPicPr>
          <p:nvPr/>
        </p:nvPicPr>
        <p:blipFill>
          <a:blip r:embed="rId7"/>
          <a:stretch>
            <a:fillRect/>
          </a:stretch>
        </p:blipFill>
        <p:spPr>
          <a:xfrm>
            <a:off x="7086315" y="2138241"/>
            <a:ext cx="259074" cy="154849"/>
          </a:xfrm>
          <a:prstGeom prst="rect">
            <a:avLst/>
          </a:prstGeom>
        </p:spPr>
      </p:pic>
      <p:pic>
        <p:nvPicPr>
          <p:cNvPr id="7" name="Imagen 6">
            <a:extLst>
              <a:ext uri="{FF2B5EF4-FFF2-40B4-BE49-F238E27FC236}">
                <a16:creationId xmlns:a16="http://schemas.microsoft.com/office/drawing/2014/main" id="{F476A7ED-FC89-0F81-3085-6C08E643567B}"/>
              </a:ext>
            </a:extLst>
          </p:cNvPr>
          <p:cNvPicPr>
            <a:picLocks noChangeAspect="1"/>
          </p:cNvPicPr>
          <p:nvPr/>
        </p:nvPicPr>
        <p:blipFill>
          <a:blip r:embed="rId7"/>
          <a:stretch>
            <a:fillRect/>
          </a:stretch>
        </p:blipFill>
        <p:spPr>
          <a:xfrm>
            <a:off x="7086315" y="3061732"/>
            <a:ext cx="259074" cy="154849"/>
          </a:xfrm>
          <a:prstGeom prst="rect">
            <a:avLst/>
          </a:prstGeom>
        </p:spPr>
      </p:pic>
      <p:pic>
        <p:nvPicPr>
          <p:cNvPr id="9" name="Imagen 8">
            <a:extLst>
              <a:ext uri="{FF2B5EF4-FFF2-40B4-BE49-F238E27FC236}">
                <a16:creationId xmlns:a16="http://schemas.microsoft.com/office/drawing/2014/main" id="{A666BF2B-2B72-1BA0-AD1C-28FD345ED334}"/>
              </a:ext>
            </a:extLst>
          </p:cNvPr>
          <p:cNvPicPr>
            <a:picLocks noChangeAspect="1"/>
          </p:cNvPicPr>
          <p:nvPr/>
        </p:nvPicPr>
        <p:blipFill>
          <a:blip r:embed="rId7"/>
          <a:stretch>
            <a:fillRect/>
          </a:stretch>
        </p:blipFill>
        <p:spPr>
          <a:xfrm>
            <a:off x="7086315" y="4006736"/>
            <a:ext cx="259074" cy="154849"/>
          </a:xfrm>
          <a:prstGeom prst="rect">
            <a:avLst/>
          </a:prstGeom>
        </p:spPr>
      </p:pic>
      <p:pic>
        <p:nvPicPr>
          <p:cNvPr id="11" name="Imagen 10">
            <a:extLst>
              <a:ext uri="{FF2B5EF4-FFF2-40B4-BE49-F238E27FC236}">
                <a16:creationId xmlns:a16="http://schemas.microsoft.com/office/drawing/2014/main" id="{28FB1E2E-C289-62BE-532C-48237DDF1AA5}"/>
              </a:ext>
            </a:extLst>
          </p:cNvPr>
          <p:cNvPicPr>
            <a:picLocks noChangeAspect="1"/>
          </p:cNvPicPr>
          <p:nvPr/>
        </p:nvPicPr>
        <p:blipFill>
          <a:blip r:embed="rId7"/>
          <a:stretch>
            <a:fillRect/>
          </a:stretch>
        </p:blipFill>
        <p:spPr>
          <a:xfrm>
            <a:off x="7086315" y="4951746"/>
            <a:ext cx="259074" cy="154849"/>
          </a:xfrm>
          <a:prstGeom prst="rect">
            <a:avLst/>
          </a:prstGeom>
        </p:spPr>
      </p:pic>
      <p:pic>
        <p:nvPicPr>
          <p:cNvPr id="12" name="Imagen 11">
            <a:extLst>
              <a:ext uri="{FF2B5EF4-FFF2-40B4-BE49-F238E27FC236}">
                <a16:creationId xmlns:a16="http://schemas.microsoft.com/office/drawing/2014/main" id="{3BE3CD3E-4A6B-8091-5F89-FDFCC5AFE1C8}"/>
              </a:ext>
            </a:extLst>
          </p:cNvPr>
          <p:cNvPicPr>
            <a:picLocks noChangeAspect="1"/>
          </p:cNvPicPr>
          <p:nvPr/>
        </p:nvPicPr>
        <p:blipFill>
          <a:blip r:embed="rId7"/>
          <a:stretch>
            <a:fillRect/>
          </a:stretch>
        </p:blipFill>
        <p:spPr>
          <a:xfrm>
            <a:off x="7086315" y="6133420"/>
            <a:ext cx="259074" cy="154849"/>
          </a:xfrm>
          <a:prstGeom prst="rect">
            <a:avLst/>
          </a:prstGeom>
        </p:spPr>
      </p:pic>
    </p:spTree>
    <p:extLst>
      <p:ext uri="{BB962C8B-B14F-4D97-AF65-F5344CB8AC3E}">
        <p14:creationId xmlns:p14="http://schemas.microsoft.com/office/powerpoint/2010/main" val="273033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3"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0-#ppt_h/2"/>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 presetClass="entr" presetSubtype="3"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1+#ppt_w/2"/>
                                          </p:val>
                                        </p:tav>
                                        <p:tav tm="100000">
                                          <p:val>
                                            <p:strVal val="#ppt_x"/>
                                          </p:val>
                                        </p:tav>
                                      </p:tavLst>
                                    </p:anim>
                                    <p:anim calcmode="lin" valueType="num">
                                      <p:cBhvr additive="base">
                                        <p:cTn id="57" dur="500" fill="hold"/>
                                        <p:tgtEl>
                                          <p:spTgt spid="23"/>
                                        </p:tgtEl>
                                        <p:attrNameLst>
                                          <p:attrName>ppt_y</p:attrName>
                                        </p:attrNameLst>
                                      </p:cBhvr>
                                      <p:tavLst>
                                        <p:tav tm="0">
                                          <p:val>
                                            <p:strVal val="0-#ppt_h/2"/>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3"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1+#ppt_w/2"/>
                                          </p:val>
                                        </p:tav>
                                        <p:tav tm="100000">
                                          <p:val>
                                            <p:strVal val="#ppt_x"/>
                                          </p:val>
                                        </p:tav>
                                      </p:tavLst>
                                    </p:anim>
                                    <p:anim calcmode="lin" valueType="num">
                                      <p:cBhvr additive="base">
                                        <p:cTn id="72" dur="500" fill="hold"/>
                                        <p:tgtEl>
                                          <p:spTgt spid="17"/>
                                        </p:tgtEl>
                                        <p:attrNameLst>
                                          <p:attrName>ppt_y</p:attrName>
                                        </p:attrNameLst>
                                      </p:cBhvr>
                                      <p:tavLst>
                                        <p:tav tm="0">
                                          <p:val>
                                            <p:strVal val="0-#ppt_h/2"/>
                                          </p:val>
                                        </p:tav>
                                        <p:tav tm="100000">
                                          <p:val>
                                            <p:strVal val="#ppt_y"/>
                                          </p:val>
                                        </p:tav>
                                      </p:tavLst>
                                    </p:anim>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additive="base">
                                        <p:cTn id="81" dur="500" fill="hold"/>
                                        <p:tgtEl>
                                          <p:spTgt spid="12"/>
                                        </p:tgtEl>
                                        <p:attrNameLst>
                                          <p:attrName>ppt_x</p:attrName>
                                        </p:attrNameLst>
                                      </p:cBhvr>
                                      <p:tavLst>
                                        <p:tav tm="0">
                                          <p:val>
                                            <p:strVal val="#ppt_x"/>
                                          </p:val>
                                        </p:tav>
                                        <p:tav tm="100000">
                                          <p:val>
                                            <p:strVal val="#ppt_x"/>
                                          </p:val>
                                        </p:tav>
                                      </p:tavLst>
                                    </p:anim>
                                    <p:anim calcmode="lin" valueType="num">
                                      <p:cBhvr additive="base">
                                        <p:cTn id="82" dur="500" fill="hold"/>
                                        <p:tgtEl>
                                          <p:spTgt spid="12"/>
                                        </p:tgtEl>
                                        <p:attrNameLst>
                                          <p:attrName>ppt_y</p:attrName>
                                        </p:attrNameLst>
                                      </p:cBhvr>
                                      <p:tavLst>
                                        <p:tav tm="0">
                                          <p:val>
                                            <p:strVal val="1+#ppt_h/2"/>
                                          </p:val>
                                        </p:tav>
                                        <p:tav tm="100000">
                                          <p:val>
                                            <p:strVal val="#ppt_y"/>
                                          </p:val>
                                        </p:tav>
                                      </p:tavLst>
                                    </p:anim>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left)">
                                      <p:cBhvr>
                                        <p:cTn id="8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8" grpId="0"/>
      <p:bldP spid="10"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5000" r="-5000" b="-6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E214FCA-3597-1016-FCDA-02B38DC69B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890" y="76614"/>
            <a:ext cx="3601809" cy="1910715"/>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BA8AF89B-0A54-6417-B76F-AA1170BDAAA4}"/>
              </a:ext>
            </a:extLst>
          </p:cNvPr>
          <p:cNvSpPr txBox="1"/>
          <p:nvPr/>
        </p:nvSpPr>
        <p:spPr>
          <a:xfrm>
            <a:off x="3856418" y="136571"/>
            <a:ext cx="8314066" cy="1477328"/>
          </a:xfrm>
          <a:prstGeom prst="rect">
            <a:avLst/>
          </a:prstGeom>
          <a:noFill/>
        </p:spPr>
        <p:txBody>
          <a:bodyPr wrap="square">
            <a:spAutoFit/>
          </a:bodyPr>
          <a:lstStyle/>
          <a:p>
            <a:r>
              <a:rPr lang="es-ES" b="1" dirty="0">
                <a:solidFill>
                  <a:schemeClr val="bg1"/>
                </a:solidFill>
                <a:effectLst>
                  <a:glow rad="127000">
                    <a:srgbClr val="353F25"/>
                  </a:glow>
                </a:effectLst>
              </a:rPr>
              <a:t>Como centinelas debemos estar siempre en guardia, mirando más allá de lo que nuestros ojos finitos pueden ver. </a:t>
            </a:r>
          </a:p>
          <a:p>
            <a:r>
              <a:rPr lang="es-ES" b="1" dirty="0">
                <a:solidFill>
                  <a:schemeClr val="bg1"/>
                </a:solidFill>
                <a:effectLst>
                  <a:glow rad="127000">
                    <a:srgbClr val="353F25"/>
                  </a:glow>
                </a:effectLst>
              </a:rPr>
              <a:t>La mejor manera es utilizando los binoculares de las profecías que nos permiten ver más allá de lo que nuestros ojos pueden ver, y nos alerta de las cosas que van a suceder en este mundo. Así estaremos preparados contra las asechanzas del enemigo.</a:t>
            </a:r>
          </a:p>
        </p:txBody>
      </p:sp>
      <p:sp>
        <p:nvSpPr>
          <p:cNvPr id="4" name="CuadroTexto 3">
            <a:extLst>
              <a:ext uri="{FF2B5EF4-FFF2-40B4-BE49-F238E27FC236}">
                <a16:creationId xmlns:a16="http://schemas.microsoft.com/office/drawing/2014/main" id="{BF113D95-23CE-0B59-D112-DCBB180AFE15}"/>
              </a:ext>
            </a:extLst>
          </p:cNvPr>
          <p:cNvSpPr txBox="1"/>
          <p:nvPr/>
        </p:nvSpPr>
        <p:spPr>
          <a:xfrm>
            <a:off x="1469572" y="414216"/>
            <a:ext cx="2656114"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a:solidFill>
                  <a:schemeClr val="bg1"/>
                </a:solidFill>
              </a:rPr>
              <a:t>Centinelas</a:t>
            </a:r>
          </a:p>
          <a:p>
            <a:pPr algn="ctr"/>
            <a:r>
              <a:rPr lang="es-ES" sz="2600" b="1" dirty="0">
                <a:solidFill>
                  <a:schemeClr val="bg1"/>
                </a:solidFill>
              </a:rPr>
              <a:t>siempre en guardia</a:t>
            </a:r>
          </a:p>
        </p:txBody>
      </p:sp>
      <p:sp>
        <p:nvSpPr>
          <p:cNvPr id="7" name="CuadroTexto 6">
            <a:extLst>
              <a:ext uri="{FF2B5EF4-FFF2-40B4-BE49-F238E27FC236}">
                <a16:creationId xmlns:a16="http://schemas.microsoft.com/office/drawing/2014/main" id="{1F1167E3-6B5B-2551-02BD-8F09581A7386}"/>
              </a:ext>
            </a:extLst>
          </p:cNvPr>
          <p:cNvSpPr txBox="1"/>
          <p:nvPr/>
        </p:nvSpPr>
        <p:spPr>
          <a:xfrm>
            <a:off x="742278" y="2050087"/>
            <a:ext cx="8203329" cy="923330"/>
          </a:xfrm>
          <a:prstGeom prst="rect">
            <a:avLst/>
          </a:prstGeom>
          <a:noFill/>
        </p:spPr>
        <p:txBody>
          <a:bodyPr wrap="square">
            <a:spAutoFit/>
          </a:bodyPr>
          <a:lstStyle/>
          <a:p>
            <a:r>
              <a:rPr lang="es-ES" b="1" dirty="0"/>
              <a:t>“Tenemos también la palabra profética más segura, a la cual hacéis bien en estar atentos como a una antorcha que alumbra en lugar oscuro, hasta que el día esclarezca y el lucero de la mañana salga en vuestros corazones”  (2 Pedro 1:19)</a:t>
            </a:r>
          </a:p>
        </p:txBody>
      </p:sp>
      <p:pic>
        <p:nvPicPr>
          <p:cNvPr id="6" name="Imagen 5" descr="Imagen que contiene interior, hombre, mujer, montar a caballo&#10;&#10;Descripción generada automáticamente">
            <a:extLst>
              <a:ext uri="{FF2B5EF4-FFF2-40B4-BE49-F238E27FC236}">
                <a16:creationId xmlns:a16="http://schemas.microsoft.com/office/drawing/2014/main" id="{CF985D32-BA6E-EA77-E2E5-20D8E5B54253}"/>
              </a:ext>
            </a:extLst>
          </p:cNvPr>
          <p:cNvPicPr>
            <a:picLocks noChangeAspect="1"/>
          </p:cNvPicPr>
          <p:nvPr/>
        </p:nvPicPr>
        <p:blipFill rotWithShape="1">
          <a:blip r:embed="rId4">
            <a:extLst>
              <a:ext uri="{28A0092B-C50C-407E-A947-70E740481C1C}">
                <a14:useLocalDpi xmlns:a14="http://schemas.microsoft.com/office/drawing/2010/main" val="0"/>
              </a:ext>
            </a:extLst>
          </a:blip>
          <a:srcRect r="54832"/>
          <a:stretch/>
        </p:blipFill>
        <p:spPr>
          <a:xfrm>
            <a:off x="8945607" y="1706878"/>
            <a:ext cx="3152503" cy="4982277"/>
          </a:xfrm>
          <a:prstGeom prst="roundRect">
            <a:avLst>
              <a:gd name="adj" fmla="val 16667"/>
            </a:avLst>
          </a:prstGeom>
          <a:ln>
            <a:solidFill>
              <a:srgbClr val="F625A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625A0"/>
            </a:contourClr>
          </a:sp3d>
        </p:spPr>
      </p:pic>
      <p:pic>
        <p:nvPicPr>
          <p:cNvPr id="15" name="Imagen 14" descr="Un grupo de personas en un escenario&#10;&#10;Descripción generada automáticamente con confianza baja">
            <a:extLst>
              <a:ext uri="{FF2B5EF4-FFF2-40B4-BE49-F238E27FC236}">
                <a16:creationId xmlns:a16="http://schemas.microsoft.com/office/drawing/2014/main" id="{B9E59B38-31E7-0C47-D45D-29B4C1D4639E}"/>
              </a:ext>
            </a:extLst>
          </p:cNvPr>
          <p:cNvPicPr>
            <a:picLocks noChangeAspect="1"/>
          </p:cNvPicPr>
          <p:nvPr/>
        </p:nvPicPr>
        <p:blipFill rotWithShape="1">
          <a:blip r:embed="rId5">
            <a:extLst>
              <a:ext uri="{28A0092B-C50C-407E-A947-70E740481C1C}">
                <a14:useLocalDpi xmlns:a14="http://schemas.microsoft.com/office/drawing/2010/main" val="0"/>
              </a:ext>
            </a:extLst>
          </a:blip>
          <a:srcRect t="9078"/>
          <a:stretch/>
        </p:blipFill>
        <p:spPr>
          <a:xfrm>
            <a:off x="4712799" y="3013166"/>
            <a:ext cx="4144464" cy="3675989"/>
          </a:xfrm>
          <a:prstGeom prst="roundRect">
            <a:avLst>
              <a:gd name="adj" fmla="val 16667"/>
            </a:avLst>
          </a:prstGeom>
          <a:ln>
            <a:solidFill>
              <a:srgbClr val="F625A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625A0"/>
            </a:contourClr>
          </a:sp3d>
        </p:spPr>
      </p:pic>
      <p:pic>
        <p:nvPicPr>
          <p:cNvPr id="11" name="Imagen 10" descr="Imagen que contiene tabla, oso de peluche, oso, luz&#10;&#10;Descripción generada automáticamente">
            <a:extLst>
              <a:ext uri="{FF2B5EF4-FFF2-40B4-BE49-F238E27FC236}">
                <a16:creationId xmlns:a16="http://schemas.microsoft.com/office/drawing/2014/main" id="{0E47F8B9-A5FE-9537-2A3A-C1A65BCBC15E}"/>
              </a:ext>
            </a:extLst>
          </p:cNvPr>
          <p:cNvPicPr>
            <a:picLocks noChangeAspect="1"/>
          </p:cNvPicPr>
          <p:nvPr/>
        </p:nvPicPr>
        <p:blipFill rotWithShape="1">
          <a:blip r:embed="rId6">
            <a:extLst>
              <a:ext uri="{28A0092B-C50C-407E-A947-70E740481C1C}">
                <a14:useLocalDpi xmlns:a14="http://schemas.microsoft.com/office/drawing/2010/main" val="0"/>
              </a:ext>
            </a:extLst>
          </a:blip>
          <a:srcRect l="7602" r="7602"/>
          <a:stretch/>
        </p:blipFill>
        <p:spPr>
          <a:xfrm>
            <a:off x="108105" y="3013167"/>
            <a:ext cx="4516350" cy="3675988"/>
          </a:xfrm>
          <a:prstGeom prst="roundRect">
            <a:avLst>
              <a:gd name="adj" fmla="val 16667"/>
            </a:avLst>
          </a:prstGeom>
          <a:ln>
            <a:solidFill>
              <a:srgbClr val="F625A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625A0"/>
            </a:contourClr>
          </a:sp3d>
        </p:spPr>
      </p:pic>
      <p:pic>
        <p:nvPicPr>
          <p:cNvPr id="5" name="Imagen 4" descr="Patrón de fondo&#10;&#10;Descripción generada automáticamente con confianza baja">
            <a:extLst>
              <a:ext uri="{FF2B5EF4-FFF2-40B4-BE49-F238E27FC236}">
                <a16:creationId xmlns:a16="http://schemas.microsoft.com/office/drawing/2014/main" id="{9C1AD2DB-E852-F1A1-2C87-047556AE1BB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7918" y="2214497"/>
            <a:ext cx="258861" cy="154800"/>
          </a:xfrm>
          <a:prstGeom prst="rect">
            <a:avLst/>
          </a:prstGeom>
        </p:spPr>
      </p:pic>
    </p:spTree>
    <p:extLst>
      <p:ext uri="{BB962C8B-B14F-4D97-AF65-F5344CB8AC3E}">
        <p14:creationId xmlns:p14="http://schemas.microsoft.com/office/powerpoint/2010/main" val="328728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45"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ppt_w</p:attrName>
                                        </p:attrNameLst>
                                      </p:cBhvr>
                                      <p:tavLst>
                                        <p:tav tm="0" fmla="#ppt_w*sin(2.5*pi*$)">
                                          <p:val>
                                            <p:fltVal val="0"/>
                                          </p:val>
                                        </p:tav>
                                        <p:tav tm="100000">
                                          <p:val>
                                            <p:fltVal val="1"/>
                                          </p:val>
                                        </p:tav>
                                      </p:tavLst>
                                    </p:anim>
                                    <p:anim calcmode="lin" valueType="num">
                                      <p:cBhvr>
                                        <p:cTn id="42" dur="750" fill="hold"/>
                                        <p:tgtEl>
                                          <p:spTgt spid="11"/>
                                        </p:tgtEl>
                                        <p:attrNameLst>
                                          <p:attrName>ppt_h</p:attrName>
                                        </p:attrNameLst>
                                      </p:cBhvr>
                                      <p:tavLst>
                                        <p:tav tm="0">
                                          <p:val>
                                            <p:strVal val="#ppt_h"/>
                                          </p:val>
                                        </p:tav>
                                        <p:tav tm="100000">
                                          <p:val>
                                            <p:strVal val="#ppt_h"/>
                                          </p:val>
                                        </p:tav>
                                      </p:tavLst>
                                    </p:anim>
                                  </p:childTnLst>
                                </p:cTn>
                              </p:par>
                              <p:par>
                                <p:cTn id="43" presetID="45"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750"/>
                                        <p:tgtEl>
                                          <p:spTgt spid="15"/>
                                        </p:tgtEl>
                                      </p:cBhvr>
                                    </p:animEffect>
                                    <p:anim calcmode="lin" valueType="num">
                                      <p:cBhvr>
                                        <p:cTn id="46" dur="750" fill="hold"/>
                                        <p:tgtEl>
                                          <p:spTgt spid="15"/>
                                        </p:tgtEl>
                                        <p:attrNameLst>
                                          <p:attrName>ppt_w</p:attrName>
                                        </p:attrNameLst>
                                      </p:cBhvr>
                                      <p:tavLst>
                                        <p:tav tm="0" fmla="#ppt_w*sin(2.5*pi*$)">
                                          <p:val>
                                            <p:fltVal val="0"/>
                                          </p:val>
                                        </p:tav>
                                        <p:tav tm="100000">
                                          <p:val>
                                            <p:fltVal val="1"/>
                                          </p:val>
                                        </p:tav>
                                      </p:tavLst>
                                    </p:anim>
                                    <p:anim calcmode="lin" valueType="num">
                                      <p:cBhvr>
                                        <p:cTn id="47" dur="750" fill="hold"/>
                                        <p:tgtEl>
                                          <p:spTgt spid="15"/>
                                        </p:tgtEl>
                                        <p:attrNameLst>
                                          <p:attrName>ppt_h</p:attrName>
                                        </p:attrNameLst>
                                      </p:cBhvr>
                                      <p:tavLst>
                                        <p:tav tm="0">
                                          <p:val>
                                            <p:strVal val="#ppt_h"/>
                                          </p:val>
                                        </p:tav>
                                        <p:tav tm="100000">
                                          <p:val>
                                            <p:strVal val="#ppt_h"/>
                                          </p:val>
                                        </p:tav>
                                      </p:tavLst>
                                    </p:anim>
                                  </p:childTnLst>
                                </p:cTn>
                              </p:par>
                            </p:childTnLst>
                          </p:cTn>
                        </p:par>
                        <p:par>
                          <p:cTn id="48" fill="hold">
                            <p:stCondLst>
                              <p:cond delay="125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4000" t="-3000" r="-3000" b="-5000"/>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60BC481-8F84-49EF-8F0F-DF8C473B20CC}"/>
              </a:ext>
            </a:extLst>
          </p:cNvPr>
          <p:cNvPicPr>
            <a:picLocks noChangeAspect="1"/>
          </p:cNvPicPr>
          <p:nvPr/>
        </p:nvPicPr>
        <p:blipFill rotWithShape="1">
          <a:blip r:embed="rId3"/>
          <a:srcRect l="6572" t="23643" r="6521" b="2397"/>
          <a:stretch/>
        </p:blipFill>
        <p:spPr>
          <a:xfrm>
            <a:off x="216052" y="1354267"/>
            <a:ext cx="6744873" cy="3228822"/>
          </a:xfrm>
          <a:prstGeom prst="roundRect">
            <a:avLst>
              <a:gd name="adj" fmla="val 16667"/>
            </a:avLst>
          </a:prstGeom>
          <a:ln w="57150">
            <a:solidFill>
              <a:srgbClr val="1776F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5469DAD3-5679-8FB4-8B89-51B3074938AA}"/>
              </a:ext>
            </a:extLst>
          </p:cNvPr>
          <p:cNvSpPr txBox="1"/>
          <p:nvPr/>
        </p:nvSpPr>
        <p:spPr>
          <a:xfrm>
            <a:off x="268183" y="169695"/>
            <a:ext cx="8074903" cy="969496"/>
          </a:xfrm>
          <a:prstGeom prst="rect">
            <a:avLst/>
          </a:prstGeom>
          <a:noFill/>
        </p:spPr>
        <p:txBody>
          <a:bodyPr wrap="square">
            <a:spAutoFit/>
          </a:bodyPr>
          <a:lstStyle/>
          <a:p>
            <a:r>
              <a:rPr lang="es-ES" sz="1900" b="1" dirty="0">
                <a:solidFill>
                  <a:schemeClr val="bg1"/>
                </a:solidFill>
                <a:effectLst>
                  <a:glow rad="127000">
                    <a:srgbClr val="7A1B1C"/>
                  </a:glow>
                </a:effectLst>
              </a:rPr>
              <a:t>Como centinelas debemos vigilar y avisar del peligro a los que duermen, para que se preparen para la lucha y el enemigo no los tome desapercibidos.</a:t>
            </a:r>
            <a:br>
              <a:rPr lang="es-ES" sz="1900" b="1" dirty="0">
                <a:solidFill>
                  <a:schemeClr val="bg1"/>
                </a:solidFill>
                <a:effectLst>
                  <a:glow rad="127000">
                    <a:srgbClr val="7A1B1C"/>
                  </a:glow>
                </a:effectLst>
              </a:rPr>
            </a:br>
            <a:r>
              <a:rPr lang="es-ES" sz="1900" b="1" dirty="0">
                <a:solidFill>
                  <a:schemeClr val="bg1"/>
                </a:solidFill>
                <a:effectLst>
                  <a:glow rad="127000">
                    <a:srgbClr val="7A1B1C"/>
                  </a:glow>
                </a:effectLst>
              </a:rPr>
              <a:t>Este aviso debe escucharse por todos los ámbitos de la tierra.</a:t>
            </a:r>
          </a:p>
        </p:txBody>
      </p:sp>
      <p:pic>
        <p:nvPicPr>
          <p:cNvPr id="4" name="Imagen 3">
            <a:extLst>
              <a:ext uri="{FF2B5EF4-FFF2-40B4-BE49-F238E27FC236}">
                <a16:creationId xmlns:a16="http://schemas.microsoft.com/office/drawing/2014/main" id="{14384673-5C04-0F7A-3673-E3FE09CB65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43086" y="86139"/>
            <a:ext cx="3601809" cy="1910716"/>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92D4EAA2-FDCB-B8B5-C55F-9241989A72F0}"/>
              </a:ext>
            </a:extLst>
          </p:cNvPr>
          <p:cNvSpPr txBox="1"/>
          <p:nvPr/>
        </p:nvSpPr>
        <p:spPr>
          <a:xfrm>
            <a:off x="10033092" y="395166"/>
            <a:ext cx="2016579"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a:solidFill>
                  <a:schemeClr val="bg1"/>
                </a:solidFill>
              </a:rPr>
              <a:t>Centinelas</a:t>
            </a:r>
          </a:p>
          <a:p>
            <a:pPr algn="ctr"/>
            <a:r>
              <a:rPr lang="es-ES" sz="2600" b="1" dirty="0">
                <a:solidFill>
                  <a:schemeClr val="bg1"/>
                </a:solidFill>
              </a:rPr>
              <a:t>que avisan del peligro</a:t>
            </a:r>
          </a:p>
        </p:txBody>
      </p:sp>
      <p:sp>
        <p:nvSpPr>
          <p:cNvPr id="7" name="CuadroTexto 6">
            <a:extLst>
              <a:ext uri="{FF2B5EF4-FFF2-40B4-BE49-F238E27FC236}">
                <a16:creationId xmlns:a16="http://schemas.microsoft.com/office/drawing/2014/main" id="{083613E3-2ED0-F9DA-1D4F-B152398989D8}"/>
              </a:ext>
            </a:extLst>
          </p:cNvPr>
          <p:cNvSpPr txBox="1"/>
          <p:nvPr/>
        </p:nvSpPr>
        <p:spPr>
          <a:xfrm>
            <a:off x="7497033" y="2079727"/>
            <a:ext cx="4280122" cy="1477328"/>
          </a:xfrm>
          <a:prstGeom prst="rect">
            <a:avLst/>
          </a:prstGeom>
          <a:noFill/>
        </p:spPr>
        <p:txBody>
          <a:bodyPr wrap="square">
            <a:spAutoFit/>
          </a:bodyPr>
          <a:lstStyle/>
          <a:p>
            <a:r>
              <a:rPr lang="es-ES" b="1" dirty="0"/>
              <a:t>“Súbete sobre un monte alto, anunciadora de Sion; levanta fuertemente tu voz, anunciadora de Jerusalén; levántala, no temas; di a las ciudades de Judá: ¡Ved aquí al Dios vuestro!” (Isaías 40:9)</a:t>
            </a:r>
          </a:p>
        </p:txBody>
      </p:sp>
      <p:sp>
        <p:nvSpPr>
          <p:cNvPr id="8" name="CuadroTexto 7">
            <a:extLst>
              <a:ext uri="{FF2B5EF4-FFF2-40B4-BE49-F238E27FC236}">
                <a16:creationId xmlns:a16="http://schemas.microsoft.com/office/drawing/2014/main" id="{1D6629DD-6891-8C95-45F5-E8EBE6B86178}"/>
              </a:ext>
            </a:extLst>
          </p:cNvPr>
          <p:cNvSpPr txBox="1"/>
          <p:nvPr/>
        </p:nvSpPr>
        <p:spPr>
          <a:xfrm>
            <a:off x="7497033" y="3603706"/>
            <a:ext cx="4280122" cy="923330"/>
          </a:xfrm>
          <a:prstGeom prst="rect">
            <a:avLst/>
          </a:prstGeom>
          <a:noFill/>
        </p:spPr>
        <p:txBody>
          <a:bodyPr wrap="square">
            <a:spAutoFit/>
          </a:bodyPr>
          <a:lstStyle>
            <a:defPPr>
              <a:defRPr lang="es-ES"/>
            </a:defPPr>
            <a:lvl1pPr>
              <a:defRPr b="1"/>
            </a:lvl1pPr>
          </a:lstStyle>
          <a:p>
            <a:r>
              <a:rPr lang="es-ES" dirty="0"/>
              <a:t>“Libra a los que son llevados a la muerte; salva a los que están en peligro de muerte” (Proverbios 24:11)</a:t>
            </a:r>
          </a:p>
        </p:txBody>
      </p:sp>
      <p:sp>
        <p:nvSpPr>
          <p:cNvPr id="10" name="CuadroTexto 9">
            <a:extLst>
              <a:ext uri="{FF2B5EF4-FFF2-40B4-BE49-F238E27FC236}">
                <a16:creationId xmlns:a16="http://schemas.microsoft.com/office/drawing/2014/main" id="{C7D47B23-FBB9-79B4-E0D9-1761061CABD9}"/>
              </a:ext>
            </a:extLst>
          </p:cNvPr>
          <p:cNvSpPr txBox="1"/>
          <p:nvPr/>
        </p:nvSpPr>
        <p:spPr>
          <a:xfrm>
            <a:off x="7497033" y="4573687"/>
            <a:ext cx="4119501" cy="2031325"/>
          </a:xfrm>
          <a:prstGeom prst="rect">
            <a:avLst/>
          </a:prstGeom>
          <a:noFill/>
        </p:spPr>
        <p:txBody>
          <a:bodyPr wrap="square">
            <a:spAutoFit/>
          </a:bodyPr>
          <a:lstStyle>
            <a:defPPr>
              <a:defRPr lang="es-ES"/>
            </a:defPPr>
            <a:lvl1pPr>
              <a:defRPr b="1"/>
            </a:lvl1pPr>
          </a:lstStyle>
          <a:p>
            <a:r>
              <a:rPr lang="es-ES" dirty="0"/>
              <a:t>“Cuando yo dijere al impío: De cierto morirás; y tú no le amonestares ni le hablares, para que el impío sea apercibido de su mal camino a fin de que viva, el impío morirá por su maldad, pero su sangre demandaré de tu mano” (Ezequiel 3:18)</a:t>
            </a:r>
          </a:p>
        </p:txBody>
      </p:sp>
      <p:pic>
        <p:nvPicPr>
          <p:cNvPr id="13" name="Imagen 12" descr="Imagen que contiene monitor, hombre, persona, pantalla&#10;&#10;Descripción generada automáticamente">
            <a:extLst>
              <a:ext uri="{FF2B5EF4-FFF2-40B4-BE49-F238E27FC236}">
                <a16:creationId xmlns:a16="http://schemas.microsoft.com/office/drawing/2014/main" id="{74273B77-8979-082A-7D3F-FDEDD845AA48}"/>
              </a:ext>
            </a:extLst>
          </p:cNvPr>
          <p:cNvPicPr>
            <a:picLocks noChangeAspect="1"/>
          </p:cNvPicPr>
          <p:nvPr/>
        </p:nvPicPr>
        <p:blipFill rotWithShape="1">
          <a:blip r:embed="rId5">
            <a:extLst>
              <a:ext uri="{28A0092B-C50C-407E-A947-70E740481C1C}">
                <a14:useLocalDpi xmlns:a14="http://schemas.microsoft.com/office/drawing/2010/main" val="0"/>
              </a:ext>
            </a:extLst>
          </a:blip>
          <a:srcRect t="31312"/>
          <a:stretch/>
        </p:blipFill>
        <p:spPr>
          <a:xfrm>
            <a:off x="216052" y="4761575"/>
            <a:ext cx="3570202" cy="1839230"/>
          </a:xfrm>
          <a:prstGeom prst="roundRect">
            <a:avLst>
              <a:gd name="adj" fmla="val 16667"/>
            </a:avLst>
          </a:prstGeom>
          <a:ln w="57150">
            <a:solidFill>
              <a:srgbClr val="1776F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descr="Un par de personas de pie&#10;&#10;Descripción generada automáticamente con confianza media">
            <a:extLst>
              <a:ext uri="{FF2B5EF4-FFF2-40B4-BE49-F238E27FC236}">
                <a16:creationId xmlns:a16="http://schemas.microsoft.com/office/drawing/2014/main" id="{5F51A65E-B807-8BEF-0237-017EEABE2BE0}"/>
              </a:ext>
            </a:extLst>
          </p:cNvPr>
          <p:cNvPicPr>
            <a:picLocks noChangeAspect="1"/>
          </p:cNvPicPr>
          <p:nvPr/>
        </p:nvPicPr>
        <p:blipFill rotWithShape="1">
          <a:blip r:embed="rId6">
            <a:extLst>
              <a:ext uri="{28A0092B-C50C-407E-A947-70E740481C1C}">
                <a14:useLocalDpi xmlns:a14="http://schemas.microsoft.com/office/drawing/2010/main" val="0"/>
              </a:ext>
            </a:extLst>
          </a:blip>
          <a:srcRect l="16705" t="31498" b="1521"/>
          <a:stretch/>
        </p:blipFill>
        <p:spPr>
          <a:xfrm>
            <a:off x="3883512" y="4761575"/>
            <a:ext cx="3057479" cy="1843974"/>
          </a:xfrm>
          <a:prstGeom prst="roundRect">
            <a:avLst>
              <a:gd name="adj" fmla="val 16667"/>
            </a:avLst>
          </a:prstGeom>
          <a:ln w="57150">
            <a:solidFill>
              <a:srgbClr val="1776F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descr="Patrón de fondo&#10;&#10;Descripción generada automáticamente con confianza baja">
            <a:extLst>
              <a:ext uri="{FF2B5EF4-FFF2-40B4-BE49-F238E27FC236}">
                <a16:creationId xmlns:a16="http://schemas.microsoft.com/office/drawing/2014/main" id="{0B318DCE-278C-5890-42B8-7F161D3780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2092" y="2218478"/>
            <a:ext cx="258862" cy="154800"/>
          </a:xfrm>
          <a:prstGeom prst="rect">
            <a:avLst/>
          </a:prstGeom>
        </p:spPr>
      </p:pic>
      <p:pic>
        <p:nvPicPr>
          <p:cNvPr id="9" name="Imagen 8" descr="Patrón de fondo&#10;&#10;Descripción generada automáticamente con confianza baja">
            <a:extLst>
              <a:ext uri="{FF2B5EF4-FFF2-40B4-BE49-F238E27FC236}">
                <a16:creationId xmlns:a16="http://schemas.microsoft.com/office/drawing/2014/main" id="{5445F38E-B901-465B-A702-46E522095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2092" y="3739688"/>
            <a:ext cx="258862" cy="154800"/>
          </a:xfrm>
          <a:prstGeom prst="rect">
            <a:avLst/>
          </a:prstGeom>
        </p:spPr>
      </p:pic>
      <p:pic>
        <p:nvPicPr>
          <p:cNvPr id="12" name="Imagen 11" descr="Patrón de fondo&#10;&#10;Descripción generada automáticamente con confianza baja">
            <a:extLst>
              <a:ext uri="{FF2B5EF4-FFF2-40B4-BE49-F238E27FC236}">
                <a16:creationId xmlns:a16="http://schemas.microsoft.com/office/drawing/2014/main" id="{BC1AB63E-2A89-7F73-528A-4AC212C10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2092" y="4717621"/>
            <a:ext cx="258862" cy="154800"/>
          </a:xfrm>
          <a:prstGeom prst="rect">
            <a:avLst/>
          </a:prstGeom>
        </p:spPr>
      </p:pic>
    </p:spTree>
    <p:extLst>
      <p:ext uri="{BB962C8B-B14F-4D97-AF65-F5344CB8AC3E}">
        <p14:creationId xmlns:p14="http://schemas.microsoft.com/office/powerpoint/2010/main" val="290128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0-#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8"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0-#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0-#ppt_w/2"/>
                                          </p:val>
                                        </p:tav>
                                        <p:tav tm="100000">
                                          <p:val>
                                            <p:strVal val="#ppt_x"/>
                                          </p:val>
                                        </p:tav>
                                      </p:tavLst>
                                    </p:anim>
                                    <p:anim calcmode="lin" valueType="num">
                                      <p:cBhvr additive="base">
                                        <p:cTn id="59" dur="500" fill="hold"/>
                                        <p:tgtEl>
                                          <p:spTgt spid="12"/>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 presetClass="entr" presetSubtype="2"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1+#ppt_w/2"/>
                                          </p:val>
                                        </p:tav>
                                        <p:tav tm="100000">
                                          <p:val>
                                            <p:strVal val="#ppt_x"/>
                                          </p:val>
                                        </p:tav>
                                      </p:tavLst>
                                    </p:anim>
                                    <p:anim calcmode="lin" valueType="num">
                                      <p:cBhvr additive="base">
                                        <p:cTn id="64" dur="500" fill="hold"/>
                                        <p:tgtEl>
                                          <p:spTgt spid="15"/>
                                        </p:tgtEl>
                                        <p:attrNameLst>
                                          <p:attrName>ppt_y</p:attrName>
                                        </p:attrNameLst>
                                      </p:cBhvr>
                                      <p:tavLst>
                                        <p:tav tm="0">
                                          <p:val>
                                            <p:strVal val="#ppt_y"/>
                                          </p:val>
                                        </p:tav>
                                        <p:tav tm="100000">
                                          <p:val>
                                            <p:strVal val="#ppt_y"/>
                                          </p:val>
                                        </p:tav>
                                      </p:tavLst>
                                    </p:anim>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b="-6000"/>
          </a:stretch>
        </a:blipFill>
        <a:effectLst/>
      </p:bgPr>
    </p:bg>
    <p:spTree>
      <p:nvGrpSpPr>
        <p:cNvPr id="1" name=""/>
        <p:cNvGrpSpPr/>
        <p:nvPr/>
      </p:nvGrpSpPr>
      <p:grpSpPr>
        <a:xfrm>
          <a:off x="0" y="0"/>
          <a:ext cx="0" cy="0"/>
          <a:chOff x="0" y="0"/>
          <a:chExt cx="0" cy="0"/>
        </a:xfrm>
      </p:grpSpPr>
      <p:pic>
        <p:nvPicPr>
          <p:cNvPr id="5" name="Imagen 4" descr="Imagen que contiene cerca, hombre, viendo, computer&#10;&#10;Descripción generada automáticamente">
            <a:extLst>
              <a:ext uri="{FF2B5EF4-FFF2-40B4-BE49-F238E27FC236}">
                <a16:creationId xmlns:a16="http://schemas.microsoft.com/office/drawing/2014/main" id="{4D2CB8DE-5000-48C3-D4A6-F61198A9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60" t="-237" r="9277" b="237"/>
          <a:stretch/>
        </p:blipFill>
        <p:spPr>
          <a:xfrm>
            <a:off x="132805" y="3580208"/>
            <a:ext cx="4996543" cy="3103504"/>
          </a:xfrm>
          <a:prstGeom prst="round2DiagRect">
            <a:avLst>
              <a:gd name="adj1" fmla="val 0"/>
              <a:gd name="adj2" fmla="val 13865"/>
            </a:avLst>
          </a:prstGeom>
          <a:ln w="38100" cap="sq">
            <a:solidFill>
              <a:srgbClr val="F6421C"/>
            </a:solidFill>
            <a:miter lim="800000"/>
          </a:ln>
          <a:effectLst>
            <a:outerShdw blurRad="254000" algn="tl" rotWithShape="0">
              <a:srgbClr val="000000">
                <a:alpha val="43000"/>
              </a:srgbClr>
            </a:outerShdw>
          </a:effectLst>
        </p:spPr>
      </p:pic>
      <p:pic>
        <p:nvPicPr>
          <p:cNvPr id="8" name="Imagen 7">
            <a:extLst>
              <a:ext uri="{FF2B5EF4-FFF2-40B4-BE49-F238E27FC236}">
                <a16:creationId xmlns:a16="http://schemas.microsoft.com/office/drawing/2014/main" id="{AF2EA5FD-996A-0524-3EFD-3ADEC7A24950}"/>
              </a:ext>
            </a:extLst>
          </p:cNvPr>
          <p:cNvPicPr>
            <a:picLocks noChangeAspect="1"/>
          </p:cNvPicPr>
          <p:nvPr/>
        </p:nvPicPr>
        <p:blipFill rotWithShape="1">
          <a:blip r:embed="rId4"/>
          <a:srcRect l="2079" r="1330"/>
          <a:stretch/>
        </p:blipFill>
        <p:spPr>
          <a:xfrm>
            <a:off x="5276238" y="1762165"/>
            <a:ext cx="6821871" cy="4921547"/>
          </a:xfrm>
          <a:prstGeom prst="round2DiagRect">
            <a:avLst>
              <a:gd name="adj1" fmla="val 16667"/>
              <a:gd name="adj2" fmla="val 0"/>
            </a:avLst>
          </a:prstGeom>
          <a:ln w="38100" cap="sq">
            <a:solidFill>
              <a:srgbClr val="F6421C"/>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B5038123-C06E-37CC-ACCB-FE20D8743563}"/>
              </a:ext>
            </a:extLst>
          </p:cNvPr>
          <p:cNvSpPr txBox="1"/>
          <p:nvPr/>
        </p:nvSpPr>
        <p:spPr>
          <a:xfrm>
            <a:off x="3840481" y="-13677"/>
            <a:ext cx="8257628" cy="1754326"/>
          </a:xfrm>
          <a:prstGeom prst="rect">
            <a:avLst/>
          </a:prstGeom>
          <a:noFill/>
        </p:spPr>
        <p:txBody>
          <a:bodyPr wrap="square">
            <a:spAutoFit/>
          </a:bodyPr>
          <a:lstStyle/>
          <a:p>
            <a:r>
              <a:rPr lang="es-ES" b="1" dirty="0">
                <a:solidFill>
                  <a:schemeClr val="bg1"/>
                </a:solidFill>
                <a:effectLst>
                  <a:glow rad="127000">
                    <a:srgbClr val="1C3F4A"/>
                  </a:glow>
                </a:effectLst>
              </a:rPr>
              <a:t>Nosotros, como centinelas del maestro, tenemos una misión de rescate en la cual tenemos que trabajar tenazmente. Debemos tratar de rescatar a las almas que andan perdidas en este mundo. Si estamos siempre alertas podremos ayudar a salvarlas, lanzándoles el salvavidas de la fe en Cristo Jesús, que es lo único que puede salvarnos de este mar de pecado. Pero recordemos que la fe viene por el oír y el oír la palabra de Dios. Debemos llevar este mensaje a los que no conocen a Jesús.</a:t>
            </a:r>
          </a:p>
        </p:txBody>
      </p:sp>
      <p:pic>
        <p:nvPicPr>
          <p:cNvPr id="10" name="Imagen 9">
            <a:extLst>
              <a:ext uri="{FF2B5EF4-FFF2-40B4-BE49-F238E27FC236}">
                <a16:creationId xmlns:a16="http://schemas.microsoft.com/office/drawing/2014/main" id="{6C3BE267-9877-C57D-AD65-FB454D58F1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890" y="86139"/>
            <a:ext cx="3601809" cy="1910716"/>
          </a:xfrm>
          <a:prstGeom prst="rect">
            <a:avLst/>
          </a:prstGeom>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27535453-1318-050E-87EC-5E60809C4CF7}"/>
              </a:ext>
            </a:extLst>
          </p:cNvPr>
          <p:cNvSpPr txBox="1"/>
          <p:nvPr/>
        </p:nvSpPr>
        <p:spPr>
          <a:xfrm>
            <a:off x="1469572" y="423741"/>
            <a:ext cx="2656114"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a:solidFill>
                  <a:schemeClr val="bg1"/>
                </a:solidFill>
              </a:rPr>
              <a:t>Centinelas</a:t>
            </a:r>
          </a:p>
          <a:p>
            <a:pPr algn="ctr"/>
            <a:r>
              <a:rPr lang="es-ES" sz="2600" b="1" dirty="0">
                <a:solidFill>
                  <a:schemeClr val="bg1"/>
                </a:solidFill>
              </a:rPr>
              <a:t>al</a:t>
            </a:r>
            <a:br>
              <a:rPr lang="es-ES" sz="2600" b="1" dirty="0">
                <a:solidFill>
                  <a:schemeClr val="bg1"/>
                </a:solidFill>
              </a:rPr>
            </a:br>
            <a:r>
              <a:rPr lang="es-ES" sz="2600" b="1" dirty="0">
                <a:solidFill>
                  <a:schemeClr val="bg1"/>
                </a:solidFill>
              </a:rPr>
              <a:t>rescate</a:t>
            </a:r>
          </a:p>
        </p:txBody>
      </p:sp>
      <p:sp>
        <p:nvSpPr>
          <p:cNvPr id="13" name="CuadroTexto 12">
            <a:extLst>
              <a:ext uri="{FF2B5EF4-FFF2-40B4-BE49-F238E27FC236}">
                <a16:creationId xmlns:a16="http://schemas.microsoft.com/office/drawing/2014/main" id="{C6F10E61-CBBB-9470-A285-FD5C4587901F}"/>
              </a:ext>
            </a:extLst>
          </p:cNvPr>
          <p:cNvSpPr txBox="1"/>
          <p:nvPr/>
        </p:nvSpPr>
        <p:spPr>
          <a:xfrm>
            <a:off x="825554" y="2063681"/>
            <a:ext cx="4429168" cy="1323439"/>
          </a:xfrm>
          <a:prstGeom prst="rect">
            <a:avLst/>
          </a:prstGeom>
          <a:noFill/>
        </p:spPr>
        <p:txBody>
          <a:bodyPr wrap="square">
            <a:spAutoFit/>
          </a:bodyPr>
          <a:lstStyle/>
          <a:p>
            <a:r>
              <a:rPr lang="es-ES" sz="2000" b="1" dirty="0"/>
              <a:t>	“Quien hace volver a un pecador de su extravío, lo salvará de la muerte y cubrirá muchísimos pecados” (Santiago 5:20 </a:t>
            </a:r>
            <a:r>
              <a:rPr lang="es-ES" b="1" dirty="0"/>
              <a:t>NVI</a:t>
            </a:r>
            <a:r>
              <a:rPr lang="es-ES" sz="2000" b="1" dirty="0"/>
              <a:t>)</a:t>
            </a:r>
          </a:p>
        </p:txBody>
      </p:sp>
      <p:pic>
        <p:nvPicPr>
          <p:cNvPr id="14" name="Imagen 13" descr="Imagen que contiene computadora&#10;&#10;Descripción generada automáticamente">
            <a:extLst>
              <a:ext uri="{FF2B5EF4-FFF2-40B4-BE49-F238E27FC236}">
                <a16:creationId xmlns:a16="http://schemas.microsoft.com/office/drawing/2014/main" id="{DEDDEFB7-2B6B-E796-2379-124FD82F00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80330" y="2210221"/>
            <a:ext cx="258861" cy="154800"/>
          </a:xfrm>
          <a:prstGeom prst="rect">
            <a:avLst/>
          </a:prstGeom>
        </p:spPr>
      </p:pic>
    </p:spTree>
    <p:extLst>
      <p:ext uri="{BB962C8B-B14F-4D97-AF65-F5344CB8AC3E}">
        <p14:creationId xmlns:p14="http://schemas.microsoft.com/office/powerpoint/2010/main" val="28038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1" presetClass="entr" presetSubtype="2"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2)">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1" presetClass="entr" presetSubtype="8"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8)">
                                      <p:cBhvr>
                                        <p:cTn id="34" dur="500"/>
                                        <p:tgtEl>
                                          <p:spTgt spid="5"/>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l="-4000" r="-4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CD9F287-7936-AA67-A457-1BC91FDB5396}"/>
              </a:ext>
            </a:extLst>
          </p:cNvPr>
          <p:cNvSpPr txBox="1"/>
          <p:nvPr/>
        </p:nvSpPr>
        <p:spPr>
          <a:xfrm>
            <a:off x="405587" y="120125"/>
            <a:ext cx="7591451" cy="1477328"/>
          </a:xfrm>
          <a:prstGeom prst="rect">
            <a:avLst/>
          </a:prstGeom>
          <a:noFill/>
        </p:spPr>
        <p:txBody>
          <a:bodyPr wrap="square">
            <a:spAutoFit/>
          </a:bodyPr>
          <a:lstStyle/>
          <a:p>
            <a:r>
              <a:rPr lang="es-ES" b="1" dirty="0">
                <a:solidFill>
                  <a:schemeClr val="bg1"/>
                </a:solidFill>
                <a:effectLst>
                  <a:glow rad="127000">
                    <a:srgbClr val="391A1A"/>
                  </a:glow>
                </a:effectLst>
              </a:rPr>
              <a:t>Un buen centinela debe estar armado para combatir las asechanzas del mal. Debemos usar siempre la espada de dos filos, la Palabra de Dios, que es la que nos ayudará a vencer al “enemigo de las almas”. Si usamos cada día esta arma poderosa, estaremos fortalecidos y armados en todo momento para responder con un “así dice el Señor”.</a:t>
            </a:r>
          </a:p>
        </p:txBody>
      </p:sp>
      <p:pic>
        <p:nvPicPr>
          <p:cNvPr id="2" name="Imagen 1">
            <a:extLst>
              <a:ext uri="{FF2B5EF4-FFF2-40B4-BE49-F238E27FC236}">
                <a16:creationId xmlns:a16="http://schemas.microsoft.com/office/drawing/2014/main" id="{4B0F47C2-5164-3273-C8B3-E684EC0AE1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33015" y="142029"/>
            <a:ext cx="3601809" cy="191071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FAE89875-759A-4AF5-FC49-DD0815C56062}"/>
              </a:ext>
            </a:extLst>
          </p:cNvPr>
          <p:cNvSpPr txBox="1"/>
          <p:nvPr/>
        </p:nvSpPr>
        <p:spPr>
          <a:xfrm>
            <a:off x="9689242" y="651111"/>
            <a:ext cx="2656114" cy="89255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a:solidFill>
                  <a:schemeClr val="bg1"/>
                </a:solidFill>
              </a:rPr>
              <a:t>Centinelas</a:t>
            </a:r>
          </a:p>
          <a:p>
            <a:pPr algn="ctr"/>
            <a:r>
              <a:rPr lang="es-ES" sz="2600" b="1" dirty="0">
                <a:solidFill>
                  <a:schemeClr val="bg1"/>
                </a:solidFill>
              </a:rPr>
              <a:t>armados</a:t>
            </a:r>
          </a:p>
        </p:txBody>
      </p:sp>
      <p:pic>
        <p:nvPicPr>
          <p:cNvPr id="8" name="Imagen 7" descr="Una caricatura de una persona&#10;&#10;Descripción generada automáticamente con confianza baja">
            <a:extLst>
              <a:ext uri="{FF2B5EF4-FFF2-40B4-BE49-F238E27FC236}">
                <a16:creationId xmlns:a16="http://schemas.microsoft.com/office/drawing/2014/main" id="{457FA899-F58A-8A8C-2E00-CF97B5D12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31" y="1839558"/>
            <a:ext cx="2941865" cy="4690334"/>
          </a:xfrm>
          <a:prstGeom prst="roundRect">
            <a:avLst>
              <a:gd name="adj" fmla="val 11111"/>
            </a:avLst>
          </a:prstGeom>
          <a:ln w="190500" cap="rnd">
            <a:solidFill>
              <a:srgbClr val="4EB50F"/>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76200" contourW="12700">
            <a:bevelT w="209550" h="88900" prst="hardEdge"/>
            <a:extrusionClr>
              <a:srgbClr val="63C913"/>
            </a:extrusionClr>
            <a:contourClr>
              <a:schemeClr val="bg1"/>
            </a:contourClr>
          </a:sp3d>
        </p:spPr>
      </p:pic>
      <p:pic>
        <p:nvPicPr>
          <p:cNvPr id="12" name="Imagen 11" descr="Hombre con barba y bigote&#10;&#10;Descripción generada automáticamente con confianza baja">
            <a:extLst>
              <a:ext uri="{FF2B5EF4-FFF2-40B4-BE49-F238E27FC236}">
                <a16:creationId xmlns:a16="http://schemas.microsoft.com/office/drawing/2014/main" id="{4D667793-C8AE-1A6A-2204-2E1363589FD0}"/>
              </a:ext>
            </a:extLst>
          </p:cNvPr>
          <p:cNvPicPr>
            <a:picLocks noChangeAspect="1"/>
          </p:cNvPicPr>
          <p:nvPr/>
        </p:nvPicPr>
        <p:blipFill rotWithShape="1">
          <a:blip r:embed="rId5">
            <a:extLst>
              <a:ext uri="{28A0092B-C50C-407E-A947-70E740481C1C}">
                <a14:useLocalDpi xmlns:a14="http://schemas.microsoft.com/office/drawing/2010/main" val="0"/>
              </a:ext>
            </a:extLst>
          </a:blip>
          <a:srcRect l="21179" r="11289"/>
          <a:stretch/>
        </p:blipFill>
        <p:spPr>
          <a:xfrm>
            <a:off x="3517236" y="1839558"/>
            <a:ext cx="4075936" cy="4690334"/>
          </a:xfrm>
          <a:prstGeom prst="roundRect">
            <a:avLst>
              <a:gd name="adj" fmla="val 11111"/>
            </a:avLst>
          </a:prstGeom>
          <a:ln w="190500" cap="rnd">
            <a:solidFill>
              <a:srgbClr val="4EB50F"/>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76200" contourW="12700">
            <a:bevelT w="209550" h="88900" prst="hardEdge"/>
            <a:extrusionClr>
              <a:srgbClr val="63C913"/>
            </a:extrusionClr>
            <a:contourClr>
              <a:schemeClr val="bg1"/>
            </a:contourClr>
          </a:sp3d>
        </p:spPr>
      </p:pic>
      <p:sp>
        <p:nvSpPr>
          <p:cNvPr id="14" name="CuadroTexto 13">
            <a:extLst>
              <a:ext uri="{FF2B5EF4-FFF2-40B4-BE49-F238E27FC236}">
                <a16:creationId xmlns:a16="http://schemas.microsoft.com/office/drawing/2014/main" id="{AC3F2FE9-BF8D-ECAA-5770-FB9C18A560D0}"/>
              </a:ext>
            </a:extLst>
          </p:cNvPr>
          <p:cNvSpPr txBox="1"/>
          <p:nvPr/>
        </p:nvSpPr>
        <p:spPr>
          <a:xfrm>
            <a:off x="7997198" y="2075290"/>
            <a:ext cx="3870416" cy="2031325"/>
          </a:xfrm>
          <a:prstGeom prst="rect">
            <a:avLst/>
          </a:prstGeom>
          <a:noFill/>
        </p:spPr>
        <p:txBody>
          <a:bodyPr wrap="square">
            <a:spAutoFit/>
          </a:bodyPr>
          <a:lstStyle/>
          <a:p>
            <a:r>
              <a:rPr lang="es-ES" b="1" dirty="0"/>
              <a:t>“Porque la palabra de Dios es viva y eficaz, y más cortante que toda espada de dos filos; y penetra hasta partir el alma y el espíritu, las coyunturas y los tuétanos, y discierne los pensamientos y las intenciones del corazón” (Hebreos 4:12)</a:t>
            </a:r>
          </a:p>
        </p:txBody>
      </p:sp>
      <p:sp>
        <p:nvSpPr>
          <p:cNvPr id="16" name="CuadroTexto 15">
            <a:extLst>
              <a:ext uri="{FF2B5EF4-FFF2-40B4-BE49-F238E27FC236}">
                <a16:creationId xmlns:a16="http://schemas.microsoft.com/office/drawing/2014/main" id="{16DDB7FB-195E-A481-3476-E5B1A278ACCF}"/>
              </a:ext>
            </a:extLst>
          </p:cNvPr>
          <p:cNvSpPr txBox="1"/>
          <p:nvPr/>
        </p:nvSpPr>
        <p:spPr>
          <a:xfrm>
            <a:off x="7997198" y="4040617"/>
            <a:ext cx="3870416" cy="1200329"/>
          </a:xfrm>
          <a:prstGeom prst="rect">
            <a:avLst/>
          </a:prstGeom>
          <a:noFill/>
        </p:spPr>
        <p:txBody>
          <a:bodyPr wrap="square">
            <a:spAutoFit/>
          </a:bodyPr>
          <a:lstStyle/>
          <a:p>
            <a:r>
              <a:rPr lang="es-ES" b="1" dirty="0"/>
              <a:t>“Toda la Escritura es inspirada por Dios, y útil para enseñar, para redargüir, para corregir, para instruir en justicia” (2 Timoteo 3:16)</a:t>
            </a:r>
          </a:p>
        </p:txBody>
      </p:sp>
      <p:sp>
        <p:nvSpPr>
          <p:cNvPr id="18" name="CuadroTexto 17">
            <a:extLst>
              <a:ext uri="{FF2B5EF4-FFF2-40B4-BE49-F238E27FC236}">
                <a16:creationId xmlns:a16="http://schemas.microsoft.com/office/drawing/2014/main" id="{82513B27-17CF-6854-7C5C-FC8652AB52FF}"/>
              </a:ext>
            </a:extLst>
          </p:cNvPr>
          <p:cNvSpPr txBox="1"/>
          <p:nvPr/>
        </p:nvSpPr>
        <p:spPr>
          <a:xfrm>
            <a:off x="7997198" y="5185707"/>
            <a:ext cx="4015195" cy="1477328"/>
          </a:xfrm>
          <a:prstGeom prst="rect">
            <a:avLst/>
          </a:prstGeom>
          <a:noFill/>
        </p:spPr>
        <p:txBody>
          <a:bodyPr wrap="square">
            <a:spAutoFit/>
          </a:bodyPr>
          <a:lstStyle/>
          <a:p>
            <a:r>
              <a:rPr lang="es-ES" b="1" dirty="0"/>
              <a:t>“De hecho, todo lo que se escribió en el pasado se escribió para enseñarnos, a fin de que, alentados por las Escrituras, perseveremos en mantener nuestra esperanza” (Romanos 15:4 NVI)</a:t>
            </a:r>
          </a:p>
        </p:txBody>
      </p:sp>
      <p:pic>
        <p:nvPicPr>
          <p:cNvPr id="6" name="Imagen 5" descr="Imagen que contiene Patrón de fondo&#10;&#10;Descripción generada automáticamente">
            <a:extLst>
              <a:ext uri="{FF2B5EF4-FFF2-40B4-BE49-F238E27FC236}">
                <a16:creationId xmlns:a16="http://schemas.microsoft.com/office/drawing/2014/main" id="{4144338E-6C54-DC07-32CB-BEFC8F0AC95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08509" y="2247234"/>
            <a:ext cx="258861" cy="122526"/>
          </a:xfrm>
          <a:prstGeom prst="rect">
            <a:avLst/>
          </a:prstGeom>
        </p:spPr>
      </p:pic>
      <p:pic>
        <p:nvPicPr>
          <p:cNvPr id="7" name="Imagen 6" descr="Imagen que contiene Patrón de fondo&#10;&#10;Descripción generada automáticamente">
            <a:extLst>
              <a:ext uri="{FF2B5EF4-FFF2-40B4-BE49-F238E27FC236}">
                <a16:creationId xmlns:a16="http://schemas.microsoft.com/office/drawing/2014/main" id="{BFCDDD01-AA4E-0813-7AEA-3063B6CDFAD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08509" y="4215254"/>
            <a:ext cx="258861" cy="122526"/>
          </a:xfrm>
          <a:prstGeom prst="rect">
            <a:avLst/>
          </a:prstGeom>
        </p:spPr>
      </p:pic>
      <p:pic>
        <p:nvPicPr>
          <p:cNvPr id="9" name="Imagen 8" descr="Imagen que contiene Patrón de fondo&#10;&#10;Descripción generada automáticamente">
            <a:extLst>
              <a:ext uri="{FF2B5EF4-FFF2-40B4-BE49-F238E27FC236}">
                <a16:creationId xmlns:a16="http://schemas.microsoft.com/office/drawing/2014/main" id="{EF6DAE31-BEA9-4957-649A-1EFDBFA49B4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08509" y="5355609"/>
            <a:ext cx="258861" cy="122526"/>
          </a:xfrm>
          <a:prstGeom prst="rect">
            <a:avLst/>
          </a:prstGeom>
        </p:spPr>
      </p:pic>
    </p:spTree>
    <p:extLst>
      <p:ext uri="{BB962C8B-B14F-4D97-AF65-F5344CB8AC3E}">
        <p14:creationId xmlns:p14="http://schemas.microsoft.com/office/powerpoint/2010/main" val="142419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 calcmode="lin" valueType="num">
                                      <p:cBhvr>
                                        <p:cTn id="26" dur="500" fill="hold"/>
                                        <p:tgtEl>
                                          <p:spTgt spid="8"/>
                                        </p:tgtEl>
                                        <p:attrNameLst>
                                          <p:attrName>style.rotation</p:attrName>
                                        </p:attrNameLst>
                                      </p:cBhvr>
                                      <p:tavLst>
                                        <p:tav tm="0">
                                          <p:val>
                                            <p:fltVal val="90"/>
                                          </p:val>
                                        </p:tav>
                                        <p:tav tm="100000">
                                          <p:val>
                                            <p:fltVal val="0"/>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31"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0-#ppt_w/2"/>
                                          </p:val>
                                        </p:tav>
                                        <p:tav tm="100000">
                                          <p:val>
                                            <p:strVal val="#ppt_x"/>
                                          </p:val>
                                        </p:tav>
                                      </p:tavLst>
                                    </p:anim>
                                    <p:anim calcmode="lin" valueType="num">
                                      <p:cBhvr additive="base">
                                        <p:cTn id="50" dur="500" fill="hold"/>
                                        <p:tgtEl>
                                          <p:spTgt spid="7"/>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 r="-3000" b="-6000"/>
          </a:stretch>
        </a:blipFill>
        <a:effectLst/>
      </p:bgPr>
    </p:bg>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6577E647-41D9-8F44-A4E1-E56A0BB2E942}"/>
              </a:ext>
            </a:extLst>
          </p:cNvPr>
          <p:cNvSpPr>
            <a:spLocks noGrp="1" noRot="1" noMove="1" noResize="1" noEditPoints="1" noAdjustHandles="1" noChangeArrowheads="1" noChangeShapeType="1"/>
          </p:cNvSpPr>
          <p:nvPr/>
        </p:nvSpPr>
        <p:spPr>
          <a:xfrm>
            <a:off x="193638" y="1624070"/>
            <a:ext cx="11598585" cy="5056429"/>
          </a:xfrm>
          <a:prstGeom prst="roundRect">
            <a:avLst>
              <a:gd name="adj" fmla="val 13133"/>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5083BAE6-5BE7-D0BC-FA29-3CA6652BF20D}"/>
              </a:ext>
            </a:extLst>
          </p:cNvPr>
          <p:cNvSpPr txBox="1"/>
          <p:nvPr/>
        </p:nvSpPr>
        <p:spPr>
          <a:xfrm>
            <a:off x="4125686" y="251659"/>
            <a:ext cx="7666537" cy="1200329"/>
          </a:xfrm>
          <a:prstGeom prst="rect">
            <a:avLst/>
          </a:prstGeom>
          <a:noFill/>
        </p:spPr>
        <p:txBody>
          <a:bodyPr wrap="square">
            <a:spAutoFit/>
          </a:bodyPr>
          <a:lstStyle/>
          <a:p>
            <a:r>
              <a:rPr lang="es-ES" b="1" dirty="0">
                <a:solidFill>
                  <a:schemeClr val="bg1"/>
                </a:solidFill>
                <a:effectLst>
                  <a:glow rad="127000">
                    <a:srgbClr val="3E3600"/>
                  </a:glow>
                </a:effectLst>
              </a:rPr>
              <a:t>Si somos verdaderos centinelas del maestro continuaremos permanentemente en nuestros puestos. Permaneceremos firmes en la doctrina, sin fluctuar. </a:t>
            </a:r>
          </a:p>
          <a:p>
            <a:r>
              <a:rPr lang="es-ES" b="1" dirty="0">
                <a:solidFill>
                  <a:schemeClr val="bg1"/>
                </a:solidFill>
                <a:effectLst>
                  <a:glow rad="127000">
                    <a:srgbClr val="3E3600"/>
                  </a:glow>
                </a:effectLst>
              </a:rPr>
              <a:t>No dejaremos que las dudas, ni las circunstancias nos alejen de nuestro deber como centinelas del maestro.</a:t>
            </a:r>
          </a:p>
        </p:txBody>
      </p:sp>
      <p:pic>
        <p:nvPicPr>
          <p:cNvPr id="2" name="Imagen 1">
            <a:extLst>
              <a:ext uri="{FF2B5EF4-FFF2-40B4-BE49-F238E27FC236}">
                <a16:creationId xmlns:a16="http://schemas.microsoft.com/office/drawing/2014/main" id="{9A4CC789-348E-F50E-9973-9B0F7198C3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890" y="86139"/>
            <a:ext cx="3601809" cy="1910715"/>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6E83B748-DF1E-D760-9106-2567BDBDD9EC}"/>
              </a:ext>
            </a:extLst>
          </p:cNvPr>
          <p:cNvSpPr txBox="1"/>
          <p:nvPr/>
        </p:nvSpPr>
        <p:spPr>
          <a:xfrm>
            <a:off x="1469572" y="423741"/>
            <a:ext cx="2656114" cy="1292662"/>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600" b="1" dirty="0">
                <a:solidFill>
                  <a:schemeClr val="bg1"/>
                </a:solidFill>
              </a:rPr>
              <a:t>Centinelas</a:t>
            </a:r>
          </a:p>
          <a:p>
            <a:pPr algn="ctr"/>
            <a:r>
              <a:rPr lang="es-ES" sz="2600" b="1" dirty="0">
                <a:solidFill>
                  <a:schemeClr val="bg1"/>
                </a:solidFill>
              </a:rPr>
              <a:t>que</a:t>
            </a:r>
          </a:p>
          <a:p>
            <a:pPr algn="ctr"/>
            <a:r>
              <a:rPr lang="es-ES" sz="2600" b="1" dirty="0">
                <a:solidFill>
                  <a:schemeClr val="bg1"/>
                </a:solidFill>
              </a:rPr>
              <a:t>perseveran</a:t>
            </a:r>
          </a:p>
        </p:txBody>
      </p:sp>
      <p:sp>
        <p:nvSpPr>
          <p:cNvPr id="10" name="CuadroTexto 9">
            <a:extLst>
              <a:ext uri="{FF2B5EF4-FFF2-40B4-BE49-F238E27FC236}">
                <a16:creationId xmlns:a16="http://schemas.microsoft.com/office/drawing/2014/main" id="{1F9CFEEA-1DC8-B06E-CEC7-245B4239C0DF}"/>
              </a:ext>
            </a:extLst>
          </p:cNvPr>
          <p:cNvSpPr txBox="1"/>
          <p:nvPr/>
        </p:nvSpPr>
        <p:spPr>
          <a:xfrm>
            <a:off x="581684" y="2054005"/>
            <a:ext cx="5058090" cy="923330"/>
          </a:xfrm>
          <a:prstGeom prst="rect">
            <a:avLst/>
          </a:prstGeom>
          <a:noFill/>
        </p:spPr>
        <p:txBody>
          <a:bodyPr wrap="square">
            <a:spAutoFit/>
          </a:bodyPr>
          <a:lstStyle/>
          <a:p>
            <a:r>
              <a:rPr lang="es-ES" b="1" dirty="0"/>
              <a:t>“Mantengamos firme, sin fluctuar, la profesión de nuestra esperanza, porque fiel es el que prometió” </a:t>
            </a:r>
          </a:p>
          <a:p>
            <a:r>
              <a:rPr lang="es-ES" b="1" dirty="0"/>
              <a:t>(Hebreos 10:23)</a:t>
            </a:r>
          </a:p>
        </p:txBody>
      </p:sp>
      <p:sp>
        <p:nvSpPr>
          <p:cNvPr id="8" name="CuadroTexto 7">
            <a:extLst>
              <a:ext uri="{FF2B5EF4-FFF2-40B4-BE49-F238E27FC236}">
                <a16:creationId xmlns:a16="http://schemas.microsoft.com/office/drawing/2014/main" id="{714894E3-5474-905C-0299-5E248CDF8BB6}"/>
              </a:ext>
            </a:extLst>
          </p:cNvPr>
          <p:cNvSpPr txBox="1"/>
          <p:nvPr/>
        </p:nvSpPr>
        <p:spPr>
          <a:xfrm>
            <a:off x="581684" y="3098703"/>
            <a:ext cx="5058091" cy="923330"/>
          </a:xfrm>
          <a:prstGeom prst="rect">
            <a:avLst/>
          </a:prstGeom>
          <a:noFill/>
        </p:spPr>
        <p:txBody>
          <a:bodyPr wrap="square">
            <a:spAutoFit/>
          </a:bodyPr>
          <a:lstStyle/>
          <a:p>
            <a:r>
              <a:rPr lang="es-ES" b="1" dirty="0"/>
              <a:t>“Por tanto, teniendo un gran sumo sacerdote que traspasó los cielos, Jesús el Hijo de Dios, retengamos nuestra profesión” (Hebreos 4:14)</a:t>
            </a:r>
          </a:p>
        </p:txBody>
      </p:sp>
      <p:sp>
        <p:nvSpPr>
          <p:cNvPr id="13" name="CuadroTexto 12">
            <a:extLst>
              <a:ext uri="{FF2B5EF4-FFF2-40B4-BE49-F238E27FC236}">
                <a16:creationId xmlns:a16="http://schemas.microsoft.com/office/drawing/2014/main" id="{BED8C11B-8A80-759C-66AF-4363E49322FF}"/>
              </a:ext>
            </a:extLst>
          </p:cNvPr>
          <p:cNvSpPr txBox="1"/>
          <p:nvPr/>
        </p:nvSpPr>
        <p:spPr>
          <a:xfrm>
            <a:off x="581684" y="4911101"/>
            <a:ext cx="5150798" cy="1754326"/>
          </a:xfrm>
          <a:prstGeom prst="rect">
            <a:avLst/>
          </a:prstGeom>
          <a:noFill/>
        </p:spPr>
        <p:txBody>
          <a:bodyPr wrap="square">
            <a:spAutoFit/>
          </a:bodyPr>
          <a:lstStyle/>
          <a:p>
            <a:r>
              <a:rPr lang="es-ES" b="1" dirty="0"/>
              <a:t>“Por lo cual estoy seguro de que ni la muerte, ni la vida, ni ángeles, ni principados, ni potestades, ni lo presente, ni lo por venir, ni lo alto, ni lo profundo, ni ninguna otra cosa creada nos podrá separar del amor de Dios, que es en Cristo Jesús Señor nuestro”</a:t>
            </a:r>
          </a:p>
          <a:p>
            <a:r>
              <a:rPr lang="es-ES" b="1" dirty="0"/>
              <a:t>(Romanos 8:38-39)</a:t>
            </a:r>
          </a:p>
        </p:txBody>
      </p:sp>
      <p:sp>
        <p:nvSpPr>
          <p:cNvPr id="15" name="CuadroTexto 14">
            <a:extLst>
              <a:ext uri="{FF2B5EF4-FFF2-40B4-BE49-F238E27FC236}">
                <a16:creationId xmlns:a16="http://schemas.microsoft.com/office/drawing/2014/main" id="{1E3F5C02-AE59-481F-0396-B5F8F2C923E3}"/>
              </a:ext>
            </a:extLst>
          </p:cNvPr>
          <p:cNvSpPr txBox="1"/>
          <p:nvPr/>
        </p:nvSpPr>
        <p:spPr>
          <a:xfrm>
            <a:off x="581684" y="4143401"/>
            <a:ext cx="5058090" cy="646331"/>
          </a:xfrm>
          <a:prstGeom prst="rect">
            <a:avLst/>
          </a:prstGeom>
          <a:noFill/>
        </p:spPr>
        <p:txBody>
          <a:bodyPr wrap="square">
            <a:spAutoFit/>
          </a:bodyPr>
          <a:lstStyle/>
          <a:p>
            <a:r>
              <a:rPr lang="es-ES" b="1" dirty="0"/>
              <a:t>“Mas el que persevere hasta el fin, éste será salvo” </a:t>
            </a:r>
          </a:p>
          <a:p>
            <a:r>
              <a:rPr lang="es-ES" b="1" dirty="0"/>
              <a:t>(Mateo 24:13)</a:t>
            </a:r>
          </a:p>
        </p:txBody>
      </p:sp>
      <p:pic>
        <p:nvPicPr>
          <p:cNvPr id="19" name="Imagen 18">
            <a:extLst>
              <a:ext uri="{FF2B5EF4-FFF2-40B4-BE49-F238E27FC236}">
                <a16:creationId xmlns:a16="http://schemas.microsoft.com/office/drawing/2014/main" id="{7D616F4D-16DE-D81A-9681-3A726AE7641C}"/>
              </a:ext>
            </a:extLst>
          </p:cNvPr>
          <p:cNvPicPr>
            <a:picLocks noChangeAspect="1"/>
          </p:cNvPicPr>
          <p:nvPr/>
        </p:nvPicPr>
        <p:blipFill>
          <a:blip r:embed="rId4">
            <a:extLst>
              <a:ext uri="{28A0092B-C50C-407E-A947-70E740481C1C}">
                <a14:useLocalDpi xmlns:a14="http://schemas.microsoft.com/office/drawing/2010/main" val="0"/>
              </a:ext>
            </a:extLst>
          </a:blip>
          <a:srcRect l="24803" r="24803"/>
          <a:stretch/>
        </p:blipFill>
        <p:spPr>
          <a:xfrm>
            <a:off x="8428860" y="1622724"/>
            <a:ext cx="3663554" cy="5057775"/>
          </a:xfrm>
          <a:prstGeom prst="roundRect">
            <a:avLst>
              <a:gd name="adj" fmla="val 4167"/>
            </a:avLst>
          </a:prstGeom>
          <a:solidFill>
            <a:srgbClr val="FFFFFF"/>
          </a:solidFill>
          <a:ln w="76200" cap="sq">
            <a:solidFill>
              <a:srgbClr val="704314"/>
            </a:solidFill>
            <a:miter lim="800000"/>
          </a:ln>
          <a:effectLst/>
          <a:scene3d>
            <a:camera prst="orthographicFront"/>
            <a:lightRig rig="threePt" dir="t">
              <a:rot lat="0" lon="0" rev="2700000"/>
            </a:lightRig>
          </a:scene3d>
          <a:sp3d>
            <a:bevelT h="38100"/>
            <a:contourClr>
              <a:srgbClr val="C0C0C0"/>
            </a:contourClr>
          </a:sp3d>
        </p:spPr>
      </p:pic>
      <p:pic>
        <p:nvPicPr>
          <p:cNvPr id="20" name="Imagen 19" descr="Icono&#10;&#10;Descripción generada automáticamente con confianza media">
            <a:extLst>
              <a:ext uri="{FF2B5EF4-FFF2-40B4-BE49-F238E27FC236}">
                <a16:creationId xmlns:a16="http://schemas.microsoft.com/office/drawing/2014/main" id="{DF5D0EBE-A47C-482A-B5F0-E2F8FA231B1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3580" y="2190504"/>
            <a:ext cx="258861" cy="154800"/>
          </a:xfrm>
          <a:prstGeom prst="rect">
            <a:avLst/>
          </a:prstGeom>
        </p:spPr>
      </p:pic>
      <p:pic>
        <p:nvPicPr>
          <p:cNvPr id="21" name="Imagen 20" descr="Icono&#10;&#10;Descripción generada automáticamente con confianza media">
            <a:extLst>
              <a:ext uri="{FF2B5EF4-FFF2-40B4-BE49-F238E27FC236}">
                <a16:creationId xmlns:a16="http://schemas.microsoft.com/office/drawing/2014/main" id="{E8B4FD1B-A3EF-A0BD-B9F3-DE6EA2DA6B5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3580" y="3232240"/>
            <a:ext cx="258861" cy="154800"/>
          </a:xfrm>
          <a:prstGeom prst="rect">
            <a:avLst/>
          </a:prstGeom>
        </p:spPr>
      </p:pic>
      <p:pic>
        <p:nvPicPr>
          <p:cNvPr id="22" name="Imagen 21" descr="Icono&#10;&#10;Descripción generada automáticamente con confianza media">
            <a:extLst>
              <a:ext uri="{FF2B5EF4-FFF2-40B4-BE49-F238E27FC236}">
                <a16:creationId xmlns:a16="http://schemas.microsoft.com/office/drawing/2014/main" id="{E00AC817-7839-6EA1-A099-CDA525E75F0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3580" y="4290366"/>
            <a:ext cx="258861" cy="154800"/>
          </a:xfrm>
          <a:prstGeom prst="rect">
            <a:avLst/>
          </a:prstGeom>
        </p:spPr>
      </p:pic>
      <p:pic>
        <p:nvPicPr>
          <p:cNvPr id="23" name="Imagen 22" descr="Icono&#10;&#10;Descripción generada automáticamente con confianza media">
            <a:extLst>
              <a:ext uri="{FF2B5EF4-FFF2-40B4-BE49-F238E27FC236}">
                <a16:creationId xmlns:a16="http://schemas.microsoft.com/office/drawing/2014/main" id="{8E73D650-A453-250B-6F7C-F1BE16885D8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43746" y="5070421"/>
            <a:ext cx="258861" cy="154800"/>
          </a:xfrm>
          <a:prstGeom prst="rect">
            <a:avLst/>
          </a:prstGeom>
        </p:spPr>
      </p:pic>
      <p:pic>
        <p:nvPicPr>
          <p:cNvPr id="25" name="Imagen 24" descr="Una persona con fuego&#10;&#10;Descripción generada automáticamente con confianza baja">
            <a:extLst>
              <a:ext uri="{FF2B5EF4-FFF2-40B4-BE49-F238E27FC236}">
                <a16:creationId xmlns:a16="http://schemas.microsoft.com/office/drawing/2014/main" id="{A6773CEA-3615-1626-F148-F5EDEA5F2998}"/>
              </a:ext>
            </a:extLst>
          </p:cNvPr>
          <p:cNvPicPr>
            <a:picLocks noChangeAspect="1"/>
          </p:cNvPicPr>
          <p:nvPr/>
        </p:nvPicPr>
        <p:blipFill rotWithShape="1">
          <a:blip r:embed="rId7">
            <a:extLst>
              <a:ext uri="{28A0092B-C50C-407E-A947-70E740481C1C}">
                <a14:useLocalDpi xmlns:a14="http://schemas.microsoft.com/office/drawing/2010/main" val="0"/>
              </a:ext>
            </a:extLst>
          </a:blip>
          <a:srcRect l="17509"/>
          <a:stretch/>
        </p:blipFill>
        <p:spPr>
          <a:xfrm>
            <a:off x="5730456" y="1620789"/>
            <a:ext cx="2496154" cy="2007875"/>
          </a:xfrm>
          <a:prstGeom prst="roundRect">
            <a:avLst>
              <a:gd name="adj" fmla="val 4167"/>
            </a:avLst>
          </a:prstGeom>
          <a:solidFill>
            <a:srgbClr val="FFFFFF"/>
          </a:solidFill>
          <a:ln w="76200" cap="sq">
            <a:solidFill>
              <a:srgbClr val="704314"/>
            </a:solidFill>
            <a:miter lim="800000"/>
          </a:ln>
          <a:effectLst/>
          <a:scene3d>
            <a:camera prst="orthographicFront"/>
            <a:lightRig rig="threePt" dir="t">
              <a:rot lat="0" lon="0" rev="2700000"/>
            </a:lightRig>
          </a:scene3d>
          <a:sp3d>
            <a:bevelT h="38100"/>
            <a:contourClr>
              <a:srgbClr val="C0C0C0"/>
            </a:contourClr>
          </a:sp3d>
        </p:spPr>
      </p:pic>
      <p:pic>
        <p:nvPicPr>
          <p:cNvPr id="29" name="Imagen 28" descr="Un grupo de personas posando delante de una pared verde&#10;&#10;Descripción generada automáticamente con confianza media">
            <a:extLst>
              <a:ext uri="{FF2B5EF4-FFF2-40B4-BE49-F238E27FC236}">
                <a16:creationId xmlns:a16="http://schemas.microsoft.com/office/drawing/2014/main" id="{ABBCEFFB-AC5F-C5C9-EA01-304DA24DBE34}"/>
              </a:ext>
            </a:extLst>
          </p:cNvPr>
          <p:cNvPicPr>
            <a:picLocks noChangeAspect="1"/>
          </p:cNvPicPr>
          <p:nvPr/>
        </p:nvPicPr>
        <p:blipFill rotWithShape="1">
          <a:blip r:embed="rId8">
            <a:extLst>
              <a:ext uri="{28A0092B-C50C-407E-A947-70E740481C1C}">
                <a14:useLocalDpi xmlns:a14="http://schemas.microsoft.com/office/drawing/2010/main" val="0"/>
              </a:ext>
            </a:extLst>
          </a:blip>
          <a:srcRect l="12485" t="333" r="-797" b="-333"/>
          <a:stretch/>
        </p:blipFill>
        <p:spPr>
          <a:xfrm>
            <a:off x="5752988" y="3820316"/>
            <a:ext cx="2496154" cy="2869750"/>
          </a:xfrm>
          <a:prstGeom prst="roundRect">
            <a:avLst>
              <a:gd name="adj" fmla="val 4167"/>
            </a:avLst>
          </a:prstGeom>
          <a:solidFill>
            <a:srgbClr val="FFFFFF"/>
          </a:solidFill>
          <a:ln w="76200" cap="sq">
            <a:solidFill>
              <a:srgbClr val="704314"/>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3277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3" presetClass="entr" presetSubtype="5"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vertical)">
                                      <p:cBhvr>
                                        <p:cTn id="36" dur="750"/>
                                        <p:tgtEl>
                                          <p:spTgt spid="25"/>
                                        </p:tgtEl>
                                      </p:cBhvr>
                                    </p:animEffect>
                                  </p:childTnLst>
                                </p:cTn>
                              </p:par>
                            </p:childTnLst>
                          </p:cTn>
                        </p:par>
                        <p:par>
                          <p:cTn id="37" fill="hold">
                            <p:stCondLst>
                              <p:cond delay="125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8" grpId="0"/>
      <p:bldP spid="13" grpId="0"/>
      <p:bldP spid="1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1332</TotalTime>
  <Words>1690</Words>
  <Application>Microsoft Office PowerPoint</Application>
  <PresentationFormat>Panorámica</PresentationFormat>
  <Paragraphs>52</Paragraphs>
  <Slides>10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138</cp:revision>
  <dcterms:created xsi:type="dcterms:W3CDTF">2023-04-01T06:05:31Z</dcterms:created>
  <dcterms:modified xsi:type="dcterms:W3CDTF">2023-04-22T14:24:28Z</dcterms:modified>
</cp:coreProperties>
</file>