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78" r:id="rId4"/>
    <p:sldId id="362" r:id="rId5"/>
    <p:sldId id="259" r:id="rId6"/>
    <p:sldId id="260" r:id="rId7"/>
    <p:sldId id="261" r:id="rId8"/>
    <p:sldId id="262" r:id="rId9"/>
    <p:sldId id="263" r:id="rId10"/>
    <p:sldId id="264" r:id="rId11"/>
    <p:sldId id="265" r:id="rId12"/>
    <p:sldId id="363" r:id="rId13"/>
    <p:sldId id="266" r:id="rId14"/>
    <p:sldId id="366" r:id="rId15"/>
    <p:sldId id="367" r:id="rId16"/>
    <p:sldId id="267" r:id="rId17"/>
    <p:sldId id="268" r:id="rId18"/>
    <p:sldId id="269" r:id="rId19"/>
    <p:sldId id="368" r:id="rId20"/>
    <p:sldId id="369" r:id="rId21"/>
    <p:sldId id="364" r:id="rId22"/>
    <p:sldId id="270" r:id="rId23"/>
    <p:sldId id="370" r:id="rId24"/>
    <p:sldId id="374" r:id="rId25"/>
    <p:sldId id="287" r:id="rId26"/>
    <p:sldId id="375" r:id="rId27"/>
    <p:sldId id="376" r:id="rId28"/>
    <p:sldId id="377" r:id="rId29"/>
    <p:sldId id="288" r:id="rId30"/>
    <p:sldId id="378" r:id="rId31"/>
    <p:sldId id="289" r:id="rId32"/>
    <p:sldId id="379" r:id="rId33"/>
    <p:sldId id="365" r:id="rId34"/>
    <p:sldId id="281" r:id="rId35"/>
    <p:sldId id="371" r:id="rId36"/>
    <p:sldId id="380" r:id="rId37"/>
    <p:sldId id="381" r:id="rId38"/>
    <p:sldId id="372" r:id="rId39"/>
    <p:sldId id="283" r:id="rId40"/>
    <p:sldId id="277" r:id="rId41"/>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scadia Code" panose="020B0609020000020004" pitchFamily="49" charset="0"/>
      <p:regular r:id="rId48"/>
      <p:bold r:id="rId49"/>
      <p:italic r:id="rId50"/>
      <p:boldItalic r:id="rId51"/>
    </p:embeddedFont>
    <p:embeddedFont>
      <p:font typeface="Sitka Subheading" pitchFamily="2" charset="0"/>
      <p:regular r:id="rId52"/>
      <p:bold r:id="rId53"/>
      <p:italic r:id="rId54"/>
      <p:boldItalic r:id="rId5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955"/>
    <a:srgbClr val="744500"/>
    <a:srgbClr val="DA0000"/>
    <a:srgbClr val="5C4187"/>
    <a:srgbClr val="987EC1"/>
    <a:srgbClr val="734187"/>
    <a:srgbClr val="AD7DC1"/>
    <a:srgbClr val="893F87"/>
    <a:srgbClr val="C47FC3"/>
    <a:srgbClr val="7E3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5" autoAdjust="0"/>
    <p:restoredTop sz="94660"/>
  </p:normalViewPr>
  <p:slideViewPr>
    <p:cSldViewPr snapToGrid="0">
      <p:cViewPr varScale="1">
        <p:scale>
          <a:sx n="107" d="100"/>
          <a:sy n="107"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B748E-48BF-46A8-AF4E-3523FA1F179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0862463C-B6CD-4C11-A874-1FBCD1B9D3EE}">
      <dgm:prSet custT="1"/>
      <dgm:spPr>
        <a:scene3d>
          <a:camera prst="orthographicFront"/>
          <a:lightRig rig="threePt" dir="t"/>
        </a:scene3d>
        <a:sp3d>
          <a:bevelT/>
        </a:sp3d>
      </dgm:spPr>
      <dgm:t>
        <a:bodyPr/>
        <a:lstStyle/>
        <a:p>
          <a:r>
            <a:rPr lang="es-ES" sz="1800" b="1">
              <a:solidFill>
                <a:schemeClr val="tx1"/>
              </a:solidFill>
            </a:rPr>
            <a:t>Que su vestimenta esté limpia y sea atractiva. Modesta, no llamativa.</a:t>
          </a:r>
          <a:endParaRPr lang="es-ES" sz="1800">
            <a:solidFill>
              <a:schemeClr val="tx1"/>
            </a:solidFill>
          </a:endParaRPr>
        </a:p>
      </dgm:t>
    </dgm:pt>
    <dgm:pt modelId="{0A7C34E0-89AF-4F37-B6AC-C7D350176DF5}" type="parTrans" cxnId="{C977E67E-4684-409D-ACAC-9734C19B69DD}">
      <dgm:prSet/>
      <dgm:spPr/>
      <dgm:t>
        <a:bodyPr/>
        <a:lstStyle/>
        <a:p>
          <a:endParaRPr lang="es-ES" sz="1800">
            <a:solidFill>
              <a:schemeClr val="tx1"/>
            </a:solidFill>
          </a:endParaRPr>
        </a:p>
      </dgm:t>
    </dgm:pt>
    <dgm:pt modelId="{629E31A9-1FC2-42DF-91BD-D8C452579853}" type="sibTrans" cxnId="{C977E67E-4684-409D-ACAC-9734C19B69DD}">
      <dgm:prSet/>
      <dgm:spPr/>
      <dgm:t>
        <a:bodyPr/>
        <a:lstStyle/>
        <a:p>
          <a:endParaRPr lang="es-ES" sz="1800">
            <a:solidFill>
              <a:schemeClr val="tx1"/>
            </a:solidFill>
          </a:endParaRPr>
        </a:p>
      </dgm:t>
    </dgm:pt>
    <dgm:pt modelId="{B956E316-CBBE-477C-95ED-E3B7C6FF2E0C}">
      <dgm:prSet custT="1"/>
      <dgm:spPr>
        <a:scene3d>
          <a:camera prst="orthographicFront"/>
          <a:lightRig rig="threePt" dir="t"/>
        </a:scene3d>
        <a:sp3d>
          <a:bevelT/>
        </a:sp3d>
      </dgm:spPr>
      <dgm:t>
        <a:bodyPr/>
        <a:lstStyle/>
        <a:p>
          <a:r>
            <a:rPr lang="es-ES" sz="1800" b="1" dirty="0">
              <a:solidFill>
                <a:schemeClr val="tx1"/>
              </a:solidFill>
            </a:rPr>
            <a:t>Que sea apropiada. Evitar lo superfluo y ostentoso.</a:t>
          </a:r>
        </a:p>
      </dgm:t>
    </dgm:pt>
    <dgm:pt modelId="{A011145F-00D0-4F3D-9E21-F7B85E9E3A15}" type="parTrans" cxnId="{D63BE153-D518-4058-92F7-0C7787DF8280}">
      <dgm:prSet/>
      <dgm:spPr/>
      <dgm:t>
        <a:bodyPr/>
        <a:lstStyle/>
        <a:p>
          <a:endParaRPr lang="es-ES" sz="1800">
            <a:solidFill>
              <a:schemeClr val="tx1"/>
            </a:solidFill>
          </a:endParaRPr>
        </a:p>
      </dgm:t>
    </dgm:pt>
    <dgm:pt modelId="{7AC412DD-BC22-4B35-A759-EF40C51FF45F}" type="sibTrans" cxnId="{D63BE153-D518-4058-92F7-0C7787DF8280}">
      <dgm:prSet/>
      <dgm:spPr/>
      <dgm:t>
        <a:bodyPr/>
        <a:lstStyle/>
        <a:p>
          <a:endParaRPr lang="es-ES" sz="1800">
            <a:solidFill>
              <a:schemeClr val="tx1"/>
            </a:solidFill>
          </a:endParaRPr>
        </a:p>
      </dgm:t>
    </dgm:pt>
    <dgm:pt modelId="{5971DB65-4C3A-4BD8-A9BE-F6D34A717B1C}">
      <dgm:prSet custT="1"/>
      <dgm:spPr>
        <a:scene3d>
          <a:camera prst="orthographicFront"/>
          <a:lightRig rig="threePt" dir="t"/>
        </a:scene3d>
        <a:sp3d>
          <a:bevelT/>
        </a:sp3d>
      </dgm:spPr>
      <dgm:t>
        <a:bodyPr/>
        <a:lstStyle/>
        <a:p>
          <a:r>
            <a:rPr lang="es-ES" sz="1800" b="1" dirty="0">
              <a:solidFill>
                <a:schemeClr val="tx1"/>
              </a:solidFill>
            </a:rPr>
            <a:t>Debiera manifestarse buen gusto en los colores y modelos.</a:t>
          </a:r>
          <a:endParaRPr lang="es-ES" sz="1800" dirty="0">
            <a:solidFill>
              <a:schemeClr val="tx1"/>
            </a:solidFill>
          </a:endParaRPr>
        </a:p>
      </dgm:t>
    </dgm:pt>
    <dgm:pt modelId="{5C546117-B1BD-479A-88D2-CD9B63AAA837}" type="parTrans" cxnId="{EBCAF330-D7A4-4672-BD38-4AA6CFF27F26}">
      <dgm:prSet/>
      <dgm:spPr/>
      <dgm:t>
        <a:bodyPr/>
        <a:lstStyle/>
        <a:p>
          <a:endParaRPr lang="es-ES" sz="1800">
            <a:solidFill>
              <a:schemeClr val="tx1"/>
            </a:solidFill>
          </a:endParaRPr>
        </a:p>
      </dgm:t>
    </dgm:pt>
    <dgm:pt modelId="{A343137C-56EB-46EF-A7E2-DA1DCFACAF86}" type="sibTrans" cxnId="{EBCAF330-D7A4-4672-BD38-4AA6CFF27F26}">
      <dgm:prSet/>
      <dgm:spPr/>
      <dgm:t>
        <a:bodyPr/>
        <a:lstStyle/>
        <a:p>
          <a:endParaRPr lang="es-ES" sz="1800">
            <a:solidFill>
              <a:schemeClr val="tx1"/>
            </a:solidFill>
          </a:endParaRPr>
        </a:p>
      </dgm:t>
    </dgm:pt>
    <dgm:pt modelId="{0A1869FA-3B53-440C-ABF1-49602F0BB3EF}">
      <dgm:prSet custT="1"/>
      <dgm:spPr>
        <a:scene3d>
          <a:camera prst="orthographicFront"/>
          <a:lightRig rig="threePt" dir="t"/>
        </a:scene3d>
        <a:sp3d>
          <a:bevelT/>
        </a:sp3d>
      </dgm:spPr>
      <dgm:t>
        <a:bodyPr/>
        <a:lstStyle/>
        <a:p>
          <a:r>
            <a:rPr lang="es-ES" sz="1800" b="1">
              <a:solidFill>
                <a:schemeClr val="tx1"/>
              </a:solidFill>
            </a:rPr>
            <a:t>De buena calidad y apropiada para el uso.</a:t>
          </a:r>
          <a:endParaRPr lang="es-ES" sz="1800">
            <a:solidFill>
              <a:schemeClr val="tx1"/>
            </a:solidFill>
          </a:endParaRPr>
        </a:p>
      </dgm:t>
    </dgm:pt>
    <dgm:pt modelId="{4EA4503E-02E7-46E7-8DFE-EB07647F62B1}" type="parTrans" cxnId="{7843F3E7-1C33-47F9-915C-541C5F723857}">
      <dgm:prSet/>
      <dgm:spPr/>
      <dgm:t>
        <a:bodyPr/>
        <a:lstStyle/>
        <a:p>
          <a:endParaRPr lang="es-ES" sz="1800">
            <a:solidFill>
              <a:schemeClr val="tx1"/>
            </a:solidFill>
          </a:endParaRPr>
        </a:p>
      </dgm:t>
    </dgm:pt>
    <dgm:pt modelId="{ADF4B1C7-F75D-4667-9FD8-EA9647B1E8C7}" type="sibTrans" cxnId="{7843F3E7-1C33-47F9-915C-541C5F723857}">
      <dgm:prSet/>
      <dgm:spPr/>
      <dgm:t>
        <a:bodyPr/>
        <a:lstStyle/>
        <a:p>
          <a:endParaRPr lang="es-ES" sz="1800">
            <a:solidFill>
              <a:schemeClr val="tx1"/>
            </a:solidFill>
          </a:endParaRPr>
        </a:p>
      </dgm:t>
    </dgm:pt>
    <dgm:pt modelId="{59A42B64-188F-42C8-8095-DE370C213C96}">
      <dgm:prSet custT="1"/>
      <dgm:spPr>
        <a:scene3d>
          <a:camera prst="orthographicFront"/>
          <a:lightRig rig="threePt" dir="t"/>
        </a:scene3d>
        <a:sp3d>
          <a:bevelT/>
        </a:sp3d>
      </dgm:spPr>
      <dgm:t>
        <a:bodyPr/>
        <a:lstStyle/>
        <a:p>
          <a:r>
            <a:rPr lang="es-ES" sz="1800" b="1">
              <a:solidFill>
                <a:schemeClr val="tx1"/>
              </a:solidFill>
            </a:rPr>
            <a:t>Debe proporcionarnos abrigo y protección adecuados.</a:t>
          </a:r>
          <a:endParaRPr lang="es-ES" sz="1800">
            <a:solidFill>
              <a:schemeClr val="tx1"/>
            </a:solidFill>
          </a:endParaRPr>
        </a:p>
      </dgm:t>
    </dgm:pt>
    <dgm:pt modelId="{5FAB4D72-5102-44B2-BA7C-E24DAA65E454}" type="parTrans" cxnId="{C7FD976A-030B-471B-857C-AEFF8AB27BFB}">
      <dgm:prSet/>
      <dgm:spPr/>
      <dgm:t>
        <a:bodyPr/>
        <a:lstStyle/>
        <a:p>
          <a:endParaRPr lang="es-ES" sz="1800">
            <a:solidFill>
              <a:schemeClr val="tx1"/>
            </a:solidFill>
          </a:endParaRPr>
        </a:p>
      </dgm:t>
    </dgm:pt>
    <dgm:pt modelId="{AC594B42-09EF-48A8-B7B5-AA8C437BF2A9}" type="sibTrans" cxnId="{C7FD976A-030B-471B-857C-AEFF8AB27BFB}">
      <dgm:prSet/>
      <dgm:spPr/>
      <dgm:t>
        <a:bodyPr/>
        <a:lstStyle/>
        <a:p>
          <a:endParaRPr lang="es-ES" sz="1800">
            <a:solidFill>
              <a:schemeClr val="tx1"/>
            </a:solidFill>
          </a:endParaRPr>
        </a:p>
      </dgm:t>
    </dgm:pt>
    <dgm:pt modelId="{50080495-184D-4B07-8A6A-7A891EA8591A}">
      <dgm:prSet custT="1"/>
      <dgm:spPr>
        <a:scene3d>
          <a:camera prst="orthographicFront"/>
          <a:lightRig rig="threePt" dir="t"/>
        </a:scene3d>
        <a:sp3d>
          <a:bevelT/>
        </a:sp3d>
      </dgm:spPr>
      <dgm:t>
        <a:bodyPr/>
        <a:lstStyle/>
        <a:p>
          <a:r>
            <a:rPr lang="es-ES" sz="1800" b="1">
              <a:solidFill>
                <a:schemeClr val="tx1"/>
              </a:solidFill>
            </a:rPr>
            <a:t>Practicad la economía en lo que gastáis en ropa. No prodiguéis sobre vosotros mismos medios que son grandemente necesarios para la obra de Dios. </a:t>
          </a:r>
          <a:endParaRPr lang="es-ES" sz="1800">
            <a:solidFill>
              <a:schemeClr val="tx1"/>
            </a:solidFill>
          </a:endParaRPr>
        </a:p>
      </dgm:t>
    </dgm:pt>
    <dgm:pt modelId="{A68D9F71-D369-4557-BA1A-69EB975AC014}" type="parTrans" cxnId="{9216B266-95DC-4BFA-9A55-3B7D7280818E}">
      <dgm:prSet/>
      <dgm:spPr/>
      <dgm:t>
        <a:bodyPr/>
        <a:lstStyle/>
        <a:p>
          <a:endParaRPr lang="es-ES" sz="1800">
            <a:solidFill>
              <a:schemeClr val="tx1"/>
            </a:solidFill>
          </a:endParaRPr>
        </a:p>
      </dgm:t>
    </dgm:pt>
    <dgm:pt modelId="{5F173977-8956-48A6-8F7A-709F4E7C73AE}" type="sibTrans" cxnId="{9216B266-95DC-4BFA-9A55-3B7D7280818E}">
      <dgm:prSet/>
      <dgm:spPr/>
      <dgm:t>
        <a:bodyPr/>
        <a:lstStyle/>
        <a:p>
          <a:endParaRPr lang="es-ES" sz="1800">
            <a:solidFill>
              <a:schemeClr val="tx1"/>
            </a:solidFill>
          </a:endParaRPr>
        </a:p>
      </dgm:t>
    </dgm:pt>
    <dgm:pt modelId="{54489B58-467B-43FC-B2B7-BE32AB4A8DFF}">
      <dgm:prSet custT="1"/>
      <dgm:spPr>
        <a:scene3d>
          <a:camera prst="orthographicFront"/>
          <a:lightRig rig="threePt" dir="t"/>
        </a:scene3d>
        <a:sp3d>
          <a:bevelT/>
        </a:sp3d>
      </dgm:spPr>
      <dgm:t>
        <a:bodyPr/>
        <a:lstStyle/>
        <a:p>
          <a:r>
            <a:rPr lang="es-ES" sz="1800" b="1">
              <a:solidFill>
                <a:schemeClr val="tx1"/>
              </a:solidFill>
            </a:rPr>
            <a:t>La gente de buen criterio considerará vuestras tentativas de embellecer lo externo como una prueba de una mente débil y un corazón orgulloso.</a:t>
          </a:r>
          <a:endParaRPr lang="es-ES" sz="1800">
            <a:solidFill>
              <a:schemeClr val="tx1"/>
            </a:solidFill>
          </a:endParaRPr>
        </a:p>
      </dgm:t>
    </dgm:pt>
    <dgm:pt modelId="{FF0D93B9-F01F-4A6C-BFFD-3C41FC139C71}" type="parTrans" cxnId="{B992DECE-71BD-4019-9A45-783EB27E6637}">
      <dgm:prSet/>
      <dgm:spPr/>
      <dgm:t>
        <a:bodyPr/>
        <a:lstStyle/>
        <a:p>
          <a:endParaRPr lang="es-ES" sz="1800">
            <a:solidFill>
              <a:schemeClr val="tx1"/>
            </a:solidFill>
          </a:endParaRPr>
        </a:p>
      </dgm:t>
    </dgm:pt>
    <dgm:pt modelId="{F47E0208-B2EB-4412-9A8E-4DC453554163}" type="sibTrans" cxnId="{B992DECE-71BD-4019-9A45-783EB27E6637}">
      <dgm:prSet/>
      <dgm:spPr/>
      <dgm:t>
        <a:bodyPr/>
        <a:lstStyle/>
        <a:p>
          <a:endParaRPr lang="es-ES" sz="1800">
            <a:solidFill>
              <a:schemeClr val="tx1"/>
            </a:solidFill>
          </a:endParaRPr>
        </a:p>
      </dgm:t>
    </dgm:pt>
    <dgm:pt modelId="{9E540B47-FA68-4B2D-9783-5C8D3194AB32}">
      <dgm:prSet custT="1"/>
      <dgm:spPr>
        <a:scene3d>
          <a:camera prst="orthographicFront"/>
          <a:lightRig rig="threePt" dir="t"/>
        </a:scene3d>
        <a:sp3d>
          <a:bevelT/>
        </a:sp3d>
      </dgm:spPr>
      <dgm:t>
        <a:bodyPr/>
        <a:lstStyle/>
        <a:p>
          <a:r>
            <a:rPr lang="es-ES" sz="1800" b="1" dirty="0">
              <a:solidFill>
                <a:schemeClr val="tx1"/>
              </a:solidFill>
            </a:rPr>
            <a:t>Cuando dedicáis un tiempo precioso para acicalar vuestro atavío, recordad que el Rey de gloria vestía una túnica simple e inconsútil.</a:t>
          </a:r>
          <a:endParaRPr lang="es-ES" sz="1800" dirty="0">
            <a:solidFill>
              <a:schemeClr val="tx1"/>
            </a:solidFill>
          </a:endParaRPr>
        </a:p>
      </dgm:t>
    </dgm:pt>
    <dgm:pt modelId="{50D538CE-59E1-44FC-B5AE-EC191EB05FD8}" type="parTrans" cxnId="{032BBF0D-352C-4AF5-BA30-C87CBB2CC0EB}">
      <dgm:prSet/>
      <dgm:spPr/>
      <dgm:t>
        <a:bodyPr/>
        <a:lstStyle/>
        <a:p>
          <a:endParaRPr lang="es-ES" sz="1800">
            <a:solidFill>
              <a:schemeClr val="tx1"/>
            </a:solidFill>
          </a:endParaRPr>
        </a:p>
      </dgm:t>
    </dgm:pt>
    <dgm:pt modelId="{7509E227-6C19-4B79-BE23-9D37E8DE1137}" type="sibTrans" cxnId="{032BBF0D-352C-4AF5-BA30-C87CBB2CC0EB}">
      <dgm:prSet/>
      <dgm:spPr/>
      <dgm:t>
        <a:bodyPr/>
        <a:lstStyle/>
        <a:p>
          <a:endParaRPr lang="es-ES" sz="1800">
            <a:solidFill>
              <a:schemeClr val="tx1"/>
            </a:solidFill>
          </a:endParaRPr>
        </a:p>
      </dgm:t>
    </dgm:pt>
    <dgm:pt modelId="{0973712E-0E83-49BD-80FF-8AB0DFC11CD5}">
      <dgm:prSet custT="1"/>
      <dgm:spPr>
        <a:scene3d>
          <a:camera prst="orthographicFront"/>
          <a:lightRig rig="threePt" dir="t"/>
        </a:scene3d>
        <a:sp3d>
          <a:bevelT/>
        </a:sp3d>
      </dgm:spPr>
      <dgm:t>
        <a:bodyPr/>
        <a:lstStyle/>
        <a:p>
          <a:r>
            <a:rPr lang="es-ES" sz="1800" b="1" dirty="0">
              <a:solidFill>
                <a:schemeClr val="tx1"/>
              </a:solidFill>
            </a:rPr>
            <a:t>Los adornos adicionales sean dejados de lado, aun cuando cuesten una bagatela. Prescindid de los adornos innecesarios y reservad para el adelanto de la causa de Dios los medios así economizados. Aprended la lección de la abnegación y enseñadla a vuestros hijos. </a:t>
          </a:r>
          <a:endParaRPr lang="es-ES" sz="1800" dirty="0">
            <a:solidFill>
              <a:schemeClr val="tx1"/>
            </a:solidFill>
          </a:endParaRPr>
        </a:p>
      </dgm:t>
    </dgm:pt>
    <dgm:pt modelId="{FEADD5BC-2C8A-43EE-9368-7CD87BAE03B0}" type="parTrans" cxnId="{46DE41B8-D860-40DD-A91B-59749F9F1A46}">
      <dgm:prSet/>
      <dgm:spPr/>
      <dgm:t>
        <a:bodyPr/>
        <a:lstStyle/>
        <a:p>
          <a:endParaRPr lang="es-ES" sz="1800">
            <a:solidFill>
              <a:schemeClr val="tx1"/>
            </a:solidFill>
          </a:endParaRPr>
        </a:p>
      </dgm:t>
    </dgm:pt>
    <dgm:pt modelId="{8B0A538F-7D51-4CE8-9033-923F7DD97710}" type="sibTrans" cxnId="{46DE41B8-D860-40DD-A91B-59749F9F1A46}">
      <dgm:prSet/>
      <dgm:spPr/>
      <dgm:t>
        <a:bodyPr/>
        <a:lstStyle/>
        <a:p>
          <a:endParaRPr lang="es-ES" sz="1800">
            <a:solidFill>
              <a:schemeClr val="tx1"/>
            </a:solidFill>
          </a:endParaRPr>
        </a:p>
      </dgm:t>
    </dgm:pt>
    <dgm:pt modelId="{C940599D-8D6D-427A-9C88-49526576C3E9}" type="pres">
      <dgm:prSet presAssocID="{51EB748E-48BF-46A8-AF4E-3523FA1F179B}" presName="linear" presStyleCnt="0">
        <dgm:presLayoutVars>
          <dgm:animLvl val="lvl"/>
          <dgm:resizeHandles val="exact"/>
        </dgm:presLayoutVars>
      </dgm:prSet>
      <dgm:spPr/>
    </dgm:pt>
    <dgm:pt modelId="{C6BC21AB-65EB-4276-9090-C0D8409EF124}" type="pres">
      <dgm:prSet presAssocID="{0862463C-B6CD-4C11-A874-1FBCD1B9D3EE}" presName="parentText" presStyleLbl="node1" presStyleIdx="0" presStyleCnt="9" custScaleY="69016">
        <dgm:presLayoutVars>
          <dgm:chMax val="0"/>
          <dgm:bulletEnabled val="1"/>
        </dgm:presLayoutVars>
      </dgm:prSet>
      <dgm:spPr/>
    </dgm:pt>
    <dgm:pt modelId="{BEBFCDCE-F9AB-4AC0-8001-2F2922F82983}" type="pres">
      <dgm:prSet presAssocID="{629E31A9-1FC2-42DF-91BD-D8C452579853}" presName="spacer" presStyleCnt="0"/>
      <dgm:spPr>
        <a:scene3d>
          <a:camera prst="orthographicFront"/>
          <a:lightRig rig="threePt" dir="t"/>
        </a:scene3d>
        <a:sp3d>
          <a:bevelT/>
        </a:sp3d>
      </dgm:spPr>
    </dgm:pt>
    <dgm:pt modelId="{A6059B5E-BD2B-4ADC-B168-21962F8B0F6A}" type="pres">
      <dgm:prSet presAssocID="{B956E316-CBBE-477C-95ED-E3B7C6FF2E0C}" presName="parentText" presStyleLbl="node1" presStyleIdx="1" presStyleCnt="9" custScaleY="69016">
        <dgm:presLayoutVars>
          <dgm:chMax val="0"/>
          <dgm:bulletEnabled val="1"/>
        </dgm:presLayoutVars>
      </dgm:prSet>
      <dgm:spPr/>
    </dgm:pt>
    <dgm:pt modelId="{BFFBFFF4-3B81-4C2A-AAF6-B12C2855833F}" type="pres">
      <dgm:prSet presAssocID="{7AC412DD-BC22-4B35-A759-EF40C51FF45F}" presName="spacer" presStyleCnt="0"/>
      <dgm:spPr>
        <a:scene3d>
          <a:camera prst="orthographicFront"/>
          <a:lightRig rig="threePt" dir="t"/>
        </a:scene3d>
        <a:sp3d>
          <a:bevelT/>
        </a:sp3d>
      </dgm:spPr>
    </dgm:pt>
    <dgm:pt modelId="{FCC6A5CD-C356-4AB1-8380-4CEF690D4542}" type="pres">
      <dgm:prSet presAssocID="{5971DB65-4C3A-4BD8-A9BE-F6D34A717B1C}" presName="parentText" presStyleLbl="node1" presStyleIdx="2" presStyleCnt="9" custScaleY="69016">
        <dgm:presLayoutVars>
          <dgm:chMax val="0"/>
          <dgm:bulletEnabled val="1"/>
        </dgm:presLayoutVars>
      </dgm:prSet>
      <dgm:spPr/>
    </dgm:pt>
    <dgm:pt modelId="{B364D918-D332-4D07-AB95-17A96538F13F}" type="pres">
      <dgm:prSet presAssocID="{A343137C-56EB-46EF-A7E2-DA1DCFACAF86}" presName="spacer" presStyleCnt="0"/>
      <dgm:spPr>
        <a:scene3d>
          <a:camera prst="orthographicFront"/>
          <a:lightRig rig="threePt" dir="t"/>
        </a:scene3d>
        <a:sp3d>
          <a:bevelT/>
        </a:sp3d>
      </dgm:spPr>
    </dgm:pt>
    <dgm:pt modelId="{78D99540-0812-42AB-9512-13F0CAAFADF0}" type="pres">
      <dgm:prSet presAssocID="{0A1869FA-3B53-440C-ABF1-49602F0BB3EF}" presName="parentText" presStyleLbl="node1" presStyleIdx="3" presStyleCnt="9" custScaleY="69016">
        <dgm:presLayoutVars>
          <dgm:chMax val="0"/>
          <dgm:bulletEnabled val="1"/>
        </dgm:presLayoutVars>
      </dgm:prSet>
      <dgm:spPr/>
    </dgm:pt>
    <dgm:pt modelId="{A90E225F-0F94-4632-B810-24BAAA11CC31}" type="pres">
      <dgm:prSet presAssocID="{ADF4B1C7-F75D-4667-9FD8-EA9647B1E8C7}" presName="spacer" presStyleCnt="0"/>
      <dgm:spPr>
        <a:scene3d>
          <a:camera prst="orthographicFront"/>
          <a:lightRig rig="threePt" dir="t"/>
        </a:scene3d>
        <a:sp3d>
          <a:bevelT/>
        </a:sp3d>
      </dgm:spPr>
    </dgm:pt>
    <dgm:pt modelId="{2EEA2017-6750-48EC-B610-65CDE732BB47}" type="pres">
      <dgm:prSet presAssocID="{59A42B64-188F-42C8-8095-DE370C213C96}" presName="parentText" presStyleLbl="node1" presStyleIdx="4" presStyleCnt="9" custScaleY="69016">
        <dgm:presLayoutVars>
          <dgm:chMax val="0"/>
          <dgm:bulletEnabled val="1"/>
        </dgm:presLayoutVars>
      </dgm:prSet>
      <dgm:spPr/>
    </dgm:pt>
    <dgm:pt modelId="{E4831D8A-28D1-47CB-A89E-9CE4660C6AF7}" type="pres">
      <dgm:prSet presAssocID="{AC594B42-09EF-48A8-B7B5-AA8C437BF2A9}" presName="spacer" presStyleCnt="0"/>
      <dgm:spPr>
        <a:scene3d>
          <a:camera prst="orthographicFront"/>
          <a:lightRig rig="threePt" dir="t"/>
        </a:scene3d>
        <a:sp3d>
          <a:bevelT/>
        </a:sp3d>
      </dgm:spPr>
    </dgm:pt>
    <dgm:pt modelId="{8FF142FF-280C-464B-8AEE-838B95A48EB0}" type="pres">
      <dgm:prSet presAssocID="{50080495-184D-4B07-8A6A-7A891EA8591A}" presName="parentText" presStyleLbl="node1" presStyleIdx="5" presStyleCnt="9">
        <dgm:presLayoutVars>
          <dgm:chMax val="0"/>
          <dgm:bulletEnabled val="1"/>
        </dgm:presLayoutVars>
      </dgm:prSet>
      <dgm:spPr/>
    </dgm:pt>
    <dgm:pt modelId="{2767EDCE-F4C6-45D6-A68D-DACCF4EA48B2}" type="pres">
      <dgm:prSet presAssocID="{5F173977-8956-48A6-8F7A-709F4E7C73AE}" presName="spacer" presStyleCnt="0"/>
      <dgm:spPr>
        <a:scene3d>
          <a:camera prst="orthographicFront"/>
          <a:lightRig rig="threePt" dir="t"/>
        </a:scene3d>
        <a:sp3d>
          <a:bevelT/>
        </a:sp3d>
      </dgm:spPr>
    </dgm:pt>
    <dgm:pt modelId="{69917D77-2D02-49D4-97A4-28C3EB37B298}" type="pres">
      <dgm:prSet presAssocID="{54489B58-467B-43FC-B2B7-BE32AB4A8DFF}" presName="parentText" presStyleLbl="node1" presStyleIdx="6" presStyleCnt="9">
        <dgm:presLayoutVars>
          <dgm:chMax val="0"/>
          <dgm:bulletEnabled val="1"/>
        </dgm:presLayoutVars>
      </dgm:prSet>
      <dgm:spPr/>
    </dgm:pt>
    <dgm:pt modelId="{1E76D6C2-B4B1-4EF4-9EF3-7476A1F07D1C}" type="pres">
      <dgm:prSet presAssocID="{F47E0208-B2EB-4412-9A8E-4DC453554163}" presName="spacer" presStyleCnt="0"/>
      <dgm:spPr>
        <a:scene3d>
          <a:camera prst="orthographicFront"/>
          <a:lightRig rig="threePt" dir="t"/>
        </a:scene3d>
        <a:sp3d>
          <a:bevelT/>
        </a:sp3d>
      </dgm:spPr>
    </dgm:pt>
    <dgm:pt modelId="{388242DB-4BDD-442B-9FBF-B41D1C0CF917}" type="pres">
      <dgm:prSet presAssocID="{9E540B47-FA68-4B2D-9783-5C8D3194AB32}" presName="parentText" presStyleLbl="node1" presStyleIdx="7" presStyleCnt="9" custScaleY="144953">
        <dgm:presLayoutVars>
          <dgm:chMax val="0"/>
          <dgm:bulletEnabled val="1"/>
        </dgm:presLayoutVars>
      </dgm:prSet>
      <dgm:spPr/>
    </dgm:pt>
    <dgm:pt modelId="{9B4F9F47-24F2-44DA-A174-A29677CF552A}" type="pres">
      <dgm:prSet presAssocID="{7509E227-6C19-4B79-BE23-9D37E8DE1137}" presName="spacer" presStyleCnt="0"/>
      <dgm:spPr>
        <a:scene3d>
          <a:camera prst="orthographicFront"/>
          <a:lightRig rig="threePt" dir="t"/>
        </a:scene3d>
        <a:sp3d>
          <a:bevelT/>
        </a:sp3d>
      </dgm:spPr>
    </dgm:pt>
    <dgm:pt modelId="{95BB56E6-DD29-4A3F-B65C-0285C72F6AC5}" type="pres">
      <dgm:prSet presAssocID="{0973712E-0E83-49BD-80FF-8AB0DFC11CD5}" presName="parentText" presStyleLbl="node1" presStyleIdx="8" presStyleCnt="9" custScaleY="195975">
        <dgm:presLayoutVars>
          <dgm:chMax val="0"/>
          <dgm:bulletEnabled val="1"/>
        </dgm:presLayoutVars>
      </dgm:prSet>
      <dgm:spPr/>
    </dgm:pt>
  </dgm:ptLst>
  <dgm:cxnLst>
    <dgm:cxn modelId="{4980E90C-8A3D-46F6-8306-8EBDE09B507E}" type="presOf" srcId="{B956E316-CBBE-477C-95ED-E3B7C6FF2E0C}" destId="{A6059B5E-BD2B-4ADC-B168-21962F8B0F6A}" srcOrd="0" destOrd="0" presId="urn:microsoft.com/office/officeart/2005/8/layout/vList2"/>
    <dgm:cxn modelId="{032BBF0D-352C-4AF5-BA30-C87CBB2CC0EB}" srcId="{51EB748E-48BF-46A8-AF4E-3523FA1F179B}" destId="{9E540B47-FA68-4B2D-9783-5C8D3194AB32}" srcOrd="7" destOrd="0" parTransId="{50D538CE-59E1-44FC-B5AE-EC191EB05FD8}" sibTransId="{7509E227-6C19-4B79-BE23-9D37E8DE1137}"/>
    <dgm:cxn modelId="{2E26A61E-096D-4BC0-908A-8E91B90473B6}" type="presOf" srcId="{51EB748E-48BF-46A8-AF4E-3523FA1F179B}" destId="{C940599D-8D6D-427A-9C88-49526576C3E9}" srcOrd="0" destOrd="0" presId="urn:microsoft.com/office/officeart/2005/8/layout/vList2"/>
    <dgm:cxn modelId="{EBCAF330-D7A4-4672-BD38-4AA6CFF27F26}" srcId="{51EB748E-48BF-46A8-AF4E-3523FA1F179B}" destId="{5971DB65-4C3A-4BD8-A9BE-F6D34A717B1C}" srcOrd="2" destOrd="0" parTransId="{5C546117-B1BD-479A-88D2-CD9B63AAA837}" sibTransId="{A343137C-56EB-46EF-A7E2-DA1DCFACAF86}"/>
    <dgm:cxn modelId="{E2851538-0D18-4FB9-98FB-216FE2E952B0}" type="presOf" srcId="{5971DB65-4C3A-4BD8-A9BE-F6D34A717B1C}" destId="{FCC6A5CD-C356-4AB1-8380-4CEF690D4542}" srcOrd="0" destOrd="0" presId="urn:microsoft.com/office/officeart/2005/8/layout/vList2"/>
    <dgm:cxn modelId="{89FE1364-AD3D-4754-BACF-B87F6EC33EBA}" type="presOf" srcId="{54489B58-467B-43FC-B2B7-BE32AB4A8DFF}" destId="{69917D77-2D02-49D4-97A4-28C3EB37B298}" srcOrd="0" destOrd="0" presId="urn:microsoft.com/office/officeart/2005/8/layout/vList2"/>
    <dgm:cxn modelId="{9216B266-95DC-4BFA-9A55-3B7D7280818E}" srcId="{51EB748E-48BF-46A8-AF4E-3523FA1F179B}" destId="{50080495-184D-4B07-8A6A-7A891EA8591A}" srcOrd="5" destOrd="0" parTransId="{A68D9F71-D369-4557-BA1A-69EB975AC014}" sibTransId="{5F173977-8956-48A6-8F7A-709F4E7C73AE}"/>
    <dgm:cxn modelId="{DE536B4A-ADC3-4783-8D65-0C3BE5589FFC}" type="presOf" srcId="{9E540B47-FA68-4B2D-9783-5C8D3194AB32}" destId="{388242DB-4BDD-442B-9FBF-B41D1C0CF917}" srcOrd="0" destOrd="0" presId="urn:microsoft.com/office/officeart/2005/8/layout/vList2"/>
    <dgm:cxn modelId="{C7FD976A-030B-471B-857C-AEFF8AB27BFB}" srcId="{51EB748E-48BF-46A8-AF4E-3523FA1F179B}" destId="{59A42B64-188F-42C8-8095-DE370C213C96}" srcOrd="4" destOrd="0" parTransId="{5FAB4D72-5102-44B2-BA7C-E24DAA65E454}" sibTransId="{AC594B42-09EF-48A8-B7B5-AA8C437BF2A9}"/>
    <dgm:cxn modelId="{D63BE153-D518-4058-92F7-0C7787DF8280}" srcId="{51EB748E-48BF-46A8-AF4E-3523FA1F179B}" destId="{B956E316-CBBE-477C-95ED-E3B7C6FF2E0C}" srcOrd="1" destOrd="0" parTransId="{A011145F-00D0-4F3D-9E21-F7B85E9E3A15}" sibTransId="{7AC412DD-BC22-4B35-A759-EF40C51FF45F}"/>
    <dgm:cxn modelId="{C977E67E-4684-409D-ACAC-9734C19B69DD}" srcId="{51EB748E-48BF-46A8-AF4E-3523FA1F179B}" destId="{0862463C-B6CD-4C11-A874-1FBCD1B9D3EE}" srcOrd="0" destOrd="0" parTransId="{0A7C34E0-89AF-4F37-B6AC-C7D350176DF5}" sibTransId="{629E31A9-1FC2-42DF-91BD-D8C452579853}"/>
    <dgm:cxn modelId="{0ECF278C-FB75-42AD-9630-805593F8D103}" type="presOf" srcId="{0862463C-B6CD-4C11-A874-1FBCD1B9D3EE}" destId="{C6BC21AB-65EB-4276-9090-C0D8409EF124}" srcOrd="0" destOrd="0" presId="urn:microsoft.com/office/officeart/2005/8/layout/vList2"/>
    <dgm:cxn modelId="{DB4FF397-EE3D-484D-810C-54463DEC614E}" type="presOf" srcId="{0A1869FA-3B53-440C-ABF1-49602F0BB3EF}" destId="{78D99540-0812-42AB-9512-13F0CAAFADF0}" srcOrd="0" destOrd="0" presId="urn:microsoft.com/office/officeart/2005/8/layout/vList2"/>
    <dgm:cxn modelId="{46DE41B8-D860-40DD-A91B-59749F9F1A46}" srcId="{51EB748E-48BF-46A8-AF4E-3523FA1F179B}" destId="{0973712E-0E83-49BD-80FF-8AB0DFC11CD5}" srcOrd="8" destOrd="0" parTransId="{FEADD5BC-2C8A-43EE-9368-7CD87BAE03B0}" sibTransId="{8B0A538F-7D51-4CE8-9033-923F7DD97710}"/>
    <dgm:cxn modelId="{3D7AB7C2-5AA2-41E2-9F43-CBDF71972767}" type="presOf" srcId="{0973712E-0E83-49BD-80FF-8AB0DFC11CD5}" destId="{95BB56E6-DD29-4A3F-B65C-0285C72F6AC5}" srcOrd="0" destOrd="0" presId="urn:microsoft.com/office/officeart/2005/8/layout/vList2"/>
    <dgm:cxn modelId="{B992DECE-71BD-4019-9A45-783EB27E6637}" srcId="{51EB748E-48BF-46A8-AF4E-3523FA1F179B}" destId="{54489B58-467B-43FC-B2B7-BE32AB4A8DFF}" srcOrd="6" destOrd="0" parTransId="{FF0D93B9-F01F-4A6C-BFFD-3C41FC139C71}" sibTransId="{F47E0208-B2EB-4412-9A8E-4DC453554163}"/>
    <dgm:cxn modelId="{DE3B8DDF-3057-4D11-83D5-4683D9DC3EF2}" type="presOf" srcId="{59A42B64-188F-42C8-8095-DE370C213C96}" destId="{2EEA2017-6750-48EC-B610-65CDE732BB47}" srcOrd="0" destOrd="0" presId="urn:microsoft.com/office/officeart/2005/8/layout/vList2"/>
    <dgm:cxn modelId="{7843F3E7-1C33-47F9-915C-541C5F723857}" srcId="{51EB748E-48BF-46A8-AF4E-3523FA1F179B}" destId="{0A1869FA-3B53-440C-ABF1-49602F0BB3EF}" srcOrd="3" destOrd="0" parTransId="{4EA4503E-02E7-46E7-8DFE-EB07647F62B1}" sibTransId="{ADF4B1C7-F75D-4667-9FD8-EA9647B1E8C7}"/>
    <dgm:cxn modelId="{ABCA39FB-F4D2-4223-A112-D7F15775F3CB}" type="presOf" srcId="{50080495-184D-4B07-8A6A-7A891EA8591A}" destId="{8FF142FF-280C-464B-8AEE-838B95A48EB0}" srcOrd="0" destOrd="0" presId="urn:microsoft.com/office/officeart/2005/8/layout/vList2"/>
    <dgm:cxn modelId="{D64C2DB6-DECA-4FEF-B33C-B42F94FB7091}" type="presParOf" srcId="{C940599D-8D6D-427A-9C88-49526576C3E9}" destId="{C6BC21AB-65EB-4276-9090-C0D8409EF124}" srcOrd="0" destOrd="0" presId="urn:microsoft.com/office/officeart/2005/8/layout/vList2"/>
    <dgm:cxn modelId="{A5C745BC-46E1-43ED-830F-513C01B67F3D}" type="presParOf" srcId="{C940599D-8D6D-427A-9C88-49526576C3E9}" destId="{BEBFCDCE-F9AB-4AC0-8001-2F2922F82983}" srcOrd="1" destOrd="0" presId="urn:microsoft.com/office/officeart/2005/8/layout/vList2"/>
    <dgm:cxn modelId="{CB4AD4BE-D995-48C6-BE53-19C3BECD7344}" type="presParOf" srcId="{C940599D-8D6D-427A-9C88-49526576C3E9}" destId="{A6059B5E-BD2B-4ADC-B168-21962F8B0F6A}" srcOrd="2" destOrd="0" presId="urn:microsoft.com/office/officeart/2005/8/layout/vList2"/>
    <dgm:cxn modelId="{BF22A2CD-14BC-42B9-AFD1-CABE1E2D7897}" type="presParOf" srcId="{C940599D-8D6D-427A-9C88-49526576C3E9}" destId="{BFFBFFF4-3B81-4C2A-AAF6-B12C2855833F}" srcOrd="3" destOrd="0" presId="urn:microsoft.com/office/officeart/2005/8/layout/vList2"/>
    <dgm:cxn modelId="{31A38CA1-DB01-42B7-8625-74BBA4596A8E}" type="presParOf" srcId="{C940599D-8D6D-427A-9C88-49526576C3E9}" destId="{FCC6A5CD-C356-4AB1-8380-4CEF690D4542}" srcOrd="4" destOrd="0" presId="urn:microsoft.com/office/officeart/2005/8/layout/vList2"/>
    <dgm:cxn modelId="{4A636A8A-83BE-4E91-9D6A-47507A2DD792}" type="presParOf" srcId="{C940599D-8D6D-427A-9C88-49526576C3E9}" destId="{B364D918-D332-4D07-AB95-17A96538F13F}" srcOrd="5" destOrd="0" presId="urn:microsoft.com/office/officeart/2005/8/layout/vList2"/>
    <dgm:cxn modelId="{F16FAF73-4C8A-43F6-9BE7-615F85B3592D}" type="presParOf" srcId="{C940599D-8D6D-427A-9C88-49526576C3E9}" destId="{78D99540-0812-42AB-9512-13F0CAAFADF0}" srcOrd="6" destOrd="0" presId="urn:microsoft.com/office/officeart/2005/8/layout/vList2"/>
    <dgm:cxn modelId="{3FB904EF-1F42-44AE-9A70-567F7F7820AC}" type="presParOf" srcId="{C940599D-8D6D-427A-9C88-49526576C3E9}" destId="{A90E225F-0F94-4632-B810-24BAAA11CC31}" srcOrd="7" destOrd="0" presId="urn:microsoft.com/office/officeart/2005/8/layout/vList2"/>
    <dgm:cxn modelId="{99F2A317-11C2-42A5-A1CC-DE0491BE2E2D}" type="presParOf" srcId="{C940599D-8D6D-427A-9C88-49526576C3E9}" destId="{2EEA2017-6750-48EC-B610-65CDE732BB47}" srcOrd="8" destOrd="0" presId="urn:microsoft.com/office/officeart/2005/8/layout/vList2"/>
    <dgm:cxn modelId="{7533263E-FCB5-483A-983C-4EE2EE84957C}" type="presParOf" srcId="{C940599D-8D6D-427A-9C88-49526576C3E9}" destId="{E4831D8A-28D1-47CB-A89E-9CE4660C6AF7}" srcOrd="9" destOrd="0" presId="urn:microsoft.com/office/officeart/2005/8/layout/vList2"/>
    <dgm:cxn modelId="{BD25870E-710E-4321-B379-8BC25FE79035}" type="presParOf" srcId="{C940599D-8D6D-427A-9C88-49526576C3E9}" destId="{8FF142FF-280C-464B-8AEE-838B95A48EB0}" srcOrd="10" destOrd="0" presId="urn:microsoft.com/office/officeart/2005/8/layout/vList2"/>
    <dgm:cxn modelId="{6B03CF77-DFF9-4C76-B8AB-758283C95A3C}" type="presParOf" srcId="{C940599D-8D6D-427A-9C88-49526576C3E9}" destId="{2767EDCE-F4C6-45D6-A68D-DACCF4EA48B2}" srcOrd="11" destOrd="0" presId="urn:microsoft.com/office/officeart/2005/8/layout/vList2"/>
    <dgm:cxn modelId="{542CEC97-EDBA-4B57-BEE4-442A317BE1B3}" type="presParOf" srcId="{C940599D-8D6D-427A-9C88-49526576C3E9}" destId="{69917D77-2D02-49D4-97A4-28C3EB37B298}" srcOrd="12" destOrd="0" presId="urn:microsoft.com/office/officeart/2005/8/layout/vList2"/>
    <dgm:cxn modelId="{3C9FB013-9EAA-4260-A69D-6A533227D03D}" type="presParOf" srcId="{C940599D-8D6D-427A-9C88-49526576C3E9}" destId="{1E76D6C2-B4B1-4EF4-9EF3-7476A1F07D1C}" srcOrd="13" destOrd="0" presId="urn:microsoft.com/office/officeart/2005/8/layout/vList2"/>
    <dgm:cxn modelId="{A6CB5730-3CEC-456A-869C-DA5F11ACCBAA}" type="presParOf" srcId="{C940599D-8D6D-427A-9C88-49526576C3E9}" destId="{388242DB-4BDD-442B-9FBF-B41D1C0CF917}" srcOrd="14" destOrd="0" presId="urn:microsoft.com/office/officeart/2005/8/layout/vList2"/>
    <dgm:cxn modelId="{A9A28BFF-C79A-4755-A867-7704D903B1C5}" type="presParOf" srcId="{C940599D-8D6D-427A-9C88-49526576C3E9}" destId="{9B4F9F47-24F2-44DA-A174-A29677CF552A}" srcOrd="15" destOrd="0" presId="urn:microsoft.com/office/officeart/2005/8/layout/vList2"/>
    <dgm:cxn modelId="{8F7A36D2-A2BB-456D-AF3C-ACEDAEFACFC0}" type="presParOf" srcId="{C940599D-8D6D-427A-9C88-49526576C3E9}" destId="{95BB56E6-DD29-4A3F-B65C-0285C72F6AC5}" srcOrd="1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C4F52-34B4-4F83-86ED-870C4A80D085}" type="doc">
      <dgm:prSet loTypeId="urn:microsoft.com/office/officeart/2005/8/layout/lProcess3" loCatId="process" qsTypeId="urn:microsoft.com/office/officeart/2005/8/quickstyle/simple5" qsCatId="simple" csTypeId="urn:microsoft.com/office/officeart/2005/8/colors/colorful2" csCatId="colorful" phldr="1"/>
      <dgm:spPr/>
      <dgm:t>
        <a:bodyPr/>
        <a:lstStyle/>
        <a:p>
          <a:endParaRPr lang="es-ES"/>
        </a:p>
      </dgm:t>
    </dgm:pt>
    <dgm:pt modelId="{6DBAE824-D06E-43A1-A940-1FB2E5C90099}">
      <dgm:prSet custT="1"/>
      <dgm:spPr>
        <a:solidFill>
          <a:schemeClr val="tx2">
            <a:lumMod val="40000"/>
            <a:lumOff val="60000"/>
          </a:schemeClr>
        </a:solidFill>
      </dgm:spPr>
      <dgm:t>
        <a:bodyPr/>
        <a:lstStyle/>
        <a:p>
          <a:r>
            <a:rPr lang="es-ES" sz="1800" b="1" dirty="0">
              <a:solidFill>
                <a:schemeClr val="tx1"/>
              </a:solidFill>
              <a:effectLst/>
            </a:rPr>
            <a:t>Todo medio destinado a llamar la atención a la persona así vestida, o a despertar la admiración, queda excluido de la modesta indumentaria impuesta por la Palabra de Dios.</a:t>
          </a:r>
          <a:endParaRPr lang="es-ES" sz="1800" dirty="0">
            <a:solidFill>
              <a:schemeClr val="tx1"/>
            </a:solidFill>
            <a:effectLst/>
          </a:endParaRPr>
        </a:p>
      </dgm:t>
    </dgm:pt>
    <dgm:pt modelId="{8F0BCEBD-B281-4CA0-B3DC-17B12888A661}" type="parTrans" cxnId="{23733796-203C-4658-B02D-13410045E703}">
      <dgm:prSet/>
      <dgm:spPr/>
      <dgm:t>
        <a:bodyPr/>
        <a:lstStyle/>
        <a:p>
          <a:endParaRPr lang="es-ES" sz="1800">
            <a:solidFill>
              <a:schemeClr val="tx1"/>
            </a:solidFill>
            <a:effectLst>
              <a:glow rad="63500">
                <a:srgbClr val="0F3955"/>
              </a:glow>
            </a:effectLst>
          </a:endParaRPr>
        </a:p>
      </dgm:t>
    </dgm:pt>
    <dgm:pt modelId="{5CC73ECE-AB83-4608-8B87-DBAFAADC11DC}" type="sibTrans" cxnId="{23733796-203C-4658-B02D-13410045E703}">
      <dgm:prSet/>
      <dgm:spPr/>
      <dgm:t>
        <a:bodyPr/>
        <a:lstStyle/>
        <a:p>
          <a:endParaRPr lang="es-ES" sz="1800">
            <a:solidFill>
              <a:schemeClr val="tx1"/>
            </a:solidFill>
            <a:effectLst>
              <a:glow rad="63500">
                <a:srgbClr val="0F3955"/>
              </a:glow>
            </a:effectLst>
          </a:endParaRPr>
        </a:p>
      </dgm:t>
    </dgm:pt>
    <dgm:pt modelId="{59B5B913-A162-4A4D-A7C0-BF20C380FD1D}">
      <dgm:prSet custT="1"/>
      <dgm:spPr/>
      <dgm:t>
        <a:bodyPr/>
        <a:lstStyle/>
        <a:p>
          <a:r>
            <a:rPr lang="es-ES" sz="1800" b="1" dirty="0">
              <a:solidFill>
                <a:schemeClr val="tx1"/>
              </a:solidFill>
              <a:effectLst/>
            </a:rPr>
            <a:t>Hay un adorno que no perecerá nunca, que promoverá la felicidad de todos los que nos rodean en esta vida y resplandecerá con lustre, inmarcesible en el futuro inmortal. Es el adorno de un espíritu manso y humilde. En vez de procurar adornos de oro para la vista, se debería hacer un esfuerzo ferviente para obtener la sabiduría que es de más valor que el oro fino; sí, que es más preciosa que los rubies.</a:t>
          </a:r>
          <a:endParaRPr lang="es-ES" sz="1800" dirty="0">
            <a:solidFill>
              <a:schemeClr val="tx1"/>
            </a:solidFill>
            <a:effectLst/>
          </a:endParaRPr>
        </a:p>
      </dgm:t>
    </dgm:pt>
    <dgm:pt modelId="{C28E296B-BF8A-4373-B0C4-715026693995}" type="parTrans" cxnId="{9980CA1B-9843-43B1-8161-50CEC0A97EED}">
      <dgm:prSet/>
      <dgm:spPr/>
      <dgm:t>
        <a:bodyPr/>
        <a:lstStyle/>
        <a:p>
          <a:endParaRPr lang="es-ES" sz="1800">
            <a:solidFill>
              <a:schemeClr val="tx1"/>
            </a:solidFill>
            <a:effectLst>
              <a:glow rad="63500">
                <a:srgbClr val="0F3955"/>
              </a:glow>
            </a:effectLst>
          </a:endParaRPr>
        </a:p>
      </dgm:t>
    </dgm:pt>
    <dgm:pt modelId="{D887D4B3-5D8E-4FA3-BCA0-EC9AF87614F8}" type="sibTrans" cxnId="{9980CA1B-9843-43B1-8161-50CEC0A97EED}">
      <dgm:prSet/>
      <dgm:spPr/>
      <dgm:t>
        <a:bodyPr/>
        <a:lstStyle/>
        <a:p>
          <a:endParaRPr lang="es-ES" sz="1800">
            <a:solidFill>
              <a:schemeClr val="tx1"/>
            </a:solidFill>
            <a:effectLst>
              <a:glow rad="63500">
                <a:srgbClr val="0F3955"/>
              </a:glow>
            </a:effectLst>
          </a:endParaRPr>
        </a:p>
      </dgm:t>
    </dgm:pt>
    <dgm:pt modelId="{0A3212A9-1429-4BFE-BE1B-8BA855A1F9AA}">
      <dgm:prSet custT="1"/>
      <dgm:spPr/>
      <dgm:t>
        <a:bodyPr/>
        <a:lstStyle/>
        <a:p>
          <a:r>
            <a:rPr lang="es-ES" sz="1800" b="1" dirty="0">
              <a:solidFill>
                <a:schemeClr val="tx1"/>
              </a:solidFill>
              <a:effectLst/>
            </a:rPr>
            <a:t>Enseñad a vuestros hijos a distinguir entre lo que es sensato y lo que es necio en el asunto del vestido.</a:t>
          </a:r>
          <a:endParaRPr lang="es-ES" sz="1800" dirty="0">
            <a:solidFill>
              <a:schemeClr val="tx1"/>
            </a:solidFill>
            <a:effectLst/>
          </a:endParaRPr>
        </a:p>
      </dgm:t>
    </dgm:pt>
    <dgm:pt modelId="{E8D52401-15AD-40FC-ABFE-CFDA4A62B044}" type="parTrans" cxnId="{97998F8C-B781-4773-BD45-92C2204F58BC}">
      <dgm:prSet/>
      <dgm:spPr/>
      <dgm:t>
        <a:bodyPr/>
        <a:lstStyle/>
        <a:p>
          <a:endParaRPr lang="es-ES" sz="1800">
            <a:solidFill>
              <a:schemeClr val="tx1"/>
            </a:solidFill>
            <a:effectLst>
              <a:glow rad="63500">
                <a:srgbClr val="0F3955"/>
              </a:glow>
            </a:effectLst>
          </a:endParaRPr>
        </a:p>
      </dgm:t>
    </dgm:pt>
    <dgm:pt modelId="{01656BD0-5E15-4AF1-A097-7096EE632BFB}" type="sibTrans" cxnId="{97998F8C-B781-4773-BD45-92C2204F58BC}">
      <dgm:prSet/>
      <dgm:spPr/>
      <dgm:t>
        <a:bodyPr/>
        <a:lstStyle/>
        <a:p>
          <a:endParaRPr lang="es-ES" sz="1800">
            <a:solidFill>
              <a:schemeClr val="tx1"/>
            </a:solidFill>
            <a:effectLst>
              <a:glow rad="63500">
                <a:srgbClr val="0F3955"/>
              </a:glow>
            </a:effectLst>
          </a:endParaRPr>
        </a:p>
      </dgm:t>
    </dgm:pt>
    <dgm:pt modelId="{B4A46458-514E-4B7A-A83C-BB4385D0BE0C}">
      <dgm:prSet custT="1"/>
      <dgm:spPr/>
      <dgm:t>
        <a:bodyPr/>
        <a:lstStyle/>
        <a:p>
          <a:r>
            <a:rPr lang="es-ES" sz="1800" b="1">
              <a:solidFill>
                <a:schemeClr val="tx1"/>
              </a:solidFill>
              <a:effectLst/>
            </a:rPr>
            <a:t>Úsense vestidos que sienten bien, apropiados para la edad y las circunstancias de la vida.</a:t>
          </a:r>
          <a:endParaRPr lang="es-ES" sz="1800" dirty="0">
            <a:solidFill>
              <a:schemeClr val="tx1"/>
            </a:solidFill>
            <a:effectLst/>
          </a:endParaRPr>
        </a:p>
      </dgm:t>
    </dgm:pt>
    <dgm:pt modelId="{37E2AE24-D77B-46DE-9F3D-2298AB564256}" type="parTrans" cxnId="{FF979195-AFD3-4A0F-BD04-EE5CEBBB7CA3}">
      <dgm:prSet/>
      <dgm:spPr/>
      <dgm:t>
        <a:bodyPr/>
        <a:lstStyle/>
        <a:p>
          <a:endParaRPr lang="es-ES" sz="1800">
            <a:solidFill>
              <a:schemeClr val="tx1"/>
            </a:solidFill>
            <a:effectLst>
              <a:glow rad="63500">
                <a:srgbClr val="0F3955"/>
              </a:glow>
            </a:effectLst>
          </a:endParaRPr>
        </a:p>
      </dgm:t>
    </dgm:pt>
    <dgm:pt modelId="{3B801C45-422E-49B5-A0FA-4C20FE6EDD77}" type="sibTrans" cxnId="{FF979195-AFD3-4A0F-BD04-EE5CEBBB7CA3}">
      <dgm:prSet/>
      <dgm:spPr/>
      <dgm:t>
        <a:bodyPr/>
        <a:lstStyle/>
        <a:p>
          <a:endParaRPr lang="es-ES" sz="1800">
            <a:solidFill>
              <a:schemeClr val="tx1"/>
            </a:solidFill>
            <a:effectLst>
              <a:glow rad="63500">
                <a:srgbClr val="0F3955"/>
              </a:glow>
            </a:effectLst>
          </a:endParaRPr>
        </a:p>
      </dgm:t>
    </dgm:pt>
    <dgm:pt modelId="{DDE56118-8523-47DA-A0A8-6707E1D16886}">
      <dgm:prSet custT="1"/>
      <dgm:spPr/>
      <dgm:t>
        <a:bodyPr/>
        <a:lstStyle/>
        <a:p>
          <a:r>
            <a:rPr lang="es-ES" sz="1800" b="1">
              <a:solidFill>
                <a:schemeClr val="tx1"/>
              </a:solidFill>
              <a:effectLst/>
            </a:rPr>
            <a:t>El vestido debiera ser holgado, sin que obstruya la circulación de la sangre ni la respiración libre, plena y natural. Los pies debieran estar protegidos adecuadamente del frío y la humedad.</a:t>
          </a:r>
          <a:endParaRPr lang="es-ES" sz="1800">
            <a:solidFill>
              <a:schemeClr val="tx1"/>
            </a:solidFill>
            <a:effectLst/>
          </a:endParaRPr>
        </a:p>
      </dgm:t>
    </dgm:pt>
    <dgm:pt modelId="{7F367894-2E2F-4CFD-89B2-CD86C1A5B904}" type="parTrans" cxnId="{AC74EB70-C569-4F1F-A6B9-963A265FA47A}">
      <dgm:prSet/>
      <dgm:spPr/>
      <dgm:t>
        <a:bodyPr/>
        <a:lstStyle/>
        <a:p>
          <a:endParaRPr lang="es-ES" sz="1800">
            <a:solidFill>
              <a:schemeClr val="tx1"/>
            </a:solidFill>
            <a:effectLst>
              <a:glow rad="63500">
                <a:srgbClr val="0F3955"/>
              </a:glow>
            </a:effectLst>
          </a:endParaRPr>
        </a:p>
      </dgm:t>
    </dgm:pt>
    <dgm:pt modelId="{BE67FAD5-50F8-4CAE-9CC0-7BDAAF02FF60}" type="sibTrans" cxnId="{AC74EB70-C569-4F1F-A6B9-963A265FA47A}">
      <dgm:prSet/>
      <dgm:spPr/>
      <dgm:t>
        <a:bodyPr/>
        <a:lstStyle/>
        <a:p>
          <a:endParaRPr lang="es-ES" sz="1800">
            <a:solidFill>
              <a:schemeClr val="tx1"/>
            </a:solidFill>
            <a:effectLst>
              <a:glow rad="63500">
                <a:srgbClr val="0F3955"/>
              </a:glow>
            </a:effectLst>
          </a:endParaRPr>
        </a:p>
      </dgm:t>
    </dgm:pt>
    <dgm:pt modelId="{7FF841DA-0974-41AD-B3C3-5B3A39792D61}" type="pres">
      <dgm:prSet presAssocID="{7AFC4F52-34B4-4F83-86ED-870C4A80D085}" presName="Name0" presStyleCnt="0">
        <dgm:presLayoutVars>
          <dgm:chPref val="3"/>
          <dgm:dir/>
          <dgm:animLvl val="lvl"/>
          <dgm:resizeHandles/>
        </dgm:presLayoutVars>
      </dgm:prSet>
      <dgm:spPr/>
    </dgm:pt>
    <dgm:pt modelId="{76CADCC6-B5B1-4AEE-A71B-5559B01AC96E}" type="pres">
      <dgm:prSet presAssocID="{6DBAE824-D06E-43A1-A940-1FB2E5C90099}" presName="horFlow" presStyleCnt="0"/>
      <dgm:spPr/>
    </dgm:pt>
    <dgm:pt modelId="{870EBB98-1F6B-4187-941E-830AAC710F30}" type="pres">
      <dgm:prSet presAssocID="{6DBAE824-D06E-43A1-A940-1FB2E5C90099}" presName="bigChev" presStyleLbl="node1" presStyleIdx="0" presStyleCnt="5" custScaleX="265692" custScaleY="76527"/>
      <dgm:spPr>
        <a:prstGeom prst="homePlate">
          <a:avLst/>
        </a:prstGeom>
      </dgm:spPr>
    </dgm:pt>
    <dgm:pt modelId="{E23C0A8E-7278-40DB-8FC3-8C8F3AB256BB}" type="pres">
      <dgm:prSet presAssocID="{6DBAE824-D06E-43A1-A940-1FB2E5C90099}" presName="vSp" presStyleCnt="0"/>
      <dgm:spPr/>
    </dgm:pt>
    <dgm:pt modelId="{D66A399A-EB6F-415E-AE05-52D3010448E8}" type="pres">
      <dgm:prSet presAssocID="{59B5B913-A162-4A4D-A7C0-BF20C380FD1D}" presName="horFlow" presStyleCnt="0"/>
      <dgm:spPr/>
    </dgm:pt>
    <dgm:pt modelId="{87C4CA99-829F-48AB-92F0-3725F81AF9DD}" type="pres">
      <dgm:prSet presAssocID="{59B5B913-A162-4A4D-A7C0-BF20C380FD1D}" presName="bigChev" presStyleLbl="node1" presStyleIdx="1" presStyleCnt="5" custScaleX="265692" custScaleY="191727"/>
      <dgm:spPr>
        <a:prstGeom prst="homePlate">
          <a:avLst/>
        </a:prstGeom>
      </dgm:spPr>
    </dgm:pt>
    <dgm:pt modelId="{9C24CB7E-0082-458D-9C5C-425DAF3EB98A}" type="pres">
      <dgm:prSet presAssocID="{59B5B913-A162-4A4D-A7C0-BF20C380FD1D}" presName="vSp" presStyleCnt="0"/>
      <dgm:spPr/>
    </dgm:pt>
    <dgm:pt modelId="{F6C86117-F34A-4E3F-9C09-DAD76909C2DB}" type="pres">
      <dgm:prSet presAssocID="{0A3212A9-1429-4BFE-BE1B-8BA855A1F9AA}" presName="horFlow" presStyleCnt="0"/>
      <dgm:spPr/>
    </dgm:pt>
    <dgm:pt modelId="{096EB040-2747-4E44-980F-19DF624ADA36}" type="pres">
      <dgm:prSet presAssocID="{0A3212A9-1429-4BFE-BE1B-8BA855A1F9AA}" presName="bigChev" presStyleLbl="node1" presStyleIdx="2" presStyleCnt="5" custScaleX="265692" custScaleY="63750"/>
      <dgm:spPr>
        <a:prstGeom prst="homePlate">
          <a:avLst/>
        </a:prstGeom>
      </dgm:spPr>
    </dgm:pt>
    <dgm:pt modelId="{29D0393F-3CE1-4564-AAF1-C97FBE70BFDD}" type="pres">
      <dgm:prSet presAssocID="{0A3212A9-1429-4BFE-BE1B-8BA855A1F9AA}" presName="vSp" presStyleCnt="0"/>
      <dgm:spPr/>
    </dgm:pt>
    <dgm:pt modelId="{E7ED3D51-C534-43C3-AD6E-EA5340C32454}" type="pres">
      <dgm:prSet presAssocID="{B4A46458-514E-4B7A-A83C-BB4385D0BE0C}" presName="horFlow" presStyleCnt="0"/>
      <dgm:spPr/>
    </dgm:pt>
    <dgm:pt modelId="{BC390AA9-EF37-4F03-90F2-EB61B6101978}" type="pres">
      <dgm:prSet presAssocID="{B4A46458-514E-4B7A-A83C-BB4385D0BE0C}" presName="bigChev" presStyleLbl="node1" presStyleIdx="3" presStyleCnt="5" custScaleX="265692" custScaleY="49913"/>
      <dgm:spPr>
        <a:prstGeom prst="homePlate">
          <a:avLst/>
        </a:prstGeom>
      </dgm:spPr>
    </dgm:pt>
    <dgm:pt modelId="{81FEAE2B-43C4-426D-8782-8E04C4F7A5D2}" type="pres">
      <dgm:prSet presAssocID="{B4A46458-514E-4B7A-A83C-BB4385D0BE0C}" presName="vSp" presStyleCnt="0"/>
      <dgm:spPr/>
    </dgm:pt>
    <dgm:pt modelId="{8E025F37-2719-411E-BECF-8F6E8B29CCAD}" type="pres">
      <dgm:prSet presAssocID="{DDE56118-8523-47DA-A0A8-6707E1D16886}" presName="horFlow" presStyleCnt="0"/>
      <dgm:spPr/>
    </dgm:pt>
    <dgm:pt modelId="{1A2550EB-C12D-4610-8359-3C2B27FB53F9}" type="pres">
      <dgm:prSet presAssocID="{DDE56118-8523-47DA-A0A8-6707E1D16886}" presName="bigChev" presStyleLbl="node1" presStyleIdx="4" presStyleCnt="5" custScaleX="265692"/>
      <dgm:spPr>
        <a:prstGeom prst="homePlate">
          <a:avLst/>
        </a:prstGeom>
      </dgm:spPr>
    </dgm:pt>
  </dgm:ptLst>
  <dgm:cxnLst>
    <dgm:cxn modelId="{9980CA1B-9843-43B1-8161-50CEC0A97EED}" srcId="{7AFC4F52-34B4-4F83-86ED-870C4A80D085}" destId="{59B5B913-A162-4A4D-A7C0-BF20C380FD1D}" srcOrd="1" destOrd="0" parTransId="{C28E296B-BF8A-4373-B0C4-715026693995}" sibTransId="{D887D4B3-5D8E-4FA3-BCA0-EC9AF87614F8}"/>
    <dgm:cxn modelId="{6D182762-6FF8-4BA6-BD8A-C75781B456A5}" type="presOf" srcId="{0A3212A9-1429-4BFE-BE1B-8BA855A1F9AA}" destId="{096EB040-2747-4E44-980F-19DF624ADA36}" srcOrd="0" destOrd="0" presId="urn:microsoft.com/office/officeart/2005/8/layout/lProcess3"/>
    <dgm:cxn modelId="{AC74EB70-C569-4F1F-A6B9-963A265FA47A}" srcId="{7AFC4F52-34B4-4F83-86ED-870C4A80D085}" destId="{DDE56118-8523-47DA-A0A8-6707E1D16886}" srcOrd="4" destOrd="0" parTransId="{7F367894-2E2F-4CFD-89B2-CD86C1A5B904}" sibTransId="{BE67FAD5-50F8-4CAE-9CC0-7BDAAF02FF60}"/>
    <dgm:cxn modelId="{34A5EC85-B9EF-48A1-899F-3D5E96FF1CB9}" type="presOf" srcId="{6DBAE824-D06E-43A1-A940-1FB2E5C90099}" destId="{870EBB98-1F6B-4187-941E-830AAC710F30}" srcOrd="0" destOrd="0" presId="urn:microsoft.com/office/officeart/2005/8/layout/lProcess3"/>
    <dgm:cxn modelId="{97998F8C-B781-4773-BD45-92C2204F58BC}" srcId="{7AFC4F52-34B4-4F83-86ED-870C4A80D085}" destId="{0A3212A9-1429-4BFE-BE1B-8BA855A1F9AA}" srcOrd="2" destOrd="0" parTransId="{E8D52401-15AD-40FC-ABFE-CFDA4A62B044}" sibTransId="{01656BD0-5E15-4AF1-A097-7096EE632BFB}"/>
    <dgm:cxn modelId="{FF979195-AFD3-4A0F-BD04-EE5CEBBB7CA3}" srcId="{7AFC4F52-34B4-4F83-86ED-870C4A80D085}" destId="{B4A46458-514E-4B7A-A83C-BB4385D0BE0C}" srcOrd="3" destOrd="0" parTransId="{37E2AE24-D77B-46DE-9F3D-2298AB564256}" sibTransId="{3B801C45-422E-49B5-A0FA-4C20FE6EDD77}"/>
    <dgm:cxn modelId="{23733796-203C-4658-B02D-13410045E703}" srcId="{7AFC4F52-34B4-4F83-86ED-870C4A80D085}" destId="{6DBAE824-D06E-43A1-A940-1FB2E5C90099}" srcOrd="0" destOrd="0" parTransId="{8F0BCEBD-B281-4CA0-B3DC-17B12888A661}" sibTransId="{5CC73ECE-AB83-4608-8B87-DBAFAADC11DC}"/>
    <dgm:cxn modelId="{93E5A4C3-8824-4354-9B21-D9A15CA737C4}" type="presOf" srcId="{7AFC4F52-34B4-4F83-86ED-870C4A80D085}" destId="{7FF841DA-0974-41AD-B3C3-5B3A39792D61}" srcOrd="0" destOrd="0" presId="urn:microsoft.com/office/officeart/2005/8/layout/lProcess3"/>
    <dgm:cxn modelId="{601BADDA-AB40-446A-8BF1-F4B0D12D98E4}" type="presOf" srcId="{B4A46458-514E-4B7A-A83C-BB4385D0BE0C}" destId="{BC390AA9-EF37-4F03-90F2-EB61B6101978}" srcOrd="0" destOrd="0" presId="urn:microsoft.com/office/officeart/2005/8/layout/lProcess3"/>
    <dgm:cxn modelId="{CE342EE8-9989-446F-AA7B-24E4C8A6D035}" type="presOf" srcId="{59B5B913-A162-4A4D-A7C0-BF20C380FD1D}" destId="{87C4CA99-829F-48AB-92F0-3725F81AF9DD}" srcOrd="0" destOrd="0" presId="urn:microsoft.com/office/officeart/2005/8/layout/lProcess3"/>
    <dgm:cxn modelId="{80E377F3-750B-444E-83D0-D220793F6658}" type="presOf" srcId="{DDE56118-8523-47DA-A0A8-6707E1D16886}" destId="{1A2550EB-C12D-4610-8359-3C2B27FB53F9}" srcOrd="0" destOrd="0" presId="urn:microsoft.com/office/officeart/2005/8/layout/lProcess3"/>
    <dgm:cxn modelId="{706D5A13-E933-4097-A476-64201D2BE0E2}" type="presParOf" srcId="{7FF841DA-0974-41AD-B3C3-5B3A39792D61}" destId="{76CADCC6-B5B1-4AEE-A71B-5559B01AC96E}" srcOrd="0" destOrd="0" presId="urn:microsoft.com/office/officeart/2005/8/layout/lProcess3"/>
    <dgm:cxn modelId="{5F310F7B-F6BA-408F-B0C6-D12AA33F3C1C}" type="presParOf" srcId="{76CADCC6-B5B1-4AEE-A71B-5559B01AC96E}" destId="{870EBB98-1F6B-4187-941E-830AAC710F30}" srcOrd="0" destOrd="0" presId="urn:microsoft.com/office/officeart/2005/8/layout/lProcess3"/>
    <dgm:cxn modelId="{17A5F028-2409-495E-9C08-EDC719DE939F}" type="presParOf" srcId="{7FF841DA-0974-41AD-B3C3-5B3A39792D61}" destId="{E23C0A8E-7278-40DB-8FC3-8C8F3AB256BB}" srcOrd="1" destOrd="0" presId="urn:microsoft.com/office/officeart/2005/8/layout/lProcess3"/>
    <dgm:cxn modelId="{2AE21D37-9982-443D-8605-1BD61DDC12FE}" type="presParOf" srcId="{7FF841DA-0974-41AD-B3C3-5B3A39792D61}" destId="{D66A399A-EB6F-415E-AE05-52D3010448E8}" srcOrd="2" destOrd="0" presId="urn:microsoft.com/office/officeart/2005/8/layout/lProcess3"/>
    <dgm:cxn modelId="{59714AA2-C27C-4222-980D-1E4E668595E2}" type="presParOf" srcId="{D66A399A-EB6F-415E-AE05-52D3010448E8}" destId="{87C4CA99-829F-48AB-92F0-3725F81AF9DD}" srcOrd="0" destOrd="0" presId="urn:microsoft.com/office/officeart/2005/8/layout/lProcess3"/>
    <dgm:cxn modelId="{FFB1C2DE-C829-4D00-B715-EA320674B094}" type="presParOf" srcId="{7FF841DA-0974-41AD-B3C3-5B3A39792D61}" destId="{9C24CB7E-0082-458D-9C5C-425DAF3EB98A}" srcOrd="3" destOrd="0" presId="urn:microsoft.com/office/officeart/2005/8/layout/lProcess3"/>
    <dgm:cxn modelId="{379B58C9-F187-4B89-ADB4-201C90E33100}" type="presParOf" srcId="{7FF841DA-0974-41AD-B3C3-5B3A39792D61}" destId="{F6C86117-F34A-4E3F-9C09-DAD76909C2DB}" srcOrd="4" destOrd="0" presId="urn:microsoft.com/office/officeart/2005/8/layout/lProcess3"/>
    <dgm:cxn modelId="{FAA54C96-7206-4757-A6B3-A5C05199E18C}" type="presParOf" srcId="{F6C86117-F34A-4E3F-9C09-DAD76909C2DB}" destId="{096EB040-2747-4E44-980F-19DF624ADA36}" srcOrd="0" destOrd="0" presId="urn:microsoft.com/office/officeart/2005/8/layout/lProcess3"/>
    <dgm:cxn modelId="{31C9E9C5-7B3A-4DF4-BCFC-D3A5C56C5DB5}" type="presParOf" srcId="{7FF841DA-0974-41AD-B3C3-5B3A39792D61}" destId="{29D0393F-3CE1-4564-AAF1-C97FBE70BFDD}" srcOrd="5" destOrd="0" presId="urn:microsoft.com/office/officeart/2005/8/layout/lProcess3"/>
    <dgm:cxn modelId="{1BF0FCA0-8DDE-45FE-9D0E-117811B1D379}" type="presParOf" srcId="{7FF841DA-0974-41AD-B3C3-5B3A39792D61}" destId="{E7ED3D51-C534-43C3-AD6E-EA5340C32454}" srcOrd="6" destOrd="0" presId="urn:microsoft.com/office/officeart/2005/8/layout/lProcess3"/>
    <dgm:cxn modelId="{FB401D10-AC07-4E18-B463-ECD5FBF8F516}" type="presParOf" srcId="{E7ED3D51-C534-43C3-AD6E-EA5340C32454}" destId="{BC390AA9-EF37-4F03-90F2-EB61B6101978}" srcOrd="0" destOrd="0" presId="urn:microsoft.com/office/officeart/2005/8/layout/lProcess3"/>
    <dgm:cxn modelId="{17677BB5-8386-4CE9-9F75-279124B3B3FD}" type="presParOf" srcId="{7FF841DA-0974-41AD-B3C3-5B3A39792D61}" destId="{81FEAE2B-43C4-426D-8782-8E04C4F7A5D2}" srcOrd="7" destOrd="0" presId="urn:microsoft.com/office/officeart/2005/8/layout/lProcess3"/>
    <dgm:cxn modelId="{EC9B4A93-2176-4083-BC0D-FD1670BBC677}" type="presParOf" srcId="{7FF841DA-0974-41AD-B3C3-5B3A39792D61}" destId="{8E025F37-2719-411E-BECF-8F6E8B29CCAD}" srcOrd="8" destOrd="0" presId="urn:microsoft.com/office/officeart/2005/8/layout/lProcess3"/>
    <dgm:cxn modelId="{9FEDB667-B6E5-4898-B19B-24FE9E2F5DE6}" type="presParOf" srcId="{8E025F37-2719-411E-BECF-8F6E8B29CCAD}" destId="{1A2550EB-C12D-4610-8359-3C2B27FB53F9}"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9D70F-43F2-4EAC-ABD5-A4F16DF851E4}" type="doc">
      <dgm:prSet loTypeId="urn:microsoft.com/office/officeart/2005/8/layout/vList4" loCatId="list" qsTypeId="urn:microsoft.com/office/officeart/2005/8/quickstyle/3d2" qsCatId="3D" csTypeId="urn:microsoft.com/office/officeart/2005/8/colors/colorful4" csCatId="colorful" phldr="1"/>
      <dgm:spPr/>
      <dgm:t>
        <a:bodyPr/>
        <a:lstStyle/>
        <a:p>
          <a:endParaRPr lang="es-ES"/>
        </a:p>
      </dgm:t>
    </dgm:pt>
    <dgm:pt modelId="{E752841D-778A-489C-8C1C-29D215E9416F}">
      <dgm:prSet custT="1"/>
      <dgm:spPr/>
      <dgm:t>
        <a:bodyPr lIns="0"/>
        <a:lstStyle/>
        <a:p>
          <a:r>
            <a:rPr lang="es-ES" sz="1800" b="1" dirty="0">
              <a:solidFill>
                <a:schemeClr val="tx1"/>
              </a:solidFill>
            </a:rPr>
            <a:t>Si el atavío del niño proporciona calor, abrigo y comodidad, quedará eliminada una de las principales causas de irritación y desasosiego.</a:t>
          </a:r>
          <a:endParaRPr lang="es-ES" sz="1800" dirty="0">
            <a:solidFill>
              <a:schemeClr val="tx1"/>
            </a:solidFill>
          </a:endParaRPr>
        </a:p>
      </dgm:t>
    </dgm:pt>
    <dgm:pt modelId="{D416FC8A-9F33-43A6-B188-DE9C134A33D8}" type="parTrans" cxnId="{8232FEEC-106C-453F-8EA7-CF9CD0D0B3F9}">
      <dgm:prSet/>
      <dgm:spPr/>
      <dgm:t>
        <a:bodyPr/>
        <a:lstStyle/>
        <a:p>
          <a:endParaRPr lang="es-ES"/>
        </a:p>
      </dgm:t>
    </dgm:pt>
    <dgm:pt modelId="{5B24AE4A-183F-4AFA-A5F7-BFD60D598AE1}" type="sibTrans" cxnId="{8232FEEC-106C-453F-8EA7-CF9CD0D0B3F9}">
      <dgm:prSet/>
      <dgm:spPr/>
      <dgm:t>
        <a:bodyPr/>
        <a:lstStyle/>
        <a:p>
          <a:endParaRPr lang="es-ES"/>
        </a:p>
      </dgm:t>
    </dgm:pt>
    <dgm:pt modelId="{3F41052F-D3AF-4D2B-A066-0FEF07F75ACE}">
      <dgm:prSet custT="1"/>
      <dgm:spPr/>
      <dgm:t>
        <a:bodyPr lIns="0"/>
        <a:lstStyle/>
        <a:p>
          <a:r>
            <a:rPr lang="es-ES" sz="1800" b="1" dirty="0">
              <a:solidFill>
                <a:schemeClr val="tx1"/>
              </a:solidFill>
            </a:rPr>
            <a:t>La ropa de todos los niños debe estar tan holgada, que les permita la más libre y completa respiración; y debe adaptarse de tal modo al cuerpo que los hombros lleven todo el peso de ella.</a:t>
          </a:r>
          <a:endParaRPr lang="es-ES" sz="1800" dirty="0">
            <a:solidFill>
              <a:schemeClr val="tx1"/>
            </a:solidFill>
          </a:endParaRPr>
        </a:p>
      </dgm:t>
    </dgm:pt>
    <dgm:pt modelId="{BFD7DEEB-9DA5-439B-80B8-E7EFA3775927}" type="parTrans" cxnId="{CEC5A269-F537-45CA-AB80-4AB4450D47E2}">
      <dgm:prSet/>
      <dgm:spPr/>
      <dgm:t>
        <a:bodyPr/>
        <a:lstStyle/>
        <a:p>
          <a:endParaRPr lang="es-ES"/>
        </a:p>
      </dgm:t>
    </dgm:pt>
    <dgm:pt modelId="{19FDF7C4-B87E-4850-94D4-81BAFFDFDA28}" type="sibTrans" cxnId="{CEC5A269-F537-45CA-AB80-4AB4450D47E2}">
      <dgm:prSet/>
      <dgm:spPr/>
      <dgm:t>
        <a:bodyPr/>
        <a:lstStyle/>
        <a:p>
          <a:endParaRPr lang="es-ES"/>
        </a:p>
      </dgm:t>
    </dgm:pt>
    <dgm:pt modelId="{71B4193F-2537-4F82-949B-94781470C1A3}">
      <dgm:prSet custT="1"/>
      <dgm:spPr/>
      <dgm:t>
        <a:bodyPr lIns="0"/>
        <a:lstStyle/>
        <a:p>
          <a:r>
            <a:rPr lang="es-ES" sz="1800" b="1" dirty="0">
              <a:solidFill>
                <a:schemeClr val="tx1"/>
              </a:solidFill>
            </a:rPr>
            <a:t>Los padres que dejan a sus hijos con las extremidades desnudas o casi desnudas, están sacrificando la salud de sus hijos... Si estas partes no están tan abrigadas como el cuerpo, la circulación no se equilibra, la sangre es impulsada a la cabeza originando dolor de cabeza o hemorragia nasal, tos, el estómago se sobrecarga de sangre y se provoca indigestión.</a:t>
          </a:r>
          <a:endParaRPr lang="es-ES" sz="1800" dirty="0">
            <a:solidFill>
              <a:schemeClr val="tx1"/>
            </a:solidFill>
          </a:endParaRPr>
        </a:p>
      </dgm:t>
    </dgm:pt>
    <dgm:pt modelId="{D885964F-4B01-48ED-95C2-D37FE770922D}" type="parTrans" cxnId="{502F7D21-9E3E-429E-B067-C8985D184279}">
      <dgm:prSet/>
      <dgm:spPr/>
      <dgm:t>
        <a:bodyPr/>
        <a:lstStyle/>
        <a:p>
          <a:endParaRPr lang="es-ES"/>
        </a:p>
      </dgm:t>
    </dgm:pt>
    <dgm:pt modelId="{415F18E3-1FF3-46DC-8529-E5A26360C709}" type="sibTrans" cxnId="{502F7D21-9E3E-429E-B067-C8985D184279}">
      <dgm:prSet/>
      <dgm:spPr/>
      <dgm:t>
        <a:bodyPr/>
        <a:lstStyle/>
        <a:p>
          <a:endParaRPr lang="es-ES"/>
        </a:p>
      </dgm:t>
    </dgm:pt>
    <dgm:pt modelId="{D2187B8E-A072-459B-AD43-1EADB31673EB}">
      <dgm:prSet custT="1"/>
      <dgm:spPr/>
      <dgm:t>
        <a:bodyPr lIns="0"/>
        <a:lstStyle/>
        <a:p>
          <a:r>
            <a:rPr lang="es-ES" sz="1800" b="1" dirty="0">
              <a:solidFill>
                <a:schemeClr val="tx1"/>
              </a:solidFill>
            </a:rPr>
            <a:t>Dios quería que hubiera una clara distinción entre el vestido de hombres y mujeres y ha considerado el asunto de importancia suficiente para dar instrucciones explícitas acerca de él; pues la misma vestimenta usada por ambos sexos ocasionaría confusión y gran aumento de crimen.</a:t>
          </a:r>
          <a:endParaRPr lang="es-ES" sz="1800" dirty="0">
            <a:solidFill>
              <a:schemeClr val="tx1"/>
            </a:solidFill>
          </a:endParaRPr>
        </a:p>
      </dgm:t>
    </dgm:pt>
    <dgm:pt modelId="{D8B9D5BA-C24A-430A-81BA-957CCFB9B9FD}" type="parTrans" cxnId="{A01F62B7-DA9F-4D16-8F7F-005EF6216DAD}">
      <dgm:prSet/>
      <dgm:spPr/>
      <dgm:t>
        <a:bodyPr/>
        <a:lstStyle/>
        <a:p>
          <a:endParaRPr lang="es-ES"/>
        </a:p>
      </dgm:t>
    </dgm:pt>
    <dgm:pt modelId="{16E12E31-B7D2-4A83-9952-723F5651257E}" type="sibTrans" cxnId="{A01F62B7-DA9F-4D16-8F7F-005EF6216DAD}">
      <dgm:prSet/>
      <dgm:spPr/>
      <dgm:t>
        <a:bodyPr/>
        <a:lstStyle/>
        <a:p>
          <a:endParaRPr lang="es-ES"/>
        </a:p>
      </dgm:t>
    </dgm:pt>
    <dgm:pt modelId="{BADD0CA6-DE6B-4B71-9DF9-CBE96D25CE24}">
      <dgm:prSet custT="1"/>
      <dgm:spPr/>
      <dgm:t>
        <a:bodyPr lIns="0"/>
        <a:lstStyle/>
        <a:p>
          <a:r>
            <a:rPr lang="es-ES" sz="1800" b="1" dirty="0">
              <a:solidFill>
                <a:schemeClr val="tx1"/>
              </a:solidFill>
            </a:rPr>
            <a:t>Háblese del amor y humildad de Jesús pero no se anime a los hermanos y hermanas a encontrar fallas en el vestido o la apariencia de otros.</a:t>
          </a:r>
          <a:endParaRPr lang="es-ES" sz="1800" dirty="0">
            <a:solidFill>
              <a:schemeClr val="tx1"/>
            </a:solidFill>
          </a:endParaRPr>
        </a:p>
      </dgm:t>
    </dgm:pt>
    <dgm:pt modelId="{7A844003-0001-4B8F-9E1B-D13373063B50}" type="parTrans" cxnId="{E8BF9830-3081-43DF-9679-F61B32EE43FE}">
      <dgm:prSet/>
      <dgm:spPr/>
      <dgm:t>
        <a:bodyPr/>
        <a:lstStyle/>
        <a:p>
          <a:endParaRPr lang="es-ES"/>
        </a:p>
      </dgm:t>
    </dgm:pt>
    <dgm:pt modelId="{FD73B921-07EB-47B3-87F4-29B9B38C0143}" type="sibTrans" cxnId="{E8BF9830-3081-43DF-9679-F61B32EE43FE}">
      <dgm:prSet/>
      <dgm:spPr/>
      <dgm:t>
        <a:bodyPr/>
        <a:lstStyle/>
        <a:p>
          <a:endParaRPr lang="es-ES"/>
        </a:p>
      </dgm:t>
    </dgm:pt>
    <dgm:pt modelId="{B72473D7-1FE1-4BC5-BB07-EC99AD3DBDDC}" type="pres">
      <dgm:prSet presAssocID="{B039D70F-43F2-4EAC-ABD5-A4F16DF851E4}" presName="linear" presStyleCnt="0">
        <dgm:presLayoutVars>
          <dgm:dir/>
          <dgm:resizeHandles val="exact"/>
        </dgm:presLayoutVars>
      </dgm:prSet>
      <dgm:spPr/>
    </dgm:pt>
    <dgm:pt modelId="{62918B90-D826-42B1-8BFE-3BFA7B6B57DF}" type="pres">
      <dgm:prSet presAssocID="{E752841D-778A-489C-8C1C-29D215E9416F}" presName="comp" presStyleCnt="0"/>
      <dgm:spPr/>
    </dgm:pt>
    <dgm:pt modelId="{AC76FB05-82AD-4627-B021-CC98E0E11D01}" type="pres">
      <dgm:prSet presAssocID="{E752841D-778A-489C-8C1C-29D215E9416F}" presName="box" presStyleLbl="node1" presStyleIdx="0" presStyleCnt="5" custScaleY="76174"/>
      <dgm:spPr/>
    </dgm:pt>
    <dgm:pt modelId="{DBDC25D0-BD24-439E-B680-AF1C1421B08F}" type="pres">
      <dgm:prSet presAssocID="{E752841D-778A-489C-8C1C-29D215E9416F}" presName="img" presStyleLbl="fgImgPlace1" presStyleIdx="0" presStyleCnt="5" custFlipVert="1" custScaleX="50045" custScaleY="89709" custLinFactNeighborX="-6333" custLinFactNeighborY="0"/>
      <dgm:spPr>
        <a:prstGeom prst="star6">
          <a:avLst/>
        </a:prstGeom>
        <a:solidFill>
          <a:srgbClr val="953B59"/>
        </a:solidFill>
      </dgm:spPr>
    </dgm:pt>
    <dgm:pt modelId="{EEA4E706-5ECC-40E0-AAE9-3258429461EC}" type="pres">
      <dgm:prSet presAssocID="{E752841D-778A-489C-8C1C-29D215E9416F}" presName="text" presStyleLbl="node1" presStyleIdx="0" presStyleCnt="5">
        <dgm:presLayoutVars>
          <dgm:bulletEnabled val="1"/>
        </dgm:presLayoutVars>
      </dgm:prSet>
      <dgm:spPr/>
    </dgm:pt>
    <dgm:pt modelId="{544C3D95-5DC9-4667-8C9E-BB1497A6B867}" type="pres">
      <dgm:prSet presAssocID="{5B24AE4A-183F-4AFA-A5F7-BFD60D598AE1}" presName="spacer" presStyleCnt="0"/>
      <dgm:spPr/>
    </dgm:pt>
    <dgm:pt modelId="{1524EE31-37A8-4711-A06A-67064920207D}" type="pres">
      <dgm:prSet presAssocID="{3F41052F-D3AF-4D2B-A066-0FEF07F75ACE}" presName="comp" presStyleCnt="0"/>
      <dgm:spPr/>
    </dgm:pt>
    <dgm:pt modelId="{F6FFE740-6F33-4E1F-8FFA-8A778439CC88}" type="pres">
      <dgm:prSet presAssocID="{3F41052F-D3AF-4D2B-A066-0FEF07F75ACE}" presName="box" presStyleLbl="node1" presStyleIdx="1" presStyleCnt="5" custScaleY="100042"/>
      <dgm:spPr/>
    </dgm:pt>
    <dgm:pt modelId="{23F900B0-476D-42C1-BD58-902D600116B2}" type="pres">
      <dgm:prSet presAssocID="{3F41052F-D3AF-4D2B-A066-0FEF07F75ACE}" presName="img" presStyleLbl="fgImgPlace1" presStyleIdx="1" presStyleCnt="5" custFlipVert="1" custScaleX="50045" custScaleY="89670" custLinFactNeighborX="-6097" custLinFactNeighborY="3432"/>
      <dgm:spPr>
        <a:prstGeom prst="star6">
          <a:avLst/>
        </a:prstGeom>
        <a:solidFill>
          <a:srgbClr val="7E3666"/>
        </a:solidFill>
      </dgm:spPr>
    </dgm:pt>
    <dgm:pt modelId="{31830EC7-90C0-4D3E-8353-6AC801ABA249}" type="pres">
      <dgm:prSet presAssocID="{3F41052F-D3AF-4D2B-A066-0FEF07F75ACE}" presName="text" presStyleLbl="node1" presStyleIdx="1" presStyleCnt="5">
        <dgm:presLayoutVars>
          <dgm:bulletEnabled val="1"/>
        </dgm:presLayoutVars>
      </dgm:prSet>
      <dgm:spPr/>
    </dgm:pt>
    <dgm:pt modelId="{EE6600AE-4784-48D3-A6BB-3D2ECB1C5C0A}" type="pres">
      <dgm:prSet presAssocID="{19FDF7C4-B87E-4850-94D4-81BAFFDFDA28}" presName="spacer" presStyleCnt="0"/>
      <dgm:spPr/>
    </dgm:pt>
    <dgm:pt modelId="{DC22A22B-AEDB-4E8D-96BF-20C49BEB46E6}" type="pres">
      <dgm:prSet presAssocID="{71B4193F-2537-4F82-949B-94781470C1A3}" presName="comp" presStyleCnt="0"/>
      <dgm:spPr/>
    </dgm:pt>
    <dgm:pt modelId="{8ACE5C83-AB8F-442C-9838-ABA68D0572EC}" type="pres">
      <dgm:prSet presAssocID="{71B4193F-2537-4F82-949B-94781470C1A3}" presName="box" presStyleLbl="node1" presStyleIdx="2" presStyleCnt="5" custScaleY="184909"/>
      <dgm:spPr/>
    </dgm:pt>
    <dgm:pt modelId="{8ADB062E-58F8-4CD2-9310-5FAE901422DA}" type="pres">
      <dgm:prSet presAssocID="{71B4193F-2537-4F82-949B-94781470C1A3}" presName="img" presStyleLbl="fgImgPlace1" presStyleIdx="2" presStyleCnt="5" custFlipVert="1" custScaleX="50045" custScaleY="89670" custLinFactNeighborX="-4277" custLinFactNeighborY="822"/>
      <dgm:spPr>
        <a:prstGeom prst="star6">
          <a:avLst/>
        </a:prstGeom>
        <a:solidFill>
          <a:srgbClr val="893F87"/>
        </a:solidFill>
      </dgm:spPr>
    </dgm:pt>
    <dgm:pt modelId="{47AA9EC1-9EEC-4522-BFA3-A735ACAE779D}" type="pres">
      <dgm:prSet presAssocID="{71B4193F-2537-4F82-949B-94781470C1A3}" presName="text" presStyleLbl="node1" presStyleIdx="2" presStyleCnt="5">
        <dgm:presLayoutVars>
          <dgm:bulletEnabled val="1"/>
        </dgm:presLayoutVars>
      </dgm:prSet>
      <dgm:spPr/>
    </dgm:pt>
    <dgm:pt modelId="{54EC6A65-A29C-4965-BB88-788670DE28E5}" type="pres">
      <dgm:prSet presAssocID="{415F18E3-1FF3-46DC-8529-E5A26360C709}" presName="spacer" presStyleCnt="0"/>
      <dgm:spPr/>
    </dgm:pt>
    <dgm:pt modelId="{94D1CA18-FF11-4915-9117-12D046F8CA29}" type="pres">
      <dgm:prSet presAssocID="{D2187B8E-A072-459B-AD43-1EADB31673EB}" presName="comp" presStyleCnt="0"/>
      <dgm:spPr/>
    </dgm:pt>
    <dgm:pt modelId="{412E5B0F-47A0-4CBA-9B81-4A77E2553D96}" type="pres">
      <dgm:prSet presAssocID="{D2187B8E-A072-459B-AD43-1EADB31673EB}" presName="box" presStyleLbl="node1" presStyleIdx="3" presStyleCnt="5" custScaleY="135358"/>
      <dgm:spPr/>
    </dgm:pt>
    <dgm:pt modelId="{1CC5BE59-63A1-4E6B-A87E-C031090837E9}" type="pres">
      <dgm:prSet presAssocID="{D2187B8E-A072-459B-AD43-1EADB31673EB}" presName="img" presStyleLbl="fgImgPlace1" presStyleIdx="3" presStyleCnt="5" custFlipVert="1" custScaleX="50045" custScaleY="89670" custLinFactNeighborX="-3793" custLinFactNeighborY="-4236"/>
      <dgm:spPr>
        <a:prstGeom prst="star6">
          <a:avLst/>
        </a:prstGeom>
        <a:solidFill>
          <a:srgbClr val="734187"/>
        </a:solidFill>
      </dgm:spPr>
    </dgm:pt>
    <dgm:pt modelId="{390B298F-E3F9-4DA8-BD43-3C0F2B373CFD}" type="pres">
      <dgm:prSet presAssocID="{D2187B8E-A072-459B-AD43-1EADB31673EB}" presName="text" presStyleLbl="node1" presStyleIdx="3" presStyleCnt="5">
        <dgm:presLayoutVars>
          <dgm:bulletEnabled val="1"/>
        </dgm:presLayoutVars>
      </dgm:prSet>
      <dgm:spPr/>
    </dgm:pt>
    <dgm:pt modelId="{82ECB3AC-1B53-48AD-AEFB-B669E87172F7}" type="pres">
      <dgm:prSet presAssocID="{16E12E31-B7D2-4A83-9952-723F5651257E}" presName="spacer" presStyleCnt="0"/>
      <dgm:spPr/>
    </dgm:pt>
    <dgm:pt modelId="{94A7C11F-852D-47CD-B046-44BF5059BB11}" type="pres">
      <dgm:prSet presAssocID="{BADD0CA6-DE6B-4B71-9DF9-CBE96D25CE24}" presName="comp" presStyleCnt="0"/>
      <dgm:spPr/>
    </dgm:pt>
    <dgm:pt modelId="{F9DDAC2C-302C-4672-A272-1D544B29A579}" type="pres">
      <dgm:prSet presAssocID="{BADD0CA6-DE6B-4B71-9DF9-CBE96D25CE24}" presName="box" presStyleLbl="node1" presStyleIdx="4" presStyleCnt="5" custScaleY="85345"/>
      <dgm:spPr/>
    </dgm:pt>
    <dgm:pt modelId="{13DF9E76-A38C-4EBA-9A36-D58D2E494070}" type="pres">
      <dgm:prSet presAssocID="{BADD0CA6-DE6B-4B71-9DF9-CBE96D25CE24}" presName="img" presStyleLbl="fgImgPlace1" presStyleIdx="4" presStyleCnt="5" custFlipVert="1" custScaleX="50045" custScaleY="89670" custLinFactNeighborX="-3970" custLinFactNeighborY="-2495"/>
      <dgm:spPr>
        <a:prstGeom prst="star6">
          <a:avLst/>
        </a:prstGeom>
        <a:solidFill>
          <a:srgbClr val="5C4187"/>
        </a:solidFill>
      </dgm:spPr>
    </dgm:pt>
    <dgm:pt modelId="{71CEBDB6-570D-4DD2-A5C4-AB74A19C9128}" type="pres">
      <dgm:prSet presAssocID="{BADD0CA6-DE6B-4B71-9DF9-CBE96D25CE24}" presName="text" presStyleLbl="node1" presStyleIdx="4" presStyleCnt="5">
        <dgm:presLayoutVars>
          <dgm:bulletEnabled val="1"/>
        </dgm:presLayoutVars>
      </dgm:prSet>
      <dgm:spPr/>
    </dgm:pt>
  </dgm:ptLst>
  <dgm:cxnLst>
    <dgm:cxn modelId="{3D77110A-C040-4029-A839-A7852E90E210}" type="presOf" srcId="{E752841D-778A-489C-8C1C-29D215E9416F}" destId="{EEA4E706-5ECC-40E0-AAE9-3258429461EC}" srcOrd="1" destOrd="0" presId="urn:microsoft.com/office/officeart/2005/8/layout/vList4"/>
    <dgm:cxn modelId="{F82DD81B-FE3E-48C5-8D81-067A6D5D657E}" type="presOf" srcId="{E752841D-778A-489C-8C1C-29D215E9416F}" destId="{AC76FB05-82AD-4627-B021-CC98E0E11D01}" srcOrd="0" destOrd="0" presId="urn:microsoft.com/office/officeart/2005/8/layout/vList4"/>
    <dgm:cxn modelId="{502F7D21-9E3E-429E-B067-C8985D184279}" srcId="{B039D70F-43F2-4EAC-ABD5-A4F16DF851E4}" destId="{71B4193F-2537-4F82-949B-94781470C1A3}" srcOrd="2" destOrd="0" parTransId="{D885964F-4B01-48ED-95C2-D37FE770922D}" sibTransId="{415F18E3-1FF3-46DC-8529-E5A26360C709}"/>
    <dgm:cxn modelId="{19800B2A-804C-4BD9-B221-42A3509ED28D}" type="presOf" srcId="{B039D70F-43F2-4EAC-ABD5-A4F16DF851E4}" destId="{B72473D7-1FE1-4BC5-BB07-EC99AD3DBDDC}" srcOrd="0" destOrd="0" presId="urn:microsoft.com/office/officeart/2005/8/layout/vList4"/>
    <dgm:cxn modelId="{E8BF9830-3081-43DF-9679-F61B32EE43FE}" srcId="{B039D70F-43F2-4EAC-ABD5-A4F16DF851E4}" destId="{BADD0CA6-DE6B-4B71-9DF9-CBE96D25CE24}" srcOrd="4" destOrd="0" parTransId="{7A844003-0001-4B8F-9E1B-D13373063B50}" sibTransId="{FD73B921-07EB-47B3-87F4-29B9B38C0143}"/>
    <dgm:cxn modelId="{CEC5A269-F537-45CA-AB80-4AB4450D47E2}" srcId="{B039D70F-43F2-4EAC-ABD5-A4F16DF851E4}" destId="{3F41052F-D3AF-4D2B-A066-0FEF07F75ACE}" srcOrd="1" destOrd="0" parTransId="{BFD7DEEB-9DA5-439B-80B8-E7EFA3775927}" sibTransId="{19FDF7C4-B87E-4850-94D4-81BAFFDFDA28}"/>
    <dgm:cxn modelId="{8AFEA56A-7BF7-47CB-B0FF-1552448FE99B}" type="presOf" srcId="{BADD0CA6-DE6B-4B71-9DF9-CBE96D25CE24}" destId="{71CEBDB6-570D-4DD2-A5C4-AB74A19C9128}" srcOrd="1" destOrd="0" presId="urn:microsoft.com/office/officeart/2005/8/layout/vList4"/>
    <dgm:cxn modelId="{8AAF1352-64B9-4D16-AA5A-A093402A063F}" type="presOf" srcId="{3F41052F-D3AF-4D2B-A066-0FEF07F75ACE}" destId="{31830EC7-90C0-4D3E-8353-6AC801ABA249}" srcOrd="1" destOrd="0" presId="urn:microsoft.com/office/officeart/2005/8/layout/vList4"/>
    <dgm:cxn modelId="{DBBFCA72-D8D6-4748-A6B8-555B09CD5AB6}" type="presOf" srcId="{71B4193F-2537-4F82-949B-94781470C1A3}" destId="{8ACE5C83-AB8F-442C-9838-ABA68D0572EC}" srcOrd="0" destOrd="0" presId="urn:microsoft.com/office/officeart/2005/8/layout/vList4"/>
    <dgm:cxn modelId="{9F845989-3934-42C8-9974-A1F6AAF0F215}" type="presOf" srcId="{3F41052F-D3AF-4D2B-A066-0FEF07F75ACE}" destId="{F6FFE740-6F33-4E1F-8FFA-8A778439CC88}" srcOrd="0" destOrd="0" presId="urn:microsoft.com/office/officeart/2005/8/layout/vList4"/>
    <dgm:cxn modelId="{9208BB98-9EC3-4C6B-AB45-B42562F67659}" type="presOf" srcId="{D2187B8E-A072-459B-AD43-1EADB31673EB}" destId="{390B298F-E3F9-4DA8-BD43-3C0F2B373CFD}" srcOrd="1" destOrd="0" presId="urn:microsoft.com/office/officeart/2005/8/layout/vList4"/>
    <dgm:cxn modelId="{A01F62B7-DA9F-4D16-8F7F-005EF6216DAD}" srcId="{B039D70F-43F2-4EAC-ABD5-A4F16DF851E4}" destId="{D2187B8E-A072-459B-AD43-1EADB31673EB}" srcOrd="3" destOrd="0" parTransId="{D8B9D5BA-C24A-430A-81BA-957CCFB9B9FD}" sibTransId="{16E12E31-B7D2-4A83-9952-723F5651257E}"/>
    <dgm:cxn modelId="{F6DCA1C7-5EBF-4C15-AF8C-1E080BA6C1B0}" type="presOf" srcId="{D2187B8E-A072-459B-AD43-1EADB31673EB}" destId="{412E5B0F-47A0-4CBA-9B81-4A77E2553D96}" srcOrd="0" destOrd="0" presId="urn:microsoft.com/office/officeart/2005/8/layout/vList4"/>
    <dgm:cxn modelId="{7C5B45D0-9441-4E25-9167-70D1041A4513}" type="presOf" srcId="{71B4193F-2537-4F82-949B-94781470C1A3}" destId="{47AA9EC1-9EEC-4522-BFA3-A735ACAE779D}" srcOrd="1" destOrd="0" presId="urn:microsoft.com/office/officeart/2005/8/layout/vList4"/>
    <dgm:cxn modelId="{8232FEEC-106C-453F-8EA7-CF9CD0D0B3F9}" srcId="{B039D70F-43F2-4EAC-ABD5-A4F16DF851E4}" destId="{E752841D-778A-489C-8C1C-29D215E9416F}" srcOrd="0" destOrd="0" parTransId="{D416FC8A-9F33-43A6-B188-DE9C134A33D8}" sibTransId="{5B24AE4A-183F-4AFA-A5F7-BFD60D598AE1}"/>
    <dgm:cxn modelId="{6349D0F8-B229-4D73-B909-4FD17D998633}" type="presOf" srcId="{BADD0CA6-DE6B-4B71-9DF9-CBE96D25CE24}" destId="{F9DDAC2C-302C-4672-A272-1D544B29A579}" srcOrd="0" destOrd="0" presId="urn:microsoft.com/office/officeart/2005/8/layout/vList4"/>
    <dgm:cxn modelId="{CEF57B4D-AADF-457A-9E9E-DDAD403B2609}" type="presParOf" srcId="{B72473D7-1FE1-4BC5-BB07-EC99AD3DBDDC}" destId="{62918B90-D826-42B1-8BFE-3BFA7B6B57DF}" srcOrd="0" destOrd="0" presId="urn:microsoft.com/office/officeart/2005/8/layout/vList4"/>
    <dgm:cxn modelId="{FDA1026E-86CC-4BD0-AE04-91909A0AA927}" type="presParOf" srcId="{62918B90-D826-42B1-8BFE-3BFA7B6B57DF}" destId="{AC76FB05-82AD-4627-B021-CC98E0E11D01}" srcOrd="0" destOrd="0" presId="urn:microsoft.com/office/officeart/2005/8/layout/vList4"/>
    <dgm:cxn modelId="{0A194D71-271F-4E07-8293-C3ED92098971}" type="presParOf" srcId="{62918B90-D826-42B1-8BFE-3BFA7B6B57DF}" destId="{DBDC25D0-BD24-439E-B680-AF1C1421B08F}" srcOrd="1" destOrd="0" presId="urn:microsoft.com/office/officeart/2005/8/layout/vList4"/>
    <dgm:cxn modelId="{920DD8FF-DB42-45DC-A836-ECE721FD8E60}" type="presParOf" srcId="{62918B90-D826-42B1-8BFE-3BFA7B6B57DF}" destId="{EEA4E706-5ECC-40E0-AAE9-3258429461EC}" srcOrd="2" destOrd="0" presId="urn:microsoft.com/office/officeart/2005/8/layout/vList4"/>
    <dgm:cxn modelId="{CF056AD8-B472-492C-A7B2-3BF58661B94E}" type="presParOf" srcId="{B72473D7-1FE1-4BC5-BB07-EC99AD3DBDDC}" destId="{544C3D95-5DC9-4667-8C9E-BB1497A6B867}" srcOrd="1" destOrd="0" presId="urn:microsoft.com/office/officeart/2005/8/layout/vList4"/>
    <dgm:cxn modelId="{BD5FCAE4-A330-40BE-B2C9-2F52D3624D97}" type="presParOf" srcId="{B72473D7-1FE1-4BC5-BB07-EC99AD3DBDDC}" destId="{1524EE31-37A8-4711-A06A-67064920207D}" srcOrd="2" destOrd="0" presId="urn:microsoft.com/office/officeart/2005/8/layout/vList4"/>
    <dgm:cxn modelId="{C33B5FE8-89D9-4820-B8E5-DA4BB7AEB8B7}" type="presParOf" srcId="{1524EE31-37A8-4711-A06A-67064920207D}" destId="{F6FFE740-6F33-4E1F-8FFA-8A778439CC88}" srcOrd="0" destOrd="0" presId="urn:microsoft.com/office/officeart/2005/8/layout/vList4"/>
    <dgm:cxn modelId="{A0206417-73D9-4FB8-8088-FBD0154A239E}" type="presParOf" srcId="{1524EE31-37A8-4711-A06A-67064920207D}" destId="{23F900B0-476D-42C1-BD58-902D600116B2}" srcOrd="1" destOrd="0" presId="urn:microsoft.com/office/officeart/2005/8/layout/vList4"/>
    <dgm:cxn modelId="{49295B13-0531-47F0-8318-986AFAF61294}" type="presParOf" srcId="{1524EE31-37A8-4711-A06A-67064920207D}" destId="{31830EC7-90C0-4D3E-8353-6AC801ABA249}" srcOrd="2" destOrd="0" presId="urn:microsoft.com/office/officeart/2005/8/layout/vList4"/>
    <dgm:cxn modelId="{65A6BBAE-CC08-40D1-9D29-5F8A5858248F}" type="presParOf" srcId="{B72473D7-1FE1-4BC5-BB07-EC99AD3DBDDC}" destId="{EE6600AE-4784-48D3-A6BB-3D2ECB1C5C0A}" srcOrd="3" destOrd="0" presId="urn:microsoft.com/office/officeart/2005/8/layout/vList4"/>
    <dgm:cxn modelId="{4C41AF57-7741-4516-A50E-C1BAD69DAFE9}" type="presParOf" srcId="{B72473D7-1FE1-4BC5-BB07-EC99AD3DBDDC}" destId="{DC22A22B-AEDB-4E8D-96BF-20C49BEB46E6}" srcOrd="4" destOrd="0" presId="urn:microsoft.com/office/officeart/2005/8/layout/vList4"/>
    <dgm:cxn modelId="{EF4418AA-504C-4D37-A0C9-CB83DC22E006}" type="presParOf" srcId="{DC22A22B-AEDB-4E8D-96BF-20C49BEB46E6}" destId="{8ACE5C83-AB8F-442C-9838-ABA68D0572EC}" srcOrd="0" destOrd="0" presId="urn:microsoft.com/office/officeart/2005/8/layout/vList4"/>
    <dgm:cxn modelId="{B4D448F3-6405-4B60-B84F-E67DA9F65564}" type="presParOf" srcId="{DC22A22B-AEDB-4E8D-96BF-20C49BEB46E6}" destId="{8ADB062E-58F8-4CD2-9310-5FAE901422DA}" srcOrd="1" destOrd="0" presId="urn:microsoft.com/office/officeart/2005/8/layout/vList4"/>
    <dgm:cxn modelId="{396CB244-39C2-4A95-80CA-797B57D71996}" type="presParOf" srcId="{DC22A22B-AEDB-4E8D-96BF-20C49BEB46E6}" destId="{47AA9EC1-9EEC-4522-BFA3-A735ACAE779D}" srcOrd="2" destOrd="0" presId="urn:microsoft.com/office/officeart/2005/8/layout/vList4"/>
    <dgm:cxn modelId="{66F2A909-E45B-4125-BFC3-938707DCFA37}" type="presParOf" srcId="{B72473D7-1FE1-4BC5-BB07-EC99AD3DBDDC}" destId="{54EC6A65-A29C-4965-BB88-788670DE28E5}" srcOrd="5" destOrd="0" presId="urn:microsoft.com/office/officeart/2005/8/layout/vList4"/>
    <dgm:cxn modelId="{4B08692B-064D-4476-89C2-43B64C884FD1}" type="presParOf" srcId="{B72473D7-1FE1-4BC5-BB07-EC99AD3DBDDC}" destId="{94D1CA18-FF11-4915-9117-12D046F8CA29}" srcOrd="6" destOrd="0" presId="urn:microsoft.com/office/officeart/2005/8/layout/vList4"/>
    <dgm:cxn modelId="{02FE1E0D-E062-4F53-847F-F492B20A4496}" type="presParOf" srcId="{94D1CA18-FF11-4915-9117-12D046F8CA29}" destId="{412E5B0F-47A0-4CBA-9B81-4A77E2553D96}" srcOrd="0" destOrd="0" presId="urn:microsoft.com/office/officeart/2005/8/layout/vList4"/>
    <dgm:cxn modelId="{2EDD5BB2-69F3-4408-9903-3A9969DD2D4A}" type="presParOf" srcId="{94D1CA18-FF11-4915-9117-12D046F8CA29}" destId="{1CC5BE59-63A1-4E6B-A87E-C031090837E9}" srcOrd="1" destOrd="0" presId="urn:microsoft.com/office/officeart/2005/8/layout/vList4"/>
    <dgm:cxn modelId="{703A7800-1523-464B-95E6-9EF63EB662E8}" type="presParOf" srcId="{94D1CA18-FF11-4915-9117-12D046F8CA29}" destId="{390B298F-E3F9-4DA8-BD43-3C0F2B373CFD}" srcOrd="2" destOrd="0" presId="urn:microsoft.com/office/officeart/2005/8/layout/vList4"/>
    <dgm:cxn modelId="{05CB9537-61CB-4B91-B0D4-0E7CC83389A3}" type="presParOf" srcId="{B72473D7-1FE1-4BC5-BB07-EC99AD3DBDDC}" destId="{82ECB3AC-1B53-48AD-AEFB-B669E87172F7}" srcOrd="7" destOrd="0" presId="urn:microsoft.com/office/officeart/2005/8/layout/vList4"/>
    <dgm:cxn modelId="{E37D4402-6546-44F6-93FE-E1CEEE534370}" type="presParOf" srcId="{B72473D7-1FE1-4BC5-BB07-EC99AD3DBDDC}" destId="{94A7C11F-852D-47CD-B046-44BF5059BB11}" srcOrd="8" destOrd="0" presId="urn:microsoft.com/office/officeart/2005/8/layout/vList4"/>
    <dgm:cxn modelId="{5AE1E026-C4AE-4B6B-9D4C-840336F3213F}" type="presParOf" srcId="{94A7C11F-852D-47CD-B046-44BF5059BB11}" destId="{F9DDAC2C-302C-4672-A272-1D544B29A579}" srcOrd="0" destOrd="0" presId="urn:microsoft.com/office/officeart/2005/8/layout/vList4"/>
    <dgm:cxn modelId="{58047906-24AE-4869-BEDB-E87C3226095D}" type="presParOf" srcId="{94A7C11F-852D-47CD-B046-44BF5059BB11}" destId="{13DF9E76-A38C-4EBA-9A36-D58D2E494070}" srcOrd="1" destOrd="0" presId="urn:microsoft.com/office/officeart/2005/8/layout/vList4"/>
    <dgm:cxn modelId="{09BEB383-7D5E-4035-9AAD-82A59B87F528}" type="presParOf" srcId="{94A7C11F-852D-47CD-B046-44BF5059BB11}" destId="{71CEBDB6-570D-4DD2-A5C4-AB74A19C9128}"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C21AB-65EB-4276-9090-C0D8409EF124}">
      <dsp:nvSpPr>
        <dsp:cNvPr id="0" name=""/>
        <dsp:cNvSpPr/>
      </dsp:nvSpPr>
      <dsp:spPr>
        <a:xfrm>
          <a:off x="0" y="388"/>
          <a:ext cx="7590113" cy="4928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Que su vestimenta esté limpia y sea atractiva. Modesta, no llamativa.</a:t>
          </a:r>
          <a:endParaRPr lang="es-ES" sz="1800" kern="1200">
            <a:solidFill>
              <a:schemeClr val="tx1"/>
            </a:solidFill>
          </a:endParaRPr>
        </a:p>
      </dsp:txBody>
      <dsp:txXfrm>
        <a:off x="24061" y="24449"/>
        <a:ext cx="7541991" cy="444767"/>
      </dsp:txXfrm>
    </dsp:sp>
    <dsp:sp modelId="{A6059B5E-BD2B-4ADC-B168-21962F8B0F6A}">
      <dsp:nvSpPr>
        <dsp:cNvPr id="0" name=""/>
        <dsp:cNvSpPr/>
      </dsp:nvSpPr>
      <dsp:spPr>
        <a:xfrm>
          <a:off x="0" y="498468"/>
          <a:ext cx="7590113" cy="492889"/>
        </a:xfrm>
        <a:prstGeom prst="roundRect">
          <a:avLst/>
        </a:prstGeom>
        <a:solidFill>
          <a:schemeClr val="accent4">
            <a:hueOff val="1225111"/>
            <a:satOff val="-5097"/>
            <a:lumOff val="120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Que sea apropiada. Evitar lo superfluo y ostentoso.</a:t>
          </a:r>
        </a:p>
      </dsp:txBody>
      <dsp:txXfrm>
        <a:off x="24061" y="522529"/>
        <a:ext cx="7541991" cy="444767"/>
      </dsp:txXfrm>
    </dsp:sp>
    <dsp:sp modelId="{FCC6A5CD-C356-4AB1-8380-4CEF690D4542}">
      <dsp:nvSpPr>
        <dsp:cNvPr id="0" name=""/>
        <dsp:cNvSpPr/>
      </dsp:nvSpPr>
      <dsp:spPr>
        <a:xfrm>
          <a:off x="0" y="996547"/>
          <a:ext cx="7590113" cy="492889"/>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Debiera manifestarse buen gusto en los colores y modelos.</a:t>
          </a:r>
          <a:endParaRPr lang="es-ES" sz="1800" kern="1200" dirty="0">
            <a:solidFill>
              <a:schemeClr val="tx1"/>
            </a:solidFill>
          </a:endParaRPr>
        </a:p>
      </dsp:txBody>
      <dsp:txXfrm>
        <a:off x="24061" y="1020608"/>
        <a:ext cx="7541991" cy="444767"/>
      </dsp:txXfrm>
    </dsp:sp>
    <dsp:sp modelId="{78D99540-0812-42AB-9512-13F0CAAFADF0}">
      <dsp:nvSpPr>
        <dsp:cNvPr id="0" name=""/>
        <dsp:cNvSpPr/>
      </dsp:nvSpPr>
      <dsp:spPr>
        <a:xfrm>
          <a:off x="0" y="1494626"/>
          <a:ext cx="7590113" cy="492889"/>
        </a:xfrm>
        <a:prstGeom prst="roundRect">
          <a:avLst/>
        </a:prstGeom>
        <a:solidFill>
          <a:schemeClr val="accent4">
            <a:hueOff val="3675334"/>
            <a:satOff val="-15291"/>
            <a:lumOff val="3603"/>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De buena calidad y apropiada para el uso.</a:t>
          </a:r>
          <a:endParaRPr lang="es-ES" sz="1800" kern="1200">
            <a:solidFill>
              <a:schemeClr val="tx1"/>
            </a:solidFill>
          </a:endParaRPr>
        </a:p>
      </dsp:txBody>
      <dsp:txXfrm>
        <a:off x="24061" y="1518687"/>
        <a:ext cx="7541991" cy="444767"/>
      </dsp:txXfrm>
    </dsp:sp>
    <dsp:sp modelId="{2EEA2017-6750-48EC-B610-65CDE732BB47}">
      <dsp:nvSpPr>
        <dsp:cNvPr id="0" name=""/>
        <dsp:cNvSpPr/>
      </dsp:nvSpPr>
      <dsp:spPr>
        <a:xfrm>
          <a:off x="0" y="1992706"/>
          <a:ext cx="7590113" cy="492889"/>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Debe proporcionarnos abrigo y protección adecuados.</a:t>
          </a:r>
          <a:endParaRPr lang="es-ES" sz="1800" kern="1200">
            <a:solidFill>
              <a:schemeClr val="tx1"/>
            </a:solidFill>
          </a:endParaRPr>
        </a:p>
      </dsp:txBody>
      <dsp:txXfrm>
        <a:off x="24061" y="2016767"/>
        <a:ext cx="7541991" cy="444767"/>
      </dsp:txXfrm>
    </dsp:sp>
    <dsp:sp modelId="{8FF142FF-280C-464B-8AEE-838B95A48EB0}">
      <dsp:nvSpPr>
        <dsp:cNvPr id="0" name=""/>
        <dsp:cNvSpPr/>
      </dsp:nvSpPr>
      <dsp:spPr>
        <a:xfrm>
          <a:off x="0" y="2490785"/>
          <a:ext cx="7590113" cy="714167"/>
        </a:xfrm>
        <a:prstGeom prst="roundRect">
          <a:avLst/>
        </a:prstGeom>
        <a:solidFill>
          <a:schemeClr val="accent4">
            <a:hueOff val="6125556"/>
            <a:satOff val="-25486"/>
            <a:lumOff val="600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Practicad la economía en lo que gastáis en ropa. No prodiguéis sobre vosotros mismos medios que son grandemente necesarios para la obra de Dios. </a:t>
          </a:r>
          <a:endParaRPr lang="es-ES" sz="1800" kern="1200">
            <a:solidFill>
              <a:schemeClr val="tx1"/>
            </a:solidFill>
          </a:endParaRPr>
        </a:p>
      </dsp:txBody>
      <dsp:txXfrm>
        <a:off x="34863" y="2525648"/>
        <a:ext cx="7520387" cy="644441"/>
      </dsp:txXfrm>
    </dsp:sp>
    <dsp:sp modelId="{69917D77-2D02-49D4-97A4-28C3EB37B298}">
      <dsp:nvSpPr>
        <dsp:cNvPr id="0" name=""/>
        <dsp:cNvSpPr/>
      </dsp:nvSpPr>
      <dsp:spPr>
        <a:xfrm>
          <a:off x="0" y="3210142"/>
          <a:ext cx="7590113" cy="714167"/>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La gente de buen criterio considerará vuestras tentativas de embellecer lo externo como una prueba de una mente débil y un corazón orgulloso.</a:t>
          </a:r>
          <a:endParaRPr lang="es-ES" sz="1800" kern="1200">
            <a:solidFill>
              <a:schemeClr val="tx1"/>
            </a:solidFill>
          </a:endParaRPr>
        </a:p>
      </dsp:txBody>
      <dsp:txXfrm>
        <a:off x="34863" y="3245005"/>
        <a:ext cx="7520387" cy="644441"/>
      </dsp:txXfrm>
    </dsp:sp>
    <dsp:sp modelId="{388242DB-4BDD-442B-9FBF-B41D1C0CF917}">
      <dsp:nvSpPr>
        <dsp:cNvPr id="0" name=""/>
        <dsp:cNvSpPr/>
      </dsp:nvSpPr>
      <dsp:spPr>
        <a:xfrm>
          <a:off x="0" y="3929499"/>
          <a:ext cx="7590113" cy="1035206"/>
        </a:xfrm>
        <a:prstGeom prst="roundRect">
          <a:avLst/>
        </a:prstGeom>
        <a:solidFill>
          <a:schemeClr val="accent4">
            <a:hueOff val="8575779"/>
            <a:satOff val="-35680"/>
            <a:lumOff val="840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Cuando dedicáis un tiempo precioso para acicalar vuestro atavío, recordad que el Rey de gloria vestía una túnica simple e inconsútil.</a:t>
          </a:r>
          <a:endParaRPr lang="es-ES" sz="1800" kern="1200" dirty="0">
            <a:solidFill>
              <a:schemeClr val="tx1"/>
            </a:solidFill>
          </a:endParaRPr>
        </a:p>
      </dsp:txBody>
      <dsp:txXfrm>
        <a:off x="50535" y="3980034"/>
        <a:ext cx="7489043" cy="934136"/>
      </dsp:txXfrm>
    </dsp:sp>
    <dsp:sp modelId="{95BB56E6-DD29-4A3F-B65C-0285C72F6AC5}">
      <dsp:nvSpPr>
        <dsp:cNvPr id="0" name=""/>
        <dsp:cNvSpPr/>
      </dsp:nvSpPr>
      <dsp:spPr>
        <a:xfrm>
          <a:off x="0" y="4969895"/>
          <a:ext cx="7590113" cy="1399588"/>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Los adornos adicionales sean dejados de lado, aun cuando cuesten una bagatela. Prescindid de los adornos innecesarios y reservad para el adelanto de la causa de Dios los medios así economizados. Aprended la lección de la abnegación y enseñadla a vuestros hijos. </a:t>
          </a:r>
          <a:endParaRPr lang="es-ES" sz="1800" kern="1200" dirty="0">
            <a:solidFill>
              <a:schemeClr val="tx1"/>
            </a:solidFill>
          </a:endParaRPr>
        </a:p>
      </dsp:txBody>
      <dsp:txXfrm>
        <a:off x="68322" y="5038217"/>
        <a:ext cx="7453469" cy="1262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EBB98-1F6B-4187-941E-830AAC710F30}">
      <dsp:nvSpPr>
        <dsp:cNvPr id="0" name=""/>
        <dsp:cNvSpPr/>
      </dsp:nvSpPr>
      <dsp:spPr>
        <a:xfrm>
          <a:off x="3912" y="397755"/>
          <a:ext cx="7371354" cy="849265"/>
        </a:xfrm>
        <a:prstGeom prst="homePlate">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rPr>
            <a:t>Todo medio destinado a llamar la atención a la persona así vestida, o a despertar la admiración, queda excluido de la modesta indumentaria impuesta por la Palabra de Dios.</a:t>
          </a:r>
          <a:endParaRPr lang="es-ES" sz="1800" kern="1200" dirty="0">
            <a:solidFill>
              <a:schemeClr val="tx1"/>
            </a:solidFill>
            <a:effectLst/>
          </a:endParaRPr>
        </a:p>
      </dsp:txBody>
      <dsp:txXfrm>
        <a:off x="3912" y="397755"/>
        <a:ext cx="7159038" cy="849265"/>
      </dsp:txXfrm>
    </dsp:sp>
    <dsp:sp modelId="{87C4CA99-829F-48AB-92F0-3725F81AF9DD}">
      <dsp:nvSpPr>
        <dsp:cNvPr id="0" name=""/>
        <dsp:cNvSpPr/>
      </dsp:nvSpPr>
      <dsp:spPr>
        <a:xfrm>
          <a:off x="3912" y="1402387"/>
          <a:ext cx="7371354" cy="2127708"/>
        </a:xfrm>
        <a:prstGeom prst="homePlate">
          <a:avLst/>
        </a:prstGeom>
        <a:gradFill rotWithShape="0">
          <a:gsLst>
            <a:gs pos="0">
              <a:schemeClr val="accent2">
                <a:hueOff val="-330843"/>
                <a:satOff val="373"/>
                <a:lumOff val="882"/>
                <a:alphaOff val="0"/>
                <a:satMod val="103000"/>
                <a:lumMod val="102000"/>
                <a:tint val="94000"/>
              </a:schemeClr>
            </a:gs>
            <a:gs pos="50000">
              <a:schemeClr val="accent2">
                <a:hueOff val="-330843"/>
                <a:satOff val="373"/>
                <a:lumOff val="882"/>
                <a:alphaOff val="0"/>
                <a:satMod val="110000"/>
                <a:lumMod val="100000"/>
                <a:shade val="100000"/>
              </a:schemeClr>
            </a:gs>
            <a:gs pos="100000">
              <a:schemeClr val="accent2">
                <a:hueOff val="-330843"/>
                <a:satOff val="373"/>
                <a:lumOff val="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rPr>
            <a:t>Hay un adorno que no perecerá nunca, que promoverá la felicidad de todos los que nos rodean en esta vida y resplandecerá con lustre, inmarcesible en el futuro inmortal. Es el adorno de un espíritu manso y humilde. En vez de procurar adornos de oro para la vista, se debería hacer un esfuerzo ferviente para obtener la sabiduría que es de más valor que el oro fino; sí, que es más preciosa que los rubies.</a:t>
          </a:r>
          <a:endParaRPr lang="es-ES" sz="1800" kern="1200" dirty="0">
            <a:solidFill>
              <a:schemeClr val="tx1"/>
            </a:solidFill>
            <a:effectLst/>
          </a:endParaRPr>
        </a:p>
      </dsp:txBody>
      <dsp:txXfrm>
        <a:off x="3912" y="1402387"/>
        <a:ext cx="6839427" cy="2127708"/>
      </dsp:txXfrm>
    </dsp:sp>
    <dsp:sp modelId="{096EB040-2747-4E44-980F-19DF624ADA36}">
      <dsp:nvSpPr>
        <dsp:cNvPr id="0" name=""/>
        <dsp:cNvSpPr/>
      </dsp:nvSpPr>
      <dsp:spPr>
        <a:xfrm>
          <a:off x="3912" y="3685461"/>
          <a:ext cx="7371354" cy="707471"/>
        </a:xfrm>
        <a:prstGeom prst="homePlate">
          <a:avLst/>
        </a:prstGeom>
        <a:gradFill rotWithShape="0">
          <a:gsLst>
            <a:gs pos="0">
              <a:schemeClr val="accent2">
                <a:hueOff val="-661686"/>
                <a:satOff val="746"/>
                <a:lumOff val="1765"/>
                <a:alphaOff val="0"/>
                <a:satMod val="103000"/>
                <a:lumMod val="102000"/>
                <a:tint val="94000"/>
              </a:schemeClr>
            </a:gs>
            <a:gs pos="50000">
              <a:schemeClr val="accent2">
                <a:hueOff val="-661686"/>
                <a:satOff val="746"/>
                <a:lumOff val="1765"/>
                <a:alphaOff val="0"/>
                <a:satMod val="110000"/>
                <a:lumMod val="100000"/>
                <a:shade val="100000"/>
              </a:schemeClr>
            </a:gs>
            <a:gs pos="100000">
              <a:schemeClr val="accent2">
                <a:hueOff val="-661686"/>
                <a:satOff val="746"/>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rPr>
            <a:t>Enseñad a vuestros hijos a distinguir entre lo que es sensato y lo que es necio en el asunto del vestido.</a:t>
          </a:r>
          <a:endParaRPr lang="es-ES" sz="1800" kern="1200" dirty="0">
            <a:solidFill>
              <a:schemeClr val="tx1"/>
            </a:solidFill>
            <a:effectLst/>
          </a:endParaRPr>
        </a:p>
      </dsp:txBody>
      <dsp:txXfrm>
        <a:off x="3912" y="3685461"/>
        <a:ext cx="7194486" cy="707471"/>
      </dsp:txXfrm>
    </dsp:sp>
    <dsp:sp modelId="{BC390AA9-EF37-4F03-90F2-EB61B6101978}">
      <dsp:nvSpPr>
        <dsp:cNvPr id="0" name=""/>
        <dsp:cNvSpPr/>
      </dsp:nvSpPr>
      <dsp:spPr>
        <a:xfrm>
          <a:off x="3912" y="4548299"/>
          <a:ext cx="7371354" cy="553914"/>
        </a:xfrm>
        <a:prstGeom prst="homePlate">
          <a:avLst/>
        </a:prstGeom>
        <a:gradFill rotWithShape="0">
          <a:gsLst>
            <a:gs pos="0">
              <a:schemeClr val="accent2">
                <a:hueOff val="-992530"/>
                <a:satOff val="1119"/>
                <a:lumOff val="2647"/>
                <a:alphaOff val="0"/>
                <a:satMod val="103000"/>
                <a:lumMod val="102000"/>
                <a:tint val="94000"/>
              </a:schemeClr>
            </a:gs>
            <a:gs pos="50000">
              <a:schemeClr val="accent2">
                <a:hueOff val="-992530"/>
                <a:satOff val="1119"/>
                <a:lumOff val="2647"/>
                <a:alphaOff val="0"/>
                <a:satMod val="110000"/>
                <a:lumMod val="100000"/>
                <a:shade val="100000"/>
              </a:schemeClr>
            </a:gs>
            <a:gs pos="100000">
              <a:schemeClr val="accent2">
                <a:hueOff val="-992530"/>
                <a:satOff val="1119"/>
                <a:lumOff val="2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effectLst/>
            </a:rPr>
            <a:t>Úsense vestidos que sienten bien, apropiados para la edad y las circunstancias de la vida.</a:t>
          </a:r>
          <a:endParaRPr lang="es-ES" sz="1800" kern="1200" dirty="0">
            <a:solidFill>
              <a:schemeClr val="tx1"/>
            </a:solidFill>
            <a:effectLst/>
          </a:endParaRPr>
        </a:p>
      </dsp:txBody>
      <dsp:txXfrm>
        <a:off x="3912" y="4548299"/>
        <a:ext cx="7232876" cy="553914"/>
      </dsp:txXfrm>
    </dsp:sp>
    <dsp:sp modelId="{1A2550EB-C12D-4610-8359-3C2B27FB53F9}">
      <dsp:nvSpPr>
        <dsp:cNvPr id="0" name=""/>
        <dsp:cNvSpPr/>
      </dsp:nvSpPr>
      <dsp:spPr>
        <a:xfrm>
          <a:off x="3912" y="5257580"/>
          <a:ext cx="7371354" cy="1109759"/>
        </a:xfrm>
        <a:prstGeom prst="homePlate">
          <a:avLst/>
        </a:prstGeom>
        <a:gradFill rotWithShape="0">
          <a:gsLst>
            <a:gs pos="0">
              <a:schemeClr val="accent2">
                <a:hueOff val="-1323373"/>
                <a:satOff val="1492"/>
                <a:lumOff val="3530"/>
                <a:alphaOff val="0"/>
                <a:satMod val="103000"/>
                <a:lumMod val="102000"/>
                <a:tint val="94000"/>
              </a:schemeClr>
            </a:gs>
            <a:gs pos="50000">
              <a:schemeClr val="accent2">
                <a:hueOff val="-1323373"/>
                <a:satOff val="1492"/>
                <a:lumOff val="3530"/>
                <a:alphaOff val="0"/>
                <a:satMod val="110000"/>
                <a:lumMod val="100000"/>
                <a:shade val="100000"/>
              </a:schemeClr>
            </a:gs>
            <a:gs pos="100000">
              <a:schemeClr val="accent2">
                <a:hueOff val="-1323373"/>
                <a:satOff val="1492"/>
                <a:lumOff val="3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effectLst/>
            </a:rPr>
            <a:t>El vestido debiera ser holgado, sin que obstruya la circulación de la sangre ni la respiración libre, plena y natural. Los pies debieran estar protegidos adecuadamente del frío y la humedad.</a:t>
          </a:r>
          <a:endParaRPr lang="es-ES" sz="1800" kern="1200">
            <a:solidFill>
              <a:schemeClr val="tx1"/>
            </a:solidFill>
            <a:effectLst/>
          </a:endParaRPr>
        </a:p>
      </dsp:txBody>
      <dsp:txXfrm>
        <a:off x="3912" y="5257580"/>
        <a:ext cx="7093914" cy="1109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6FB05-82AD-4627-B021-CC98E0E11D01}">
      <dsp:nvSpPr>
        <dsp:cNvPr id="0" name=""/>
        <dsp:cNvSpPr/>
      </dsp:nvSpPr>
      <dsp:spPr>
        <a:xfrm>
          <a:off x="0" y="0"/>
          <a:ext cx="7193505" cy="77659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Si el atavío del niño proporciona calor, abrigo y comodidad, quedará eliminada una de las principales causas de irritación y desasosiego.</a:t>
          </a:r>
          <a:endParaRPr lang="es-ES" sz="1800" kern="1200" dirty="0">
            <a:solidFill>
              <a:schemeClr val="tx1"/>
            </a:solidFill>
          </a:endParaRPr>
        </a:p>
      </dsp:txBody>
      <dsp:txXfrm>
        <a:off x="1540650" y="0"/>
        <a:ext cx="5652854" cy="776592"/>
      </dsp:txXfrm>
    </dsp:sp>
    <dsp:sp modelId="{DBDC25D0-BD24-439E-B680-AF1C1421B08F}">
      <dsp:nvSpPr>
        <dsp:cNvPr id="0" name=""/>
        <dsp:cNvSpPr/>
      </dsp:nvSpPr>
      <dsp:spPr>
        <a:xfrm flipV="1">
          <a:off x="370188" y="22463"/>
          <a:ext cx="719997" cy="731665"/>
        </a:xfrm>
        <a:prstGeom prst="star6">
          <a:avLst/>
        </a:prstGeom>
        <a:solidFill>
          <a:srgbClr val="953B59"/>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6FFE740-6F33-4E1F-8FFA-8A778439CC88}">
      <dsp:nvSpPr>
        <dsp:cNvPr id="0" name=""/>
        <dsp:cNvSpPr/>
      </dsp:nvSpPr>
      <dsp:spPr>
        <a:xfrm>
          <a:off x="0" y="878542"/>
          <a:ext cx="7193505" cy="1019926"/>
        </a:xfrm>
        <a:prstGeom prst="roundRect">
          <a:avLst>
            <a:gd name="adj" fmla="val 10000"/>
          </a:avLst>
        </a:prstGeom>
        <a:gradFill rotWithShape="0">
          <a:gsLst>
            <a:gs pos="0">
              <a:schemeClr val="accent4">
                <a:hueOff val="-1144320"/>
                <a:satOff val="-1963"/>
                <a:lumOff val="-1421"/>
                <a:alphaOff val="0"/>
                <a:satMod val="103000"/>
                <a:lumMod val="102000"/>
                <a:tint val="94000"/>
              </a:schemeClr>
            </a:gs>
            <a:gs pos="50000">
              <a:schemeClr val="accent4">
                <a:hueOff val="-1144320"/>
                <a:satOff val="-1963"/>
                <a:lumOff val="-1421"/>
                <a:alphaOff val="0"/>
                <a:satMod val="110000"/>
                <a:lumMod val="100000"/>
                <a:shade val="100000"/>
              </a:schemeClr>
            </a:gs>
            <a:gs pos="100000">
              <a:schemeClr val="accent4">
                <a:hueOff val="-1144320"/>
                <a:satOff val="-1963"/>
                <a:lumOff val="-142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La ropa de todos los niños debe estar tan holgada, que les permita la más libre y completa respiración; y debe adaptarse de tal modo al cuerpo que los hombros lleven todo el peso de ella.</a:t>
          </a:r>
          <a:endParaRPr lang="es-ES" sz="1800" kern="1200" dirty="0">
            <a:solidFill>
              <a:schemeClr val="tx1"/>
            </a:solidFill>
          </a:endParaRPr>
        </a:p>
      </dsp:txBody>
      <dsp:txXfrm>
        <a:off x="1540650" y="878542"/>
        <a:ext cx="5652854" cy="1019926"/>
      </dsp:txXfrm>
    </dsp:sp>
    <dsp:sp modelId="{23F900B0-476D-42C1-BD58-902D600116B2}">
      <dsp:nvSpPr>
        <dsp:cNvPr id="0" name=""/>
        <dsp:cNvSpPr/>
      </dsp:nvSpPr>
      <dsp:spPr>
        <a:xfrm flipV="1">
          <a:off x="373583" y="1050823"/>
          <a:ext cx="719997" cy="731347"/>
        </a:xfrm>
        <a:prstGeom prst="star6">
          <a:avLst/>
        </a:prstGeom>
        <a:solidFill>
          <a:srgbClr val="7E3666"/>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ACE5C83-AB8F-442C-9838-ABA68D0572EC}">
      <dsp:nvSpPr>
        <dsp:cNvPr id="0" name=""/>
        <dsp:cNvSpPr/>
      </dsp:nvSpPr>
      <dsp:spPr>
        <a:xfrm>
          <a:off x="0" y="2000418"/>
          <a:ext cx="7193505" cy="1885144"/>
        </a:xfrm>
        <a:prstGeom prst="roundRect">
          <a:avLst>
            <a:gd name="adj" fmla="val 10000"/>
          </a:avLst>
        </a:prstGeom>
        <a:gradFill rotWithShape="0">
          <a:gsLst>
            <a:gs pos="0">
              <a:schemeClr val="accent4">
                <a:hueOff val="-2288641"/>
                <a:satOff val="-3925"/>
                <a:lumOff val="-2843"/>
                <a:alphaOff val="0"/>
                <a:satMod val="103000"/>
                <a:lumMod val="102000"/>
                <a:tint val="94000"/>
              </a:schemeClr>
            </a:gs>
            <a:gs pos="50000">
              <a:schemeClr val="accent4">
                <a:hueOff val="-2288641"/>
                <a:satOff val="-3925"/>
                <a:lumOff val="-2843"/>
                <a:alphaOff val="0"/>
                <a:satMod val="110000"/>
                <a:lumMod val="100000"/>
                <a:shade val="100000"/>
              </a:schemeClr>
            </a:gs>
            <a:gs pos="100000">
              <a:schemeClr val="accent4">
                <a:hueOff val="-2288641"/>
                <a:satOff val="-3925"/>
                <a:lumOff val="-2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Los padres que dejan a sus hijos con las extremidades desnudas o casi desnudas, están sacrificando la salud de sus hijos... Si estas partes no están tan abrigadas como el cuerpo, la circulación no se equilibra, la sangre es impulsada a la cabeza originando dolor de cabeza o hemorragia nasal, tos, el estómago se sobrecarga de sangre y se provoca indigestión.</a:t>
          </a:r>
          <a:endParaRPr lang="es-ES" sz="1800" kern="1200" dirty="0">
            <a:solidFill>
              <a:schemeClr val="tx1"/>
            </a:solidFill>
          </a:endParaRPr>
        </a:p>
      </dsp:txBody>
      <dsp:txXfrm>
        <a:off x="1540650" y="2000418"/>
        <a:ext cx="5652854" cy="1885144"/>
      </dsp:txXfrm>
    </dsp:sp>
    <dsp:sp modelId="{8ADB062E-58F8-4CD2-9310-5FAE901422DA}">
      <dsp:nvSpPr>
        <dsp:cNvPr id="0" name=""/>
        <dsp:cNvSpPr/>
      </dsp:nvSpPr>
      <dsp:spPr>
        <a:xfrm flipV="1">
          <a:off x="399768" y="2584021"/>
          <a:ext cx="719997" cy="731347"/>
        </a:xfrm>
        <a:prstGeom prst="star6">
          <a:avLst/>
        </a:prstGeom>
        <a:solidFill>
          <a:srgbClr val="893F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12E5B0F-47A0-4CBA-9B81-4A77E2553D96}">
      <dsp:nvSpPr>
        <dsp:cNvPr id="0" name=""/>
        <dsp:cNvSpPr/>
      </dsp:nvSpPr>
      <dsp:spPr>
        <a:xfrm>
          <a:off x="0" y="3987513"/>
          <a:ext cx="7193505" cy="1379972"/>
        </a:xfrm>
        <a:prstGeom prst="roundRect">
          <a:avLst>
            <a:gd name="adj" fmla="val 10000"/>
          </a:avLst>
        </a:prstGeom>
        <a:gradFill rotWithShape="0">
          <a:gsLst>
            <a:gs pos="0">
              <a:schemeClr val="accent4">
                <a:hueOff val="-3432961"/>
                <a:satOff val="-5888"/>
                <a:lumOff val="-4264"/>
                <a:alphaOff val="0"/>
                <a:satMod val="103000"/>
                <a:lumMod val="102000"/>
                <a:tint val="94000"/>
              </a:schemeClr>
            </a:gs>
            <a:gs pos="50000">
              <a:schemeClr val="accent4">
                <a:hueOff val="-3432961"/>
                <a:satOff val="-5888"/>
                <a:lumOff val="-4264"/>
                <a:alphaOff val="0"/>
                <a:satMod val="110000"/>
                <a:lumMod val="100000"/>
                <a:shade val="100000"/>
              </a:schemeClr>
            </a:gs>
            <a:gs pos="100000">
              <a:schemeClr val="accent4">
                <a:hueOff val="-3432961"/>
                <a:satOff val="-5888"/>
                <a:lumOff val="-426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Dios quería que hubiera una clara distinción entre el vestido de hombres y mujeres y ha considerado el asunto de importancia suficiente para dar instrucciones explícitas acerca de él; pues la misma vestimenta usada por ambos sexos ocasionaría confusión y gran aumento de crimen.</a:t>
          </a:r>
          <a:endParaRPr lang="es-ES" sz="1800" kern="1200" dirty="0">
            <a:solidFill>
              <a:schemeClr val="tx1"/>
            </a:solidFill>
          </a:endParaRPr>
        </a:p>
      </dsp:txBody>
      <dsp:txXfrm>
        <a:off x="1540650" y="3987513"/>
        <a:ext cx="5652854" cy="1379972"/>
      </dsp:txXfrm>
    </dsp:sp>
    <dsp:sp modelId="{1CC5BE59-63A1-4E6B-A87E-C031090837E9}">
      <dsp:nvSpPr>
        <dsp:cNvPr id="0" name=""/>
        <dsp:cNvSpPr/>
      </dsp:nvSpPr>
      <dsp:spPr>
        <a:xfrm flipV="1">
          <a:off x="406731" y="4277276"/>
          <a:ext cx="719997" cy="731347"/>
        </a:xfrm>
        <a:prstGeom prst="star6">
          <a:avLst/>
        </a:prstGeom>
        <a:solidFill>
          <a:srgbClr val="73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9DDAC2C-302C-4672-A272-1D544B29A579}">
      <dsp:nvSpPr>
        <dsp:cNvPr id="0" name=""/>
        <dsp:cNvSpPr/>
      </dsp:nvSpPr>
      <dsp:spPr>
        <a:xfrm>
          <a:off x="0" y="5469435"/>
          <a:ext cx="7193505" cy="870090"/>
        </a:xfrm>
        <a:prstGeom prst="roundRect">
          <a:avLst>
            <a:gd name="adj" fmla="val 10000"/>
          </a:avLst>
        </a:prstGeom>
        <a:gradFill rotWithShape="0">
          <a:gsLst>
            <a:gs pos="0">
              <a:schemeClr val="accent4">
                <a:hueOff val="-4577281"/>
                <a:satOff val="-7851"/>
                <a:lumOff val="-5686"/>
                <a:alphaOff val="0"/>
                <a:satMod val="103000"/>
                <a:lumMod val="102000"/>
                <a:tint val="94000"/>
              </a:schemeClr>
            </a:gs>
            <a:gs pos="50000">
              <a:schemeClr val="accent4">
                <a:hueOff val="-4577281"/>
                <a:satOff val="-7851"/>
                <a:lumOff val="-5686"/>
                <a:alphaOff val="0"/>
                <a:satMod val="110000"/>
                <a:lumMod val="100000"/>
                <a:shade val="100000"/>
              </a:schemeClr>
            </a:gs>
            <a:gs pos="100000">
              <a:schemeClr val="accent4">
                <a:hueOff val="-4577281"/>
                <a:satOff val="-7851"/>
                <a:lumOff val="-5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Háblese del amor y humildad de Jesús pero no se anime a los hermanos y hermanas a encontrar fallas en el vestido o la apariencia de otros.</a:t>
          </a:r>
          <a:endParaRPr lang="es-ES" sz="1800" kern="1200" dirty="0">
            <a:solidFill>
              <a:schemeClr val="tx1"/>
            </a:solidFill>
          </a:endParaRPr>
        </a:p>
      </dsp:txBody>
      <dsp:txXfrm>
        <a:off x="1540650" y="5469435"/>
        <a:ext cx="5652854" cy="870090"/>
      </dsp:txXfrm>
    </dsp:sp>
    <dsp:sp modelId="{13DF9E76-A38C-4EBA-9A36-D58D2E494070}">
      <dsp:nvSpPr>
        <dsp:cNvPr id="0" name=""/>
        <dsp:cNvSpPr/>
      </dsp:nvSpPr>
      <dsp:spPr>
        <a:xfrm flipV="1">
          <a:off x="404184" y="5518458"/>
          <a:ext cx="719997" cy="731347"/>
        </a:xfrm>
        <a:prstGeom prst="star6">
          <a:avLst/>
        </a:prstGeom>
        <a:solidFill>
          <a:srgbClr val="5C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C3A12-8CF8-D8D8-F9C6-F356759A94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AEECA0-B601-4CE2-199A-EA5D40409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D36DA23-7868-B83A-AC70-287575BCCDFA}"/>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3BA67C23-4FD0-909D-2A26-E803BA6624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1E405D-5E47-2A3E-35B7-5B542A586E84}"/>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68415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E1158-0E6F-891F-6F80-F452E434B8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DCF93C-3F55-27FC-49E1-3BC494D546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58E4FB-8FDB-AF06-0AFF-61EAA0186590}"/>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C2F148D2-7220-62E2-E45A-092E05D1C7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39F341-F719-0F48-958F-F4703BEA922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85596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D63906-1A4A-290C-874A-0D9916092B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76FF5D-BE34-90DB-43D0-F05749F7CF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DC1F6C-F064-5673-1647-9C674A0A63F9}"/>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D82FFF69-5BB9-C14A-EB38-4CD232E41C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E10C17-021E-62F4-AD0E-96B17B1E1BD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35075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63266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2438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9814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0020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887115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66285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3921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119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29C8-7F13-5E1A-5B12-F947629D8DC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A2E51B-944E-6B00-EA45-D70BEAB15C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6C72C2-DFF8-6C5C-0775-914DEB1C15A3}"/>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A24CC8EC-FE92-C3B4-AE68-D3619F2FC2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A72255-DB3E-4CF6-4EA7-2D1DBDF7867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53993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02962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6037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11799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F5A70-E6CF-EA56-2729-9B0022A911C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4E05A5C-E965-ACBB-BC94-7C5F55F7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C14C4A-90D2-5667-195C-FED8F384434F}"/>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06404F62-620D-8FE8-DEA0-9A6EF6E885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8266CE-9488-0BEA-CD8C-CB5AF328737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4347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7755A-1CB2-5912-AA6D-1AF71D9AF3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A12E1E7-08E3-E3E6-9C09-80CA4C846B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9008B41-22BC-E3F5-2E23-9D955263D0E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2C24C3D-4CDF-244C-29AE-72B5A11E266A}"/>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6" name="Marcador de pie de página 5">
            <a:extLst>
              <a:ext uri="{FF2B5EF4-FFF2-40B4-BE49-F238E27FC236}">
                <a16:creationId xmlns:a16="http://schemas.microsoft.com/office/drawing/2014/main" id="{176D7D9D-2A5E-8FDC-5ECE-11D8E58ACE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2AAC1F-7CB7-1485-801C-B0C42BB9CDF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7076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66E4-762B-08EF-2B2E-23C2516E55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59563D-FF8E-DD25-F678-0992D63CB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E498C9-C4D7-483D-CFAF-391EDA1000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4E292FC-3AFA-2412-DF51-BAA75F50F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E4E7EC-7A65-B590-F2BD-C75DFCD127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F12A0FC-A239-3A29-2374-38CD96BA33C3}"/>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8" name="Marcador de pie de página 7">
            <a:extLst>
              <a:ext uri="{FF2B5EF4-FFF2-40B4-BE49-F238E27FC236}">
                <a16:creationId xmlns:a16="http://schemas.microsoft.com/office/drawing/2014/main" id="{943192F8-EE45-C92A-329B-86B113F507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071694F-3EB6-35F1-26C0-14A910A2AE4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76217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8D22-E97F-0F9A-0677-8C0A7F8F368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CEB32E-5FCF-8B82-4865-8F2ECB7AA424}"/>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4" name="Marcador de pie de página 3">
            <a:extLst>
              <a:ext uri="{FF2B5EF4-FFF2-40B4-BE49-F238E27FC236}">
                <a16:creationId xmlns:a16="http://schemas.microsoft.com/office/drawing/2014/main" id="{920BE4FC-5B2B-60BA-9571-2C31430597F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A73E5D-7DE9-2F0B-2F57-BC900E80CA9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14382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2B1FE5-5D4A-0768-788D-CE02BF5109D9}"/>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3" name="Marcador de pie de página 2">
            <a:extLst>
              <a:ext uri="{FF2B5EF4-FFF2-40B4-BE49-F238E27FC236}">
                <a16:creationId xmlns:a16="http://schemas.microsoft.com/office/drawing/2014/main" id="{CD3482C3-09BF-5E6E-F1F5-86E2212DCD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363695-90DF-1389-91F3-0DD4DD45F90D}"/>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42501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2CA49-1B7A-F25D-66B2-5EA41570F1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15FF7E-EFC1-D9FA-C946-B987D5CC8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5A67E8C-7CDB-05B4-CE4E-3611B95D3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7BF705-94D7-FA34-4DBC-7C5DC1D03BA7}"/>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6" name="Marcador de pie de página 5">
            <a:extLst>
              <a:ext uri="{FF2B5EF4-FFF2-40B4-BE49-F238E27FC236}">
                <a16:creationId xmlns:a16="http://schemas.microsoft.com/office/drawing/2014/main" id="{46614516-6141-F429-4B74-479CF1B7981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36507F-A400-C828-88F3-565F3FA7F5D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35022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E557A-FDEA-124C-EC7E-33B50056D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2A11A5-B3B2-0E82-C437-CC5A45721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2CCEC0-6161-215A-4478-7E889CAE5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4357E-C1B7-E072-A2FD-399AF4BD0989}"/>
              </a:ext>
            </a:extLst>
          </p:cNvPr>
          <p:cNvSpPr>
            <a:spLocks noGrp="1"/>
          </p:cNvSpPr>
          <p:nvPr>
            <p:ph type="dt" sz="half" idx="10"/>
          </p:nvPr>
        </p:nvSpPr>
        <p:spPr/>
        <p:txBody>
          <a:bodyPr/>
          <a:lstStyle/>
          <a:p>
            <a:fld id="{5E58B9A1-1E96-4343-8CE9-E155723F1341}" type="datetimeFigureOut">
              <a:rPr lang="es-ES" smtClean="0"/>
              <a:t>21/05/2023</a:t>
            </a:fld>
            <a:endParaRPr lang="es-ES"/>
          </a:p>
        </p:txBody>
      </p:sp>
      <p:sp>
        <p:nvSpPr>
          <p:cNvPr id="6" name="Marcador de pie de página 5">
            <a:extLst>
              <a:ext uri="{FF2B5EF4-FFF2-40B4-BE49-F238E27FC236}">
                <a16:creationId xmlns:a16="http://schemas.microsoft.com/office/drawing/2014/main" id="{93AAB117-C757-4A88-9119-A44193D882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DF5506-B298-79B3-DED1-5293A1550903}"/>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809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09E9147-E8DF-6E55-05CB-279F00370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A50DAE-90C5-102C-1060-DED4BA414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F44810-718C-AEFC-D8B7-30F28CDB2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8B9A1-1E96-4343-8CE9-E155723F1341}" type="datetimeFigureOut">
              <a:rPr lang="es-ES" smtClean="0"/>
              <a:t>21/05/2023</a:t>
            </a:fld>
            <a:endParaRPr lang="es-ES"/>
          </a:p>
        </p:txBody>
      </p:sp>
      <p:sp>
        <p:nvSpPr>
          <p:cNvPr id="5" name="Marcador de pie de página 4">
            <a:extLst>
              <a:ext uri="{FF2B5EF4-FFF2-40B4-BE49-F238E27FC236}">
                <a16:creationId xmlns:a16="http://schemas.microsoft.com/office/drawing/2014/main" id="{9D328ADD-BD50-3E33-7741-EF5E3BD52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1703989-7116-567B-F72F-02132B04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86F3F-CF4F-43D4-BF00-6BE671DA4166}" type="slidenum">
              <a:rPr lang="es-ES" smtClean="0"/>
              <a:t>‹Nº›</a:t>
            </a:fld>
            <a:endParaRPr lang="es-ES"/>
          </a:p>
        </p:txBody>
      </p:sp>
    </p:spTree>
    <p:extLst>
      <p:ext uri="{BB962C8B-B14F-4D97-AF65-F5344CB8AC3E}">
        <p14:creationId xmlns:p14="http://schemas.microsoft.com/office/powerpoint/2010/main" val="363898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21/05/2023</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50197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4.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8.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5.png"/><Relationship Id="rId7" Type="http://schemas.openxmlformats.org/officeDocument/2006/relationships/image" Target="../media/image74.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8.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0.png"/><Relationship Id="rId7" Type="http://schemas.openxmlformats.org/officeDocument/2006/relationships/image" Target="../media/image106.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7.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g"/><Relationship Id="rId4" Type="http://schemas.openxmlformats.org/officeDocument/2006/relationships/image" Target="../media/image124.jpg"/></Relationships>
</file>

<file path=ppt/slides/_rels/slide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2.jpg"/><Relationship Id="rId4" Type="http://schemas.openxmlformats.org/officeDocument/2006/relationships/image" Target="../media/image131.jpg"/></Relationships>
</file>

<file path=ppt/slides/_rels/slide3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4.jpg"/><Relationship Id="rId4" Type="http://schemas.openxmlformats.org/officeDocument/2006/relationships/image" Target="../media/image133.jpg"/></Relationships>
</file>

<file path=ppt/slides/_rels/slide3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7.jp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35.jpg"/><Relationship Id="rId7" Type="http://schemas.openxmlformats.org/officeDocument/2006/relationships/diagramLayout" Target="../diagrams/layout2.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Data" Target="../diagrams/data2.xml"/><Relationship Id="rId5" Type="http://schemas.openxmlformats.org/officeDocument/2006/relationships/image" Target="../media/image138.jpg"/><Relationship Id="rId10" Type="http://schemas.microsoft.com/office/2007/relationships/diagramDrawing" Target="../diagrams/drawing2.xml"/><Relationship Id="rId4" Type="http://schemas.openxmlformats.org/officeDocument/2006/relationships/image" Target="../media/image136.emf"/><Relationship Id="rId9" Type="http://schemas.openxmlformats.org/officeDocument/2006/relationships/diagramColors" Target="../diagrams/colors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5.jpg"/><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3.xml"/><Relationship Id="rId11" Type="http://schemas.openxmlformats.org/officeDocument/2006/relationships/image" Target="../media/image140.png"/><Relationship Id="rId5" Type="http://schemas.openxmlformats.org/officeDocument/2006/relationships/diagramLayout" Target="../diagrams/layout3.xml"/><Relationship Id="rId10" Type="http://schemas.openxmlformats.org/officeDocument/2006/relationships/image" Target="../media/image139.jpg"/><Relationship Id="rId4" Type="http://schemas.openxmlformats.org/officeDocument/2006/relationships/diagramData" Target="../diagrams/data3.xml"/><Relationship Id="rId9" Type="http://schemas.openxmlformats.org/officeDocument/2006/relationships/image" Target="../media/image136.emf"/></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g"/></Relationships>
</file>

<file path=ppt/slides/_rels/slide3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60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2A8E36-1021-D167-8DEA-E295C15C91A0}"/>
              </a:ext>
            </a:extLst>
          </p:cNvPr>
          <p:cNvSpPr txBox="1"/>
          <p:nvPr/>
        </p:nvSpPr>
        <p:spPr>
          <a:xfrm>
            <a:off x="166622" y="100403"/>
            <a:ext cx="8111324" cy="2308324"/>
          </a:xfrm>
          <a:prstGeom prst="rect">
            <a:avLst/>
          </a:prstGeom>
          <a:noFill/>
        </p:spPr>
        <p:txBody>
          <a:bodyPr wrap="square">
            <a:spAutoFit/>
          </a:bodyPr>
          <a:lstStyle/>
          <a:p>
            <a:r>
              <a:rPr lang="es-ES" b="1" dirty="0"/>
              <a:t>En la escuela del hogar, durante sus primeros años, educad y disciplinad a vuestros hijos en el temor de Dios. Y luego</a:t>
            </a:r>
            <a:r>
              <a:rPr lang="es-ES" b="1" dirty="0">
                <a:solidFill>
                  <a:srgbClr val="C00000"/>
                </a:solidFill>
              </a:rPr>
              <a:t> sed cuidadosos de no colocarlos donde las impresiones religiosas que han recibido sean destruidas y sea quitado el amor de Dios de su corazón. </a:t>
            </a:r>
            <a:r>
              <a:rPr lang="es-ES" b="1" dirty="0"/>
              <a:t>Que la atracción de sueldos elevados o de grandes ventajas educativas indudables no os induzcan a enviar a vuestros hijos lejos de vuestra influencia, a lugares donde estarán expuestos a grandes tentaciones. “¿Qué aprovechará al hombre si ganare todo el mundo y perdiere su alma? ¿O qué recompensa dará el hombre por su alma?”. Marcos 8:36, 37.—Manuscrito 30, 1904. </a:t>
            </a:r>
          </a:p>
        </p:txBody>
      </p:sp>
      <p:sp>
        <p:nvSpPr>
          <p:cNvPr id="6" name="CuadroTexto 5">
            <a:extLst>
              <a:ext uri="{FF2B5EF4-FFF2-40B4-BE49-F238E27FC236}">
                <a16:creationId xmlns:a16="http://schemas.microsoft.com/office/drawing/2014/main" id="{D53EBCF9-6BEC-7052-AAB6-8515D2E6F6A0}"/>
              </a:ext>
            </a:extLst>
          </p:cNvPr>
          <p:cNvSpPr txBox="1"/>
          <p:nvPr/>
        </p:nvSpPr>
        <p:spPr>
          <a:xfrm>
            <a:off x="166622" y="2356928"/>
            <a:ext cx="8184313" cy="923330"/>
          </a:xfrm>
          <a:prstGeom prst="rect">
            <a:avLst/>
          </a:prstGeom>
          <a:noFill/>
        </p:spPr>
        <p:txBody>
          <a:bodyPr wrap="square">
            <a:spAutoFit/>
          </a:bodyPr>
          <a:lstStyle/>
          <a:p>
            <a:r>
              <a:rPr lang="es-ES" b="1" dirty="0">
                <a:solidFill>
                  <a:srgbClr val="C00000"/>
                </a:solidFill>
              </a:rPr>
              <a:t>Debe animarse a los jóvenes que asistan a nuestros colegios, los cuales debieran ser más y más como las escuelas de los profetas. Nuestros colegios han sido establecidos por el Señor</a:t>
            </a:r>
            <a:r>
              <a:rPr lang="es-ES" b="1" dirty="0"/>
              <a:t>.—Fundamentals </a:t>
            </a:r>
            <a:r>
              <a:rPr lang="es-ES" b="1" dirty="0" err="1"/>
              <a:t>of</a:t>
            </a:r>
            <a:r>
              <a:rPr lang="es-ES" b="1" dirty="0"/>
              <a:t> Christian </a:t>
            </a:r>
            <a:r>
              <a:rPr lang="es-ES" b="1" dirty="0" err="1"/>
              <a:t>Education</a:t>
            </a:r>
            <a:r>
              <a:rPr lang="es-ES" b="1" dirty="0"/>
              <a:t>, 489.</a:t>
            </a:r>
          </a:p>
        </p:txBody>
      </p:sp>
      <p:sp>
        <p:nvSpPr>
          <p:cNvPr id="10" name="CuadroTexto 9">
            <a:extLst>
              <a:ext uri="{FF2B5EF4-FFF2-40B4-BE49-F238E27FC236}">
                <a16:creationId xmlns:a16="http://schemas.microsoft.com/office/drawing/2014/main" id="{ED91A3D3-0FC4-49B4-ADD7-D6C3E897D426}"/>
              </a:ext>
            </a:extLst>
          </p:cNvPr>
          <p:cNvSpPr txBox="1"/>
          <p:nvPr/>
        </p:nvSpPr>
        <p:spPr>
          <a:xfrm>
            <a:off x="3378495" y="3246030"/>
            <a:ext cx="8615632" cy="2585323"/>
          </a:xfrm>
          <a:prstGeom prst="rect">
            <a:avLst/>
          </a:prstGeom>
          <a:noFill/>
        </p:spPr>
        <p:txBody>
          <a:bodyPr wrap="square">
            <a:spAutoFit/>
          </a:bodyPr>
          <a:lstStyle/>
          <a:p>
            <a:r>
              <a:rPr lang="es-ES" b="1" dirty="0"/>
              <a:t>A menos que los padres estén convencidos que será para el mejor provecho de sus hijos el colocarlos en un internado escolar, debiera permitírseles que los tengan bajo su propio control todo lo que sea posible. En algunos lugares, los padres que viven cerca del colegio quizá crean que sus hijos se beneficiarán al vivir en el internado escolar, donde pueden recibir ciertas instrucciones que nunca recibirían tan bien en su propio hogar. Pero no debe ser una regla inflexible que en todos los casos los hijos deben ser separados de sus padres a fin de disfrutar de las ventajas de cualquiera de nuestros colegios... </a:t>
            </a:r>
            <a:r>
              <a:rPr lang="es-ES" b="1" dirty="0">
                <a:solidFill>
                  <a:srgbClr val="C00000"/>
                </a:solidFill>
              </a:rPr>
              <a:t>Los padres son los tutores naturales de sus hijos y tienen la solemne responsabilidad de supervigilar su educación y preparación</a:t>
            </a:r>
            <a:r>
              <a:rPr lang="es-ES" b="1" dirty="0"/>
              <a:t>. —Carta 60, 1910. </a:t>
            </a:r>
          </a:p>
        </p:txBody>
      </p:sp>
      <p:sp>
        <p:nvSpPr>
          <p:cNvPr id="12" name="CuadroTexto 11">
            <a:extLst>
              <a:ext uri="{FF2B5EF4-FFF2-40B4-BE49-F238E27FC236}">
                <a16:creationId xmlns:a16="http://schemas.microsoft.com/office/drawing/2014/main" id="{50EB6BD9-A886-2CEE-E7E0-2DDF75F9F739}"/>
              </a:ext>
            </a:extLst>
          </p:cNvPr>
          <p:cNvSpPr txBox="1"/>
          <p:nvPr/>
        </p:nvSpPr>
        <p:spPr>
          <a:xfrm>
            <a:off x="3378495" y="5831353"/>
            <a:ext cx="8374093" cy="923330"/>
          </a:xfrm>
          <a:prstGeom prst="rect">
            <a:avLst/>
          </a:prstGeom>
          <a:noFill/>
        </p:spPr>
        <p:txBody>
          <a:bodyPr wrap="square">
            <a:spAutoFit/>
          </a:bodyPr>
          <a:lstStyle/>
          <a:p>
            <a:r>
              <a:rPr lang="es-ES" b="1" dirty="0">
                <a:solidFill>
                  <a:srgbClr val="C00000"/>
                </a:solidFill>
              </a:rPr>
              <a:t>Todos necesitan una educación que los capacite para ser útiles, y calificados para ocupar lugares de responsabilidad tanto en la vida privada como en la vida pública</a:t>
            </a:r>
            <a:r>
              <a:rPr lang="es-ES" b="1" dirty="0"/>
              <a:t>.—</a:t>
            </a:r>
            <a:r>
              <a:rPr lang="es-ES" b="1" dirty="0" err="1"/>
              <a:t>The</a:t>
            </a:r>
            <a:r>
              <a:rPr lang="es-ES" b="1" dirty="0"/>
              <a:t> </a:t>
            </a:r>
            <a:r>
              <a:rPr lang="es-ES" b="1" dirty="0" err="1"/>
              <a:t>Review</a:t>
            </a:r>
            <a:r>
              <a:rPr lang="es-ES" b="1" dirty="0"/>
              <a:t> and Herald, 13 de febrero de 1913.</a:t>
            </a:r>
          </a:p>
        </p:txBody>
      </p:sp>
      <p:grpSp>
        <p:nvGrpSpPr>
          <p:cNvPr id="2" name="Grupo 1">
            <a:extLst>
              <a:ext uri="{FF2B5EF4-FFF2-40B4-BE49-F238E27FC236}">
                <a16:creationId xmlns:a16="http://schemas.microsoft.com/office/drawing/2014/main" id="{241F18B5-A0E7-2D34-7CED-349DD27C55FB}"/>
              </a:ext>
            </a:extLst>
          </p:cNvPr>
          <p:cNvGrpSpPr/>
          <p:nvPr/>
        </p:nvGrpSpPr>
        <p:grpSpPr>
          <a:xfrm>
            <a:off x="8126083" y="173018"/>
            <a:ext cx="3868044" cy="925476"/>
            <a:chOff x="8126083" y="173018"/>
            <a:chExt cx="3868044" cy="925476"/>
          </a:xfrm>
        </p:grpSpPr>
        <p:pic>
          <p:nvPicPr>
            <p:cNvPr id="16" name="Imagen 15">
              <a:extLst>
                <a:ext uri="{FF2B5EF4-FFF2-40B4-BE49-F238E27FC236}">
                  <a16:creationId xmlns:a16="http://schemas.microsoft.com/office/drawing/2014/main" id="{2D294E9C-B35F-6458-B5EC-2A74DB72B83F}"/>
                </a:ext>
              </a:extLst>
            </p:cNvPr>
            <p:cNvPicPr>
              <a:picLocks noChangeAspect="1"/>
            </p:cNvPicPr>
            <p:nvPr/>
          </p:nvPicPr>
          <p:blipFill>
            <a:blip r:embed="rId3"/>
            <a:stretch>
              <a:fillRect/>
            </a:stretch>
          </p:blipFill>
          <p:spPr>
            <a:xfrm>
              <a:off x="8126083" y="191822"/>
              <a:ext cx="3868044" cy="90667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47B3D88D-51F2-B595-052C-445F781C4415}"/>
                </a:ext>
              </a:extLst>
            </p:cNvPr>
            <p:cNvSpPr txBox="1"/>
            <p:nvPr/>
          </p:nvSpPr>
          <p:spPr>
            <a:xfrm>
              <a:off x="8876580" y="173018"/>
              <a:ext cx="2518913"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La preparación en el colegio y en un</a:t>
              </a:r>
            </a:p>
            <a:p>
              <a:pPr algn="ctr"/>
              <a:r>
                <a:rPr lang="es-ES" b="1" dirty="0">
                  <a:solidFill>
                    <a:schemeClr val="bg1"/>
                  </a:solidFill>
                  <a:effectLst>
                    <a:outerShdw blurRad="38100" dist="38100" dir="2700000" algn="tl">
                      <a:srgbClr val="000000">
                        <a:alpha val="43137"/>
                      </a:srgbClr>
                    </a:outerShdw>
                  </a:effectLst>
                </a:rPr>
                <a:t>curso superior</a:t>
              </a:r>
            </a:p>
          </p:txBody>
        </p:sp>
      </p:grpSp>
      <p:pic>
        <p:nvPicPr>
          <p:cNvPr id="5" name="Imagen 4" descr="Casa en medio de campo&#10;&#10;Descripción generada automáticamente con confianza media">
            <a:extLst>
              <a:ext uri="{FF2B5EF4-FFF2-40B4-BE49-F238E27FC236}">
                <a16:creationId xmlns:a16="http://schemas.microsoft.com/office/drawing/2014/main" id="{40399988-5E86-33F9-053D-5D55393AF790}"/>
              </a:ext>
            </a:extLst>
          </p:cNvPr>
          <p:cNvPicPr>
            <a:picLocks noChangeAspect="1"/>
          </p:cNvPicPr>
          <p:nvPr/>
        </p:nvPicPr>
        <p:blipFill rotWithShape="1">
          <a:blip r:embed="rId4">
            <a:extLst>
              <a:ext uri="{28A0092B-C50C-407E-A947-70E740481C1C}">
                <a14:useLocalDpi xmlns:a14="http://schemas.microsoft.com/office/drawing/2010/main" val="0"/>
              </a:ext>
            </a:extLst>
          </a:blip>
          <a:srcRect t="19273"/>
          <a:stretch/>
        </p:blipFill>
        <p:spPr>
          <a:xfrm>
            <a:off x="8409523" y="1254565"/>
            <a:ext cx="3380038" cy="1912908"/>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388CF5ED-DD9E-CA86-CE38-DCBF5D1F7838}"/>
              </a:ext>
            </a:extLst>
          </p:cNvPr>
          <p:cNvPicPr>
            <a:picLocks noChangeAspect="1"/>
          </p:cNvPicPr>
          <p:nvPr/>
        </p:nvPicPr>
        <p:blipFill rotWithShape="1">
          <a:blip r:embed="rId5"/>
          <a:srcRect l="1833" t="4098" r="32835" b="-4098"/>
          <a:stretch/>
        </p:blipFill>
        <p:spPr>
          <a:xfrm>
            <a:off x="300018" y="3429000"/>
            <a:ext cx="2982026" cy="3200982"/>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1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6031" r="13107"/>
          <a:stretch/>
        </p:blipFill>
        <p:spPr>
          <a:xfrm>
            <a:off x="205274" y="625059"/>
            <a:ext cx="4534678" cy="5607882"/>
          </a:xfrm>
          <a:prstGeom prst="rect">
            <a:avLst/>
          </a:prstGeom>
          <a:blipFill>
            <a:blip r:embed="rId4"/>
            <a:stretch>
              <a:fillRect/>
            </a:stretch>
          </a:blip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9097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Importancia fundamental del</a:t>
            </a:r>
          </a:p>
          <a:p>
            <a:pPr lvl="0" algn="ctr">
              <a:lnSpc>
                <a:spcPct val="120000"/>
              </a:lnSpc>
              <a:spcBef>
                <a:spcPts val="600"/>
              </a:spcBef>
              <a:spcAft>
                <a:spcPts val="600"/>
              </a:spcAft>
            </a:pP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desarrollo físico</a:t>
            </a:r>
          </a:p>
        </p:txBody>
      </p:sp>
    </p:spTree>
    <p:extLst>
      <p:ext uri="{BB962C8B-B14F-4D97-AF65-F5344CB8AC3E}">
        <p14:creationId xmlns:p14="http://schemas.microsoft.com/office/powerpoint/2010/main" val="22699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8.33333E-7 1.48148E-6 L -8.33333E-7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9E93A86-FEA7-9DB2-CF6B-2E38AE1BA231}"/>
              </a:ext>
            </a:extLst>
          </p:cNvPr>
          <p:cNvSpPr txBox="1"/>
          <p:nvPr/>
        </p:nvSpPr>
        <p:spPr>
          <a:xfrm>
            <a:off x="3974346" y="133350"/>
            <a:ext cx="8005672" cy="3970318"/>
          </a:xfrm>
          <a:prstGeom prst="rect">
            <a:avLst/>
          </a:prstGeom>
          <a:noFill/>
        </p:spPr>
        <p:txBody>
          <a:bodyPr wrap="square">
            <a:spAutoFit/>
          </a:bodyPr>
          <a:lstStyle/>
          <a:p>
            <a:r>
              <a:rPr lang="es-ES" b="1" dirty="0"/>
              <a:t>Los que no empleen sus miembros cada día, se encontrarán débiles cuando traten de ejercitarlos. Las venas y músculos no están en condiciones para efectuar su trabajo y mantener en acción saludable a toda la maquinaria viviente, realizando su parte cada órgano del cuerpo. </a:t>
            </a:r>
            <a:r>
              <a:rPr lang="es-ES" b="1" dirty="0">
                <a:solidFill>
                  <a:srgbClr val="C00000"/>
                </a:solidFill>
              </a:rPr>
              <a:t>Los miembros se fortalecerán con el uso. El ejercicio moderado diario fortalecerá los músculos, los cuales sin ejercicio se vuelven blandos y débiles. Mediante el ejercicio activo diario, el hígado, los riñones y los pulmones también se fortalecerán para realizar su función.</a:t>
            </a:r>
          </a:p>
          <a:p>
            <a:r>
              <a:rPr lang="es-ES" b="1" dirty="0"/>
              <a:t>Buscad la ayuda del poder de la voluntad, que resistirá al frío y dará energía al sistema nervioso. </a:t>
            </a:r>
            <a:r>
              <a:rPr lang="es-ES" b="1" dirty="0">
                <a:solidFill>
                  <a:srgbClr val="C00000"/>
                </a:solidFill>
              </a:rPr>
              <a:t>Después de un corto tiempo, os daréis cuenta del beneficio del ejercicio y del aire puro hasta el punto de que no viviríais sin esas bendiciones.</a:t>
            </a:r>
            <a:r>
              <a:rPr lang="es-ES" b="1" dirty="0"/>
              <a:t> Vuestros pulmones, desprovistos de aire, serán como una persona hambrienta desprovista de alimento. Ciertamente, podemos vivir más tiempo sin comida que sin aire, que es el alimento que Dios ha provisto para los pulmones.— Testimonies </a:t>
            </a:r>
            <a:r>
              <a:rPr lang="es-ES" b="1" dirty="0" err="1"/>
              <a:t>for</a:t>
            </a:r>
            <a:r>
              <a:rPr lang="es-ES" b="1" dirty="0"/>
              <a:t> </a:t>
            </a:r>
            <a:r>
              <a:rPr lang="es-ES" b="1" dirty="0" err="1"/>
              <a:t>the</a:t>
            </a:r>
            <a:r>
              <a:rPr lang="es-ES" b="1" dirty="0"/>
              <a:t> </a:t>
            </a:r>
            <a:r>
              <a:rPr lang="es-ES" b="1" dirty="0" err="1"/>
              <a:t>Church</a:t>
            </a:r>
            <a:r>
              <a:rPr lang="es-ES" b="1" dirty="0"/>
              <a:t> 2: 533. </a:t>
            </a:r>
          </a:p>
        </p:txBody>
      </p:sp>
      <p:sp>
        <p:nvSpPr>
          <p:cNvPr id="10" name="CuadroTexto 9">
            <a:extLst>
              <a:ext uri="{FF2B5EF4-FFF2-40B4-BE49-F238E27FC236}">
                <a16:creationId xmlns:a16="http://schemas.microsoft.com/office/drawing/2014/main" id="{84C0DD58-617C-0425-8E38-591C23BCE46E}"/>
              </a:ext>
            </a:extLst>
          </p:cNvPr>
          <p:cNvSpPr txBox="1"/>
          <p:nvPr/>
        </p:nvSpPr>
        <p:spPr>
          <a:xfrm>
            <a:off x="211982" y="4082651"/>
            <a:ext cx="8127458" cy="2585323"/>
          </a:xfrm>
          <a:prstGeom prst="rect">
            <a:avLst/>
          </a:prstGeom>
          <a:noFill/>
        </p:spPr>
        <p:txBody>
          <a:bodyPr wrap="square">
            <a:spAutoFit/>
          </a:bodyPr>
          <a:lstStyle/>
          <a:p>
            <a:r>
              <a:rPr lang="es-ES" b="1" dirty="0"/>
              <a:t> No se debiera permitir que los estudiantes sigan tantos estudios hasta el punto de que no tengan tiempo para el ejercicio físico</a:t>
            </a:r>
            <a:r>
              <a:rPr lang="es-ES" b="1" dirty="0">
                <a:solidFill>
                  <a:srgbClr val="C00000"/>
                </a:solidFill>
              </a:rPr>
              <a:t>. No se puede conservar la salud a menos de que se dedique una parte de cada día al ejercicio muscular al aire libre</a:t>
            </a:r>
            <a:r>
              <a:rPr lang="es-ES" b="1" dirty="0"/>
              <a:t>. Debieran dedicarse horas previamente señaladas para un trabajo manual de alguna clase, algo que ponga en actividad todo el organismo. </a:t>
            </a:r>
            <a:r>
              <a:rPr lang="es-ES" b="1" dirty="0">
                <a:solidFill>
                  <a:srgbClr val="C00000"/>
                </a:solidFill>
              </a:rPr>
              <a:t>Empléense por igual las facultades mentales y físicas, y la mente del alumno será refrigerada</a:t>
            </a:r>
            <a:r>
              <a:rPr lang="es-ES" b="1" dirty="0"/>
              <a:t>.</a:t>
            </a:r>
          </a:p>
          <a:p>
            <a:r>
              <a:rPr lang="es-ES" b="1" dirty="0"/>
              <a:t>Si está enfermo, con frecuencia el ejercicio físico le ayudará a recobrar la normalidad... Debiera preservarse la salud tan sagradamente como el carácter.—Christian </a:t>
            </a:r>
            <a:r>
              <a:rPr lang="es-ES" b="1" dirty="0" err="1"/>
              <a:t>Temperance</a:t>
            </a:r>
            <a:r>
              <a:rPr lang="es-ES" b="1" dirty="0"/>
              <a:t> and </a:t>
            </a:r>
            <a:r>
              <a:rPr lang="es-ES" b="1" dirty="0" err="1"/>
              <a:t>Bible</a:t>
            </a:r>
            <a:r>
              <a:rPr lang="es-ES" b="1" dirty="0"/>
              <a:t> </a:t>
            </a:r>
            <a:r>
              <a:rPr lang="es-ES" b="1" dirty="0" err="1"/>
              <a:t>Hygiene</a:t>
            </a:r>
            <a:r>
              <a:rPr lang="es-ES" b="1" dirty="0"/>
              <a:t>, 82, 83. </a:t>
            </a:r>
          </a:p>
        </p:txBody>
      </p:sp>
      <p:pic>
        <p:nvPicPr>
          <p:cNvPr id="14" name="Imagen 13">
            <a:extLst>
              <a:ext uri="{FF2B5EF4-FFF2-40B4-BE49-F238E27FC236}">
                <a16:creationId xmlns:a16="http://schemas.microsoft.com/office/drawing/2014/main" id="{F3CD940F-5E27-1EFB-F1F5-5BA0459EF337}"/>
              </a:ext>
            </a:extLst>
          </p:cNvPr>
          <p:cNvPicPr>
            <a:picLocks noChangeAspect="1"/>
          </p:cNvPicPr>
          <p:nvPr/>
        </p:nvPicPr>
        <p:blipFill>
          <a:blip r:embed="rId3"/>
          <a:stretch>
            <a:fillRect/>
          </a:stretch>
        </p:blipFill>
        <p:spPr>
          <a:xfrm>
            <a:off x="223927" y="183789"/>
            <a:ext cx="2655530" cy="864000"/>
          </a:xfrm>
          <a:prstGeom prst="rect">
            <a:avLst/>
          </a:prstGeom>
        </p:spPr>
      </p:pic>
      <p:sp>
        <p:nvSpPr>
          <p:cNvPr id="3" name="CuadroTexto 2">
            <a:extLst>
              <a:ext uri="{FF2B5EF4-FFF2-40B4-BE49-F238E27FC236}">
                <a16:creationId xmlns:a16="http://schemas.microsoft.com/office/drawing/2014/main" id="{458EB335-4A2A-49C5-3BFD-7FE72D0AF5EC}"/>
              </a:ext>
            </a:extLst>
          </p:cNvPr>
          <p:cNvSpPr txBox="1"/>
          <p:nvPr/>
        </p:nvSpPr>
        <p:spPr>
          <a:xfrm>
            <a:off x="841249" y="245131"/>
            <a:ext cx="1719071"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Ejercicio y salud</a:t>
            </a:r>
          </a:p>
        </p:txBody>
      </p:sp>
      <p:pic>
        <p:nvPicPr>
          <p:cNvPr id="2" name="Imagen 1">
            <a:extLst>
              <a:ext uri="{FF2B5EF4-FFF2-40B4-BE49-F238E27FC236}">
                <a16:creationId xmlns:a16="http://schemas.microsoft.com/office/drawing/2014/main" id="{D8277AEC-5CAC-9A4B-63C9-4EF46A1AB9B5}"/>
              </a:ext>
            </a:extLst>
          </p:cNvPr>
          <p:cNvPicPr>
            <a:picLocks noChangeAspect="1"/>
          </p:cNvPicPr>
          <p:nvPr/>
        </p:nvPicPr>
        <p:blipFill rotWithShape="1">
          <a:blip r:embed="rId4"/>
          <a:srcRect l="4833" t="225" r="10709"/>
          <a:stretch/>
        </p:blipFill>
        <p:spPr>
          <a:xfrm>
            <a:off x="8339441" y="3816220"/>
            <a:ext cx="3621916" cy="2851754"/>
          </a:xfrm>
          <a:prstGeom prst="roundRect">
            <a:avLst>
              <a:gd name="adj" fmla="val 66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pic>
        <p:nvPicPr>
          <p:cNvPr id="5" name="Imagen 4" descr="Un grupo de niños jugando fútbol en el pasto&#10;&#10;Descripción generada automáticamente">
            <a:extLst>
              <a:ext uri="{FF2B5EF4-FFF2-40B4-BE49-F238E27FC236}">
                <a16:creationId xmlns:a16="http://schemas.microsoft.com/office/drawing/2014/main" id="{77D015D9-B1D0-F6D4-F136-CEE488A41689}"/>
              </a:ext>
            </a:extLst>
          </p:cNvPr>
          <p:cNvPicPr>
            <a:picLocks noChangeAspect="1"/>
          </p:cNvPicPr>
          <p:nvPr/>
        </p:nvPicPr>
        <p:blipFill rotWithShape="1">
          <a:blip r:embed="rId5">
            <a:extLst>
              <a:ext uri="{28A0092B-C50C-407E-A947-70E740481C1C}">
                <a14:useLocalDpi xmlns:a14="http://schemas.microsoft.com/office/drawing/2010/main" val="0"/>
              </a:ext>
            </a:extLst>
          </a:blip>
          <a:srcRect l="18" r="9264"/>
          <a:stretch/>
        </p:blipFill>
        <p:spPr>
          <a:xfrm>
            <a:off x="230643" y="1219448"/>
            <a:ext cx="3635214" cy="2671417"/>
          </a:xfrm>
          <a:prstGeom prst="roundRect">
            <a:avLst>
              <a:gd name="adj" fmla="val 906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spTree>
    <p:extLst>
      <p:ext uri="{BB962C8B-B14F-4D97-AF65-F5344CB8AC3E}">
        <p14:creationId xmlns:p14="http://schemas.microsoft.com/office/powerpoint/2010/main" val="33442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D9B4EE-C4FD-DFC6-A99F-F7887CAE0E21}"/>
              </a:ext>
            </a:extLst>
          </p:cNvPr>
          <p:cNvSpPr txBox="1"/>
          <p:nvPr/>
        </p:nvSpPr>
        <p:spPr>
          <a:xfrm>
            <a:off x="2519264" y="228763"/>
            <a:ext cx="6129693" cy="1754326"/>
          </a:xfrm>
          <a:prstGeom prst="rect">
            <a:avLst/>
          </a:prstGeom>
          <a:noFill/>
        </p:spPr>
        <p:txBody>
          <a:bodyPr wrap="square">
            <a:spAutoFit/>
          </a:bodyPr>
          <a:lstStyle/>
          <a:p>
            <a:r>
              <a:rPr lang="es-ES" b="1" dirty="0">
                <a:solidFill>
                  <a:srgbClr val="C00000"/>
                </a:solidFill>
              </a:rPr>
              <a:t>El ejercicio que desarrolla la mente y el carácter, que enseña a las manos a ser útiles, que educa a los jóvenes para que lleven su parte de las cargas de la vida, es lo que da fuerza física y vivifica toda facultad</a:t>
            </a:r>
            <a:r>
              <a:rPr lang="es-ES" b="1" dirty="0"/>
              <a:t>. Y hay una recompensa en la laboriosidad virtuosa, en el cultivo del hábito de vivir haciendo bien.—Consejos para los Maestros Padres y Alumnos, 139.</a:t>
            </a:r>
          </a:p>
        </p:txBody>
      </p:sp>
      <p:sp>
        <p:nvSpPr>
          <p:cNvPr id="7" name="CuadroTexto 6">
            <a:extLst>
              <a:ext uri="{FF2B5EF4-FFF2-40B4-BE49-F238E27FC236}">
                <a16:creationId xmlns:a16="http://schemas.microsoft.com/office/drawing/2014/main" id="{171A0751-1F2C-BA16-1AF5-C2668113D863}"/>
              </a:ext>
            </a:extLst>
          </p:cNvPr>
          <p:cNvSpPr txBox="1"/>
          <p:nvPr/>
        </p:nvSpPr>
        <p:spPr>
          <a:xfrm>
            <a:off x="280987" y="3429000"/>
            <a:ext cx="11630026" cy="1477328"/>
          </a:xfrm>
          <a:prstGeom prst="rect">
            <a:avLst/>
          </a:prstGeom>
          <a:noFill/>
        </p:spPr>
        <p:txBody>
          <a:bodyPr wrap="square">
            <a:spAutoFit/>
          </a:bodyPr>
          <a:lstStyle/>
          <a:p>
            <a:r>
              <a:rPr lang="es-ES" b="1" dirty="0">
                <a:solidFill>
                  <a:srgbClr val="C00000"/>
                </a:solidFill>
              </a:rPr>
              <a:t>Nadie debiera avergonzarse del trabajo, aunque parezca pequeño y servil. El trabajo es ennoblecedor. </a:t>
            </a:r>
            <a:r>
              <a:rPr lang="es-ES" b="1" dirty="0"/>
              <a:t>Todos los que trabajan asiduamente con la mente o las manos son obreros u obreras. Y todos están cumpliendo con su deber y honrando a su religión, tanto mientras lavan la ropa o los platos como cuando van a una reunión. Mientras las manos se ocupan en las labores más comunes, la mente debe ser elevada y ennoblecida por pensamientos puros y santos.—Testimonies </a:t>
            </a:r>
            <a:r>
              <a:rPr lang="es-ES" b="1" dirty="0" err="1"/>
              <a:t>for</a:t>
            </a:r>
            <a:r>
              <a:rPr lang="es-ES" b="1" dirty="0"/>
              <a:t> </a:t>
            </a:r>
            <a:r>
              <a:rPr lang="es-ES" b="1" dirty="0" err="1"/>
              <a:t>the</a:t>
            </a:r>
            <a:r>
              <a:rPr lang="es-ES" b="1" dirty="0"/>
              <a:t> </a:t>
            </a:r>
            <a:r>
              <a:rPr lang="es-ES" b="1" dirty="0" err="1"/>
              <a:t>Church</a:t>
            </a:r>
            <a:r>
              <a:rPr lang="es-ES" b="1" dirty="0"/>
              <a:t> 4:590.</a:t>
            </a:r>
          </a:p>
        </p:txBody>
      </p:sp>
      <p:sp>
        <p:nvSpPr>
          <p:cNvPr id="9" name="CuadroTexto 8">
            <a:extLst>
              <a:ext uri="{FF2B5EF4-FFF2-40B4-BE49-F238E27FC236}">
                <a16:creationId xmlns:a16="http://schemas.microsoft.com/office/drawing/2014/main" id="{FCDF7E9F-0A22-DB07-3608-52D026262E6E}"/>
              </a:ext>
            </a:extLst>
          </p:cNvPr>
          <p:cNvSpPr txBox="1"/>
          <p:nvPr/>
        </p:nvSpPr>
        <p:spPr>
          <a:xfrm>
            <a:off x="280987" y="2005690"/>
            <a:ext cx="8996654" cy="1477328"/>
          </a:xfrm>
          <a:prstGeom prst="rect">
            <a:avLst/>
          </a:prstGeom>
          <a:noFill/>
        </p:spPr>
        <p:txBody>
          <a:bodyPr wrap="square">
            <a:spAutoFit/>
          </a:bodyPr>
          <a:lstStyle/>
          <a:p>
            <a:r>
              <a:rPr lang="es-ES" b="1" dirty="0">
                <a:solidFill>
                  <a:srgbClr val="C00000"/>
                </a:solidFill>
              </a:rPr>
              <a:t>Es necesario enseñar a los jóvenes que la vida significa trabajo serio, responsabilidad, preocupación. Necesitan una preparación que los haga prácticos, que haga de ellos hombres y mujeres que puedan hacer frente a las emergencias. Debería enseñárseles que la disciplina del trabajo sistemático y bien regulado es esencial no solo como salvaguardia contra las vicisitudes de la vida, sino como ayuda para un desarrollo completo.—</a:t>
            </a:r>
            <a:r>
              <a:rPr lang="es-ES" b="1" dirty="0"/>
              <a:t>La Educación, 211. </a:t>
            </a:r>
          </a:p>
        </p:txBody>
      </p:sp>
      <p:sp>
        <p:nvSpPr>
          <p:cNvPr id="13" name="CuadroTexto 12">
            <a:extLst>
              <a:ext uri="{FF2B5EF4-FFF2-40B4-BE49-F238E27FC236}">
                <a16:creationId xmlns:a16="http://schemas.microsoft.com/office/drawing/2014/main" id="{21409FB4-407E-3D70-2073-F49E4727A75B}"/>
              </a:ext>
            </a:extLst>
          </p:cNvPr>
          <p:cNvSpPr txBox="1"/>
          <p:nvPr/>
        </p:nvSpPr>
        <p:spPr>
          <a:xfrm>
            <a:off x="3726610" y="4710002"/>
            <a:ext cx="8307773" cy="2031325"/>
          </a:xfrm>
          <a:prstGeom prst="rect">
            <a:avLst/>
          </a:prstGeom>
          <a:noFill/>
        </p:spPr>
        <p:txBody>
          <a:bodyPr wrap="square">
            <a:spAutoFit/>
          </a:bodyPr>
          <a:lstStyle/>
          <a:p>
            <a:r>
              <a:rPr lang="es-ES" b="1" dirty="0">
                <a:solidFill>
                  <a:srgbClr val="C00000"/>
                </a:solidFill>
              </a:rPr>
              <a:t>Muchos que en su juventud estuvieron en la prosperidad pueden ser despojados de todas sus riquezas </a:t>
            </a:r>
            <a:r>
              <a:rPr lang="es-ES" b="1" dirty="0"/>
              <a:t>y dejados con padres y hermanos y hermanas que dependan de ellos para su sostén. Por lo tanto</a:t>
            </a:r>
            <a:r>
              <a:rPr lang="es-ES" b="1" dirty="0">
                <a:solidFill>
                  <a:srgbClr val="C00000"/>
                </a:solidFill>
              </a:rPr>
              <a:t>, ¡cuán importante es que cada joven sea educado para trabajar, a fin de que esté preparado para cualquier emergencia! </a:t>
            </a:r>
            <a:r>
              <a:rPr lang="es-ES" b="1" dirty="0"/>
              <a:t>Ciertamente, las riquezas son una maldición cuando sus poseedores permiten que se interpongan en el camino de sus hijos e hijas y les impidan obtener un conocimiento del trabajo útil a fin de que se preparen para la vida práctica.—Testimonies </a:t>
            </a:r>
            <a:r>
              <a:rPr lang="es-ES" b="1" dirty="0" err="1"/>
              <a:t>for</a:t>
            </a:r>
            <a:r>
              <a:rPr lang="es-ES" b="1" dirty="0"/>
              <a:t> </a:t>
            </a:r>
            <a:r>
              <a:rPr lang="es-ES" b="1" dirty="0" err="1"/>
              <a:t>the</a:t>
            </a:r>
            <a:r>
              <a:rPr lang="es-ES" b="1" dirty="0"/>
              <a:t> </a:t>
            </a:r>
            <a:r>
              <a:rPr lang="es-ES" b="1" dirty="0" err="1"/>
              <a:t>Church</a:t>
            </a:r>
            <a:r>
              <a:rPr lang="es-ES" b="1" dirty="0"/>
              <a:t> 3:150.</a:t>
            </a:r>
          </a:p>
        </p:txBody>
      </p:sp>
      <p:pic>
        <p:nvPicPr>
          <p:cNvPr id="8" name="Imagen 7">
            <a:extLst>
              <a:ext uri="{FF2B5EF4-FFF2-40B4-BE49-F238E27FC236}">
                <a16:creationId xmlns:a16="http://schemas.microsoft.com/office/drawing/2014/main" id="{F7688C8F-424D-467E-411A-D9BAC6BAF16B}"/>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0" name="CuadroTexto 9">
            <a:extLst>
              <a:ext uri="{FF2B5EF4-FFF2-40B4-BE49-F238E27FC236}">
                <a16:creationId xmlns:a16="http://schemas.microsoft.com/office/drawing/2014/main" id="{07470985-EEE8-F6C2-2145-BD86EC5FF19C}"/>
              </a:ext>
            </a:extLst>
          </p:cNvPr>
          <p:cNvSpPr txBox="1"/>
          <p:nvPr/>
        </p:nvSpPr>
        <p:spPr>
          <a:xfrm>
            <a:off x="8652294" y="228763"/>
            <a:ext cx="2759417"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La preparación para la vida práctica</a:t>
            </a:r>
          </a:p>
        </p:txBody>
      </p:sp>
      <p:pic>
        <p:nvPicPr>
          <p:cNvPr id="3" name="Imagen 2" descr="Niño jugando en el parque&#10;&#10;Descripción generada automáticamente con confianza baja">
            <a:extLst>
              <a:ext uri="{FF2B5EF4-FFF2-40B4-BE49-F238E27FC236}">
                <a16:creationId xmlns:a16="http://schemas.microsoft.com/office/drawing/2014/main" id="{93DEF686-9D10-B5B7-2AA6-408B851A3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524" y="1532366"/>
            <a:ext cx="2631489" cy="1754326"/>
          </a:xfrm>
          <a:prstGeom prst="roundRect">
            <a:avLst>
              <a:gd name="adj" fmla="val 1145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Niño parado en la cocina&#10;&#10;Descripción generada automáticamente con confianza baja">
            <a:extLst>
              <a:ext uri="{FF2B5EF4-FFF2-40B4-BE49-F238E27FC236}">
                <a16:creationId xmlns:a16="http://schemas.microsoft.com/office/drawing/2014/main" id="{B7654053-707E-795E-567C-51E027F154C7}"/>
              </a:ext>
            </a:extLst>
          </p:cNvPr>
          <p:cNvPicPr>
            <a:picLocks noChangeAspect="1"/>
          </p:cNvPicPr>
          <p:nvPr/>
        </p:nvPicPr>
        <p:blipFill rotWithShape="1">
          <a:blip r:embed="rId5">
            <a:extLst>
              <a:ext uri="{28A0092B-C50C-407E-A947-70E740481C1C}">
                <a14:useLocalDpi xmlns:a14="http://schemas.microsoft.com/office/drawing/2010/main" val="0"/>
              </a:ext>
            </a:extLst>
          </a:blip>
          <a:srcRect r="23992"/>
          <a:stretch/>
        </p:blipFill>
        <p:spPr>
          <a:xfrm>
            <a:off x="280987" y="243625"/>
            <a:ext cx="2122830" cy="1649147"/>
          </a:xfrm>
          <a:prstGeom prst="roundRect">
            <a:avLst>
              <a:gd name="adj" fmla="val 1278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2" name="Imagen 11" descr="Un niño sentado en el pasto&#10;&#10;Descripción generada automáticamente con confianza media">
            <a:extLst>
              <a:ext uri="{FF2B5EF4-FFF2-40B4-BE49-F238E27FC236}">
                <a16:creationId xmlns:a16="http://schemas.microsoft.com/office/drawing/2014/main" id="{629B3D5D-D8E7-A168-56AE-9A6AF8B47FC9}"/>
              </a:ext>
            </a:extLst>
          </p:cNvPr>
          <p:cNvPicPr>
            <a:picLocks noChangeAspect="1"/>
          </p:cNvPicPr>
          <p:nvPr/>
        </p:nvPicPr>
        <p:blipFill rotWithShape="1">
          <a:blip r:embed="rId6">
            <a:extLst>
              <a:ext uri="{28A0092B-C50C-407E-A947-70E740481C1C}">
                <a14:useLocalDpi xmlns:a14="http://schemas.microsoft.com/office/drawing/2010/main" val="0"/>
              </a:ext>
            </a:extLst>
          </a:blip>
          <a:srcRect t="8974" b="8974"/>
          <a:stretch/>
        </p:blipFill>
        <p:spPr>
          <a:xfrm>
            <a:off x="280987" y="4906328"/>
            <a:ext cx="3212710" cy="1757408"/>
          </a:xfrm>
          <a:prstGeom prst="roundRect">
            <a:avLst>
              <a:gd name="adj" fmla="val 938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07565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750"/>
                                        <p:tgtEl>
                                          <p:spTgt spid="6"/>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750"/>
                                        <p:tgtEl>
                                          <p:spTgt spid="3"/>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750"/>
                                        <p:tgtEl>
                                          <p:spTgt spid="12"/>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3917057-BDAF-4711-2A9C-47CC3EA52E3D}"/>
              </a:ext>
            </a:extLst>
          </p:cNvPr>
          <p:cNvSpPr txBox="1"/>
          <p:nvPr/>
        </p:nvSpPr>
        <p:spPr>
          <a:xfrm>
            <a:off x="245492" y="123301"/>
            <a:ext cx="8136507" cy="1477328"/>
          </a:xfrm>
          <a:prstGeom prst="rect">
            <a:avLst/>
          </a:prstGeom>
          <a:noFill/>
        </p:spPr>
        <p:txBody>
          <a:bodyPr wrap="square">
            <a:spAutoFit/>
          </a:bodyPr>
          <a:lstStyle/>
          <a:p>
            <a:r>
              <a:rPr lang="es-ES" b="1" dirty="0"/>
              <a:t>Desde la niñez, debiera enseñarse a los muchachos y las niñas a llevar cargas cada vez más pesadas, con las que ayuden inteligentemente en el trabajo de la familia. </a:t>
            </a:r>
            <a:r>
              <a:rPr lang="es-ES" b="1" dirty="0">
                <a:solidFill>
                  <a:srgbClr val="C00000"/>
                </a:solidFill>
              </a:rPr>
              <a:t>Madres, pacientemente mostrad a vuestros hijos cómo usar sus manos. Entiendan ellos que sus manos han de ser usadas tan hábilmente como las vuestras en el trabajo doméstico</a:t>
            </a:r>
            <a:r>
              <a:rPr lang="es-ES" b="1" dirty="0"/>
              <a:t>.—</a:t>
            </a:r>
            <a:r>
              <a:rPr lang="es-ES" b="1" dirty="0" err="1"/>
              <a:t>The</a:t>
            </a:r>
            <a:r>
              <a:rPr lang="es-ES" b="1" dirty="0"/>
              <a:t> </a:t>
            </a:r>
            <a:r>
              <a:rPr lang="es-ES" b="1" dirty="0" err="1"/>
              <a:t>Review</a:t>
            </a:r>
            <a:r>
              <a:rPr lang="es-ES" b="1" dirty="0"/>
              <a:t> and Herald, 8 de septiembre de 1904.</a:t>
            </a:r>
          </a:p>
        </p:txBody>
      </p:sp>
      <p:sp>
        <p:nvSpPr>
          <p:cNvPr id="9" name="CuadroTexto 8">
            <a:extLst>
              <a:ext uri="{FF2B5EF4-FFF2-40B4-BE49-F238E27FC236}">
                <a16:creationId xmlns:a16="http://schemas.microsoft.com/office/drawing/2014/main" id="{F97D45D6-A429-ACA5-2854-34F3A1E8F21B}"/>
              </a:ext>
            </a:extLst>
          </p:cNvPr>
          <p:cNvSpPr txBox="1"/>
          <p:nvPr/>
        </p:nvSpPr>
        <p:spPr>
          <a:xfrm>
            <a:off x="4760758" y="1624300"/>
            <a:ext cx="7181676" cy="3108543"/>
          </a:xfrm>
          <a:prstGeom prst="rect">
            <a:avLst/>
          </a:prstGeom>
          <a:noFill/>
        </p:spPr>
        <p:txBody>
          <a:bodyPr wrap="square">
            <a:spAutoFit/>
          </a:bodyPr>
          <a:lstStyle/>
          <a:p>
            <a:r>
              <a:rPr lang="es-ES" b="1" dirty="0"/>
              <a:t>Puesto que tanto los hombres como las mujeres tienen una parte en la constitución del hogar, tanto los niños como las niñas deberían obtener un conocimiento de los deberes domésticos. </a:t>
            </a:r>
            <a:r>
              <a:rPr lang="es-ES" b="1" dirty="0">
                <a:solidFill>
                  <a:srgbClr val="C00000"/>
                </a:solidFill>
              </a:rPr>
              <a:t>El tender la cama, ordenar una pieza, lavar la vajilla, preparar una comida, lavar y remendar su ropa, constituyen una educación que no tiene por qué hacer menos varonil a ningún muchacho; lo hará más feliz y más útil. O si las niñas, a su vez pudiesen aprender a enjaezar y guiar un caballo * manejar el serrucho y el martillo, lo mismo que el rastrillo y la azada, estarían mejor preparadas para hacer frente a las emergencias de la vida.</a:t>
            </a:r>
            <a:r>
              <a:rPr lang="es-ES" b="1" dirty="0"/>
              <a:t>—La Educación, 212, 213. </a:t>
            </a:r>
          </a:p>
          <a:p>
            <a:r>
              <a:rPr lang="es-ES" b="1" dirty="0">
                <a:solidFill>
                  <a:srgbClr val="C00000"/>
                </a:solidFill>
              </a:rPr>
              <a:t>*</a:t>
            </a:r>
            <a:r>
              <a:rPr lang="es-ES" b="1" dirty="0"/>
              <a:t> </a:t>
            </a:r>
            <a:r>
              <a:rPr lang="es-ES" sz="1600" b="1" dirty="0"/>
              <a:t>Nota: esto fue escrito en 1903, pero el principio implicado es plenamente aplicable hoy día.</a:t>
            </a:r>
            <a:endParaRPr lang="es-ES" b="1" dirty="0"/>
          </a:p>
        </p:txBody>
      </p:sp>
      <p:sp>
        <p:nvSpPr>
          <p:cNvPr id="13" name="CuadroTexto 12">
            <a:extLst>
              <a:ext uri="{FF2B5EF4-FFF2-40B4-BE49-F238E27FC236}">
                <a16:creationId xmlns:a16="http://schemas.microsoft.com/office/drawing/2014/main" id="{8F0FD4C4-690A-1EE9-420A-BF741E03E515}"/>
              </a:ext>
            </a:extLst>
          </p:cNvPr>
          <p:cNvSpPr txBox="1"/>
          <p:nvPr/>
        </p:nvSpPr>
        <p:spPr>
          <a:xfrm>
            <a:off x="245492" y="4904099"/>
            <a:ext cx="7269733" cy="1754326"/>
          </a:xfrm>
          <a:prstGeom prst="rect">
            <a:avLst/>
          </a:prstGeom>
          <a:noFill/>
        </p:spPr>
        <p:txBody>
          <a:bodyPr wrap="square">
            <a:spAutoFit/>
          </a:bodyPr>
          <a:lstStyle/>
          <a:p>
            <a:r>
              <a:rPr lang="es-ES" b="1" dirty="0">
                <a:solidFill>
                  <a:srgbClr val="C00000"/>
                </a:solidFill>
              </a:rPr>
              <a:t>Los niños y jóvenes nunca sentirán la paz de la felicidad hasta que por el fiel cumplimiento de los deberes del hogar alivien las manos cansadas y el corazón y cerebro fatigados de la madre</a:t>
            </a:r>
            <a:r>
              <a:rPr lang="es-ES" b="1" dirty="0"/>
              <a:t>. Estos son peldaños en la escalera del progreso que los harán avanzar para recibir la educación más elevada… Muchos están dejando sin aprender las lecciones más útiles que es esencial que entiendan para su bien futuro.—Manuscrito 129, 1898. </a:t>
            </a:r>
          </a:p>
        </p:txBody>
      </p:sp>
      <p:pic>
        <p:nvPicPr>
          <p:cNvPr id="14" name="Imagen 13">
            <a:extLst>
              <a:ext uri="{FF2B5EF4-FFF2-40B4-BE49-F238E27FC236}">
                <a16:creationId xmlns:a16="http://schemas.microsoft.com/office/drawing/2014/main" id="{75232D95-263F-80CD-E5C8-BDF1530C1348}"/>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5" name="CuadroTexto 14">
            <a:extLst>
              <a:ext uri="{FF2B5EF4-FFF2-40B4-BE49-F238E27FC236}">
                <a16:creationId xmlns:a16="http://schemas.microsoft.com/office/drawing/2014/main" id="{104FD1F8-37A1-5688-FC9C-505035A3B303}"/>
              </a:ext>
            </a:extLst>
          </p:cNvPr>
          <p:cNvSpPr txBox="1"/>
          <p:nvPr/>
        </p:nvSpPr>
        <p:spPr>
          <a:xfrm>
            <a:off x="8652294" y="228763"/>
            <a:ext cx="2759417"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La preparación para la vida práctica</a:t>
            </a:r>
          </a:p>
        </p:txBody>
      </p:sp>
      <p:pic>
        <p:nvPicPr>
          <p:cNvPr id="3" name="Imagen 2">
            <a:extLst>
              <a:ext uri="{FF2B5EF4-FFF2-40B4-BE49-F238E27FC236}">
                <a16:creationId xmlns:a16="http://schemas.microsoft.com/office/drawing/2014/main" id="{3A0895E5-4760-DBB5-0314-A0462EE16C9B}"/>
              </a:ext>
            </a:extLst>
          </p:cNvPr>
          <p:cNvPicPr>
            <a:picLocks noChangeAspect="1"/>
          </p:cNvPicPr>
          <p:nvPr/>
        </p:nvPicPr>
        <p:blipFill>
          <a:blip r:embed="rId4"/>
          <a:stretch>
            <a:fillRect/>
          </a:stretch>
        </p:blipFill>
        <p:spPr>
          <a:xfrm>
            <a:off x="2696931" y="1598361"/>
            <a:ext cx="1959052" cy="31344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4" name="Imagen 3">
            <a:extLst>
              <a:ext uri="{FF2B5EF4-FFF2-40B4-BE49-F238E27FC236}">
                <a16:creationId xmlns:a16="http://schemas.microsoft.com/office/drawing/2014/main" id="{3C5029E7-52D9-2B66-F26F-6C9AB158A6B0}"/>
              </a:ext>
            </a:extLst>
          </p:cNvPr>
          <p:cNvPicPr>
            <a:picLocks noChangeAspect="1"/>
          </p:cNvPicPr>
          <p:nvPr/>
        </p:nvPicPr>
        <p:blipFill>
          <a:blip r:embed="rId5"/>
          <a:stretch>
            <a:fillRect/>
          </a:stretch>
        </p:blipFill>
        <p:spPr>
          <a:xfrm>
            <a:off x="296064" y="3240711"/>
            <a:ext cx="2236451" cy="14921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a:extLst>
              <a:ext uri="{FF2B5EF4-FFF2-40B4-BE49-F238E27FC236}">
                <a16:creationId xmlns:a16="http://schemas.microsoft.com/office/drawing/2014/main" id="{1C8ADF2E-8697-DAB0-97C1-611F34C83D0B}"/>
              </a:ext>
            </a:extLst>
          </p:cNvPr>
          <p:cNvPicPr>
            <a:picLocks noChangeAspect="1"/>
          </p:cNvPicPr>
          <p:nvPr/>
        </p:nvPicPr>
        <p:blipFill>
          <a:blip r:embed="rId6"/>
          <a:stretch>
            <a:fillRect/>
          </a:stretch>
        </p:blipFill>
        <p:spPr>
          <a:xfrm>
            <a:off x="334140" y="1632923"/>
            <a:ext cx="2154125" cy="14365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0" name="Imagen 9" descr="Imagen que contiene interior, tabla, silla, pequeño&#10;&#10;Descripción generada automáticamente">
            <a:extLst>
              <a:ext uri="{FF2B5EF4-FFF2-40B4-BE49-F238E27FC236}">
                <a16:creationId xmlns:a16="http://schemas.microsoft.com/office/drawing/2014/main" id="{CE62482A-E527-331E-1B2A-870FA42A3FA0}"/>
              </a:ext>
            </a:extLst>
          </p:cNvPr>
          <p:cNvPicPr>
            <a:picLocks noChangeAspect="1"/>
          </p:cNvPicPr>
          <p:nvPr/>
        </p:nvPicPr>
        <p:blipFill rotWithShape="1">
          <a:blip r:embed="rId7">
            <a:extLst>
              <a:ext uri="{28A0092B-C50C-407E-A947-70E740481C1C}">
                <a14:useLocalDpi xmlns:a14="http://schemas.microsoft.com/office/drawing/2010/main" val="0"/>
              </a:ext>
            </a:extLst>
          </a:blip>
          <a:srcRect t="19085"/>
          <a:stretch/>
        </p:blipFill>
        <p:spPr>
          <a:xfrm>
            <a:off x="7679641" y="4524526"/>
            <a:ext cx="4026508" cy="21706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9504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A18555-9DAA-E06A-D74E-64562FE307AB}"/>
              </a:ext>
            </a:extLst>
          </p:cNvPr>
          <p:cNvSpPr txBox="1"/>
          <p:nvPr/>
        </p:nvSpPr>
        <p:spPr>
          <a:xfrm>
            <a:off x="161335" y="92636"/>
            <a:ext cx="8321371" cy="1477328"/>
          </a:xfrm>
          <a:prstGeom prst="rect">
            <a:avLst/>
          </a:prstGeom>
          <a:noFill/>
        </p:spPr>
        <p:txBody>
          <a:bodyPr wrap="square">
            <a:spAutoFit/>
          </a:bodyPr>
          <a:lstStyle/>
          <a:p>
            <a:r>
              <a:rPr lang="es-ES" b="1" dirty="0">
                <a:solidFill>
                  <a:srgbClr val="C00000"/>
                </a:solidFill>
              </a:rPr>
              <a:t>Adán y a Eva: </a:t>
            </a:r>
            <a:r>
              <a:rPr lang="es-ES" b="1" dirty="0"/>
              <a:t>En consejo con el Padre, antes de que el mundo fuera, se determinó que Jehová Dios plantara un huerto para Adán y Eva en el Edén y les diera la tarea de cuidar los árboles frutales y cultivar y velar por la vegetación. El trabajo útil había de ser su salvaguardia y había de perpetuarse a través de todas las generaciones hasta la terminación de la historia de la tierra.—</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13 de agosto de 1896.</a:t>
            </a:r>
          </a:p>
        </p:txBody>
      </p:sp>
      <p:sp>
        <p:nvSpPr>
          <p:cNvPr id="10" name="CuadroTexto 9">
            <a:extLst>
              <a:ext uri="{FF2B5EF4-FFF2-40B4-BE49-F238E27FC236}">
                <a16:creationId xmlns:a16="http://schemas.microsoft.com/office/drawing/2014/main" id="{89EF09B5-46D8-6F1C-CB54-7969709902E2}"/>
              </a:ext>
            </a:extLst>
          </p:cNvPr>
          <p:cNvSpPr txBox="1"/>
          <p:nvPr/>
        </p:nvSpPr>
        <p:spPr>
          <a:xfrm>
            <a:off x="161335" y="1539541"/>
            <a:ext cx="8825997" cy="1477328"/>
          </a:xfrm>
          <a:prstGeom prst="rect">
            <a:avLst/>
          </a:prstGeom>
          <a:noFill/>
        </p:spPr>
        <p:txBody>
          <a:bodyPr wrap="square">
            <a:spAutoFit/>
          </a:bodyPr>
          <a:lstStyle/>
          <a:p>
            <a:pPr algn="l"/>
            <a:r>
              <a:rPr lang="es-ES" b="1" dirty="0">
                <a:solidFill>
                  <a:srgbClr val="C00000"/>
                </a:solidFill>
              </a:rPr>
              <a:t>Jesús: </a:t>
            </a:r>
            <a:r>
              <a:rPr lang="es-ES" sz="1800" b="1" i="0" u="none" strike="noStrike" baseline="0" dirty="0">
                <a:solidFill>
                  <a:srgbClr val="000000"/>
                </a:solidFill>
              </a:rPr>
              <a:t>Mientras trabajaba en su niñez y juventud, se desarrollaban su mente ni su cuerpo. No empleaba sus facultades físicas descuidadamente, sino que las ejercitaba de modo que se mantuvieran en salud, a fin de que pudiera efectuar lo mejor en todo sentido. No estaba dispuesto a ser defectuoso aun en el manejo de las herramientas. Era perfecto como obrero así como era perfecto en carácter.—</a:t>
            </a:r>
            <a:r>
              <a:rPr lang="es-ES" sz="1800" b="1" i="0" u="none" strike="noStrike" baseline="0" dirty="0"/>
              <a:t>Fundamentals </a:t>
            </a:r>
            <a:r>
              <a:rPr lang="es-ES" sz="1800" b="1" i="0" u="none" strike="noStrike" baseline="0" dirty="0" err="1"/>
              <a:t>of</a:t>
            </a:r>
            <a:r>
              <a:rPr lang="es-ES" sz="1800" b="1" i="0" u="none" strike="noStrike" baseline="0" dirty="0"/>
              <a:t> Christian </a:t>
            </a:r>
            <a:r>
              <a:rPr lang="es-ES" sz="1800" b="1" i="0" u="none" strike="noStrike" baseline="0" dirty="0" err="1"/>
              <a:t>Education</a:t>
            </a:r>
            <a:r>
              <a:rPr lang="es-ES" sz="1800" b="1" i="0" u="none" strike="noStrike" baseline="0" dirty="0"/>
              <a:t>, 417, 418.</a:t>
            </a:r>
            <a:endParaRPr lang="es-ES" b="1" dirty="0"/>
          </a:p>
        </p:txBody>
      </p:sp>
      <p:sp>
        <p:nvSpPr>
          <p:cNvPr id="14" name="CuadroTexto 13">
            <a:extLst>
              <a:ext uri="{FF2B5EF4-FFF2-40B4-BE49-F238E27FC236}">
                <a16:creationId xmlns:a16="http://schemas.microsoft.com/office/drawing/2014/main" id="{71BF75A9-2DB5-3E62-FE40-ADFC8D98AC1B}"/>
              </a:ext>
            </a:extLst>
          </p:cNvPr>
          <p:cNvSpPr txBox="1"/>
          <p:nvPr/>
        </p:nvSpPr>
        <p:spPr>
          <a:xfrm>
            <a:off x="161335" y="2986446"/>
            <a:ext cx="9590336" cy="1477328"/>
          </a:xfrm>
          <a:prstGeom prst="rect">
            <a:avLst/>
          </a:prstGeom>
          <a:noFill/>
        </p:spPr>
        <p:txBody>
          <a:bodyPr wrap="square">
            <a:spAutoFit/>
          </a:bodyPr>
          <a:lstStyle/>
          <a:p>
            <a:r>
              <a:rPr lang="es-ES" b="1" dirty="0">
                <a:solidFill>
                  <a:srgbClr val="C00000"/>
                </a:solidFill>
              </a:rPr>
              <a:t>Los ángeles: </a:t>
            </a:r>
            <a:r>
              <a:rPr lang="es-ES" b="1" dirty="0"/>
              <a:t>Los ángeles son obreros; son ministros de Dios para los hijos de los hombres</a:t>
            </a:r>
            <a:r>
              <a:rPr lang="en-US" b="1" dirty="0"/>
              <a:t>.—Christian Temperance and Bible Hygiene, 99. </a:t>
            </a:r>
          </a:p>
          <a:p>
            <a:r>
              <a:rPr lang="es-ES" b="1" dirty="0"/>
              <a:t>Los ángeles nos guardan, iluminan nuestra mente, nos ayudan a hacer lo correcto, nos ayudan en los esfuerzos por recuperar a los perdidos, fortalecen nuestra fe, suplen nuestras necesidades, obedecen prontamente las órdenes que Dios les da, etc.</a:t>
            </a:r>
          </a:p>
        </p:txBody>
      </p:sp>
      <p:sp>
        <p:nvSpPr>
          <p:cNvPr id="16" name="CuadroTexto 15">
            <a:extLst>
              <a:ext uri="{FF2B5EF4-FFF2-40B4-BE49-F238E27FC236}">
                <a16:creationId xmlns:a16="http://schemas.microsoft.com/office/drawing/2014/main" id="{F8D7C8A2-1875-A435-DF5B-86A15C884243}"/>
              </a:ext>
            </a:extLst>
          </p:cNvPr>
          <p:cNvSpPr txBox="1"/>
          <p:nvPr/>
        </p:nvSpPr>
        <p:spPr>
          <a:xfrm>
            <a:off x="161335" y="4433350"/>
            <a:ext cx="10149336" cy="2308324"/>
          </a:xfrm>
          <a:prstGeom prst="rect">
            <a:avLst/>
          </a:prstGeom>
          <a:noFill/>
        </p:spPr>
        <p:txBody>
          <a:bodyPr wrap="square">
            <a:spAutoFit/>
          </a:bodyPr>
          <a:lstStyle/>
          <a:p>
            <a:r>
              <a:rPr lang="es-ES" b="1" dirty="0">
                <a:solidFill>
                  <a:srgbClr val="C00000"/>
                </a:solidFill>
              </a:rPr>
              <a:t>Los redimidos: </a:t>
            </a:r>
            <a:r>
              <a:rPr lang="es-ES" b="1" dirty="0"/>
              <a:t>Los siervos negligentes que esperan un cielo de inacción tienen ideas falsas de lo que constituye el cielo. El Creador no ha preparado un lugar para la satisfacción de la indolencia pecaminosa. El cielo es un lugar de actividad provechosa. Sin embargo, para el cansado y sobrecargado, para los que han peleado la buena batalla de la fe, será un descanso glorioso, pues será suyo el vigor juvenil de la inmortalidad, y no tendrán que luchar más contra el pecado y Satanás. Para los obreros enérgicos sería tedioso un estado de eterna indolencia. No sería cielo para ellos. La senda del trabajo arduo, asignada a los cristianos en la tierra, puede ser dura y cansadora. pero ha sido honrada por las pisadas del Redentor y está seguro el que sigue ese camino sagrado.—Christian </a:t>
            </a:r>
            <a:r>
              <a:rPr lang="es-ES" b="1" dirty="0" err="1"/>
              <a:t>Temperance</a:t>
            </a:r>
            <a:r>
              <a:rPr lang="es-ES" b="1" dirty="0"/>
              <a:t> and </a:t>
            </a:r>
            <a:r>
              <a:rPr lang="es-ES" b="1" dirty="0" err="1"/>
              <a:t>Bible</a:t>
            </a:r>
            <a:r>
              <a:rPr lang="es-ES" b="1" dirty="0"/>
              <a:t> </a:t>
            </a:r>
            <a:r>
              <a:rPr lang="es-ES" b="1" dirty="0" err="1"/>
              <a:t>Hygiene</a:t>
            </a:r>
            <a:r>
              <a:rPr lang="es-ES" b="1" dirty="0"/>
              <a:t>, 99. </a:t>
            </a:r>
            <a:endParaRPr lang="es-ES" dirty="0"/>
          </a:p>
        </p:txBody>
      </p:sp>
      <p:pic>
        <p:nvPicPr>
          <p:cNvPr id="8" name="Imagen 7">
            <a:extLst>
              <a:ext uri="{FF2B5EF4-FFF2-40B4-BE49-F238E27FC236}">
                <a16:creationId xmlns:a16="http://schemas.microsoft.com/office/drawing/2014/main" id="{0E46A5BB-8478-9ED8-A7A5-3E2FEC20F647}"/>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9" name="CuadroTexto 8">
            <a:extLst>
              <a:ext uri="{FF2B5EF4-FFF2-40B4-BE49-F238E27FC236}">
                <a16:creationId xmlns:a16="http://schemas.microsoft.com/office/drawing/2014/main" id="{3E224F00-9CE3-EBF6-2E33-ED17D22B9F8E}"/>
              </a:ext>
            </a:extLst>
          </p:cNvPr>
          <p:cNvSpPr txBox="1"/>
          <p:nvPr/>
        </p:nvSpPr>
        <p:spPr>
          <a:xfrm>
            <a:off x="8652294" y="228763"/>
            <a:ext cx="2759417"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La preparación para la vida práctica</a:t>
            </a:r>
          </a:p>
        </p:txBody>
      </p:sp>
      <p:pic>
        <p:nvPicPr>
          <p:cNvPr id="3" name="Imagen 2" descr="Imagen que contiene persona, exterior, pasto, perro&#10;&#10;Descripción generada automáticamente">
            <a:extLst>
              <a:ext uri="{FF2B5EF4-FFF2-40B4-BE49-F238E27FC236}">
                <a16:creationId xmlns:a16="http://schemas.microsoft.com/office/drawing/2014/main" id="{3091FFB6-E783-24D4-F456-86E0885A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516" y="1388401"/>
            <a:ext cx="1807611" cy="135570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Un grupo de personas sentadas en una banca de madera&#10;&#10;Descripción generada automáticamente con confianza media">
            <a:extLst>
              <a:ext uri="{FF2B5EF4-FFF2-40B4-BE49-F238E27FC236}">
                <a16:creationId xmlns:a16="http://schemas.microsoft.com/office/drawing/2014/main" id="{EF5AAF3F-54A3-7E4F-7DFF-9C36651EF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1528" y="1356050"/>
            <a:ext cx="1090474" cy="16316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1" name="Imagen 10" descr="Un par de personas de pie en la calle&#10;&#10;Descripción generada automáticamente con confianza media">
            <a:extLst>
              <a:ext uri="{FF2B5EF4-FFF2-40B4-BE49-F238E27FC236}">
                <a16:creationId xmlns:a16="http://schemas.microsoft.com/office/drawing/2014/main" id="{4446C5D3-9E1D-DAF5-398C-0B743A411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516" y="2883390"/>
            <a:ext cx="1759736" cy="228676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3" name="Imagen 12" descr="Una caricatura de una persona&#10;&#10;Descripción generada automáticamente con confianza baja">
            <a:extLst>
              <a:ext uri="{FF2B5EF4-FFF2-40B4-BE49-F238E27FC236}">
                <a16:creationId xmlns:a16="http://schemas.microsoft.com/office/drawing/2014/main" id="{7F3C0625-D182-CFEE-11D5-59AE451CD3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516" y="5309434"/>
            <a:ext cx="1759736" cy="13198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36025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
                                        <p:tgtEl>
                                          <p:spTgt spid="3"/>
                                        </p:tgtEl>
                                      </p:cBhvr>
                                    </p:animEffect>
                                    <p:anim calcmode="lin" valueType="num">
                                      <p:cBhvr>
                                        <p:cTn id="20" dur="400" fill="hold"/>
                                        <p:tgtEl>
                                          <p:spTgt spid="3"/>
                                        </p:tgtEl>
                                        <p:attrNameLst>
                                          <p:attrName>ppt_x</p:attrName>
                                        </p:attrNameLst>
                                      </p:cBhvr>
                                      <p:tavLst>
                                        <p:tav tm="0">
                                          <p:val>
                                            <p:strVal val="#ppt_x"/>
                                          </p:val>
                                        </p:tav>
                                        <p:tav tm="100000">
                                          <p:val>
                                            <p:strVal val="#ppt_x"/>
                                          </p:val>
                                        </p:tav>
                                      </p:tavLst>
                                    </p:anim>
                                    <p:anim calcmode="lin" valueType="num">
                                      <p:cBhvr>
                                        <p:cTn id="21" dur="400" fill="hold"/>
                                        <p:tgtEl>
                                          <p:spTgt spid="3"/>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anim calcmode="lin" valueType="num">
                                      <p:cBhvr>
                                        <p:cTn id="33" dur="400" fill="hold"/>
                                        <p:tgtEl>
                                          <p:spTgt spid="6"/>
                                        </p:tgtEl>
                                        <p:attrNameLst>
                                          <p:attrName>ppt_x</p:attrName>
                                        </p:attrNameLst>
                                      </p:cBhvr>
                                      <p:tavLst>
                                        <p:tav tm="0">
                                          <p:val>
                                            <p:strVal val="#ppt_x"/>
                                          </p:val>
                                        </p:tav>
                                        <p:tav tm="100000">
                                          <p:val>
                                            <p:strVal val="#ppt_x"/>
                                          </p:val>
                                        </p:tav>
                                      </p:tavLst>
                                    </p:anim>
                                    <p:anim calcmode="lin" valueType="num">
                                      <p:cBhvr>
                                        <p:cTn id="34" dur="400" fill="hold"/>
                                        <p:tgtEl>
                                          <p:spTgt spid="6"/>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anim calcmode="lin" valueType="num">
                                      <p:cBhvr>
                                        <p:cTn id="46" dur="400" fill="hold"/>
                                        <p:tgtEl>
                                          <p:spTgt spid="11"/>
                                        </p:tgtEl>
                                        <p:attrNameLst>
                                          <p:attrName>ppt_x</p:attrName>
                                        </p:attrNameLst>
                                      </p:cBhvr>
                                      <p:tavLst>
                                        <p:tav tm="0">
                                          <p:val>
                                            <p:strVal val="#ppt_x"/>
                                          </p:val>
                                        </p:tav>
                                        <p:tav tm="100000">
                                          <p:val>
                                            <p:strVal val="#ppt_x"/>
                                          </p:val>
                                        </p:tav>
                                      </p:tavLst>
                                    </p:anim>
                                    <p:anim calcmode="lin" valueType="num">
                                      <p:cBhvr>
                                        <p:cTn id="47" dur="400" fill="hold"/>
                                        <p:tgtEl>
                                          <p:spTgt spid="11"/>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
                                        <p:tgtEl>
                                          <p:spTgt spid="13"/>
                                        </p:tgtEl>
                                      </p:cBhvr>
                                    </p:animEffect>
                                    <p:anim calcmode="lin" valueType="num">
                                      <p:cBhvr>
                                        <p:cTn id="59" dur="400" fill="hold"/>
                                        <p:tgtEl>
                                          <p:spTgt spid="13"/>
                                        </p:tgtEl>
                                        <p:attrNameLst>
                                          <p:attrName>ppt_x</p:attrName>
                                        </p:attrNameLst>
                                      </p:cBhvr>
                                      <p:tavLst>
                                        <p:tav tm="0">
                                          <p:val>
                                            <p:strVal val="#ppt_x"/>
                                          </p:val>
                                        </p:tav>
                                        <p:tav tm="100000">
                                          <p:val>
                                            <p:strVal val="#ppt_x"/>
                                          </p:val>
                                        </p:tav>
                                      </p:tavLst>
                                    </p:anim>
                                    <p:anim calcmode="lin" valueType="num">
                                      <p:cBhvr>
                                        <p:cTn id="60" dur="400" fill="hold"/>
                                        <p:tgtEl>
                                          <p:spTgt spid="13"/>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FAB9EBC-DF72-F9FA-AFF4-24FE28861CBD}"/>
              </a:ext>
            </a:extLst>
          </p:cNvPr>
          <p:cNvSpPr txBox="1"/>
          <p:nvPr/>
        </p:nvSpPr>
        <p:spPr>
          <a:xfrm>
            <a:off x="3525963" y="148257"/>
            <a:ext cx="8442111" cy="1200329"/>
          </a:xfrm>
          <a:prstGeom prst="rect">
            <a:avLst/>
          </a:prstGeom>
          <a:noFill/>
        </p:spPr>
        <p:txBody>
          <a:bodyPr wrap="square">
            <a:spAutoFit/>
          </a:bodyPr>
          <a:lstStyle/>
          <a:p>
            <a:r>
              <a:rPr lang="es-ES" b="1" dirty="0">
                <a:solidFill>
                  <a:srgbClr val="C00000"/>
                </a:solidFill>
              </a:rPr>
              <a:t>Es un gran error permitir que los jóvenes crezcan sin aprender algún oficio</a:t>
            </a:r>
            <a:r>
              <a:rPr lang="es-ES" b="1" dirty="0"/>
              <a:t>.—Manuscrito 121, 1901. Desde la columna de nube, Jesús dio instrucciones a los hebreos por medio de Moisés de que ellos </a:t>
            </a:r>
            <a:r>
              <a:rPr lang="es-ES" b="1" dirty="0">
                <a:solidFill>
                  <a:srgbClr val="C00000"/>
                </a:solidFill>
              </a:rPr>
              <a:t>debían educar a sus hijos para trabajar, que debían enseñarles oficios y que ninguno debía estar ocioso</a:t>
            </a:r>
            <a:r>
              <a:rPr lang="es-ES" b="1" dirty="0"/>
              <a:t>.—Manuscrito 24b, 1894. </a:t>
            </a:r>
          </a:p>
        </p:txBody>
      </p:sp>
      <p:sp>
        <p:nvSpPr>
          <p:cNvPr id="8" name="CuadroTexto 7">
            <a:extLst>
              <a:ext uri="{FF2B5EF4-FFF2-40B4-BE49-F238E27FC236}">
                <a16:creationId xmlns:a16="http://schemas.microsoft.com/office/drawing/2014/main" id="{713D834A-20D0-5940-3484-FE8F80426451}"/>
              </a:ext>
            </a:extLst>
          </p:cNvPr>
          <p:cNvSpPr txBox="1"/>
          <p:nvPr/>
        </p:nvSpPr>
        <p:spPr>
          <a:xfrm>
            <a:off x="5731767" y="1368412"/>
            <a:ext cx="6221461" cy="1754326"/>
          </a:xfrm>
          <a:prstGeom prst="rect">
            <a:avLst/>
          </a:prstGeom>
          <a:noFill/>
        </p:spPr>
        <p:txBody>
          <a:bodyPr wrap="square">
            <a:spAutoFit/>
          </a:bodyPr>
          <a:lstStyle/>
          <a:p>
            <a:r>
              <a:rPr lang="es-ES" b="1" dirty="0"/>
              <a:t>Ningún ramo de trabajo manual es de más valor que la agricultura. </a:t>
            </a:r>
            <a:r>
              <a:rPr lang="es-ES" b="1" dirty="0">
                <a:solidFill>
                  <a:srgbClr val="C00000"/>
                </a:solidFill>
              </a:rPr>
              <a:t>Se debería hacer mayor esfuerzo para crear y alentar el interés en las tareas agrícolas</a:t>
            </a:r>
            <a:r>
              <a:rPr lang="es-ES" b="1" dirty="0"/>
              <a:t>… El que se gana la vida por medio de la agricultura escapa a muchas tentaciones y goza de innumerables bendiciones y privilegios negados a aquellos que trabajan en las grandes ciudades.—La Educación, 214, 215. </a:t>
            </a:r>
          </a:p>
        </p:txBody>
      </p:sp>
      <p:sp>
        <p:nvSpPr>
          <p:cNvPr id="10" name="CuadroTexto 9">
            <a:extLst>
              <a:ext uri="{FF2B5EF4-FFF2-40B4-BE49-F238E27FC236}">
                <a16:creationId xmlns:a16="http://schemas.microsoft.com/office/drawing/2014/main" id="{374E33E8-DA55-46A9-0C21-2190F151C185}"/>
              </a:ext>
            </a:extLst>
          </p:cNvPr>
          <p:cNvSpPr txBox="1"/>
          <p:nvPr/>
        </p:nvSpPr>
        <p:spPr>
          <a:xfrm>
            <a:off x="407208" y="3248257"/>
            <a:ext cx="6528297" cy="2585323"/>
          </a:xfrm>
          <a:prstGeom prst="rect">
            <a:avLst/>
          </a:prstGeom>
          <a:noFill/>
        </p:spPr>
        <p:txBody>
          <a:bodyPr wrap="square">
            <a:spAutoFit/>
          </a:bodyPr>
          <a:lstStyle/>
          <a:p>
            <a:r>
              <a:rPr lang="es-ES" b="1" dirty="0"/>
              <a:t>Se deberían establecer escuelas que, además de la cultura mental y moral superior, provean las mejores facilidades posibles para el desarrollo físico y la educación industrial. </a:t>
            </a:r>
            <a:r>
              <a:rPr lang="es-ES" b="1" dirty="0">
                <a:solidFill>
                  <a:srgbClr val="C00000"/>
                </a:solidFill>
              </a:rPr>
              <a:t>Se debería enseñar [en las escuelas] agricultura, industrias—tantos oficios útiles como sea posible—economía doméstica, conocimientos culinarios, costura, confección de ropa higiénica, tratamientos a enfermos y otras cosas parecidas. Se deberían proveer jardines, talleres y salas de tratamientos, y la dirección del trabajo, en todos los ramos, debería estar a cargo de personas entendidas</a:t>
            </a:r>
            <a:r>
              <a:rPr lang="es-ES" b="1" dirty="0"/>
              <a:t>.</a:t>
            </a:r>
          </a:p>
        </p:txBody>
      </p:sp>
      <p:sp>
        <p:nvSpPr>
          <p:cNvPr id="12" name="CuadroTexto 11">
            <a:extLst>
              <a:ext uri="{FF2B5EF4-FFF2-40B4-BE49-F238E27FC236}">
                <a16:creationId xmlns:a16="http://schemas.microsoft.com/office/drawing/2014/main" id="{8A16C237-76C4-ED30-DD08-843BE5C32E62}"/>
              </a:ext>
            </a:extLst>
          </p:cNvPr>
          <p:cNvSpPr txBox="1"/>
          <p:nvPr/>
        </p:nvSpPr>
        <p:spPr>
          <a:xfrm>
            <a:off x="331801" y="5768885"/>
            <a:ext cx="11724777" cy="923330"/>
          </a:xfrm>
          <a:prstGeom prst="rect">
            <a:avLst/>
          </a:prstGeom>
          <a:noFill/>
        </p:spPr>
        <p:txBody>
          <a:bodyPr wrap="square">
            <a:spAutoFit/>
          </a:bodyPr>
          <a:lstStyle/>
          <a:p>
            <a:r>
              <a:rPr lang="es-ES" b="1" dirty="0"/>
              <a:t>Si no hay un ojo humano que critique nuestro trabajo, ni una voz que lo alabe o condene, debiera ser hecho tan bien como si el Ser Infinito estuviera personalmente para inspeccionarnos. </a:t>
            </a:r>
            <a:r>
              <a:rPr lang="es-ES" b="1" dirty="0">
                <a:solidFill>
                  <a:srgbClr val="C00000"/>
                </a:solidFill>
              </a:rPr>
              <a:t>Debiéramos ser tan fieles en los detalles menores de nuestras ocupaciones como lo seríamos en los negocios mayores de la vida</a:t>
            </a:r>
            <a:r>
              <a:rPr lang="es-ES" b="1" dirty="0"/>
              <a:t>.—</a:t>
            </a:r>
            <a:r>
              <a:rPr lang="es-ES" b="1" dirty="0" err="1"/>
              <a:t>The</a:t>
            </a:r>
            <a:r>
              <a:rPr lang="es-ES" b="1" dirty="0"/>
              <a:t> </a:t>
            </a:r>
            <a:r>
              <a:rPr lang="es-ES" b="1" dirty="0" err="1"/>
              <a:t>Health</a:t>
            </a:r>
            <a:r>
              <a:rPr lang="es-ES" b="1" dirty="0"/>
              <a:t> </a:t>
            </a:r>
            <a:r>
              <a:rPr lang="es-ES" b="1" dirty="0" err="1"/>
              <a:t>Reformer</a:t>
            </a:r>
            <a:r>
              <a:rPr lang="es-ES" b="1" dirty="0"/>
              <a:t>, octubre de 1876.</a:t>
            </a:r>
          </a:p>
        </p:txBody>
      </p:sp>
      <p:pic>
        <p:nvPicPr>
          <p:cNvPr id="6" name="Imagen 5">
            <a:extLst>
              <a:ext uri="{FF2B5EF4-FFF2-40B4-BE49-F238E27FC236}">
                <a16:creationId xmlns:a16="http://schemas.microsoft.com/office/drawing/2014/main" id="{14DC6671-20F8-0693-4A95-281012CB1A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926" y="185008"/>
            <a:ext cx="3049217" cy="1086007"/>
          </a:xfrm>
          <a:prstGeom prst="rect">
            <a:avLst/>
          </a:prstGeom>
        </p:spPr>
      </p:pic>
      <p:sp>
        <p:nvSpPr>
          <p:cNvPr id="11" name="CuadroTexto 10">
            <a:extLst>
              <a:ext uri="{FF2B5EF4-FFF2-40B4-BE49-F238E27FC236}">
                <a16:creationId xmlns:a16="http://schemas.microsoft.com/office/drawing/2014/main" id="{AE8E09B4-5C5F-AD31-B9C2-4F843F0C9446}"/>
              </a:ext>
            </a:extLst>
          </p:cNvPr>
          <p:cNvSpPr txBox="1"/>
          <p:nvPr/>
        </p:nvSpPr>
        <p:spPr>
          <a:xfrm>
            <a:off x="832105" y="208555"/>
            <a:ext cx="2279899"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La enseñanza de oficios útiles</a:t>
            </a:r>
          </a:p>
        </p:txBody>
      </p:sp>
      <p:pic>
        <p:nvPicPr>
          <p:cNvPr id="3" name="Imagen 2" descr="Mujer sentada en el suelo&#10;&#10;Descripción generada automáticamente con confianza baja">
            <a:extLst>
              <a:ext uri="{FF2B5EF4-FFF2-40B4-BE49-F238E27FC236}">
                <a16:creationId xmlns:a16="http://schemas.microsoft.com/office/drawing/2014/main" id="{30F2DBAC-A6F3-7F70-09C7-09EA31F741B5}"/>
              </a:ext>
            </a:extLst>
          </p:cNvPr>
          <p:cNvPicPr>
            <a:picLocks noChangeAspect="1"/>
          </p:cNvPicPr>
          <p:nvPr/>
        </p:nvPicPr>
        <p:blipFill rotWithShape="1">
          <a:blip r:embed="rId4">
            <a:extLst>
              <a:ext uri="{28A0092B-C50C-407E-A947-70E740481C1C}">
                <a14:useLocalDpi xmlns:a14="http://schemas.microsoft.com/office/drawing/2010/main" val="0"/>
              </a:ext>
            </a:extLst>
          </a:blip>
          <a:srcRect t="19130" b="12446"/>
          <a:stretch/>
        </p:blipFill>
        <p:spPr>
          <a:xfrm>
            <a:off x="6935505" y="3205204"/>
            <a:ext cx="4944045" cy="24796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7" name="Imagen 6" descr="Imagen que contiene persona, edificio, exterior, hombre&#10;&#10;Descripción generada automáticamente">
            <a:extLst>
              <a:ext uri="{FF2B5EF4-FFF2-40B4-BE49-F238E27FC236}">
                <a16:creationId xmlns:a16="http://schemas.microsoft.com/office/drawing/2014/main" id="{7595D7CB-C2A8-6C64-398C-0CD4BEF16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72" y="1430904"/>
            <a:ext cx="2667520" cy="170379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13" name="Imagen 12" descr="Imagen que contiene persona, hombre, mujer, joven&#10;&#10;Descripción generada automáticamente">
            <a:extLst>
              <a:ext uri="{FF2B5EF4-FFF2-40B4-BE49-F238E27FC236}">
                <a16:creationId xmlns:a16="http://schemas.microsoft.com/office/drawing/2014/main" id="{DB9C8845-E2D4-3356-420D-27EFB253C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004" y="1430904"/>
            <a:ext cx="2539995" cy="16918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spTree>
    <p:extLst>
      <p:ext uri="{BB962C8B-B14F-4D97-AF65-F5344CB8AC3E}">
        <p14:creationId xmlns:p14="http://schemas.microsoft.com/office/powerpoint/2010/main" val="765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fmla="#ppt_w*sin(2.5*pi*$)">
                                          <p:val>
                                            <p:fltVal val="0"/>
                                          </p:val>
                                        </p:tav>
                                        <p:tav tm="100000">
                                          <p:val>
                                            <p:fltVal val="1"/>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fmla="#ppt_w*sin(2.5*pi*$)">
                                          <p:val>
                                            <p:fltVal val="0"/>
                                          </p:val>
                                        </p:tav>
                                        <p:tav tm="100000">
                                          <p:val>
                                            <p:fltVal val="1"/>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fmla="#ppt_w*sin(2.5*pi*$)">
                                          <p:val>
                                            <p:fltVal val="0"/>
                                          </p:val>
                                        </p:tav>
                                        <p:tav tm="100000">
                                          <p:val>
                                            <p:fltVal val="1"/>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ECBA1A-1477-D4CB-E786-B73298B7000A}"/>
              </a:ext>
            </a:extLst>
          </p:cNvPr>
          <p:cNvSpPr txBox="1"/>
          <p:nvPr/>
        </p:nvSpPr>
        <p:spPr>
          <a:xfrm>
            <a:off x="196544" y="137926"/>
            <a:ext cx="8009009" cy="2308324"/>
          </a:xfrm>
          <a:prstGeom prst="rect">
            <a:avLst/>
          </a:prstGeom>
          <a:noFill/>
        </p:spPr>
        <p:txBody>
          <a:bodyPr wrap="square">
            <a:spAutoFit/>
          </a:bodyPr>
          <a:lstStyle/>
          <a:p>
            <a:r>
              <a:rPr lang="es-ES" b="1" dirty="0"/>
              <a:t>Puesto que la mente y el alma hallan expresión por medio del cuerpo, tanto el vigor mental como el espiritual dependen en gran parte de la fuerza y la actividad físicas; todo lo que promueva la salud física, promueve el desarrollo de una mente fuerte y un carácter equilibrado. </a:t>
            </a:r>
            <a:r>
              <a:rPr lang="es-ES" b="1" dirty="0">
                <a:solidFill>
                  <a:srgbClr val="C00000"/>
                </a:solidFill>
              </a:rPr>
              <a:t>Sin salud, nadie puede comprender distintamente ni cumplir completamente sus obligaciones para consigo mismo, con sus semejantes o con su Creador. Debiera cuidarse por lo tanto tan fielmente la salud como el carácter</a:t>
            </a:r>
            <a:r>
              <a:rPr lang="es-ES" b="1" dirty="0"/>
              <a:t>. El conocimiento de la fisiología y de la higiene debería ser la base de todo esfuerzo educativo.—La Educación, 191. </a:t>
            </a:r>
          </a:p>
        </p:txBody>
      </p:sp>
      <p:sp>
        <p:nvSpPr>
          <p:cNvPr id="6" name="CuadroTexto 5">
            <a:extLst>
              <a:ext uri="{FF2B5EF4-FFF2-40B4-BE49-F238E27FC236}">
                <a16:creationId xmlns:a16="http://schemas.microsoft.com/office/drawing/2014/main" id="{E7C408F6-0817-1FB3-B758-787A4F82FC03}"/>
              </a:ext>
            </a:extLst>
          </p:cNvPr>
          <p:cNvSpPr txBox="1"/>
          <p:nvPr/>
        </p:nvSpPr>
        <p:spPr>
          <a:xfrm>
            <a:off x="4623875" y="2349322"/>
            <a:ext cx="4370216" cy="2031325"/>
          </a:xfrm>
          <a:prstGeom prst="rect">
            <a:avLst/>
          </a:prstGeom>
          <a:noFill/>
        </p:spPr>
        <p:txBody>
          <a:bodyPr wrap="square">
            <a:spAutoFit/>
          </a:bodyPr>
          <a:lstStyle/>
          <a:p>
            <a:r>
              <a:rPr lang="es-ES" b="1" dirty="0">
                <a:solidFill>
                  <a:srgbClr val="C00000"/>
                </a:solidFill>
              </a:rPr>
              <a:t>Los que estudian y practican los principios del sano vivir, recibirán grandes bendiciones tanto física como espiritualmente</a:t>
            </a:r>
            <a:r>
              <a:rPr lang="es-ES" b="1" dirty="0"/>
              <a:t>. El comprender la filosofía de la salud es una salvaguardia contra muchos de los males que van de continuo en aumento.—Consejos para los Maestros, 106.</a:t>
            </a:r>
          </a:p>
        </p:txBody>
      </p:sp>
      <p:sp>
        <p:nvSpPr>
          <p:cNvPr id="8" name="CuadroTexto 7">
            <a:extLst>
              <a:ext uri="{FF2B5EF4-FFF2-40B4-BE49-F238E27FC236}">
                <a16:creationId xmlns:a16="http://schemas.microsoft.com/office/drawing/2014/main" id="{1BA85ECF-E4A5-F2CB-83A1-C531AFD2AEC7}"/>
              </a:ext>
            </a:extLst>
          </p:cNvPr>
          <p:cNvSpPr txBox="1"/>
          <p:nvPr/>
        </p:nvSpPr>
        <p:spPr>
          <a:xfrm>
            <a:off x="7209328" y="4272677"/>
            <a:ext cx="4882692" cy="2585323"/>
          </a:xfrm>
          <a:prstGeom prst="rect">
            <a:avLst/>
          </a:prstGeom>
          <a:noFill/>
        </p:spPr>
        <p:txBody>
          <a:bodyPr wrap="square">
            <a:spAutoFit/>
          </a:bodyPr>
          <a:lstStyle/>
          <a:p>
            <a:r>
              <a:rPr lang="es-ES" b="1" dirty="0">
                <a:solidFill>
                  <a:srgbClr val="C00000"/>
                </a:solidFill>
              </a:rPr>
              <a:t>Mediante lecciones sencillas y fáciles se deberían enseñar desde sus primeros años a los niños los rudimentos de la fisiología y la higiene</a:t>
            </a:r>
            <a:r>
              <a:rPr lang="es-ES" b="1" dirty="0"/>
              <a:t>… Deberían comprender la importancia que tiene el evitar las enfermedades mediante el mantenimiento del vigor de cada órgano, y también </a:t>
            </a:r>
            <a:r>
              <a:rPr lang="es-ES" b="1" dirty="0">
                <a:solidFill>
                  <a:srgbClr val="C00000"/>
                </a:solidFill>
              </a:rPr>
              <a:t>se les debería enseñar cómo deben desempeñarse en caso de enfermedades comunes y de accidentes</a:t>
            </a:r>
            <a:r>
              <a:rPr lang="es-ES" b="1" dirty="0"/>
              <a:t>.— La Educación, 192.</a:t>
            </a:r>
          </a:p>
        </p:txBody>
      </p:sp>
      <p:pic>
        <p:nvPicPr>
          <p:cNvPr id="12" name="Imagen 11">
            <a:extLst>
              <a:ext uri="{FF2B5EF4-FFF2-40B4-BE49-F238E27FC236}">
                <a16:creationId xmlns:a16="http://schemas.microsoft.com/office/drawing/2014/main" id="{5C012F54-3F69-ED62-75ED-BCC3E198B5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3" name="CuadroTexto 12">
            <a:extLst>
              <a:ext uri="{FF2B5EF4-FFF2-40B4-BE49-F238E27FC236}">
                <a16:creationId xmlns:a16="http://schemas.microsoft.com/office/drawing/2014/main" id="{BAFA2FD2-0C3C-2B5B-F6CE-C8E0E5E6B0D5}"/>
              </a:ext>
            </a:extLst>
          </p:cNvPr>
          <p:cNvSpPr txBox="1"/>
          <p:nvPr/>
        </p:nvSpPr>
        <p:spPr>
          <a:xfrm>
            <a:off x="8487702" y="283718"/>
            <a:ext cx="2759418" cy="1038010"/>
          </a:xfrm>
          <a:prstGeom prst="rect">
            <a:avLst/>
          </a:prstGeom>
          <a:noFill/>
        </p:spPr>
        <p:txBody>
          <a:bodyPr wrap="square">
            <a:spAutoFit/>
          </a:bodyPr>
          <a:lstStyle/>
          <a:p>
            <a:pPr algn="ct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Conocimiento y obediencia de las leyes de la vida</a:t>
            </a:r>
          </a:p>
        </p:txBody>
      </p:sp>
      <p:pic>
        <p:nvPicPr>
          <p:cNvPr id="3" name="Imagen 2" descr="Una niña sentada frente a una mesa con comida&#10;&#10;Descripción generada automáticamente con confianza baja">
            <a:extLst>
              <a:ext uri="{FF2B5EF4-FFF2-40B4-BE49-F238E27FC236}">
                <a16:creationId xmlns:a16="http://schemas.microsoft.com/office/drawing/2014/main" id="{12B78B1F-E9E4-0E20-44A2-F40C87EB88D9}"/>
              </a:ext>
            </a:extLst>
          </p:cNvPr>
          <p:cNvPicPr>
            <a:picLocks noChangeAspect="1"/>
          </p:cNvPicPr>
          <p:nvPr/>
        </p:nvPicPr>
        <p:blipFill rotWithShape="1">
          <a:blip r:embed="rId4">
            <a:extLst>
              <a:ext uri="{28A0092B-C50C-407E-A947-70E740481C1C}">
                <a14:useLocalDpi xmlns:a14="http://schemas.microsoft.com/office/drawing/2010/main" val="0"/>
              </a:ext>
            </a:extLst>
          </a:blip>
          <a:srcRect l="14948" r="14948"/>
          <a:stretch/>
        </p:blipFill>
        <p:spPr>
          <a:xfrm>
            <a:off x="9060766" y="1522669"/>
            <a:ext cx="2890379" cy="27500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7" name="Imagen 6" descr="Niña sentada en el pasto&#10;&#10;Descripción generada automáticamente con confianza media">
            <a:extLst>
              <a:ext uri="{FF2B5EF4-FFF2-40B4-BE49-F238E27FC236}">
                <a16:creationId xmlns:a16="http://schemas.microsoft.com/office/drawing/2014/main" id="{88BB98C4-8741-9546-6CC0-2A8F9C191ABA}"/>
              </a:ext>
            </a:extLst>
          </p:cNvPr>
          <p:cNvPicPr>
            <a:picLocks noChangeAspect="1"/>
          </p:cNvPicPr>
          <p:nvPr/>
        </p:nvPicPr>
        <p:blipFill rotWithShape="1">
          <a:blip r:embed="rId5">
            <a:extLst>
              <a:ext uri="{28A0092B-C50C-407E-A947-70E740481C1C}">
                <a14:useLocalDpi xmlns:a14="http://schemas.microsoft.com/office/drawing/2010/main" val="0"/>
              </a:ext>
            </a:extLst>
          </a:blip>
          <a:srcRect r="4102"/>
          <a:stretch/>
        </p:blipFill>
        <p:spPr>
          <a:xfrm>
            <a:off x="209596" y="2465300"/>
            <a:ext cx="4190954" cy="27313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descr="Imagen que contiene plato, interior, tabla, alimentos&#10;&#10;Descripción generada automáticamente">
            <a:extLst>
              <a:ext uri="{FF2B5EF4-FFF2-40B4-BE49-F238E27FC236}">
                <a16:creationId xmlns:a16="http://schemas.microsoft.com/office/drawing/2014/main" id="{69E82761-5D86-1CCD-0A29-F6F7BEA48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64" y="5372026"/>
            <a:ext cx="1919336"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Una bandeja con comida sobre una mesa de madera&#10;&#10;Descripción generada automáticamente con confianza media">
            <a:extLst>
              <a:ext uri="{FF2B5EF4-FFF2-40B4-BE49-F238E27FC236}">
                <a16:creationId xmlns:a16="http://schemas.microsoft.com/office/drawing/2014/main" id="{09269062-EB8A-E03C-6F3F-5B77F4FE0D4A}"/>
              </a:ext>
            </a:extLst>
          </p:cNvPr>
          <p:cNvPicPr>
            <a:picLocks noChangeAspect="1"/>
          </p:cNvPicPr>
          <p:nvPr/>
        </p:nvPicPr>
        <p:blipFill rotWithShape="1">
          <a:blip r:embed="rId7">
            <a:extLst>
              <a:ext uri="{28A0092B-C50C-407E-A947-70E740481C1C}">
                <a14:useLocalDpi xmlns:a14="http://schemas.microsoft.com/office/drawing/2010/main" val="0"/>
              </a:ext>
            </a:extLst>
          </a:blip>
          <a:srcRect l="10664" r="10664"/>
          <a:stretch/>
        </p:blipFill>
        <p:spPr>
          <a:xfrm>
            <a:off x="4606538" y="4494177"/>
            <a:ext cx="2518776" cy="21343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Una bebida en un vaso de vidrio con comida&#10;&#10;Descripción generada automáticamente con confianza media">
            <a:extLst>
              <a:ext uri="{FF2B5EF4-FFF2-40B4-BE49-F238E27FC236}">
                <a16:creationId xmlns:a16="http://schemas.microsoft.com/office/drawing/2014/main" id="{7195508F-54BB-A018-00BB-F8B63B2D9E65}"/>
              </a:ext>
            </a:extLst>
          </p:cNvPr>
          <p:cNvPicPr>
            <a:picLocks noChangeAspect="1"/>
          </p:cNvPicPr>
          <p:nvPr/>
        </p:nvPicPr>
        <p:blipFill rotWithShape="1">
          <a:blip r:embed="rId8">
            <a:extLst>
              <a:ext uri="{28A0092B-C50C-407E-A947-70E740481C1C}">
                <a14:useLocalDpi xmlns:a14="http://schemas.microsoft.com/office/drawing/2010/main" val="0"/>
              </a:ext>
            </a:extLst>
          </a:blip>
          <a:srcRect l="2230" r="2230"/>
          <a:stretch/>
        </p:blipFill>
        <p:spPr>
          <a:xfrm>
            <a:off x="2320771" y="5372026"/>
            <a:ext cx="2173318"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34298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ppt_w/2"/>
                                          </p:val>
                                        </p:tav>
                                        <p:tav tm="100000">
                                          <p:val>
                                            <p:strVal val="#ppt_x"/>
                                          </p:val>
                                        </p:tav>
                                      </p:tavLst>
                                    </p:anim>
                                    <p:anim calcmode="lin" valueType="num">
                                      <p:cBhvr>
                                        <p:cTn id="42" dur="500" fill="hold"/>
                                        <p:tgtEl>
                                          <p:spTgt spid="10"/>
                                        </p:tgtEl>
                                        <p:attrNameLst>
                                          <p:attrName>ppt_y</p:attrName>
                                        </p:attrNameLst>
                                      </p:cBhvr>
                                      <p:tavLst>
                                        <p:tav tm="0">
                                          <p:val>
                                            <p:strVal val="#ppt_y"/>
                                          </p:val>
                                        </p:tav>
                                        <p:tav tm="100000">
                                          <p:val>
                                            <p:strVal val="#ppt_y"/>
                                          </p:val>
                                        </p:tav>
                                      </p:tavLst>
                                    </p:anim>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1000"/>
                            </p:stCondLst>
                            <p:childTnLst>
                              <p:par>
                                <p:cTn id="52" presetID="17" presetClass="entr" presetSubtype="2"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ppt_x</p:attrName>
                                        </p:attrNameLst>
                                      </p:cBhvr>
                                      <p:tavLst>
                                        <p:tav tm="0">
                                          <p:val>
                                            <p:strVal val="#ppt_x+#ppt_w/2"/>
                                          </p:val>
                                        </p:tav>
                                        <p:tav tm="100000">
                                          <p:val>
                                            <p:strVal val="#ppt_x"/>
                                          </p:val>
                                        </p:tav>
                                      </p:tavLst>
                                    </p:anim>
                                    <p:anim calcmode="lin" valueType="num">
                                      <p:cBhvr>
                                        <p:cTn id="55" dur="500" fill="hold"/>
                                        <p:tgtEl>
                                          <p:spTgt spid="14"/>
                                        </p:tgtEl>
                                        <p:attrNameLst>
                                          <p:attrName>ppt_y</p:attrName>
                                        </p:attrNameLst>
                                      </p:cBhvr>
                                      <p:tavLst>
                                        <p:tav tm="0">
                                          <p:val>
                                            <p:strVal val="#ppt_y"/>
                                          </p:val>
                                        </p:tav>
                                        <p:tav tm="100000">
                                          <p:val>
                                            <p:strVal val="#ppt_y"/>
                                          </p:val>
                                        </p:tav>
                                      </p:tavLst>
                                    </p:anim>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7B1EB79-40B2-7FDE-5136-6C61F4B6890E}"/>
              </a:ext>
            </a:extLst>
          </p:cNvPr>
          <p:cNvSpPr txBox="1"/>
          <p:nvPr/>
        </p:nvSpPr>
        <p:spPr>
          <a:xfrm>
            <a:off x="170949" y="358929"/>
            <a:ext cx="7569748" cy="6370975"/>
          </a:xfrm>
          <a:prstGeom prst="rect">
            <a:avLst/>
          </a:prstGeom>
          <a:noFill/>
        </p:spPr>
        <p:txBody>
          <a:bodyPr wrap="square">
            <a:spAutoFit/>
          </a:bodyPr>
          <a:lstStyle/>
          <a:p>
            <a:pPr marL="342900" indent="-342900">
              <a:spcBef>
                <a:spcPts val="1200"/>
              </a:spcBef>
              <a:buClr>
                <a:schemeClr val="tx1"/>
              </a:buClr>
              <a:buFont typeface="+mj-lt"/>
              <a:buAutoNum type="arabicPeriod"/>
            </a:pPr>
            <a:r>
              <a:rPr lang="es-ES" b="1" dirty="0">
                <a:solidFill>
                  <a:schemeClr val="bg1"/>
                </a:solidFill>
                <a:highlight>
                  <a:srgbClr val="82770C"/>
                </a:highlight>
              </a:rPr>
              <a:t>Regularidad al dormir:</a:t>
            </a:r>
            <a:r>
              <a:rPr lang="es-ES" b="1" dirty="0"/>
              <a:t> Puesto que la obra de reparar el cuerpo se efectúa durante las horas de descanso, es esencial, especialmente para los jóvenes. que el sueño sea metódico y abundante</a:t>
            </a:r>
            <a:r>
              <a:rPr lang="es-ES" sz="1800" b="1" i="0" u="none" strike="noStrike" baseline="0" dirty="0">
                <a:solidFill>
                  <a:srgbClr val="000000"/>
                </a:solidFill>
              </a:rPr>
              <a:t>. No deben adquirir el hábito de estudiar a medianoche y dedicar las horas del día para dormir.</a:t>
            </a:r>
          </a:p>
          <a:p>
            <a:pPr marL="342900" indent="-342900">
              <a:spcBef>
                <a:spcPts val="1200"/>
              </a:spcBef>
              <a:buClr>
                <a:schemeClr val="tx1"/>
              </a:buClr>
              <a:buFont typeface="+mj-lt"/>
              <a:buAutoNum type="arabicPeriod"/>
            </a:pPr>
            <a:r>
              <a:rPr lang="es-ES" sz="1800" b="1" i="0" u="none" strike="noStrike" baseline="0" dirty="0">
                <a:solidFill>
                  <a:schemeClr val="bg1"/>
                </a:solidFill>
                <a:highlight>
                  <a:srgbClr val="1F576B"/>
                </a:highlight>
              </a:rPr>
              <a:t>La importancia de la postura correcta:</a:t>
            </a:r>
            <a:r>
              <a:rPr lang="es-ES" sz="1800" b="1" i="0" u="none" strike="noStrike" baseline="0" dirty="0">
                <a:solidFill>
                  <a:srgbClr val="000000"/>
                </a:solidFill>
              </a:rPr>
              <a:t> Dios hizo al hombre erguido y desea que posea no sólo beneficio físico, sino mental y moral; la gracia, la dignidad, el aplomo, el valor y la confianza en sí mismo que tiende a producir un porte erguido... Muéstrese en qué consiste una postura erguida e insístase en que se mantenga.—La Educación, 194.</a:t>
            </a:r>
          </a:p>
          <a:p>
            <a:pPr marL="342900" indent="-342900">
              <a:spcBef>
                <a:spcPts val="1200"/>
              </a:spcBef>
              <a:buClr>
                <a:schemeClr val="tx1"/>
              </a:buClr>
              <a:buFont typeface="+mj-lt"/>
              <a:buAutoNum type="arabicPeriod"/>
            </a:pPr>
            <a:r>
              <a:rPr lang="es-ES" sz="1800" b="1" i="0" u="none" strike="noStrike" baseline="0" dirty="0">
                <a:solidFill>
                  <a:schemeClr val="bg1"/>
                </a:solidFill>
                <a:highlight>
                  <a:srgbClr val="008000"/>
                </a:highlight>
              </a:rPr>
              <a:t>La respiración:</a:t>
            </a:r>
            <a:r>
              <a:rPr lang="es-ES" sz="1800" b="1" i="0" u="none" strike="noStrike" baseline="0" dirty="0">
                <a:solidFill>
                  <a:srgbClr val="000000"/>
                </a:solidFill>
              </a:rPr>
              <a:t> Muéstrese cómo la acción sana de los órganos respiratorios, que ayuda a la circulación de la sangre, vigoriza todo el organismo, excita el apetito, promueve la digestión, produce un sueño sano y dulce y de ese modo no sólo hace descansar el cuerpo, sino que calma y suaviza la mente. </a:t>
            </a:r>
          </a:p>
          <a:p>
            <a:pPr marL="342900" indent="-342900">
              <a:spcBef>
                <a:spcPts val="1200"/>
              </a:spcBef>
              <a:buClr>
                <a:schemeClr val="tx1"/>
              </a:buClr>
              <a:buFont typeface="+mj-lt"/>
              <a:buAutoNum type="arabicPeriod"/>
            </a:pPr>
            <a:r>
              <a:rPr lang="es-ES" sz="1800" b="1" i="0" u="none" strike="noStrike" baseline="0" dirty="0">
                <a:solidFill>
                  <a:schemeClr val="bg1"/>
                </a:solidFill>
                <a:highlight>
                  <a:srgbClr val="800080"/>
                </a:highlight>
              </a:rPr>
              <a:t>La cultura vocal:</a:t>
            </a:r>
            <a:r>
              <a:rPr lang="es-ES" sz="1800" b="1" i="0" u="none" strike="noStrike" baseline="0" dirty="0">
                <a:solidFill>
                  <a:srgbClr val="000000"/>
                </a:solidFill>
              </a:rPr>
              <a:t> Para conseguir una fonación correcta tanto en la lectura como en la conversación, cuídese de que los músculos abdominales tengan libertad de movimientos al respirar y que los órganos respiratorios no estén oprimidos. </a:t>
            </a:r>
            <a:r>
              <a:rPr lang="es-ES" b="1" dirty="0"/>
              <a:t>Debe darse cuidadosa atención al logro de una articulación distinta, tonos suaves y bien modulados y una pronunciación no muy rápida. Esto no sólo estimulará la salud sino que contribuirá en gran medida a que sea más agradable y eficaz el trabajo del estudiante.</a:t>
            </a:r>
          </a:p>
        </p:txBody>
      </p:sp>
      <p:pic>
        <p:nvPicPr>
          <p:cNvPr id="9" name="Imagen 8">
            <a:extLst>
              <a:ext uri="{FF2B5EF4-FFF2-40B4-BE49-F238E27FC236}">
                <a16:creationId xmlns:a16="http://schemas.microsoft.com/office/drawing/2014/main" id="{982FFBC4-1508-C1FC-C5B9-9E89CCAC23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0" name="CuadroTexto 9">
            <a:extLst>
              <a:ext uri="{FF2B5EF4-FFF2-40B4-BE49-F238E27FC236}">
                <a16:creationId xmlns:a16="http://schemas.microsoft.com/office/drawing/2014/main" id="{7CE7702C-5689-3ABD-EEE2-F6A42D270943}"/>
              </a:ext>
            </a:extLst>
          </p:cNvPr>
          <p:cNvSpPr txBox="1"/>
          <p:nvPr/>
        </p:nvSpPr>
        <p:spPr>
          <a:xfrm>
            <a:off x="8487702" y="283718"/>
            <a:ext cx="2759418" cy="1038010"/>
          </a:xfrm>
          <a:prstGeom prst="rect">
            <a:avLst/>
          </a:prstGeom>
          <a:noFill/>
        </p:spPr>
        <p:txBody>
          <a:bodyPr wrap="square">
            <a:spAutoFit/>
          </a:bodyPr>
          <a:lstStyle/>
          <a:p>
            <a:pPr algn="ct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Conocimiento y obediencia de las leyes de la vida</a:t>
            </a:r>
          </a:p>
        </p:txBody>
      </p:sp>
      <p:pic>
        <p:nvPicPr>
          <p:cNvPr id="12" name="Imagen 11" descr="Niño sobre una cama&#10;&#10;Descripción generada automáticamente con confianza media">
            <a:extLst>
              <a:ext uri="{FF2B5EF4-FFF2-40B4-BE49-F238E27FC236}">
                <a16:creationId xmlns:a16="http://schemas.microsoft.com/office/drawing/2014/main" id="{039C10B9-7706-29D7-287D-2C1ECFB1EC31}"/>
              </a:ext>
            </a:extLst>
          </p:cNvPr>
          <p:cNvPicPr>
            <a:picLocks noChangeAspect="1"/>
          </p:cNvPicPr>
          <p:nvPr/>
        </p:nvPicPr>
        <p:blipFill rotWithShape="1">
          <a:blip r:embed="rId4">
            <a:extLst>
              <a:ext uri="{28A0092B-C50C-407E-A947-70E740481C1C}">
                <a14:useLocalDpi xmlns:a14="http://schemas.microsoft.com/office/drawing/2010/main" val="0"/>
              </a:ext>
            </a:extLst>
          </a:blip>
          <a:srcRect l="6782"/>
          <a:stretch/>
        </p:blipFill>
        <p:spPr>
          <a:xfrm>
            <a:off x="9479902" y="1488956"/>
            <a:ext cx="2426346" cy="173163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La mano de una niña&#10;&#10;Descripción generada automáticamente con confianza media">
            <a:extLst>
              <a:ext uri="{FF2B5EF4-FFF2-40B4-BE49-F238E27FC236}">
                <a16:creationId xmlns:a16="http://schemas.microsoft.com/office/drawing/2014/main" id="{5E087ADD-FF78-280D-7748-51208E959C77}"/>
              </a:ext>
            </a:extLst>
          </p:cNvPr>
          <p:cNvPicPr>
            <a:picLocks noChangeAspect="1"/>
          </p:cNvPicPr>
          <p:nvPr/>
        </p:nvPicPr>
        <p:blipFill rotWithShape="1">
          <a:blip r:embed="rId5">
            <a:extLst>
              <a:ext uri="{28A0092B-C50C-407E-A947-70E740481C1C}">
                <a14:useLocalDpi xmlns:a14="http://schemas.microsoft.com/office/drawing/2010/main" val="0"/>
              </a:ext>
            </a:extLst>
          </a:blip>
          <a:srcRect t="15400"/>
          <a:stretch/>
        </p:blipFill>
        <p:spPr>
          <a:xfrm>
            <a:off x="9479902" y="3310520"/>
            <a:ext cx="2426346" cy="13678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Niña sentada en una biblioteca&#10;&#10;Descripción generada automáticamente con confianza media">
            <a:extLst>
              <a:ext uri="{FF2B5EF4-FFF2-40B4-BE49-F238E27FC236}">
                <a16:creationId xmlns:a16="http://schemas.microsoft.com/office/drawing/2014/main" id="{5C23224E-15A2-E355-AB61-FD3EC290E0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2584" y="4781232"/>
            <a:ext cx="2805528" cy="187035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8" name="Imagen 17" descr="Imagen que contiene persona, viendo, vistiendo, mujer&#10;&#10;Descripción generada automáticamente">
            <a:extLst>
              <a:ext uri="{FF2B5EF4-FFF2-40B4-BE49-F238E27FC236}">
                <a16:creationId xmlns:a16="http://schemas.microsoft.com/office/drawing/2014/main" id="{90403091-F59E-AFE8-2590-4035FEB16B28}"/>
              </a:ext>
            </a:extLst>
          </p:cNvPr>
          <p:cNvPicPr>
            <a:picLocks noChangeAspect="1"/>
          </p:cNvPicPr>
          <p:nvPr/>
        </p:nvPicPr>
        <p:blipFill rotWithShape="1">
          <a:blip r:embed="rId7">
            <a:extLst>
              <a:ext uri="{28A0092B-C50C-407E-A947-70E740481C1C}">
                <a14:useLocalDpi xmlns:a14="http://schemas.microsoft.com/office/drawing/2010/main" val="0"/>
              </a:ext>
            </a:extLst>
          </a:blip>
          <a:srcRect l="17796" r="17796"/>
          <a:stretch/>
        </p:blipFill>
        <p:spPr>
          <a:xfrm>
            <a:off x="7585789" y="1488956"/>
            <a:ext cx="1806356" cy="17373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20" name="Imagen 19" descr="Un niño sentado en un sofá&#10;&#10;Descripción generada automáticamente con confianza baja">
            <a:extLst>
              <a:ext uri="{FF2B5EF4-FFF2-40B4-BE49-F238E27FC236}">
                <a16:creationId xmlns:a16="http://schemas.microsoft.com/office/drawing/2014/main" id="{0BB75962-CF4E-6A5F-9C5B-B1EBEBC2474C}"/>
              </a:ext>
            </a:extLst>
          </p:cNvPr>
          <p:cNvPicPr>
            <a:picLocks noChangeAspect="1"/>
          </p:cNvPicPr>
          <p:nvPr/>
        </p:nvPicPr>
        <p:blipFill rotWithShape="1">
          <a:blip r:embed="rId8">
            <a:extLst>
              <a:ext uri="{28A0092B-C50C-407E-A947-70E740481C1C}">
                <a14:useLocalDpi xmlns:a14="http://schemas.microsoft.com/office/drawing/2010/main" val="0"/>
              </a:ext>
            </a:extLst>
          </a:blip>
          <a:srcRect l="4911" r="4911"/>
          <a:stretch/>
        </p:blipFill>
        <p:spPr>
          <a:xfrm>
            <a:off x="7585788" y="3310520"/>
            <a:ext cx="1850235" cy="13678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6557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vertical)">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vertical)">
                                      <p:cBhvr>
                                        <p:cTn id="30" dur="500"/>
                                        <p:tgtEl>
                                          <p:spTgt spid="18"/>
                                        </p:tgtEl>
                                      </p:cBhvr>
                                    </p:animEffect>
                                  </p:childTnLst>
                                </p:cTn>
                              </p:par>
                            </p:childTnLst>
                          </p:cTn>
                        </p:par>
                        <p:par>
                          <p:cTn id="31" fill="hold">
                            <p:stCondLst>
                              <p:cond delay="500"/>
                            </p:stCondLst>
                            <p:childTnLst>
                              <p:par>
                                <p:cTn id="32" presetID="14" presetClass="entr" presetSubtype="5"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vertical)">
                                      <p:cBhvr>
                                        <p:cTn id="34" dur="500"/>
                                        <p:tgtEl>
                                          <p:spTgt spid="2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vertical)">
                                      <p:cBhvr>
                                        <p:cTn id="43" dur="500"/>
                                        <p:tgtEl>
                                          <p:spTgt spid="1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left)">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vertical)">
                                      <p:cBhvr>
                                        <p:cTn id="52" dur="500"/>
                                        <p:tgtEl>
                                          <p:spTgt spid="1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wipe(left)">
                                      <p:cBhvr>
                                        <p:cTn id="5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102757-B9B1-E83B-C602-F00E2758E6A7}"/>
              </a:ext>
            </a:extLst>
          </p:cNvPr>
          <p:cNvSpPr txBox="1"/>
          <p:nvPr/>
        </p:nvSpPr>
        <p:spPr>
          <a:xfrm>
            <a:off x="6870486" y="4963933"/>
            <a:ext cx="5197491" cy="1754326"/>
          </a:xfrm>
          <a:prstGeom prst="rect">
            <a:avLst/>
          </a:prstGeom>
          <a:noFill/>
        </p:spPr>
        <p:txBody>
          <a:bodyPr wrap="square">
            <a:spAutoFit/>
          </a:bodyPr>
          <a:lstStyle/>
          <a:p>
            <a:r>
              <a:rPr lang="es-ES" b="1" dirty="0">
                <a:solidFill>
                  <a:srgbClr val="C00000"/>
                </a:solidFill>
              </a:rPr>
              <a:t>Hemos de hacer todo lo que podemos para preservar la salud, a fin de que podamos tener dulzura de carácter, claridad mental y podamos distinguir entre lo sagrado y lo común y honrar a Dios en nuestro cuerpo y en nuestro espíritu que son suyos.</a:t>
            </a:r>
            <a:r>
              <a:rPr lang="es-ES" b="1" dirty="0"/>
              <a:t>—</a:t>
            </a:r>
            <a:r>
              <a:rPr lang="es-ES" b="1" dirty="0" err="1"/>
              <a:t>The</a:t>
            </a:r>
            <a:r>
              <a:rPr lang="es-ES" b="1" dirty="0"/>
              <a:t> </a:t>
            </a:r>
            <a:r>
              <a:rPr lang="es-ES" b="1" dirty="0" err="1"/>
              <a:t>Youth’s</a:t>
            </a:r>
            <a:r>
              <a:rPr lang="es-ES" b="1" dirty="0"/>
              <a:t> </a:t>
            </a:r>
            <a:r>
              <a:rPr lang="es-ES" b="1" dirty="0" err="1"/>
              <a:t>Intructor</a:t>
            </a:r>
            <a:r>
              <a:rPr lang="es-ES" b="1" dirty="0"/>
              <a:t>, 24 de agosto de 1893.</a:t>
            </a:r>
          </a:p>
        </p:txBody>
      </p:sp>
      <p:sp>
        <p:nvSpPr>
          <p:cNvPr id="4" name="CuadroTexto 3">
            <a:extLst>
              <a:ext uri="{FF2B5EF4-FFF2-40B4-BE49-F238E27FC236}">
                <a16:creationId xmlns:a16="http://schemas.microsoft.com/office/drawing/2014/main" id="{9F219A90-94E6-304C-522C-240EE4E1B758}"/>
              </a:ext>
            </a:extLst>
          </p:cNvPr>
          <p:cNvSpPr txBox="1"/>
          <p:nvPr/>
        </p:nvSpPr>
        <p:spPr>
          <a:xfrm>
            <a:off x="124023" y="158182"/>
            <a:ext cx="6715316" cy="6617196"/>
          </a:xfrm>
          <a:prstGeom prst="rect">
            <a:avLst/>
          </a:prstGeom>
          <a:noFill/>
        </p:spPr>
        <p:txBody>
          <a:bodyPr wrap="square">
            <a:spAutoFit/>
          </a:bodyPr>
          <a:lstStyle/>
          <a:p>
            <a:pPr marL="342900" indent="-342900">
              <a:spcBef>
                <a:spcPts val="600"/>
              </a:spcBef>
              <a:buClr>
                <a:schemeClr val="tx1"/>
              </a:buClr>
              <a:buFont typeface="+mj-lt"/>
              <a:buAutoNum type="arabicPeriod" startAt="5"/>
            </a:pPr>
            <a:r>
              <a:rPr lang="es-ES" b="1" dirty="0">
                <a:solidFill>
                  <a:schemeClr val="bg1"/>
                </a:solidFill>
                <a:highlight>
                  <a:srgbClr val="000080"/>
                </a:highlight>
              </a:rPr>
              <a:t>Limpieza:</a:t>
            </a:r>
            <a:r>
              <a:rPr lang="es-ES" b="1" dirty="0"/>
              <a:t> Mostrar la necesidad de una perfecta limpieza, tanto de las costumbres personales como del ambiente en que uno vive. Debería darse énfasis al valor del baño diario como estimulante para la salud y la acción mental. También debería prestarse atención a la luz solar y a la ventilación, a la higiene del dormitorio y de la cocina.</a:t>
            </a:r>
          </a:p>
          <a:p>
            <a:pPr marL="342900" indent="-342900">
              <a:spcBef>
                <a:spcPts val="600"/>
              </a:spcBef>
              <a:buClr>
                <a:schemeClr val="tx1"/>
              </a:buClr>
              <a:buFont typeface="+mj-lt"/>
              <a:buAutoNum type="arabicPeriod" startAt="5"/>
            </a:pPr>
            <a:r>
              <a:rPr lang="es-ES" b="1" dirty="0">
                <a:solidFill>
                  <a:schemeClr val="bg1"/>
                </a:solidFill>
                <a:highlight>
                  <a:srgbClr val="4D6D29"/>
                </a:highlight>
              </a:rPr>
              <a:t>Los remedios de la naturaleza:</a:t>
            </a:r>
            <a:r>
              <a:rPr lang="es-ES" b="1" dirty="0"/>
              <a:t> El aire puro, el sol, la abstinencia, el descanso, el ejercicio, un régimen alimentario conveniente, el agua y la confianza en el poder divino son los verdaderos remedios. Todos debieran conocer los agentes que la naturaleza provee como remedios, y saber aplicarlos. Es de suma importancia darse cuenta exacta de los principios implicados en el tratamiento de los enfermos, y recibir una instrucción práctica que le habilite a uno para hacer uso correcto de estos conocimientos.</a:t>
            </a:r>
          </a:p>
          <a:p>
            <a:pPr marL="342900" indent="-342900">
              <a:spcBef>
                <a:spcPts val="600"/>
              </a:spcBef>
              <a:buClr>
                <a:schemeClr val="tx1"/>
              </a:buClr>
              <a:buFont typeface="+mj-lt"/>
              <a:buAutoNum type="arabicPeriod" startAt="5"/>
            </a:pPr>
            <a:r>
              <a:rPr lang="es-ES" b="1" dirty="0">
                <a:solidFill>
                  <a:schemeClr val="bg1"/>
                </a:solidFill>
                <a:highlight>
                  <a:srgbClr val="800000"/>
                </a:highlight>
              </a:rPr>
              <a:t>Un código </a:t>
            </a:r>
            <a:r>
              <a:rPr lang="es-ES" b="1" dirty="0" err="1">
                <a:solidFill>
                  <a:schemeClr val="bg1"/>
                </a:solidFill>
                <a:highlight>
                  <a:srgbClr val="800000"/>
                </a:highlight>
              </a:rPr>
              <a:t>abarcante</a:t>
            </a:r>
            <a:r>
              <a:rPr lang="es-ES" b="1" dirty="0">
                <a:solidFill>
                  <a:schemeClr val="bg1"/>
                </a:solidFill>
                <a:highlight>
                  <a:srgbClr val="800000"/>
                </a:highlight>
              </a:rPr>
              <a:t>:</a:t>
            </a:r>
            <a:r>
              <a:rPr lang="es-ES" b="1" dirty="0"/>
              <a:t> </a:t>
            </a:r>
            <a:r>
              <a:rPr lang="es-ES" sz="1800" b="1" i="0" u="none" strike="noStrike" baseline="0" dirty="0"/>
              <a:t>Siempre debo aprender la forma de cuidar de este edificio, el cuerpo que Dios me ha dado, para que pueda preservarlo en la mejor condición de salud. Debo comer aquellas cosas que serán para mi mejor bien físico, y debo cuidar especialmente mi ropa de modo que favorezca una saludable circulación de la sangre. No debo privarme del ejercicio y del aire. Debo recibir toda la luz solar que me sea posible. Debo tener sabiduría para ser un fiel guardián de mi cuerpo.</a:t>
            </a:r>
            <a:endParaRPr lang="es-ES" b="1" dirty="0"/>
          </a:p>
        </p:txBody>
      </p:sp>
      <p:pic>
        <p:nvPicPr>
          <p:cNvPr id="8" name="Imagen 7">
            <a:extLst>
              <a:ext uri="{FF2B5EF4-FFF2-40B4-BE49-F238E27FC236}">
                <a16:creationId xmlns:a16="http://schemas.microsoft.com/office/drawing/2014/main" id="{DBF85B71-0616-2F00-A19E-DC5FDB776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9" name="CuadroTexto 8">
            <a:extLst>
              <a:ext uri="{FF2B5EF4-FFF2-40B4-BE49-F238E27FC236}">
                <a16:creationId xmlns:a16="http://schemas.microsoft.com/office/drawing/2014/main" id="{28BB8EB1-E313-DF0A-22CF-9385FF83E2F7}"/>
              </a:ext>
            </a:extLst>
          </p:cNvPr>
          <p:cNvSpPr txBox="1"/>
          <p:nvPr/>
        </p:nvSpPr>
        <p:spPr>
          <a:xfrm>
            <a:off x="8487702" y="283718"/>
            <a:ext cx="2759418" cy="1038010"/>
          </a:xfrm>
          <a:prstGeom prst="rect">
            <a:avLst/>
          </a:prstGeom>
          <a:noFill/>
        </p:spPr>
        <p:txBody>
          <a:bodyPr wrap="square">
            <a:spAutoFit/>
          </a:bodyPr>
          <a:lstStyle/>
          <a:p>
            <a:pPr algn="ct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Conocimiento y obediencia de las leyes de la vida</a:t>
            </a:r>
          </a:p>
        </p:txBody>
      </p:sp>
      <p:pic>
        <p:nvPicPr>
          <p:cNvPr id="7" name="Imagen 6" descr="Imagen que contiene persona, interior, bebé, tabla&#10;&#10;Descripción generada automáticamente">
            <a:extLst>
              <a:ext uri="{FF2B5EF4-FFF2-40B4-BE49-F238E27FC236}">
                <a16:creationId xmlns:a16="http://schemas.microsoft.com/office/drawing/2014/main" id="{3C27DE05-43CB-89AE-B85F-D9C7744D4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14" y="283718"/>
            <a:ext cx="1557016" cy="103801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a:extLst>
              <a:ext uri="{FF2B5EF4-FFF2-40B4-BE49-F238E27FC236}">
                <a16:creationId xmlns:a16="http://schemas.microsoft.com/office/drawing/2014/main" id="{CBD1FDBC-ACB4-BD87-D535-FF468D58E29B}"/>
              </a:ext>
            </a:extLst>
          </p:cNvPr>
          <p:cNvPicPr>
            <a:picLocks noChangeAspect="1"/>
          </p:cNvPicPr>
          <p:nvPr/>
        </p:nvPicPr>
        <p:blipFill>
          <a:blip r:embed="rId5"/>
          <a:stretch>
            <a:fillRect/>
          </a:stretch>
        </p:blipFill>
        <p:spPr>
          <a:xfrm>
            <a:off x="7287768" y="1476332"/>
            <a:ext cx="4389120" cy="34209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1753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10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out)">
                                      <p:cBhvr>
                                        <p:cTn id="30" dur="10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9CCE8A2E-61E7-4667-90A8-34285A8C4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10836" y="3824539"/>
            <a:ext cx="9970328" cy="2893100"/>
          </a:xfrm>
          <a:prstGeom prst="rect">
            <a:avLst/>
          </a:prstGeom>
          <a:solidFill>
            <a:schemeClr val="accent6">
              <a:lumMod val="40000"/>
              <a:lumOff val="60000"/>
            </a:schemeClr>
          </a:solidFill>
          <a:ln w="28575">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7BCAA2A-67F1-DB8A-662B-906EACADBA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46888" y="188385"/>
            <a:ext cx="2834640" cy="3492035"/>
          </a:xfrm>
          <a:prstGeom prst="rect">
            <a:avLst/>
          </a:prstGeom>
          <a:scene3d>
            <a:camera prst="orthographicFront"/>
            <a:lightRig rig="threePt" dir="t"/>
          </a:scene3d>
          <a:sp3d>
            <a:bevelT/>
          </a:sp3d>
        </p:spPr>
      </p:pic>
      <p:pic>
        <p:nvPicPr>
          <p:cNvPr id="5" name="Imagen 4">
            <a:extLst>
              <a:ext uri="{FF2B5EF4-FFF2-40B4-BE49-F238E27FC236}">
                <a16:creationId xmlns:a16="http://schemas.microsoft.com/office/drawing/2014/main" id="{36E77EE0-3C11-8ADA-E603-F0BA9DD8EC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00400" y="188384"/>
            <a:ext cx="2834640" cy="3492035"/>
          </a:xfrm>
          <a:prstGeom prst="rect">
            <a:avLst/>
          </a:prstGeom>
          <a:scene3d>
            <a:camera prst="orthographicFront"/>
            <a:lightRig rig="threePt" dir="t"/>
          </a:scene3d>
          <a:sp3d>
            <a:bevelT/>
          </a:sp3d>
        </p:spPr>
      </p:pic>
      <p:pic>
        <p:nvPicPr>
          <p:cNvPr id="3" name="Imagen 2">
            <a:extLst>
              <a:ext uri="{FF2B5EF4-FFF2-40B4-BE49-F238E27FC236}">
                <a16:creationId xmlns:a16="http://schemas.microsoft.com/office/drawing/2014/main" id="{CE6D038B-A34F-E0AC-DC11-6AC5394882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53912" y="188384"/>
            <a:ext cx="2834640" cy="3492035"/>
          </a:xfrm>
          <a:prstGeom prst="rect">
            <a:avLst/>
          </a:prstGeom>
          <a:scene3d>
            <a:camera prst="orthographicFront"/>
            <a:lightRig rig="threePt" dir="t"/>
          </a:scene3d>
          <a:sp3d>
            <a:bevelT/>
          </a:sp3d>
        </p:spPr>
      </p:pic>
      <p:pic>
        <p:nvPicPr>
          <p:cNvPr id="6" name="Imagen 5">
            <a:extLst>
              <a:ext uri="{FF2B5EF4-FFF2-40B4-BE49-F238E27FC236}">
                <a16:creationId xmlns:a16="http://schemas.microsoft.com/office/drawing/2014/main" id="{8C91249C-8D9F-1678-4859-66C0DD796AB0}"/>
              </a:ext>
            </a:extLst>
          </p:cNvPr>
          <p:cNvPicPr>
            <a:picLocks noGrp="1" noRot="1" noChangeAspect="1" noMove="1" noResize="1" noEditPoints="1" noAdjustHandles="1" noChangeArrowheads="1" noChangeShapeType="1" noCrop="1"/>
          </p:cNvPicPr>
          <p:nvPr/>
        </p:nvPicPr>
        <p:blipFill>
          <a:blip r:embed="rId5"/>
          <a:stretch>
            <a:fillRect/>
          </a:stretch>
        </p:blipFill>
        <p:spPr>
          <a:xfrm>
            <a:off x="9107424" y="184624"/>
            <a:ext cx="2834640" cy="3499555"/>
          </a:xfrm>
          <a:prstGeom prst="rect">
            <a:avLst/>
          </a:prstGeom>
          <a:scene3d>
            <a:camera prst="orthographicFront"/>
            <a:lightRig rig="threePt" dir="t"/>
          </a:scene3d>
          <a:sp3d>
            <a:bevelT/>
          </a:sp3d>
        </p:spPr>
      </p:pic>
      <p:sp>
        <p:nvSpPr>
          <p:cNvPr id="15" name="Rectangle 1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46222"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hidden="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C7DDE056-8EDF-C3C7-CF4F-FEB8DAA213AA}"/>
              </a:ext>
            </a:extLst>
          </p:cNvPr>
          <p:cNvSpPr txBox="1">
            <a:spLocks/>
          </p:cNvSpPr>
          <p:nvPr/>
        </p:nvSpPr>
        <p:spPr>
          <a:xfrm>
            <a:off x="1350084" y="3821709"/>
            <a:ext cx="9607656" cy="2893100"/>
          </a:xfrm>
          <a:prstGeom prst="rect">
            <a:avLst/>
          </a:prstGeom>
          <a:noFill/>
        </p:spPr>
        <p:txBody>
          <a:bodyPr wrap="square" rtlCol="0">
            <a:spAutoFit/>
          </a:bodyPr>
          <a:lstStyle/>
          <a:p>
            <a:pPr>
              <a:spcBef>
                <a:spcPts val="600"/>
              </a:spcBef>
            </a:pPr>
            <a:r>
              <a:rPr lang="es-ES" b="1" dirty="0"/>
              <a:t>En esta tercera parte aprenderemos como preparar a nuestros </a:t>
            </a:r>
            <a:r>
              <a:rPr lang="es-ES" b="1" dirty="0" err="1"/>
              <a:t>hij@s</a:t>
            </a:r>
            <a:r>
              <a:rPr lang="es-ES" b="1" dirty="0"/>
              <a:t> para ir a la escuela, y como cooperar con los </a:t>
            </a:r>
            <a:r>
              <a:rPr lang="es-ES" b="1" dirty="0" err="1"/>
              <a:t>maestr@s</a:t>
            </a:r>
            <a:r>
              <a:rPr lang="es-ES" b="1" dirty="0"/>
              <a:t>.</a:t>
            </a:r>
          </a:p>
          <a:p>
            <a:pPr>
              <a:spcBef>
                <a:spcPts val="600"/>
              </a:spcBef>
            </a:pPr>
            <a:r>
              <a:rPr lang="es-ES" b="1" dirty="0"/>
              <a:t>Veremos la importancia fundamental del desarrollo físico: ejercicio, limpieza, trabajo, el aprendizaje de un oficio, los remedios naturales…</a:t>
            </a:r>
          </a:p>
          <a:p>
            <a:pPr>
              <a:spcBef>
                <a:spcPts val="600"/>
              </a:spcBef>
            </a:pPr>
            <a:r>
              <a:rPr lang="es-ES" b="1" dirty="0"/>
              <a:t>Estudiaremos consejos que nos enseñaran a mantener la idoneidad física con la alimentación y la temperancia.</a:t>
            </a:r>
          </a:p>
          <a:p>
            <a:pPr>
              <a:spcBef>
                <a:spcPts val="600"/>
              </a:spcBef>
            </a:pPr>
            <a:r>
              <a:rPr lang="es-ES" b="1" dirty="0"/>
              <a:t>Y por último, unas recomendaciones sobre las bendiciones de la vestimenta correcta y lo dañino de vivir para seguir las modas.</a:t>
            </a:r>
          </a:p>
          <a:p>
            <a:pPr>
              <a:spcBef>
                <a:spcPts val="600"/>
              </a:spcBef>
            </a:pPr>
            <a:r>
              <a:rPr lang="es-ES" b="1" dirty="0"/>
              <a:t>Todo ello con la meta de que nuestros hijos lleven una vida conforme a la voluntad de Dios.</a:t>
            </a:r>
          </a:p>
        </p:txBody>
      </p:sp>
      <p:sp>
        <p:nvSpPr>
          <p:cNvPr id="8" name="Rectangle 14">
            <a:extLst>
              <a:ext uri="{FF2B5EF4-FFF2-40B4-BE49-F238E27FC236}">
                <a16:creationId xmlns:a16="http://schemas.microsoft.com/office/drawing/2014/main" id="{AE8A81DA-C9DE-C715-C982-8A17BA63A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005570"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4652" r="24652"/>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1214527"/>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rgbClr val="FFFF00"/>
                </a:solidFill>
                <a:effectLst>
                  <a:outerShdw dist="38100" dir="2700000" algn="tl" rotWithShape="0">
                    <a:srgbClr val="000000"/>
                  </a:outerShdw>
                </a:effectLst>
              </a:rPr>
              <a:t>El mantenimiento de la idoneidad física</a:t>
            </a:r>
          </a:p>
        </p:txBody>
      </p:sp>
    </p:spTree>
    <p:extLst>
      <p:ext uri="{BB962C8B-B14F-4D97-AF65-F5344CB8AC3E}">
        <p14:creationId xmlns:p14="http://schemas.microsoft.com/office/powerpoint/2010/main" val="15942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7" name="Imagen 6" descr="Imagen que contiene monitor, pantalla&#10;&#10;Descripción generada automáticamente">
            <a:extLst>
              <a:ext uri="{FF2B5EF4-FFF2-40B4-BE49-F238E27FC236}">
                <a16:creationId xmlns:a16="http://schemas.microsoft.com/office/drawing/2014/main" id="{5D086135-E03E-1943-2BC1-EAF6BD5A9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0" y="-149833"/>
            <a:ext cx="2480958" cy="1814041"/>
          </a:xfrm>
          <a:prstGeom prst="rect">
            <a:avLst/>
          </a:prstGeom>
        </p:spPr>
      </p:pic>
      <p:sp>
        <p:nvSpPr>
          <p:cNvPr id="3" name="CuadroTexto 2">
            <a:extLst>
              <a:ext uri="{FF2B5EF4-FFF2-40B4-BE49-F238E27FC236}">
                <a16:creationId xmlns:a16="http://schemas.microsoft.com/office/drawing/2014/main" id="{06092198-4DA0-EAAC-E1B7-E57179C43E10}"/>
              </a:ext>
            </a:extLst>
          </p:cNvPr>
          <p:cNvSpPr txBox="1"/>
          <p:nvPr/>
        </p:nvSpPr>
        <p:spPr>
          <a:xfrm>
            <a:off x="600240" y="463879"/>
            <a:ext cx="1494066" cy="1200329"/>
          </a:xfrm>
          <a:prstGeom prst="rect">
            <a:avLst/>
          </a:prstGeom>
          <a:noFill/>
        </p:spPr>
        <p:txBody>
          <a:bodyPr wrap="square">
            <a:spAutoFit/>
          </a:bodyPr>
          <a:lstStyle/>
          <a:p>
            <a:pPr algn="ctr"/>
            <a:r>
              <a:rPr lang="es-ES" sz="2400" b="1" dirty="0">
                <a:solidFill>
                  <a:srgbClr val="002060"/>
                </a:solidFill>
              </a:rPr>
              <a:t>El ama de casa en la cocina</a:t>
            </a:r>
          </a:p>
        </p:txBody>
      </p:sp>
      <p:sp>
        <p:nvSpPr>
          <p:cNvPr id="4" name="CuadroTexto 3">
            <a:extLst>
              <a:ext uri="{FF2B5EF4-FFF2-40B4-BE49-F238E27FC236}">
                <a16:creationId xmlns:a16="http://schemas.microsoft.com/office/drawing/2014/main" id="{D1F83D58-80F3-6967-51DC-19DD0EBE3C53}"/>
              </a:ext>
            </a:extLst>
          </p:cNvPr>
          <p:cNvSpPr txBox="1"/>
          <p:nvPr/>
        </p:nvSpPr>
        <p:spPr>
          <a:xfrm>
            <a:off x="4485736" y="75800"/>
            <a:ext cx="7638446" cy="2308324"/>
          </a:xfrm>
          <a:prstGeom prst="rect">
            <a:avLst/>
          </a:prstGeom>
          <a:noFill/>
        </p:spPr>
        <p:txBody>
          <a:bodyPr wrap="square">
            <a:spAutoFit/>
          </a:bodyPr>
          <a:lstStyle/>
          <a:p>
            <a:r>
              <a:rPr lang="es-ES" b="1" dirty="0"/>
              <a:t>Para la salud y la felicidad de toda la familia, nada es de tan vital importancia como la pericia e inteligencia de la cocinera. </a:t>
            </a:r>
            <a:r>
              <a:rPr lang="es-ES" b="1" dirty="0">
                <a:solidFill>
                  <a:srgbClr val="C00000"/>
                </a:solidFill>
              </a:rPr>
              <a:t>Con comidas mal preparadas y malsanas podría estorbar y hasta arruinar tanto la utilidad del adulto como el desarrollo del niño. Del mismo modo, al proveer alimentos adaptados a las necesidades del cuerpo y al mismo tiempo atractivos y sabrosos, puede llevar a cabo tanto en la debida dirección como de otra manera llevaría a cabo en la mala. </a:t>
            </a:r>
            <a:r>
              <a:rPr lang="es-ES" b="1" dirty="0"/>
              <a:t>Así que, en muchos sentidos, la felicidad de la vida está ligada a la fidelidad con que se desempeñan los deberes comunes.—La Educación, 212.</a:t>
            </a:r>
          </a:p>
        </p:txBody>
      </p:sp>
      <p:sp>
        <p:nvSpPr>
          <p:cNvPr id="8" name="CuadroTexto 7">
            <a:extLst>
              <a:ext uri="{FF2B5EF4-FFF2-40B4-BE49-F238E27FC236}">
                <a16:creationId xmlns:a16="http://schemas.microsoft.com/office/drawing/2014/main" id="{5862E273-1B9C-0428-5E26-71B11B2D5398}"/>
              </a:ext>
            </a:extLst>
          </p:cNvPr>
          <p:cNvSpPr txBox="1"/>
          <p:nvPr/>
        </p:nvSpPr>
        <p:spPr>
          <a:xfrm>
            <a:off x="4485736" y="2355639"/>
            <a:ext cx="7573992" cy="923330"/>
          </a:xfrm>
          <a:prstGeom prst="rect">
            <a:avLst/>
          </a:prstGeom>
          <a:noFill/>
        </p:spPr>
        <p:txBody>
          <a:bodyPr wrap="square">
            <a:spAutoFit/>
          </a:bodyPr>
          <a:lstStyle/>
          <a:p>
            <a:r>
              <a:rPr lang="es-ES" b="1" dirty="0">
                <a:solidFill>
                  <a:srgbClr val="C00000"/>
                </a:solidFill>
              </a:rPr>
              <a:t>Muchísimas madres necesitan tomar lecciones de arte culinario </a:t>
            </a:r>
            <a:r>
              <a:rPr lang="es-ES" b="1" dirty="0"/>
              <a:t>para que puedan presentar delante de su familia alimentos bien preparados y agradablemente servidos.—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263.</a:t>
            </a:r>
          </a:p>
        </p:txBody>
      </p:sp>
      <p:sp>
        <p:nvSpPr>
          <p:cNvPr id="11" name="CuadroTexto 10">
            <a:extLst>
              <a:ext uri="{FF2B5EF4-FFF2-40B4-BE49-F238E27FC236}">
                <a16:creationId xmlns:a16="http://schemas.microsoft.com/office/drawing/2014/main" id="{34D8C13D-0321-251F-657C-5068B9A8DF4B}"/>
              </a:ext>
            </a:extLst>
          </p:cNvPr>
          <p:cNvSpPr txBox="1"/>
          <p:nvPr/>
        </p:nvSpPr>
        <p:spPr>
          <a:xfrm>
            <a:off x="4485736" y="3252104"/>
            <a:ext cx="7882035" cy="1200329"/>
          </a:xfrm>
          <a:prstGeom prst="rect">
            <a:avLst/>
          </a:prstGeom>
          <a:noFill/>
        </p:spPr>
        <p:txBody>
          <a:bodyPr wrap="square">
            <a:spAutoFit/>
          </a:bodyPr>
          <a:lstStyle/>
          <a:p>
            <a:r>
              <a:rPr lang="es-ES" b="1" dirty="0">
                <a:solidFill>
                  <a:srgbClr val="C00000"/>
                </a:solidFill>
              </a:rPr>
              <a:t>Las comidas deben ser variadas</a:t>
            </a:r>
            <a:r>
              <a:rPr lang="es-ES" b="1" dirty="0"/>
              <a:t>. Los mismos manjares, preparados del mismo modo, no deben figurar en la mesa, comida tras comida y día tras día. Las comidas se ingieren con mayor gusto y aprovechan mucho más cuando los manjares son variados.—El Ministerio de Curación, 230, 231.</a:t>
            </a:r>
          </a:p>
        </p:txBody>
      </p:sp>
      <p:sp>
        <p:nvSpPr>
          <p:cNvPr id="13" name="CuadroTexto 12">
            <a:extLst>
              <a:ext uri="{FF2B5EF4-FFF2-40B4-BE49-F238E27FC236}">
                <a16:creationId xmlns:a16="http://schemas.microsoft.com/office/drawing/2014/main" id="{5622D2EB-1304-5C95-F5E0-8F2645C118BD}"/>
              </a:ext>
            </a:extLst>
          </p:cNvPr>
          <p:cNvSpPr txBox="1"/>
          <p:nvPr/>
        </p:nvSpPr>
        <p:spPr>
          <a:xfrm>
            <a:off x="79248" y="4397083"/>
            <a:ext cx="6678168" cy="1200329"/>
          </a:xfrm>
          <a:prstGeom prst="rect">
            <a:avLst/>
          </a:prstGeom>
          <a:noFill/>
        </p:spPr>
        <p:txBody>
          <a:bodyPr wrap="square">
            <a:spAutoFit/>
          </a:bodyPr>
          <a:lstStyle/>
          <a:p>
            <a:r>
              <a:rPr lang="es-ES" b="1" dirty="0">
                <a:solidFill>
                  <a:srgbClr val="C00000"/>
                </a:solidFill>
              </a:rPr>
              <a:t>El servir gran variedad de platos [en una sola comida] demanda tiempo, dinero y trabajo agobiante sin realizar ningún bien</a:t>
            </a:r>
            <a:r>
              <a:rPr lang="es-ES" b="1" dirty="0"/>
              <a:t>…</a:t>
            </a:r>
            <a:r>
              <a:rPr lang="en-US" b="1" dirty="0"/>
              <a:t> </a:t>
            </a:r>
            <a:r>
              <a:rPr lang="es-ES" b="1" dirty="0"/>
              <a:t>Cuánto mejor sería para la salud del hogar si la preparación de la mesa fuera más simple</a:t>
            </a:r>
            <a:r>
              <a:rPr lang="en-US" b="1" dirty="0"/>
              <a:t>.—Christian Temperance and Bible Hygiene, 73</a:t>
            </a:r>
            <a:endParaRPr lang="es-ES" b="1" dirty="0"/>
          </a:p>
        </p:txBody>
      </p:sp>
      <p:sp>
        <p:nvSpPr>
          <p:cNvPr id="15" name="CuadroTexto 14">
            <a:extLst>
              <a:ext uri="{FF2B5EF4-FFF2-40B4-BE49-F238E27FC236}">
                <a16:creationId xmlns:a16="http://schemas.microsoft.com/office/drawing/2014/main" id="{BF432336-EAF5-2F79-0242-C6272F277AB1}"/>
              </a:ext>
            </a:extLst>
          </p:cNvPr>
          <p:cNvSpPr txBox="1"/>
          <p:nvPr/>
        </p:nvSpPr>
        <p:spPr>
          <a:xfrm>
            <a:off x="79248" y="5561376"/>
            <a:ext cx="6926317" cy="1200329"/>
          </a:xfrm>
          <a:prstGeom prst="rect">
            <a:avLst/>
          </a:prstGeom>
          <a:noFill/>
        </p:spPr>
        <p:txBody>
          <a:bodyPr wrap="square">
            <a:spAutoFit/>
          </a:bodyPr>
          <a:lstStyle/>
          <a:p>
            <a:r>
              <a:rPr lang="es-ES" b="1" dirty="0">
                <a:solidFill>
                  <a:srgbClr val="C00000"/>
                </a:solidFill>
              </a:rPr>
              <a:t>El alimento escaso y mal cocido vicia la sangre, pues debilita los órganos que la producen. Desarregla el organismo y causa enfermedades acompañadas de nerviosidad y mal humor.</a:t>
            </a:r>
            <a:r>
              <a:rPr lang="es-ES" b="1" dirty="0"/>
              <a:t>—El Ministerio de Curación, 232, 233.</a:t>
            </a:r>
          </a:p>
        </p:txBody>
      </p:sp>
      <p:pic>
        <p:nvPicPr>
          <p:cNvPr id="5" name="Imagen 4" descr="Una mujer preparando comida en una cocina&#10;&#10;Descripción generada automáticamente">
            <a:extLst>
              <a:ext uri="{FF2B5EF4-FFF2-40B4-BE49-F238E27FC236}">
                <a16:creationId xmlns:a16="http://schemas.microsoft.com/office/drawing/2014/main" id="{E9D53FD5-8992-4089-765B-9D9D02A59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14" y="1861985"/>
            <a:ext cx="4261470" cy="2500594"/>
          </a:xfrm>
          <a:prstGeom prst="snip2DiagRect">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lato con verduras&#10;&#10;Descripción generada automáticamente">
            <a:extLst>
              <a:ext uri="{FF2B5EF4-FFF2-40B4-BE49-F238E27FC236}">
                <a16:creationId xmlns:a16="http://schemas.microsoft.com/office/drawing/2014/main" id="{C3F9811C-FBC9-9A18-DD5F-EFBA847C40DE}"/>
              </a:ext>
            </a:extLst>
          </p:cNvPr>
          <p:cNvPicPr>
            <a:picLocks noChangeAspect="1"/>
          </p:cNvPicPr>
          <p:nvPr/>
        </p:nvPicPr>
        <p:blipFill rotWithShape="1">
          <a:blip r:embed="rId5">
            <a:extLst>
              <a:ext uri="{28A0092B-C50C-407E-A947-70E740481C1C}">
                <a14:useLocalDpi xmlns:a14="http://schemas.microsoft.com/office/drawing/2010/main" val="0"/>
              </a:ext>
            </a:extLst>
          </a:blip>
          <a:srcRect b="15415"/>
          <a:stretch/>
        </p:blipFill>
        <p:spPr>
          <a:xfrm>
            <a:off x="6757416" y="4526485"/>
            <a:ext cx="5263896" cy="2064646"/>
          </a:xfrm>
          <a:prstGeom prst="snip2DiagRect">
            <a:avLst>
              <a:gd name="adj1" fmla="val 1372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con arroz y verduras&#10;&#10;Descripción generada automáticamente">
            <a:extLst>
              <a:ext uri="{FF2B5EF4-FFF2-40B4-BE49-F238E27FC236}">
                <a16:creationId xmlns:a16="http://schemas.microsoft.com/office/drawing/2014/main" id="{B2F7198D-BA47-FDFF-1420-D2D3E1AD8B46}"/>
              </a:ext>
            </a:extLst>
          </p:cNvPr>
          <p:cNvPicPr>
            <a:picLocks noChangeAspect="1"/>
          </p:cNvPicPr>
          <p:nvPr/>
        </p:nvPicPr>
        <p:blipFill rotWithShape="1">
          <a:blip r:embed="rId6">
            <a:extLst>
              <a:ext uri="{28A0092B-C50C-407E-A947-70E740481C1C}">
                <a14:useLocalDpi xmlns:a14="http://schemas.microsoft.com/office/drawing/2010/main" val="0"/>
              </a:ext>
            </a:extLst>
          </a:blip>
          <a:srcRect l="12008" r="7590"/>
          <a:stretch/>
        </p:blipFill>
        <p:spPr>
          <a:xfrm>
            <a:off x="2725947" y="249476"/>
            <a:ext cx="1706211" cy="1414732"/>
          </a:xfrm>
          <a:prstGeom prst="snip2DiagRect">
            <a:avLst>
              <a:gd name="adj1" fmla="val 23269"/>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511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style.rotation</p:attrName>
                                        </p:attrNameLst>
                                      </p:cBhvr>
                                      <p:tavLst>
                                        <p:tav tm="0">
                                          <p:val>
                                            <p:fltVal val="360"/>
                                          </p:val>
                                        </p:tav>
                                        <p:tav tm="100000">
                                          <p:val>
                                            <p:fltVal val="0"/>
                                          </p:val>
                                        </p:tav>
                                      </p:tavLst>
                                    </p:anim>
                                    <p:animEffect transition="in" filter="fade">
                                      <p:cBhvr>
                                        <p:cTn id="36" dur="500"/>
                                        <p:tgtEl>
                                          <p:spTgt spid="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 calcmode="lin" valueType="num">
                                      <p:cBhvr>
                                        <p:cTn id="59" dur="500" fill="hold"/>
                                        <p:tgtEl>
                                          <p:spTgt spid="9"/>
                                        </p:tgtEl>
                                        <p:attrNameLst>
                                          <p:attrName>style.rotation</p:attrName>
                                        </p:attrNameLst>
                                      </p:cBhvr>
                                      <p:tavLst>
                                        <p:tav tm="0">
                                          <p:val>
                                            <p:fltVal val="360"/>
                                          </p:val>
                                        </p:tav>
                                        <p:tav tm="100000">
                                          <p:val>
                                            <p:fltVal val="0"/>
                                          </p:val>
                                        </p:tav>
                                      </p:tavLst>
                                    </p:anim>
                                    <p:animEffect transition="in" filter="fade">
                                      <p:cBhvr>
                                        <p:cTn id="60" dur="500"/>
                                        <p:tgtEl>
                                          <p:spTgt spid="9"/>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794854D-4E21-56D0-F6F3-F462A2F2259F}"/>
              </a:ext>
            </a:extLst>
          </p:cNvPr>
          <p:cNvSpPr txBox="1"/>
          <p:nvPr/>
        </p:nvSpPr>
        <p:spPr>
          <a:xfrm>
            <a:off x="2688257" y="161932"/>
            <a:ext cx="6050301" cy="1754326"/>
          </a:xfrm>
          <a:prstGeom prst="rect">
            <a:avLst/>
          </a:prstGeom>
          <a:noFill/>
        </p:spPr>
        <p:txBody>
          <a:bodyPr wrap="square">
            <a:spAutoFit/>
          </a:bodyPr>
          <a:lstStyle/>
          <a:p>
            <a:r>
              <a:rPr lang="es-ES" b="1" dirty="0">
                <a:solidFill>
                  <a:srgbClr val="C00000"/>
                </a:solidFill>
              </a:rPr>
              <a:t>No descuidéis el enseñar a vuestros hijos a cocinar</a:t>
            </a:r>
            <a:r>
              <a:rPr lang="es-ES" b="1" dirty="0"/>
              <a:t>. Al hacerlo, les impartís principios que deben tener en su educación religiosa. </a:t>
            </a:r>
            <a:r>
              <a:rPr lang="es-ES" b="1" dirty="0">
                <a:solidFill>
                  <a:srgbClr val="C00000"/>
                </a:solidFill>
              </a:rPr>
              <a:t>Al dar a vuestros hijos lecciones de fisiología y al enseñarles a cocinar con sencillez y, sin embargo, con habilidad, estáis colocando los fundamentos de la más útil rama de la educación</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2:537.</a:t>
            </a:r>
          </a:p>
        </p:txBody>
      </p:sp>
      <p:sp>
        <p:nvSpPr>
          <p:cNvPr id="7" name="CuadroTexto 6">
            <a:extLst>
              <a:ext uri="{FF2B5EF4-FFF2-40B4-BE49-F238E27FC236}">
                <a16:creationId xmlns:a16="http://schemas.microsoft.com/office/drawing/2014/main" id="{4B3EC1A6-72F9-FA57-5C35-35E76E3495B4}"/>
              </a:ext>
            </a:extLst>
          </p:cNvPr>
          <p:cNvSpPr txBox="1"/>
          <p:nvPr/>
        </p:nvSpPr>
        <p:spPr>
          <a:xfrm>
            <a:off x="2688257" y="1901382"/>
            <a:ext cx="9477066" cy="1754326"/>
          </a:xfrm>
          <a:prstGeom prst="rect">
            <a:avLst/>
          </a:prstGeom>
          <a:noFill/>
        </p:spPr>
        <p:txBody>
          <a:bodyPr wrap="square">
            <a:spAutoFit/>
          </a:bodyPr>
          <a:lstStyle/>
          <a:p>
            <a:r>
              <a:rPr lang="es-ES" b="1" dirty="0">
                <a:solidFill>
                  <a:srgbClr val="C00000"/>
                </a:solidFill>
              </a:rPr>
              <a:t>Si [al cocinar] fracasan una vez, dos veces o tres veces no las censuréis</a:t>
            </a:r>
            <a:r>
              <a:rPr lang="es-ES" b="1" dirty="0"/>
              <a:t>. Ya el desánimo está obrando tentándolas a decir: “No vale la pena; no puedo hacerlo”. No es éste el tiempo de censurar. La voluntad se está debilitando. Necesita el acicate de palabras animosas, alegres y llenas de esperanza, tales como: “</a:t>
            </a:r>
            <a:r>
              <a:rPr lang="es-ES" b="1" dirty="0">
                <a:solidFill>
                  <a:srgbClr val="C00000"/>
                </a:solidFill>
              </a:rPr>
              <a:t>No importa los errores que hayas cometido. Eres tan sólo aprendiz y debes esperar cometer errores. Prueba otra vez. Piensa en lo que estás haciendo. Ten mucho cuidado, y ciertamente tendrás éxito</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2:684, 685.</a:t>
            </a:r>
          </a:p>
        </p:txBody>
      </p:sp>
      <p:sp>
        <p:nvSpPr>
          <p:cNvPr id="10" name="CuadroTexto 9">
            <a:extLst>
              <a:ext uri="{FF2B5EF4-FFF2-40B4-BE49-F238E27FC236}">
                <a16:creationId xmlns:a16="http://schemas.microsoft.com/office/drawing/2014/main" id="{86B0B507-9987-EBE7-D827-28C0BD17D0CB}"/>
              </a:ext>
            </a:extLst>
          </p:cNvPr>
          <p:cNvSpPr txBox="1"/>
          <p:nvPr/>
        </p:nvSpPr>
        <p:spPr>
          <a:xfrm>
            <a:off x="2688257" y="3655708"/>
            <a:ext cx="9477066" cy="923330"/>
          </a:xfrm>
          <a:prstGeom prst="rect">
            <a:avLst/>
          </a:prstGeom>
          <a:noFill/>
        </p:spPr>
        <p:txBody>
          <a:bodyPr wrap="square">
            <a:spAutoFit/>
          </a:bodyPr>
          <a:lstStyle/>
          <a:p>
            <a:r>
              <a:rPr lang="es-ES" b="1" dirty="0">
                <a:solidFill>
                  <a:srgbClr val="C00000"/>
                </a:solidFill>
              </a:rPr>
              <a:t>Los hombres, tanto como las mujeres, necesitan saber preparar comidas sencillas y sanas. </a:t>
            </a:r>
            <a:r>
              <a:rPr lang="es-ES" b="1" dirty="0"/>
              <a:t>Sus negocios los llaman a menudo a puntos donde no encuentran alimento sano; entonces, si tienen algún conocimiento de la ciencia culinaria, pueden aprovecharlo.— El Ministerio de Curación, 248.</a:t>
            </a:r>
          </a:p>
        </p:txBody>
      </p:sp>
      <p:sp>
        <p:nvSpPr>
          <p:cNvPr id="14" name="CuadroTexto 13">
            <a:extLst>
              <a:ext uri="{FF2B5EF4-FFF2-40B4-BE49-F238E27FC236}">
                <a16:creationId xmlns:a16="http://schemas.microsoft.com/office/drawing/2014/main" id="{7E249FAA-35A9-1117-9AC5-07FC53CC0545}"/>
              </a:ext>
            </a:extLst>
          </p:cNvPr>
          <p:cNvSpPr txBox="1"/>
          <p:nvPr/>
        </p:nvSpPr>
        <p:spPr>
          <a:xfrm>
            <a:off x="2688257" y="4579038"/>
            <a:ext cx="9220200" cy="1200329"/>
          </a:xfrm>
          <a:prstGeom prst="rect">
            <a:avLst/>
          </a:prstGeom>
          <a:noFill/>
        </p:spPr>
        <p:txBody>
          <a:bodyPr wrap="square">
            <a:spAutoFit/>
          </a:bodyPr>
          <a:lstStyle/>
          <a:p>
            <a:r>
              <a:rPr lang="es-ES" b="1" dirty="0">
                <a:solidFill>
                  <a:srgbClr val="C00000"/>
                </a:solidFill>
              </a:rPr>
              <a:t>Se debería vigilar con cuidado para que los restos de comida que hayan quedado en la mesa no sean desperdiciados. </a:t>
            </a:r>
            <a:r>
              <a:rPr lang="es-ES" b="1" dirty="0"/>
              <a:t>Ved la forma en que esos restos de comida no se pierdan. Esta habilidad, la economía y el tacto, son una fortuna. En las épocas más calurosas de la estación, preparad menos alimentos.—</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258.</a:t>
            </a:r>
          </a:p>
        </p:txBody>
      </p:sp>
      <p:sp>
        <p:nvSpPr>
          <p:cNvPr id="17" name="CuadroTexto 16">
            <a:extLst>
              <a:ext uri="{FF2B5EF4-FFF2-40B4-BE49-F238E27FC236}">
                <a16:creationId xmlns:a16="http://schemas.microsoft.com/office/drawing/2014/main" id="{1DC6E1C5-2B5B-EDA9-AED2-615F4D6AED66}"/>
              </a:ext>
            </a:extLst>
          </p:cNvPr>
          <p:cNvSpPr txBox="1"/>
          <p:nvPr/>
        </p:nvSpPr>
        <p:spPr>
          <a:xfrm>
            <a:off x="3887329" y="5748590"/>
            <a:ext cx="7723826" cy="954107"/>
          </a:xfrm>
          <a:prstGeom prst="rect">
            <a:avLst/>
          </a:prstGeom>
          <a:noFill/>
        </p:spPr>
        <p:txBody>
          <a:bodyPr wrap="square">
            <a:spAutoFit/>
          </a:bodyPr>
          <a:lstStyle/>
          <a:p>
            <a:pPr algn="ctr"/>
            <a:r>
              <a:rPr lang="es-ES" sz="2800" b="1" dirty="0">
                <a:solidFill>
                  <a:schemeClr val="accent1">
                    <a:lumMod val="50000"/>
                  </a:schemeClr>
                </a:solidFill>
              </a:rPr>
              <a:t>“Si pues coméis o bebéis, o hacéis otra cosa, hacedlo todo a gloria de Dios”. 1 Corintios 10:31.</a:t>
            </a:r>
          </a:p>
        </p:txBody>
      </p:sp>
      <p:pic>
        <p:nvPicPr>
          <p:cNvPr id="6" name="Imagen 5" descr="Imagen que contiene monitor, pantalla&#10;&#10;Descripción generada automáticamente">
            <a:extLst>
              <a:ext uri="{FF2B5EF4-FFF2-40B4-BE49-F238E27FC236}">
                <a16:creationId xmlns:a16="http://schemas.microsoft.com/office/drawing/2014/main" id="{E409DBDA-9916-BFDE-14B2-D752BB42D58A}"/>
              </a:ext>
            </a:extLst>
          </p:cNvPr>
          <p:cNvPicPr>
            <a:picLocks noChangeAspect="1"/>
          </p:cNvPicPr>
          <p:nvPr/>
        </p:nvPicPr>
        <p:blipFill rotWithShape="1">
          <a:blip r:embed="rId3">
            <a:extLst>
              <a:ext uri="{28A0092B-C50C-407E-A947-70E740481C1C}">
                <a14:useLocalDpi xmlns:a14="http://schemas.microsoft.com/office/drawing/2010/main" val="0"/>
              </a:ext>
            </a:extLst>
          </a:blip>
          <a:srcRect t="7251"/>
          <a:stretch/>
        </p:blipFill>
        <p:spPr>
          <a:xfrm>
            <a:off x="97650" y="-18288"/>
            <a:ext cx="2480958" cy="1682496"/>
          </a:xfrm>
          <a:prstGeom prst="rect">
            <a:avLst/>
          </a:prstGeom>
        </p:spPr>
      </p:pic>
      <p:sp>
        <p:nvSpPr>
          <p:cNvPr id="8" name="CuadroTexto 7">
            <a:extLst>
              <a:ext uri="{FF2B5EF4-FFF2-40B4-BE49-F238E27FC236}">
                <a16:creationId xmlns:a16="http://schemas.microsoft.com/office/drawing/2014/main" id="{0A2F9FC1-871C-1F11-8A4E-DE58D7770C7E}"/>
              </a:ext>
            </a:extLst>
          </p:cNvPr>
          <p:cNvSpPr txBox="1"/>
          <p:nvPr/>
        </p:nvSpPr>
        <p:spPr>
          <a:xfrm>
            <a:off x="600240" y="463879"/>
            <a:ext cx="1494066" cy="1200329"/>
          </a:xfrm>
          <a:prstGeom prst="rect">
            <a:avLst/>
          </a:prstGeom>
          <a:noFill/>
        </p:spPr>
        <p:txBody>
          <a:bodyPr wrap="square">
            <a:spAutoFit/>
          </a:bodyPr>
          <a:lstStyle/>
          <a:p>
            <a:pPr algn="ctr"/>
            <a:r>
              <a:rPr lang="es-ES" sz="2400" b="1" dirty="0">
                <a:solidFill>
                  <a:srgbClr val="002060"/>
                </a:solidFill>
              </a:rPr>
              <a:t>El ama de casa en la cocina</a:t>
            </a:r>
          </a:p>
        </p:txBody>
      </p:sp>
      <p:pic>
        <p:nvPicPr>
          <p:cNvPr id="4" name="Imagen 3">
            <a:extLst>
              <a:ext uri="{FF2B5EF4-FFF2-40B4-BE49-F238E27FC236}">
                <a16:creationId xmlns:a16="http://schemas.microsoft.com/office/drawing/2014/main" id="{376B9108-26D8-68B2-D37C-5E8998B8089D}"/>
              </a:ext>
            </a:extLst>
          </p:cNvPr>
          <p:cNvPicPr>
            <a:picLocks noChangeAspect="1"/>
          </p:cNvPicPr>
          <p:nvPr/>
        </p:nvPicPr>
        <p:blipFill rotWithShape="1">
          <a:blip r:embed="rId4"/>
          <a:srcRect t="11127" b="11127"/>
          <a:stretch/>
        </p:blipFill>
        <p:spPr>
          <a:xfrm>
            <a:off x="8755927" y="204900"/>
            <a:ext cx="3246143" cy="1682496"/>
          </a:xfrm>
          <a:prstGeom prst="snip2DiagRect">
            <a:avLst>
              <a:gd name="adj1" fmla="val 2010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alimentos&#10;&#10;Descripción generada automáticamente">
            <a:extLst>
              <a:ext uri="{FF2B5EF4-FFF2-40B4-BE49-F238E27FC236}">
                <a16:creationId xmlns:a16="http://schemas.microsoft.com/office/drawing/2014/main" id="{1F07F0A0-110D-0DE3-7F06-E59A48449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36" y="1916258"/>
            <a:ext cx="2428972" cy="1384819"/>
          </a:xfrm>
          <a:prstGeom prst="snip2DiagRect">
            <a:avLst>
              <a:gd name="adj1" fmla="val 15847"/>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ersona preparando comida en una cocina&#10;&#10;Descripción generada automáticamente">
            <a:extLst>
              <a:ext uri="{FF2B5EF4-FFF2-40B4-BE49-F238E27FC236}">
                <a16:creationId xmlns:a16="http://schemas.microsoft.com/office/drawing/2014/main" id="{32BB443E-D183-4CCF-9377-CF71FF61D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6" y="3429000"/>
            <a:ext cx="2428972" cy="1366297"/>
          </a:xfrm>
          <a:prstGeom prst="snip2DiagRect">
            <a:avLst>
              <a:gd name="adj1" fmla="val 16731"/>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a bandeja con alimentos y bebidas&#10;&#10;Descripción generada automáticamente">
            <a:extLst>
              <a:ext uri="{FF2B5EF4-FFF2-40B4-BE49-F238E27FC236}">
                <a16:creationId xmlns:a16="http://schemas.microsoft.com/office/drawing/2014/main" id="{B2312BB4-0D14-105D-F560-708BC63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36" y="4917587"/>
            <a:ext cx="2428972" cy="1621476"/>
          </a:xfrm>
          <a:prstGeom prst="snip2DiagRect">
            <a:avLst>
              <a:gd name="adj1" fmla="val 0"/>
              <a:gd name="adj2" fmla="val 12156"/>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90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290">
                                          <p:stCondLst>
                                            <p:cond delay="0"/>
                                          </p:stCondLst>
                                        </p:cTn>
                                        <p:tgtEl>
                                          <p:spTgt spid="11"/>
                                        </p:tgtEl>
                                      </p:cBhvr>
                                    </p:animEffect>
                                    <p:anim calcmode="lin" valueType="num">
                                      <p:cBhvr>
                                        <p:cTn id="3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5" dur="13">
                                          <p:stCondLst>
                                            <p:cond delay="325"/>
                                          </p:stCondLst>
                                        </p:cTn>
                                        <p:tgtEl>
                                          <p:spTgt spid="11"/>
                                        </p:tgtEl>
                                      </p:cBhvr>
                                      <p:to x="100000" y="60000"/>
                                    </p:animScale>
                                    <p:animScale>
                                      <p:cBhvr>
                                        <p:cTn id="36" dur="83" decel="50000">
                                          <p:stCondLst>
                                            <p:cond delay="338"/>
                                          </p:stCondLst>
                                        </p:cTn>
                                        <p:tgtEl>
                                          <p:spTgt spid="11"/>
                                        </p:tgtEl>
                                      </p:cBhvr>
                                      <p:to x="100000" y="100000"/>
                                    </p:animScale>
                                    <p:animScale>
                                      <p:cBhvr>
                                        <p:cTn id="37" dur="13">
                                          <p:stCondLst>
                                            <p:cond delay="656"/>
                                          </p:stCondLst>
                                        </p:cTn>
                                        <p:tgtEl>
                                          <p:spTgt spid="11"/>
                                        </p:tgtEl>
                                      </p:cBhvr>
                                      <p:to x="100000" y="80000"/>
                                    </p:animScale>
                                    <p:animScale>
                                      <p:cBhvr>
                                        <p:cTn id="38" dur="83" decel="50000">
                                          <p:stCondLst>
                                            <p:cond delay="669"/>
                                          </p:stCondLst>
                                        </p:cTn>
                                        <p:tgtEl>
                                          <p:spTgt spid="11"/>
                                        </p:tgtEl>
                                      </p:cBhvr>
                                      <p:to x="100000" y="100000"/>
                                    </p:animScale>
                                    <p:animScale>
                                      <p:cBhvr>
                                        <p:cTn id="39" dur="13">
                                          <p:stCondLst>
                                            <p:cond delay="821"/>
                                          </p:stCondLst>
                                        </p:cTn>
                                        <p:tgtEl>
                                          <p:spTgt spid="11"/>
                                        </p:tgtEl>
                                      </p:cBhvr>
                                      <p:to x="100000" y="90000"/>
                                    </p:animScale>
                                    <p:animScale>
                                      <p:cBhvr>
                                        <p:cTn id="40" dur="83" decel="50000">
                                          <p:stCondLst>
                                            <p:cond delay="834"/>
                                          </p:stCondLst>
                                        </p:cTn>
                                        <p:tgtEl>
                                          <p:spTgt spid="11"/>
                                        </p:tgtEl>
                                      </p:cBhvr>
                                      <p:to x="100000" y="100000"/>
                                    </p:animScale>
                                    <p:animScale>
                                      <p:cBhvr>
                                        <p:cTn id="41" dur="13">
                                          <p:stCondLst>
                                            <p:cond delay="904"/>
                                          </p:stCondLst>
                                        </p:cTn>
                                        <p:tgtEl>
                                          <p:spTgt spid="11"/>
                                        </p:tgtEl>
                                      </p:cBhvr>
                                      <p:to x="100000" y="95000"/>
                                    </p:animScale>
                                    <p:animScale>
                                      <p:cBhvr>
                                        <p:cTn id="42" dur="83" decel="50000">
                                          <p:stCondLst>
                                            <p:cond delay="917"/>
                                          </p:stCondLst>
                                        </p:cTn>
                                        <p:tgtEl>
                                          <p:spTgt spid="11"/>
                                        </p:tgtEl>
                                      </p:cBhvr>
                                      <p:to x="100000" y="100000"/>
                                    </p:animScale>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290">
                                          <p:stCondLst>
                                            <p:cond delay="0"/>
                                          </p:stCondLst>
                                        </p:cTn>
                                        <p:tgtEl>
                                          <p:spTgt spid="16"/>
                                        </p:tgtEl>
                                      </p:cBhvr>
                                    </p:animEffect>
                                    <p:anim calcmode="lin" valueType="num">
                                      <p:cBhvr>
                                        <p:cTn id="5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57" dur="13">
                                          <p:stCondLst>
                                            <p:cond delay="325"/>
                                          </p:stCondLst>
                                        </p:cTn>
                                        <p:tgtEl>
                                          <p:spTgt spid="16"/>
                                        </p:tgtEl>
                                      </p:cBhvr>
                                      <p:to x="100000" y="60000"/>
                                    </p:animScale>
                                    <p:animScale>
                                      <p:cBhvr>
                                        <p:cTn id="58" dur="83" decel="50000">
                                          <p:stCondLst>
                                            <p:cond delay="338"/>
                                          </p:stCondLst>
                                        </p:cTn>
                                        <p:tgtEl>
                                          <p:spTgt spid="16"/>
                                        </p:tgtEl>
                                      </p:cBhvr>
                                      <p:to x="100000" y="100000"/>
                                    </p:animScale>
                                    <p:animScale>
                                      <p:cBhvr>
                                        <p:cTn id="59" dur="13">
                                          <p:stCondLst>
                                            <p:cond delay="656"/>
                                          </p:stCondLst>
                                        </p:cTn>
                                        <p:tgtEl>
                                          <p:spTgt spid="16"/>
                                        </p:tgtEl>
                                      </p:cBhvr>
                                      <p:to x="100000" y="80000"/>
                                    </p:animScale>
                                    <p:animScale>
                                      <p:cBhvr>
                                        <p:cTn id="60" dur="83" decel="50000">
                                          <p:stCondLst>
                                            <p:cond delay="669"/>
                                          </p:stCondLst>
                                        </p:cTn>
                                        <p:tgtEl>
                                          <p:spTgt spid="16"/>
                                        </p:tgtEl>
                                      </p:cBhvr>
                                      <p:to x="100000" y="100000"/>
                                    </p:animScale>
                                    <p:animScale>
                                      <p:cBhvr>
                                        <p:cTn id="61" dur="13">
                                          <p:stCondLst>
                                            <p:cond delay="821"/>
                                          </p:stCondLst>
                                        </p:cTn>
                                        <p:tgtEl>
                                          <p:spTgt spid="16"/>
                                        </p:tgtEl>
                                      </p:cBhvr>
                                      <p:to x="100000" y="90000"/>
                                    </p:animScale>
                                    <p:animScale>
                                      <p:cBhvr>
                                        <p:cTn id="62" dur="83" decel="50000">
                                          <p:stCondLst>
                                            <p:cond delay="834"/>
                                          </p:stCondLst>
                                        </p:cTn>
                                        <p:tgtEl>
                                          <p:spTgt spid="16"/>
                                        </p:tgtEl>
                                      </p:cBhvr>
                                      <p:to x="100000" y="100000"/>
                                    </p:animScale>
                                    <p:animScale>
                                      <p:cBhvr>
                                        <p:cTn id="63" dur="13">
                                          <p:stCondLst>
                                            <p:cond delay="904"/>
                                          </p:stCondLst>
                                        </p:cTn>
                                        <p:tgtEl>
                                          <p:spTgt spid="16"/>
                                        </p:tgtEl>
                                      </p:cBhvr>
                                      <p:to x="100000" y="95000"/>
                                    </p:animScale>
                                    <p:animScale>
                                      <p:cBhvr>
                                        <p:cTn id="64" dur="83" decel="50000">
                                          <p:stCondLst>
                                            <p:cond delay="917"/>
                                          </p:stCondLst>
                                        </p:cTn>
                                        <p:tgtEl>
                                          <p:spTgt spid="16"/>
                                        </p:tgtEl>
                                      </p:cBhvr>
                                      <p:to x="100000" y="100000"/>
                                    </p:animScale>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290">
                                          <p:stCondLst>
                                            <p:cond delay="0"/>
                                          </p:stCondLst>
                                        </p:cTn>
                                        <p:tgtEl>
                                          <p:spTgt spid="19"/>
                                        </p:tgtEl>
                                      </p:cBhvr>
                                    </p:animEffect>
                                    <p:anim calcmode="lin" valueType="num">
                                      <p:cBhvr>
                                        <p:cTn id="7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79" dur="13">
                                          <p:stCondLst>
                                            <p:cond delay="325"/>
                                          </p:stCondLst>
                                        </p:cTn>
                                        <p:tgtEl>
                                          <p:spTgt spid="19"/>
                                        </p:tgtEl>
                                      </p:cBhvr>
                                      <p:to x="100000" y="60000"/>
                                    </p:animScale>
                                    <p:animScale>
                                      <p:cBhvr>
                                        <p:cTn id="80" dur="83" decel="50000">
                                          <p:stCondLst>
                                            <p:cond delay="338"/>
                                          </p:stCondLst>
                                        </p:cTn>
                                        <p:tgtEl>
                                          <p:spTgt spid="19"/>
                                        </p:tgtEl>
                                      </p:cBhvr>
                                      <p:to x="100000" y="100000"/>
                                    </p:animScale>
                                    <p:animScale>
                                      <p:cBhvr>
                                        <p:cTn id="81" dur="13">
                                          <p:stCondLst>
                                            <p:cond delay="656"/>
                                          </p:stCondLst>
                                        </p:cTn>
                                        <p:tgtEl>
                                          <p:spTgt spid="19"/>
                                        </p:tgtEl>
                                      </p:cBhvr>
                                      <p:to x="100000" y="80000"/>
                                    </p:animScale>
                                    <p:animScale>
                                      <p:cBhvr>
                                        <p:cTn id="82" dur="83" decel="50000">
                                          <p:stCondLst>
                                            <p:cond delay="669"/>
                                          </p:stCondLst>
                                        </p:cTn>
                                        <p:tgtEl>
                                          <p:spTgt spid="19"/>
                                        </p:tgtEl>
                                      </p:cBhvr>
                                      <p:to x="100000" y="100000"/>
                                    </p:animScale>
                                    <p:animScale>
                                      <p:cBhvr>
                                        <p:cTn id="83" dur="13">
                                          <p:stCondLst>
                                            <p:cond delay="821"/>
                                          </p:stCondLst>
                                        </p:cTn>
                                        <p:tgtEl>
                                          <p:spTgt spid="19"/>
                                        </p:tgtEl>
                                      </p:cBhvr>
                                      <p:to x="100000" y="90000"/>
                                    </p:animScale>
                                    <p:animScale>
                                      <p:cBhvr>
                                        <p:cTn id="84" dur="83" decel="50000">
                                          <p:stCondLst>
                                            <p:cond delay="834"/>
                                          </p:stCondLst>
                                        </p:cTn>
                                        <p:tgtEl>
                                          <p:spTgt spid="19"/>
                                        </p:tgtEl>
                                      </p:cBhvr>
                                      <p:to x="100000" y="100000"/>
                                    </p:animScale>
                                    <p:animScale>
                                      <p:cBhvr>
                                        <p:cTn id="85" dur="13">
                                          <p:stCondLst>
                                            <p:cond delay="904"/>
                                          </p:stCondLst>
                                        </p:cTn>
                                        <p:tgtEl>
                                          <p:spTgt spid="19"/>
                                        </p:tgtEl>
                                      </p:cBhvr>
                                      <p:to x="100000" y="95000"/>
                                    </p:animScale>
                                    <p:animScale>
                                      <p:cBhvr>
                                        <p:cTn id="86" dur="83" decel="50000">
                                          <p:stCondLst>
                                            <p:cond delay="917"/>
                                          </p:stCondLst>
                                        </p:cTn>
                                        <p:tgtEl>
                                          <p:spTgt spid="19"/>
                                        </p:tgtEl>
                                      </p:cBhvr>
                                      <p:to x="100000" y="100000"/>
                                    </p:animScale>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fltVal val="0"/>
                                          </p:val>
                                        </p:tav>
                                        <p:tav tm="100000">
                                          <p:val>
                                            <p:strVal val="#ppt_h"/>
                                          </p:val>
                                        </p:tav>
                                      </p:tavLst>
                                    </p:anim>
                                    <p:animEffect transition="in" filter="fade">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F3A544-F365-AE3D-DB70-DA49D462F59E}"/>
              </a:ext>
            </a:extLst>
          </p:cNvPr>
          <p:cNvSpPr txBox="1"/>
          <p:nvPr/>
        </p:nvSpPr>
        <p:spPr>
          <a:xfrm>
            <a:off x="121158" y="89422"/>
            <a:ext cx="5570515" cy="1200329"/>
          </a:xfrm>
          <a:prstGeom prst="rect">
            <a:avLst/>
          </a:prstGeom>
          <a:noFill/>
        </p:spPr>
        <p:txBody>
          <a:bodyPr wrap="square">
            <a:spAutoFit/>
          </a:bodyPr>
          <a:lstStyle/>
          <a:p>
            <a:r>
              <a:rPr lang="es-ES" b="1" dirty="0">
                <a:solidFill>
                  <a:srgbClr val="C00000"/>
                </a:solidFill>
              </a:rPr>
              <a:t>El designio de Dios era que la razón rigiera a los apetitos, y que éstos sirvieran para nuestra felicidad</a:t>
            </a:r>
            <a:r>
              <a:rPr lang="es-ES" b="1" dirty="0"/>
              <a:t>. Y cuando son regulados y regidos por una razón santificada, son santidad para el Señor.—</a:t>
            </a:r>
            <a:r>
              <a:rPr lang="es-ES" b="1" dirty="0" err="1"/>
              <a:t>Temperance</a:t>
            </a:r>
            <a:r>
              <a:rPr lang="es-ES" b="1" dirty="0"/>
              <a:t>, 12.</a:t>
            </a:r>
          </a:p>
        </p:txBody>
      </p:sp>
      <p:sp>
        <p:nvSpPr>
          <p:cNvPr id="6" name="CuadroTexto 5">
            <a:extLst>
              <a:ext uri="{FF2B5EF4-FFF2-40B4-BE49-F238E27FC236}">
                <a16:creationId xmlns:a16="http://schemas.microsoft.com/office/drawing/2014/main" id="{5B8D4228-D2B7-063F-AF16-3692701757E5}"/>
              </a:ext>
            </a:extLst>
          </p:cNvPr>
          <p:cNvSpPr txBox="1"/>
          <p:nvPr/>
        </p:nvSpPr>
        <p:spPr>
          <a:xfrm>
            <a:off x="143987" y="1199279"/>
            <a:ext cx="5596831" cy="1477328"/>
          </a:xfrm>
          <a:prstGeom prst="rect">
            <a:avLst/>
          </a:prstGeom>
          <a:noFill/>
        </p:spPr>
        <p:txBody>
          <a:bodyPr wrap="square">
            <a:spAutoFit/>
          </a:bodyPr>
          <a:lstStyle/>
          <a:p>
            <a:r>
              <a:rPr lang="es-ES" b="1" dirty="0"/>
              <a:t>Difícil sería exagerar la importancia que tiene el hacer adquirir a </a:t>
            </a:r>
            <a:r>
              <a:rPr lang="es-ES" b="1" dirty="0">
                <a:solidFill>
                  <a:srgbClr val="C00000"/>
                </a:solidFill>
              </a:rPr>
              <a:t>los niños </a:t>
            </a:r>
            <a:r>
              <a:rPr lang="es-ES" b="1" dirty="0"/>
              <a:t>buenos hábitos dietéticos. </a:t>
            </a:r>
            <a:r>
              <a:rPr lang="es-ES" b="1" dirty="0">
                <a:solidFill>
                  <a:srgbClr val="C00000"/>
                </a:solidFill>
              </a:rPr>
              <a:t>Necesitan aprender que comen para vivir y no viven para comer. Esta educación debe empezar cuando la criatura está todavía en brazos de su madre…</a:t>
            </a:r>
            <a:r>
              <a:rPr lang="es-ES" b="1" dirty="0"/>
              <a:t> </a:t>
            </a:r>
          </a:p>
        </p:txBody>
      </p:sp>
      <p:sp>
        <p:nvSpPr>
          <p:cNvPr id="10" name="CuadroTexto 9">
            <a:extLst>
              <a:ext uri="{FF2B5EF4-FFF2-40B4-BE49-F238E27FC236}">
                <a16:creationId xmlns:a16="http://schemas.microsoft.com/office/drawing/2014/main" id="{00A4F35F-C1EA-8510-0B9A-661ABEBADEBC}"/>
              </a:ext>
            </a:extLst>
          </p:cNvPr>
          <p:cNvSpPr txBox="1"/>
          <p:nvPr/>
        </p:nvSpPr>
        <p:spPr>
          <a:xfrm>
            <a:off x="2662383" y="4763414"/>
            <a:ext cx="9529617" cy="2031325"/>
          </a:xfrm>
          <a:prstGeom prst="rect">
            <a:avLst/>
          </a:prstGeom>
          <a:noFill/>
        </p:spPr>
        <p:txBody>
          <a:bodyPr wrap="square">
            <a:spAutoFit/>
          </a:bodyPr>
          <a:lstStyle/>
          <a:p>
            <a:r>
              <a:rPr lang="es-ES" b="1" dirty="0">
                <a:solidFill>
                  <a:srgbClr val="C00000"/>
                </a:solidFill>
              </a:rPr>
              <a:t>Nuestro cuerpo se forma con el alimento que ingerimos. En los tejidos del cuerpo se realiza de continuo un proceso de reparación, pues el funcionamiento de los órganos acarrea desgaste y éste debe ser reparado por el alimento. Cada órgano del cuerpo exige nutrición. El cerebro debe recibir la suya; y lo mismo sucede con los huesos, los músculos y los nervios. Es una operación maravillosa la que transforma el alimento en sangre y aprovecha esta sangre para la reconstitución de las diversas partes del cuerpo: pero esta operación, que prosigue de continuo, suministra vida y fuerza a cada nervio, músculo y órgano</a:t>
            </a:r>
            <a:r>
              <a:rPr lang="es-ES" b="1" dirty="0"/>
              <a:t>.—El Ministerio de Curación, 227. </a:t>
            </a:r>
          </a:p>
        </p:txBody>
      </p:sp>
      <p:pic>
        <p:nvPicPr>
          <p:cNvPr id="7" name="Imagen 6">
            <a:extLst>
              <a:ext uri="{FF2B5EF4-FFF2-40B4-BE49-F238E27FC236}">
                <a16:creationId xmlns:a16="http://schemas.microsoft.com/office/drawing/2014/main" id="{59066C12-9326-BD62-B88A-72C0154CF415}"/>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9" name="CuadroTexto 8">
            <a:extLst>
              <a:ext uri="{FF2B5EF4-FFF2-40B4-BE49-F238E27FC236}">
                <a16:creationId xmlns:a16="http://schemas.microsoft.com/office/drawing/2014/main" id="{62386681-8DE4-522F-BCE2-5FCFD612302E}"/>
              </a:ext>
            </a:extLst>
          </p:cNvPr>
          <p:cNvSpPr txBox="1"/>
          <p:nvPr/>
        </p:nvSpPr>
        <p:spPr>
          <a:xfrm>
            <a:off x="10061434" y="874252"/>
            <a:ext cx="1494066" cy="830997"/>
          </a:xfrm>
          <a:prstGeom prst="rect">
            <a:avLst/>
          </a:prstGeom>
          <a:noFill/>
        </p:spPr>
        <p:txBody>
          <a:bodyPr wrap="square">
            <a:spAutoFit/>
          </a:bodyPr>
          <a:lstStyle/>
          <a:p>
            <a:pPr algn="ctr"/>
            <a:r>
              <a:rPr lang="es-ES" sz="2400" b="1" dirty="0">
                <a:solidFill>
                  <a:srgbClr val="29512E"/>
                </a:solidFill>
              </a:rPr>
              <a:t>Comiendo para vivir</a:t>
            </a:r>
          </a:p>
        </p:txBody>
      </p:sp>
      <p:pic>
        <p:nvPicPr>
          <p:cNvPr id="4" name="Imagen 3" descr="Una persona haciendo gestos con la mano en la boca&#10;&#10;Descripción generada automáticamente con confianza baja">
            <a:extLst>
              <a:ext uri="{FF2B5EF4-FFF2-40B4-BE49-F238E27FC236}">
                <a16:creationId xmlns:a16="http://schemas.microsoft.com/office/drawing/2014/main" id="{ACEEBB44-624F-1FD4-225F-40A0F2FBAD6A}"/>
              </a:ext>
            </a:extLst>
          </p:cNvPr>
          <p:cNvPicPr>
            <a:picLocks noChangeAspect="1"/>
          </p:cNvPicPr>
          <p:nvPr/>
        </p:nvPicPr>
        <p:blipFill rotWithShape="1">
          <a:blip r:embed="rId4">
            <a:extLst>
              <a:ext uri="{28A0092B-C50C-407E-A947-70E740481C1C}">
                <a14:useLocalDpi xmlns:a14="http://schemas.microsoft.com/office/drawing/2010/main" val="0"/>
              </a:ext>
            </a:extLst>
          </a:blip>
          <a:srcRect t="78" b="-122"/>
          <a:stretch/>
        </p:blipFill>
        <p:spPr>
          <a:xfrm>
            <a:off x="5862986" y="344022"/>
            <a:ext cx="3533689" cy="2355345"/>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Niña comiendo fruta&#10;&#10;Descripción generada automáticamente con confianza media">
            <a:extLst>
              <a:ext uri="{FF2B5EF4-FFF2-40B4-BE49-F238E27FC236}">
                <a16:creationId xmlns:a16="http://schemas.microsoft.com/office/drawing/2014/main" id="{65977367-69B6-4065-AE7F-C51EAE6457C6}"/>
              </a:ext>
            </a:extLst>
          </p:cNvPr>
          <p:cNvPicPr>
            <a:picLocks noChangeAspect="1"/>
          </p:cNvPicPr>
          <p:nvPr/>
        </p:nvPicPr>
        <p:blipFill rotWithShape="1">
          <a:blip r:embed="rId5">
            <a:extLst>
              <a:ext uri="{28A0092B-C50C-407E-A947-70E740481C1C}">
                <a14:useLocalDpi xmlns:a14="http://schemas.microsoft.com/office/drawing/2010/main" val="0"/>
              </a:ext>
            </a:extLst>
          </a:blip>
          <a:srcRect l="21425" r="16479"/>
          <a:stretch/>
        </p:blipFill>
        <p:spPr>
          <a:xfrm>
            <a:off x="9994788" y="2830908"/>
            <a:ext cx="1991169" cy="1923973"/>
          </a:xfrm>
          <a:prstGeom prst="snip2DiagRect">
            <a:avLst>
              <a:gd name="adj1" fmla="val 1615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ersona, tabla, niño, bebé&#10;&#10;Descripción generada automáticamente">
            <a:extLst>
              <a:ext uri="{FF2B5EF4-FFF2-40B4-BE49-F238E27FC236}">
                <a16:creationId xmlns:a16="http://schemas.microsoft.com/office/drawing/2014/main" id="{EA1011AE-B193-1611-EBBF-8414F92CC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081" y="2851841"/>
            <a:ext cx="2867359" cy="191157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pequeño, tabla, verde&#10;&#10;Descripción generada automáticamente">
            <a:extLst>
              <a:ext uri="{FF2B5EF4-FFF2-40B4-BE49-F238E27FC236}">
                <a16:creationId xmlns:a16="http://schemas.microsoft.com/office/drawing/2014/main" id="{A7958B38-9EB0-13A6-84B1-5C873BEA3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054" y="2732023"/>
            <a:ext cx="2463231" cy="385482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8A9EF6EA-354E-0901-96B1-E540595D0E6D}"/>
              </a:ext>
            </a:extLst>
          </p:cNvPr>
          <p:cNvSpPr txBox="1"/>
          <p:nvPr/>
        </p:nvSpPr>
        <p:spPr>
          <a:xfrm>
            <a:off x="2662383" y="2791965"/>
            <a:ext cx="4076811" cy="2031325"/>
          </a:xfrm>
          <a:prstGeom prst="rect">
            <a:avLst/>
          </a:prstGeom>
          <a:noFill/>
        </p:spPr>
        <p:txBody>
          <a:bodyPr wrap="square">
            <a:spAutoFit/>
          </a:bodyPr>
          <a:lstStyle/>
          <a:p>
            <a:r>
              <a:rPr lang="es-ES" b="1" dirty="0">
                <a:solidFill>
                  <a:srgbClr val="C00000"/>
                </a:solidFill>
              </a:rPr>
              <a:t>El cuidado y la regularidad en la alimentación de las criaturas no sólo fomentarán la salud, y así las harán sosegadas y de genio apacible, sino que echarán los cimientos de hábitos que los beneficiarán en los años subsiguientes</a:t>
            </a:r>
            <a:r>
              <a:rPr lang="es-ES" b="1" dirty="0"/>
              <a:t>. —El Ministerio de Curación, 297. </a:t>
            </a:r>
          </a:p>
        </p:txBody>
      </p:sp>
    </p:spTree>
    <p:extLst>
      <p:ext uri="{BB962C8B-B14F-4D97-AF65-F5344CB8AC3E}">
        <p14:creationId xmlns:p14="http://schemas.microsoft.com/office/powerpoint/2010/main" val="34877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81957"/>
            <a:ext cx="8093784" cy="1754326"/>
          </a:xfrm>
          <a:prstGeom prst="rect">
            <a:avLst/>
          </a:prstGeom>
          <a:noFill/>
        </p:spPr>
        <p:txBody>
          <a:bodyPr wrap="square">
            <a:spAutoFit/>
          </a:bodyPr>
          <a:lstStyle/>
          <a:p>
            <a:pPr marL="342900" indent="-342900">
              <a:spcBef>
                <a:spcPts val="600"/>
              </a:spcBef>
              <a:buClr>
                <a:schemeClr val="tx1"/>
              </a:buClr>
              <a:buFont typeface="+mj-lt"/>
              <a:buAutoNum type="arabicPeriod"/>
            </a:pPr>
            <a:r>
              <a:rPr lang="es-ES" b="1" dirty="0">
                <a:highlight>
                  <a:srgbClr val="00FFFF"/>
                </a:highlight>
              </a:rPr>
              <a:t>Las golosinas:</a:t>
            </a:r>
            <a:r>
              <a:rPr lang="es-ES" b="1" dirty="0"/>
              <a:t> El trabajo y el dinero tantas veces malgastados en golosinas perjudiciales para la salud inducen al joven a pensar que el supremo objeto de la vida, y lo que reporta mayor felicidad, es poder satisfacer los apetitos. El resultado de tal educación es que el niño se vuelve glotón... Los padres deben educar los apetitos de sus hijos, y no permitir que hagan uso de alimentos nocivos para la salud.—El Ministerio de Curación, 297, 298.</a:t>
            </a:r>
          </a:p>
        </p:txBody>
      </p:sp>
      <p:pic>
        <p:nvPicPr>
          <p:cNvPr id="12" name="Imagen 11">
            <a:extLst>
              <a:ext uri="{FF2B5EF4-FFF2-40B4-BE49-F238E27FC236}">
                <a16:creationId xmlns:a16="http://schemas.microsoft.com/office/drawing/2014/main" id="{40A7DEFC-8F12-38B1-8A84-2066F628E6A1}"/>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13" name="CuadroTexto 12">
            <a:extLst>
              <a:ext uri="{FF2B5EF4-FFF2-40B4-BE49-F238E27FC236}">
                <a16:creationId xmlns:a16="http://schemas.microsoft.com/office/drawing/2014/main" id="{075209C0-D082-CD98-1B0D-323E0A5EFEEA}"/>
              </a:ext>
            </a:extLst>
          </p:cNvPr>
          <p:cNvSpPr txBox="1"/>
          <p:nvPr/>
        </p:nvSpPr>
        <p:spPr>
          <a:xfrm>
            <a:off x="10061434" y="874252"/>
            <a:ext cx="1494066" cy="830997"/>
          </a:xfrm>
          <a:prstGeom prst="rect">
            <a:avLst/>
          </a:prstGeom>
          <a:noFill/>
        </p:spPr>
        <p:txBody>
          <a:bodyPr wrap="square">
            <a:spAutoFit/>
          </a:bodyPr>
          <a:lstStyle/>
          <a:p>
            <a:pPr algn="ctr"/>
            <a:r>
              <a:rPr lang="es-ES" sz="2400" b="1" dirty="0">
                <a:solidFill>
                  <a:srgbClr val="29512E"/>
                </a:solidFill>
              </a:rPr>
              <a:t>Comiendo para vivir</a:t>
            </a:r>
          </a:p>
        </p:txBody>
      </p:sp>
      <p:sp>
        <p:nvSpPr>
          <p:cNvPr id="3" name="CuadroTexto 2">
            <a:extLst>
              <a:ext uri="{FF2B5EF4-FFF2-40B4-BE49-F238E27FC236}">
                <a16:creationId xmlns:a16="http://schemas.microsoft.com/office/drawing/2014/main" id="{57C0BA37-449F-57C8-F0A2-5F310B58DF5B}"/>
              </a:ext>
            </a:extLst>
          </p:cNvPr>
          <p:cNvSpPr txBox="1"/>
          <p:nvPr/>
        </p:nvSpPr>
        <p:spPr>
          <a:xfrm>
            <a:off x="3787244" y="2044494"/>
            <a:ext cx="8261702" cy="4755148"/>
          </a:xfrm>
          <a:prstGeom prst="rect">
            <a:avLst/>
          </a:prstGeom>
          <a:noFill/>
        </p:spPr>
        <p:txBody>
          <a:bodyPr wrap="square">
            <a:spAutoFit/>
          </a:bodyPr>
          <a:lstStyle/>
          <a:p>
            <a:pPr marL="342900" indent="-342900">
              <a:spcBef>
                <a:spcPts val="600"/>
              </a:spcBef>
              <a:buClr>
                <a:schemeClr val="tx1"/>
              </a:buClr>
              <a:buFont typeface="+mj-lt"/>
              <a:buAutoNum type="arabicPeriod" startAt="2"/>
            </a:pPr>
            <a:r>
              <a:rPr lang="es-ES" b="1" dirty="0">
                <a:highlight>
                  <a:srgbClr val="FF99CC"/>
                </a:highlight>
              </a:rPr>
              <a:t>El alimento ideal:</a:t>
            </a:r>
            <a:r>
              <a:rPr lang="es-ES" b="1" dirty="0"/>
              <a:t> El que creó al hombre y comprende sus necesidades indicó a Adán cuál era su alimento... Los cereales, las frutas carnosas, las oleaginosas y las legumbres, constituyen el alimento escogido para nosotros por el Creador.—El Ministerio de Curación, 227, 228.</a:t>
            </a:r>
          </a:p>
          <a:p>
            <a:pPr marL="342900" indent="-342900">
              <a:spcBef>
                <a:spcPts val="600"/>
              </a:spcBef>
              <a:buClr>
                <a:schemeClr val="tx1"/>
              </a:buClr>
              <a:buFont typeface="+mj-lt"/>
              <a:buAutoNum type="arabicPeriod" startAt="2"/>
            </a:pPr>
            <a:r>
              <a:rPr lang="es-ES" b="1" dirty="0">
                <a:highlight>
                  <a:srgbClr val="00E200"/>
                </a:highlight>
              </a:rPr>
              <a:t>Preparación sencilla:</a:t>
            </a:r>
            <a:r>
              <a:rPr lang="es-ES" b="1" dirty="0"/>
              <a:t> Los alimentos preparados en una forma sencilla, sin condimentos ni grasas de ninguna clase, constituyen, el régimen más saludable.</a:t>
            </a:r>
          </a:p>
          <a:p>
            <a:pPr marL="342900" indent="-342900">
              <a:spcBef>
                <a:spcPts val="600"/>
              </a:spcBef>
              <a:buClr>
                <a:schemeClr val="tx1"/>
              </a:buClr>
              <a:buFont typeface="+mj-lt"/>
              <a:buAutoNum type="arabicPeriod" startAt="2"/>
            </a:pPr>
            <a:r>
              <a:rPr lang="es-ES" b="1" dirty="0">
                <a:highlight>
                  <a:srgbClr val="FF9900"/>
                </a:highlight>
              </a:rPr>
              <a:t>El apetito:</a:t>
            </a:r>
            <a:r>
              <a:rPr lang="es-ES" b="1" dirty="0"/>
              <a:t> Deben escogerse los alimentos que mejor proporcionen los elementos necesarios para la reconstitución del cuerpo. En esta elección, el apetito no es una guía segura.</a:t>
            </a:r>
          </a:p>
          <a:p>
            <a:pPr marL="342900" indent="-342900">
              <a:spcBef>
                <a:spcPts val="600"/>
              </a:spcBef>
              <a:buClr>
                <a:schemeClr val="tx1"/>
              </a:buClr>
              <a:buFont typeface="+mj-lt"/>
              <a:buAutoNum type="arabicPeriod" startAt="2"/>
            </a:pPr>
            <a:r>
              <a:rPr lang="es-ES" b="1" dirty="0">
                <a:highlight>
                  <a:srgbClr val="C993FF"/>
                </a:highlight>
              </a:rPr>
              <a:t>La carne:</a:t>
            </a:r>
            <a:r>
              <a:rPr lang="es-ES" b="1" dirty="0"/>
              <a:t> No prescribimos un régimen definido, pero decimos que en los países donde abundan las frutas, los cereales y las nueces, la carne no es el alimento adecuado para el pueblo de Dios. Se me ha indicado que la carne propende a animalizar la naturaleza, a despojar a los hombres y mujeres del amor y la simpatía que debieran sentir por cada cual, y hace predominar las pasiones bajas sobre las facultades más elevadas del ser. Si el comer carne fue alguna vez saludable, no lo es ahora. —Joyas de los Testimonios 3:359.</a:t>
            </a:r>
          </a:p>
        </p:txBody>
      </p:sp>
      <p:pic>
        <p:nvPicPr>
          <p:cNvPr id="5" name="Imagen 4" descr="Imagen que contiene dulce, colorido, alimentos, comida&#10;&#10;Descripción generada automáticamente">
            <a:extLst>
              <a:ext uri="{FF2B5EF4-FFF2-40B4-BE49-F238E27FC236}">
                <a16:creationId xmlns:a16="http://schemas.microsoft.com/office/drawing/2014/main" id="{5178F9A1-4187-71A8-124B-4EEC3CD75BF9}"/>
              </a:ext>
            </a:extLst>
          </p:cNvPr>
          <p:cNvPicPr>
            <a:picLocks noChangeAspect="1"/>
          </p:cNvPicPr>
          <p:nvPr/>
        </p:nvPicPr>
        <p:blipFill rotWithShape="1">
          <a:blip r:embed="rId4">
            <a:extLst>
              <a:ext uri="{28A0092B-C50C-407E-A947-70E740481C1C}">
                <a14:useLocalDpi xmlns:a14="http://schemas.microsoft.com/office/drawing/2010/main" val="0"/>
              </a:ext>
            </a:extLst>
          </a:blip>
          <a:srcRect l="38805" t="735" r="9182" b="-735"/>
          <a:stretch/>
        </p:blipFill>
        <p:spPr>
          <a:xfrm>
            <a:off x="8142351" y="181957"/>
            <a:ext cx="1324072" cy="180546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Comida de colores encima de mesa&#10;&#10;Descripción generada automáticamente con confianza media">
            <a:extLst>
              <a:ext uri="{FF2B5EF4-FFF2-40B4-BE49-F238E27FC236}">
                <a16:creationId xmlns:a16="http://schemas.microsoft.com/office/drawing/2014/main" id="{4354AADD-6F15-6494-6452-DCDE75B2A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6" y="1972859"/>
            <a:ext cx="3542625" cy="2362210"/>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asto, persona, exterior, niña&#10;&#10;Descripción generada automáticamente">
            <a:extLst>
              <a:ext uri="{FF2B5EF4-FFF2-40B4-BE49-F238E27FC236}">
                <a16:creationId xmlns:a16="http://schemas.microsoft.com/office/drawing/2014/main" id="{EEC9188A-427B-5617-34F5-B679D97FD9D8}"/>
              </a:ext>
            </a:extLst>
          </p:cNvPr>
          <p:cNvPicPr>
            <a:picLocks noChangeAspect="1"/>
          </p:cNvPicPr>
          <p:nvPr/>
        </p:nvPicPr>
        <p:blipFill rotWithShape="1">
          <a:blip r:embed="rId6">
            <a:extLst>
              <a:ext uri="{28A0092B-C50C-407E-A947-70E740481C1C}">
                <a14:useLocalDpi xmlns:a14="http://schemas.microsoft.com/office/drawing/2010/main" val="0"/>
              </a:ext>
            </a:extLst>
          </a:blip>
          <a:srcRect t="7961" b="7961"/>
          <a:stretch/>
        </p:blipFill>
        <p:spPr>
          <a:xfrm>
            <a:off x="193836" y="4473468"/>
            <a:ext cx="3542624" cy="2184287"/>
          </a:xfrm>
          <a:prstGeom prst="snip2DiagRect">
            <a:avLst>
              <a:gd name="adj1" fmla="val 18420"/>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74647" y="3657047"/>
            <a:ext cx="8276251" cy="3016210"/>
          </a:xfrm>
          <a:prstGeom prst="rect">
            <a:avLst/>
          </a:prstGeom>
          <a:noFill/>
        </p:spPr>
        <p:txBody>
          <a:bodyPr wrap="square">
            <a:spAutoFit/>
          </a:bodyPr>
          <a:lstStyle/>
          <a:p>
            <a:pPr marL="342900" indent="-342900">
              <a:spcBef>
                <a:spcPts val="600"/>
              </a:spcBef>
              <a:buClr>
                <a:schemeClr val="tx1"/>
              </a:buClr>
              <a:buFont typeface="+mj-lt"/>
              <a:buAutoNum type="arabicPeriod" startAt="8"/>
            </a:pPr>
            <a:r>
              <a:rPr lang="es-ES" b="1" dirty="0">
                <a:highlight>
                  <a:srgbClr val="FF8A3B"/>
                </a:highlight>
              </a:rPr>
              <a:t>La mesa sea atractiva:</a:t>
            </a:r>
            <a:r>
              <a:rPr lang="es-ES" b="1" dirty="0"/>
              <a:t> Hágase la mesa amena y atractiva, al surtirla con las cosas buenas que Dios ha dispensado con tanta generosidad.—El Ministerio de Curación, 298, 299.</a:t>
            </a:r>
          </a:p>
          <a:p>
            <a:pPr marL="342900" indent="-342900">
              <a:spcBef>
                <a:spcPts val="600"/>
              </a:spcBef>
              <a:buClr>
                <a:schemeClr val="tx1"/>
              </a:buClr>
              <a:buFont typeface="+mj-lt"/>
              <a:buAutoNum type="arabicPeriod" startAt="8"/>
            </a:pPr>
            <a:r>
              <a:rPr lang="es-ES" b="1" dirty="0">
                <a:highlight>
                  <a:srgbClr val="FFFF00"/>
                </a:highlight>
              </a:rPr>
              <a:t>La hora de la comida:</a:t>
            </a:r>
            <a:r>
              <a:rPr lang="es-ES" b="1" dirty="0"/>
              <a:t> La hora de la comida debería ser un momento de sociabilidad y descanso. Debería desaparecer todo lo que abrume o irrite. Se deberían abrigar sentimientos de confianza, bondad y gratitud hacia el Dador de todo lo bueno y la conversación debería ser alegre y de un carácter comunicativo, que eleve sin cansar.—La Educación, 201, 202.</a:t>
            </a:r>
          </a:p>
          <a:p>
            <a:pPr marL="342900" indent="-342900">
              <a:spcBef>
                <a:spcPts val="600"/>
              </a:spcBef>
              <a:buClr>
                <a:schemeClr val="tx1"/>
              </a:buClr>
              <a:buFont typeface="+mj-lt"/>
              <a:buAutoNum type="arabicPeriod" startAt="8"/>
            </a:pPr>
            <a:r>
              <a:rPr lang="es-ES" b="1" dirty="0">
                <a:highlight>
                  <a:srgbClr val="00CC00"/>
                </a:highlight>
              </a:rPr>
              <a:t>La comida bien preparada:</a:t>
            </a:r>
            <a:r>
              <a:rPr lang="es-ES" b="1" dirty="0"/>
              <a:t> La comida debe escogerse cuidadosamente y prepararse con inteligencia y habilidad.—El Ministerio de Curación, 231. </a:t>
            </a:r>
          </a:p>
        </p:txBody>
      </p:sp>
      <p:pic>
        <p:nvPicPr>
          <p:cNvPr id="2" name="Imagen 1">
            <a:extLst>
              <a:ext uri="{FF2B5EF4-FFF2-40B4-BE49-F238E27FC236}">
                <a16:creationId xmlns:a16="http://schemas.microsoft.com/office/drawing/2014/main" id="{C4243BA6-794A-C6EB-5E17-B5F8C9747C36}"/>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DF9A8ABA-C288-1D1A-AB30-7FD3FCB734EB}"/>
              </a:ext>
            </a:extLst>
          </p:cNvPr>
          <p:cNvSpPr txBox="1"/>
          <p:nvPr/>
        </p:nvSpPr>
        <p:spPr>
          <a:xfrm>
            <a:off x="10061434" y="874252"/>
            <a:ext cx="1494066" cy="830997"/>
          </a:xfrm>
          <a:prstGeom prst="rect">
            <a:avLst/>
          </a:prstGeom>
          <a:noFill/>
        </p:spPr>
        <p:txBody>
          <a:bodyPr wrap="square">
            <a:spAutoFit/>
          </a:bodyPr>
          <a:lstStyle/>
          <a:p>
            <a:pPr algn="ctr"/>
            <a:r>
              <a:rPr lang="es-ES" sz="2400" b="1" dirty="0">
                <a:solidFill>
                  <a:srgbClr val="29512E"/>
                </a:solidFill>
              </a:rPr>
              <a:t>Comiendo para vivir</a:t>
            </a:r>
          </a:p>
        </p:txBody>
      </p:sp>
      <p:sp>
        <p:nvSpPr>
          <p:cNvPr id="5" name="CuadroTexto 4">
            <a:extLst>
              <a:ext uri="{FF2B5EF4-FFF2-40B4-BE49-F238E27FC236}">
                <a16:creationId xmlns:a16="http://schemas.microsoft.com/office/drawing/2014/main" id="{2D11B761-AD22-BDA2-89DF-A0D689DDBCAE}"/>
              </a:ext>
            </a:extLst>
          </p:cNvPr>
          <p:cNvSpPr txBox="1"/>
          <p:nvPr/>
        </p:nvSpPr>
        <p:spPr>
          <a:xfrm>
            <a:off x="74647" y="173114"/>
            <a:ext cx="8406880" cy="3493264"/>
          </a:xfrm>
          <a:prstGeom prst="rect">
            <a:avLst/>
          </a:prstGeom>
          <a:noFill/>
        </p:spPr>
        <p:txBody>
          <a:bodyPr wrap="square">
            <a:spAutoFit/>
          </a:bodyPr>
          <a:lstStyle/>
          <a:p>
            <a:pPr marL="342900" indent="-342900">
              <a:spcBef>
                <a:spcPts val="600"/>
              </a:spcBef>
              <a:buClr>
                <a:schemeClr val="tx1"/>
              </a:buClr>
              <a:buFont typeface="+mj-lt"/>
              <a:buAutoNum type="arabicPeriod" startAt="6"/>
            </a:pPr>
            <a:r>
              <a:rPr lang="es-ES" b="1" dirty="0">
                <a:highlight>
                  <a:srgbClr val="C993FF"/>
                </a:highlight>
              </a:rPr>
              <a:t>La carne:</a:t>
            </a:r>
            <a:r>
              <a:rPr lang="es-ES" b="1" dirty="0"/>
              <a:t> La carne no fue nunca el mejor alimento; pero su uso es hoy día doblemente inconveniente, ya que el número de los casos de enfermedad aumenta cada vez más entre los animales. Los que comen carne y sus derivados no saben lo que ingieren. Muchas veces si hubieran visto los animales vivos y conocieran la calidad de su carne, la rechazarían con repugnancia. Continuamente sucede que la gente come carne llena de gérmenes de tuberculosis y cáncer. Así se propagan estas enfermedades y otras también graves.—El Ministerio de Curación, 241.</a:t>
            </a:r>
          </a:p>
          <a:p>
            <a:pPr marL="342900" indent="-342900">
              <a:spcBef>
                <a:spcPts val="600"/>
              </a:spcBef>
              <a:buClr>
                <a:schemeClr val="tx1"/>
              </a:buClr>
              <a:buFont typeface="+mj-lt"/>
              <a:buAutoNum type="arabicPeriod" startAt="6"/>
            </a:pPr>
            <a:r>
              <a:rPr lang="es-ES" b="1" dirty="0">
                <a:highlight>
                  <a:srgbClr val="C993FF"/>
                </a:highlight>
              </a:rPr>
              <a:t>La carne:</a:t>
            </a:r>
            <a:r>
              <a:rPr lang="es-ES" b="1" dirty="0">
                <a:solidFill>
                  <a:srgbClr val="C00000"/>
                </a:solidFill>
              </a:rPr>
              <a:t> </a:t>
            </a:r>
            <a:r>
              <a:rPr lang="es-ES" b="1" dirty="0"/>
              <a:t>Entre los que esperan la venida del Señor, el comer carne finalmente se abandonará; la carne dejará de ser parte de su alimentación. Siempre debiéramos tener eso en vista y esforzarnos para trabajar constantemente hacia ese fin. No puedo pensar que al comer carne estemos en armonía con la luz que a Dios le plugo darnos.—</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380, 381.</a:t>
            </a:r>
          </a:p>
        </p:txBody>
      </p:sp>
      <p:pic>
        <p:nvPicPr>
          <p:cNvPr id="10" name="Imagen 9" descr="Un plato con verduras&#10;&#10;Descripción generada automáticamente">
            <a:extLst>
              <a:ext uri="{FF2B5EF4-FFF2-40B4-BE49-F238E27FC236}">
                <a16:creationId xmlns:a16="http://schemas.microsoft.com/office/drawing/2014/main" id="{605D6264-CB04-995B-A5DA-BEF7FB883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979" y="746544"/>
            <a:ext cx="1359557" cy="1356575"/>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C4C19F6A-66DE-3761-E377-D36CE5682AEC}"/>
              </a:ext>
            </a:extLst>
          </p:cNvPr>
          <p:cNvPicPr>
            <a:picLocks noChangeAspect="1"/>
          </p:cNvPicPr>
          <p:nvPr/>
        </p:nvPicPr>
        <p:blipFill>
          <a:blip r:embed="rId5"/>
          <a:stretch>
            <a:fillRect/>
          </a:stretch>
        </p:blipFill>
        <p:spPr>
          <a:xfrm>
            <a:off x="8733453" y="2251713"/>
            <a:ext cx="3023960" cy="2366578"/>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sentada frente a una mesa con comida&#10;&#10;Descripción generada automáticamente">
            <a:extLst>
              <a:ext uri="{FF2B5EF4-FFF2-40B4-BE49-F238E27FC236}">
                <a16:creationId xmlns:a16="http://schemas.microsoft.com/office/drawing/2014/main" id="{39FE5270-E9A6-6396-9FB8-79CDF358E812}"/>
              </a:ext>
            </a:extLst>
          </p:cNvPr>
          <p:cNvPicPr>
            <a:picLocks noChangeAspect="1"/>
          </p:cNvPicPr>
          <p:nvPr/>
        </p:nvPicPr>
        <p:blipFill rotWithShape="1">
          <a:blip r:embed="rId6">
            <a:extLst>
              <a:ext uri="{28A0092B-C50C-407E-A947-70E740481C1C}">
                <a14:useLocalDpi xmlns:a14="http://schemas.microsoft.com/office/drawing/2010/main" val="0"/>
              </a:ext>
            </a:extLst>
          </a:blip>
          <a:srcRect t="9066" b="9066"/>
          <a:stretch/>
        </p:blipFill>
        <p:spPr>
          <a:xfrm>
            <a:off x="8549454" y="4754881"/>
            <a:ext cx="3421722" cy="1866847"/>
          </a:xfrm>
          <a:prstGeom prst="snip2DiagRect">
            <a:avLst>
              <a:gd name="adj1" fmla="val 2938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19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wipe(left)">
                                      <p:cBhvr>
                                        <p:cTn id="40" dur="5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wipe(left)">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46932"/>
            <a:ext cx="9296935" cy="2308324"/>
          </a:xfrm>
          <a:prstGeom prst="rect">
            <a:avLst/>
          </a:prstGeom>
          <a:noFill/>
        </p:spPr>
        <p:txBody>
          <a:bodyPr wrap="square">
            <a:spAutoFit/>
          </a:bodyPr>
          <a:lstStyle/>
          <a:p>
            <a:pPr marL="342900" indent="-342900">
              <a:spcBef>
                <a:spcPts val="600"/>
              </a:spcBef>
              <a:buClr>
                <a:schemeClr val="tx1"/>
              </a:buClr>
              <a:buFont typeface="+mj-lt"/>
              <a:buAutoNum type="arabicPeriod" startAt="11"/>
            </a:pPr>
            <a:r>
              <a:rPr lang="es-ES" b="1" dirty="0">
                <a:highlight>
                  <a:srgbClr val="66CCFF"/>
                </a:highlight>
              </a:rPr>
              <a:t>Nuestro régimen alimentario debe adaptarse a la estación del año, al clima en que vivimos y a nuestra ocupación:</a:t>
            </a:r>
            <a:r>
              <a:rPr lang="es-ES" b="1" dirty="0"/>
              <a:t> Algunos alimentos que convienen perfectamente a una estación del año o en cierto clima, no convienen en otros. También sucede que ciertos alimentos son los más apropiados para diferentes ocupaciones. Con frecuencia el alimento que un operario manual o bracero puede consumir con provecho no conviene a quien se entrega a una ocupación sedentaria o a un trabajo mental intenso. Dios nos ha dado una amplia variedad de alimentos sanos, y cada cual debe escoger el que más convenga a sus necesidades, conforme a la experiencia y a la sana razón.—El Ministerio de Curación, 228.</a:t>
            </a:r>
          </a:p>
        </p:txBody>
      </p:sp>
      <p:pic>
        <p:nvPicPr>
          <p:cNvPr id="2" name="Imagen 1">
            <a:extLst>
              <a:ext uri="{FF2B5EF4-FFF2-40B4-BE49-F238E27FC236}">
                <a16:creationId xmlns:a16="http://schemas.microsoft.com/office/drawing/2014/main" id="{6C359965-8FB5-3EE3-D337-EB1CB1A8F008}"/>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0822811D-C7AB-6B3E-60C7-DA9959E1C863}"/>
              </a:ext>
            </a:extLst>
          </p:cNvPr>
          <p:cNvSpPr txBox="1"/>
          <p:nvPr/>
        </p:nvSpPr>
        <p:spPr>
          <a:xfrm>
            <a:off x="10061434" y="874252"/>
            <a:ext cx="1494066" cy="830997"/>
          </a:xfrm>
          <a:prstGeom prst="rect">
            <a:avLst/>
          </a:prstGeom>
          <a:noFill/>
        </p:spPr>
        <p:txBody>
          <a:bodyPr wrap="square">
            <a:spAutoFit/>
          </a:bodyPr>
          <a:lstStyle/>
          <a:p>
            <a:pPr algn="ctr"/>
            <a:r>
              <a:rPr lang="es-ES" sz="2400" b="1" dirty="0">
                <a:solidFill>
                  <a:srgbClr val="29512E"/>
                </a:solidFill>
              </a:rPr>
              <a:t>Comiendo para vivir</a:t>
            </a:r>
          </a:p>
        </p:txBody>
      </p:sp>
      <p:sp>
        <p:nvSpPr>
          <p:cNvPr id="5" name="CuadroTexto 4">
            <a:extLst>
              <a:ext uri="{FF2B5EF4-FFF2-40B4-BE49-F238E27FC236}">
                <a16:creationId xmlns:a16="http://schemas.microsoft.com/office/drawing/2014/main" id="{E119641C-CB1F-E6C0-5044-157A047D8586}"/>
              </a:ext>
            </a:extLst>
          </p:cNvPr>
          <p:cNvSpPr txBox="1"/>
          <p:nvPr/>
        </p:nvSpPr>
        <p:spPr>
          <a:xfrm>
            <a:off x="3186819" y="2455256"/>
            <a:ext cx="9086661" cy="4324261"/>
          </a:xfrm>
          <a:prstGeom prst="rect">
            <a:avLst/>
          </a:prstGeom>
          <a:noFill/>
        </p:spPr>
        <p:txBody>
          <a:bodyPr wrap="square">
            <a:spAutoFit/>
          </a:bodyPr>
          <a:lstStyle/>
          <a:p>
            <a:pPr marL="342900" indent="-342900">
              <a:spcBef>
                <a:spcPts val="600"/>
              </a:spcBef>
              <a:buClr>
                <a:schemeClr val="tx1"/>
              </a:buClr>
              <a:buFont typeface="+mj-lt"/>
              <a:buAutoNum type="arabicPeriod" startAt="12"/>
            </a:pPr>
            <a:r>
              <a:rPr lang="es-ES" b="1" dirty="0">
                <a:highlight>
                  <a:srgbClr val="E6AA00"/>
                </a:highlight>
              </a:rPr>
              <a:t>Comer a intervalos regulares y nada entre comidas:</a:t>
            </a:r>
            <a:r>
              <a:rPr lang="es-ES" b="1" dirty="0">
                <a:solidFill>
                  <a:srgbClr val="CC9900"/>
                </a:solidFill>
              </a:rPr>
              <a:t> </a:t>
            </a:r>
            <a:r>
              <a:rPr lang="es-ES" b="1" dirty="0"/>
              <a:t>El estómago demanda el alimento en el tiempo en que está acostumbrado a recibirlo. Si se demora este tiempo, la vitalidad del organismo disminuye y finalmente llega a un punto tan bajo que el apetito se esfuma por completo. Si entonces se come el estómago no puede digerir adecuadamente el alimento. Este no se puede convertir en buena sangre. Si todos comieran a intervalos regulares, sin probar nada entre las comidas, estarían listos para sus comidas y encontrarían placer en comer lo que los restaura para su esfuerzo.—</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179.</a:t>
            </a:r>
          </a:p>
          <a:p>
            <a:pPr marL="342900" indent="-342900">
              <a:spcBef>
                <a:spcPts val="600"/>
              </a:spcBef>
              <a:buClr>
                <a:schemeClr val="tx1"/>
              </a:buClr>
              <a:buFont typeface="+mj-lt"/>
              <a:buAutoNum type="arabicPeriod" startAt="12"/>
            </a:pPr>
            <a:r>
              <a:rPr lang="es-ES" b="1" dirty="0"/>
              <a:t> </a:t>
            </a:r>
            <a:r>
              <a:rPr lang="es-ES" b="1" dirty="0">
                <a:highlight>
                  <a:srgbClr val="9ED600"/>
                </a:highlight>
              </a:rPr>
              <a:t>No tolerar antojos:</a:t>
            </a:r>
            <a:r>
              <a:rPr lang="es-ES" b="1" dirty="0"/>
              <a:t> Generalmente no se enseña a los niños acerca de la importancia de cuándo, cómo y qué deben comer. Se les permite satisfacer sus antojos libremente, que coman todo el tiempo; que se sirvan fruta cuando se sienten tentados a hacerlo; y también cuando se trata de pasteles, tortas, pan y manteca [mantequilla], y los dulces que comen casi constantemente los convierten en glotones y dispépticos. Los órganos digestivos, como un molino que marcha continuamente, se debilitan. Se demanda fuerza vital del cerebro para ayudar en su sobrecarga y así se debilitan las facultades mentales.</a:t>
            </a:r>
            <a:r>
              <a:rPr lang="en-US" b="1" dirty="0"/>
              <a:t> —Pacific Health Journal, mayo de 1890</a:t>
            </a:r>
            <a:endParaRPr lang="es-ES" b="1" dirty="0"/>
          </a:p>
        </p:txBody>
      </p:sp>
      <p:pic>
        <p:nvPicPr>
          <p:cNvPr id="12" name="Imagen 11" descr="Imagen que contiene tabla, diferente, foto, artículos&#10;&#10;Descripción generada automáticamente">
            <a:extLst>
              <a:ext uri="{FF2B5EF4-FFF2-40B4-BE49-F238E27FC236}">
                <a16:creationId xmlns:a16="http://schemas.microsoft.com/office/drawing/2014/main" id="{041ACE7C-3D93-B52F-9EE4-E5C5214965FB}"/>
              </a:ext>
            </a:extLst>
          </p:cNvPr>
          <p:cNvPicPr>
            <a:picLocks noChangeAspect="1"/>
          </p:cNvPicPr>
          <p:nvPr/>
        </p:nvPicPr>
        <p:blipFill rotWithShape="1">
          <a:blip r:embed="rId4">
            <a:extLst>
              <a:ext uri="{28A0092B-C50C-407E-A947-70E740481C1C}">
                <a14:useLocalDpi xmlns:a14="http://schemas.microsoft.com/office/drawing/2010/main" val="0"/>
              </a:ext>
            </a:extLst>
          </a:blip>
          <a:srcRect l="9921" r="9643"/>
          <a:stretch/>
        </p:blipFill>
        <p:spPr>
          <a:xfrm>
            <a:off x="143053" y="2455256"/>
            <a:ext cx="3043765" cy="2207392"/>
          </a:xfrm>
          <a:prstGeom prst="snip2DiagRect">
            <a:avLst>
              <a:gd name="adj1" fmla="val 12013"/>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Comida en un plato&#10;&#10;Descripción generada automáticamente con confianza media">
            <a:extLst>
              <a:ext uri="{FF2B5EF4-FFF2-40B4-BE49-F238E27FC236}">
                <a16:creationId xmlns:a16="http://schemas.microsoft.com/office/drawing/2014/main" id="{7C66186A-B21F-D3F6-53A7-AC7B22B3CFEA}"/>
              </a:ext>
            </a:extLst>
          </p:cNvPr>
          <p:cNvPicPr>
            <a:picLocks noChangeAspect="1"/>
          </p:cNvPicPr>
          <p:nvPr/>
        </p:nvPicPr>
        <p:blipFill rotWithShape="1">
          <a:blip r:embed="rId5">
            <a:extLst>
              <a:ext uri="{28A0092B-C50C-407E-A947-70E740481C1C}">
                <a14:useLocalDpi xmlns:a14="http://schemas.microsoft.com/office/drawing/2010/main" val="0"/>
              </a:ext>
            </a:extLst>
          </a:blip>
          <a:srcRect r="4629"/>
          <a:stretch/>
        </p:blipFill>
        <p:spPr>
          <a:xfrm>
            <a:off x="143053" y="4802626"/>
            <a:ext cx="3112211" cy="183691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7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59479"/>
            <a:ext cx="8139587" cy="2585323"/>
          </a:xfrm>
          <a:prstGeom prst="rect">
            <a:avLst/>
          </a:prstGeom>
          <a:noFill/>
        </p:spPr>
        <p:txBody>
          <a:bodyPr wrap="square">
            <a:spAutoFit/>
          </a:bodyPr>
          <a:lstStyle/>
          <a:p>
            <a:pPr marL="342900" indent="-342900">
              <a:buClr>
                <a:schemeClr val="tx1"/>
              </a:buClr>
              <a:buFont typeface="+mj-lt"/>
              <a:buAutoNum type="arabicPeriod" startAt="14"/>
            </a:pPr>
            <a:r>
              <a:rPr lang="es-ES" b="1" dirty="0">
                <a:highlight>
                  <a:srgbClr val="B3B3FF"/>
                </a:highlight>
              </a:rPr>
              <a:t>Descanso del estómago:</a:t>
            </a:r>
            <a:r>
              <a:rPr lang="es-ES" b="1" dirty="0"/>
              <a:t> Después de que se participe de la comida regular, el estómago debiera descansar durante cinco horas… En este intervalo, el estómago realizará su obra y estará entonces en condiciones para recibir más alimento.—</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173, 179.</a:t>
            </a:r>
          </a:p>
          <a:p>
            <a:pPr marL="342900" indent="-342900">
              <a:buClr>
                <a:schemeClr val="tx1"/>
              </a:buClr>
              <a:buFont typeface="+mj-lt"/>
              <a:buAutoNum type="arabicPeriod" startAt="14"/>
            </a:pPr>
            <a:r>
              <a:rPr lang="es-ES" b="1" dirty="0">
                <a:highlight>
                  <a:srgbClr val="FF7C80"/>
                </a:highlight>
              </a:rPr>
              <a:t>No comer antes de acostarse:</a:t>
            </a:r>
            <a:r>
              <a:rPr lang="es-ES" b="1" dirty="0"/>
              <a:t> Otro hábito pernicioso es el de comer inmediatamente antes de irse a la cama. Pueden haberse tomado ya las comidas de costumbre; pero por experimentar una sensación de debilidad, se vuelve a comer. Las pesadillas suelen entonces perturbar el sueño, y por la mañana se despierta uno sin haber descansado, y con pocas ganas de desayunar.</a:t>
            </a:r>
          </a:p>
        </p:txBody>
      </p:sp>
      <p:pic>
        <p:nvPicPr>
          <p:cNvPr id="2" name="Imagen 1">
            <a:extLst>
              <a:ext uri="{FF2B5EF4-FFF2-40B4-BE49-F238E27FC236}">
                <a16:creationId xmlns:a16="http://schemas.microsoft.com/office/drawing/2014/main" id="{FDE5B0B3-2FBF-AB9D-E060-95103DF6E374}"/>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614168" y="9144"/>
            <a:ext cx="2480958" cy="2093976"/>
          </a:xfrm>
          <a:prstGeom prst="rect">
            <a:avLst/>
          </a:prstGeom>
        </p:spPr>
      </p:pic>
      <p:sp>
        <p:nvSpPr>
          <p:cNvPr id="3" name="CuadroTexto 2">
            <a:extLst>
              <a:ext uri="{FF2B5EF4-FFF2-40B4-BE49-F238E27FC236}">
                <a16:creationId xmlns:a16="http://schemas.microsoft.com/office/drawing/2014/main" id="{EBC2E83B-03F0-F5C9-DB78-DCC987C816B3}"/>
              </a:ext>
            </a:extLst>
          </p:cNvPr>
          <p:cNvSpPr txBox="1"/>
          <p:nvPr/>
        </p:nvSpPr>
        <p:spPr>
          <a:xfrm>
            <a:off x="10061434" y="874252"/>
            <a:ext cx="1494066" cy="830997"/>
          </a:xfrm>
          <a:prstGeom prst="rect">
            <a:avLst/>
          </a:prstGeom>
          <a:noFill/>
        </p:spPr>
        <p:txBody>
          <a:bodyPr wrap="square">
            <a:spAutoFit/>
          </a:bodyPr>
          <a:lstStyle/>
          <a:p>
            <a:pPr algn="ctr"/>
            <a:r>
              <a:rPr lang="es-ES" sz="2400" b="1" dirty="0">
                <a:solidFill>
                  <a:srgbClr val="29512E"/>
                </a:solidFill>
              </a:rPr>
              <a:t>Comiendo para vivir</a:t>
            </a:r>
          </a:p>
        </p:txBody>
      </p:sp>
      <p:sp>
        <p:nvSpPr>
          <p:cNvPr id="5" name="CuadroTexto 4">
            <a:extLst>
              <a:ext uri="{FF2B5EF4-FFF2-40B4-BE49-F238E27FC236}">
                <a16:creationId xmlns:a16="http://schemas.microsoft.com/office/drawing/2014/main" id="{B6ACC39B-52B3-7713-2549-A29BFA30711A}"/>
              </a:ext>
            </a:extLst>
          </p:cNvPr>
          <p:cNvSpPr txBox="1"/>
          <p:nvPr/>
        </p:nvSpPr>
        <p:spPr>
          <a:xfrm>
            <a:off x="2407298" y="2728203"/>
            <a:ext cx="9784702" cy="3970318"/>
          </a:xfrm>
          <a:prstGeom prst="rect">
            <a:avLst/>
          </a:prstGeom>
          <a:noFill/>
        </p:spPr>
        <p:txBody>
          <a:bodyPr wrap="square">
            <a:spAutoFit/>
          </a:bodyPr>
          <a:lstStyle/>
          <a:p>
            <a:pPr marL="342900" indent="-342900">
              <a:buClr>
                <a:schemeClr val="tx1"/>
              </a:buClr>
              <a:buFont typeface="+mj-lt"/>
              <a:buAutoNum type="arabicPeriod" startAt="16"/>
            </a:pPr>
            <a:r>
              <a:rPr lang="es-ES" b="1" dirty="0">
                <a:highlight>
                  <a:srgbClr val="FF99FF"/>
                </a:highlight>
              </a:rPr>
              <a:t>La comida principal:</a:t>
            </a:r>
            <a:r>
              <a:rPr lang="es-ES" b="1" dirty="0"/>
              <a:t> Es la costumbre y uso de la sociedad tomar un desayuno liviano. Pero ésta no es la mejor manera de tratar al estómago. A la hora del desayuno, el estómago está en mejores condiciones para digerir más alimento que en la segunda o tercera comida del día. Que vuestro desayuno coincida con la comida más importante del día.—</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173.</a:t>
            </a:r>
          </a:p>
          <a:p>
            <a:pPr marL="342900" indent="-342900">
              <a:buClr>
                <a:schemeClr val="tx1"/>
              </a:buClr>
              <a:buFont typeface="+mj-lt"/>
              <a:buAutoNum type="arabicPeriod" startAt="16"/>
            </a:pPr>
            <a:r>
              <a:rPr lang="es-ES" b="1" dirty="0">
                <a:highlight>
                  <a:srgbClr val="FFDD7D"/>
                </a:highlight>
              </a:rPr>
              <a:t>No dar demasiado alimento:</a:t>
            </a:r>
            <a:r>
              <a:rPr lang="es-ES" b="1" dirty="0"/>
              <a:t> Padres, colocad delante de vuestros hijos la cantidad que deben comer. No dejéis a su elección el comer tanto como les plazca… Padres, a menos que se tenga en cuenta esto, la percepción de vuestros hijos será embotada. Irán a la escuela, pero no podrán aprender todo lo que debieran; pues el vigor que debiera ir al cerebro se emplea en el alimento de más que sobrecarga el estómago. Los padres necesitan ser educados a fin de no dar demasiado alimento a los niños pues así se debilitarán en vez de robustecerse.—Manuscrito 155, 1899.</a:t>
            </a:r>
          </a:p>
          <a:p>
            <a:pPr marL="342900" indent="-342900">
              <a:buClr>
                <a:schemeClr val="tx1"/>
              </a:buClr>
              <a:buFont typeface="+mj-lt"/>
              <a:buAutoNum type="arabicPeriod" startAt="16"/>
            </a:pPr>
            <a:r>
              <a:rPr lang="es-ES" b="1" dirty="0">
                <a:highlight>
                  <a:srgbClr val="E8FFA7"/>
                </a:highlight>
              </a:rPr>
              <a:t>La importancia de la alimentación:</a:t>
            </a:r>
            <a:r>
              <a:rPr lang="es-ES" b="1" dirty="0"/>
              <a:t> Lo que comemos y bebemos tiene una relación importante con nuestra vida y carácter y los cristianos debieran colocar sus hábitos de comer y beber en conformidad con las leyes de la naturaleza. Debamos sentir nuestra obligación a Dios en estos asuntos.—Manuscrito 47, 1896</a:t>
            </a:r>
          </a:p>
        </p:txBody>
      </p:sp>
      <p:pic>
        <p:nvPicPr>
          <p:cNvPr id="10" name="Imagen 9" descr="Forma, Flecha&#10;&#10;Descripción generada automáticamente">
            <a:extLst>
              <a:ext uri="{FF2B5EF4-FFF2-40B4-BE49-F238E27FC236}">
                <a16:creationId xmlns:a16="http://schemas.microsoft.com/office/drawing/2014/main" id="{4861623F-2B63-924F-E39D-49A2B5D696C8}"/>
              </a:ext>
            </a:extLst>
          </p:cNvPr>
          <p:cNvPicPr>
            <a:picLocks noChangeAspect="1"/>
          </p:cNvPicPr>
          <p:nvPr/>
        </p:nvPicPr>
        <p:blipFill rotWithShape="1">
          <a:blip r:embed="rId4">
            <a:extLst>
              <a:ext uri="{28A0092B-C50C-407E-A947-70E740481C1C}">
                <a14:useLocalDpi xmlns:a14="http://schemas.microsoft.com/office/drawing/2010/main" val="0"/>
              </a:ext>
            </a:extLst>
          </a:blip>
          <a:srcRect l="8609" t="4943" r="2806" b="18335"/>
          <a:stretch/>
        </p:blipFill>
        <p:spPr>
          <a:xfrm>
            <a:off x="8065923" y="225135"/>
            <a:ext cx="1269857" cy="1099812"/>
          </a:xfrm>
          <a:prstGeom prst="snip2DiagRect">
            <a:avLst>
              <a:gd name="adj1" fmla="val 15797"/>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de comida diferente en una mesa&#10;&#10;Descripción generada automáticamente">
            <a:extLst>
              <a:ext uri="{FF2B5EF4-FFF2-40B4-BE49-F238E27FC236}">
                <a16:creationId xmlns:a16="http://schemas.microsoft.com/office/drawing/2014/main" id="{F54BD390-7DC3-28DB-C7A3-2DD2F6649CC0}"/>
              </a:ext>
            </a:extLst>
          </p:cNvPr>
          <p:cNvPicPr>
            <a:picLocks noChangeAspect="1"/>
          </p:cNvPicPr>
          <p:nvPr/>
        </p:nvPicPr>
        <p:blipFill rotWithShape="1">
          <a:blip r:embed="rId5">
            <a:extLst>
              <a:ext uri="{28A0092B-C50C-407E-A947-70E740481C1C}">
                <a14:useLocalDpi xmlns:a14="http://schemas.microsoft.com/office/drawing/2010/main" val="0"/>
              </a:ext>
            </a:extLst>
          </a:blip>
          <a:srcRect t="9370" b="9370"/>
          <a:stretch/>
        </p:blipFill>
        <p:spPr>
          <a:xfrm>
            <a:off x="143054" y="2728203"/>
            <a:ext cx="2264244" cy="1225847"/>
          </a:xfrm>
          <a:prstGeom prst="snip2DiagRect">
            <a:avLst>
              <a:gd name="adj1" fmla="val 1491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con plato de comida&#10;&#10;Descripción generada automáticamente con confianza media">
            <a:extLst>
              <a:ext uri="{FF2B5EF4-FFF2-40B4-BE49-F238E27FC236}">
                <a16:creationId xmlns:a16="http://schemas.microsoft.com/office/drawing/2014/main" id="{6567B4D4-2268-FC75-C84D-CD6B01EBD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149" y="5413040"/>
            <a:ext cx="2048055" cy="1285481"/>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Una persona comiendo comida&#10;&#10;Descripción generada automáticamente con confianza baja">
            <a:extLst>
              <a:ext uri="{FF2B5EF4-FFF2-40B4-BE49-F238E27FC236}">
                <a16:creationId xmlns:a16="http://schemas.microsoft.com/office/drawing/2014/main" id="{B785FDFE-F39B-4995-4DC1-589351C96E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2641" y="1553214"/>
            <a:ext cx="1496825" cy="109981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Un plato de comida diferente en una mesa con varios platos de comida&#10;&#10;Descripción generada automáticamente">
            <a:extLst>
              <a:ext uri="{FF2B5EF4-FFF2-40B4-BE49-F238E27FC236}">
                <a16:creationId xmlns:a16="http://schemas.microsoft.com/office/drawing/2014/main" id="{6FBAAFEE-41CA-AF27-F64C-ED7582AEC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54" y="4046870"/>
            <a:ext cx="2264244" cy="1273637"/>
          </a:xfrm>
          <a:prstGeom prst="snip2DiagRect">
            <a:avLst>
              <a:gd name="adj1" fmla="val 19384"/>
              <a:gd name="adj2" fmla="val 16667"/>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6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wipe(left)">
                                      <p:cBhvr>
                                        <p:cTn id="6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997D64-4020-4405-0829-CB92CCA788E7}"/>
              </a:ext>
            </a:extLst>
          </p:cNvPr>
          <p:cNvSpPr txBox="1"/>
          <p:nvPr/>
        </p:nvSpPr>
        <p:spPr>
          <a:xfrm>
            <a:off x="6069736" y="232427"/>
            <a:ext cx="5800388" cy="1754326"/>
          </a:xfrm>
          <a:prstGeom prst="rect">
            <a:avLst/>
          </a:prstGeom>
          <a:noFill/>
        </p:spPr>
        <p:txBody>
          <a:bodyPr wrap="square">
            <a:spAutoFit/>
          </a:bodyPr>
          <a:lstStyle/>
          <a:p>
            <a:r>
              <a:rPr lang="es-ES" b="1" dirty="0">
                <a:solidFill>
                  <a:srgbClr val="C00000"/>
                </a:solidFill>
              </a:rPr>
              <a:t>La intemperancia </a:t>
            </a:r>
            <a:r>
              <a:rPr lang="es-ES" b="1" dirty="0"/>
              <a:t>es la base de una buena parte de los males de la vida. Anualmente destruye a decenas de miles. No restringimos la intemperancia al empleo de bebidas alcohólicas, sino que le damos un significado más amplio que </a:t>
            </a:r>
            <a:r>
              <a:rPr lang="es-ES" b="1" dirty="0">
                <a:solidFill>
                  <a:srgbClr val="C00000"/>
                </a:solidFill>
              </a:rPr>
              <a:t>incluye la complacencia dañina de cualquier apetito o pasión</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abril de 1890.</a:t>
            </a:r>
          </a:p>
        </p:txBody>
      </p:sp>
      <p:sp>
        <p:nvSpPr>
          <p:cNvPr id="5" name="CuadroTexto 4">
            <a:extLst>
              <a:ext uri="{FF2B5EF4-FFF2-40B4-BE49-F238E27FC236}">
                <a16:creationId xmlns:a16="http://schemas.microsoft.com/office/drawing/2014/main" id="{F6BD264B-A553-82B4-214F-29924AB37932}"/>
              </a:ext>
            </a:extLst>
          </p:cNvPr>
          <p:cNvSpPr txBox="1"/>
          <p:nvPr/>
        </p:nvSpPr>
        <p:spPr>
          <a:xfrm>
            <a:off x="160020" y="2283639"/>
            <a:ext cx="6516825" cy="1477328"/>
          </a:xfrm>
          <a:prstGeom prst="rect">
            <a:avLst/>
          </a:prstGeom>
          <a:noFill/>
        </p:spPr>
        <p:txBody>
          <a:bodyPr wrap="square">
            <a:spAutoFit/>
          </a:bodyPr>
          <a:lstStyle/>
          <a:p>
            <a:r>
              <a:rPr lang="es-ES" b="1" dirty="0">
                <a:solidFill>
                  <a:srgbClr val="C00000"/>
                </a:solidFill>
              </a:rPr>
              <a:t>La excesiva complacencia en comer, beber, dormir o ver es pecado</a:t>
            </a:r>
            <a:r>
              <a:rPr lang="es-ES" b="1" dirty="0"/>
              <a:t>. La armoniosa y saludable acción de todas las facultades del cuerpo y de la mente da como resultado la felicidad, y </a:t>
            </a:r>
            <a:r>
              <a:rPr lang="es-ES" b="1" dirty="0">
                <a:solidFill>
                  <a:srgbClr val="C00000"/>
                </a:solidFill>
              </a:rPr>
              <a:t>mientras más elevadas y refinadas sean las facultades, más pura y sin mezcla será la felicidad</a:t>
            </a:r>
            <a:r>
              <a:rPr lang="es-ES" b="1" dirty="0"/>
              <a:t>.—</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44.</a:t>
            </a:r>
          </a:p>
        </p:txBody>
      </p:sp>
      <p:sp>
        <p:nvSpPr>
          <p:cNvPr id="8" name="CuadroTexto 7">
            <a:extLst>
              <a:ext uri="{FF2B5EF4-FFF2-40B4-BE49-F238E27FC236}">
                <a16:creationId xmlns:a16="http://schemas.microsoft.com/office/drawing/2014/main" id="{225FDF32-C56C-66FC-2FA1-985889904C4A}"/>
              </a:ext>
            </a:extLst>
          </p:cNvPr>
          <p:cNvSpPr txBox="1"/>
          <p:nvPr/>
        </p:nvSpPr>
        <p:spPr>
          <a:xfrm>
            <a:off x="160019" y="3859094"/>
            <a:ext cx="7343811" cy="1477328"/>
          </a:xfrm>
          <a:prstGeom prst="rect">
            <a:avLst/>
          </a:prstGeom>
          <a:noFill/>
        </p:spPr>
        <p:txBody>
          <a:bodyPr wrap="square">
            <a:spAutoFit/>
          </a:bodyPr>
          <a:lstStyle/>
          <a:p>
            <a:r>
              <a:rPr lang="es-ES" b="1" dirty="0">
                <a:solidFill>
                  <a:srgbClr val="C00000"/>
                </a:solidFill>
              </a:rPr>
              <a:t>Debiera cultivarse hasta el más alto grado de perfección cada facultad con que Dios nos ha dotado, a fin de que podamos realizar la mayor cantidad de bien de que somos capaces</a:t>
            </a:r>
            <a:r>
              <a:rPr lang="es-ES" b="1" dirty="0"/>
              <a:t>. Por lo tanto, es provechosamente empleado el tiempo que se destina al establecimiento y la preservación de una sólida salud física y mental.—</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17 de octubre de 1890.</a:t>
            </a:r>
          </a:p>
        </p:txBody>
      </p:sp>
      <p:sp>
        <p:nvSpPr>
          <p:cNvPr id="10" name="CuadroTexto 9">
            <a:extLst>
              <a:ext uri="{FF2B5EF4-FFF2-40B4-BE49-F238E27FC236}">
                <a16:creationId xmlns:a16="http://schemas.microsoft.com/office/drawing/2014/main" id="{82C86529-6CD4-5752-7616-7B78DFBD1D26}"/>
              </a:ext>
            </a:extLst>
          </p:cNvPr>
          <p:cNvSpPr txBox="1"/>
          <p:nvPr/>
        </p:nvSpPr>
        <p:spPr>
          <a:xfrm>
            <a:off x="160020" y="5391282"/>
            <a:ext cx="7258698" cy="1200329"/>
          </a:xfrm>
          <a:prstGeom prst="rect">
            <a:avLst/>
          </a:prstGeom>
          <a:noFill/>
        </p:spPr>
        <p:txBody>
          <a:bodyPr wrap="square">
            <a:spAutoFit/>
          </a:bodyPr>
          <a:lstStyle/>
          <a:p>
            <a:r>
              <a:rPr lang="es-ES" b="1" dirty="0">
                <a:solidFill>
                  <a:srgbClr val="C00000"/>
                </a:solidFill>
              </a:rPr>
              <a:t>Los que desempeñan cargos de confianza deben hacer diariamente resoluciones de gran trascendencia. A menudo deben pensar con rapidez, y esto sólo pueden hacerlo con éxito los que practican la estricta templanza</a:t>
            </a:r>
            <a:r>
              <a:rPr lang="es-ES" b="1" dirty="0"/>
              <a:t>.—El Ministerio de Curación, 238.</a:t>
            </a:r>
          </a:p>
        </p:txBody>
      </p:sp>
      <p:pic>
        <p:nvPicPr>
          <p:cNvPr id="11" name="Imagen 10">
            <a:extLst>
              <a:ext uri="{FF2B5EF4-FFF2-40B4-BE49-F238E27FC236}">
                <a16:creationId xmlns:a16="http://schemas.microsoft.com/office/drawing/2014/main" id="{0BA7513B-FC1E-83E4-B374-7D0671EBC843}"/>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2" name="CuadroTexto 11">
            <a:extLst>
              <a:ext uri="{FF2B5EF4-FFF2-40B4-BE49-F238E27FC236}">
                <a16:creationId xmlns:a16="http://schemas.microsoft.com/office/drawing/2014/main" id="{F9E4F098-0E79-66E7-21DD-02325DE9B60C}"/>
              </a:ext>
            </a:extLst>
          </p:cNvPr>
          <p:cNvSpPr txBox="1"/>
          <p:nvPr/>
        </p:nvSpPr>
        <p:spPr>
          <a:xfrm>
            <a:off x="160020" y="740629"/>
            <a:ext cx="1819656" cy="1200329"/>
          </a:xfrm>
          <a:prstGeom prst="rect">
            <a:avLst/>
          </a:prstGeom>
          <a:noFill/>
        </p:spPr>
        <p:txBody>
          <a:bodyPr wrap="square">
            <a:spAutoFit/>
          </a:bodyPr>
          <a:lstStyle/>
          <a:p>
            <a:pPr algn="ctr"/>
            <a:r>
              <a:rPr lang="es-ES" sz="2400" b="1" dirty="0">
                <a:solidFill>
                  <a:srgbClr val="552579"/>
                </a:solidFill>
              </a:rPr>
              <a:t>Temperancia en todas las cosas</a:t>
            </a:r>
          </a:p>
        </p:txBody>
      </p:sp>
      <p:pic>
        <p:nvPicPr>
          <p:cNvPr id="4" name="Imagen 3" descr="Personas comiendo en una mesa&#10;&#10;Descripción generada automáticamente con confianza media">
            <a:extLst>
              <a:ext uri="{FF2B5EF4-FFF2-40B4-BE49-F238E27FC236}">
                <a16:creationId xmlns:a16="http://schemas.microsoft.com/office/drawing/2014/main" id="{D56BF7A4-8CB6-F990-3CF3-8B66E0C8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804" y="2137913"/>
            <a:ext cx="2560176" cy="1911598"/>
          </a:xfrm>
          <a:prstGeom prst="snip2DiagRect">
            <a:avLst>
              <a:gd name="adj1" fmla="val 20090"/>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joven acostado en una cama&#10;&#10;Descripción generada automáticamente">
            <a:extLst>
              <a:ext uri="{FF2B5EF4-FFF2-40B4-BE49-F238E27FC236}">
                <a16:creationId xmlns:a16="http://schemas.microsoft.com/office/drawing/2014/main" id="{F133A680-9EC4-F0A1-43D3-3638ABA95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845" y="2300636"/>
            <a:ext cx="2648310" cy="1489674"/>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a persona sentado en una carretera&#10;&#10;Descripción generada automáticamente con confianza media">
            <a:extLst>
              <a:ext uri="{FF2B5EF4-FFF2-40B4-BE49-F238E27FC236}">
                <a16:creationId xmlns:a16="http://schemas.microsoft.com/office/drawing/2014/main" id="{E1F0C991-E934-EC70-4732-DA1343510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004" y="4156774"/>
            <a:ext cx="4388976" cy="2468799"/>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sentada en un escritorio&#10;&#10;Descripción generada automáticamente con confianza media">
            <a:extLst>
              <a:ext uri="{FF2B5EF4-FFF2-40B4-BE49-F238E27FC236}">
                <a16:creationId xmlns:a16="http://schemas.microsoft.com/office/drawing/2014/main" id="{432F9CEF-BDA6-AFBD-07B3-06A51AE9156B}"/>
              </a:ext>
            </a:extLst>
          </p:cNvPr>
          <p:cNvPicPr>
            <a:picLocks noChangeAspect="1"/>
          </p:cNvPicPr>
          <p:nvPr/>
        </p:nvPicPr>
        <p:blipFill rotWithShape="1">
          <a:blip r:embed="rId7">
            <a:extLst>
              <a:ext uri="{28A0092B-C50C-407E-A947-70E740481C1C}">
                <a14:useLocalDpi xmlns:a14="http://schemas.microsoft.com/office/drawing/2010/main" val="0"/>
              </a:ext>
            </a:extLst>
          </a:blip>
          <a:srcRect t="13636"/>
          <a:stretch/>
        </p:blipFill>
        <p:spPr>
          <a:xfrm>
            <a:off x="2308057" y="325028"/>
            <a:ext cx="3402629" cy="1958611"/>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9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3"/>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3"/>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3"/>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EE9B1C-2904-87BA-13BE-3DAD72ACD7BF}"/>
              </a:ext>
            </a:extLst>
          </p:cNvPr>
          <p:cNvSpPr txBox="1"/>
          <p:nvPr/>
        </p:nvSpPr>
        <p:spPr>
          <a:xfrm>
            <a:off x="2171700" y="70352"/>
            <a:ext cx="9784511" cy="2031325"/>
          </a:xfrm>
          <a:prstGeom prst="rect">
            <a:avLst/>
          </a:prstGeom>
          <a:noFill/>
        </p:spPr>
        <p:txBody>
          <a:bodyPr wrap="square">
            <a:spAutoFit/>
          </a:bodyPr>
          <a:lstStyle/>
          <a:p>
            <a:r>
              <a:rPr lang="es-ES" b="1" dirty="0">
                <a:solidFill>
                  <a:srgbClr val="7030A0"/>
                </a:solidFill>
                <a:highlight>
                  <a:srgbClr val="FFFF00"/>
                </a:highlight>
              </a:rPr>
              <a:t>Temperancia en el estudio</a:t>
            </a:r>
            <a:r>
              <a:rPr lang="es-ES" b="1" dirty="0">
                <a:highlight>
                  <a:srgbClr val="FFFF00"/>
                </a:highlight>
              </a:rPr>
              <a:t>:</a:t>
            </a:r>
            <a:r>
              <a:rPr lang="es-ES" b="1" dirty="0"/>
              <a:t> La intemperancia en el estudio es una especie de intoxicación, y los que se entregan a ella, como el borracho, se apartan de la senda segura, tropiezan y caen en las tinieblas. </a:t>
            </a:r>
            <a:r>
              <a:rPr lang="es-ES" b="1" dirty="0">
                <a:solidFill>
                  <a:srgbClr val="C00000"/>
                </a:solidFill>
              </a:rPr>
              <a:t>El Señor quiere que todo alumno recuerde que el ojo debe mantenerse sincero para la gloria de Dios. No ha de agotar o malgastar sus facultades físicas y mentales procurando adquirir todo el conocimiento posible de las ciencias, sino que debe conservar la frescura y el vigor de todas ellas para dedicarse a la obra que el Señor le ha señalado: ayudar a las almas a hallar la senda de la justicia</a:t>
            </a:r>
            <a:r>
              <a:rPr lang="es-ES" b="1" dirty="0"/>
              <a:t>.—Consejos para los Maestros, 311.</a:t>
            </a:r>
          </a:p>
        </p:txBody>
      </p:sp>
      <p:sp>
        <p:nvSpPr>
          <p:cNvPr id="6" name="CuadroTexto 5">
            <a:extLst>
              <a:ext uri="{FF2B5EF4-FFF2-40B4-BE49-F238E27FC236}">
                <a16:creationId xmlns:a16="http://schemas.microsoft.com/office/drawing/2014/main" id="{D9697C1E-95C1-862D-B200-6126BD73487C}"/>
              </a:ext>
            </a:extLst>
          </p:cNvPr>
          <p:cNvSpPr txBox="1"/>
          <p:nvPr/>
        </p:nvSpPr>
        <p:spPr>
          <a:xfrm>
            <a:off x="4518212" y="2060850"/>
            <a:ext cx="7707316" cy="1477328"/>
          </a:xfrm>
          <a:prstGeom prst="rect">
            <a:avLst/>
          </a:prstGeom>
          <a:noFill/>
        </p:spPr>
        <p:txBody>
          <a:bodyPr wrap="square">
            <a:spAutoFit/>
          </a:bodyPr>
          <a:lstStyle/>
          <a:p>
            <a:r>
              <a:rPr lang="es-ES" b="1" dirty="0">
                <a:solidFill>
                  <a:srgbClr val="7030A0"/>
                </a:solidFill>
                <a:highlight>
                  <a:srgbClr val="FFFF00"/>
                </a:highlight>
              </a:rPr>
              <a:t>Temperancia en el trabajo:</a:t>
            </a:r>
            <a:r>
              <a:rPr lang="es-ES" b="1" dirty="0">
                <a:solidFill>
                  <a:srgbClr val="C00000"/>
                </a:solidFill>
              </a:rPr>
              <a:t> Debiéramos practicar la templanza en nuestro trabajo. No es nuestro deber sobrecargarnos. A veces, quizá algunos se vean en la necesidad de estarlo, pero ésta debiera ser la excepción y no la regla</a:t>
            </a:r>
            <a:r>
              <a:rPr lang="es-ES" b="1" dirty="0"/>
              <a:t>. Hemos de practicar la templanza en todas las cosas. </a:t>
            </a:r>
            <a:r>
              <a:rPr lang="es-ES" b="1" dirty="0">
                <a:solidFill>
                  <a:srgbClr val="C00000"/>
                </a:solidFill>
              </a:rPr>
              <a:t>Si honramos al Señor haciendo nuestra parte. él a su vez preservará nuestra salud</a:t>
            </a:r>
            <a:r>
              <a:rPr lang="es-ES" b="1" dirty="0"/>
              <a:t>.—</a:t>
            </a:r>
            <a:r>
              <a:rPr lang="es-ES" b="1" dirty="0" err="1"/>
              <a:t>Temperance</a:t>
            </a:r>
            <a:r>
              <a:rPr lang="es-ES" b="1" dirty="0"/>
              <a:t>, 139</a:t>
            </a:r>
          </a:p>
        </p:txBody>
      </p:sp>
      <p:sp>
        <p:nvSpPr>
          <p:cNvPr id="8" name="CuadroTexto 7">
            <a:extLst>
              <a:ext uri="{FF2B5EF4-FFF2-40B4-BE49-F238E27FC236}">
                <a16:creationId xmlns:a16="http://schemas.microsoft.com/office/drawing/2014/main" id="{E462724C-0E17-29BA-02C6-AD711824545D}"/>
              </a:ext>
            </a:extLst>
          </p:cNvPr>
          <p:cNvSpPr txBox="1"/>
          <p:nvPr/>
        </p:nvSpPr>
        <p:spPr>
          <a:xfrm>
            <a:off x="3541014" y="3497351"/>
            <a:ext cx="7312914" cy="923330"/>
          </a:xfrm>
          <a:prstGeom prst="rect">
            <a:avLst/>
          </a:prstGeom>
          <a:noFill/>
        </p:spPr>
        <p:txBody>
          <a:bodyPr wrap="square">
            <a:spAutoFit/>
          </a:bodyPr>
          <a:lstStyle/>
          <a:p>
            <a:r>
              <a:rPr lang="es-ES" b="1" dirty="0">
                <a:solidFill>
                  <a:srgbClr val="7030A0"/>
                </a:solidFill>
                <a:highlight>
                  <a:srgbClr val="FFFF00"/>
                </a:highlight>
              </a:rPr>
              <a:t>Temperancia en el vestir:</a:t>
            </a:r>
            <a:r>
              <a:rPr lang="es-ES" b="1" dirty="0">
                <a:solidFill>
                  <a:srgbClr val="C00000"/>
                </a:solidFill>
              </a:rPr>
              <a:t> </a:t>
            </a:r>
            <a:r>
              <a:rPr lang="es-ES" sz="1800" b="1" i="0" u="none" strike="noStrike" baseline="0" dirty="0">
                <a:solidFill>
                  <a:srgbClr val="C00000"/>
                </a:solidFill>
              </a:rPr>
              <a:t>La ropa debe tener la donosura, belleza y la idoneidad de la sencillez. Cristo nos previno contra el orgullo de la vida, pero no contra su gracia y belleza natural</a:t>
            </a:r>
            <a:r>
              <a:rPr lang="es-ES" sz="1800" b="1" i="0" u="none" strike="noStrike" baseline="0" dirty="0"/>
              <a:t>.—El Ministerio de </a:t>
            </a:r>
            <a:r>
              <a:rPr lang="es-ES" sz="1800" b="1" i="0" u="none" strike="noStrike" baseline="0" dirty="0" err="1"/>
              <a:t>Curacion</a:t>
            </a:r>
            <a:r>
              <a:rPr lang="es-ES" sz="1800" b="1" i="0" u="none" strike="noStrike" baseline="0" dirty="0"/>
              <a:t>, 220.</a:t>
            </a:r>
            <a:endParaRPr lang="es-ES" b="1" dirty="0"/>
          </a:p>
        </p:txBody>
      </p:sp>
      <p:sp>
        <p:nvSpPr>
          <p:cNvPr id="12" name="CuadroTexto 11">
            <a:extLst>
              <a:ext uri="{FF2B5EF4-FFF2-40B4-BE49-F238E27FC236}">
                <a16:creationId xmlns:a16="http://schemas.microsoft.com/office/drawing/2014/main" id="{D021D157-FA51-8D6A-B980-08D83D96CC6C}"/>
              </a:ext>
            </a:extLst>
          </p:cNvPr>
          <p:cNvSpPr txBox="1"/>
          <p:nvPr/>
        </p:nvSpPr>
        <p:spPr>
          <a:xfrm>
            <a:off x="3541014" y="4379854"/>
            <a:ext cx="8650986" cy="923330"/>
          </a:xfrm>
          <a:prstGeom prst="rect">
            <a:avLst/>
          </a:prstGeom>
          <a:noFill/>
        </p:spPr>
        <p:txBody>
          <a:bodyPr wrap="square">
            <a:spAutoFit/>
          </a:bodyPr>
          <a:lstStyle/>
          <a:p>
            <a:r>
              <a:rPr lang="es-ES" b="1" dirty="0">
                <a:solidFill>
                  <a:srgbClr val="7030A0"/>
                </a:solidFill>
                <a:highlight>
                  <a:srgbClr val="FFFF00"/>
                </a:highlight>
              </a:rPr>
              <a:t>Temperancia en el comer y beber</a:t>
            </a:r>
            <a:r>
              <a:rPr lang="es-ES" b="1" dirty="0">
                <a:highlight>
                  <a:srgbClr val="FFFF00"/>
                </a:highlight>
              </a:rPr>
              <a:t>:</a:t>
            </a:r>
            <a:r>
              <a:rPr lang="es-ES" b="1" dirty="0"/>
              <a:t> </a:t>
            </a:r>
            <a:r>
              <a:rPr lang="es-ES" b="1" dirty="0">
                <a:solidFill>
                  <a:srgbClr val="C00000"/>
                </a:solidFill>
              </a:rPr>
              <a:t>La verdadera temperancia nos enseña a no participar en absoluto de todo lo que es dañino y a consumir juiciosamente lo que es saludable</a:t>
            </a:r>
            <a:r>
              <a:rPr lang="es-ES" b="1" dirty="0"/>
              <a:t>... El cuerpo debiera ser siervo de la mente, y no la mente del cuerpo.—</a:t>
            </a:r>
            <a:r>
              <a:rPr lang="es-ES" b="1" dirty="0" err="1"/>
              <a:t>Temperance</a:t>
            </a:r>
            <a:r>
              <a:rPr lang="es-ES" b="1" dirty="0"/>
              <a:t>, 138. </a:t>
            </a:r>
          </a:p>
        </p:txBody>
      </p:sp>
      <p:sp>
        <p:nvSpPr>
          <p:cNvPr id="14" name="CuadroTexto 13">
            <a:extLst>
              <a:ext uri="{FF2B5EF4-FFF2-40B4-BE49-F238E27FC236}">
                <a16:creationId xmlns:a16="http://schemas.microsoft.com/office/drawing/2014/main" id="{CFD767E4-58BA-963E-A8AF-5BA9E45E3E14}"/>
              </a:ext>
            </a:extLst>
          </p:cNvPr>
          <p:cNvSpPr txBox="1"/>
          <p:nvPr/>
        </p:nvSpPr>
        <p:spPr>
          <a:xfrm>
            <a:off x="3541014" y="5262357"/>
            <a:ext cx="8177841" cy="1477328"/>
          </a:xfrm>
          <a:prstGeom prst="rect">
            <a:avLst/>
          </a:prstGeom>
          <a:noFill/>
        </p:spPr>
        <p:txBody>
          <a:bodyPr wrap="square">
            <a:spAutoFit/>
          </a:bodyPr>
          <a:lstStyle/>
          <a:p>
            <a:r>
              <a:rPr lang="es-ES" b="1" dirty="0">
                <a:solidFill>
                  <a:srgbClr val="7030A0"/>
                </a:solidFill>
                <a:highlight>
                  <a:srgbClr val="FFFF00"/>
                </a:highlight>
              </a:rPr>
              <a:t>Temperancia en todos los detalles</a:t>
            </a:r>
            <a:r>
              <a:rPr lang="es-ES" b="1" dirty="0">
                <a:highlight>
                  <a:srgbClr val="FFFF00"/>
                </a:highlight>
              </a:rPr>
              <a:t>:</a:t>
            </a:r>
            <a:r>
              <a:rPr lang="es-ES" b="1" dirty="0"/>
              <a:t> </a:t>
            </a:r>
            <a:r>
              <a:rPr lang="es-ES" b="1" dirty="0">
                <a:solidFill>
                  <a:srgbClr val="C00000"/>
                </a:solidFill>
              </a:rPr>
              <a:t>Instamos que los principios de temperancia sean practicados en todos los detalles de la vida del hogar</a:t>
            </a:r>
            <a:r>
              <a:rPr lang="es-ES" b="1" dirty="0"/>
              <a:t>; que el ejemplo de los padres sea una lección de temperancia; que la abnegación y el dominio propios sean enseñados a los hijos y que sean disciplinados consecuentemente en ellos desde la niñez.—</a:t>
            </a:r>
            <a:r>
              <a:rPr lang="es-ES" b="1" dirty="0" err="1"/>
              <a:t>The</a:t>
            </a:r>
            <a:r>
              <a:rPr lang="es-ES" b="1" dirty="0"/>
              <a:t> </a:t>
            </a:r>
            <a:r>
              <a:rPr lang="es-ES" b="1" dirty="0" err="1"/>
              <a:t>Review</a:t>
            </a:r>
            <a:r>
              <a:rPr lang="es-ES" b="1" dirty="0"/>
              <a:t> and Herald, 23 de septiembre de 1884. </a:t>
            </a:r>
          </a:p>
        </p:txBody>
      </p:sp>
      <p:pic>
        <p:nvPicPr>
          <p:cNvPr id="18" name="Imagen 17">
            <a:extLst>
              <a:ext uri="{FF2B5EF4-FFF2-40B4-BE49-F238E27FC236}">
                <a16:creationId xmlns:a16="http://schemas.microsoft.com/office/drawing/2014/main" id="{5C149EF8-8B9E-4F9E-B00A-08E555195638}"/>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9" name="CuadroTexto 18">
            <a:extLst>
              <a:ext uri="{FF2B5EF4-FFF2-40B4-BE49-F238E27FC236}">
                <a16:creationId xmlns:a16="http://schemas.microsoft.com/office/drawing/2014/main" id="{5E323518-C826-8956-DFC6-0F1622F6F1A4}"/>
              </a:ext>
            </a:extLst>
          </p:cNvPr>
          <p:cNvSpPr txBox="1"/>
          <p:nvPr/>
        </p:nvSpPr>
        <p:spPr>
          <a:xfrm>
            <a:off x="160020" y="740629"/>
            <a:ext cx="1819656" cy="1200329"/>
          </a:xfrm>
          <a:prstGeom prst="rect">
            <a:avLst/>
          </a:prstGeom>
          <a:noFill/>
        </p:spPr>
        <p:txBody>
          <a:bodyPr wrap="square">
            <a:spAutoFit/>
          </a:bodyPr>
          <a:lstStyle/>
          <a:p>
            <a:pPr algn="ctr"/>
            <a:r>
              <a:rPr lang="es-ES" sz="2400" b="1" dirty="0">
                <a:solidFill>
                  <a:srgbClr val="552579"/>
                </a:solidFill>
              </a:rPr>
              <a:t>Temperancia en todas las cosas</a:t>
            </a:r>
          </a:p>
        </p:txBody>
      </p:sp>
      <p:pic>
        <p:nvPicPr>
          <p:cNvPr id="7" name="Imagen 6" descr="Niño sentado en una silla de madera&#10;&#10;Descripción generada automáticamente con confianza media">
            <a:extLst>
              <a:ext uri="{FF2B5EF4-FFF2-40B4-BE49-F238E27FC236}">
                <a16:creationId xmlns:a16="http://schemas.microsoft.com/office/drawing/2014/main" id="{078D8796-C8A9-AEBC-6B78-EE33111C5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58" y="2108188"/>
            <a:ext cx="2084253" cy="1389163"/>
          </a:xfrm>
          <a:prstGeom prst="snip2DiagRect">
            <a:avLst>
              <a:gd name="adj1" fmla="val 15139"/>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con un celular en la calle&#10;&#10;Descripción generada automáticamente">
            <a:extLst>
              <a:ext uri="{FF2B5EF4-FFF2-40B4-BE49-F238E27FC236}">
                <a16:creationId xmlns:a16="http://schemas.microsoft.com/office/drawing/2014/main" id="{4B6FFDB8-D9C6-7086-7CC1-20E71A1D7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444" y="2108188"/>
            <a:ext cx="1836380" cy="1377285"/>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joven parado en una tienda&#10;&#10;Descripción generada automáticamente con confianza media">
            <a:extLst>
              <a:ext uri="{FF2B5EF4-FFF2-40B4-BE49-F238E27FC236}">
                <a16:creationId xmlns:a16="http://schemas.microsoft.com/office/drawing/2014/main" id="{A4EE4C9F-DAAB-AE63-ABD8-B3DB777E88C3}"/>
              </a:ext>
            </a:extLst>
          </p:cNvPr>
          <p:cNvPicPr>
            <a:picLocks noChangeAspect="1"/>
          </p:cNvPicPr>
          <p:nvPr/>
        </p:nvPicPr>
        <p:blipFill rotWithShape="1">
          <a:blip r:embed="rId6">
            <a:extLst>
              <a:ext uri="{28A0092B-C50C-407E-A947-70E740481C1C}">
                <a14:useLocalDpi xmlns:a14="http://schemas.microsoft.com/office/drawing/2010/main" val="0"/>
              </a:ext>
            </a:extLst>
          </a:blip>
          <a:srcRect t="25965" b="25965"/>
          <a:stretch/>
        </p:blipFill>
        <p:spPr>
          <a:xfrm>
            <a:off x="142340" y="3610291"/>
            <a:ext cx="3282384" cy="1191043"/>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Hombre parado en un cuerpo de agua&#10;&#10;Descripción generada automáticamente">
            <a:extLst>
              <a:ext uri="{FF2B5EF4-FFF2-40B4-BE49-F238E27FC236}">
                <a16:creationId xmlns:a16="http://schemas.microsoft.com/office/drawing/2014/main" id="{D5965EC3-7030-272C-7C32-0EB7FAD4212B}"/>
              </a:ext>
            </a:extLst>
          </p:cNvPr>
          <p:cNvPicPr>
            <a:picLocks noChangeAspect="1"/>
          </p:cNvPicPr>
          <p:nvPr/>
        </p:nvPicPr>
        <p:blipFill rotWithShape="1">
          <a:blip r:embed="rId7">
            <a:extLst>
              <a:ext uri="{28A0092B-C50C-407E-A947-70E740481C1C}">
                <a14:useLocalDpi xmlns:a14="http://schemas.microsoft.com/office/drawing/2010/main" val="0"/>
              </a:ext>
            </a:extLst>
          </a:blip>
          <a:srcRect b="16952"/>
          <a:stretch/>
        </p:blipFill>
        <p:spPr>
          <a:xfrm>
            <a:off x="142340" y="4882187"/>
            <a:ext cx="3282384" cy="1773261"/>
          </a:xfrm>
          <a:prstGeom prst="snip2DiagRect">
            <a:avLst>
              <a:gd name="adj1" fmla="val 13923"/>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1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9549" r="13161"/>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41163" y="11383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a:ln w="6600">
                  <a:solidFill>
                    <a:srgbClr val="E13B44"/>
                  </a:solidFill>
                  <a:prstDash val="solid"/>
                </a:ln>
                <a:solidFill>
                  <a:srgbClr val="FFFF66"/>
                </a:solidFill>
                <a:effectLst>
                  <a:outerShdw dist="38100" dir="2700000" algn="tl" rotWithShape="0">
                    <a:srgbClr val="000000"/>
                  </a:outerShdw>
                </a:effectLst>
              </a:rPr>
              <a:t>Ayudando a desarrollar las facultades mentales</a:t>
            </a: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65863B-1083-1778-626D-A671BC4F7A09}"/>
              </a:ext>
            </a:extLst>
          </p:cNvPr>
          <p:cNvSpPr txBox="1"/>
          <p:nvPr/>
        </p:nvSpPr>
        <p:spPr>
          <a:xfrm>
            <a:off x="112014" y="189670"/>
            <a:ext cx="6819138" cy="923330"/>
          </a:xfrm>
          <a:prstGeom prst="rect">
            <a:avLst/>
          </a:prstGeom>
          <a:noFill/>
        </p:spPr>
        <p:txBody>
          <a:bodyPr wrap="square">
            <a:spAutoFit/>
          </a:bodyPr>
          <a:lstStyle/>
          <a:p>
            <a:r>
              <a:rPr lang="es-ES" b="1" dirty="0"/>
              <a:t>La única forma en que alguien puede estar seguro contra el poder de la intemperancia es </a:t>
            </a:r>
            <a:r>
              <a:rPr lang="es-ES" b="1" dirty="0">
                <a:solidFill>
                  <a:srgbClr val="C00000"/>
                </a:solidFill>
              </a:rPr>
              <a:t>absteniéndose completamente de vino, cerveza y bebidas fuertes</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37.</a:t>
            </a:r>
          </a:p>
        </p:txBody>
      </p:sp>
      <p:sp>
        <p:nvSpPr>
          <p:cNvPr id="5" name="CuadroTexto 4">
            <a:extLst>
              <a:ext uri="{FF2B5EF4-FFF2-40B4-BE49-F238E27FC236}">
                <a16:creationId xmlns:a16="http://schemas.microsoft.com/office/drawing/2014/main" id="{23CE9C3D-2BA6-5D83-AD8D-AF0DEC5254E3}"/>
              </a:ext>
            </a:extLst>
          </p:cNvPr>
          <p:cNvSpPr txBox="1"/>
          <p:nvPr/>
        </p:nvSpPr>
        <p:spPr>
          <a:xfrm>
            <a:off x="103632" y="1113000"/>
            <a:ext cx="6892635" cy="646331"/>
          </a:xfrm>
          <a:prstGeom prst="rect">
            <a:avLst/>
          </a:prstGeom>
          <a:noFill/>
        </p:spPr>
        <p:txBody>
          <a:bodyPr wrap="square">
            <a:spAutoFit/>
          </a:bodyPr>
          <a:lstStyle/>
          <a:p>
            <a:r>
              <a:rPr lang="es-ES" b="1" dirty="0">
                <a:solidFill>
                  <a:srgbClr val="C00000"/>
                </a:solidFill>
              </a:rPr>
              <a:t>La ociosidad, la falta de ideal, las malas compañías, pueden ser las causas que predispongan a la intemperancia</a:t>
            </a:r>
            <a:r>
              <a:rPr lang="es-ES" b="1" dirty="0"/>
              <a:t>.—La Educación, 198, 199.</a:t>
            </a:r>
          </a:p>
        </p:txBody>
      </p:sp>
      <p:sp>
        <p:nvSpPr>
          <p:cNvPr id="10" name="CuadroTexto 9">
            <a:extLst>
              <a:ext uri="{FF2B5EF4-FFF2-40B4-BE49-F238E27FC236}">
                <a16:creationId xmlns:a16="http://schemas.microsoft.com/office/drawing/2014/main" id="{7E54FF93-9A89-B26D-12C9-9C1564A4C40F}"/>
              </a:ext>
            </a:extLst>
          </p:cNvPr>
          <p:cNvSpPr txBox="1"/>
          <p:nvPr/>
        </p:nvSpPr>
        <p:spPr>
          <a:xfrm>
            <a:off x="3521583" y="1818050"/>
            <a:ext cx="8712564" cy="2585323"/>
          </a:xfrm>
          <a:prstGeom prst="rect">
            <a:avLst/>
          </a:prstGeom>
          <a:noFill/>
        </p:spPr>
        <p:txBody>
          <a:bodyPr wrap="square">
            <a:spAutoFit/>
          </a:bodyPr>
          <a:lstStyle/>
          <a:p>
            <a:r>
              <a:rPr lang="es-ES" b="1" dirty="0"/>
              <a:t> </a:t>
            </a:r>
            <a:r>
              <a:rPr lang="es-ES" b="1" dirty="0">
                <a:solidFill>
                  <a:srgbClr val="C00000"/>
                </a:solidFill>
              </a:rPr>
              <a:t>El té y el café producen un efecto inmediato. El sistema nervioso se excita bajo la influencia de estos venenos y en algunos casos, por un momento, el intelecto parece vigorizarse y la imaginación hacerse más vivida. Debido a que estos estimulantes producen resultados tan agradables, muchos llegan a la conclusión de que los necesitan realmente, pero hay siempre una reacción. El sistema nervioso ha tomado prestada energía de sus recursos futuros para usarla en el momento y todo ese vigor pasajero es seguido por una depresión consiguiente. La rapidez del alivio obtenido por el té y el café es una evidencia de que lo que parece ser energía es tan sólo excitación nerviosa y, por lo tanto, debe ser un daño para el organismo</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31. </a:t>
            </a:r>
          </a:p>
        </p:txBody>
      </p:sp>
      <p:sp>
        <p:nvSpPr>
          <p:cNvPr id="12" name="CuadroTexto 11">
            <a:extLst>
              <a:ext uri="{FF2B5EF4-FFF2-40B4-BE49-F238E27FC236}">
                <a16:creationId xmlns:a16="http://schemas.microsoft.com/office/drawing/2014/main" id="{6459981A-F014-34BB-025A-B575AA64C524}"/>
              </a:ext>
            </a:extLst>
          </p:cNvPr>
          <p:cNvSpPr txBox="1"/>
          <p:nvPr/>
        </p:nvSpPr>
        <p:spPr>
          <a:xfrm>
            <a:off x="112014" y="4360006"/>
            <a:ext cx="5365515" cy="2308324"/>
          </a:xfrm>
          <a:prstGeom prst="rect">
            <a:avLst/>
          </a:prstGeom>
          <a:noFill/>
        </p:spPr>
        <p:txBody>
          <a:bodyPr wrap="square">
            <a:spAutoFit/>
          </a:bodyPr>
          <a:lstStyle/>
          <a:p>
            <a:r>
              <a:rPr lang="es-ES" b="1" dirty="0">
                <a:solidFill>
                  <a:srgbClr val="C00000"/>
                </a:solidFill>
              </a:rPr>
              <a:t>El tabaco... afecta al cerebro y nubla la sensibilidad de manera que la mente no puede discernir con claridad las cosas espirituales, especialmente aquellas verdades que tendrían la tendencia de corregir esta sucia complacencia</a:t>
            </a:r>
            <a:r>
              <a:rPr lang="es-ES" b="1" dirty="0"/>
              <a:t>. Los que usan tabaco en cualquier forma no están limpios delante de Dios. En esa sucia práctica les es imposible glorificar a Dios en su cuerpo y espíritu que son de él.—</a:t>
            </a:r>
            <a:r>
              <a:rPr lang="es-ES" b="1" dirty="0" err="1"/>
              <a:t>Counsels</a:t>
            </a:r>
            <a:r>
              <a:rPr lang="es-ES" b="1" dirty="0"/>
              <a:t> </a:t>
            </a:r>
            <a:r>
              <a:rPr lang="es-ES" b="1" dirty="0" err="1"/>
              <a:t>on</a:t>
            </a:r>
            <a:r>
              <a:rPr lang="es-ES" b="1" dirty="0"/>
              <a:t> </a:t>
            </a:r>
            <a:r>
              <a:rPr lang="es-ES" b="1" dirty="0" err="1"/>
              <a:t>Health</a:t>
            </a:r>
            <a:r>
              <a:rPr lang="es-ES" b="1" dirty="0"/>
              <a:t>, 81.</a:t>
            </a:r>
          </a:p>
        </p:txBody>
      </p:sp>
      <p:pic>
        <p:nvPicPr>
          <p:cNvPr id="15" name="Imagen 14">
            <a:extLst>
              <a:ext uri="{FF2B5EF4-FFF2-40B4-BE49-F238E27FC236}">
                <a16:creationId xmlns:a16="http://schemas.microsoft.com/office/drawing/2014/main" id="{F5A62762-9B0C-2BB2-BD5D-FF0F50F294E2}"/>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81446"/>
            <a:ext cx="2167128" cy="1814041"/>
          </a:xfrm>
          <a:prstGeom prst="rect">
            <a:avLst/>
          </a:prstGeom>
        </p:spPr>
      </p:pic>
      <p:sp>
        <p:nvSpPr>
          <p:cNvPr id="16" name="CuadroTexto 15">
            <a:extLst>
              <a:ext uri="{FF2B5EF4-FFF2-40B4-BE49-F238E27FC236}">
                <a16:creationId xmlns:a16="http://schemas.microsoft.com/office/drawing/2014/main" id="{DD8F2C62-BB7D-48EF-474E-90E32C8011F7}"/>
              </a:ext>
            </a:extLst>
          </p:cNvPr>
          <p:cNvSpPr txBox="1"/>
          <p:nvPr/>
        </p:nvSpPr>
        <p:spPr>
          <a:xfrm>
            <a:off x="10040112" y="617721"/>
            <a:ext cx="1965960" cy="1200329"/>
          </a:xfrm>
          <a:prstGeom prst="rect">
            <a:avLst/>
          </a:prstGeom>
          <a:noFill/>
        </p:spPr>
        <p:txBody>
          <a:bodyPr wrap="square">
            <a:spAutoFit/>
          </a:bodyPr>
          <a:lstStyle/>
          <a:p>
            <a:pPr algn="ctr"/>
            <a:r>
              <a:rPr lang="es-ES" sz="2400" b="1" dirty="0">
                <a:solidFill>
                  <a:srgbClr val="5C5408"/>
                </a:solidFill>
              </a:rPr>
              <a:t>El hogar y la cruzada pro temperancia</a:t>
            </a:r>
          </a:p>
        </p:txBody>
      </p:sp>
      <p:pic>
        <p:nvPicPr>
          <p:cNvPr id="4" name="Imagen 3" descr="Botella y copa con bebida&#10;&#10;Descripción generada automáticamente con confianza media">
            <a:extLst>
              <a:ext uri="{FF2B5EF4-FFF2-40B4-BE49-F238E27FC236}">
                <a16:creationId xmlns:a16="http://schemas.microsoft.com/office/drawing/2014/main" id="{ED461BCC-6DC7-39F0-F956-6CE4F68BC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148" y="206922"/>
            <a:ext cx="2823699" cy="1587546"/>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a bebida en un vaso de cristal con líquido dentro&#10;&#10;Descripción generada automáticamente con confianza media">
            <a:extLst>
              <a:ext uri="{FF2B5EF4-FFF2-40B4-BE49-F238E27FC236}">
                <a16:creationId xmlns:a16="http://schemas.microsoft.com/office/drawing/2014/main" id="{61939D0C-51D7-8FEA-56C4-98B172CBA4C8}"/>
              </a:ext>
            </a:extLst>
          </p:cNvPr>
          <p:cNvPicPr>
            <a:picLocks noChangeAspect="1"/>
          </p:cNvPicPr>
          <p:nvPr/>
        </p:nvPicPr>
        <p:blipFill rotWithShape="1">
          <a:blip r:embed="rId5">
            <a:extLst>
              <a:ext uri="{28A0092B-C50C-407E-A947-70E740481C1C}">
                <a14:useLocalDpi xmlns:a14="http://schemas.microsoft.com/office/drawing/2010/main" val="0"/>
              </a:ext>
            </a:extLst>
          </a:blip>
          <a:srcRect l="11058" r="4960"/>
          <a:stretch/>
        </p:blipFill>
        <p:spPr>
          <a:xfrm>
            <a:off x="112397" y="1794469"/>
            <a:ext cx="3326890" cy="2506818"/>
          </a:xfrm>
          <a:prstGeom prst="snip2DiagRect">
            <a:avLst>
              <a:gd name="adj1" fmla="val 23710"/>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a taza de cafe&#10;&#10;Descripción generada automáticamente">
            <a:extLst>
              <a:ext uri="{FF2B5EF4-FFF2-40B4-BE49-F238E27FC236}">
                <a16:creationId xmlns:a16="http://schemas.microsoft.com/office/drawing/2014/main" id="{4E6A0CB2-C92B-9A74-58B6-62613F8FAE9D}"/>
              </a:ext>
            </a:extLst>
          </p:cNvPr>
          <p:cNvPicPr>
            <a:picLocks noChangeAspect="1"/>
          </p:cNvPicPr>
          <p:nvPr/>
        </p:nvPicPr>
        <p:blipFill rotWithShape="1">
          <a:blip r:embed="rId6">
            <a:extLst>
              <a:ext uri="{28A0092B-C50C-407E-A947-70E740481C1C}">
                <a14:useLocalDpi xmlns:a14="http://schemas.microsoft.com/office/drawing/2010/main" val="0"/>
              </a:ext>
            </a:extLst>
          </a:blip>
          <a:srcRect t="10930"/>
          <a:stretch/>
        </p:blipFill>
        <p:spPr>
          <a:xfrm>
            <a:off x="8222242" y="4426955"/>
            <a:ext cx="3783830" cy="2176628"/>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Zanahoria con un cuchillo&#10;&#10;Descripción generada automáticamente con confianza baja">
            <a:extLst>
              <a:ext uri="{FF2B5EF4-FFF2-40B4-BE49-F238E27FC236}">
                <a16:creationId xmlns:a16="http://schemas.microsoft.com/office/drawing/2014/main" id="{D77E1F0F-79D6-2757-A86E-AE10F8DD4E7B}"/>
              </a:ext>
            </a:extLst>
          </p:cNvPr>
          <p:cNvPicPr>
            <a:picLocks noChangeAspect="1"/>
          </p:cNvPicPr>
          <p:nvPr/>
        </p:nvPicPr>
        <p:blipFill rotWithShape="1">
          <a:blip r:embed="rId7">
            <a:extLst>
              <a:ext uri="{28A0092B-C50C-407E-A947-70E740481C1C}">
                <a14:useLocalDpi xmlns:a14="http://schemas.microsoft.com/office/drawing/2010/main" val="0"/>
              </a:ext>
            </a:extLst>
          </a:blip>
          <a:srcRect l="10148" r="10148"/>
          <a:stretch/>
        </p:blipFill>
        <p:spPr>
          <a:xfrm>
            <a:off x="5477529" y="4426955"/>
            <a:ext cx="2602300" cy="2176628"/>
          </a:xfrm>
          <a:prstGeom prst="snip2DiagRect">
            <a:avLst>
              <a:gd name="adj1" fmla="val 14703"/>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8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
                                        <p:tgtEl>
                                          <p:spTgt spid="4"/>
                                        </p:tgtEl>
                                      </p:cBhvr>
                                    </p:animEffect>
                                    <p:anim calcmode="lin" valueType="num">
                                      <p:cBhvr>
                                        <p:cTn id="29" dur="400" fill="hold"/>
                                        <p:tgtEl>
                                          <p:spTgt spid="4"/>
                                        </p:tgtEl>
                                        <p:attrNameLst>
                                          <p:attrName>ppt_x</p:attrName>
                                        </p:attrNameLst>
                                      </p:cBhvr>
                                      <p:tavLst>
                                        <p:tav tm="0">
                                          <p:val>
                                            <p:strVal val="#ppt_x"/>
                                          </p:val>
                                        </p:tav>
                                        <p:tav tm="100000">
                                          <p:val>
                                            <p:strVal val="#ppt_x"/>
                                          </p:val>
                                        </p:tav>
                                      </p:tavLst>
                                    </p:anim>
                                    <p:anim calcmode="lin" valueType="num">
                                      <p:cBhvr>
                                        <p:cTn id="30" dur="400" fill="hold"/>
                                        <p:tgtEl>
                                          <p:spTgt spid="4"/>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
                                        <p:tgtEl>
                                          <p:spTgt spid="7"/>
                                        </p:tgtEl>
                                      </p:cBhvr>
                                    </p:animEffect>
                                    <p:anim calcmode="lin" valueType="num">
                                      <p:cBhvr>
                                        <p:cTn id="47" dur="400" fill="hold"/>
                                        <p:tgtEl>
                                          <p:spTgt spid="7"/>
                                        </p:tgtEl>
                                        <p:attrNameLst>
                                          <p:attrName>ppt_x</p:attrName>
                                        </p:attrNameLst>
                                      </p:cBhvr>
                                      <p:tavLst>
                                        <p:tav tm="0">
                                          <p:val>
                                            <p:strVal val="#ppt_x"/>
                                          </p:val>
                                        </p:tav>
                                        <p:tav tm="100000">
                                          <p:val>
                                            <p:strVal val="#ppt_x"/>
                                          </p:val>
                                        </p:tav>
                                      </p:tavLst>
                                    </p:anim>
                                    <p:anim calcmode="lin" valueType="num">
                                      <p:cBhvr>
                                        <p:cTn id="48" dur="400" fill="hold"/>
                                        <p:tgtEl>
                                          <p:spTgt spid="7"/>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3"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anim calcmode="lin" valueType="num">
                                      <p:cBhvr>
                                        <p:cTn id="54" dur="400" fill="hold"/>
                                        <p:tgtEl>
                                          <p:spTgt spid="9"/>
                                        </p:tgtEl>
                                        <p:attrNameLst>
                                          <p:attrName>ppt_x</p:attrName>
                                        </p:attrNameLst>
                                      </p:cBhvr>
                                      <p:tavLst>
                                        <p:tav tm="0">
                                          <p:val>
                                            <p:strVal val="#ppt_x"/>
                                          </p:val>
                                        </p:tav>
                                        <p:tav tm="100000">
                                          <p:val>
                                            <p:strVal val="#ppt_x"/>
                                          </p:val>
                                        </p:tav>
                                      </p:tavLst>
                                    </p:anim>
                                    <p:anim calcmode="lin" valueType="num">
                                      <p:cBhvr>
                                        <p:cTn id="55" dur="400" fill="hold"/>
                                        <p:tgtEl>
                                          <p:spTgt spid="9"/>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
                                        <p:tgtEl>
                                          <p:spTgt spid="17"/>
                                        </p:tgtEl>
                                      </p:cBhvr>
                                    </p:animEffect>
                                    <p:anim calcmode="lin" valueType="num">
                                      <p:cBhvr>
                                        <p:cTn id="67" dur="400" fill="hold"/>
                                        <p:tgtEl>
                                          <p:spTgt spid="17"/>
                                        </p:tgtEl>
                                        <p:attrNameLst>
                                          <p:attrName>ppt_x</p:attrName>
                                        </p:attrNameLst>
                                      </p:cBhvr>
                                      <p:tavLst>
                                        <p:tav tm="0">
                                          <p:val>
                                            <p:strVal val="#ppt_x"/>
                                          </p:val>
                                        </p:tav>
                                        <p:tav tm="100000">
                                          <p:val>
                                            <p:strVal val="#ppt_x"/>
                                          </p:val>
                                        </p:tav>
                                      </p:tavLst>
                                    </p:anim>
                                    <p:anim calcmode="lin" valueType="num">
                                      <p:cBhvr>
                                        <p:cTn id="68" dur="400" fill="hold"/>
                                        <p:tgtEl>
                                          <p:spTgt spid="17"/>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F86DD8-B32C-C0F8-1853-4B154879632F}"/>
              </a:ext>
            </a:extLst>
          </p:cNvPr>
          <p:cNvSpPr txBox="1"/>
          <p:nvPr/>
        </p:nvSpPr>
        <p:spPr>
          <a:xfrm>
            <a:off x="3545457" y="174113"/>
            <a:ext cx="6412359" cy="2308324"/>
          </a:xfrm>
          <a:prstGeom prst="rect">
            <a:avLst/>
          </a:prstGeom>
          <a:noFill/>
        </p:spPr>
        <p:txBody>
          <a:bodyPr wrap="square">
            <a:spAutoFit/>
          </a:bodyPr>
          <a:lstStyle/>
          <a:p>
            <a:r>
              <a:rPr lang="es-ES" b="1" dirty="0">
                <a:solidFill>
                  <a:srgbClr val="C00000"/>
                </a:solidFill>
              </a:rPr>
              <a:t>El efecto de estimulantes y narcóticos es disminuir la fuerza física, y todo lo que afecte el cuerpo afectará la mente. </a:t>
            </a:r>
            <a:r>
              <a:rPr lang="es-ES" b="1" dirty="0"/>
              <a:t>Durante un tiempo, un estimulante puede despertar las energías y producir actividad mental y física, pero cuando ha desaparecido la influencia estimulante, tanto la mente como el cuerpo estarán peor que antes. Mientras más abundantemente se usen estos venenos, más brutal se volverá la naturaleza.—</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13 de septiembre de 1910. </a:t>
            </a:r>
          </a:p>
        </p:txBody>
      </p:sp>
      <p:sp>
        <p:nvSpPr>
          <p:cNvPr id="7" name="CuadroTexto 6">
            <a:extLst>
              <a:ext uri="{FF2B5EF4-FFF2-40B4-BE49-F238E27FC236}">
                <a16:creationId xmlns:a16="http://schemas.microsoft.com/office/drawing/2014/main" id="{345F24C8-FF09-19F0-1CF8-4A2D1A664AE8}"/>
              </a:ext>
            </a:extLst>
          </p:cNvPr>
          <p:cNvSpPr txBox="1"/>
          <p:nvPr/>
        </p:nvSpPr>
        <p:spPr>
          <a:xfrm>
            <a:off x="5013845" y="2411366"/>
            <a:ext cx="3780875" cy="2862322"/>
          </a:xfrm>
          <a:prstGeom prst="rect">
            <a:avLst/>
          </a:prstGeom>
          <a:noFill/>
        </p:spPr>
        <p:txBody>
          <a:bodyPr wrap="square">
            <a:spAutoFit/>
          </a:bodyPr>
          <a:lstStyle/>
          <a:p>
            <a:r>
              <a:rPr lang="es-ES" b="1" dirty="0">
                <a:solidFill>
                  <a:srgbClr val="C00000"/>
                </a:solidFill>
              </a:rPr>
              <a:t>Los padres debieran considerar como su primera ocupación el comprender las leyes de la vida y la salud, a fin de que no hagan nada en la preparación del alimento, o por medio de cualquier otro hábito, que desarrolle tendencias erróneas en sus hijos… </a:t>
            </a:r>
            <a:r>
              <a:rPr lang="es-ES" b="1" dirty="0"/>
              <a:t>los hijos que son propiedad de Dios comprada con sangre.— Testimonies </a:t>
            </a:r>
            <a:r>
              <a:rPr lang="es-ES" b="1" dirty="0" err="1"/>
              <a:t>for</a:t>
            </a:r>
            <a:r>
              <a:rPr lang="es-ES" b="1" dirty="0"/>
              <a:t> </a:t>
            </a:r>
            <a:r>
              <a:rPr lang="es-ES" b="1" dirty="0" err="1"/>
              <a:t>the</a:t>
            </a:r>
            <a:r>
              <a:rPr lang="es-ES" b="1" dirty="0"/>
              <a:t> </a:t>
            </a:r>
            <a:r>
              <a:rPr lang="es-ES" b="1" dirty="0" err="1"/>
              <a:t>Church</a:t>
            </a:r>
            <a:r>
              <a:rPr lang="es-ES" b="1" dirty="0"/>
              <a:t> 3: 568. </a:t>
            </a:r>
          </a:p>
        </p:txBody>
      </p:sp>
      <p:sp>
        <p:nvSpPr>
          <p:cNvPr id="11" name="CuadroTexto 10">
            <a:extLst>
              <a:ext uri="{FF2B5EF4-FFF2-40B4-BE49-F238E27FC236}">
                <a16:creationId xmlns:a16="http://schemas.microsoft.com/office/drawing/2014/main" id="{A9028A3E-ECB6-5146-34B6-586F1DA6BCA9}"/>
              </a:ext>
            </a:extLst>
          </p:cNvPr>
          <p:cNvSpPr txBox="1"/>
          <p:nvPr/>
        </p:nvSpPr>
        <p:spPr>
          <a:xfrm>
            <a:off x="5013845" y="5214641"/>
            <a:ext cx="7059283" cy="1477328"/>
          </a:xfrm>
          <a:prstGeom prst="rect">
            <a:avLst/>
          </a:prstGeom>
          <a:noFill/>
        </p:spPr>
        <p:txBody>
          <a:bodyPr wrap="square">
            <a:spAutoFit/>
          </a:bodyPr>
          <a:lstStyle/>
          <a:p>
            <a:r>
              <a:rPr lang="es-ES" b="1" dirty="0"/>
              <a:t>Dios nos exige que nos establezcamos sobre la amplia plataforma de la temperancia en comer, beber y vestir. </a:t>
            </a:r>
            <a:r>
              <a:rPr lang="es-ES" b="1" dirty="0">
                <a:solidFill>
                  <a:srgbClr val="C00000"/>
                </a:solidFill>
              </a:rPr>
              <a:t>Padres, ¿no despertaréis a vuestras responsabilidades dadas por Dios? Estudiad los principios de la reforma pro salud y enseñad a vuestros hijos que el camino de la sujeción del yo es la única senda segura</a:t>
            </a:r>
            <a:r>
              <a:rPr lang="es-ES" b="1" dirty="0"/>
              <a:t>.—Manuscrito 86, 1897.</a:t>
            </a:r>
          </a:p>
        </p:txBody>
      </p:sp>
      <p:pic>
        <p:nvPicPr>
          <p:cNvPr id="15" name="Imagen 14">
            <a:extLst>
              <a:ext uri="{FF2B5EF4-FFF2-40B4-BE49-F238E27FC236}">
                <a16:creationId xmlns:a16="http://schemas.microsoft.com/office/drawing/2014/main" id="{3DBCC349-7943-F186-125A-1F94D0D58511}"/>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81446"/>
            <a:ext cx="2167128" cy="1814041"/>
          </a:xfrm>
          <a:prstGeom prst="rect">
            <a:avLst/>
          </a:prstGeom>
        </p:spPr>
      </p:pic>
      <p:sp>
        <p:nvSpPr>
          <p:cNvPr id="16" name="CuadroTexto 15">
            <a:extLst>
              <a:ext uri="{FF2B5EF4-FFF2-40B4-BE49-F238E27FC236}">
                <a16:creationId xmlns:a16="http://schemas.microsoft.com/office/drawing/2014/main" id="{2985D5FF-9EE5-E0AC-4261-6A1FA0B694A3}"/>
              </a:ext>
            </a:extLst>
          </p:cNvPr>
          <p:cNvSpPr txBox="1"/>
          <p:nvPr/>
        </p:nvSpPr>
        <p:spPr>
          <a:xfrm>
            <a:off x="10040112" y="617721"/>
            <a:ext cx="1965960" cy="1200329"/>
          </a:xfrm>
          <a:prstGeom prst="rect">
            <a:avLst/>
          </a:prstGeom>
          <a:noFill/>
        </p:spPr>
        <p:txBody>
          <a:bodyPr wrap="square">
            <a:spAutoFit/>
          </a:bodyPr>
          <a:lstStyle/>
          <a:p>
            <a:pPr algn="ctr"/>
            <a:r>
              <a:rPr lang="es-ES" sz="2400" b="1" dirty="0">
                <a:solidFill>
                  <a:srgbClr val="5C5408"/>
                </a:solidFill>
              </a:rPr>
              <a:t>El hogar y la cruzada pro temperancia</a:t>
            </a:r>
          </a:p>
        </p:txBody>
      </p:sp>
      <p:pic>
        <p:nvPicPr>
          <p:cNvPr id="3" name="Imagen 2" descr="Una mano muestra un objeto en la mano&#10;&#10;Descripción generada automáticamente con confianza baja">
            <a:extLst>
              <a:ext uri="{FF2B5EF4-FFF2-40B4-BE49-F238E27FC236}">
                <a16:creationId xmlns:a16="http://schemas.microsoft.com/office/drawing/2014/main" id="{3FA019B7-250C-392F-92B3-4932333E3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99" y="421254"/>
            <a:ext cx="3224962" cy="1814041"/>
          </a:xfrm>
          <a:prstGeom prst="snip2DiagRect">
            <a:avLst>
              <a:gd name="adj1" fmla="val 1562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caricatura de una persona&#10;&#10;Descripción generada automáticamente con confianza baja">
            <a:extLst>
              <a:ext uri="{FF2B5EF4-FFF2-40B4-BE49-F238E27FC236}">
                <a16:creationId xmlns:a16="http://schemas.microsoft.com/office/drawing/2014/main" id="{C6BF06F6-4470-F597-F618-A54983396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33" y="2484517"/>
            <a:ext cx="4802091" cy="4164313"/>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niño sentado en el pasto&#10;&#10;Descripción generada automáticamente con confianza media">
            <a:extLst>
              <a:ext uri="{FF2B5EF4-FFF2-40B4-BE49-F238E27FC236}">
                <a16:creationId xmlns:a16="http://schemas.microsoft.com/office/drawing/2014/main" id="{DF6ACF6F-1810-8BAE-CD32-4A893A01FB29}"/>
              </a:ext>
            </a:extLst>
          </p:cNvPr>
          <p:cNvPicPr>
            <a:picLocks noChangeAspect="1"/>
          </p:cNvPicPr>
          <p:nvPr/>
        </p:nvPicPr>
        <p:blipFill rotWithShape="1">
          <a:blip r:embed="rId6">
            <a:extLst>
              <a:ext uri="{28A0092B-C50C-407E-A947-70E740481C1C}">
                <a14:useLocalDpi xmlns:a14="http://schemas.microsoft.com/office/drawing/2010/main" val="0"/>
              </a:ext>
            </a:extLst>
          </a:blip>
          <a:srcRect l="10953" r="10953"/>
          <a:stretch/>
        </p:blipFill>
        <p:spPr>
          <a:xfrm>
            <a:off x="8729002" y="2352320"/>
            <a:ext cx="3359366" cy="2862321"/>
          </a:xfrm>
          <a:prstGeom prst="snip2DiagRect">
            <a:avLst>
              <a:gd name="adj1" fmla="val 1513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5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t="1553" b="1553"/>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1214527"/>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7200" b="1" dirty="0">
                <a:ln w="6600">
                  <a:solidFill>
                    <a:srgbClr val="E13B44"/>
                  </a:solidFill>
                  <a:prstDash val="solid"/>
                </a:ln>
                <a:solidFill>
                  <a:srgbClr val="F0BFBA"/>
                </a:solidFill>
                <a:effectLst>
                  <a:outerShdw dist="38100" dir="2700000" algn="tl" rotWithShape="0">
                    <a:srgbClr val="000000"/>
                  </a:outerShdw>
                </a:effectLst>
              </a:rPr>
              <a:t>La vestimenta adecuada</a:t>
            </a:r>
          </a:p>
        </p:txBody>
      </p:sp>
    </p:spTree>
    <p:extLst>
      <p:ext uri="{BB962C8B-B14F-4D97-AF65-F5344CB8AC3E}">
        <p14:creationId xmlns:p14="http://schemas.microsoft.com/office/powerpoint/2010/main" val="41502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9E4C330-F921-C5CB-3B14-05C8FDE1BCC8}"/>
              </a:ext>
            </a:extLst>
          </p:cNvPr>
          <p:cNvSpPr txBox="1"/>
          <p:nvPr/>
        </p:nvSpPr>
        <p:spPr>
          <a:xfrm>
            <a:off x="183357" y="453920"/>
            <a:ext cx="7452047" cy="1754326"/>
          </a:xfrm>
          <a:prstGeom prst="rect">
            <a:avLst/>
          </a:prstGeom>
          <a:noFill/>
        </p:spPr>
        <p:txBody>
          <a:bodyPr wrap="square">
            <a:spAutoFit/>
          </a:bodyPr>
          <a:lstStyle/>
          <a:p>
            <a:r>
              <a:rPr lang="es-ES" b="1" dirty="0">
                <a:solidFill>
                  <a:srgbClr val="C00000"/>
                </a:solidFill>
              </a:rPr>
              <a:t>Vístanse nuestras hermanas sencillamente</a:t>
            </a:r>
            <a:r>
              <a:rPr lang="es-ES" b="1" dirty="0"/>
              <a:t>, como muchas lo hacen, que el vestido sea </a:t>
            </a:r>
            <a:r>
              <a:rPr lang="es-ES" b="1" dirty="0">
                <a:solidFill>
                  <a:srgbClr val="C00000"/>
                </a:solidFill>
              </a:rPr>
              <a:t>de material bueno y durable</a:t>
            </a:r>
            <a:r>
              <a:rPr lang="es-ES" b="1" dirty="0"/>
              <a:t>, </a:t>
            </a:r>
            <a:r>
              <a:rPr lang="es-ES" b="1" dirty="0">
                <a:solidFill>
                  <a:srgbClr val="C00000"/>
                </a:solidFill>
              </a:rPr>
              <a:t>apropiado para esta edad y que la cuestión del vestido no llene la mente. </a:t>
            </a:r>
            <a:r>
              <a:rPr lang="es-ES" b="1" dirty="0"/>
              <a:t>Nuestras hermanas debieran vestirse con sencillez. </a:t>
            </a:r>
            <a:r>
              <a:rPr lang="es-ES" b="1" dirty="0">
                <a:solidFill>
                  <a:srgbClr val="C00000"/>
                </a:solidFill>
              </a:rPr>
              <a:t>Debieran vestirse con una ropa modesta, con pudor y sobriedad.</a:t>
            </a:r>
            <a:r>
              <a:rPr lang="es-ES" b="1" dirty="0"/>
              <a:t> Dad al mundo una ilustración viviente del adorno interno de la gracia de Dios.—Manuscrito 167, 1897.</a:t>
            </a:r>
          </a:p>
        </p:txBody>
      </p:sp>
      <p:sp>
        <p:nvSpPr>
          <p:cNvPr id="11" name="CuadroTexto 10">
            <a:extLst>
              <a:ext uri="{FF2B5EF4-FFF2-40B4-BE49-F238E27FC236}">
                <a16:creationId xmlns:a16="http://schemas.microsoft.com/office/drawing/2014/main" id="{AA703E4B-6A7E-62CC-8C5F-B0466F64D6CA}"/>
              </a:ext>
            </a:extLst>
          </p:cNvPr>
          <p:cNvSpPr txBox="1"/>
          <p:nvPr/>
        </p:nvSpPr>
        <p:spPr>
          <a:xfrm>
            <a:off x="183357" y="2337880"/>
            <a:ext cx="7166349" cy="1477328"/>
          </a:xfrm>
          <a:prstGeom prst="rect">
            <a:avLst/>
          </a:prstGeom>
          <a:noFill/>
        </p:spPr>
        <p:txBody>
          <a:bodyPr wrap="square">
            <a:spAutoFit/>
          </a:bodyPr>
          <a:lstStyle/>
          <a:p>
            <a:r>
              <a:rPr lang="es-ES" b="1" dirty="0"/>
              <a:t> </a:t>
            </a:r>
            <a:r>
              <a:rPr lang="es-ES" b="1" dirty="0">
                <a:solidFill>
                  <a:srgbClr val="C00000"/>
                </a:solidFill>
              </a:rPr>
              <a:t>Si el mundo introduce una moda recatada, conveniente y saludable, que esté de acuerdo con la Biblia, no cambiará nuestra relación con Dios o con el mundo el adoptar tal estilo de vestido</a:t>
            </a:r>
            <a:r>
              <a:rPr lang="es-ES" b="1" dirty="0"/>
              <a:t>. Los cristianos debieran seguir a Cristo y hacer sus vestidos conforme a la Palabra de Dios. Debieran evitar los extremos.—Testimonies </a:t>
            </a:r>
            <a:r>
              <a:rPr lang="es-ES" b="1" dirty="0" err="1"/>
              <a:t>for</a:t>
            </a:r>
            <a:r>
              <a:rPr lang="es-ES" b="1" dirty="0"/>
              <a:t> </a:t>
            </a:r>
            <a:r>
              <a:rPr lang="es-ES" b="1" dirty="0" err="1"/>
              <a:t>the</a:t>
            </a:r>
            <a:r>
              <a:rPr lang="es-ES" b="1" dirty="0"/>
              <a:t> </a:t>
            </a:r>
            <a:r>
              <a:rPr lang="es-ES" b="1" dirty="0" err="1"/>
              <a:t>Church</a:t>
            </a:r>
            <a:r>
              <a:rPr lang="es-ES" b="1" dirty="0"/>
              <a:t> 1:458, 459.</a:t>
            </a:r>
          </a:p>
        </p:txBody>
      </p:sp>
      <p:sp>
        <p:nvSpPr>
          <p:cNvPr id="13" name="CuadroTexto 12">
            <a:extLst>
              <a:ext uri="{FF2B5EF4-FFF2-40B4-BE49-F238E27FC236}">
                <a16:creationId xmlns:a16="http://schemas.microsoft.com/office/drawing/2014/main" id="{4D9FC487-11D4-D1E3-2864-6EF757AC4634}"/>
              </a:ext>
            </a:extLst>
          </p:cNvPr>
          <p:cNvSpPr txBox="1"/>
          <p:nvPr/>
        </p:nvSpPr>
        <p:spPr>
          <a:xfrm>
            <a:off x="183357" y="3944842"/>
            <a:ext cx="7231950" cy="2862322"/>
          </a:xfrm>
          <a:prstGeom prst="rect">
            <a:avLst/>
          </a:prstGeom>
          <a:noFill/>
        </p:spPr>
        <p:txBody>
          <a:bodyPr wrap="square">
            <a:spAutoFit/>
          </a:bodyPr>
          <a:lstStyle/>
          <a:p>
            <a:r>
              <a:rPr lang="es-ES" b="1" dirty="0"/>
              <a:t> Se me indicaron los siguientes pasajes. Dijo el ángel: “Han de instruir al pueblo de Dios” (1 Timoteo 2:9, 10): </a:t>
            </a:r>
            <a:r>
              <a:rPr lang="es-ES" b="1" dirty="0">
                <a:solidFill>
                  <a:srgbClr val="C00000"/>
                </a:solidFill>
              </a:rPr>
              <a:t>“Asimismo que las mujeres se atavíen de ropa decorosa, con pudor y modestia, no con peinado ostentoso, ni oro, ni perlas, ni vestidos costosos, sino con buenas obras, como corresponde a mujeres que profesan piedad” </a:t>
            </a:r>
            <a:r>
              <a:rPr lang="es-ES" b="1" dirty="0"/>
              <a:t>(1 Pedro 3:3-5): </a:t>
            </a:r>
            <a:r>
              <a:rPr lang="es-ES" b="1" dirty="0">
                <a:solidFill>
                  <a:srgbClr val="C00000"/>
                </a:solidFill>
              </a:rPr>
              <a:t>“Vuestro atavío no sea el externo de peinados ostentosos, de adornos de oro o de vestidos lujosos, sino el interno, el del corazón, en el incorruptible ornato de un espíritu afable y apacible, que es de grande estima delante de Dios. Porque así también se ataviaban en otro tiempo aquellas santas mujeres”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1:189.</a:t>
            </a:r>
          </a:p>
        </p:txBody>
      </p:sp>
      <p:pic>
        <p:nvPicPr>
          <p:cNvPr id="7" name="Imagen 6">
            <a:extLst>
              <a:ext uri="{FF2B5EF4-FFF2-40B4-BE49-F238E27FC236}">
                <a16:creationId xmlns:a16="http://schemas.microsoft.com/office/drawing/2014/main" id="{B935AA3C-55B8-A3C4-5D05-46B4A387B934}"/>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3" name="CuadroTexto 2">
            <a:extLst>
              <a:ext uri="{FF2B5EF4-FFF2-40B4-BE49-F238E27FC236}">
                <a16:creationId xmlns:a16="http://schemas.microsoft.com/office/drawing/2014/main" id="{62F5D0A4-21D2-FDA5-4345-72B4DC8401C7}"/>
              </a:ext>
            </a:extLst>
          </p:cNvPr>
          <p:cNvSpPr txBox="1"/>
          <p:nvPr/>
        </p:nvSpPr>
        <p:spPr>
          <a:xfrm>
            <a:off x="8318296" y="416940"/>
            <a:ext cx="2465070"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Sitka Subheading" pitchFamily="2" charset="0"/>
              </a:rPr>
              <a:t>Las bendiciones de la vestimenta correcta</a:t>
            </a:r>
          </a:p>
        </p:txBody>
      </p:sp>
      <p:pic>
        <p:nvPicPr>
          <p:cNvPr id="2" name="Imagen 1" descr="Mujer con vestido blanco&#10;&#10;Descripción generada automáticamente">
            <a:extLst>
              <a:ext uri="{FF2B5EF4-FFF2-40B4-BE49-F238E27FC236}">
                <a16:creationId xmlns:a16="http://schemas.microsoft.com/office/drawing/2014/main" id="{278F4FF3-0523-49AD-7D4C-A1C6A3FA713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10776" y="1643138"/>
            <a:ext cx="2035481" cy="4885151"/>
          </a:xfrm>
          <a:prstGeom prst="round2DiagRect">
            <a:avLst>
              <a:gd name="adj1" fmla="val 0"/>
              <a:gd name="adj2" fmla="val 14375"/>
            </a:avLst>
          </a:prstGeom>
          <a:ln w="38100" cap="sq">
            <a:solidFill>
              <a:srgbClr val="D04E6E"/>
            </a:solidFill>
            <a:miter lim="800000"/>
          </a:ln>
          <a:effectLst>
            <a:outerShdw blurRad="254000" algn="tl" rotWithShape="0">
              <a:srgbClr val="000000">
                <a:alpha val="43000"/>
              </a:srgbClr>
            </a:outerShdw>
          </a:effectLst>
        </p:spPr>
      </p:pic>
      <p:pic>
        <p:nvPicPr>
          <p:cNvPr id="8" name="Imagen 7" descr="Imagen que contiene persona, ropa, parado, posando&#10;&#10;Descripción generada automáticamente">
            <a:extLst>
              <a:ext uri="{FF2B5EF4-FFF2-40B4-BE49-F238E27FC236}">
                <a16:creationId xmlns:a16="http://schemas.microsoft.com/office/drawing/2014/main" id="{70922618-6973-69E5-BF4D-EB50408CD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630" y="1643138"/>
            <a:ext cx="1520450" cy="4885151"/>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522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
                                        </p:tgtEl>
                                        <p:attrNameLst>
                                          <p:attrName>ppt_y</p:attrName>
                                        </p:attrNameLst>
                                      </p:cBhvr>
                                      <p:tavLst>
                                        <p:tav tm="0">
                                          <p:val>
                                            <p:strVal val="#ppt_y"/>
                                          </p:val>
                                        </p:tav>
                                        <p:tav tm="100000">
                                          <p:val>
                                            <p:strVal val="#ppt_y"/>
                                          </p:val>
                                        </p:tav>
                                      </p:tavLst>
                                    </p:anim>
                                    <p:anim calcmode="lin" valueType="num">
                                      <p:cBhvr>
                                        <p:cTn id="16"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4)">
                                      <p:cBhvr>
                                        <p:cTn id="23" dur="750"/>
                                        <p:tgtEl>
                                          <p:spTgt spid="2"/>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95EC26-551B-06F6-2C0D-43DA1306D656}"/>
              </a:ext>
            </a:extLst>
          </p:cNvPr>
          <p:cNvSpPr txBox="1"/>
          <p:nvPr/>
        </p:nvSpPr>
        <p:spPr>
          <a:xfrm>
            <a:off x="3027872" y="3718679"/>
            <a:ext cx="9230934" cy="3139321"/>
          </a:xfrm>
          <a:prstGeom prst="rect">
            <a:avLst/>
          </a:prstGeom>
          <a:noFill/>
        </p:spPr>
        <p:txBody>
          <a:bodyPr wrap="square">
            <a:spAutoFit/>
          </a:bodyPr>
          <a:lstStyle/>
          <a:p>
            <a:r>
              <a:rPr lang="es-ES" b="1" dirty="0">
                <a:solidFill>
                  <a:srgbClr val="C00000"/>
                </a:solidFill>
              </a:rPr>
              <a:t>Hay un vestido que cada niño y cada joven puede buscar inocentemente. Es la justicia de los santos.</a:t>
            </a:r>
            <a:r>
              <a:rPr lang="es-ES" b="1" dirty="0"/>
              <a:t> Si tan sólo fueran tan dispuestos y perseverantes en obtener esto, como son en arreglar sus vestidos de acuerdo con las modas de la sociedad mundana, pronto estarían revestidos con la justicia de Cristo y sus nombres no serían borrados del libro de la vida. Las madres, tanto como las jóvenes y niñas, necesitan orar. “Crea en mí, oh Dios, un corazón limpio, y renueva un espíritu recto dentro de mi”. Salmos 51:10. Esta pureza de corazón y gracia del espíritu son más preciosas que el oro, tanto para este tiempo como para la eternidad. Sólo los puros de corazón verán a Dios. </a:t>
            </a:r>
            <a:r>
              <a:rPr lang="es-ES" b="1" dirty="0">
                <a:solidFill>
                  <a:srgbClr val="C00000"/>
                </a:solidFill>
              </a:rPr>
              <a:t>Por lo tanto, madres, enseñad a vuestras hijas e hijos, línea sobre línea y precepto sobre precepto, que la justicia de Cristo es el único vestido con el que podrán ser admitidas en el cielo y que revestidas con este atavío continuamente realizarán sus deberes en esta vida glorificando a Dios</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95. </a:t>
            </a:r>
          </a:p>
        </p:txBody>
      </p:sp>
      <p:sp>
        <p:nvSpPr>
          <p:cNvPr id="15" name="CuadroTexto 14">
            <a:extLst>
              <a:ext uri="{FF2B5EF4-FFF2-40B4-BE49-F238E27FC236}">
                <a16:creationId xmlns:a16="http://schemas.microsoft.com/office/drawing/2014/main" id="{E4CA5DDB-D43A-CAC6-C223-292429BF5A04}"/>
              </a:ext>
            </a:extLst>
          </p:cNvPr>
          <p:cNvSpPr txBox="1"/>
          <p:nvPr/>
        </p:nvSpPr>
        <p:spPr>
          <a:xfrm>
            <a:off x="4960863" y="1471910"/>
            <a:ext cx="6978769" cy="2246769"/>
          </a:xfrm>
          <a:prstGeom prst="rect">
            <a:avLst/>
          </a:prstGeom>
          <a:noFill/>
        </p:spPr>
        <p:txBody>
          <a:bodyPr wrap="square">
            <a:spAutoFit/>
          </a:bodyPr>
          <a:lstStyle/>
          <a:p>
            <a:r>
              <a:rPr lang="es-ES" sz="2000" b="1" dirty="0">
                <a:solidFill>
                  <a:srgbClr val="C00000"/>
                </a:solidFill>
              </a:rPr>
              <a:t>El vestido ostentoso y extravagante con demasiada frecuencia fomenta la concupiscencia en el corazón del que lo lleva y despierta bajas pasiones en el corazón del que mira.</a:t>
            </a:r>
            <a:r>
              <a:rPr lang="es-ES" sz="2000" b="1" dirty="0"/>
              <a:t> Dios ve que la ruina del carácter es precedida frecuentemente por la complacencia del orgullo y de la vanidad en el vestido. Ve que los atavíos costosos sofocan el deseo de hacer el bien.—Testimonies </a:t>
            </a:r>
            <a:r>
              <a:rPr lang="es-ES" sz="2000" b="1" dirty="0" err="1"/>
              <a:t>for</a:t>
            </a:r>
            <a:r>
              <a:rPr lang="es-ES" sz="2000" b="1" dirty="0"/>
              <a:t> </a:t>
            </a:r>
            <a:r>
              <a:rPr lang="es-ES" sz="2000" b="1" dirty="0" err="1"/>
              <a:t>the</a:t>
            </a:r>
            <a:r>
              <a:rPr lang="es-ES" sz="2000" b="1" dirty="0"/>
              <a:t> </a:t>
            </a:r>
            <a:r>
              <a:rPr lang="es-ES" sz="2000" b="1" dirty="0" err="1"/>
              <a:t>Church</a:t>
            </a:r>
            <a:r>
              <a:rPr lang="es-ES" sz="2000" b="1" dirty="0"/>
              <a:t> 4:645.</a:t>
            </a:r>
          </a:p>
        </p:txBody>
      </p:sp>
      <p:pic>
        <p:nvPicPr>
          <p:cNvPr id="6" name="Imagen 5">
            <a:extLst>
              <a:ext uri="{FF2B5EF4-FFF2-40B4-BE49-F238E27FC236}">
                <a16:creationId xmlns:a16="http://schemas.microsoft.com/office/drawing/2014/main" id="{80C44454-5C48-D52C-8F06-4C45B02E5967}"/>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8" name="CuadroTexto 7">
            <a:extLst>
              <a:ext uri="{FF2B5EF4-FFF2-40B4-BE49-F238E27FC236}">
                <a16:creationId xmlns:a16="http://schemas.microsoft.com/office/drawing/2014/main" id="{BC710F79-7ECB-4603-16D2-F773EC24C6FA}"/>
              </a:ext>
            </a:extLst>
          </p:cNvPr>
          <p:cNvSpPr txBox="1"/>
          <p:nvPr/>
        </p:nvSpPr>
        <p:spPr>
          <a:xfrm>
            <a:off x="8318296" y="416940"/>
            <a:ext cx="2465070"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Sitka Subheading" pitchFamily="2" charset="0"/>
              </a:rPr>
              <a:t>Las bendiciones de la vestimenta correcta</a:t>
            </a:r>
          </a:p>
        </p:txBody>
      </p:sp>
      <p:pic>
        <p:nvPicPr>
          <p:cNvPr id="3" name="Imagen 2" descr="Imagen que contiene persona, interior, ropa, hombre&#10;&#10;Descripción generada automáticamente">
            <a:extLst>
              <a:ext uri="{FF2B5EF4-FFF2-40B4-BE49-F238E27FC236}">
                <a16:creationId xmlns:a16="http://schemas.microsoft.com/office/drawing/2014/main" id="{951FBEB2-9EAC-3BAF-5008-6B5D824BA5D2}"/>
              </a:ext>
            </a:extLst>
          </p:cNvPr>
          <p:cNvPicPr>
            <a:picLocks noChangeAspect="1"/>
          </p:cNvPicPr>
          <p:nvPr/>
        </p:nvPicPr>
        <p:blipFill rotWithShape="1">
          <a:blip r:embed="rId4">
            <a:extLst>
              <a:ext uri="{28A0092B-C50C-407E-A947-70E740481C1C}">
                <a14:useLocalDpi xmlns:a14="http://schemas.microsoft.com/office/drawing/2010/main" val="0"/>
              </a:ext>
            </a:extLst>
          </a:blip>
          <a:srcRect l="-136" t="14733" r="136" b="1"/>
          <a:stretch/>
        </p:blipFill>
        <p:spPr>
          <a:xfrm>
            <a:off x="252368" y="3536830"/>
            <a:ext cx="2671987" cy="3213940"/>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pic>
        <p:nvPicPr>
          <p:cNvPr id="14" name="Imagen 13" descr="Un grupo de personas disfrazadas&#10;&#10;Descripción generada automáticamente con confianza media">
            <a:extLst>
              <a:ext uri="{FF2B5EF4-FFF2-40B4-BE49-F238E27FC236}">
                <a16:creationId xmlns:a16="http://schemas.microsoft.com/office/drawing/2014/main" id="{511B0DCE-D192-DD72-1607-1D9ED895021A}"/>
              </a:ext>
            </a:extLst>
          </p:cNvPr>
          <p:cNvPicPr>
            <a:picLocks noChangeAspect="1"/>
          </p:cNvPicPr>
          <p:nvPr/>
        </p:nvPicPr>
        <p:blipFill rotWithShape="1">
          <a:blip r:embed="rId5">
            <a:extLst>
              <a:ext uri="{28A0092B-C50C-407E-A947-70E740481C1C}">
                <a14:useLocalDpi xmlns:a14="http://schemas.microsoft.com/office/drawing/2010/main" val="0"/>
              </a:ext>
            </a:extLst>
          </a:blip>
          <a:srcRect l="4897" t="777" r="6102" b="49999"/>
          <a:stretch/>
        </p:blipFill>
        <p:spPr>
          <a:xfrm>
            <a:off x="252368" y="671571"/>
            <a:ext cx="4586699" cy="2536761"/>
          </a:xfrm>
          <a:prstGeom prst="round2DiagRect">
            <a:avLst>
              <a:gd name="adj1" fmla="val 0"/>
              <a:gd name="adj2" fmla="val 14779"/>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8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CB01815-6537-199D-4347-A2D054F3762B}"/>
              </a:ext>
            </a:extLst>
          </p:cNvPr>
          <p:cNvGraphicFramePr/>
          <p:nvPr>
            <p:extLst>
              <p:ext uri="{D42A27DB-BD31-4B8C-83A1-F6EECF244321}">
                <p14:modId xmlns:p14="http://schemas.microsoft.com/office/powerpoint/2010/main" val="2301756545"/>
              </p:ext>
            </p:extLst>
          </p:nvPr>
        </p:nvGraphicFramePr>
        <p:xfrm>
          <a:off x="4471415" y="452582"/>
          <a:ext cx="7590113" cy="6369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8"/>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085128" y="352682"/>
            <a:ext cx="2819095" cy="1200329"/>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Sitka Subheading" pitchFamily="2" charset="0"/>
              </a:rPr>
              <a:t>La enseñanza de los principios fundamentales de la vestimenta</a:t>
            </a:r>
          </a:p>
        </p:txBody>
      </p:sp>
      <p:sp>
        <p:nvSpPr>
          <p:cNvPr id="10" name="CuadroTexto 9">
            <a:extLst>
              <a:ext uri="{FF2B5EF4-FFF2-40B4-BE49-F238E27FC236}">
                <a16:creationId xmlns:a16="http://schemas.microsoft.com/office/drawing/2014/main" id="{AF6A1139-1AAD-9F64-27E5-341F1C0585F3}"/>
              </a:ext>
            </a:extLst>
          </p:cNvPr>
          <p:cNvSpPr txBox="1"/>
          <p:nvPr/>
        </p:nvSpPr>
        <p:spPr>
          <a:xfrm>
            <a:off x="5182995" y="83250"/>
            <a:ext cx="6126480" cy="369332"/>
          </a:xfrm>
          <a:prstGeom prst="rect">
            <a:avLst/>
          </a:prstGeom>
          <a:noFill/>
        </p:spPr>
        <p:txBody>
          <a:bodyPr wrap="square">
            <a:spAutoFit/>
          </a:bodyPr>
          <a:lstStyle/>
          <a:p>
            <a:pPr>
              <a:spcBef>
                <a:spcPts val="1200"/>
              </a:spcBef>
            </a:pPr>
            <a:r>
              <a:rPr lang="es-ES" b="1" dirty="0"/>
              <a:t>Enséñale a tus hijos estos principios respecto a la vestimenta:</a:t>
            </a:r>
          </a:p>
        </p:txBody>
      </p:sp>
      <p:pic>
        <p:nvPicPr>
          <p:cNvPr id="3" name="Imagen 2" descr="Un grupo de personas posando junto a un niño&#10;&#10;Descripción generada automáticamente con confianza media">
            <a:extLst>
              <a:ext uri="{FF2B5EF4-FFF2-40B4-BE49-F238E27FC236}">
                <a16:creationId xmlns:a16="http://schemas.microsoft.com/office/drawing/2014/main" id="{B7E0075B-8156-2E26-9B27-D476CFF59436}"/>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201326" y="1936742"/>
            <a:ext cx="4177727" cy="4703929"/>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29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8"/>
                                        </p:tgtEl>
                                        <p:attrNameLst>
                                          <p:attrName>ppt_y</p:attrName>
                                        </p:attrNameLst>
                                      </p:cBhvr>
                                      <p:tavLst>
                                        <p:tav tm="0">
                                          <p:val>
                                            <p:strVal val="#ppt_y"/>
                                          </p:val>
                                        </p:tav>
                                        <p:tav tm="100000">
                                          <p:val>
                                            <p:strVal val="#ppt_y"/>
                                          </p:val>
                                        </p:tav>
                                      </p:tavLst>
                                    </p:anim>
                                    <p:anim calcmode="lin" valueType="num">
                                      <p:cBhvr>
                                        <p:cTn id="16"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out)">
                                      <p:cBhvr>
                                        <p:cTn id="27" dur="750"/>
                                        <p:tgtEl>
                                          <p:spTgt spid="3"/>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2">
                                            <p:graphicEl>
                                              <a:dgm id="{C6BC21AB-65EB-4276-9090-C0D8409EF124}"/>
                                            </p:graphicEl>
                                          </p:spTgt>
                                        </p:tgtEl>
                                        <p:attrNameLst>
                                          <p:attrName>style.visibility</p:attrName>
                                        </p:attrNameLst>
                                      </p:cBhvr>
                                      <p:to>
                                        <p:strVal val="visible"/>
                                      </p:to>
                                    </p:set>
                                    <p:animEffect transition="in" filter="wipe(left)">
                                      <p:cBhvr>
                                        <p:cTn id="31" dur="500"/>
                                        <p:tgtEl>
                                          <p:spTgt spid="2">
                                            <p:graphicEl>
                                              <a:dgm id="{C6BC21AB-65EB-4276-9090-C0D8409EF12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graphicEl>
                                              <a:dgm id="{A6059B5E-BD2B-4ADC-B168-21962F8B0F6A}"/>
                                            </p:graphicEl>
                                          </p:spTgt>
                                        </p:tgtEl>
                                        <p:attrNameLst>
                                          <p:attrName>style.visibility</p:attrName>
                                        </p:attrNameLst>
                                      </p:cBhvr>
                                      <p:to>
                                        <p:strVal val="visible"/>
                                      </p:to>
                                    </p:set>
                                    <p:animEffect transition="in" filter="wipe(left)">
                                      <p:cBhvr>
                                        <p:cTn id="36" dur="500"/>
                                        <p:tgtEl>
                                          <p:spTgt spid="2">
                                            <p:graphicEl>
                                              <a:dgm id="{A6059B5E-BD2B-4ADC-B168-21962F8B0F6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FCC6A5CD-C356-4AB1-8380-4CEF690D4542}"/>
                                            </p:graphicEl>
                                          </p:spTgt>
                                        </p:tgtEl>
                                        <p:attrNameLst>
                                          <p:attrName>style.visibility</p:attrName>
                                        </p:attrNameLst>
                                      </p:cBhvr>
                                      <p:to>
                                        <p:strVal val="visible"/>
                                      </p:to>
                                    </p:set>
                                    <p:animEffect transition="in" filter="wipe(left)">
                                      <p:cBhvr>
                                        <p:cTn id="41" dur="500"/>
                                        <p:tgtEl>
                                          <p:spTgt spid="2">
                                            <p:graphicEl>
                                              <a:dgm id="{FCC6A5CD-C356-4AB1-8380-4CEF690D454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graphicEl>
                                              <a:dgm id="{78D99540-0812-42AB-9512-13F0CAAFADF0}"/>
                                            </p:graphicEl>
                                          </p:spTgt>
                                        </p:tgtEl>
                                        <p:attrNameLst>
                                          <p:attrName>style.visibility</p:attrName>
                                        </p:attrNameLst>
                                      </p:cBhvr>
                                      <p:to>
                                        <p:strVal val="visible"/>
                                      </p:to>
                                    </p:set>
                                    <p:animEffect transition="in" filter="wipe(left)">
                                      <p:cBhvr>
                                        <p:cTn id="46" dur="500"/>
                                        <p:tgtEl>
                                          <p:spTgt spid="2">
                                            <p:graphicEl>
                                              <a:dgm id="{78D99540-0812-42AB-9512-13F0CAAFADF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
                                            <p:graphicEl>
                                              <a:dgm id="{2EEA2017-6750-48EC-B610-65CDE732BB47}"/>
                                            </p:graphicEl>
                                          </p:spTgt>
                                        </p:tgtEl>
                                        <p:attrNameLst>
                                          <p:attrName>style.visibility</p:attrName>
                                        </p:attrNameLst>
                                      </p:cBhvr>
                                      <p:to>
                                        <p:strVal val="visible"/>
                                      </p:to>
                                    </p:set>
                                    <p:animEffect transition="in" filter="wipe(left)">
                                      <p:cBhvr>
                                        <p:cTn id="51" dur="500"/>
                                        <p:tgtEl>
                                          <p:spTgt spid="2">
                                            <p:graphicEl>
                                              <a:dgm id="{2EEA2017-6750-48EC-B610-65CDE732BB4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8FF142FF-280C-464B-8AEE-838B95A48EB0}"/>
                                            </p:graphicEl>
                                          </p:spTgt>
                                        </p:tgtEl>
                                        <p:attrNameLst>
                                          <p:attrName>style.visibility</p:attrName>
                                        </p:attrNameLst>
                                      </p:cBhvr>
                                      <p:to>
                                        <p:strVal val="visible"/>
                                      </p:to>
                                    </p:set>
                                    <p:animEffect transition="in" filter="wipe(left)">
                                      <p:cBhvr>
                                        <p:cTn id="56" dur="500"/>
                                        <p:tgtEl>
                                          <p:spTgt spid="2">
                                            <p:graphicEl>
                                              <a:dgm id="{8FF142FF-280C-464B-8AEE-838B95A48EB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69917D77-2D02-49D4-97A4-28C3EB37B298}"/>
                                            </p:graphicEl>
                                          </p:spTgt>
                                        </p:tgtEl>
                                        <p:attrNameLst>
                                          <p:attrName>style.visibility</p:attrName>
                                        </p:attrNameLst>
                                      </p:cBhvr>
                                      <p:to>
                                        <p:strVal val="visible"/>
                                      </p:to>
                                    </p:set>
                                    <p:animEffect transition="in" filter="wipe(left)">
                                      <p:cBhvr>
                                        <p:cTn id="61" dur="500"/>
                                        <p:tgtEl>
                                          <p:spTgt spid="2">
                                            <p:graphicEl>
                                              <a:dgm id="{69917D77-2D02-49D4-97A4-28C3EB37B29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388242DB-4BDD-442B-9FBF-B41D1C0CF917}"/>
                                            </p:graphicEl>
                                          </p:spTgt>
                                        </p:tgtEl>
                                        <p:attrNameLst>
                                          <p:attrName>style.visibility</p:attrName>
                                        </p:attrNameLst>
                                      </p:cBhvr>
                                      <p:to>
                                        <p:strVal val="visible"/>
                                      </p:to>
                                    </p:set>
                                    <p:animEffect transition="in" filter="wipe(left)">
                                      <p:cBhvr>
                                        <p:cTn id="66" dur="500"/>
                                        <p:tgtEl>
                                          <p:spTgt spid="2">
                                            <p:graphicEl>
                                              <a:dgm id="{388242DB-4BDD-442B-9FBF-B41D1C0CF917}"/>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graphicEl>
                                              <a:dgm id="{95BB56E6-DD29-4A3F-B65C-0285C72F6AC5}"/>
                                            </p:graphicEl>
                                          </p:spTgt>
                                        </p:tgtEl>
                                        <p:attrNameLst>
                                          <p:attrName>style.visibility</p:attrName>
                                        </p:attrNameLst>
                                      </p:cBhvr>
                                      <p:to>
                                        <p:strVal val="visible"/>
                                      </p:to>
                                    </p:set>
                                    <p:animEffect transition="in" filter="wipe(left)">
                                      <p:cBhvr>
                                        <p:cTn id="71" dur="500"/>
                                        <p:tgtEl>
                                          <p:spTgt spid="2">
                                            <p:graphicEl>
                                              <a:dgm id="{95BB56E6-DD29-4A3F-B65C-0285C72F6A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4"/>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085128" y="352682"/>
            <a:ext cx="2819095" cy="1200329"/>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Sitka Subheading" pitchFamily="2" charset="0"/>
              </a:rPr>
              <a:t>La enseñanza de los principios fundamentales de la vestimenta</a:t>
            </a:r>
          </a:p>
        </p:txBody>
      </p:sp>
      <p:sp>
        <p:nvSpPr>
          <p:cNvPr id="6" name="CuadroTexto 5">
            <a:extLst>
              <a:ext uri="{FF2B5EF4-FFF2-40B4-BE49-F238E27FC236}">
                <a16:creationId xmlns:a16="http://schemas.microsoft.com/office/drawing/2014/main" id="{49C09E5D-907E-5C32-369B-85584A30D8ED}"/>
              </a:ext>
            </a:extLst>
          </p:cNvPr>
          <p:cNvSpPr txBox="1"/>
          <p:nvPr/>
        </p:nvSpPr>
        <p:spPr>
          <a:xfrm>
            <a:off x="5182995" y="168016"/>
            <a:ext cx="6126480" cy="369332"/>
          </a:xfrm>
          <a:prstGeom prst="rect">
            <a:avLst/>
          </a:prstGeom>
          <a:noFill/>
        </p:spPr>
        <p:txBody>
          <a:bodyPr wrap="square">
            <a:spAutoFit/>
          </a:bodyPr>
          <a:lstStyle/>
          <a:p>
            <a:pPr>
              <a:spcBef>
                <a:spcPts val="1200"/>
              </a:spcBef>
            </a:pPr>
            <a:r>
              <a:rPr lang="es-ES" b="1" dirty="0"/>
              <a:t>Enséñale a tus hijos estos principios respecto a la vestimenta:</a:t>
            </a:r>
          </a:p>
        </p:txBody>
      </p:sp>
      <p:pic>
        <p:nvPicPr>
          <p:cNvPr id="3" name="Imagen 2" descr="Un grupo de niños posando para una foto&#10;&#10;Descripción generada automáticamente con confianza media">
            <a:extLst>
              <a:ext uri="{FF2B5EF4-FFF2-40B4-BE49-F238E27FC236}">
                <a16:creationId xmlns:a16="http://schemas.microsoft.com/office/drawing/2014/main" id="{900D8BB3-061C-5C31-711E-AE8541479F54}"/>
              </a:ext>
            </a:extLst>
          </p:cNvPr>
          <p:cNvPicPr>
            <a:picLocks noChangeAspect="1"/>
          </p:cNvPicPr>
          <p:nvPr/>
        </p:nvPicPr>
        <p:blipFill rotWithShape="1">
          <a:blip r:embed="rId5">
            <a:extLst>
              <a:ext uri="{28A0092B-C50C-407E-A947-70E740481C1C}">
                <a14:useLocalDpi xmlns:a14="http://schemas.microsoft.com/office/drawing/2010/main" val="0"/>
              </a:ext>
            </a:extLst>
          </a:blip>
          <a:srcRect l="53450"/>
          <a:stretch/>
        </p:blipFill>
        <p:spPr>
          <a:xfrm>
            <a:off x="382359" y="1990896"/>
            <a:ext cx="3947542" cy="477419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graphicFrame>
        <p:nvGraphicFramePr>
          <p:cNvPr id="9" name="Diagrama 8">
            <a:extLst>
              <a:ext uri="{FF2B5EF4-FFF2-40B4-BE49-F238E27FC236}">
                <a16:creationId xmlns:a16="http://schemas.microsoft.com/office/drawing/2014/main" id="{DED83523-DC13-DB7B-C042-138AC3A7E2B8}"/>
              </a:ext>
            </a:extLst>
          </p:cNvPr>
          <p:cNvGraphicFramePr/>
          <p:nvPr>
            <p:extLst>
              <p:ext uri="{D42A27DB-BD31-4B8C-83A1-F6EECF244321}">
                <p14:modId xmlns:p14="http://schemas.microsoft.com/office/powerpoint/2010/main" val="205539086"/>
              </p:ext>
            </p:extLst>
          </p:nvPr>
        </p:nvGraphicFramePr>
        <p:xfrm>
          <a:off x="4682350" y="352682"/>
          <a:ext cx="7379179" cy="676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270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graphicEl>
                                              <a:dgm id="{870EBB98-1F6B-4187-941E-830AAC710F30}"/>
                                            </p:graphicEl>
                                          </p:spTgt>
                                        </p:tgtEl>
                                        <p:attrNameLst>
                                          <p:attrName>style.visibility</p:attrName>
                                        </p:attrNameLst>
                                      </p:cBhvr>
                                      <p:to>
                                        <p:strVal val="visible"/>
                                      </p:to>
                                    </p:set>
                                    <p:animEffect transition="in" filter="wipe(left)">
                                      <p:cBhvr>
                                        <p:cTn id="14" dur="500"/>
                                        <p:tgtEl>
                                          <p:spTgt spid="9">
                                            <p:graphicEl>
                                              <a:dgm id="{870EBB98-1F6B-4187-941E-830AAC710F30}"/>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graphicEl>
                                              <a:dgm id="{87C4CA99-829F-48AB-92F0-3725F81AF9DD}"/>
                                            </p:graphicEl>
                                          </p:spTgt>
                                        </p:tgtEl>
                                        <p:attrNameLst>
                                          <p:attrName>style.visibility</p:attrName>
                                        </p:attrNameLst>
                                      </p:cBhvr>
                                      <p:to>
                                        <p:strVal val="visible"/>
                                      </p:to>
                                    </p:set>
                                    <p:animEffect transition="in" filter="wipe(left)">
                                      <p:cBhvr>
                                        <p:cTn id="19" dur="500"/>
                                        <p:tgtEl>
                                          <p:spTgt spid="9">
                                            <p:graphicEl>
                                              <a:dgm id="{87C4CA99-829F-48AB-92F0-3725F81AF9D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graphicEl>
                                              <a:dgm id="{096EB040-2747-4E44-980F-19DF624ADA36}"/>
                                            </p:graphicEl>
                                          </p:spTgt>
                                        </p:tgtEl>
                                        <p:attrNameLst>
                                          <p:attrName>style.visibility</p:attrName>
                                        </p:attrNameLst>
                                      </p:cBhvr>
                                      <p:to>
                                        <p:strVal val="visible"/>
                                      </p:to>
                                    </p:set>
                                    <p:animEffect transition="in" filter="wipe(left)">
                                      <p:cBhvr>
                                        <p:cTn id="24" dur="500"/>
                                        <p:tgtEl>
                                          <p:spTgt spid="9">
                                            <p:graphicEl>
                                              <a:dgm id="{096EB040-2747-4E44-980F-19DF624ADA3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graphicEl>
                                              <a:dgm id="{BC390AA9-EF37-4F03-90F2-EB61B6101978}"/>
                                            </p:graphicEl>
                                          </p:spTgt>
                                        </p:tgtEl>
                                        <p:attrNameLst>
                                          <p:attrName>style.visibility</p:attrName>
                                        </p:attrNameLst>
                                      </p:cBhvr>
                                      <p:to>
                                        <p:strVal val="visible"/>
                                      </p:to>
                                    </p:set>
                                    <p:animEffect transition="in" filter="wipe(left)">
                                      <p:cBhvr>
                                        <p:cTn id="29" dur="500"/>
                                        <p:tgtEl>
                                          <p:spTgt spid="9">
                                            <p:graphicEl>
                                              <a:dgm id="{BC390AA9-EF37-4F03-90F2-EB61B610197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graphicEl>
                                              <a:dgm id="{1A2550EB-C12D-4610-8359-3C2B27FB53F9}"/>
                                            </p:graphicEl>
                                          </p:spTgt>
                                        </p:tgtEl>
                                        <p:attrNameLst>
                                          <p:attrName>style.visibility</p:attrName>
                                        </p:attrNameLst>
                                      </p:cBhvr>
                                      <p:to>
                                        <p:strVal val="visible"/>
                                      </p:to>
                                    </p:set>
                                    <p:animEffect transition="in" filter="wipe(left)">
                                      <p:cBhvr>
                                        <p:cTn id="34" dur="500"/>
                                        <p:tgtEl>
                                          <p:spTgt spid="9">
                                            <p:graphicEl>
                                              <a:dgm id="{1A2550EB-C12D-4610-8359-3C2B27FB53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B5EC235-78C6-6974-B317-60B15690590B}"/>
              </a:ext>
            </a:extLst>
          </p:cNvPr>
          <p:cNvGraphicFramePr/>
          <p:nvPr>
            <p:extLst>
              <p:ext uri="{D42A27DB-BD31-4B8C-83A1-F6EECF244321}">
                <p14:modId xmlns:p14="http://schemas.microsoft.com/office/powerpoint/2010/main" val="387051363"/>
              </p:ext>
            </p:extLst>
          </p:nvPr>
        </p:nvGraphicFramePr>
        <p:xfrm>
          <a:off x="4868023" y="466344"/>
          <a:ext cx="7193505" cy="634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1E66FB00-5D54-8A20-4BB2-F5B8800C1EE8}"/>
              </a:ext>
            </a:extLst>
          </p:cNvPr>
          <p:cNvPicPr>
            <a:picLocks noChangeAspect="1"/>
          </p:cNvPicPr>
          <p:nvPr/>
        </p:nvPicPr>
        <p:blipFill>
          <a:blip r:embed="rId9"/>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4AD717ED-A265-3B7E-7891-10C84886FD88}"/>
              </a:ext>
            </a:extLst>
          </p:cNvPr>
          <p:cNvSpPr txBox="1"/>
          <p:nvPr/>
        </p:nvSpPr>
        <p:spPr>
          <a:xfrm>
            <a:off x="1085128" y="352682"/>
            <a:ext cx="2819095" cy="1200329"/>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Sitka Subheading" pitchFamily="2" charset="0"/>
              </a:rPr>
              <a:t>La enseñanza de los principios fundamentales de la vestimenta</a:t>
            </a:r>
          </a:p>
        </p:txBody>
      </p:sp>
      <p:sp>
        <p:nvSpPr>
          <p:cNvPr id="9" name="CuadroTexto 8">
            <a:extLst>
              <a:ext uri="{FF2B5EF4-FFF2-40B4-BE49-F238E27FC236}">
                <a16:creationId xmlns:a16="http://schemas.microsoft.com/office/drawing/2014/main" id="{D0CD7BD2-0800-B6F5-EE3F-00194A2F8707}"/>
              </a:ext>
            </a:extLst>
          </p:cNvPr>
          <p:cNvSpPr txBox="1"/>
          <p:nvPr/>
        </p:nvSpPr>
        <p:spPr>
          <a:xfrm>
            <a:off x="5182995" y="104008"/>
            <a:ext cx="6126480" cy="369332"/>
          </a:xfrm>
          <a:prstGeom prst="rect">
            <a:avLst/>
          </a:prstGeom>
          <a:noFill/>
        </p:spPr>
        <p:txBody>
          <a:bodyPr wrap="square">
            <a:spAutoFit/>
          </a:bodyPr>
          <a:lstStyle/>
          <a:p>
            <a:pPr>
              <a:spcBef>
                <a:spcPts val="1200"/>
              </a:spcBef>
            </a:pPr>
            <a:r>
              <a:rPr lang="es-ES" b="1" dirty="0"/>
              <a:t>Enséñale a tus hijos estos principios respecto a la vestimenta:</a:t>
            </a:r>
          </a:p>
        </p:txBody>
      </p:sp>
      <p:pic>
        <p:nvPicPr>
          <p:cNvPr id="3" name="Imagen 2" descr="Imagen que contiene persona, interior, parado, sostener&#10;&#10;Descripción generada automáticamente">
            <a:extLst>
              <a:ext uri="{FF2B5EF4-FFF2-40B4-BE49-F238E27FC236}">
                <a16:creationId xmlns:a16="http://schemas.microsoft.com/office/drawing/2014/main" id="{ABFE7A0B-94D2-B1A9-A8A8-29E301988E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855" y="1959304"/>
            <a:ext cx="4203281" cy="236153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DE63F664-0AFD-9316-E635-FBF88F511B3E}"/>
              </a:ext>
            </a:extLst>
          </p:cNvPr>
          <p:cNvPicPr>
            <a:picLocks noChangeAspect="1"/>
          </p:cNvPicPr>
          <p:nvPr/>
        </p:nvPicPr>
        <p:blipFill rotWithShape="1">
          <a:blip r:embed="rId11"/>
          <a:srcRect t="2053" b="1993"/>
          <a:stretch/>
        </p:blipFill>
        <p:spPr>
          <a:xfrm>
            <a:off x="313855" y="4522028"/>
            <a:ext cx="4203281" cy="220568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6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graphicEl>
                                              <a:dgm id="{DBDC25D0-BD24-439E-B680-AF1C1421B08F}"/>
                                            </p:graphicEl>
                                          </p:spTgt>
                                        </p:tgtEl>
                                        <p:attrNameLst>
                                          <p:attrName>style.visibility</p:attrName>
                                        </p:attrNameLst>
                                      </p:cBhvr>
                                      <p:to>
                                        <p:strVal val="visible"/>
                                      </p:to>
                                    </p:set>
                                    <p:anim calcmode="lin" valueType="num">
                                      <p:cBhvr>
                                        <p:cTn id="14" dur="500" fill="hold"/>
                                        <p:tgtEl>
                                          <p:spTgt spid="2">
                                            <p:graphicEl>
                                              <a:dgm id="{DBDC25D0-BD24-439E-B680-AF1C1421B08F}"/>
                                            </p:graphicEl>
                                          </p:spTgt>
                                        </p:tgtEl>
                                        <p:attrNameLst>
                                          <p:attrName>ppt_w</p:attrName>
                                        </p:attrNameLst>
                                      </p:cBhvr>
                                      <p:tavLst>
                                        <p:tav tm="0">
                                          <p:val>
                                            <p:fltVal val="0"/>
                                          </p:val>
                                        </p:tav>
                                        <p:tav tm="100000">
                                          <p:val>
                                            <p:strVal val="#ppt_w"/>
                                          </p:val>
                                        </p:tav>
                                      </p:tavLst>
                                    </p:anim>
                                    <p:anim calcmode="lin" valueType="num">
                                      <p:cBhvr>
                                        <p:cTn id="15" dur="500" fill="hold"/>
                                        <p:tgtEl>
                                          <p:spTgt spid="2">
                                            <p:graphicEl>
                                              <a:dgm id="{DBDC25D0-BD24-439E-B680-AF1C1421B08F}"/>
                                            </p:graphicEl>
                                          </p:spTgt>
                                        </p:tgtEl>
                                        <p:attrNameLst>
                                          <p:attrName>ppt_h</p:attrName>
                                        </p:attrNameLst>
                                      </p:cBhvr>
                                      <p:tavLst>
                                        <p:tav tm="0">
                                          <p:val>
                                            <p:fltVal val="0"/>
                                          </p:val>
                                        </p:tav>
                                        <p:tav tm="100000">
                                          <p:val>
                                            <p:strVal val="#ppt_h"/>
                                          </p:val>
                                        </p:tav>
                                      </p:tavLst>
                                    </p:anim>
                                    <p:animEffect transition="in" filter="fade">
                                      <p:cBhvr>
                                        <p:cTn id="16" dur="500"/>
                                        <p:tgtEl>
                                          <p:spTgt spid="2">
                                            <p:graphicEl>
                                              <a:dgm id="{DBDC25D0-BD24-439E-B680-AF1C1421B08F}"/>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graphicEl>
                                              <a:dgm id="{AC76FB05-82AD-4627-B021-CC98E0E11D01}"/>
                                            </p:graphicEl>
                                          </p:spTgt>
                                        </p:tgtEl>
                                        <p:attrNameLst>
                                          <p:attrName>style.visibility</p:attrName>
                                        </p:attrNameLst>
                                      </p:cBhvr>
                                      <p:to>
                                        <p:strVal val="visible"/>
                                      </p:to>
                                    </p:set>
                                    <p:animEffect transition="in" filter="wipe(left)">
                                      <p:cBhvr>
                                        <p:cTn id="19" dur="500"/>
                                        <p:tgtEl>
                                          <p:spTgt spid="2">
                                            <p:graphicEl>
                                              <a:dgm id="{AC76FB05-82AD-4627-B021-CC98E0E11D01}"/>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graphicEl>
                                              <a:dgm id="{23F900B0-476D-42C1-BD58-902D600116B2}"/>
                                            </p:graphicEl>
                                          </p:spTgt>
                                        </p:tgtEl>
                                        <p:attrNameLst>
                                          <p:attrName>style.visibility</p:attrName>
                                        </p:attrNameLst>
                                      </p:cBhvr>
                                      <p:to>
                                        <p:strVal val="visible"/>
                                      </p:to>
                                    </p:set>
                                    <p:anim calcmode="lin" valueType="num">
                                      <p:cBhvr>
                                        <p:cTn id="24" dur="500" fill="hold"/>
                                        <p:tgtEl>
                                          <p:spTgt spid="2">
                                            <p:graphicEl>
                                              <a:dgm id="{23F900B0-476D-42C1-BD58-902D600116B2}"/>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23F900B0-476D-42C1-BD58-902D600116B2}"/>
                                            </p:graphicEl>
                                          </p:spTgt>
                                        </p:tgtEl>
                                        <p:attrNameLst>
                                          <p:attrName>ppt_h</p:attrName>
                                        </p:attrNameLst>
                                      </p:cBhvr>
                                      <p:tavLst>
                                        <p:tav tm="0">
                                          <p:val>
                                            <p:fltVal val="0"/>
                                          </p:val>
                                        </p:tav>
                                        <p:tav tm="100000">
                                          <p:val>
                                            <p:strVal val="#ppt_h"/>
                                          </p:val>
                                        </p:tav>
                                      </p:tavLst>
                                    </p:anim>
                                    <p:animEffect transition="in" filter="fade">
                                      <p:cBhvr>
                                        <p:cTn id="26" dur="500"/>
                                        <p:tgtEl>
                                          <p:spTgt spid="2">
                                            <p:graphicEl>
                                              <a:dgm id="{23F900B0-476D-42C1-BD58-902D600116B2}"/>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graphicEl>
                                              <a:dgm id="{F6FFE740-6F33-4E1F-8FFA-8A778439CC88}"/>
                                            </p:graphicEl>
                                          </p:spTgt>
                                        </p:tgtEl>
                                        <p:attrNameLst>
                                          <p:attrName>style.visibility</p:attrName>
                                        </p:attrNameLst>
                                      </p:cBhvr>
                                      <p:to>
                                        <p:strVal val="visible"/>
                                      </p:to>
                                    </p:set>
                                    <p:animEffect transition="in" filter="wipe(left)">
                                      <p:cBhvr>
                                        <p:cTn id="29" dur="500"/>
                                        <p:tgtEl>
                                          <p:spTgt spid="2">
                                            <p:graphicEl>
                                              <a:dgm id="{F6FFE740-6F33-4E1F-8FFA-8A778439CC8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graphicEl>
                                              <a:dgm id="{8ADB062E-58F8-4CD2-9310-5FAE901422DA}"/>
                                            </p:graphicEl>
                                          </p:spTgt>
                                        </p:tgtEl>
                                        <p:attrNameLst>
                                          <p:attrName>style.visibility</p:attrName>
                                        </p:attrNameLst>
                                      </p:cBhvr>
                                      <p:to>
                                        <p:strVal val="visible"/>
                                      </p:to>
                                    </p:set>
                                    <p:anim calcmode="lin" valueType="num">
                                      <p:cBhvr>
                                        <p:cTn id="34" dur="500" fill="hold"/>
                                        <p:tgtEl>
                                          <p:spTgt spid="2">
                                            <p:graphicEl>
                                              <a:dgm id="{8ADB062E-58F8-4CD2-9310-5FAE901422DA}"/>
                                            </p:graphicEl>
                                          </p:spTgt>
                                        </p:tgtEl>
                                        <p:attrNameLst>
                                          <p:attrName>ppt_w</p:attrName>
                                        </p:attrNameLst>
                                      </p:cBhvr>
                                      <p:tavLst>
                                        <p:tav tm="0">
                                          <p:val>
                                            <p:fltVal val="0"/>
                                          </p:val>
                                        </p:tav>
                                        <p:tav tm="100000">
                                          <p:val>
                                            <p:strVal val="#ppt_w"/>
                                          </p:val>
                                        </p:tav>
                                      </p:tavLst>
                                    </p:anim>
                                    <p:anim calcmode="lin" valueType="num">
                                      <p:cBhvr>
                                        <p:cTn id="35" dur="500" fill="hold"/>
                                        <p:tgtEl>
                                          <p:spTgt spid="2">
                                            <p:graphicEl>
                                              <a:dgm id="{8ADB062E-58F8-4CD2-9310-5FAE901422DA}"/>
                                            </p:graphicEl>
                                          </p:spTgt>
                                        </p:tgtEl>
                                        <p:attrNameLst>
                                          <p:attrName>ppt_h</p:attrName>
                                        </p:attrNameLst>
                                      </p:cBhvr>
                                      <p:tavLst>
                                        <p:tav tm="0">
                                          <p:val>
                                            <p:fltVal val="0"/>
                                          </p:val>
                                        </p:tav>
                                        <p:tav tm="100000">
                                          <p:val>
                                            <p:strVal val="#ppt_h"/>
                                          </p:val>
                                        </p:tav>
                                      </p:tavLst>
                                    </p:anim>
                                    <p:animEffect transition="in" filter="fade">
                                      <p:cBhvr>
                                        <p:cTn id="36" dur="500"/>
                                        <p:tgtEl>
                                          <p:spTgt spid="2">
                                            <p:graphicEl>
                                              <a:dgm id="{8ADB062E-58F8-4CD2-9310-5FAE901422D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ACE5C83-AB8F-442C-9838-ABA68D0572EC}"/>
                                            </p:graphicEl>
                                          </p:spTgt>
                                        </p:tgtEl>
                                        <p:attrNameLst>
                                          <p:attrName>style.visibility</p:attrName>
                                        </p:attrNameLst>
                                      </p:cBhvr>
                                      <p:to>
                                        <p:strVal val="visible"/>
                                      </p:to>
                                    </p:set>
                                    <p:animEffect transition="in" filter="wipe(left)">
                                      <p:cBhvr>
                                        <p:cTn id="39" dur="500"/>
                                        <p:tgtEl>
                                          <p:spTgt spid="2">
                                            <p:graphicEl>
                                              <a:dgm id="{8ACE5C83-AB8F-442C-9838-ABA68D0572E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2">
                                            <p:graphicEl>
                                              <a:dgm id="{1CC5BE59-63A1-4E6B-A87E-C031090837E9}"/>
                                            </p:graphicEl>
                                          </p:spTgt>
                                        </p:tgtEl>
                                        <p:attrNameLst>
                                          <p:attrName>style.visibility</p:attrName>
                                        </p:attrNameLst>
                                      </p:cBhvr>
                                      <p:to>
                                        <p:strVal val="visible"/>
                                      </p:to>
                                    </p:set>
                                    <p:anim calcmode="lin" valueType="num">
                                      <p:cBhvr>
                                        <p:cTn id="51" dur="500" fill="hold"/>
                                        <p:tgtEl>
                                          <p:spTgt spid="2">
                                            <p:graphicEl>
                                              <a:dgm id="{1CC5BE59-63A1-4E6B-A87E-C031090837E9}"/>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CC5BE59-63A1-4E6B-A87E-C031090837E9}"/>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CC5BE59-63A1-4E6B-A87E-C031090837E9}"/>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412E5B0F-47A0-4CBA-9B81-4A77E2553D96}"/>
                                            </p:graphicEl>
                                          </p:spTgt>
                                        </p:tgtEl>
                                        <p:attrNameLst>
                                          <p:attrName>style.visibility</p:attrName>
                                        </p:attrNameLst>
                                      </p:cBhvr>
                                      <p:to>
                                        <p:strVal val="visible"/>
                                      </p:to>
                                    </p:set>
                                    <p:animEffect transition="in" filter="wipe(left)">
                                      <p:cBhvr>
                                        <p:cTn id="56" dur="500"/>
                                        <p:tgtEl>
                                          <p:spTgt spid="2">
                                            <p:graphicEl>
                                              <a:dgm id="{412E5B0F-47A0-4CBA-9B81-4A77E2553D96}"/>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
                                            <p:graphicEl>
                                              <a:dgm id="{13DF9E76-A38C-4EBA-9A36-D58D2E494070}"/>
                                            </p:graphicEl>
                                          </p:spTgt>
                                        </p:tgtEl>
                                        <p:attrNameLst>
                                          <p:attrName>style.visibility</p:attrName>
                                        </p:attrNameLst>
                                      </p:cBhvr>
                                      <p:to>
                                        <p:strVal val="visible"/>
                                      </p:to>
                                    </p:set>
                                    <p:anim calcmode="lin" valueType="num">
                                      <p:cBhvr>
                                        <p:cTn id="61" dur="500" fill="hold"/>
                                        <p:tgtEl>
                                          <p:spTgt spid="2">
                                            <p:graphicEl>
                                              <a:dgm id="{13DF9E76-A38C-4EBA-9A36-D58D2E494070}"/>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13DF9E76-A38C-4EBA-9A36-D58D2E494070}"/>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13DF9E76-A38C-4EBA-9A36-D58D2E494070}"/>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F9DDAC2C-302C-4672-A272-1D544B29A579}"/>
                                            </p:graphicEl>
                                          </p:spTgt>
                                        </p:tgtEl>
                                        <p:attrNameLst>
                                          <p:attrName>style.visibility</p:attrName>
                                        </p:attrNameLst>
                                      </p:cBhvr>
                                      <p:to>
                                        <p:strVal val="visible"/>
                                      </p:to>
                                    </p:set>
                                    <p:animEffect transition="in" filter="wipe(left)">
                                      <p:cBhvr>
                                        <p:cTn id="66" dur="500"/>
                                        <p:tgtEl>
                                          <p:spTgt spid="2">
                                            <p:graphicEl>
                                              <a:dgm id="{F9DDAC2C-302C-4672-A272-1D544B29A5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5DD481-03E7-EC6F-4718-052385CDA1F0}"/>
              </a:ext>
            </a:extLst>
          </p:cNvPr>
          <p:cNvSpPr txBox="1"/>
          <p:nvPr/>
        </p:nvSpPr>
        <p:spPr>
          <a:xfrm>
            <a:off x="267461" y="392301"/>
            <a:ext cx="7358289" cy="1477328"/>
          </a:xfrm>
          <a:prstGeom prst="rect">
            <a:avLst/>
          </a:prstGeom>
          <a:noFill/>
        </p:spPr>
        <p:txBody>
          <a:bodyPr wrap="square">
            <a:spAutoFit/>
          </a:bodyPr>
          <a:lstStyle/>
          <a:p>
            <a:r>
              <a:rPr lang="es-ES" b="1" dirty="0">
                <a:solidFill>
                  <a:srgbClr val="C00000"/>
                </a:solidFill>
              </a:rPr>
              <a:t>La moda rige al mundo, y es un amo tiránico</a:t>
            </a:r>
            <a:r>
              <a:rPr lang="es-ES" b="1" dirty="0"/>
              <a:t>. </a:t>
            </a:r>
            <a:r>
              <a:rPr lang="es-ES" b="1" dirty="0">
                <a:solidFill>
                  <a:srgbClr val="C00000"/>
                </a:solidFill>
              </a:rPr>
              <a:t>Con frecuencia obliga a sus adictos a someterse a los mayores inconvenientes e incomodidades.</a:t>
            </a:r>
            <a:r>
              <a:rPr lang="es-ES" b="1" dirty="0"/>
              <a:t> </a:t>
            </a:r>
            <a:r>
              <a:rPr lang="es-ES" b="1" dirty="0">
                <a:solidFill>
                  <a:srgbClr val="C00000"/>
                </a:solidFill>
              </a:rPr>
              <a:t>La moda impone contribuciones irrazonables y cobra sin misericordia. Tiene un poder fascinante y está lista para criticar y ridiculizar a todos los que nos siguen en su estela</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85. </a:t>
            </a:r>
          </a:p>
        </p:txBody>
      </p:sp>
      <p:sp>
        <p:nvSpPr>
          <p:cNvPr id="8" name="CuadroTexto 7">
            <a:extLst>
              <a:ext uri="{FF2B5EF4-FFF2-40B4-BE49-F238E27FC236}">
                <a16:creationId xmlns:a16="http://schemas.microsoft.com/office/drawing/2014/main" id="{3FAA5397-3BBD-76A0-44FF-222D3B044A3C}"/>
              </a:ext>
            </a:extLst>
          </p:cNvPr>
          <p:cNvSpPr txBox="1"/>
          <p:nvPr/>
        </p:nvSpPr>
        <p:spPr>
          <a:xfrm>
            <a:off x="267461" y="1904373"/>
            <a:ext cx="7605522" cy="2031325"/>
          </a:xfrm>
          <a:prstGeom prst="rect">
            <a:avLst/>
          </a:prstGeom>
          <a:noFill/>
        </p:spPr>
        <p:txBody>
          <a:bodyPr wrap="square">
            <a:spAutoFit/>
          </a:bodyPr>
          <a:lstStyle/>
          <a:p>
            <a:r>
              <a:rPr lang="es-ES" b="1" dirty="0"/>
              <a:t> </a:t>
            </a:r>
            <a:r>
              <a:rPr lang="es-ES" b="1" dirty="0">
                <a:solidFill>
                  <a:srgbClr val="C00000"/>
                </a:solidFill>
              </a:rPr>
              <a:t>El orgullo y la vanidad se manifiestan </a:t>
            </a:r>
            <a:r>
              <a:rPr lang="es-ES" b="1" dirty="0"/>
              <a:t>por doquiera, pero los que están propensos a admirarse a sí mismos en un espejo, se sienten poco inclinados a mirarse en la ley de Dios, el gran espejo moral. </a:t>
            </a:r>
            <a:r>
              <a:rPr lang="es-ES" b="1" dirty="0">
                <a:solidFill>
                  <a:srgbClr val="C00000"/>
                </a:solidFill>
              </a:rPr>
              <a:t>Esta idolatría del vestido destruye todo lo que es humilde, dócil y amable en el carácter. Consume las preciosas horas que debieran dedicarse a la meditación, al escudriñamiento del corazón, al estudio de la Palabra de Dios con oración</a:t>
            </a:r>
            <a:r>
              <a:rPr lang="es-ES" b="1" dirty="0"/>
              <a:t>.—</a:t>
            </a:r>
            <a:r>
              <a:rPr lang="es-ES" b="1" dirty="0" err="1"/>
              <a:t>The</a:t>
            </a:r>
            <a:r>
              <a:rPr lang="es-ES" b="1" dirty="0"/>
              <a:t> </a:t>
            </a:r>
            <a:r>
              <a:rPr lang="es-ES" b="1" dirty="0" err="1"/>
              <a:t>Review</a:t>
            </a:r>
            <a:r>
              <a:rPr lang="es-ES" b="1" dirty="0"/>
              <a:t> and Herald, 31 de marzo de 1891. </a:t>
            </a:r>
          </a:p>
        </p:txBody>
      </p:sp>
      <p:sp>
        <p:nvSpPr>
          <p:cNvPr id="18" name="CuadroTexto 17">
            <a:extLst>
              <a:ext uri="{FF2B5EF4-FFF2-40B4-BE49-F238E27FC236}">
                <a16:creationId xmlns:a16="http://schemas.microsoft.com/office/drawing/2014/main" id="{03FBF3F6-A8C2-D384-5A07-9FF3C5546189}"/>
              </a:ext>
            </a:extLst>
          </p:cNvPr>
          <p:cNvSpPr txBox="1"/>
          <p:nvPr/>
        </p:nvSpPr>
        <p:spPr>
          <a:xfrm>
            <a:off x="267461" y="3970443"/>
            <a:ext cx="7944885" cy="2862322"/>
          </a:xfrm>
          <a:prstGeom prst="rect">
            <a:avLst/>
          </a:prstGeom>
          <a:noFill/>
        </p:spPr>
        <p:txBody>
          <a:bodyPr wrap="square">
            <a:spAutoFit/>
          </a:bodyPr>
          <a:lstStyle/>
          <a:p>
            <a:r>
              <a:rPr lang="es-ES" b="1" dirty="0"/>
              <a:t>Si vuestras hijas [o hijos] ven un vestido [calzado, etc.] diferente del que tienen, están inclinadas a desear un vestido similar a ése. O quizá quieren otro que ven que tienen otras, que vosotras creéis que no debéis proporcionarles de acuerdo con vuestra fe. ¿Les permitiréis que lo consigan a fuerza de molestaros, permitiendo que ellas os manejen en vez de encaminarlas de acuerdo con los principios del Evangelio? </a:t>
            </a:r>
            <a:r>
              <a:rPr lang="es-ES" b="1" dirty="0">
                <a:solidFill>
                  <a:srgbClr val="C00000"/>
                </a:solidFill>
              </a:rPr>
              <a:t>Nuestros hijos son muy preciosos a la vista de Dios. Enseñémosles la Palabra de Dios y preparémoslos en los caminos de Dios. Tenemos el privilegio de enseñar a nuestros hijos a vivir de tal forma que tengan la aprobación del Cielo... Las modas del mundo con frecuencia revisten formas ridículas, y debéis tomar una posición firme contra ellas</a:t>
            </a:r>
            <a:r>
              <a:rPr lang="es-ES" b="1" dirty="0"/>
              <a:t>.—Manuscrito 45, 1911. </a:t>
            </a:r>
          </a:p>
        </p:txBody>
      </p:sp>
      <p:pic>
        <p:nvPicPr>
          <p:cNvPr id="29" name="Imagen 28">
            <a:extLst>
              <a:ext uri="{FF2B5EF4-FFF2-40B4-BE49-F238E27FC236}">
                <a16:creationId xmlns:a16="http://schemas.microsoft.com/office/drawing/2014/main" id="{27D7BAE5-919B-E26C-195F-AC280A741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15957" y="74062"/>
            <a:ext cx="4087505" cy="1332089"/>
          </a:xfrm>
          <a:prstGeom prst="rect">
            <a:avLst/>
          </a:prstGeom>
        </p:spPr>
      </p:pic>
      <p:sp>
        <p:nvSpPr>
          <p:cNvPr id="30" name="CuadroTexto 29">
            <a:extLst>
              <a:ext uri="{FF2B5EF4-FFF2-40B4-BE49-F238E27FC236}">
                <a16:creationId xmlns:a16="http://schemas.microsoft.com/office/drawing/2014/main" id="{9C100FD1-6CB4-B748-84CF-D41DEDCBF75B}"/>
              </a:ext>
            </a:extLst>
          </p:cNvPr>
          <p:cNvSpPr txBox="1"/>
          <p:nvPr/>
        </p:nvSpPr>
        <p:spPr>
          <a:xfrm>
            <a:off x="8397948" y="315945"/>
            <a:ext cx="2465070"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latin typeface="Sitka Subheading" pitchFamily="2" charset="0"/>
              </a:rPr>
              <a:t>La moda es un poder fascinante</a:t>
            </a:r>
          </a:p>
        </p:txBody>
      </p:sp>
      <p:pic>
        <p:nvPicPr>
          <p:cNvPr id="3" name="Imagen 2" descr="Grupo de personas de pie&#10;&#10;Descripción generada automáticamente">
            <a:extLst>
              <a:ext uri="{FF2B5EF4-FFF2-40B4-BE49-F238E27FC236}">
                <a16:creationId xmlns:a16="http://schemas.microsoft.com/office/drawing/2014/main" id="{51C28F5F-9166-3902-308F-A1D0C718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34" y="1481906"/>
            <a:ext cx="3949896" cy="2862322"/>
          </a:xfrm>
          <a:prstGeom prst="round2DiagRect">
            <a:avLst>
              <a:gd name="adj1" fmla="val 0"/>
              <a:gd name="adj2" fmla="val 12778"/>
            </a:avLst>
          </a:prstGeom>
          <a:ln w="38100" cap="sq">
            <a:solidFill>
              <a:srgbClr val="009BCD"/>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4B83889F-B49C-8FEC-C249-46D66D0FCA9D}"/>
              </a:ext>
            </a:extLst>
          </p:cNvPr>
          <p:cNvPicPr>
            <a:picLocks noChangeAspect="1"/>
          </p:cNvPicPr>
          <p:nvPr/>
        </p:nvPicPr>
        <p:blipFill rotWithShape="1">
          <a:blip r:embed="rId5"/>
          <a:srcRect l="3732" r="3732"/>
          <a:stretch/>
        </p:blipFill>
        <p:spPr>
          <a:xfrm>
            <a:off x="8131834" y="4583699"/>
            <a:ext cx="3871628" cy="2050014"/>
          </a:xfrm>
          <a:prstGeom prst="round2DiagRect">
            <a:avLst>
              <a:gd name="adj1" fmla="val 16667"/>
              <a:gd name="adj2" fmla="val 0"/>
            </a:avLst>
          </a:prstGeom>
          <a:ln w="38100" cap="sq">
            <a:solidFill>
              <a:srgbClr val="009BC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354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0"/>
                                        </p:tgtEl>
                                        <p:attrNameLst>
                                          <p:attrName>style.visibility</p:attrName>
                                        </p:attrNameLst>
                                      </p:cBhvr>
                                      <p:to>
                                        <p:strVal val="visible"/>
                                      </p:to>
                                    </p:set>
                                    <p:anim calcmode="lin" valueType="num">
                                      <p:cBhvr>
                                        <p:cTn id="14"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0"/>
                                        </p:tgtEl>
                                        <p:attrNameLst>
                                          <p:attrName>ppt_y</p:attrName>
                                        </p:attrNameLst>
                                      </p:cBhvr>
                                      <p:tavLst>
                                        <p:tav tm="0">
                                          <p:val>
                                            <p:strVal val="#ppt_y"/>
                                          </p:val>
                                        </p:tav>
                                        <p:tav tm="100000">
                                          <p:val>
                                            <p:strVal val="#ppt_y"/>
                                          </p:val>
                                        </p:tav>
                                      </p:tavLst>
                                    </p:anim>
                                    <p:anim calcmode="lin" valueType="num">
                                      <p:cBhvr>
                                        <p:cTn id="16"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style.rotation</p:attrName>
                                        </p:attrNameLst>
                                      </p:cBhvr>
                                      <p:tavLst>
                                        <p:tav tm="0">
                                          <p:val>
                                            <p:fltVal val="360"/>
                                          </p:val>
                                        </p:tav>
                                        <p:tav tm="100000">
                                          <p:val>
                                            <p:fltVal val="0"/>
                                          </p:val>
                                        </p:tav>
                                      </p:tavLst>
                                    </p:anim>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36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8"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B6D2C9-7225-6B26-4AFD-B62E45EA7F2C}"/>
              </a:ext>
            </a:extLst>
          </p:cNvPr>
          <p:cNvSpPr txBox="1"/>
          <p:nvPr/>
        </p:nvSpPr>
        <p:spPr>
          <a:xfrm>
            <a:off x="2598163" y="1376848"/>
            <a:ext cx="8227314" cy="4862870"/>
          </a:xfrm>
          <a:prstGeom prst="rect">
            <a:avLst/>
          </a:prstGeom>
          <a:noFill/>
        </p:spPr>
        <p:txBody>
          <a:bodyPr wrap="square">
            <a:spAutoFit/>
          </a:bodyPr>
          <a:lstStyle/>
          <a:p>
            <a:pPr algn="ctr">
              <a:spcBef>
                <a:spcPts val="1200"/>
              </a:spcBef>
            </a:pPr>
            <a:r>
              <a:rPr lang="es-ES" sz="2800" b="1" dirty="0">
                <a:solidFill>
                  <a:srgbClr val="1F576B"/>
                </a:solidFill>
              </a:rPr>
              <a:t>A los padres les es posible echar para sus hijos los cimientos de una vida sana y feliz. Pueden darles en el hogar la fuerza moral necesaria para resistir a la tentación, así como valor y fuerza para resolver con éxito los problemas de la vida. Pueden inspirarles el propósito, y desarrollar en ellos la facultad de hacer de sus vidas una honra para Dios y una bendición para el mundo. Pueden enderezar los senderos para que caminen en días de sol como en días de sombra hacia las gloriosas alturas celestiales.</a:t>
            </a:r>
          </a:p>
          <a:p>
            <a:pPr algn="ctr">
              <a:spcBef>
                <a:spcPts val="1200"/>
              </a:spcBef>
            </a:pPr>
            <a:r>
              <a:rPr lang="es-ES" sz="2000" b="1" dirty="0">
                <a:solidFill>
                  <a:srgbClr val="1F576B"/>
                </a:solidFill>
              </a:rPr>
              <a:t>—El Ministerio de Curación, 271.</a:t>
            </a:r>
          </a:p>
        </p:txBody>
      </p:sp>
    </p:spTree>
    <p:extLst>
      <p:ext uri="{BB962C8B-B14F-4D97-AF65-F5344CB8AC3E}">
        <p14:creationId xmlns:p14="http://schemas.microsoft.com/office/powerpoint/2010/main" val="5753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6C77198-1E50-304C-3F2A-DCFB409F7EFE}"/>
              </a:ext>
            </a:extLst>
          </p:cNvPr>
          <p:cNvSpPr txBox="1"/>
          <p:nvPr/>
        </p:nvSpPr>
        <p:spPr>
          <a:xfrm>
            <a:off x="312708" y="272775"/>
            <a:ext cx="7951398" cy="1477328"/>
          </a:xfrm>
          <a:prstGeom prst="rect">
            <a:avLst/>
          </a:prstGeom>
          <a:noFill/>
        </p:spPr>
        <p:txBody>
          <a:bodyPr wrap="square">
            <a:spAutoFit/>
          </a:bodyPr>
          <a:lstStyle/>
          <a:p>
            <a:r>
              <a:rPr lang="es-ES" b="1" dirty="0">
                <a:solidFill>
                  <a:srgbClr val="C00000"/>
                </a:solidFill>
              </a:rPr>
              <a:t>Incluye el desarrollo armonioso de todas las facultades físicas y mentales. Enseña a amar y temer a Dios, y es una preparación para el fiel cumplimiento de los deberes de la vida.</a:t>
            </a:r>
            <a:r>
              <a:rPr lang="es-ES" b="1" dirty="0"/>
              <a:t>—Consejos para los Maestros Padres y Alumnos, 53.</a:t>
            </a:r>
          </a:p>
          <a:p>
            <a:r>
              <a:rPr lang="es-ES" b="1" dirty="0">
                <a:solidFill>
                  <a:srgbClr val="C00000"/>
                </a:solidFill>
              </a:rPr>
              <a:t>Incluye no solamente la disciplina mental, sino el adiestramiento que asegure una moral sana y un comportamiento correcto</a:t>
            </a:r>
            <a:r>
              <a:rPr lang="es-ES" b="1" dirty="0"/>
              <a:t>.—Consejos para los Maestros, 252.</a:t>
            </a:r>
          </a:p>
        </p:txBody>
      </p:sp>
      <p:sp>
        <p:nvSpPr>
          <p:cNvPr id="9" name="CuadroTexto 8">
            <a:extLst>
              <a:ext uri="{FF2B5EF4-FFF2-40B4-BE49-F238E27FC236}">
                <a16:creationId xmlns:a16="http://schemas.microsoft.com/office/drawing/2014/main" id="{226BF308-BBBF-EE3A-5628-49113A2BDB33}"/>
              </a:ext>
            </a:extLst>
          </p:cNvPr>
          <p:cNvSpPr txBox="1"/>
          <p:nvPr/>
        </p:nvSpPr>
        <p:spPr>
          <a:xfrm>
            <a:off x="308926" y="1702388"/>
            <a:ext cx="7718484" cy="4247317"/>
          </a:xfrm>
          <a:prstGeom prst="rect">
            <a:avLst/>
          </a:prstGeom>
          <a:noFill/>
        </p:spPr>
        <p:txBody>
          <a:bodyPr wrap="square">
            <a:spAutoFit/>
          </a:bodyPr>
          <a:lstStyle/>
          <a:p>
            <a:r>
              <a:rPr lang="es-ES" b="1" dirty="0"/>
              <a:t>En semejante momento, </a:t>
            </a:r>
            <a:r>
              <a:rPr lang="es-ES" b="1" dirty="0">
                <a:solidFill>
                  <a:srgbClr val="C00000"/>
                </a:solidFill>
              </a:rPr>
              <a:t>¿cuál es la tendencia de la educación dada? ¿A qué motivo se dirige más a menudo? A la complacencia del yo. Gran parte de la educación dada es una perversión del arte pedagógico. La verdadera educación es una influencia que contrarresta la ambición egoísta, el anhelo de poder, la indiferencia hacia los derechos y las necesidades de la humanidad</a:t>
            </a:r>
            <a:r>
              <a:rPr lang="es-ES" b="1" dirty="0"/>
              <a:t>, que constituyen una maldición de nuestro mundo… Cada uno debe perfeccionar sus talentos hasta lo sumo y la fidelidad con que hace esto, sean pocos o muchos los dones, es lo que le da derecho a recibir honor. En el plan de Dios no tiene cabida la rivalidad egoísta. Los que se miden entre sí mismos y se comparan consigo mismos “son faltos de buen sentido”. 2 Corintios 10:12. Cualquier cosa que hagamos debe ser hecha “como del poder que suministra Dios” (1 Pedro 4:11); “de corazón, como para el Señor, y no para los hombres; sabiendo que de parte del Señor recibiréis el galardón de la herencia; pues servís a Cristo, el Señor”. Colosenses 3:23, 24. Son preciosos el servicio prestado y la educación obtenida al poner en práctica estos principios.—La Educación, 221, 222.</a:t>
            </a:r>
          </a:p>
        </p:txBody>
      </p:sp>
      <p:sp>
        <p:nvSpPr>
          <p:cNvPr id="11" name="CuadroTexto 10">
            <a:extLst>
              <a:ext uri="{FF2B5EF4-FFF2-40B4-BE49-F238E27FC236}">
                <a16:creationId xmlns:a16="http://schemas.microsoft.com/office/drawing/2014/main" id="{29DBF7AF-DB2D-1805-2225-8E200A77054B}"/>
              </a:ext>
            </a:extLst>
          </p:cNvPr>
          <p:cNvSpPr txBox="1"/>
          <p:nvPr/>
        </p:nvSpPr>
        <p:spPr>
          <a:xfrm>
            <a:off x="308926" y="5877971"/>
            <a:ext cx="11569647" cy="923330"/>
          </a:xfrm>
          <a:prstGeom prst="rect">
            <a:avLst/>
          </a:prstGeom>
          <a:noFill/>
        </p:spPr>
        <p:txBody>
          <a:bodyPr wrap="square">
            <a:spAutoFit/>
          </a:bodyPr>
          <a:lstStyle/>
          <a:p>
            <a:r>
              <a:rPr lang="es-ES" b="1" dirty="0">
                <a:solidFill>
                  <a:srgbClr val="C00000"/>
                </a:solidFill>
              </a:rPr>
              <a:t>La más alta educación es la que imparte un conocimiento y una disciplina que conducen a un mejor desarrollo del carácter, y prepara al alma para aquella vida que se mide con la vida de Dios. En nuestros cálculos no debe perderse de vista la eternidad.</a:t>
            </a:r>
            <a:r>
              <a:rPr lang="es-ES" b="1" dirty="0"/>
              <a:t>—Consejos para los Maestros, 37.</a:t>
            </a:r>
          </a:p>
        </p:txBody>
      </p:sp>
      <p:grpSp>
        <p:nvGrpSpPr>
          <p:cNvPr id="2" name="Grupo 1">
            <a:extLst>
              <a:ext uri="{FF2B5EF4-FFF2-40B4-BE49-F238E27FC236}">
                <a16:creationId xmlns:a16="http://schemas.microsoft.com/office/drawing/2014/main" id="{C1B602D4-9503-6B5A-1383-B4DB485A5059}"/>
              </a:ext>
            </a:extLst>
          </p:cNvPr>
          <p:cNvGrpSpPr/>
          <p:nvPr/>
        </p:nvGrpSpPr>
        <p:grpSpPr>
          <a:xfrm>
            <a:off x="8384345" y="134874"/>
            <a:ext cx="3601156" cy="938719"/>
            <a:chOff x="8384345" y="134874"/>
            <a:chExt cx="3601156" cy="938719"/>
          </a:xfrm>
        </p:grpSpPr>
        <p:pic>
          <p:nvPicPr>
            <p:cNvPr id="4" name="Imagen 3">
              <a:extLst>
                <a:ext uri="{FF2B5EF4-FFF2-40B4-BE49-F238E27FC236}">
                  <a16:creationId xmlns:a16="http://schemas.microsoft.com/office/drawing/2014/main" id="{807D08F2-4BD6-BDF9-B572-23943DB3A345}"/>
                </a:ext>
              </a:extLst>
            </p:cNvPr>
            <p:cNvPicPr>
              <a:picLocks noChangeAspect="1"/>
            </p:cNvPicPr>
            <p:nvPr/>
          </p:nvPicPr>
          <p:blipFill>
            <a:blip r:embed="rId3"/>
            <a:stretch>
              <a:fillRect/>
            </a:stretch>
          </p:blipFill>
          <p:spPr>
            <a:xfrm rot="5400000">
              <a:off x="9764968" y="-1196833"/>
              <a:ext cx="839910" cy="3601156"/>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D80790BB-CF12-D1A1-E229-B873E4D075E6}"/>
                </a:ext>
              </a:extLst>
            </p:cNvPr>
            <p:cNvSpPr txBox="1"/>
            <p:nvPr/>
          </p:nvSpPr>
          <p:spPr>
            <a:xfrm>
              <a:off x="8945594" y="134874"/>
              <a:ext cx="2605177" cy="938719"/>
            </a:xfrm>
            <a:prstGeom prst="rect">
              <a:avLst/>
            </a:prstGeom>
            <a:noFill/>
          </p:spPr>
          <p:txBody>
            <a:bodyPr wrap="square">
              <a:spAutoFit/>
            </a:bodyPr>
            <a:lstStyle/>
            <a:p>
              <a:pPr algn="ctr">
                <a:lnSpc>
                  <a:spcPts val="2200"/>
                </a:lnSpc>
              </a:pPr>
              <a:r>
                <a:rPr lang="es-ES" sz="2000" b="1" dirty="0">
                  <a:solidFill>
                    <a:schemeClr val="bg1"/>
                  </a:solidFill>
                  <a:effectLst>
                    <a:outerShdw blurRad="38100" dist="38100" dir="2700000" algn="tl">
                      <a:srgbClr val="000000">
                        <a:alpha val="43137"/>
                      </a:srgbClr>
                    </a:outerShdw>
                  </a:effectLst>
                </a:rPr>
                <a:t>¿Qué comprende la verdadera</a:t>
              </a:r>
            </a:p>
            <a:p>
              <a:pPr algn="ctr">
                <a:lnSpc>
                  <a:spcPts val="2200"/>
                </a:lnSpc>
              </a:pPr>
              <a:r>
                <a:rPr lang="es-ES" sz="2000" b="1" dirty="0">
                  <a:solidFill>
                    <a:schemeClr val="bg1"/>
                  </a:solidFill>
                  <a:effectLst>
                    <a:outerShdw blurRad="38100" dist="38100" dir="2700000" algn="tl">
                      <a:srgbClr val="000000">
                        <a:alpha val="43137"/>
                      </a:srgbClr>
                    </a:outerShdw>
                  </a:effectLst>
                </a:rPr>
                <a:t>educación?</a:t>
              </a:r>
            </a:p>
          </p:txBody>
        </p:sp>
      </p:grpSp>
      <p:pic>
        <p:nvPicPr>
          <p:cNvPr id="8" name="Imagen 7" descr="Un par de personas sentadas en una mesa&#10;&#10;Descripción generada automáticamente con confianza media">
            <a:extLst>
              <a:ext uri="{FF2B5EF4-FFF2-40B4-BE49-F238E27FC236}">
                <a16:creationId xmlns:a16="http://schemas.microsoft.com/office/drawing/2014/main" id="{5FC9D907-92DF-463D-C952-34949448F95F}"/>
              </a:ext>
            </a:extLst>
          </p:cNvPr>
          <p:cNvPicPr>
            <a:picLocks noChangeAspect="1"/>
          </p:cNvPicPr>
          <p:nvPr/>
        </p:nvPicPr>
        <p:blipFill rotWithShape="1">
          <a:blip r:embed="rId4">
            <a:extLst>
              <a:ext uri="{28A0092B-C50C-407E-A947-70E740481C1C}">
                <a14:useLocalDpi xmlns:a14="http://schemas.microsoft.com/office/drawing/2010/main" val="0"/>
              </a:ext>
            </a:extLst>
          </a:blip>
          <a:srcRect b="27071"/>
          <a:stretch/>
        </p:blipFill>
        <p:spPr>
          <a:xfrm>
            <a:off x="8384345" y="1211736"/>
            <a:ext cx="3410657" cy="2108028"/>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pic>
        <p:nvPicPr>
          <p:cNvPr id="14" name="Imagen 13" descr="Un grupo de personas de pie sobre pasto&#10;&#10;Descripción generada automáticamente">
            <a:extLst>
              <a:ext uri="{FF2B5EF4-FFF2-40B4-BE49-F238E27FC236}">
                <a16:creationId xmlns:a16="http://schemas.microsoft.com/office/drawing/2014/main" id="{4822FA1F-8EDD-8D45-96A9-55CC1409C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663" y="3507800"/>
            <a:ext cx="3410657" cy="2344913"/>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4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 calcmode="lin" valueType="num">
                                      <p:cBhvr>
                                        <p:cTn id="19" dur="750" fill="hold"/>
                                        <p:tgtEl>
                                          <p:spTgt spid="8"/>
                                        </p:tgtEl>
                                        <p:attrNameLst>
                                          <p:attrName>style.rotation</p:attrName>
                                        </p:attrNameLst>
                                      </p:cBhvr>
                                      <p:tavLst>
                                        <p:tav tm="0">
                                          <p:val>
                                            <p:fltVal val="90"/>
                                          </p:val>
                                        </p:tav>
                                        <p:tav tm="100000">
                                          <p:val>
                                            <p:fltVal val="0"/>
                                          </p:val>
                                        </p:tav>
                                      </p:tavLst>
                                    </p:anim>
                                    <p:animEffect transition="in" filter="fade">
                                      <p:cBhvr>
                                        <p:cTn id="20" dur="750"/>
                                        <p:tgtEl>
                                          <p:spTgt spid="8"/>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750" fill="hold"/>
                                        <p:tgtEl>
                                          <p:spTgt spid="14"/>
                                        </p:tgtEl>
                                        <p:attrNameLst>
                                          <p:attrName>ppt_w</p:attrName>
                                        </p:attrNameLst>
                                      </p:cBhvr>
                                      <p:tavLst>
                                        <p:tav tm="0">
                                          <p:val>
                                            <p:fltVal val="0"/>
                                          </p:val>
                                        </p:tav>
                                        <p:tav tm="100000">
                                          <p:val>
                                            <p:strVal val="#ppt_w"/>
                                          </p:val>
                                        </p:tav>
                                      </p:tavLst>
                                    </p:anim>
                                    <p:anim calcmode="lin" valueType="num">
                                      <p:cBhvr>
                                        <p:cTn id="35" dur="750" fill="hold"/>
                                        <p:tgtEl>
                                          <p:spTgt spid="14"/>
                                        </p:tgtEl>
                                        <p:attrNameLst>
                                          <p:attrName>ppt_h</p:attrName>
                                        </p:attrNameLst>
                                      </p:cBhvr>
                                      <p:tavLst>
                                        <p:tav tm="0">
                                          <p:val>
                                            <p:fltVal val="0"/>
                                          </p:val>
                                        </p:tav>
                                        <p:tav tm="100000">
                                          <p:val>
                                            <p:strVal val="#ppt_h"/>
                                          </p:val>
                                        </p:tav>
                                      </p:tavLst>
                                    </p:anim>
                                    <p:anim calcmode="lin" valueType="num">
                                      <p:cBhvr>
                                        <p:cTn id="36" dur="750" fill="hold"/>
                                        <p:tgtEl>
                                          <p:spTgt spid="14"/>
                                        </p:tgtEl>
                                        <p:attrNameLst>
                                          <p:attrName>style.rotation</p:attrName>
                                        </p:attrNameLst>
                                      </p:cBhvr>
                                      <p:tavLst>
                                        <p:tav tm="0">
                                          <p:val>
                                            <p:fltVal val="90"/>
                                          </p:val>
                                        </p:tav>
                                        <p:tav tm="100000">
                                          <p:val>
                                            <p:fltVal val="0"/>
                                          </p:val>
                                        </p:tav>
                                      </p:tavLst>
                                    </p:anim>
                                    <p:animEffect transition="in" filter="fade">
                                      <p:cBhvr>
                                        <p:cTn id="37" dur="750"/>
                                        <p:tgtEl>
                                          <p:spTgt spid="14"/>
                                        </p:tgtEl>
                                      </p:cBhvr>
                                    </p:animEffect>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DB55B3A-7151-D1D1-163B-D175132007FB}"/>
              </a:ext>
            </a:extLst>
          </p:cNvPr>
          <p:cNvGrpSpPr/>
          <p:nvPr/>
        </p:nvGrpSpPr>
        <p:grpSpPr>
          <a:xfrm>
            <a:off x="8395634" y="104690"/>
            <a:ext cx="3589867" cy="707886"/>
            <a:chOff x="8395634" y="104690"/>
            <a:chExt cx="3589867" cy="707886"/>
          </a:xfrm>
        </p:grpSpPr>
        <p:pic>
          <p:nvPicPr>
            <p:cNvPr id="7" name="Imagen 6">
              <a:extLst>
                <a:ext uri="{FF2B5EF4-FFF2-40B4-BE49-F238E27FC236}">
                  <a16:creationId xmlns:a16="http://schemas.microsoft.com/office/drawing/2014/main" id="{4FB8EAFC-5BA5-9A80-A9E2-5173273B2393}"/>
                </a:ext>
              </a:extLst>
            </p:cNvPr>
            <p:cNvPicPr>
              <a:picLocks noChangeAspect="1"/>
            </p:cNvPicPr>
            <p:nvPr/>
          </p:nvPicPr>
          <p:blipFill>
            <a:blip r:embed="rId3"/>
            <a:stretch>
              <a:fillRect/>
            </a:stretch>
          </p:blipFill>
          <p:spPr>
            <a:xfrm>
              <a:off x="8395634" y="182379"/>
              <a:ext cx="3589867" cy="624219"/>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871BBD2-CDF3-2366-BA71-B0FC163A1F23}"/>
                </a:ext>
              </a:extLst>
            </p:cNvPr>
            <p:cNvSpPr txBox="1"/>
            <p:nvPr/>
          </p:nvSpPr>
          <p:spPr>
            <a:xfrm>
              <a:off x="9428673" y="104690"/>
              <a:ext cx="1915064"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preparación para la escuela</a:t>
              </a:r>
            </a:p>
          </p:txBody>
        </p:sp>
      </p:grpSp>
      <p:sp>
        <p:nvSpPr>
          <p:cNvPr id="4" name="CuadroTexto 3">
            <a:extLst>
              <a:ext uri="{FF2B5EF4-FFF2-40B4-BE49-F238E27FC236}">
                <a16:creationId xmlns:a16="http://schemas.microsoft.com/office/drawing/2014/main" id="{5B0FE450-205B-3080-FE6D-28E005F4C30D}"/>
              </a:ext>
            </a:extLst>
          </p:cNvPr>
          <p:cNvSpPr txBox="1"/>
          <p:nvPr/>
        </p:nvSpPr>
        <p:spPr>
          <a:xfrm>
            <a:off x="313427" y="112945"/>
            <a:ext cx="6196015" cy="2031325"/>
          </a:xfrm>
          <a:prstGeom prst="rect">
            <a:avLst/>
          </a:prstGeom>
          <a:noFill/>
        </p:spPr>
        <p:txBody>
          <a:bodyPr wrap="square">
            <a:spAutoFit/>
          </a:bodyPr>
          <a:lstStyle/>
          <a:p>
            <a:r>
              <a:rPr lang="es-ES" b="1" dirty="0">
                <a:solidFill>
                  <a:srgbClr val="C00000"/>
                </a:solidFill>
              </a:rPr>
              <a:t>Durante </a:t>
            </a:r>
            <a:r>
              <a:rPr lang="es-ES" b="1">
                <a:solidFill>
                  <a:srgbClr val="C00000"/>
                </a:solidFill>
              </a:rPr>
              <a:t>los … primeros </a:t>
            </a:r>
            <a:r>
              <a:rPr lang="es-ES" b="1" dirty="0">
                <a:solidFill>
                  <a:srgbClr val="C00000"/>
                </a:solidFill>
              </a:rPr>
              <a:t>años de la vida del niño, el campo o el jardín constituyen la mejor aula, la madre, la mejor maestra, y la naturaleza el mejor libro de texto.</a:t>
            </a:r>
            <a:r>
              <a:rPr lang="es-ES" b="1" dirty="0"/>
              <a:t> </a:t>
            </a:r>
            <a:r>
              <a:rPr lang="es-ES" b="1" dirty="0">
                <a:solidFill>
                  <a:srgbClr val="C00000"/>
                </a:solidFill>
              </a:rPr>
              <a:t>Hasta que el niño tenga edad suficiente para asistir a la escuela se debería considerar su salud más importante que el conocimiento de los libros</a:t>
            </a:r>
            <a:r>
              <a:rPr lang="es-ES" b="1" dirty="0"/>
              <a:t>. Debería estar rodeado de las más favorables condiciones para el crecimiento físico y mental.—La Educación, 204.</a:t>
            </a:r>
          </a:p>
        </p:txBody>
      </p:sp>
      <p:sp>
        <p:nvSpPr>
          <p:cNvPr id="6" name="CuadroTexto 5">
            <a:extLst>
              <a:ext uri="{FF2B5EF4-FFF2-40B4-BE49-F238E27FC236}">
                <a16:creationId xmlns:a16="http://schemas.microsoft.com/office/drawing/2014/main" id="{61647E03-96B2-955D-6773-CC80FF40A435}"/>
              </a:ext>
            </a:extLst>
          </p:cNvPr>
          <p:cNvSpPr txBox="1"/>
          <p:nvPr/>
        </p:nvSpPr>
        <p:spPr>
          <a:xfrm>
            <a:off x="313427" y="2116527"/>
            <a:ext cx="8233044" cy="1200329"/>
          </a:xfrm>
          <a:prstGeom prst="rect">
            <a:avLst/>
          </a:prstGeom>
          <a:noFill/>
        </p:spPr>
        <p:txBody>
          <a:bodyPr wrap="square">
            <a:spAutoFit/>
          </a:bodyPr>
          <a:lstStyle/>
          <a:p>
            <a:r>
              <a:rPr lang="es-ES" b="1" dirty="0">
                <a:solidFill>
                  <a:srgbClr val="C00000"/>
                </a:solidFill>
              </a:rPr>
              <a:t>La infancia se extiende hasta la edad de seis o siete años.</a:t>
            </a:r>
            <a:r>
              <a:rPr lang="es-ES" b="1" dirty="0"/>
              <a:t> Hasta este período, debiera dejarse que los niños correteen de acá para allá, como corderitos, por la casa y los patios, dando rienda  suelta a sus estados de ánimo, saltando y retozando, libres de cuidado y tribulaciones. — </a:t>
            </a:r>
            <a:r>
              <a:rPr lang="es-ES" b="1" dirty="0" err="1"/>
              <a:t>Pacific</a:t>
            </a:r>
            <a:r>
              <a:rPr lang="es-ES" b="1" dirty="0"/>
              <a:t> </a:t>
            </a:r>
            <a:r>
              <a:rPr lang="es-ES" b="1" dirty="0" err="1"/>
              <a:t>Health</a:t>
            </a:r>
            <a:r>
              <a:rPr lang="es-ES" b="1" dirty="0"/>
              <a:t> </a:t>
            </a:r>
            <a:r>
              <a:rPr lang="es-ES" b="1" dirty="0" err="1"/>
              <a:t>Journal</a:t>
            </a:r>
            <a:r>
              <a:rPr lang="es-ES" b="1" dirty="0"/>
              <a:t>, septiembre de 1897.</a:t>
            </a:r>
          </a:p>
        </p:txBody>
      </p:sp>
      <p:sp>
        <p:nvSpPr>
          <p:cNvPr id="10" name="CuadroTexto 9">
            <a:extLst>
              <a:ext uri="{FF2B5EF4-FFF2-40B4-BE49-F238E27FC236}">
                <a16:creationId xmlns:a16="http://schemas.microsoft.com/office/drawing/2014/main" id="{BDD21215-3CCB-4F31-74C2-051BBA0E4DCE}"/>
              </a:ext>
            </a:extLst>
          </p:cNvPr>
          <p:cNvSpPr txBox="1"/>
          <p:nvPr/>
        </p:nvSpPr>
        <p:spPr>
          <a:xfrm>
            <a:off x="3757187" y="3271732"/>
            <a:ext cx="8121385" cy="2585323"/>
          </a:xfrm>
          <a:prstGeom prst="rect">
            <a:avLst/>
          </a:prstGeom>
          <a:noFill/>
        </p:spPr>
        <p:txBody>
          <a:bodyPr wrap="square">
            <a:spAutoFit/>
          </a:bodyPr>
          <a:lstStyle/>
          <a:p>
            <a:r>
              <a:rPr lang="es-ES" b="1" dirty="0">
                <a:solidFill>
                  <a:srgbClr val="C00000"/>
                </a:solidFill>
              </a:rPr>
              <a:t>Madres, permitid que los pequeños jueguen al aire libre; permitidles que escuchen los cantos de los pajarillos y conozcan el amor de Dios tal como se expresa en sus bellas obras. Enseñadles sencillas lecciones del libro de la naturaleza y de las cosas que los rodean, y a medida que sus mentes se expandan, pueden añadirse lecciones de los libros y pueden fijarse firmemente en la memoria. Pero aprendan también a ser útiles, aun en sus años más precoces. Enseñadles a pensar que, como miembros del hogar, han de realizar su parte con interés y espíritu de ayuda, compartiendo las tareas domésticas y buscando el ejercicio saludable en la realización de los deberes necesarios del hogar</a:t>
            </a:r>
            <a:r>
              <a:rPr lang="es-ES" b="1" dirty="0"/>
              <a:t>.—Fundamentals </a:t>
            </a:r>
            <a:r>
              <a:rPr lang="es-ES" b="1" dirty="0" err="1"/>
              <a:t>of</a:t>
            </a:r>
            <a:r>
              <a:rPr lang="es-ES" b="1" dirty="0"/>
              <a:t> Christian </a:t>
            </a:r>
            <a:r>
              <a:rPr lang="es-ES" b="1" dirty="0" err="1"/>
              <a:t>Education</a:t>
            </a:r>
            <a:r>
              <a:rPr lang="es-ES" b="1" dirty="0"/>
              <a:t>, 416, 417.</a:t>
            </a:r>
          </a:p>
        </p:txBody>
      </p:sp>
      <p:sp>
        <p:nvSpPr>
          <p:cNvPr id="12" name="CuadroTexto 11">
            <a:extLst>
              <a:ext uri="{FF2B5EF4-FFF2-40B4-BE49-F238E27FC236}">
                <a16:creationId xmlns:a16="http://schemas.microsoft.com/office/drawing/2014/main" id="{D8380553-EF7B-196D-82B5-B9F181BA7A23}"/>
              </a:ext>
            </a:extLst>
          </p:cNvPr>
          <p:cNvSpPr txBox="1"/>
          <p:nvPr/>
        </p:nvSpPr>
        <p:spPr>
          <a:xfrm>
            <a:off x="3765413" y="5815959"/>
            <a:ext cx="8241835" cy="923330"/>
          </a:xfrm>
          <a:prstGeom prst="rect">
            <a:avLst/>
          </a:prstGeom>
          <a:noFill/>
        </p:spPr>
        <p:txBody>
          <a:bodyPr wrap="square">
            <a:spAutoFit/>
          </a:bodyPr>
          <a:lstStyle/>
          <a:p>
            <a:r>
              <a:rPr lang="es-ES" b="1" dirty="0">
                <a:solidFill>
                  <a:srgbClr val="C00000"/>
                </a:solidFill>
              </a:rPr>
              <a:t>No enviéis a vuestros pequeñuelos a la escuela demasiado precozmente. La madre debiera ser cuidadosa al confiar a otras manos el dar forma a la mente del niño</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67.</a:t>
            </a:r>
          </a:p>
        </p:txBody>
      </p:sp>
      <p:pic>
        <p:nvPicPr>
          <p:cNvPr id="5" name="Imagen 4" descr="Niño en el pasto&#10;&#10;Descripción generada automáticamente con confianza media">
            <a:extLst>
              <a:ext uri="{FF2B5EF4-FFF2-40B4-BE49-F238E27FC236}">
                <a16:creationId xmlns:a16="http://schemas.microsoft.com/office/drawing/2014/main" id="{0D2B9595-1D4F-8DD3-E139-A742080AC88F}"/>
              </a:ext>
            </a:extLst>
          </p:cNvPr>
          <p:cNvPicPr>
            <a:picLocks noChangeAspect="1"/>
          </p:cNvPicPr>
          <p:nvPr/>
        </p:nvPicPr>
        <p:blipFill rotWithShape="1">
          <a:blip r:embed="rId4">
            <a:extLst>
              <a:ext uri="{28A0092B-C50C-407E-A947-70E740481C1C}">
                <a14:useLocalDpi xmlns:a14="http://schemas.microsoft.com/office/drawing/2010/main" val="0"/>
              </a:ext>
            </a:extLst>
          </a:blip>
          <a:srcRect l="21655" t="94" r="13881" b="-94"/>
          <a:stretch/>
        </p:blipFill>
        <p:spPr>
          <a:xfrm>
            <a:off x="6480867" y="252412"/>
            <a:ext cx="1801639" cy="1864115"/>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9" name="Imagen 8" descr="Un niño sentado en el suelo&#10;&#10;Descripción generada automáticamente con confianza media">
            <a:extLst>
              <a:ext uri="{FF2B5EF4-FFF2-40B4-BE49-F238E27FC236}">
                <a16:creationId xmlns:a16="http://schemas.microsoft.com/office/drawing/2014/main" id="{09780584-86B3-EE57-BED7-E3E659476930}"/>
              </a:ext>
            </a:extLst>
          </p:cNvPr>
          <p:cNvPicPr>
            <a:picLocks noChangeAspect="1"/>
          </p:cNvPicPr>
          <p:nvPr/>
        </p:nvPicPr>
        <p:blipFill rotWithShape="1">
          <a:blip r:embed="rId5">
            <a:extLst>
              <a:ext uri="{28A0092B-C50C-407E-A947-70E740481C1C}">
                <a14:useLocalDpi xmlns:a14="http://schemas.microsoft.com/office/drawing/2010/main" val="0"/>
              </a:ext>
            </a:extLst>
          </a:blip>
          <a:srcRect l="7702" t="5425" r="3860"/>
          <a:stretch/>
        </p:blipFill>
        <p:spPr>
          <a:xfrm>
            <a:off x="8561766" y="1105576"/>
            <a:ext cx="3257602" cy="1959538"/>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3" name="Imagen 12" descr="Imagen que contiene bebé, persona, niño, interior&#10;&#10;Descripción generada automáticamente">
            <a:extLst>
              <a:ext uri="{FF2B5EF4-FFF2-40B4-BE49-F238E27FC236}">
                <a16:creationId xmlns:a16="http://schemas.microsoft.com/office/drawing/2014/main" id="{71676CC7-5B02-CEE4-9A5F-D58AC58BD023}"/>
              </a:ext>
            </a:extLst>
          </p:cNvPr>
          <p:cNvPicPr>
            <a:picLocks noChangeAspect="1"/>
          </p:cNvPicPr>
          <p:nvPr/>
        </p:nvPicPr>
        <p:blipFill rotWithShape="1">
          <a:blip r:embed="rId6">
            <a:extLst>
              <a:ext uri="{28A0092B-C50C-407E-A947-70E740481C1C}">
                <a14:useLocalDpi xmlns:a14="http://schemas.microsoft.com/office/drawing/2010/main" val="0"/>
              </a:ext>
            </a:extLst>
          </a:blip>
          <a:srcRect t="26929" b="3681"/>
          <a:stretch/>
        </p:blipFill>
        <p:spPr>
          <a:xfrm>
            <a:off x="467442" y="5077189"/>
            <a:ext cx="3135730"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5" name="Imagen 14" descr="Un niño parado en un campo de césped&#10;&#10;Descripción generada automáticamente con confianza media">
            <a:extLst>
              <a:ext uri="{FF2B5EF4-FFF2-40B4-BE49-F238E27FC236}">
                <a16:creationId xmlns:a16="http://schemas.microsoft.com/office/drawing/2014/main" id="{60D22EE4-E30B-E178-9AF2-7589CFC44DC6}"/>
              </a:ext>
            </a:extLst>
          </p:cNvPr>
          <p:cNvPicPr>
            <a:picLocks noChangeAspect="1"/>
          </p:cNvPicPr>
          <p:nvPr/>
        </p:nvPicPr>
        <p:blipFill rotWithShape="1">
          <a:blip r:embed="rId7">
            <a:extLst>
              <a:ext uri="{28A0092B-C50C-407E-A947-70E740481C1C}">
                <a14:useLocalDpi xmlns:a14="http://schemas.microsoft.com/office/drawing/2010/main" val="0"/>
              </a:ext>
            </a:extLst>
          </a:blip>
          <a:srcRect t="21233" b="8414"/>
          <a:stretch/>
        </p:blipFill>
        <p:spPr>
          <a:xfrm>
            <a:off x="362223" y="3361837"/>
            <a:ext cx="3346169"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52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fltVal val="0"/>
                                          </p:val>
                                        </p:tav>
                                        <p:tav tm="100000">
                                          <p:val>
                                            <p:strVal val="#ppt_w"/>
                                          </p:val>
                                        </p:tav>
                                      </p:tavLst>
                                    </p:anim>
                                    <p:anim calcmode="lin" valueType="num">
                                      <p:cBhvr>
                                        <p:cTn id="54" dur="1000" fill="hold"/>
                                        <p:tgtEl>
                                          <p:spTgt spid="13"/>
                                        </p:tgtEl>
                                        <p:attrNameLst>
                                          <p:attrName>ppt_h</p:attrName>
                                        </p:attrNameLst>
                                      </p:cBhvr>
                                      <p:tavLst>
                                        <p:tav tm="0">
                                          <p:val>
                                            <p:fltVal val="0"/>
                                          </p:val>
                                        </p:tav>
                                        <p:tav tm="100000">
                                          <p:val>
                                            <p:strVal val="#ppt_h"/>
                                          </p:val>
                                        </p:tav>
                                      </p:tavLst>
                                    </p:anim>
                                    <p:anim calcmode="lin" valueType="num">
                                      <p:cBhvr>
                                        <p:cTn id="55" dur="1000" fill="hold"/>
                                        <p:tgtEl>
                                          <p:spTgt spid="13"/>
                                        </p:tgtEl>
                                        <p:attrNameLst>
                                          <p:attrName>style.rotation</p:attrName>
                                        </p:attrNameLst>
                                      </p:cBhvr>
                                      <p:tavLst>
                                        <p:tav tm="0">
                                          <p:val>
                                            <p:fltVal val="90"/>
                                          </p:val>
                                        </p:tav>
                                        <p:tav tm="100000">
                                          <p:val>
                                            <p:fltVal val="0"/>
                                          </p:val>
                                        </p:tav>
                                      </p:tavLst>
                                    </p:anim>
                                    <p:animEffect transition="in" filter="fade">
                                      <p:cBhvr>
                                        <p:cTn id="56" dur="1000"/>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73597F-B1AE-AEC6-1A3A-D39A5C9B0688}"/>
              </a:ext>
            </a:extLst>
          </p:cNvPr>
          <p:cNvSpPr txBox="1"/>
          <p:nvPr/>
        </p:nvSpPr>
        <p:spPr>
          <a:xfrm>
            <a:off x="235070" y="79567"/>
            <a:ext cx="7524340" cy="2031325"/>
          </a:xfrm>
          <a:prstGeom prst="rect">
            <a:avLst/>
          </a:prstGeom>
          <a:noFill/>
        </p:spPr>
        <p:txBody>
          <a:bodyPr wrap="square">
            <a:spAutoFit/>
          </a:bodyPr>
          <a:lstStyle/>
          <a:p>
            <a:r>
              <a:rPr lang="es-ES" b="1" dirty="0"/>
              <a:t>Al hacer planes para la educación de sus hijos fuera del hogar, los padres deben comprender que… </a:t>
            </a:r>
            <a:r>
              <a:rPr lang="es-ES" b="1" dirty="0">
                <a:solidFill>
                  <a:srgbClr val="C00000"/>
                </a:solidFill>
              </a:rPr>
              <a:t>deben esforzarse por enviarlos a aquéllas [escuelas] en las cuales obtendrán una educación basada en el fundamento bíblico</a:t>
            </a:r>
            <a:r>
              <a:rPr lang="es-ES" b="1" dirty="0"/>
              <a:t>. </a:t>
            </a:r>
            <a:r>
              <a:rPr lang="es-ES" b="1" dirty="0">
                <a:solidFill>
                  <a:srgbClr val="C00000"/>
                </a:solidFill>
              </a:rPr>
              <a:t>Sobre cada padre cristiano descansa la obligación solemne de dar a sus hijos una educación que los inducirá a obtener conocimiento de Dios, y a llegar a ser partícipes de la naturaleza divina por la obediencia a la voluntad y el camino de Dios</a:t>
            </a:r>
            <a:r>
              <a:rPr lang="es-ES" b="1" dirty="0"/>
              <a:t>.—Consejos para los Maestros, 157, 158.</a:t>
            </a:r>
          </a:p>
        </p:txBody>
      </p:sp>
      <p:sp>
        <p:nvSpPr>
          <p:cNvPr id="6" name="CuadroTexto 5">
            <a:extLst>
              <a:ext uri="{FF2B5EF4-FFF2-40B4-BE49-F238E27FC236}">
                <a16:creationId xmlns:a16="http://schemas.microsoft.com/office/drawing/2014/main" id="{FEC24754-B185-8915-6C13-B0320564AFA6}"/>
              </a:ext>
            </a:extLst>
          </p:cNvPr>
          <p:cNvSpPr txBox="1"/>
          <p:nvPr/>
        </p:nvSpPr>
        <p:spPr>
          <a:xfrm>
            <a:off x="235070" y="4470109"/>
            <a:ext cx="7524340" cy="2308324"/>
          </a:xfrm>
          <a:prstGeom prst="rect">
            <a:avLst/>
          </a:prstGeom>
          <a:noFill/>
        </p:spPr>
        <p:txBody>
          <a:bodyPr wrap="square">
            <a:spAutoFit/>
          </a:bodyPr>
          <a:lstStyle/>
          <a:p>
            <a:r>
              <a:rPr lang="es-ES" b="1" dirty="0">
                <a:solidFill>
                  <a:srgbClr val="C00000"/>
                </a:solidFill>
              </a:rPr>
              <a:t>A los padres [el Señor] hace llegar este grito de alarma: Juntad a vuestros hijos en vuestros hogares; separadlos de aquellos que desprecian los mandamientos de Dios, que enseñan y practican lo malo. Salid de las grandes ciudades tan pronto como os sea posible. Estableced escuelas de iglesia. Dad a vuestros hijos la Palabra de Dios por fundamento de toda su educación. </a:t>
            </a:r>
            <a:r>
              <a:rPr lang="es-ES" b="1" dirty="0"/>
              <a:t>Ella está llena de hermosas lecciones y si los alumnos la convierten en tema de estudio en el curso primario de esta vida, estarán preparados para el curso superior en la por venir.—Joyas de los Testimonios 2:454.</a:t>
            </a:r>
          </a:p>
        </p:txBody>
      </p:sp>
      <p:sp>
        <p:nvSpPr>
          <p:cNvPr id="8" name="CuadroTexto 7">
            <a:extLst>
              <a:ext uri="{FF2B5EF4-FFF2-40B4-BE49-F238E27FC236}">
                <a16:creationId xmlns:a16="http://schemas.microsoft.com/office/drawing/2014/main" id="{D492FEFA-8174-97BE-85A8-DA6716571860}"/>
              </a:ext>
            </a:extLst>
          </p:cNvPr>
          <p:cNvSpPr txBox="1"/>
          <p:nvPr/>
        </p:nvSpPr>
        <p:spPr>
          <a:xfrm>
            <a:off x="225488" y="1997839"/>
            <a:ext cx="7417516" cy="2585323"/>
          </a:xfrm>
          <a:prstGeom prst="rect">
            <a:avLst/>
          </a:prstGeom>
          <a:noFill/>
        </p:spPr>
        <p:txBody>
          <a:bodyPr wrap="square">
            <a:spAutoFit/>
          </a:bodyPr>
          <a:lstStyle/>
          <a:p>
            <a:r>
              <a:rPr lang="es-ES" b="1" dirty="0"/>
              <a:t>En cuanto sea posible, todos nuestros hijos deben tener oportunidad de obtener educación cristiana. A fin de proveerla, </a:t>
            </a:r>
            <a:r>
              <a:rPr lang="es-ES" b="1" dirty="0">
                <a:solidFill>
                  <a:srgbClr val="C00000"/>
                </a:solidFill>
              </a:rPr>
              <a:t>debemos a veces establecer escuelas de iglesia en los hogares. Sería bueno si varias familias de un vecindario se uniesen para emplear a un maestro humilde y temeroso de Dios, que dé a los padres la ayuda que necesitan para educar a sus hijos</a:t>
            </a:r>
            <a:r>
              <a:rPr lang="es-ES" b="1" dirty="0"/>
              <a:t>. Esto será una gran bendición para muchos grupos aislados de observadores del sábado, y un plan más agradable al Señor que el que se ha seguido a veces, a saber, enviar a niños tiernos lejos de sus casas para asistir a una de nuestras escuelas mayores. —Consejos para los Maestros, 122.</a:t>
            </a:r>
          </a:p>
        </p:txBody>
      </p:sp>
      <p:grpSp>
        <p:nvGrpSpPr>
          <p:cNvPr id="2" name="Grupo 1">
            <a:extLst>
              <a:ext uri="{FF2B5EF4-FFF2-40B4-BE49-F238E27FC236}">
                <a16:creationId xmlns:a16="http://schemas.microsoft.com/office/drawing/2014/main" id="{7C8C8F8D-3E90-8F4B-2E4C-7006A10E39DD}"/>
              </a:ext>
            </a:extLst>
          </p:cNvPr>
          <p:cNvGrpSpPr/>
          <p:nvPr/>
        </p:nvGrpSpPr>
        <p:grpSpPr>
          <a:xfrm>
            <a:off x="8627318" y="158410"/>
            <a:ext cx="3367712" cy="707886"/>
            <a:chOff x="8635041" y="124445"/>
            <a:chExt cx="3367712" cy="707886"/>
          </a:xfrm>
        </p:grpSpPr>
        <p:pic>
          <p:nvPicPr>
            <p:cNvPr id="15" name="Imagen 14">
              <a:extLst>
                <a:ext uri="{FF2B5EF4-FFF2-40B4-BE49-F238E27FC236}">
                  <a16:creationId xmlns:a16="http://schemas.microsoft.com/office/drawing/2014/main" id="{89B31AF5-DB2E-639A-A6E3-F03309A01F36}"/>
                </a:ext>
              </a:extLst>
            </p:cNvPr>
            <p:cNvPicPr>
              <a:picLocks noChangeAspect="1"/>
            </p:cNvPicPr>
            <p:nvPr/>
          </p:nvPicPr>
          <p:blipFill>
            <a:blip r:embed="rId3"/>
            <a:stretch>
              <a:fillRect/>
            </a:stretch>
          </p:blipFill>
          <p:spPr>
            <a:xfrm>
              <a:off x="8635041" y="192830"/>
              <a:ext cx="3367712" cy="594412"/>
            </a:xfrm>
            <a:prstGeom prst="rect">
              <a:avLst/>
            </a:prstGeom>
            <a:effectLst>
              <a:outerShdw blurRad="63500" sx="102000" sy="102000" algn="ctr" rotWithShape="0">
                <a:prstClr val="black">
                  <a:alpha val="40000"/>
                </a:prstClr>
              </a:outerShdw>
            </a:effectLst>
          </p:spPr>
        </p:pic>
        <p:sp>
          <p:nvSpPr>
            <p:cNvPr id="11" name="CuadroTexto 10">
              <a:extLst>
                <a:ext uri="{FF2B5EF4-FFF2-40B4-BE49-F238E27FC236}">
                  <a16:creationId xmlns:a16="http://schemas.microsoft.com/office/drawing/2014/main" id="{4ED012C6-CC0C-C1EF-02DF-FFBACE36419D}"/>
                </a:ext>
              </a:extLst>
            </p:cNvPr>
            <p:cNvSpPr txBox="1"/>
            <p:nvPr/>
          </p:nvSpPr>
          <p:spPr>
            <a:xfrm>
              <a:off x="9618452" y="124445"/>
              <a:ext cx="1777041"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elección de la escuela</a:t>
              </a:r>
            </a:p>
          </p:txBody>
        </p:sp>
      </p:grpSp>
      <p:pic>
        <p:nvPicPr>
          <p:cNvPr id="3" name="Imagen 2" descr="Un grupo de personas en una tienda&#10;&#10;Descripción generada automáticamente">
            <a:extLst>
              <a:ext uri="{FF2B5EF4-FFF2-40B4-BE49-F238E27FC236}">
                <a16:creationId xmlns:a16="http://schemas.microsoft.com/office/drawing/2014/main" id="{79498664-7FD1-3EA1-E35C-FA05042CD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321" y="974459"/>
            <a:ext cx="4046626" cy="5687031"/>
          </a:xfrm>
          <a:prstGeom prst="rect">
            <a:avLst/>
          </a:prstGeom>
          <a:ln w="38100" cap="sq">
            <a:solidFill>
              <a:srgbClr val="CE496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75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anim calcmode="lin" valueType="num">
                                      <p:cBhvr>
                                        <p:cTn id="20" dur="500" fill="hold"/>
                                        <p:tgtEl>
                                          <p:spTgt spid="3"/>
                                        </p:tgtEl>
                                        <p:attrNameLst>
                                          <p:attrName>ppt_x</p:attrName>
                                        </p:attrNameLst>
                                      </p:cBhvr>
                                      <p:tavLst>
                                        <p:tav tm="0">
                                          <p:val>
                                            <p:fltVal val="0.5"/>
                                          </p:val>
                                        </p:tav>
                                        <p:tav tm="100000">
                                          <p:val>
                                            <p:strVal val="#ppt_x"/>
                                          </p:val>
                                        </p:tav>
                                      </p:tavLst>
                                    </p:anim>
                                    <p:anim calcmode="lin" valueType="num">
                                      <p:cBhvr>
                                        <p:cTn id="21" dur="500" fill="hold"/>
                                        <p:tgtEl>
                                          <p:spTgt spid="3"/>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180807A-1AF5-AD38-ED72-61D2FDF559F7}"/>
              </a:ext>
            </a:extLst>
          </p:cNvPr>
          <p:cNvGrpSpPr/>
          <p:nvPr/>
        </p:nvGrpSpPr>
        <p:grpSpPr>
          <a:xfrm>
            <a:off x="8037844" y="143834"/>
            <a:ext cx="3964909" cy="707886"/>
            <a:chOff x="8037844" y="143834"/>
            <a:chExt cx="3964909" cy="707886"/>
          </a:xfrm>
        </p:grpSpPr>
        <p:pic>
          <p:nvPicPr>
            <p:cNvPr id="10" name="Imagen 9">
              <a:extLst>
                <a:ext uri="{FF2B5EF4-FFF2-40B4-BE49-F238E27FC236}">
                  <a16:creationId xmlns:a16="http://schemas.microsoft.com/office/drawing/2014/main" id="{9E32D403-CB33-B33B-9161-26D135874A94}"/>
                </a:ext>
              </a:extLst>
            </p:cNvPr>
            <p:cNvPicPr>
              <a:picLocks noChangeAspect="1"/>
            </p:cNvPicPr>
            <p:nvPr/>
          </p:nvPicPr>
          <p:blipFill>
            <a:blip r:embed="rId3"/>
            <a:stretch>
              <a:fillRect/>
            </a:stretch>
          </p:blipFill>
          <p:spPr>
            <a:xfrm>
              <a:off x="8037844" y="179234"/>
              <a:ext cx="3964909" cy="646317"/>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14A8770F-1161-E27F-0874-6647479F136B}"/>
                </a:ext>
              </a:extLst>
            </p:cNvPr>
            <p:cNvSpPr txBox="1"/>
            <p:nvPr/>
          </p:nvSpPr>
          <p:spPr>
            <a:xfrm>
              <a:off x="8990793" y="143834"/>
              <a:ext cx="2231468"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responsabilidad de la iglesia</a:t>
              </a:r>
            </a:p>
          </p:txBody>
        </p:sp>
      </p:grpSp>
      <p:sp>
        <p:nvSpPr>
          <p:cNvPr id="6" name="CuadroTexto 5">
            <a:extLst>
              <a:ext uri="{FF2B5EF4-FFF2-40B4-BE49-F238E27FC236}">
                <a16:creationId xmlns:a16="http://schemas.microsoft.com/office/drawing/2014/main" id="{42A6CC91-4972-C7E7-10B0-E52B75C12CAF}"/>
              </a:ext>
            </a:extLst>
          </p:cNvPr>
          <p:cNvSpPr txBox="1"/>
          <p:nvPr/>
        </p:nvSpPr>
        <p:spPr>
          <a:xfrm>
            <a:off x="3654108" y="2985447"/>
            <a:ext cx="8402129" cy="3693319"/>
          </a:xfrm>
          <a:prstGeom prst="rect">
            <a:avLst/>
          </a:prstGeom>
          <a:noFill/>
        </p:spPr>
        <p:txBody>
          <a:bodyPr wrap="square">
            <a:spAutoFit/>
          </a:bodyPr>
          <a:lstStyle/>
          <a:p>
            <a:r>
              <a:rPr lang="es-ES" b="1" dirty="0"/>
              <a:t>Las iglesias de diferentes localidades deben sentir que descansa sobre ellas la solemne responsabilidad de educar a los jóvenes y preparar sus talentos para que se dediquen a la obra misionera. Cuando ellos vean en la iglesia quienes prometen llegar a ser obreros útiles, pero que no pueden sostenerse en la escuela, deben asumir la responsabilidad de mandarlos a una de nuestras escuelas. Hay en las iglesias excelente capacidad que necesita dedicarse a servir.</a:t>
            </a:r>
          </a:p>
          <a:p>
            <a:r>
              <a:rPr lang="es-ES" b="1" dirty="0">
                <a:solidFill>
                  <a:srgbClr val="C00000"/>
                </a:solidFill>
              </a:rPr>
              <a:t>Hay personas que prestarían buen servicio en la viña del Señor, pero muchas son demasiado pobres para obtener, sin ayuda, la educación que necesitan. Las iglesias deben considerarlo un privilegio tener una parte en sufragar los gastos de las tales</a:t>
            </a:r>
            <a:r>
              <a:rPr lang="es-ES" b="1" dirty="0"/>
              <a:t>.</a:t>
            </a:r>
          </a:p>
          <a:p>
            <a:r>
              <a:rPr lang="es-ES" b="1" dirty="0"/>
              <a:t>Los que tienen la verdad en su corazón, son siempre generosos, y ayudan donde es necesario. Van a la cabeza y otros imitan su ejemplo. Si hay quienes debieran gozar de los beneficios de la escuela, pero no pueden pagar toda su enseñanza, manifiesten las iglesias su liberalidad ayudándoles.—Consejos para los Maestros, 57.</a:t>
            </a:r>
          </a:p>
        </p:txBody>
      </p:sp>
      <p:sp>
        <p:nvSpPr>
          <p:cNvPr id="8" name="CuadroTexto 7">
            <a:extLst>
              <a:ext uri="{FF2B5EF4-FFF2-40B4-BE49-F238E27FC236}">
                <a16:creationId xmlns:a16="http://schemas.microsoft.com/office/drawing/2014/main" id="{F8FAC849-05C6-41F5-56FB-966FCCC0B205}"/>
              </a:ext>
            </a:extLst>
          </p:cNvPr>
          <p:cNvSpPr txBox="1"/>
          <p:nvPr/>
        </p:nvSpPr>
        <p:spPr>
          <a:xfrm>
            <a:off x="4372821" y="333142"/>
            <a:ext cx="3548643" cy="2585323"/>
          </a:xfrm>
          <a:prstGeom prst="rect">
            <a:avLst/>
          </a:prstGeom>
          <a:noFill/>
        </p:spPr>
        <p:txBody>
          <a:bodyPr wrap="square">
            <a:spAutoFit/>
          </a:bodyPr>
          <a:lstStyle/>
          <a:p>
            <a:r>
              <a:rPr lang="es-ES" b="1" dirty="0"/>
              <a:t>El Señor quiere usar a la escuela de iglesia para ayudar a los padres en la educación y preparación de sus hijos para el tiempo que nos espera. </a:t>
            </a:r>
            <a:r>
              <a:rPr lang="es-ES" b="1" dirty="0">
                <a:solidFill>
                  <a:srgbClr val="C00000"/>
                </a:solidFill>
              </a:rPr>
              <a:t>Por lo tanto, dedíquese la iglesia con fervor a la obra de esta escuela, y haga de ella lo que el Señor quiere que sea</a:t>
            </a:r>
            <a:r>
              <a:rPr lang="es-ES" b="1" dirty="0"/>
              <a:t>.—Consejos para los Maestros, 127.</a:t>
            </a:r>
          </a:p>
        </p:txBody>
      </p:sp>
      <p:pic>
        <p:nvPicPr>
          <p:cNvPr id="4" name="Imagen 3" descr="Tienda con ventanas grandes y letras de colores&#10;&#10;Descripción generada automáticamente con confianza media">
            <a:extLst>
              <a:ext uri="{FF2B5EF4-FFF2-40B4-BE49-F238E27FC236}">
                <a16:creationId xmlns:a16="http://schemas.microsoft.com/office/drawing/2014/main" id="{D39CA68A-31DD-6BAE-91D4-BFB447416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482" y="960089"/>
            <a:ext cx="3969090" cy="1984545"/>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7" name="Imagen 6" descr="Un grupo de personas en un salón de clases&#10;&#10;Descripción generada automáticamente">
            <a:extLst>
              <a:ext uri="{FF2B5EF4-FFF2-40B4-BE49-F238E27FC236}">
                <a16:creationId xmlns:a16="http://schemas.microsoft.com/office/drawing/2014/main" id="{86A28974-BC8A-487D-2053-CC4BECCE3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49" y="263986"/>
            <a:ext cx="3964908" cy="2680648"/>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E134BBBB-0B40-D332-D9F6-2D5B04B798F9}"/>
              </a:ext>
            </a:extLst>
          </p:cNvPr>
          <p:cNvPicPr>
            <a:picLocks noChangeAspect="1"/>
          </p:cNvPicPr>
          <p:nvPr/>
        </p:nvPicPr>
        <p:blipFill rotWithShape="1">
          <a:blip r:embed="rId6"/>
          <a:srcRect l="23393" r="33978"/>
          <a:stretch/>
        </p:blipFill>
        <p:spPr>
          <a:xfrm>
            <a:off x="310549" y="3179533"/>
            <a:ext cx="3295291" cy="3432251"/>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out)">
                                      <p:cBhvr>
                                        <p:cTn id="17" dur="500"/>
                                        <p:tgtEl>
                                          <p:spTgt spid="7"/>
                                        </p:tgtEl>
                                      </p:cBhvr>
                                    </p:animEffect>
                                  </p:childTnLst>
                                </p:cTn>
                              </p:par>
                              <p:par>
                                <p:cTn id="18" presetID="8" presetClass="entr" presetSubtype="3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amond(ou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amond(out)">
                                      <p:cBhvr>
                                        <p:cTn id="29" dur="500"/>
                                        <p:tgtEl>
                                          <p:spTgt spid="1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470AC96-5DAD-B389-467D-B3F1B6E3A628}"/>
              </a:ext>
            </a:extLst>
          </p:cNvPr>
          <p:cNvSpPr txBox="1"/>
          <p:nvPr/>
        </p:nvSpPr>
        <p:spPr>
          <a:xfrm>
            <a:off x="366939" y="294161"/>
            <a:ext cx="7552110" cy="2308324"/>
          </a:xfrm>
          <a:prstGeom prst="rect">
            <a:avLst/>
          </a:prstGeom>
          <a:noFill/>
        </p:spPr>
        <p:txBody>
          <a:bodyPr wrap="square">
            <a:spAutoFit/>
          </a:bodyPr>
          <a:lstStyle/>
          <a:p>
            <a:r>
              <a:rPr lang="es-ES" b="1" dirty="0"/>
              <a:t>Los padres deben recordar que se logrará mucho más por la obra de la escuela de iglesia si ellos mismos comprenden las ventajas que sus hijos obtendrán de esa escuela, y apoyan de todo corazón al maestro. Por la oración, la paciencia y la tolerancia, los padres pueden deshacer, en gran parte, el daño causado por la impaciencia e indulgencia imprudente. </a:t>
            </a:r>
            <a:r>
              <a:rPr lang="es-ES" b="1" dirty="0">
                <a:solidFill>
                  <a:srgbClr val="C00000"/>
                </a:solidFill>
              </a:rPr>
              <a:t>Cooperen en el trabajo los padres y el maestro, recordando los primeros que ellos mismos recibirán ayuda por la presencia en la comunidad de un maestro ferviente, temeroso de Dios</a:t>
            </a:r>
            <a:r>
              <a:rPr lang="es-ES" b="1" dirty="0"/>
              <a:t>.—Consejos para los Maestros, 120. </a:t>
            </a:r>
          </a:p>
        </p:txBody>
      </p:sp>
      <p:sp>
        <p:nvSpPr>
          <p:cNvPr id="10" name="CuadroTexto 9">
            <a:extLst>
              <a:ext uri="{FF2B5EF4-FFF2-40B4-BE49-F238E27FC236}">
                <a16:creationId xmlns:a16="http://schemas.microsoft.com/office/drawing/2014/main" id="{D0E4A60A-8F9E-A92E-6698-FD603B2A8CF9}"/>
              </a:ext>
            </a:extLst>
          </p:cNvPr>
          <p:cNvSpPr txBox="1"/>
          <p:nvPr/>
        </p:nvSpPr>
        <p:spPr>
          <a:xfrm>
            <a:off x="6797617" y="2925651"/>
            <a:ext cx="5032610" cy="2308324"/>
          </a:xfrm>
          <a:prstGeom prst="rect">
            <a:avLst/>
          </a:prstGeom>
          <a:noFill/>
        </p:spPr>
        <p:txBody>
          <a:bodyPr wrap="square">
            <a:spAutoFit/>
          </a:bodyPr>
          <a:lstStyle/>
          <a:p>
            <a:r>
              <a:rPr lang="es-ES" b="1" dirty="0">
                <a:solidFill>
                  <a:srgbClr val="C00000"/>
                </a:solidFill>
              </a:rPr>
              <a:t>Será de gran ayuda para el maestro que se le comunique el conocimiento íntimo que los padres tienen del carácter de los niños y de sus peculiaridades o debilidades físicas. </a:t>
            </a:r>
            <a:r>
              <a:rPr lang="es-ES" b="1" dirty="0"/>
              <a:t>Es de lamentar que sean tantos los que no comprenden esto. La mayoría de los padres se interesan poco en informarse de las cualidades del maestro o en cooperar con él en su trabajo.—La Educación, 276.</a:t>
            </a:r>
          </a:p>
        </p:txBody>
      </p:sp>
      <p:sp>
        <p:nvSpPr>
          <p:cNvPr id="12" name="CuadroTexto 11">
            <a:extLst>
              <a:ext uri="{FF2B5EF4-FFF2-40B4-BE49-F238E27FC236}">
                <a16:creationId xmlns:a16="http://schemas.microsoft.com/office/drawing/2014/main" id="{3081BE7A-95E9-F77F-D943-0A1DB56C98DE}"/>
              </a:ext>
            </a:extLst>
          </p:cNvPr>
          <p:cNvSpPr txBox="1"/>
          <p:nvPr/>
        </p:nvSpPr>
        <p:spPr>
          <a:xfrm>
            <a:off x="6797617" y="5233975"/>
            <a:ext cx="4934309" cy="1477328"/>
          </a:xfrm>
          <a:prstGeom prst="rect">
            <a:avLst/>
          </a:prstGeom>
          <a:noFill/>
        </p:spPr>
        <p:txBody>
          <a:bodyPr wrap="square">
            <a:spAutoFit/>
          </a:bodyPr>
          <a:lstStyle/>
          <a:p>
            <a:r>
              <a:rPr lang="es-ES" b="1" dirty="0">
                <a:solidFill>
                  <a:srgbClr val="C00000"/>
                </a:solidFill>
              </a:rPr>
              <a:t>Ellos [los padres] deben sentir que es su deber cooperar con el maestro, fomentar la disciplina adecuada y orar mucho por aquel que está enseñando a sus hijos.—</a:t>
            </a:r>
            <a:r>
              <a:rPr lang="es-ES" b="1" dirty="0"/>
              <a:t>Fundamentals </a:t>
            </a:r>
            <a:r>
              <a:rPr lang="es-ES" b="1" dirty="0" err="1"/>
              <a:t>of</a:t>
            </a:r>
            <a:r>
              <a:rPr lang="es-ES" b="1" dirty="0"/>
              <a:t> Christian </a:t>
            </a:r>
            <a:r>
              <a:rPr lang="es-ES" b="1" dirty="0" err="1"/>
              <a:t>Education</a:t>
            </a:r>
            <a:r>
              <a:rPr lang="es-ES" b="1" dirty="0"/>
              <a:t>, 270.</a:t>
            </a:r>
          </a:p>
        </p:txBody>
      </p:sp>
      <p:grpSp>
        <p:nvGrpSpPr>
          <p:cNvPr id="2" name="Grupo 1">
            <a:extLst>
              <a:ext uri="{FF2B5EF4-FFF2-40B4-BE49-F238E27FC236}">
                <a16:creationId xmlns:a16="http://schemas.microsoft.com/office/drawing/2014/main" id="{A2782E66-A78C-518E-D872-11FEF0384E9F}"/>
              </a:ext>
            </a:extLst>
          </p:cNvPr>
          <p:cNvGrpSpPr/>
          <p:nvPr/>
        </p:nvGrpSpPr>
        <p:grpSpPr>
          <a:xfrm>
            <a:off x="7919049" y="149281"/>
            <a:ext cx="4066452" cy="708091"/>
            <a:chOff x="7919049" y="149281"/>
            <a:chExt cx="4066452" cy="708091"/>
          </a:xfrm>
        </p:grpSpPr>
        <p:pic>
          <p:nvPicPr>
            <p:cNvPr id="7" name="Imagen 6">
              <a:extLst>
                <a:ext uri="{FF2B5EF4-FFF2-40B4-BE49-F238E27FC236}">
                  <a16:creationId xmlns:a16="http://schemas.microsoft.com/office/drawing/2014/main" id="{7CCA8CBB-E9C0-D382-E45D-CD7BE6532E5C}"/>
                </a:ext>
              </a:extLst>
            </p:cNvPr>
            <p:cNvPicPr>
              <a:picLocks noChangeAspect="1"/>
            </p:cNvPicPr>
            <p:nvPr/>
          </p:nvPicPr>
          <p:blipFill>
            <a:blip r:embed="rId3"/>
            <a:stretch>
              <a:fillRect/>
            </a:stretch>
          </p:blipFill>
          <p:spPr>
            <a:xfrm rot="5400000">
              <a:off x="9619798" y="-1508331"/>
              <a:ext cx="664954" cy="406645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A79AA0F4-E176-D92E-8758-5F8FA298C76E}"/>
                </a:ext>
              </a:extLst>
            </p:cNvPr>
            <p:cNvSpPr txBox="1"/>
            <p:nvPr/>
          </p:nvSpPr>
          <p:spPr>
            <a:xfrm>
              <a:off x="8945593" y="149281"/>
              <a:ext cx="2156601" cy="707886"/>
            </a:xfrm>
            <a:prstGeom prst="rect">
              <a:avLst/>
            </a:prstGeom>
            <a:noFill/>
          </p:spPr>
          <p:txBody>
            <a:bodyPr wrap="square">
              <a:spAutoFit/>
            </a:bodyPr>
            <a:lstStyle/>
            <a:p>
              <a:pPr algn="ctr">
                <a:spcBef>
                  <a:spcPts val="600"/>
                </a:spcBef>
              </a:pPr>
              <a:r>
                <a:rPr lang="es-ES" sz="2000" b="1" dirty="0">
                  <a:solidFill>
                    <a:schemeClr val="bg1"/>
                  </a:solidFill>
                </a:rPr>
                <a:t>Maestros y padres en sociedad</a:t>
              </a:r>
            </a:p>
          </p:txBody>
        </p:sp>
      </p:grpSp>
      <p:pic>
        <p:nvPicPr>
          <p:cNvPr id="4" name="Imagen 3" descr="Mujer sentada en una biblioteca&#10;&#10;Descripción generada automáticamente">
            <a:extLst>
              <a:ext uri="{FF2B5EF4-FFF2-40B4-BE49-F238E27FC236}">
                <a16:creationId xmlns:a16="http://schemas.microsoft.com/office/drawing/2014/main" id="{B1C853CD-1076-A143-D60F-35A6C1445B1A}"/>
              </a:ext>
            </a:extLst>
          </p:cNvPr>
          <p:cNvPicPr>
            <a:picLocks noChangeAspect="1"/>
          </p:cNvPicPr>
          <p:nvPr/>
        </p:nvPicPr>
        <p:blipFill rotWithShape="1">
          <a:blip r:embed="rId4">
            <a:extLst>
              <a:ext uri="{28A0092B-C50C-407E-A947-70E740481C1C}">
                <a14:useLocalDpi xmlns:a14="http://schemas.microsoft.com/office/drawing/2010/main" val="0"/>
              </a:ext>
            </a:extLst>
          </a:blip>
          <a:srcRect t="8651" b="8651"/>
          <a:stretch/>
        </p:blipFill>
        <p:spPr>
          <a:xfrm>
            <a:off x="8112430" y="1002056"/>
            <a:ext cx="3490097" cy="1923595"/>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pic>
        <p:nvPicPr>
          <p:cNvPr id="8" name="Imagen 7" descr="Imagen que contiene tabla, cuarto, niño, joven&#10;&#10;Descripción generada automáticamente">
            <a:extLst>
              <a:ext uri="{FF2B5EF4-FFF2-40B4-BE49-F238E27FC236}">
                <a16:creationId xmlns:a16="http://schemas.microsoft.com/office/drawing/2014/main" id="{51C5A97D-C816-4FF7-520C-637ED24EE24D}"/>
              </a:ext>
            </a:extLst>
          </p:cNvPr>
          <p:cNvPicPr>
            <a:picLocks noChangeAspect="1"/>
          </p:cNvPicPr>
          <p:nvPr/>
        </p:nvPicPr>
        <p:blipFill rotWithShape="1">
          <a:blip r:embed="rId5">
            <a:extLst>
              <a:ext uri="{28A0092B-C50C-407E-A947-70E740481C1C}">
                <a14:useLocalDpi xmlns:a14="http://schemas.microsoft.com/office/drawing/2010/main" val="0"/>
              </a:ext>
            </a:extLst>
          </a:blip>
          <a:srcRect t="4280" b="4280"/>
          <a:stretch/>
        </p:blipFill>
        <p:spPr>
          <a:xfrm>
            <a:off x="361773" y="2704228"/>
            <a:ext cx="6337543" cy="3859611"/>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92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D989E1D-9A3E-4E75-D5AB-3C3B17C78AFC}"/>
              </a:ext>
            </a:extLst>
          </p:cNvPr>
          <p:cNvGrpSpPr/>
          <p:nvPr/>
        </p:nvGrpSpPr>
        <p:grpSpPr>
          <a:xfrm>
            <a:off x="8016608" y="138547"/>
            <a:ext cx="3986145" cy="707886"/>
            <a:chOff x="8016608" y="138547"/>
            <a:chExt cx="3986145" cy="707886"/>
          </a:xfrm>
        </p:grpSpPr>
        <p:pic>
          <p:nvPicPr>
            <p:cNvPr id="9" name="Imagen 8">
              <a:extLst>
                <a:ext uri="{FF2B5EF4-FFF2-40B4-BE49-F238E27FC236}">
                  <a16:creationId xmlns:a16="http://schemas.microsoft.com/office/drawing/2014/main" id="{4A531E40-1C46-089C-F656-D6E8D13DB7AF}"/>
                </a:ext>
              </a:extLst>
            </p:cNvPr>
            <p:cNvPicPr>
              <a:picLocks noChangeAspect="1"/>
            </p:cNvPicPr>
            <p:nvPr/>
          </p:nvPicPr>
          <p:blipFill>
            <a:blip r:embed="rId3"/>
            <a:stretch>
              <a:fillRect/>
            </a:stretch>
          </p:blipFill>
          <p:spPr>
            <a:xfrm>
              <a:off x="8016608" y="200002"/>
              <a:ext cx="3986145" cy="637283"/>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524B5025-E873-C816-9E8D-4B89250990E2}"/>
                </a:ext>
              </a:extLst>
            </p:cNvPr>
            <p:cNvSpPr txBox="1"/>
            <p:nvPr/>
          </p:nvSpPr>
          <p:spPr>
            <a:xfrm>
              <a:off x="9038779" y="138547"/>
              <a:ext cx="2260120" cy="707886"/>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La unidad entre los padres y maestros</a:t>
              </a:r>
            </a:p>
          </p:txBody>
        </p:sp>
      </p:grpSp>
      <p:sp>
        <p:nvSpPr>
          <p:cNvPr id="4" name="CuadroTexto 3">
            <a:extLst>
              <a:ext uri="{FF2B5EF4-FFF2-40B4-BE49-F238E27FC236}">
                <a16:creationId xmlns:a16="http://schemas.microsoft.com/office/drawing/2014/main" id="{45885032-797F-4B2D-0BA3-6B19D5C2A483}"/>
              </a:ext>
            </a:extLst>
          </p:cNvPr>
          <p:cNvSpPr txBox="1"/>
          <p:nvPr/>
        </p:nvSpPr>
        <p:spPr>
          <a:xfrm>
            <a:off x="2847599" y="200002"/>
            <a:ext cx="4929729" cy="2308324"/>
          </a:xfrm>
          <a:prstGeom prst="rect">
            <a:avLst/>
          </a:prstGeom>
          <a:noFill/>
        </p:spPr>
        <p:txBody>
          <a:bodyPr wrap="square">
            <a:spAutoFit/>
          </a:bodyPr>
          <a:lstStyle/>
          <a:p>
            <a:r>
              <a:rPr lang="es-ES" b="1" dirty="0">
                <a:solidFill>
                  <a:srgbClr val="C00000"/>
                </a:solidFill>
              </a:rPr>
              <a:t>Cuando los padres justifican las quejas de sus hijos contra la autoridad y disciplina de la escuela, no se dan cuenta de que están aumentando el poder desmoralizador que prevalece en un grado terrible</a:t>
            </a:r>
            <a:r>
              <a:rPr lang="es-ES" b="1" dirty="0"/>
              <a:t>. Todas las influencias que rodean a los jóvenes deben estar en el lado correcto, pues sino aumenta la depravación juvenil.—Testimonies </a:t>
            </a:r>
            <a:r>
              <a:rPr lang="es-ES" b="1" dirty="0" err="1"/>
              <a:t>for</a:t>
            </a:r>
            <a:r>
              <a:rPr lang="es-ES" b="1" dirty="0"/>
              <a:t> </a:t>
            </a:r>
            <a:r>
              <a:rPr lang="es-ES" b="1" dirty="0" err="1"/>
              <a:t>the</a:t>
            </a:r>
            <a:r>
              <a:rPr lang="es-ES" b="1" dirty="0"/>
              <a:t> </a:t>
            </a:r>
            <a:r>
              <a:rPr lang="es-ES" b="1" dirty="0" err="1"/>
              <a:t>Church</a:t>
            </a:r>
            <a:r>
              <a:rPr lang="es-ES" b="1" dirty="0"/>
              <a:t> 5:112.</a:t>
            </a:r>
          </a:p>
        </p:txBody>
      </p:sp>
      <p:sp>
        <p:nvSpPr>
          <p:cNvPr id="6" name="CuadroTexto 5">
            <a:extLst>
              <a:ext uri="{FF2B5EF4-FFF2-40B4-BE49-F238E27FC236}">
                <a16:creationId xmlns:a16="http://schemas.microsoft.com/office/drawing/2014/main" id="{CAAE4406-8A8F-831B-F241-721E4A8056C8}"/>
              </a:ext>
            </a:extLst>
          </p:cNvPr>
          <p:cNvSpPr txBox="1"/>
          <p:nvPr/>
        </p:nvSpPr>
        <p:spPr>
          <a:xfrm>
            <a:off x="243695" y="2410692"/>
            <a:ext cx="7649474" cy="1754326"/>
          </a:xfrm>
          <a:prstGeom prst="rect">
            <a:avLst/>
          </a:prstGeom>
          <a:noFill/>
        </p:spPr>
        <p:txBody>
          <a:bodyPr wrap="square">
            <a:spAutoFit/>
          </a:bodyPr>
          <a:lstStyle/>
          <a:p>
            <a:r>
              <a:rPr lang="es-ES" b="1" dirty="0">
                <a:solidFill>
                  <a:srgbClr val="C00000"/>
                </a:solidFill>
              </a:rPr>
              <a:t>Si llegan a ser necesarias la crítica o algunas sugestiones en cuanto al trabajo del maestro, deberá indicarse a él en privado</a:t>
            </a:r>
            <a:r>
              <a:rPr lang="es-ES" b="1" dirty="0"/>
              <a:t>.</a:t>
            </a:r>
          </a:p>
          <a:p>
            <a:r>
              <a:rPr lang="es-ES" b="1" dirty="0"/>
              <a:t>Si esto no da resultado, preséntese el asunto a los responsables de la dirección de la escuela. </a:t>
            </a:r>
            <a:r>
              <a:rPr lang="es-ES" b="1" dirty="0">
                <a:solidFill>
                  <a:srgbClr val="C00000"/>
                </a:solidFill>
              </a:rPr>
              <a:t>No se debería decir ni hacer nada que debilite el respeto de los niños hacia aquel de quien depende en tan extenso grado su bienestar</a:t>
            </a:r>
            <a:r>
              <a:rPr lang="es-ES" b="1" dirty="0"/>
              <a:t>.—Consejos para los Maestros, 124, 125.</a:t>
            </a:r>
          </a:p>
        </p:txBody>
      </p:sp>
      <p:sp>
        <p:nvSpPr>
          <p:cNvPr id="8" name="CuadroTexto 7">
            <a:extLst>
              <a:ext uri="{FF2B5EF4-FFF2-40B4-BE49-F238E27FC236}">
                <a16:creationId xmlns:a16="http://schemas.microsoft.com/office/drawing/2014/main" id="{9584E237-25A4-85B9-8342-1912C65C9EA8}"/>
              </a:ext>
            </a:extLst>
          </p:cNvPr>
          <p:cNvSpPr txBox="1"/>
          <p:nvPr/>
        </p:nvSpPr>
        <p:spPr>
          <a:xfrm>
            <a:off x="243695" y="4105215"/>
            <a:ext cx="9504153" cy="2585323"/>
          </a:xfrm>
          <a:prstGeom prst="rect">
            <a:avLst/>
          </a:prstGeom>
          <a:noFill/>
        </p:spPr>
        <p:txBody>
          <a:bodyPr wrap="square">
            <a:spAutoFit/>
          </a:bodyPr>
          <a:lstStyle/>
          <a:p>
            <a:r>
              <a:rPr lang="es-ES" b="1" dirty="0">
                <a:solidFill>
                  <a:srgbClr val="C00000"/>
                </a:solidFill>
              </a:rPr>
              <a:t>Al permitir que sus hijos hagan lo que les plazca, quizá piensen los padres que son muy cariñosos, pero están practicando el peor tipo de crueldad</a:t>
            </a:r>
            <a:r>
              <a:rPr lang="es-ES" b="1" dirty="0"/>
              <a:t>. Los niños pueden razonar y su alma es dañada por una bondad irreflexiva, aunque a los ojos de los padres les parezca que esa bondad es conveniente. </a:t>
            </a:r>
            <a:r>
              <a:rPr lang="es-ES" b="1" dirty="0">
                <a:solidFill>
                  <a:srgbClr val="C00000"/>
                </a:solidFill>
              </a:rPr>
              <a:t>A medida que los niños crecen, su insubordinación crece también. Quizá traten de corregirlos sus maestros, pero con demasiada frecuencia los padres se ponen del lado de los hijos y el mal continúa creciendo, revestido, de ser posible, con una cobertura de engaño todavía más oscura que antes</a:t>
            </a:r>
            <a:r>
              <a:rPr lang="es-ES" b="1" dirty="0"/>
              <a:t>. Otros niños son descarriados por la conducta indebida de esos niños, y sin embargo los padres no pueden ver el mal. Escuchan las palabras de sus hijos antes que las palabras de los maestros que lamentan el mal.—</a:t>
            </a:r>
            <a:r>
              <a:rPr lang="es-ES" b="1" dirty="0" err="1"/>
              <a:t>The</a:t>
            </a:r>
            <a:r>
              <a:rPr lang="es-ES" b="1" dirty="0"/>
              <a:t> </a:t>
            </a:r>
            <a:r>
              <a:rPr lang="es-ES" b="1" dirty="0" err="1"/>
              <a:t>Review</a:t>
            </a:r>
            <a:r>
              <a:rPr lang="es-ES" b="1" dirty="0"/>
              <a:t> and Herald, 20 de enero de 1901. </a:t>
            </a:r>
          </a:p>
        </p:txBody>
      </p:sp>
      <p:pic>
        <p:nvPicPr>
          <p:cNvPr id="5" name="Imagen 4" descr="Una persona sentada frente a una computadora&#10;&#10;Descripción generada automáticamente con confianza media">
            <a:extLst>
              <a:ext uri="{FF2B5EF4-FFF2-40B4-BE49-F238E27FC236}">
                <a16:creationId xmlns:a16="http://schemas.microsoft.com/office/drawing/2014/main" id="{84EADF71-75BF-DF5F-7667-9F4E63F46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328" y="1118030"/>
            <a:ext cx="4117265" cy="2744843"/>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0" name="Imagen 9" descr="Imagen que contiene persona, interior, niño, hombre&#10;&#10;Descripción generada automáticamente">
            <a:extLst>
              <a:ext uri="{FF2B5EF4-FFF2-40B4-BE49-F238E27FC236}">
                <a16:creationId xmlns:a16="http://schemas.microsoft.com/office/drawing/2014/main" id="{8A28F4F7-BD63-FE24-6A6B-5F4A2AEB06C4}"/>
              </a:ext>
            </a:extLst>
          </p:cNvPr>
          <p:cNvPicPr>
            <a:picLocks noChangeAspect="1"/>
          </p:cNvPicPr>
          <p:nvPr/>
        </p:nvPicPr>
        <p:blipFill rotWithShape="1">
          <a:blip r:embed="rId5">
            <a:extLst>
              <a:ext uri="{28A0092B-C50C-407E-A947-70E740481C1C}">
                <a14:useLocalDpi xmlns:a14="http://schemas.microsoft.com/office/drawing/2010/main" val="0"/>
              </a:ext>
            </a:extLst>
          </a:blip>
          <a:srcRect l="7149" r="7149"/>
          <a:stretch/>
        </p:blipFill>
        <p:spPr>
          <a:xfrm>
            <a:off x="296127" y="281850"/>
            <a:ext cx="2499040" cy="2046995"/>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2" name="Imagen 11" descr="Un niño sentado en una cama&#10;&#10;Descripción generada automáticamente con confianza media">
            <a:extLst>
              <a:ext uri="{FF2B5EF4-FFF2-40B4-BE49-F238E27FC236}">
                <a16:creationId xmlns:a16="http://schemas.microsoft.com/office/drawing/2014/main" id="{89802C3D-9756-9666-E5DE-6F3E9515F72C}"/>
              </a:ext>
            </a:extLst>
          </p:cNvPr>
          <p:cNvPicPr>
            <a:picLocks noChangeAspect="1"/>
          </p:cNvPicPr>
          <p:nvPr/>
        </p:nvPicPr>
        <p:blipFill rotWithShape="1">
          <a:blip r:embed="rId6">
            <a:extLst>
              <a:ext uri="{28A0092B-C50C-407E-A947-70E740481C1C}">
                <a14:useLocalDpi xmlns:a14="http://schemas.microsoft.com/office/drawing/2010/main" val="0"/>
              </a:ext>
            </a:extLst>
          </a:blip>
          <a:srcRect l="27325" t="2351" r="12672" b="-2351"/>
          <a:stretch/>
        </p:blipFill>
        <p:spPr>
          <a:xfrm>
            <a:off x="9629192" y="4105215"/>
            <a:ext cx="2216164" cy="2614238"/>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24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Horizontal)">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otalTime>7148</TotalTime>
  <Words>9815</Words>
  <Application>Microsoft Office PowerPoint</Application>
  <PresentationFormat>Panorámica</PresentationFormat>
  <Paragraphs>182</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39</vt:i4>
      </vt:variant>
    </vt:vector>
  </HeadingPairs>
  <TitlesOfParts>
    <vt:vector size="46" baseType="lpstr">
      <vt:lpstr>Arial</vt:lpstr>
      <vt:lpstr>Calibri</vt:lpstr>
      <vt:lpstr>Sitka Subheading</vt:lpstr>
      <vt:lpstr>Cascadia Code</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361</cp:revision>
  <dcterms:created xsi:type="dcterms:W3CDTF">2023-05-10T04:38:32Z</dcterms:created>
  <dcterms:modified xsi:type="dcterms:W3CDTF">2023-05-21T18:41:19Z</dcterms:modified>
</cp:coreProperties>
</file>