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69" r:id="rId4"/>
    <p:sldId id="270" r:id="rId5"/>
    <p:sldId id="271" r:id="rId6"/>
    <p:sldId id="272" r:id="rId7"/>
    <p:sldId id="273" r:id="rId8"/>
    <p:sldId id="274" r:id="rId9"/>
    <p:sldId id="275" r:id="rId10"/>
    <p:sldId id="276" r:id="rId11"/>
    <p:sldId id="277" r:id="rId12"/>
    <p:sldId id="267"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B1D"/>
    <a:srgbClr val="D77F30"/>
    <a:srgbClr val="786696"/>
    <a:srgbClr val="D02A17"/>
    <a:srgbClr val="914141"/>
    <a:srgbClr val="BF7171"/>
    <a:srgbClr val="7092B8"/>
    <a:srgbClr val="824100"/>
    <a:srgbClr val="AB5993"/>
    <a:srgbClr val="16A2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0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A093C-A358-81EB-7DA7-F895C061DC3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FD2B756-F921-CD19-18FD-79FA6A721F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6B47031-DAC1-4A5E-1BB7-BDE4DD5EA036}"/>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5" name="Marcador de pie de página 4">
            <a:extLst>
              <a:ext uri="{FF2B5EF4-FFF2-40B4-BE49-F238E27FC236}">
                <a16:creationId xmlns:a16="http://schemas.microsoft.com/office/drawing/2014/main" id="{B176114A-C34F-655A-9944-4CF269140D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58E24B-6436-1E88-AA22-2697A8558952}"/>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199814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F889B-EA01-67C2-0F45-291EE259575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4BE3EB-6025-85EB-F351-CD715DA02DB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4B2B7C-5756-E4B3-C53C-4451F68109E7}"/>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5" name="Marcador de pie de página 4">
            <a:extLst>
              <a:ext uri="{FF2B5EF4-FFF2-40B4-BE49-F238E27FC236}">
                <a16:creationId xmlns:a16="http://schemas.microsoft.com/office/drawing/2014/main" id="{206D7115-8FF6-D18B-E9AD-F244E1BBF7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EA8378-87C2-90CE-56DD-34AC40B1C9E2}"/>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46627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6A5B90-1D2F-4525-41D9-AB54BAE582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D73333A-CE4F-A89E-2D68-1A403728DFC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C1B72-2412-7CBD-5EC2-2C56DBDC7414}"/>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5" name="Marcador de pie de página 4">
            <a:extLst>
              <a:ext uri="{FF2B5EF4-FFF2-40B4-BE49-F238E27FC236}">
                <a16:creationId xmlns:a16="http://schemas.microsoft.com/office/drawing/2014/main" id="{D63F9FB4-52D9-7D0B-9126-C41E967592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F9A553-AD7B-D427-56B1-A7E65F8FC348}"/>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167845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E08AD5-987E-CD46-07CD-275224F4E2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37F460-DCC3-73F1-D319-B8D3EBCA9D5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F83BA9-1710-B597-4C03-A4CA7DE29EBA}"/>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5" name="Marcador de pie de página 4">
            <a:extLst>
              <a:ext uri="{FF2B5EF4-FFF2-40B4-BE49-F238E27FC236}">
                <a16:creationId xmlns:a16="http://schemas.microsoft.com/office/drawing/2014/main" id="{E3829549-78E9-1856-E19E-E723B72AEC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D7EBF3-5B98-37F9-FB69-234F11EDECB7}"/>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80940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236C5-6F1C-2B98-6DFE-F2288DD3A21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147D7AF-71D2-B9AF-7FE3-67D01592BC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B4FFA55-58FF-DABB-839E-21522C61AE11}"/>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5" name="Marcador de pie de página 4">
            <a:extLst>
              <a:ext uri="{FF2B5EF4-FFF2-40B4-BE49-F238E27FC236}">
                <a16:creationId xmlns:a16="http://schemas.microsoft.com/office/drawing/2014/main" id="{C4E1C454-16EE-667E-E174-4F45BF109E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24F74-6E80-B705-D106-4C95E8F4DA6B}"/>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297283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010C46-A518-833E-AFCB-260F96FC59C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5CB87D-CB3E-BA61-2C49-C38AE1714FE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3B8222C-BCE6-1304-40E2-FEC2508D5C2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3EBA78C-789B-D93A-FF68-1143C44299C3}"/>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6" name="Marcador de pie de página 5">
            <a:extLst>
              <a:ext uri="{FF2B5EF4-FFF2-40B4-BE49-F238E27FC236}">
                <a16:creationId xmlns:a16="http://schemas.microsoft.com/office/drawing/2014/main" id="{186A4DA9-29E6-F430-1C17-23EA4CF9022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E612C3B-D5C0-B3A3-420D-CD81FD3AEAEB}"/>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411815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1C7C38-9494-A5FB-4693-0D7AF62D48D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BCBBA6-5024-A8A2-F9FB-6577F1AF1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FF1BA3-1A86-A59C-D6FC-3D17CFC484F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6A0F84-6237-FC1B-18A9-74FAA8481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6DB4FDC-A38F-BA60-E330-4561708D755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449D1ED-A75A-FBFA-C0F0-B5C39662BB04}"/>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8" name="Marcador de pie de página 7">
            <a:extLst>
              <a:ext uri="{FF2B5EF4-FFF2-40B4-BE49-F238E27FC236}">
                <a16:creationId xmlns:a16="http://schemas.microsoft.com/office/drawing/2014/main" id="{A094F3E3-50DC-4EF9-2773-56D2143C3AF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901ECF0-60F6-92BF-3CF8-F14B0286EDA1}"/>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142288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EBA14-13FF-2109-1B0C-0572869720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D9A6C39-F915-4853-0087-E10DA90B277B}"/>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4" name="Marcador de pie de página 3">
            <a:extLst>
              <a:ext uri="{FF2B5EF4-FFF2-40B4-BE49-F238E27FC236}">
                <a16:creationId xmlns:a16="http://schemas.microsoft.com/office/drawing/2014/main" id="{F20E6EDA-3281-EDDA-80DF-6F98D6614B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4FEB73B-08AB-D815-1026-96F559A1AB3B}"/>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177590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C8D5659-9B76-6194-9561-FB3B04E2528C}"/>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3" name="Marcador de pie de página 2">
            <a:extLst>
              <a:ext uri="{FF2B5EF4-FFF2-40B4-BE49-F238E27FC236}">
                <a16:creationId xmlns:a16="http://schemas.microsoft.com/office/drawing/2014/main" id="{BDF127B3-C7FE-C976-A6B6-6A03F99426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9A9400C-C88A-8A01-FBCF-A600EF6D582D}"/>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84012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AF9847-D254-627F-6DF0-A5EB452109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C928D6D-4803-A423-8C67-BDB94E7FD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4576F5-3F73-9CE2-58C2-0733CCD8C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80F46B-AFCB-7F71-BF1F-962154EBF556}"/>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6" name="Marcador de pie de página 5">
            <a:extLst>
              <a:ext uri="{FF2B5EF4-FFF2-40B4-BE49-F238E27FC236}">
                <a16:creationId xmlns:a16="http://schemas.microsoft.com/office/drawing/2014/main" id="{4329F879-FAC4-956C-0DBB-074EFD2E6E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832296A-E789-FB9C-2087-17885FEB07E6}"/>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213805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95A2A-3A6C-CC43-2C4A-593823F7F1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4EB363-97B1-15D5-94F6-7549A1185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91E6E60-7E25-53F0-5191-2DE5FD1FC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7D99C4-D6C4-1D63-33D0-0D43D1FDD159}"/>
              </a:ext>
            </a:extLst>
          </p:cNvPr>
          <p:cNvSpPr>
            <a:spLocks noGrp="1"/>
          </p:cNvSpPr>
          <p:nvPr>
            <p:ph type="dt" sz="half" idx="10"/>
          </p:nvPr>
        </p:nvSpPr>
        <p:spPr/>
        <p:txBody>
          <a:bodyPr/>
          <a:lstStyle/>
          <a:p>
            <a:fld id="{AF701C51-2D14-4D37-89B3-2D90421D4037}" type="datetimeFigureOut">
              <a:rPr lang="es-ES" smtClean="0"/>
              <a:t>14/10/2023</a:t>
            </a:fld>
            <a:endParaRPr lang="es-ES"/>
          </a:p>
        </p:txBody>
      </p:sp>
      <p:sp>
        <p:nvSpPr>
          <p:cNvPr id="6" name="Marcador de pie de página 5">
            <a:extLst>
              <a:ext uri="{FF2B5EF4-FFF2-40B4-BE49-F238E27FC236}">
                <a16:creationId xmlns:a16="http://schemas.microsoft.com/office/drawing/2014/main" id="{233CE208-5225-7C7B-5021-A8B689C2EEC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DFA6C5-E7FA-1D18-BCA4-C5374F764025}"/>
              </a:ext>
            </a:extLst>
          </p:cNvPr>
          <p:cNvSpPr>
            <a:spLocks noGrp="1"/>
          </p:cNvSpPr>
          <p:nvPr>
            <p:ph type="sldNum" sz="quarter" idx="12"/>
          </p:nvPr>
        </p:nvSpPr>
        <p:spPr/>
        <p:txBody>
          <a:bodyPr/>
          <a:lstStyle/>
          <a:p>
            <a:fld id="{49A2B1FE-090D-49DB-ACB5-1EF170C40DA9}" type="slidenum">
              <a:rPr lang="es-ES" smtClean="0"/>
              <a:t>‹Nº›</a:t>
            </a:fld>
            <a:endParaRPr lang="es-ES"/>
          </a:p>
        </p:txBody>
      </p:sp>
    </p:spTree>
    <p:extLst>
      <p:ext uri="{BB962C8B-B14F-4D97-AF65-F5344CB8AC3E}">
        <p14:creationId xmlns:p14="http://schemas.microsoft.com/office/powerpoint/2010/main" val="106945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7C354AB-F307-1609-0747-70C5B0264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374BFF-C894-2EBB-8F14-9A54FA38C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7EB5E66-8255-3E9D-B93A-A4724BC2C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01C51-2D14-4D37-89B3-2D90421D4037}" type="datetimeFigureOut">
              <a:rPr lang="es-ES" smtClean="0"/>
              <a:t>14/10/2023</a:t>
            </a:fld>
            <a:endParaRPr lang="es-ES"/>
          </a:p>
        </p:txBody>
      </p:sp>
      <p:sp>
        <p:nvSpPr>
          <p:cNvPr id="5" name="Marcador de pie de página 4">
            <a:extLst>
              <a:ext uri="{FF2B5EF4-FFF2-40B4-BE49-F238E27FC236}">
                <a16:creationId xmlns:a16="http://schemas.microsoft.com/office/drawing/2014/main" id="{9489E2D3-4C17-06AA-0486-C41251448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6E6A9A3-5F67-9DDF-ECA5-046D4743D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2B1FE-090D-49DB-ACB5-1EF170C40DA9}" type="slidenum">
              <a:rPr lang="es-ES" smtClean="0"/>
              <a:t>‹Nº›</a:t>
            </a:fld>
            <a:endParaRPr lang="es-ES"/>
          </a:p>
        </p:txBody>
      </p:sp>
    </p:spTree>
    <p:extLst>
      <p:ext uri="{BB962C8B-B14F-4D97-AF65-F5344CB8AC3E}">
        <p14:creationId xmlns:p14="http://schemas.microsoft.com/office/powerpoint/2010/main" val="95480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g"/><Relationship Id="rId7" Type="http://schemas.openxmlformats.org/officeDocument/2006/relationships/image" Target="../media/image50.jpg"/><Relationship Id="rId12" Type="http://schemas.openxmlformats.org/officeDocument/2006/relationships/image" Target="../media/image55.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s>
</file>

<file path=ppt/slides/_rels/slide1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50EC294-B650-288C-FFF9-CFC50CB61671}"/>
              </a:ext>
            </a:extLst>
          </p:cNvPr>
          <p:cNvPicPr>
            <a:picLocks noGrp="1" noRot="1" noChangeAspect="1" noMove="1" noResize="1" noEditPoints="1" noAdjustHandles="1" noChangeArrowheads="1" noChangeShapeType="1" noCrop="1"/>
          </p:cNvPicPr>
          <p:nvPr/>
        </p:nvPicPr>
        <p:blipFill>
          <a:blip r:embed="rId3"/>
          <a:stretch>
            <a:fillRect/>
          </a:stretch>
        </p:blipFill>
        <p:spPr>
          <a:xfrm>
            <a:off x="0" y="-78035"/>
            <a:ext cx="12192000" cy="1018032"/>
          </a:xfrm>
          <a:prstGeom prst="rect">
            <a:avLst/>
          </a:prstGeom>
        </p:spPr>
      </p:pic>
      <p:sp>
        <p:nvSpPr>
          <p:cNvPr id="4" name="Rectángulo 3">
            <a:extLst>
              <a:ext uri="{FF2B5EF4-FFF2-40B4-BE49-F238E27FC236}">
                <a16:creationId xmlns:a16="http://schemas.microsoft.com/office/drawing/2014/main" id="{A3E5DC0D-6DD4-0D4B-B1F1-3128132127D3}"/>
              </a:ext>
            </a:extLst>
          </p:cNvPr>
          <p:cNvSpPr>
            <a:spLocks noGrp="1" noRot="1" noMove="1" noResize="1" noEditPoints="1" noAdjustHandles="1" noChangeArrowheads="1" noChangeShapeType="1"/>
          </p:cNvSpPr>
          <p:nvPr/>
        </p:nvSpPr>
        <p:spPr>
          <a:xfrm>
            <a:off x="148876" y="781050"/>
            <a:ext cx="342900" cy="6076950"/>
          </a:xfrm>
          <a:prstGeom prst="rect">
            <a:avLst/>
          </a:prstGeom>
          <a:solidFill>
            <a:srgbClr val="D28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1B277AC7-DAA1-1CD1-2CA0-65B9DCF3BFBB}"/>
              </a:ext>
            </a:extLst>
          </p:cNvPr>
          <p:cNvSpPr>
            <a:spLocks noGrp="1" noRot="1" noMove="1" noResize="1" noEditPoints="1" noAdjustHandles="1" noChangeArrowheads="1" noChangeShapeType="1"/>
          </p:cNvSpPr>
          <p:nvPr/>
        </p:nvSpPr>
        <p:spPr>
          <a:xfrm>
            <a:off x="11690461" y="795684"/>
            <a:ext cx="342900" cy="6076950"/>
          </a:xfrm>
          <a:prstGeom prst="rect">
            <a:avLst/>
          </a:prstGeom>
          <a:solidFill>
            <a:srgbClr val="D28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812C4DB5-1148-6FB2-97F9-D7766025FDA9}"/>
              </a:ext>
            </a:extLst>
          </p:cNvPr>
          <p:cNvPicPr>
            <a:picLocks noGrp="1" noRot="1" noChangeAspect="1" noMove="1" noResize="1" noEditPoints="1" noAdjustHandles="1" noChangeArrowheads="1" noChangeShapeType="1" noCrop="1"/>
          </p:cNvPicPr>
          <p:nvPr/>
        </p:nvPicPr>
        <p:blipFill rotWithShape="1">
          <a:blip r:embed="rId4"/>
          <a:srcRect l="-413" t="1" r="-504" b="-767"/>
          <a:stretch/>
        </p:blipFill>
        <p:spPr>
          <a:xfrm>
            <a:off x="698548" y="939997"/>
            <a:ext cx="10794904" cy="5788324"/>
          </a:xfrm>
          <a:prstGeom prst="rect">
            <a:avLst/>
          </a:prstGeom>
          <a:ln w="114300">
            <a:solidFill>
              <a:srgbClr val="D28F7E"/>
            </a:solidFill>
          </a:ln>
          <a:scene3d>
            <a:camera prst="orthographicFront"/>
            <a:lightRig rig="threePt" dir="t"/>
          </a:scene3d>
          <a:sp3d>
            <a:bevelT/>
          </a:sp3d>
        </p:spPr>
      </p:pic>
    </p:spTree>
    <p:extLst>
      <p:ext uri="{BB962C8B-B14F-4D97-AF65-F5344CB8AC3E}">
        <p14:creationId xmlns:p14="http://schemas.microsoft.com/office/powerpoint/2010/main" val="397893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10000" b="-1000"/>
          </a:stretch>
        </a:blipFill>
        <a:effectLst/>
      </p:bgPr>
    </p:bg>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id="{9E71B2F7-0BF1-8202-9E3B-01BAE2BDD8F8}"/>
              </a:ext>
            </a:extLst>
          </p:cNvPr>
          <p:cNvSpPr txBox="1"/>
          <p:nvPr/>
        </p:nvSpPr>
        <p:spPr>
          <a:xfrm>
            <a:off x="4199038" y="1313373"/>
            <a:ext cx="7622550" cy="2554545"/>
          </a:xfrm>
          <a:prstGeom prst="rect">
            <a:avLst/>
          </a:prstGeom>
          <a:noFill/>
        </p:spPr>
        <p:txBody>
          <a:bodyPr wrap="square">
            <a:spAutoFit/>
          </a:bodyPr>
          <a:lstStyle/>
          <a:p>
            <a:r>
              <a:rPr lang="es-ES" sz="2000" b="1" dirty="0" err="1"/>
              <a:t>Acaz</a:t>
            </a:r>
            <a:r>
              <a:rPr lang="es-ES" sz="2000" b="1" dirty="0"/>
              <a:t> fue rebelde. Sin embargo, su hijo Ezequías sirvió a Dios. Pero él engendró al rey más criminal y perverso de todos los tiempos, Manasés. Sin embargo, aunque se arrepintió, su hijo Amón desechó a Dios. De Amón surge el rey más perfecto y espiritual: Josías.</a:t>
            </a:r>
          </a:p>
          <a:p>
            <a:r>
              <a:rPr lang="es-ES" sz="2000" b="1" dirty="0"/>
              <a:t>Es cierto que podemos guiar a nuestros hijos en los caminos de Dios, pero al final ellos decidirán si siguen a Dios o no.</a:t>
            </a:r>
          </a:p>
          <a:p>
            <a:r>
              <a:rPr lang="es-ES" sz="2000" b="1" dirty="0"/>
              <a:t>Como padres debemos cumplir con nuestro deber y esperar confiados en la promesa de Dios (Isaías 49:25).</a:t>
            </a:r>
          </a:p>
        </p:txBody>
      </p:sp>
      <p:sp>
        <p:nvSpPr>
          <p:cNvPr id="3" name="CuadroTexto 2">
            <a:extLst>
              <a:ext uri="{FF2B5EF4-FFF2-40B4-BE49-F238E27FC236}">
                <a16:creationId xmlns:a16="http://schemas.microsoft.com/office/drawing/2014/main" id="{0F4C2D79-DF8D-1E67-5914-E1503329E58A}"/>
              </a:ext>
            </a:extLst>
          </p:cNvPr>
          <p:cNvSpPr txBox="1"/>
          <p:nvPr/>
        </p:nvSpPr>
        <p:spPr>
          <a:xfrm>
            <a:off x="4760177" y="25547"/>
            <a:ext cx="7384047" cy="1323439"/>
          </a:xfrm>
          <a:prstGeom prst="rect">
            <a:avLst/>
          </a:prstGeom>
          <a:noFill/>
        </p:spPr>
        <p:txBody>
          <a:bodyPr wrap="square">
            <a:spAutoFit/>
          </a:bodyPr>
          <a:lstStyle/>
          <a:p>
            <a:r>
              <a:rPr lang="es-ES" sz="2000" b="1" dirty="0"/>
              <a:t>Luego de los reyes ya mencionados podemos notar una secuencia de fidelidad e infidelidad de una generación a otra. A pesar del mal ejemplo de su padre, Josafat fue fiel al Señor. Después de él, Joram, </a:t>
            </a:r>
            <a:r>
              <a:rPr lang="es-ES" sz="2000" b="1" dirty="0" err="1"/>
              <a:t>Uzias</a:t>
            </a:r>
            <a:r>
              <a:rPr lang="es-ES" sz="2000" b="1" dirty="0"/>
              <a:t> y </a:t>
            </a:r>
            <a:r>
              <a:rPr lang="es-ES" sz="2000" b="1" dirty="0" err="1"/>
              <a:t>Jotam</a:t>
            </a:r>
            <a:r>
              <a:rPr lang="es-ES" sz="2000" b="1" dirty="0"/>
              <a:t>, hicieron lo recto a los ojos de Dios. </a:t>
            </a:r>
          </a:p>
        </p:txBody>
      </p:sp>
      <p:grpSp>
        <p:nvGrpSpPr>
          <p:cNvPr id="2" name="Grupo 1">
            <a:extLst>
              <a:ext uri="{FF2B5EF4-FFF2-40B4-BE49-F238E27FC236}">
                <a16:creationId xmlns:a16="http://schemas.microsoft.com/office/drawing/2014/main" id="{C4A5F645-C568-3F65-FFD7-C88A7B9177B5}"/>
              </a:ext>
            </a:extLst>
          </p:cNvPr>
          <p:cNvGrpSpPr/>
          <p:nvPr/>
        </p:nvGrpSpPr>
        <p:grpSpPr>
          <a:xfrm>
            <a:off x="157105" y="1358661"/>
            <a:ext cx="3971986" cy="2234242"/>
            <a:chOff x="157105" y="1358661"/>
            <a:chExt cx="3971986" cy="2234242"/>
          </a:xfrm>
        </p:grpSpPr>
        <p:pic>
          <p:nvPicPr>
            <p:cNvPr id="6" name="Imagen 5" descr="Imagen que contiene hombre, vistiendo, viejo, parado&#10;&#10;Descripción generada automáticamente">
              <a:extLst>
                <a:ext uri="{FF2B5EF4-FFF2-40B4-BE49-F238E27FC236}">
                  <a16:creationId xmlns:a16="http://schemas.microsoft.com/office/drawing/2014/main" id="{8938EC74-8239-FE32-D545-6131E8CCB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05" y="1358661"/>
              <a:ext cx="3971986" cy="2234242"/>
            </a:xfrm>
            <a:prstGeom prst="round2DiagRect">
              <a:avLst>
                <a:gd name="adj1" fmla="val 0"/>
                <a:gd name="adj2" fmla="val 20890"/>
              </a:avLst>
            </a:prstGeom>
            <a:ln w="38100" cap="sq">
              <a:solidFill>
                <a:srgbClr val="FFFFFF"/>
              </a:solidFill>
              <a:miter lim="800000"/>
            </a:ln>
            <a:effectLst>
              <a:outerShdw blurRad="254000" algn="tl" rotWithShape="0">
                <a:srgbClr val="000000">
                  <a:alpha val="43000"/>
                </a:srgbClr>
              </a:outerShdw>
            </a:effectLst>
          </p:spPr>
        </p:pic>
        <p:pic>
          <p:nvPicPr>
            <p:cNvPr id="17" name="Imagen 16" descr="Imagen que contiene taza, tabla, caja, firmar&#10;&#10;Descripción generada automáticamente">
              <a:extLst>
                <a:ext uri="{FF2B5EF4-FFF2-40B4-BE49-F238E27FC236}">
                  <a16:creationId xmlns:a16="http://schemas.microsoft.com/office/drawing/2014/main" id="{66C8024F-91F1-2773-3AA7-5C75DD6DD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97" y="1405616"/>
              <a:ext cx="1508003" cy="550799"/>
            </a:xfrm>
            <a:prstGeom prst="rect">
              <a:avLst/>
            </a:prstGeom>
            <a:effectLst>
              <a:glow rad="25400">
                <a:schemeClr val="tx1"/>
              </a:glow>
            </a:effectLst>
          </p:spPr>
        </p:pic>
      </p:grpSp>
      <p:grpSp>
        <p:nvGrpSpPr>
          <p:cNvPr id="4" name="Grupo 3">
            <a:extLst>
              <a:ext uri="{FF2B5EF4-FFF2-40B4-BE49-F238E27FC236}">
                <a16:creationId xmlns:a16="http://schemas.microsoft.com/office/drawing/2014/main" id="{E2A3E941-00E6-21C6-A723-BC138FBECD9D}"/>
              </a:ext>
            </a:extLst>
          </p:cNvPr>
          <p:cNvGrpSpPr/>
          <p:nvPr/>
        </p:nvGrpSpPr>
        <p:grpSpPr>
          <a:xfrm>
            <a:off x="157105" y="3701425"/>
            <a:ext cx="3971985" cy="3076612"/>
            <a:chOff x="157105" y="3701425"/>
            <a:chExt cx="3971985" cy="3076612"/>
          </a:xfrm>
        </p:grpSpPr>
        <p:pic>
          <p:nvPicPr>
            <p:cNvPr id="8" name="Imagen 7" descr="Imagen que contiene persona, hombre, gente, vistiendo&#10;&#10;Descripción generada automáticamente">
              <a:extLst>
                <a:ext uri="{FF2B5EF4-FFF2-40B4-BE49-F238E27FC236}">
                  <a16:creationId xmlns:a16="http://schemas.microsoft.com/office/drawing/2014/main" id="{D9918F9C-8A88-A192-A743-E7EB86A8F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5" y="3701425"/>
              <a:ext cx="3971985" cy="3076612"/>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1" name="Imagen 20" descr="Un dibujo con letras&#10;&#10;Descripción generada automáticamente con confianza media">
              <a:extLst>
                <a:ext uri="{FF2B5EF4-FFF2-40B4-BE49-F238E27FC236}">
                  <a16:creationId xmlns:a16="http://schemas.microsoft.com/office/drawing/2014/main" id="{6EDC2E0C-4A3F-188A-32FF-0A6C15D3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990" y="3761751"/>
              <a:ext cx="1618544" cy="591174"/>
            </a:xfrm>
            <a:prstGeom prst="rect">
              <a:avLst/>
            </a:prstGeom>
            <a:effectLst>
              <a:glow rad="25400">
                <a:schemeClr val="tx1"/>
              </a:glow>
            </a:effectLst>
          </p:spPr>
        </p:pic>
      </p:grpSp>
      <p:grpSp>
        <p:nvGrpSpPr>
          <p:cNvPr id="5" name="Grupo 4">
            <a:extLst>
              <a:ext uri="{FF2B5EF4-FFF2-40B4-BE49-F238E27FC236}">
                <a16:creationId xmlns:a16="http://schemas.microsoft.com/office/drawing/2014/main" id="{CE69C8F0-9693-F6EE-556A-2094BC03742F}"/>
              </a:ext>
            </a:extLst>
          </p:cNvPr>
          <p:cNvGrpSpPr/>
          <p:nvPr/>
        </p:nvGrpSpPr>
        <p:grpSpPr>
          <a:xfrm>
            <a:off x="4269117" y="3912917"/>
            <a:ext cx="3048000" cy="2865120"/>
            <a:chOff x="4269117" y="3912917"/>
            <a:chExt cx="3048000" cy="2865120"/>
          </a:xfrm>
        </p:grpSpPr>
        <p:pic>
          <p:nvPicPr>
            <p:cNvPr id="12" name="Imagen 11" descr="Imagen que contiene interior, hombre, cama, mujer&#10;&#10;Descripción generada automáticamente">
              <a:extLst>
                <a:ext uri="{FF2B5EF4-FFF2-40B4-BE49-F238E27FC236}">
                  <a16:creationId xmlns:a16="http://schemas.microsoft.com/office/drawing/2014/main" id="{2ECF51F2-D854-A60E-01A9-6C18322379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9117" y="3912917"/>
              <a:ext cx="3048000" cy="2865120"/>
            </a:xfrm>
            <a:prstGeom prst="round2DiagRect">
              <a:avLst>
                <a:gd name="adj1" fmla="val 0"/>
                <a:gd name="adj2" fmla="val 14960"/>
              </a:avLst>
            </a:prstGeom>
            <a:ln w="38100" cap="sq">
              <a:solidFill>
                <a:srgbClr val="FFFFFF"/>
              </a:solidFill>
              <a:miter lim="800000"/>
            </a:ln>
            <a:effectLst>
              <a:outerShdw blurRad="254000" algn="tl" rotWithShape="0">
                <a:srgbClr val="000000">
                  <a:alpha val="43000"/>
                </a:srgbClr>
              </a:outerShdw>
            </a:effectLst>
          </p:spPr>
        </p:pic>
        <p:pic>
          <p:nvPicPr>
            <p:cNvPr id="24" name="Imagen 23" descr="Texto&#10;&#10;Descripción generada automáticamente">
              <a:extLst>
                <a:ext uri="{FF2B5EF4-FFF2-40B4-BE49-F238E27FC236}">
                  <a16:creationId xmlns:a16="http://schemas.microsoft.com/office/drawing/2014/main" id="{537D648F-E58F-2C00-FF9E-A1D434A15D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2852" y="3988975"/>
              <a:ext cx="1618544" cy="476042"/>
            </a:xfrm>
            <a:prstGeom prst="rect">
              <a:avLst/>
            </a:prstGeom>
            <a:effectLst/>
          </p:spPr>
        </p:pic>
      </p:grpSp>
      <p:grpSp>
        <p:nvGrpSpPr>
          <p:cNvPr id="7" name="Grupo 6">
            <a:extLst>
              <a:ext uri="{FF2B5EF4-FFF2-40B4-BE49-F238E27FC236}">
                <a16:creationId xmlns:a16="http://schemas.microsoft.com/office/drawing/2014/main" id="{6A21E644-C302-9F23-33AF-1DDDD34D811A}"/>
              </a:ext>
            </a:extLst>
          </p:cNvPr>
          <p:cNvGrpSpPr/>
          <p:nvPr/>
        </p:nvGrpSpPr>
        <p:grpSpPr>
          <a:xfrm>
            <a:off x="7457144" y="3851957"/>
            <a:ext cx="1897380" cy="2926080"/>
            <a:chOff x="7457144" y="3851957"/>
            <a:chExt cx="1897380" cy="2926080"/>
          </a:xfrm>
        </p:grpSpPr>
        <p:pic>
          <p:nvPicPr>
            <p:cNvPr id="15" name="Imagen 14" descr="Dibujo de una persona&#10;&#10;Descripción generada automáticamente con confianza baja">
              <a:extLst>
                <a:ext uri="{FF2B5EF4-FFF2-40B4-BE49-F238E27FC236}">
                  <a16:creationId xmlns:a16="http://schemas.microsoft.com/office/drawing/2014/main" id="{2C39735D-2CE8-CC77-9D2B-F4E6AEA578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7144" y="3851957"/>
              <a:ext cx="1897380" cy="292608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6" name="Imagen 25" descr="Imagen que contiene dibujo&#10;&#10;Descripción generada automáticamente">
              <a:extLst>
                <a:ext uri="{FF2B5EF4-FFF2-40B4-BE49-F238E27FC236}">
                  <a16:creationId xmlns:a16="http://schemas.microsoft.com/office/drawing/2014/main" id="{F4142E97-242F-26D3-A16A-F949CD8C69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3999" y="3939350"/>
              <a:ext cx="1649607" cy="433733"/>
            </a:xfrm>
            <a:prstGeom prst="rect">
              <a:avLst/>
            </a:prstGeom>
            <a:effectLst>
              <a:glow rad="25400">
                <a:schemeClr val="tx1"/>
              </a:glow>
            </a:effectLst>
          </p:spPr>
        </p:pic>
      </p:grpSp>
      <p:grpSp>
        <p:nvGrpSpPr>
          <p:cNvPr id="9" name="Grupo 8">
            <a:extLst>
              <a:ext uri="{FF2B5EF4-FFF2-40B4-BE49-F238E27FC236}">
                <a16:creationId xmlns:a16="http://schemas.microsoft.com/office/drawing/2014/main" id="{6F83F663-DEB2-3E42-4BA0-D04FF80F78A5}"/>
              </a:ext>
            </a:extLst>
          </p:cNvPr>
          <p:cNvGrpSpPr/>
          <p:nvPr/>
        </p:nvGrpSpPr>
        <p:grpSpPr>
          <a:xfrm>
            <a:off x="9494552" y="3592903"/>
            <a:ext cx="2484665" cy="3185134"/>
            <a:chOff x="9494552" y="3540689"/>
            <a:chExt cx="2484665" cy="3237348"/>
          </a:xfrm>
        </p:grpSpPr>
        <p:pic>
          <p:nvPicPr>
            <p:cNvPr id="18" name="Imagen 17" descr="Imagen que contiene interior, tabla, foto, hombre&#10;&#10;Descripción generada automáticamente">
              <a:extLst>
                <a:ext uri="{FF2B5EF4-FFF2-40B4-BE49-F238E27FC236}">
                  <a16:creationId xmlns:a16="http://schemas.microsoft.com/office/drawing/2014/main" id="{C3B99B6D-91EB-2DB0-FD40-10A60C7037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4552" y="3540689"/>
              <a:ext cx="2484665" cy="3237348"/>
            </a:xfrm>
            <a:prstGeom prst="round2DiagRect">
              <a:avLst>
                <a:gd name="adj1" fmla="val 0"/>
                <a:gd name="adj2" fmla="val 16867"/>
              </a:avLst>
            </a:prstGeom>
            <a:ln w="38100" cap="sq">
              <a:solidFill>
                <a:srgbClr val="FFFFFF"/>
              </a:solidFill>
              <a:miter lim="800000"/>
            </a:ln>
            <a:effectLst>
              <a:outerShdw blurRad="254000" algn="tl" rotWithShape="0">
                <a:srgbClr val="000000">
                  <a:alpha val="43000"/>
                </a:srgbClr>
              </a:outerShdw>
            </a:effectLst>
          </p:spPr>
        </p:pic>
        <p:pic>
          <p:nvPicPr>
            <p:cNvPr id="30" name="Imagen 29" descr="Imagen que contiene plato, dibujo, alimentos&#10;&#10;Descripción generada automáticamente">
              <a:extLst>
                <a:ext uri="{FF2B5EF4-FFF2-40B4-BE49-F238E27FC236}">
                  <a16:creationId xmlns:a16="http://schemas.microsoft.com/office/drawing/2014/main" id="{CF6485E3-0A56-37F0-1E95-AA1C3CC97D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56917" y="3589251"/>
              <a:ext cx="1282534" cy="451085"/>
            </a:xfrm>
            <a:prstGeom prst="rect">
              <a:avLst/>
            </a:prstGeom>
            <a:effectLst>
              <a:glow rad="25400">
                <a:schemeClr val="tx1"/>
              </a:glow>
            </a:effectLst>
          </p:spPr>
        </p:pic>
      </p:grpSp>
      <p:pic>
        <p:nvPicPr>
          <p:cNvPr id="32" name="Imagen 31" descr="Imagen que contiene Texto&#10;&#10;Descripción generada automáticamente">
            <a:extLst>
              <a:ext uri="{FF2B5EF4-FFF2-40B4-BE49-F238E27FC236}">
                <a16:creationId xmlns:a16="http://schemas.microsoft.com/office/drawing/2014/main" id="{4E39C325-5E68-E71A-56E4-D7CD89C2ED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97" y="55145"/>
            <a:ext cx="4605601" cy="1293991"/>
          </a:xfrm>
          <a:prstGeom prst="rect">
            <a:avLst/>
          </a:prstGeom>
        </p:spPr>
      </p:pic>
    </p:spTree>
    <p:extLst>
      <p:ext uri="{BB962C8B-B14F-4D97-AF65-F5344CB8AC3E}">
        <p14:creationId xmlns:p14="http://schemas.microsoft.com/office/powerpoint/2010/main" val="40235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wipe(left)">
                                      <p:cBhvr>
                                        <p:cTn id="29" dur="500"/>
                                        <p:tgtEl>
                                          <p:spTgt spid="2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xEl>
                                              <p:pRg st="1" end="1"/>
                                            </p:txEl>
                                          </p:spTgt>
                                        </p:tgtEl>
                                        <p:attrNameLst>
                                          <p:attrName>style.visibility</p:attrName>
                                        </p:attrNameLst>
                                      </p:cBhvr>
                                      <p:to>
                                        <p:strVal val="visible"/>
                                      </p:to>
                                    </p:set>
                                    <p:animEffect transition="in" filter="wipe(left)">
                                      <p:cBhvr>
                                        <p:cTn id="34" dur="500"/>
                                        <p:tgtEl>
                                          <p:spTgt spid="23">
                                            <p:txEl>
                                              <p:pRg st="1" end="1"/>
                                            </p:txEl>
                                          </p:spTgt>
                                        </p:tgtEl>
                                      </p:cBhvr>
                                    </p:animEffect>
                                  </p:childTnLst>
                                </p:cTn>
                              </p:par>
                            </p:childTnLst>
                          </p:cTn>
                        </p:par>
                        <p:par>
                          <p:cTn id="35" fill="hold">
                            <p:stCondLst>
                              <p:cond delay="500"/>
                            </p:stCondLst>
                            <p:childTnLst>
                              <p:par>
                                <p:cTn id="36" presetID="2" presetClass="entr" presetSubtype="3"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0-#ppt_h/2"/>
                                          </p:val>
                                        </p:tav>
                                        <p:tav tm="100000">
                                          <p:val>
                                            <p:strVal val="#ppt_y"/>
                                          </p:val>
                                        </p:tav>
                                      </p:tavLst>
                                    </p:anim>
                                  </p:childTnLst>
                                </p:cTn>
                              </p:par>
                            </p:childTnLst>
                          </p:cTn>
                        </p:par>
                        <p:par>
                          <p:cTn id="40" fill="hold">
                            <p:stCondLst>
                              <p:cond delay="1000"/>
                            </p:stCondLst>
                            <p:childTnLst>
                              <p:par>
                                <p:cTn id="41" presetID="2" presetClass="entr" presetSubtype="3"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3"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1+#ppt_w/2"/>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xEl>
                                              <p:pRg st="2" end="2"/>
                                            </p:txEl>
                                          </p:spTgt>
                                        </p:tgtEl>
                                        <p:attrNameLst>
                                          <p:attrName>style.visibility</p:attrName>
                                        </p:attrNameLst>
                                      </p:cBhvr>
                                      <p:to>
                                        <p:strVal val="visible"/>
                                      </p:to>
                                    </p:set>
                                    <p:animEffect transition="in" filter="wipe(left)">
                                      <p:cBhvr>
                                        <p:cTn id="5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D85F8-0250-20E6-7593-4ADCD9D0279D}"/>
              </a:ext>
            </a:extLst>
          </p:cNvPr>
          <p:cNvSpPr txBox="1"/>
          <p:nvPr/>
        </p:nvSpPr>
        <p:spPr>
          <a:xfrm>
            <a:off x="3509232" y="3995678"/>
            <a:ext cx="3590025" cy="2862322"/>
          </a:xfrm>
          <a:prstGeom prst="rect">
            <a:avLst/>
          </a:prstGeom>
          <a:noFill/>
        </p:spPr>
        <p:txBody>
          <a:bodyPr wrap="square">
            <a:spAutoFit/>
          </a:bodyPr>
          <a:lstStyle/>
          <a:p>
            <a:r>
              <a:rPr lang="es-ES" sz="2000" b="1" dirty="0"/>
              <a:t>Jesús nos mostró la lección más valiosa que podemos aprender: No importa que tu herencia familiar te aporte rasgos de carácter desagradables o deficientes. No importan las circunstancias en las que has crecido, no tenemos que repetir su historia.</a:t>
            </a:r>
          </a:p>
        </p:txBody>
      </p:sp>
      <p:pic>
        <p:nvPicPr>
          <p:cNvPr id="5" name="Imagen 4" descr="Mujer acostada en una cama&#10;&#10;Descripción generada automáticamente con confianza media">
            <a:extLst>
              <a:ext uri="{FF2B5EF4-FFF2-40B4-BE49-F238E27FC236}">
                <a16:creationId xmlns:a16="http://schemas.microsoft.com/office/drawing/2014/main" id="{31FFB68B-D319-3864-3CB3-1166A98B8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4" y="44734"/>
            <a:ext cx="2599427" cy="3881886"/>
          </a:xfrm>
          <a:prstGeom prst="snip2DiagRect">
            <a:avLst/>
          </a:prstGeom>
          <a:solidFill>
            <a:srgbClr val="FFFFFF">
              <a:shade val="85000"/>
            </a:srgbClr>
          </a:solidFill>
          <a:ln w="38100" cap="sq">
            <a:solidFill>
              <a:srgbClr val="16A2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grupo de personas disfrazadas&#10;&#10;Descripción generada automáticamente con confianza media">
            <a:extLst>
              <a:ext uri="{FF2B5EF4-FFF2-40B4-BE49-F238E27FC236}">
                <a16:creationId xmlns:a16="http://schemas.microsoft.com/office/drawing/2014/main" id="{E647950C-2DCE-C9B0-80E6-B2D10483B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038" y="44734"/>
            <a:ext cx="3590025" cy="2690573"/>
          </a:xfrm>
          <a:prstGeom prst="snip2DiagRect">
            <a:avLst/>
          </a:prstGeom>
          <a:solidFill>
            <a:srgbClr val="FFFFFF">
              <a:shade val="85000"/>
            </a:srgbClr>
          </a:solidFill>
          <a:ln w="38100" cap="sq">
            <a:solidFill>
              <a:srgbClr val="16A2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jugando un videojuego&#10;&#10;Descripción generada automáticamente con confianza baja">
            <a:extLst>
              <a:ext uri="{FF2B5EF4-FFF2-40B4-BE49-F238E27FC236}">
                <a16:creationId xmlns:a16="http://schemas.microsoft.com/office/drawing/2014/main" id="{6AC0BEAD-6537-FB85-D299-B41E1E4CBBFE}"/>
              </a:ext>
            </a:extLst>
          </p:cNvPr>
          <p:cNvPicPr>
            <a:picLocks noChangeAspect="1"/>
          </p:cNvPicPr>
          <p:nvPr/>
        </p:nvPicPr>
        <p:blipFill rotWithShape="1">
          <a:blip r:embed="rId5">
            <a:extLst>
              <a:ext uri="{28A0092B-C50C-407E-A947-70E740481C1C}">
                <a14:useLocalDpi xmlns:a14="http://schemas.microsoft.com/office/drawing/2010/main" val="0"/>
              </a:ext>
            </a:extLst>
          </a:blip>
          <a:srcRect t="26750" b="4163"/>
          <a:stretch/>
        </p:blipFill>
        <p:spPr>
          <a:xfrm>
            <a:off x="2782974" y="44734"/>
            <a:ext cx="2860483" cy="2690573"/>
          </a:xfrm>
          <a:prstGeom prst="snip2DiagRect">
            <a:avLst>
              <a:gd name="adj1" fmla="val 16285"/>
              <a:gd name="adj2" fmla="val 0"/>
            </a:avLst>
          </a:prstGeom>
          <a:solidFill>
            <a:srgbClr val="FFFFFF">
              <a:shade val="85000"/>
            </a:srgbClr>
          </a:solidFill>
          <a:ln w="38100" cap="sq">
            <a:solidFill>
              <a:srgbClr val="16A2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e pie&#10;&#10;Descripción generada automáticamente">
            <a:extLst>
              <a:ext uri="{FF2B5EF4-FFF2-40B4-BE49-F238E27FC236}">
                <a16:creationId xmlns:a16="http://schemas.microsoft.com/office/drawing/2014/main" id="{302148EF-9803-14CE-3EF2-1AC4DFFDDE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6643" y="49257"/>
            <a:ext cx="2686050" cy="2686050"/>
          </a:xfrm>
          <a:prstGeom prst="snip2DiagRect">
            <a:avLst>
              <a:gd name="adj1" fmla="val 15957"/>
              <a:gd name="adj2" fmla="val 0"/>
            </a:avLst>
          </a:prstGeom>
          <a:solidFill>
            <a:srgbClr val="FFFFFF">
              <a:shade val="85000"/>
            </a:srgbClr>
          </a:solidFill>
          <a:ln w="38100" cap="sq">
            <a:solidFill>
              <a:srgbClr val="16A2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edificio, exterior, hombre&#10;&#10;Descripción generada automáticamente">
            <a:extLst>
              <a:ext uri="{FF2B5EF4-FFF2-40B4-BE49-F238E27FC236}">
                <a16:creationId xmlns:a16="http://schemas.microsoft.com/office/drawing/2014/main" id="{4FDA7E59-DE6B-F64E-FA5A-AF9377E4CF70}"/>
              </a:ext>
            </a:extLst>
          </p:cNvPr>
          <p:cNvPicPr>
            <a:picLocks noChangeAspect="1"/>
          </p:cNvPicPr>
          <p:nvPr/>
        </p:nvPicPr>
        <p:blipFill rotWithShape="1">
          <a:blip r:embed="rId7">
            <a:extLst>
              <a:ext uri="{28A0092B-C50C-407E-A947-70E740481C1C}">
                <a14:useLocalDpi xmlns:a14="http://schemas.microsoft.com/office/drawing/2010/main" val="0"/>
              </a:ext>
            </a:extLst>
          </a:blip>
          <a:srcRect l="2641"/>
          <a:stretch/>
        </p:blipFill>
        <p:spPr>
          <a:xfrm>
            <a:off x="7188451" y="2845263"/>
            <a:ext cx="4934241" cy="3942997"/>
          </a:xfrm>
          <a:prstGeom prst="snip2DiagRect">
            <a:avLst/>
          </a:prstGeom>
          <a:solidFill>
            <a:srgbClr val="FFFFFF">
              <a:shade val="85000"/>
            </a:srgbClr>
          </a:solidFill>
          <a:ln w="38100" cap="sq">
            <a:solidFill>
              <a:srgbClr val="16A2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a persona&#10;&#10;Descripción generada automáticamente con confianza media">
            <a:extLst>
              <a:ext uri="{FF2B5EF4-FFF2-40B4-BE49-F238E27FC236}">
                <a16:creationId xmlns:a16="http://schemas.microsoft.com/office/drawing/2014/main" id="{DF82F2EE-C141-8D88-CDD6-15E0E2080BD4}"/>
              </a:ext>
            </a:extLst>
          </p:cNvPr>
          <p:cNvPicPr>
            <a:picLocks noChangeAspect="1"/>
          </p:cNvPicPr>
          <p:nvPr/>
        </p:nvPicPr>
        <p:blipFill rotWithShape="1">
          <a:blip r:embed="rId8">
            <a:extLst>
              <a:ext uri="{28A0092B-C50C-407E-A947-70E740481C1C}">
                <a14:useLocalDpi xmlns:a14="http://schemas.microsoft.com/office/drawing/2010/main" val="0"/>
              </a:ext>
            </a:extLst>
          </a:blip>
          <a:srcRect l="29436" r="5591"/>
          <a:stretch/>
        </p:blipFill>
        <p:spPr>
          <a:xfrm>
            <a:off x="87705" y="4028536"/>
            <a:ext cx="3305546" cy="2759724"/>
          </a:xfrm>
          <a:prstGeom prst="snip2DiagRect">
            <a:avLst>
              <a:gd name="adj1" fmla="val 15531"/>
              <a:gd name="adj2" fmla="val 0"/>
            </a:avLst>
          </a:prstGeom>
          <a:solidFill>
            <a:srgbClr val="FFFFFF">
              <a:shade val="85000"/>
            </a:srgbClr>
          </a:solidFill>
          <a:ln w="38100" cap="sq">
            <a:solidFill>
              <a:srgbClr val="16A2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descr="Imagen que contiene Icono&#10;&#10;Descripción generada automáticamente">
            <a:extLst>
              <a:ext uri="{FF2B5EF4-FFF2-40B4-BE49-F238E27FC236}">
                <a16:creationId xmlns:a16="http://schemas.microsoft.com/office/drawing/2014/main" id="{1E7FBE7B-17C6-A412-3979-813FBC355E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800" y="2805171"/>
            <a:ext cx="3932832" cy="12698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93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90"/>
                                          </p:val>
                                        </p:tav>
                                        <p:tav tm="100000">
                                          <p:val>
                                            <p:fltVal val="0"/>
                                          </p:val>
                                        </p:tav>
                                      </p:tavLst>
                                    </p:anim>
                                    <p:animEffect transition="in" filter="fade">
                                      <p:cBhvr>
                                        <p:cTn id="48" dur="1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fltVal val="0"/>
                                          </p:val>
                                        </p:tav>
                                        <p:tav tm="100000">
                                          <p:val>
                                            <p:strVal val="#ppt_w"/>
                                          </p:val>
                                        </p:tav>
                                      </p:tavLst>
                                    </p:anim>
                                    <p:anim calcmode="lin" valueType="num">
                                      <p:cBhvr>
                                        <p:cTn id="54" dur="1000" fill="hold"/>
                                        <p:tgtEl>
                                          <p:spTgt spid="17"/>
                                        </p:tgtEl>
                                        <p:attrNameLst>
                                          <p:attrName>ppt_h</p:attrName>
                                        </p:attrNameLst>
                                      </p:cBhvr>
                                      <p:tavLst>
                                        <p:tav tm="0">
                                          <p:val>
                                            <p:fltVal val="0"/>
                                          </p:val>
                                        </p:tav>
                                        <p:tav tm="100000">
                                          <p:val>
                                            <p:strVal val="#ppt_h"/>
                                          </p:val>
                                        </p:tav>
                                      </p:tavLst>
                                    </p:anim>
                                    <p:anim calcmode="lin" valueType="num">
                                      <p:cBhvr>
                                        <p:cTn id="55" dur="1000" fill="hold"/>
                                        <p:tgtEl>
                                          <p:spTgt spid="17"/>
                                        </p:tgtEl>
                                        <p:attrNameLst>
                                          <p:attrName>style.rotation</p:attrName>
                                        </p:attrNameLst>
                                      </p:cBhvr>
                                      <p:tavLst>
                                        <p:tav tm="0">
                                          <p:val>
                                            <p:fltVal val="90"/>
                                          </p:val>
                                        </p:tav>
                                        <p:tav tm="100000">
                                          <p:val>
                                            <p:fltVal val="0"/>
                                          </p:val>
                                        </p:tav>
                                      </p:tavLst>
                                    </p:anim>
                                    <p:animEffect transition="in" filter="fade">
                                      <p:cBhvr>
                                        <p:cTn id="56" dur="1000"/>
                                        <p:tgtEl>
                                          <p:spTgt spid="17"/>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D85F8-0250-20E6-7593-4ADCD9D0279D}"/>
              </a:ext>
            </a:extLst>
          </p:cNvPr>
          <p:cNvSpPr txBox="1"/>
          <p:nvPr/>
        </p:nvSpPr>
        <p:spPr>
          <a:xfrm>
            <a:off x="2409826" y="50194"/>
            <a:ext cx="9572624" cy="1631216"/>
          </a:xfrm>
          <a:prstGeom prst="rect">
            <a:avLst/>
          </a:prstGeom>
          <a:noFill/>
        </p:spPr>
        <p:txBody>
          <a:bodyPr wrap="square">
            <a:spAutoFit/>
          </a:bodyPr>
          <a:lstStyle/>
          <a:p>
            <a:r>
              <a:rPr lang="es-ES" sz="2000" b="1" dirty="0"/>
              <a:t>No digan que no pueden remediar sus defectos de carácter. Si llegan a esta conclusión, dejarán ciertamente de obtener la vida eterna. La imposibilidad reside en la propia voluntad de ustedes. Si no quieren, no podrán vencer. La verdadera dificultad proviene de la corrupción de un corazón no santificado y de la falta de voluntad para someterse al gobierno de Dios (Mente, carácter y personalidad, t. 2, p. 191).</a:t>
            </a:r>
          </a:p>
        </p:txBody>
      </p:sp>
      <p:sp>
        <p:nvSpPr>
          <p:cNvPr id="4" name="CuadroTexto 3">
            <a:extLst>
              <a:ext uri="{FF2B5EF4-FFF2-40B4-BE49-F238E27FC236}">
                <a16:creationId xmlns:a16="http://schemas.microsoft.com/office/drawing/2014/main" id="{8C026E1A-E3D6-416F-4115-B31FE10785B8}"/>
              </a:ext>
            </a:extLst>
          </p:cNvPr>
          <p:cNvSpPr txBox="1"/>
          <p:nvPr/>
        </p:nvSpPr>
        <p:spPr>
          <a:xfrm>
            <a:off x="75121" y="1606742"/>
            <a:ext cx="8749301" cy="2246769"/>
          </a:xfrm>
          <a:prstGeom prst="rect">
            <a:avLst/>
          </a:prstGeom>
          <a:noFill/>
        </p:spPr>
        <p:txBody>
          <a:bodyPr wrap="square">
            <a:spAutoFit/>
          </a:bodyPr>
          <a:lstStyle/>
          <a:p>
            <a:r>
              <a:rPr lang="es-ES" sz="2000" b="1" dirty="0"/>
              <a:t>Que la ley de bondad esté sobre vuestros labios y el aceite de la gracia en vuestro corazón. Esto producirá maravillosos resultados. Seréis tiernos, simpatizantes, corteses. Necesitáis todas estas gracias. El Espíritu Santo debe ser recibido e implantado en vuestros caracteres; entonces será como un fuego santo, que producirá incienso que se elevará hacia Dios, no de labios condenatorios, sino como bálsamo para las almas de los hombres. Vuestro rostro reflejará la imagen de lo divino... </a:t>
            </a:r>
          </a:p>
        </p:txBody>
      </p:sp>
      <p:pic>
        <p:nvPicPr>
          <p:cNvPr id="5" name="Imagen 4">
            <a:extLst>
              <a:ext uri="{FF2B5EF4-FFF2-40B4-BE49-F238E27FC236}">
                <a16:creationId xmlns:a16="http://schemas.microsoft.com/office/drawing/2014/main" id="{E332B415-B83E-7133-7990-12A140C4D9AF}"/>
              </a:ext>
            </a:extLst>
          </p:cNvPr>
          <p:cNvPicPr>
            <a:picLocks noChangeAspect="1"/>
          </p:cNvPicPr>
          <p:nvPr/>
        </p:nvPicPr>
        <p:blipFill rotWithShape="1">
          <a:blip r:embed="rId3"/>
          <a:srcRect l="13784" r="13784"/>
          <a:stretch/>
        </p:blipFill>
        <p:spPr>
          <a:xfrm>
            <a:off x="8836873" y="1673041"/>
            <a:ext cx="3155101" cy="3765733"/>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540260B6-C6EC-970A-6C50-5DCD7E2F838F}"/>
              </a:ext>
            </a:extLst>
          </p:cNvPr>
          <p:cNvPicPr>
            <a:picLocks noChangeAspect="1"/>
          </p:cNvPicPr>
          <p:nvPr/>
        </p:nvPicPr>
        <p:blipFill>
          <a:blip r:embed="rId4"/>
          <a:stretch>
            <a:fillRect/>
          </a:stretch>
        </p:blipFill>
        <p:spPr>
          <a:xfrm>
            <a:off x="212477" y="154969"/>
            <a:ext cx="2168773" cy="1416242"/>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641826D-C7AC-B8FB-AF04-18AACCD48E2C}"/>
              </a:ext>
            </a:extLst>
          </p:cNvPr>
          <p:cNvSpPr txBox="1"/>
          <p:nvPr/>
        </p:nvSpPr>
        <p:spPr>
          <a:xfrm>
            <a:off x="2767419" y="3542007"/>
            <a:ext cx="6157505" cy="1938992"/>
          </a:xfrm>
          <a:prstGeom prst="rect">
            <a:avLst/>
          </a:prstGeom>
          <a:noFill/>
        </p:spPr>
        <p:txBody>
          <a:bodyPr wrap="square">
            <a:spAutoFit/>
          </a:bodyPr>
          <a:lstStyle/>
          <a:p>
            <a:r>
              <a:rPr lang="es-ES" sz="2000" b="1" dirty="0"/>
              <a:t>Al contemplar el carácter de Cristo os transformaréis a su imagen. La gracia de Cristo solamente puede cambiar vuestro corazón y entonces reflejaréis la imagen del Señor Jesús. Dios nos pide que seamos semejantes a él, a saber, puros, santos y sin contaminación. Debemos llevar la imagen divina. </a:t>
            </a:r>
          </a:p>
        </p:txBody>
      </p:sp>
      <p:sp>
        <p:nvSpPr>
          <p:cNvPr id="10" name="CuadroTexto 9">
            <a:extLst>
              <a:ext uri="{FF2B5EF4-FFF2-40B4-BE49-F238E27FC236}">
                <a16:creationId xmlns:a16="http://schemas.microsoft.com/office/drawing/2014/main" id="{3DE01B60-110B-BB0C-8595-6DC9BB135848}"/>
              </a:ext>
            </a:extLst>
          </p:cNvPr>
          <p:cNvSpPr txBox="1"/>
          <p:nvPr/>
        </p:nvSpPr>
        <p:spPr>
          <a:xfrm>
            <a:off x="2755647" y="5480999"/>
            <a:ext cx="9483646" cy="1323439"/>
          </a:xfrm>
          <a:prstGeom prst="rect">
            <a:avLst/>
          </a:prstGeom>
          <a:noFill/>
        </p:spPr>
        <p:txBody>
          <a:bodyPr wrap="square">
            <a:spAutoFit/>
          </a:bodyPr>
          <a:lstStyle/>
          <a:p>
            <a:r>
              <a:rPr lang="es-ES" sz="2000" b="1" dirty="0"/>
              <a:t>El Señor Jesús es nuestro único ayudador. Por medio de su gracia aprenderemos a cultivar el amor, a educarnos a nosotros mismos para hablar bondadosa y tiernamente. Por medio de su gracia nuestros modales fríos y ásperos serán transformados... Debemos cultivar las excelencias celestiales del carácter (</a:t>
            </a:r>
            <a:r>
              <a:rPr lang="es-ES" sz="2000" b="1" dirty="0" err="1"/>
              <a:t>DNC</a:t>
            </a:r>
            <a:r>
              <a:rPr lang="es-ES" sz="2000" b="1" dirty="0"/>
              <a:t>, 246).</a:t>
            </a:r>
          </a:p>
        </p:txBody>
      </p:sp>
      <p:pic>
        <p:nvPicPr>
          <p:cNvPr id="11" name="Imagen 10">
            <a:extLst>
              <a:ext uri="{FF2B5EF4-FFF2-40B4-BE49-F238E27FC236}">
                <a16:creationId xmlns:a16="http://schemas.microsoft.com/office/drawing/2014/main" id="{AD685BF4-4532-01CE-F618-946956B07A63}"/>
              </a:ext>
            </a:extLst>
          </p:cNvPr>
          <p:cNvPicPr>
            <a:picLocks noChangeAspect="1"/>
          </p:cNvPicPr>
          <p:nvPr/>
        </p:nvPicPr>
        <p:blipFill rotWithShape="1">
          <a:blip r:embed="rId5"/>
          <a:srcRect l="7406"/>
          <a:stretch/>
        </p:blipFill>
        <p:spPr>
          <a:xfrm>
            <a:off x="193427" y="3829859"/>
            <a:ext cx="2543170" cy="2873171"/>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naturaleza, fuego, oscuro&#10;&#10;Descripción generada automáticamente">
            <a:extLst>
              <a:ext uri="{FF2B5EF4-FFF2-40B4-BE49-F238E27FC236}">
                <a16:creationId xmlns:a16="http://schemas.microsoft.com/office/drawing/2014/main" id="{85BA455F-2A24-B54A-635D-3F9755E32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59894" y="230356"/>
            <a:ext cx="921356" cy="921356"/>
          </a:xfrm>
          <a:prstGeom prst="rect">
            <a:avLst/>
          </a:prstGeom>
        </p:spPr>
      </p:pic>
      <p:sp>
        <p:nvSpPr>
          <p:cNvPr id="14" name="Rectángulo 13">
            <a:extLst>
              <a:ext uri="{FF2B5EF4-FFF2-40B4-BE49-F238E27FC236}">
                <a16:creationId xmlns:a16="http://schemas.microsoft.com/office/drawing/2014/main" id="{1C16166A-E724-86DA-B57C-F3114DB41E77}"/>
              </a:ext>
            </a:extLst>
          </p:cNvPr>
          <p:cNvSpPr/>
          <p:nvPr/>
        </p:nvSpPr>
        <p:spPr>
          <a:xfrm>
            <a:off x="95250" y="53562"/>
            <a:ext cx="12001499" cy="6750876"/>
          </a:xfrm>
          <a:prstGeom prst="rect">
            <a:avLst/>
          </a:prstGeom>
          <a:noFill/>
          <a:ln w="76200" cmpd="thickThin">
            <a:solidFill>
              <a:srgbClr val="824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Tree>
    <p:extLst>
      <p:ext uri="{BB962C8B-B14F-4D97-AF65-F5344CB8AC3E}">
        <p14:creationId xmlns:p14="http://schemas.microsoft.com/office/powerpoint/2010/main" val="9909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13"/>
                                        </p:tgtEl>
                                        <p:attrNameLst>
                                          <p:attrName>r</p:attrName>
                                        </p:attrNameLst>
                                      </p:cBhvr>
                                    </p:animRot>
                                    <p:animRot by="-240000">
                                      <p:cBhvr>
                                        <p:cTn id="26" dur="200" fill="hold">
                                          <p:stCondLst>
                                            <p:cond delay="200"/>
                                          </p:stCondLst>
                                        </p:cTn>
                                        <p:tgtEl>
                                          <p:spTgt spid="13"/>
                                        </p:tgtEl>
                                        <p:attrNameLst>
                                          <p:attrName>r</p:attrName>
                                        </p:attrNameLst>
                                      </p:cBhvr>
                                    </p:animRot>
                                    <p:animRot by="240000">
                                      <p:cBhvr>
                                        <p:cTn id="27" dur="200" fill="hold">
                                          <p:stCondLst>
                                            <p:cond delay="400"/>
                                          </p:stCondLst>
                                        </p:cTn>
                                        <p:tgtEl>
                                          <p:spTgt spid="13"/>
                                        </p:tgtEl>
                                        <p:attrNameLst>
                                          <p:attrName>r</p:attrName>
                                        </p:attrNameLst>
                                      </p:cBhvr>
                                    </p:animRot>
                                    <p:animRot by="-240000">
                                      <p:cBhvr>
                                        <p:cTn id="28" dur="200" fill="hold">
                                          <p:stCondLst>
                                            <p:cond delay="600"/>
                                          </p:stCondLst>
                                        </p:cTn>
                                        <p:tgtEl>
                                          <p:spTgt spid="13"/>
                                        </p:tgtEl>
                                        <p:attrNameLst>
                                          <p:attrName>r</p:attrName>
                                        </p:attrNameLst>
                                      </p:cBhvr>
                                    </p:animRot>
                                    <p:animRot by="120000">
                                      <p:cBhvr>
                                        <p:cTn id="29" dur="200" fill="hold">
                                          <p:stCondLst>
                                            <p:cond delay="800"/>
                                          </p:stCondLst>
                                        </p:cTn>
                                        <p:tgtEl>
                                          <p:spTgt spid="13"/>
                                        </p:tgtEl>
                                        <p:attrNameLst>
                                          <p:attrName>r</p:attrName>
                                        </p:attrNameLst>
                                      </p:cBhvr>
                                    </p:animRo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fltVal val="0"/>
                                          </p:val>
                                        </p:tav>
                                        <p:tav tm="100000">
                                          <p:val>
                                            <p:strVal val="#ppt_w"/>
                                          </p:val>
                                        </p:tav>
                                      </p:tavLst>
                                    </p:anim>
                                    <p:anim calcmode="lin" valueType="num">
                                      <p:cBhvr>
                                        <p:cTn id="51" dur="1000" fill="hold"/>
                                        <p:tgtEl>
                                          <p:spTgt spid="11"/>
                                        </p:tgtEl>
                                        <p:attrNameLst>
                                          <p:attrName>ppt_h</p:attrName>
                                        </p:attrNameLst>
                                      </p:cBhvr>
                                      <p:tavLst>
                                        <p:tav tm="0">
                                          <p:val>
                                            <p:fltVal val="0"/>
                                          </p:val>
                                        </p:tav>
                                        <p:tav tm="100000">
                                          <p:val>
                                            <p:strVal val="#ppt_h"/>
                                          </p:val>
                                        </p:tav>
                                      </p:tavLst>
                                    </p:anim>
                                    <p:anim calcmode="lin" valueType="num">
                                      <p:cBhvr>
                                        <p:cTn id="52"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duotone>
              <a:prstClr val="black"/>
              <a:schemeClr val="accent1">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5EF56F-F140-85B9-412D-B912CC198711}"/>
              </a:ext>
            </a:extLst>
          </p:cNvPr>
          <p:cNvSpPr txBox="1"/>
          <p:nvPr/>
        </p:nvSpPr>
        <p:spPr>
          <a:xfrm>
            <a:off x="61553" y="56356"/>
            <a:ext cx="6129337" cy="2862322"/>
          </a:xfrm>
          <a:prstGeom prst="rect">
            <a:avLst/>
          </a:prstGeom>
          <a:noFill/>
        </p:spPr>
        <p:txBody>
          <a:bodyPr wrap="square">
            <a:spAutoFit/>
          </a:bodyPr>
          <a:lstStyle/>
          <a:p>
            <a:r>
              <a:rPr lang="es-ES" b="1" dirty="0"/>
              <a:t>¿Sabías que tu herencia familiar influye directamente en tu actitud ante algunas circunstancias de la vida? La terapia transgeneracional estudia cómo se transmiten en una familia, de una generación a otra, estilos de comportamiento y problemas de salud física y mental.</a:t>
            </a:r>
          </a:p>
          <a:p>
            <a:r>
              <a:rPr lang="es-ES" b="1" dirty="0"/>
              <a:t>Elena G. de White señala: «Hay muchos que tienen un defecto de carácter que recibieron de nacimiento y que nunca han vencido; sin embargo, lo han acariciado como si fuera el más fino oro y lo han incorporado dentro de su experiencia cristiana» (Testimonios para la iglesia, t. 5, p. 394). </a:t>
            </a:r>
          </a:p>
        </p:txBody>
      </p:sp>
      <p:sp>
        <p:nvSpPr>
          <p:cNvPr id="5" name="CuadroTexto 4">
            <a:extLst>
              <a:ext uri="{FF2B5EF4-FFF2-40B4-BE49-F238E27FC236}">
                <a16:creationId xmlns:a16="http://schemas.microsoft.com/office/drawing/2014/main" id="{EA676B4E-6056-E688-8A06-F693ED2CAA41}"/>
              </a:ext>
            </a:extLst>
          </p:cNvPr>
          <p:cNvSpPr txBox="1"/>
          <p:nvPr/>
        </p:nvSpPr>
        <p:spPr>
          <a:xfrm>
            <a:off x="4636698" y="3738543"/>
            <a:ext cx="4187307" cy="3139321"/>
          </a:xfrm>
          <a:prstGeom prst="rect">
            <a:avLst/>
          </a:prstGeom>
          <a:noFill/>
        </p:spPr>
        <p:txBody>
          <a:bodyPr wrap="square">
            <a:spAutoFit/>
          </a:bodyPr>
          <a:lstStyle/>
          <a:p>
            <a:r>
              <a:rPr lang="es-ES" sz="1800" b="1" dirty="0"/>
              <a:t>El Señor sabía que nuestra herencia familiar nos aportaría tendencias al mal, por eso, en su Palabra nos dejó establecido las formas como podemos superar estas deficiencias y tener hogares felices. </a:t>
            </a:r>
          </a:p>
          <a:p>
            <a:r>
              <a:rPr lang="es-ES" sz="1800" b="1" dirty="0"/>
              <a:t>Vamos a aprender lecciones de los antepasados de Jesús y cómo lo que más influyó en la vida de cada uno fue la decisión que tomaron en su relación con Dios. ¡Bienvenidos!</a:t>
            </a:r>
          </a:p>
        </p:txBody>
      </p:sp>
      <p:pic>
        <p:nvPicPr>
          <p:cNvPr id="4" name="Imagen 3">
            <a:extLst>
              <a:ext uri="{FF2B5EF4-FFF2-40B4-BE49-F238E27FC236}">
                <a16:creationId xmlns:a16="http://schemas.microsoft.com/office/drawing/2014/main" id="{54061CE2-88D9-0EF7-D0D9-D7BBEB57C028}"/>
              </a:ext>
            </a:extLst>
          </p:cNvPr>
          <p:cNvPicPr>
            <a:picLocks noChangeAspect="1"/>
          </p:cNvPicPr>
          <p:nvPr/>
        </p:nvPicPr>
        <p:blipFill rotWithShape="1">
          <a:blip r:embed="rId3">
            <a:extLst>
              <a:ext uri="{28A0092B-C50C-407E-A947-70E740481C1C}">
                <a14:useLocalDpi xmlns:a14="http://schemas.microsoft.com/office/drawing/2010/main" val="0"/>
              </a:ext>
            </a:extLst>
          </a:blip>
          <a:srcRect l="2250" t="2286" r="3264" b="7592"/>
          <a:stretch/>
        </p:blipFill>
        <p:spPr>
          <a:xfrm>
            <a:off x="6504316" y="120770"/>
            <a:ext cx="5456773" cy="3554082"/>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12" name="Imagen 11" descr="Personas sentadas en una mesa&#10;&#10;Descripción generada automáticamente con confianza media">
            <a:extLst>
              <a:ext uri="{FF2B5EF4-FFF2-40B4-BE49-F238E27FC236}">
                <a16:creationId xmlns:a16="http://schemas.microsoft.com/office/drawing/2014/main" id="{EDD4E59F-21B6-7872-9FDB-F3CA5A7CB858}"/>
              </a:ext>
            </a:extLst>
          </p:cNvPr>
          <p:cNvPicPr>
            <a:picLocks noChangeAspect="1"/>
          </p:cNvPicPr>
          <p:nvPr/>
        </p:nvPicPr>
        <p:blipFill rotWithShape="1">
          <a:blip r:embed="rId4">
            <a:extLst>
              <a:ext uri="{28A0092B-C50C-407E-A947-70E740481C1C}">
                <a14:useLocalDpi xmlns:a14="http://schemas.microsoft.com/office/drawing/2010/main" val="0"/>
              </a:ext>
            </a:extLst>
          </a:blip>
          <a:srcRect t="41635"/>
          <a:stretch/>
        </p:blipFill>
        <p:spPr>
          <a:xfrm>
            <a:off x="166777" y="2918678"/>
            <a:ext cx="4362091" cy="3818552"/>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tabla, hombre, comiendo&#10;&#10;Descripción generada automáticamente">
            <a:extLst>
              <a:ext uri="{FF2B5EF4-FFF2-40B4-BE49-F238E27FC236}">
                <a16:creationId xmlns:a16="http://schemas.microsoft.com/office/drawing/2014/main" id="{66F67467-BF3F-B096-C3CC-6E24277AA14E}"/>
              </a:ext>
            </a:extLst>
          </p:cNvPr>
          <p:cNvPicPr>
            <a:picLocks noChangeAspect="1"/>
          </p:cNvPicPr>
          <p:nvPr/>
        </p:nvPicPr>
        <p:blipFill rotWithShape="1">
          <a:blip r:embed="rId5">
            <a:extLst>
              <a:ext uri="{28A0092B-C50C-407E-A947-70E740481C1C}">
                <a14:useLocalDpi xmlns:a14="http://schemas.microsoft.com/office/drawing/2010/main" val="0"/>
              </a:ext>
            </a:extLst>
          </a:blip>
          <a:srcRect l="11806" r="9988"/>
          <a:stretch/>
        </p:blipFill>
        <p:spPr>
          <a:xfrm>
            <a:off x="8824005" y="3950898"/>
            <a:ext cx="3264279" cy="2786332"/>
          </a:xfrm>
          <a:prstGeom prst="snip2DiagRect">
            <a:avLst>
              <a:gd name="adj1" fmla="val 13616"/>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1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76F473-C9CB-9D8F-F648-B88A78C76C15}"/>
              </a:ext>
            </a:extLst>
          </p:cNvPr>
          <p:cNvSpPr txBox="1"/>
          <p:nvPr/>
        </p:nvSpPr>
        <p:spPr>
          <a:xfrm>
            <a:off x="4932065" y="1109971"/>
            <a:ext cx="7214558" cy="2585323"/>
          </a:xfrm>
          <a:prstGeom prst="rect">
            <a:avLst/>
          </a:prstGeom>
          <a:noFill/>
        </p:spPr>
        <p:txBody>
          <a:bodyPr wrap="square">
            <a:spAutoFit/>
          </a:bodyPr>
          <a:lstStyle/>
          <a:p>
            <a:r>
              <a:rPr lang="es-ES" b="1" dirty="0"/>
              <a:t>Una de las instrucciones dadas por Dios para que las familias vivan felices es tener una verdadera fe en Dios. Mientras Abraham estuvo a la espera del cumplimiento de la promesa, la duda se apoderó de él. Como consecuencia tomó a Agar por esposa, introduciendo en su familia la poligamia. El hijo de esta unión, junto a su madre, fue causa de gran sufrimiento en su familia.</a:t>
            </a:r>
          </a:p>
          <a:p>
            <a:r>
              <a:rPr lang="es-ES" b="1" dirty="0"/>
              <a:t>Más adelante, Abraham superó sus debilidades y demostró una fe ciega al ofrecer a su hijo Isaac. Por esto fue llamado el padre de la fe. Debemos mantener nuestra fe en alto, a pesar de la prueba.</a:t>
            </a:r>
          </a:p>
        </p:txBody>
      </p:sp>
      <p:pic>
        <p:nvPicPr>
          <p:cNvPr id="5" name="Imagen 4" descr="Una caricatura de una persona&#10;&#10;Descripción generada automáticamente con confianza baja">
            <a:extLst>
              <a:ext uri="{FF2B5EF4-FFF2-40B4-BE49-F238E27FC236}">
                <a16:creationId xmlns:a16="http://schemas.microsoft.com/office/drawing/2014/main" id="{0E896AAC-24B7-9D15-24AF-B142D897C221}"/>
              </a:ext>
            </a:extLst>
          </p:cNvPr>
          <p:cNvPicPr>
            <a:picLocks noChangeAspect="1"/>
          </p:cNvPicPr>
          <p:nvPr/>
        </p:nvPicPr>
        <p:blipFill rotWithShape="1">
          <a:blip r:embed="rId3">
            <a:extLst>
              <a:ext uri="{28A0092B-C50C-407E-A947-70E740481C1C}">
                <a14:useLocalDpi xmlns:a14="http://schemas.microsoft.com/office/drawing/2010/main" val="0"/>
              </a:ext>
            </a:extLst>
          </a:blip>
          <a:srcRect l="1623" t="1197" r="1314" b="1729"/>
          <a:stretch/>
        </p:blipFill>
        <p:spPr>
          <a:xfrm>
            <a:off x="69011" y="86263"/>
            <a:ext cx="4783176" cy="6685473"/>
          </a:xfrm>
          <a:prstGeom prst="roundRect">
            <a:avLst>
              <a:gd name="adj" fmla="val 4167"/>
            </a:avLst>
          </a:prstGeom>
          <a:solidFill>
            <a:srgbClr val="FFFFFF"/>
          </a:solidFill>
          <a:ln w="28575" cap="sq">
            <a:solidFill>
              <a:srgbClr val="D94B1D"/>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persona, hombre, mujer, gente&#10;&#10;Descripción generada automáticamente">
            <a:extLst>
              <a:ext uri="{FF2B5EF4-FFF2-40B4-BE49-F238E27FC236}">
                <a16:creationId xmlns:a16="http://schemas.microsoft.com/office/drawing/2014/main" id="{413C298D-B5FE-ADD3-8B40-D2E4421BB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66" y="3622334"/>
            <a:ext cx="4745894" cy="3147862"/>
          </a:xfrm>
          <a:prstGeom prst="roundRect">
            <a:avLst>
              <a:gd name="adj" fmla="val 4167"/>
            </a:avLst>
          </a:prstGeom>
          <a:solidFill>
            <a:srgbClr val="FFFFFF"/>
          </a:solidFill>
          <a:ln w="28575" cap="sq">
            <a:solidFill>
              <a:srgbClr val="D94B1D"/>
            </a:solidFill>
            <a:miter lim="800000"/>
          </a:ln>
          <a:effectLst/>
          <a:scene3d>
            <a:camera prst="orthographicFront"/>
            <a:lightRig rig="threePt" dir="t">
              <a:rot lat="0" lon="0" rev="2700000"/>
            </a:lightRig>
          </a:scene3d>
          <a:sp3d>
            <a:bevelT h="38100"/>
            <a:contourClr>
              <a:srgbClr val="C0C0C0"/>
            </a:contourClr>
          </a:sp3d>
        </p:spPr>
      </p:pic>
      <p:pic>
        <p:nvPicPr>
          <p:cNvPr id="9" name="Imagen 8" descr="Dibujo de una persona&#10;&#10;Descripción generada automáticamente con confianza baja">
            <a:extLst>
              <a:ext uri="{FF2B5EF4-FFF2-40B4-BE49-F238E27FC236}">
                <a16:creationId xmlns:a16="http://schemas.microsoft.com/office/drawing/2014/main" id="{1B3F431F-3197-573C-B478-FCEBAA2F7CCE}"/>
              </a:ext>
            </a:extLst>
          </p:cNvPr>
          <p:cNvPicPr>
            <a:picLocks noChangeAspect="1"/>
          </p:cNvPicPr>
          <p:nvPr/>
        </p:nvPicPr>
        <p:blipFill rotWithShape="1">
          <a:blip r:embed="rId5">
            <a:extLst>
              <a:ext uri="{28A0092B-C50C-407E-A947-70E740481C1C}">
                <a14:useLocalDpi xmlns:a14="http://schemas.microsoft.com/office/drawing/2010/main" val="0"/>
              </a:ext>
            </a:extLst>
          </a:blip>
          <a:srcRect l="3299"/>
          <a:stretch/>
        </p:blipFill>
        <p:spPr>
          <a:xfrm>
            <a:off x="9775092" y="3622333"/>
            <a:ext cx="2336393" cy="3149403"/>
          </a:xfrm>
          <a:prstGeom prst="roundRect">
            <a:avLst>
              <a:gd name="adj" fmla="val 4167"/>
            </a:avLst>
          </a:prstGeom>
          <a:solidFill>
            <a:srgbClr val="FFFFFF"/>
          </a:solidFill>
          <a:ln w="28575" cap="sq">
            <a:solidFill>
              <a:srgbClr val="D94B1D"/>
            </a:solidFill>
            <a:miter lim="800000"/>
          </a:ln>
          <a:effectLst/>
          <a:scene3d>
            <a:camera prst="orthographicFront"/>
            <a:lightRig rig="threePt" dir="t">
              <a:rot lat="0" lon="0" rev="2700000"/>
            </a:lightRig>
          </a:scene3d>
          <a:sp3d>
            <a:bevelT h="38100"/>
            <a:contourClr>
              <a:srgbClr val="C0C0C0"/>
            </a:contourClr>
          </a:sp3d>
        </p:spPr>
      </p:pic>
      <p:pic>
        <p:nvPicPr>
          <p:cNvPr id="4" name="Imagen 3" descr="Imagen que contiene vajilla, plato, taza, dibujo&#10;&#10;Descripción generada automáticamente">
            <a:extLst>
              <a:ext uri="{FF2B5EF4-FFF2-40B4-BE49-F238E27FC236}">
                <a16:creationId xmlns:a16="http://schemas.microsoft.com/office/drawing/2014/main" id="{0D6F76D0-3E0A-4C34-3A01-FDA1519F05F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71056" y="0"/>
            <a:ext cx="4867275" cy="12336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404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17">
                                          <p:stCondLst>
                                            <p:cond delay="0"/>
                                          </p:stCondLst>
                                        </p:cTn>
                                        <p:tgtEl>
                                          <p:spTgt spid="5"/>
                                        </p:tgtEl>
                                      </p:cBhvr>
                                    </p:animEffect>
                                    <p:anim calcmode="lin" valueType="num">
                                      <p:cBhvr>
                                        <p:cTn id="1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9" dur="10">
                                          <p:stCondLst>
                                            <p:cond delay="244"/>
                                          </p:stCondLst>
                                        </p:cTn>
                                        <p:tgtEl>
                                          <p:spTgt spid="5"/>
                                        </p:tgtEl>
                                      </p:cBhvr>
                                      <p:to x="100000" y="60000"/>
                                    </p:animScale>
                                    <p:animScale>
                                      <p:cBhvr>
                                        <p:cTn id="20" dur="62" decel="50000">
                                          <p:stCondLst>
                                            <p:cond delay="254"/>
                                          </p:stCondLst>
                                        </p:cTn>
                                        <p:tgtEl>
                                          <p:spTgt spid="5"/>
                                        </p:tgtEl>
                                      </p:cBhvr>
                                      <p:to x="100000" y="100000"/>
                                    </p:animScale>
                                    <p:animScale>
                                      <p:cBhvr>
                                        <p:cTn id="21" dur="10">
                                          <p:stCondLst>
                                            <p:cond delay="492"/>
                                          </p:stCondLst>
                                        </p:cTn>
                                        <p:tgtEl>
                                          <p:spTgt spid="5"/>
                                        </p:tgtEl>
                                      </p:cBhvr>
                                      <p:to x="100000" y="80000"/>
                                    </p:animScale>
                                    <p:animScale>
                                      <p:cBhvr>
                                        <p:cTn id="22" dur="62" decel="50000">
                                          <p:stCondLst>
                                            <p:cond delay="502"/>
                                          </p:stCondLst>
                                        </p:cTn>
                                        <p:tgtEl>
                                          <p:spTgt spid="5"/>
                                        </p:tgtEl>
                                      </p:cBhvr>
                                      <p:to x="100000" y="100000"/>
                                    </p:animScale>
                                    <p:animScale>
                                      <p:cBhvr>
                                        <p:cTn id="23" dur="10">
                                          <p:stCondLst>
                                            <p:cond delay="616"/>
                                          </p:stCondLst>
                                        </p:cTn>
                                        <p:tgtEl>
                                          <p:spTgt spid="5"/>
                                        </p:tgtEl>
                                      </p:cBhvr>
                                      <p:to x="100000" y="90000"/>
                                    </p:animScale>
                                    <p:animScale>
                                      <p:cBhvr>
                                        <p:cTn id="24" dur="62" decel="50000">
                                          <p:stCondLst>
                                            <p:cond delay="625"/>
                                          </p:stCondLst>
                                        </p:cTn>
                                        <p:tgtEl>
                                          <p:spTgt spid="5"/>
                                        </p:tgtEl>
                                      </p:cBhvr>
                                      <p:to x="100000" y="100000"/>
                                    </p:animScale>
                                    <p:animScale>
                                      <p:cBhvr>
                                        <p:cTn id="25" dur="10">
                                          <p:stCondLst>
                                            <p:cond delay="678"/>
                                          </p:stCondLst>
                                        </p:cTn>
                                        <p:tgtEl>
                                          <p:spTgt spid="5"/>
                                        </p:tgtEl>
                                      </p:cBhvr>
                                      <p:to x="100000" y="95000"/>
                                    </p:animScale>
                                    <p:animScale>
                                      <p:cBhvr>
                                        <p:cTn id="26" dur="62" decel="50000">
                                          <p:stCondLst>
                                            <p:cond delay="688"/>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217">
                                          <p:stCondLst>
                                            <p:cond delay="0"/>
                                          </p:stCondLst>
                                        </p:cTn>
                                        <p:tgtEl>
                                          <p:spTgt spid="7"/>
                                        </p:tgtEl>
                                      </p:cBhvr>
                                    </p:animEffect>
                                    <p:anim calcmode="lin" valueType="num">
                                      <p:cBhvr>
                                        <p:cTn id="3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3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3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37" dur="10">
                                          <p:stCondLst>
                                            <p:cond delay="244"/>
                                          </p:stCondLst>
                                        </p:cTn>
                                        <p:tgtEl>
                                          <p:spTgt spid="7"/>
                                        </p:tgtEl>
                                      </p:cBhvr>
                                      <p:to x="100000" y="60000"/>
                                    </p:animScale>
                                    <p:animScale>
                                      <p:cBhvr>
                                        <p:cTn id="38" dur="62" decel="50000">
                                          <p:stCondLst>
                                            <p:cond delay="254"/>
                                          </p:stCondLst>
                                        </p:cTn>
                                        <p:tgtEl>
                                          <p:spTgt spid="7"/>
                                        </p:tgtEl>
                                      </p:cBhvr>
                                      <p:to x="100000" y="100000"/>
                                    </p:animScale>
                                    <p:animScale>
                                      <p:cBhvr>
                                        <p:cTn id="39" dur="10">
                                          <p:stCondLst>
                                            <p:cond delay="492"/>
                                          </p:stCondLst>
                                        </p:cTn>
                                        <p:tgtEl>
                                          <p:spTgt spid="7"/>
                                        </p:tgtEl>
                                      </p:cBhvr>
                                      <p:to x="100000" y="80000"/>
                                    </p:animScale>
                                    <p:animScale>
                                      <p:cBhvr>
                                        <p:cTn id="40" dur="62" decel="50000">
                                          <p:stCondLst>
                                            <p:cond delay="502"/>
                                          </p:stCondLst>
                                        </p:cTn>
                                        <p:tgtEl>
                                          <p:spTgt spid="7"/>
                                        </p:tgtEl>
                                      </p:cBhvr>
                                      <p:to x="100000" y="100000"/>
                                    </p:animScale>
                                    <p:animScale>
                                      <p:cBhvr>
                                        <p:cTn id="41" dur="10">
                                          <p:stCondLst>
                                            <p:cond delay="616"/>
                                          </p:stCondLst>
                                        </p:cTn>
                                        <p:tgtEl>
                                          <p:spTgt spid="7"/>
                                        </p:tgtEl>
                                      </p:cBhvr>
                                      <p:to x="100000" y="90000"/>
                                    </p:animScale>
                                    <p:animScale>
                                      <p:cBhvr>
                                        <p:cTn id="42" dur="62" decel="50000">
                                          <p:stCondLst>
                                            <p:cond delay="625"/>
                                          </p:stCondLst>
                                        </p:cTn>
                                        <p:tgtEl>
                                          <p:spTgt spid="7"/>
                                        </p:tgtEl>
                                      </p:cBhvr>
                                      <p:to x="100000" y="100000"/>
                                    </p:animScale>
                                    <p:animScale>
                                      <p:cBhvr>
                                        <p:cTn id="43" dur="10">
                                          <p:stCondLst>
                                            <p:cond delay="678"/>
                                          </p:stCondLst>
                                        </p:cTn>
                                        <p:tgtEl>
                                          <p:spTgt spid="7"/>
                                        </p:tgtEl>
                                      </p:cBhvr>
                                      <p:to x="100000" y="95000"/>
                                    </p:animScale>
                                    <p:animScale>
                                      <p:cBhvr>
                                        <p:cTn id="44" dur="62" decel="50000">
                                          <p:stCondLst>
                                            <p:cond delay="688"/>
                                          </p:stCondLst>
                                        </p:cTn>
                                        <p:tgtEl>
                                          <p:spTgt spid="7"/>
                                        </p:tgtEl>
                                      </p:cBhvr>
                                      <p:to x="100000" y="100000"/>
                                    </p:animScale>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left)">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217">
                                          <p:stCondLst>
                                            <p:cond delay="0"/>
                                          </p:stCondLst>
                                        </p:cTn>
                                        <p:tgtEl>
                                          <p:spTgt spid="9"/>
                                        </p:tgtEl>
                                      </p:cBhvr>
                                    </p:animEffect>
                                    <p:anim calcmode="lin" valueType="num">
                                      <p:cBhvr>
                                        <p:cTn id="54"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57"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58"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59" dur="10">
                                          <p:stCondLst>
                                            <p:cond delay="244"/>
                                          </p:stCondLst>
                                        </p:cTn>
                                        <p:tgtEl>
                                          <p:spTgt spid="9"/>
                                        </p:tgtEl>
                                      </p:cBhvr>
                                      <p:to x="100000" y="60000"/>
                                    </p:animScale>
                                    <p:animScale>
                                      <p:cBhvr>
                                        <p:cTn id="60" dur="62" decel="50000">
                                          <p:stCondLst>
                                            <p:cond delay="254"/>
                                          </p:stCondLst>
                                        </p:cTn>
                                        <p:tgtEl>
                                          <p:spTgt spid="9"/>
                                        </p:tgtEl>
                                      </p:cBhvr>
                                      <p:to x="100000" y="100000"/>
                                    </p:animScale>
                                    <p:animScale>
                                      <p:cBhvr>
                                        <p:cTn id="61" dur="10">
                                          <p:stCondLst>
                                            <p:cond delay="492"/>
                                          </p:stCondLst>
                                        </p:cTn>
                                        <p:tgtEl>
                                          <p:spTgt spid="9"/>
                                        </p:tgtEl>
                                      </p:cBhvr>
                                      <p:to x="100000" y="80000"/>
                                    </p:animScale>
                                    <p:animScale>
                                      <p:cBhvr>
                                        <p:cTn id="62" dur="62" decel="50000">
                                          <p:stCondLst>
                                            <p:cond delay="502"/>
                                          </p:stCondLst>
                                        </p:cTn>
                                        <p:tgtEl>
                                          <p:spTgt spid="9"/>
                                        </p:tgtEl>
                                      </p:cBhvr>
                                      <p:to x="100000" y="100000"/>
                                    </p:animScale>
                                    <p:animScale>
                                      <p:cBhvr>
                                        <p:cTn id="63" dur="10">
                                          <p:stCondLst>
                                            <p:cond delay="616"/>
                                          </p:stCondLst>
                                        </p:cTn>
                                        <p:tgtEl>
                                          <p:spTgt spid="9"/>
                                        </p:tgtEl>
                                      </p:cBhvr>
                                      <p:to x="100000" y="90000"/>
                                    </p:animScale>
                                    <p:animScale>
                                      <p:cBhvr>
                                        <p:cTn id="64" dur="62" decel="50000">
                                          <p:stCondLst>
                                            <p:cond delay="625"/>
                                          </p:stCondLst>
                                        </p:cTn>
                                        <p:tgtEl>
                                          <p:spTgt spid="9"/>
                                        </p:tgtEl>
                                      </p:cBhvr>
                                      <p:to x="100000" y="100000"/>
                                    </p:animScale>
                                    <p:animScale>
                                      <p:cBhvr>
                                        <p:cTn id="65" dur="10">
                                          <p:stCondLst>
                                            <p:cond delay="678"/>
                                          </p:stCondLst>
                                        </p:cTn>
                                        <p:tgtEl>
                                          <p:spTgt spid="9"/>
                                        </p:tgtEl>
                                      </p:cBhvr>
                                      <p:to x="100000" y="95000"/>
                                    </p:animScale>
                                    <p:animScale>
                                      <p:cBhvr>
                                        <p:cTn id="66" dur="62" decel="50000">
                                          <p:stCondLst>
                                            <p:cond delay="688"/>
                                          </p:stCondLst>
                                        </p:cTn>
                                        <p:tgtEl>
                                          <p:spTgt spid="9"/>
                                        </p:tgtEl>
                                      </p:cBhvr>
                                      <p:to x="100000" y="100000"/>
                                    </p:animScale>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3">
                                            <p:txEl>
                                              <p:pRg st="1" end="1"/>
                                            </p:txEl>
                                          </p:spTgt>
                                        </p:tgtEl>
                                        <p:attrNameLst>
                                          <p:attrName>style.visibility</p:attrName>
                                        </p:attrNameLst>
                                      </p:cBhvr>
                                      <p:to>
                                        <p:strVal val="visible"/>
                                      </p:to>
                                    </p:set>
                                    <p:animEffect transition="in" filter="wipe(left)">
                                      <p:cBhvr>
                                        <p:cTn id="7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471DD2EE-3955-A5F6-4600-00ECEF681B6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414" t="2776"/>
          <a:stretch/>
        </p:blipFill>
        <p:spPr>
          <a:xfrm>
            <a:off x="174211" y="1082804"/>
            <a:ext cx="6823494" cy="3621757"/>
          </a:xfrm>
          <a:prstGeom prst="rect">
            <a:avLst/>
          </a:prstGeom>
          <a:ln w="38100" cap="sq" cmpd="thickThin">
            <a:solidFill>
              <a:srgbClr val="000000"/>
            </a:solidFill>
            <a:prstDash val="solid"/>
            <a:miter lim="800000"/>
          </a:ln>
          <a:effectLst>
            <a:innerShdw blurRad="76200">
              <a:srgbClr val="000000"/>
            </a:innerShdw>
          </a:effectLst>
        </p:spPr>
      </p:pic>
      <p:sp>
        <p:nvSpPr>
          <p:cNvPr id="3" name="CuadroTexto 2">
            <a:extLst>
              <a:ext uri="{FF2B5EF4-FFF2-40B4-BE49-F238E27FC236}">
                <a16:creationId xmlns:a16="http://schemas.microsoft.com/office/drawing/2014/main" id="{684AE80F-5743-686B-14E0-53F639A6C834}"/>
              </a:ext>
            </a:extLst>
          </p:cNvPr>
          <p:cNvSpPr txBox="1"/>
          <p:nvPr/>
        </p:nvSpPr>
        <p:spPr>
          <a:xfrm>
            <a:off x="174211" y="4724815"/>
            <a:ext cx="6924856" cy="2031325"/>
          </a:xfrm>
          <a:prstGeom prst="rect">
            <a:avLst/>
          </a:prstGeom>
          <a:noFill/>
        </p:spPr>
        <p:txBody>
          <a:bodyPr wrap="square">
            <a:spAutoFit/>
          </a:bodyPr>
          <a:lstStyle/>
          <a:p>
            <a:r>
              <a:rPr lang="es-ES" b="1" dirty="0"/>
              <a:t>La segunda lección podemos observarla en Isaac: nuestra pareja debe compartir nuestra misma fe. Era fácil conseguir esposa entre las mujeres cananeas, pero Abraham sabía que Dios no aprobaba esa práctica. Aun en su época era difícil conseguir una pareja adecuada, pero Isaac dejó todo en las manos de Dios y Él lo recompensó con una esposa conforme a su ideal. La elección de la pareja es de vital importancia para nuestra relación con Dios y nuestra felicidad. </a:t>
            </a:r>
          </a:p>
        </p:txBody>
      </p:sp>
      <p:pic>
        <p:nvPicPr>
          <p:cNvPr id="8" name="Imagen 7" descr="Un grupo de personas disfrazadas&#10;&#10;Descripción generada automáticamente con confianza media">
            <a:extLst>
              <a:ext uri="{FF2B5EF4-FFF2-40B4-BE49-F238E27FC236}">
                <a16:creationId xmlns:a16="http://schemas.microsoft.com/office/drawing/2014/main" id="{5A38E0CC-5686-DC31-4CE3-9EF8D40333C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66660" y="122114"/>
            <a:ext cx="4910322" cy="6547097"/>
          </a:xfrm>
          <a:prstGeom prst="rect">
            <a:avLst/>
          </a:prstGeom>
          <a:ln w="38100" cap="sq" cmpd="thickThin">
            <a:solidFill>
              <a:srgbClr val="000000"/>
            </a:solidFill>
            <a:prstDash val="solid"/>
            <a:miter lim="800000"/>
          </a:ln>
          <a:effectLst>
            <a:innerShdw blurRad="76200">
              <a:srgbClr val="000000"/>
            </a:innerShdw>
          </a:effectLst>
        </p:spPr>
      </p:pic>
      <p:pic>
        <p:nvPicPr>
          <p:cNvPr id="5" name="Imagen 4" descr="Imagen que contiene Texto&#10;&#10;Descripción generada automáticamente">
            <a:extLst>
              <a:ext uri="{FF2B5EF4-FFF2-40B4-BE49-F238E27FC236}">
                <a16:creationId xmlns:a16="http://schemas.microsoft.com/office/drawing/2014/main" id="{74C19276-532D-0E3C-C492-4470B139E9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2691" y="29817"/>
            <a:ext cx="3674500" cy="11728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71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90"/>
                                          </p:val>
                                        </p:tav>
                                        <p:tav tm="100000">
                                          <p:val>
                                            <p:fltVal val="0"/>
                                          </p:val>
                                        </p:tav>
                                      </p:tavLst>
                                    </p:anim>
                                    <p:animEffect transition="in" filter="fade">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 calcmode="lin" valueType="num">
                                      <p:cBhvr>
                                        <p:cTn id="23" dur="750" fill="hold"/>
                                        <p:tgtEl>
                                          <p:spTgt spid="10"/>
                                        </p:tgtEl>
                                        <p:attrNameLst>
                                          <p:attrName>style.rotation</p:attrName>
                                        </p:attrNameLst>
                                      </p:cBhvr>
                                      <p:tavLst>
                                        <p:tav tm="0">
                                          <p:val>
                                            <p:fltVal val="90"/>
                                          </p:val>
                                        </p:tav>
                                        <p:tav tm="100000">
                                          <p:val>
                                            <p:fltVal val="0"/>
                                          </p:val>
                                        </p:tav>
                                      </p:tavLst>
                                    </p:anim>
                                    <p:animEffect transition="in" filter="fade">
                                      <p:cBhvr>
                                        <p:cTn id="24" dur="750"/>
                                        <p:tgtEl>
                                          <p:spTgt spid="10"/>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000"/>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13357125-0CC4-BEE9-E8C3-A4F5383F8068}"/>
              </a:ext>
            </a:extLst>
          </p:cNvPr>
          <p:cNvSpPr txBox="1"/>
          <p:nvPr/>
        </p:nvSpPr>
        <p:spPr>
          <a:xfrm>
            <a:off x="116140" y="2915897"/>
            <a:ext cx="7307345" cy="1477328"/>
          </a:xfrm>
          <a:prstGeom prst="rect">
            <a:avLst/>
          </a:prstGeom>
          <a:noFill/>
        </p:spPr>
        <p:txBody>
          <a:bodyPr wrap="square">
            <a:spAutoFit/>
          </a:bodyPr>
          <a:lstStyle/>
          <a:p>
            <a:r>
              <a:rPr lang="es-ES" b="1" dirty="0"/>
              <a:t>“Y estas palabras que yo te mando hoy, estarán sobre tu corazón; y las repetirás a tus hijos, y hablarás de ellas estando en tu casa, y andando por el camino, y al acostarte, y cuando te levantes. Y las atarás como una señal en tu mano, y estarán como frontales entre tus ojos; y las escribirás en los postes de tu casa, y en tus puertas” (Deuteronomio 6:6-9).</a:t>
            </a:r>
          </a:p>
        </p:txBody>
      </p:sp>
      <p:sp>
        <p:nvSpPr>
          <p:cNvPr id="3" name="CuadroTexto 2">
            <a:extLst>
              <a:ext uri="{FF2B5EF4-FFF2-40B4-BE49-F238E27FC236}">
                <a16:creationId xmlns:a16="http://schemas.microsoft.com/office/drawing/2014/main" id="{5F5403E3-F65E-8FDF-78CD-79F2B45140F9}"/>
              </a:ext>
            </a:extLst>
          </p:cNvPr>
          <p:cNvSpPr txBox="1"/>
          <p:nvPr/>
        </p:nvSpPr>
        <p:spPr>
          <a:xfrm>
            <a:off x="2019870" y="1311153"/>
            <a:ext cx="5342321" cy="1754326"/>
          </a:xfrm>
          <a:prstGeom prst="rect">
            <a:avLst/>
          </a:prstGeom>
          <a:noFill/>
        </p:spPr>
        <p:txBody>
          <a:bodyPr wrap="square">
            <a:spAutoFit/>
          </a:bodyPr>
          <a:lstStyle/>
          <a:p>
            <a:r>
              <a:rPr lang="es-ES" b="1" dirty="0"/>
              <a:t>Jacob y Esaú fueron criados con los mismos principios religiosos que sus padres, pero ambos mostraron problemas de carácter. Uno era mentiroso y el otro amaba la complacencia propia.</a:t>
            </a:r>
          </a:p>
          <a:p>
            <a:r>
              <a:rPr lang="es-ES" b="1" dirty="0"/>
              <a:t>Sin embargo, Isaac aplicó el principio divino que encontramos en Deuteronomio. </a:t>
            </a:r>
          </a:p>
        </p:txBody>
      </p:sp>
      <p:pic>
        <p:nvPicPr>
          <p:cNvPr id="7" name="Imagen 6">
            <a:extLst>
              <a:ext uri="{FF2B5EF4-FFF2-40B4-BE49-F238E27FC236}">
                <a16:creationId xmlns:a16="http://schemas.microsoft.com/office/drawing/2014/main" id="{30E73EF2-4950-BD9C-B4F2-C66132B6D710}"/>
              </a:ext>
            </a:extLst>
          </p:cNvPr>
          <p:cNvPicPr>
            <a:picLocks noChangeAspect="1"/>
          </p:cNvPicPr>
          <p:nvPr/>
        </p:nvPicPr>
        <p:blipFill>
          <a:blip r:embed="rId3"/>
          <a:stretch>
            <a:fillRect/>
          </a:stretch>
        </p:blipFill>
        <p:spPr>
          <a:xfrm>
            <a:off x="7478563" y="94289"/>
            <a:ext cx="4596880" cy="6627067"/>
          </a:xfrm>
          <a:prstGeom prst="rect">
            <a:avLst/>
          </a:prstGeom>
          <a:ln w="38100" cap="sq">
            <a:solidFill>
              <a:srgbClr val="D77F30"/>
            </a:solidFill>
            <a:miter lim="800000"/>
          </a:ln>
          <a:effectLst>
            <a:outerShdw blurRad="57150" dist="50800" dir="2700000" algn="tl" rotWithShape="0">
              <a:srgbClr val="000000">
                <a:alpha val="40000"/>
              </a:srgbClr>
            </a:outerShdw>
          </a:effectLst>
        </p:spPr>
      </p:pic>
      <p:pic>
        <p:nvPicPr>
          <p:cNvPr id="11" name="Imagen 10" descr="Imagen que contiene hombre, tabla, mujer, pequeño&#10;&#10;Descripción generada automáticamente">
            <a:extLst>
              <a:ext uri="{FF2B5EF4-FFF2-40B4-BE49-F238E27FC236}">
                <a16:creationId xmlns:a16="http://schemas.microsoft.com/office/drawing/2014/main" id="{28595E66-99A5-D639-0A6F-03CFAA0F6158}"/>
              </a:ext>
            </a:extLst>
          </p:cNvPr>
          <p:cNvPicPr>
            <a:picLocks noChangeAspect="1"/>
          </p:cNvPicPr>
          <p:nvPr/>
        </p:nvPicPr>
        <p:blipFill rotWithShape="1">
          <a:blip r:embed="rId4">
            <a:extLst>
              <a:ext uri="{28A0092B-C50C-407E-A947-70E740481C1C}">
                <a14:useLocalDpi xmlns:a14="http://schemas.microsoft.com/office/drawing/2010/main" val="0"/>
              </a:ext>
            </a:extLst>
          </a:blip>
          <a:srcRect b="8252"/>
          <a:stretch/>
        </p:blipFill>
        <p:spPr>
          <a:xfrm>
            <a:off x="85493" y="178904"/>
            <a:ext cx="1898795" cy="2627487"/>
          </a:xfrm>
          <a:prstGeom prst="rect">
            <a:avLst/>
          </a:prstGeom>
          <a:ln w="38100" cap="sq">
            <a:solidFill>
              <a:srgbClr val="D77F30"/>
            </a:solidFill>
            <a:miter lim="800000"/>
          </a:ln>
          <a:effectLst>
            <a:outerShdw blurRad="57150" dist="50800" dir="2700000" algn="tl" rotWithShape="0">
              <a:srgbClr val="000000">
                <a:alpha val="40000"/>
              </a:srgbClr>
            </a:outerShdw>
          </a:effectLst>
        </p:spPr>
      </p:pic>
      <p:sp>
        <p:nvSpPr>
          <p:cNvPr id="14" name="CuadroTexto 13">
            <a:extLst>
              <a:ext uri="{FF2B5EF4-FFF2-40B4-BE49-F238E27FC236}">
                <a16:creationId xmlns:a16="http://schemas.microsoft.com/office/drawing/2014/main" id="{39081A55-7D2F-2890-BEE6-8E45F0FBF6C3}"/>
              </a:ext>
            </a:extLst>
          </p:cNvPr>
          <p:cNvSpPr txBox="1"/>
          <p:nvPr/>
        </p:nvSpPr>
        <p:spPr>
          <a:xfrm>
            <a:off x="2241837" y="4272677"/>
            <a:ext cx="5151001" cy="2585323"/>
          </a:xfrm>
          <a:prstGeom prst="rect">
            <a:avLst/>
          </a:prstGeom>
          <a:noFill/>
        </p:spPr>
        <p:txBody>
          <a:bodyPr wrap="square">
            <a:spAutoFit/>
          </a:bodyPr>
          <a:lstStyle/>
          <a:p>
            <a:r>
              <a:rPr lang="es-ES" b="1" dirty="0"/>
              <a:t>Al final de su vida, Isaac pudo ver a sus hijos transformados y convertidos.</a:t>
            </a:r>
          </a:p>
          <a:p>
            <a:r>
              <a:rPr lang="es-ES" b="1" dirty="0"/>
              <a:t>En Jacob se cumplió la promesa, y de él salió el pueblo de Israel. La lección que aprendemos es que, aunque la experiencia espiritual no se transmite genéticamente, la herencia espiritual se puede transferir a través de la enseñanza. Repite las enseñanzas espirituales a tus hijos en las diferentes actividades de la vida diaria.</a:t>
            </a:r>
          </a:p>
        </p:txBody>
      </p:sp>
      <p:pic>
        <p:nvPicPr>
          <p:cNvPr id="16" name="Imagen 15" descr="Imagen que contiene persona, hombre, agua, montar a caballo&#10;&#10;Descripción generada automáticamente">
            <a:extLst>
              <a:ext uri="{FF2B5EF4-FFF2-40B4-BE49-F238E27FC236}">
                <a16:creationId xmlns:a16="http://schemas.microsoft.com/office/drawing/2014/main" id="{39269E78-1F11-11BC-EB19-1D88DDAE2084}"/>
              </a:ext>
            </a:extLst>
          </p:cNvPr>
          <p:cNvPicPr>
            <a:picLocks noChangeAspect="1"/>
          </p:cNvPicPr>
          <p:nvPr/>
        </p:nvPicPr>
        <p:blipFill rotWithShape="1">
          <a:blip r:embed="rId5">
            <a:extLst>
              <a:ext uri="{28A0092B-C50C-407E-A947-70E740481C1C}">
                <a14:useLocalDpi xmlns:a14="http://schemas.microsoft.com/office/drawing/2010/main" val="0"/>
              </a:ext>
            </a:extLst>
          </a:blip>
          <a:srcRect t="8198"/>
          <a:stretch/>
        </p:blipFill>
        <p:spPr>
          <a:xfrm>
            <a:off x="106615" y="4454069"/>
            <a:ext cx="2002931" cy="2271541"/>
          </a:xfrm>
          <a:prstGeom prst="rect">
            <a:avLst/>
          </a:prstGeom>
          <a:ln w="38100" cap="sq">
            <a:solidFill>
              <a:srgbClr val="D77F30"/>
            </a:solidFill>
            <a:miter lim="800000"/>
          </a:ln>
          <a:effectLst>
            <a:outerShdw blurRad="57150" dist="50800" dir="2700000" algn="tl" rotWithShape="0">
              <a:srgbClr val="000000">
                <a:alpha val="40000"/>
              </a:srgbClr>
            </a:outerShdw>
          </a:effectLst>
        </p:spPr>
      </p:pic>
      <p:pic>
        <p:nvPicPr>
          <p:cNvPr id="9" name="Imagen 8" descr="Imagen que contiene dibujo, taza, plato&#10;&#10;Descripción generada automáticamente">
            <a:extLst>
              <a:ext uri="{FF2B5EF4-FFF2-40B4-BE49-F238E27FC236}">
                <a16:creationId xmlns:a16="http://schemas.microsoft.com/office/drawing/2014/main" id="{96D626A3-1F46-365B-7374-82CDAB62C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000" y="-115538"/>
            <a:ext cx="5346773" cy="154428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783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ppt_w</p:attrName>
                                        </p:attrNameLst>
                                      </p:cBhvr>
                                      <p:tavLst>
                                        <p:tav tm="0" fmla="#ppt_w*sin(2.5*pi*$)">
                                          <p:val>
                                            <p:fltVal val="0"/>
                                          </p:val>
                                        </p:tav>
                                        <p:tav tm="100000">
                                          <p:val>
                                            <p:fltVal val="1"/>
                                          </p:val>
                                        </p:tav>
                                      </p:tavLst>
                                    </p:anim>
                                    <p:anim calcmode="lin" valueType="num">
                                      <p:cBhvr>
                                        <p:cTn id="15" dur="75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45"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50"/>
                                        <p:tgtEl>
                                          <p:spTgt spid="11"/>
                                        </p:tgtEl>
                                      </p:cBhvr>
                                    </p:animEffect>
                                    <p:anim calcmode="lin" valueType="num">
                                      <p:cBhvr>
                                        <p:cTn id="25" dur="750" fill="hold"/>
                                        <p:tgtEl>
                                          <p:spTgt spid="11"/>
                                        </p:tgtEl>
                                        <p:attrNameLst>
                                          <p:attrName>ppt_w</p:attrName>
                                        </p:attrNameLst>
                                      </p:cBhvr>
                                      <p:tavLst>
                                        <p:tav tm="0" fmla="#ppt_w*sin(2.5*pi*$)">
                                          <p:val>
                                            <p:fltVal val="0"/>
                                          </p:val>
                                        </p:tav>
                                        <p:tav tm="100000">
                                          <p:val>
                                            <p:fltVal val="1"/>
                                          </p:val>
                                        </p:tav>
                                      </p:tavLst>
                                    </p:anim>
                                    <p:anim calcmode="lin" valueType="num">
                                      <p:cBhvr>
                                        <p:cTn id="26" dur="75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1250"/>
                            </p:stCondLst>
                            <p:childTnLst>
                              <p:par>
                                <p:cTn id="28" presetID="45"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anim calcmode="lin" valueType="num">
                                      <p:cBhvr>
                                        <p:cTn id="31" dur="750" fill="hold"/>
                                        <p:tgtEl>
                                          <p:spTgt spid="16"/>
                                        </p:tgtEl>
                                        <p:attrNameLst>
                                          <p:attrName>ppt_w</p:attrName>
                                        </p:attrNameLst>
                                      </p:cBhvr>
                                      <p:tavLst>
                                        <p:tav tm="0" fmla="#ppt_w*sin(2.5*pi*$)">
                                          <p:val>
                                            <p:fltVal val="0"/>
                                          </p:val>
                                        </p:tav>
                                        <p:tav tm="100000">
                                          <p:val>
                                            <p:fltVal val="1"/>
                                          </p:val>
                                        </p:tav>
                                      </p:tavLst>
                                    </p:anim>
                                    <p:anim calcmode="lin" valueType="num">
                                      <p:cBhvr>
                                        <p:cTn id="32"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AA259C-F937-B61C-AB94-9D9BB8269ACC}"/>
              </a:ext>
            </a:extLst>
          </p:cNvPr>
          <p:cNvSpPr txBox="1"/>
          <p:nvPr/>
        </p:nvSpPr>
        <p:spPr>
          <a:xfrm>
            <a:off x="5691649" y="1179743"/>
            <a:ext cx="6205268" cy="3139321"/>
          </a:xfrm>
          <a:prstGeom prst="rect">
            <a:avLst/>
          </a:prstGeom>
          <a:noFill/>
        </p:spPr>
        <p:txBody>
          <a:bodyPr wrap="square">
            <a:spAutoFit/>
          </a:bodyPr>
          <a:lstStyle/>
          <a:p>
            <a:r>
              <a:rPr lang="es-ES" b="1" dirty="0"/>
              <a:t>Judá mostró nobleza de carácter hacia Benjamín intercediendo por él ante José: “Como tu siervo salió por fiador del joven con mi padre, diciendo: Si no te lo vuelvo a traer, entonces yo seré culpable ante mi padre para siempre; te ruego, por tanto, que quede ahora tu siervo en lugar del joven por siervo de mi señor, y que el joven vaya con sus hermanos. Porque ¿cómo volveré yo a mi padre sin el joven? No podré, por no ver el mal que sobrevendrá a mi padre” (Génesis 44:32-34).</a:t>
            </a:r>
          </a:p>
          <a:p>
            <a:r>
              <a:rPr lang="es-ES" b="1" dirty="0"/>
              <a:t>Pero tuvo deficiencias en la disciplina de sus dos primeros hijos. Ambos fueron malos a los ojos de Dios. Fue de su hijo Fares, a quien tuvo en su vejez, de quien Jesús descendió.</a:t>
            </a:r>
          </a:p>
        </p:txBody>
      </p:sp>
      <p:pic>
        <p:nvPicPr>
          <p:cNvPr id="5" name="Imagen 4">
            <a:extLst>
              <a:ext uri="{FF2B5EF4-FFF2-40B4-BE49-F238E27FC236}">
                <a16:creationId xmlns:a16="http://schemas.microsoft.com/office/drawing/2014/main" id="{FB6F4EF2-9EBC-1C02-6645-8174F03EE260}"/>
              </a:ext>
            </a:extLst>
          </p:cNvPr>
          <p:cNvPicPr>
            <a:picLocks noChangeAspect="1"/>
          </p:cNvPicPr>
          <p:nvPr/>
        </p:nvPicPr>
        <p:blipFill>
          <a:blip r:embed="rId3"/>
          <a:stretch>
            <a:fillRect/>
          </a:stretch>
        </p:blipFill>
        <p:spPr>
          <a:xfrm>
            <a:off x="86550" y="112143"/>
            <a:ext cx="5513425" cy="6633714"/>
          </a:xfrm>
          <a:prstGeom prst="roundRect">
            <a:avLst>
              <a:gd name="adj" fmla="val 52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persona, bailarín, niña, joven&#10;&#10;Descripción generada automáticamente">
            <a:extLst>
              <a:ext uri="{FF2B5EF4-FFF2-40B4-BE49-F238E27FC236}">
                <a16:creationId xmlns:a16="http://schemas.microsoft.com/office/drawing/2014/main" id="{57169E37-28D7-F49A-5B57-019E7E8A0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466" y="4289477"/>
            <a:ext cx="2577396" cy="2456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DA6E57B5-EDFE-B56F-9A3E-A22606B301F7}"/>
              </a:ext>
            </a:extLst>
          </p:cNvPr>
          <p:cNvSpPr txBox="1"/>
          <p:nvPr/>
        </p:nvSpPr>
        <p:spPr>
          <a:xfrm>
            <a:off x="8420353" y="4315355"/>
            <a:ext cx="3627872" cy="2308324"/>
          </a:xfrm>
          <a:prstGeom prst="rect">
            <a:avLst/>
          </a:prstGeom>
          <a:noFill/>
        </p:spPr>
        <p:txBody>
          <a:bodyPr wrap="square">
            <a:spAutoFit/>
          </a:bodyPr>
          <a:lstStyle/>
          <a:p>
            <a:r>
              <a:rPr lang="es-ES" b="1" dirty="0"/>
              <a:t>Otra lección que debemos aprender es que, a pesar de los sufrimientos por los errores cometidos al educar a nuestros hijos, debemos volvernos al Señor, pedir su dirección y tratar de hacerlo mejor, ya sea con esos mismos hijos, con otros que tengamos, o con los nietos. </a:t>
            </a:r>
          </a:p>
        </p:txBody>
      </p:sp>
      <p:pic>
        <p:nvPicPr>
          <p:cNvPr id="9" name="Imagen 8" descr="Imagen que contiene Logotipo&#10;&#10;Descripción generada automáticamente">
            <a:extLst>
              <a:ext uri="{FF2B5EF4-FFF2-40B4-BE49-F238E27FC236}">
                <a16:creationId xmlns:a16="http://schemas.microsoft.com/office/drawing/2014/main" id="{DF8F3B3C-6A38-F75C-0F82-BB66F03E2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97149" y="81558"/>
            <a:ext cx="3756810" cy="11807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081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1"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2)">
                                      <p:cBhvr>
                                        <p:cTn id="23" dur="1000"/>
                                        <p:tgtEl>
                                          <p:spTgt spid="10"/>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6EFF34B-2931-F16B-2DE3-8F949251994C}"/>
              </a:ext>
            </a:extLst>
          </p:cNvPr>
          <p:cNvSpPr txBox="1"/>
          <p:nvPr/>
        </p:nvSpPr>
        <p:spPr>
          <a:xfrm>
            <a:off x="291859" y="1364540"/>
            <a:ext cx="7623596" cy="2031325"/>
          </a:xfrm>
          <a:prstGeom prst="rect">
            <a:avLst/>
          </a:prstGeom>
          <a:noFill/>
        </p:spPr>
        <p:txBody>
          <a:bodyPr wrap="square">
            <a:spAutoFit/>
          </a:bodyPr>
          <a:lstStyle/>
          <a:p>
            <a:r>
              <a:rPr lang="es-ES" b="1" dirty="0"/>
              <a:t>Es sorprendente ver en el árbol familiar de Jesús dos mujeres cuyo origen y estilos de vida eran contrarios a los del pueblo de Dios. Rahab tenía una profesión totalmente opuesta a las leyes de Dios y, por otro lado, Rut había crecido adorando a dioses falsos.</a:t>
            </a:r>
          </a:p>
          <a:p>
            <a:r>
              <a:rPr lang="es-ES" b="1" dirty="0"/>
              <a:t>Sin embargo, la lección que nos enseñan estas dos mujeres es que no importa de dónde procedan los miembros de una familia. Si le entregan su vida al Señor, Él los acepta y los transforma para su gloria. </a:t>
            </a:r>
          </a:p>
        </p:txBody>
      </p:sp>
      <p:pic>
        <p:nvPicPr>
          <p:cNvPr id="4" name="Imagen 3">
            <a:extLst>
              <a:ext uri="{FF2B5EF4-FFF2-40B4-BE49-F238E27FC236}">
                <a16:creationId xmlns:a16="http://schemas.microsoft.com/office/drawing/2014/main" id="{81D5E35D-4C50-44CA-ECA8-93B88B3EED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a:xfrm>
            <a:off x="8006753" y="241775"/>
            <a:ext cx="3688335" cy="3688335"/>
          </a:xfrm>
          <a:prstGeom prst="rect">
            <a:avLst/>
          </a:prstGeom>
          <a:solidFill>
            <a:srgbClr val="FFFFFF">
              <a:shade val="85000"/>
            </a:srgbClr>
          </a:solidFill>
          <a:ln w="38100"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a:extLst>
              <a:ext uri="{FF2B5EF4-FFF2-40B4-BE49-F238E27FC236}">
                <a16:creationId xmlns:a16="http://schemas.microsoft.com/office/drawing/2014/main" id="{4AFB9FC5-FE10-446A-958B-085701D2F30C}"/>
              </a:ext>
            </a:extLst>
          </p:cNvPr>
          <p:cNvPicPr>
            <a:picLocks noChangeAspect="1"/>
          </p:cNvPicPr>
          <p:nvPr/>
        </p:nvPicPr>
        <p:blipFill>
          <a:blip r:embed="rId5"/>
          <a:stretch>
            <a:fillRect/>
          </a:stretch>
        </p:blipFill>
        <p:spPr>
          <a:xfrm>
            <a:off x="442426" y="3592092"/>
            <a:ext cx="3932202" cy="2937485"/>
          </a:xfrm>
          <a:prstGeom prst="rect">
            <a:avLst/>
          </a:prstGeom>
          <a:solidFill>
            <a:srgbClr val="FFFFFF">
              <a:shade val="85000"/>
            </a:srgbClr>
          </a:solidFill>
          <a:ln w="381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a:extLst>
              <a:ext uri="{FF2B5EF4-FFF2-40B4-BE49-F238E27FC236}">
                <a16:creationId xmlns:a16="http://schemas.microsoft.com/office/drawing/2014/main" id="{B0544B92-D185-C449-EE25-E85DA97BE890}"/>
              </a:ext>
            </a:extLst>
          </p:cNvPr>
          <p:cNvPicPr>
            <a:picLocks noChangeAspect="1"/>
          </p:cNvPicPr>
          <p:nvPr/>
        </p:nvPicPr>
        <p:blipFill>
          <a:blip r:embed="rId6"/>
          <a:stretch>
            <a:fillRect/>
          </a:stretch>
        </p:blipFill>
        <p:spPr>
          <a:xfrm>
            <a:off x="4853613" y="3298190"/>
            <a:ext cx="2802834" cy="3262459"/>
          </a:xfrm>
          <a:prstGeom prst="rect">
            <a:avLst/>
          </a:prstGeom>
          <a:solidFill>
            <a:srgbClr val="FFFFFF">
              <a:shade val="85000"/>
            </a:srgbClr>
          </a:solidFill>
          <a:ln w="381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a:extLst>
              <a:ext uri="{FF2B5EF4-FFF2-40B4-BE49-F238E27FC236}">
                <a16:creationId xmlns:a16="http://schemas.microsoft.com/office/drawing/2014/main" id="{EBF8A223-F63F-A8B2-DDA9-E1E4DE612200}"/>
              </a:ext>
            </a:extLst>
          </p:cNvPr>
          <p:cNvPicPr>
            <a:picLocks noChangeAspect="1"/>
          </p:cNvPicPr>
          <p:nvPr/>
        </p:nvPicPr>
        <p:blipFill rotWithShape="1">
          <a:blip r:embed="rId7">
            <a:extLst>
              <a:ext uri="{28A0092B-C50C-407E-A947-70E740481C1C}">
                <a14:useLocalDpi xmlns:a14="http://schemas.microsoft.com/office/drawing/2010/main" val="0"/>
              </a:ext>
            </a:extLst>
          </a:blip>
          <a:srcRect t="8329" b="19013"/>
          <a:stretch/>
        </p:blipFill>
        <p:spPr>
          <a:xfrm>
            <a:off x="8198323" y="4029044"/>
            <a:ext cx="3688335" cy="2522080"/>
          </a:xfrm>
          <a:prstGeom prst="rect">
            <a:avLst/>
          </a:prstGeom>
          <a:solidFill>
            <a:srgbClr val="FFFFFF">
              <a:shade val="85000"/>
            </a:srgbClr>
          </a:solidFill>
          <a:ln w="38100"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D3736B6-144F-7286-F927-99CE2EB8A25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8375" y="71168"/>
            <a:ext cx="6478270" cy="13964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2980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Horizontal)">
                                      <p:cBhvr>
                                        <p:cTn id="27" dur="500"/>
                                        <p:tgtEl>
                                          <p:spTgt spid="7"/>
                                        </p:tgtEl>
                                      </p:cBhvr>
                                    </p:animEffect>
                                  </p:childTnLst>
                                </p:cTn>
                              </p:par>
                            </p:childTnLst>
                          </p:cTn>
                        </p:par>
                        <p:par>
                          <p:cTn id="28" fill="hold">
                            <p:stCondLst>
                              <p:cond delay="500"/>
                            </p:stCondLst>
                            <p:childTnLst>
                              <p:par>
                                <p:cTn id="29" presetID="16" presetClass="entr" presetSubtype="4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Horizontal)">
                                      <p:cBhvr>
                                        <p:cTn id="31" dur="500"/>
                                        <p:tgtEl>
                                          <p:spTgt spid="8"/>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776C60-8BC8-604E-2535-4ED600877A7F}"/>
              </a:ext>
            </a:extLst>
          </p:cNvPr>
          <p:cNvPicPr>
            <a:picLocks noChangeAspect="1"/>
          </p:cNvPicPr>
          <p:nvPr/>
        </p:nvPicPr>
        <p:blipFill>
          <a:blip r:embed="rId3"/>
          <a:stretch>
            <a:fillRect/>
          </a:stretch>
        </p:blipFill>
        <p:spPr>
          <a:xfrm>
            <a:off x="137528" y="257175"/>
            <a:ext cx="5482222" cy="26867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Imagen 7" descr="Imagen que contiene persona, hombre, vistiendo, sombrero&#10;&#10;Descripción generada automáticamente">
            <a:extLst>
              <a:ext uri="{FF2B5EF4-FFF2-40B4-BE49-F238E27FC236}">
                <a16:creationId xmlns:a16="http://schemas.microsoft.com/office/drawing/2014/main" id="{2367F6F0-3DA6-052E-8295-D067D03CB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8" y="3088860"/>
            <a:ext cx="2836607" cy="3648369"/>
          </a:xfrm>
          <a:prstGeom prst="ellipse">
            <a:avLst/>
          </a:prstGeom>
          <a:ln w="63500" cap="rnd">
            <a:solidFill>
              <a:srgbClr val="78669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n 8">
            <a:extLst>
              <a:ext uri="{FF2B5EF4-FFF2-40B4-BE49-F238E27FC236}">
                <a16:creationId xmlns:a16="http://schemas.microsoft.com/office/drawing/2014/main" id="{284E8F97-963B-C1AF-A6D8-0BCEDCCD99DA}"/>
              </a:ext>
            </a:extLst>
          </p:cNvPr>
          <p:cNvPicPr>
            <a:picLocks noChangeAspect="1"/>
          </p:cNvPicPr>
          <p:nvPr/>
        </p:nvPicPr>
        <p:blipFill>
          <a:blip r:embed="rId5"/>
          <a:stretch>
            <a:fillRect/>
          </a:stretch>
        </p:blipFill>
        <p:spPr>
          <a:xfrm>
            <a:off x="3109027" y="3088859"/>
            <a:ext cx="2081325" cy="3648369"/>
          </a:xfrm>
          <a:prstGeom prst="round2DiagRect">
            <a:avLst>
              <a:gd name="adj1" fmla="val 16667"/>
              <a:gd name="adj2" fmla="val 11899"/>
            </a:avLst>
          </a:prstGeom>
          <a:ln w="28575" cap="sq">
            <a:solidFill>
              <a:srgbClr val="D02A17"/>
            </a:solidFill>
            <a:miter lim="800000"/>
          </a:ln>
          <a:effectLst>
            <a:outerShdw blurRad="254000" algn="tl" rotWithShape="0">
              <a:srgbClr val="000000">
                <a:alpha val="43000"/>
              </a:srgbClr>
            </a:outerShdw>
          </a:effectLst>
        </p:spPr>
      </p:pic>
      <p:pic>
        <p:nvPicPr>
          <p:cNvPr id="11" name="Imagen 10" descr="Imagen que contiene persona, hombre, parado, viendo&#10;&#10;Descripción generada automáticamente">
            <a:extLst>
              <a:ext uri="{FF2B5EF4-FFF2-40B4-BE49-F238E27FC236}">
                <a16:creationId xmlns:a16="http://schemas.microsoft.com/office/drawing/2014/main" id="{282FD6E7-3073-C9E0-9889-D735DA1084C6}"/>
              </a:ext>
            </a:extLst>
          </p:cNvPr>
          <p:cNvPicPr>
            <a:picLocks noChangeAspect="1"/>
          </p:cNvPicPr>
          <p:nvPr/>
        </p:nvPicPr>
        <p:blipFill rotWithShape="1">
          <a:blip r:embed="rId6">
            <a:extLst>
              <a:ext uri="{28A0092B-C50C-407E-A947-70E740481C1C}">
                <a14:useLocalDpi xmlns:a14="http://schemas.microsoft.com/office/drawing/2010/main" val="0"/>
              </a:ext>
            </a:extLst>
          </a:blip>
          <a:srcRect l="1" r="21383"/>
          <a:stretch/>
        </p:blipFill>
        <p:spPr>
          <a:xfrm>
            <a:off x="10024085" y="4084848"/>
            <a:ext cx="2087537" cy="265238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 name="Imagen 16" descr="Un dibujo de un hombre acostado en una cama&#10;&#10;Descripción generada automáticamente con confianza baja">
            <a:extLst>
              <a:ext uri="{FF2B5EF4-FFF2-40B4-BE49-F238E27FC236}">
                <a16:creationId xmlns:a16="http://schemas.microsoft.com/office/drawing/2014/main" id="{9CB00778-7A7F-BE07-53F1-BD30AF4E5F40}"/>
              </a:ext>
            </a:extLst>
          </p:cNvPr>
          <p:cNvPicPr>
            <a:picLocks noChangeAspect="1"/>
          </p:cNvPicPr>
          <p:nvPr/>
        </p:nvPicPr>
        <p:blipFill rotWithShape="1">
          <a:blip r:embed="rId7">
            <a:extLst>
              <a:ext uri="{28A0092B-C50C-407E-A947-70E740481C1C}">
                <a14:useLocalDpi xmlns:a14="http://schemas.microsoft.com/office/drawing/2010/main" val="0"/>
              </a:ext>
            </a:extLst>
          </a:blip>
          <a:srcRect t="9711" b="17265"/>
          <a:stretch/>
        </p:blipFill>
        <p:spPr>
          <a:xfrm>
            <a:off x="5395813" y="4235568"/>
            <a:ext cx="4567752" cy="2501661"/>
          </a:xfrm>
          <a:prstGeom prst="roundRect">
            <a:avLst>
              <a:gd name="adj" fmla="val 16667"/>
            </a:avLst>
          </a:prstGeom>
          <a:ln>
            <a:solidFill>
              <a:srgbClr val="7092B8"/>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7092B8"/>
            </a:contourClr>
          </a:sp3d>
        </p:spPr>
      </p:pic>
      <p:sp>
        <p:nvSpPr>
          <p:cNvPr id="3" name="CuadroTexto 2">
            <a:extLst>
              <a:ext uri="{FF2B5EF4-FFF2-40B4-BE49-F238E27FC236}">
                <a16:creationId xmlns:a16="http://schemas.microsoft.com/office/drawing/2014/main" id="{A810E3C0-98FA-5C8A-BA4A-E09DC04B7628}"/>
              </a:ext>
            </a:extLst>
          </p:cNvPr>
          <p:cNvSpPr txBox="1"/>
          <p:nvPr/>
        </p:nvSpPr>
        <p:spPr>
          <a:xfrm>
            <a:off x="5174716" y="1126064"/>
            <a:ext cx="7017284" cy="3139321"/>
          </a:xfrm>
          <a:prstGeom prst="rect">
            <a:avLst/>
          </a:prstGeom>
          <a:noFill/>
        </p:spPr>
        <p:txBody>
          <a:bodyPr wrap="square">
            <a:spAutoFit/>
          </a:bodyPr>
          <a:lstStyle/>
          <a:p>
            <a:r>
              <a:rPr lang="es-ES" b="1" dirty="0"/>
              <a:t>El rey David, al igual que sus ancestros, cometió el tremendo error de la poligamia.</a:t>
            </a:r>
          </a:p>
          <a:p>
            <a:r>
              <a:rPr lang="es-ES" b="1" dirty="0"/>
              <a:t>Sus hijos mostraron rasgos de carácter que fueron causa de su sufrimiento y del desagrado de Dios. El asesinato, el adulterio, el incesto y otras conductas negativas se vieron repetidos en su descendencia.</a:t>
            </a:r>
          </a:p>
          <a:p>
            <a:r>
              <a:rPr lang="es-ES" b="1" dirty="0"/>
              <a:t>Sin embargo, David se mantuvo fiel al Señor a pesar de los errores que cometió en su vida y en la educación de sus hijos.</a:t>
            </a:r>
          </a:p>
          <a:p>
            <a:r>
              <a:rPr lang="es-ES" b="1" dirty="0"/>
              <a:t>Por eso Dios cumplió su promesa en Salomón.</a:t>
            </a:r>
          </a:p>
          <a:p>
            <a:r>
              <a:rPr lang="es-ES" b="1" dirty="0"/>
              <a:t>La lección es que, no importa las malas relaciones interpersonales y los caracteres indisciplinados en nuestra familia, Dios puede cumplir su promesa en nosotros si somos fieles a él. </a:t>
            </a:r>
          </a:p>
        </p:txBody>
      </p:sp>
      <p:pic>
        <p:nvPicPr>
          <p:cNvPr id="4" name="Imagen 3" descr="Imagen que contiene plato, dibujo, reloj&#10;&#10;Descripción generada automáticamente">
            <a:extLst>
              <a:ext uri="{FF2B5EF4-FFF2-40B4-BE49-F238E27FC236}">
                <a16:creationId xmlns:a16="http://schemas.microsoft.com/office/drawing/2014/main" id="{271A1DBD-7BF6-814B-BF22-5365F0BD83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3372" y="28575"/>
            <a:ext cx="3578341" cy="1215709"/>
          </a:xfrm>
          <a:prstGeom prst="rect">
            <a:avLst/>
          </a:prstGeom>
        </p:spPr>
      </p:pic>
    </p:spTree>
    <p:extLst>
      <p:ext uri="{BB962C8B-B14F-4D97-AF65-F5344CB8AC3E}">
        <p14:creationId xmlns:p14="http://schemas.microsoft.com/office/powerpoint/2010/main" val="20299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1000"/>
                                        <p:tgtEl>
                                          <p:spTgt spid="8"/>
                                        </p:tgtEl>
                                      </p:cBhvr>
                                    </p:animEffect>
                                  </p:childTnLst>
                                </p:cTn>
                              </p:par>
                            </p:childTnLst>
                          </p:cTn>
                        </p:par>
                        <p:par>
                          <p:cTn id="25" fill="hold">
                            <p:stCondLst>
                              <p:cond delay="1000"/>
                            </p:stCondLst>
                            <p:childTnLst>
                              <p:par>
                                <p:cTn id="26" presetID="4" presetClass="entr" presetSubtype="3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out)">
                                      <p:cBhvr>
                                        <p:cTn id="28" dur="1000"/>
                                        <p:tgtEl>
                                          <p:spTgt spid="9"/>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left)">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32"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plus(out)">
                                      <p:cBhvr>
                                        <p:cTn id="46" dur="1000"/>
                                        <p:tgtEl>
                                          <p:spTgt spid="17"/>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left)">
                                      <p:cBhvr>
                                        <p:cTn id="5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78CE22-E615-B8EC-D437-DFEE0A3E489F}"/>
              </a:ext>
            </a:extLst>
          </p:cNvPr>
          <p:cNvSpPr txBox="1"/>
          <p:nvPr/>
        </p:nvSpPr>
        <p:spPr>
          <a:xfrm>
            <a:off x="71656" y="2715790"/>
            <a:ext cx="3016078" cy="4093428"/>
          </a:xfrm>
          <a:prstGeom prst="rect">
            <a:avLst/>
          </a:prstGeom>
          <a:noFill/>
        </p:spPr>
        <p:txBody>
          <a:bodyPr wrap="square">
            <a:spAutoFit/>
          </a:bodyPr>
          <a:lstStyle/>
          <a:p>
            <a:r>
              <a:rPr lang="es-ES" sz="2000" b="1" dirty="0"/>
              <a:t>Lo que se puede observar es que en la descendencia de David prevalece la debilidad de carácter, la falta de adherencia a los principios y la cobardía. Esto nos enseña que a pesar de que los padres gocen de fama y éxito esto no garantiza que sus hijos gozarán de lo mismo, a menos que desarrollen una firme fidelidad a Dios. </a:t>
            </a:r>
          </a:p>
        </p:txBody>
      </p:sp>
      <p:pic>
        <p:nvPicPr>
          <p:cNvPr id="5" name="Imagen 4">
            <a:extLst>
              <a:ext uri="{FF2B5EF4-FFF2-40B4-BE49-F238E27FC236}">
                <a16:creationId xmlns:a16="http://schemas.microsoft.com/office/drawing/2014/main" id="{F810F904-4016-F33B-2084-75315329544C}"/>
              </a:ext>
            </a:extLst>
          </p:cNvPr>
          <p:cNvPicPr>
            <a:picLocks noChangeAspect="1"/>
          </p:cNvPicPr>
          <p:nvPr/>
        </p:nvPicPr>
        <p:blipFill rotWithShape="1">
          <a:blip r:embed="rId3"/>
          <a:srcRect l="4841" r="4841"/>
          <a:stretch/>
        </p:blipFill>
        <p:spPr>
          <a:xfrm>
            <a:off x="3069965" y="2912165"/>
            <a:ext cx="2831754" cy="3787503"/>
          </a:xfrm>
          <a:prstGeom prst="rect">
            <a:avLst/>
          </a:prstGeom>
          <a:solidFill>
            <a:srgbClr val="FFFFFF">
              <a:shade val="85000"/>
            </a:srgbClr>
          </a:solidFill>
          <a:ln w="5715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6CE2FD89-A2F1-79B6-BC63-3AC172E839C2}"/>
              </a:ext>
            </a:extLst>
          </p:cNvPr>
          <p:cNvPicPr>
            <a:picLocks noChangeAspect="1"/>
          </p:cNvPicPr>
          <p:nvPr/>
        </p:nvPicPr>
        <p:blipFill rotWithShape="1">
          <a:blip r:embed="rId4"/>
          <a:srcRect l="863" r="8911"/>
          <a:stretch/>
        </p:blipFill>
        <p:spPr>
          <a:xfrm>
            <a:off x="7244736" y="109657"/>
            <a:ext cx="4837889" cy="3021469"/>
          </a:xfrm>
          <a:prstGeom prst="rect">
            <a:avLst/>
          </a:prstGeom>
          <a:solidFill>
            <a:srgbClr val="FFFFFF">
              <a:shade val="85000"/>
            </a:srgbClr>
          </a:solidFill>
          <a:ln w="57150" cap="sq">
            <a:solidFill>
              <a:srgbClr val="8241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6D057DF7-5CF4-83D9-F5CE-954C1C463A93}"/>
              </a:ext>
            </a:extLst>
          </p:cNvPr>
          <p:cNvPicPr>
            <a:picLocks noChangeAspect="1"/>
          </p:cNvPicPr>
          <p:nvPr/>
        </p:nvPicPr>
        <p:blipFill rotWithShape="1">
          <a:blip r:embed="rId5"/>
          <a:srcRect l="12164" r="10582"/>
          <a:stretch/>
        </p:blipFill>
        <p:spPr>
          <a:xfrm>
            <a:off x="5984845" y="3279913"/>
            <a:ext cx="2641919" cy="3419755"/>
          </a:xfrm>
          <a:prstGeom prst="rect">
            <a:avLst/>
          </a:prstGeom>
          <a:solidFill>
            <a:srgbClr val="FFFFFF">
              <a:shade val="85000"/>
            </a:srgbClr>
          </a:solidFill>
          <a:ln w="5715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8431E6B-15EB-47B0-3679-95DED2AE7C59}"/>
              </a:ext>
            </a:extLst>
          </p:cNvPr>
          <p:cNvPicPr>
            <a:picLocks noChangeAspect="1"/>
          </p:cNvPicPr>
          <p:nvPr/>
        </p:nvPicPr>
        <p:blipFill rotWithShape="1">
          <a:blip r:embed="rId6">
            <a:extLst>
              <a:ext uri="{28A0092B-C50C-407E-A947-70E740481C1C}">
                <a14:useLocalDpi xmlns:a14="http://schemas.microsoft.com/office/drawing/2010/main" val="0"/>
              </a:ext>
            </a:extLst>
          </a:blip>
          <a:srcRect l="22724"/>
          <a:stretch/>
        </p:blipFill>
        <p:spPr>
          <a:xfrm>
            <a:off x="8709890" y="3278909"/>
            <a:ext cx="3372735" cy="3422035"/>
          </a:xfrm>
          <a:prstGeom prst="rect">
            <a:avLst/>
          </a:prstGeom>
          <a:solidFill>
            <a:srgbClr val="FFFFFF">
              <a:shade val="85000"/>
            </a:srgbClr>
          </a:solidFill>
          <a:ln w="5715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594517E-CE53-8A11-B7D5-05D78F0F5089}"/>
              </a:ext>
            </a:extLst>
          </p:cNvPr>
          <p:cNvSpPr txBox="1"/>
          <p:nvPr/>
        </p:nvSpPr>
        <p:spPr>
          <a:xfrm>
            <a:off x="71656" y="2115248"/>
            <a:ext cx="7126790" cy="707886"/>
          </a:xfrm>
          <a:prstGeom prst="rect">
            <a:avLst/>
          </a:prstGeom>
          <a:noFill/>
        </p:spPr>
        <p:txBody>
          <a:bodyPr wrap="square">
            <a:spAutoFit/>
          </a:bodyPr>
          <a:lstStyle/>
          <a:p>
            <a:r>
              <a:rPr lang="es-ES" sz="2000" b="1" dirty="0"/>
              <a:t>En la siguiente secuencia del árbol familiar de Jesús está Salomón, luego Roboam y el hijo de este, Abías, después Asa.</a:t>
            </a:r>
          </a:p>
        </p:txBody>
      </p:sp>
      <p:pic>
        <p:nvPicPr>
          <p:cNvPr id="12" name="Imagen 11" descr="Texto&#10;&#10;Descripción generada automáticamente">
            <a:extLst>
              <a:ext uri="{FF2B5EF4-FFF2-40B4-BE49-F238E27FC236}">
                <a16:creationId xmlns:a16="http://schemas.microsoft.com/office/drawing/2014/main" id="{AC135762-03EF-5D61-32B4-7ABEDC33D6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56" y="-97049"/>
            <a:ext cx="7202834" cy="2279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241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3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800" decel="100000"/>
                                        <p:tgtEl>
                                          <p:spTgt spid="6"/>
                                        </p:tgtEl>
                                      </p:cBhvr>
                                    </p:animEffect>
                                    <p:anim calcmode="lin" valueType="num">
                                      <p:cBhvr>
                                        <p:cTn id="19" dur="800" decel="100000" fill="hold"/>
                                        <p:tgtEl>
                                          <p:spTgt spid="6"/>
                                        </p:tgtEl>
                                        <p:attrNameLst>
                                          <p:attrName>style.rotation</p:attrName>
                                        </p:attrNameLst>
                                      </p:cBhvr>
                                      <p:tavLst>
                                        <p:tav tm="0">
                                          <p:val>
                                            <p:fltVal val="-90"/>
                                          </p:val>
                                        </p:tav>
                                        <p:tav tm="100000">
                                          <p:val>
                                            <p:fltVal val="0"/>
                                          </p:val>
                                        </p:tav>
                                      </p:tavLst>
                                    </p:anim>
                                    <p:anim calcmode="lin" valueType="num">
                                      <p:cBhvr>
                                        <p:cTn id="20" dur="800" decel="100000" fill="hold"/>
                                        <p:tgtEl>
                                          <p:spTgt spid="6"/>
                                        </p:tgtEl>
                                        <p:attrNameLst>
                                          <p:attrName>ppt_x</p:attrName>
                                        </p:attrNameLst>
                                      </p:cBhvr>
                                      <p:tavLst>
                                        <p:tav tm="0">
                                          <p:val>
                                            <p:strVal val="#ppt_x+0.4"/>
                                          </p:val>
                                        </p:tav>
                                        <p:tav tm="100000">
                                          <p:val>
                                            <p:strVal val="#ppt_x-0.05"/>
                                          </p:val>
                                        </p:tav>
                                      </p:tavLst>
                                    </p:anim>
                                    <p:anim calcmode="lin" valueType="num">
                                      <p:cBhvr>
                                        <p:cTn id="21" dur="800" decel="100000" fill="hold"/>
                                        <p:tgtEl>
                                          <p:spTgt spid="6"/>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4" fill="hold">
                            <p:stCondLst>
                              <p:cond delay="1500"/>
                            </p:stCondLst>
                            <p:childTnLst>
                              <p:par>
                                <p:cTn id="25" presetID="3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800" decel="100000"/>
                                        <p:tgtEl>
                                          <p:spTgt spid="5"/>
                                        </p:tgtEl>
                                      </p:cBhvr>
                                    </p:animEffect>
                                    <p:anim calcmode="lin" valueType="num">
                                      <p:cBhvr>
                                        <p:cTn id="28" dur="800" decel="100000" fill="hold"/>
                                        <p:tgtEl>
                                          <p:spTgt spid="5"/>
                                        </p:tgtEl>
                                        <p:attrNameLst>
                                          <p:attrName>style.rotation</p:attrName>
                                        </p:attrNameLst>
                                      </p:cBhvr>
                                      <p:tavLst>
                                        <p:tav tm="0">
                                          <p:val>
                                            <p:fltVal val="-90"/>
                                          </p:val>
                                        </p:tav>
                                        <p:tav tm="100000">
                                          <p:val>
                                            <p:fltVal val="0"/>
                                          </p:val>
                                        </p:tav>
                                      </p:tavLst>
                                    </p:anim>
                                    <p:anim calcmode="lin" valueType="num">
                                      <p:cBhvr>
                                        <p:cTn id="29" dur="800" decel="100000" fill="hold"/>
                                        <p:tgtEl>
                                          <p:spTgt spid="5"/>
                                        </p:tgtEl>
                                        <p:attrNameLst>
                                          <p:attrName>ppt_x</p:attrName>
                                        </p:attrNameLst>
                                      </p:cBhvr>
                                      <p:tavLst>
                                        <p:tav tm="0">
                                          <p:val>
                                            <p:strVal val="#ppt_x+0.4"/>
                                          </p:val>
                                        </p:tav>
                                        <p:tav tm="100000">
                                          <p:val>
                                            <p:strVal val="#ppt_x-0.05"/>
                                          </p:val>
                                        </p:tav>
                                      </p:tavLst>
                                    </p:anim>
                                    <p:anim calcmode="lin" valueType="num">
                                      <p:cBhvr>
                                        <p:cTn id="30" dur="800" decel="100000" fill="hold"/>
                                        <p:tgtEl>
                                          <p:spTgt spid="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3" fill="hold">
                            <p:stCondLst>
                              <p:cond delay="2500"/>
                            </p:stCondLst>
                            <p:childTnLst>
                              <p:par>
                                <p:cTn id="34" presetID="3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800" decel="100000"/>
                                        <p:tgtEl>
                                          <p:spTgt spid="7"/>
                                        </p:tgtEl>
                                      </p:cBhvr>
                                    </p:animEffect>
                                    <p:anim calcmode="lin" valueType="num">
                                      <p:cBhvr>
                                        <p:cTn id="37" dur="800" decel="100000" fill="hold"/>
                                        <p:tgtEl>
                                          <p:spTgt spid="7"/>
                                        </p:tgtEl>
                                        <p:attrNameLst>
                                          <p:attrName>style.rotation</p:attrName>
                                        </p:attrNameLst>
                                      </p:cBhvr>
                                      <p:tavLst>
                                        <p:tav tm="0">
                                          <p:val>
                                            <p:fltVal val="-90"/>
                                          </p:val>
                                        </p:tav>
                                        <p:tav tm="100000">
                                          <p:val>
                                            <p:fltVal val="0"/>
                                          </p:val>
                                        </p:tav>
                                      </p:tavLst>
                                    </p:anim>
                                    <p:anim calcmode="lin" valueType="num">
                                      <p:cBhvr>
                                        <p:cTn id="38" dur="800" decel="100000" fill="hold"/>
                                        <p:tgtEl>
                                          <p:spTgt spid="7"/>
                                        </p:tgtEl>
                                        <p:attrNameLst>
                                          <p:attrName>ppt_x</p:attrName>
                                        </p:attrNameLst>
                                      </p:cBhvr>
                                      <p:tavLst>
                                        <p:tav tm="0">
                                          <p:val>
                                            <p:strVal val="#ppt_x+0.4"/>
                                          </p:val>
                                        </p:tav>
                                        <p:tav tm="100000">
                                          <p:val>
                                            <p:strVal val="#ppt_x-0.05"/>
                                          </p:val>
                                        </p:tav>
                                      </p:tavLst>
                                    </p:anim>
                                    <p:anim calcmode="lin" valueType="num">
                                      <p:cBhvr>
                                        <p:cTn id="39" dur="800" decel="100000" fill="hold"/>
                                        <p:tgtEl>
                                          <p:spTgt spid="7"/>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42" fill="hold">
                            <p:stCondLst>
                              <p:cond delay="3500"/>
                            </p:stCondLst>
                            <p:childTnLst>
                              <p:par>
                                <p:cTn id="43" presetID="3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800" decel="100000"/>
                                        <p:tgtEl>
                                          <p:spTgt spid="9"/>
                                        </p:tgtEl>
                                      </p:cBhvr>
                                    </p:animEffect>
                                    <p:anim calcmode="lin" valueType="num">
                                      <p:cBhvr>
                                        <p:cTn id="46" dur="800" decel="100000" fill="hold"/>
                                        <p:tgtEl>
                                          <p:spTgt spid="9"/>
                                        </p:tgtEl>
                                        <p:attrNameLst>
                                          <p:attrName>style.rotation</p:attrName>
                                        </p:attrNameLst>
                                      </p:cBhvr>
                                      <p:tavLst>
                                        <p:tav tm="0">
                                          <p:val>
                                            <p:fltVal val="-90"/>
                                          </p:val>
                                        </p:tav>
                                        <p:tav tm="100000">
                                          <p:val>
                                            <p:fltVal val="0"/>
                                          </p:val>
                                        </p:tav>
                                      </p:tavLst>
                                    </p:anim>
                                    <p:anim calcmode="lin" valueType="num">
                                      <p:cBhvr>
                                        <p:cTn id="47" dur="800" decel="100000" fill="hold"/>
                                        <p:tgtEl>
                                          <p:spTgt spid="9"/>
                                        </p:tgtEl>
                                        <p:attrNameLst>
                                          <p:attrName>ppt_x</p:attrName>
                                        </p:attrNameLst>
                                      </p:cBhvr>
                                      <p:tavLst>
                                        <p:tav tm="0">
                                          <p:val>
                                            <p:strVal val="#ppt_x+0.4"/>
                                          </p:val>
                                        </p:tav>
                                        <p:tav tm="100000">
                                          <p:val>
                                            <p:strVal val="#ppt_x-0.05"/>
                                          </p:val>
                                        </p:tav>
                                      </p:tavLst>
                                    </p:anim>
                                    <p:anim calcmode="lin" valueType="num">
                                      <p:cBhvr>
                                        <p:cTn id="48" dur="800" decel="100000" fill="hold"/>
                                        <p:tgtEl>
                                          <p:spTgt spid="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FFFF00"/>
      </a:accent2>
      <a:accent3>
        <a:srgbClr val="FF0000"/>
      </a:accent3>
      <a:accent4>
        <a:srgbClr val="00B050"/>
      </a:accent4>
      <a:accent5>
        <a:srgbClr val="3399FF"/>
      </a:accent5>
      <a:accent6>
        <a:srgbClr val="FF66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2833</TotalTime>
  <Words>1567</Words>
  <Application>Microsoft Office PowerPoint</Application>
  <PresentationFormat>Panorámica</PresentationFormat>
  <Paragraphs>33</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Calibri Light</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141</cp:revision>
  <dcterms:created xsi:type="dcterms:W3CDTF">2023-09-30T06:10:03Z</dcterms:created>
  <dcterms:modified xsi:type="dcterms:W3CDTF">2023-10-14T19:19:51Z</dcterms:modified>
</cp:coreProperties>
</file>