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81" r:id="rId2"/>
    <p:sldId id="262" r:id="rId3"/>
    <p:sldId id="263" r:id="rId4"/>
    <p:sldId id="267" r:id="rId5"/>
    <p:sldId id="268" r:id="rId6"/>
    <p:sldId id="282" r:id="rId7"/>
    <p:sldId id="270" r:id="rId8"/>
    <p:sldId id="264" r:id="rId9"/>
    <p:sldId id="283" r:id="rId10"/>
    <p:sldId id="259" r:id="rId11"/>
    <p:sldId id="271" r:id="rId12"/>
    <p:sldId id="284" r:id="rId13"/>
    <p:sldId id="285" r:id="rId14"/>
    <p:sldId id="273" r:id="rId15"/>
    <p:sldId id="274" r:id="rId16"/>
    <p:sldId id="275" r:id="rId17"/>
    <p:sldId id="260" r:id="rId18"/>
    <p:sldId id="286" r:id="rId19"/>
    <p:sldId id="276" r:id="rId20"/>
    <p:sldId id="261" r:id="rId21"/>
    <p:sldId id="277" r:id="rId22"/>
    <p:sldId id="265" r:id="rId23"/>
    <p:sldId id="266" r:id="rId24"/>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OPTIMacBethOldStyle" charset="0"/>
      <p:regular r:id="rId3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5F05"/>
    <a:srgbClr val="B81821"/>
    <a:srgbClr val="842394"/>
    <a:srgbClr val="FF9BFF"/>
    <a:srgbClr val="546F2A"/>
    <a:srgbClr val="D69F0A"/>
    <a:srgbClr val="FEF6DE"/>
    <a:srgbClr val="FDF0CB"/>
    <a:srgbClr val="E0F8F4"/>
    <a:srgbClr val="29AF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33" autoAdjust="0"/>
    <p:restoredTop sz="94660"/>
  </p:normalViewPr>
  <p:slideViewPr>
    <p:cSldViewPr snapToGrid="0">
      <p:cViewPr varScale="1">
        <p:scale>
          <a:sx n="102" d="100"/>
          <a:sy n="102" d="100"/>
        </p:scale>
        <p:origin x="48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D835C8-6E50-4B6E-1A9B-A44C3BE233A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50AA3DB-A7D8-383E-46DA-8A0A4430A2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C3BE3B5-C817-A470-8C83-7F880BA7B36D}"/>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5" name="Marcador de pie de página 4">
            <a:extLst>
              <a:ext uri="{FF2B5EF4-FFF2-40B4-BE49-F238E27FC236}">
                <a16:creationId xmlns:a16="http://schemas.microsoft.com/office/drawing/2014/main" id="{241F5DB8-FE61-5631-CDE5-037CB32BB8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4582C-1A8A-973F-9FC9-5C57582A65B3}"/>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3713477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A30CC6-565A-C3D6-3B8C-59AE5A79D6E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72FAF92-942F-C75D-2264-223EF354B0D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5EDA17B-22BF-CF96-FA19-C5AFFF803C29}"/>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5" name="Marcador de pie de página 4">
            <a:extLst>
              <a:ext uri="{FF2B5EF4-FFF2-40B4-BE49-F238E27FC236}">
                <a16:creationId xmlns:a16="http://schemas.microsoft.com/office/drawing/2014/main" id="{BE9E465B-9047-18E9-ABB9-5A149B31C65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A8E2BBD-47DD-477D-9B3E-78B0D0DDA054}"/>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2232133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79A5934-ACE7-0415-27CE-5E859B3D3DB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324E709-ECD2-6676-ED99-B4DF289358E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5122E4-6630-7960-199E-B656AB2917F5}"/>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5" name="Marcador de pie de página 4">
            <a:extLst>
              <a:ext uri="{FF2B5EF4-FFF2-40B4-BE49-F238E27FC236}">
                <a16:creationId xmlns:a16="http://schemas.microsoft.com/office/drawing/2014/main" id="{287499F7-070F-B0AD-BCF9-56994AC90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4C11778-052F-6B1E-2F31-919A5BA8B712}"/>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3107985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32DCE6-BAC1-2E95-ABF5-2F08CDFC002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D1C3A08-9183-6337-B461-41B9BE20780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52D2A7-8EC6-3566-DFC5-9DE1BF0F781B}"/>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5" name="Marcador de pie de página 4">
            <a:extLst>
              <a:ext uri="{FF2B5EF4-FFF2-40B4-BE49-F238E27FC236}">
                <a16:creationId xmlns:a16="http://schemas.microsoft.com/office/drawing/2014/main" id="{7C01E56C-58E5-6BD5-5AA7-6B4BD1C9E9C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DB8096D-F731-EEC6-4070-3BD2712D0E99}"/>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1217396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E1BF41-5113-26F9-478E-6D0D66608B8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F071C45-1DC9-2381-DCAE-4EC333FE79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0034C3A-8E34-9580-08BF-A59CE637E93F}"/>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5" name="Marcador de pie de página 4">
            <a:extLst>
              <a:ext uri="{FF2B5EF4-FFF2-40B4-BE49-F238E27FC236}">
                <a16:creationId xmlns:a16="http://schemas.microsoft.com/office/drawing/2014/main" id="{4ECAF9FA-99CB-709D-D9B0-0A352067F6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FD7E91E-3B9D-292A-19C3-9AC8E6B51FBE}"/>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1541517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EE989A-0B9D-DBE5-02DB-771CE75766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0F5F1EC-A6F9-7E4F-A5F7-15A40FCC141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F4BD7D6-8B6C-FED8-F2BF-414D2C01813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6D94FDD-361E-EC58-5D48-02A48272BEAD}"/>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6" name="Marcador de pie de página 5">
            <a:extLst>
              <a:ext uri="{FF2B5EF4-FFF2-40B4-BE49-F238E27FC236}">
                <a16:creationId xmlns:a16="http://schemas.microsoft.com/office/drawing/2014/main" id="{787FCF91-88B2-2D6A-D3D4-DA6497EF2EE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AFFF5F3-C770-0AE6-CC45-4DBB36119A43}"/>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176665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4DADBA-46EE-0F5A-27C7-BA094D912E0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F7EFC8B-C595-7969-E04C-0001B2B4D9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4AAADEF-1631-BF76-2C54-2D3C1EAC894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E91568B-95E8-7C9E-80FC-E4A5F1E49E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3623145-D10D-C58E-0BCD-AA6C213215C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E50AD0A-1700-28D7-E446-AC0CFA7542BE}"/>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8" name="Marcador de pie de página 7">
            <a:extLst>
              <a:ext uri="{FF2B5EF4-FFF2-40B4-BE49-F238E27FC236}">
                <a16:creationId xmlns:a16="http://schemas.microsoft.com/office/drawing/2014/main" id="{75C08A50-491F-7DBE-7127-92E9DC9BBAE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5DBBD1C-B6D4-267B-D82B-B54BF472DF19}"/>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3454639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9B62DD-0B19-C8E1-8600-CA232529A3D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5D69505-0446-9A5F-EEC4-5F0256FBA752}"/>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4" name="Marcador de pie de página 3">
            <a:extLst>
              <a:ext uri="{FF2B5EF4-FFF2-40B4-BE49-F238E27FC236}">
                <a16:creationId xmlns:a16="http://schemas.microsoft.com/office/drawing/2014/main" id="{F205D35B-E320-CC30-9ECA-67D59322278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65A50F2-4BCE-C676-AE4A-187EF6FBDA02}"/>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1907043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B5C1962-EBD4-C492-BA60-015A798065EC}"/>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3" name="Marcador de pie de página 2">
            <a:extLst>
              <a:ext uri="{FF2B5EF4-FFF2-40B4-BE49-F238E27FC236}">
                <a16:creationId xmlns:a16="http://schemas.microsoft.com/office/drawing/2014/main" id="{C5353C9D-E3B8-3AFF-72FD-0F6397E21D5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8554DE7-2035-8B59-E204-EB3BC2B7E0EA}"/>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2218074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42B5C2-DA91-0395-4542-DA6AE195BD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DC7829F-3CEC-C755-06DB-07C0550D29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86EF33C-84E6-799A-0F3B-994931E1C9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4C58D2A-7873-53CF-6587-D19CA88EB3A3}"/>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6" name="Marcador de pie de página 5">
            <a:extLst>
              <a:ext uri="{FF2B5EF4-FFF2-40B4-BE49-F238E27FC236}">
                <a16:creationId xmlns:a16="http://schemas.microsoft.com/office/drawing/2014/main" id="{C61C0D32-452E-BEA3-A5E1-E08295689E9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BEEFB36-995A-277E-1A8E-B3CB5B8EBF91}"/>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1781274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13270D-5464-70D0-FE86-A3B9C6D8F56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F510366-A37E-0B0A-1E9A-3E59039E9D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5F9A2FB-15B8-EEB1-981A-D2925CBF0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2F9737F-D555-8FE8-7229-5831293351CB}"/>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6" name="Marcador de pie de página 5">
            <a:extLst>
              <a:ext uri="{FF2B5EF4-FFF2-40B4-BE49-F238E27FC236}">
                <a16:creationId xmlns:a16="http://schemas.microsoft.com/office/drawing/2014/main" id="{3D077356-B416-8A24-DD93-FC59ECD400F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FDD85DC-880C-31E1-E547-BEFA7DF16EFC}"/>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3293882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0C2C090-5BA2-2DED-8EDD-FE83C36203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607879D-E0B8-CC9F-5E9B-B93339FAF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D34F7D4-D5A0-CFBB-0012-76FDD2C2CD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E72907-26DB-461F-A0D8-4F74F92B60A5}" type="datetimeFigureOut">
              <a:rPr lang="es-ES" smtClean="0"/>
              <a:t>02/01/2023</a:t>
            </a:fld>
            <a:endParaRPr lang="es-ES"/>
          </a:p>
        </p:txBody>
      </p:sp>
      <p:sp>
        <p:nvSpPr>
          <p:cNvPr id="5" name="Marcador de pie de página 4">
            <a:extLst>
              <a:ext uri="{FF2B5EF4-FFF2-40B4-BE49-F238E27FC236}">
                <a16:creationId xmlns:a16="http://schemas.microsoft.com/office/drawing/2014/main" id="{4529CF46-5FD4-E7F7-16F5-40F8CAB6E0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983A09C-53D3-856C-ED05-C1BC04C0B8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E687E-69FB-461E-BBC4-B7B4F0AB19D5}" type="slidenum">
              <a:rPr lang="es-ES" smtClean="0"/>
              <a:t>‹Nº›</a:t>
            </a:fld>
            <a:endParaRPr lang="es-ES"/>
          </a:p>
        </p:txBody>
      </p:sp>
    </p:spTree>
    <p:extLst>
      <p:ext uri="{BB962C8B-B14F-4D97-AF65-F5344CB8AC3E}">
        <p14:creationId xmlns:p14="http://schemas.microsoft.com/office/powerpoint/2010/main" val="215342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jpg"/><Relationship Id="rId11" Type="http://schemas.openxmlformats.org/officeDocument/2006/relationships/image" Target="../media/image34.pn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8.jpg"/><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image" Target="../media/image53.jp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jpg"/><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jp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54" name="Rectangle 53">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3C7EDF3C-E844-1BDB-89F6-A2F38E566D11}"/>
              </a:ext>
            </a:extLst>
          </p:cNvPr>
          <p:cNvPicPr>
            <a:picLocks noChangeAspect="1"/>
          </p:cNvPicPr>
          <p:nvPr/>
        </p:nvPicPr>
        <p:blipFill rotWithShape="1">
          <a:blip r:embed="rId2"/>
          <a:srcRect b="9007"/>
          <a:stretch/>
        </p:blipFill>
        <p:spPr>
          <a:xfrm>
            <a:off x="838200" y="704765"/>
            <a:ext cx="10628376" cy="5440003"/>
          </a:xfrm>
          <a:prstGeom prst="rect">
            <a:avLst/>
          </a:prstGeom>
        </p:spPr>
      </p:pic>
      <p:sp>
        <p:nvSpPr>
          <p:cNvPr id="5" name="CuadroTexto 4">
            <a:extLst>
              <a:ext uri="{FF2B5EF4-FFF2-40B4-BE49-F238E27FC236}">
                <a16:creationId xmlns:a16="http://schemas.microsoft.com/office/drawing/2014/main" id="{289251EE-5203-E902-4A25-523CA9967660}"/>
              </a:ext>
            </a:extLst>
          </p:cNvPr>
          <p:cNvSpPr txBox="1"/>
          <p:nvPr/>
        </p:nvSpPr>
        <p:spPr>
          <a:xfrm>
            <a:off x="2382798" y="-61483"/>
            <a:ext cx="9104586" cy="88537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500" b="1" dirty="0">
                <a:ln w="9525">
                  <a:solidFill>
                    <a:schemeClr val="bg1"/>
                  </a:solidFill>
                  <a:prstDash val="solid"/>
                </a:ln>
                <a:solidFill>
                  <a:schemeClr val="accent2">
                    <a:lumMod val="75000"/>
                  </a:schemeClr>
                </a:solidFill>
                <a:effectLst>
                  <a:outerShdw blurRad="12700" dist="38100" dir="2700000" algn="tl" rotWithShape="0">
                    <a:schemeClr val="bg1">
                      <a:lumMod val="50000"/>
                    </a:schemeClr>
                  </a:outerShdw>
                </a:effectLst>
                <a:latin typeface="OPTIMacBethOldStyle" pitchFamily="50" charset="0"/>
                <a:ea typeface="+mj-ea"/>
                <a:cs typeface="+mj-cs"/>
              </a:rPr>
              <a:t>GRANDES CANTOS DE LA BIBLIA</a:t>
            </a:r>
          </a:p>
        </p:txBody>
      </p:sp>
    </p:spTree>
    <p:extLst>
      <p:ext uri="{BB962C8B-B14F-4D97-AF65-F5344CB8AC3E}">
        <p14:creationId xmlns:p14="http://schemas.microsoft.com/office/powerpoint/2010/main" val="3398521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BAC60E4C-68AF-B570-4821-AA4576F22F46}"/>
              </a:ext>
            </a:extLst>
          </p:cNvPr>
          <p:cNvSpPr/>
          <p:nvPr/>
        </p:nvSpPr>
        <p:spPr>
          <a:xfrm>
            <a:off x="87365" y="330200"/>
            <a:ext cx="12010609" cy="6479516"/>
          </a:xfrm>
          <a:prstGeom prst="roundRect">
            <a:avLst>
              <a:gd name="adj" fmla="val 2333"/>
            </a:avLst>
          </a:prstGeom>
          <a:solidFill>
            <a:srgbClr val="E7F8E4"/>
          </a:solidFill>
          <a:ln w="76200">
            <a:solidFill>
              <a:srgbClr val="3AA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descr="Hombre parado en una montaña&#10;&#10;Descripción generada automáticamente con confianza baja">
            <a:extLst>
              <a:ext uri="{FF2B5EF4-FFF2-40B4-BE49-F238E27FC236}">
                <a16:creationId xmlns:a16="http://schemas.microsoft.com/office/drawing/2014/main" id="{9F325AEF-1B74-4D5B-EC87-8237342C7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6968" y="4766310"/>
            <a:ext cx="3042575" cy="2028383"/>
          </a:xfrm>
          <a:prstGeom prst="roundRect">
            <a:avLst>
              <a:gd name="adj" fmla="val 8594"/>
            </a:avLst>
          </a:prstGeom>
          <a:solidFill>
            <a:srgbClr val="FFFFFF">
              <a:shade val="85000"/>
            </a:srgbClr>
          </a:solidFill>
          <a:ln>
            <a:noFill/>
          </a:ln>
          <a:effectLst/>
        </p:spPr>
      </p:pic>
      <p:pic>
        <p:nvPicPr>
          <p:cNvPr id="10" name="Imagen 9" descr="Personas paradas en una montaña&#10;&#10;Descripción generada automáticamente con confianza baja">
            <a:extLst>
              <a:ext uri="{FF2B5EF4-FFF2-40B4-BE49-F238E27FC236}">
                <a16:creationId xmlns:a16="http://schemas.microsoft.com/office/drawing/2014/main" id="{B860C681-BD67-953E-26CF-71A3A0B888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6970" y="590300"/>
            <a:ext cx="3002573" cy="2048422"/>
          </a:xfrm>
          <a:prstGeom prst="roundRect">
            <a:avLst>
              <a:gd name="adj" fmla="val 8594"/>
            </a:avLst>
          </a:prstGeom>
          <a:solidFill>
            <a:srgbClr val="FFFFFF">
              <a:shade val="85000"/>
            </a:srgbClr>
          </a:solidFill>
          <a:ln>
            <a:noFill/>
          </a:ln>
          <a:effectLst/>
        </p:spPr>
      </p:pic>
      <p:pic>
        <p:nvPicPr>
          <p:cNvPr id="12" name="Imagen 11" descr="Imagen de la pantalla de un video juego&#10;&#10;Descripción generada automáticamente con confianza baja">
            <a:extLst>
              <a:ext uri="{FF2B5EF4-FFF2-40B4-BE49-F238E27FC236}">
                <a16:creationId xmlns:a16="http://schemas.microsoft.com/office/drawing/2014/main" id="{88250647-9656-1A6A-785B-54A90296A0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7847" y="4766310"/>
            <a:ext cx="2992696" cy="2028383"/>
          </a:xfrm>
          <a:prstGeom prst="roundRect">
            <a:avLst>
              <a:gd name="adj" fmla="val 8594"/>
            </a:avLst>
          </a:prstGeom>
          <a:solidFill>
            <a:srgbClr val="FFFFFF">
              <a:shade val="85000"/>
            </a:srgbClr>
          </a:solidFill>
          <a:ln>
            <a:noFill/>
          </a:ln>
          <a:effectLst/>
        </p:spPr>
      </p:pic>
      <p:pic>
        <p:nvPicPr>
          <p:cNvPr id="14" name="Imagen 13" descr="Un grupo de personas en una montaña&#10;&#10;Descripción generada automáticamente con confianza baja">
            <a:extLst>
              <a:ext uri="{FF2B5EF4-FFF2-40B4-BE49-F238E27FC236}">
                <a16:creationId xmlns:a16="http://schemas.microsoft.com/office/drawing/2014/main" id="{7F1350FA-6BE0-F6C9-4610-C5B8753FB2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9698" y="4746358"/>
            <a:ext cx="2992696" cy="2048335"/>
          </a:xfrm>
          <a:prstGeom prst="roundRect">
            <a:avLst>
              <a:gd name="adj" fmla="val 8594"/>
            </a:avLst>
          </a:prstGeom>
          <a:solidFill>
            <a:srgbClr val="FFFFFF">
              <a:shade val="85000"/>
            </a:srgbClr>
          </a:solidFill>
          <a:ln>
            <a:noFill/>
          </a:ln>
          <a:effectLst/>
        </p:spPr>
      </p:pic>
      <p:pic>
        <p:nvPicPr>
          <p:cNvPr id="20" name="Imagen 19" descr="Imagen que contiene montaña, hombre, pintura, caballo&#10;&#10;Descripción generada automáticamente">
            <a:extLst>
              <a:ext uri="{FF2B5EF4-FFF2-40B4-BE49-F238E27FC236}">
                <a16:creationId xmlns:a16="http://schemas.microsoft.com/office/drawing/2014/main" id="{B8709986-F9C7-9E2D-E585-99B96EA01F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8551" y="590299"/>
            <a:ext cx="3002573" cy="2048421"/>
          </a:xfrm>
          <a:prstGeom prst="roundRect">
            <a:avLst>
              <a:gd name="adj" fmla="val 8594"/>
            </a:avLst>
          </a:prstGeom>
          <a:solidFill>
            <a:srgbClr val="FFFFFF">
              <a:shade val="85000"/>
            </a:srgbClr>
          </a:solidFill>
          <a:ln>
            <a:noFill/>
          </a:ln>
          <a:effectLst/>
        </p:spPr>
      </p:pic>
      <p:pic>
        <p:nvPicPr>
          <p:cNvPr id="22" name="Imagen 21" descr="Un par de personas en una montaña&#10;&#10;Descripción generada automáticamente con confianza media">
            <a:extLst>
              <a:ext uri="{FF2B5EF4-FFF2-40B4-BE49-F238E27FC236}">
                <a16:creationId xmlns:a16="http://schemas.microsoft.com/office/drawing/2014/main" id="{8BEDB42A-302C-6E3B-2D21-66725BEA53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6971" y="2678471"/>
            <a:ext cx="3002572" cy="2028383"/>
          </a:xfrm>
          <a:prstGeom prst="roundRect">
            <a:avLst>
              <a:gd name="adj" fmla="val 8594"/>
            </a:avLst>
          </a:prstGeom>
          <a:solidFill>
            <a:srgbClr val="FFFFFF">
              <a:shade val="85000"/>
            </a:srgbClr>
          </a:solidFill>
          <a:ln>
            <a:noFill/>
          </a:ln>
          <a:effectLst/>
        </p:spPr>
      </p:pic>
      <p:pic>
        <p:nvPicPr>
          <p:cNvPr id="24" name="Imagen 23" descr="Imagen que contiene Interfaz de usuario gráfica&#10;&#10;Descripción generada automáticamente">
            <a:extLst>
              <a:ext uri="{FF2B5EF4-FFF2-40B4-BE49-F238E27FC236}">
                <a16:creationId xmlns:a16="http://schemas.microsoft.com/office/drawing/2014/main" id="{178F1B91-BFAE-B57C-33D3-C8867ACF86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31" y="4772961"/>
            <a:ext cx="2992696" cy="2021732"/>
          </a:xfrm>
          <a:prstGeom prst="roundRect">
            <a:avLst>
              <a:gd name="adj" fmla="val 8594"/>
            </a:avLst>
          </a:prstGeom>
          <a:solidFill>
            <a:srgbClr val="FFFFFF">
              <a:shade val="85000"/>
            </a:srgbClr>
          </a:solidFill>
          <a:ln>
            <a:noFill/>
          </a:ln>
          <a:effectLst/>
        </p:spPr>
      </p:pic>
      <p:pic>
        <p:nvPicPr>
          <p:cNvPr id="26" name="Imagen 25" descr="Imagen que contiene exterior, pasto, oveja, roca&#10;&#10;Descripción generada automáticamente">
            <a:extLst>
              <a:ext uri="{FF2B5EF4-FFF2-40B4-BE49-F238E27FC236}">
                <a16:creationId xmlns:a16="http://schemas.microsoft.com/office/drawing/2014/main" id="{84C7B401-2C70-542C-6E19-4112655847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4695" y="2671267"/>
            <a:ext cx="3002573" cy="2021732"/>
          </a:xfrm>
          <a:prstGeom prst="roundRect">
            <a:avLst>
              <a:gd name="adj" fmla="val 8594"/>
            </a:avLst>
          </a:prstGeom>
          <a:solidFill>
            <a:srgbClr val="FFFFFF">
              <a:shade val="85000"/>
            </a:srgbClr>
          </a:solidFill>
          <a:ln>
            <a:noFill/>
          </a:ln>
          <a:effectLst/>
        </p:spPr>
      </p:pic>
      <p:sp>
        <p:nvSpPr>
          <p:cNvPr id="2" name="CuadroTexto 1">
            <a:extLst>
              <a:ext uri="{FF2B5EF4-FFF2-40B4-BE49-F238E27FC236}">
                <a16:creationId xmlns:a16="http://schemas.microsoft.com/office/drawing/2014/main" id="{F636023A-22D3-BB01-30AB-BD87D2585116}"/>
              </a:ext>
            </a:extLst>
          </p:cNvPr>
          <p:cNvSpPr txBox="1"/>
          <p:nvPr/>
        </p:nvSpPr>
        <p:spPr>
          <a:xfrm>
            <a:off x="617497" y="46192"/>
            <a:ext cx="6686685" cy="516945"/>
          </a:xfrm>
          <a:prstGeom prst="roundRect">
            <a:avLst/>
          </a:prstGeom>
          <a:gradFill>
            <a:gsLst>
              <a:gs pos="0">
                <a:srgbClr val="D0F7C9"/>
              </a:gs>
              <a:gs pos="50000">
                <a:srgbClr val="B9F3AF"/>
              </a:gs>
              <a:gs pos="100000">
                <a:srgbClr val="63E54D"/>
              </a:gs>
            </a:gsLst>
          </a:gradFill>
          <a:ln>
            <a:solidFill>
              <a:srgbClr val="25681A"/>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25681A"/>
                  </a:solidFill>
                  <a:prstDash val="solid"/>
                </a:ln>
                <a:solidFill>
                  <a:srgbClr val="FFFFFF"/>
                </a:solidFill>
                <a:effectLst>
                  <a:outerShdw dist="38100" dir="2700000" algn="tl" rotWithShape="0">
                    <a:srgbClr val="2F8321"/>
                  </a:outerShdw>
                </a:effectLst>
              </a:rPr>
              <a:t>EL CANTO DE DAVID </a:t>
            </a:r>
            <a:r>
              <a:rPr lang="es-ES" sz="2600" b="1" spc="300" dirty="0">
                <a:ln w="6600">
                  <a:solidFill>
                    <a:srgbClr val="25681A"/>
                  </a:solidFill>
                  <a:prstDash val="solid"/>
                </a:ln>
                <a:solidFill>
                  <a:srgbClr val="FFFFFF"/>
                </a:solidFill>
                <a:effectLst>
                  <a:outerShdw dist="38100" dir="2700000" algn="tl" rotWithShape="0">
                    <a:srgbClr val="2F8321"/>
                  </a:outerShdw>
                </a:effectLst>
              </a:rPr>
              <a:t>(Salmo 23)</a:t>
            </a:r>
          </a:p>
        </p:txBody>
      </p:sp>
      <p:pic>
        <p:nvPicPr>
          <p:cNvPr id="4" name="Imagen 3" descr="Icono&#10;&#10;Descripción generada automáticamente con confianza baja">
            <a:extLst>
              <a:ext uri="{FF2B5EF4-FFF2-40B4-BE49-F238E27FC236}">
                <a16:creationId xmlns:a16="http://schemas.microsoft.com/office/drawing/2014/main" id="{7FFAF1CE-5A39-91F7-78EB-80A63254CD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4410" y="65789"/>
            <a:ext cx="496800" cy="496800"/>
          </a:xfrm>
          <a:prstGeom prst="rect">
            <a:avLst/>
          </a:prstGeom>
        </p:spPr>
      </p:pic>
      <p:sp>
        <p:nvSpPr>
          <p:cNvPr id="6" name="CuadroTexto 5">
            <a:extLst>
              <a:ext uri="{FF2B5EF4-FFF2-40B4-BE49-F238E27FC236}">
                <a16:creationId xmlns:a16="http://schemas.microsoft.com/office/drawing/2014/main" id="{C9C0E915-0EA5-B2DA-2220-9C9E2B3165DA}"/>
              </a:ext>
            </a:extLst>
          </p:cNvPr>
          <p:cNvSpPr txBox="1"/>
          <p:nvPr/>
        </p:nvSpPr>
        <p:spPr>
          <a:xfrm>
            <a:off x="199651" y="614410"/>
            <a:ext cx="5688903" cy="4093428"/>
          </a:xfrm>
          <a:prstGeom prst="rect">
            <a:avLst/>
          </a:prstGeom>
          <a:noFill/>
        </p:spPr>
        <p:txBody>
          <a:bodyPr wrap="square">
            <a:spAutoFit/>
          </a:bodyPr>
          <a:lstStyle/>
          <a:p>
            <a:r>
              <a:rPr lang="es-ES" sz="2000" b="1" dirty="0"/>
              <a:t>Este salmo es quizás el más leído, mejor conocido, y más amado de todos los salmos de David. </a:t>
            </a:r>
          </a:p>
          <a:p>
            <a:r>
              <a:rPr lang="es-ES" sz="2000" b="1" dirty="0"/>
              <a:t>Es llamado “Salmo del Buen Pastor”, “La perla de los Salmos”, “El Salmo del ruiseñor”, “El canto del pastor acerca de su pastor”, etc. </a:t>
            </a:r>
          </a:p>
          <a:p>
            <a:r>
              <a:rPr lang="es-ES" sz="2000" b="1" dirty="0"/>
              <a:t>El salmo 23 contiene un mensaje para las personas de todas las épocas. </a:t>
            </a:r>
          </a:p>
          <a:p>
            <a:r>
              <a:rPr lang="es-ES" sz="2000" b="1" dirty="0"/>
              <a:t>No hay duda de que las experiencias de David como pastor en los escarpados cerros de judea, y más tarde como anfitrión real en la opulencia de la corte de su ciudad capital, lo prepararon para escribir este dulcísimo trozo de lírica sagrada. </a:t>
            </a:r>
          </a:p>
          <a:p>
            <a:r>
              <a:rPr lang="es-ES" sz="2000" b="1" dirty="0"/>
              <a:t>Recitémoslo.</a:t>
            </a:r>
          </a:p>
        </p:txBody>
      </p:sp>
    </p:spTree>
    <p:extLst>
      <p:ext uri="{BB962C8B-B14F-4D97-AF65-F5344CB8AC3E}">
        <p14:creationId xmlns:p14="http://schemas.microsoft.com/office/powerpoint/2010/main" val="484501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4"/>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7" presetID="34" presetClass="emph" presetSubtype="0"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2"/>
                                        </p:tgtEl>
                                        <p:attrNameLst>
                                          <p:attrName>ppt_x</p:attrName>
                                          <p:attrName>ppt_y</p:attrName>
                                        </p:attrNameLst>
                                      </p:cBhvr>
                                    </p:animMotion>
                                    <p:animRot by="1500000">
                                      <p:cBhvr>
                                        <p:cTn id="9" dur="125" fill="hold">
                                          <p:stCondLst>
                                            <p:cond delay="0"/>
                                          </p:stCondLst>
                                        </p:cTn>
                                        <p:tgtEl>
                                          <p:spTgt spid="2"/>
                                        </p:tgtEl>
                                        <p:attrNameLst>
                                          <p:attrName>r</p:attrName>
                                        </p:attrNameLst>
                                      </p:cBhvr>
                                    </p:animRot>
                                    <p:animRot by="-1500000">
                                      <p:cBhvr>
                                        <p:cTn id="10" dur="125" fill="hold">
                                          <p:stCondLst>
                                            <p:cond delay="125"/>
                                          </p:stCondLst>
                                        </p:cTn>
                                        <p:tgtEl>
                                          <p:spTgt spid="2"/>
                                        </p:tgtEl>
                                        <p:attrNameLst>
                                          <p:attrName>r</p:attrName>
                                        </p:attrNameLst>
                                      </p:cBhvr>
                                    </p:animRot>
                                    <p:animRot by="-1500000">
                                      <p:cBhvr>
                                        <p:cTn id="11" dur="125" fill="hold">
                                          <p:stCondLst>
                                            <p:cond delay="250"/>
                                          </p:stCondLst>
                                        </p:cTn>
                                        <p:tgtEl>
                                          <p:spTgt spid="2"/>
                                        </p:tgtEl>
                                        <p:attrNameLst>
                                          <p:attrName>r</p:attrName>
                                        </p:attrNameLst>
                                      </p:cBhvr>
                                    </p:animRot>
                                    <p:animRot by="1500000">
                                      <p:cBhvr>
                                        <p:cTn id="12" dur="125" fill="hold">
                                          <p:stCondLst>
                                            <p:cond delay="375"/>
                                          </p:stCondLst>
                                        </p:cTn>
                                        <p:tgtEl>
                                          <p:spTgt spid="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7"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ppt_x</p:attrName>
                                        </p:attrNameLst>
                                      </p:cBhvr>
                                      <p:tavLst>
                                        <p:tav tm="0">
                                          <p:val>
                                            <p:strVal val="#ppt_x-#ppt_w/2"/>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strVal val="#ppt_h"/>
                                          </p:val>
                                        </p:tav>
                                        <p:tav tm="100000">
                                          <p:val>
                                            <p:strVal val="#ppt_h"/>
                                          </p:val>
                                        </p:tav>
                                      </p:tavLst>
                                    </p:anim>
                                  </p:childTnLst>
                                </p:cTn>
                              </p:par>
                            </p:childTnLst>
                          </p:cTn>
                        </p:par>
                        <p:par>
                          <p:cTn id="21" fill="hold">
                            <p:stCondLst>
                              <p:cond delay="500"/>
                            </p:stCondLst>
                            <p:childTnLst>
                              <p:par>
                                <p:cTn id="22" presetID="17"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ppt_x</p:attrName>
                                        </p:attrNameLst>
                                      </p:cBhvr>
                                      <p:tavLst>
                                        <p:tav tm="0">
                                          <p:val>
                                            <p:strVal val="#ppt_x-#ppt_w/2"/>
                                          </p:val>
                                        </p:tav>
                                        <p:tav tm="100000">
                                          <p:val>
                                            <p:strVal val="#ppt_x"/>
                                          </p:val>
                                        </p:tav>
                                      </p:tavLst>
                                    </p:anim>
                                    <p:anim calcmode="lin" valueType="num">
                                      <p:cBhvr>
                                        <p:cTn id="25" dur="500" fill="hold"/>
                                        <p:tgtEl>
                                          <p:spTgt spid="12"/>
                                        </p:tgtEl>
                                        <p:attrNameLst>
                                          <p:attrName>ppt_y</p:attrName>
                                        </p:attrNameLst>
                                      </p:cBhvr>
                                      <p:tavLst>
                                        <p:tav tm="0">
                                          <p:val>
                                            <p:strVal val="#ppt_y"/>
                                          </p:val>
                                        </p:tav>
                                        <p:tav tm="100000">
                                          <p:val>
                                            <p:strVal val="#ppt_y"/>
                                          </p:val>
                                        </p:tav>
                                      </p:tavLst>
                                    </p:anim>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strVal val="#ppt_h"/>
                                          </p:val>
                                        </p:tav>
                                        <p:tav tm="100000">
                                          <p:val>
                                            <p:strVal val="#ppt_h"/>
                                          </p:val>
                                        </p:tav>
                                      </p:tavLst>
                                    </p:anim>
                                  </p:childTnLst>
                                </p:cTn>
                              </p:par>
                            </p:childTnLst>
                          </p:cTn>
                        </p:par>
                        <p:par>
                          <p:cTn id="28" fill="hold">
                            <p:stCondLst>
                              <p:cond delay="1000"/>
                            </p:stCondLst>
                            <p:childTnLst>
                              <p:par>
                                <p:cTn id="29" presetID="17"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ppt_x</p:attrName>
                                        </p:attrNameLst>
                                      </p:cBhvr>
                                      <p:tavLst>
                                        <p:tav tm="0">
                                          <p:val>
                                            <p:strVal val="#ppt_x-#ppt_w/2"/>
                                          </p:val>
                                        </p:tav>
                                        <p:tav tm="100000">
                                          <p:val>
                                            <p:strVal val="#ppt_x"/>
                                          </p:val>
                                        </p:tav>
                                      </p:tavLst>
                                    </p:anim>
                                    <p:anim calcmode="lin" valueType="num">
                                      <p:cBhvr>
                                        <p:cTn id="32" dur="500" fill="hold"/>
                                        <p:tgtEl>
                                          <p:spTgt spid="20"/>
                                        </p:tgtEl>
                                        <p:attrNameLst>
                                          <p:attrName>ppt_y</p:attrName>
                                        </p:attrNameLst>
                                      </p:cBhvr>
                                      <p:tavLst>
                                        <p:tav tm="0">
                                          <p:val>
                                            <p:strVal val="#ppt_y"/>
                                          </p:val>
                                        </p:tav>
                                        <p:tav tm="100000">
                                          <p:val>
                                            <p:strVal val="#ppt_y"/>
                                          </p:val>
                                        </p:tav>
                                      </p:tavLst>
                                    </p:anim>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strVal val="#ppt_h"/>
                                          </p:val>
                                        </p:tav>
                                        <p:tav tm="100000">
                                          <p:val>
                                            <p:strVal val="#ppt_h"/>
                                          </p:val>
                                        </p:tav>
                                      </p:tavLst>
                                    </p:anim>
                                  </p:childTnLst>
                                </p:cTn>
                              </p:par>
                            </p:childTnLst>
                          </p:cTn>
                        </p:par>
                        <p:par>
                          <p:cTn id="35" fill="hold">
                            <p:stCondLst>
                              <p:cond delay="1500"/>
                            </p:stCondLst>
                            <p:childTnLst>
                              <p:par>
                                <p:cTn id="36" presetID="17" presetClass="entr" presetSubtype="8"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ppt_x</p:attrName>
                                        </p:attrNameLst>
                                      </p:cBhvr>
                                      <p:tavLst>
                                        <p:tav tm="0">
                                          <p:val>
                                            <p:strVal val="#ppt_x-#ppt_w/2"/>
                                          </p:val>
                                        </p:tav>
                                        <p:tav tm="100000">
                                          <p:val>
                                            <p:strVal val="#ppt_x"/>
                                          </p:val>
                                        </p:tav>
                                      </p:tavLst>
                                    </p:anim>
                                    <p:anim calcmode="lin" valueType="num">
                                      <p:cBhvr>
                                        <p:cTn id="39" dur="500" fill="hold"/>
                                        <p:tgtEl>
                                          <p:spTgt spid="10"/>
                                        </p:tgtEl>
                                        <p:attrNameLst>
                                          <p:attrName>ppt_y</p:attrName>
                                        </p:attrNameLst>
                                      </p:cBhvr>
                                      <p:tavLst>
                                        <p:tav tm="0">
                                          <p:val>
                                            <p:strVal val="#ppt_y"/>
                                          </p:val>
                                        </p:tav>
                                        <p:tav tm="100000">
                                          <p:val>
                                            <p:strVal val="#ppt_y"/>
                                          </p:val>
                                        </p:tav>
                                      </p:tavLst>
                                    </p:anim>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strVal val="#ppt_h"/>
                                          </p:val>
                                        </p:tav>
                                        <p:tav tm="100000">
                                          <p:val>
                                            <p:strVal val="#ppt_h"/>
                                          </p:val>
                                        </p:tav>
                                      </p:tavLst>
                                    </p:anim>
                                  </p:childTnLst>
                                </p:cTn>
                              </p:par>
                            </p:childTnLst>
                          </p:cTn>
                        </p:par>
                        <p:par>
                          <p:cTn id="42" fill="hold">
                            <p:stCondLst>
                              <p:cond delay="2000"/>
                            </p:stCondLst>
                            <p:childTnLst>
                              <p:par>
                                <p:cTn id="43" presetID="17" presetClass="entr" presetSubtype="8"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ppt_x</p:attrName>
                                        </p:attrNameLst>
                                      </p:cBhvr>
                                      <p:tavLst>
                                        <p:tav tm="0">
                                          <p:val>
                                            <p:strVal val="#ppt_x-#ppt_w/2"/>
                                          </p:val>
                                        </p:tav>
                                        <p:tav tm="100000">
                                          <p:val>
                                            <p:strVal val="#ppt_x"/>
                                          </p:val>
                                        </p:tav>
                                      </p:tavLst>
                                    </p:anim>
                                    <p:anim calcmode="lin" valueType="num">
                                      <p:cBhvr>
                                        <p:cTn id="46" dur="500" fill="hold"/>
                                        <p:tgtEl>
                                          <p:spTgt spid="26"/>
                                        </p:tgtEl>
                                        <p:attrNameLst>
                                          <p:attrName>ppt_y</p:attrName>
                                        </p:attrNameLst>
                                      </p:cBhvr>
                                      <p:tavLst>
                                        <p:tav tm="0">
                                          <p:val>
                                            <p:strVal val="#ppt_y"/>
                                          </p:val>
                                        </p:tav>
                                        <p:tav tm="100000">
                                          <p:val>
                                            <p:strVal val="#ppt_y"/>
                                          </p:val>
                                        </p:tav>
                                      </p:tavLst>
                                    </p:anim>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strVal val="#ppt_h"/>
                                          </p:val>
                                        </p:tav>
                                        <p:tav tm="100000">
                                          <p:val>
                                            <p:strVal val="#ppt_h"/>
                                          </p:val>
                                        </p:tav>
                                      </p:tavLst>
                                    </p:anim>
                                  </p:childTnLst>
                                </p:cTn>
                              </p:par>
                            </p:childTnLst>
                          </p:cTn>
                        </p:par>
                        <p:par>
                          <p:cTn id="49" fill="hold">
                            <p:stCondLst>
                              <p:cond delay="2500"/>
                            </p:stCondLst>
                            <p:childTnLst>
                              <p:par>
                                <p:cTn id="50" presetID="17" presetClass="entr" presetSubtype="8"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ppt_x</p:attrName>
                                        </p:attrNameLst>
                                      </p:cBhvr>
                                      <p:tavLst>
                                        <p:tav tm="0">
                                          <p:val>
                                            <p:strVal val="#ppt_x-#ppt_w/2"/>
                                          </p:val>
                                        </p:tav>
                                        <p:tav tm="100000">
                                          <p:val>
                                            <p:strVal val="#ppt_x"/>
                                          </p:val>
                                        </p:tav>
                                      </p:tavLst>
                                    </p:anim>
                                    <p:anim calcmode="lin" valueType="num">
                                      <p:cBhvr>
                                        <p:cTn id="53" dur="500" fill="hold"/>
                                        <p:tgtEl>
                                          <p:spTgt spid="22"/>
                                        </p:tgtEl>
                                        <p:attrNameLst>
                                          <p:attrName>ppt_y</p:attrName>
                                        </p:attrNameLst>
                                      </p:cBhvr>
                                      <p:tavLst>
                                        <p:tav tm="0">
                                          <p:val>
                                            <p:strVal val="#ppt_y"/>
                                          </p:val>
                                        </p:tav>
                                        <p:tav tm="100000">
                                          <p:val>
                                            <p:strVal val="#ppt_y"/>
                                          </p:val>
                                        </p:tav>
                                      </p:tavLst>
                                    </p:anim>
                                    <p:anim calcmode="lin" valueType="num">
                                      <p:cBhvr>
                                        <p:cTn id="54" dur="500" fill="hold"/>
                                        <p:tgtEl>
                                          <p:spTgt spid="22"/>
                                        </p:tgtEl>
                                        <p:attrNameLst>
                                          <p:attrName>ppt_w</p:attrName>
                                        </p:attrNameLst>
                                      </p:cBhvr>
                                      <p:tavLst>
                                        <p:tav tm="0">
                                          <p:val>
                                            <p:fltVal val="0"/>
                                          </p:val>
                                        </p:tav>
                                        <p:tav tm="100000">
                                          <p:val>
                                            <p:strVal val="#ppt_w"/>
                                          </p:val>
                                        </p:tav>
                                      </p:tavLst>
                                    </p:anim>
                                    <p:anim calcmode="lin" valueType="num">
                                      <p:cBhvr>
                                        <p:cTn id="55" dur="500" fill="hold"/>
                                        <p:tgtEl>
                                          <p:spTgt spid="22"/>
                                        </p:tgtEl>
                                        <p:attrNameLst>
                                          <p:attrName>ppt_h</p:attrName>
                                        </p:attrNameLst>
                                      </p:cBhvr>
                                      <p:tavLst>
                                        <p:tav tm="0">
                                          <p:val>
                                            <p:strVal val="#ppt_h"/>
                                          </p:val>
                                        </p:tav>
                                        <p:tav tm="100000">
                                          <p:val>
                                            <p:strVal val="#ppt_h"/>
                                          </p:val>
                                        </p:tav>
                                      </p:tavLst>
                                    </p:anim>
                                  </p:childTnLst>
                                </p:cTn>
                              </p:par>
                            </p:childTnLst>
                          </p:cTn>
                        </p:par>
                        <p:par>
                          <p:cTn id="56" fill="hold">
                            <p:stCondLst>
                              <p:cond delay="3000"/>
                            </p:stCondLst>
                            <p:childTnLst>
                              <p:par>
                                <p:cTn id="57" presetID="17" presetClass="entr" presetSubtype="8"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ppt_w/2"/>
                                          </p:val>
                                        </p:tav>
                                        <p:tav tm="100000">
                                          <p:val>
                                            <p:strVal val="#ppt_x"/>
                                          </p:val>
                                        </p:tav>
                                      </p:tavLst>
                                    </p:anim>
                                    <p:anim calcmode="lin" valueType="num">
                                      <p:cBhvr>
                                        <p:cTn id="60" dur="500" fill="hold"/>
                                        <p:tgtEl>
                                          <p:spTgt spid="14"/>
                                        </p:tgtEl>
                                        <p:attrNameLst>
                                          <p:attrName>ppt_y</p:attrName>
                                        </p:attrNameLst>
                                      </p:cBhvr>
                                      <p:tavLst>
                                        <p:tav tm="0">
                                          <p:val>
                                            <p:strVal val="#ppt_y"/>
                                          </p:val>
                                        </p:tav>
                                        <p:tav tm="100000">
                                          <p:val>
                                            <p:strVal val="#ppt_y"/>
                                          </p:val>
                                        </p:tav>
                                      </p:tavLst>
                                    </p:anim>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strVal val="#ppt_h"/>
                                          </p:val>
                                        </p:tav>
                                        <p:tav tm="100000">
                                          <p:val>
                                            <p:strVal val="#ppt_h"/>
                                          </p:val>
                                        </p:tav>
                                      </p:tavLst>
                                    </p:anim>
                                  </p:childTnLst>
                                </p:cTn>
                              </p:par>
                            </p:childTnLst>
                          </p:cTn>
                        </p:par>
                        <p:par>
                          <p:cTn id="63" fill="hold">
                            <p:stCondLst>
                              <p:cond delay="3500"/>
                            </p:stCondLst>
                            <p:childTnLst>
                              <p:par>
                                <p:cTn id="64" presetID="17" presetClass="entr" presetSubtype="8"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ppt_x</p:attrName>
                                        </p:attrNameLst>
                                      </p:cBhvr>
                                      <p:tavLst>
                                        <p:tav tm="0">
                                          <p:val>
                                            <p:strVal val="#ppt_x-#ppt_w/2"/>
                                          </p:val>
                                        </p:tav>
                                        <p:tav tm="100000">
                                          <p:val>
                                            <p:strVal val="#ppt_x"/>
                                          </p:val>
                                        </p:tav>
                                      </p:tavLst>
                                    </p:anim>
                                    <p:anim calcmode="lin" valueType="num">
                                      <p:cBhvr>
                                        <p:cTn id="67" dur="500" fill="hold"/>
                                        <p:tgtEl>
                                          <p:spTgt spid="8"/>
                                        </p:tgtEl>
                                        <p:attrNameLst>
                                          <p:attrName>ppt_y</p:attrName>
                                        </p:attrNameLst>
                                      </p:cBhvr>
                                      <p:tavLst>
                                        <p:tav tm="0">
                                          <p:val>
                                            <p:strVal val="#ppt_y"/>
                                          </p:val>
                                        </p:tav>
                                        <p:tav tm="100000">
                                          <p:val>
                                            <p:strVal val="#ppt_y"/>
                                          </p:val>
                                        </p:tav>
                                      </p:tavLst>
                                    </p:anim>
                                    <p:anim calcmode="lin" valueType="num">
                                      <p:cBhvr>
                                        <p:cTn id="68" dur="500" fill="hold"/>
                                        <p:tgtEl>
                                          <p:spTgt spid="8"/>
                                        </p:tgtEl>
                                        <p:attrNameLst>
                                          <p:attrName>ppt_w</p:attrName>
                                        </p:attrNameLst>
                                      </p:cBhvr>
                                      <p:tavLst>
                                        <p:tav tm="0">
                                          <p:val>
                                            <p:fltVal val="0"/>
                                          </p:val>
                                        </p:tav>
                                        <p:tav tm="100000">
                                          <p:val>
                                            <p:strVal val="#ppt_w"/>
                                          </p:val>
                                        </p:tav>
                                      </p:tavLst>
                                    </p:anim>
                                    <p:anim calcmode="lin" valueType="num">
                                      <p:cBhvr>
                                        <p:cTn id="69" dur="500" fill="hold"/>
                                        <p:tgtEl>
                                          <p:spTgt spid="8"/>
                                        </p:tgtEl>
                                        <p:attrNameLst>
                                          <p:attrName>ppt_h</p:attrName>
                                        </p:attrNameLst>
                                      </p:cBhvr>
                                      <p:tavLst>
                                        <p:tav tm="0">
                                          <p:val>
                                            <p:strVal val="#ppt_h"/>
                                          </p:val>
                                        </p:tav>
                                        <p:tav tm="100000">
                                          <p:val>
                                            <p:strVal val="#ppt_h"/>
                                          </p:val>
                                        </p:tav>
                                      </p:tavLst>
                                    </p:anim>
                                  </p:childTnLst>
                                </p:cTn>
                              </p:par>
                            </p:childTnLst>
                          </p:cTn>
                        </p:par>
                        <p:par>
                          <p:cTn id="70" fill="hold">
                            <p:stCondLst>
                              <p:cond delay="4000"/>
                            </p:stCondLst>
                            <p:childTnLst>
                              <p:par>
                                <p:cTn id="71" presetID="22" presetClass="entr" presetSubtype="8" fill="hold" grpId="0" nodeType="afterEffect">
                                  <p:stCondLst>
                                    <p:cond delay="0"/>
                                  </p:stCondLst>
                                  <p:childTnLst>
                                    <p:set>
                                      <p:cBhvr>
                                        <p:cTn id="72" dur="1" fill="hold">
                                          <p:stCondLst>
                                            <p:cond delay="0"/>
                                          </p:stCondLst>
                                        </p:cTn>
                                        <p:tgtEl>
                                          <p:spTgt spid="6">
                                            <p:txEl>
                                              <p:pRg st="0" end="0"/>
                                            </p:txEl>
                                          </p:spTgt>
                                        </p:tgtEl>
                                        <p:attrNameLst>
                                          <p:attrName>style.visibility</p:attrName>
                                        </p:attrNameLst>
                                      </p:cBhvr>
                                      <p:to>
                                        <p:strVal val="visible"/>
                                      </p:to>
                                    </p:set>
                                    <p:animEffect transition="in" filter="wipe(left)">
                                      <p:cBhvr>
                                        <p:cTn id="73" dur="500"/>
                                        <p:tgtEl>
                                          <p:spTgt spid="6">
                                            <p:txEl>
                                              <p:pRg st="0" end="0"/>
                                            </p:txEl>
                                          </p:spTgt>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6">
                                            <p:txEl>
                                              <p:pRg st="1" end="1"/>
                                            </p:txEl>
                                          </p:spTgt>
                                        </p:tgtEl>
                                        <p:attrNameLst>
                                          <p:attrName>style.visibility</p:attrName>
                                        </p:attrNameLst>
                                      </p:cBhvr>
                                      <p:to>
                                        <p:strVal val="visible"/>
                                      </p:to>
                                    </p:set>
                                    <p:animEffect transition="in" filter="wipe(left)">
                                      <p:cBhvr>
                                        <p:cTn id="76" dur="500"/>
                                        <p:tgtEl>
                                          <p:spTgt spid="6">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6">
                                            <p:txEl>
                                              <p:pRg st="2" end="2"/>
                                            </p:txEl>
                                          </p:spTgt>
                                        </p:tgtEl>
                                        <p:attrNameLst>
                                          <p:attrName>style.visibility</p:attrName>
                                        </p:attrNameLst>
                                      </p:cBhvr>
                                      <p:to>
                                        <p:strVal val="visible"/>
                                      </p:to>
                                    </p:set>
                                    <p:animEffect transition="in" filter="wipe(left)">
                                      <p:cBhvr>
                                        <p:cTn id="81" dur="500"/>
                                        <p:tgtEl>
                                          <p:spTgt spid="6">
                                            <p:txEl>
                                              <p:pRg st="2" end="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6">
                                            <p:txEl>
                                              <p:pRg st="3" end="3"/>
                                            </p:txEl>
                                          </p:spTgt>
                                        </p:tgtEl>
                                        <p:attrNameLst>
                                          <p:attrName>style.visibility</p:attrName>
                                        </p:attrNameLst>
                                      </p:cBhvr>
                                      <p:to>
                                        <p:strVal val="visible"/>
                                      </p:to>
                                    </p:set>
                                    <p:animEffect transition="in" filter="wipe(left)">
                                      <p:cBhvr>
                                        <p:cTn id="86" dur="500"/>
                                        <p:tgtEl>
                                          <p:spTgt spid="6">
                                            <p:txEl>
                                              <p:pRg st="3" end="3"/>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6">
                                            <p:txEl>
                                              <p:pRg st="4" end="4"/>
                                            </p:txEl>
                                          </p:spTgt>
                                        </p:tgtEl>
                                        <p:attrNameLst>
                                          <p:attrName>style.visibility</p:attrName>
                                        </p:attrNameLst>
                                      </p:cBhvr>
                                      <p:to>
                                        <p:strVal val="visible"/>
                                      </p:to>
                                    </p:set>
                                    <p:animEffect transition="in" filter="wipe(left)">
                                      <p:cBhvr>
                                        <p:cTn id="9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esquinas redondeadas 13">
            <a:extLst>
              <a:ext uri="{FF2B5EF4-FFF2-40B4-BE49-F238E27FC236}">
                <a16:creationId xmlns:a16="http://schemas.microsoft.com/office/drawing/2014/main" id="{E37DC025-8B39-785B-975D-72357A0F7896}"/>
              </a:ext>
            </a:extLst>
          </p:cNvPr>
          <p:cNvSpPr/>
          <p:nvPr/>
        </p:nvSpPr>
        <p:spPr>
          <a:xfrm>
            <a:off x="87365" y="330200"/>
            <a:ext cx="12010609" cy="6479516"/>
          </a:xfrm>
          <a:prstGeom prst="roundRect">
            <a:avLst>
              <a:gd name="adj" fmla="val 2333"/>
            </a:avLst>
          </a:prstGeom>
          <a:solidFill>
            <a:srgbClr val="E7F8E4"/>
          </a:solidFill>
          <a:ln w="76200">
            <a:solidFill>
              <a:srgbClr val="3AA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2F24C2EC-1E63-0CC1-BF1C-BDC1E6015CA4}"/>
              </a:ext>
            </a:extLst>
          </p:cNvPr>
          <p:cNvSpPr txBox="1"/>
          <p:nvPr/>
        </p:nvSpPr>
        <p:spPr>
          <a:xfrm>
            <a:off x="584364" y="46192"/>
            <a:ext cx="5995415" cy="516945"/>
          </a:xfrm>
          <a:prstGeom prst="roundRect">
            <a:avLst/>
          </a:prstGeom>
          <a:gradFill>
            <a:gsLst>
              <a:gs pos="0">
                <a:srgbClr val="D0F7C9"/>
              </a:gs>
              <a:gs pos="50000">
                <a:srgbClr val="B9F3AF"/>
              </a:gs>
              <a:gs pos="100000">
                <a:srgbClr val="63E54D"/>
              </a:gs>
            </a:gsLst>
          </a:gradFill>
          <a:ln>
            <a:solidFill>
              <a:srgbClr val="25681A"/>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25681A"/>
                  </a:solidFill>
                  <a:prstDash val="solid"/>
                </a:ln>
                <a:solidFill>
                  <a:srgbClr val="FFFFFF"/>
                </a:solidFill>
                <a:effectLst>
                  <a:outerShdw dist="38100" dir="2700000" algn="tl" rotWithShape="0">
                    <a:srgbClr val="2F8321"/>
                  </a:outerShdw>
                </a:effectLst>
              </a:rPr>
              <a:t>EL CANTO DE DAVID </a:t>
            </a:r>
            <a:r>
              <a:rPr lang="es-ES" sz="2600" b="1" spc="300" dirty="0">
                <a:ln w="6600">
                  <a:solidFill>
                    <a:srgbClr val="25681A"/>
                  </a:solidFill>
                  <a:prstDash val="solid"/>
                </a:ln>
                <a:solidFill>
                  <a:srgbClr val="FFFFFF"/>
                </a:solidFill>
                <a:effectLst>
                  <a:outerShdw dist="38100" dir="2700000" algn="tl" rotWithShape="0">
                    <a:srgbClr val="2F8321"/>
                  </a:outerShdw>
                </a:effectLst>
              </a:rPr>
              <a:t>(Salmo 23)</a:t>
            </a:r>
          </a:p>
        </p:txBody>
      </p:sp>
      <p:sp>
        <p:nvSpPr>
          <p:cNvPr id="3" name="CuadroTexto 2">
            <a:extLst>
              <a:ext uri="{FF2B5EF4-FFF2-40B4-BE49-F238E27FC236}">
                <a16:creationId xmlns:a16="http://schemas.microsoft.com/office/drawing/2014/main" id="{7E60D4B5-9310-EE65-BC53-8D7610BBED2C}"/>
              </a:ext>
            </a:extLst>
          </p:cNvPr>
          <p:cNvSpPr txBox="1"/>
          <p:nvPr/>
        </p:nvSpPr>
        <p:spPr>
          <a:xfrm>
            <a:off x="200297" y="600892"/>
            <a:ext cx="5889146" cy="6186309"/>
          </a:xfrm>
          <a:prstGeom prst="rect">
            <a:avLst/>
          </a:prstGeom>
          <a:noFill/>
        </p:spPr>
        <p:txBody>
          <a:bodyPr wrap="square">
            <a:spAutoFit/>
          </a:bodyPr>
          <a:lstStyle/>
          <a:p>
            <a:pPr marL="539750" indent="-539750"/>
            <a:r>
              <a:rPr lang="es-ES" sz="2200" b="1" dirty="0"/>
              <a:t>Jehová es mi pastor; nada me faltará. </a:t>
            </a:r>
          </a:p>
          <a:p>
            <a:pPr marL="539750" indent="-539750"/>
            <a:r>
              <a:rPr lang="es-ES" sz="2200" b="1" dirty="0"/>
              <a:t>En lugares de delicados pastos me hará descansar; </a:t>
            </a:r>
          </a:p>
          <a:p>
            <a:pPr marL="539750" indent="-539750"/>
            <a:r>
              <a:rPr lang="es-ES" sz="2200" b="1" dirty="0"/>
              <a:t>Junto a aguas de reposo me pastoreará. </a:t>
            </a:r>
          </a:p>
          <a:p>
            <a:pPr marL="539750" indent="-539750"/>
            <a:r>
              <a:rPr lang="es-ES" sz="2200" b="1" dirty="0"/>
              <a:t>Confortará mi alma; </a:t>
            </a:r>
          </a:p>
          <a:p>
            <a:pPr marL="539750" indent="-539750"/>
            <a:r>
              <a:rPr lang="es-ES" sz="2200" b="1" dirty="0"/>
              <a:t>Me guiará por sendas de justicia por amor de su nombre. </a:t>
            </a:r>
          </a:p>
          <a:p>
            <a:pPr marL="539750" indent="-539750"/>
            <a:r>
              <a:rPr lang="es-ES" sz="2200" b="1" dirty="0"/>
              <a:t>Aunque ande en valle de sombra de muerte, </a:t>
            </a:r>
          </a:p>
          <a:p>
            <a:pPr marL="539750" indent="-539750"/>
            <a:r>
              <a:rPr lang="es-ES" sz="2200" b="1" dirty="0"/>
              <a:t>No temeré mal alguno, porque tú estarás conmigo; </a:t>
            </a:r>
          </a:p>
          <a:p>
            <a:pPr marL="539750" indent="-539750"/>
            <a:r>
              <a:rPr lang="es-ES" sz="2200" b="1" dirty="0"/>
              <a:t>Tu vara y tu cayado me infundirán aliento. </a:t>
            </a:r>
          </a:p>
          <a:p>
            <a:pPr marL="539750" indent="-539750"/>
            <a:r>
              <a:rPr lang="es-ES" sz="2200" b="1" dirty="0"/>
              <a:t>Aderezas mesa delante de mí en presencia de mis angustiadores; </a:t>
            </a:r>
          </a:p>
          <a:p>
            <a:pPr marL="539750" indent="-539750"/>
            <a:r>
              <a:rPr lang="es-ES" sz="2200" b="1" dirty="0"/>
              <a:t>Unges mi cabeza con aceite; mi copa está rebosando. </a:t>
            </a:r>
          </a:p>
          <a:p>
            <a:pPr marL="539750" indent="-539750"/>
            <a:r>
              <a:rPr lang="es-ES" sz="2200" b="1" dirty="0"/>
              <a:t>Ciertamente el bien y la misericordia me seguirán todos los días de mi vida, </a:t>
            </a:r>
          </a:p>
          <a:p>
            <a:pPr marL="539750" indent="-539750"/>
            <a:r>
              <a:rPr lang="es-ES" sz="2200" b="1" dirty="0"/>
              <a:t>Y en la casa de Jehová moraré por largos días.</a:t>
            </a:r>
          </a:p>
        </p:txBody>
      </p:sp>
      <p:pic>
        <p:nvPicPr>
          <p:cNvPr id="5" name="Imagen 4">
            <a:extLst>
              <a:ext uri="{FF2B5EF4-FFF2-40B4-BE49-F238E27FC236}">
                <a16:creationId xmlns:a16="http://schemas.microsoft.com/office/drawing/2014/main" id="{961589D3-D38B-7F8D-593D-C0040567159F}"/>
              </a:ext>
            </a:extLst>
          </p:cNvPr>
          <p:cNvPicPr>
            <a:picLocks noChangeAspect="1"/>
          </p:cNvPicPr>
          <p:nvPr/>
        </p:nvPicPr>
        <p:blipFill rotWithShape="1">
          <a:blip r:embed="rId2"/>
          <a:srcRect l="1854" r="8380"/>
          <a:stretch/>
        </p:blipFill>
        <p:spPr>
          <a:xfrm>
            <a:off x="6705600" y="456249"/>
            <a:ext cx="5264731" cy="4099505"/>
          </a:xfrm>
          <a:prstGeom prst="round2DiagRect">
            <a:avLst>
              <a:gd name="adj1" fmla="val 442"/>
              <a:gd name="adj2" fmla="val 1888"/>
            </a:avLst>
          </a:prstGeom>
          <a:ln w="38100" cap="sq">
            <a:solidFill>
              <a:srgbClr val="FFFFFF"/>
            </a:solidFill>
            <a:miter lim="800000"/>
          </a:ln>
          <a:effectLst>
            <a:outerShdw blurRad="254000" algn="tl" rotWithShape="0">
              <a:srgbClr val="000000">
                <a:alpha val="43000"/>
              </a:srgbClr>
            </a:outerShdw>
          </a:effectLst>
        </p:spPr>
      </p:pic>
      <p:pic>
        <p:nvPicPr>
          <p:cNvPr id="7" name="Imagen 6" descr="Un grupo de personas junto a una oveja&#10;&#10;Descripción generada automáticamente con confianza media">
            <a:extLst>
              <a:ext uri="{FF2B5EF4-FFF2-40B4-BE49-F238E27FC236}">
                <a16:creationId xmlns:a16="http://schemas.microsoft.com/office/drawing/2014/main" id="{316DCB48-9C71-94BE-6688-C39CE1C51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2763" y="4701494"/>
            <a:ext cx="2024701" cy="2024701"/>
          </a:xfrm>
          <a:prstGeom prst="round2DiagRect">
            <a:avLst>
              <a:gd name="adj1" fmla="val 16667"/>
              <a:gd name="adj2" fmla="val 17107"/>
            </a:avLst>
          </a:prstGeom>
          <a:ln w="38100" cap="sq">
            <a:solidFill>
              <a:srgbClr val="FFFFFF"/>
            </a:solidFill>
            <a:miter lim="800000"/>
          </a:ln>
          <a:effectLst>
            <a:outerShdw blurRad="254000" algn="tl" rotWithShape="0">
              <a:srgbClr val="000000">
                <a:alpha val="43000"/>
              </a:srgbClr>
            </a:outerShdw>
          </a:effectLst>
        </p:spPr>
      </p:pic>
      <p:pic>
        <p:nvPicPr>
          <p:cNvPr id="9" name="Imagen 8" descr="Imagen que contiene exterior, persona, animal, roca&#10;&#10;Descripción generada automáticamente">
            <a:extLst>
              <a:ext uri="{FF2B5EF4-FFF2-40B4-BE49-F238E27FC236}">
                <a16:creationId xmlns:a16="http://schemas.microsoft.com/office/drawing/2014/main" id="{F6D2169D-20A1-E69A-4541-AACF1F31B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1255" y="4686608"/>
            <a:ext cx="1815011" cy="2026762"/>
          </a:xfrm>
          <a:prstGeom prst="round2DiagRect">
            <a:avLst>
              <a:gd name="adj1" fmla="val 16667"/>
              <a:gd name="adj2" fmla="val 18320"/>
            </a:avLst>
          </a:prstGeom>
          <a:ln w="38100" cap="sq">
            <a:solidFill>
              <a:srgbClr val="FFFFFF"/>
            </a:solidFill>
            <a:miter lim="800000"/>
          </a:ln>
          <a:effectLst>
            <a:outerShdw blurRad="254000" algn="tl" rotWithShape="0">
              <a:srgbClr val="000000">
                <a:alpha val="43000"/>
              </a:srgbClr>
            </a:outerShdw>
          </a:effectLst>
        </p:spPr>
      </p:pic>
      <p:pic>
        <p:nvPicPr>
          <p:cNvPr id="15" name="Imagen 14" descr="Imagen que contiene pasto, exterior, campo, parado&#10;&#10;Descripción generada automáticamente">
            <a:extLst>
              <a:ext uri="{FF2B5EF4-FFF2-40B4-BE49-F238E27FC236}">
                <a16:creationId xmlns:a16="http://schemas.microsoft.com/office/drawing/2014/main" id="{8D8DEDFE-ADD7-37F0-EC9B-28C5A2544794}"/>
              </a:ext>
            </a:extLst>
          </p:cNvPr>
          <p:cNvPicPr>
            <a:picLocks noChangeAspect="1"/>
          </p:cNvPicPr>
          <p:nvPr/>
        </p:nvPicPr>
        <p:blipFill rotWithShape="1">
          <a:blip r:embed="rId5">
            <a:extLst>
              <a:ext uri="{28A0092B-C50C-407E-A947-70E740481C1C}">
                <a14:useLocalDpi xmlns:a14="http://schemas.microsoft.com/office/drawing/2010/main" val="0"/>
              </a:ext>
            </a:extLst>
          </a:blip>
          <a:srcRect l="22319" t="26314" r="35466" b="20718"/>
          <a:stretch/>
        </p:blipFill>
        <p:spPr>
          <a:xfrm>
            <a:off x="9983788" y="4687639"/>
            <a:ext cx="2008228" cy="2026762"/>
          </a:xfrm>
          <a:prstGeom prst="round2DiagRect">
            <a:avLst>
              <a:gd name="adj1" fmla="val 16667"/>
              <a:gd name="adj2" fmla="val 13108"/>
            </a:avLst>
          </a:prstGeom>
          <a:ln w="38100" cap="sq">
            <a:solidFill>
              <a:srgbClr val="FFFFFF"/>
            </a:solidFill>
            <a:miter lim="800000"/>
          </a:ln>
          <a:effectLst>
            <a:outerShdw blurRad="254000" algn="tl" rotWithShape="0">
              <a:srgbClr val="000000">
                <a:alpha val="43000"/>
              </a:srgbClr>
            </a:outerShdw>
          </a:effectLst>
        </p:spPr>
      </p:pic>
      <p:pic>
        <p:nvPicPr>
          <p:cNvPr id="12" name="Imagen 11" descr="Icono&#10;&#10;Descripción generada automáticamente con confianza baja">
            <a:extLst>
              <a:ext uri="{FF2B5EF4-FFF2-40B4-BE49-F238E27FC236}">
                <a16:creationId xmlns:a16="http://schemas.microsoft.com/office/drawing/2014/main" id="{D8D3708A-E67B-F680-D947-572B5DD827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277" y="65789"/>
            <a:ext cx="496800" cy="496800"/>
          </a:xfrm>
          <a:prstGeom prst="rect">
            <a:avLst/>
          </a:prstGeom>
        </p:spPr>
      </p:pic>
    </p:spTree>
    <p:extLst>
      <p:ext uri="{BB962C8B-B14F-4D97-AF65-F5344CB8AC3E}">
        <p14:creationId xmlns:p14="http://schemas.microsoft.com/office/powerpoint/2010/main" val="2238773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left)">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 calcmode="lin" valueType="num">
                                      <p:cBhvr>
                                        <p:cTn id="41" dur="1000" fill="hold"/>
                                        <p:tgtEl>
                                          <p:spTgt spid="7"/>
                                        </p:tgtEl>
                                        <p:attrNameLst>
                                          <p:attrName>style.rotation</p:attrName>
                                        </p:attrNameLst>
                                      </p:cBhvr>
                                      <p:tavLst>
                                        <p:tav tm="0">
                                          <p:val>
                                            <p:fltVal val="90"/>
                                          </p:val>
                                        </p:tav>
                                        <p:tav tm="100000">
                                          <p:val>
                                            <p:fltVal val="0"/>
                                          </p:val>
                                        </p:tav>
                                      </p:tavLst>
                                    </p:anim>
                                    <p:animEffect transition="in" filter="fade">
                                      <p:cBhvr>
                                        <p:cTn id="42" dur="1000"/>
                                        <p:tgtEl>
                                          <p:spTgt spid="7"/>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wipe(left)">
                                      <p:cBhvr>
                                        <p:cTn id="46" dur="500"/>
                                        <p:tgtEl>
                                          <p:spTgt spid="3">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wipe(left)">
                                      <p:cBhvr>
                                        <p:cTn id="51" dur="500"/>
                                        <p:tgtEl>
                                          <p:spTgt spid="3">
                                            <p:txEl>
                                              <p:pRg st="5" end="5"/>
                                            </p:tx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wipe(left)">
                                      <p:cBhvr>
                                        <p:cTn id="54" dur="500"/>
                                        <p:tgtEl>
                                          <p:spTgt spid="3">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1000" fill="hold"/>
                                        <p:tgtEl>
                                          <p:spTgt spid="9"/>
                                        </p:tgtEl>
                                        <p:attrNameLst>
                                          <p:attrName>ppt_w</p:attrName>
                                        </p:attrNameLst>
                                      </p:cBhvr>
                                      <p:tavLst>
                                        <p:tav tm="0">
                                          <p:val>
                                            <p:fltVal val="0"/>
                                          </p:val>
                                        </p:tav>
                                        <p:tav tm="100000">
                                          <p:val>
                                            <p:strVal val="#ppt_w"/>
                                          </p:val>
                                        </p:tav>
                                      </p:tavLst>
                                    </p:anim>
                                    <p:anim calcmode="lin" valueType="num">
                                      <p:cBhvr>
                                        <p:cTn id="60" dur="1000" fill="hold"/>
                                        <p:tgtEl>
                                          <p:spTgt spid="9"/>
                                        </p:tgtEl>
                                        <p:attrNameLst>
                                          <p:attrName>ppt_h</p:attrName>
                                        </p:attrNameLst>
                                      </p:cBhvr>
                                      <p:tavLst>
                                        <p:tav tm="0">
                                          <p:val>
                                            <p:fltVal val="0"/>
                                          </p:val>
                                        </p:tav>
                                        <p:tav tm="100000">
                                          <p:val>
                                            <p:strVal val="#ppt_h"/>
                                          </p:val>
                                        </p:tav>
                                      </p:tavLst>
                                    </p:anim>
                                    <p:anim calcmode="lin" valueType="num">
                                      <p:cBhvr>
                                        <p:cTn id="61" dur="1000" fill="hold"/>
                                        <p:tgtEl>
                                          <p:spTgt spid="9"/>
                                        </p:tgtEl>
                                        <p:attrNameLst>
                                          <p:attrName>style.rotation</p:attrName>
                                        </p:attrNameLst>
                                      </p:cBhvr>
                                      <p:tavLst>
                                        <p:tav tm="0">
                                          <p:val>
                                            <p:fltVal val="90"/>
                                          </p:val>
                                        </p:tav>
                                        <p:tav tm="100000">
                                          <p:val>
                                            <p:fltVal val="0"/>
                                          </p:val>
                                        </p:tav>
                                      </p:tavLst>
                                    </p:anim>
                                    <p:animEffect transition="in" filter="fade">
                                      <p:cBhvr>
                                        <p:cTn id="62" dur="1000"/>
                                        <p:tgtEl>
                                          <p:spTgt spid="9"/>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3">
                                            <p:txEl>
                                              <p:pRg st="7" end="7"/>
                                            </p:txEl>
                                          </p:spTgt>
                                        </p:tgtEl>
                                        <p:attrNameLst>
                                          <p:attrName>style.visibility</p:attrName>
                                        </p:attrNameLst>
                                      </p:cBhvr>
                                      <p:to>
                                        <p:strVal val="visible"/>
                                      </p:to>
                                    </p:set>
                                    <p:animEffect transition="in" filter="wipe(left)">
                                      <p:cBhvr>
                                        <p:cTn id="66" dur="500"/>
                                        <p:tgtEl>
                                          <p:spTgt spid="3">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Effect transition="in" filter="wipe(left)">
                                      <p:cBhvr>
                                        <p:cTn id="71" dur="500"/>
                                        <p:tgtEl>
                                          <p:spTgt spid="3">
                                            <p:txEl>
                                              <p:pRg st="8" end="8"/>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3">
                                            <p:txEl>
                                              <p:pRg st="9" end="9"/>
                                            </p:txEl>
                                          </p:spTgt>
                                        </p:tgtEl>
                                        <p:attrNameLst>
                                          <p:attrName>style.visibility</p:attrName>
                                        </p:attrNameLst>
                                      </p:cBhvr>
                                      <p:to>
                                        <p:strVal val="visible"/>
                                      </p:to>
                                    </p:set>
                                    <p:animEffect transition="in" filter="wipe(left)">
                                      <p:cBhvr>
                                        <p:cTn id="76" dur="500"/>
                                        <p:tgtEl>
                                          <p:spTgt spid="3">
                                            <p:txEl>
                                              <p:pRg st="9" end="9"/>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3">
                                            <p:txEl>
                                              <p:pRg st="10" end="10"/>
                                            </p:txEl>
                                          </p:spTgt>
                                        </p:tgtEl>
                                        <p:attrNameLst>
                                          <p:attrName>style.visibility</p:attrName>
                                        </p:attrNameLst>
                                      </p:cBhvr>
                                      <p:to>
                                        <p:strVal val="visible"/>
                                      </p:to>
                                    </p:set>
                                    <p:animEffect transition="in" filter="wipe(left)">
                                      <p:cBhvr>
                                        <p:cTn id="81" dur="500"/>
                                        <p:tgtEl>
                                          <p:spTgt spid="3">
                                            <p:txEl>
                                              <p:pRg st="10" end="1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3">
                                            <p:txEl>
                                              <p:pRg st="11" end="11"/>
                                            </p:txEl>
                                          </p:spTgt>
                                        </p:tgtEl>
                                        <p:attrNameLst>
                                          <p:attrName>style.visibility</p:attrName>
                                        </p:attrNameLst>
                                      </p:cBhvr>
                                      <p:to>
                                        <p:strVal val="visible"/>
                                      </p:to>
                                    </p:set>
                                    <p:animEffect transition="in" filter="wipe(left)">
                                      <p:cBhvr>
                                        <p:cTn id="8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BAC60E4C-68AF-B570-4821-AA4576F22F46}"/>
              </a:ext>
            </a:extLst>
          </p:cNvPr>
          <p:cNvSpPr/>
          <p:nvPr/>
        </p:nvSpPr>
        <p:spPr>
          <a:xfrm>
            <a:off x="87365" y="330200"/>
            <a:ext cx="12010609" cy="6479516"/>
          </a:xfrm>
          <a:prstGeom prst="roundRect">
            <a:avLst>
              <a:gd name="adj" fmla="val 2333"/>
            </a:avLst>
          </a:prstGeom>
          <a:solidFill>
            <a:srgbClr val="E7F8E4"/>
          </a:solidFill>
          <a:ln w="76200">
            <a:solidFill>
              <a:srgbClr val="3AA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F636023A-22D3-BB01-30AB-BD87D2585116}"/>
              </a:ext>
            </a:extLst>
          </p:cNvPr>
          <p:cNvSpPr txBox="1"/>
          <p:nvPr/>
        </p:nvSpPr>
        <p:spPr>
          <a:xfrm>
            <a:off x="617498" y="46192"/>
            <a:ext cx="6263694" cy="516945"/>
          </a:xfrm>
          <a:prstGeom prst="roundRect">
            <a:avLst/>
          </a:prstGeom>
          <a:gradFill>
            <a:gsLst>
              <a:gs pos="0">
                <a:srgbClr val="D0F7C9"/>
              </a:gs>
              <a:gs pos="50000">
                <a:srgbClr val="B9F3AF"/>
              </a:gs>
              <a:gs pos="100000">
                <a:srgbClr val="63E54D"/>
              </a:gs>
            </a:gsLst>
          </a:gradFill>
          <a:ln>
            <a:solidFill>
              <a:srgbClr val="25681A"/>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25681A"/>
                  </a:solidFill>
                  <a:prstDash val="solid"/>
                </a:ln>
                <a:solidFill>
                  <a:srgbClr val="FFFFFF"/>
                </a:solidFill>
                <a:effectLst>
                  <a:outerShdw dist="38100" dir="2700000" algn="tl" rotWithShape="0">
                    <a:srgbClr val="2F8321"/>
                  </a:outerShdw>
                </a:effectLst>
              </a:rPr>
              <a:t>EL CANTO DE DAVID </a:t>
            </a:r>
            <a:r>
              <a:rPr lang="es-ES" sz="2600" b="1" spc="300" dirty="0">
                <a:ln w="6600">
                  <a:solidFill>
                    <a:srgbClr val="25681A"/>
                  </a:solidFill>
                  <a:prstDash val="solid"/>
                </a:ln>
                <a:solidFill>
                  <a:srgbClr val="FFFFFF"/>
                </a:solidFill>
                <a:effectLst>
                  <a:outerShdw dist="38100" dir="2700000" algn="tl" rotWithShape="0">
                    <a:srgbClr val="2F8321"/>
                  </a:outerShdw>
                </a:effectLst>
              </a:rPr>
              <a:t>(Salmo 23)</a:t>
            </a:r>
          </a:p>
        </p:txBody>
      </p:sp>
      <p:pic>
        <p:nvPicPr>
          <p:cNvPr id="4" name="Imagen 3" descr="Icono&#10;&#10;Descripción generada automáticamente con confianza baja">
            <a:extLst>
              <a:ext uri="{FF2B5EF4-FFF2-40B4-BE49-F238E27FC236}">
                <a16:creationId xmlns:a16="http://schemas.microsoft.com/office/drawing/2014/main" id="{7FFAF1CE-5A39-91F7-78EB-80A63254C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10" y="65789"/>
            <a:ext cx="496800" cy="496800"/>
          </a:xfrm>
          <a:prstGeom prst="rect">
            <a:avLst/>
          </a:prstGeom>
        </p:spPr>
      </p:pic>
      <p:sp>
        <p:nvSpPr>
          <p:cNvPr id="11" name="CuadroTexto 10">
            <a:extLst>
              <a:ext uri="{FF2B5EF4-FFF2-40B4-BE49-F238E27FC236}">
                <a16:creationId xmlns:a16="http://schemas.microsoft.com/office/drawing/2014/main" id="{875C9312-6F53-2F50-473A-B4E82E942A11}"/>
              </a:ext>
            </a:extLst>
          </p:cNvPr>
          <p:cNvSpPr txBox="1"/>
          <p:nvPr/>
        </p:nvSpPr>
        <p:spPr>
          <a:xfrm>
            <a:off x="224410" y="617894"/>
            <a:ext cx="5668390" cy="6247864"/>
          </a:xfrm>
          <a:prstGeom prst="rect">
            <a:avLst/>
          </a:prstGeom>
          <a:noFill/>
        </p:spPr>
        <p:txBody>
          <a:bodyPr wrap="square">
            <a:spAutoFit/>
          </a:bodyPr>
          <a:lstStyle/>
          <a:p>
            <a:r>
              <a:rPr lang="es-ES" sz="2000" b="1" dirty="0"/>
              <a:t>En este salmo David describe al tierno Pastor que guía a su rebaño al descanso, lo alimenta “en lugares de delicados pastos ... ; junto a aguas de reposo”, y lo protege de los peligros del desierto. Además, se esboza en él el retrato del amable Anfitrión que proporciona alimento en abundancia y solícita atención a su invitado.</a:t>
            </a:r>
          </a:p>
          <a:p>
            <a:r>
              <a:rPr lang="es-ES" sz="2000" b="1" dirty="0"/>
              <a:t>El salmo termina con una confesión de absoluta confianza en Dios, quien guiará a su hijo con amor por esta vida y lo recibirá como invitado suyo hasta el fin de sus días. </a:t>
            </a:r>
          </a:p>
          <a:p>
            <a:r>
              <a:rPr lang="es-ES" sz="2000" b="1" dirty="0"/>
              <a:t>Este salmo, a través de los tiempos, ha traído seguridad y esperanza a aquellos que toman la decisión de reconocer y aceptar a Dios como el verdadero pastor. </a:t>
            </a:r>
          </a:p>
          <a:p>
            <a:r>
              <a:rPr lang="es-ES" sz="2000" b="1" dirty="0"/>
              <a:t>David cantó que Dios, como pastor, da cuidado y dirección a su rebaño hasta llevarlos al redil de la eternidad. </a:t>
            </a:r>
          </a:p>
          <a:p>
            <a:r>
              <a:rPr lang="es-ES" sz="2000" b="1" dirty="0"/>
              <a:t>Alabamos a Dios porque nos cuida, nos protege y nos llevará un día con Él a su casa.</a:t>
            </a:r>
          </a:p>
        </p:txBody>
      </p:sp>
      <p:pic>
        <p:nvPicPr>
          <p:cNvPr id="17" name="Imagen 16" descr="Un par de personas de pie&#10;&#10;Descripción generada automáticamente con confianza baja">
            <a:extLst>
              <a:ext uri="{FF2B5EF4-FFF2-40B4-BE49-F238E27FC236}">
                <a16:creationId xmlns:a16="http://schemas.microsoft.com/office/drawing/2014/main" id="{5EF2411C-222D-F36F-FF64-4C3A96848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2472" y="584883"/>
            <a:ext cx="2986149" cy="3136302"/>
          </a:xfrm>
          <a:prstGeom prst="roundRect">
            <a:avLst>
              <a:gd name="adj" fmla="val 1036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n 18" descr="Un grupo de personas posando para la cámara con un fondo de colores&#10;&#10;Descripción generada automáticamente con confianza media">
            <a:extLst>
              <a:ext uri="{FF2B5EF4-FFF2-40B4-BE49-F238E27FC236}">
                <a16:creationId xmlns:a16="http://schemas.microsoft.com/office/drawing/2014/main" id="{42877B98-4082-1312-205E-ABDC45B6B7C3}"/>
              </a:ext>
            </a:extLst>
          </p:cNvPr>
          <p:cNvPicPr>
            <a:picLocks noChangeAspect="1"/>
          </p:cNvPicPr>
          <p:nvPr/>
        </p:nvPicPr>
        <p:blipFill rotWithShape="1">
          <a:blip r:embed="rId4">
            <a:extLst>
              <a:ext uri="{28A0092B-C50C-407E-A947-70E740481C1C}">
                <a14:useLocalDpi xmlns:a14="http://schemas.microsoft.com/office/drawing/2010/main" val="0"/>
              </a:ext>
            </a:extLst>
          </a:blip>
          <a:srcRect t="7403"/>
          <a:stretch/>
        </p:blipFill>
        <p:spPr>
          <a:xfrm>
            <a:off x="6339842" y="3788610"/>
            <a:ext cx="5053185" cy="2953680"/>
          </a:xfrm>
          <a:prstGeom prst="roundRect">
            <a:avLst>
              <a:gd name="adj" fmla="val 727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a:extLst>
              <a:ext uri="{FF2B5EF4-FFF2-40B4-BE49-F238E27FC236}">
                <a16:creationId xmlns:a16="http://schemas.microsoft.com/office/drawing/2014/main" id="{EC6F850B-F42F-F747-04D5-3361C9895715}"/>
              </a:ext>
            </a:extLst>
          </p:cNvPr>
          <p:cNvPicPr>
            <a:picLocks noChangeAspect="1"/>
          </p:cNvPicPr>
          <p:nvPr/>
        </p:nvPicPr>
        <p:blipFill>
          <a:blip r:embed="rId5"/>
          <a:stretch>
            <a:fillRect/>
          </a:stretch>
        </p:blipFill>
        <p:spPr>
          <a:xfrm>
            <a:off x="6092669" y="593070"/>
            <a:ext cx="2360451" cy="3143314"/>
          </a:xfrm>
          <a:prstGeom prst="roundRect">
            <a:avLst>
              <a:gd name="adj" fmla="val 1036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37420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wipe(left)">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wipe(left)">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wipe(left)">
                                      <p:cBhvr>
                                        <p:cTn id="35" dur="500"/>
                                        <p:tgtEl>
                                          <p:spTgt spid="11">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xEl>
                                              <p:pRg st="3" end="3"/>
                                            </p:txEl>
                                          </p:spTgt>
                                        </p:tgtEl>
                                        <p:attrNameLst>
                                          <p:attrName>style.visibility</p:attrName>
                                        </p:attrNameLst>
                                      </p:cBhvr>
                                      <p:to>
                                        <p:strVal val="visible"/>
                                      </p:to>
                                    </p:set>
                                    <p:animEffect transition="in" filter="wipe(left)">
                                      <p:cBhvr>
                                        <p:cTn id="40" dur="500"/>
                                        <p:tgtEl>
                                          <p:spTgt spid="11">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xEl>
                                              <p:pRg st="4" end="4"/>
                                            </p:txEl>
                                          </p:spTgt>
                                        </p:tgtEl>
                                        <p:attrNameLst>
                                          <p:attrName>style.visibility</p:attrName>
                                        </p:attrNameLst>
                                      </p:cBhvr>
                                      <p:to>
                                        <p:strVal val="visible"/>
                                      </p:to>
                                    </p:set>
                                    <p:animEffect transition="in" filter="wipe(left)">
                                      <p:cBhvr>
                                        <p:cTn id="45"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5ECD023E-D09A-BC4F-DE68-1D10F3A1DA56}"/>
              </a:ext>
            </a:extLst>
          </p:cNvPr>
          <p:cNvSpPr/>
          <p:nvPr/>
        </p:nvSpPr>
        <p:spPr>
          <a:xfrm>
            <a:off x="87365" y="330200"/>
            <a:ext cx="12010609" cy="6479516"/>
          </a:xfrm>
          <a:prstGeom prst="roundRect">
            <a:avLst>
              <a:gd name="adj" fmla="val 2333"/>
            </a:avLst>
          </a:prstGeom>
          <a:solidFill>
            <a:srgbClr val="FCE4E5"/>
          </a:solidFill>
          <a:ln w="76200">
            <a:solidFill>
              <a:srgbClr val="B81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31E03A20-7782-ABC7-727A-7827308F515C}"/>
              </a:ext>
            </a:extLst>
          </p:cNvPr>
          <p:cNvSpPr txBox="1"/>
          <p:nvPr/>
        </p:nvSpPr>
        <p:spPr>
          <a:xfrm>
            <a:off x="581881" y="46192"/>
            <a:ext cx="7649486" cy="516945"/>
          </a:xfrm>
          <a:prstGeom prst="roundRect">
            <a:avLst/>
          </a:prstGeom>
          <a:gradFill>
            <a:gsLst>
              <a:gs pos="0">
                <a:srgbClr val="F8D0D2"/>
              </a:gs>
              <a:gs pos="50000">
                <a:srgbClr val="F3B3B6"/>
              </a:gs>
              <a:gs pos="100000">
                <a:srgbClr val="EC8489"/>
              </a:gs>
            </a:gsLst>
          </a:gradFill>
          <a:ln>
            <a:solidFill>
              <a:srgbClr val="C000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C00000"/>
                  </a:solidFill>
                  <a:prstDash val="solid"/>
                </a:ln>
                <a:solidFill>
                  <a:srgbClr val="FFFFFF"/>
                </a:solidFill>
                <a:effectLst>
                  <a:outerShdw dist="38100" dir="2700000" algn="tl" rotWithShape="0">
                    <a:srgbClr val="C00000"/>
                  </a:outerShdw>
                </a:effectLst>
              </a:rPr>
              <a:t>EL CANTO DE DÉBORA </a:t>
            </a:r>
            <a:r>
              <a:rPr lang="es-ES" sz="2600" b="1" spc="300" dirty="0">
                <a:ln w="6600">
                  <a:solidFill>
                    <a:srgbClr val="C00000"/>
                  </a:solidFill>
                  <a:prstDash val="solid"/>
                </a:ln>
                <a:solidFill>
                  <a:srgbClr val="FFFFFF"/>
                </a:solidFill>
                <a:effectLst>
                  <a:outerShdw dist="38100" dir="2700000" algn="tl" rotWithShape="0">
                    <a:srgbClr val="C00000"/>
                  </a:outerShdw>
                </a:effectLst>
              </a:rPr>
              <a:t>(Jueces 5)</a:t>
            </a:r>
          </a:p>
        </p:txBody>
      </p:sp>
      <p:pic>
        <p:nvPicPr>
          <p:cNvPr id="8" name="Imagen 7" descr="Imagen que contiene frente, monitor, tabla, luz&#10;&#10;Descripción generada automáticamente">
            <a:extLst>
              <a:ext uri="{FF2B5EF4-FFF2-40B4-BE49-F238E27FC236}">
                <a16:creationId xmlns:a16="http://schemas.microsoft.com/office/drawing/2014/main" id="{1EF4EAF5-F3DE-85DE-2C15-AA2EE0098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03" y="56398"/>
            <a:ext cx="496800" cy="496800"/>
          </a:xfrm>
          <a:prstGeom prst="rect">
            <a:avLst/>
          </a:prstGeom>
        </p:spPr>
      </p:pic>
      <p:sp>
        <p:nvSpPr>
          <p:cNvPr id="4" name="CuadroTexto 3">
            <a:extLst>
              <a:ext uri="{FF2B5EF4-FFF2-40B4-BE49-F238E27FC236}">
                <a16:creationId xmlns:a16="http://schemas.microsoft.com/office/drawing/2014/main" id="{FECCEE00-05CC-3B22-22D8-1A9F3C8E4E82}"/>
              </a:ext>
            </a:extLst>
          </p:cNvPr>
          <p:cNvSpPr txBox="1"/>
          <p:nvPr/>
        </p:nvSpPr>
        <p:spPr>
          <a:xfrm>
            <a:off x="143721" y="599914"/>
            <a:ext cx="6787985" cy="6247864"/>
          </a:xfrm>
          <a:prstGeom prst="rect">
            <a:avLst/>
          </a:prstGeom>
          <a:noFill/>
        </p:spPr>
        <p:txBody>
          <a:bodyPr wrap="square">
            <a:spAutoFit/>
          </a:bodyPr>
          <a:lstStyle/>
          <a:p>
            <a:r>
              <a:rPr lang="es-ES" sz="2000" b="1" dirty="0"/>
              <a:t>Débora era profetisa, corregía abusos y hacía justicia.</a:t>
            </a:r>
          </a:p>
          <a:p>
            <a:r>
              <a:rPr lang="es-ES" sz="2000" b="1" dirty="0"/>
              <a:t>Se sentaba debajo de un árbol que estaba entre Ramá y </a:t>
            </a:r>
            <a:r>
              <a:rPr lang="es-ES" sz="2000" b="1" dirty="0" err="1"/>
              <a:t>Bet</a:t>
            </a:r>
            <a:r>
              <a:rPr lang="es-ES" sz="2000" b="1" dirty="0"/>
              <a:t>-el. Este tipo de tribunal permitía que el pueblo se acercara hasta ella con facilidad, y “los hijos de Israel subían a ella a juicio” en este lugar. </a:t>
            </a:r>
          </a:p>
          <a:p>
            <a:r>
              <a:rPr lang="es-ES" sz="2000" b="1" dirty="0"/>
              <a:t>Los israelitas habían abandonado a Dios y, a fin de despertar a su pueblo, el Señor permitió que el gobernante cananeo, </a:t>
            </a:r>
            <a:r>
              <a:rPr lang="es-ES" sz="2000" b="1" dirty="0" err="1"/>
              <a:t>Sísara</a:t>
            </a:r>
            <a:r>
              <a:rPr lang="es-ES" sz="2000" b="1" dirty="0"/>
              <a:t>, que comandaba la fuerte cadena de fortificaciones en el norte de Palestina, oprimiese a las tribus hebreas. </a:t>
            </a:r>
          </a:p>
          <a:p>
            <a:r>
              <a:rPr lang="es-ES" sz="2000" b="1" dirty="0"/>
              <a:t>Débora envió a llamar a </a:t>
            </a:r>
            <a:r>
              <a:rPr lang="es-ES" sz="2000" b="1" dirty="0" err="1"/>
              <a:t>Barac</a:t>
            </a:r>
            <a:r>
              <a:rPr lang="es-ES" sz="2000" b="1" dirty="0"/>
              <a:t> para que reuniese un ejército para luchar contra sus enemigos, prometiéndole que Dios le daría la victoria. Por la manera en la que </a:t>
            </a:r>
            <a:r>
              <a:rPr lang="es-ES" sz="2000" b="1" dirty="0" err="1"/>
              <a:t>Barac</a:t>
            </a:r>
            <a:r>
              <a:rPr lang="es-ES" sz="2000" b="1" dirty="0"/>
              <a:t> encaró este asunto, la gloria no sería suya, sino que el Señor entregaría a </a:t>
            </a:r>
            <a:r>
              <a:rPr lang="es-ES" sz="2000" b="1" dirty="0" err="1"/>
              <a:t>Sísara</a:t>
            </a:r>
            <a:r>
              <a:rPr lang="es-ES" sz="2000" b="1" dirty="0"/>
              <a:t> en manos de una mujer. Y así sucedió.</a:t>
            </a:r>
          </a:p>
          <a:p>
            <a:r>
              <a:rPr lang="es-ES" sz="2000" b="1" dirty="0" err="1"/>
              <a:t>Sísara</a:t>
            </a:r>
            <a:r>
              <a:rPr lang="es-ES" sz="2000" b="1" dirty="0"/>
              <a:t> iba cansado y huyó a pie hasta la carpa de Jael, con cuyo clan tenía buenas relaciones.</a:t>
            </a:r>
          </a:p>
          <a:p>
            <a:r>
              <a:rPr lang="es-ES" sz="2000" b="1" dirty="0"/>
              <a:t>Al pedir </a:t>
            </a:r>
            <a:r>
              <a:rPr lang="es-ES" sz="2000" b="1" dirty="0" err="1"/>
              <a:t>Sísara</a:t>
            </a:r>
            <a:r>
              <a:rPr lang="es-ES" sz="2000" b="1" dirty="0"/>
              <a:t> agua, Jael le dio leche. Cuando se durmió profundamente, Jael lo enclavó a tierra con una estaca de la tienda de campaña.</a:t>
            </a:r>
          </a:p>
          <a:p>
            <a:r>
              <a:rPr lang="es-ES" sz="2000" b="1" dirty="0"/>
              <a:t>Dios les dio la victoria en aquel día contra sus enemigos.</a:t>
            </a:r>
          </a:p>
        </p:txBody>
      </p:sp>
      <p:pic>
        <p:nvPicPr>
          <p:cNvPr id="10" name="Imagen 9" descr="Un par de personas de pie&#10;&#10;Descripción generada automáticamente con confianza baja">
            <a:extLst>
              <a:ext uri="{FF2B5EF4-FFF2-40B4-BE49-F238E27FC236}">
                <a16:creationId xmlns:a16="http://schemas.microsoft.com/office/drawing/2014/main" id="{AC4DCB18-5C7F-3DF8-5A53-B7098C31BA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3760" y="599914"/>
            <a:ext cx="4582160" cy="6109547"/>
          </a:xfrm>
          <a:prstGeom prst="rect">
            <a:avLst/>
          </a:prstGeom>
          <a:solidFill>
            <a:srgbClr val="FFFFFF">
              <a:shade val="85000"/>
            </a:srgbClr>
          </a:solidFill>
          <a:ln w="38100" cap="sq">
            <a:solidFill>
              <a:srgbClr val="B8182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971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8"/>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7" presetID="34" presetClass="emph" presetSubtype="0"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7"/>
                                        </p:tgtEl>
                                        <p:attrNameLst>
                                          <p:attrName>ppt_x</p:attrName>
                                          <p:attrName>ppt_y</p:attrName>
                                        </p:attrNameLst>
                                      </p:cBhvr>
                                    </p:animMotion>
                                    <p:animRot by="1500000">
                                      <p:cBhvr>
                                        <p:cTn id="9" dur="125" fill="hold">
                                          <p:stCondLst>
                                            <p:cond delay="0"/>
                                          </p:stCondLst>
                                        </p:cTn>
                                        <p:tgtEl>
                                          <p:spTgt spid="7"/>
                                        </p:tgtEl>
                                        <p:attrNameLst>
                                          <p:attrName>r</p:attrName>
                                        </p:attrNameLst>
                                      </p:cBhvr>
                                    </p:animRot>
                                    <p:animRot by="-1500000">
                                      <p:cBhvr>
                                        <p:cTn id="10" dur="125" fill="hold">
                                          <p:stCondLst>
                                            <p:cond delay="125"/>
                                          </p:stCondLst>
                                        </p:cTn>
                                        <p:tgtEl>
                                          <p:spTgt spid="7"/>
                                        </p:tgtEl>
                                        <p:attrNameLst>
                                          <p:attrName>r</p:attrName>
                                        </p:attrNameLst>
                                      </p:cBhvr>
                                    </p:animRot>
                                    <p:animRot by="-1500000">
                                      <p:cBhvr>
                                        <p:cTn id="11" dur="125" fill="hold">
                                          <p:stCondLst>
                                            <p:cond delay="250"/>
                                          </p:stCondLst>
                                        </p:cTn>
                                        <p:tgtEl>
                                          <p:spTgt spid="7"/>
                                        </p:tgtEl>
                                        <p:attrNameLst>
                                          <p:attrName>r</p:attrName>
                                        </p:attrNameLst>
                                      </p:cBhvr>
                                    </p:animRot>
                                    <p:animRot by="1500000">
                                      <p:cBhvr>
                                        <p:cTn id="12" dur="125" fill="hold">
                                          <p:stCondLst>
                                            <p:cond delay="375"/>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left)">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wipe(left)">
                                      <p:cBhvr>
                                        <p:cTn id="31" dur="500"/>
                                        <p:tgtEl>
                                          <p:spTgt spid="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wipe(left)">
                                      <p:cBhvr>
                                        <p:cTn id="36" dur="500"/>
                                        <p:tgtEl>
                                          <p:spTgt spid="4">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wipe(left)">
                                      <p:cBhvr>
                                        <p:cTn id="41" dur="500"/>
                                        <p:tgtEl>
                                          <p:spTgt spid="4">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wipe(left)">
                                      <p:cBhvr>
                                        <p:cTn id="46" dur="500"/>
                                        <p:tgtEl>
                                          <p:spTgt spid="4">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Effect transition="in" filter="wipe(left)">
                                      <p:cBhvr>
                                        <p:cTn id="5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redondeadas 11">
            <a:extLst>
              <a:ext uri="{FF2B5EF4-FFF2-40B4-BE49-F238E27FC236}">
                <a16:creationId xmlns:a16="http://schemas.microsoft.com/office/drawing/2014/main" id="{BA65156D-84A5-D58E-3AA7-4A3B7C44285C}"/>
              </a:ext>
            </a:extLst>
          </p:cNvPr>
          <p:cNvSpPr/>
          <p:nvPr/>
        </p:nvSpPr>
        <p:spPr>
          <a:xfrm>
            <a:off x="87365" y="330200"/>
            <a:ext cx="12010609" cy="6479516"/>
          </a:xfrm>
          <a:prstGeom prst="roundRect">
            <a:avLst>
              <a:gd name="adj" fmla="val 2333"/>
            </a:avLst>
          </a:prstGeom>
          <a:solidFill>
            <a:srgbClr val="FCE4E5"/>
          </a:solidFill>
          <a:ln w="76200">
            <a:solidFill>
              <a:srgbClr val="B81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482D46B-1FD1-33EE-C5E8-AE1F28E467EB}"/>
              </a:ext>
            </a:extLst>
          </p:cNvPr>
          <p:cNvSpPr txBox="1"/>
          <p:nvPr/>
        </p:nvSpPr>
        <p:spPr>
          <a:xfrm>
            <a:off x="69667" y="573343"/>
            <a:ext cx="9406709" cy="6247864"/>
          </a:xfrm>
          <a:prstGeom prst="rect">
            <a:avLst/>
          </a:prstGeom>
          <a:noFill/>
        </p:spPr>
        <p:txBody>
          <a:bodyPr wrap="square">
            <a:spAutoFit/>
          </a:bodyPr>
          <a:lstStyle/>
          <a:p>
            <a:pPr marL="182563" indent="-182563"/>
            <a:r>
              <a:rPr lang="es-ES" sz="2000" b="1" dirty="0"/>
              <a:t>Por haberse puesto al frente los caudillos en Israel, por haberse ofrecido voluntariamente el pueblo, load a Jehová.  </a:t>
            </a:r>
          </a:p>
          <a:p>
            <a:pPr marL="182563" indent="-182563"/>
            <a:r>
              <a:rPr lang="es-ES" sz="2000" b="1" dirty="0"/>
              <a:t>Oíd, reyes; escuchad, oh príncipes; yo cantaré a Jehová, cantaré salmos a Jehová, el Dios de Israel.  </a:t>
            </a:r>
          </a:p>
          <a:p>
            <a:pPr marL="182563" indent="-182563"/>
            <a:r>
              <a:rPr lang="es-ES" sz="2000" b="1" dirty="0"/>
              <a:t>Cuando saliste de </a:t>
            </a:r>
            <a:r>
              <a:rPr lang="es-ES" sz="2000" b="1" dirty="0" err="1"/>
              <a:t>Seir</a:t>
            </a:r>
            <a:r>
              <a:rPr lang="es-ES" sz="2000" b="1" dirty="0"/>
              <a:t>, oh Jehová, cuando te marchaste de los campos de Edom, la tierra tembló, y los cielos destilaron, y las nubes gotearon aguas.  </a:t>
            </a:r>
          </a:p>
          <a:p>
            <a:pPr marL="182563" indent="-182563"/>
            <a:r>
              <a:rPr lang="es-ES" sz="2000" b="1" dirty="0"/>
              <a:t>Los montes temblaron delante de Jehová, aquel Sinaí, delante de Jehová Dios de Israel. </a:t>
            </a:r>
          </a:p>
          <a:p>
            <a:pPr marL="182563" indent="-182563"/>
            <a:r>
              <a:rPr lang="es-ES" sz="2000" b="1" dirty="0"/>
              <a:t>En los días de </a:t>
            </a:r>
            <a:r>
              <a:rPr lang="es-ES" sz="2000" b="1" dirty="0" err="1"/>
              <a:t>Samgar</a:t>
            </a:r>
            <a:r>
              <a:rPr lang="es-ES" sz="2000" b="1" dirty="0"/>
              <a:t> hijo de </a:t>
            </a:r>
            <a:r>
              <a:rPr lang="es-ES" sz="2000" b="1" dirty="0" err="1"/>
              <a:t>Anat</a:t>
            </a:r>
            <a:r>
              <a:rPr lang="es-ES" sz="2000" b="1" dirty="0"/>
              <a:t>, en los días de Jael, quedaron abandonados los caminos, y los que andaban por las sendas se apartaban por senderos torcidos.  </a:t>
            </a:r>
          </a:p>
          <a:p>
            <a:pPr marL="182563" indent="-182563"/>
            <a:r>
              <a:rPr lang="es-ES" sz="2000" b="1" dirty="0"/>
              <a:t>Las aldeas quedaron abandonadas en Israel, habían decaído, hasta que yo Débora me levanté, me levanté como madre en Israel.  </a:t>
            </a:r>
          </a:p>
          <a:p>
            <a:pPr marL="182563" indent="-182563"/>
            <a:r>
              <a:rPr lang="es-ES" sz="2000" b="1" dirty="0"/>
              <a:t>Cuando escogían nuevos dioses, la guerra estaba a las puertas; ¿Se veía escudo o lanza entre cuarenta mil en Israel?  </a:t>
            </a:r>
          </a:p>
          <a:p>
            <a:pPr marL="182563" indent="-182563"/>
            <a:r>
              <a:rPr lang="es-ES" sz="2000" b="1" dirty="0"/>
              <a:t>Mi corazón es para vosotros, jefes de Israel, para los que voluntariamente os ofrecisteis entre el pueblo. Load a Jehová.  </a:t>
            </a:r>
          </a:p>
          <a:p>
            <a:pPr marL="182563" indent="-182563"/>
            <a:r>
              <a:rPr lang="es-ES" sz="2000" b="1" dirty="0"/>
              <a:t>Vosotros los que cabalgáis en asnas blancas, los que presidís en juicio, y vosotros los que viajáis, hablad.  </a:t>
            </a:r>
          </a:p>
          <a:p>
            <a:pPr marL="182563" indent="-182563"/>
            <a:r>
              <a:rPr lang="es-ES" sz="2000" b="1" dirty="0"/>
              <a:t>Lejos del ruido de los arqueros, en los abrevaderos, allí repetirán los triunfos de Jehová, los triunfos de sus aldeas en Israel; entonces marchará hacia las puertas el pueblo de Jehová.  Despierta, despierta, Débora; despierta, despierta, entona cántico. </a:t>
            </a:r>
          </a:p>
        </p:txBody>
      </p:sp>
      <p:pic>
        <p:nvPicPr>
          <p:cNvPr id="5" name="Imagen 4">
            <a:extLst>
              <a:ext uri="{FF2B5EF4-FFF2-40B4-BE49-F238E27FC236}">
                <a16:creationId xmlns:a16="http://schemas.microsoft.com/office/drawing/2014/main" id="{5909A188-6E1C-C106-2E0F-CAE98A8D683B}"/>
              </a:ext>
            </a:extLst>
          </p:cNvPr>
          <p:cNvPicPr>
            <a:picLocks noChangeAspect="1"/>
          </p:cNvPicPr>
          <p:nvPr/>
        </p:nvPicPr>
        <p:blipFill rotWithShape="1">
          <a:blip r:embed="rId2">
            <a:extLst>
              <a:ext uri="{28A0092B-C50C-407E-A947-70E740481C1C}">
                <a14:useLocalDpi xmlns:a14="http://schemas.microsoft.com/office/drawing/2010/main" val="0"/>
              </a:ext>
            </a:extLst>
          </a:blip>
          <a:srcRect t="8619" b="8619"/>
          <a:stretch/>
        </p:blipFill>
        <p:spPr>
          <a:xfrm>
            <a:off x="9427294" y="394706"/>
            <a:ext cx="2614023" cy="3235036"/>
          </a:xfrm>
          <a:prstGeom prst="roundRect">
            <a:avLst>
              <a:gd name="adj" fmla="val 4167"/>
            </a:avLst>
          </a:prstGeom>
          <a:solidFill>
            <a:srgbClr val="FFFFFF"/>
          </a:solidFill>
          <a:ln w="381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7" name="Imagen 6" descr="Un dibujo de una persona&#10;&#10;Descripción generada automáticamente con confianza baja">
            <a:extLst>
              <a:ext uri="{FF2B5EF4-FFF2-40B4-BE49-F238E27FC236}">
                <a16:creationId xmlns:a16="http://schemas.microsoft.com/office/drawing/2014/main" id="{5B50831D-3A20-153B-104D-55423D2B9ADC}"/>
              </a:ext>
            </a:extLst>
          </p:cNvPr>
          <p:cNvPicPr>
            <a:picLocks noChangeAspect="1"/>
          </p:cNvPicPr>
          <p:nvPr/>
        </p:nvPicPr>
        <p:blipFill rotWithShape="1">
          <a:blip r:embed="rId3">
            <a:extLst>
              <a:ext uri="{28A0092B-C50C-407E-A947-70E740481C1C}">
                <a14:useLocalDpi xmlns:a14="http://schemas.microsoft.com/office/drawing/2010/main" val="0"/>
              </a:ext>
            </a:extLst>
          </a:blip>
          <a:srcRect b="4236"/>
          <a:stretch/>
        </p:blipFill>
        <p:spPr>
          <a:xfrm>
            <a:off x="9640086" y="3697275"/>
            <a:ext cx="2405017" cy="3044908"/>
          </a:xfrm>
          <a:prstGeom prst="roundRect">
            <a:avLst>
              <a:gd name="adj" fmla="val 4167"/>
            </a:avLst>
          </a:prstGeom>
          <a:solidFill>
            <a:srgbClr val="FFFFFF"/>
          </a:solidFill>
          <a:ln w="381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10" name="CuadroTexto 9">
            <a:extLst>
              <a:ext uri="{FF2B5EF4-FFF2-40B4-BE49-F238E27FC236}">
                <a16:creationId xmlns:a16="http://schemas.microsoft.com/office/drawing/2014/main" id="{C231ADAF-1FB4-99BC-17A8-1EF863116A22}"/>
              </a:ext>
            </a:extLst>
          </p:cNvPr>
          <p:cNvSpPr txBox="1"/>
          <p:nvPr/>
        </p:nvSpPr>
        <p:spPr>
          <a:xfrm>
            <a:off x="581881" y="46192"/>
            <a:ext cx="7649486" cy="516945"/>
          </a:xfrm>
          <a:prstGeom prst="roundRect">
            <a:avLst/>
          </a:prstGeom>
          <a:gradFill>
            <a:gsLst>
              <a:gs pos="0">
                <a:srgbClr val="F8D0D2"/>
              </a:gs>
              <a:gs pos="50000">
                <a:srgbClr val="F3B3B6"/>
              </a:gs>
              <a:gs pos="100000">
                <a:srgbClr val="EC8489"/>
              </a:gs>
            </a:gsLst>
          </a:gradFill>
          <a:ln>
            <a:solidFill>
              <a:srgbClr val="C000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C00000"/>
                  </a:solidFill>
                  <a:prstDash val="solid"/>
                </a:ln>
                <a:solidFill>
                  <a:srgbClr val="FFFFFF"/>
                </a:solidFill>
                <a:effectLst>
                  <a:outerShdw dist="38100" dir="2700000" algn="tl" rotWithShape="0">
                    <a:srgbClr val="C00000"/>
                  </a:outerShdw>
                </a:effectLst>
              </a:rPr>
              <a:t>EL CANTO DE DÉBORA </a:t>
            </a:r>
            <a:r>
              <a:rPr lang="es-ES" sz="2600" b="1" spc="300" dirty="0">
                <a:ln w="6600">
                  <a:solidFill>
                    <a:srgbClr val="C00000"/>
                  </a:solidFill>
                  <a:prstDash val="solid"/>
                </a:ln>
                <a:solidFill>
                  <a:srgbClr val="FFFFFF"/>
                </a:solidFill>
                <a:effectLst>
                  <a:outerShdw dist="38100" dir="2700000" algn="tl" rotWithShape="0">
                    <a:srgbClr val="C00000"/>
                  </a:outerShdw>
                </a:effectLst>
              </a:rPr>
              <a:t>(Jueces 5)</a:t>
            </a:r>
          </a:p>
        </p:txBody>
      </p:sp>
      <p:pic>
        <p:nvPicPr>
          <p:cNvPr id="11" name="Imagen 10" descr="Imagen que contiene frente, monitor, tabla, luz&#10;&#10;Descripción generada automáticamente">
            <a:extLst>
              <a:ext uri="{FF2B5EF4-FFF2-40B4-BE49-F238E27FC236}">
                <a16:creationId xmlns:a16="http://schemas.microsoft.com/office/drawing/2014/main" id="{6250388B-2A32-B1FB-264F-5D597194B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03" y="56398"/>
            <a:ext cx="496800" cy="496800"/>
          </a:xfrm>
          <a:prstGeom prst="rect">
            <a:avLst/>
          </a:prstGeom>
        </p:spPr>
      </p:pic>
    </p:spTree>
    <p:extLst>
      <p:ext uri="{BB962C8B-B14F-4D97-AF65-F5344CB8AC3E}">
        <p14:creationId xmlns:p14="http://schemas.microsoft.com/office/powerpoint/2010/main" val="3976575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left)">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left)">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wipe(left)">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5"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heckerboard(down)">
                                      <p:cBhvr>
                                        <p:cTn id="46" dur="500"/>
                                        <p:tgtEl>
                                          <p:spTgt spid="7"/>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wipe(left)">
                                      <p:cBhvr>
                                        <p:cTn id="50" dur="5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wipe(left)">
                                      <p:cBhvr>
                                        <p:cTn id="55" dur="500"/>
                                        <p:tgtEl>
                                          <p:spTgt spid="3">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wipe(left)">
                                      <p:cBhvr>
                                        <p:cTn id="6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redondeadas 11">
            <a:extLst>
              <a:ext uri="{FF2B5EF4-FFF2-40B4-BE49-F238E27FC236}">
                <a16:creationId xmlns:a16="http://schemas.microsoft.com/office/drawing/2014/main" id="{F9D42964-819C-BA30-ADA3-83F41C39F211}"/>
              </a:ext>
            </a:extLst>
          </p:cNvPr>
          <p:cNvSpPr/>
          <p:nvPr/>
        </p:nvSpPr>
        <p:spPr>
          <a:xfrm>
            <a:off x="87365" y="330200"/>
            <a:ext cx="12010609" cy="6479516"/>
          </a:xfrm>
          <a:prstGeom prst="roundRect">
            <a:avLst>
              <a:gd name="adj" fmla="val 2333"/>
            </a:avLst>
          </a:prstGeom>
          <a:solidFill>
            <a:srgbClr val="FCE4E5"/>
          </a:solidFill>
          <a:ln w="76200">
            <a:solidFill>
              <a:srgbClr val="B81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DBA374E-746D-7AC4-0A1A-488F65C8E823}"/>
              </a:ext>
            </a:extLst>
          </p:cNvPr>
          <p:cNvSpPr txBox="1"/>
          <p:nvPr/>
        </p:nvSpPr>
        <p:spPr>
          <a:xfrm>
            <a:off x="196422" y="610136"/>
            <a:ext cx="8953500" cy="6247864"/>
          </a:xfrm>
          <a:prstGeom prst="rect">
            <a:avLst/>
          </a:prstGeom>
          <a:noFill/>
        </p:spPr>
        <p:txBody>
          <a:bodyPr wrap="square">
            <a:spAutoFit/>
          </a:bodyPr>
          <a:lstStyle/>
          <a:p>
            <a:pPr marL="182563" indent="-182563"/>
            <a:r>
              <a:rPr lang="es-ES" sz="2000" b="1" dirty="0"/>
              <a:t>Levántate, </a:t>
            </a:r>
            <a:r>
              <a:rPr lang="es-ES" sz="2000" b="1" dirty="0" err="1"/>
              <a:t>Barac</a:t>
            </a:r>
            <a:r>
              <a:rPr lang="es-ES" sz="2000" b="1" dirty="0"/>
              <a:t>, y lleva tus cautivos, hijo de </a:t>
            </a:r>
            <a:r>
              <a:rPr lang="es-ES" sz="2000" b="1" dirty="0" err="1"/>
              <a:t>Abinoam</a:t>
            </a:r>
            <a:r>
              <a:rPr lang="es-ES" sz="2000" b="1" dirty="0"/>
              <a:t>.  Entonces marchó el resto de los nobles; el pueblo de Jehová marchó por él en contra de los poderosos.  De Efraín vinieron los radicados en Amalec, en </a:t>
            </a:r>
            <a:r>
              <a:rPr lang="es-ES" sz="2000" b="1" dirty="0" err="1"/>
              <a:t>pos</a:t>
            </a:r>
            <a:r>
              <a:rPr lang="es-ES" sz="2000" b="1" dirty="0"/>
              <a:t> de ti, Benjamín, entre tus pueblos; de </a:t>
            </a:r>
            <a:r>
              <a:rPr lang="es-ES" sz="2000" b="1" dirty="0" err="1"/>
              <a:t>Maquir</a:t>
            </a:r>
            <a:r>
              <a:rPr lang="es-ES" sz="2000" b="1" dirty="0"/>
              <a:t> descendieron príncipes, y de Zabulón los que tenían vara de mando. Caudillos también de Isacar fueron con Débora; y como </a:t>
            </a:r>
            <a:r>
              <a:rPr lang="es-ES" sz="2000" b="1" dirty="0" err="1"/>
              <a:t>Barac</a:t>
            </a:r>
            <a:r>
              <a:rPr lang="es-ES" sz="2000" b="1" dirty="0"/>
              <a:t>, también Isacar se precipitó a pie en el valle. </a:t>
            </a:r>
          </a:p>
          <a:p>
            <a:pPr marL="182563" indent="-182563"/>
            <a:r>
              <a:rPr lang="es-ES" sz="2000" b="1" dirty="0"/>
              <a:t>Entre las familias de Rubén hubo grandes resoluciones del corazón.  ¿Por qué te quedaste entre los rediles, para oír los balidos de los rebaños? </a:t>
            </a:r>
          </a:p>
          <a:p>
            <a:pPr marL="182563" indent="-182563"/>
            <a:r>
              <a:rPr lang="es-ES" sz="2000" b="1" dirty="0"/>
              <a:t>Entre las familias de Rubén hubo grandes propósitos del corazón.  Galaad se quedó al otro lado del Jordán; y Dan, ¿por qué se estuvo junto a las naves? </a:t>
            </a:r>
          </a:p>
          <a:p>
            <a:pPr marL="182563" indent="-182563"/>
            <a:r>
              <a:rPr lang="es-ES" sz="2000" b="1" dirty="0"/>
              <a:t>Se mantuvo Aser a la ribera del mar, y se quedó en sus puertos.  El pueblo de Zabulón expuso su vida a la muerte, y Neftalí en las alturas del campo.  Vinieron reyes y pelearon; entonces pelearon los reyes de Canaán, en </a:t>
            </a:r>
            <a:r>
              <a:rPr lang="es-ES" sz="2000" b="1" dirty="0" err="1"/>
              <a:t>Taanac</a:t>
            </a:r>
            <a:r>
              <a:rPr lang="es-ES" sz="2000" b="1" dirty="0"/>
              <a:t>, junto a las aguas de </a:t>
            </a:r>
            <a:r>
              <a:rPr lang="es-ES" sz="2000" b="1" dirty="0" err="1"/>
              <a:t>Meguido</a:t>
            </a:r>
            <a:r>
              <a:rPr lang="es-ES" sz="2000" b="1" dirty="0"/>
              <a:t>, mas no llevaron ganancia alguna de dinero.</a:t>
            </a:r>
          </a:p>
          <a:p>
            <a:pPr marL="182563" indent="-182563"/>
            <a:r>
              <a:rPr lang="es-ES" sz="2000" b="1" dirty="0"/>
              <a:t>Desde los cielos pelearon las estrellas; desde sus órbitas pelearon contra </a:t>
            </a:r>
            <a:r>
              <a:rPr lang="es-ES" sz="2000" b="1" dirty="0" err="1"/>
              <a:t>Sísara</a:t>
            </a:r>
            <a:r>
              <a:rPr lang="es-ES" sz="2000" b="1" dirty="0"/>
              <a:t>.  Los barrió el torrente de </a:t>
            </a:r>
            <a:r>
              <a:rPr lang="es-ES" sz="2000" b="1" dirty="0" err="1"/>
              <a:t>Cisón</a:t>
            </a:r>
            <a:r>
              <a:rPr lang="es-ES" sz="2000" b="1" dirty="0"/>
              <a:t>, el antiguo torrente, el torrente de </a:t>
            </a:r>
            <a:r>
              <a:rPr lang="es-ES" sz="2000" b="1" dirty="0" err="1"/>
              <a:t>Cisón</a:t>
            </a:r>
            <a:r>
              <a:rPr lang="es-ES" sz="2000" b="1" dirty="0"/>
              <a:t>. </a:t>
            </a:r>
          </a:p>
          <a:p>
            <a:pPr marL="182563" indent="-182563"/>
            <a:r>
              <a:rPr lang="es-ES" sz="2000" b="1" dirty="0"/>
              <a:t>Marcha, oh alma mía, con poder.  Entonces resonaron los cascos de los caballos por el galopar, por el galopar de sus valientes.  Maldecid a </a:t>
            </a:r>
            <a:r>
              <a:rPr lang="es-ES" sz="2000" b="1" dirty="0" err="1"/>
              <a:t>Meroz</a:t>
            </a:r>
            <a:r>
              <a:rPr lang="es-ES" sz="2000" b="1" dirty="0"/>
              <a:t>, dijo el ángel de Jehová; maldecid severamente a sus moradores, porque no vinieron al socorro de Jehová, al socorro de Jehová contra los fuertes…</a:t>
            </a:r>
          </a:p>
        </p:txBody>
      </p:sp>
      <p:pic>
        <p:nvPicPr>
          <p:cNvPr id="5" name="Imagen 4" descr="Imagen que contiene hombre, palma, posando, vestido&#10;&#10;Descripción generada automáticamente">
            <a:extLst>
              <a:ext uri="{FF2B5EF4-FFF2-40B4-BE49-F238E27FC236}">
                <a16:creationId xmlns:a16="http://schemas.microsoft.com/office/drawing/2014/main" id="{096B3427-3AC6-F98F-25DF-6813B2369845}"/>
              </a:ext>
            </a:extLst>
          </p:cNvPr>
          <p:cNvPicPr>
            <a:picLocks noChangeAspect="1"/>
          </p:cNvPicPr>
          <p:nvPr/>
        </p:nvPicPr>
        <p:blipFill rotWithShape="1">
          <a:blip r:embed="rId2">
            <a:extLst>
              <a:ext uri="{28A0092B-C50C-407E-A947-70E740481C1C}">
                <a14:useLocalDpi xmlns:a14="http://schemas.microsoft.com/office/drawing/2010/main" val="0"/>
              </a:ext>
            </a:extLst>
          </a:blip>
          <a:srcRect l="43935" r="20406"/>
          <a:stretch/>
        </p:blipFill>
        <p:spPr>
          <a:xfrm>
            <a:off x="9210222" y="435223"/>
            <a:ext cx="2775676" cy="4821883"/>
          </a:xfrm>
          <a:prstGeom prst="roundRect">
            <a:avLst>
              <a:gd name="adj" fmla="val 4167"/>
            </a:avLst>
          </a:prstGeom>
          <a:solidFill>
            <a:srgbClr val="FFFFFF"/>
          </a:solidFill>
          <a:ln w="381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6" name="Imagen 5">
            <a:extLst>
              <a:ext uri="{FF2B5EF4-FFF2-40B4-BE49-F238E27FC236}">
                <a16:creationId xmlns:a16="http://schemas.microsoft.com/office/drawing/2014/main" id="{9957CFA5-0EDD-849B-2E6D-5EB832F00694}"/>
              </a:ext>
            </a:extLst>
          </p:cNvPr>
          <p:cNvPicPr>
            <a:picLocks noChangeAspect="1"/>
          </p:cNvPicPr>
          <p:nvPr/>
        </p:nvPicPr>
        <p:blipFill>
          <a:blip r:embed="rId3"/>
          <a:stretch>
            <a:fillRect/>
          </a:stretch>
        </p:blipFill>
        <p:spPr>
          <a:xfrm>
            <a:off x="9210221" y="5340172"/>
            <a:ext cx="2772956" cy="1386478"/>
          </a:xfrm>
          <a:prstGeom prst="roundRect">
            <a:avLst>
              <a:gd name="adj" fmla="val 4167"/>
            </a:avLst>
          </a:prstGeom>
          <a:solidFill>
            <a:srgbClr val="FFFFFF"/>
          </a:solidFill>
          <a:ln w="381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10" name="CuadroTexto 9">
            <a:extLst>
              <a:ext uri="{FF2B5EF4-FFF2-40B4-BE49-F238E27FC236}">
                <a16:creationId xmlns:a16="http://schemas.microsoft.com/office/drawing/2014/main" id="{873E860D-6FF1-D7EE-07FB-DAF327BB8B1A}"/>
              </a:ext>
            </a:extLst>
          </p:cNvPr>
          <p:cNvSpPr txBox="1"/>
          <p:nvPr/>
        </p:nvSpPr>
        <p:spPr>
          <a:xfrm>
            <a:off x="581881" y="46192"/>
            <a:ext cx="7649486" cy="516945"/>
          </a:xfrm>
          <a:prstGeom prst="roundRect">
            <a:avLst/>
          </a:prstGeom>
          <a:gradFill>
            <a:gsLst>
              <a:gs pos="0">
                <a:srgbClr val="F8D0D2"/>
              </a:gs>
              <a:gs pos="50000">
                <a:srgbClr val="F3B3B6"/>
              </a:gs>
              <a:gs pos="100000">
                <a:srgbClr val="EC8489"/>
              </a:gs>
            </a:gsLst>
          </a:gradFill>
          <a:ln>
            <a:solidFill>
              <a:srgbClr val="C000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C00000"/>
                  </a:solidFill>
                  <a:prstDash val="solid"/>
                </a:ln>
                <a:solidFill>
                  <a:srgbClr val="FFFFFF"/>
                </a:solidFill>
                <a:effectLst>
                  <a:outerShdw dist="38100" dir="2700000" algn="tl" rotWithShape="0">
                    <a:srgbClr val="C00000"/>
                  </a:outerShdw>
                </a:effectLst>
              </a:rPr>
              <a:t>EL CANTO DE DÉBORA </a:t>
            </a:r>
            <a:r>
              <a:rPr lang="es-ES" sz="2600" b="1" spc="300" dirty="0">
                <a:ln w="6600">
                  <a:solidFill>
                    <a:srgbClr val="C00000"/>
                  </a:solidFill>
                  <a:prstDash val="solid"/>
                </a:ln>
                <a:solidFill>
                  <a:srgbClr val="FFFFFF"/>
                </a:solidFill>
                <a:effectLst>
                  <a:outerShdw dist="38100" dir="2700000" algn="tl" rotWithShape="0">
                    <a:srgbClr val="C00000"/>
                  </a:outerShdw>
                </a:effectLst>
              </a:rPr>
              <a:t>(Jueces 5)</a:t>
            </a:r>
          </a:p>
        </p:txBody>
      </p:sp>
      <p:pic>
        <p:nvPicPr>
          <p:cNvPr id="11" name="Imagen 10" descr="Imagen que contiene frente, monitor, tabla, luz&#10;&#10;Descripción generada automáticamente">
            <a:extLst>
              <a:ext uri="{FF2B5EF4-FFF2-40B4-BE49-F238E27FC236}">
                <a16:creationId xmlns:a16="http://schemas.microsoft.com/office/drawing/2014/main" id="{63198C2B-9759-7D56-7577-FDF087CDE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03" y="56398"/>
            <a:ext cx="496800" cy="496800"/>
          </a:xfrm>
          <a:prstGeom prst="rect">
            <a:avLst/>
          </a:prstGeom>
        </p:spPr>
      </p:pic>
    </p:spTree>
    <p:extLst>
      <p:ext uri="{BB962C8B-B14F-4D97-AF65-F5344CB8AC3E}">
        <p14:creationId xmlns:p14="http://schemas.microsoft.com/office/powerpoint/2010/main" val="294410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heckerboard(across)">
                                      <p:cBhvr>
                                        <p:cTn id="31" dur="500"/>
                                        <p:tgtEl>
                                          <p:spTgt spid="6"/>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left)">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wipe(left)">
                                      <p:cBhvr>
                                        <p:cTn id="4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id="{7AC57651-F943-F4C0-A029-8EEA7039D40C}"/>
              </a:ext>
            </a:extLst>
          </p:cNvPr>
          <p:cNvSpPr/>
          <p:nvPr/>
        </p:nvSpPr>
        <p:spPr>
          <a:xfrm>
            <a:off x="87365" y="330200"/>
            <a:ext cx="12010609" cy="6479516"/>
          </a:xfrm>
          <a:prstGeom prst="roundRect">
            <a:avLst>
              <a:gd name="adj" fmla="val 2333"/>
            </a:avLst>
          </a:prstGeom>
          <a:solidFill>
            <a:srgbClr val="FCE4E5"/>
          </a:solidFill>
          <a:ln w="76200">
            <a:solidFill>
              <a:srgbClr val="B81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96CA206-F8BF-8F4E-703D-24BE0287C22A}"/>
              </a:ext>
            </a:extLst>
          </p:cNvPr>
          <p:cNvSpPr txBox="1"/>
          <p:nvPr/>
        </p:nvSpPr>
        <p:spPr>
          <a:xfrm>
            <a:off x="180976" y="3197524"/>
            <a:ext cx="3581400" cy="3477875"/>
          </a:xfrm>
          <a:prstGeom prst="rect">
            <a:avLst/>
          </a:prstGeom>
          <a:noFill/>
        </p:spPr>
        <p:txBody>
          <a:bodyPr wrap="square">
            <a:spAutoFit/>
          </a:bodyPr>
          <a:lstStyle/>
          <a:p>
            <a:pPr marL="182563" indent="-182563"/>
            <a:r>
              <a:rPr lang="es-ES" sz="2000" b="1" dirty="0"/>
              <a:t>A cada uno una doncella, o dos; las vestiduras de colores para </a:t>
            </a:r>
            <a:r>
              <a:rPr lang="es-ES" sz="2000" b="1" dirty="0" err="1"/>
              <a:t>Sísara</a:t>
            </a:r>
            <a:r>
              <a:rPr lang="es-ES" sz="2000" b="1" dirty="0"/>
              <a:t>, las vestiduras bordadas de colores; la ropa de color bordada de ambos lados, para los jefes de los que tomaron el botín.  </a:t>
            </a:r>
          </a:p>
          <a:p>
            <a:pPr marL="182563" indent="-182563"/>
            <a:r>
              <a:rPr lang="es-ES" sz="2000" b="1" dirty="0"/>
              <a:t>Así perezcan todos tus enemigos, oh Jehová; mas los que te aman, sean como el sol cuando sale en su fuerza. </a:t>
            </a:r>
          </a:p>
        </p:txBody>
      </p:sp>
      <p:pic>
        <p:nvPicPr>
          <p:cNvPr id="4" name="Imagen 3">
            <a:extLst>
              <a:ext uri="{FF2B5EF4-FFF2-40B4-BE49-F238E27FC236}">
                <a16:creationId xmlns:a16="http://schemas.microsoft.com/office/drawing/2014/main" id="{6199AE14-D859-65CA-ECEE-DDCF5C4A7485}"/>
              </a:ext>
            </a:extLst>
          </p:cNvPr>
          <p:cNvPicPr>
            <a:picLocks noChangeAspect="1"/>
          </p:cNvPicPr>
          <p:nvPr/>
        </p:nvPicPr>
        <p:blipFill rotWithShape="1">
          <a:blip r:embed="rId2"/>
          <a:srcRect l="6400" t="16607"/>
          <a:stretch/>
        </p:blipFill>
        <p:spPr>
          <a:xfrm>
            <a:off x="6613130" y="3281726"/>
            <a:ext cx="2643447" cy="3393672"/>
          </a:xfrm>
          <a:prstGeom prst="rect">
            <a:avLst/>
          </a:prstGeom>
          <a:ln w="38100" cap="sq" cmpd="thickThin">
            <a:solidFill>
              <a:srgbClr val="000000"/>
            </a:solidFill>
            <a:prstDash val="solid"/>
            <a:miter lim="800000"/>
          </a:ln>
          <a:effectLst>
            <a:innerShdw blurRad="76200">
              <a:srgbClr val="000000"/>
            </a:innerShdw>
          </a:effectLst>
        </p:spPr>
      </p:pic>
      <p:pic>
        <p:nvPicPr>
          <p:cNvPr id="6" name="Imagen 5" descr="Una persona acostado en una cama con cobijas de colores&#10;&#10;Descripción generada automáticamente con confianza baja">
            <a:extLst>
              <a:ext uri="{FF2B5EF4-FFF2-40B4-BE49-F238E27FC236}">
                <a16:creationId xmlns:a16="http://schemas.microsoft.com/office/drawing/2014/main" id="{59613253-0542-D3A1-DF6D-E6F876A6A177}"/>
              </a:ext>
            </a:extLst>
          </p:cNvPr>
          <p:cNvPicPr>
            <a:picLocks noChangeAspect="1"/>
          </p:cNvPicPr>
          <p:nvPr/>
        </p:nvPicPr>
        <p:blipFill rotWithShape="1">
          <a:blip r:embed="rId3">
            <a:extLst>
              <a:ext uri="{28A0092B-C50C-407E-A947-70E740481C1C}">
                <a14:useLocalDpi xmlns:a14="http://schemas.microsoft.com/office/drawing/2010/main" val="0"/>
              </a:ext>
            </a:extLst>
          </a:blip>
          <a:srcRect t="218"/>
          <a:stretch/>
        </p:blipFill>
        <p:spPr>
          <a:xfrm>
            <a:off x="9371929" y="3281726"/>
            <a:ext cx="2555965" cy="3393673"/>
          </a:xfrm>
          <a:prstGeom prst="rect">
            <a:avLst/>
          </a:prstGeom>
          <a:ln w="38100" cap="sq" cmpd="thickThin">
            <a:solidFill>
              <a:srgbClr val="000000"/>
            </a:solidFill>
            <a:prstDash val="solid"/>
            <a:miter lim="800000"/>
          </a:ln>
          <a:effectLst>
            <a:innerShdw blurRad="76200">
              <a:srgbClr val="000000"/>
            </a:innerShdw>
          </a:effectLst>
        </p:spPr>
      </p:pic>
      <p:sp>
        <p:nvSpPr>
          <p:cNvPr id="9" name="CuadroTexto 8">
            <a:extLst>
              <a:ext uri="{FF2B5EF4-FFF2-40B4-BE49-F238E27FC236}">
                <a16:creationId xmlns:a16="http://schemas.microsoft.com/office/drawing/2014/main" id="{FC06E71E-5711-275B-E505-9A5B3B481CAC}"/>
              </a:ext>
            </a:extLst>
          </p:cNvPr>
          <p:cNvSpPr txBox="1"/>
          <p:nvPr/>
        </p:nvSpPr>
        <p:spPr>
          <a:xfrm>
            <a:off x="180975" y="639118"/>
            <a:ext cx="11306175" cy="2862322"/>
          </a:xfrm>
          <a:prstGeom prst="rect">
            <a:avLst/>
          </a:prstGeom>
          <a:noFill/>
        </p:spPr>
        <p:txBody>
          <a:bodyPr wrap="square">
            <a:spAutoFit/>
          </a:bodyPr>
          <a:lstStyle/>
          <a:p>
            <a:pPr marL="182563" indent="-182563"/>
            <a:r>
              <a:rPr lang="es-ES" sz="2000" b="1" dirty="0"/>
              <a:t>Bendita sea entre las mujeres Jael, mujer de Heber </a:t>
            </a:r>
            <a:r>
              <a:rPr lang="es-ES" sz="2000" b="1" dirty="0" err="1"/>
              <a:t>ceneo</a:t>
            </a:r>
            <a:r>
              <a:rPr lang="es-ES" sz="2000" b="1" dirty="0"/>
              <a:t>; sobre las mujeres bendita sea en la tienda.  El pidió agua, y ella le dio leche; en tazón de nobles le presentó crema.  Tendió su mano a la estaca, y su diestra al mazo de trabajadores, y golpeó a </a:t>
            </a:r>
            <a:r>
              <a:rPr lang="es-ES" sz="2000" b="1" dirty="0" err="1"/>
              <a:t>Sísara</a:t>
            </a:r>
            <a:r>
              <a:rPr lang="es-ES" sz="2000" b="1" dirty="0"/>
              <a:t>; hirió su cabeza, y le horadó, y atravesó sus sienes.  Cayó encorvado entre sus pies, quedó tendido; entre sus pies cayó encorvado; donde se encorvó, allí cayó muerto. </a:t>
            </a:r>
          </a:p>
          <a:p>
            <a:pPr marL="182563" indent="-182563"/>
            <a:r>
              <a:rPr lang="es-ES" sz="2000" b="1" dirty="0"/>
              <a:t>La madre de </a:t>
            </a:r>
            <a:r>
              <a:rPr lang="es-ES" sz="2000" b="1" dirty="0" err="1"/>
              <a:t>Sísara</a:t>
            </a:r>
            <a:r>
              <a:rPr lang="es-ES" sz="2000" b="1" dirty="0"/>
              <a:t> se asoma a la ventana, y por entre las celosías a voces dice: ¿Por qué tarda su carro en venir? ¿Por qué las ruedas de sus carros se detienen?  Las más avisadas de sus damas le respondían, y aun ella se respondía a sí misma:  ¿No han hallado botín, y lo están repartiendo? </a:t>
            </a:r>
          </a:p>
          <a:p>
            <a:pPr marL="182563" indent="-182563"/>
            <a:endParaRPr lang="es-ES" sz="2000" b="1" dirty="0"/>
          </a:p>
        </p:txBody>
      </p:sp>
      <p:pic>
        <p:nvPicPr>
          <p:cNvPr id="12" name="Imagen 11">
            <a:extLst>
              <a:ext uri="{FF2B5EF4-FFF2-40B4-BE49-F238E27FC236}">
                <a16:creationId xmlns:a16="http://schemas.microsoft.com/office/drawing/2014/main" id="{DE6FC907-0AA8-191C-8C1D-A2F3C7C81D31}"/>
              </a:ext>
            </a:extLst>
          </p:cNvPr>
          <p:cNvPicPr>
            <a:picLocks noChangeAspect="1"/>
          </p:cNvPicPr>
          <p:nvPr/>
        </p:nvPicPr>
        <p:blipFill rotWithShape="1">
          <a:blip r:embed="rId4"/>
          <a:srcRect t="4284" b="3191"/>
          <a:stretch/>
        </p:blipFill>
        <p:spPr>
          <a:xfrm>
            <a:off x="3941813" y="3288839"/>
            <a:ext cx="2555965" cy="3379445"/>
          </a:xfrm>
          <a:prstGeom prst="rect">
            <a:avLst/>
          </a:prstGeom>
          <a:ln w="38100" cap="sq" cmpd="thickThin">
            <a:solidFill>
              <a:srgbClr val="000000"/>
            </a:solidFill>
            <a:prstDash val="solid"/>
            <a:miter lim="800000"/>
          </a:ln>
          <a:effectLst>
            <a:innerShdw blurRad="76200">
              <a:srgbClr val="000000"/>
            </a:innerShdw>
          </a:effectLst>
        </p:spPr>
      </p:pic>
      <p:sp>
        <p:nvSpPr>
          <p:cNvPr id="13" name="CuadroTexto 12">
            <a:extLst>
              <a:ext uri="{FF2B5EF4-FFF2-40B4-BE49-F238E27FC236}">
                <a16:creationId xmlns:a16="http://schemas.microsoft.com/office/drawing/2014/main" id="{F4E51973-56F3-84A6-90E4-8D2CA4756356}"/>
              </a:ext>
            </a:extLst>
          </p:cNvPr>
          <p:cNvSpPr txBox="1"/>
          <p:nvPr/>
        </p:nvSpPr>
        <p:spPr>
          <a:xfrm>
            <a:off x="581881" y="46192"/>
            <a:ext cx="7649486" cy="516945"/>
          </a:xfrm>
          <a:prstGeom prst="roundRect">
            <a:avLst/>
          </a:prstGeom>
          <a:gradFill>
            <a:gsLst>
              <a:gs pos="0">
                <a:srgbClr val="F8D0D2"/>
              </a:gs>
              <a:gs pos="50000">
                <a:srgbClr val="F3B3B6"/>
              </a:gs>
              <a:gs pos="100000">
                <a:srgbClr val="EC8489"/>
              </a:gs>
            </a:gsLst>
          </a:gradFill>
          <a:ln>
            <a:solidFill>
              <a:srgbClr val="C000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C00000"/>
                  </a:solidFill>
                  <a:prstDash val="solid"/>
                </a:ln>
                <a:solidFill>
                  <a:srgbClr val="FFFFFF"/>
                </a:solidFill>
                <a:effectLst>
                  <a:outerShdw dist="38100" dir="2700000" algn="tl" rotWithShape="0">
                    <a:srgbClr val="C00000"/>
                  </a:outerShdw>
                </a:effectLst>
              </a:rPr>
              <a:t>EL CANTO DE DÉBORA </a:t>
            </a:r>
            <a:r>
              <a:rPr lang="es-ES" sz="2600" b="1" spc="300" dirty="0">
                <a:ln w="6600">
                  <a:solidFill>
                    <a:srgbClr val="C00000"/>
                  </a:solidFill>
                  <a:prstDash val="solid"/>
                </a:ln>
                <a:solidFill>
                  <a:srgbClr val="FFFFFF"/>
                </a:solidFill>
                <a:effectLst>
                  <a:outerShdw dist="38100" dir="2700000" algn="tl" rotWithShape="0">
                    <a:srgbClr val="C00000"/>
                  </a:outerShdw>
                </a:effectLst>
              </a:rPr>
              <a:t>(Jueces 5)</a:t>
            </a:r>
          </a:p>
        </p:txBody>
      </p:sp>
      <p:pic>
        <p:nvPicPr>
          <p:cNvPr id="14" name="Imagen 13" descr="Imagen que contiene frente, monitor, tabla, luz&#10;&#10;Descripción generada automáticamente">
            <a:extLst>
              <a:ext uri="{FF2B5EF4-FFF2-40B4-BE49-F238E27FC236}">
                <a16:creationId xmlns:a16="http://schemas.microsoft.com/office/drawing/2014/main" id="{50215DF5-92B3-5855-1EDD-D991A789A9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103" y="56398"/>
            <a:ext cx="496800" cy="496800"/>
          </a:xfrm>
          <a:prstGeom prst="rect">
            <a:avLst/>
          </a:prstGeom>
        </p:spPr>
      </p:pic>
    </p:spTree>
    <p:extLst>
      <p:ext uri="{BB962C8B-B14F-4D97-AF65-F5344CB8AC3E}">
        <p14:creationId xmlns:p14="http://schemas.microsoft.com/office/powerpoint/2010/main" val="179450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1000"/>
                                        <p:tgtEl>
                                          <p:spTgt spid="4"/>
                                        </p:tgtEl>
                                      </p:cBhvr>
                                    </p:animEffect>
                                  </p:childTnLst>
                                </p:cTn>
                              </p:par>
                            </p:childTnLst>
                          </p:cTn>
                        </p:par>
                        <p:par>
                          <p:cTn id="12" fill="hold">
                            <p:stCondLst>
                              <p:cond delay="1500"/>
                            </p:stCondLst>
                            <p:childTnLst>
                              <p:par>
                                <p:cTn id="13" presetID="5"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1500"/>
                                        <p:tgtEl>
                                          <p:spTgt spid="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left)">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left)">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5ECD023E-D09A-BC4F-DE68-1D10F3A1DA56}"/>
              </a:ext>
            </a:extLst>
          </p:cNvPr>
          <p:cNvSpPr/>
          <p:nvPr/>
        </p:nvSpPr>
        <p:spPr>
          <a:xfrm>
            <a:off x="87365" y="330200"/>
            <a:ext cx="12010609" cy="6479516"/>
          </a:xfrm>
          <a:prstGeom prst="roundRect">
            <a:avLst>
              <a:gd name="adj" fmla="val 2333"/>
            </a:avLst>
          </a:prstGeom>
          <a:solidFill>
            <a:srgbClr val="FCE4E5"/>
          </a:solidFill>
          <a:ln w="76200">
            <a:solidFill>
              <a:srgbClr val="B81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E3CFE65-7248-44F2-69EE-84741180AD22}"/>
              </a:ext>
            </a:extLst>
          </p:cNvPr>
          <p:cNvSpPr txBox="1"/>
          <p:nvPr/>
        </p:nvSpPr>
        <p:spPr>
          <a:xfrm>
            <a:off x="206103" y="562495"/>
            <a:ext cx="6379995" cy="6247864"/>
          </a:xfrm>
          <a:prstGeom prst="rect">
            <a:avLst/>
          </a:prstGeom>
          <a:noFill/>
        </p:spPr>
        <p:txBody>
          <a:bodyPr wrap="square">
            <a:spAutoFit/>
          </a:bodyPr>
          <a:lstStyle/>
          <a:p>
            <a:r>
              <a:rPr lang="es-ES" sz="2000" b="1" dirty="0"/>
              <a:t>Este poema comienza con palabras de alabanza a Dios por la victoria (vers. 2-5), seguidas de una descripción antes de la batalla (vers. 6-8). Hay abundantes elogios para las tribus que participaron en el levantamiento, mientras se reprocha duramente a los que no respondieron en la hora de crisis (vers. 14-17). Sigue una descripción de la batalla (vers. 18-22), el relato de la muerte de </a:t>
            </a:r>
            <a:r>
              <a:rPr lang="es-ES" sz="2000" b="1" dirty="0" err="1"/>
              <a:t>Sísara</a:t>
            </a:r>
            <a:r>
              <a:rPr lang="es-ES" sz="2000" b="1" dirty="0"/>
              <a:t> a mano de Jael (vers. 24-27), y la ansiedad de la madre de </a:t>
            </a:r>
            <a:r>
              <a:rPr lang="es-ES" sz="2000" b="1" dirty="0" err="1"/>
              <a:t>Sísara</a:t>
            </a:r>
            <a:r>
              <a:rPr lang="es-ES" sz="2000" b="1" dirty="0"/>
              <a:t> quien espera que su hijo vuelva de la guerra (vers. 28-31). </a:t>
            </a:r>
          </a:p>
          <a:p>
            <a:r>
              <a:rPr lang="es-ES" sz="2000" b="1" dirty="0"/>
              <a:t>Este canto de Débora y de </a:t>
            </a:r>
            <a:r>
              <a:rPr lang="es-ES" sz="2000" b="1" dirty="0" err="1"/>
              <a:t>Barac</a:t>
            </a:r>
            <a:r>
              <a:rPr lang="es-ES" sz="2000" b="1" dirty="0"/>
              <a:t> fue una expresión de gratitud por la victoria sobre sus enemigos. De igual forma, hoy cantamos con gratitud a Dios por habernos ayudado a vencer en nuestras batallas diarias. Quizás ya no tenemos un ejército enemigo como el que tenía el Israel de antaño, pero no debemos olvidar que aún estamos inmersos en un gran conflicto donde nuestra lucha no es “contra sangre y carne sino contra principados, contra potestades… contra huestes espirituales de maldad en las regiones celestes” (Efesios 6:12).</a:t>
            </a:r>
          </a:p>
          <a:p>
            <a:r>
              <a:rPr lang="es-ES" sz="2000" b="1" dirty="0"/>
              <a:t>Alabamos a Dios porque nos da victoria sobre el enemigo.</a:t>
            </a:r>
          </a:p>
        </p:txBody>
      </p:sp>
      <p:pic>
        <p:nvPicPr>
          <p:cNvPr id="6" name="Imagen 5" descr="Un dibujo de una persona&#10;&#10;Descripción generada automáticamente con confianza media">
            <a:extLst>
              <a:ext uri="{FF2B5EF4-FFF2-40B4-BE49-F238E27FC236}">
                <a16:creationId xmlns:a16="http://schemas.microsoft.com/office/drawing/2014/main" id="{0229AD8F-6869-996C-5915-47FFC948B371}"/>
              </a:ext>
            </a:extLst>
          </p:cNvPr>
          <p:cNvPicPr>
            <a:picLocks noChangeAspect="1"/>
          </p:cNvPicPr>
          <p:nvPr/>
        </p:nvPicPr>
        <p:blipFill rotWithShape="1">
          <a:blip r:embed="rId2">
            <a:extLst>
              <a:ext uri="{28A0092B-C50C-407E-A947-70E740481C1C}">
                <a14:useLocalDpi xmlns:a14="http://schemas.microsoft.com/office/drawing/2010/main" val="0"/>
              </a:ext>
            </a:extLst>
          </a:blip>
          <a:srcRect l="3685" t="2907" r="2960" b="3344"/>
          <a:stretch/>
        </p:blipFill>
        <p:spPr>
          <a:xfrm>
            <a:off x="6557583" y="775112"/>
            <a:ext cx="5438474" cy="5862075"/>
          </a:xfrm>
          <a:prstGeom prst="rect">
            <a:avLst/>
          </a:prstGeom>
          <a:ln w="38100" cap="sq" cmpd="thickThin">
            <a:solidFill>
              <a:srgbClr val="000000"/>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31E03A20-7782-ABC7-727A-7827308F515C}"/>
              </a:ext>
            </a:extLst>
          </p:cNvPr>
          <p:cNvSpPr txBox="1"/>
          <p:nvPr/>
        </p:nvSpPr>
        <p:spPr>
          <a:xfrm>
            <a:off x="581881" y="46192"/>
            <a:ext cx="7649486" cy="516945"/>
          </a:xfrm>
          <a:prstGeom prst="roundRect">
            <a:avLst/>
          </a:prstGeom>
          <a:gradFill>
            <a:gsLst>
              <a:gs pos="0">
                <a:srgbClr val="F8D0D2"/>
              </a:gs>
              <a:gs pos="50000">
                <a:srgbClr val="F3B3B6"/>
              </a:gs>
              <a:gs pos="100000">
                <a:srgbClr val="EC8489"/>
              </a:gs>
            </a:gsLst>
          </a:gradFill>
          <a:ln>
            <a:solidFill>
              <a:srgbClr val="C000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C00000"/>
                  </a:solidFill>
                  <a:prstDash val="solid"/>
                </a:ln>
                <a:solidFill>
                  <a:srgbClr val="FFFFFF"/>
                </a:solidFill>
                <a:effectLst>
                  <a:outerShdw dist="38100" dir="2700000" algn="tl" rotWithShape="0">
                    <a:srgbClr val="C00000"/>
                  </a:outerShdw>
                </a:effectLst>
              </a:rPr>
              <a:t>EL CANTO DE DÉBORA </a:t>
            </a:r>
            <a:r>
              <a:rPr lang="es-ES" sz="2600" b="1" spc="300" dirty="0">
                <a:ln w="6600">
                  <a:solidFill>
                    <a:srgbClr val="C00000"/>
                  </a:solidFill>
                  <a:prstDash val="solid"/>
                </a:ln>
                <a:solidFill>
                  <a:srgbClr val="FFFFFF"/>
                </a:solidFill>
                <a:effectLst>
                  <a:outerShdw dist="38100" dir="2700000" algn="tl" rotWithShape="0">
                    <a:srgbClr val="C00000"/>
                  </a:outerShdw>
                </a:effectLst>
              </a:rPr>
              <a:t>(Jueces 5)</a:t>
            </a:r>
          </a:p>
        </p:txBody>
      </p:sp>
      <p:pic>
        <p:nvPicPr>
          <p:cNvPr id="8" name="Imagen 7" descr="Imagen que contiene frente, monitor, tabla, luz&#10;&#10;Descripción generada automáticamente">
            <a:extLst>
              <a:ext uri="{FF2B5EF4-FFF2-40B4-BE49-F238E27FC236}">
                <a16:creationId xmlns:a16="http://schemas.microsoft.com/office/drawing/2014/main" id="{1EF4EAF5-F3DE-85DE-2C15-AA2EE0098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03" y="56398"/>
            <a:ext cx="496800" cy="496800"/>
          </a:xfrm>
          <a:prstGeom prst="rect">
            <a:avLst/>
          </a:prstGeom>
        </p:spPr>
      </p:pic>
    </p:spTree>
    <p:extLst>
      <p:ext uri="{BB962C8B-B14F-4D97-AF65-F5344CB8AC3E}">
        <p14:creationId xmlns:p14="http://schemas.microsoft.com/office/powerpoint/2010/main" val="2689342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id="{FC6A6DC1-05BD-48DA-1B25-22830F01DD3F}"/>
              </a:ext>
            </a:extLst>
          </p:cNvPr>
          <p:cNvSpPr/>
          <p:nvPr/>
        </p:nvSpPr>
        <p:spPr>
          <a:xfrm>
            <a:off x="87365" y="330200"/>
            <a:ext cx="12010609" cy="6479516"/>
          </a:xfrm>
          <a:prstGeom prst="roundRect">
            <a:avLst>
              <a:gd name="adj" fmla="val 2333"/>
            </a:avLst>
          </a:prstGeom>
          <a:solidFill>
            <a:srgbClr val="E0F8F4"/>
          </a:solidFill>
          <a:ln w="76200">
            <a:solidFill>
              <a:srgbClr val="29A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6EC201E3-8371-2969-5EDB-855E4B00ED50}"/>
              </a:ext>
            </a:extLst>
          </p:cNvPr>
          <p:cNvSpPr txBox="1"/>
          <p:nvPr/>
        </p:nvSpPr>
        <p:spPr>
          <a:xfrm>
            <a:off x="228678" y="3100548"/>
            <a:ext cx="5245080" cy="3785652"/>
          </a:xfrm>
          <a:prstGeom prst="rect">
            <a:avLst/>
          </a:prstGeom>
          <a:noFill/>
        </p:spPr>
        <p:txBody>
          <a:bodyPr wrap="square">
            <a:spAutoFit/>
          </a:bodyPr>
          <a:lstStyle/>
          <a:p>
            <a:r>
              <a:rPr lang="es-ES" sz="2400" b="1" dirty="0"/>
              <a:t>La Escritura dice: “Y cuando hubieron cantado el himno, salieron al monte de los olivos” (Mateo 26:30).</a:t>
            </a:r>
          </a:p>
          <a:p>
            <a:r>
              <a:rPr lang="es-ES" sz="2400" b="1" dirty="0"/>
              <a:t>Elena G de White en el libro “La Educación”, pg. 150, menciona que el himno que cantaron fue, concretamente, el Salmo 113:2-3 y el 116:1-8. </a:t>
            </a:r>
          </a:p>
          <a:p>
            <a:r>
              <a:rPr lang="es-ES" sz="2400" b="1" dirty="0"/>
              <a:t>Vamos a leerlos estando atentos al contenido.</a:t>
            </a:r>
          </a:p>
        </p:txBody>
      </p:sp>
      <p:sp>
        <p:nvSpPr>
          <p:cNvPr id="16" name="CuadroTexto 15">
            <a:extLst>
              <a:ext uri="{FF2B5EF4-FFF2-40B4-BE49-F238E27FC236}">
                <a16:creationId xmlns:a16="http://schemas.microsoft.com/office/drawing/2014/main" id="{0C18A661-E2CF-D3BE-98BF-069498E89EDF}"/>
              </a:ext>
            </a:extLst>
          </p:cNvPr>
          <p:cNvSpPr txBox="1"/>
          <p:nvPr/>
        </p:nvSpPr>
        <p:spPr>
          <a:xfrm>
            <a:off x="477078" y="46192"/>
            <a:ext cx="7754289" cy="891516"/>
          </a:xfrm>
          <a:prstGeom prst="roundRect">
            <a:avLst/>
          </a:prstGeom>
          <a:gradFill>
            <a:gsLst>
              <a:gs pos="0">
                <a:srgbClr val="BCF6EC"/>
              </a:gs>
              <a:gs pos="50000">
                <a:srgbClr val="93F1E1"/>
              </a:gs>
              <a:gs pos="100000">
                <a:srgbClr val="6BEBD6"/>
              </a:gs>
            </a:gsLst>
          </a:gradFill>
          <a:ln>
            <a:solidFill>
              <a:srgbClr val="23917E"/>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1C7667"/>
                  </a:solidFill>
                  <a:prstDash val="solid"/>
                </a:ln>
                <a:solidFill>
                  <a:srgbClr val="FFFFFF"/>
                </a:solidFill>
                <a:effectLst>
                  <a:outerShdw dist="38100" dir="2700000" algn="tl" rotWithShape="0">
                    <a:srgbClr val="23917E"/>
                  </a:outerShdw>
                </a:effectLst>
              </a:rPr>
              <a:t>EL CANTO DE JESÚS Y SUS DISCÍPULOS  </a:t>
            </a:r>
            <a:r>
              <a:rPr lang="es-ES" sz="2200" b="1" spc="300" dirty="0">
                <a:ln w="6600">
                  <a:solidFill>
                    <a:srgbClr val="1C7667"/>
                  </a:solidFill>
                  <a:prstDash val="solid"/>
                </a:ln>
                <a:solidFill>
                  <a:srgbClr val="FFFFFF"/>
                </a:solidFill>
                <a:effectLst>
                  <a:outerShdw dist="38100" dir="2700000" algn="tl" rotWithShape="0">
                    <a:srgbClr val="23917E"/>
                  </a:outerShdw>
                </a:effectLst>
              </a:rPr>
              <a:t>(Salmo 113:2-3; 116:1-8)</a:t>
            </a:r>
          </a:p>
        </p:txBody>
      </p:sp>
      <p:pic>
        <p:nvPicPr>
          <p:cNvPr id="17" name="Imagen 16" descr="Icono&#10;&#10;Descripción generada automáticamente con confianza baja">
            <a:extLst>
              <a:ext uri="{FF2B5EF4-FFF2-40B4-BE49-F238E27FC236}">
                <a16:creationId xmlns:a16="http://schemas.microsoft.com/office/drawing/2014/main" id="{CEE42087-2D85-AD7B-DBA1-87897DF14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78" y="127485"/>
            <a:ext cx="496800" cy="496800"/>
          </a:xfrm>
          <a:prstGeom prst="rect">
            <a:avLst/>
          </a:prstGeom>
        </p:spPr>
      </p:pic>
      <p:pic>
        <p:nvPicPr>
          <p:cNvPr id="4" name="Imagen 3" descr="Una captura de un videojuego&#10;&#10;Descripción generada automáticamente con confianza baja">
            <a:extLst>
              <a:ext uri="{FF2B5EF4-FFF2-40B4-BE49-F238E27FC236}">
                <a16:creationId xmlns:a16="http://schemas.microsoft.com/office/drawing/2014/main" id="{447D3265-89DB-5276-D861-17A68A4B62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4164" y="3038903"/>
            <a:ext cx="6534052" cy="3675404"/>
          </a:xfrm>
          <a:prstGeom prst="rect">
            <a:avLst/>
          </a:prstGeom>
          <a:ln w="38100" cap="rnd">
            <a:solidFill>
              <a:srgbClr val="FFFFFF"/>
            </a:solidFill>
          </a:ln>
          <a:effectLst>
            <a:outerShdw blurRad="76200" dist="95250" dir="10500000" sx="97000" sy="23000" kx="900000" algn="br" rotWithShape="0">
              <a:srgbClr val="000000">
                <a:alpha val="7000"/>
              </a:srgbClr>
            </a:outerShdw>
          </a:effectLst>
          <a:scene3d>
            <a:camera prst="orthographicFront"/>
            <a:lightRig rig="twoPt" dir="t">
              <a:rot lat="0" lon="0" rev="7800000"/>
            </a:lightRig>
          </a:scene3d>
          <a:sp3d contourW="6350">
            <a:bevelT w="50800" h="16510"/>
            <a:contourClr>
              <a:srgbClr val="C0C0C0"/>
            </a:contourClr>
          </a:sp3d>
        </p:spPr>
      </p:pic>
      <p:pic>
        <p:nvPicPr>
          <p:cNvPr id="7" name="Imagen 6" descr="Calendario&#10;&#10;Descripción generada automáticamente">
            <a:extLst>
              <a:ext uri="{FF2B5EF4-FFF2-40B4-BE49-F238E27FC236}">
                <a16:creationId xmlns:a16="http://schemas.microsoft.com/office/drawing/2014/main" id="{23250E7F-9A14-B9AD-136D-2ED60797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738" y="400747"/>
            <a:ext cx="3423478" cy="2567609"/>
          </a:xfrm>
          <a:prstGeom prst="rect">
            <a:avLst/>
          </a:prstGeom>
          <a:ln w="38100" cap="rnd">
            <a:solidFill>
              <a:srgbClr val="FFFFFF"/>
            </a:solidFill>
          </a:ln>
          <a:effectLst>
            <a:outerShdw blurRad="76200" dist="95250" dir="10500000" sx="97000" sy="23000" kx="900000" algn="br" rotWithShape="0">
              <a:srgbClr val="000000">
                <a:alpha val="7000"/>
              </a:srgbClr>
            </a:outerShdw>
          </a:effectLst>
          <a:scene3d>
            <a:camera prst="orthographicFront"/>
            <a:lightRig rig="twoPt" dir="t">
              <a:rot lat="0" lon="0" rev="7800000"/>
            </a:lightRig>
          </a:scene3d>
          <a:sp3d contourW="6350">
            <a:bevelT w="50800" h="16510"/>
            <a:contourClr>
              <a:srgbClr val="C0C0C0"/>
            </a:contourClr>
          </a:sp3d>
        </p:spPr>
      </p:pic>
      <p:sp>
        <p:nvSpPr>
          <p:cNvPr id="11" name="CuadroTexto 10">
            <a:extLst>
              <a:ext uri="{FF2B5EF4-FFF2-40B4-BE49-F238E27FC236}">
                <a16:creationId xmlns:a16="http://schemas.microsoft.com/office/drawing/2014/main" id="{FCB0719A-04A7-AEDB-570E-4F178C05AF30}"/>
              </a:ext>
            </a:extLst>
          </p:cNvPr>
          <p:cNvSpPr txBox="1"/>
          <p:nvPr/>
        </p:nvSpPr>
        <p:spPr>
          <a:xfrm>
            <a:off x="209564" y="921093"/>
            <a:ext cx="8089705" cy="2308324"/>
          </a:xfrm>
          <a:prstGeom prst="rect">
            <a:avLst/>
          </a:prstGeom>
          <a:noFill/>
        </p:spPr>
        <p:txBody>
          <a:bodyPr wrap="square">
            <a:spAutoFit/>
          </a:bodyPr>
          <a:lstStyle/>
          <a:p>
            <a:r>
              <a:rPr lang="es-ES" sz="2400" b="1" dirty="0"/>
              <a:t>En aquella triste noche de la última cena de Pascua, cuando estaba por salir a hacer frente a la traición y la muerte, Jesús y sus discípulos elevaron sus voces en salmos.</a:t>
            </a:r>
          </a:p>
          <a:p>
            <a:r>
              <a:rPr lang="es-ES" sz="2400" b="1" dirty="0"/>
              <a:t>A pesar de la tristeza que le embargaba, Jesús no permitió que esto le impidiese alabar a Dios con cantos, como acostumbraba a hacerlo habitualmente.</a:t>
            </a:r>
          </a:p>
        </p:txBody>
      </p:sp>
    </p:spTree>
    <p:extLst>
      <p:ext uri="{BB962C8B-B14F-4D97-AF65-F5344CB8AC3E}">
        <p14:creationId xmlns:p14="http://schemas.microsoft.com/office/powerpoint/2010/main" val="1611420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7"/>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7" presetID="34" presetClass="emph" presetSubtype="0"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16"/>
                                        </p:tgtEl>
                                        <p:attrNameLst>
                                          <p:attrName>ppt_x</p:attrName>
                                          <p:attrName>ppt_y</p:attrName>
                                        </p:attrNameLst>
                                      </p:cBhvr>
                                    </p:animMotion>
                                    <p:animRot by="1500000">
                                      <p:cBhvr>
                                        <p:cTn id="9" dur="125" fill="hold">
                                          <p:stCondLst>
                                            <p:cond delay="0"/>
                                          </p:stCondLst>
                                        </p:cTn>
                                        <p:tgtEl>
                                          <p:spTgt spid="16"/>
                                        </p:tgtEl>
                                        <p:attrNameLst>
                                          <p:attrName>r</p:attrName>
                                        </p:attrNameLst>
                                      </p:cBhvr>
                                    </p:animRot>
                                    <p:animRot by="-1500000">
                                      <p:cBhvr>
                                        <p:cTn id="10" dur="125" fill="hold">
                                          <p:stCondLst>
                                            <p:cond delay="125"/>
                                          </p:stCondLst>
                                        </p:cTn>
                                        <p:tgtEl>
                                          <p:spTgt spid="16"/>
                                        </p:tgtEl>
                                        <p:attrNameLst>
                                          <p:attrName>r</p:attrName>
                                        </p:attrNameLst>
                                      </p:cBhvr>
                                    </p:animRot>
                                    <p:animRot by="-1500000">
                                      <p:cBhvr>
                                        <p:cTn id="11" dur="125" fill="hold">
                                          <p:stCondLst>
                                            <p:cond delay="250"/>
                                          </p:stCondLst>
                                        </p:cTn>
                                        <p:tgtEl>
                                          <p:spTgt spid="16"/>
                                        </p:tgtEl>
                                        <p:attrNameLst>
                                          <p:attrName>r</p:attrName>
                                        </p:attrNameLst>
                                      </p:cBhvr>
                                    </p:animRot>
                                    <p:animRot by="1500000">
                                      <p:cBhvr>
                                        <p:cTn id="12" dur="125" fill="hold">
                                          <p:stCondLst>
                                            <p:cond delay="375"/>
                                          </p:stCondLst>
                                        </p:cTn>
                                        <p:tgtEl>
                                          <p:spTgt spid="16"/>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wipe(left)">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wipe(left)">
                                      <p:cBhvr>
                                        <p:cTn id="28" dur="500"/>
                                        <p:tgtEl>
                                          <p:spTgt spid="1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strVal val="#ppt_w*0.70"/>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Effect transition="in" filter="fade">
                                      <p:cBhvr>
                                        <p:cTn id="35" dur="1000"/>
                                        <p:tgtEl>
                                          <p:spTgt spid="4"/>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left)">
                                      <p:cBhvr>
                                        <p:cTn id="39" dur="5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ipe(left)">
                                      <p:cBhvr>
                                        <p:cTn id="44" dur="500"/>
                                        <p:tgtEl>
                                          <p:spTgt spid="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left)">
                                      <p:cBhvr>
                                        <p:cTn id="4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animBg="1"/>
      <p:bldP spid="1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esquinas redondeadas 13">
            <a:extLst>
              <a:ext uri="{FF2B5EF4-FFF2-40B4-BE49-F238E27FC236}">
                <a16:creationId xmlns:a16="http://schemas.microsoft.com/office/drawing/2014/main" id="{091DDFF4-F79A-B4BD-4A48-7B121DED9165}"/>
              </a:ext>
            </a:extLst>
          </p:cNvPr>
          <p:cNvSpPr/>
          <p:nvPr/>
        </p:nvSpPr>
        <p:spPr>
          <a:xfrm>
            <a:off x="87365" y="330200"/>
            <a:ext cx="12010609" cy="6479516"/>
          </a:xfrm>
          <a:prstGeom prst="roundRect">
            <a:avLst>
              <a:gd name="adj" fmla="val 2333"/>
            </a:avLst>
          </a:prstGeom>
          <a:solidFill>
            <a:srgbClr val="E0F8F4"/>
          </a:solidFill>
          <a:ln w="76200">
            <a:solidFill>
              <a:srgbClr val="29A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5065661-12BB-D7FD-576E-610F2923B767}"/>
              </a:ext>
            </a:extLst>
          </p:cNvPr>
          <p:cNvSpPr txBox="1"/>
          <p:nvPr/>
        </p:nvSpPr>
        <p:spPr>
          <a:xfrm>
            <a:off x="234814" y="1099699"/>
            <a:ext cx="7081520" cy="1015663"/>
          </a:xfrm>
          <a:prstGeom prst="rect">
            <a:avLst/>
          </a:prstGeom>
          <a:noFill/>
        </p:spPr>
        <p:txBody>
          <a:bodyPr wrap="square">
            <a:spAutoFit/>
          </a:bodyPr>
          <a:lstStyle/>
          <a:p>
            <a:pPr marL="182563" indent="-182563"/>
            <a:r>
              <a:rPr lang="es-ES" sz="2000" b="1" dirty="0"/>
              <a:t>Sea el nombre de Jehová bendito desde ahora y para siempre. Desde el nacimiento del sol hasta donde se pone, sea alabado el nombre de Jehová. (Salmos 113:2-3)</a:t>
            </a:r>
          </a:p>
        </p:txBody>
      </p:sp>
      <p:pic>
        <p:nvPicPr>
          <p:cNvPr id="8" name="Imagen 7">
            <a:extLst>
              <a:ext uri="{FF2B5EF4-FFF2-40B4-BE49-F238E27FC236}">
                <a16:creationId xmlns:a16="http://schemas.microsoft.com/office/drawing/2014/main" id="{2A79C21C-5FAF-FEBD-9404-10935A83E9BD}"/>
              </a:ext>
            </a:extLst>
          </p:cNvPr>
          <p:cNvPicPr>
            <a:picLocks noChangeAspect="1"/>
          </p:cNvPicPr>
          <p:nvPr/>
        </p:nvPicPr>
        <p:blipFill>
          <a:blip r:embed="rId2"/>
          <a:stretch>
            <a:fillRect/>
          </a:stretch>
        </p:blipFill>
        <p:spPr>
          <a:xfrm>
            <a:off x="8266389" y="375885"/>
            <a:ext cx="3804628" cy="2140103"/>
          </a:xfrm>
          <a:prstGeom prst="roundRect">
            <a:avLst>
              <a:gd name="adj" fmla="val 5307"/>
            </a:avLst>
          </a:prstGeom>
          <a:solidFill>
            <a:srgbClr val="FFFFFF">
              <a:shade val="85000"/>
            </a:srgbClr>
          </a:solidFill>
          <a:ln>
            <a:noFill/>
          </a:ln>
          <a:effectLst>
            <a:reflection blurRad="12700" stA="38000" endPos="28000" dist="5000" dir="5400000" sy="-100000" algn="bl" rotWithShape="0"/>
          </a:effectLst>
        </p:spPr>
      </p:pic>
      <p:sp>
        <p:nvSpPr>
          <p:cNvPr id="6" name="CuadroTexto 5">
            <a:extLst>
              <a:ext uri="{FF2B5EF4-FFF2-40B4-BE49-F238E27FC236}">
                <a16:creationId xmlns:a16="http://schemas.microsoft.com/office/drawing/2014/main" id="{1BFBE07C-9C5F-833E-7C06-CD17C4EBB50F}"/>
              </a:ext>
            </a:extLst>
          </p:cNvPr>
          <p:cNvSpPr txBox="1"/>
          <p:nvPr/>
        </p:nvSpPr>
        <p:spPr>
          <a:xfrm>
            <a:off x="477078" y="46192"/>
            <a:ext cx="7754289" cy="891516"/>
          </a:xfrm>
          <a:prstGeom prst="roundRect">
            <a:avLst/>
          </a:prstGeom>
          <a:gradFill>
            <a:gsLst>
              <a:gs pos="0">
                <a:srgbClr val="BCF6EC"/>
              </a:gs>
              <a:gs pos="50000">
                <a:srgbClr val="93F1E1"/>
              </a:gs>
              <a:gs pos="100000">
                <a:srgbClr val="6BEBD6"/>
              </a:gs>
            </a:gsLst>
          </a:gradFill>
          <a:ln>
            <a:solidFill>
              <a:srgbClr val="23917E"/>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1C7667"/>
                  </a:solidFill>
                  <a:prstDash val="solid"/>
                </a:ln>
                <a:solidFill>
                  <a:srgbClr val="FFFFFF"/>
                </a:solidFill>
                <a:effectLst>
                  <a:outerShdw dist="38100" dir="2700000" algn="tl" rotWithShape="0">
                    <a:srgbClr val="23917E"/>
                  </a:outerShdw>
                </a:effectLst>
              </a:rPr>
              <a:t>EL CANTO DE JESÚS Y SUS DISCÍPULOS  </a:t>
            </a:r>
            <a:r>
              <a:rPr lang="es-ES" sz="2200" b="1" spc="300" dirty="0">
                <a:ln w="6600">
                  <a:solidFill>
                    <a:srgbClr val="1C7667"/>
                  </a:solidFill>
                  <a:prstDash val="solid"/>
                </a:ln>
                <a:solidFill>
                  <a:srgbClr val="FFFFFF"/>
                </a:solidFill>
                <a:effectLst>
                  <a:outerShdw dist="38100" dir="2700000" algn="tl" rotWithShape="0">
                    <a:srgbClr val="23917E"/>
                  </a:outerShdw>
                </a:effectLst>
              </a:rPr>
              <a:t>(Salmo 113:2-3; 116:1-8)</a:t>
            </a:r>
          </a:p>
        </p:txBody>
      </p:sp>
      <p:pic>
        <p:nvPicPr>
          <p:cNvPr id="13" name="Imagen 12" descr="Icono&#10;&#10;Descripción generada automáticamente con confianza baja">
            <a:extLst>
              <a:ext uri="{FF2B5EF4-FFF2-40B4-BE49-F238E27FC236}">
                <a16:creationId xmlns:a16="http://schemas.microsoft.com/office/drawing/2014/main" id="{5110F546-9C3C-C9E0-B59B-27FF60063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78" y="127485"/>
            <a:ext cx="496800" cy="496800"/>
          </a:xfrm>
          <a:prstGeom prst="rect">
            <a:avLst/>
          </a:prstGeom>
        </p:spPr>
      </p:pic>
      <p:sp>
        <p:nvSpPr>
          <p:cNvPr id="7" name="CuadroTexto 6">
            <a:extLst>
              <a:ext uri="{FF2B5EF4-FFF2-40B4-BE49-F238E27FC236}">
                <a16:creationId xmlns:a16="http://schemas.microsoft.com/office/drawing/2014/main" id="{D1930F1F-B6FA-6228-E69E-9F2A94478BF5}"/>
              </a:ext>
            </a:extLst>
          </p:cNvPr>
          <p:cNvSpPr txBox="1"/>
          <p:nvPr/>
        </p:nvSpPr>
        <p:spPr>
          <a:xfrm>
            <a:off x="234814" y="2150150"/>
            <a:ext cx="11793064" cy="4708981"/>
          </a:xfrm>
          <a:prstGeom prst="rect">
            <a:avLst/>
          </a:prstGeom>
          <a:noFill/>
        </p:spPr>
        <p:txBody>
          <a:bodyPr wrap="square">
            <a:spAutoFit/>
          </a:bodyPr>
          <a:lstStyle/>
          <a:p>
            <a:pPr marL="182563" indent="-182563"/>
            <a:r>
              <a:rPr lang="es-ES" sz="2000" b="1" dirty="0"/>
              <a:t>Amo a Jehová, pues ha oído mi voz y mis súplicas;</a:t>
            </a:r>
            <a:br>
              <a:rPr lang="es-ES" sz="2000" b="1" dirty="0"/>
            </a:br>
            <a:r>
              <a:rPr lang="es-ES" sz="2000" b="1" dirty="0"/>
              <a:t>porque ha inclinado a mí su oído; por tanto, le invocaré en todos mis días. </a:t>
            </a:r>
          </a:p>
          <a:p>
            <a:pPr marL="182563" indent="-182563"/>
            <a:r>
              <a:rPr lang="es-ES" sz="2000" b="1" dirty="0"/>
              <a:t>Me rodearon ligaduras de muerte, me encontraron las angustias del </a:t>
            </a:r>
            <a:r>
              <a:rPr lang="es-ES" sz="2000" b="1" dirty="0" err="1"/>
              <a:t>Seol</a:t>
            </a:r>
            <a:r>
              <a:rPr lang="es-ES" sz="2000" b="1" dirty="0"/>
              <a:t>; angustia y dolor había yo hallado. Entonces invoqué el nombre de Jehová, diciendo: Oh Jehová, libra ahora mi alma. Clemente es Jehová, y justo; sí, misericordioso es nuestro Dios. Jehová guarda a los sencillos; estaba yo postrado, y me salvó. </a:t>
            </a:r>
          </a:p>
          <a:p>
            <a:pPr marL="182563" indent="-182563"/>
            <a:r>
              <a:rPr lang="es-ES" sz="2000" b="1" dirty="0"/>
              <a:t>Vuelve, oh alma mía, a tu reposo, porque Jehová te ha hecho bien. Pues tú has librado mi alma de la muerte, mis ojos de lágrimas, y mis pies de resbalar. </a:t>
            </a:r>
          </a:p>
          <a:p>
            <a:pPr marL="182563" indent="-182563"/>
            <a:r>
              <a:rPr lang="es-ES" sz="2000" b="1" dirty="0"/>
              <a:t>Andaré delante de Jehová en la tierra de los vivientes. Creí; por tanto hablé, estando afligido en gran manera. Y dije en mi apresuramiento: Todo hombre es mentiroso.</a:t>
            </a:r>
          </a:p>
          <a:p>
            <a:pPr marL="182563" indent="-182563"/>
            <a:r>
              <a:rPr lang="es-ES" sz="2000" b="1" dirty="0"/>
              <a:t>¿Qué pagaré a Jehová por todos sus beneficios para conmigo? Tomaré la copa de la salvación, e invocaré el nombre de Jehová. Ahora pagaré mis votos a Jehová delante de todo su pueblo. </a:t>
            </a:r>
          </a:p>
          <a:p>
            <a:pPr marL="182563" indent="-182563"/>
            <a:r>
              <a:rPr lang="es-ES" sz="2000" b="1" dirty="0"/>
              <a:t>Estimada es a los ojos de Jehová la muerte de sus santos. </a:t>
            </a:r>
          </a:p>
          <a:p>
            <a:pPr marL="182563" indent="-182563"/>
            <a:r>
              <a:rPr lang="es-ES" sz="2000" b="1" dirty="0"/>
              <a:t>Oh Jehová, ciertamente yo soy tu siervo, siervo tuyo soy, hijo de tu sierva; Tú has roto mis prisiones. Te ofreceré sacrificio de alabanza, e invocaré el nombre de Jehová. </a:t>
            </a:r>
          </a:p>
          <a:p>
            <a:pPr marL="182563" indent="-182563"/>
            <a:r>
              <a:rPr lang="es-ES" sz="2000" b="1" dirty="0"/>
              <a:t>A Jehová pagaré ahora mis votos delante de todo su pueblo. (Salmos 116:1-18)</a:t>
            </a:r>
          </a:p>
        </p:txBody>
      </p:sp>
    </p:spTree>
    <p:extLst>
      <p:ext uri="{BB962C8B-B14F-4D97-AF65-F5344CB8AC3E}">
        <p14:creationId xmlns:p14="http://schemas.microsoft.com/office/powerpoint/2010/main" val="2938936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left)">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left)">
                                      <p:cBhvr>
                                        <p:cTn id="40" dur="500"/>
                                        <p:tgtEl>
                                          <p:spTgt spid="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wipe(left)">
                                      <p:cBhvr>
                                        <p:cTn id="45" dur="500"/>
                                        <p:tgtEl>
                                          <p:spTgt spid="7">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6" end="6"/>
                                            </p:txEl>
                                          </p:spTgt>
                                        </p:tgtEl>
                                        <p:attrNameLst>
                                          <p:attrName>style.visibility</p:attrName>
                                        </p:attrNameLst>
                                      </p:cBhvr>
                                      <p:to>
                                        <p:strVal val="visible"/>
                                      </p:to>
                                    </p:set>
                                    <p:animEffect transition="in" filter="wipe(left)">
                                      <p:cBhvr>
                                        <p:cTn id="50" dur="500"/>
                                        <p:tgtEl>
                                          <p:spTgt spid="7">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xEl>
                                              <p:pRg st="7" end="7"/>
                                            </p:txEl>
                                          </p:spTgt>
                                        </p:tgtEl>
                                        <p:attrNameLst>
                                          <p:attrName>style.visibility</p:attrName>
                                        </p:attrNameLst>
                                      </p:cBhvr>
                                      <p:to>
                                        <p:strVal val="visible"/>
                                      </p:to>
                                    </p:set>
                                    <p:animEffect transition="in" filter="wipe(left)">
                                      <p:cBhvr>
                                        <p:cTn id="55"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l="-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174D751-BBCB-14EB-A2AF-62EE886F077B}"/>
              </a:ext>
            </a:extLst>
          </p:cNvPr>
          <p:cNvSpPr txBox="1"/>
          <p:nvPr/>
        </p:nvSpPr>
        <p:spPr>
          <a:xfrm>
            <a:off x="100655" y="5514872"/>
            <a:ext cx="7005539" cy="1323439"/>
          </a:xfrm>
          <a:prstGeom prst="rect">
            <a:avLst/>
          </a:prstGeom>
          <a:noFill/>
        </p:spPr>
        <p:txBody>
          <a:bodyPr wrap="square">
            <a:spAutoFit/>
          </a:bodyPr>
          <a:lstStyle/>
          <a:p>
            <a:r>
              <a:rPr lang="es-ES" sz="2000" b="1" dirty="0"/>
              <a:t>En la Biblia encontramos ciertos momentos en los que se entonaron cantos de sublime adoración reconociendo la intervención divina en diversas situaciones.</a:t>
            </a:r>
          </a:p>
          <a:p>
            <a:r>
              <a:rPr lang="es-ES" sz="2000" b="1" dirty="0"/>
              <a:t>Veremos algunos ejemplos.</a:t>
            </a:r>
          </a:p>
        </p:txBody>
      </p:sp>
      <p:sp>
        <p:nvSpPr>
          <p:cNvPr id="6" name="CuadroTexto 5">
            <a:extLst>
              <a:ext uri="{FF2B5EF4-FFF2-40B4-BE49-F238E27FC236}">
                <a16:creationId xmlns:a16="http://schemas.microsoft.com/office/drawing/2014/main" id="{5C763B05-1F3F-E1AE-B3C7-097BEE4CAF9F}"/>
              </a:ext>
            </a:extLst>
          </p:cNvPr>
          <p:cNvSpPr txBox="1"/>
          <p:nvPr/>
        </p:nvSpPr>
        <p:spPr>
          <a:xfrm>
            <a:off x="100655" y="47178"/>
            <a:ext cx="11730035" cy="707886"/>
          </a:xfrm>
          <a:prstGeom prst="rect">
            <a:avLst/>
          </a:prstGeom>
          <a:noFill/>
        </p:spPr>
        <p:txBody>
          <a:bodyPr wrap="square">
            <a:spAutoFit/>
          </a:bodyPr>
          <a:lstStyle/>
          <a:p>
            <a:r>
              <a:rPr lang="es-ES" sz="2000" b="1" dirty="0"/>
              <a:t>La adoración tiene como propósito reconocer la grandeza y el poder del verdadero Dios, y dedicar la vida a su servicio en obediencia, lealtad y amor en todo momento y circunstancia.</a:t>
            </a:r>
          </a:p>
        </p:txBody>
      </p:sp>
      <p:pic>
        <p:nvPicPr>
          <p:cNvPr id="12" name="Imagen 11" descr="Mano de una persona con la boca abierta&#10;&#10;Descripción generada automáticamente con confianza media">
            <a:extLst>
              <a:ext uri="{FF2B5EF4-FFF2-40B4-BE49-F238E27FC236}">
                <a16:creationId xmlns:a16="http://schemas.microsoft.com/office/drawing/2014/main" id="{E9E29F95-0A92-C5C2-564D-A9A8802CF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127" y="3162762"/>
            <a:ext cx="5015873" cy="3695238"/>
          </a:xfrm>
          <a:prstGeom prst="rect">
            <a:avLst/>
          </a:prstGeom>
          <a:effectLst>
            <a:outerShdw blurRad="50800" dist="38100" dir="2700000" algn="tl" rotWithShape="0">
              <a:prstClr val="black">
                <a:alpha val="40000"/>
              </a:prstClr>
            </a:outerShdw>
          </a:effectLst>
        </p:spPr>
      </p:pic>
      <p:sp>
        <p:nvSpPr>
          <p:cNvPr id="14" name="CuadroTexto 13">
            <a:extLst>
              <a:ext uri="{FF2B5EF4-FFF2-40B4-BE49-F238E27FC236}">
                <a16:creationId xmlns:a16="http://schemas.microsoft.com/office/drawing/2014/main" id="{70F12AB7-4C1C-4EBF-BD05-ADFFBF0E0559}"/>
              </a:ext>
            </a:extLst>
          </p:cNvPr>
          <p:cNvSpPr txBox="1"/>
          <p:nvPr/>
        </p:nvSpPr>
        <p:spPr>
          <a:xfrm>
            <a:off x="4274049" y="698142"/>
            <a:ext cx="7917951" cy="2862322"/>
          </a:xfrm>
          <a:prstGeom prst="rect">
            <a:avLst/>
          </a:prstGeom>
          <a:noFill/>
        </p:spPr>
        <p:txBody>
          <a:bodyPr wrap="square">
            <a:spAutoFit/>
          </a:bodyPr>
          <a:lstStyle/>
          <a:p>
            <a:r>
              <a:rPr lang="es-ES" sz="2000" b="1" dirty="0"/>
              <a:t>Así como los israelitas, cuando andaban por el desierto, alegraron su camino con la música del canto sagrado, Dios nos invita a alegrar, por el mismo medio, nuestra vida de peregrinaje. Pocos medios hay más eficaces para grabar sus palabras en la memoria que el de repetirlas mediante el canto. Esa clase de canto tiene un poder maravilloso. Tiene poder para subyugar naturalezas rudas e incultas, para avivar el pensamiento y despertar simpatía, para promover la armonía en la acción, y desvanecer la melancolía y los presentimientos que destruyen el valor y debilitan el esfuerzo. </a:t>
            </a:r>
          </a:p>
        </p:txBody>
      </p:sp>
      <p:sp>
        <p:nvSpPr>
          <p:cNvPr id="16" name="CuadroTexto 15">
            <a:extLst>
              <a:ext uri="{FF2B5EF4-FFF2-40B4-BE49-F238E27FC236}">
                <a16:creationId xmlns:a16="http://schemas.microsoft.com/office/drawing/2014/main" id="{49BC3A4A-0084-ED36-F878-DB67CC2B43CC}"/>
              </a:ext>
            </a:extLst>
          </p:cNvPr>
          <p:cNvSpPr txBox="1"/>
          <p:nvPr/>
        </p:nvSpPr>
        <p:spPr>
          <a:xfrm>
            <a:off x="100655" y="3725756"/>
            <a:ext cx="7075472" cy="1938992"/>
          </a:xfrm>
          <a:prstGeom prst="rect">
            <a:avLst/>
          </a:prstGeom>
          <a:noFill/>
        </p:spPr>
        <p:txBody>
          <a:bodyPr wrap="square">
            <a:spAutoFit/>
          </a:bodyPr>
          <a:lstStyle/>
          <a:p>
            <a:r>
              <a:rPr lang="es-ES" sz="2000" b="1" dirty="0"/>
              <a:t>Cuán a menudo recuerda la memoria alguna palabra de Dios al alma oprimida y a punto de desesperar, mediante el tema olvidado de algún canto de la infancia. </a:t>
            </a:r>
          </a:p>
          <a:p>
            <a:r>
              <a:rPr lang="es-ES" sz="2000" b="1" dirty="0"/>
              <a:t>Al cantar, las tentaciones pierden su poder, la vida adquiere nuevo significado y nuevo propósito, y se imparte valor y alegría a otras almas. </a:t>
            </a:r>
          </a:p>
        </p:txBody>
      </p:sp>
      <p:pic>
        <p:nvPicPr>
          <p:cNvPr id="17" name="Imagen 16">
            <a:extLst>
              <a:ext uri="{FF2B5EF4-FFF2-40B4-BE49-F238E27FC236}">
                <a16:creationId xmlns:a16="http://schemas.microsoft.com/office/drawing/2014/main" id="{16429A03-6E66-E6FB-8B47-B1140B06BA6F}"/>
              </a:ext>
            </a:extLst>
          </p:cNvPr>
          <p:cNvPicPr>
            <a:picLocks noChangeAspect="1"/>
          </p:cNvPicPr>
          <p:nvPr/>
        </p:nvPicPr>
        <p:blipFill>
          <a:blip r:embed="rId4"/>
          <a:stretch>
            <a:fillRect/>
          </a:stretch>
        </p:blipFill>
        <p:spPr>
          <a:xfrm>
            <a:off x="203397" y="759786"/>
            <a:ext cx="3967911" cy="2850283"/>
          </a:xfrm>
          <a:prstGeom prst="rect">
            <a:avLst/>
          </a:prstGeom>
        </p:spPr>
      </p:pic>
    </p:spTree>
    <p:extLst>
      <p:ext uri="{BB962C8B-B14F-4D97-AF65-F5344CB8AC3E}">
        <p14:creationId xmlns:p14="http://schemas.microsoft.com/office/powerpoint/2010/main" val="2650074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out)">
                                      <p:cBhvr>
                                        <p:cTn id="12" dur="1000"/>
                                        <p:tgtEl>
                                          <p:spTgt spid="1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edge">
                                      <p:cBhvr>
                                        <p:cTn id="21" dur="1000"/>
                                        <p:tgtEl>
                                          <p:spTgt spid="12"/>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wipe(left)">
                                      <p:cBhvr>
                                        <p:cTn id="30" dur="500"/>
                                        <p:tgtEl>
                                          <p:spTgt spid="1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4" grpId="0"/>
      <p:bldP spid="1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id="{FC6A6DC1-05BD-48DA-1B25-22830F01DD3F}"/>
              </a:ext>
            </a:extLst>
          </p:cNvPr>
          <p:cNvSpPr/>
          <p:nvPr/>
        </p:nvSpPr>
        <p:spPr>
          <a:xfrm>
            <a:off x="87365" y="330200"/>
            <a:ext cx="12010609" cy="6479516"/>
          </a:xfrm>
          <a:prstGeom prst="roundRect">
            <a:avLst>
              <a:gd name="adj" fmla="val 2333"/>
            </a:avLst>
          </a:prstGeom>
          <a:solidFill>
            <a:srgbClr val="E0F8F4"/>
          </a:solidFill>
          <a:ln w="76200">
            <a:solidFill>
              <a:srgbClr val="29A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EC201E3-8371-2969-5EDB-855E4B00ED50}"/>
              </a:ext>
            </a:extLst>
          </p:cNvPr>
          <p:cNvSpPr txBox="1"/>
          <p:nvPr/>
        </p:nvSpPr>
        <p:spPr>
          <a:xfrm>
            <a:off x="298420" y="3255239"/>
            <a:ext cx="5466414" cy="3477875"/>
          </a:xfrm>
          <a:prstGeom prst="rect">
            <a:avLst/>
          </a:prstGeom>
          <a:noFill/>
        </p:spPr>
        <p:txBody>
          <a:bodyPr wrap="square">
            <a:spAutoFit/>
          </a:bodyPr>
          <a:lstStyle/>
          <a:p>
            <a:r>
              <a:rPr lang="es-ES" sz="2000" b="1" dirty="0"/>
              <a:t>Jesús entonaba cantos de acción de gracias, de alabanza y de agradecimiento a Dios.</a:t>
            </a:r>
          </a:p>
          <a:p>
            <a:r>
              <a:rPr lang="es-ES" sz="2000" b="1" dirty="0"/>
              <a:t>En este último canto hay gratitud a Dios por librar a una persona del dolor y de la angustia, específicamente, de una muerte segura.</a:t>
            </a:r>
          </a:p>
          <a:p>
            <a:r>
              <a:rPr lang="es-ES" sz="2000" b="1" dirty="0"/>
              <a:t>El autor de este salmo pone su confianza en Dios por su misericordia y su justicia. Dice que siempre será su siervo y que lo alabará y lo invocará.</a:t>
            </a:r>
          </a:p>
          <a:p>
            <a:r>
              <a:rPr lang="es-ES" sz="2000" b="1" dirty="0"/>
              <a:t>Alaba a Dios porque nos libra de la angustia y el dolor, y hasta de la muerte. Alábalo porque es digno de alabanza.</a:t>
            </a:r>
          </a:p>
        </p:txBody>
      </p:sp>
      <p:pic>
        <p:nvPicPr>
          <p:cNvPr id="6" name="Imagen 5">
            <a:extLst>
              <a:ext uri="{FF2B5EF4-FFF2-40B4-BE49-F238E27FC236}">
                <a16:creationId xmlns:a16="http://schemas.microsoft.com/office/drawing/2014/main" id="{2964C8E7-2998-60BD-5081-54BF6435E1D7}"/>
              </a:ext>
            </a:extLst>
          </p:cNvPr>
          <p:cNvPicPr>
            <a:picLocks noChangeAspect="1"/>
          </p:cNvPicPr>
          <p:nvPr/>
        </p:nvPicPr>
        <p:blipFill rotWithShape="1">
          <a:blip r:embed="rId2"/>
          <a:srcRect t="3121"/>
          <a:stretch/>
        </p:blipFill>
        <p:spPr>
          <a:xfrm>
            <a:off x="5764834" y="3340373"/>
            <a:ext cx="6248082" cy="3403189"/>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Imagen 7" descr="Una persona con un vestido de flores&#10;&#10;Descripción generada automáticamente con confianza media">
            <a:extLst>
              <a:ext uri="{FF2B5EF4-FFF2-40B4-BE49-F238E27FC236}">
                <a16:creationId xmlns:a16="http://schemas.microsoft.com/office/drawing/2014/main" id="{B68BA913-C0CE-B3E0-8CCC-6B478BEFA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013485" y="430002"/>
            <a:ext cx="3999431" cy="286918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CuadroTexto 9">
            <a:extLst>
              <a:ext uri="{FF2B5EF4-FFF2-40B4-BE49-F238E27FC236}">
                <a16:creationId xmlns:a16="http://schemas.microsoft.com/office/drawing/2014/main" id="{E71AC0BA-2D53-69E4-797A-E013A4299D46}"/>
              </a:ext>
            </a:extLst>
          </p:cNvPr>
          <p:cNvSpPr txBox="1"/>
          <p:nvPr/>
        </p:nvSpPr>
        <p:spPr>
          <a:xfrm>
            <a:off x="301371" y="1037510"/>
            <a:ext cx="8446389" cy="2246769"/>
          </a:xfrm>
          <a:prstGeom prst="rect">
            <a:avLst/>
          </a:prstGeom>
          <a:noFill/>
        </p:spPr>
        <p:txBody>
          <a:bodyPr wrap="square">
            <a:spAutoFit/>
          </a:bodyPr>
          <a:lstStyle/>
          <a:p>
            <a:r>
              <a:rPr lang="es-ES" sz="2000" b="1" dirty="0"/>
              <a:t>Durante su vida terrenal, Jesús hizo frente a la tentación con cantos. A menudo, cuando se decían palabras mordaces y ofensivas, cuando la atmósfera que lo rodeaba era sombría a causa de la melancolía, el disgusto, la desconfianza o el temor opresivo, se oía su canto de fe y santa alegría. </a:t>
            </a:r>
          </a:p>
          <a:p>
            <a:r>
              <a:rPr lang="es-ES" sz="2000" b="1" dirty="0"/>
              <a:t>Muchas veces escucharon su voz levantarse en oración y agradecimiento a Dios; y los que se asociaban con él, que muchas veces se quejaban de cansancio, eran alegrados por la dulce melodía que salía de sus labios.  </a:t>
            </a:r>
          </a:p>
        </p:txBody>
      </p:sp>
      <p:sp>
        <p:nvSpPr>
          <p:cNvPr id="16" name="CuadroTexto 15">
            <a:extLst>
              <a:ext uri="{FF2B5EF4-FFF2-40B4-BE49-F238E27FC236}">
                <a16:creationId xmlns:a16="http://schemas.microsoft.com/office/drawing/2014/main" id="{0C18A661-E2CF-D3BE-98BF-069498E89EDF}"/>
              </a:ext>
            </a:extLst>
          </p:cNvPr>
          <p:cNvSpPr txBox="1"/>
          <p:nvPr/>
        </p:nvSpPr>
        <p:spPr>
          <a:xfrm>
            <a:off x="477078" y="46192"/>
            <a:ext cx="7754289" cy="891516"/>
          </a:xfrm>
          <a:prstGeom prst="roundRect">
            <a:avLst/>
          </a:prstGeom>
          <a:gradFill>
            <a:gsLst>
              <a:gs pos="0">
                <a:srgbClr val="BCF6EC"/>
              </a:gs>
              <a:gs pos="50000">
                <a:srgbClr val="93F1E1"/>
              </a:gs>
              <a:gs pos="100000">
                <a:srgbClr val="6BEBD6"/>
              </a:gs>
            </a:gsLst>
          </a:gradFill>
          <a:ln>
            <a:solidFill>
              <a:srgbClr val="23917E"/>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1C7667"/>
                  </a:solidFill>
                  <a:prstDash val="solid"/>
                </a:ln>
                <a:solidFill>
                  <a:srgbClr val="FFFFFF"/>
                </a:solidFill>
                <a:effectLst>
                  <a:outerShdw dist="38100" dir="2700000" algn="tl" rotWithShape="0">
                    <a:srgbClr val="23917E"/>
                  </a:outerShdw>
                </a:effectLst>
              </a:rPr>
              <a:t>EL CANTO DE JESÚS Y SUS DISCÍPULOS  </a:t>
            </a:r>
            <a:r>
              <a:rPr lang="es-ES" sz="2200" b="1" spc="300" dirty="0">
                <a:ln w="6600">
                  <a:solidFill>
                    <a:srgbClr val="1C7667"/>
                  </a:solidFill>
                  <a:prstDash val="solid"/>
                </a:ln>
                <a:solidFill>
                  <a:srgbClr val="FFFFFF"/>
                </a:solidFill>
                <a:effectLst>
                  <a:outerShdw dist="38100" dir="2700000" algn="tl" rotWithShape="0">
                    <a:srgbClr val="23917E"/>
                  </a:outerShdw>
                </a:effectLst>
              </a:rPr>
              <a:t>(Salmo 113:2-3; 116:1-8)</a:t>
            </a:r>
          </a:p>
        </p:txBody>
      </p:sp>
      <p:pic>
        <p:nvPicPr>
          <p:cNvPr id="17" name="Imagen 16" descr="Icono&#10;&#10;Descripción generada automáticamente con confianza baja">
            <a:extLst>
              <a:ext uri="{FF2B5EF4-FFF2-40B4-BE49-F238E27FC236}">
                <a16:creationId xmlns:a16="http://schemas.microsoft.com/office/drawing/2014/main" id="{CEE42087-2D85-AD7B-DBA1-87897DF14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78" y="127485"/>
            <a:ext cx="496800" cy="496800"/>
          </a:xfrm>
          <a:prstGeom prst="rect">
            <a:avLst/>
          </a:prstGeom>
        </p:spPr>
      </p:pic>
    </p:spTree>
    <p:extLst>
      <p:ext uri="{BB962C8B-B14F-4D97-AF65-F5344CB8AC3E}">
        <p14:creationId xmlns:p14="http://schemas.microsoft.com/office/powerpoint/2010/main" val="3209100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52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anim calcmode="lin" valueType="num">
                                      <p:cBhvr>
                                        <p:cTn id="20" dur="500" fill="hold"/>
                                        <p:tgtEl>
                                          <p:spTgt spid="6"/>
                                        </p:tgtEl>
                                        <p:attrNameLst>
                                          <p:attrName>ppt_x</p:attrName>
                                        </p:attrNameLst>
                                      </p:cBhvr>
                                      <p:tavLst>
                                        <p:tav tm="0">
                                          <p:val>
                                            <p:fltVal val="0.5"/>
                                          </p:val>
                                        </p:tav>
                                        <p:tav tm="100000">
                                          <p:val>
                                            <p:strVal val="#ppt_x"/>
                                          </p:val>
                                        </p:tav>
                                      </p:tavLst>
                                    </p:anim>
                                    <p:anim calcmode="lin" valueType="num">
                                      <p:cBhvr>
                                        <p:cTn id="21" dur="500" fill="hold"/>
                                        <p:tgtEl>
                                          <p:spTgt spid="6"/>
                                        </p:tgtEl>
                                        <p:attrNameLst>
                                          <p:attrName>ppt_y</p:attrName>
                                        </p:attrNameLst>
                                      </p:cBhvr>
                                      <p:tavLst>
                                        <p:tav tm="0">
                                          <p:val>
                                            <p:fltVal val="0.5"/>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wipe(left)">
                                      <p:cBhvr>
                                        <p:cTn id="4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esquinas redondeadas 12">
            <a:extLst>
              <a:ext uri="{FF2B5EF4-FFF2-40B4-BE49-F238E27FC236}">
                <a16:creationId xmlns:a16="http://schemas.microsoft.com/office/drawing/2014/main" id="{CCAFE335-4C51-0809-7B9D-8CE531E8284C}"/>
              </a:ext>
            </a:extLst>
          </p:cNvPr>
          <p:cNvSpPr/>
          <p:nvPr/>
        </p:nvSpPr>
        <p:spPr>
          <a:xfrm>
            <a:off x="87365" y="330200"/>
            <a:ext cx="12010609" cy="6479516"/>
          </a:xfrm>
          <a:prstGeom prst="roundRect">
            <a:avLst>
              <a:gd name="adj" fmla="val 2333"/>
            </a:avLst>
          </a:prstGeom>
          <a:solidFill>
            <a:srgbClr val="FEF6DE"/>
          </a:solidFill>
          <a:ln w="76200">
            <a:solidFill>
              <a:srgbClr val="D69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4231B691-DBCC-1386-E6A7-C415A6AC808B}"/>
              </a:ext>
            </a:extLst>
          </p:cNvPr>
          <p:cNvSpPr txBox="1"/>
          <p:nvPr/>
        </p:nvSpPr>
        <p:spPr>
          <a:xfrm>
            <a:off x="108297" y="672635"/>
            <a:ext cx="3596195" cy="6186309"/>
          </a:xfrm>
          <a:prstGeom prst="rect">
            <a:avLst/>
          </a:prstGeom>
          <a:noFill/>
        </p:spPr>
        <p:txBody>
          <a:bodyPr wrap="square">
            <a:spAutoFit/>
          </a:bodyPr>
          <a:lstStyle/>
          <a:p>
            <a:pPr marL="182563" indent="-182563"/>
            <a:r>
              <a:rPr lang="es-ES" sz="2200" b="1" dirty="0"/>
              <a:t>Vi también como un mar de vidrio mezclado con fuego; y a los que habían alcanzado la victoria sobre la bestia y su imagen, y su marca y el número de su nombre, en pie sobre el mar de vidrio, con las arpas de Dios.</a:t>
            </a:r>
          </a:p>
          <a:p>
            <a:pPr marL="182563" indent="-182563"/>
            <a:r>
              <a:rPr lang="es-ES" sz="2200" b="1" dirty="0"/>
              <a:t>Y cantan el cántico de Moisés siervo de Dios, y el cántico del Cordero, diciendo: </a:t>
            </a:r>
          </a:p>
          <a:p>
            <a:pPr marL="182563" indent="-182563"/>
            <a:r>
              <a:rPr lang="es-ES" sz="2200" b="1" dirty="0"/>
              <a:t>“Grandes y maravillosas son tus obras, Señor Dios Todopoderoso; justos y verdaderos son tus caminos, Rey de los santos”. </a:t>
            </a:r>
          </a:p>
        </p:txBody>
      </p:sp>
      <p:pic>
        <p:nvPicPr>
          <p:cNvPr id="6" name="Imagen 5">
            <a:extLst>
              <a:ext uri="{FF2B5EF4-FFF2-40B4-BE49-F238E27FC236}">
                <a16:creationId xmlns:a16="http://schemas.microsoft.com/office/drawing/2014/main" id="{B1E93E48-7AFA-A5B8-5081-A3BD1266FB9A}"/>
              </a:ext>
            </a:extLst>
          </p:cNvPr>
          <p:cNvPicPr>
            <a:picLocks noChangeAspect="1"/>
          </p:cNvPicPr>
          <p:nvPr/>
        </p:nvPicPr>
        <p:blipFill>
          <a:blip r:embed="rId3">
            <a:extLst>
              <a:ext uri="{28A0092B-C50C-407E-A947-70E740481C1C}">
                <a14:useLocalDpi xmlns:a14="http://schemas.microsoft.com/office/drawing/2010/main" val="0"/>
              </a:ext>
            </a:extLst>
          </a:blip>
          <a:srcRect t="4365" b="4365"/>
          <a:stretch/>
        </p:blipFill>
        <p:spPr>
          <a:xfrm>
            <a:off x="3746430" y="691661"/>
            <a:ext cx="8188344" cy="5978769"/>
          </a:xfrm>
          <a:prstGeom prst="roundRect">
            <a:avLst>
              <a:gd name="adj" fmla="val 1967"/>
            </a:avLst>
          </a:prstGeom>
          <a:solidFill>
            <a:srgbClr val="FFFFFF">
              <a:shade val="85000"/>
            </a:srgbClr>
          </a:solidFill>
          <a:ln>
            <a:solidFill>
              <a:srgbClr val="D69F0A"/>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546F2A"/>
            </a:contourClr>
          </a:sp3d>
        </p:spPr>
      </p:pic>
      <p:sp>
        <p:nvSpPr>
          <p:cNvPr id="11" name="CuadroTexto 10">
            <a:extLst>
              <a:ext uri="{FF2B5EF4-FFF2-40B4-BE49-F238E27FC236}">
                <a16:creationId xmlns:a16="http://schemas.microsoft.com/office/drawing/2014/main" id="{0AF119FA-C472-08E8-7184-A7F9956EA096}"/>
              </a:ext>
            </a:extLst>
          </p:cNvPr>
          <p:cNvSpPr txBox="1"/>
          <p:nvPr/>
        </p:nvSpPr>
        <p:spPr>
          <a:xfrm>
            <a:off x="616030" y="46192"/>
            <a:ext cx="10997205" cy="516945"/>
          </a:xfrm>
          <a:prstGeom prst="roundRect">
            <a:avLst/>
          </a:prstGeom>
          <a:gradFill>
            <a:gsLst>
              <a:gs pos="0">
                <a:srgbClr val="FFEDB9"/>
              </a:gs>
              <a:gs pos="50000">
                <a:srgbClr val="FFE28F"/>
              </a:gs>
              <a:gs pos="100000">
                <a:srgbClr val="FFD55D"/>
              </a:gs>
            </a:gsLst>
          </a:gradFill>
          <a:ln>
            <a:solidFill>
              <a:srgbClr val="926C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B48500"/>
                  </a:solidFill>
                  <a:prstDash val="solid"/>
                </a:ln>
                <a:solidFill>
                  <a:srgbClr val="FFFFFF"/>
                </a:solidFill>
                <a:effectLst>
                  <a:outerShdw dist="38100" dir="2700000" algn="tl" rotWithShape="0">
                    <a:srgbClr val="926C00"/>
                  </a:outerShdw>
                </a:effectLst>
              </a:rPr>
              <a:t>EL CANTO DE MOISÉS Y DEL CORDERO </a:t>
            </a:r>
            <a:r>
              <a:rPr lang="es-ES" sz="2600" b="1" spc="300" dirty="0">
                <a:ln w="6600">
                  <a:solidFill>
                    <a:srgbClr val="B48500"/>
                  </a:solidFill>
                  <a:prstDash val="solid"/>
                </a:ln>
                <a:solidFill>
                  <a:srgbClr val="FFFFFF"/>
                </a:solidFill>
                <a:effectLst>
                  <a:outerShdw dist="38100" dir="2700000" algn="tl" rotWithShape="0">
                    <a:srgbClr val="926C00"/>
                  </a:outerShdw>
                </a:effectLst>
              </a:rPr>
              <a:t>(Apocalipsis 15:2-3)</a:t>
            </a:r>
          </a:p>
        </p:txBody>
      </p:sp>
      <p:pic>
        <p:nvPicPr>
          <p:cNvPr id="12" name="Imagen 11" descr="Imagen que contiene Icono&#10;&#10;Descripción generada automáticamente">
            <a:extLst>
              <a:ext uri="{FF2B5EF4-FFF2-40B4-BE49-F238E27FC236}">
                <a16:creationId xmlns:a16="http://schemas.microsoft.com/office/drawing/2014/main" id="{E643021D-8694-28AC-880C-D6345D9EE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18" y="63605"/>
            <a:ext cx="496800" cy="496800"/>
          </a:xfrm>
          <a:prstGeom prst="rect">
            <a:avLst/>
          </a:prstGeom>
        </p:spPr>
      </p:pic>
    </p:spTree>
    <p:extLst>
      <p:ext uri="{BB962C8B-B14F-4D97-AF65-F5344CB8AC3E}">
        <p14:creationId xmlns:p14="http://schemas.microsoft.com/office/powerpoint/2010/main" val="203143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7" presetID="34" presetClass="emph" presetSubtype="0"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11"/>
                                        </p:tgtEl>
                                        <p:attrNameLst>
                                          <p:attrName>ppt_x</p:attrName>
                                          <p:attrName>ppt_y</p:attrName>
                                        </p:attrNameLst>
                                      </p:cBhvr>
                                    </p:animMotion>
                                    <p:animRot by="1500000">
                                      <p:cBhvr>
                                        <p:cTn id="9" dur="125" fill="hold">
                                          <p:stCondLst>
                                            <p:cond delay="0"/>
                                          </p:stCondLst>
                                        </p:cTn>
                                        <p:tgtEl>
                                          <p:spTgt spid="11"/>
                                        </p:tgtEl>
                                        <p:attrNameLst>
                                          <p:attrName>r</p:attrName>
                                        </p:attrNameLst>
                                      </p:cBhvr>
                                    </p:animRot>
                                    <p:animRot by="-1500000">
                                      <p:cBhvr>
                                        <p:cTn id="10" dur="125" fill="hold">
                                          <p:stCondLst>
                                            <p:cond delay="125"/>
                                          </p:stCondLst>
                                        </p:cTn>
                                        <p:tgtEl>
                                          <p:spTgt spid="11"/>
                                        </p:tgtEl>
                                        <p:attrNameLst>
                                          <p:attrName>r</p:attrName>
                                        </p:attrNameLst>
                                      </p:cBhvr>
                                    </p:animRot>
                                    <p:animRot by="-1500000">
                                      <p:cBhvr>
                                        <p:cTn id="11" dur="125" fill="hold">
                                          <p:stCondLst>
                                            <p:cond delay="250"/>
                                          </p:stCondLst>
                                        </p:cTn>
                                        <p:tgtEl>
                                          <p:spTgt spid="11"/>
                                        </p:tgtEl>
                                        <p:attrNameLst>
                                          <p:attrName>r</p:attrName>
                                        </p:attrNameLst>
                                      </p:cBhvr>
                                    </p:animRot>
                                    <p:animRot by="1500000">
                                      <p:cBhvr>
                                        <p:cTn id="12" dur="125" fill="hold">
                                          <p:stCondLst>
                                            <p:cond delay="375"/>
                                          </p:stCondLst>
                                        </p:cTn>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wipe(left)">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wipe(left)">
                                      <p:cBhvr>
                                        <p:cTn id="33" dur="500"/>
                                        <p:tgtEl>
                                          <p:spTgt spid="4">
                                            <p:txEl>
                                              <p:pRg st="1" end="1"/>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wipe(left)">
                                      <p:cBhvr>
                                        <p:cTn id="3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5AF759AB-37D5-BA70-0B6F-9EFB333F4B70}"/>
              </a:ext>
            </a:extLst>
          </p:cNvPr>
          <p:cNvSpPr/>
          <p:nvPr/>
        </p:nvSpPr>
        <p:spPr>
          <a:xfrm>
            <a:off x="87365" y="330200"/>
            <a:ext cx="12010609" cy="6479516"/>
          </a:xfrm>
          <a:prstGeom prst="roundRect">
            <a:avLst>
              <a:gd name="adj" fmla="val 2333"/>
            </a:avLst>
          </a:prstGeom>
          <a:solidFill>
            <a:srgbClr val="FEF6DE"/>
          </a:solidFill>
          <a:ln w="76200">
            <a:solidFill>
              <a:srgbClr val="D69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6B84482-2EA8-A6CF-01A9-B2437C9A7BB9}"/>
              </a:ext>
            </a:extLst>
          </p:cNvPr>
          <p:cNvSpPr txBox="1"/>
          <p:nvPr/>
        </p:nvSpPr>
        <p:spPr>
          <a:xfrm>
            <a:off x="221272" y="676544"/>
            <a:ext cx="5373324" cy="6017032"/>
          </a:xfrm>
          <a:prstGeom prst="rect">
            <a:avLst/>
          </a:prstGeom>
          <a:noFill/>
        </p:spPr>
        <p:txBody>
          <a:bodyPr wrap="square">
            <a:spAutoFit/>
          </a:bodyPr>
          <a:lstStyle/>
          <a:p>
            <a:pPr>
              <a:spcBef>
                <a:spcPts val="600"/>
              </a:spcBef>
            </a:pPr>
            <a:r>
              <a:rPr lang="es-ES" sz="2000" b="1" dirty="0"/>
              <a:t>Aquí se menciona que, aquellos que han logrado la victoria sobre el mal en la gran crisis final, cantarán el cántico de Moisés y el cántico del Cordero.</a:t>
            </a:r>
          </a:p>
          <a:p>
            <a:pPr>
              <a:spcBef>
                <a:spcPts val="600"/>
              </a:spcBef>
            </a:pPr>
            <a:r>
              <a:rPr lang="es-ES" sz="2000" b="1" dirty="0"/>
              <a:t>¿Qué expresan estos cantos?</a:t>
            </a:r>
          </a:p>
          <a:p>
            <a:pPr>
              <a:spcBef>
                <a:spcPts val="600"/>
              </a:spcBef>
            </a:pPr>
            <a:r>
              <a:rPr lang="es-ES" sz="2000" b="1" dirty="0"/>
              <a:t>El canto de Moisés es una alabanza a Dios por la liberación del poder opresivo de los enemigos, y haber salvado a su pueblo de una muerte segura.</a:t>
            </a:r>
          </a:p>
          <a:p>
            <a:pPr>
              <a:spcBef>
                <a:spcPts val="600"/>
              </a:spcBef>
            </a:pPr>
            <a:r>
              <a:rPr lang="es-ES" sz="2000" b="1" dirty="0"/>
              <a:t>El canto del Cordero es un canto de alabanza y agradecimiento a Jesús por lo que ha hecho por nosotros para darnos la salvación.</a:t>
            </a:r>
          </a:p>
          <a:p>
            <a:pPr>
              <a:spcBef>
                <a:spcPts val="600"/>
              </a:spcBef>
            </a:pPr>
            <a:r>
              <a:rPr lang="es-ES" sz="2000" b="1" dirty="0"/>
              <a:t>La liberación de los santos fue hecha por Cristo, el Cordero de Dios, y por eso es digno de recibir la adoración y de ser ensalzado con el canto de liberación.</a:t>
            </a:r>
          </a:p>
          <a:p>
            <a:pPr>
              <a:spcBef>
                <a:spcPts val="600"/>
              </a:spcBef>
            </a:pPr>
            <a:r>
              <a:rPr lang="es-ES" sz="2000" b="1" dirty="0"/>
              <a:t>Alabamos a Dios y a Jesucristo porque nos han librado del pecado y de la muerte, y por todo lo que han hecho para darnos la victoria final.</a:t>
            </a:r>
          </a:p>
        </p:txBody>
      </p:sp>
      <p:sp>
        <p:nvSpPr>
          <p:cNvPr id="8" name="CuadroTexto 7">
            <a:extLst>
              <a:ext uri="{FF2B5EF4-FFF2-40B4-BE49-F238E27FC236}">
                <a16:creationId xmlns:a16="http://schemas.microsoft.com/office/drawing/2014/main" id="{1A7FAC97-9E6C-C45E-B7B8-E4E2B4147255}"/>
              </a:ext>
            </a:extLst>
          </p:cNvPr>
          <p:cNvSpPr txBox="1"/>
          <p:nvPr/>
        </p:nvSpPr>
        <p:spPr>
          <a:xfrm>
            <a:off x="627753" y="46192"/>
            <a:ext cx="10997205" cy="516945"/>
          </a:xfrm>
          <a:prstGeom prst="roundRect">
            <a:avLst/>
          </a:prstGeom>
          <a:gradFill>
            <a:gsLst>
              <a:gs pos="0">
                <a:srgbClr val="FFEDB9"/>
              </a:gs>
              <a:gs pos="50000">
                <a:srgbClr val="FFE28F"/>
              </a:gs>
              <a:gs pos="100000">
                <a:srgbClr val="FFD55D"/>
              </a:gs>
            </a:gsLst>
          </a:gradFill>
          <a:ln>
            <a:solidFill>
              <a:srgbClr val="926C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B48500"/>
                  </a:solidFill>
                  <a:prstDash val="solid"/>
                </a:ln>
                <a:solidFill>
                  <a:srgbClr val="FFFFFF"/>
                </a:solidFill>
                <a:effectLst>
                  <a:outerShdw dist="38100" dir="2700000" algn="tl" rotWithShape="0">
                    <a:srgbClr val="926C00"/>
                  </a:outerShdw>
                </a:effectLst>
              </a:rPr>
              <a:t>EL CANTO DE MOISÉS Y DEL CORDERO </a:t>
            </a:r>
            <a:r>
              <a:rPr lang="es-ES" sz="2600" b="1" spc="300" dirty="0">
                <a:ln w="6600">
                  <a:solidFill>
                    <a:srgbClr val="B48500"/>
                  </a:solidFill>
                  <a:prstDash val="solid"/>
                </a:ln>
                <a:solidFill>
                  <a:srgbClr val="FFFFFF"/>
                </a:solidFill>
                <a:effectLst>
                  <a:outerShdw dist="38100" dir="2700000" algn="tl" rotWithShape="0">
                    <a:srgbClr val="926C00"/>
                  </a:outerShdw>
                </a:effectLst>
              </a:rPr>
              <a:t>(Apocalipsis 15:2-3)</a:t>
            </a:r>
          </a:p>
        </p:txBody>
      </p:sp>
      <p:pic>
        <p:nvPicPr>
          <p:cNvPr id="10" name="Imagen 9" descr="Imagen que contiene Icono&#10;&#10;Descripción generada automáticamente">
            <a:extLst>
              <a:ext uri="{FF2B5EF4-FFF2-40B4-BE49-F238E27FC236}">
                <a16:creationId xmlns:a16="http://schemas.microsoft.com/office/drawing/2014/main" id="{817188E4-B477-6778-72A8-4563F9346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72" y="63605"/>
            <a:ext cx="496800" cy="496800"/>
          </a:xfrm>
          <a:prstGeom prst="rect">
            <a:avLst/>
          </a:prstGeom>
        </p:spPr>
      </p:pic>
      <p:pic>
        <p:nvPicPr>
          <p:cNvPr id="7" name="Imagen 6" descr="Un dibujo de una persona&#10;&#10;Descripción generada automáticamente con confianza media">
            <a:extLst>
              <a:ext uri="{FF2B5EF4-FFF2-40B4-BE49-F238E27FC236}">
                <a16:creationId xmlns:a16="http://schemas.microsoft.com/office/drawing/2014/main" id="{2C362E22-E87A-F4F4-C528-181425F97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183" y="4819662"/>
            <a:ext cx="2565171" cy="1726737"/>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Imagen 12" descr="Imagen que contiene persona, interior, hombre, mujer&#10;&#10;Descripción generada automáticamente">
            <a:extLst>
              <a:ext uri="{FF2B5EF4-FFF2-40B4-BE49-F238E27FC236}">
                <a16:creationId xmlns:a16="http://schemas.microsoft.com/office/drawing/2014/main" id="{A64053D1-D97A-BBD7-7558-816E0E644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059" y="941831"/>
            <a:ext cx="4986223" cy="3499137"/>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n 16" descr="Imagen de la pantalla de un video juego&#10;&#10;Descripción generada automáticamente con confianza baja">
            <a:extLst>
              <a:ext uri="{FF2B5EF4-FFF2-40B4-BE49-F238E27FC236}">
                <a16:creationId xmlns:a16="http://schemas.microsoft.com/office/drawing/2014/main" id="{69A65E66-6DAF-3691-5774-60D93A2DAA31}"/>
              </a:ext>
            </a:extLst>
          </p:cNvPr>
          <p:cNvPicPr>
            <a:picLocks noChangeAspect="1"/>
          </p:cNvPicPr>
          <p:nvPr/>
        </p:nvPicPr>
        <p:blipFill rotWithShape="1">
          <a:blip r:embed="rId5">
            <a:extLst>
              <a:ext uri="{28A0092B-C50C-407E-A947-70E740481C1C}">
                <a14:useLocalDpi xmlns:a14="http://schemas.microsoft.com/office/drawing/2010/main" val="0"/>
              </a:ext>
            </a:extLst>
          </a:blip>
          <a:srcRect l="669" t="2809" r="1023" b="3423"/>
          <a:stretch/>
        </p:blipFill>
        <p:spPr>
          <a:xfrm>
            <a:off x="8546342" y="4707563"/>
            <a:ext cx="3169766" cy="173862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46346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7"/>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left)">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3"/>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wipe(left)">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wipe(left)">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55" dur="1000" fill="hold"/>
                                        <p:tgtEl>
                                          <p:spTgt spid="17"/>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7"/>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animEffect transition="in" filter="wipe(left)">
                                      <p:cBhvr>
                                        <p:cTn id="6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Un dibujo de una persona&#10;&#10;Descripción generada automáticamente con confianza media">
            <a:extLst>
              <a:ext uri="{FF2B5EF4-FFF2-40B4-BE49-F238E27FC236}">
                <a16:creationId xmlns:a16="http://schemas.microsoft.com/office/drawing/2014/main" id="{02D09104-69F1-95C4-1FFD-5CF94F2C2C1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b="10687"/>
          <a:stretch/>
        </p:blipFill>
        <p:spPr>
          <a:xfrm>
            <a:off x="-4064" y="-1"/>
            <a:ext cx="12196064" cy="6858001"/>
          </a:xfrm>
          <a:prstGeom prst="rect">
            <a:avLst/>
          </a:prstGeom>
        </p:spPr>
      </p:pic>
      <p:pic>
        <p:nvPicPr>
          <p:cNvPr id="4" name="Imagen 3" descr="Dibujo animado de una persona&#10;&#10;Descripción generada automáticamente con confianza media">
            <a:extLst>
              <a:ext uri="{FF2B5EF4-FFF2-40B4-BE49-F238E27FC236}">
                <a16:creationId xmlns:a16="http://schemas.microsoft.com/office/drawing/2014/main" id="{AD37FF38-0A30-FD03-1D8D-7D3D9DFFD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7840" y="2865120"/>
            <a:ext cx="6502400" cy="3901440"/>
          </a:xfrm>
          <a:prstGeom prst="snip2DiagRect">
            <a:avLst>
              <a:gd name="adj1" fmla="val 21094"/>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Una mujer con un micrófono en la boca&#10;&#10;Descripción generada automáticamente con confianza baja">
            <a:extLst>
              <a:ext uri="{FF2B5EF4-FFF2-40B4-BE49-F238E27FC236}">
                <a16:creationId xmlns:a16="http://schemas.microsoft.com/office/drawing/2014/main" id="{4805EC49-0BEB-40B4-3996-9CA3E61E0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201052" y="91440"/>
            <a:ext cx="2879188" cy="26517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28F91E87-B9BD-D636-0B56-7DF34D237995}"/>
              </a:ext>
            </a:extLst>
          </p:cNvPr>
          <p:cNvPicPr>
            <a:picLocks noChangeAspect="1"/>
          </p:cNvPicPr>
          <p:nvPr/>
        </p:nvPicPr>
        <p:blipFill rotWithShape="1">
          <a:blip r:embed="rId6"/>
          <a:srcRect l="14628" r="8814"/>
          <a:stretch/>
        </p:blipFill>
        <p:spPr>
          <a:xfrm>
            <a:off x="5577840" y="91440"/>
            <a:ext cx="3460652" cy="26517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8CB61A8B-E90C-2766-9B29-66462F5F268B}"/>
              </a:ext>
            </a:extLst>
          </p:cNvPr>
          <p:cNvSpPr txBox="1"/>
          <p:nvPr/>
        </p:nvSpPr>
        <p:spPr>
          <a:xfrm>
            <a:off x="213360" y="228122"/>
            <a:ext cx="5252720" cy="6401753"/>
          </a:xfrm>
          <a:prstGeom prst="rect">
            <a:avLst/>
          </a:prstGeom>
          <a:noFill/>
        </p:spPr>
        <p:txBody>
          <a:bodyPr wrap="square">
            <a:spAutoFit/>
          </a:bodyPr>
          <a:lstStyle/>
          <a:p>
            <a:pPr>
              <a:spcBef>
                <a:spcPts val="600"/>
              </a:spcBef>
            </a:pPr>
            <a:r>
              <a:rPr lang="es-ES" sz="2000" b="1" dirty="0"/>
              <a:t>Estos personajes de las escrituras se elevaron por encima de las circunstancias entonando estos hermosos cantos. Deseamos que cada uno de nosotros, en nuestro diario vivir, conservemos un canto en nuestro corazón.</a:t>
            </a:r>
          </a:p>
          <a:p>
            <a:pPr>
              <a:spcBef>
                <a:spcPts val="600"/>
              </a:spcBef>
            </a:pPr>
            <a:r>
              <a:rPr lang="es-ES" sz="2000" b="1" dirty="0"/>
              <a:t>Un canto que nos eleve a la presencia de Dios, nos permita contemplarlo en la magnificencia de su poder, y nos dé la fuerza para enfrentar cualquier batalla y lograr la victoria para gloria y honra de su precioso Nombre.</a:t>
            </a:r>
          </a:p>
          <a:p>
            <a:pPr>
              <a:spcBef>
                <a:spcPts val="600"/>
              </a:spcBef>
            </a:pPr>
            <a:r>
              <a:rPr lang="es-ES" sz="2000" b="1" dirty="0"/>
              <a:t>“Al conducirnos nuestro Redentor al umbral de lo infinito, inundado con la gloria de Dios, podremos comprender los temas de alabanza y acción de gracias del coro celestial que rodea el trono, y al despertarse el eco del canto de los ángeles en nuestros hogares terrenales, los corazones estarán más cerca del coro celestial. La comunión con el cielo inicia en la tierra. Aquí aprendemos la clave de su alabanza”</a:t>
            </a:r>
            <a:br>
              <a:rPr lang="es-ES" sz="2000" b="1" dirty="0"/>
            </a:br>
            <a:r>
              <a:rPr lang="es-ES" sz="2000" b="1" dirty="0"/>
              <a:t>(La educación pg. 153)</a:t>
            </a:r>
          </a:p>
        </p:txBody>
      </p:sp>
    </p:spTree>
    <p:extLst>
      <p:ext uri="{BB962C8B-B14F-4D97-AF65-F5344CB8AC3E}">
        <p14:creationId xmlns:p14="http://schemas.microsoft.com/office/powerpoint/2010/main" val="1581353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left)">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7042D919-F532-9312-EF3B-1A652810E573}"/>
              </a:ext>
            </a:extLst>
          </p:cNvPr>
          <p:cNvPicPr>
            <a:picLocks noChangeAspect="1"/>
          </p:cNvPicPr>
          <p:nvPr/>
        </p:nvPicPr>
        <p:blipFill>
          <a:blip r:embed="rId3"/>
          <a:stretch>
            <a:fillRect/>
          </a:stretch>
        </p:blipFill>
        <p:spPr>
          <a:xfrm>
            <a:off x="55195" y="77722"/>
            <a:ext cx="12095512" cy="6681498"/>
          </a:xfrm>
          <a:prstGeom prst="rect">
            <a:avLst/>
          </a:prstGeom>
        </p:spPr>
      </p:pic>
      <p:sp>
        <p:nvSpPr>
          <p:cNvPr id="11" name="CuadroTexto 10">
            <a:extLst>
              <a:ext uri="{FF2B5EF4-FFF2-40B4-BE49-F238E27FC236}">
                <a16:creationId xmlns:a16="http://schemas.microsoft.com/office/drawing/2014/main" id="{F8875EFF-BE11-58F7-D0CE-843CFFD4A74E}"/>
              </a:ext>
            </a:extLst>
          </p:cNvPr>
          <p:cNvSpPr txBox="1"/>
          <p:nvPr/>
        </p:nvSpPr>
        <p:spPr>
          <a:xfrm>
            <a:off x="831288" y="77722"/>
            <a:ext cx="6557598" cy="516945"/>
          </a:xfrm>
          <a:prstGeom prst="roundRect">
            <a:avLst/>
          </a:prstGeom>
          <a:gradFill>
            <a:gsLst>
              <a:gs pos="0">
                <a:srgbClr val="D8EAF8"/>
              </a:gs>
              <a:gs pos="50000">
                <a:srgbClr val="BBDAF3"/>
              </a:gs>
              <a:gs pos="100000">
                <a:srgbClr val="60A7E2"/>
              </a:gs>
            </a:gsLst>
          </a:gradFill>
          <a:ln>
            <a:solidFill>
              <a:srgbClr val="1D629B"/>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dirty="0">
                <a:ln w="6600">
                  <a:solidFill>
                    <a:srgbClr val="1F6BA9"/>
                  </a:solidFill>
                  <a:prstDash val="solid"/>
                </a:ln>
                <a:solidFill>
                  <a:srgbClr val="FFFFFF"/>
                </a:solidFill>
                <a:effectLst>
                  <a:outerShdw dist="38100" dir="2700000" algn="tl" rotWithShape="0">
                    <a:srgbClr val="1D629B"/>
                  </a:outerShdw>
                </a:effectLst>
              </a:rPr>
              <a:t>EL CANTO DE MOISÉS </a:t>
            </a:r>
            <a:r>
              <a:rPr lang="es-ES" sz="2600" b="1" dirty="0">
                <a:ln w="6600">
                  <a:solidFill>
                    <a:srgbClr val="1F6BA9"/>
                  </a:solidFill>
                  <a:prstDash val="solid"/>
                </a:ln>
                <a:solidFill>
                  <a:srgbClr val="FFFFFF"/>
                </a:solidFill>
                <a:effectLst>
                  <a:outerShdw dist="38100" dir="2700000" algn="tl" rotWithShape="0">
                    <a:srgbClr val="1D629B"/>
                  </a:outerShdw>
                </a:effectLst>
              </a:rPr>
              <a:t>(Éxodo 15)</a:t>
            </a:r>
          </a:p>
        </p:txBody>
      </p:sp>
      <p:sp>
        <p:nvSpPr>
          <p:cNvPr id="3" name="CuadroTexto 2">
            <a:extLst>
              <a:ext uri="{FF2B5EF4-FFF2-40B4-BE49-F238E27FC236}">
                <a16:creationId xmlns:a16="http://schemas.microsoft.com/office/drawing/2014/main" id="{438605D0-9E92-8FA5-E19E-FEE407FE0FA6}"/>
              </a:ext>
            </a:extLst>
          </p:cNvPr>
          <p:cNvSpPr txBox="1"/>
          <p:nvPr/>
        </p:nvSpPr>
        <p:spPr>
          <a:xfrm>
            <a:off x="230691" y="586703"/>
            <a:ext cx="7183077" cy="3785652"/>
          </a:xfrm>
          <a:prstGeom prst="rect">
            <a:avLst/>
          </a:prstGeom>
          <a:noFill/>
        </p:spPr>
        <p:txBody>
          <a:bodyPr wrap="square">
            <a:spAutoFit/>
          </a:bodyPr>
          <a:lstStyle/>
          <a:p>
            <a:r>
              <a:rPr lang="es-ES" sz="2000" b="1" dirty="0"/>
              <a:t>Para los ojos humanos la situación del pueblo de Israel parecía desesperada. Los egipcios los perseguían y ellos estaban desarmados y sin preparación para el combate. Además, estaban encerrados al este por el mar, al sur por una escabrosa montaña, al oeste por desiertos montañosos, y al norte por los egipcios perseguidores. La conclusión es que su escape era imposible.</a:t>
            </a:r>
          </a:p>
          <a:p>
            <a:r>
              <a:rPr lang="es-ES" sz="2000" b="1" dirty="0"/>
              <a:t>Dios les ordenó que avanzasen hacia delante y hacia el mar. Avanzaron, el mar se dividió en dos partes, y pasaron en seco. Los egipcios les siguieron, el mar se cerró sobre ellos, y quedaron sepultados por las aguas (Éxodo 14).</a:t>
            </a:r>
          </a:p>
          <a:p>
            <a:r>
              <a:rPr lang="es-ES" sz="2000" b="1" dirty="0"/>
              <a:t>Éxodo 15 es el cántico que entonaron después de haber sido librados por Dios de una muerte segura en manos de los egipcios.</a:t>
            </a:r>
          </a:p>
        </p:txBody>
      </p:sp>
      <p:pic>
        <p:nvPicPr>
          <p:cNvPr id="4" name="Imagen 3" descr="Icono&#10;&#10;Descripción generada automáticamente con confianza media">
            <a:extLst>
              <a:ext uri="{FF2B5EF4-FFF2-40B4-BE49-F238E27FC236}">
                <a16:creationId xmlns:a16="http://schemas.microsoft.com/office/drawing/2014/main" id="{B7B3FA9D-3617-EA16-7A0E-0717E02A9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455" y="79733"/>
            <a:ext cx="497084" cy="497084"/>
          </a:xfrm>
          <a:prstGeom prst="rect">
            <a:avLst/>
          </a:prstGeom>
          <a:effectLst>
            <a:outerShdw blurRad="50800" dist="38100" dir="2700000" algn="tl" rotWithShape="0">
              <a:prstClr val="black">
                <a:alpha val="40000"/>
              </a:prstClr>
            </a:outerShdw>
          </a:effectLst>
        </p:spPr>
      </p:pic>
      <p:pic>
        <p:nvPicPr>
          <p:cNvPr id="5" name="Imagen 4" descr="Carrusel con caballos con unas personas en una playa&#10;&#10;Descripción generada automáticamente con confianza media">
            <a:extLst>
              <a:ext uri="{FF2B5EF4-FFF2-40B4-BE49-F238E27FC236}">
                <a16:creationId xmlns:a16="http://schemas.microsoft.com/office/drawing/2014/main" id="{BB7C752F-F361-334D-4441-78CB1C5ADBE5}"/>
              </a:ext>
            </a:extLst>
          </p:cNvPr>
          <p:cNvPicPr>
            <a:picLocks noChangeAspect="1"/>
          </p:cNvPicPr>
          <p:nvPr/>
        </p:nvPicPr>
        <p:blipFill rotWithShape="1">
          <a:blip r:embed="rId5">
            <a:extLst>
              <a:ext uri="{28A0092B-C50C-407E-A947-70E740481C1C}">
                <a14:useLocalDpi xmlns:a14="http://schemas.microsoft.com/office/drawing/2010/main" val="0"/>
              </a:ext>
            </a:extLst>
          </a:blip>
          <a:srcRect l="5971"/>
          <a:stretch/>
        </p:blipFill>
        <p:spPr>
          <a:xfrm>
            <a:off x="321311" y="4430756"/>
            <a:ext cx="3822241" cy="20934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209550" h="63500" prst="artDeco"/>
            <a:extrusionClr>
              <a:srgbClr val="000000"/>
            </a:extrusionClr>
          </a:sp3d>
        </p:spPr>
      </p:pic>
      <p:pic>
        <p:nvPicPr>
          <p:cNvPr id="10" name="Imagen 9" descr="Imagen que contiene persona, grupo, hombre, frente&#10;&#10;Descripción generada automáticamente">
            <a:extLst>
              <a:ext uri="{FF2B5EF4-FFF2-40B4-BE49-F238E27FC236}">
                <a16:creationId xmlns:a16="http://schemas.microsoft.com/office/drawing/2014/main" id="{1F922C17-F71F-3112-D0DD-6D42B6AEC8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9661" y="4419600"/>
            <a:ext cx="2423338" cy="21045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209550" h="63500" prst="artDeco"/>
            <a:extrusionClr>
              <a:srgbClr val="000000"/>
            </a:extrusionClr>
          </a:sp3d>
        </p:spPr>
      </p:pic>
      <p:pic>
        <p:nvPicPr>
          <p:cNvPr id="14" name="Imagen 13" descr="Un grupo de personas junto a un caballo&#10;&#10;Descripción generada automáticamente con confianza media">
            <a:extLst>
              <a:ext uri="{FF2B5EF4-FFF2-40B4-BE49-F238E27FC236}">
                <a16:creationId xmlns:a16="http://schemas.microsoft.com/office/drawing/2014/main" id="{65192DD8-BFED-562A-8B73-DB219387D506}"/>
              </a:ext>
            </a:extLst>
          </p:cNvPr>
          <p:cNvPicPr>
            <a:picLocks noChangeAspect="1"/>
          </p:cNvPicPr>
          <p:nvPr/>
        </p:nvPicPr>
        <p:blipFill rotWithShape="1">
          <a:blip r:embed="rId7">
            <a:extLst>
              <a:ext uri="{28A0092B-C50C-407E-A947-70E740481C1C}">
                <a14:useLocalDpi xmlns:a14="http://schemas.microsoft.com/office/drawing/2010/main" val="0"/>
              </a:ext>
            </a:extLst>
          </a:blip>
          <a:srcRect l="22387" r="17381"/>
          <a:stretch/>
        </p:blipFill>
        <p:spPr>
          <a:xfrm>
            <a:off x="7589264" y="375484"/>
            <a:ext cx="4365680" cy="35153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209550" h="63500" prst="artDeco"/>
            <a:extrusionClr>
              <a:srgbClr val="000000"/>
            </a:extrusionClr>
          </a:sp3d>
        </p:spPr>
      </p:pic>
      <p:pic>
        <p:nvPicPr>
          <p:cNvPr id="16" name="Imagen 15" descr="Imagen de la pantalla de un videojuego&#10;&#10;Descripción generada automáticamente con confianza baja">
            <a:extLst>
              <a:ext uri="{FF2B5EF4-FFF2-40B4-BE49-F238E27FC236}">
                <a16:creationId xmlns:a16="http://schemas.microsoft.com/office/drawing/2014/main" id="{AD6A99C9-F6E9-3D86-D9FE-8F63F19ADF51}"/>
              </a:ext>
            </a:extLst>
          </p:cNvPr>
          <p:cNvPicPr>
            <a:picLocks noChangeAspect="1"/>
          </p:cNvPicPr>
          <p:nvPr/>
        </p:nvPicPr>
        <p:blipFill rotWithShape="1">
          <a:blip r:embed="rId8">
            <a:extLst>
              <a:ext uri="{28A0092B-C50C-407E-A947-70E740481C1C}">
                <a14:useLocalDpi xmlns:a14="http://schemas.microsoft.com/office/drawing/2010/main" val="0"/>
              </a:ext>
            </a:extLst>
          </a:blip>
          <a:srcRect t="14441" r="5824"/>
          <a:stretch/>
        </p:blipFill>
        <p:spPr>
          <a:xfrm>
            <a:off x="7388886" y="4224909"/>
            <a:ext cx="4516157" cy="23099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209550" h="63500" prst="artDeco"/>
            <a:extrusionClr>
              <a:srgbClr val="000000"/>
            </a:extrusionClr>
          </a:sp3d>
        </p:spPr>
      </p:pic>
    </p:spTree>
    <p:extLst>
      <p:ext uri="{BB962C8B-B14F-4D97-AF65-F5344CB8AC3E}">
        <p14:creationId xmlns:p14="http://schemas.microsoft.com/office/powerpoint/2010/main" val="379765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4"/>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7" presetID="34" presetClass="emph" presetSubtype="0" fill="hold" grpId="0" nodeType="withEffect">
                                  <p:stCondLst>
                                    <p:cond delay="0"/>
                                  </p:stCondLst>
                                  <p:iterate type="lt">
                                    <p:tmPct val="10000"/>
                                  </p:iterate>
                                  <p:childTnLst>
                                    <p:animMotion origin="layout" path="M 6.25E-7 -4.07407E-6 L 6.25E-7 -0.07222 " pathEditMode="relative" rAng="0" ptsTypes="AA">
                                      <p:cBhvr>
                                        <p:cTn id="8" dur="250" accel="50000" decel="50000" autoRev="1" fill="hold">
                                          <p:stCondLst>
                                            <p:cond delay="0"/>
                                          </p:stCondLst>
                                        </p:cTn>
                                        <p:tgtEl>
                                          <p:spTgt spid="11"/>
                                        </p:tgtEl>
                                        <p:attrNameLst>
                                          <p:attrName>ppt_x</p:attrName>
                                          <p:attrName>ppt_y</p:attrName>
                                        </p:attrNameLst>
                                      </p:cBhvr>
                                      <p:rCtr x="0" y="-3611"/>
                                    </p:animMotion>
                                    <p:animRot by="1500000">
                                      <p:cBhvr>
                                        <p:cTn id="9" dur="125" fill="hold">
                                          <p:stCondLst>
                                            <p:cond delay="0"/>
                                          </p:stCondLst>
                                        </p:cTn>
                                        <p:tgtEl>
                                          <p:spTgt spid="11"/>
                                        </p:tgtEl>
                                        <p:attrNameLst>
                                          <p:attrName>r</p:attrName>
                                        </p:attrNameLst>
                                      </p:cBhvr>
                                    </p:animRot>
                                    <p:animRot by="-1500000">
                                      <p:cBhvr>
                                        <p:cTn id="10" dur="125" fill="hold">
                                          <p:stCondLst>
                                            <p:cond delay="125"/>
                                          </p:stCondLst>
                                        </p:cTn>
                                        <p:tgtEl>
                                          <p:spTgt spid="11"/>
                                        </p:tgtEl>
                                        <p:attrNameLst>
                                          <p:attrName>r</p:attrName>
                                        </p:attrNameLst>
                                      </p:cBhvr>
                                    </p:animRot>
                                    <p:animRot by="-1500000">
                                      <p:cBhvr>
                                        <p:cTn id="11" dur="125" fill="hold">
                                          <p:stCondLst>
                                            <p:cond delay="250"/>
                                          </p:stCondLst>
                                        </p:cTn>
                                        <p:tgtEl>
                                          <p:spTgt spid="11"/>
                                        </p:tgtEl>
                                        <p:attrNameLst>
                                          <p:attrName>r</p:attrName>
                                        </p:attrNameLst>
                                      </p:cBhvr>
                                    </p:animRot>
                                    <p:animRot by="1500000">
                                      <p:cBhvr>
                                        <p:cTn id="12" dur="125" fill="hold">
                                          <p:stCondLst>
                                            <p:cond delay="375"/>
                                          </p:stCondLst>
                                        </p:cTn>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500"/>
                                        <p:tgtEl>
                                          <p:spTgt spid="3">
                                            <p:txEl>
                                              <p:pRg st="1" end="1"/>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left)">
                                      <p:cBhvr>
                                        <p:cTn id="4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A038CE8B-ED4F-E9C4-9144-7B27B18FC757}"/>
              </a:ext>
            </a:extLst>
          </p:cNvPr>
          <p:cNvSpPr/>
          <p:nvPr/>
        </p:nvSpPr>
        <p:spPr>
          <a:xfrm>
            <a:off x="87365" y="330200"/>
            <a:ext cx="12010609" cy="6421226"/>
          </a:xfrm>
          <a:prstGeom prst="roundRect">
            <a:avLst>
              <a:gd name="adj" fmla="val 2333"/>
            </a:avLst>
          </a:prstGeom>
          <a:solidFill>
            <a:srgbClr val="E7F0F9"/>
          </a:solidFill>
          <a:ln w="76200">
            <a:solidFill>
              <a:srgbClr val="2979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18CBFA4-9E89-5C8B-552D-350471F09151}"/>
              </a:ext>
            </a:extLst>
          </p:cNvPr>
          <p:cNvSpPr txBox="1"/>
          <p:nvPr/>
        </p:nvSpPr>
        <p:spPr>
          <a:xfrm>
            <a:off x="122000" y="575805"/>
            <a:ext cx="7497999" cy="6247864"/>
          </a:xfrm>
          <a:prstGeom prst="rect">
            <a:avLst/>
          </a:prstGeom>
          <a:noFill/>
        </p:spPr>
        <p:txBody>
          <a:bodyPr wrap="square">
            <a:spAutoFit/>
          </a:bodyPr>
          <a:lstStyle/>
          <a:p>
            <a:pPr marL="182563" indent="-182563"/>
            <a:r>
              <a:rPr lang="es-ES" sz="2000" b="1" dirty="0"/>
              <a:t>Cantaré yo a Jehová, porque se ha magnificado grandemente; ha echado en el mar al caballo y al jinete. </a:t>
            </a:r>
          </a:p>
          <a:p>
            <a:pPr marL="182563" indent="-182563"/>
            <a:r>
              <a:rPr lang="es-ES" sz="2000" b="1" dirty="0"/>
              <a:t>Jehová es mi fortaleza y mi cántico, y ha sido mi salvación.</a:t>
            </a:r>
          </a:p>
          <a:p>
            <a:pPr marL="182563" indent="-182563"/>
            <a:r>
              <a:rPr lang="es-ES" sz="2000" b="1" dirty="0"/>
              <a:t>Este es mi Dios, y lo alabaré; Dios de mi padre, y lo enalteceré. </a:t>
            </a:r>
          </a:p>
          <a:p>
            <a:pPr marL="182563" indent="-182563"/>
            <a:r>
              <a:rPr lang="es-ES" sz="2000" b="1" dirty="0"/>
              <a:t>Jehová es varón de guerra; Jehová es su nombre.  </a:t>
            </a:r>
          </a:p>
          <a:p>
            <a:pPr marL="182563" indent="-182563"/>
            <a:r>
              <a:rPr lang="es-ES" sz="2000" b="1" dirty="0"/>
              <a:t>Echó en el mar los carros de Faraón y su ejército; y sus capitanes escogidos fueron hundidos en el Mar Rojo.  </a:t>
            </a:r>
          </a:p>
          <a:p>
            <a:pPr marL="182563" indent="-182563"/>
            <a:r>
              <a:rPr lang="es-ES" sz="2000" b="1" dirty="0"/>
              <a:t>Los abismos los cubrieron; descendieron a las profundidades como piedra.  </a:t>
            </a:r>
          </a:p>
          <a:p>
            <a:pPr marL="182563" indent="-182563"/>
            <a:r>
              <a:rPr lang="es-ES" sz="2000" b="1" dirty="0"/>
              <a:t>Tu diestra, oh Jehová, ha sido magnificada en poder; tu diestra, oh Jehová, ha quebrantado al enemigo.  </a:t>
            </a:r>
          </a:p>
          <a:p>
            <a:pPr marL="182563" indent="-182563"/>
            <a:r>
              <a:rPr lang="es-ES" sz="2000" b="1" dirty="0"/>
              <a:t>Y con la grandeza de tu poder has derribado a los que se levantaron contra ti. Enviaste tu ira; los consumió como a hojarasca.  </a:t>
            </a:r>
          </a:p>
          <a:p>
            <a:pPr marL="182563" indent="-182563"/>
            <a:r>
              <a:rPr lang="es-ES" sz="2000" b="1" dirty="0"/>
              <a:t>Al soplo de tu aliento se amontonaron las aguas; se juntaron las corrientes como en un montón; los abismos se cuajaron en medio del mar.  </a:t>
            </a:r>
          </a:p>
          <a:p>
            <a:pPr marL="182563" indent="-182563"/>
            <a:r>
              <a:rPr lang="es-ES" sz="2000" b="1" dirty="0"/>
              <a:t>El enemigo dijo: Perseguiré, apresaré, repartiré despojos; mi alma se saciará de ellos; sacaré mi espada, los destruirá mi mano.  </a:t>
            </a:r>
          </a:p>
          <a:p>
            <a:pPr marL="182563" indent="-182563"/>
            <a:r>
              <a:rPr lang="es-ES" sz="2000" b="1" dirty="0"/>
              <a:t>Soplaste con tu viento; los cubrió el mar; se hundieron como plomo en las impetuosas aguas.  </a:t>
            </a:r>
          </a:p>
        </p:txBody>
      </p:sp>
      <p:pic>
        <p:nvPicPr>
          <p:cNvPr id="9" name="Imagen 8">
            <a:extLst>
              <a:ext uri="{FF2B5EF4-FFF2-40B4-BE49-F238E27FC236}">
                <a16:creationId xmlns:a16="http://schemas.microsoft.com/office/drawing/2014/main" id="{94C7F9E2-0BF0-C74B-A5C3-33CD4C86B468}"/>
              </a:ext>
            </a:extLst>
          </p:cNvPr>
          <p:cNvPicPr>
            <a:picLocks noChangeAspect="1"/>
          </p:cNvPicPr>
          <p:nvPr/>
        </p:nvPicPr>
        <p:blipFill>
          <a:blip r:embed="rId2"/>
          <a:stretch>
            <a:fillRect/>
          </a:stretch>
        </p:blipFill>
        <p:spPr>
          <a:xfrm>
            <a:off x="7397508" y="330199"/>
            <a:ext cx="4688384" cy="6421226"/>
          </a:xfrm>
          <a:prstGeom prst="rect">
            <a:avLst/>
          </a:prstGeom>
          <a:ln>
            <a:noFill/>
          </a:ln>
          <a:effectLst>
            <a:softEdge rad="112500"/>
          </a:effectLst>
        </p:spPr>
      </p:pic>
      <p:sp>
        <p:nvSpPr>
          <p:cNvPr id="5" name="CuadroTexto 4">
            <a:extLst>
              <a:ext uri="{FF2B5EF4-FFF2-40B4-BE49-F238E27FC236}">
                <a16:creationId xmlns:a16="http://schemas.microsoft.com/office/drawing/2014/main" id="{D73CDBC1-20EE-D431-E91B-AC94CD0EA877}"/>
              </a:ext>
            </a:extLst>
          </p:cNvPr>
          <p:cNvSpPr txBox="1"/>
          <p:nvPr/>
        </p:nvSpPr>
        <p:spPr>
          <a:xfrm>
            <a:off x="514792" y="77722"/>
            <a:ext cx="6557598" cy="516945"/>
          </a:xfrm>
          <a:prstGeom prst="roundRect">
            <a:avLst/>
          </a:prstGeom>
          <a:gradFill>
            <a:gsLst>
              <a:gs pos="0">
                <a:srgbClr val="D8EAF8"/>
              </a:gs>
              <a:gs pos="50000">
                <a:srgbClr val="BBDAF3"/>
              </a:gs>
              <a:gs pos="100000">
                <a:srgbClr val="60A7E2"/>
              </a:gs>
            </a:gsLst>
          </a:gradFill>
          <a:ln>
            <a:solidFill>
              <a:srgbClr val="1D629B"/>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dirty="0">
                <a:ln w="6600">
                  <a:solidFill>
                    <a:srgbClr val="1F6BA9"/>
                  </a:solidFill>
                  <a:prstDash val="solid"/>
                </a:ln>
                <a:solidFill>
                  <a:srgbClr val="FFFFFF"/>
                </a:solidFill>
                <a:effectLst>
                  <a:outerShdw dist="38100" dir="2700000" algn="tl" rotWithShape="0">
                    <a:srgbClr val="1D629B"/>
                  </a:outerShdw>
                </a:effectLst>
              </a:rPr>
              <a:t>EL CANTO DE MOISÉS </a:t>
            </a:r>
            <a:r>
              <a:rPr lang="es-ES" sz="2600" b="1" dirty="0">
                <a:ln w="6600">
                  <a:solidFill>
                    <a:srgbClr val="1F6BA9"/>
                  </a:solidFill>
                  <a:prstDash val="solid"/>
                </a:ln>
                <a:solidFill>
                  <a:srgbClr val="FFFFFF"/>
                </a:solidFill>
                <a:effectLst>
                  <a:outerShdw dist="38100" dir="2700000" algn="tl" rotWithShape="0">
                    <a:srgbClr val="1D629B"/>
                  </a:outerShdw>
                </a:effectLst>
              </a:rPr>
              <a:t>(Éxodo 15)</a:t>
            </a:r>
          </a:p>
        </p:txBody>
      </p:sp>
      <p:pic>
        <p:nvPicPr>
          <p:cNvPr id="4" name="Imagen 3" descr="Icono&#10;&#10;Descripción generada automáticamente con confianza media">
            <a:extLst>
              <a:ext uri="{FF2B5EF4-FFF2-40B4-BE49-F238E27FC236}">
                <a16:creationId xmlns:a16="http://schemas.microsoft.com/office/drawing/2014/main" id="{F125AB79-BA4E-C14B-DCC5-E81449591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2" y="87652"/>
            <a:ext cx="497084" cy="4970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4819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left)">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left)">
                                      <p:cBhvr>
                                        <p:cTn id="34" dur="500"/>
                                        <p:tgtEl>
                                          <p:spTgt spid="3">
                                            <p:txEl>
                                              <p:pRg st="7" end="7"/>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left)">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left)">
                                      <p:cBhvr>
                                        <p:cTn id="42" dur="500"/>
                                        <p:tgtEl>
                                          <p:spTgt spid="3">
                                            <p:txEl>
                                              <p:pRg st="9" end="9"/>
                                            </p:tx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wipe(left)">
                                      <p:cBhvr>
                                        <p:cTn id="4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3EFC664-2EC6-0B43-D1F1-14E15C9BCCE0}"/>
              </a:ext>
            </a:extLst>
          </p:cNvPr>
          <p:cNvPicPr>
            <a:picLocks noChangeAspect="1"/>
          </p:cNvPicPr>
          <p:nvPr/>
        </p:nvPicPr>
        <p:blipFill>
          <a:blip r:embed="rId2"/>
          <a:stretch>
            <a:fillRect/>
          </a:stretch>
        </p:blipFill>
        <p:spPr>
          <a:xfrm>
            <a:off x="48244" y="176502"/>
            <a:ext cx="12095512" cy="6681498"/>
          </a:xfrm>
          <a:prstGeom prst="rect">
            <a:avLst/>
          </a:prstGeom>
        </p:spPr>
      </p:pic>
      <p:pic>
        <p:nvPicPr>
          <p:cNvPr id="8" name="Imagen 7">
            <a:extLst>
              <a:ext uri="{FF2B5EF4-FFF2-40B4-BE49-F238E27FC236}">
                <a16:creationId xmlns:a16="http://schemas.microsoft.com/office/drawing/2014/main" id="{C9BE2914-901A-FBBD-C569-2BB070B7A5ED}"/>
              </a:ext>
            </a:extLst>
          </p:cNvPr>
          <p:cNvPicPr>
            <a:picLocks noChangeAspect="1"/>
          </p:cNvPicPr>
          <p:nvPr/>
        </p:nvPicPr>
        <p:blipFill rotWithShape="1">
          <a:blip r:embed="rId3">
            <a:extLst>
              <a:ext uri="{28A0092B-C50C-407E-A947-70E740481C1C}">
                <a14:useLocalDpi xmlns:a14="http://schemas.microsoft.com/office/drawing/2010/main" val="0"/>
              </a:ext>
            </a:extLst>
          </a:blip>
          <a:srcRect l="10371" t="-488" r="26464" b="4789"/>
          <a:stretch/>
        </p:blipFill>
        <p:spPr>
          <a:xfrm>
            <a:off x="6047884" y="259631"/>
            <a:ext cx="2887118" cy="3057519"/>
          </a:xfrm>
          <a:prstGeom prst="roundRect">
            <a:avLst>
              <a:gd name="adj" fmla="val 6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7CA1D760-943E-C7F8-7065-75D88F1436A2}"/>
              </a:ext>
            </a:extLst>
          </p:cNvPr>
          <p:cNvSpPr txBox="1"/>
          <p:nvPr/>
        </p:nvSpPr>
        <p:spPr>
          <a:xfrm>
            <a:off x="604244" y="77722"/>
            <a:ext cx="5210148" cy="516945"/>
          </a:xfrm>
          <a:prstGeom prst="roundRect">
            <a:avLst/>
          </a:prstGeom>
          <a:gradFill>
            <a:gsLst>
              <a:gs pos="0">
                <a:srgbClr val="D8EAF8"/>
              </a:gs>
              <a:gs pos="50000">
                <a:srgbClr val="BBDAF3"/>
              </a:gs>
              <a:gs pos="100000">
                <a:srgbClr val="60A7E2"/>
              </a:gs>
            </a:gsLst>
          </a:gradFill>
          <a:ln>
            <a:solidFill>
              <a:srgbClr val="1D629B"/>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dirty="0">
                <a:ln w="6600">
                  <a:solidFill>
                    <a:srgbClr val="1F6BA9"/>
                  </a:solidFill>
                  <a:prstDash val="solid"/>
                </a:ln>
                <a:solidFill>
                  <a:srgbClr val="FFFFFF"/>
                </a:solidFill>
                <a:effectLst>
                  <a:outerShdw dist="38100" dir="2700000" algn="tl" rotWithShape="0">
                    <a:srgbClr val="1D629B"/>
                  </a:outerShdw>
                </a:effectLst>
              </a:rPr>
              <a:t>EL CANTO DE MOISÉS </a:t>
            </a:r>
            <a:r>
              <a:rPr lang="es-ES" sz="2600" b="1" dirty="0">
                <a:ln w="6600">
                  <a:solidFill>
                    <a:srgbClr val="1F6BA9"/>
                  </a:solidFill>
                  <a:prstDash val="solid"/>
                </a:ln>
                <a:solidFill>
                  <a:srgbClr val="FFFFFF"/>
                </a:solidFill>
                <a:effectLst>
                  <a:outerShdw dist="38100" dir="2700000" algn="tl" rotWithShape="0">
                    <a:srgbClr val="1D629B"/>
                  </a:outerShdw>
                </a:effectLst>
              </a:rPr>
              <a:t>(Éxodo 15)</a:t>
            </a:r>
          </a:p>
        </p:txBody>
      </p:sp>
      <p:sp>
        <p:nvSpPr>
          <p:cNvPr id="3" name="CuadroTexto 2">
            <a:extLst>
              <a:ext uri="{FF2B5EF4-FFF2-40B4-BE49-F238E27FC236}">
                <a16:creationId xmlns:a16="http://schemas.microsoft.com/office/drawing/2014/main" id="{918CBFA4-9E89-5C8B-552D-350471F09151}"/>
              </a:ext>
            </a:extLst>
          </p:cNvPr>
          <p:cNvSpPr txBox="1"/>
          <p:nvPr/>
        </p:nvSpPr>
        <p:spPr>
          <a:xfrm>
            <a:off x="114831" y="563032"/>
            <a:ext cx="6042306" cy="6324808"/>
          </a:xfrm>
          <a:prstGeom prst="rect">
            <a:avLst/>
          </a:prstGeom>
          <a:noFill/>
        </p:spPr>
        <p:txBody>
          <a:bodyPr wrap="square">
            <a:spAutoFit/>
          </a:bodyPr>
          <a:lstStyle/>
          <a:p>
            <a:pPr marL="182563" indent="-182563"/>
            <a:r>
              <a:rPr lang="es-ES" sz="2000" b="1" dirty="0"/>
              <a:t>¿Quién como tú, oh Jehová, entre los dioses? ¿Quién como tú, magnífico en santidad, terrible en maravillosas hazañas, hacedor de prodigios?  </a:t>
            </a:r>
          </a:p>
          <a:p>
            <a:pPr marL="182563" indent="-182563"/>
            <a:r>
              <a:rPr lang="es-ES" sz="2000" b="1" dirty="0"/>
              <a:t>Extendiste tu diestra; la tierra los tragó.  </a:t>
            </a:r>
          </a:p>
          <a:p>
            <a:pPr marL="182563" indent="-182563">
              <a:spcBef>
                <a:spcPts val="600"/>
              </a:spcBef>
            </a:pPr>
            <a:r>
              <a:rPr lang="es-ES" sz="2000" b="1" dirty="0"/>
              <a:t>Condujiste en tu misericordia a este pueblo que redimiste; lo llevaste con tu poder a tu santa morada.</a:t>
            </a:r>
          </a:p>
          <a:p>
            <a:pPr marL="182563" indent="-182563"/>
            <a:r>
              <a:rPr lang="es-ES" sz="2000" b="1" dirty="0"/>
              <a:t>Lo oirán los pueblos, y temblarán; se apoderará dolor de la tierra de los filisteos.  </a:t>
            </a:r>
          </a:p>
          <a:p>
            <a:pPr marL="182563" indent="-182563"/>
            <a:r>
              <a:rPr lang="es-ES" sz="2000" b="1" dirty="0"/>
              <a:t>Entonces los caudillos de Edom se turbarán; a los valientes de </a:t>
            </a:r>
            <a:r>
              <a:rPr lang="es-ES" sz="2000" b="1" dirty="0" err="1"/>
              <a:t>Moab</a:t>
            </a:r>
            <a:r>
              <a:rPr lang="es-ES" sz="2000" b="1" dirty="0"/>
              <a:t> les sobrecogerá temblor; se acobardarán todos los moradores de Canaán.  </a:t>
            </a:r>
          </a:p>
          <a:p>
            <a:pPr marL="182563" indent="-182563"/>
            <a:r>
              <a:rPr lang="es-ES" sz="2000" b="1" dirty="0"/>
              <a:t>Caiga sobre ellos temblor y espanto; a la grandeza de tu brazo enmudezcan como una piedra; hasta que haya pasado tu pueblo, oh Jehová, hasta que haya pasado este pueblo que tú rescataste.  </a:t>
            </a:r>
          </a:p>
          <a:p>
            <a:pPr marL="182563" indent="-182563"/>
            <a:r>
              <a:rPr lang="es-ES" sz="2000" b="1" dirty="0"/>
              <a:t>Tú los introducirás y los plantarás en el monte de tu heredad, en el lugar de tu morada, que tú has preparado, oh Jehová, en el santuario que tus manos, oh Jehová, han afirmado.  </a:t>
            </a:r>
          </a:p>
          <a:p>
            <a:pPr marL="182563" indent="-182563"/>
            <a:r>
              <a:rPr lang="es-ES" sz="2000" b="1" dirty="0"/>
              <a:t>Jehová reinará eternamente y para siempre. </a:t>
            </a:r>
          </a:p>
        </p:txBody>
      </p:sp>
      <p:pic>
        <p:nvPicPr>
          <p:cNvPr id="6" name="Imagen 5">
            <a:extLst>
              <a:ext uri="{FF2B5EF4-FFF2-40B4-BE49-F238E27FC236}">
                <a16:creationId xmlns:a16="http://schemas.microsoft.com/office/drawing/2014/main" id="{1556B7B4-43AD-42A2-49D6-79D62F9E7767}"/>
              </a:ext>
            </a:extLst>
          </p:cNvPr>
          <p:cNvPicPr>
            <a:picLocks noChangeAspect="1"/>
          </p:cNvPicPr>
          <p:nvPr/>
        </p:nvPicPr>
        <p:blipFill rotWithShape="1">
          <a:blip r:embed="rId4">
            <a:extLst>
              <a:ext uri="{28A0092B-C50C-407E-A947-70E740481C1C}">
                <a14:useLocalDpi xmlns:a14="http://schemas.microsoft.com/office/drawing/2010/main" val="0"/>
              </a:ext>
            </a:extLst>
          </a:blip>
          <a:srcRect l="18695" r="7832" b="4394"/>
          <a:stretch/>
        </p:blipFill>
        <p:spPr>
          <a:xfrm>
            <a:off x="9009788" y="259632"/>
            <a:ext cx="3057520" cy="3057520"/>
          </a:xfrm>
          <a:prstGeom prst="roundRect">
            <a:avLst>
              <a:gd name="adj" fmla="val 397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Vista aérea de un campo verde&#10;&#10;Descripción generada automáticamente">
            <a:extLst>
              <a:ext uri="{FF2B5EF4-FFF2-40B4-BE49-F238E27FC236}">
                <a16:creationId xmlns:a16="http://schemas.microsoft.com/office/drawing/2014/main" id="{D3386795-B09B-2381-E4ED-B22721452E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5248" y="3487531"/>
            <a:ext cx="5822060" cy="3277820"/>
          </a:xfrm>
          <a:prstGeom prst="roundRect">
            <a:avLst>
              <a:gd name="adj" fmla="val 356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Icono&#10;&#10;Descripción generada automáticamente con confianza media">
            <a:extLst>
              <a:ext uri="{FF2B5EF4-FFF2-40B4-BE49-F238E27FC236}">
                <a16:creationId xmlns:a16="http://schemas.microsoft.com/office/drawing/2014/main" id="{8975B622-FF94-C971-7217-01EC140633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859" y="87652"/>
            <a:ext cx="497084" cy="4970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8063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left)">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wipe(left)">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wipe(left)">
                                      <p:cBhvr>
                                        <p:cTn id="49" dur="500"/>
                                        <p:tgtEl>
                                          <p:spTgt spid="3">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wipe(left)">
                                      <p:cBhvr>
                                        <p:cTn id="5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7042D919-F532-9312-EF3B-1A652810E573}"/>
              </a:ext>
            </a:extLst>
          </p:cNvPr>
          <p:cNvPicPr>
            <a:picLocks noChangeAspect="1"/>
          </p:cNvPicPr>
          <p:nvPr/>
        </p:nvPicPr>
        <p:blipFill>
          <a:blip r:embed="rId2"/>
          <a:stretch>
            <a:fillRect/>
          </a:stretch>
        </p:blipFill>
        <p:spPr>
          <a:xfrm>
            <a:off x="49451" y="176502"/>
            <a:ext cx="12095512" cy="6681498"/>
          </a:xfrm>
          <a:prstGeom prst="rect">
            <a:avLst/>
          </a:prstGeom>
        </p:spPr>
      </p:pic>
      <p:sp>
        <p:nvSpPr>
          <p:cNvPr id="11" name="CuadroTexto 10">
            <a:extLst>
              <a:ext uri="{FF2B5EF4-FFF2-40B4-BE49-F238E27FC236}">
                <a16:creationId xmlns:a16="http://schemas.microsoft.com/office/drawing/2014/main" id="{F8875EFF-BE11-58F7-D0CE-843CFFD4A74E}"/>
              </a:ext>
            </a:extLst>
          </p:cNvPr>
          <p:cNvSpPr txBox="1"/>
          <p:nvPr/>
        </p:nvSpPr>
        <p:spPr>
          <a:xfrm>
            <a:off x="643999" y="77722"/>
            <a:ext cx="6557598" cy="516945"/>
          </a:xfrm>
          <a:prstGeom prst="roundRect">
            <a:avLst/>
          </a:prstGeom>
          <a:gradFill>
            <a:gsLst>
              <a:gs pos="0">
                <a:srgbClr val="D8EAF8"/>
              </a:gs>
              <a:gs pos="50000">
                <a:srgbClr val="BBDAF3"/>
              </a:gs>
              <a:gs pos="100000">
                <a:srgbClr val="60A7E2"/>
              </a:gs>
            </a:gsLst>
          </a:gradFill>
          <a:ln>
            <a:solidFill>
              <a:srgbClr val="1D629B"/>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dirty="0">
                <a:ln w="6600">
                  <a:solidFill>
                    <a:srgbClr val="1F6BA9"/>
                  </a:solidFill>
                  <a:prstDash val="solid"/>
                </a:ln>
                <a:solidFill>
                  <a:srgbClr val="FFFFFF"/>
                </a:solidFill>
                <a:effectLst>
                  <a:outerShdw dist="38100" dir="2700000" algn="tl" rotWithShape="0">
                    <a:srgbClr val="1D629B"/>
                  </a:outerShdw>
                </a:effectLst>
              </a:rPr>
              <a:t>EL CANTO DE MOISÉS </a:t>
            </a:r>
            <a:r>
              <a:rPr lang="es-ES" sz="2600" b="1" dirty="0">
                <a:ln w="6600">
                  <a:solidFill>
                    <a:srgbClr val="1F6BA9"/>
                  </a:solidFill>
                  <a:prstDash val="solid"/>
                </a:ln>
                <a:solidFill>
                  <a:srgbClr val="FFFFFF"/>
                </a:solidFill>
                <a:effectLst>
                  <a:outerShdw dist="38100" dir="2700000" algn="tl" rotWithShape="0">
                    <a:srgbClr val="1D629B"/>
                  </a:outerShdw>
                </a:effectLst>
              </a:rPr>
              <a:t>(Éxodo 15)</a:t>
            </a:r>
          </a:p>
        </p:txBody>
      </p:sp>
      <p:pic>
        <p:nvPicPr>
          <p:cNvPr id="7" name="Imagen 6" descr="Un grupo de personas disfrazadas&#10;&#10;Descripción generada automáticamente con confianza baja">
            <a:extLst>
              <a:ext uri="{FF2B5EF4-FFF2-40B4-BE49-F238E27FC236}">
                <a16:creationId xmlns:a16="http://schemas.microsoft.com/office/drawing/2014/main" id="{3998E30C-D52E-64D6-E657-C37B93E8F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729" y="263450"/>
            <a:ext cx="4411673" cy="6501175"/>
          </a:xfrm>
          <a:prstGeom prst="roundRect">
            <a:avLst>
              <a:gd name="adj" fmla="val 31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Un dibujo de un grupo de personas en una playa&#10;&#10;Descripción generada automáticamente con confianza media">
            <a:extLst>
              <a:ext uri="{FF2B5EF4-FFF2-40B4-BE49-F238E27FC236}">
                <a16:creationId xmlns:a16="http://schemas.microsoft.com/office/drawing/2014/main" id="{150CCD0B-7BFC-1DE5-066F-BC6BF04E37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84" y="4071391"/>
            <a:ext cx="3748576" cy="2693234"/>
          </a:xfrm>
          <a:prstGeom prst="roundRect">
            <a:avLst>
              <a:gd name="adj" fmla="val 818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Icono&#10;&#10;Descripción generada automáticamente con confianza media">
            <a:extLst>
              <a:ext uri="{FF2B5EF4-FFF2-40B4-BE49-F238E27FC236}">
                <a16:creationId xmlns:a16="http://schemas.microsoft.com/office/drawing/2014/main" id="{B7B3FA9D-3617-EA16-7A0E-0717E02A9A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166" y="79733"/>
            <a:ext cx="497084" cy="497084"/>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069DEC40-CA7B-A864-0CF5-4F3CB38FA8C3}"/>
              </a:ext>
            </a:extLst>
          </p:cNvPr>
          <p:cNvSpPr txBox="1"/>
          <p:nvPr/>
        </p:nvSpPr>
        <p:spPr>
          <a:xfrm>
            <a:off x="4081249" y="4152088"/>
            <a:ext cx="3376191" cy="2554545"/>
          </a:xfrm>
          <a:prstGeom prst="rect">
            <a:avLst/>
          </a:prstGeom>
          <a:noFill/>
        </p:spPr>
        <p:txBody>
          <a:bodyPr wrap="square">
            <a:spAutoFit/>
          </a:bodyPr>
          <a:lstStyle/>
          <a:p>
            <a:r>
              <a:rPr lang="es-ES" sz="2000" b="1" dirty="0"/>
              <a:t>El canto exalta a Dios por su poder y majestad. Es una alabanza a Dios por sus obras gloriosas en favor de su pueblo.</a:t>
            </a:r>
          </a:p>
          <a:p>
            <a:r>
              <a:rPr lang="es-ES" sz="2000" b="1" dirty="0"/>
              <a:t>Alabemos a Dios porque Él es Omnipotente y muestra su poder en nuestras vida.</a:t>
            </a:r>
          </a:p>
        </p:txBody>
      </p:sp>
      <p:sp>
        <p:nvSpPr>
          <p:cNvPr id="5" name="CuadroTexto 4">
            <a:extLst>
              <a:ext uri="{FF2B5EF4-FFF2-40B4-BE49-F238E27FC236}">
                <a16:creationId xmlns:a16="http://schemas.microsoft.com/office/drawing/2014/main" id="{4770BF81-518C-B78A-69D4-FEE75941C2FD}"/>
              </a:ext>
            </a:extLst>
          </p:cNvPr>
          <p:cNvSpPr txBox="1"/>
          <p:nvPr/>
        </p:nvSpPr>
        <p:spPr>
          <a:xfrm>
            <a:off x="163398" y="616222"/>
            <a:ext cx="7294042" cy="3477875"/>
          </a:xfrm>
          <a:prstGeom prst="rect">
            <a:avLst/>
          </a:prstGeom>
          <a:noFill/>
        </p:spPr>
        <p:txBody>
          <a:bodyPr wrap="square">
            <a:spAutoFit/>
          </a:bodyPr>
          <a:lstStyle/>
          <a:p>
            <a:r>
              <a:rPr lang="es-ES" sz="2000" b="1" dirty="0"/>
              <a:t>El canto de Moisés a orillas del mar Rojo siempre ha proporcionado a la iglesia de Dios un modelo de alabanza en todos sus conflictos con los poderes de las tinieblas (PP 293). El tema majestuoso de este canto resuena a través de todos los cantos de Israel, en alabanza a Dios por sus obras gloriosas en favor de ellos. </a:t>
            </a:r>
          </a:p>
          <a:p>
            <a:r>
              <a:rPr lang="es-ES" sz="2000" b="1" dirty="0"/>
              <a:t>El himno está compuesto de tres estrofas resaltantes, cada una de las cuales comienza con alabanza a Dios y termina con una descripción de la derrota de la hueste egipcia (</a:t>
            </a:r>
            <a:r>
              <a:rPr lang="es-ES" sz="2000" b="1" dirty="0" err="1"/>
              <a:t>Exo</a:t>
            </a:r>
            <a:r>
              <a:rPr lang="es-ES" sz="2000" b="1" dirty="0"/>
              <a:t>. 15: 2-5, 6-10, 11-18). En cada una de ellas predomina la omnipotencia de Dios. </a:t>
            </a:r>
          </a:p>
          <a:p>
            <a:r>
              <a:rPr lang="es-ES" sz="2000" b="1" dirty="0"/>
              <a:t>La última estrofa muestra la gloria de Israel en su futura patria, y el santuario como el lugar de morada de Dios.</a:t>
            </a:r>
          </a:p>
        </p:txBody>
      </p:sp>
    </p:spTree>
    <p:extLst>
      <p:ext uri="{BB962C8B-B14F-4D97-AF65-F5344CB8AC3E}">
        <p14:creationId xmlns:p14="http://schemas.microsoft.com/office/powerpoint/2010/main" val="1315516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left)">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left)">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left)">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ipe(left)">
                                      <p:cBhvr>
                                        <p:cTn id="3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5C64B48E-3207-B863-568A-4FBE02AA6CD7}"/>
              </a:ext>
            </a:extLst>
          </p:cNvPr>
          <p:cNvSpPr/>
          <p:nvPr/>
        </p:nvSpPr>
        <p:spPr>
          <a:xfrm>
            <a:off x="87365" y="330200"/>
            <a:ext cx="12010609" cy="6479516"/>
          </a:xfrm>
          <a:prstGeom prst="roundRect">
            <a:avLst>
              <a:gd name="adj" fmla="val 2333"/>
            </a:avLst>
          </a:prstGeom>
          <a:solidFill>
            <a:srgbClr val="FBEDFD"/>
          </a:solidFill>
          <a:ln w="76200">
            <a:solidFill>
              <a:srgbClr val="A61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AA3C9A41-C1AE-8385-B8B0-4425FF0F7526}"/>
              </a:ext>
            </a:extLst>
          </p:cNvPr>
          <p:cNvSpPr txBox="1"/>
          <p:nvPr/>
        </p:nvSpPr>
        <p:spPr>
          <a:xfrm>
            <a:off x="653938" y="46192"/>
            <a:ext cx="8015932" cy="516945"/>
          </a:xfrm>
          <a:prstGeom prst="roundRect">
            <a:avLst/>
          </a:prstGeom>
          <a:gradFill>
            <a:gsLst>
              <a:gs pos="0">
                <a:srgbClr val="FFC1FF"/>
              </a:gs>
              <a:gs pos="50000">
                <a:srgbClr val="FF99FF"/>
              </a:gs>
              <a:gs pos="100000">
                <a:srgbClr val="FF71FF"/>
              </a:gs>
            </a:gsLst>
          </a:gradFill>
          <a:ln>
            <a:solidFill>
              <a:srgbClr val="B000B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901DA3"/>
                  </a:solidFill>
                  <a:prstDash val="solid"/>
                </a:ln>
                <a:solidFill>
                  <a:srgbClr val="FFFFFF"/>
                </a:solidFill>
                <a:effectLst>
                  <a:outerShdw dist="38100" dir="2700000" algn="tl" rotWithShape="0">
                    <a:srgbClr val="B525CE"/>
                  </a:outerShdw>
                </a:effectLst>
              </a:rPr>
              <a:t>EL CANTO DE ANA </a:t>
            </a:r>
            <a:r>
              <a:rPr lang="es-ES" sz="2600" b="1" spc="300" dirty="0">
                <a:ln w="6600">
                  <a:solidFill>
                    <a:srgbClr val="901DA3"/>
                  </a:solidFill>
                  <a:prstDash val="solid"/>
                </a:ln>
                <a:solidFill>
                  <a:srgbClr val="FFFFFF"/>
                </a:solidFill>
                <a:effectLst>
                  <a:outerShdw dist="38100" dir="2700000" algn="tl" rotWithShape="0">
                    <a:srgbClr val="B525CE"/>
                  </a:outerShdw>
                </a:effectLst>
              </a:rPr>
              <a:t>(1ª DE SAMUEL 2:1-10)</a:t>
            </a:r>
          </a:p>
        </p:txBody>
      </p:sp>
      <p:pic>
        <p:nvPicPr>
          <p:cNvPr id="6" name="Imagen 5" descr="Una caricatura de una persona&#10;&#10;Descripción generada automáticamente con confianza baja">
            <a:extLst>
              <a:ext uri="{FF2B5EF4-FFF2-40B4-BE49-F238E27FC236}">
                <a16:creationId xmlns:a16="http://schemas.microsoft.com/office/drawing/2014/main" id="{132D521D-D2A3-7BE4-334B-88DDDD631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30" y="46192"/>
            <a:ext cx="496800" cy="496800"/>
          </a:xfrm>
          <a:prstGeom prst="rect">
            <a:avLst/>
          </a:prstGeom>
        </p:spPr>
      </p:pic>
      <p:sp>
        <p:nvSpPr>
          <p:cNvPr id="3" name="CuadroTexto 2">
            <a:extLst>
              <a:ext uri="{FF2B5EF4-FFF2-40B4-BE49-F238E27FC236}">
                <a16:creationId xmlns:a16="http://schemas.microsoft.com/office/drawing/2014/main" id="{34ED6D6E-3E42-3A56-B6E0-F5E2D746BF0C}"/>
              </a:ext>
            </a:extLst>
          </p:cNvPr>
          <p:cNvSpPr txBox="1"/>
          <p:nvPr/>
        </p:nvSpPr>
        <p:spPr>
          <a:xfrm>
            <a:off x="116393" y="617140"/>
            <a:ext cx="4237265" cy="6247864"/>
          </a:xfrm>
          <a:prstGeom prst="rect">
            <a:avLst/>
          </a:prstGeom>
          <a:noFill/>
        </p:spPr>
        <p:txBody>
          <a:bodyPr wrap="square">
            <a:spAutoFit/>
          </a:bodyPr>
          <a:lstStyle/>
          <a:p>
            <a:r>
              <a:rPr lang="es-ES" sz="2000" b="1" dirty="0"/>
              <a:t>Ana no podía tener hijos. Su esposo </a:t>
            </a:r>
            <a:r>
              <a:rPr lang="es-ES" sz="2000" b="1" dirty="0" err="1"/>
              <a:t>Elcana</a:t>
            </a:r>
            <a:r>
              <a:rPr lang="es-ES" sz="2000" b="1" dirty="0"/>
              <a:t>, como la amaba, la consolaba y la trataba como si hubiese tenido un hijo. Su otra esposa, </a:t>
            </a:r>
            <a:r>
              <a:rPr lang="es-ES" sz="2000" b="1" dirty="0" err="1"/>
              <a:t>Penina</a:t>
            </a:r>
            <a:r>
              <a:rPr lang="es-ES" sz="2000" b="1" dirty="0"/>
              <a:t>, se burlaba de Ana y le hacía la vida imposible. </a:t>
            </a:r>
          </a:p>
          <a:p>
            <a:r>
              <a:rPr lang="es-ES" sz="2000" b="1" dirty="0"/>
              <a:t>Como cada año, la familia subió al santuario para ofrecer sacrificios a Dios.</a:t>
            </a:r>
          </a:p>
          <a:p>
            <a:r>
              <a:rPr lang="es-ES" sz="2000" b="1" dirty="0"/>
              <a:t>Ana se levantó después de la comida, se fue a la entrada del santuario, y oró pidiéndole a Dios que le diera un hijo. </a:t>
            </a:r>
          </a:p>
          <a:p>
            <a:r>
              <a:rPr lang="es-ES" sz="2000" b="1" dirty="0"/>
              <a:t>Dios le concedió el deseo de su corazón y ella entregó su hijo al servicio de Dios. Este canto brotó del corazón de una mujer atribulada pero que, atendida por la misericordia de Dios, obtuvo lo que más anhelaba en la vida: un hijo. </a:t>
            </a:r>
          </a:p>
          <a:p>
            <a:r>
              <a:rPr lang="es-ES" sz="2000" b="1" dirty="0"/>
              <a:t>Escuchemos su alabanza.</a:t>
            </a:r>
          </a:p>
        </p:txBody>
      </p:sp>
      <p:pic>
        <p:nvPicPr>
          <p:cNvPr id="10" name="Imagen 9" descr="Imagen que contiene persona, interior, hombre, niña&#10;&#10;Descripción generada automáticamente">
            <a:extLst>
              <a:ext uri="{FF2B5EF4-FFF2-40B4-BE49-F238E27FC236}">
                <a16:creationId xmlns:a16="http://schemas.microsoft.com/office/drawing/2014/main" id="{BA835E57-2772-0912-D5A7-6AEA6FF49F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2038" y="706939"/>
            <a:ext cx="4298230" cy="2441953"/>
          </a:xfrm>
          <a:prstGeom prst="roundRect">
            <a:avLst>
              <a:gd name="adj" fmla="val 4167"/>
            </a:avLst>
          </a:prstGeom>
          <a:solidFill>
            <a:srgbClr val="FFFFFF"/>
          </a:solidFill>
          <a:ln w="38100" cap="sq">
            <a:solidFill>
              <a:srgbClr val="842394"/>
            </a:solidFill>
            <a:miter lim="800000"/>
          </a:ln>
          <a:effectLst/>
          <a:scene3d>
            <a:camera prst="orthographicFront"/>
            <a:lightRig rig="threePt" dir="t">
              <a:rot lat="0" lon="0" rev="2700000"/>
            </a:lightRig>
          </a:scene3d>
          <a:sp3d>
            <a:bevelT h="38100"/>
            <a:contourClr>
              <a:srgbClr val="C0C0C0"/>
            </a:contourClr>
          </a:sp3d>
        </p:spPr>
      </p:pic>
      <p:pic>
        <p:nvPicPr>
          <p:cNvPr id="12" name="Imagen 11" descr="Imagen que contiene cortina, persona, interior, hombre&#10;&#10;Descripción generada automáticamente">
            <a:extLst>
              <a:ext uri="{FF2B5EF4-FFF2-40B4-BE49-F238E27FC236}">
                <a16:creationId xmlns:a16="http://schemas.microsoft.com/office/drawing/2014/main" id="{CF5DA984-B706-835C-BE0F-3D97B6087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0088" y="3341402"/>
            <a:ext cx="3970180" cy="3324346"/>
          </a:xfrm>
          <a:prstGeom prst="roundRect">
            <a:avLst>
              <a:gd name="adj" fmla="val 4167"/>
            </a:avLst>
          </a:prstGeom>
          <a:solidFill>
            <a:srgbClr val="FFFFFF"/>
          </a:solidFill>
          <a:ln w="38100" cap="sq">
            <a:solidFill>
              <a:srgbClr val="842394"/>
            </a:solidFill>
            <a:miter lim="800000"/>
          </a:ln>
          <a:effectLst/>
          <a:scene3d>
            <a:camera prst="orthographicFront"/>
            <a:lightRig rig="threePt" dir="t">
              <a:rot lat="0" lon="0" rev="2700000"/>
            </a:lightRig>
          </a:scene3d>
          <a:sp3d>
            <a:bevelT h="38100"/>
            <a:contourClr>
              <a:srgbClr val="C0C0C0"/>
            </a:contourClr>
          </a:sp3d>
        </p:spPr>
      </p:pic>
      <p:pic>
        <p:nvPicPr>
          <p:cNvPr id="18" name="Imagen 17" descr="Imagen que contiene texto, foto, posando, hombre&#10;&#10;Descripción generada automáticamente">
            <a:extLst>
              <a:ext uri="{FF2B5EF4-FFF2-40B4-BE49-F238E27FC236}">
                <a16:creationId xmlns:a16="http://schemas.microsoft.com/office/drawing/2014/main" id="{7AC4186B-226C-C129-EE0A-F9509CB4CA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2684" y="456409"/>
            <a:ext cx="3222476" cy="4289284"/>
          </a:xfrm>
          <a:prstGeom prst="roundRect">
            <a:avLst>
              <a:gd name="adj" fmla="val 4167"/>
            </a:avLst>
          </a:prstGeom>
          <a:solidFill>
            <a:srgbClr val="FFFFFF"/>
          </a:solidFill>
          <a:ln w="38100" cap="sq">
            <a:solidFill>
              <a:srgbClr val="842394"/>
            </a:solidFill>
            <a:miter lim="800000"/>
          </a:ln>
          <a:effectLst/>
          <a:scene3d>
            <a:camera prst="orthographicFront"/>
            <a:lightRig rig="threePt" dir="t">
              <a:rot lat="0" lon="0" rev="2700000"/>
            </a:lightRig>
          </a:scene3d>
          <a:sp3d>
            <a:bevelT h="38100"/>
            <a:contourClr>
              <a:srgbClr val="C0C0C0"/>
            </a:contourClr>
          </a:sp3d>
        </p:spPr>
      </p:pic>
      <p:pic>
        <p:nvPicPr>
          <p:cNvPr id="20" name="Imagen 19" descr="Imagen que contiene gabinete, interior, refrigerador, cocina&#10;&#10;Descripción generada automáticamente">
            <a:extLst>
              <a:ext uri="{FF2B5EF4-FFF2-40B4-BE49-F238E27FC236}">
                <a16:creationId xmlns:a16="http://schemas.microsoft.com/office/drawing/2014/main" id="{86457854-EF7E-3775-5FEA-DB6160C09E8B}"/>
              </a:ext>
            </a:extLst>
          </p:cNvPr>
          <p:cNvPicPr>
            <a:picLocks noChangeAspect="1"/>
          </p:cNvPicPr>
          <p:nvPr/>
        </p:nvPicPr>
        <p:blipFill rotWithShape="1">
          <a:blip r:embed="rId7">
            <a:extLst>
              <a:ext uri="{28A0092B-C50C-407E-A947-70E740481C1C}">
                <a14:useLocalDpi xmlns:a14="http://schemas.microsoft.com/office/drawing/2010/main" val="0"/>
              </a:ext>
            </a:extLst>
          </a:blip>
          <a:srcRect r="8166"/>
          <a:stretch/>
        </p:blipFill>
        <p:spPr>
          <a:xfrm>
            <a:off x="8770289" y="4889660"/>
            <a:ext cx="3222477" cy="1754527"/>
          </a:xfrm>
          <a:prstGeom prst="roundRect">
            <a:avLst>
              <a:gd name="adj" fmla="val 4167"/>
            </a:avLst>
          </a:prstGeom>
          <a:solidFill>
            <a:srgbClr val="FFFFFF"/>
          </a:solidFill>
          <a:ln w="38100" cap="sq">
            <a:solidFill>
              <a:srgbClr val="842394"/>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2256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6"/>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7" presetID="34" presetClass="emph" presetSubtype="0" fill="hold" grpId="0" nodeType="withEffect">
                                  <p:stCondLst>
                                    <p:cond delay="0"/>
                                  </p:stCondLst>
                                  <p:iterate type="lt">
                                    <p:tmPct val="10000"/>
                                  </p:iterate>
                                  <p:childTnLst>
                                    <p:animMotion origin="layout" path="M -1.66667E-6 -4.44444E-6 L -1.66667E-6 -0.07222 " pathEditMode="relative" rAng="0" ptsTypes="AA">
                                      <p:cBhvr>
                                        <p:cTn id="8" dur="250" accel="50000" decel="50000" autoRev="1" fill="hold">
                                          <p:stCondLst>
                                            <p:cond delay="0"/>
                                          </p:stCondLst>
                                        </p:cTn>
                                        <p:tgtEl>
                                          <p:spTgt spid="4"/>
                                        </p:tgtEl>
                                        <p:attrNameLst>
                                          <p:attrName>ppt_x</p:attrName>
                                          <p:attrName>ppt_y</p:attrName>
                                        </p:attrNameLst>
                                      </p:cBhvr>
                                      <p:rCtr x="0" y="-3611"/>
                                    </p:animMotion>
                                    <p:animRot by="1500000">
                                      <p:cBhvr>
                                        <p:cTn id="9" dur="125" fill="hold">
                                          <p:stCondLst>
                                            <p:cond delay="0"/>
                                          </p:stCondLst>
                                        </p:cTn>
                                        <p:tgtEl>
                                          <p:spTgt spid="4"/>
                                        </p:tgtEl>
                                        <p:attrNameLst>
                                          <p:attrName>r</p:attrName>
                                        </p:attrNameLst>
                                      </p:cBhvr>
                                    </p:animRot>
                                    <p:animRot by="-1500000">
                                      <p:cBhvr>
                                        <p:cTn id="10" dur="125" fill="hold">
                                          <p:stCondLst>
                                            <p:cond delay="125"/>
                                          </p:stCondLst>
                                        </p:cTn>
                                        <p:tgtEl>
                                          <p:spTgt spid="4"/>
                                        </p:tgtEl>
                                        <p:attrNameLst>
                                          <p:attrName>r</p:attrName>
                                        </p:attrNameLst>
                                      </p:cBhvr>
                                    </p:animRot>
                                    <p:animRot by="-1500000">
                                      <p:cBhvr>
                                        <p:cTn id="11" dur="125" fill="hold">
                                          <p:stCondLst>
                                            <p:cond delay="250"/>
                                          </p:stCondLst>
                                        </p:cTn>
                                        <p:tgtEl>
                                          <p:spTgt spid="4"/>
                                        </p:tgtEl>
                                        <p:attrNameLst>
                                          <p:attrName>r</p:attrName>
                                        </p:attrNameLst>
                                      </p:cBhvr>
                                    </p:animRot>
                                    <p:animRot by="1500000">
                                      <p:cBhvr>
                                        <p:cTn id="12" dur="125" fill="hold">
                                          <p:stCondLst>
                                            <p:cond delay="375"/>
                                          </p:stCondLst>
                                        </p:cTn>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left)">
                                      <p:cBhvr>
                                        <p:cTn id="32" dur="500"/>
                                        <p:tgtEl>
                                          <p:spTgt spid="3">
                                            <p:txEl>
                                              <p:pRg st="1" end="1"/>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3"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1+#ppt_w/2"/>
                                          </p:val>
                                        </p:tav>
                                        <p:tav tm="100000">
                                          <p:val>
                                            <p:strVal val="#ppt_x"/>
                                          </p:val>
                                        </p:tav>
                                      </p:tavLst>
                                    </p:anim>
                                    <p:anim calcmode="lin" valueType="num">
                                      <p:cBhvr additive="base">
                                        <p:cTn id="41" dur="500" fill="hold"/>
                                        <p:tgtEl>
                                          <p:spTgt spid="18"/>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 presetClass="entr" presetSubtype="3"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1+#ppt_w/2"/>
                                          </p:val>
                                        </p:tav>
                                        <p:tav tm="100000">
                                          <p:val>
                                            <p:strVal val="#ppt_x"/>
                                          </p:val>
                                        </p:tav>
                                      </p:tavLst>
                                    </p:anim>
                                    <p:anim calcmode="lin" valueType="num">
                                      <p:cBhvr additive="base">
                                        <p:cTn id="46" dur="500" fill="hold"/>
                                        <p:tgtEl>
                                          <p:spTgt spid="20"/>
                                        </p:tgtEl>
                                        <p:attrNameLst>
                                          <p:attrName>ppt_y</p:attrName>
                                        </p:attrNameLst>
                                      </p:cBhvr>
                                      <p:tavLst>
                                        <p:tav tm="0">
                                          <p:val>
                                            <p:strVal val="0-#ppt_h/2"/>
                                          </p:val>
                                        </p:tav>
                                        <p:tav tm="100000">
                                          <p:val>
                                            <p:strVal val="#ppt_y"/>
                                          </p:val>
                                        </p:tav>
                                      </p:tavLst>
                                    </p:anim>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wipe(left)">
                                      <p:cBhvr>
                                        <p:cTn id="50" dur="500"/>
                                        <p:tgtEl>
                                          <p:spTgt spid="3">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wipe(left)">
                                      <p:cBhvr>
                                        <p:cTn id="5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F11AA71E-ACF0-B0AA-1D93-C09F422C2D64}"/>
              </a:ext>
            </a:extLst>
          </p:cNvPr>
          <p:cNvSpPr/>
          <p:nvPr/>
        </p:nvSpPr>
        <p:spPr>
          <a:xfrm>
            <a:off x="87365" y="330200"/>
            <a:ext cx="12010609" cy="6479516"/>
          </a:xfrm>
          <a:prstGeom prst="roundRect">
            <a:avLst>
              <a:gd name="adj" fmla="val 2333"/>
            </a:avLst>
          </a:prstGeom>
          <a:solidFill>
            <a:srgbClr val="FBEDFD"/>
          </a:solidFill>
          <a:ln w="76200">
            <a:solidFill>
              <a:srgbClr val="A61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B4A113A8-255D-D047-1222-C608F60B99C6}"/>
              </a:ext>
            </a:extLst>
          </p:cNvPr>
          <p:cNvSpPr txBox="1"/>
          <p:nvPr/>
        </p:nvSpPr>
        <p:spPr>
          <a:xfrm>
            <a:off x="584364" y="46192"/>
            <a:ext cx="7971059" cy="516945"/>
          </a:xfrm>
          <a:prstGeom prst="roundRect">
            <a:avLst/>
          </a:prstGeom>
          <a:gradFill>
            <a:gsLst>
              <a:gs pos="0">
                <a:srgbClr val="FFC1FF"/>
              </a:gs>
              <a:gs pos="50000">
                <a:srgbClr val="FF99FF"/>
              </a:gs>
              <a:gs pos="100000">
                <a:srgbClr val="FF71FF"/>
              </a:gs>
            </a:gsLst>
          </a:gradFill>
          <a:ln>
            <a:solidFill>
              <a:srgbClr val="B000B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901DA3"/>
                  </a:solidFill>
                  <a:prstDash val="solid"/>
                </a:ln>
                <a:solidFill>
                  <a:srgbClr val="FFFFFF"/>
                </a:solidFill>
                <a:effectLst>
                  <a:outerShdw dist="38100" dir="2700000" algn="tl" rotWithShape="0">
                    <a:srgbClr val="B525CE"/>
                  </a:outerShdw>
                </a:effectLst>
              </a:rPr>
              <a:t>EL CANTO DE ANA </a:t>
            </a:r>
            <a:r>
              <a:rPr lang="es-ES" sz="2600" b="1" spc="300" dirty="0">
                <a:ln w="6600">
                  <a:solidFill>
                    <a:srgbClr val="901DA3"/>
                  </a:solidFill>
                  <a:prstDash val="solid"/>
                </a:ln>
                <a:solidFill>
                  <a:srgbClr val="FFFFFF"/>
                </a:solidFill>
                <a:effectLst>
                  <a:outerShdw dist="38100" dir="2700000" algn="tl" rotWithShape="0">
                    <a:srgbClr val="B525CE"/>
                  </a:outerShdw>
                </a:effectLst>
              </a:rPr>
              <a:t>(1ª DE SAMUEL 2:1-10)</a:t>
            </a:r>
          </a:p>
        </p:txBody>
      </p:sp>
      <p:pic>
        <p:nvPicPr>
          <p:cNvPr id="10" name="Imagen 9">
            <a:extLst>
              <a:ext uri="{FF2B5EF4-FFF2-40B4-BE49-F238E27FC236}">
                <a16:creationId xmlns:a16="http://schemas.microsoft.com/office/drawing/2014/main" id="{47A5BA76-3358-289A-968B-95BCF083809A}"/>
              </a:ext>
            </a:extLst>
          </p:cNvPr>
          <p:cNvPicPr>
            <a:picLocks noChangeAspect="1"/>
          </p:cNvPicPr>
          <p:nvPr/>
        </p:nvPicPr>
        <p:blipFill>
          <a:blip r:embed="rId2"/>
          <a:stretch>
            <a:fillRect/>
          </a:stretch>
        </p:blipFill>
        <p:spPr>
          <a:xfrm>
            <a:off x="8725135" y="336085"/>
            <a:ext cx="3361034" cy="2019959"/>
          </a:xfrm>
          <a:prstGeom prst="roundRect">
            <a:avLst>
              <a:gd name="adj" fmla="val 6911"/>
            </a:avLst>
          </a:prstGeom>
          <a:solidFill>
            <a:srgbClr val="FFFFFF"/>
          </a:solidFill>
          <a:ln w="76200" cap="sq">
            <a:noFill/>
            <a:miter lim="800000"/>
          </a:ln>
          <a:effectLst/>
          <a:scene3d>
            <a:camera prst="orthographicFront"/>
            <a:lightRig rig="threePt" dir="t">
              <a:rot lat="0" lon="0" rev="2700000"/>
            </a:lightRig>
          </a:scene3d>
          <a:sp3d>
            <a:bevelT h="38100" prst="convex"/>
            <a:contourClr>
              <a:srgbClr val="C0C0C0"/>
            </a:contourClr>
          </a:sp3d>
        </p:spPr>
      </p:pic>
      <p:pic>
        <p:nvPicPr>
          <p:cNvPr id="13" name="Imagen 12" descr="Imagen que contiene mujer, niño, sostener, pequeño&#10;&#10;Descripción generada automáticamente">
            <a:extLst>
              <a:ext uri="{FF2B5EF4-FFF2-40B4-BE49-F238E27FC236}">
                <a16:creationId xmlns:a16="http://schemas.microsoft.com/office/drawing/2014/main" id="{D0FC86E6-9724-8A6B-8DFE-DC9E8ECDC003}"/>
              </a:ext>
            </a:extLst>
          </p:cNvPr>
          <p:cNvPicPr>
            <a:picLocks noChangeAspect="1"/>
          </p:cNvPicPr>
          <p:nvPr/>
        </p:nvPicPr>
        <p:blipFill rotWithShape="1">
          <a:blip r:embed="rId3">
            <a:extLst>
              <a:ext uri="{28A0092B-C50C-407E-A947-70E740481C1C}">
                <a14:useLocalDpi xmlns:a14="http://schemas.microsoft.com/office/drawing/2010/main" val="0"/>
              </a:ext>
            </a:extLst>
          </a:blip>
          <a:srcRect l="8045" r="3507"/>
          <a:stretch/>
        </p:blipFill>
        <p:spPr>
          <a:xfrm>
            <a:off x="8712385" y="2411013"/>
            <a:ext cx="3361033" cy="2070369"/>
          </a:xfrm>
          <a:prstGeom prst="roundRect">
            <a:avLst>
              <a:gd name="adj" fmla="val 4167"/>
            </a:avLst>
          </a:prstGeom>
          <a:solidFill>
            <a:srgbClr val="FFFFFF"/>
          </a:solidFill>
          <a:ln w="76200" cap="sq">
            <a:noFill/>
            <a:miter lim="800000"/>
          </a:ln>
          <a:effectLst/>
          <a:scene3d>
            <a:camera prst="orthographicFront"/>
            <a:lightRig rig="threePt" dir="t">
              <a:rot lat="0" lon="0" rev="2700000"/>
            </a:lightRig>
          </a:scene3d>
          <a:sp3d>
            <a:bevelT h="38100" prst="convex"/>
            <a:contourClr>
              <a:srgbClr val="C0C0C0"/>
            </a:contourClr>
          </a:sp3d>
        </p:spPr>
      </p:pic>
      <p:pic>
        <p:nvPicPr>
          <p:cNvPr id="17" name="Imagen 16" descr="Un dibujo de una persona&#10;&#10;Descripción generada automáticamente con confianza media">
            <a:extLst>
              <a:ext uri="{FF2B5EF4-FFF2-40B4-BE49-F238E27FC236}">
                <a16:creationId xmlns:a16="http://schemas.microsoft.com/office/drawing/2014/main" id="{53E5C2B1-AD35-2B22-F5CF-615616ACA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6240" y="4515811"/>
            <a:ext cx="3361033" cy="2293905"/>
          </a:xfrm>
          <a:prstGeom prst="roundRect">
            <a:avLst>
              <a:gd name="adj" fmla="val 7791"/>
            </a:avLst>
          </a:prstGeom>
          <a:solidFill>
            <a:srgbClr val="FFFFFF"/>
          </a:solidFill>
          <a:ln w="76200" cap="sq">
            <a:noFill/>
            <a:miter lim="800000"/>
          </a:ln>
          <a:effectLst/>
          <a:scene3d>
            <a:camera prst="orthographicFront"/>
            <a:lightRig rig="threePt" dir="t">
              <a:rot lat="0" lon="0" rev="2700000"/>
            </a:lightRig>
          </a:scene3d>
          <a:sp3d>
            <a:bevelT h="38100" prst="convex"/>
            <a:contourClr>
              <a:srgbClr val="C0C0C0"/>
            </a:contourClr>
          </a:sp3d>
        </p:spPr>
      </p:pic>
      <p:sp>
        <p:nvSpPr>
          <p:cNvPr id="18" name="CuadroTexto 17">
            <a:extLst>
              <a:ext uri="{FF2B5EF4-FFF2-40B4-BE49-F238E27FC236}">
                <a16:creationId xmlns:a16="http://schemas.microsoft.com/office/drawing/2014/main" id="{BEFB1BBE-1B82-BE32-FFB8-A46FBA383B71}"/>
              </a:ext>
            </a:extLst>
          </p:cNvPr>
          <p:cNvSpPr txBox="1"/>
          <p:nvPr/>
        </p:nvSpPr>
        <p:spPr>
          <a:xfrm>
            <a:off x="186486" y="610136"/>
            <a:ext cx="8682696" cy="6247864"/>
          </a:xfrm>
          <a:prstGeom prst="rect">
            <a:avLst/>
          </a:prstGeom>
          <a:noFill/>
        </p:spPr>
        <p:txBody>
          <a:bodyPr wrap="square">
            <a:spAutoFit/>
          </a:bodyPr>
          <a:lstStyle/>
          <a:p>
            <a:pPr marL="182563" indent="-182563"/>
            <a:r>
              <a:rPr lang="es-ES" sz="2000" b="1" dirty="0"/>
              <a:t>Mi corazón se regocija en Jehová, mi poder se exalta en Jehová; </a:t>
            </a:r>
          </a:p>
          <a:p>
            <a:pPr marL="182563" indent="-182563"/>
            <a:r>
              <a:rPr lang="es-ES" sz="2000" b="1" dirty="0"/>
              <a:t>mi boca se ensanchó sobre mis enemigos, por cuanto me alegré en tu salvación. </a:t>
            </a:r>
          </a:p>
          <a:p>
            <a:pPr marL="182563" indent="-182563"/>
            <a:r>
              <a:rPr lang="es-ES" sz="2000" b="1" dirty="0"/>
              <a:t>No hay santo como Jehová; porque no hay ninguno fuera de ti, y no hay refugio como el Dios nuestro.  </a:t>
            </a:r>
          </a:p>
          <a:p>
            <a:pPr marL="182563" indent="-182563"/>
            <a:r>
              <a:rPr lang="es-ES" sz="2000" b="1" dirty="0"/>
              <a:t>No multipliquéis palabras de grandeza y altanería; cesen las palabras arrogantes de vuestra boca; porque el Dios de todo saber es Jehová, y a él toca el pesar las acciones.  </a:t>
            </a:r>
          </a:p>
          <a:p>
            <a:pPr marL="182563" indent="-182563"/>
            <a:r>
              <a:rPr lang="es-ES" sz="2000" b="1" dirty="0"/>
              <a:t>Los arcos de los fuertes fueron quebrados, y los débiles se ciñeron de poder.  </a:t>
            </a:r>
          </a:p>
          <a:p>
            <a:pPr marL="182563" indent="-182563"/>
            <a:r>
              <a:rPr lang="es-ES" sz="2000" b="1" dirty="0"/>
              <a:t>Los saciados se alquilaron por pan, y los hambrientos dejaron de tener hambre; hasta la estéril ha dado a luz siete, y la que tenía muchos hijos languidece.  </a:t>
            </a:r>
          </a:p>
          <a:p>
            <a:pPr marL="182563" indent="-182563"/>
            <a:r>
              <a:rPr lang="es-ES" sz="2000" b="1" dirty="0"/>
              <a:t>Jehová mata, y él da vida; Él hace descender al </a:t>
            </a:r>
            <a:r>
              <a:rPr lang="es-ES" sz="2000" b="1" dirty="0" err="1"/>
              <a:t>Seol</a:t>
            </a:r>
            <a:r>
              <a:rPr lang="es-ES" sz="2000" b="1" dirty="0"/>
              <a:t>, y hace subir.  </a:t>
            </a:r>
          </a:p>
          <a:p>
            <a:pPr marL="182563" indent="-182563"/>
            <a:r>
              <a:rPr lang="es-ES" sz="2000" b="1" dirty="0"/>
              <a:t>Jehová empobrece, y él enriquece; abate, y enaltece.  </a:t>
            </a:r>
          </a:p>
          <a:p>
            <a:pPr marL="182563" indent="-182563"/>
            <a:r>
              <a:rPr lang="es-ES" sz="2000" b="1" dirty="0"/>
              <a:t>El levanta del polvo al pobre, y del muladar exalta al menesteroso, para hacerle sentarse con príncipes y heredar un sitio de honor. Porque de Jehová son las columnas de la tierra, y él afirmó sobre ellas el mundo.  </a:t>
            </a:r>
          </a:p>
          <a:p>
            <a:pPr marL="182563" indent="-182563"/>
            <a:r>
              <a:rPr lang="es-ES" sz="2000" b="1" dirty="0"/>
              <a:t>El guarda los pies de sus santos, mas los impíos perecen en tinieblas; porque nadie será fuerte por su propia fuerza.  </a:t>
            </a:r>
          </a:p>
          <a:p>
            <a:pPr marL="182563" indent="-182563"/>
            <a:r>
              <a:rPr lang="es-ES" sz="2000" b="1" dirty="0"/>
              <a:t>Delante de Jehová serán quebrantados sus adversarios, y sobre ellos tronará desde los cielos; Jehová juzgará los confines de la tierra, dará poder a su Rey,</a:t>
            </a:r>
            <a:br>
              <a:rPr lang="es-ES" sz="2000" b="1" dirty="0"/>
            </a:br>
            <a:r>
              <a:rPr lang="es-ES" sz="2000" b="1" dirty="0"/>
              <a:t>y exaltará el poderío de su Ungido.</a:t>
            </a:r>
          </a:p>
        </p:txBody>
      </p:sp>
      <p:pic>
        <p:nvPicPr>
          <p:cNvPr id="3" name="Imagen 2" descr="Una caricatura de una persona&#10;&#10;Descripción generada automáticamente con confianza baja">
            <a:extLst>
              <a:ext uri="{FF2B5EF4-FFF2-40B4-BE49-F238E27FC236}">
                <a16:creationId xmlns:a16="http://schemas.microsoft.com/office/drawing/2014/main" id="{9CD528E8-63B6-FF7C-D9C9-73F4456A8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86" y="48284"/>
            <a:ext cx="496800" cy="496800"/>
          </a:xfrm>
          <a:prstGeom prst="rect">
            <a:avLst/>
          </a:prstGeom>
        </p:spPr>
      </p:pic>
    </p:spTree>
    <p:extLst>
      <p:ext uri="{BB962C8B-B14F-4D97-AF65-F5344CB8AC3E}">
        <p14:creationId xmlns:p14="http://schemas.microsoft.com/office/powerpoint/2010/main" val="2867900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wipe(left)">
                                      <p:cBhvr>
                                        <p:cTn id="15" dur="500"/>
                                        <p:tgtEl>
                                          <p:spTgt spid="18">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8">
                                            <p:txEl>
                                              <p:pRg st="2" end="2"/>
                                            </p:txEl>
                                          </p:spTgt>
                                        </p:tgtEl>
                                        <p:attrNameLst>
                                          <p:attrName>style.visibility</p:attrName>
                                        </p:attrNameLst>
                                      </p:cBhvr>
                                      <p:to>
                                        <p:strVal val="visible"/>
                                      </p:to>
                                    </p:set>
                                    <p:animEffect transition="in" filter="wipe(left)">
                                      <p:cBhvr>
                                        <p:cTn id="18" dur="500"/>
                                        <p:tgtEl>
                                          <p:spTgt spid="18">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8">
                                            <p:txEl>
                                              <p:pRg st="3" end="3"/>
                                            </p:txEl>
                                          </p:spTgt>
                                        </p:tgtEl>
                                        <p:attrNameLst>
                                          <p:attrName>style.visibility</p:attrName>
                                        </p:attrNameLst>
                                      </p:cBhvr>
                                      <p:to>
                                        <p:strVal val="visible"/>
                                      </p:to>
                                    </p:set>
                                    <p:animEffect transition="in" filter="wipe(left)">
                                      <p:cBhvr>
                                        <p:cTn id="21" dur="500"/>
                                        <p:tgtEl>
                                          <p:spTgt spid="18">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1+#ppt_w/2"/>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8">
                                            <p:txEl>
                                              <p:pRg st="4" end="4"/>
                                            </p:txEl>
                                          </p:spTgt>
                                        </p:tgtEl>
                                        <p:attrNameLst>
                                          <p:attrName>style.visibility</p:attrName>
                                        </p:attrNameLst>
                                      </p:cBhvr>
                                      <p:to>
                                        <p:strVal val="visible"/>
                                      </p:to>
                                    </p:set>
                                    <p:animEffect transition="in" filter="wipe(left)">
                                      <p:cBhvr>
                                        <p:cTn id="31" dur="500"/>
                                        <p:tgtEl>
                                          <p:spTgt spid="18">
                                            <p:txEl>
                                              <p:pRg st="4" end="4"/>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xEl>
                                              <p:pRg st="5" end="5"/>
                                            </p:txEl>
                                          </p:spTgt>
                                        </p:tgtEl>
                                        <p:attrNameLst>
                                          <p:attrName>style.visibility</p:attrName>
                                        </p:attrNameLst>
                                      </p:cBhvr>
                                      <p:to>
                                        <p:strVal val="visible"/>
                                      </p:to>
                                    </p:set>
                                    <p:animEffect transition="in" filter="wipe(left)">
                                      <p:cBhvr>
                                        <p:cTn id="34" dur="500"/>
                                        <p:tgtEl>
                                          <p:spTgt spid="18">
                                            <p:txEl>
                                              <p:pRg st="5" end="5"/>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xEl>
                                              <p:pRg st="6" end="6"/>
                                            </p:txEl>
                                          </p:spTgt>
                                        </p:tgtEl>
                                        <p:attrNameLst>
                                          <p:attrName>style.visibility</p:attrName>
                                        </p:attrNameLst>
                                      </p:cBhvr>
                                      <p:to>
                                        <p:strVal val="visible"/>
                                      </p:to>
                                    </p:set>
                                    <p:animEffect transition="in" filter="wipe(left)">
                                      <p:cBhvr>
                                        <p:cTn id="37" dur="500"/>
                                        <p:tgtEl>
                                          <p:spTgt spid="18">
                                            <p:txEl>
                                              <p:pRg st="6" end="6"/>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8">
                                            <p:txEl>
                                              <p:pRg st="7" end="7"/>
                                            </p:txEl>
                                          </p:spTgt>
                                        </p:tgtEl>
                                        <p:attrNameLst>
                                          <p:attrName>style.visibility</p:attrName>
                                        </p:attrNameLst>
                                      </p:cBhvr>
                                      <p:to>
                                        <p:strVal val="visible"/>
                                      </p:to>
                                    </p:set>
                                    <p:animEffect transition="in" filter="wipe(left)">
                                      <p:cBhvr>
                                        <p:cTn id="40" dur="500"/>
                                        <p:tgtEl>
                                          <p:spTgt spid="18">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6"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1+#ppt_w/2"/>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8">
                                            <p:txEl>
                                              <p:pRg st="8" end="8"/>
                                            </p:txEl>
                                          </p:spTgt>
                                        </p:tgtEl>
                                        <p:attrNameLst>
                                          <p:attrName>style.visibility</p:attrName>
                                        </p:attrNameLst>
                                      </p:cBhvr>
                                      <p:to>
                                        <p:strVal val="visible"/>
                                      </p:to>
                                    </p:set>
                                    <p:animEffect transition="in" filter="wipe(left)">
                                      <p:cBhvr>
                                        <p:cTn id="50" dur="500"/>
                                        <p:tgtEl>
                                          <p:spTgt spid="18">
                                            <p:txEl>
                                              <p:pRg st="8" end="8"/>
                                            </p:txEl>
                                          </p:spTgt>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8">
                                            <p:txEl>
                                              <p:pRg st="9" end="9"/>
                                            </p:txEl>
                                          </p:spTgt>
                                        </p:tgtEl>
                                        <p:attrNameLst>
                                          <p:attrName>style.visibility</p:attrName>
                                        </p:attrNameLst>
                                      </p:cBhvr>
                                      <p:to>
                                        <p:strVal val="visible"/>
                                      </p:to>
                                    </p:set>
                                    <p:animEffect transition="in" filter="wipe(left)">
                                      <p:cBhvr>
                                        <p:cTn id="53" dur="500"/>
                                        <p:tgtEl>
                                          <p:spTgt spid="18">
                                            <p:txEl>
                                              <p:pRg st="9" end="9"/>
                                            </p:tx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8">
                                            <p:txEl>
                                              <p:pRg st="10" end="10"/>
                                            </p:txEl>
                                          </p:spTgt>
                                        </p:tgtEl>
                                        <p:attrNameLst>
                                          <p:attrName>style.visibility</p:attrName>
                                        </p:attrNameLst>
                                      </p:cBhvr>
                                      <p:to>
                                        <p:strVal val="visible"/>
                                      </p:to>
                                    </p:set>
                                    <p:animEffect transition="in" filter="wipe(left)">
                                      <p:cBhvr>
                                        <p:cTn id="56" dur="500"/>
                                        <p:tgtEl>
                                          <p:spTgt spid="1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5C64B48E-3207-B863-568A-4FBE02AA6CD7}"/>
              </a:ext>
            </a:extLst>
          </p:cNvPr>
          <p:cNvSpPr/>
          <p:nvPr/>
        </p:nvSpPr>
        <p:spPr>
          <a:xfrm>
            <a:off x="87365" y="330200"/>
            <a:ext cx="12010609" cy="6479516"/>
          </a:xfrm>
          <a:prstGeom prst="roundRect">
            <a:avLst>
              <a:gd name="adj" fmla="val 2333"/>
            </a:avLst>
          </a:prstGeom>
          <a:solidFill>
            <a:srgbClr val="FBEDFD"/>
          </a:solidFill>
          <a:ln w="76200">
            <a:solidFill>
              <a:srgbClr val="A61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71C441DF-49C6-8299-6715-CC30CD28A62E}"/>
              </a:ext>
            </a:extLst>
          </p:cNvPr>
          <p:cNvPicPr>
            <a:picLocks noChangeAspect="1"/>
          </p:cNvPicPr>
          <p:nvPr/>
        </p:nvPicPr>
        <p:blipFill>
          <a:blip r:embed="rId2"/>
          <a:stretch>
            <a:fillRect/>
          </a:stretch>
        </p:blipFill>
        <p:spPr>
          <a:xfrm>
            <a:off x="5131490" y="563137"/>
            <a:ext cx="6926705" cy="6163497"/>
          </a:xfrm>
          <a:prstGeom prst="roundRect">
            <a:avLst>
              <a:gd name="adj" fmla="val 3654"/>
            </a:avLst>
          </a:prstGeom>
          <a:solidFill>
            <a:srgbClr val="FFFFFF"/>
          </a:solidFill>
          <a:ln w="76200" cap="sq">
            <a:noFill/>
            <a:miter lim="800000"/>
          </a:ln>
          <a:effectLst/>
          <a:scene3d>
            <a:camera prst="orthographicFront"/>
            <a:lightRig rig="threePt" dir="t">
              <a:rot lat="0" lon="0" rev="2700000"/>
            </a:lightRig>
          </a:scene3d>
          <a:sp3d>
            <a:bevelT h="38100" prst="convex"/>
            <a:contourClr>
              <a:srgbClr val="C0C0C0"/>
            </a:contourClr>
          </a:sp3d>
        </p:spPr>
      </p:pic>
      <p:sp>
        <p:nvSpPr>
          <p:cNvPr id="4" name="CuadroTexto 3">
            <a:extLst>
              <a:ext uri="{FF2B5EF4-FFF2-40B4-BE49-F238E27FC236}">
                <a16:creationId xmlns:a16="http://schemas.microsoft.com/office/drawing/2014/main" id="{AA3C9A41-C1AE-8385-B8B0-4425FF0F7526}"/>
              </a:ext>
            </a:extLst>
          </p:cNvPr>
          <p:cNvSpPr txBox="1"/>
          <p:nvPr/>
        </p:nvSpPr>
        <p:spPr>
          <a:xfrm>
            <a:off x="653938" y="46192"/>
            <a:ext cx="7391684" cy="516945"/>
          </a:xfrm>
          <a:prstGeom prst="roundRect">
            <a:avLst/>
          </a:prstGeom>
          <a:gradFill>
            <a:gsLst>
              <a:gs pos="0">
                <a:srgbClr val="FFC1FF"/>
              </a:gs>
              <a:gs pos="50000">
                <a:srgbClr val="FF99FF"/>
              </a:gs>
              <a:gs pos="100000">
                <a:srgbClr val="FF71FF"/>
              </a:gs>
            </a:gsLst>
          </a:gradFill>
          <a:ln>
            <a:solidFill>
              <a:srgbClr val="B000B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901DA3"/>
                  </a:solidFill>
                  <a:prstDash val="solid"/>
                </a:ln>
                <a:solidFill>
                  <a:srgbClr val="FFFFFF"/>
                </a:solidFill>
                <a:effectLst>
                  <a:outerShdw dist="38100" dir="2700000" algn="tl" rotWithShape="0">
                    <a:srgbClr val="B525CE"/>
                  </a:outerShdw>
                </a:effectLst>
              </a:rPr>
              <a:t>EL CANTO DE ANA </a:t>
            </a:r>
            <a:r>
              <a:rPr lang="es-ES" sz="2600" b="1" spc="300" dirty="0">
                <a:ln w="6600">
                  <a:solidFill>
                    <a:srgbClr val="901DA3"/>
                  </a:solidFill>
                  <a:prstDash val="solid"/>
                </a:ln>
                <a:solidFill>
                  <a:srgbClr val="FFFFFF"/>
                </a:solidFill>
                <a:effectLst>
                  <a:outerShdw dist="38100" dir="2700000" algn="tl" rotWithShape="0">
                    <a:srgbClr val="B525CE"/>
                  </a:outerShdw>
                </a:effectLst>
              </a:rPr>
              <a:t>(1ª DE SAMUEL 2:1-10)</a:t>
            </a:r>
          </a:p>
        </p:txBody>
      </p:sp>
      <p:pic>
        <p:nvPicPr>
          <p:cNvPr id="6" name="Imagen 5" descr="Una caricatura de una persona&#10;&#10;Descripción generada automáticamente con confianza baja">
            <a:extLst>
              <a:ext uri="{FF2B5EF4-FFF2-40B4-BE49-F238E27FC236}">
                <a16:creationId xmlns:a16="http://schemas.microsoft.com/office/drawing/2014/main" id="{132D521D-D2A3-7BE4-334B-88DDDD631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30" y="46192"/>
            <a:ext cx="496800" cy="496800"/>
          </a:xfrm>
          <a:prstGeom prst="rect">
            <a:avLst/>
          </a:prstGeom>
        </p:spPr>
      </p:pic>
      <p:sp>
        <p:nvSpPr>
          <p:cNvPr id="3" name="CuadroTexto 2">
            <a:extLst>
              <a:ext uri="{FF2B5EF4-FFF2-40B4-BE49-F238E27FC236}">
                <a16:creationId xmlns:a16="http://schemas.microsoft.com/office/drawing/2014/main" id="{34ED6D6E-3E42-3A56-B6E0-F5E2D746BF0C}"/>
              </a:ext>
            </a:extLst>
          </p:cNvPr>
          <p:cNvSpPr txBox="1"/>
          <p:nvPr/>
        </p:nvSpPr>
        <p:spPr>
          <a:xfrm>
            <a:off x="260450" y="614176"/>
            <a:ext cx="4831261" cy="6247864"/>
          </a:xfrm>
          <a:prstGeom prst="rect">
            <a:avLst/>
          </a:prstGeom>
          <a:noFill/>
        </p:spPr>
        <p:txBody>
          <a:bodyPr wrap="square">
            <a:spAutoFit/>
          </a:bodyPr>
          <a:lstStyle/>
          <a:p>
            <a:r>
              <a:rPr lang="es-ES" sz="2000" b="1" dirty="0"/>
              <a:t>Ana ensalzó a Dios como el autor de la misericordia, revelada en su compasión por los desvalidos. Obtuvo una nueva visión del poder de Dios, cuyo dominio sobre las fuerzas ocultas de la naturaleza era ahora evidente en su silenciosa acción para contrarrestar las fuerzas del mal, que la desanimaban y podrían derrotarla, y que además había hecho que un ambiente negativo contribuyera inmensurablemente a la profundidad y plenitud de su gozo. Entendió de un modo nuevo el pacto hecho con sus antepasados: que los hijos de Dios llegarían a ser una bendición para todas las naciones. El himno de gozo de Ana fue una profecía referente a David y al Mesías (PP 617). </a:t>
            </a:r>
          </a:p>
          <a:p>
            <a:r>
              <a:rPr lang="es-ES" sz="2000" b="1" dirty="0"/>
              <a:t>Alabamos a Dios pues es quien nos da todo lo que tenemos y necesitamos. Lo alabamos porque responde nuestras oraciones.</a:t>
            </a:r>
          </a:p>
        </p:txBody>
      </p:sp>
    </p:spTree>
    <p:extLst>
      <p:ext uri="{BB962C8B-B14F-4D97-AF65-F5344CB8AC3E}">
        <p14:creationId xmlns:p14="http://schemas.microsoft.com/office/powerpoint/2010/main" val="2498309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2022</TotalTime>
  <Words>4403</Words>
  <Application>Microsoft Office PowerPoint</Application>
  <PresentationFormat>Panorámica</PresentationFormat>
  <Paragraphs>156</Paragraphs>
  <Slides>23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23</vt:i4>
      </vt:variant>
    </vt:vector>
  </HeadingPairs>
  <TitlesOfParts>
    <vt:vector size="28" baseType="lpstr">
      <vt:lpstr>Calibri</vt:lpstr>
      <vt:lpstr>OPTIMacBethOldStyle</vt:lpstr>
      <vt:lpstr>Calibri Light</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257</cp:revision>
  <dcterms:created xsi:type="dcterms:W3CDTF">2022-09-03T19:06:54Z</dcterms:created>
  <dcterms:modified xsi:type="dcterms:W3CDTF">2023-01-02T16:39:31Z</dcterms:modified>
</cp:coreProperties>
</file>