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79" r:id="rId3"/>
    <p:sldId id="258" r:id="rId4"/>
    <p:sldId id="259" r:id="rId5"/>
    <p:sldId id="260" r:id="rId6"/>
    <p:sldId id="261" r:id="rId7"/>
    <p:sldId id="262" r:id="rId8"/>
    <p:sldId id="263" r:id="rId9"/>
    <p:sldId id="278" r:id="rId10"/>
    <p:sldId id="265" r:id="rId11"/>
    <p:sldId id="266" r:id="rId12"/>
    <p:sldId id="267" r:id="rId13"/>
    <p:sldId id="268" r:id="rId14"/>
    <p:sldId id="269" r:id="rId15"/>
    <p:sldId id="270" r:id="rId16"/>
    <p:sldId id="271" r:id="rId17"/>
    <p:sldId id="272" r:id="rId18"/>
    <p:sldId id="273" r:id="rId19"/>
    <p:sldId id="274" r:id="rId20"/>
    <p:sldId id="275" r:id="rId21"/>
    <p:sldId id="280" r:id="rId22"/>
  </p:sldIdLst>
  <p:sldSz cx="12192000" cy="6858000"/>
  <p:notesSz cx="6858000" cy="9144000"/>
  <p:embeddedFontLst>
    <p:embeddedFont>
      <p:font typeface="Aldo Pro Black" panose="00000A00000000000000" charset="0"/>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D3FD"/>
    <a:srgbClr val="E5AFFB"/>
    <a:srgbClr val="380C28"/>
    <a:srgbClr val="624378"/>
    <a:srgbClr val="76548D"/>
    <a:srgbClr val="FFFFFF"/>
    <a:srgbClr val="8C67A4"/>
    <a:srgbClr val="487F91"/>
    <a:srgbClr val="3B587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8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59FC04-3E0A-EC03-C69E-AE83E0F3C5D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B79684E-A686-2D77-1A54-522FB8439A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B6FF4B-BFA9-2326-A1EC-6A5523AC5584}"/>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5" name="Marcador de pie de página 4">
            <a:extLst>
              <a:ext uri="{FF2B5EF4-FFF2-40B4-BE49-F238E27FC236}">
                <a16:creationId xmlns:a16="http://schemas.microsoft.com/office/drawing/2014/main" id="{03558D23-9C6F-D9E5-D231-8EC19FE7F0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D1C2AC-DF49-0379-7337-96FC70CEFE65}"/>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3264573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47A96-1019-C17E-3B86-91F9484D033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0231BC6-1AD6-F311-5696-174F476C791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A069A03-2E4F-3A96-94F7-B0BB19E9A989}"/>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5" name="Marcador de pie de página 4">
            <a:extLst>
              <a:ext uri="{FF2B5EF4-FFF2-40B4-BE49-F238E27FC236}">
                <a16:creationId xmlns:a16="http://schemas.microsoft.com/office/drawing/2014/main" id="{334D267E-B73A-5553-D9CC-E520363FA1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E94EAA-4B83-E1A0-F94B-2876122172EA}"/>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247589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8EC33B-A696-4E1D-4E6E-5E53C17FF72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577945E-32EA-4E66-C9A0-1366E894873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BC6290-0406-AB4E-7802-D65ACADABFA7}"/>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5" name="Marcador de pie de página 4">
            <a:extLst>
              <a:ext uri="{FF2B5EF4-FFF2-40B4-BE49-F238E27FC236}">
                <a16:creationId xmlns:a16="http://schemas.microsoft.com/office/drawing/2014/main" id="{1411752B-575F-7B05-34A1-6EEDBC0C32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C378704-874A-6192-34A3-09BD2B47A3F5}"/>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382654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E89F94-3BBB-5933-84DC-93F9A290A3A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DF73AF-2C85-DCA0-3E40-DF63511EE1D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51AB8C-9C1B-4751-CA7E-BDB2C8188671}"/>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5" name="Marcador de pie de página 4">
            <a:extLst>
              <a:ext uri="{FF2B5EF4-FFF2-40B4-BE49-F238E27FC236}">
                <a16:creationId xmlns:a16="http://schemas.microsoft.com/office/drawing/2014/main" id="{6B6766C6-A8D0-78BC-1064-07685E4A22B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05CA01-AE88-811C-824F-2F72D62B3ABB}"/>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109169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2D8B91-ACA5-90C0-A5DE-E4599124586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C05AC8-3551-E5CF-93E9-7C3DA96CD4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A5AB4EB-2A87-28B0-34A0-5651A7C5326A}"/>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5" name="Marcador de pie de página 4">
            <a:extLst>
              <a:ext uri="{FF2B5EF4-FFF2-40B4-BE49-F238E27FC236}">
                <a16:creationId xmlns:a16="http://schemas.microsoft.com/office/drawing/2014/main" id="{24E56129-05F3-A608-AE96-FA1C29F7E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DBE926-801F-FC51-DFE5-01A92B2C554B}"/>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3218354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C4A37-3D33-86F0-2AF9-F3823DC358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C5A34AA-5B4B-1ED5-FF83-B82CDBF972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83DBC35-5B52-86D7-D54A-24503520D2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E0D8C62-C3AE-4BB0-D329-4269E6FE7F4B}"/>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6" name="Marcador de pie de página 5">
            <a:extLst>
              <a:ext uri="{FF2B5EF4-FFF2-40B4-BE49-F238E27FC236}">
                <a16:creationId xmlns:a16="http://schemas.microsoft.com/office/drawing/2014/main" id="{DF1C6360-155C-7B56-DC78-1DF9F6DA2B0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084018D-6D3A-AD72-D7BE-CD241ECD4550}"/>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42709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52EB23-93FC-7E71-FDDF-8E9DDEE2D79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750BB92-16A2-06CF-A638-3BCC2A34D5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828C842-4D12-C5D9-AD7B-80C5C5233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BAB8364-3365-214D-4DA3-D7752A42C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8C74F1D-2251-98B6-3C65-5D35ED5D661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F96D6C6-07B6-B7D1-EC06-E80D03470365}"/>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8" name="Marcador de pie de página 7">
            <a:extLst>
              <a:ext uri="{FF2B5EF4-FFF2-40B4-BE49-F238E27FC236}">
                <a16:creationId xmlns:a16="http://schemas.microsoft.com/office/drawing/2014/main" id="{F23CDD75-8A34-D41A-70B7-6F58400AC9F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4B6988E-23B3-40D3-5500-77C659FF991A}"/>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790455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86143A-7520-1F10-7920-BE20E4302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C933F3D-9AE5-9475-48E2-E9581D469AC3}"/>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4" name="Marcador de pie de página 3">
            <a:extLst>
              <a:ext uri="{FF2B5EF4-FFF2-40B4-BE49-F238E27FC236}">
                <a16:creationId xmlns:a16="http://schemas.microsoft.com/office/drawing/2014/main" id="{83A6E1B0-30B4-9D32-FCE2-D7013967273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B4C2E3C-4081-D07C-EA3E-E2D28A602585}"/>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254969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28FA1C-FD78-089E-5642-2F209480C4AD}"/>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3" name="Marcador de pie de página 2">
            <a:extLst>
              <a:ext uri="{FF2B5EF4-FFF2-40B4-BE49-F238E27FC236}">
                <a16:creationId xmlns:a16="http://schemas.microsoft.com/office/drawing/2014/main" id="{3673D5F4-C61B-13C2-5084-D1799DAA1B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EAE2400-303B-B765-69E1-A07942EDA90B}"/>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338586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13A6D3-A1B7-528F-E3B4-38F0CA540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5F79C0-003F-2AE5-7E95-36A46D1FB6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757B212-C055-E00C-525C-9C998643F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C1ECEF3-8FB4-1D35-1C1D-C6AB93D7D4F7}"/>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6" name="Marcador de pie de página 5">
            <a:extLst>
              <a:ext uri="{FF2B5EF4-FFF2-40B4-BE49-F238E27FC236}">
                <a16:creationId xmlns:a16="http://schemas.microsoft.com/office/drawing/2014/main" id="{2C92F4B3-F087-186C-259D-823ADBE64A6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80A6147-2D92-0BBF-7D8A-CFE2ECE9DBAA}"/>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196290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4B7A58-3CAE-CAF0-24F8-B583428A78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6FABC50-0D5E-E392-2039-6FC704FA4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DBF9186-2133-68FC-0EDD-A1A250F2B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145AC8-FDAE-DBCE-7E7F-24CD6A6F4633}"/>
              </a:ext>
            </a:extLst>
          </p:cNvPr>
          <p:cNvSpPr>
            <a:spLocks noGrp="1"/>
          </p:cNvSpPr>
          <p:nvPr>
            <p:ph type="dt" sz="half" idx="10"/>
          </p:nvPr>
        </p:nvSpPr>
        <p:spPr/>
        <p:txBody>
          <a:bodyPr/>
          <a:lstStyle/>
          <a:p>
            <a:fld id="{F62B27F2-A8AA-4AC7-A5A0-77A693CBEE9A}" type="datetimeFigureOut">
              <a:rPr lang="es-ES" smtClean="0"/>
              <a:t>30/10/2022</a:t>
            </a:fld>
            <a:endParaRPr lang="es-ES"/>
          </a:p>
        </p:txBody>
      </p:sp>
      <p:sp>
        <p:nvSpPr>
          <p:cNvPr id="6" name="Marcador de pie de página 5">
            <a:extLst>
              <a:ext uri="{FF2B5EF4-FFF2-40B4-BE49-F238E27FC236}">
                <a16:creationId xmlns:a16="http://schemas.microsoft.com/office/drawing/2014/main" id="{11A9BA3A-C69D-4AFB-4A16-75B4910E6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36FEA5-438C-8BEB-64B7-DC6CE8BE5ACF}"/>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4128834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77BCFA1-8987-886B-0E4B-F0AD3E072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76BC7A7-0AE2-89C4-C6A6-05F73D473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A581F1-8CAD-AE0D-9D3A-4BAA944BE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B27F2-A8AA-4AC7-A5A0-77A693CBEE9A}" type="datetimeFigureOut">
              <a:rPr lang="es-ES" smtClean="0"/>
              <a:t>30/10/2022</a:t>
            </a:fld>
            <a:endParaRPr lang="es-ES"/>
          </a:p>
        </p:txBody>
      </p:sp>
      <p:sp>
        <p:nvSpPr>
          <p:cNvPr id="5" name="Marcador de pie de página 4">
            <a:extLst>
              <a:ext uri="{FF2B5EF4-FFF2-40B4-BE49-F238E27FC236}">
                <a16:creationId xmlns:a16="http://schemas.microsoft.com/office/drawing/2014/main" id="{E447C813-9D70-3D0F-3DA1-10C79490B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6E43ADF-7669-FD4E-264E-85B59BF62A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D6041-7790-4335-BF4D-6BAC72C8B905}" type="slidenum">
              <a:rPr lang="es-ES" smtClean="0"/>
              <a:t>‹Nº›</a:t>
            </a:fld>
            <a:endParaRPr lang="es-ES"/>
          </a:p>
        </p:txBody>
      </p:sp>
    </p:spTree>
    <p:extLst>
      <p:ext uri="{BB962C8B-B14F-4D97-AF65-F5344CB8AC3E}">
        <p14:creationId xmlns:p14="http://schemas.microsoft.com/office/powerpoint/2010/main" val="1217856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g"/></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png"/><Relationship Id="rId4" Type="http://schemas.openxmlformats.org/officeDocument/2006/relationships/image" Target="../media/image64.jp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9.jp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emf"/><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jpg"/><Relationship Id="rId4" Type="http://schemas.openxmlformats.org/officeDocument/2006/relationships/image" Target="../media/image72.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2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11" Type="http://schemas.openxmlformats.org/officeDocument/2006/relationships/image" Target="../media/image28.emf"/><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512791-95FE-761D-2300-283CF8DE1C80}"/>
              </a:ext>
            </a:extLst>
          </p:cNvPr>
          <p:cNvSpPr txBox="1"/>
          <p:nvPr/>
        </p:nvSpPr>
        <p:spPr>
          <a:xfrm>
            <a:off x="1088571" y="6046053"/>
            <a:ext cx="10014857"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rgbClr val="8D5449"/>
                </a:solidFill>
              </a:rPr>
              <a:t>MUJERES LLENAS DEL ESPÍRITU SANTO</a:t>
            </a:r>
          </a:p>
        </p:txBody>
      </p:sp>
      <p:pic>
        <p:nvPicPr>
          <p:cNvPr id="7" name="Imagen 6" descr="Un grupo de mujeres sonriendo&#10;&#10;Descripción generada automáticamente">
            <a:extLst>
              <a:ext uri="{FF2B5EF4-FFF2-40B4-BE49-F238E27FC236}">
                <a16:creationId xmlns:a16="http://schemas.microsoft.com/office/drawing/2014/main" id="{053DB79B-6C15-4F88-CA43-059B08BE8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spTree>
    <p:extLst>
      <p:ext uri="{BB962C8B-B14F-4D97-AF65-F5344CB8AC3E}">
        <p14:creationId xmlns:p14="http://schemas.microsoft.com/office/powerpoint/2010/main" val="222843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27000" r="-26000" b="-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729DE7-DD0D-12C8-179A-FFDDD4B4AACB}"/>
              </a:ext>
            </a:extLst>
          </p:cNvPr>
          <p:cNvSpPr txBox="1"/>
          <p:nvPr/>
        </p:nvSpPr>
        <p:spPr>
          <a:xfrm>
            <a:off x="1113092" y="220430"/>
            <a:ext cx="6881567" cy="1200329"/>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Debió haber sido difícil para ti vivir en el tiempo en que el pueblo de Israel, al que tanto amabas, se encontraba oprimido y acorralado por un pueblo pagano.</a:t>
            </a:r>
          </a:p>
        </p:txBody>
      </p:sp>
      <p:sp>
        <p:nvSpPr>
          <p:cNvPr id="5" name="CuadroTexto 4">
            <a:extLst>
              <a:ext uri="{FF2B5EF4-FFF2-40B4-BE49-F238E27FC236}">
                <a16:creationId xmlns:a16="http://schemas.microsoft.com/office/drawing/2014/main" id="{43FE00C7-0450-BB22-D5DE-BE0ED0CC808C}"/>
              </a:ext>
            </a:extLst>
          </p:cNvPr>
          <p:cNvSpPr txBox="1"/>
          <p:nvPr/>
        </p:nvSpPr>
        <p:spPr>
          <a:xfrm>
            <a:off x="331962" y="1630152"/>
            <a:ext cx="7343960" cy="2400657"/>
          </a:xfrm>
          <a:prstGeom prst="rect">
            <a:avLst/>
          </a:prstGeom>
          <a:noFill/>
        </p:spPr>
        <p:txBody>
          <a:bodyPr wrap="square">
            <a:spAutoFit/>
          </a:bodyPr>
          <a:lstStyle/>
          <a:p>
            <a:pPr defTabSz="271463">
              <a:spcBef>
                <a:spcPts val="600"/>
              </a:spcBef>
            </a:pPr>
            <a:r>
              <a:rPr lang="es-ES" sz="2000" b="1" dirty="0"/>
              <a:t>	Así fue. En esos momentos difíciles, fui elegida por Dios para ser juez y profetisa de Israel.</a:t>
            </a:r>
          </a:p>
          <a:p>
            <a:pPr>
              <a:spcBef>
                <a:spcPts val="600"/>
              </a:spcBef>
            </a:pPr>
            <a:r>
              <a:rPr lang="es-ES" sz="2000" b="1" dirty="0"/>
              <a:t>Mi casa se hallaba cerca de una hermosa palmera bajo la cual me deleitaba escuchando la voz del Espíritu Santo, y juzgando a los Israelitas. </a:t>
            </a:r>
          </a:p>
          <a:p>
            <a:pPr>
              <a:spcBef>
                <a:spcPts val="600"/>
              </a:spcBef>
            </a:pPr>
            <a:r>
              <a:rPr lang="es-ES" sz="2000" b="1" dirty="0"/>
              <a:t>El amor que sentía por mi pueblo hizo que llegara a ser como una madre para ellos. Eso era lo que el pueblo realmente necesitaba. </a:t>
            </a:r>
          </a:p>
        </p:txBody>
      </p:sp>
      <p:sp>
        <p:nvSpPr>
          <p:cNvPr id="9" name="CuadroTexto 8">
            <a:extLst>
              <a:ext uri="{FF2B5EF4-FFF2-40B4-BE49-F238E27FC236}">
                <a16:creationId xmlns:a16="http://schemas.microsoft.com/office/drawing/2014/main" id="{9EF156C2-4178-3557-8489-77EA2D489053}"/>
              </a:ext>
            </a:extLst>
          </p:cNvPr>
          <p:cNvSpPr txBox="1"/>
          <p:nvPr/>
        </p:nvSpPr>
        <p:spPr>
          <a:xfrm>
            <a:off x="346533" y="4812247"/>
            <a:ext cx="8111960" cy="1862048"/>
          </a:xfrm>
          <a:prstGeom prst="rect">
            <a:avLst/>
          </a:prstGeom>
          <a:noFill/>
        </p:spPr>
        <p:txBody>
          <a:bodyPr wrap="square">
            <a:spAutoFit/>
          </a:bodyPr>
          <a:lstStyle/>
          <a:p>
            <a:pPr defTabSz="273050">
              <a:spcBef>
                <a:spcPts val="600"/>
              </a:spcBef>
            </a:pPr>
            <a:r>
              <a:rPr lang="es-ES" sz="2000" b="1" dirty="0"/>
              <a:t>	El Espíritu Santo me ha hablado muchas veces.</a:t>
            </a:r>
          </a:p>
          <a:p>
            <a:pPr>
              <a:spcBef>
                <a:spcPts val="600"/>
              </a:spcBef>
            </a:pPr>
            <a:r>
              <a:rPr lang="es-ES" sz="2000" b="1" dirty="0"/>
              <a:t>Una vez, la más conocida, me reveló que deberíamos ir a la batalla contra </a:t>
            </a:r>
            <a:r>
              <a:rPr lang="es-ES" sz="2000" b="1" dirty="0" err="1"/>
              <a:t>Sísara</a:t>
            </a:r>
            <a:r>
              <a:rPr lang="es-ES" sz="2000" b="1" dirty="0"/>
              <a:t>, el general de los ejércitos que nos oprimía.</a:t>
            </a:r>
          </a:p>
          <a:p>
            <a:pPr>
              <a:spcBef>
                <a:spcPts val="600"/>
              </a:spcBef>
            </a:pPr>
            <a:r>
              <a:rPr lang="es-ES" sz="2000" b="1" dirty="0"/>
              <a:t>Llame a </a:t>
            </a:r>
            <a:r>
              <a:rPr lang="es-ES" sz="2000" b="1" dirty="0" err="1"/>
              <a:t>Barac</a:t>
            </a:r>
            <a:r>
              <a:rPr lang="es-ES" sz="2000" b="1" dirty="0"/>
              <a:t>, y éste me dijo que iría solo si yo iba con él.</a:t>
            </a:r>
          </a:p>
          <a:p>
            <a:pPr>
              <a:spcBef>
                <a:spcPts val="600"/>
              </a:spcBef>
            </a:pPr>
            <a:r>
              <a:rPr lang="es-ES" sz="2000" b="1" dirty="0"/>
              <a:t>Acepté y, junto con todo el ejército, fuimos a la batalla.</a:t>
            </a:r>
          </a:p>
        </p:txBody>
      </p:sp>
      <p:sp>
        <p:nvSpPr>
          <p:cNvPr id="10" name="CuadroTexto 9">
            <a:extLst>
              <a:ext uri="{FF2B5EF4-FFF2-40B4-BE49-F238E27FC236}">
                <a16:creationId xmlns:a16="http://schemas.microsoft.com/office/drawing/2014/main" id="{F66CC8DD-5433-3F6F-B38B-C4D4C1DB1017}"/>
              </a:ext>
            </a:extLst>
          </p:cNvPr>
          <p:cNvSpPr txBox="1"/>
          <p:nvPr/>
        </p:nvSpPr>
        <p:spPr>
          <a:xfrm>
            <a:off x="1040044" y="4240202"/>
            <a:ext cx="7852528"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Cuéntanos una revelación especial que te diera el Espíritu Santo.</a:t>
            </a:r>
          </a:p>
        </p:txBody>
      </p:sp>
      <p:pic>
        <p:nvPicPr>
          <p:cNvPr id="11" name="Imagen 10">
            <a:extLst>
              <a:ext uri="{FF2B5EF4-FFF2-40B4-BE49-F238E27FC236}">
                <a16:creationId xmlns:a16="http://schemas.microsoft.com/office/drawing/2014/main" id="{64CA9696-5996-09E3-C235-68402A5113A4}"/>
              </a:ext>
            </a:extLst>
          </p:cNvPr>
          <p:cNvPicPr>
            <a:picLocks noChangeAspect="1"/>
          </p:cNvPicPr>
          <p:nvPr/>
        </p:nvPicPr>
        <p:blipFill>
          <a:blip r:embed="rId3"/>
          <a:stretch>
            <a:fillRect/>
          </a:stretch>
        </p:blipFill>
        <p:spPr>
          <a:xfrm>
            <a:off x="9003273" y="2875705"/>
            <a:ext cx="3028951" cy="3873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exterior, naturaleza, montaña, hombre&#10;&#10;Descripción generada automáticamente">
            <a:extLst>
              <a:ext uri="{FF2B5EF4-FFF2-40B4-BE49-F238E27FC236}">
                <a16:creationId xmlns:a16="http://schemas.microsoft.com/office/drawing/2014/main" id="{16B01855-4CE0-CBEA-717A-7978E603D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660" y="109210"/>
            <a:ext cx="4037564" cy="2630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BE237E9A-AC3F-2932-2ECE-EE49406BBBEC}"/>
              </a:ext>
            </a:extLst>
          </p:cNvPr>
          <p:cNvPicPr>
            <a:picLocks noChangeAspect="1"/>
          </p:cNvPicPr>
          <p:nvPr/>
        </p:nvPicPr>
        <p:blipFill>
          <a:blip r:embed="rId5"/>
          <a:stretch>
            <a:fillRect/>
          </a:stretch>
        </p:blipFill>
        <p:spPr>
          <a:xfrm>
            <a:off x="251462" y="173014"/>
            <a:ext cx="807632" cy="807632"/>
          </a:xfrm>
          <a:prstGeom prst="rect">
            <a:avLst/>
          </a:prstGeom>
        </p:spPr>
      </p:pic>
      <p:pic>
        <p:nvPicPr>
          <p:cNvPr id="7" name="Imagen 6">
            <a:extLst>
              <a:ext uri="{FF2B5EF4-FFF2-40B4-BE49-F238E27FC236}">
                <a16:creationId xmlns:a16="http://schemas.microsoft.com/office/drawing/2014/main" id="{A9272604-FF01-BC18-089F-47840308CD29}"/>
              </a:ext>
            </a:extLst>
          </p:cNvPr>
          <p:cNvPicPr>
            <a:picLocks noChangeAspect="1"/>
          </p:cNvPicPr>
          <p:nvPr/>
        </p:nvPicPr>
        <p:blipFill>
          <a:blip r:embed="rId6"/>
          <a:stretch>
            <a:fillRect/>
          </a:stretch>
        </p:blipFill>
        <p:spPr>
          <a:xfrm>
            <a:off x="423451" y="1699437"/>
            <a:ext cx="236020" cy="266400"/>
          </a:xfrm>
          <a:prstGeom prst="rect">
            <a:avLst/>
          </a:prstGeom>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B397A250-7341-4DE8-908A-5E091C6B6D3E}"/>
              </a:ext>
            </a:extLst>
          </p:cNvPr>
          <p:cNvPicPr>
            <a:picLocks noChangeAspect="1"/>
          </p:cNvPicPr>
          <p:nvPr/>
        </p:nvPicPr>
        <p:blipFill>
          <a:blip r:embed="rId7"/>
          <a:stretch>
            <a:fillRect/>
          </a:stretch>
        </p:blipFill>
        <p:spPr>
          <a:xfrm>
            <a:off x="423451" y="4896412"/>
            <a:ext cx="237765" cy="262151"/>
          </a:xfrm>
          <a:prstGeom prst="rect">
            <a:avLst/>
          </a:prstGeom>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76FCBB53-D668-55F5-E81F-0D163222CB99}"/>
              </a:ext>
            </a:extLst>
          </p:cNvPr>
          <p:cNvPicPr>
            <a:picLocks noChangeAspect="1"/>
          </p:cNvPicPr>
          <p:nvPr/>
        </p:nvPicPr>
        <p:blipFill>
          <a:blip r:embed="rId8"/>
          <a:stretch>
            <a:fillRect/>
          </a:stretch>
        </p:blipFill>
        <p:spPr>
          <a:xfrm>
            <a:off x="255750" y="3989597"/>
            <a:ext cx="807442" cy="807442"/>
          </a:xfrm>
          <a:prstGeom prst="rect">
            <a:avLst/>
          </a:prstGeom>
        </p:spPr>
      </p:pic>
    </p:spTree>
    <p:extLst>
      <p:ext uri="{BB962C8B-B14F-4D97-AF65-F5344CB8AC3E}">
        <p14:creationId xmlns:p14="http://schemas.microsoft.com/office/powerpoint/2010/main" val="518681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par>
                          <p:cTn id="35" fill="hold">
                            <p:stCondLst>
                              <p:cond delay="0"/>
                            </p:stCondLst>
                            <p:childTnLst>
                              <p:par>
                                <p:cTn id="36" presetID="35" presetClass="emph" presetSubtype="0" fill="hold" nodeType="afterEffect">
                                  <p:stCondLst>
                                    <p:cond delay="0"/>
                                  </p:stCondLst>
                                  <p:childTnLst>
                                    <p:anim calcmode="discrete" valueType="str">
                                      <p:cBhvr>
                                        <p:cTn id="37"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38" fill="hold">
                            <p:stCondLst>
                              <p:cond delay="1000"/>
                            </p:stCondLst>
                            <p:childTnLst>
                              <p:par>
                                <p:cTn id="39" presetID="35" presetClass="emph" presetSubtype="0" fill="hold" nodeType="afterEffect">
                                  <p:stCondLst>
                                    <p:cond delay="0"/>
                                  </p:stCondLst>
                                  <p:childTnLst>
                                    <p:anim calcmode="discrete" valueType="str">
                                      <p:cBhvr>
                                        <p:cTn id="40"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childTnLst>
                                </p:cTn>
                              </p:par>
                              <p:par>
                                <p:cTn id="56" presetID="2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3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42C4AF-9FB7-035B-2CB5-A210D36C4D90}"/>
              </a:ext>
            </a:extLst>
          </p:cNvPr>
          <p:cNvSpPr txBox="1"/>
          <p:nvPr/>
        </p:nvSpPr>
        <p:spPr>
          <a:xfrm>
            <a:off x="1239206" y="286385"/>
            <a:ext cx="6096000"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¿Cómo fue la batalla?</a:t>
            </a:r>
          </a:p>
        </p:txBody>
      </p:sp>
      <p:sp>
        <p:nvSpPr>
          <p:cNvPr id="5" name="CuadroTexto 4">
            <a:extLst>
              <a:ext uri="{FF2B5EF4-FFF2-40B4-BE49-F238E27FC236}">
                <a16:creationId xmlns:a16="http://schemas.microsoft.com/office/drawing/2014/main" id="{CD8037C0-9C78-6182-3D7F-8C702D27C06F}"/>
              </a:ext>
            </a:extLst>
          </p:cNvPr>
          <p:cNvSpPr txBox="1"/>
          <p:nvPr/>
        </p:nvSpPr>
        <p:spPr>
          <a:xfrm>
            <a:off x="4008949" y="1995130"/>
            <a:ext cx="3974764" cy="4862870"/>
          </a:xfrm>
          <a:prstGeom prst="rect">
            <a:avLst/>
          </a:prstGeom>
          <a:noFill/>
        </p:spPr>
        <p:txBody>
          <a:bodyPr wrap="square">
            <a:spAutoFit/>
          </a:bodyPr>
          <a:lstStyle/>
          <a:p>
            <a:pPr>
              <a:spcBef>
                <a:spcPts val="600"/>
              </a:spcBef>
            </a:pPr>
            <a:r>
              <a:rPr lang="es-ES" sz="2000" b="1" dirty="0"/>
              <a:t>Huyendo de la batalla, </a:t>
            </a:r>
            <a:r>
              <a:rPr lang="es-ES" sz="2000" b="1" dirty="0" err="1"/>
              <a:t>Sísara</a:t>
            </a:r>
            <a:r>
              <a:rPr lang="es-ES" sz="2000" b="1" dirty="0"/>
              <a:t> se refugió en la tienda de Jael, puesto que había un pacto de paz entre los dos pueblos.</a:t>
            </a:r>
          </a:p>
          <a:p>
            <a:pPr>
              <a:spcBef>
                <a:spcPts val="600"/>
              </a:spcBef>
            </a:pPr>
            <a:r>
              <a:rPr lang="es-ES" sz="2000" b="1" dirty="0"/>
              <a:t>Jael le dio a beber leche caliente y esperó a que </a:t>
            </a:r>
            <a:r>
              <a:rPr lang="es-ES" sz="2000" b="1" dirty="0" err="1"/>
              <a:t>Sísara</a:t>
            </a:r>
            <a:r>
              <a:rPr lang="es-ES" sz="2000" b="1" dirty="0"/>
              <a:t> durmiese profundamente. Aprovechó ese momento para matarlo con una estaca. Así se ganó la batalla.</a:t>
            </a:r>
          </a:p>
          <a:p>
            <a:pPr>
              <a:spcBef>
                <a:spcPts val="600"/>
              </a:spcBef>
            </a:pPr>
            <a:r>
              <a:rPr lang="es-ES" sz="2000" b="1" dirty="0" err="1"/>
              <a:t>Barac</a:t>
            </a:r>
            <a:r>
              <a:rPr lang="es-ES" sz="2000" b="1" dirty="0"/>
              <a:t> y yo entonamos un hermoso canto de alabanza, que hasta hoy resuena en los oídos. Manifestamos, ante todo el pueblo, que Dios es el único que merece el honor, la honra y la gloria.</a:t>
            </a:r>
          </a:p>
        </p:txBody>
      </p:sp>
      <p:sp>
        <p:nvSpPr>
          <p:cNvPr id="7" name="CuadroTexto 6">
            <a:extLst>
              <a:ext uri="{FF2B5EF4-FFF2-40B4-BE49-F238E27FC236}">
                <a16:creationId xmlns:a16="http://schemas.microsoft.com/office/drawing/2014/main" id="{E64D1604-BE9B-6CDF-FAE9-A2AC59CC20EE}"/>
              </a:ext>
            </a:extLst>
          </p:cNvPr>
          <p:cNvSpPr txBox="1"/>
          <p:nvPr/>
        </p:nvSpPr>
        <p:spPr>
          <a:xfrm>
            <a:off x="8115319" y="5252765"/>
            <a:ext cx="3804648"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solidFill>
                  <a:schemeClr val="tx1"/>
                </a:solidFill>
              </a:rPr>
              <a:t>Porque la victoria es segura, pelea por Dios, haz su obra, y exáltalo y alábalo</a:t>
            </a:r>
          </a:p>
        </p:txBody>
      </p:sp>
      <p:pic>
        <p:nvPicPr>
          <p:cNvPr id="11" name="Imagen 10" descr="Un dibujo de una persona&#10;&#10;Descripción generada automáticamente con confianza media">
            <a:extLst>
              <a:ext uri="{FF2B5EF4-FFF2-40B4-BE49-F238E27FC236}">
                <a16:creationId xmlns:a16="http://schemas.microsoft.com/office/drawing/2014/main" id="{BF274EAA-0C8D-3C93-347C-9C374AABD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308" y="106727"/>
            <a:ext cx="4331551" cy="4862870"/>
          </a:xfrm>
          <a:prstGeom prst="rect">
            <a:avLst/>
          </a:prstGeom>
        </p:spPr>
      </p:pic>
      <p:pic>
        <p:nvPicPr>
          <p:cNvPr id="13" name="Imagen 12" descr="Una persona acostado en una cama con cobijas de colores&#10;&#10;Descripción generada automáticamente con confianza baja">
            <a:extLst>
              <a:ext uri="{FF2B5EF4-FFF2-40B4-BE49-F238E27FC236}">
                <a16:creationId xmlns:a16="http://schemas.microsoft.com/office/drawing/2014/main" id="{E4E20A4C-0602-75F1-A2AF-5C1579DD6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49" y="1590777"/>
            <a:ext cx="3895542" cy="5075108"/>
          </a:xfrm>
          <a:prstGeom prst="rect">
            <a:avLst/>
          </a:prstGeom>
        </p:spPr>
      </p:pic>
      <p:sp>
        <p:nvSpPr>
          <p:cNvPr id="15" name="CuadroTexto 14">
            <a:extLst>
              <a:ext uri="{FF2B5EF4-FFF2-40B4-BE49-F238E27FC236}">
                <a16:creationId xmlns:a16="http://schemas.microsoft.com/office/drawing/2014/main" id="{67A5E70A-B874-8223-C031-E1773312E798}"/>
              </a:ext>
            </a:extLst>
          </p:cNvPr>
          <p:cNvSpPr txBox="1"/>
          <p:nvPr/>
        </p:nvSpPr>
        <p:spPr>
          <a:xfrm>
            <a:off x="194466" y="855738"/>
            <a:ext cx="6985267" cy="707886"/>
          </a:xfrm>
          <a:prstGeom prst="rect">
            <a:avLst/>
          </a:prstGeom>
          <a:noFill/>
        </p:spPr>
        <p:txBody>
          <a:bodyPr wrap="square">
            <a:spAutoFit/>
          </a:bodyPr>
          <a:lstStyle/>
          <a:p>
            <a:pPr defTabSz="271463">
              <a:spcBef>
                <a:spcPts val="600"/>
              </a:spcBef>
            </a:pPr>
            <a:r>
              <a:rPr lang="es-ES" sz="2000" b="1" dirty="0"/>
              <a:t>	Tal como yo había profetizado, Dios le otorgo la victoria a Israel en manos de una mujer, Jael.</a:t>
            </a:r>
          </a:p>
        </p:txBody>
      </p:sp>
      <p:pic>
        <p:nvPicPr>
          <p:cNvPr id="2" name="Imagen 1">
            <a:extLst>
              <a:ext uri="{FF2B5EF4-FFF2-40B4-BE49-F238E27FC236}">
                <a16:creationId xmlns:a16="http://schemas.microsoft.com/office/drawing/2014/main" id="{945E85C8-75CD-9F4D-A950-B8443BB0D639}"/>
              </a:ext>
            </a:extLst>
          </p:cNvPr>
          <p:cNvPicPr>
            <a:picLocks noChangeAspect="1"/>
          </p:cNvPicPr>
          <p:nvPr/>
        </p:nvPicPr>
        <p:blipFill>
          <a:blip r:embed="rId5"/>
          <a:stretch>
            <a:fillRect/>
          </a:stretch>
        </p:blipFill>
        <p:spPr>
          <a:xfrm>
            <a:off x="296241" y="947530"/>
            <a:ext cx="237765" cy="262151"/>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3A52D6CC-11CE-9526-1031-B8C3D2DB2786}"/>
              </a:ext>
            </a:extLst>
          </p:cNvPr>
          <p:cNvPicPr>
            <a:picLocks noChangeAspect="1"/>
          </p:cNvPicPr>
          <p:nvPr/>
        </p:nvPicPr>
        <p:blipFill>
          <a:blip r:embed="rId6"/>
          <a:stretch>
            <a:fillRect/>
          </a:stretch>
        </p:blipFill>
        <p:spPr>
          <a:xfrm>
            <a:off x="415124" y="44045"/>
            <a:ext cx="765089" cy="765089"/>
          </a:xfrm>
          <a:prstGeom prst="rect">
            <a:avLst/>
          </a:prstGeom>
        </p:spPr>
      </p:pic>
    </p:spTree>
    <p:extLst>
      <p:ext uri="{BB962C8B-B14F-4D97-AF65-F5344CB8AC3E}">
        <p14:creationId xmlns:p14="http://schemas.microsoft.com/office/powerpoint/2010/main" val="276647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wipe(left)">
                                      <p:cBhvr>
                                        <p:cTn id="36" dur="500"/>
                                        <p:tgtEl>
                                          <p:spTgt spid="5">
                                            <p:txEl>
                                              <p:pRg st="0" end="0"/>
                                            </p:txEl>
                                          </p:spTgt>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wipe(left)">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wipe(left)">
                                      <p:cBhvr>
                                        <p:cTn id="52" dur="5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anim calcmode="lin" valueType="num">
                                      <p:cBhvr>
                                        <p:cTn id="59" dur="1000" fill="hold"/>
                                        <p:tgtEl>
                                          <p:spTgt spid="7"/>
                                        </p:tgtEl>
                                        <p:attrNameLst>
                                          <p:attrName>style.rotation</p:attrName>
                                        </p:attrNameLst>
                                      </p:cBhvr>
                                      <p:tavLst>
                                        <p:tav tm="0">
                                          <p:val>
                                            <p:fltVal val="90"/>
                                          </p:val>
                                        </p:tav>
                                        <p:tav tm="100000">
                                          <p:val>
                                            <p:fltVal val="0"/>
                                          </p:val>
                                        </p:tav>
                                      </p:tavLst>
                                    </p:anim>
                                    <p:animEffect transition="in" filter="fade">
                                      <p:cBhvr>
                                        <p:cTn id="60" dur="1000"/>
                                        <p:tgtEl>
                                          <p:spTgt spid="7"/>
                                        </p:tgtEl>
                                      </p:cBhvr>
                                    </p:animEffect>
                                  </p:childTnLst>
                                </p:cTn>
                              </p:par>
                            </p:childTnLst>
                          </p:cTn>
                        </p:par>
                        <p:par>
                          <p:cTn id="61" fill="hold">
                            <p:stCondLst>
                              <p:cond delay="1000"/>
                            </p:stCondLst>
                            <p:childTnLst>
                              <p:par>
                                <p:cTn id="62" presetID="27" presetClass="emph" presetSubtype="0" fill="remove" grpId="1" nodeType="afterEffect">
                                  <p:stCondLst>
                                    <p:cond delay="0"/>
                                  </p:stCondLst>
                                  <p:childTnLst>
                                    <p:animClr clrSpc="rgb" dir="cw">
                                      <p:cBhvr override="childStyle">
                                        <p:cTn id="63" dur="250" autoRev="1" fill="remove"/>
                                        <p:tgtEl>
                                          <p:spTgt spid="7"/>
                                        </p:tgtEl>
                                        <p:attrNameLst>
                                          <p:attrName>style.color</p:attrName>
                                        </p:attrNameLst>
                                      </p:cBhvr>
                                      <p:to>
                                        <a:schemeClr val="bg1"/>
                                      </p:to>
                                    </p:animClr>
                                    <p:animClr clrSpc="rgb" dir="cw">
                                      <p:cBhvr>
                                        <p:cTn id="64" dur="250" autoRev="1" fill="remove"/>
                                        <p:tgtEl>
                                          <p:spTgt spid="7"/>
                                        </p:tgtEl>
                                        <p:attrNameLst>
                                          <p:attrName>fillcolor</p:attrName>
                                        </p:attrNameLst>
                                      </p:cBhvr>
                                      <p:to>
                                        <a:schemeClr val="bg1"/>
                                      </p:to>
                                    </p:animClr>
                                    <p:set>
                                      <p:cBhvr>
                                        <p:cTn id="65" dur="250" autoRev="1" fill="remove"/>
                                        <p:tgtEl>
                                          <p:spTgt spid="7"/>
                                        </p:tgtEl>
                                        <p:attrNameLst>
                                          <p:attrName>fill.type</p:attrName>
                                        </p:attrNameLst>
                                      </p:cBhvr>
                                      <p:to>
                                        <p:strVal val="solid"/>
                                      </p:to>
                                    </p:set>
                                    <p:set>
                                      <p:cBhvr>
                                        <p:cTn id="66"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animBg="1"/>
      <p:bldP spid="7" grpId="1"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1000" t="-39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B5423DC-D49C-3739-9F9E-2B0B41CF8909}"/>
              </a:ext>
            </a:extLst>
          </p:cNvPr>
          <p:cNvGrpSpPr/>
          <p:nvPr/>
        </p:nvGrpSpPr>
        <p:grpSpPr>
          <a:xfrm>
            <a:off x="79370" y="124202"/>
            <a:ext cx="3635379" cy="687844"/>
            <a:chOff x="79370" y="124202"/>
            <a:chExt cx="3635379" cy="687844"/>
          </a:xfrm>
        </p:grpSpPr>
        <p:pic>
          <p:nvPicPr>
            <p:cNvPr id="9" name="Imagen 8">
              <a:extLst>
                <a:ext uri="{FF2B5EF4-FFF2-40B4-BE49-F238E27FC236}">
                  <a16:creationId xmlns:a16="http://schemas.microsoft.com/office/drawing/2014/main" id="{5AC02B35-2B5B-A900-ACFA-B4016171F390}"/>
                </a:ext>
              </a:extLst>
            </p:cNvPr>
            <p:cNvPicPr>
              <a:picLocks noChangeAspect="1"/>
            </p:cNvPicPr>
            <p:nvPr/>
          </p:nvPicPr>
          <p:blipFill>
            <a:blip r:embed="rId3"/>
            <a:stretch>
              <a:fillRect/>
            </a:stretch>
          </p:blipFill>
          <p:spPr>
            <a:xfrm flipH="1">
              <a:off x="79370" y="124202"/>
              <a:ext cx="3635379" cy="687844"/>
            </a:xfrm>
            <a:prstGeom prst="rect">
              <a:avLst/>
            </a:prstGeom>
          </p:spPr>
        </p:pic>
        <p:sp>
          <p:nvSpPr>
            <p:cNvPr id="4" name="CuadroTexto 3">
              <a:extLst>
                <a:ext uri="{FF2B5EF4-FFF2-40B4-BE49-F238E27FC236}">
                  <a16:creationId xmlns:a16="http://schemas.microsoft.com/office/drawing/2014/main" id="{3E5FB3EE-DA83-D6B9-3734-94CAD0B22E2E}"/>
                </a:ext>
              </a:extLst>
            </p:cNvPr>
            <p:cNvSpPr txBox="1"/>
            <p:nvPr/>
          </p:nvSpPr>
          <p:spPr>
            <a:xfrm>
              <a:off x="98424" y="214992"/>
              <a:ext cx="1349376"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ABIGAIL</a:t>
              </a:r>
            </a:p>
          </p:txBody>
        </p:sp>
      </p:grpSp>
      <p:sp>
        <p:nvSpPr>
          <p:cNvPr id="5" name="CuadroTexto 4">
            <a:extLst>
              <a:ext uri="{FF2B5EF4-FFF2-40B4-BE49-F238E27FC236}">
                <a16:creationId xmlns:a16="http://schemas.microsoft.com/office/drawing/2014/main" id="{467E9E60-24E3-BC8E-11A9-93CA9944623B}"/>
              </a:ext>
            </a:extLst>
          </p:cNvPr>
          <p:cNvSpPr txBox="1"/>
          <p:nvPr/>
        </p:nvSpPr>
        <p:spPr>
          <a:xfrm>
            <a:off x="1447800" y="153437"/>
            <a:ext cx="2253796" cy="523220"/>
          </a:xfrm>
          <a:prstGeom prst="rect">
            <a:avLst/>
          </a:prstGeom>
          <a:noFill/>
        </p:spPr>
        <p:txBody>
          <a:bodyPr wrap="square" rtlCol="0">
            <a:spAutoFit/>
          </a:bodyPr>
          <a:lstStyle/>
          <a:p>
            <a:pPr algn="ctr"/>
            <a:r>
              <a:rPr lang="es-ES" sz="2800" b="1" dirty="0">
                <a:ln w="0"/>
                <a:solidFill>
                  <a:srgbClr val="60702E"/>
                </a:solidFill>
              </a:rPr>
              <a:t>LA PRUDENTE</a:t>
            </a:r>
          </a:p>
        </p:txBody>
      </p:sp>
      <p:sp>
        <p:nvSpPr>
          <p:cNvPr id="12" name="CuadroTexto 11">
            <a:extLst>
              <a:ext uri="{FF2B5EF4-FFF2-40B4-BE49-F238E27FC236}">
                <a16:creationId xmlns:a16="http://schemas.microsoft.com/office/drawing/2014/main" id="{BF6B0B13-50F3-6666-6E18-1090D96B91DD}"/>
              </a:ext>
            </a:extLst>
          </p:cNvPr>
          <p:cNvSpPr txBox="1"/>
          <p:nvPr/>
        </p:nvSpPr>
        <p:spPr>
          <a:xfrm>
            <a:off x="715161" y="985287"/>
            <a:ext cx="5910410" cy="2308324"/>
          </a:xfrm>
          <a:prstGeom prst="rect">
            <a:avLst/>
          </a:prstGeom>
          <a:noFill/>
        </p:spPr>
        <p:txBody>
          <a:bodyPr wrap="square">
            <a:spAutoFit/>
          </a:bodyPr>
          <a:lstStyle/>
          <a:p>
            <a:r>
              <a:rPr lang="es-ES" sz="2400" b="1" dirty="0"/>
              <a:t>Abigail se destacó por su sabiduría y prudencia ante las situaciones difíciles que tuvo que enfrentar. Movida por el Espíritu Santo se convirtió en el instrumento de salvación para toda su familia. Vamos a conocer un poco más de ella.</a:t>
            </a:r>
          </a:p>
        </p:txBody>
      </p:sp>
      <p:pic>
        <p:nvPicPr>
          <p:cNvPr id="14" name="Imagen 13">
            <a:extLst>
              <a:ext uri="{FF2B5EF4-FFF2-40B4-BE49-F238E27FC236}">
                <a16:creationId xmlns:a16="http://schemas.microsoft.com/office/drawing/2014/main" id="{2E1F50C9-9C9B-AB47-6492-1222DE2664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13508" y="153437"/>
            <a:ext cx="4867179" cy="6489571"/>
          </a:xfrm>
          <a:prstGeom prst="roundRect">
            <a:avLst>
              <a:gd name="adj" fmla="val 4617"/>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Una persona con pelo verde&#10;&#10;Descripción generada automáticamente con confianza media">
            <a:extLst>
              <a:ext uri="{FF2B5EF4-FFF2-40B4-BE49-F238E27FC236}">
                <a16:creationId xmlns:a16="http://schemas.microsoft.com/office/drawing/2014/main" id="{0D6F311B-1405-52A4-74A1-767A09BDF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96" y="3429000"/>
            <a:ext cx="6551126" cy="327556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84240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par>
                          <p:cTn id="21" fill="hold">
                            <p:stCondLst>
                              <p:cond delay="1000"/>
                            </p:stCondLst>
                            <p:childTnLst>
                              <p:par>
                                <p:cTn id="22" presetID="45"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7"/>
                                        </p:tgtEl>
                                        <p:attrNameLst>
                                          <p:attrName>ppt_x</p:attrName>
                                          <p:attrName>ppt_y</p:attrName>
                                        </p:attrNameLst>
                                      </p:cBhvr>
                                    </p:animMotion>
                                  </p:childTnLst>
                                </p:cTn>
                              </p:par>
                              <p:par>
                                <p:cTn id="31" presetID="9" presetClass="path" presetSubtype="0" accel="50000" decel="50000" fill="hold" nodeType="with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2" dur="2000" fill="hold"/>
                                        <p:tgtEl>
                                          <p:spTgt spid="14"/>
                                        </p:tgtEl>
                                        <p:attrNameLst>
                                          <p:attrName>ppt_x</p:attrName>
                                          <p:attrName>ppt_y</p:attrName>
                                        </p:attrNameLst>
                                      </p:cBhvr>
                                    </p:animMotion>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14000" t="-62000" b="-2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EEDB1D-9345-108B-68FE-713CE0068749}"/>
              </a:ext>
            </a:extLst>
          </p:cNvPr>
          <p:cNvSpPr txBox="1"/>
          <p:nvPr/>
        </p:nvSpPr>
        <p:spPr>
          <a:xfrm>
            <a:off x="193275" y="1179631"/>
            <a:ext cx="5709740" cy="5493812"/>
          </a:xfrm>
          <a:prstGeom prst="rect">
            <a:avLst/>
          </a:prstGeom>
          <a:noFill/>
        </p:spPr>
        <p:txBody>
          <a:bodyPr wrap="square">
            <a:spAutoFit/>
          </a:bodyPr>
          <a:lstStyle/>
          <a:p>
            <a:pPr defTabSz="273050">
              <a:spcBef>
                <a:spcPts val="600"/>
              </a:spcBef>
            </a:pPr>
            <a:r>
              <a:rPr lang="es-ES" sz="2100" b="1" dirty="0"/>
              <a:t>	Mi esposo Nabal tenía un carácter egoísta y mezquino que lo llevó a cometer un terrible error contra el ungido del Señor.</a:t>
            </a:r>
          </a:p>
          <a:p>
            <a:pPr>
              <a:spcBef>
                <a:spcPts val="600"/>
              </a:spcBef>
            </a:pPr>
            <a:r>
              <a:rPr lang="es-ES" sz="2100" b="1" dirty="0"/>
              <a:t>David y sus hombres habían estado cuidando y protegiendo los rebaños de Nabal. Al llegar la época del esquileo, David mandó a unos hombres para pedirle a Nabal un poco de alimento. Pero mi esposo les negó la ayuda que solicitaban.</a:t>
            </a:r>
          </a:p>
          <a:p>
            <a:pPr>
              <a:spcBef>
                <a:spcPts val="600"/>
              </a:spcBef>
            </a:pPr>
            <a:r>
              <a:rPr lang="es-ES" sz="2100" b="1" dirty="0"/>
              <a:t>Inmediatamente me di cuenta de las consecuencias que traería su insensatez. Por eso, busque ayuda Divina para poder actuar correctamente.</a:t>
            </a:r>
          </a:p>
          <a:p>
            <a:pPr>
              <a:spcBef>
                <a:spcPts val="600"/>
              </a:spcBef>
            </a:pPr>
            <a:r>
              <a:rPr lang="es-ES" sz="2100" b="1" dirty="0"/>
              <a:t>El Espíritu Santo me motivó a presentarme ante David llevando una amplia provisión de alimentos y regalos. De rodillas le supliqué perdón por el error de mi esposo.</a:t>
            </a:r>
          </a:p>
        </p:txBody>
      </p:sp>
      <p:pic>
        <p:nvPicPr>
          <p:cNvPr id="7" name="Imagen 6" descr="Grupo de personas paradas en la arena&#10;&#10;Descripción generada automáticamente">
            <a:extLst>
              <a:ext uri="{FF2B5EF4-FFF2-40B4-BE49-F238E27FC236}">
                <a16:creationId xmlns:a16="http://schemas.microsoft.com/office/drawing/2014/main" id="{F9CD21C4-644A-97BE-5DA5-BBB6C828C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224" y="3128584"/>
            <a:ext cx="5239374" cy="35758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Imagen 10" descr="Imagen que contiene persona, hombre, parado, agua&#10;&#10;Descripción generada automáticamente">
            <a:extLst>
              <a:ext uri="{FF2B5EF4-FFF2-40B4-BE49-F238E27FC236}">
                <a16:creationId xmlns:a16="http://schemas.microsoft.com/office/drawing/2014/main" id="{CB124861-BAC1-F0B1-AAB5-E504F82F2BCA}"/>
              </a:ext>
            </a:extLst>
          </p:cNvPr>
          <p:cNvPicPr>
            <a:picLocks noChangeAspect="1"/>
          </p:cNvPicPr>
          <p:nvPr/>
        </p:nvPicPr>
        <p:blipFill rotWithShape="1">
          <a:blip r:embed="rId4">
            <a:extLst>
              <a:ext uri="{28A0092B-C50C-407E-A947-70E740481C1C}">
                <a14:useLocalDpi xmlns:a14="http://schemas.microsoft.com/office/drawing/2010/main" val="0"/>
              </a:ext>
            </a:extLst>
          </a:blip>
          <a:srcRect t="5060"/>
          <a:stretch/>
        </p:blipFill>
        <p:spPr>
          <a:xfrm>
            <a:off x="6288987" y="846693"/>
            <a:ext cx="3609449" cy="21116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 dibujo de una persona&#10;&#10;Descripción generada automáticamente con confianza baja">
            <a:extLst>
              <a:ext uri="{FF2B5EF4-FFF2-40B4-BE49-F238E27FC236}">
                <a16:creationId xmlns:a16="http://schemas.microsoft.com/office/drawing/2014/main" id="{9BEFF3D6-DDCE-F178-865B-949C92F716E6}"/>
              </a:ext>
            </a:extLst>
          </p:cNvPr>
          <p:cNvPicPr>
            <a:picLocks noChangeAspect="1"/>
          </p:cNvPicPr>
          <p:nvPr/>
        </p:nvPicPr>
        <p:blipFill rotWithShape="1">
          <a:blip r:embed="rId5">
            <a:extLst>
              <a:ext uri="{28A0092B-C50C-407E-A947-70E740481C1C}">
                <a14:useLocalDpi xmlns:a14="http://schemas.microsoft.com/office/drawing/2010/main" val="0"/>
              </a:ext>
            </a:extLst>
          </a:blip>
          <a:srcRect t="14354"/>
          <a:stretch/>
        </p:blipFill>
        <p:spPr>
          <a:xfrm>
            <a:off x="10081834" y="180392"/>
            <a:ext cx="1998688" cy="27779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uadroTexto 2">
            <a:extLst>
              <a:ext uri="{FF2B5EF4-FFF2-40B4-BE49-F238E27FC236}">
                <a16:creationId xmlns:a16="http://schemas.microsoft.com/office/drawing/2014/main" id="{8F46E3DC-9C09-38C5-7C22-18BB888CC55A}"/>
              </a:ext>
            </a:extLst>
          </p:cNvPr>
          <p:cNvSpPr txBox="1"/>
          <p:nvPr/>
        </p:nvSpPr>
        <p:spPr>
          <a:xfrm>
            <a:off x="1053171" y="251212"/>
            <a:ext cx="7946501"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¿Qué fue lo que tu esposo hizo que provocó tanto enojo en David, el futuro rey de Israel?</a:t>
            </a:r>
          </a:p>
        </p:txBody>
      </p:sp>
      <p:pic>
        <p:nvPicPr>
          <p:cNvPr id="4" name="Imagen 3">
            <a:extLst>
              <a:ext uri="{FF2B5EF4-FFF2-40B4-BE49-F238E27FC236}">
                <a16:creationId xmlns:a16="http://schemas.microsoft.com/office/drawing/2014/main" id="{76EEA32E-5C27-AFD3-9DDB-C015C9D6AB4B}"/>
              </a:ext>
            </a:extLst>
          </p:cNvPr>
          <p:cNvPicPr>
            <a:picLocks noChangeAspect="1"/>
          </p:cNvPicPr>
          <p:nvPr/>
        </p:nvPicPr>
        <p:blipFill>
          <a:blip r:embed="rId6"/>
          <a:stretch>
            <a:fillRect/>
          </a:stretch>
        </p:blipFill>
        <p:spPr>
          <a:xfrm>
            <a:off x="49798" y="32096"/>
            <a:ext cx="1003373" cy="1003373"/>
          </a:xfrm>
          <a:prstGeom prst="rect">
            <a:avLst/>
          </a:prstGeom>
        </p:spPr>
      </p:pic>
      <p:pic>
        <p:nvPicPr>
          <p:cNvPr id="6" name="Imagen 5">
            <a:extLst>
              <a:ext uri="{FF2B5EF4-FFF2-40B4-BE49-F238E27FC236}">
                <a16:creationId xmlns:a16="http://schemas.microsoft.com/office/drawing/2014/main" id="{52E2C199-C4A9-DE74-0C82-9DDB6328CEAD}"/>
              </a:ext>
            </a:extLst>
          </p:cNvPr>
          <p:cNvPicPr>
            <a:picLocks noChangeAspect="1"/>
          </p:cNvPicPr>
          <p:nvPr/>
        </p:nvPicPr>
        <p:blipFill>
          <a:blip r:embed="rId7"/>
          <a:stretch>
            <a:fillRect/>
          </a:stretch>
        </p:blipFill>
        <p:spPr>
          <a:xfrm>
            <a:off x="285144" y="1272539"/>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8896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22" presetClass="entr" presetSubtype="8"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ox(in)">
                                      <p:cBhvr>
                                        <p:cTn id="46" dur="2000"/>
                                        <p:tgtEl>
                                          <p:spTgt spid="7"/>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wipe(left)">
                                      <p:cBhvr>
                                        <p:cTn id="5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5000" t="-63000" b="-2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DBE7ED-3004-19C8-ADAD-E3EBB20A05AC}"/>
              </a:ext>
            </a:extLst>
          </p:cNvPr>
          <p:cNvSpPr txBox="1"/>
          <p:nvPr/>
        </p:nvSpPr>
        <p:spPr>
          <a:xfrm>
            <a:off x="1367580" y="406975"/>
            <a:ext cx="6096000"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Cuál fue la reacción de David ante tu intercesión</a:t>
            </a:r>
          </a:p>
        </p:txBody>
      </p:sp>
      <p:sp>
        <p:nvSpPr>
          <p:cNvPr id="5" name="CuadroTexto 4">
            <a:extLst>
              <a:ext uri="{FF2B5EF4-FFF2-40B4-BE49-F238E27FC236}">
                <a16:creationId xmlns:a16="http://schemas.microsoft.com/office/drawing/2014/main" id="{24DEAE80-1E4B-AB9F-A25F-2A743496FA70}"/>
              </a:ext>
            </a:extLst>
          </p:cNvPr>
          <p:cNvSpPr txBox="1"/>
          <p:nvPr/>
        </p:nvSpPr>
        <p:spPr>
          <a:xfrm>
            <a:off x="74708" y="941534"/>
            <a:ext cx="4201212" cy="3939540"/>
          </a:xfrm>
          <a:prstGeom prst="rect">
            <a:avLst/>
          </a:prstGeom>
          <a:noFill/>
        </p:spPr>
        <p:txBody>
          <a:bodyPr wrap="square">
            <a:spAutoFit/>
          </a:bodyPr>
          <a:lstStyle/>
          <a:p>
            <a:pPr defTabSz="269875">
              <a:spcBef>
                <a:spcPts val="600"/>
              </a:spcBef>
            </a:pPr>
            <a:r>
              <a:rPr lang="es-ES" sz="2000" b="1" dirty="0"/>
              <a:t>	David entendió entonces la falta tan grave que cometería al derramar sangre inocente.</a:t>
            </a:r>
          </a:p>
          <a:p>
            <a:pPr>
              <a:spcBef>
                <a:spcPts val="600"/>
              </a:spcBef>
            </a:pPr>
            <a:r>
              <a:rPr lang="es-ES" sz="2000" b="1" dirty="0"/>
              <a:t>El futuro rey elogió mis palabras, y la forma en la que había evitado que se cometiera una injusticia. </a:t>
            </a:r>
          </a:p>
          <a:p>
            <a:pPr>
              <a:spcBef>
                <a:spcPts val="600"/>
              </a:spcBef>
            </a:pPr>
            <a:r>
              <a:rPr lang="es-ES" sz="2000" b="1" dirty="0"/>
              <a:t>No saben cuan importante fue para mí sentir la presencia del Espíritu Santo, poniendo palabras en mis labios, dirigiendo mis pasos, y guiando mis acciones para enfrentar esta situación desesperada.</a:t>
            </a:r>
          </a:p>
        </p:txBody>
      </p:sp>
      <p:sp>
        <p:nvSpPr>
          <p:cNvPr id="7" name="CuadroTexto 6">
            <a:extLst>
              <a:ext uri="{FF2B5EF4-FFF2-40B4-BE49-F238E27FC236}">
                <a16:creationId xmlns:a16="http://schemas.microsoft.com/office/drawing/2014/main" id="{C6618D11-909B-D686-B1C7-78C79F1D8384}"/>
              </a:ext>
            </a:extLst>
          </p:cNvPr>
          <p:cNvSpPr txBox="1"/>
          <p:nvPr/>
        </p:nvSpPr>
        <p:spPr>
          <a:xfrm>
            <a:off x="420278" y="4959787"/>
            <a:ext cx="3388150" cy="1569660"/>
          </a:xfrm>
          <a:prstGeom prst="rect">
            <a:avLst/>
          </a:prstGeom>
          <a:gradFill>
            <a:gsLst>
              <a:gs pos="70284">
                <a:srgbClr val="939C35"/>
              </a:gs>
              <a:gs pos="34000">
                <a:srgbClr val="BAB932"/>
              </a:gs>
              <a:gs pos="6000">
                <a:srgbClr val="BCC23E"/>
              </a:gs>
              <a:gs pos="81000">
                <a:srgbClr val="879436"/>
              </a:gs>
            </a:gsLst>
          </a:gra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solidFill>
                  <a:schemeClr val="tx1"/>
                </a:solidFill>
              </a:rPr>
              <a:t>Pídele al Espíritu Santo que te dé sabiduría divina para resolver situaciones extremas</a:t>
            </a:r>
          </a:p>
        </p:txBody>
      </p:sp>
      <p:pic>
        <p:nvPicPr>
          <p:cNvPr id="11" name="Imagen 10" descr="Un grupo de personas disfrazadas&#10;&#10;Descripción generada automáticamente con confianza baja">
            <a:extLst>
              <a:ext uri="{FF2B5EF4-FFF2-40B4-BE49-F238E27FC236}">
                <a16:creationId xmlns:a16="http://schemas.microsoft.com/office/drawing/2014/main" id="{87BA2388-C81D-6F8C-434A-284876438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289" y="941534"/>
            <a:ext cx="7588579" cy="5693790"/>
          </a:xfrm>
          <a:prstGeom prst="roundRect">
            <a:avLst>
              <a:gd name="adj" fmla="val 655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Imagen 1">
            <a:extLst>
              <a:ext uri="{FF2B5EF4-FFF2-40B4-BE49-F238E27FC236}">
                <a16:creationId xmlns:a16="http://schemas.microsoft.com/office/drawing/2014/main" id="{C6D7395B-6A05-11A0-BF72-D9B6B1095B51}"/>
              </a:ext>
            </a:extLst>
          </p:cNvPr>
          <p:cNvPicPr>
            <a:picLocks noChangeAspect="1"/>
          </p:cNvPicPr>
          <p:nvPr/>
        </p:nvPicPr>
        <p:blipFill>
          <a:blip r:embed="rId4"/>
          <a:stretch>
            <a:fillRect/>
          </a:stretch>
        </p:blipFill>
        <p:spPr>
          <a:xfrm>
            <a:off x="315395" y="45583"/>
            <a:ext cx="941534" cy="941534"/>
          </a:xfrm>
          <a:prstGeom prst="rect">
            <a:avLst/>
          </a:prstGeom>
        </p:spPr>
      </p:pic>
      <p:pic>
        <p:nvPicPr>
          <p:cNvPr id="6" name="Imagen 5">
            <a:extLst>
              <a:ext uri="{FF2B5EF4-FFF2-40B4-BE49-F238E27FC236}">
                <a16:creationId xmlns:a16="http://schemas.microsoft.com/office/drawing/2014/main" id="{009A7F6C-4BCE-C321-FDEA-C093E53ABDAF}"/>
              </a:ext>
            </a:extLst>
          </p:cNvPr>
          <p:cNvPicPr>
            <a:picLocks noChangeAspect="1"/>
          </p:cNvPicPr>
          <p:nvPr/>
        </p:nvPicPr>
        <p:blipFill>
          <a:blip r:embed="rId5"/>
          <a:stretch>
            <a:fillRect/>
          </a:stretch>
        </p:blipFill>
        <p:spPr>
          <a:xfrm>
            <a:off x="140338" y="1024448"/>
            <a:ext cx="236020" cy="266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5289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left)">
                                      <p:cBhvr>
                                        <p:cTn id="39" dur="5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par>
                          <p:cTn id="48" fill="hold">
                            <p:stCondLst>
                              <p:cond delay="1000"/>
                            </p:stCondLst>
                            <p:childTnLst>
                              <p:par>
                                <p:cTn id="49" presetID="27" presetClass="emph" presetSubtype="0" fill="remove" grpId="1" nodeType="afterEffect">
                                  <p:stCondLst>
                                    <p:cond delay="0"/>
                                  </p:stCondLst>
                                  <p:childTnLst>
                                    <p:animClr clrSpc="rgb" dir="cw">
                                      <p:cBhvr override="childStyle">
                                        <p:cTn id="50" dur="250" autoRev="1" fill="remove"/>
                                        <p:tgtEl>
                                          <p:spTgt spid="7"/>
                                        </p:tgtEl>
                                        <p:attrNameLst>
                                          <p:attrName>style.color</p:attrName>
                                        </p:attrNameLst>
                                      </p:cBhvr>
                                      <p:to>
                                        <a:schemeClr val="bg1"/>
                                      </p:to>
                                    </p:animClr>
                                    <p:animClr clrSpc="rgb" dir="cw">
                                      <p:cBhvr>
                                        <p:cTn id="51" dur="250" autoRev="1" fill="remove"/>
                                        <p:tgtEl>
                                          <p:spTgt spid="7"/>
                                        </p:tgtEl>
                                        <p:attrNameLst>
                                          <p:attrName>fillcolor</p:attrName>
                                        </p:attrNameLst>
                                      </p:cBhvr>
                                      <p:to>
                                        <a:schemeClr val="bg1"/>
                                      </p:to>
                                    </p:animClr>
                                    <p:set>
                                      <p:cBhvr>
                                        <p:cTn id="52" dur="250" autoRev="1" fill="remove"/>
                                        <p:tgtEl>
                                          <p:spTgt spid="7"/>
                                        </p:tgtEl>
                                        <p:attrNameLst>
                                          <p:attrName>fill.type</p:attrName>
                                        </p:attrNameLst>
                                      </p:cBhvr>
                                      <p:to>
                                        <p:strVal val="solid"/>
                                      </p:to>
                                    </p:set>
                                    <p:set>
                                      <p:cBhvr>
                                        <p:cTn id="53"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D1905FE-E6B3-3760-9814-976A4790A3AF}"/>
              </a:ext>
            </a:extLst>
          </p:cNvPr>
          <p:cNvGrpSpPr/>
          <p:nvPr/>
        </p:nvGrpSpPr>
        <p:grpSpPr>
          <a:xfrm>
            <a:off x="83185" y="121781"/>
            <a:ext cx="3441064" cy="706893"/>
            <a:chOff x="83185" y="121781"/>
            <a:chExt cx="3441064" cy="706893"/>
          </a:xfrm>
        </p:grpSpPr>
        <p:pic>
          <p:nvPicPr>
            <p:cNvPr id="11" name="Imagen 10">
              <a:extLst>
                <a:ext uri="{FF2B5EF4-FFF2-40B4-BE49-F238E27FC236}">
                  <a16:creationId xmlns:a16="http://schemas.microsoft.com/office/drawing/2014/main" id="{41DBC4E5-D7AB-740F-2E65-7D40258312C4}"/>
                </a:ext>
              </a:extLst>
            </p:cNvPr>
            <p:cNvPicPr>
              <a:picLocks noChangeAspect="1"/>
            </p:cNvPicPr>
            <p:nvPr/>
          </p:nvPicPr>
          <p:blipFill>
            <a:blip r:embed="rId3"/>
            <a:stretch>
              <a:fillRect/>
            </a:stretch>
          </p:blipFill>
          <p:spPr>
            <a:xfrm>
              <a:off x="83185" y="121781"/>
              <a:ext cx="3441064" cy="706893"/>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345DEDFE-AEDE-5F38-5913-24771E85BEBC}"/>
                </a:ext>
              </a:extLst>
            </p:cNvPr>
            <p:cNvSpPr txBox="1"/>
            <p:nvPr/>
          </p:nvSpPr>
          <p:spPr>
            <a:xfrm>
              <a:off x="184149" y="214992"/>
              <a:ext cx="1184911"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ESTER</a:t>
              </a:r>
            </a:p>
          </p:txBody>
        </p:sp>
      </p:grpSp>
      <p:sp>
        <p:nvSpPr>
          <p:cNvPr id="5" name="CuadroTexto 4">
            <a:extLst>
              <a:ext uri="{FF2B5EF4-FFF2-40B4-BE49-F238E27FC236}">
                <a16:creationId xmlns:a16="http://schemas.microsoft.com/office/drawing/2014/main" id="{A8065046-BA6C-602D-FBE3-4122438AEF5E}"/>
              </a:ext>
            </a:extLst>
          </p:cNvPr>
          <p:cNvSpPr txBox="1"/>
          <p:nvPr/>
        </p:nvSpPr>
        <p:spPr>
          <a:xfrm>
            <a:off x="1369060" y="153437"/>
            <a:ext cx="2155189" cy="523220"/>
          </a:xfrm>
          <a:prstGeom prst="rect">
            <a:avLst/>
          </a:prstGeom>
          <a:noFill/>
        </p:spPr>
        <p:txBody>
          <a:bodyPr wrap="square" rtlCol="0">
            <a:spAutoFit/>
          </a:bodyPr>
          <a:lstStyle/>
          <a:p>
            <a:pPr algn="ctr"/>
            <a:r>
              <a:rPr lang="es-ES" sz="2800" b="1" dirty="0">
                <a:ln w="0"/>
                <a:solidFill>
                  <a:srgbClr val="354B65"/>
                </a:solidFill>
              </a:rPr>
              <a:t>LA VALIENTE</a:t>
            </a:r>
          </a:p>
        </p:txBody>
      </p:sp>
      <p:sp>
        <p:nvSpPr>
          <p:cNvPr id="13" name="CuadroTexto 12">
            <a:extLst>
              <a:ext uri="{FF2B5EF4-FFF2-40B4-BE49-F238E27FC236}">
                <a16:creationId xmlns:a16="http://schemas.microsoft.com/office/drawing/2014/main" id="{EBB8DB6B-89DB-1603-2BAF-1295B1CBEF25}"/>
              </a:ext>
            </a:extLst>
          </p:cNvPr>
          <p:cNvSpPr txBox="1"/>
          <p:nvPr/>
        </p:nvSpPr>
        <p:spPr>
          <a:xfrm>
            <a:off x="169255" y="952054"/>
            <a:ext cx="6709987" cy="2954655"/>
          </a:xfrm>
          <a:prstGeom prst="rect">
            <a:avLst/>
          </a:prstGeom>
          <a:noFill/>
        </p:spPr>
        <p:txBody>
          <a:bodyPr wrap="square">
            <a:spAutoFit/>
          </a:bodyPr>
          <a:lstStyle/>
          <a:p>
            <a:pPr>
              <a:spcBef>
                <a:spcPts val="600"/>
              </a:spcBef>
            </a:pPr>
            <a:r>
              <a:rPr lang="es-ES" sz="2200" b="1" dirty="0"/>
              <a:t>Ester hizo realidad uno de los sueños que la mayoría de nosotras teníamos cuando éramos niñas, el de llegar a ser reina de un hermoso país.</a:t>
            </a:r>
          </a:p>
          <a:p>
            <a:pPr>
              <a:spcBef>
                <a:spcPts val="600"/>
              </a:spcBef>
            </a:pPr>
            <a:r>
              <a:rPr lang="es-ES" sz="2200" b="1" dirty="0"/>
              <a:t>Ester quedó huérfana siendo muy pequeña. Creció con su primo Mardoqueo, quien le enseñó a confiar y depender de Dios en todas sus decisiones.</a:t>
            </a:r>
          </a:p>
          <a:p>
            <a:pPr>
              <a:spcBef>
                <a:spcPts val="600"/>
              </a:spcBef>
            </a:pPr>
            <a:r>
              <a:rPr lang="es-ES" sz="2200" b="1" dirty="0"/>
              <a:t>Esto le dio la fuerza para enfrentar el mayor desafío de su vida. Vamos a conocerla un poco más.</a:t>
            </a:r>
          </a:p>
        </p:txBody>
      </p:sp>
      <p:pic>
        <p:nvPicPr>
          <p:cNvPr id="18" name="Imagen 17" descr="Personas sentadas en una mesa&#10;&#10;Descripción generada automáticamente con confianza media">
            <a:extLst>
              <a:ext uri="{FF2B5EF4-FFF2-40B4-BE49-F238E27FC236}">
                <a16:creationId xmlns:a16="http://schemas.microsoft.com/office/drawing/2014/main" id="{97996CE5-0357-74EA-5D64-7AACA9753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139" y="94426"/>
            <a:ext cx="5001861" cy="6669148"/>
          </a:xfrm>
          <a:prstGeom prst="rect">
            <a:avLst/>
          </a:prstGeom>
          <a:ln w="19050" cap="sq">
            <a:solidFill>
              <a:srgbClr val="365B6C"/>
            </a:solidFill>
            <a:miter lim="800000"/>
          </a:ln>
          <a:effectLst>
            <a:outerShdw blurRad="57150" dist="50800" dir="2700000" algn="tl" rotWithShape="0">
              <a:srgbClr val="000000">
                <a:alpha val="40000"/>
              </a:srgbClr>
            </a:outerShdw>
          </a:effectLst>
        </p:spPr>
      </p:pic>
      <p:pic>
        <p:nvPicPr>
          <p:cNvPr id="3" name="Imagen 2">
            <a:extLst>
              <a:ext uri="{FF2B5EF4-FFF2-40B4-BE49-F238E27FC236}">
                <a16:creationId xmlns:a16="http://schemas.microsoft.com/office/drawing/2014/main" id="{A7ABE77A-7F49-5723-9643-30A80F200C7C}"/>
              </a:ext>
            </a:extLst>
          </p:cNvPr>
          <p:cNvPicPr>
            <a:picLocks noChangeAspect="1"/>
          </p:cNvPicPr>
          <p:nvPr/>
        </p:nvPicPr>
        <p:blipFill>
          <a:blip r:embed="rId5"/>
          <a:stretch>
            <a:fillRect/>
          </a:stretch>
        </p:blipFill>
        <p:spPr>
          <a:xfrm>
            <a:off x="595241" y="4091644"/>
            <a:ext cx="5225838" cy="2612919"/>
          </a:xfrm>
          <a:prstGeom prst="rect">
            <a:avLst/>
          </a:prstGeom>
          <a:ln w="19050" cap="sq">
            <a:solidFill>
              <a:srgbClr val="365B6C"/>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09088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3"/>
                                        </p:tgtEl>
                                        <p:attrNameLst>
                                          <p:attrName>ppt_x</p:attrName>
                                          <p:attrName>ppt_y</p:attrName>
                                        </p:attrNameLst>
                                      </p:cBhvr>
                                    </p:animMotion>
                                  </p:childTnLst>
                                </p:cTn>
                              </p:par>
                              <p:par>
                                <p:cTn id="31" presetID="9" presetClass="path" presetSubtype="0" accel="50000" decel="50000" fill="hold" nodeType="with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2" dur="2000" fill="hold"/>
                                        <p:tgtEl>
                                          <p:spTgt spid="18"/>
                                        </p:tgtEl>
                                        <p:attrNameLst>
                                          <p:attrName>ppt_x</p:attrName>
                                          <p:attrName>ppt_y</p:attrName>
                                        </p:attrNameLst>
                                      </p:cBhvr>
                                    </p:animMotion>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500"/>
                                        <p:tgtEl>
                                          <p:spTgt spid="13">
                                            <p:txEl>
                                              <p:pRg st="0" end="0"/>
                                            </p:txEl>
                                          </p:spTgt>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wipe(left)">
                                      <p:cBhvr>
                                        <p:cTn id="40" dur="500"/>
                                        <p:tgtEl>
                                          <p:spTgt spid="1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left)">
                                      <p:cBhvr>
                                        <p:cTn id="4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D58359-A4A9-D9FB-D5E4-7583839F6DDD}"/>
              </a:ext>
            </a:extLst>
          </p:cNvPr>
          <p:cNvSpPr txBox="1"/>
          <p:nvPr/>
        </p:nvSpPr>
        <p:spPr>
          <a:xfrm>
            <a:off x="1127631" y="200414"/>
            <a:ext cx="6096000"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¿Reina Ester, cómo fue tu experiencia mientras vivías en el palacio más grande de Persia?</a:t>
            </a:r>
          </a:p>
        </p:txBody>
      </p:sp>
      <p:sp>
        <p:nvSpPr>
          <p:cNvPr id="5" name="CuadroTexto 4">
            <a:extLst>
              <a:ext uri="{FF2B5EF4-FFF2-40B4-BE49-F238E27FC236}">
                <a16:creationId xmlns:a16="http://schemas.microsoft.com/office/drawing/2014/main" id="{A4ED1195-F015-F228-57C9-B84596B1E693}"/>
              </a:ext>
            </a:extLst>
          </p:cNvPr>
          <p:cNvSpPr txBox="1"/>
          <p:nvPr/>
        </p:nvSpPr>
        <p:spPr>
          <a:xfrm>
            <a:off x="514153" y="1031411"/>
            <a:ext cx="6547505" cy="2554545"/>
          </a:xfrm>
          <a:prstGeom prst="rect">
            <a:avLst/>
          </a:prstGeom>
          <a:noFill/>
        </p:spPr>
        <p:txBody>
          <a:bodyPr wrap="square">
            <a:spAutoFit/>
          </a:bodyPr>
          <a:lstStyle/>
          <a:p>
            <a:pPr defTabSz="273050"/>
            <a:r>
              <a:rPr lang="es-ES" sz="2000" b="1" dirty="0"/>
              <a:t>	Fue un gran cambio en mi vida llegar al palacio del Rey como su esposa. Considero que fui llevada por Dios al lugar exacto donde Él podría usarme.</a:t>
            </a:r>
          </a:p>
          <a:p>
            <a:r>
              <a:rPr lang="es-ES" sz="2000" b="1" dirty="0"/>
              <a:t>Cuando mi pueblo se encontró en peligro de muerte, el Espíritu Santo me mostró la necesidad de ayunar y orar. Invité a todo el pueblo a unirse conmigo en esta plegaria.</a:t>
            </a:r>
          </a:p>
          <a:p>
            <a:r>
              <a:rPr lang="es-ES" sz="2000" b="1" dirty="0"/>
              <a:t>De esa manera obtuve la fuerza necesaria para el paso que tenía que dar: presentarme ante el rey a riesgo de mi vida.</a:t>
            </a:r>
          </a:p>
        </p:txBody>
      </p:sp>
      <p:pic>
        <p:nvPicPr>
          <p:cNvPr id="11" name="Imagen 10" descr="Imagen que contiene interior, persona, tabla, edificio&#10;&#10;Descripción generada automáticamente">
            <a:extLst>
              <a:ext uri="{FF2B5EF4-FFF2-40B4-BE49-F238E27FC236}">
                <a16:creationId xmlns:a16="http://schemas.microsoft.com/office/drawing/2014/main" id="{BDEE853C-9988-FF05-E540-3D5CFD0A3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225" y="0"/>
            <a:ext cx="5008775" cy="6858000"/>
          </a:xfrm>
          <a:prstGeom prst="rect">
            <a:avLst/>
          </a:prstGeom>
          <a:ln w="19050" cap="sq">
            <a:solidFill>
              <a:srgbClr val="365B6C"/>
            </a:solidFill>
            <a:miter lim="800000"/>
          </a:ln>
          <a:effectLst>
            <a:outerShdw blurRad="57150" dist="50800" dir="2700000" algn="tl" rotWithShape="0">
              <a:srgbClr val="000000">
                <a:alpha val="40000"/>
              </a:srgbClr>
            </a:outerShdw>
          </a:effectLst>
        </p:spPr>
      </p:pic>
      <p:pic>
        <p:nvPicPr>
          <p:cNvPr id="15" name="Imagen 14" descr="Imagen que contiene mujer, hombre, sostener, parado&#10;&#10;Descripción generada automáticamente">
            <a:extLst>
              <a:ext uri="{FF2B5EF4-FFF2-40B4-BE49-F238E27FC236}">
                <a16:creationId xmlns:a16="http://schemas.microsoft.com/office/drawing/2014/main" id="{71D18212-68ED-9654-B955-1C8D70685836}"/>
              </a:ext>
            </a:extLst>
          </p:cNvPr>
          <p:cNvPicPr>
            <a:picLocks noChangeAspect="1"/>
          </p:cNvPicPr>
          <p:nvPr/>
        </p:nvPicPr>
        <p:blipFill rotWithShape="1">
          <a:blip r:embed="rId4">
            <a:extLst>
              <a:ext uri="{28A0092B-C50C-407E-A947-70E740481C1C}">
                <a14:useLocalDpi xmlns:a14="http://schemas.microsoft.com/office/drawing/2010/main" val="0"/>
              </a:ext>
            </a:extLst>
          </a:blip>
          <a:srcRect l="1233" t="23774" r="1387" b="2222"/>
          <a:stretch/>
        </p:blipFill>
        <p:spPr>
          <a:xfrm>
            <a:off x="609600" y="3646501"/>
            <a:ext cx="5829642" cy="3071630"/>
          </a:xfrm>
          <a:prstGeom prst="rect">
            <a:avLst/>
          </a:prstGeom>
          <a:ln w="19050" cap="sq">
            <a:solidFill>
              <a:srgbClr val="365B6C"/>
            </a:solidFill>
            <a:miter lim="800000"/>
          </a:ln>
          <a:effectLst>
            <a:outerShdw blurRad="57150" dist="50800" dir="2700000" algn="tl" rotWithShape="0">
              <a:srgbClr val="000000">
                <a:alpha val="40000"/>
              </a:srgbClr>
            </a:outerShdw>
          </a:effectLst>
        </p:spPr>
      </p:pic>
      <p:pic>
        <p:nvPicPr>
          <p:cNvPr id="4" name="Imagen 3">
            <a:extLst>
              <a:ext uri="{FF2B5EF4-FFF2-40B4-BE49-F238E27FC236}">
                <a16:creationId xmlns:a16="http://schemas.microsoft.com/office/drawing/2014/main" id="{B8F08720-E52D-145F-4C64-E707FED437AB}"/>
              </a:ext>
            </a:extLst>
          </p:cNvPr>
          <p:cNvPicPr>
            <a:picLocks noChangeAspect="1"/>
          </p:cNvPicPr>
          <p:nvPr/>
        </p:nvPicPr>
        <p:blipFill>
          <a:blip r:embed="rId5"/>
          <a:stretch>
            <a:fillRect/>
          </a:stretch>
        </p:blipFill>
        <p:spPr>
          <a:xfrm>
            <a:off x="615903" y="1099144"/>
            <a:ext cx="236020" cy="266400"/>
          </a:xfrm>
          <a:prstGeom prst="rect">
            <a:avLst/>
          </a:prstGeom>
          <a:effectLst>
            <a:outerShdw blurRad="63500" sx="102000" sy="102000" algn="ctr" rotWithShape="0">
              <a:prstClr val="black">
                <a:alpha val="40000"/>
              </a:prstClr>
            </a:outerShdw>
          </a:effectLst>
        </p:spPr>
      </p:pic>
      <p:pic>
        <p:nvPicPr>
          <p:cNvPr id="6" name="Imagen 5">
            <a:extLst>
              <a:ext uri="{FF2B5EF4-FFF2-40B4-BE49-F238E27FC236}">
                <a16:creationId xmlns:a16="http://schemas.microsoft.com/office/drawing/2014/main" id="{2FC08D81-7E04-975A-F231-3CD707CE9A8B}"/>
              </a:ext>
            </a:extLst>
          </p:cNvPr>
          <p:cNvPicPr>
            <a:picLocks noChangeAspect="1"/>
          </p:cNvPicPr>
          <p:nvPr/>
        </p:nvPicPr>
        <p:blipFill>
          <a:blip r:embed="rId6"/>
          <a:stretch>
            <a:fillRect/>
          </a:stretch>
        </p:blipFill>
        <p:spPr>
          <a:xfrm>
            <a:off x="152943" y="67897"/>
            <a:ext cx="932769" cy="932769"/>
          </a:xfrm>
          <a:prstGeom prst="rect">
            <a:avLst/>
          </a:prstGeom>
        </p:spPr>
      </p:pic>
    </p:spTree>
    <p:extLst>
      <p:ext uri="{BB962C8B-B14F-4D97-AF65-F5344CB8AC3E}">
        <p14:creationId xmlns:p14="http://schemas.microsoft.com/office/powerpoint/2010/main" val="1196705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strVal val="#ppt_h"/>
                                          </p:val>
                                        </p:tav>
                                        <p:tav tm="100000">
                                          <p:val>
                                            <p:strVal val="#ppt_h"/>
                                          </p:val>
                                        </p:tav>
                                      </p:tavLst>
                                    </p:anim>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wipe(left)">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wipe(left)">
                                      <p:cBhvr>
                                        <p:cTn id="4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3D5E47-E6D6-5E86-5E16-ADC59092286B}"/>
              </a:ext>
            </a:extLst>
          </p:cNvPr>
          <p:cNvSpPr txBox="1"/>
          <p:nvPr/>
        </p:nvSpPr>
        <p:spPr>
          <a:xfrm>
            <a:off x="1551586" y="253876"/>
            <a:ext cx="6543675"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¿Qué sentiste al poner tu vida en peligro y cuál fue el resultado?</a:t>
            </a:r>
          </a:p>
        </p:txBody>
      </p:sp>
      <p:sp>
        <p:nvSpPr>
          <p:cNvPr id="5" name="CuadroTexto 4">
            <a:extLst>
              <a:ext uri="{FF2B5EF4-FFF2-40B4-BE49-F238E27FC236}">
                <a16:creationId xmlns:a16="http://schemas.microsoft.com/office/drawing/2014/main" id="{C6C35FEB-D243-E94E-39AA-758BE50644C0}"/>
              </a:ext>
            </a:extLst>
          </p:cNvPr>
          <p:cNvSpPr txBox="1"/>
          <p:nvPr/>
        </p:nvSpPr>
        <p:spPr>
          <a:xfrm>
            <a:off x="182339" y="1074092"/>
            <a:ext cx="8528027" cy="1938992"/>
          </a:xfrm>
          <a:prstGeom prst="rect">
            <a:avLst/>
          </a:prstGeom>
          <a:noFill/>
        </p:spPr>
        <p:txBody>
          <a:bodyPr wrap="square">
            <a:spAutoFit/>
          </a:bodyPr>
          <a:lstStyle/>
          <a:p>
            <a:pPr defTabSz="271463"/>
            <a:r>
              <a:rPr lang="es-ES" sz="2000" b="1" dirty="0"/>
              <a:t>	Estaba confiada en Dios, y en todo momento sentí el poder sustentador y consolador del Espíritu Santo. Sabía que, por mí misma, estaba completamente perdida, así que dependía completamente de Su ayuda.</a:t>
            </a:r>
          </a:p>
          <a:p>
            <a:r>
              <a:rPr lang="es-ES" sz="2000" b="1" dirty="0"/>
              <a:t>Al cabo de los tres días de oración me sentía plenamente segura, y esto me llevó a tomar la decisión: “si perezco, que perezca”, pero intentaré salvar a mi pueblo.</a:t>
            </a:r>
          </a:p>
        </p:txBody>
      </p:sp>
      <p:sp>
        <p:nvSpPr>
          <p:cNvPr id="7" name="CuadroTexto 6">
            <a:extLst>
              <a:ext uri="{FF2B5EF4-FFF2-40B4-BE49-F238E27FC236}">
                <a16:creationId xmlns:a16="http://schemas.microsoft.com/office/drawing/2014/main" id="{64DD400E-F32F-8292-3214-AC54CDEF0EAC}"/>
              </a:ext>
            </a:extLst>
          </p:cNvPr>
          <p:cNvSpPr txBox="1"/>
          <p:nvPr/>
        </p:nvSpPr>
        <p:spPr>
          <a:xfrm>
            <a:off x="480014" y="5045245"/>
            <a:ext cx="4183635" cy="1569660"/>
          </a:xfrm>
          <a:prstGeom prst="rect">
            <a:avLst/>
          </a:prstGeom>
          <a:gradFill>
            <a:gsLst>
              <a:gs pos="0">
                <a:srgbClr val="487F91"/>
              </a:gs>
              <a:gs pos="50000">
                <a:srgbClr val="487F91"/>
              </a:gs>
              <a:gs pos="100000">
                <a:srgbClr val="3B5873"/>
              </a:gs>
            </a:gsLst>
          </a:gra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effectLst>
                  <a:outerShdw blurRad="38100" dist="38100" dir="2700000" algn="tl">
                    <a:srgbClr val="000000">
                      <a:alpha val="43137"/>
                    </a:srgbClr>
                  </a:outerShdw>
                </a:effectLst>
              </a:rPr>
              <a:t>Decide seguir a Dios y trabajar por su pueblo, y Él te dará valor para tomar decisiones que lleven a la salvación de otros</a:t>
            </a:r>
          </a:p>
        </p:txBody>
      </p:sp>
      <p:pic>
        <p:nvPicPr>
          <p:cNvPr id="9" name="Imagen 8" descr="Imagen que contiene interior, persona, hombre, tabla&#10;&#10;Descripción generada automáticamente">
            <a:extLst>
              <a:ext uri="{FF2B5EF4-FFF2-40B4-BE49-F238E27FC236}">
                <a16:creationId xmlns:a16="http://schemas.microsoft.com/office/drawing/2014/main" id="{C24468B2-35CE-F323-AF5D-C8BC8173E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160" y="3246269"/>
            <a:ext cx="7010400" cy="3505200"/>
          </a:xfrm>
          <a:prstGeom prst="rect">
            <a:avLst/>
          </a:prstGeom>
          <a:ln w="19050" cap="sq">
            <a:solidFill>
              <a:srgbClr val="365B6C"/>
            </a:solidFill>
            <a:miter lim="800000"/>
          </a:ln>
          <a:effectLst>
            <a:outerShdw blurRad="57150" dist="50800" dir="2700000" algn="tl" rotWithShape="0">
              <a:srgbClr val="000000">
                <a:alpha val="40000"/>
              </a:srgbClr>
            </a:outerShdw>
          </a:effectLst>
        </p:spPr>
      </p:pic>
      <p:pic>
        <p:nvPicPr>
          <p:cNvPr id="11" name="Imagen 10" descr="Mujer con vestido de novia&#10;&#10;Descripción generada automáticamente con confianza media">
            <a:extLst>
              <a:ext uri="{FF2B5EF4-FFF2-40B4-BE49-F238E27FC236}">
                <a16:creationId xmlns:a16="http://schemas.microsoft.com/office/drawing/2014/main" id="{7D2F2C45-6763-856B-4E76-43DF62FEA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0249" y="81677"/>
            <a:ext cx="3048000" cy="3048000"/>
          </a:xfrm>
          <a:prstGeom prst="rect">
            <a:avLst/>
          </a:prstGeom>
          <a:ln w="19050" cap="sq">
            <a:solidFill>
              <a:srgbClr val="365B6C"/>
            </a:solidFill>
            <a:miter lim="800000"/>
          </a:ln>
          <a:effectLst>
            <a:outerShdw blurRad="57150" dist="50800" dir="2700000" algn="tl" rotWithShape="0">
              <a:srgbClr val="000000">
                <a:alpha val="40000"/>
              </a:srgbClr>
            </a:outerShdw>
          </a:effectLst>
        </p:spPr>
      </p:pic>
      <p:sp>
        <p:nvSpPr>
          <p:cNvPr id="4" name="CuadroTexto 3">
            <a:extLst>
              <a:ext uri="{FF2B5EF4-FFF2-40B4-BE49-F238E27FC236}">
                <a16:creationId xmlns:a16="http://schemas.microsoft.com/office/drawing/2014/main" id="{A1D1A627-C69A-397A-E053-E710E7F21270}"/>
              </a:ext>
            </a:extLst>
          </p:cNvPr>
          <p:cNvSpPr txBox="1"/>
          <p:nvPr/>
        </p:nvSpPr>
        <p:spPr>
          <a:xfrm>
            <a:off x="182339" y="2928574"/>
            <a:ext cx="4778987" cy="1938992"/>
          </a:xfrm>
          <a:prstGeom prst="rect">
            <a:avLst/>
          </a:prstGeom>
          <a:noFill/>
        </p:spPr>
        <p:txBody>
          <a:bodyPr wrap="square">
            <a:spAutoFit/>
          </a:bodyPr>
          <a:lstStyle/>
          <a:p>
            <a:r>
              <a:rPr lang="es-ES" sz="2000" b="1" dirty="0"/>
              <a:t>Me presente ante el Rey y, después de invitarlo a dos banquetes, le conté acerca del decreto de muerte, y le pedí que nos salvase.</a:t>
            </a:r>
          </a:p>
          <a:p>
            <a:r>
              <a:rPr lang="es-ES" sz="2000" b="1" dirty="0"/>
              <a:t>Por la gracia de Dios, mi vida y la vida de mi pueblo fue conservada.</a:t>
            </a:r>
          </a:p>
        </p:txBody>
      </p:sp>
      <p:pic>
        <p:nvPicPr>
          <p:cNvPr id="2" name="Imagen 1">
            <a:extLst>
              <a:ext uri="{FF2B5EF4-FFF2-40B4-BE49-F238E27FC236}">
                <a16:creationId xmlns:a16="http://schemas.microsoft.com/office/drawing/2014/main" id="{527CC057-D4C5-CE76-4663-9971F3D45647}"/>
              </a:ext>
            </a:extLst>
          </p:cNvPr>
          <p:cNvPicPr>
            <a:picLocks noChangeAspect="1"/>
          </p:cNvPicPr>
          <p:nvPr/>
        </p:nvPicPr>
        <p:blipFill>
          <a:blip r:embed="rId5"/>
          <a:stretch>
            <a:fillRect/>
          </a:stretch>
        </p:blipFill>
        <p:spPr>
          <a:xfrm>
            <a:off x="264804" y="1130536"/>
            <a:ext cx="237765" cy="268247"/>
          </a:xfrm>
          <a:prstGeom prst="rect">
            <a:avLst/>
          </a:prstGeom>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A7159CD-22FA-4953-ACE4-6869423A27CD}"/>
              </a:ext>
            </a:extLst>
          </p:cNvPr>
          <p:cNvPicPr>
            <a:picLocks noChangeAspect="1"/>
          </p:cNvPicPr>
          <p:nvPr/>
        </p:nvPicPr>
        <p:blipFill>
          <a:blip r:embed="rId6"/>
          <a:stretch>
            <a:fillRect/>
          </a:stretch>
        </p:blipFill>
        <p:spPr>
          <a:xfrm>
            <a:off x="623332" y="111971"/>
            <a:ext cx="928254" cy="928254"/>
          </a:xfrm>
          <a:prstGeom prst="rect">
            <a:avLst/>
          </a:prstGeom>
        </p:spPr>
      </p:pic>
    </p:spTree>
    <p:extLst>
      <p:ext uri="{BB962C8B-B14F-4D97-AF65-F5344CB8AC3E}">
        <p14:creationId xmlns:p14="http://schemas.microsoft.com/office/powerpoint/2010/main" val="2340587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wipe(left)">
                                      <p:cBhvr>
                                        <p:cTn id="35" dur="500"/>
                                        <p:tgtEl>
                                          <p:spTgt spid="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wipe(left)">
                                      <p:cBhvr>
                                        <p:cTn id="46" dur="500"/>
                                        <p:tgtEl>
                                          <p:spTgt spid="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 calcmode="lin" valueType="num">
                                      <p:cBhvr>
                                        <p:cTn id="53" dur="1000" fill="hold"/>
                                        <p:tgtEl>
                                          <p:spTgt spid="7"/>
                                        </p:tgtEl>
                                        <p:attrNameLst>
                                          <p:attrName>style.rotation</p:attrName>
                                        </p:attrNameLst>
                                      </p:cBhvr>
                                      <p:tavLst>
                                        <p:tav tm="0">
                                          <p:val>
                                            <p:fltVal val="90"/>
                                          </p:val>
                                        </p:tav>
                                        <p:tav tm="100000">
                                          <p:val>
                                            <p:fltVal val="0"/>
                                          </p:val>
                                        </p:tav>
                                      </p:tavLst>
                                    </p:anim>
                                    <p:animEffect transition="in" filter="fade">
                                      <p:cBhvr>
                                        <p:cTn id="54" dur="1000"/>
                                        <p:tgtEl>
                                          <p:spTgt spid="7"/>
                                        </p:tgtEl>
                                      </p:cBhvr>
                                    </p:animEffect>
                                  </p:childTnLst>
                                </p:cTn>
                              </p:par>
                            </p:childTnLst>
                          </p:cTn>
                        </p:par>
                        <p:par>
                          <p:cTn id="55" fill="hold">
                            <p:stCondLst>
                              <p:cond delay="1000"/>
                            </p:stCondLst>
                            <p:childTnLst>
                              <p:par>
                                <p:cTn id="56" presetID="27" presetClass="emph" presetSubtype="0" fill="remove" grpId="1" nodeType="afterEffect">
                                  <p:stCondLst>
                                    <p:cond delay="0"/>
                                  </p:stCondLst>
                                  <p:childTnLst>
                                    <p:animClr clrSpc="rgb" dir="cw">
                                      <p:cBhvr override="childStyle">
                                        <p:cTn id="57" dur="250" autoRev="1" fill="remove"/>
                                        <p:tgtEl>
                                          <p:spTgt spid="7"/>
                                        </p:tgtEl>
                                        <p:attrNameLst>
                                          <p:attrName>style.color</p:attrName>
                                        </p:attrNameLst>
                                      </p:cBhvr>
                                      <p:to>
                                        <a:schemeClr val="bg1"/>
                                      </p:to>
                                    </p:animClr>
                                    <p:animClr clrSpc="rgb" dir="cw">
                                      <p:cBhvr>
                                        <p:cTn id="58" dur="250" autoRev="1" fill="remove"/>
                                        <p:tgtEl>
                                          <p:spTgt spid="7"/>
                                        </p:tgtEl>
                                        <p:attrNameLst>
                                          <p:attrName>fillcolor</p:attrName>
                                        </p:attrNameLst>
                                      </p:cBhvr>
                                      <p:to>
                                        <a:schemeClr val="bg1"/>
                                      </p:to>
                                    </p:animClr>
                                    <p:set>
                                      <p:cBhvr>
                                        <p:cTn id="59" dur="250" autoRev="1" fill="remove"/>
                                        <p:tgtEl>
                                          <p:spTgt spid="7"/>
                                        </p:tgtEl>
                                        <p:attrNameLst>
                                          <p:attrName>fill.type</p:attrName>
                                        </p:attrNameLst>
                                      </p:cBhvr>
                                      <p:to>
                                        <p:strVal val="solid"/>
                                      </p:to>
                                    </p:set>
                                    <p:set>
                                      <p:cBhvr>
                                        <p:cTn id="60"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7" grpId="1" animBg="1"/>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17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0455093-65E2-CA09-DD66-BFB13BA2E787}"/>
              </a:ext>
            </a:extLst>
          </p:cNvPr>
          <p:cNvGrpSpPr/>
          <p:nvPr/>
        </p:nvGrpSpPr>
        <p:grpSpPr>
          <a:xfrm>
            <a:off x="88898" y="131115"/>
            <a:ext cx="3216277" cy="687844"/>
            <a:chOff x="88898" y="131115"/>
            <a:chExt cx="3216277" cy="687844"/>
          </a:xfrm>
        </p:grpSpPr>
        <p:pic>
          <p:nvPicPr>
            <p:cNvPr id="13" name="Imagen 12" descr="Interfaz de usuario gráfica&#10;&#10;Descripción generada automáticamente con confianza baja">
              <a:extLst>
                <a:ext uri="{FF2B5EF4-FFF2-40B4-BE49-F238E27FC236}">
                  <a16:creationId xmlns:a16="http://schemas.microsoft.com/office/drawing/2014/main" id="{E49570DA-CE87-A1F4-520A-6A7AA88FD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8" y="131115"/>
              <a:ext cx="3216277" cy="687844"/>
            </a:xfrm>
            <a:prstGeom prst="rect">
              <a:avLst/>
            </a:prstGeom>
            <a:effectLst>
              <a:outerShdw blurRad="63500" sx="102000" sy="102000" algn="ctr" rotWithShape="0">
                <a:prstClr val="black">
                  <a:alpha val="40000"/>
                </a:prstClr>
              </a:outerShdw>
            </a:effectLst>
          </p:spPr>
        </p:pic>
        <p:sp>
          <p:nvSpPr>
            <p:cNvPr id="8" name="CuadroTexto 7">
              <a:extLst>
                <a:ext uri="{FF2B5EF4-FFF2-40B4-BE49-F238E27FC236}">
                  <a16:creationId xmlns:a16="http://schemas.microsoft.com/office/drawing/2014/main" id="{B8F3DFA8-C6D1-25B2-78BF-48CF7F68FB97}"/>
                </a:ext>
              </a:extLst>
            </p:cNvPr>
            <p:cNvSpPr txBox="1"/>
            <p:nvPr/>
          </p:nvSpPr>
          <p:spPr>
            <a:xfrm>
              <a:off x="88899" y="214992"/>
              <a:ext cx="1184911"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MARÍA </a:t>
              </a:r>
            </a:p>
          </p:txBody>
        </p:sp>
      </p:grpSp>
      <p:sp>
        <p:nvSpPr>
          <p:cNvPr id="9" name="CuadroTexto 8">
            <a:extLst>
              <a:ext uri="{FF2B5EF4-FFF2-40B4-BE49-F238E27FC236}">
                <a16:creationId xmlns:a16="http://schemas.microsoft.com/office/drawing/2014/main" id="{3F226DFE-D767-56AA-E234-6C35A4910791}"/>
              </a:ext>
            </a:extLst>
          </p:cNvPr>
          <p:cNvSpPr txBox="1"/>
          <p:nvPr/>
        </p:nvSpPr>
        <p:spPr>
          <a:xfrm>
            <a:off x="1235710" y="153437"/>
            <a:ext cx="2155190" cy="523220"/>
          </a:xfrm>
          <a:prstGeom prst="rect">
            <a:avLst/>
          </a:prstGeom>
          <a:noFill/>
        </p:spPr>
        <p:txBody>
          <a:bodyPr wrap="square" rtlCol="0">
            <a:spAutoFit/>
          </a:bodyPr>
          <a:lstStyle/>
          <a:p>
            <a:pPr algn="ctr"/>
            <a:r>
              <a:rPr lang="es-ES" sz="2800" b="1" spc="300" dirty="0">
                <a:ln w="0"/>
                <a:solidFill>
                  <a:srgbClr val="543C62"/>
                </a:solidFill>
              </a:rPr>
              <a:t>LA MADRE</a:t>
            </a:r>
          </a:p>
        </p:txBody>
      </p:sp>
      <p:sp>
        <p:nvSpPr>
          <p:cNvPr id="15" name="CuadroTexto 14">
            <a:extLst>
              <a:ext uri="{FF2B5EF4-FFF2-40B4-BE49-F238E27FC236}">
                <a16:creationId xmlns:a16="http://schemas.microsoft.com/office/drawing/2014/main" id="{00C2D887-1A45-0E20-0C3C-C8F3DC48D070}"/>
              </a:ext>
            </a:extLst>
          </p:cNvPr>
          <p:cNvSpPr txBox="1"/>
          <p:nvPr/>
        </p:nvSpPr>
        <p:spPr>
          <a:xfrm>
            <a:off x="257174" y="883493"/>
            <a:ext cx="7650209" cy="1938992"/>
          </a:xfrm>
          <a:prstGeom prst="rect">
            <a:avLst/>
          </a:prstGeom>
          <a:noFill/>
        </p:spPr>
        <p:txBody>
          <a:bodyPr wrap="square">
            <a:spAutoFit/>
          </a:bodyPr>
          <a:lstStyle/>
          <a:p>
            <a:pPr defTabSz="179388"/>
            <a:r>
              <a:rPr lang="es-ES" sz="2000" b="1" dirty="0"/>
              <a:t>Las mujeres judías habían estado esperando por cientos de años que se cumpliese en ellas la promesa de ser la madre del Mesías esperado.</a:t>
            </a:r>
          </a:p>
          <a:p>
            <a:pPr defTabSz="179388"/>
            <a:r>
              <a:rPr lang="es-ES" sz="2000" b="1" dirty="0"/>
              <a:t>María, una jovencita humilde, que nació y creció en una de las aldeas más pobres de Israel, fue la designada por el Cielo para llevar sobre ella la más grande responsabilidad dada a mujer alguna: ser la madre terrenal del Salvador del Mundo. </a:t>
            </a:r>
          </a:p>
        </p:txBody>
      </p:sp>
      <p:pic>
        <p:nvPicPr>
          <p:cNvPr id="6" name="Imagen 5" descr="Imagen que contiene persona, interior, niño, cama&#10;&#10;Descripción generada automáticamente">
            <a:extLst>
              <a:ext uri="{FF2B5EF4-FFF2-40B4-BE49-F238E27FC236}">
                <a16:creationId xmlns:a16="http://schemas.microsoft.com/office/drawing/2014/main" id="{B9235A78-3A43-695E-FAD4-4C72EEF5FAFE}"/>
              </a:ext>
            </a:extLst>
          </p:cNvPr>
          <p:cNvPicPr>
            <a:picLocks noChangeAspect="1"/>
          </p:cNvPicPr>
          <p:nvPr/>
        </p:nvPicPr>
        <p:blipFill rotWithShape="1">
          <a:blip r:embed="rId4">
            <a:extLst>
              <a:ext uri="{28A0092B-C50C-407E-A947-70E740481C1C}">
                <a14:useLocalDpi xmlns:a14="http://schemas.microsoft.com/office/drawing/2010/main" val="0"/>
              </a:ext>
            </a:extLst>
          </a:blip>
          <a:srcRect r="2986" b="1197"/>
          <a:stretch/>
        </p:blipFill>
        <p:spPr>
          <a:xfrm>
            <a:off x="8303933" y="475037"/>
            <a:ext cx="3748730" cy="4862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descr="Mujer sonriendo con pelo largo&#10;&#10;Descripción generada automáticamente">
            <a:extLst>
              <a:ext uri="{FF2B5EF4-FFF2-40B4-BE49-F238E27FC236}">
                <a16:creationId xmlns:a16="http://schemas.microsoft.com/office/drawing/2014/main" id="{5D21C213-6734-6E04-9D24-732D19C94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337" y="2866030"/>
            <a:ext cx="7889966" cy="39449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3966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ppt_w</p:attrName>
                                        </p:attrNameLst>
                                      </p:cBhvr>
                                      <p:tavLst>
                                        <p:tav tm="0" fmla="#ppt_w*sin(2.5*pi*$)">
                                          <p:val>
                                            <p:fltVal val="0"/>
                                          </p:val>
                                        </p:tav>
                                        <p:tav tm="100000">
                                          <p:val>
                                            <p:fltVal val="1"/>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10"/>
                                        </p:tgtEl>
                                        <p:attrNameLst>
                                          <p:attrName>ppt_x</p:attrName>
                                          <p:attrName>ppt_y</p:attrName>
                                        </p:attrNameLst>
                                      </p:cBhvr>
                                    </p:animMotion>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left)">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8" dur="2000" fill="hold"/>
                                        <p:tgtEl>
                                          <p:spTgt spid="6"/>
                                        </p:tgtEl>
                                        <p:attrNameLst>
                                          <p:attrName>ppt_x</p:attrName>
                                          <p:attrName>ppt_y</p:attrName>
                                        </p:attrNameLst>
                                      </p:cBhvr>
                                    </p:animMotion>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wipe(left)">
                                      <p:cBhvr>
                                        <p:cTn id="4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CF8E6D4-4651-B044-44EA-C8441F6CD034}"/>
              </a:ext>
            </a:extLst>
          </p:cNvPr>
          <p:cNvSpPr txBox="1"/>
          <p:nvPr/>
        </p:nvSpPr>
        <p:spPr>
          <a:xfrm>
            <a:off x="6390703" y="0"/>
            <a:ext cx="5653520" cy="1200329"/>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Qué responsabilidad tan grande la que recayó sobre ti. ¿Te sentías preparada siendo</a:t>
            </a:r>
            <a:br>
              <a:rPr lang="es-ES" dirty="0"/>
            </a:br>
            <a:r>
              <a:rPr lang="es-ES" dirty="0"/>
              <a:t>tan joven?</a:t>
            </a:r>
          </a:p>
        </p:txBody>
      </p:sp>
      <p:sp>
        <p:nvSpPr>
          <p:cNvPr id="5" name="CuadroTexto 4">
            <a:extLst>
              <a:ext uri="{FF2B5EF4-FFF2-40B4-BE49-F238E27FC236}">
                <a16:creationId xmlns:a16="http://schemas.microsoft.com/office/drawing/2014/main" id="{FADE5DF7-9D85-B69E-BE01-0511AA62544C}"/>
              </a:ext>
            </a:extLst>
          </p:cNvPr>
          <p:cNvSpPr txBox="1"/>
          <p:nvPr/>
        </p:nvSpPr>
        <p:spPr>
          <a:xfrm>
            <a:off x="5740935" y="1094781"/>
            <a:ext cx="6451065" cy="3170099"/>
          </a:xfrm>
          <a:prstGeom prst="rect">
            <a:avLst/>
          </a:prstGeom>
          <a:noFill/>
        </p:spPr>
        <p:txBody>
          <a:bodyPr wrap="square">
            <a:spAutoFit/>
          </a:bodyPr>
          <a:lstStyle/>
          <a:p>
            <a:pPr defTabSz="273050"/>
            <a:r>
              <a:rPr lang="es-ES" sz="2000" b="1" dirty="0"/>
              <a:t>	Cuando la majestad del cielo bajo como un bebé, yo fui la designada para cuidarlo. Fue una responsabilidad muy grande. Debería educar y ayudar a formar el carácter de quien sería el Salvador del mundo. ¡Qué gran responsabilidad! No debería haber un detalle de su crecimiento físico, mental y espiritual que fuese descuidado.</a:t>
            </a:r>
          </a:p>
          <a:p>
            <a:r>
              <a:rPr lang="es-ES" sz="2000" b="1" dirty="0"/>
              <a:t>Aprendí a depender completamente de la sabiduría del Espíritu Santo para poder guiarlo. Lo vi crecer en estatura y gracia para con Dios y los hombres.</a:t>
            </a:r>
          </a:p>
        </p:txBody>
      </p:sp>
      <p:pic>
        <p:nvPicPr>
          <p:cNvPr id="7" name="Imagen 6" descr="Un dibujo de una persona&#10;&#10;Descripción generada automáticamente con confianza baja">
            <a:extLst>
              <a:ext uri="{FF2B5EF4-FFF2-40B4-BE49-F238E27FC236}">
                <a16:creationId xmlns:a16="http://schemas.microsoft.com/office/drawing/2014/main" id="{4E989A4B-B721-F805-34B2-69110AE2E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4" y="137027"/>
            <a:ext cx="5209680" cy="63618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Hombre sentado en una cama&#10;&#10;Descripción generada automáticamente con confianza baja">
            <a:extLst>
              <a:ext uri="{FF2B5EF4-FFF2-40B4-BE49-F238E27FC236}">
                <a16:creationId xmlns:a16="http://schemas.microsoft.com/office/drawing/2014/main" id="{06B9D4C0-1AA8-6017-E027-D11FE74EE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34" y="4391637"/>
            <a:ext cx="3161211" cy="237090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a caricatura de una persona&#10;&#10;Descripción generada automáticamente con confianza baja">
            <a:extLst>
              <a:ext uri="{FF2B5EF4-FFF2-40B4-BE49-F238E27FC236}">
                <a16:creationId xmlns:a16="http://schemas.microsoft.com/office/drawing/2014/main" id="{DE1D954B-25B1-F918-69F8-9A841ED6E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7139" y="4391637"/>
            <a:ext cx="3164861" cy="237090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02AFC20-8958-BFBB-10A4-CDA13BB90ED0}"/>
              </a:ext>
            </a:extLst>
          </p:cNvPr>
          <p:cNvPicPr>
            <a:picLocks noChangeAspect="1"/>
          </p:cNvPicPr>
          <p:nvPr/>
        </p:nvPicPr>
        <p:blipFill>
          <a:blip r:embed="rId6"/>
          <a:stretch>
            <a:fillRect/>
          </a:stretch>
        </p:blipFill>
        <p:spPr>
          <a:xfrm>
            <a:off x="5442106" y="75341"/>
            <a:ext cx="948597" cy="944100"/>
          </a:xfrm>
          <a:prstGeom prst="rect">
            <a:avLst/>
          </a:prstGeom>
        </p:spPr>
      </p:pic>
      <p:pic>
        <p:nvPicPr>
          <p:cNvPr id="8" name="Imagen 7">
            <a:extLst>
              <a:ext uri="{FF2B5EF4-FFF2-40B4-BE49-F238E27FC236}">
                <a16:creationId xmlns:a16="http://schemas.microsoft.com/office/drawing/2014/main" id="{35DB10B1-8499-4BBE-7E69-81F94344ED5F}"/>
              </a:ext>
            </a:extLst>
          </p:cNvPr>
          <p:cNvPicPr>
            <a:picLocks noChangeAspect="1"/>
          </p:cNvPicPr>
          <p:nvPr/>
        </p:nvPicPr>
        <p:blipFill>
          <a:blip r:embed="rId7"/>
          <a:stretch>
            <a:fillRect/>
          </a:stretch>
        </p:blipFill>
        <p:spPr>
          <a:xfrm>
            <a:off x="5842562" y="1181279"/>
            <a:ext cx="236020" cy="266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1782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wipe(left)">
                                      <p:cBhvr>
                                        <p:cTn id="36" dur="500"/>
                                        <p:tgtEl>
                                          <p:spTgt spid="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4" dur="1000" fill="hold"/>
                                        <p:tgtEl>
                                          <p:spTgt spid="9"/>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9"/>
                                        </p:tgtEl>
                                      </p:cBhvr>
                                    </p:animEffect>
                                  </p:childTnLst>
                                </p:cTn>
                              </p:par>
                              <p:par>
                                <p:cTn id="49" presetID="25"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1"/>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5">
                                            <p:txEl>
                                              <p:pRg st="1" end="1"/>
                                            </p:txEl>
                                          </p:spTgt>
                                        </p:tgtEl>
                                        <p:attrNameLst>
                                          <p:attrName>style.visibility</p:attrName>
                                        </p:attrNameLst>
                                      </p:cBhvr>
                                      <p:to>
                                        <p:strVal val="visible"/>
                                      </p:to>
                                    </p:set>
                                    <p:animEffect transition="in" filter="wipe(left)">
                                      <p:cBhvr>
                                        <p:cTn id="6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763482E-C6B0-4F8D-90FE-76C25B1BF7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7776"/>
            <a:ext cx="242107" cy="1340860"/>
            <a:chOff x="56167" y="899960"/>
            <a:chExt cx="242107" cy="1340860"/>
          </a:xfrm>
        </p:grpSpPr>
        <p:sp>
          <p:nvSpPr>
            <p:cNvPr id="7" name="Rectangle 2">
              <a:extLst>
                <a:ext uri="{FF2B5EF4-FFF2-40B4-BE49-F238E27FC236}">
                  <a16:creationId xmlns:a16="http://schemas.microsoft.com/office/drawing/2014/main" id="{129B062B-A95D-44CF-8B39-3F512A3CB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9">
              <a:extLst>
                <a:ext uri="{FF2B5EF4-FFF2-40B4-BE49-F238E27FC236}">
                  <a16:creationId xmlns:a16="http://schemas.microsoft.com/office/drawing/2014/main" id="{AAFA0D29-6110-416E-88A2-7FE5D20A1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6B53A87A-F27C-403F-89E6-5F9C7BF1D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9">
              <a:extLst>
                <a:ext uri="{FF2B5EF4-FFF2-40B4-BE49-F238E27FC236}">
                  <a16:creationId xmlns:a16="http://schemas.microsoft.com/office/drawing/2014/main" id="{E9F992CA-17ED-4498-917B-82248E234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CCE48BBE-46D0-4D42-B76F-82EA8F3B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2B60A21C-F925-4D53-9B82-2A54BD825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F53E30A8-7102-40D6-A663-9858ED106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8FABC48A-DD76-4A1F-8D69-085FB47FA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21429B45-62BB-4C66-9F32-F4474D01F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6F8ED381-4DC0-432C-9E67-41B64DDBB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
              <a:extLst>
                <a:ext uri="{FF2B5EF4-FFF2-40B4-BE49-F238E27FC236}">
                  <a16:creationId xmlns:a16="http://schemas.microsoft.com/office/drawing/2014/main" id="{22C864E8-53DE-4D7E-845A-0AB035EF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F907663A-C35E-4E4E-86D3-EDE6C39E1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29FA51B0-D541-425F-B6B7-A0D8929EF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86A9FEBF-8037-4D08-BCB0-C5D294A2B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
              <a:extLst>
                <a:ext uri="{FF2B5EF4-FFF2-40B4-BE49-F238E27FC236}">
                  <a16:creationId xmlns:a16="http://schemas.microsoft.com/office/drawing/2014/main" id="{CC11EA10-D9DC-4A52-B789-8CD67A55C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59">
              <a:extLst>
                <a:ext uri="{FF2B5EF4-FFF2-40B4-BE49-F238E27FC236}">
                  <a16:creationId xmlns:a16="http://schemas.microsoft.com/office/drawing/2014/main" id="{338DE07B-B730-4132-83B4-44986FED7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
              <a:extLst>
                <a:ext uri="{FF2B5EF4-FFF2-40B4-BE49-F238E27FC236}">
                  <a16:creationId xmlns:a16="http://schemas.microsoft.com/office/drawing/2014/main" id="{6697E973-A918-4FD8-9A4C-5B13A5B65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59">
              <a:extLst>
                <a:ext uri="{FF2B5EF4-FFF2-40B4-BE49-F238E27FC236}">
                  <a16:creationId xmlns:a16="http://schemas.microsoft.com/office/drawing/2014/main" id="{AA4CD7CC-D5FB-4427-A6D4-D594E979E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
              <a:extLst>
                <a:ext uri="{FF2B5EF4-FFF2-40B4-BE49-F238E27FC236}">
                  <a16:creationId xmlns:a16="http://schemas.microsoft.com/office/drawing/2014/main" id="{DFC90C0F-5A62-47A8-B06E-2F6D61E7B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7BF589B4-EC07-4428-B4C9-09EB55FA2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0714"/>
            <a:ext cx="5291468"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adroTexto 50">
            <a:extLst>
              <a:ext uri="{FF2B5EF4-FFF2-40B4-BE49-F238E27FC236}">
                <a16:creationId xmlns:a16="http://schemas.microsoft.com/office/drawing/2014/main" id="{775D15AF-6F27-7339-129D-66E2F9669AD6}"/>
              </a:ext>
            </a:extLst>
          </p:cNvPr>
          <p:cNvSpPr txBox="1"/>
          <p:nvPr/>
        </p:nvSpPr>
        <p:spPr>
          <a:xfrm>
            <a:off x="239047" y="2828835"/>
            <a:ext cx="4942553" cy="3539430"/>
          </a:xfrm>
          <a:prstGeom prst="rect">
            <a:avLst/>
          </a:prstGeom>
          <a:noFill/>
        </p:spPr>
        <p:txBody>
          <a:bodyPr wrap="square">
            <a:spAutoFit/>
          </a:bodyPr>
          <a:lstStyle/>
          <a:p>
            <a:r>
              <a:rPr lang="es-ES" sz="2800" b="1" dirty="0"/>
              <a:t>Hay mujeres que en momentos decisivos, bajo la influencia del Espíritu Santo, fueron el instrumento que Dios utilizó para suplir una necesidad especifica de su pueblo.</a:t>
            </a:r>
          </a:p>
          <a:p>
            <a:r>
              <a:rPr lang="es-ES" sz="2800" b="1" dirty="0"/>
              <a:t>Vamos a repasar algunas de estas mujeres.</a:t>
            </a:r>
          </a:p>
        </p:txBody>
      </p:sp>
      <p:sp>
        <p:nvSpPr>
          <p:cNvPr id="53" name="CuadroTexto 52">
            <a:extLst>
              <a:ext uri="{FF2B5EF4-FFF2-40B4-BE49-F238E27FC236}">
                <a16:creationId xmlns:a16="http://schemas.microsoft.com/office/drawing/2014/main" id="{3B8F3689-E8FC-1D8E-1BBB-0B5734570C56}"/>
              </a:ext>
            </a:extLst>
          </p:cNvPr>
          <p:cNvSpPr txBox="1"/>
          <p:nvPr/>
        </p:nvSpPr>
        <p:spPr>
          <a:xfrm>
            <a:off x="298275" y="10491"/>
            <a:ext cx="5189513" cy="2430922"/>
          </a:xfrm>
          <a:prstGeom prst="rect">
            <a:avLst/>
          </a:prstGeom>
          <a:noFill/>
        </p:spPr>
        <p:txBody>
          <a:bodyPr wrap="square">
            <a:spAutoFit/>
          </a:bodyPr>
          <a:lstStyle/>
          <a:p>
            <a:pPr algn="ctr">
              <a:lnSpc>
                <a:spcPct val="150000"/>
              </a:lnSpc>
            </a:pPr>
            <a:r>
              <a:rPr lang="es-ES" sz="2600" b="1" dirty="0">
                <a:solidFill>
                  <a:srgbClr val="C7E9F2"/>
                </a:solidFill>
              </a:rPr>
              <a:t>“Mujer virtuosa, ¿quién la hallará? </a:t>
            </a:r>
          </a:p>
          <a:p>
            <a:pPr algn="ctr">
              <a:lnSpc>
                <a:spcPct val="150000"/>
              </a:lnSpc>
            </a:pPr>
            <a:r>
              <a:rPr lang="es-ES" sz="2600" b="1" dirty="0">
                <a:solidFill>
                  <a:srgbClr val="C7E9F2"/>
                </a:solidFill>
              </a:rPr>
              <a:t>Porque su estima sobrepasa largamente a la de las piedras preciosas” </a:t>
            </a:r>
            <a:r>
              <a:rPr lang="es-ES" sz="2400" b="1" dirty="0">
                <a:solidFill>
                  <a:srgbClr val="C7E9F2"/>
                </a:solidFill>
              </a:rPr>
              <a:t>(Proverbios 31:10)</a:t>
            </a:r>
            <a:endParaRPr lang="es-ES" sz="2600" b="1" dirty="0">
              <a:solidFill>
                <a:srgbClr val="C7E9F2"/>
              </a:solidFill>
            </a:endParaRPr>
          </a:p>
        </p:txBody>
      </p:sp>
      <p:pic>
        <p:nvPicPr>
          <p:cNvPr id="5" name="Imagen 4" descr="Dibujo de una mujer&#10;&#10;Descripción generada automáticamente">
            <a:extLst>
              <a:ext uri="{FF2B5EF4-FFF2-40B4-BE49-F238E27FC236}">
                <a16:creationId xmlns:a16="http://schemas.microsoft.com/office/drawing/2014/main" id="{3ADAA0EC-3CFD-62CB-2DDE-AE36734C5B37}"/>
              </a:ext>
            </a:extLst>
          </p:cNvPr>
          <p:cNvPicPr>
            <a:picLocks noChangeAspect="1"/>
          </p:cNvPicPr>
          <p:nvPr/>
        </p:nvPicPr>
        <p:blipFill rotWithShape="1">
          <a:blip r:embed="rId2">
            <a:extLst>
              <a:ext uri="{28A0092B-C50C-407E-A947-70E740481C1C}">
                <a14:useLocalDpi xmlns:a14="http://schemas.microsoft.com/office/drawing/2010/main" val="0"/>
              </a:ext>
            </a:extLst>
          </a:blip>
          <a:srcRect l="12985" t="15004" b="15004"/>
          <a:stretch/>
        </p:blipFill>
        <p:spPr>
          <a:xfrm>
            <a:off x="5698587" y="10"/>
            <a:ext cx="6490364" cy="6857990"/>
          </a:xfrm>
          <a:prstGeom prst="rect">
            <a:avLst/>
          </a:prstGeom>
        </p:spPr>
      </p:pic>
    </p:spTree>
    <p:extLst>
      <p:ext uri="{BB962C8B-B14F-4D97-AF65-F5344CB8AC3E}">
        <p14:creationId xmlns:p14="http://schemas.microsoft.com/office/powerpoint/2010/main" val="3505773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80">
                                          <p:stCondLst>
                                            <p:cond delay="0"/>
                                          </p:stCondLst>
                                        </p:cTn>
                                        <p:tgtEl>
                                          <p:spTgt spid="53"/>
                                        </p:tgtEl>
                                      </p:cBhvr>
                                    </p:animEffect>
                                    <p:anim calcmode="lin" valueType="num">
                                      <p:cBhvr>
                                        <p:cTn id="8"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3" dur="26">
                                          <p:stCondLst>
                                            <p:cond delay="650"/>
                                          </p:stCondLst>
                                        </p:cTn>
                                        <p:tgtEl>
                                          <p:spTgt spid="53"/>
                                        </p:tgtEl>
                                      </p:cBhvr>
                                      <p:to x="100000" y="60000"/>
                                    </p:animScale>
                                    <p:animScale>
                                      <p:cBhvr>
                                        <p:cTn id="14" dur="166" decel="50000">
                                          <p:stCondLst>
                                            <p:cond delay="676"/>
                                          </p:stCondLst>
                                        </p:cTn>
                                        <p:tgtEl>
                                          <p:spTgt spid="53"/>
                                        </p:tgtEl>
                                      </p:cBhvr>
                                      <p:to x="100000" y="100000"/>
                                    </p:animScale>
                                    <p:animScale>
                                      <p:cBhvr>
                                        <p:cTn id="15" dur="26">
                                          <p:stCondLst>
                                            <p:cond delay="1312"/>
                                          </p:stCondLst>
                                        </p:cTn>
                                        <p:tgtEl>
                                          <p:spTgt spid="53"/>
                                        </p:tgtEl>
                                      </p:cBhvr>
                                      <p:to x="100000" y="80000"/>
                                    </p:animScale>
                                    <p:animScale>
                                      <p:cBhvr>
                                        <p:cTn id="16" dur="166" decel="50000">
                                          <p:stCondLst>
                                            <p:cond delay="1338"/>
                                          </p:stCondLst>
                                        </p:cTn>
                                        <p:tgtEl>
                                          <p:spTgt spid="53"/>
                                        </p:tgtEl>
                                      </p:cBhvr>
                                      <p:to x="100000" y="100000"/>
                                    </p:animScale>
                                    <p:animScale>
                                      <p:cBhvr>
                                        <p:cTn id="17" dur="26">
                                          <p:stCondLst>
                                            <p:cond delay="1642"/>
                                          </p:stCondLst>
                                        </p:cTn>
                                        <p:tgtEl>
                                          <p:spTgt spid="53"/>
                                        </p:tgtEl>
                                      </p:cBhvr>
                                      <p:to x="100000" y="90000"/>
                                    </p:animScale>
                                    <p:animScale>
                                      <p:cBhvr>
                                        <p:cTn id="18" dur="166" decel="50000">
                                          <p:stCondLst>
                                            <p:cond delay="1668"/>
                                          </p:stCondLst>
                                        </p:cTn>
                                        <p:tgtEl>
                                          <p:spTgt spid="53"/>
                                        </p:tgtEl>
                                      </p:cBhvr>
                                      <p:to x="100000" y="100000"/>
                                    </p:animScale>
                                    <p:animScale>
                                      <p:cBhvr>
                                        <p:cTn id="19" dur="26">
                                          <p:stCondLst>
                                            <p:cond delay="1808"/>
                                          </p:stCondLst>
                                        </p:cTn>
                                        <p:tgtEl>
                                          <p:spTgt spid="53"/>
                                        </p:tgtEl>
                                      </p:cBhvr>
                                      <p:to x="100000" y="95000"/>
                                    </p:animScale>
                                    <p:animScale>
                                      <p:cBhvr>
                                        <p:cTn id="20" dur="166" decel="50000">
                                          <p:stCondLst>
                                            <p:cond delay="1834"/>
                                          </p:stCondLst>
                                        </p:cTn>
                                        <p:tgtEl>
                                          <p:spTgt spid="53"/>
                                        </p:tgtEl>
                                      </p:cBhvr>
                                      <p:to x="100000" y="100000"/>
                                    </p:animScale>
                                  </p:childTnLst>
                                </p:cTn>
                              </p:par>
                            </p:childTnLst>
                          </p:cTn>
                        </p:par>
                        <p:par>
                          <p:cTn id="21" fill="hold">
                            <p:stCondLst>
                              <p:cond delay="2000"/>
                            </p:stCondLst>
                            <p:childTnLst>
                              <p:par>
                                <p:cTn id="22" presetID="22" presetClass="emph" presetSubtype="0" fill="hold" grpId="0" nodeType="afterEffect">
                                  <p:stCondLst>
                                    <p:cond delay="0"/>
                                  </p:stCondLst>
                                  <p:childTnLst>
                                    <p:animClr clrSpc="hsl" dir="cw">
                                      <p:cBhvr override="childStyle">
                                        <p:cTn id="23" dur="500" fill="hold"/>
                                        <p:tgtEl>
                                          <p:spTgt spid="53"/>
                                        </p:tgtEl>
                                        <p:attrNameLst>
                                          <p:attrName>style.color</p:attrName>
                                        </p:attrNameLst>
                                      </p:cBhvr>
                                      <p:by>
                                        <p:hsl h="-7200000" s="0" l="0"/>
                                      </p:by>
                                    </p:animClr>
                                    <p:animClr clrSpc="hsl" dir="cw">
                                      <p:cBhvr>
                                        <p:cTn id="24" dur="500" fill="hold"/>
                                        <p:tgtEl>
                                          <p:spTgt spid="53"/>
                                        </p:tgtEl>
                                        <p:attrNameLst>
                                          <p:attrName>fillcolor</p:attrName>
                                        </p:attrNameLst>
                                      </p:cBhvr>
                                      <p:by>
                                        <p:hsl h="-7200000" s="0" l="0"/>
                                      </p:by>
                                    </p:animClr>
                                    <p:animClr clrSpc="hsl" dir="cw">
                                      <p:cBhvr>
                                        <p:cTn id="25" dur="500" fill="hold"/>
                                        <p:tgtEl>
                                          <p:spTgt spid="53"/>
                                        </p:tgtEl>
                                        <p:attrNameLst>
                                          <p:attrName>stroke.color</p:attrName>
                                        </p:attrNameLst>
                                      </p:cBhvr>
                                      <p:by>
                                        <p:hsl h="-7200000" s="0" l="0"/>
                                      </p:by>
                                    </p:animClr>
                                    <p:set>
                                      <p:cBhvr>
                                        <p:cTn id="26" dur="500" fill="hold"/>
                                        <p:tgtEl>
                                          <p:spTgt spid="53"/>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left)">
                                      <p:cBhvr>
                                        <p:cTn id="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3"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77FE1-D178-D101-CD46-EA98C7544E09}"/>
              </a:ext>
            </a:extLst>
          </p:cNvPr>
          <p:cNvSpPr txBox="1"/>
          <p:nvPr/>
        </p:nvSpPr>
        <p:spPr>
          <a:xfrm>
            <a:off x="6152917" y="-3665"/>
            <a:ext cx="6039083"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Tuvo que haber sido muy difícil para ti contemplar la muerte de Jesús.</a:t>
            </a:r>
          </a:p>
        </p:txBody>
      </p:sp>
      <p:sp>
        <p:nvSpPr>
          <p:cNvPr id="5" name="CuadroTexto 4">
            <a:extLst>
              <a:ext uri="{FF2B5EF4-FFF2-40B4-BE49-F238E27FC236}">
                <a16:creationId xmlns:a16="http://schemas.microsoft.com/office/drawing/2014/main" id="{2BCB3854-7CB4-890B-EA81-F14B00586DC8}"/>
              </a:ext>
            </a:extLst>
          </p:cNvPr>
          <p:cNvSpPr txBox="1"/>
          <p:nvPr/>
        </p:nvSpPr>
        <p:spPr>
          <a:xfrm>
            <a:off x="5294399" y="1112973"/>
            <a:ext cx="3738810" cy="3785652"/>
          </a:xfrm>
          <a:prstGeom prst="rect">
            <a:avLst/>
          </a:prstGeom>
          <a:noFill/>
        </p:spPr>
        <p:txBody>
          <a:bodyPr wrap="square">
            <a:spAutoFit/>
          </a:bodyPr>
          <a:lstStyle/>
          <a:p>
            <a:pPr defTabSz="266700"/>
            <a:r>
              <a:rPr lang="es-ES" sz="2000" b="1" dirty="0"/>
              <a:t>	Mi corazón sangró al ver a mi hijo morir en una cruz por aquellos que lo rechazaron. No sé que habría sido de mí si no hubiera sentido el poder del Espíritu fortaleciéndome y sustentándome en ese momento.</a:t>
            </a:r>
          </a:p>
          <a:p>
            <a:pPr defTabSz="266700"/>
            <a:r>
              <a:rPr lang="es-ES" sz="2000" b="1" dirty="0"/>
              <a:t>Hoy, mi hijo ya no está conmigo físicamente, pero elevo un canto de victoria por saber que Él ha cumplido el gran cometido de su vida en esta tierra.</a:t>
            </a:r>
          </a:p>
        </p:txBody>
      </p:sp>
      <p:pic>
        <p:nvPicPr>
          <p:cNvPr id="9" name="Imagen 8" descr="Una persona con la mano en la cabeza&#10;&#10;Descripción generada automáticamente con confianza baja">
            <a:extLst>
              <a:ext uri="{FF2B5EF4-FFF2-40B4-BE49-F238E27FC236}">
                <a16:creationId xmlns:a16="http://schemas.microsoft.com/office/drawing/2014/main" id="{15612E36-16D7-9AD9-CE9D-82C0FA06437B}"/>
              </a:ext>
            </a:extLst>
          </p:cNvPr>
          <p:cNvPicPr>
            <a:picLocks noChangeAspect="1"/>
          </p:cNvPicPr>
          <p:nvPr/>
        </p:nvPicPr>
        <p:blipFill rotWithShape="1">
          <a:blip r:embed="rId3">
            <a:extLst>
              <a:ext uri="{28A0092B-C50C-407E-A947-70E740481C1C}">
                <a14:useLocalDpi xmlns:a14="http://schemas.microsoft.com/office/drawing/2010/main" val="0"/>
              </a:ext>
            </a:extLst>
          </a:blip>
          <a:srcRect b="25540"/>
          <a:stretch/>
        </p:blipFill>
        <p:spPr>
          <a:xfrm>
            <a:off x="9228714" y="785277"/>
            <a:ext cx="2857500" cy="424828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 hombre con un sombrero&#10;&#10;Descripción generada automáticamente con confianza media">
            <a:extLst>
              <a:ext uri="{FF2B5EF4-FFF2-40B4-BE49-F238E27FC236}">
                <a16:creationId xmlns:a16="http://schemas.microsoft.com/office/drawing/2014/main" id="{19C26501-9E17-C6F3-7BC1-83FC22A93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8" y="0"/>
            <a:ext cx="5141893" cy="685800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45F50139-7677-E389-E604-7C02BA34A7DD}"/>
              </a:ext>
            </a:extLst>
          </p:cNvPr>
          <p:cNvSpPr txBox="1"/>
          <p:nvPr/>
        </p:nvSpPr>
        <p:spPr>
          <a:xfrm>
            <a:off x="5207956" y="5182662"/>
            <a:ext cx="6793544" cy="1569660"/>
          </a:xfrm>
          <a:prstGeom prst="rect">
            <a:avLst/>
          </a:prstGeom>
          <a:gradFill>
            <a:gsLst>
              <a:gs pos="0">
                <a:srgbClr val="8C67A4"/>
              </a:gs>
              <a:gs pos="50000">
                <a:srgbClr val="76548D"/>
              </a:gs>
              <a:gs pos="100000">
                <a:srgbClr val="624378"/>
              </a:gs>
            </a:gsLst>
          </a:gra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effectLst>
                  <a:outerShdw blurRad="38100" dist="38100" dir="2700000" algn="tl">
                    <a:srgbClr val="000000">
                      <a:alpha val="43137"/>
                    </a:srgbClr>
                  </a:outerShdw>
                </a:effectLst>
              </a:rPr>
              <a:t>Permite que el Espíritu Santo te guíe y te dé sabiduría. Que el amor, la entrega y la completa dependencia de Dios te ayuden a lograr la tarea que te ha sido encomendada.</a:t>
            </a:r>
          </a:p>
        </p:txBody>
      </p:sp>
      <p:pic>
        <p:nvPicPr>
          <p:cNvPr id="2" name="Imagen 1">
            <a:extLst>
              <a:ext uri="{FF2B5EF4-FFF2-40B4-BE49-F238E27FC236}">
                <a16:creationId xmlns:a16="http://schemas.microsoft.com/office/drawing/2014/main" id="{6F1DC9B2-1117-1CB7-5383-9F1D7146801D}"/>
              </a:ext>
            </a:extLst>
          </p:cNvPr>
          <p:cNvPicPr>
            <a:picLocks noChangeAspect="1"/>
          </p:cNvPicPr>
          <p:nvPr/>
        </p:nvPicPr>
        <p:blipFill>
          <a:blip r:embed="rId5"/>
          <a:stretch>
            <a:fillRect/>
          </a:stretch>
        </p:blipFill>
        <p:spPr>
          <a:xfrm>
            <a:off x="5207955" y="18913"/>
            <a:ext cx="944962" cy="944962"/>
          </a:xfrm>
          <a:prstGeom prst="rect">
            <a:avLst/>
          </a:prstGeom>
        </p:spPr>
      </p:pic>
      <p:pic>
        <p:nvPicPr>
          <p:cNvPr id="4" name="Imagen 3">
            <a:extLst>
              <a:ext uri="{FF2B5EF4-FFF2-40B4-BE49-F238E27FC236}">
                <a16:creationId xmlns:a16="http://schemas.microsoft.com/office/drawing/2014/main" id="{B91B8EDE-0793-8419-CD62-76E950EF10EE}"/>
              </a:ext>
            </a:extLst>
          </p:cNvPr>
          <p:cNvPicPr>
            <a:picLocks noChangeAspect="1"/>
          </p:cNvPicPr>
          <p:nvPr/>
        </p:nvPicPr>
        <p:blipFill>
          <a:blip r:embed="rId6"/>
          <a:stretch>
            <a:fillRect/>
          </a:stretch>
        </p:blipFill>
        <p:spPr>
          <a:xfrm>
            <a:off x="5370722" y="1181218"/>
            <a:ext cx="237765" cy="2621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648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out)">
                                      <p:cBhvr>
                                        <p:cTn id="34" dur="2000"/>
                                        <p:tgtEl>
                                          <p:spTgt spid="11"/>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wipe(left)">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par>
                          <p:cTn id="47" fill="hold">
                            <p:stCondLst>
                              <p:cond delay="1000"/>
                            </p:stCondLst>
                            <p:childTnLst>
                              <p:par>
                                <p:cTn id="48" presetID="27" presetClass="emph" presetSubtype="0" fill="remove" grpId="1" nodeType="afterEffect">
                                  <p:stCondLst>
                                    <p:cond delay="0"/>
                                  </p:stCondLst>
                                  <p:childTnLst>
                                    <p:animClr clrSpc="rgb" dir="cw">
                                      <p:cBhvr override="childStyle">
                                        <p:cTn id="49" dur="250" autoRev="1" fill="remove"/>
                                        <p:tgtEl>
                                          <p:spTgt spid="7"/>
                                        </p:tgtEl>
                                        <p:attrNameLst>
                                          <p:attrName>style.color</p:attrName>
                                        </p:attrNameLst>
                                      </p:cBhvr>
                                      <p:to>
                                        <a:schemeClr val="bg1"/>
                                      </p:to>
                                    </p:animClr>
                                    <p:animClr clrSpc="rgb" dir="cw">
                                      <p:cBhvr>
                                        <p:cTn id="50" dur="250" autoRev="1" fill="remove"/>
                                        <p:tgtEl>
                                          <p:spTgt spid="7"/>
                                        </p:tgtEl>
                                        <p:attrNameLst>
                                          <p:attrName>fillcolor</p:attrName>
                                        </p:attrNameLst>
                                      </p:cBhvr>
                                      <p:to>
                                        <a:schemeClr val="bg1"/>
                                      </p:to>
                                    </p:animClr>
                                    <p:set>
                                      <p:cBhvr>
                                        <p:cTn id="51" dur="250" autoRev="1" fill="remove"/>
                                        <p:tgtEl>
                                          <p:spTgt spid="7"/>
                                        </p:tgtEl>
                                        <p:attrNameLst>
                                          <p:attrName>fill.type</p:attrName>
                                        </p:attrNameLst>
                                      </p:cBhvr>
                                      <p:to>
                                        <p:strVal val="solid"/>
                                      </p:to>
                                    </p:set>
                                    <p:set>
                                      <p:cBhvr>
                                        <p:cTn id="5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763482E-C6B0-4F8D-90FE-76C25B1BF7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7776"/>
            <a:ext cx="242107" cy="1340860"/>
            <a:chOff x="56167" y="899960"/>
            <a:chExt cx="242107" cy="1340860"/>
          </a:xfrm>
        </p:grpSpPr>
        <p:sp>
          <p:nvSpPr>
            <p:cNvPr id="12" name="Rectangle 2">
              <a:extLst>
                <a:ext uri="{FF2B5EF4-FFF2-40B4-BE49-F238E27FC236}">
                  <a16:creationId xmlns:a16="http://schemas.microsoft.com/office/drawing/2014/main" id="{129B062B-A95D-44CF-8B39-3F512A3CB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9">
              <a:extLst>
                <a:ext uri="{FF2B5EF4-FFF2-40B4-BE49-F238E27FC236}">
                  <a16:creationId xmlns:a16="http://schemas.microsoft.com/office/drawing/2014/main" id="{AAFA0D29-6110-416E-88A2-7FE5D20A1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6B53A87A-F27C-403F-89E6-5F9C7BF1D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E9F992CA-17ED-4498-917B-82248E234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CCE48BBE-46D0-4D42-B76F-82EA8F3B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2B60A21C-F925-4D53-9B82-2A54BD825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53E30A8-7102-40D6-A663-9858ED106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8FABC48A-DD76-4A1F-8D69-085FB47FA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21429B45-62BB-4C66-9F32-F4474D01F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6F8ED381-4DC0-432C-9E67-41B64DDBB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22C864E8-53DE-4D7E-845A-0AB035EF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F907663A-C35E-4E4E-86D3-EDE6C39E1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29FA51B0-D541-425F-B6B7-A0D8929EF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86A9FEBF-8037-4D08-BCB0-C5D294A2B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CC11EA10-D9DC-4A52-B789-8CD67A55C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338DE07B-B730-4132-83B4-44986FED7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6697E973-A918-4FD8-9A4C-5B13A5B65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AA4CD7CC-D5FB-4427-A6D4-D594E979E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DFC90C0F-5A62-47A8-B06E-2F6D61E7B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7BF589B4-EC07-4428-B4C9-09EB55FA2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0714"/>
            <a:ext cx="5291468"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grupo de personas posando por un foto&#10;&#10;Descripción generada automáticamente">
            <a:extLst>
              <a:ext uri="{FF2B5EF4-FFF2-40B4-BE49-F238E27FC236}">
                <a16:creationId xmlns:a16="http://schemas.microsoft.com/office/drawing/2014/main" id="{D26BBC31-884E-C577-4BE8-33C763826DEB}"/>
              </a:ext>
            </a:extLst>
          </p:cNvPr>
          <p:cNvPicPr>
            <a:picLocks noChangeAspect="1"/>
          </p:cNvPicPr>
          <p:nvPr/>
        </p:nvPicPr>
        <p:blipFill rotWithShape="1">
          <a:blip r:embed="rId2">
            <a:extLst>
              <a:ext uri="{28A0092B-C50C-407E-A947-70E740481C1C}">
                <a14:useLocalDpi xmlns:a14="http://schemas.microsoft.com/office/drawing/2010/main" val="0"/>
              </a:ext>
            </a:extLst>
          </a:blip>
          <a:srcRect b="9238"/>
          <a:stretch/>
        </p:blipFill>
        <p:spPr>
          <a:xfrm>
            <a:off x="5346447" y="0"/>
            <a:ext cx="6837128" cy="6472233"/>
          </a:xfrm>
          <a:prstGeom prst="rect">
            <a:avLst/>
          </a:prstGeom>
        </p:spPr>
      </p:pic>
      <p:sp>
        <p:nvSpPr>
          <p:cNvPr id="2" name="CuadroTexto 1">
            <a:extLst>
              <a:ext uri="{FF2B5EF4-FFF2-40B4-BE49-F238E27FC236}">
                <a16:creationId xmlns:a16="http://schemas.microsoft.com/office/drawing/2014/main" id="{1812956D-331B-6626-8127-D434AC9EE1D2}"/>
              </a:ext>
            </a:extLst>
          </p:cNvPr>
          <p:cNvSpPr txBox="1"/>
          <p:nvPr/>
        </p:nvSpPr>
        <p:spPr>
          <a:xfrm>
            <a:off x="239047" y="2832112"/>
            <a:ext cx="4933894" cy="3477875"/>
          </a:xfrm>
          <a:prstGeom prst="rect">
            <a:avLst/>
          </a:prstGeom>
          <a:noFill/>
        </p:spPr>
        <p:txBody>
          <a:bodyPr wrap="square">
            <a:spAutoFit/>
          </a:bodyPr>
          <a:lstStyle/>
          <a:p>
            <a:pPr>
              <a:spcBef>
                <a:spcPts val="600"/>
              </a:spcBef>
              <a:spcAft>
                <a:spcPts val="600"/>
              </a:spcAft>
            </a:pPr>
            <a:r>
              <a:rPr lang="es-ES" sz="2000" b="1" dirty="0"/>
              <a:t>Estas mujeres, al igual que nosotros, cometieron errores. Pero, a la vez, fueron ejemplo del poder del Espíritu Santo que puede cambiar una vida cuando ésta se deja guiar por Él.</a:t>
            </a:r>
          </a:p>
          <a:p>
            <a:pPr>
              <a:spcBef>
                <a:spcPts val="600"/>
              </a:spcBef>
              <a:spcAft>
                <a:spcPts val="600"/>
              </a:spcAft>
            </a:pPr>
            <a:r>
              <a:rPr lang="es-ES" sz="2000" b="1" dirty="0"/>
              <a:t>De esta forma, puede llegar a ser bendición, no solamente para los suyos, sino también a la comunidad donde se desenvuelve.</a:t>
            </a:r>
          </a:p>
          <a:p>
            <a:pPr>
              <a:spcBef>
                <a:spcPts val="600"/>
              </a:spcBef>
              <a:spcAft>
                <a:spcPts val="600"/>
              </a:spcAft>
            </a:pPr>
            <a:r>
              <a:rPr lang="es-ES" sz="2000" b="1" dirty="0"/>
              <a:t>Que Dios nos ayude a poner nuestras vidas en las manos del poderoso Espíritu Santo. </a:t>
            </a:r>
          </a:p>
        </p:txBody>
      </p:sp>
      <p:sp>
        <p:nvSpPr>
          <p:cNvPr id="6" name="CuadroTexto 5">
            <a:extLst>
              <a:ext uri="{FF2B5EF4-FFF2-40B4-BE49-F238E27FC236}">
                <a16:creationId xmlns:a16="http://schemas.microsoft.com/office/drawing/2014/main" id="{4D116A65-AF12-B24A-2736-55594BB4ABA1}"/>
              </a:ext>
            </a:extLst>
          </p:cNvPr>
          <p:cNvSpPr txBox="1"/>
          <p:nvPr/>
        </p:nvSpPr>
        <p:spPr>
          <a:xfrm>
            <a:off x="250150" y="117619"/>
            <a:ext cx="5057546" cy="2440925"/>
          </a:xfrm>
          <a:prstGeom prst="rect">
            <a:avLst/>
          </a:prstGeom>
          <a:noFill/>
        </p:spPr>
        <p:txBody>
          <a:bodyPr wrap="square">
            <a:spAutoFit/>
          </a:bodyPr>
          <a:lstStyle/>
          <a:p>
            <a:pPr algn="ctr">
              <a:lnSpc>
                <a:spcPts val="3700"/>
              </a:lnSpc>
            </a:pPr>
            <a:r>
              <a:rPr lang="es-ES" sz="2800" b="1" dirty="0">
                <a:solidFill>
                  <a:srgbClr val="F1D3FD"/>
                </a:solidFill>
              </a:rPr>
              <a:t>“Y el Dios de esperanza os llene de todo gozo y paz en el creer, para que abundéis en esperanza por el poder del Espíritu Santo” (Romanos 15:13)</a:t>
            </a:r>
          </a:p>
        </p:txBody>
      </p:sp>
    </p:spTree>
    <p:extLst>
      <p:ext uri="{BB962C8B-B14F-4D97-AF65-F5344CB8AC3E}">
        <p14:creationId xmlns:p14="http://schemas.microsoft.com/office/powerpoint/2010/main" val="301047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56D67E1-D343-9DAA-DEF0-E83F8E3CEC8A}"/>
              </a:ext>
            </a:extLst>
          </p:cNvPr>
          <p:cNvSpPr txBox="1"/>
          <p:nvPr/>
        </p:nvSpPr>
        <p:spPr>
          <a:xfrm>
            <a:off x="214873" y="910524"/>
            <a:ext cx="4555091" cy="1631216"/>
          </a:xfrm>
          <a:prstGeom prst="rect">
            <a:avLst/>
          </a:prstGeom>
          <a:noFill/>
        </p:spPr>
        <p:txBody>
          <a:bodyPr wrap="square">
            <a:spAutoFit/>
          </a:bodyPr>
          <a:lstStyle/>
          <a:p>
            <a:r>
              <a:rPr lang="es-ES" sz="2000" b="1" dirty="0"/>
              <a:t>Hoy os presento a una gran mujer: María. Líder nata. Fue escogida por Dios y sustentada por el Espíritu Santo para liderar al pueblo de Israel en un momento específico.</a:t>
            </a:r>
          </a:p>
        </p:txBody>
      </p:sp>
      <p:grpSp>
        <p:nvGrpSpPr>
          <p:cNvPr id="2" name="Grupo 1">
            <a:extLst>
              <a:ext uri="{FF2B5EF4-FFF2-40B4-BE49-F238E27FC236}">
                <a16:creationId xmlns:a16="http://schemas.microsoft.com/office/drawing/2014/main" id="{BE059654-0AD7-9953-8516-D33872D02387}"/>
              </a:ext>
            </a:extLst>
          </p:cNvPr>
          <p:cNvGrpSpPr/>
          <p:nvPr/>
        </p:nvGrpSpPr>
        <p:grpSpPr>
          <a:xfrm>
            <a:off x="88898" y="121781"/>
            <a:ext cx="3041649" cy="687844"/>
            <a:chOff x="88898" y="121781"/>
            <a:chExt cx="3041649" cy="687844"/>
          </a:xfrm>
        </p:grpSpPr>
        <p:pic>
          <p:nvPicPr>
            <p:cNvPr id="12" name="Imagen 11">
              <a:extLst>
                <a:ext uri="{FF2B5EF4-FFF2-40B4-BE49-F238E27FC236}">
                  <a16:creationId xmlns:a16="http://schemas.microsoft.com/office/drawing/2014/main" id="{F37F6D39-6AE0-8D77-4192-430412DBCDCA}"/>
                </a:ext>
              </a:extLst>
            </p:cNvPr>
            <p:cNvPicPr>
              <a:picLocks noChangeAspect="1"/>
            </p:cNvPicPr>
            <p:nvPr/>
          </p:nvPicPr>
          <p:blipFill>
            <a:blip r:embed="rId3"/>
            <a:stretch>
              <a:fillRect/>
            </a:stretch>
          </p:blipFill>
          <p:spPr>
            <a:xfrm>
              <a:off x="88898" y="121781"/>
              <a:ext cx="3041649" cy="687844"/>
            </a:xfrm>
            <a:prstGeom prst="rect">
              <a:avLst/>
            </a:prstGeom>
          </p:spPr>
        </p:pic>
        <p:sp>
          <p:nvSpPr>
            <p:cNvPr id="5" name="CuadroTexto 4">
              <a:extLst>
                <a:ext uri="{FF2B5EF4-FFF2-40B4-BE49-F238E27FC236}">
                  <a16:creationId xmlns:a16="http://schemas.microsoft.com/office/drawing/2014/main" id="{495CB445-9B70-585D-3A13-A8601A2FA0A6}"/>
                </a:ext>
              </a:extLst>
            </p:cNvPr>
            <p:cNvSpPr txBox="1"/>
            <p:nvPr/>
          </p:nvSpPr>
          <p:spPr>
            <a:xfrm>
              <a:off x="88899" y="214992"/>
              <a:ext cx="1184911"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MARÍA </a:t>
              </a:r>
            </a:p>
          </p:txBody>
        </p:sp>
      </p:grpSp>
      <p:sp>
        <p:nvSpPr>
          <p:cNvPr id="10" name="CuadroTexto 9">
            <a:extLst>
              <a:ext uri="{FF2B5EF4-FFF2-40B4-BE49-F238E27FC236}">
                <a16:creationId xmlns:a16="http://schemas.microsoft.com/office/drawing/2014/main" id="{EA3A793E-E4CA-3F12-8AF9-7FFD2C2F05D3}"/>
              </a:ext>
            </a:extLst>
          </p:cNvPr>
          <p:cNvSpPr txBox="1"/>
          <p:nvPr/>
        </p:nvSpPr>
        <p:spPr>
          <a:xfrm>
            <a:off x="1241879" y="153437"/>
            <a:ext cx="1856738" cy="523220"/>
          </a:xfrm>
          <a:prstGeom prst="rect">
            <a:avLst/>
          </a:prstGeom>
          <a:noFill/>
        </p:spPr>
        <p:txBody>
          <a:bodyPr wrap="square" rtlCol="0">
            <a:spAutoFit/>
          </a:bodyPr>
          <a:lstStyle/>
          <a:p>
            <a:pPr algn="ctr"/>
            <a:r>
              <a:rPr lang="es-ES" sz="2800" b="1" spc="300" dirty="0">
                <a:ln w="0"/>
                <a:solidFill>
                  <a:srgbClr val="86291B"/>
                </a:solidFill>
              </a:rPr>
              <a:t>LA LÍDER</a:t>
            </a:r>
          </a:p>
        </p:txBody>
      </p:sp>
      <p:pic>
        <p:nvPicPr>
          <p:cNvPr id="15" name="Imagen 14" descr="Personas sentadas en una mesa&#10;&#10;Descripción generada automáticamente con confianza baja">
            <a:extLst>
              <a:ext uri="{FF2B5EF4-FFF2-40B4-BE49-F238E27FC236}">
                <a16:creationId xmlns:a16="http://schemas.microsoft.com/office/drawing/2014/main" id="{82C925B5-2282-EA0B-2EFE-2B28EDA51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595" y="121781"/>
            <a:ext cx="6834532" cy="4937067"/>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sp>
        <p:nvSpPr>
          <p:cNvPr id="17" name="CuadroTexto 16">
            <a:extLst>
              <a:ext uri="{FF2B5EF4-FFF2-40B4-BE49-F238E27FC236}">
                <a16:creationId xmlns:a16="http://schemas.microsoft.com/office/drawing/2014/main" id="{9D396845-52F0-2DEB-93CA-99F49092AE89}"/>
              </a:ext>
            </a:extLst>
          </p:cNvPr>
          <p:cNvSpPr txBox="1"/>
          <p:nvPr/>
        </p:nvSpPr>
        <p:spPr>
          <a:xfrm>
            <a:off x="214873" y="2551847"/>
            <a:ext cx="4630507" cy="2631490"/>
          </a:xfrm>
          <a:prstGeom prst="rect">
            <a:avLst/>
          </a:prstGeom>
          <a:noFill/>
        </p:spPr>
        <p:txBody>
          <a:bodyPr wrap="square">
            <a:spAutoFit/>
          </a:bodyPr>
          <a:lstStyle/>
          <a:p>
            <a:pPr>
              <a:spcBef>
                <a:spcPts val="600"/>
              </a:spcBef>
            </a:pPr>
            <a:r>
              <a:rPr lang="es-ES" sz="2000" b="1" dirty="0"/>
              <a:t>María era la hermana mayor de Aarón y de Moisés.</a:t>
            </a:r>
          </a:p>
          <a:p>
            <a:pPr>
              <a:spcBef>
                <a:spcPts val="600"/>
              </a:spcBef>
            </a:pPr>
            <a:r>
              <a:rPr lang="es-ES" sz="2000" b="1" dirty="0"/>
              <a:t>Desde muy pequeña, por su carácter decidido y de liderazgo, sus padres le encomendaron el cuidado de su hermano menor, Moisés, pues Faraón había dado la orden de matar a todos los niños varones que naciesen del pueblo de Israel.</a:t>
            </a:r>
          </a:p>
        </p:txBody>
      </p:sp>
      <p:sp>
        <p:nvSpPr>
          <p:cNvPr id="19" name="CuadroTexto 18">
            <a:extLst>
              <a:ext uri="{FF2B5EF4-FFF2-40B4-BE49-F238E27FC236}">
                <a16:creationId xmlns:a16="http://schemas.microsoft.com/office/drawing/2014/main" id="{BD9E9A2B-C30E-4BE3-ED99-2C9EFB15FD85}"/>
              </a:ext>
            </a:extLst>
          </p:cNvPr>
          <p:cNvSpPr txBox="1"/>
          <p:nvPr/>
        </p:nvSpPr>
        <p:spPr>
          <a:xfrm>
            <a:off x="214873" y="5165131"/>
            <a:ext cx="11820525" cy="1631216"/>
          </a:xfrm>
          <a:prstGeom prst="rect">
            <a:avLst/>
          </a:prstGeom>
          <a:noFill/>
        </p:spPr>
        <p:txBody>
          <a:bodyPr wrap="square">
            <a:spAutoFit/>
          </a:bodyPr>
          <a:lstStyle/>
          <a:p>
            <a:r>
              <a:rPr lang="es-ES" sz="2000" b="1" dirty="0"/>
              <a:t>Cuando el bebe estuvo en peligro, sin temor y con cabeza fría, no dudo un segundo en ofrecer su ayuda. Cuidó la pequeña cesta mientras navegaba en el rio Nilo y presentó a la princesa a su propia madre para la crianza del bebé.</a:t>
            </a:r>
          </a:p>
          <a:p>
            <a:r>
              <a:rPr lang="es-ES" sz="2000" b="1" dirty="0"/>
              <a:t>Esta mujer es un ejemplo de liderazgo desde la niñez y durante toda su vida. Pero ¿qué podría decirnos ella de su propia historia?</a:t>
            </a:r>
          </a:p>
        </p:txBody>
      </p:sp>
    </p:spTree>
    <p:extLst>
      <p:ext uri="{BB962C8B-B14F-4D97-AF65-F5344CB8AC3E}">
        <p14:creationId xmlns:p14="http://schemas.microsoft.com/office/powerpoint/2010/main" val="278926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750"/>
                                        <p:tgtEl>
                                          <p:spTgt spid="10"/>
                                        </p:tgtEl>
                                      </p:cBhvr>
                                    </p:animEffect>
                                    <p:anim calcmode="lin" valueType="num">
                                      <p:cBhvr>
                                        <p:cTn id="25" dur="750" fill="hold"/>
                                        <p:tgtEl>
                                          <p:spTgt spid="10"/>
                                        </p:tgtEl>
                                        <p:attrNameLst>
                                          <p:attrName>ppt_w</p:attrName>
                                        </p:attrNameLst>
                                      </p:cBhvr>
                                      <p:tavLst>
                                        <p:tav tm="0" fmla="#ppt_w*sin(2.5*pi*$)">
                                          <p:val>
                                            <p:fltVal val="0"/>
                                          </p:val>
                                        </p:tav>
                                        <p:tav tm="100000">
                                          <p:val>
                                            <p:fltVal val="1"/>
                                          </p:val>
                                        </p:tav>
                                      </p:tavLst>
                                    </p:anim>
                                    <p:anim calcmode="lin" valueType="num">
                                      <p:cBhvr>
                                        <p:cTn id="26" dur="750" fill="hold"/>
                                        <p:tgtEl>
                                          <p:spTgt spid="10"/>
                                        </p:tgtEl>
                                        <p:attrNameLst>
                                          <p:attrName>ppt_h</p:attrName>
                                        </p:attrNameLst>
                                      </p:cBhvr>
                                      <p:tavLst>
                                        <p:tav tm="0">
                                          <p:val>
                                            <p:strVal val="#ppt_h"/>
                                          </p:val>
                                        </p:tav>
                                        <p:tav tm="100000">
                                          <p:val>
                                            <p:strVal val="#ppt_h"/>
                                          </p:val>
                                        </p:tav>
                                      </p:tavLst>
                                    </p:anim>
                                  </p:childTnLst>
                                </p:cTn>
                              </p:par>
                            </p:childTnLst>
                          </p:cTn>
                        </p:par>
                        <p:par>
                          <p:cTn id="27" fill="hold">
                            <p:stCondLst>
                              <p:cond delay="2750"/>
                            </p:stCondLst>
                            <p:childTnLst>
                              <p:par>
                                <p:cTn id="28" presetID="1" presetClass="path" presetSubtype="0" accel="50000" decel="50000" fill="hold" nodeType="afterEffect">
                                  <p:stCondLst>
                                    <p:cond delay="0"/>
                                  </p:stCondLst>
                                  <p:childTnLst>
                                    <p:animMotion origin="layout" path="M -3.33333E-6 2.22222E-6 C 0.06901 2.22222E-6 0.125 0.05602 0.125 0.125 C 0.125 0.19398 0.06901 0.25 -3.33333E-6 0.25 C -0.06901 0.25 -0.125 0.19398 -0.125 0.125 C -0.125 0.05602 -0.06901 2.22222E-6 -3.33333E-6 2.22222E-6 Z " pathEditMode="relative" rAng="0" ptsTypes="AAAAA">
                                      <p:cBhvr>
                                        <p:cTn id="29" dur="2000" fill="hold"/>
                                        <p:tgtEl>
                                          <p:spTgt spid="15"/>
                                        </p:tgtEl>
                                        <p:attrNameLst>
                                          <p:attrName>ppt_x</p:attrName>
                                          <p:attrName>ppt_y</p:attrName>
                                        </p:attrNameLst>
                                      </p:cBhvr>
                                      <p:rCtr x="0" y="12500"/>
                                    </p:animMotion>
                                  </p:childTnLst>
                                </p:cTn>
                              </p:par>
                            </p:childTnLst>
                          </p:cTn>
                        </p:par>
                        <p:par>
                          <p:cTn id="30" fill="hold">
                            <p:stCondLst>
                              <p:cond delay="475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31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5F398F-33FF-70B2-E42B-3D5EE4AF405B}"/>
              </a:ext>
            </a:extLst>
          </p:cNvPr>
          <p:cNvSpPr txBox="1"/>
          <p:nvPr/>
        </p:nvSpPr>
        <p:spPr>
          <a:xfrm>
            <a:off x="762592" y="0"/>
            <a:ext cx="5442798" cy="830997"/>
          </a:xfrm>
          <a:prstGeom prst="rect">
            <a:avLst/>
          </a:prstGeom>
          <a:noFill/>
        </p:spPr>
        <p:txBody>
          <a:bodyPr wrap="square">
            <a:spAutoFit/>
          </a:bodyPr>
          <a:lstStyle/>
          <a:p>
            <a:r>
              <a:rPr lang="es-ES" sz="2400" dirty="0">
                <a:latin typeface="Aldo Pro Black" panose="00000A00000000000000" pitchFamily="50" charset="0"/>
              </a:rPr>
              <a:t>¿Qué sucedió en tu vida durante el tiempo que Moisés estuvo apartado de su pueblo?</a:t>
            </a:r>
          </a:p>
        </p:txBody>
      </p:sp>
      <p:sp>
        <p:nvSpPr>
          <p:cNvPr id="5" name="CuadroTexto 4">
            <a:extLst>
              <a:ext uri="{FF2B5EF4-FFF2-40B4-BE49-F238E27FC236}">
                <a16:creationId xmlns:a16="http://schemas.microsoft.com/office/drawing/2014/main" id="{A2459539-35E9-F82D-1B23-EA2A69ED54E7}"/>
              </a:ext>
            </a:extLst>
          </p:cNvPr>
          <p:cNvSpPr txBox="1"/>
          <p:nvPr/>
        </p:nvSpPr>
        <p:spPr>
          <a:xfrm>
            <a:off x="129238" y="806194"/>
            <a:ext cx="6498394" cy="2862322"/>
          </a:xfrm>
          <a:prstGeom prst="rect">
            <a:avLst/>
          </a:prstGeom>
          <a:noFill/>
        </p:spPr>
        <p:txBody>
          <a:bodyPr wrap="square">
            <a:spAutoFit/>
          </a:bodyPr>
          <a:lstStyle/>
          <a:p>
            <a:pPr defTabSz="269875"/>
            <a:r>
              <a:rPr lang="es-ES" sz="2000" b="1" dirty="0"/>
              <a:t>	Crecí con el pueblo de Israel, sufrí sus privaciones y maltratos, lo que fue una bendición para mí. Algunos dirán: ¿Una bendición? Sí, lo fue. Durante este tiempo pude identificarme estrechamente con mi pueblo. Me convertí en su amiga, en alguien que les entendía, y en quien podían confiar.</a:t>
            </a:r>
          </a:p>
          <a:p>
            <a:r>
              <a:rPr lang="es-ES" sz="2000" b="1" dirty="0"/>
              <a:t>Dios, a través del Espíritu Santo, estaba preparándome para la gran responsabilidad de apoyar a mi hermano Aarón y a Moisés en la labor que Dios les había encomendado.</a:t>
            </a:r>
          </a:p>
        </p:txBody>
      </p:sp>
      <p:sp>
        <p:nvSpPr>
          <p:cNvPr id="7" name="CuadroTexto 6">
            <a:extLst>
              <a:ext uri="{FF2B5EF4-FFF2-40B4-BE49-F238E27FC236}">
                <a16:creationId xmlns:a16="http://schemas.microsoft.com/office/drawing/2014/main" id="{E39D961C-FD5E-6C25-6235-E4FB5E638252}"/>
              </a:ext>
            </a:extLst>
          </p:cNvPr>
          <p:cNvSpPr txBox="1"/>
          <p:nvPr/>
        </p:nvSpPr>
        <p:spPr>
          <a:xfrm>
            <a:off x="5552087" y="3684430"/>
            <a:ext cx="6498393" cy="1569660"/>
          </a:xfrm>
          <a:prstGeom prst="rect">
            <a:avLst/>
          </a:prstGeom>
          <a:noFill/>
        </p:spPr>
        <p:txBody>
          <a:bodyPr wrap="square">
            <a:spAutoFit/>
          </a:bodyPr>
          <a:lstStyle>
            <a:defPPr>
              <a:defRPr lang="es-ES"/>
            </a:defPPr>
            <a:lvl1pPr>
              <a:defRPr sz="2000">
                <a:latin typeface="Aldo Pro Black" panose="00000A00000000000000" pitchFamily="50" charset="0"/>
              </a:defRPr>
            </a:lvl1pPr>
          </a:lstStyle>
          <a:p>
            <a:r>
              <a:rPr lang="es-ES" sz="2400" dirty="0"/>
              <a:t>Fue un importante papel en ese preciso momento de tanto desanimo para Israel, pues noto, por lo que dices, que ellos confiaban profundamente en ti. ¿Estoy en lo cierto?</a:t>
            </a:r>
          </a:p>
        </p:txBody>
      </p:sp>
      <p:sp>
        <p:nvSpPr>
          <p:cNvPr id="9" name="CuadroTexto 8">
            <a:extLst>
              <a:ext uri="{FF2B5EF4-FFF2-40B4-BE49-F238E27FC236}">
                <a16:creationId xmlns:a16="http://schemas.microsoft.com/office/drawing/2014/main" id="{8A0FC5D6-7168-9CD4-2D15-75D9212EF50E}"/>
              </a:ext>
            </a:extLst>
          </p:cNvPr>
          <p:cNvSpPr txBox="1"/>
          <p:nvPr/>
        </p:nvSpPr>
        <p:spPr>
          <a:xfrm>
            <a:off x="4798931" y="5375403"/>
            <a:ext cx="7387655" cy="1323439"/>
          </a:xfrm>
          <a:prstGeom prst="rect">
            <a:avLst/>
          </a:prstGeom>
          <a:noFill/>
        </p:spPr>
        <p:txBody>
          <a:bodyPr wrap="square">
            <a:spAutoFit/>
          </a:bodyPr>
          <a:lstStyle/>
          <a:p>
            <a:pPr defTabSz="269875"/>
            <a:r>
              <a:rPr lang="es-ES" sz="2000" b="1" dirty="0"/>
              <a:t>	Es cierto. Por la gracia del Espíritu Santo fui dotada de liderazgo. Dios me hizo su profetisa y muy pronto me convertí en la mano derecha de mi hermano Moisés. Lideré a las mujeres de Israel y, con entusiasmo, canté alabanzas a Dios junto a las dunas del Mar Rojo.</a:t>
            </a:r>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D6BB1D6F-FAA9-5D66-A05A-ED7FAC975468}"/>
              </a:ext>
            </a:extLst>
          </p:cNvPr>
          <p:cNvPicPr>
            <a:picLocks noChangeAspect="1"/>
          </p:cNvPicPr>
          <p:nvPr/>
        </p:nvPicPr>
        <p:blipFill rotWithShape="1">
          <a:blip r:embed="rId3">
            <a:extLst>
              <a:ext uri="{28A0092B-C50C-407E-A947-70E740481C1C}">
                <a14:useLocalDpi xmlns:a14="http://schemas.microsoft.com/office/drawing/2010/main" val="0"/>
              </a:ext>
            </a:extLst>
          </a:blip>
          <a:srcRect b="4458"/>
          <a:stretch/>
        </p:blipFill>
        <p:spPr>
          <a:xfrm>
            <a:off x="141520" y="3684430"/>
            <a:ext cx="4449334" cy="3056906"/>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13" name="Imagen 12" descr="Dibujo de una ciudad&#10;&#10;Descripción generada automáticamente con confianza media">
            <a:extLst>
              <a:ext uri="{FF2B5EF4-FFF2-40B4-BE49-F238E27FC236}">
                <a16:creationId xmlns:a16="http://schemas.microsoft.com/office/drawing/2014/main" id="{574727D5-82A7-E6CA-5BF3-475F06F4CC0A}"/>
              </a:ext>
            </a:extLst>
          </p:cNvPr>
          <p:cNvPicPr>
            <a:picLocks noChangeAspect="1"/>
          </p:cNvPicPr>
          <p:nvPr/>
        </p:nvPicPr>
        <p:blipFill rotWithShape="1">
          <a:blip r:embed="rId4">
            <a:extLst>
              <a:ext uri="{28A0092B-C50C-407E-A947-70E740481C1C}">
                <a14:useLocalDpi xmlns:a14="http://schemas.microsoft.com/office/drawing/2010/main" val="0"/>
              </a:ext>
            </a:extLst>
          </a:blip>
          <a:srcRect l="3376"/>
          <a:stretch/>
        </p:blipFill>
        <p:spPr>
          <a:xfrm>
            <a:off x="6664614" y="159158"/>
            <a:ext cx="5422919" cy="3159775"/>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833B4E6F-73B5-73D2-E2CA-BA58BBE8E2FA}"/>
              </a:ext>
            </a:extLst>
          </p:cNvPr>
          <p:cNvPicPr>
            <a:picLocks noChangeAspect="1"/>
          </p:cNvPicPr>
          <p:nvPr/>
        </p:nvPicPr>
        <p:blipFill>
          <a:blip r:embed="rId5"/>
          <a:stretch>
            <a:fillRect/>
          </a:stretch>
        </p:blipFill>
        <p:spPr>
          <a:xfrm>
            <a:off x="215889" y="891957"/>
            <a:ext cx="233866" cy="266283"/>
          </a:xfrm>
          <a:prstGeom prst="rect">
            <a:avLst/>
          </a:prstGeom>
          <a:effectLst>
            <a:outerShdw blurRad="63500" sx="102000" sy="102000" algn="ctr" rotWithShape="0">
              <a:prstClr val="black">
                <a:alpha val="40000"/>
              </a:prstClr>
            </a:outerShdw>
          </a:effectLst>
        </p:spPr>
      </p:pic>
      <p:pic>
        <p:nvPicPr>
          <p:cNvPr id="27" name="Imagen 26">
            <a:extLst>
              <a:ext uri="{FF2B5EF4-FFF2-40B4-BE49-F238E27FC236}">
                <a16:creationId xmlns:a16="http://schemas.microsoft.com/office/drawing/2014/main" id="{F4568EBB-EB16-FC9E-0791-25824361D47B}"/>
              </a:ext>
            </a:extLst>
          </p:cNvPr>
          <p:cNvPicPr>
            <a:picLocks noChangeAspect="1"/>
          </p:cNvPicPr>
          <p:nvPr/>
        </p:nvPicPr>
        <p:blipFill>
          <a:blip r:embed="rId6"/>
          <a:stretch>
            <a:fillRect/>
          </a:stretch>
        </p:blipFill>
        <p:spPr>
          <a:xfrm>
            <a:off x="215889" y="84826"/>
            <a:ext cx="619125" cy="619125"/>
          </a:xfrm>
          <a:prstGeom prst="rect">
            <a:avLst/>
          </a:prstGeom>
        </p:spPr>
      </p:pic>
      <p:pic>
        <p:nvPicPr>
          <p:cNvPr id="28" name="Imagen 27">
            <a:extLst>
              <a:ext uri="{FF2B5EF4-FFF2-40B4-BE49-F238E27FC236}">
                <a16:creationId xmlns:a16="http://schemas.microsoft.com/office/drawing/2014/main" id="{136C88E0-0885-E57A-F9B6-A3D80AB771E7}"/>
              </a:ext>
            </a:extLst>
          </p:cNvPr>
          <p:cNvPicPr>
            <a:picLocks noChangeAspect="1"/>
          </p:cNvPicPr>
          <p:nvPr/>
        </p:nvPicPr>
        <p:blipFill>
          <a:blip r:embed="rId7"/>
          <a:stretch>
            <a:fillRect/>
          </a:stretch>
        </p:blipFill>
        <p:spPr>
          <a:xfrm>
            <a:off x="4930241" y="3747595"/>
            <a:ext cx="621846" cy="615749"/>
          </a:xfrm>
          <a:prstGeom prst="rect">
            <a:avLst/>
          </a:prstGeom>
        </p:spPr>
      </p:pic>
      <p:pic>
        <p:nvPicPr>
          <p:cNvPr id="29" name="Imagen 28">
            <a:extLst>
              <a:ext uri="{FF2B5EF4-FFF2-40B4-BE49-F238E27FC236}">
                <a16:creationId xmlns:a16="http://schemas.microsoft.com/office/drawing/2014/main" id="{C2D8570D-C55D-9E9D-A85B-D346F97F9F08}"/>
              </a:ext>
            </a:extLst>
          </p:cNvPr>
          <p:cNvPicPr>
            <a:picLocks noChangeAspect="1"/>
          </p:cNvPicPr>
          <p:nvPr/>
        </p:nvPicPr>
        <p:blipFill>
          <a:blip r:embed="rId8"/>
          <a:stretch>
            <a:fillRect/>
          </a:stretch>
        </p:blipFill>
        <p:spPr>
          <a:xfrm>
            <a:off x="4904114" y="5460003"/>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66978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27"/>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27"/>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par>
                          <p:cTn id="27" fill="hold">
                            <p:stCondLst>
                              <p:cond delay="0"/>
                            </p:stCondLst>
                            <p:childTnLst>
                              <p:par>
                                <p:cTn id="28" presetID="2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left)">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0"/>
                            </p:stCondLst>
                            <p:childTnLst>
                              <p:par>
                                <p:cTn id="41" presetID="35" presetClass="emph" presetSubtype="0" fill="hold" nodeType="afterEffect">
                                  <p:stCondLst>
                                    <p:cond delay="0"/>
                                  </p:stCondLst>
                                  <p:childTnLst>
                                    <p:anim calcmode="discrete" valueType="str">
                                      <p:cBhvr>
                                        <p:cTn id="42"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43" fill="hold">
                            <p:stCondLst>
                              <p:cond delay="1000"/>
                            </p:stCondLst>
                            <p:childTnLst>
                              <p:par>
                                <p:cTn id="44" presetID="35" presetClass="emph" presetSubtype="0" fill="hold" nodeType="afterEffect">
                                  <p:stCondLst>
                                    <p:cond delay="0"/>
                                  </p:stCondLst>
                                  <p:childTnLst>
                                    <p:anim calcmode="discrete" valueType="str">
                                      <p:cBhvr>
                                        <p:cTn id="45"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1+#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par>
                                <p:cTn id="51" presetID="50" presetClass="entr" presetSubtype="0" decel="10000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strVal val="#ppt_w+.3"/>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Effect transition="in" filter="fade">
                                      <p:cBhvr>
                                        <p:cTn id="55" dur="1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childTnLst>
                          </p:cTn>
                        </p:par>
                        <p:par>
                          <p:cTn id="60" fill="hold">
                            <p:stCondLst>
                              <p:cond delay="0"/>
                            </p:stCondLst>
                            <p:childTnLst>
                              <p:par>
                                <p:cTn id="61" presetID="22" presetClass="entr" presetSubtype="8"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31000" r="-22000" b="-17000"/>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4BFC6E96-59CF-7AC1-49BE-82C134134B74}"/>
              </a:ext>
            </a:extLst>
          </p:cNvPr>
          <p:cNvPicPr>
            <a:picLocks noChangeAspect="1"/>
          </p:cNvPicPr>
          <p:nvPr/>
        </p:nvPicPr>
        <p:blipFill>
          <a:blip r:embed="rId3"/>
          <a:stretch>
            <a:fillRect/>
          </a:stretch>
        </p:blipFill>
        <p:spPr>
          <a:xfrm>
            <a:off x="73036" y="2948187"/>
            <a:ext cx="6609806" cy="3718016"/>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0E3F2993-AC9E-A181-EB32-A1542F99AD58}"/>
              </a:ext>
            </a:extLst>
          </p:cNvPr>
          <p:cNvSpPr txBox="1"/>
          <p:nvPr/>
        </p:nvSpPr>
        <p:spPr>
          <a:xfrm>
            <a:off x="1209810" y="0"/>
            <a:ext cx="9754281"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Qué hermosa, importante y a la vez agobiante labor te fue encomendada. ¿Alguna vez sentiste que era demasiado para ti?</a:t>
            </a:r>
          </a:p>
        </p:txBody>
      </p:sp>
      <p:sp>
        <p:nvSpPr>
          <p:cNvPr id="5" name="CuadroTexto 4">
            <a:extLst>
              <a:ext uri="{FF2B5EF4-FFF2-40B4-BE49-F238E27FC236}">
                <a16:creationId xmlns:a16="http://schemas.microsoft.com/office/drawing/2014/main" id="{7A59C5ED-E20B-1DAB-6A95-EC80FF0A6F30}"/>
              </a:ext>
            </a:extLst>
          </p:cNvPr>
          <p:cNvSpPr txBox="1"/>
          <p:nvPr/>
        </p:nvSpPr>
        <p:spPr>
          <a:xfrm>
            <a:off x="125881" y="919617"/>
            <a:ext cx="11704757" cy="1938992"/>
          </a:xfrm>
          <a:prstGeom prst="rect">
            <a:avLst/>
          </a:prstGeom>
          <a:noFill/>
        </p:spPr>
        <p:txBody>
          <a:bodyPr wrap="square">
            <a:spAutoFit/>
          </a:bodyPr>
          <a:lstStyle/>
          <a:p>
            <a:pPr defTabSz="269875"/>
            <a:r>
              <a:rPr lang="es-ES" sz="2000" b="1" dirty="0"/>
              <a:t>	Sí. Pero ahora comprendo que no fui yo la que realizaba las labores. Era el Espíritu Santo obrando a través de mí. No creas que fue fácil aprenderlo. Cometí un terrible error contra Dios y contra el líder que Él había escogido, Moisés. Por esta razón, tuve que padecer de lepra y estar fuera del campamento durante una semana. Pero aún en esos momentos sentí el poder sustentador de Dios por medio de su Espíritu. Además, me animó el amor de mi pueblo que se paralizo durante ese tiempo, esperando mi regreso. El Espíritu tocó mi corazón, Dios curó mi lepra y me perdonó de mi pecado.</a:t>
            </a:r>
          </a:p>
        </p:txBody>
      </p:sp>
      <p:sp>
        <p:nvSpPr>
          <p:cNvPr id="7" name="CuadroTexto 6">
            <a:extLst>
              <a:ext uri="{FF2B5EF4-FFF2-40B4-BE49-F238E27FC236}">
                <a16:creationId xmlns:a16="http://schemas.microsoft.com/office/drawing/2014/main" id="{B30CCA70-8269-28FA-6FE7-AAE21B0573A9}"/>
              </a:ext>
            </a:extLst>
          </p:cNvPr>
          <p:cNvSpPr txBox="1"/>
          <p:nvPr/>
        </p:nvSpPr>
        <p:spPr>
          <a:xfrm>
            <a:off x="6819402" y="3792910"/>
            <a:ext cx="2037490" cy="1938992"/>
          </a:xfrm>
          <a:prstGeom prst="rect">
            <a:avLst/>
          </a:prstGeom>
          <a:gradFill>
            <a:gsLst>
              <a:gs pos="0">
                <a:srgbClr val="BD422B"/>
              </a:gs>
              <a:gs pos="54000">
                <a:srgbClr val="DC705E"/>
              </a:gs>
              <a:gs pos="100000">
                <a:srgbClr val="D96953"/>
              </a:gs>
            </a:gsLst>
          </a:gra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s-ES" sz="2400" b="1" dirty="0">
                <a:effectLst>
                  <a:outerShdw blurRad="38100" dist="38100" dir="2700000" algn="tl">
                    <a:srgbClr val="000000">
                      <a:alpha val="43137"/>
                    </a:srgbClr>
                  </a:outerShdw>
                </a:effectLst>
              </a:rPr>
              <a:t>Alaba a Dios por su amor, por su perdón, y por su poder sustentador</a:t>
            </a:r>
          </a:p>
        </p:txBody>
      </p:sp>
      <p:pic>
        <p:nvPicPr>
          <p:cNvPr id="11" name="Imagen 10" descr="Imagen que contiene tabla, cama, hombre, grupo&#10;&#10;Descripción generada automáticamente">
            <a:extLst>
              <a:ext uri="{FF2B5EF4-FFF2-40B4-BE49-F238E27FC236}">
                <a16:creationId xmlns:a16="http://schemas.microsoft.com/office/drawing/2014/main" id="{8C8F4239-23B8-81CD-E1F8-03F076C77FE6}"/>
              </a:ext>
            </a:extLst>
          </p:cNvPr>
          <p:cNvPicPr>
            <a:picLocks noChangeAspect="1"/>
          </p:cNvPicPr>
          <p:nvPr/>
        </p:nvPicPr>
        <p:blipFill rotWithShape="1">
          <a:blip r:embed="rId4">
            <a:extLst>
              <a:ext uri="{28A0092B-C50C-407E-A947-70E740481C1C}">
                <a14:useLocalDpi xmlns:a14="http://schemas.microsoft.com/office/drawing/2010/main" val="0"/>
              </a:ext>
            </a:extLst>
          </a:blip>
          <a:srcRect t="6729"/>
          <a:stretch/>
        </p:blipFill>
        <p:spPr>
          <a:xfrm>
            <a:off x="8993452" y="2858609"/>
            <a:ext cx="3125512" cy="3807594"/>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0B158277-93BB-51BC-67F9-EB343AE65C8A}"/>
              </a:ext>
            </a:extLst>
          </p:cNvPr>
          <p:cNvPicPr>
            <a:picLocks noChangeAspect="1"/>
          </p:cNvPicPr>
          <p:nvPr/>
        </p:nvPicPr>
        <p:blipFill>
          <a:blip r:embed="rId5"/>
          <a:stretch>
            <a:fillRect/>
          </a:stretch>
        </p:blipFill>
        <p:spPr>
          <a:xfrm>
            <a:off x="587964" y="90205"/>
            <a:ext cx="621846" cy="615749"/>
          </a:xfrm>
          <a:prstGeom prst="rect">
            <a:avLst/>
          </a:prstGeom>
        </p:spPr>
      </p:pic>
      <p:pic>
        <p:nvPicPr>
          <p:cNvPr id="6" name="Imagen 5">
            <a:extLst>
              <a:ext uri="{FF2B5EF4-FFF2-40B4-BE49-F238E27FC236}">
                <a16:creationId xmlns:a16="http://schemas.microsoft.com/office/drawing/2014/main" id="{161A2193-F8BD-3D85-CA47-9F7116B12085}"/>
              </a:ext>
            </a:extLst>
          </p:cNvPr>
          <p:cNvPicPr>
            <a:picLocks noChangeAspect="1"/>
          </p:cNvPicPr>
          <p:nvPr/>
        </p:nvPicPr>
        <p:blipFill>
          <a:blip r:embed="rId6"/>
          <a:stretch>
            <a:fillRect/>
          </a:stretch>
        </p:blipFill>
        <p:spPr>
          <a:xfrm>
            <a:off x="227730" y="995814"/>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46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par>
                          <p:cTn id="45" fill="hold">
                            <p:stCondLst>
                              <p:cond delay="1000"/>
                            </p:stCondLst>
                            <p:childTnLst>
                              <p:par>
                                <p:cTn id="46" presetID="27" presetClass="emph" presetSubtype="0" fill="remove" grpId="1" nodeType="afterEffect">
                                  <p:stCondLst>
                                    <p:cond delay="0"/>
                                  </p:stCondLst>
                                  <p:childTnLst>
                                    <p:animClr clrSpc="rgb" dir="cw">
                                      <p:cBhvr override="childStyle">
                                        <p:cTn id="47" dur="250" autoRev="1" fill="remove"/>
                                        <p:tgtEl>
                                          <p:spTgt spid="7"/>
                                        </p:tgtEl>
                                        <p:attrNameLst>
                                          <p:attrName>style.color</p:attrName>
                                        </p:attrNameLst>
                                      </p:cBhvr>
                                      <p:to>
                                        <a:schemeClr val="bg1"/>
                                      </p:to>
                                    </p:animClr>
                                    <p:animClr clrSpc="rgb" dir="cw">
                                      <p:cBhvr>
                                        <p:cTn id="48" dur="250" autoRev="1" fill="remove"/>
                                        <p:tgtEl>
                                          <p:spTgt spid="7"/>
                                        </p:tgtEl>
                                        <p:attrNameLst>
                                          <p:attrName>fillcolor</p:attrName>
                                        </p:attrNameLst>
                                      </p:cBhvr>
                                      <p:to>
                                        <a:schemeClr val="bg1"/>
                                      </p:to>
                                    </p:animClr>
                                    <p:set>
                                      <p:cBhvr>
                                        <p:cTn id="49" dur="250" autoRev="1" fill="remove"/>
                                        <p:tgtEl>
                                          <p:spTgt spid="7"/>
                                        </p:tgtEl>
                                        <p:attrNameLst>
                                          <p:attrName>fill.type</p:attrName>
                                        </p:attrNameLst>
                                      </p:cBhvr>
                                      <p:to>
                                        <p:strVal val="solid"/>
                                      </p:to>
                                    </p:set>
                                    <p:set>
                                      <p:cBhvr>
                                        <p:cTn id="50"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17000" r="-130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C519B8F-732C-25A5-1D67-240F450DD77C}"/>
              </a:ext>
            </a:extLst>
          </p:cNvPr>
          <p:cNvGrpSpPr/>
          <p:nvPr/>
        </p:nvGrpSpPr>
        <p:grpSpPr>
          <a:xfrm>
            <a:off x="56967" y="121780"/>
            <a:ext cx="3041650" cy="1135519"/>
            <a:chOff x="56967" y="121780"/>
            <a:chExt cx="3041650" cy="1135519"/>
          </a:xfrm>
        </p:grpSpPr>
        <p:pic>
          <p:nvPicPr>
            <p:cNvPr id="11" name="Imagen 10">
              <a:extLst>
                <a:ext uri="{FF2B5EF4-FFF2-40B4-BE49-F238E27FC236}">
                  <a16:creationId xmlns:a16="http://schemas.microsoft.com/office/drawing/2014/main" id="{60908C5C-F9FA-7093-00B5-7D1D0F45C076}"/>
                </a:ext>
              </a:extLst>
            </p:cNvPr>
            <p:cNvPicPr>
              <a:picLocks noChangeAspect="1"/>
            </p:cNvPicPr>
            <p:nvPr/>
          </p:nvPicPr>
          <p:blipFill>
            <a:blip r:embed="rId3"/>
            <a:stretch>
              <a:fillRect/>
            </a:stretch>
          </p:blipFill>
          <p:spPr>
            <a:xfrm flipH="1">
              <a:off x="56967" y="121780"/>
              <a:ext cx="3041650" cy="1135519"/>
            </a:xfrm>
            <a:prstGeom prst="rect">
              <a:avLst/>
            </a:prstGeom>
          </p:spPr>
        </p:pic>
        <p:sp>
          <p:nvSpPr>
            <p:cNvPr id="8" name="CuadroTexto 7">
              <a:extLst>
                <a:ext uri="{FF2B5EF4-FFF2-40B4-BE49-F238E27FC236}">
                  <a16:creationId xmlns:a16="http://schemas.microsoft.com/office/drawing/2014/main" id="{696D41FA-4C4F-0BC0-793D-D3BFAE120A63}"/>
                </a:ext>
              </a:extLst>
            </p:cNvPr>
            <p:cNvSpPr txBox="1"/>
            <p:nvPr/>
          </p:nvSpPr>
          <p:spPr>
            <a:xfrm>
              <a:off x="56968" y="337381"/>
              <a:ext cx="1184911"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RAHAB</a:t>
              </a:r>
            </a:p>
          </p:txBody>
        </p:sp>
      </p:grpSp>
      <p:sp>
        <p:nvSpPr>
          <p:cNvPr id="5" name="CuadroTexto 4">
            <a:extLst>
              <a:ext uri="{FF2B5EF4-FFF2-40B4-BE49-F238E27FC236}">
                <a16:creationId xmlns:a16="http://schemas.microsoft.com/office/drawing/2014/main" id="{CB409ACE-FEFD-EB45-06AB-F7AFB29BD5C2}"/>
              </a:ext>
            </a:extLst>
          </p:cNvPr>
          <p:cNvSpPr txBox="1"/>
          <p:nvPr/>
        </p:nvSpPr>
        <p:spPr>
          <a:xfrm>
            <a:off x="3244775" y="180988"/>
            <a:ext cx="5267225" cy="1785104"/>
          </a:xfrm>
          <a:prstGeom prst="rect">
            <a:avLst/>
          </a:prstGeom>
          <a:noFill/>
        </p:spPr>
        <p:txBody>
          <a:bodyPr wrap="square">
            <a:spAutoFit/>
          </a:bodyPr>
          <a:lstStyle/>
          <a:p>
            <a:r>
              <a:rPr lang="es-ES" sz="2200" b="1" dirty="0"/>
              <a:t>La vida de Rahab nos muestra cómo alguien que vivió totalmente en tinieblas puede ser tocada y usada por el Espíritu Santo para desempeñar un papel importante en el desarrollo de los planes del Señor. </a:t>
            </a:r>
          </a:p>
        </p:txBody>
      </p:sp>
      <p:sp>
        <p:nvSpPr>
          <p:cNvPr id="9" name="CuadroTexto 8">
            <a:extLst>
              <a:ext uri="{FF2B5EF4-FFF2-40B4-BE49-F238E27FC236}">
                <a16:creationId xmlns:a16="http://schemas.microsoft.com/office/drawing/2014/main" id="{34401DC8-B099-6214-60C8-9A9ECF9239C2}"/>
              </a:ext>
            </a:extLst>
          </p:cNvPr>
          <p:cNvSpPr txBox="1"/>
          <p:nvPr/>
        </p:nvSpPr>
        <p:spPr>
          <a:xfrm>
            <a:off x="1241879" y="91160"/>
            <a:ext cx="1856738" cy="954107"/>
          </a:xfrm>
          <a:prstGeom prst="rect">
            <a:avLst/>
          </a:prstGeom>
          <a:noFill/>
        </p:spPr>
        <p:txBody>
          <a:bodyPr wrap="square" rtlCol="0">
            <a:spAutoFit/>
          </a:bodyPr>
          <a:lstStyle/>
          <a:p>
            <a:pPr algn="ctr"/>
            <a:r>
              <a:rPr lang="es-ES" sz="2800" b="1" spc="300" dirty="0">
                <a:solidFill>
                  <a:srgbClr val="651F15"/>
                </a:solidFill>
              </a:rPr>
              <a:t>LA FE EN ACCIÓN </a:t>
            </a:r>
          </a:p>
        </p:txBody>
      </p:sp>
      <p:pic>
        <p:nvPicPr>
          <p:cNvPr id="13" name="Imagen 12">
            <a:extLst>
              <a:ext uri="{FF2B5EF4-FFF2-40B4-BE49-F238E27FC236}">
                <a16:creationId xmlns:a16="http://schemas.microsoft.com/office/drawing/2014/main" id="{35E81B1A-C0E9-2951-7AB1-48C2C8E0CB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25692" y="91160"/>
            <a:ext cx="3833140" cy="3833140"/>
          </a:xfrm>
          <a:prstGeom prst="ellipse">
            <a:avLst/>
          </a:prstGeom>
          <a:ln w="635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6" name="Imagen 5" descr="Imagen que contiene exterior, edificio, pasto, parado&#10;&#10;Descripción generada automáticamente">
            <a:extLst>
              <a:ext uri="{FF2B5EF4-FFF2-40B4-BE49-F238E27FC236}">
                <a16:creationId xmlns:a16="http://schemas.microsoft.com/office/drawing/2014/main" id="{86D7437A-2E93-637A-201E-7EA4510C3C00}"/>
              </a:ext>
            </a:extLst>
          </p:cNvPr>
          <p:cNvPicPr>
            <a:picLocks noChangeAspect="1"/>
          </p:cNvPicPr>
          <p:nvPr/>
        </p:nvPicPr>
        <p:blipFill rotWithShape="1">
          <a:blip r:embed="rId5">
            <a:extLst>
              <a:ext uri="{28A0092B-C50C-407E-A947-70E740481C1C}">
                <a14:useLocalDpi xmlns:a14="http://schemas.microsoft.com/office/drawing/2010/main" val="0"/>
              </a:ext>
            </a:extLst>
          </a:blip>
          <a:srcRect t="2722"/>
          <a:stretch/>
        </p:blipFill>
        <p:spPr>
          <a:xfrm>
            <a:off x="246291" y="2181692"/>
            <a:ext cx="6161458" cy="4495319"/>
          </a:xfrm>
          <a:prstGeom prst="round2DiagRect">
            <a:avLst>
              <a:gd name="adj1" fmla="val 0"/>
              <a:gd name="adj2" fmla="val 22601"/>
            </a:avLst>
          </a:prstGeom>
          <a:ln w="88900" cap="sq">
            <a:solidFill>
              <a:srgbClr val="FFFFFF"/>
            </a:solidFill>
            <a:miter lim="800000"/>
          </a:ln>
          <a:effectLst>
            <a:outerShdw blurRad="254000" algn="tl" rotWithShape="0">
              <a:srgbClr val="000000">
                <a:alpha val="43000"/>
              </a:srgbClr>
            </a:outerShdw>
          </a:effectLst>
        </p:spPr>
      </p:pic>
      <p:sp>
        <p:nvSpPr>
          <p:cNvPr id="10" name="CuadroTexto 9">
            <a:extLst>
              <a:ext uri="{FF2B5EF4-FFF2-40B4-BE49-F238E27FC236}">
                <a16:creationId xmlns:a16="http://schemas.microsoft.com/office/drawing/2014/main" id="{9FF0F2E7-EAD4-0E9D-BBFD-A003DFCA6DE9}"/>
              </a:ext>
            </a:extLst>
          </p:cNvPr>
          <p:cNvSpPr txBox="1"/>
          <p:nvPr/>
        </p:nvSpPr>
        <p:spPr>
          <a:xfrm>
            <a:off x="6759019" y="4140704"/>
            <a:ext cx="5007580" cy="2462213"/>
          </a:xfrm>
          <a:prstGeom prst="rect">
            <a:avLst/>
          </a:prstGeom>
          <a:noFill/>
        </p:spPr>
        <p:txBody>
          <a:bodyPr wrap="square">
            <a:spAutoFit/>
          </a:bodyPr>
          <a:lstStyle/>
          <a:p>
            <a:r>
              <a:rPr lang="es-ES" sz="2200" b="1" dirty="0"/>
              <a:t>Rahab, fue una mujer que nació y creció en una nación pagana, llena de idolatría. En el momento más importante de su vida, se aferró de un Dios que había sido desconocido hasta ese momento para ella. Demostró una fe mayor que la de los mismos espías.</a:t>
            </a:r>
          </a:p>
        </p:txBody>
      </p:sp>
    </p:spTree>
    <p:extLst>
      <p:ext uri="{BB962C8B-B14F-4D97-AF65-F5344CB8AC3E}">
        <p14:creationId xmlns:p14="http://schemas.microsoft.com/office/powerpoint/2010/main" val="3635142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ppt_w</p:attrName>
                                        </p:attrNameLst>
                                      </p:cBhvr>
                                      <p:tavLst>
                                        <p:tav tm="0" fmla="#ppt_w*sin(2.5*pi*$)">
                                          <p:val>
                                            <p:fltVal val="0"/>
                                          </p:val>
                                        </p:tav>
                                        <p:tav tm="100000">
                                          <p:val>
                                            <p:fltVal val="1"/>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13"/>
                                        </p:tgtEl>
                                        <p:attrNameLst>
                                          <p:attrName>ppt_x</p:attrName>
                                          <p:attrName>ppt_y</p:attrName>
                                        </p:attrNameLst>
                                      </p:cBhvr>
                                    </p:animMotion>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8" dur="2000" fill="hold"/>
                                        <p:tgtEl>
                                          <p:spTgt spid="6"/>
                                        </p:tgtEl>
                                        <p:attrNameLst>
                                          <p:attrName>ppt_x</p:attrName>
                                          <p:attrName>ppt_y</p:attrName>
                                        </p:attrNameLst>
                                      </p:cBhvr>
                                    </p:animMotion>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55A191-CB8A-E063-2F6C-FAB84FE07EB3}"/>
              </a:ext>
            </a:extLst>
          </p:cNvPr>
          <p:cNvSpPr txBox="1"/>
          <p:nvPr/>
        </p:nvSpPr>
        <p:spPr>
          <a:xfrm>
            <a:off x="1038793" y="254752"/>
            <a:ext cx="9607300"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¿Nos puedes contar la asombrosa historia que dividió tu vida en dos?</a:t>
            </a:r>
          </a:p>
        </p:txBody>
      </p:sp>
      <p:sp>
        <p:nvSpPr>
          <p:cNvPr id="5" name="CuadroTexto 4">
            <a:extLst>
              <a:ext uri="{FF2B5EF4-FFF2-40B4-BE49-F238E27FC236}">
                <a16:creationId xmlns:a16="http://schemas.microsoft.com/office/drawing/2014/main" id="{782C12EC-933C-1886-835C-CDEDD8ECB75D}"/>
              </a:ext>
            </a:extLst>
          </p:cNvPr>
          <p:cNvSpPr txBox="1"/>
          <p:nvPr/>
        </p:nvSpPr>
        <p:spPr>
          <a:xfrm>
            <a:off x="242841" y="805588"/>
            <a:ext cx="6775090" cy="2554545"/>
          </a:xfrm>
          <a:prstGeom prst="rect">
            <a:avLst/>
          </a:prstGeom>
          <a:noFill/>
        </p:spPr>
        <p:txBody>
          <a:bodyPr wrap="square">
            <a:spAutoFit/>
          </a:bodyPr>
          <a:lstStyle/>
          <a:p>
            <a:pPr defTabSz="271463"/>
            <a:r>
              <a:rPr lang="es-ES" sz="2000" b="1" dirty="0"/>
              <a:t>	Como ya saben, crecí dentro de una comunidad pagana e idólatra. Me enorgullecía de vivir en una ciudad amurallada que parecía impenetrable. Me dedicaba a una profesión, que aunque es la más antigua de la humanidad, no era algo de lo que me pudiera enorgullecer. Por mi casa pasaban todo tipo de personas y, por eso me enteraba de todo lo que ocurría. Me enteré de que el campamento israelita había cruzado el Jordán y había acampado cerca de la ciudad.</a:t>
            </a:r>
          </a:p>
        </p:txBody>
      </p:sp>
      <p:sp>
        <p:nvSpPr>
          <p:cNvPr id="7" name="CuadroTexto 6">
            <a:extLst>
              <a:ext uri="{FF2B5EF4-FFF2-40B4-BE49-F238E27FC236}">
                <a16:creationId xmlns:a16="http://schemas.microsoft.com/office/drawing/2014/main" id="{5A95D893-FBA4-3E5F-F2B2-D2266BA5FFE4}"/>
              </a:ext>
            </a:extLst>
          </p:cNvPr>
          <p:cNvSpPr txBox="1"/>
          <p:nvPr/>
        </p:nvSpPr>
        <p:spPr>
          <a:xfrm>
            <a:off x="163286" y="3995678"/>
            <a:ext cx="6775090" cy="2862322"/>
          </a:xfrm>
          <a:prstGeom prst="rect">
            <a:avLst/>
          </a:prstGeom>
          <a:noFill/>
        </p:spPr>
        <p:txBody>
          <a:bodyPr wrap="square">
            <a:spAutoFit/>
          </a:bodyPr>
          <a:lstStyle/>
          <a:p>
            <a:pPr defTabSz="271463"/>
            <a:r>
              <a:rPr lang="es-ES" sz="2000" b="1" dirty="0"/>
              <a:t>	Los habitantes de Jericó tuvieron miedo, pues habían oído lo que el Dios de los Israelitas había hecho anteriormente, y se prepararon para defender la ciudad.</a:t>
            </a:r>
          </a:p>
          <a:p>
            <a:r>
              <a:rPr lang="es-ES" sz="2000" b="1" dirty="0"/>
              <a:t>Yo decidí creer en ese Dios maravilloso que había abierto el Mar Rojo, y que había derrotado a enemigos poderosos.</a:t>
            </a:r>
          </a:p>
          <a:p>
            <a:r>
              <a:rPr lang="es-ES" sz="2000" b="1" dirty="0"/>
              <a:t>Un día recibí la visita de dos jóvenes extranjeros que estaban siendo perseguidos. Gracias al Espíritu Santo sentí en mi corazón el deseo de ayudarles, así que tomé la decisión de apoyarles, aún poniendo en riesgo mi propia vida.</a:t>
            </a:r>
          </a:p>
        </p:txBody>
      </p:sp>
      <p:sp>
        <p:nvSpPr>
          <p:cNvPr id="8" name="CuadroTexto 7">
            <a:extLst>
              <a:ext uri="{FF2B5EF4-FFF2-40B4-BE49-F238E27FC236}">
                <a16:creationId xmlns:a16="http://schemas.microsoft.com/office/drawing/2014/main" id="{65C50C49-6A69-4F33-BADE-D3587A06EE0E}"/>
              </a:ext>
            </a:extLst>
          </p:cNvPr>
          <p:cNvSpPr txBox="1"/>
          <p:nvPr/>
        </p:nvSpPr>
        <p:spPr>
          <a:xfrm>
            <a:off x="1098989" y="3445410"/>
            <a:ext cx="5857906"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¿Qué reacciones hubo ante esta situación?</a:t>
            </a:r>
          </a:p>
        </p:txBody>
      </p:sp>
      <p:pic>
        <p:nvPicPr>
          <p:cNvPr id="12" name="Imagen 11" descr="Imagen que contiene tabla, interior, edificio, mostrador&#10;&#10;Descripción generada automáticamente">
            <a:extLst>
              <a:ext uri="{FF2B5EF4-FFF2-40B4-BE49-F238E27FC236}">
                <a16:creationId xmlns:a16="http://schemas.microsoft.com/office/drawing/2014/main" id="{FEB59E75-F71D-ADE8-2FBA-94ABCF1E7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486" y="889240"/>
            <a:ext cx="2460722" cy="187749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4" name="Imagen 13" descr="Imagen que contiene persona, tabla, parado, hombre&#10;&#10;Descripción generada automáticamente">
            <a:extLst>
              <a:ext uri="{FF2B5EF4-FFF2-40B4-BE49-F238E27FC236}">
                <a16:creationId xmlns:a16="http://schemas.microsoft.com/office/drawing/2014/main" id="{A93B7942-2C6D-18DE-E67A-A926D6EAC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355" y="889240"/>
            <a:ext cx="2460722" cy="1877499"/>
          </a:xfrm>
          <a:prstGeom prst="round2DiagRect">
            <a:avLst>
              <a:gd name="adj1" fmla="val 433"/>
              <a:gd name="adj2" fmla="val 15633"/>
            </a:avLst>
          </a:prstGeom>
          <a:ln w="38100" cap="sq">
            <a:solidFill>
              <a:srgbClr val="FFFFFF"/>
            </a:solidFill>
            <a:miter lim="800000"/>
          </a:ln>
          <a:effectLst>
            <a:outerShdw blurRad="254000" algn="tl" rotWithShape="0">
              <a:srgbClr val="000000">
                <a:alpha val="43000"/>
              </a:srgbClr>
            </a:outerShdw>
          </a:effectLst>
        </p:spPr>
      </p:pic>
      <p:pic>
        <p:nvPicPr>
          <p:cNvPr id="16" name="Imagen 15" descr="Imagen que contiene joven, hombre, niño, parado&#10;&#10;Descripción generada automáticamente">
            <a:extLst>
              <a:ext uri="{FF2B5EF4-FFF2-40B4-BE49-F238E27FC236}">
                <a16:creationId xmlns:a16="http://schemas.microsoft.com/office/drawing/2014/main" id="{1F5DC917-1848-9FE0-08D7-4F1E8BE28D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486" y="2863344"/>
            <a:ext cx="2460721" cy="1875318"/>
          </a:xfrm>
          <a:prstGeom prst="round2DiagRect">
            <a:avLst>
              <a:gd name="adj1" fmla="val 0"/>
              <a:gd name="adj2" fmla="val 13845"/>
            </a:avLst>
          </a:prstGeom>
          <a:ln w="38100" cap="sq">
            <a:solidFill>
              <a:srgbClr val="FFFFFF"/>
            </a:solidFill>
            <a:miter lim="800000"/>
          </a:ln>
          <a:effectLst>
            <a:outerShdw blurRad="254000" algn="tl" rotWithShape="0">
              <a:srgbClr val="000000">
                <a:alpha val="43000"/>
              </a:srgbClr>
            </a:outerShdw>
          </a:effectLst>
        </p:spPr>
      </p:pic>
      <p:pic>
        <p:nvPicPr>
          <p:cNvPr id="18" name="Imagen 17" descr="Imagen que contiene persona, edificio, hombre, sostener&#10;&#10;Descripción generada automáticamente">
            <a:extLst>
              <a:ext uri="{FF2B5EF4-FFF2-40B4-BE49-F238E27FC236}">
                <a16:creationId xmlns:a16="http://schemas.microsoft.com/office/drawing/2014/main" id="{945F8802-F25B-549B-29AD-F5418A9527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6355" y="2863344"/>
            <a:ext cx="2460721" cy="1877498"/>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0" name="Imagen 19" descr="Imagen que contiene edificio, persona, hombre, con baldosas&#10;&#10;Descripción generada automáticamente">
            <a:extLst>
              <a:ext uri="{FF2B5EF4-FFF2-40B4-BE49-F238E27FC236}">
                <a16:creationId xmlns:a16="http://schemas.microsoft.com/office/drawing/2014/main" id="{1D763994-832C-1825-6CF2-D33DDE110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7486" y="4870330"/>
            <a:ext cx="2460721" cy="188976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2" name="Imagen 21" descr="Un dibujo de un edificio&#10;&#10;Descripción generada automáticamente con confianza media">
            <a:extLst>
              <a:ext uri="{FF2B5EF4-FFF2-40B4-BE49-F238E27FC236}">
                <a16:creationId xmlns:a16="http://schemas.microsoft.com/office/drawing/2014/main" id="{E49E8614-42EC-AA64-9211-64005C91E0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6355" y="4870329"/>
            <a:ext cx="2449884" cy="1889769"/>
          </a:xfrm>
          <a:prstGeom prst="round2DiagRect">
            <a:avLst>
              <a:gd name="adj1" fmla="val 414"/>
              <a:gd name="adj2" fmla="val 15651"/>
            </a:avLst>
          </a:prstGeom>
          <a:ln w="38100" cap="sq">
            <a:solidFill>
              <a:srgbClr val="FFFFFF"/>
            </a:solidFill>
            <a:miter lim="800000"/>
          </a:ln>
          <a:effectLst>
            <a:outerShdw blurRad="254000" algn="tl" rotWithShape="0">
              <a:srgbClr val="000000">
                <a:alpha val="43000"/>
              </a:srgbClr>
            </a:outerShdw>
          </a:effectLst>
        </p:spPr>
      </p:pic>
      <p:pic>
        <p:nvPicPr>
          <p:cNvPr id="4" name="Imagen 3">
            <a:extLst>
              <a:ext uri="{FF2B5EF4-FFF2-40B4-BE49-F238E27FC236}">
                <a16:creationId xmlns:a16="http://schemas.microsoft.com/office/drawing/2014/main" id="{53C388C0-6AF9-387A-1787-C466E53FAEBB}"/>
              </a:ext>
            </a:extLst>
          </p:cNvPr>
          <p:cNvPicPr>
            <a:picLocks noChangeAspect="1"/>
          </p:cNvPicPr>
          <p:nvPr/>
        </p:nvPicPr>
        <p:blipFill>
          <a:blip r:embed="rId9"/>
          <a:stretch>
            <a:fillRect/>
          </a:stretch>
        </p:blipFill>
        <p:spPr>
          <a:xfrm>
            <a:off x="326872" y="99538"/>
            <a:ext cx="711921" cy="789893"/>
          </a:xfrm>
          <a:prstGeom prst="rect">
            <a:avLst/>
          </a:prstGeom>
        </p:spPr>
      </p:pic>
      <p:pic>
        <p:nvPicPr>
          <p:cNvPr id="6" name="Imagen 5">
            <a:extLst>
              <a:ext uri="{FF2B5EF4-FFF2-40B4-BE49-F238E27FC236}">
                <a16:creationId xmlns:a16="http://schemas.microsoft.com/office/drawing/2014/main" id="{AF1ABDAA-7A85-FFAA-4197-609C03CDA872}"/>
              </a:ext>
            </a:extLst>
          </p:cNvPr>
          <p:cNvPicPr>
            <a:picLocks noChangeAspect="1"/>
          </p:cNvPicPr>
          <p:nvPr/>
        </p:nvPicPr>
        <p:blipFill>
          <a:blip r:embed="rId10"/>
          <a:stretch>
            <a:fillRect/>
          </a:stretch>
        </p:blipFill>
        <p:spPr>
          <a:xfrm>
            <a:off x="404213" y="3279968"/>
            <a:ext cx="713294" cy="792549"/>
          </a:xfrm>
          <a:prstGeom prst="rect">
            <a:avLst/>
          </a:prstGeom>
        </p:spPr>
      </p:pic>
      <p:pic>
        <p:nvPicPr>
          <p:cNvPr id="10" name="Imagen 9">
            <a:extLst>
              <a:ext uri="{FF2B5EF4-FFF2-40B4-BE49-F238E27FC236}">
                <a16:creationId xmlns:a16="http://schemas.microsoft.com/office/drawing/2014/main" id="{541AE6B6-4A7F-85A3-4D72-DB5B89C1D7B4}"/>
              </a:ext>
            </a:extLst>
          </p:cNvPr>
          <p:cNvPicPr>
            <a:picLocks noChangeAspect="1"/>
          </p:cNvPicPr>
          <p:nvPr/>
        </p:nvPicPr>
        <p:blipFill>
          <a:blip r:embed="rId11"/>
          <a:stretch>
            <a:fillRect/>
          </a:stretch>
        </p:blipFill>
        <p:spPr>
          <a:xfrm>
            <a:off x="326872" y="889240"/>
            <a:ext cx="238023" cy="268660"/>
          </a:xfrm>
          <a:prstGeom prst="rect">
            <a:avLst/>
          </a:prstGeom>
          <a:effectLst>
            <a:outerShdw blurRad="63500" sx="102000" sy="102000" algn="ctr" rotWithShape="0">
              <a:prstClr val="black">
                <a:alpha val="40000"/>
              </a:prstClr>
            </a:outerShdw>
          </a:effectLst>
        </p:spPr>
      </p:pic>
      <p:pic>
        <p:nvPicPr>
          <p:cNvPr id="11" name="Imagen 10">
            <a:extLst>
              <a:ext uri="{FF2B5EF4-FFF2-40B4-BE49-F238E27FC236}">
                <a16:creationId xmlns:a16="http://schemas.microsoft.com/office/drawing/2014/main" id="{19208F1B-FA07-978B-17D9-9A5A21288760}"/>
              </a:ext>
            </a:extLst>
          </p:cNvPr>
          <p:cNvPicPr>
            <a:picLocks noChangeAspect="1"/>
          </p:cNvPicPr>
          <p:nvPr/>
        </p:nvPicPr>
        <p:blipFill>
          <a:blip r:embed="rId12"/>
          <a:stretch>
            <a:fillRect/>
          </a:stretch>
        </p:blipFill>
        <p:spPr>
          <a:xfrm>
            <a:off x="254130" y="4069529"/>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1979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30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3500"/>
                            </p:stCondLst>
                            <p:childTnLst>
                              <p:par>
                                <p:cTn id="31" presetID="53" presetClass="entr" presetSubtype="16"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750" fill="hold"/>
                                        <p:tgtEl>
                                          <p:spTgt spid="16"/>
                                        </p:tgtEl>
                                        <p:attrNameLst>
                                          <p:attrName>ppt_w</p:attrName>
                                        </p:attrNameLst>
                                      </p:cBhvr>
                                      <p:tavLst>
                                        <p:tav tm="0">
                                          <p:val>
                                            <p:fltVal val="0"/>
                                          </p:val>
                                        </p:tav>
                                        <p:tav tm="100000">
                                          <p:val>
                                            <p:strVal val="#ppt_w"/>
                                          </p:val>
                                        </p:tav>
                                      </p:tavLst>
                                    </p:anim>
                                    <p:anim calcmode="lin" valueType="num">
                                      <p:cBhvr>
                                        <p:cTn id="34" dur="750" fill="hold"/>
                                        <p:tgtEl>
                                          <p:spTgt spid="16"/>
                                        </p:tgtEl>
                                        <p:attrNameLst>
                                          <p:attrName>ppt_h</p:attrName>
                                        </p:attrNameLst>
                                      </p:cBhvr>
                                      <p:tavLst>
                                        <p:tav tm="0">
                                          <p:val>
                                            <p:fltVal val="0"/>
                                          </p:val>
                                        </p:tav>
                                        <p:tav tm="100000">
                                          <p:val>
                                            <p:strVal val="#ppt_h"/>
                                          </p:val>
                                        </p:tav>
                                      </p:tavLst>
                                    </p:anim>
                                    <p:animEffect transition="in" filter="fade">
                                      <p:cBhvr>
                                        <p:cTn id="35" dur="750"/>
                                        <p:tgtEl>
                                          <p:spTgt spid="16"/>
                                        </p:tgtEl>
                                      </p:cBhvr>
                                    </p:animEffect>
                                  </p:childTnLst>
                                </p:cTn>
                              </p:par>
                            </p:childTnLst>
                          </p:cTn>
                        </p:par>
                        <p:par>
                          <p:cTn id="36" fill="hold">
                            <p:stCondLst>
                              <p:cond delay="4250"/>
                            </p:stCondLst>
                            <p:childTnLst>
                              <p:par>
                                <p:cTn id="37" presetID="53" presetClass="entr" presetSubtype="16"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750" fill="hold"/>
                                        <p:tgtEl>
                                          <p:spTgt spid="18"/>
                                        </p:tgtEl>
                                        <p:attrNameLst>
                                          <p:attrName>ppt_w</p:attrName>
                                        </p:attrNameLst>
                                      </p:cBhvr>
                                      <p:tavLst>
                                        <p:tav tm="0">
                                          <p:val>
                                            <p:fltVal val="0"/>
                                          </p:val>
                                        </p:tav>
                                        <p:tav tm="100000">
                                          <p:val>
                                            <p:strVal val="#ppt_w"/>
                                          </p:val>
                                        </p:tav>
                                      </p:tavLst>
                                    </p:anim>
                                    <p:anim calcmode="lin" valueType="num">
                                      <p:cBhvr>
                                        <p:cTn id="40" dur="750" fill="hold"/>
                                        <p:tgtEl>
                                          <p:spTgt spid="18"/>
                                        </p:tgtEl>
                                        <p:attrNameLst>
                                          <p:attrName>ppt_h</p:attrName>
                                        </p:attrNameLst>
                                      </p:cBhvr>
                                      <p:tavLst>
                                        <p:tav tm="0">
                                          <p:val>
                                            <p:fltVal val="0"/>
                                          </p:val>
                                        </p:tav>
                                        <p:tav tm="100000">
                                          <p:val>
                                            <p:strVal val="#ppt_h"/>
                                          </p:val>
                                        </p:tav>
                                      </p:tavLst>
                                    </p:anim>
                                    <p:animEffect transition="in" filter="fade">
                                      <p:cBhvr>
                                        <p:cTn id="41" dur="750"/>
                                        <p:tgtEl>
                                          <p:spTgt spid="18"/>
                                        </p:tgtEl>
                                      </p:cBhvr>
                                    </p:animEffect>
                                  </p:childTnLst>
                                </p:cTn>
                              </p:par>
                            </p:childTnLst>
                          </p:cTn>
                        </p:par>
                        <p:par>
                          <p:cTn id="42" fill="hold">
                            <p:stCondLst>
                              <p:cond delay="5000"/>
                            </p:stCondLst>
                            <p:childTnLst>
                              <p:par>
                                <p:cTn id="43" presetID="53" presetClass="entr" presetSubtype="16"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750" fill="hold"/>
                                        <p:tgtEl>
                                          <p:spTgt spid="20"/>
                                        </p:tgtEl>
                                        <p:attrNameLst>
                                          <p:attrName>ppt_w</p:attrName>
                                        </p:attrNameLst>
                                      </p:cBhvr>
                                      <p:tavLst>
                                        <p:tav tm="0">
                                          <p:val>
                                            <p:fltVal val="0"/>
                                          </p:val>
                                        </p:tav>
                                        <p:tav tm="100000">
                                          <p:val>
                                            <p:strVal val="#ppt_w"/>
                                          </p:val>
                                        </p:tav>
                                      </p:tavLst>
                                    </p:anim>
                                    <p:anim calcmode="lin" valueType="num">
                                      <p:cBhvr>
                                        <p:cTn id="46" dur="750" fill="hold"/>
                                        <p:tgtEl>
                                          <p:spTgt spid="20"/>
                                        </p:tgtEl>
                                        <p:attrNameLst>
                                          <p:attrName>ppt_h</p:attrName>
                                        </p:attrNameLst>
                                      </p:cBhvr>
                                      <p:tavLst>
                                        <p:tav tm="0">
                                          <p:val>
                                            <p:fltVal val="0"/>
                                          </p:val>
                                        </p:tav>
                                        <p:tav tm="100000">
                                          <p:val>
                                            <p:strVal val="#ppt_h"/>
                                          </p:val>
                                        </p:tav>
                                      </p:tavLst>
                                    </p:anim>
                                    <p:animEffect transition="in" filter="fade">
                                      <p:cBhvr>
                                        <p:cTn id="47" dur="750"/>
                                        <p:tgtEl>
                                          <p:spTgt spid="20"/>
                                        </p:tgtEl>
                                      </p:cBhvr>
                                    </p:animEffect>
                                  </p:childTnLst>
                                </p:cTn>
                              </p:par>
                            </p:childTnLst>
                          </p:cTn>
                        </p:par>
                        <p:par>
                          <p:cTn id="48" fill="hold">
                            <p:stCondLst>
                              <p:cond delay="5750"/>
                            </p:stCondLst>
                            <p:childTnLst>
                              <p:par>
                                <p:cTn id="49" presetID="53" presetClass="entr" presetSubtype="16"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750" fill="hold"/>
                                        <p:tgtEl>
                                          <p:spTgt spid="22"/>
                                        </p:tgtEl>
                                        <p:attrNameLst>
                                          <p:attrName>ppt_w</p:attrName>
                                        </p:attrNameLst>
                                      </p:cBhvr>
                                      <p:tavLst>
                                        <p:tav tm="0">
                                          <p:val>
                                            <p:fltVal val="0"/>
                                          </p:val>
                                        </p:tav>
                                        <p:tav tm="100000">
                                          <p:val>
                                            <p:strVal val="#ppt_w"/>
                                          </p:val>
                                        </p:tav>
                                      </p:tavLst>
                                    </p:anim>
                                    <p:anim calcmode="lin" valueType="num">
                                      <p:cBhvr>
                                        <p:cTn id="52" dur="750" fill="hold"/>
                                        <p:tgtEl>
                                          <p:spTgt spid="22"/>
                                        </p:tgtEl>
                                        <p:attrNameLst>
                                          <p:attrName>ppt_h</p:attrName>
                                        </p:attrNameLst>
                                      </p:cBhvr>
                                      <p:tavLst>
                                        <p:tav tm="0">
                                          <p:val>
                                            <p:fltVal val="0"/>
                                          </p:val>
                                        </p:tav>
                                        <p:tav tm="100000">
                                          <p:val>
                                            <p:strVal val="#ppt_h"/>
                                          </p:val>
                                        </p:tav>
                                      </p:tavLst>
                                    </p:anim>
                                    <p:animEffect transition="in" filter="fade">
                                      <p:cBhvr>
                                        <p:cTn id="53" dur="75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par>
                                <p:cTn id="58" presetID="22" presetClass="entr" presetSubtype="8"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par>
                          <p:cTn id="65" fill="hold">
                            <p:stCondLst>
                              <p:cond delay="0"/>
                            </p:stCondLst>
                            <p:childTnLst>
                              <p:par>
                                <p:cTn id="66" presetID="35" presetClass="emph" presetSubtype="0" fill="hold" nodeType="afterEffect">
                                  <p:stCondLst>
                                    <p:cond delay="0"/>
                                  </p:stCondLst>
                                  <p:childTnLst>
                                    <p:anim calcmode="discrete" valueType="str">
                                      <p:cBhvr>
                                        <p:cTn id="67" dur="1000" fill="hold"/>
                                        <p:tgtEl>
                                          <p:spTgt spid="6"/>
                                        </p:tgtEl>
                                        <p:attrNameLst>
                                          <p:attrName>style.visibility</p:attrName>
                                        </p:attrNameLst>
                                      </p:cBhvr>
                                      <p:tavLst>
                                        <p:tav tm="0">
                                          <p:val>
                                            <p:strVal val="hidden"/>
                                          </p:val>
                                        </p:tav>
                                        <p:tav tm="50000">
                                          <p:val>
                                            <p:strVal val="visible"/>
                                          </p:val>
                                        </p:tav>
                                      </p:tavLst>
                                    </p:anim>
                                  </p:childTnLst>
                                </p:cTn>
                              </p:par>
                            </p:childTnLst>
                          </p:cTn>
                        </p:par>
                        <p:par>
                          <p:cTn id="68" fill="hold">
                            <p:stCondLst>
                              <p:cond delay="1000"/>
                            </p:stCondLst>
                            <p:childTnLst>
                              <p:par>
                                <p:cTn id="69" presetID="35" presetClass="emph" presetSubtype="0" fill="hold" nodeType="afterEffect">
                                  <p:stCondLst>
                                    <p:cond delay="0"/>
                                  </p:stCondLst>
                                  <p:childTnLst>
                                    <p:anim calcmode="discrete" valueType="str">
                                      <p:cBhvr>
                                        <p:cTn id="70" dur="1000" fill="hold"/>
                                        <p:tgtEl>
                                          <p:spTgt spid="6"/>
                                        </p:tgtEl>
                                        <p:attrNameLst>
                                          <p:attrName>style.visibility</p:attrName>
                                        </p:attrNameLst>
                                      </p:cBhvr>
                                      <p:tavLst>
                                        <p:tav tm="0">
                                          <p:val>
                                            <p:strVal val="hidden"/>
                                          </p:val>
                                        </p:tav>
                                        <p:tav tm="50000">
                                          <p:val>
                                            <p:strVal val="visible"/>
                                          </p:val>
                                        </p:tav>
                                      </p:tavLst>
                                    </p:anim>
                                  </p:childTnLst>
                                </p:cTn>
                              </p:par>
                            </p:childTnLst>
                          </p:cTn>
                        </p:par>
                        <p:par>
                          <p:cTn id="71" fill="hold">
                            <p:stCondLst>
                              <p:cond delay="2000"/>
                            </p:stCondLst>
                            <p:childTnLst>
                              <p:par>
                                <p:cTn id="72" presetID="2" presetClass="entr" presetSubtype="2"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additive="base">
                                        <p:cTn id="74" dur="500" fill="hold"/>
                                        <p:tgtEl>
                                          <p:spTgt spid="8"/>
                                        </p:tgtEl>
                                        <p:attrNameLst>
                                          <p:attrName>ppt_x</p:attrName>
                                        </p:attrNameLst>
                                      </p:cBhvr>
                                      <p:tavLst>
                                        <p:tav tm="0">
                                          <p:val>
                                            <p:strVal val="1+#ppt_w/2"/>
                                          </p:val>
                                        </p:tav>
                                        <p:tav tm="100000">
                                          <p:val>
                                            <p:strVal val="#ppt_x"/>
                                          </p:val>
                                        </p:tav>
                                      </p:tavLst>
                                    </p:anim>
                                    <p:anim calcmode="lin" valueType="num">
                                      <p:cBhvr additive="base">
                                        <p:cTn id="7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par>
                                <p:cTn id="80" presetID="22" presetClass="entr" presetSubtype="8"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left)">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6E0C44-2248-EC09-E647-24B31F0DD01C}"/>
              </a:ext>
            </a:extLst>
          </p:cNvPr>
          <p:cNvSpPr txBox="1"/>
          <p:nvPr/>
        </p:nvSpPr>
        <p:spPr>
          <a:xfrm>
            <a:off x="1036316" y="364811"/>
            <a:ext cx="8289303"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a:t>¿No sentiste temor de las consecuencias que esto te podría traer?</a:t>
            </a:r>
          </a:p>
        </p:txBody>
      </p:sp>
      <p:sp>
        <p:nvSpPr>
          <p:cNvPr id="5" name="CuadroTexto 4">
            <a:extLst>
              <a:ext uri="{FF2B5EF4-FFF2-40B4-BE49-F238E27FC236}">
                <a16:creationId xmlns:a16="http://schemas.microsoft.com/office/drawing/2014/main" id="{29769093-1FA1-A664-FE81-9D98D7DF626E}"/>
              </a:ext>
            </a:extLst>
          </p:cNvPr>
          <p:cNvSpPr txBox="1"/>
          <p:nvPr/>
        </p:nvSpPr>
        <p:spPr>
          <a:xfrm>
            <a:off x="277533" y="1089898"/>
            <a:ext cx="4832393" cy="3939540"/>
          </a:xfrm>
          <a:prstGeom prst="rect">
            <a:avLst/>
          </a:prstGeom>
          <a:noFill/>
        </p:spPr>
        <p:txBody>
          <a:bodyPr wrap="square">
            <a:spAutoFit/>
          </a:bodyPr>
          <a:lstStyle/>
          <a:p>
            <a:pPr defTabSz="271463">
              <a:spcBef>
                <a:spcPts val="600"/>
              </a:spcBef>
            </a:pPr>
            <a:r>
              <a:rPr lang="es-ES" sz="2000" b="1" dirty="0"/>
              <a:t>	No puedo negar que no era una decisión fácil de tomar, pero ya el Espíritu había hecho su obra en mí, su fuerza me mantenía firme en mi propósito de ayudarlos a escapar de Jericó.</a:t>
            </a:r>
          </a:p>
          <a:p>
            <a:pPr>
              <a:spcBef>
                <a:spcPts val="600"/>
              </a:spcBef>
            </a:pPr>
            <a:r>
              <a:rPr lang="es-ES" sz="2000" b="1" dirty="0"/>
              <a:t>Entonces decidí hacer un pacto con ellos, y unirme a su pueblo y a su Dios. </a:t>
            </a:r>
          </a:p>
          <a:p>
            <a:pPr>
              <a:spcBef>
                <a:spcPts val="600"/>
              </a:spcBef>
            </a:pPr>
            <a:r>
              <a:rPr lang="es-ES" sz="2000" b="1" dirty="0"/>
              <a:t>Cuando regresó el ejército Israelita a invadir la ciudad, mi vida y la de mi familia fue preservada. Me uní al pueblo de Israel y fui grandemente bendecida al formar parte de la genealogía del Salvador del mundo.</a:t>
            </a:r>
          </a:p>
        </p:txBody>
      </p:sp>
      <p:sp>
        <p:nvSpPr>
          <p:cNvPr id="7" name="CuadroTexto 6">
            <a:extLst>
              <a:ext uri="{FF2B5EF4-FFF2-40B4-BE49-F238E27FC236}">
                <a16:creationId xmlns:a16="http://schemas.microsoft.com/office/drawing/2014/main" id="{05A5942A-535C-3DEF-A68F-BB0E58F3C309}"/>
              </a:ext>
            </a:extLst>
          </p:cNvPr>
          <p:cNvSpPr txBox="1"/>
          <p:nvPr/>
        </p:nvSpPr>
        <p:spPr>
          <a:xfrm>
            <a:off x="633211" y="5292859"/>
            <a:ext cx="4121039" cy="1200329"/>
          </a:xfrm>
          <a:prstGeom prst="rec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effectLst>
                  <a:outerShdw blurRad="38100" dist="38100" dir="2700000" algn="tl">
                    <a:srgbClr val="000000">
                      <a:alpha val="43137"/>
                    </a:srgbClr>
                  </a:outerShdw>
                </a:effectLst>
              </a:rPr>
              <a:t>Vive por fe y sé el instrumento humano para ayudar a otros a llegar a la tierra prometida</a:t>
            </a:r>
          </a:p>
        </p:txBody>
      </p:sp>
      <p:pic>
        <p:nvPicPr>
          <p:cNvPr id="12" name="Imagen 11">
            <a:extLst>
              <a:ext uri="{FF2B5EF4-FFF2-40B4-BE49-F238E27FC236}">
                <a16:creationId xmlns:a16="http://schemas.microsoft.com/office/drawing/2014/main" id="{0DD21EBD-034F-93E9-C0E2-320919CF8DB5}"/>
              </a:ext>
            </a:extLst>
          </p:cNvPr>
          <p:cNvPicPr>
            <a:picLocks noChangeAspect="1"/>
          </p:cNvPicPr>
          <p:nvPr/>
        </p:nvPicPr>
        <p:blipFill>
          <a:blip r:embed="rId3"/>
          <a:stretch>
            <a:fillRect/>
          </a:stretch>
        </p:blipFill>
        <p:spPr>
          <a:xfrm>
            <a:off x="5109926" y="1191498"/>
            <a:ext cx="6911325" cy="5403290"/>
          </a:xfrm>
          <a:prstGeom prst="round2DiagRect">
            <a:avLst>
              <a:gd name="adj1" fmla="val 9772"/>
              <a:gd name="adj2" fmla="val 14834"/>
            </a:avLst>
          </a:prstGeom>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Imagen 1">
            <a:extLst>
              <a:ext uri="{FF2B5EF4-FFF2-40B4-BE49-F238E27FC236}">
                <a16:creationId xmlns:a16="http://schemas.microsoft.com/office/drawing/2014/main" id="{B83CBFEA-8DE9-A3C6-B2FA-37EA2BFBE0B2}"/>
              </a:ext>
            </a:extLst>
          </p:cNvPr>
          <p:cNvPicPr>
            <a:picLocks noChangeAspect="1"/>
          </p:cNvPicPr>
          <p:nvPr/>
        </p:nvPicPr>
        <p:blipFill>
          <a:blip r:embed="rId4"/>
          <a:stretch>
            <a:fillRect/>
          </a:stretch>
        </p:blipFill>
        <p:spPr>
          <a:xfrm>
            <a:off x="252952" y="199369"/>
            <a:ext cx="713294" cy="792549"/>
          </a:xfrm>
          <a:prstGeom prst="rect">
            <a:avLst/>
          </a:prstGeom>
        </p:spPr>
      </p:pic>
      <p:pic>
        <p:nvPicPr>
          <p:cNvPr id="8" name="Imagen 7">
            <a:extLst>
              <a:ext uri="{FF2B5EF4-FFF2-40B4-BE49-F238E27FC236}">
                <a16:creationId xmlns:a16="http://schemas.microsoft.com/office/drawing/2014/main" id="{0E4A1E3F-5064-2946-1089-5550AA6CC1DC}"/>
              </a:ext>
            </a:extLst>
          </p:cNvPr>
          <p:cNvPicPr>
            <a:picLocks noChangeAspect="1"/>
          </p:cNvPicPr>
          <p:nvPr/>
        </p:nvPicPr>
        <p:blipFill>
          <a:blip r:embed="rId5"/>
          <a:stretch>
            <a:fillRect/>
          </a:stretch>
        </p:blipFill>
        <p:spPr>
          <a:xfrm>
            <a:off x="371834" y="1155083"/>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943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0"/>
                            </p:stCondLst>
                            <p:childTnLst>
                              <p:par>
                                <p:cTn id="29" presetID="22" presetClass="entr" presetSubtype="8"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left)">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1"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fltVal val="0"/>
                                          </p:val>
                                        </p:tav>
                                        <p:tav tm="100000">
                                          <p:val>
                                            <p:strVal val="#ppt_h"/>
                                          </p:val>
                                        </p:tav>
                                      </p:tavLst>
                                    </p:anim>
                                    <p:anim calcmode="lin" valueType="num">
                                      <p:cBhvr>
                                        <p:cTn id="48" dur="1000" fill="hold"/>
                                        <p:tgtEl>
                                          <p:spTgt spid="7"/>
                                        </p:tgtEl>
                                        <p:attrNameLst>
                                          <p:attrName>style.rotation</p:attrName>
                                        </p:attrNameLst>
                                      </p:cBhvr>
                                      <p:tavLst>
                                        <p:tav tm="0">
                                          <p:val>
                                            <p:fltVal val="90"/>
                                          </p:val>
                                        </p:tav>
                                        <p:tav tm="100000">
                                          <p:val>
                                            <p:fltVal val="0"/>
                                          </p:val>
                                        </p:tav>
                                      </p:tavLst>
                                    </p:anim>
                                    <p:animEffect transition="in" filter="fade">
                                      <p:cBhvr>
                                        <p:cTn id="49" dur="1000"/>
                                        <p:tgtEl>
                                          <p:spTgt spid="7"/>
                                        </p:tgtEl>
                                      </p:cBhvr>
                                    </p:animEffect>
                                  </p:childTnLst>
                                </p:cTn>
                              </p:par>
                            </p:childTnLst>
                          </p:cTn>
                        </p:par>
                        <p:par>
                          <p:cTn id="50" fill="hold">
                            <p:stCondLst>
                              <p:cond delay="1000"/>
                            </p:stCondLst>
                            <p:childTnLst>
                              <p:par>
                                <p:cTn id="51" presetID="27" presetClass="emph" presetSubtype="0" fill="remove" grpId="0" nodeType="afterEffect">
                                  <p:stCondLst>
                                    <p:cond delay="0"/>
                                  </p:stCondLst>
                                  <p:childTnLst>
                                    <p:animClr clrSpc="rgb" dir="cw">
                                      <p:cBhvr override="childStyle">
                                        <p:cTn id="52" dur="250" autoRev="1" fill="remove"/>
                                        <p:tgtEl>
                                          <p:spTgt spid="7"/>
                                        </p:tgtEl>
                                        <p:attrNameLst>
                                          <p:attrName>style.color</p:attrName>
                                        </p:attrNameLst>
                                      </p:cBhvr>
                                      <p:to>
                                        <a:schemeClr val="bg1"/>
                                      </p:to>
                                    </p:animClr>
                                    <p:animClr clrSpc="rgb" dir="cw">
                                      <p:cBhvr>
                                        <p:cTn id="53" dur="250" autoRev="1" fill="remove"/>
                                        <p:tgtEl>
                                          <p:spTgt spid="7"/>
                                        </p:tgtEl>
                                        <p:attrNameLst>
                                          <p:attrName>fillcolor</p:attrName>
                                        </p:attrNameLst>
                                      </p:cBhvr>
                                      <p:to>
                                        <a:schemeClr val="bg1"/>
                                      </p:to>
                                    </p:animClr>
                                    <p:set>
                                      <p:cBhvr>
                                        <p:cTn id="54" dur="250" autoRev="1" fill="remove"/>
                                        <p:tgtEl>
                                          <p:spTgt spid="7"/>
                                        </p:tgtEl>
                                        <p:attrNameLst>
                                          <p:attrName>fill.type</p:attrName>
                                        </p:attrNameLst>
                                      </p:cBhvr>
                                      <p:to>
                                        <p:strVal val="solid"/>
                                      </p:to>
                                    </p:set>
                                    <p:set>
                                      <p:cBhvr>
                                        <p:cTn id="55"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t="-28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900C28B-CBBF-C41C-2EC0-87A2C9F39958}"/>
              </a:ext>
            </a:extLst>
          </p:cNvPr>
          <p:cNvGrpSpPr/>
          <p:nvPr/>
        </p:nvGrpSpPr>
        <p:grpSpPr>
          <a:xfrm>
            <a:off x="88898" y="104363"/>
            <a:ext cx="3847376" cy="713104"/>
            <a:chOff x="88898" y="104363"/>
            <a:chExt cx="3847376" cy="713104"/>
          </a:xfrm>
        </p:grpSpPr>
        <p:pic>
          <p:nvPicPr>
            <p:cNvPr id="7" name="Imagen 6">
              <a:extLst>
                <a:ext uri="{FF2B5EF4-FFF2-40B4-BE49-F238E27FC236}">
                  <a16:creationId xmlns:a16="http://schemas.microsoft.com/office/drawing/2014/main" id="{B52170DC-3948-9505-5151-4BC85D88BB4E}"/>
                </a:ext>
              </a:extLst>
            </p:cNvPr>
            <p:cNvPicPr>
              <a:picLocks noChangeAspect="1"/>
            </p:cNvPicPr>
            <p:nvPr/>
          </p:nvPicPr>
          <p:blipFill>
            <a:blip r:embed="rId3"/>
            <a:stretch>
              <a:fillRect/>
            </a:stretch>
          </p:blipFill>
          <p:spPr>
            <a:xfrm>
              <a:off x="88898" y="104363"/>
              <a:ext cx="3847376" cy="713104"/>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D3B0725C-99B4-469A-6181-AAAE8CE1E99B}"/>
                </a:ext>
              </a:extLst>
            </p:cNvPr>
            <p:cNvSpPr txBox="1"/>
            <p:nvPr/>
          </p:nvSpPr>
          <p:spPr>
            <a:xfrm>
              <a:off x="193401" y="206283"/>
              <a:ext cx="1260930"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DÉBORA</a:t>
              </a:r>
            </a:p>
          </p:txBody>
        </p:sp>
      </p:grpSp>
      <p:sp>
        <p:nvSpPr>
          <p:cNvPr id="5" name="CuadroTexto 4">
            <a:extLst>
              <a:ext uri="{FF2B5EF4-FFF2-40B4-BE49-F238E27FC236}">
                <a16:creationId xmlns:a16="http://schemas.microsoft.com/office/drawing/2014/main" id="{480604CC-50FA-EF8E-EF0F-C212D009ADB2}"/>
              </a:ext>
            </a:extLst>
          </p:cNvPr>
          <p:cNvSpPr txBox="1"/>
          <p:nvPr/>
        </p:nvSpPr>
        <p:spPr>
          <a:xfrm>
            <a:off x="1576252" y="153437"/>
            <a:ext cx="2290354" cy="523220"/>
          </a:xfrm>
          <a:prstGeom prst="rect">
            <a:avLst/>
          </a:prstGeom>
          <a:noFill/>
        </p:spPr>
        <p:txBody>
          <a:bodyPr wrap="square" rtlCol="0">
            <a:spAutoFit/>
          </a:bodyPr>
          <a:lstStyle/>
          <a:p>
            <a:pPr algn="ctr"/>
            <a:r>
              <a:rPr lang="es-ES" sz="2800" b="1" dirty="0">
                <a:solidFill>
                  <a:srgbClr val="886B1A"/>
                </a:solidFill>
              </a:rPr>
              <a:t>LA PROFETISA</a:t>
            </a:r>
          </a:p>
        </p:txBody>
      </p:sp>
      <p:sp>
        <p:nvSpPr>
          <p:cNvPr id="9" name="CuadroTexto 8">
            <a:extLst>
              <a:ext uri="{FF2B5EF4-FFF2-40B4-BE49-F238E27FC236}">
                <a16:creationId xmlns:a16="http://schemas.microsoft.com/office/drawing/2014/main" id="{A994CDC2-B5FB-423C-66B6-E2A7581AD24B}"/>
              </a:ext>
            </a:extLst>
          </p:cNvPr>
          <p:cNvSpPr txBox="1"/>
          <p:nvPr/>
        </p:nvSpPr>
        <p:spPr>
          <a:xfrm>
            <a:off x="5724002" y="460915"/>
            <a:ext cx="6142542" cy="2308324"/>
          </a:xfrm>
          <a:prstGeom prst="rect">
            <a:avLst/>
          </a:prstGeom>
          <a:noFill/>
        </p:spPr>
        <p:txBody>
          <a:bodyPr wrap="square">
            <a:spAutoFit/>
          </a:bodyPr>
          <a:lstStyle/>
          <a:p>
            <a:r>
              <a:rPr lang="es-ES" sz="2400" b="1" dirty="0"/>
              <a:t>Débora fue una mujer que vivió en una época en la que la dirección de los pueblos estaba limitada casi por completo a los hombres. Pero, gracias a su carácter fuerte pero a la vez misericordioso, se convirtió en la única mujer que ocupó el cargo de juez de Israel.</a:t>
            </a:r>
          </a:p>
        </p:txBody>
      </p:sp>
      <p:pic>
        <p:nvPicPr>
          <p:cNvPr id="10" name="Imagen 9">
            <a:extLst>
              <a:ext uri="{FF2B5EF4-FFF2-40B4-BE49-F238E27FC236}">
                <a16:creationId xmlns:a16="http://schemas.microsoft.com/office/drawing/2014/main" id="{1D1C1C95-3B48-7CB2-FC99-7A5F4F787BA9}"/>
              </a:ext>
            </a:extLst>
          </p:cNvPr>
          <p:cNvPicPr>
            <a:picLocks noChangeAspect="1"/>
          </p:cNvPicPr>
          <p:nvPr/>
        </p:nvPicPr>
        <p:blipFill>
          <a:blip r:embed="rId4"/>
          <a:stretch>
            <a:fillRect/>
          </a:stretch>
        </p:blipFill>
        <p:spPr>
          <a:xfrm>
            <a:off x="117180" y="999657"/>
            <a:ext cx="4315484" cy="5753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BE84345-E0B9-49CF-14DA-EFF6E0BC819D}"/>
              </a:ext>
            </a:extLst>
          </p:cNvPr>
          <p:cNvPicPr>
            <a:picLocks noChangeAspect="1"/>
          </p:cNvPicPr>
          <p:nvPr/>
        </p:nvPicPr>
        <p:blipFill>
          <a:blip r:embed="rId5"/>
          <a:stretch>
            <a:fillRect/>
          </a:stretch>
        </p:blipFill>
        <p:spPr>
          <a:xfrm>
            <a:off x="4642305" y="3054285"/>
            <a:ext cx="7436414" cy="3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233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10"/>
                                        </p:tgtEl>
                                        <p:attrNameLst>
                                          <p:attrName>ppt_x</p:attrName>
                                          <p:attrName>ppt_y</p:attrName>
                                        </p:attrNameLst>
                                      </p:cBhvr>
                                    </p:animMotion>
                                  </p:childTnLst>
                                </p:cTn>
                              </p:par>
                              <p:par>
                                <p:cTn id="31" presetID="9" presetClass="path" presetSubtype="0" accel="50000" decel="50000" fill="hold" nodeType="with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2" dur="2000" fill="hold"/>
                                        <p:tgtEl>
                                          <p:spTgt spid="12"/>
                                        </p:tgtEl>
                                        <p:attrNameLst>
                                          <p:attrName>ppt_x</p:attrName>
                                          <p:attrName>ppt_y</p:attrName>
                                        </p:attrNameLst>
                                      </p:cBhvr>
                                    </p:animMotion>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theme/theme1.xml><?xml version="1.0" encoding="utf-8"?>
<a:theme xmlns:a="http://schemas.openxmlformats.org/drawingml/2006/main" name="Tema de Office">
  <a:themeElements>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1274</TotalTime>
  <Words>2465</Words>
  <Application>Microsoft Office PowerPoint</Application>
  <PresentationFormat>Panorámica</PresentationFormat>
  <Paragraphs>96</Paragraphs>
  <Slides>21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Calibri</vt:lpstr>
      <vt:lpstr>Aldo Pro Black</vt:lpstr>
      <vt:lpstr>Calibri Light</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204</cp:revision>
  <dcterms:created xsi:type="dcterms:W3CDTF">2022-09-16T05:35:47Z</dcterms:created>
  <dcterms:modified xsi:type="dcterms:W3CDTF">2022-10-30T07:17:16Z</dcterms:modified>
</cp:coreProperties>
</file>