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409" r:id="rId4"/>
    <p:sldId id="362" r:id="rId5"/>
    <p:sldId id="262" r:id="rId6"/>
    <p:sldId id="258" r:id="rId7"/>
    <p:sldId id="259" r:id="rId8"/>
    <p:sldId id="368" r:id="rId9"/>
    <p:sldId id="367" r:id="rId10"/>
    <p:sldId id="372" r:id="rId11"/>
    <p:sldId id="369" r:id="rId12"/>
    <p:sldId id="373" r:id="rId13"/>
    <p:sldId id="363" r:id="rId14"/>
    <p:sldId id="364" r:id="rId15"/>
    <p:sldId id="375" r:id="rId16"/>
    <p:sldId id="376" r:id="rId17"/>
    <p:sldId id="400" r:id="rId18"/>
    <p:sldId id="402" r:id="rId19"/>
    <p:sldId id="403" r:id="rId20"/>
    <p:sldId id="406" r:id="rId21"/>
    <p:sldId id="405" r:id="rId22"/>
    <p:sldId id="365" r:id="rId23"/>
    <p:sldId id="260" r:id="rId24"/>
    <p:sldId id="377" r:id="rId25"/>
    <p:sldId id="378" r:id="rId26"/>
    <p:sldId id="380" r:id="rId27"/>
    <p:sldId id="384" r:id="rId28"/>
    <p:sldId id="385" r:id="rId29"/>
    <p:sldId id="407" r:id="rId30"/>
    <p:sldId id="387" r:id="rId31"/>
    <p:sldId id="390" r:id="rId32"/>
    <p:sldId id="389" r:id="rId33"/>
    <p:sldId id="391" r:id="rId34"/>
    <p:sldId id="393" r:id="rId35"/>
    <p:sldId id="366" r:id="rId36"/>
    <p:sldId id="382" r:id="rId37"/>
    <p:sldId id="383" r:id="rId38"/>
    <p:sldId id="396" r:id="rId39"/>
    <p:sldId id="397" r:id="rId40"/>
    <p:sldId id="410" r:id="rId4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FFFC"/>
    <a:srgbClr val="00A99D"/>
    <a:srgbClr val="D47E1A"/>
    <a:srgbClr val="E7B67D"/>
    <a:srgbClr val="0071BC"/>
    <a:srgbClr val="DD0000"/>
    <a:srgbClr val="C06DB7"/>
    <a:srgbClr val="1980A6"/>
    <a:srgbClr val="B6E2F6"/>
    <a:srgbClr val="45BA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1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095D88-6F19-6483-E0C8-B5631121184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2E597E6-B0CC-2727-486D-B46E37D559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ED191EB-AD87-5C87-29EC-77DEE2D48FB7}"/>
              </a:ext>
            </a:extLst>
          </p:cNvPr>
          <p:cNvSpPr>
            <a:spLocks noGrp="1"/>
          </p:cNvSpPr>
          <p:nvPr>
            <p:ph type="dt" sz="half" idx="10"/>
          </p:nvPr>
        </p:nvSpPr>
        <p:spPr/>
        <p:txBody>
          <a:bodyPr/>
          <a:lstStyle/>
          <a:p>
            <a:fld id="{8D144579-AAD8-43B2-950A-6AD2188676B9}" type="datetimeFigureOut">
              <a:rPr lang="es-ES" smtClean="0"/>
              <a:t>07/06/2023</a:t>
            </a:fld>
            <a:endParaRPr lang="es-ES"/>
          </a:p>
        </p:txBody>
      </p:sp>
      <p:sp>
        <p:nvSpPr>
          <p:cNvPr id="5" name="Marcador de pie de página 4">
            <a:extLst>
              <a:ext uri="{FF2B5EF4-FFF2-40B4-BE49-F238E27FC236}">
                <a16:creationId xmlns:a16="http://schemas.microsoft.com/office/drawing/2014/main" id="{63D072F8-B906-C998-F907-E8D4F5894B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3EA37DD-FD89-A906-6D77-4E3ED5344423}"/>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226072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7EFAAA-BD57-13D0-3835-ACCF01E501A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89FF290-F18A-B9D4-7CF9-55613714497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10BF47-1979-05ED-C4B2-CE5E7BC5B368}"/>
              </a:ext>
            </a:extLst>
          </p:cNvPr>
          <p:cNvSpPr>
            <a:spLocks noGrp="1"/>
          </p:cNvSpPr>
          <p:nvPr>
            <p:ph type="dt" sz="half" idx="10"/>
          </p:nvPr>
        </p:nvSpPr>
        <p:spPr/>
        <p:txBody>
          <a:bodyPr/>
          <a:lstStyle/>
          <a:p>
            <a:fld id="{8D144579-AAD8-43B2-950A-6AD2188676B9}" type="datetimeFigureOut">
              <a:rPr lang="es-ES" smtClean="0"/>
              <a:t>07/06/2023</a:t>
            </a:fld>
            <a:endParaRPr lang="es-ES"/>
          </a:p>
        </p:txBody>
      </p:sp>
      <p:sp>
        <p:nvSpPr>
          <p:cNvPr id="5" name="Marcador de pie de página 4">
            <a:extLst>
              <a:ext uri="{FF2B5EF4-FFF2-40B4-BE49-F238E27FC236}">
                <a16:creationId xmlns:a16="http://schemas.microsoft.com/office/drawing/2014/main" id="{B4DCC2A4-EB31-EEDE-34BA-B322EC6650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3A60503-4E5B-C4C2-E7EC-87C0A18A58DF}"/>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75484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77CA94-1A9F-431E-63FE-811B83DCE8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6B8CDB-B0F0-5DD2-E79C-1D74041046B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C76FE4-3C5F-CF70-531A-15C56A73128D}"/>
              </a:ext>
            </a:extLst>
          </p:cNvPr>
          <p:cNvSpPr>
            <a:spLocks noGrp="1"/>
          </p:cNvSpPr>
          <p:nvPr>
            <p:ph type="dt" sz="half" idx="10"/>
          </p:nvPr>
        </p:nvSpPr>
        <p:spPr/>
        <p:txBody>
          <a:bodyPr/>
          <a:lstStyle/>
          <a:p>
            <a:fld id="{8D144579-AAD8-43B2-950A-6AD2188676B9}" type="datetimeFigureOut">
              <a:rPr lang="es-ES" smtClean="0"/>
              <a:t>07/06/2023</a:t>
            </a:fld>
            <a:endParaRPr lang="es-ES"/>
          </a:p>
        </p:txBody>
      </p:sp>
      <p:sp>
        <p:nvSpPr>
          <p:cNvPr id="5" name="Marcador de pie de página 4">
            <a:extLst>
              <a:ext uri="{FF2B5EF4-FFF2-40B4-BE49-F238E27FC236}">
                <a16:creationId xmlns:a16="http://schemas.microsoft.com/office/drawing/2014/main" id="{B3E936A6-96F5-732D-C373-7AD83936BA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AAE1E9-A7F6-7147-A87F-BA72F3D528AD}"/>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4073628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C50CB-BADE-EDAC-A891-98384BCA96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6AE3063-A638-E52E-9566-2CC150487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41C2FB-2E8A-CD95-A7E9-9261E2122D4E}"/>
              </a:ext>
            </a:extLst>
          </p:cNvPr>
          <p:cNvSpPr>
            <a:spLocks noGrp="1"/>
          </p:cNvSpPr>
          <p:nvPr>
            <p:ph type="dt" sz="half" idx="10"/>
          </p:nvPr>
        </p:nvSpPr>
        <p:spPr/>
        <p:txBody>
          <a:bodyPr/>
          <a:lstStyle/>
          <a:p>
            <a:fld id="{8CDCB9B3-A628-41AD-9A97-26BDF635E4DE}" type="datetimeFigureOut">
              <a:rPr lang="es-ES" smtClean="0"/>
              <a:t>07/06/2023</a:t>
            </a:fld>
            <a:endParaRPr lang="es-ES"/>
          </a:p>
        </p:txBody>
      </p:sp>
      <p:sp>
        <p:nvSpPr>
          <p:cNvPr id="5" name="Marcador de pie de página 4">
            <a:extLst>
              <a:ext uri="{FF2B5EF4-FFF2-40B4-BE49-F238E27FC236}">
                <a16:creationId xmlns:a16="http://schemas.microsoft.com/office/drawing/2014/main" id="{B8CD4063-FA7A-E7D8-ACA6-ECAF86E943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33E70E-8766-1D39-0F77-35855B3FC4C7}"/>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59400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A7253-C80B-F0E5-38A6-B230655E0A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5538B3-DE0F-4191-AA67-AC8DC3E691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4E0179-6B25-E81C-CFFB-B77EB0E6C330}"/>
              </a:ext>
            </a:extLst>
          </p:cNvPr>
          <p:cNvSpPr>
            <a:spLocks noGrp="1"/>
          </p:cNvSpPr>
          <p:nvPr>
            <p:ph type="dt" sz="half" idx="10"/>
          </p:nvPr>
        </p:nvSpPr>
        <p:spPr/>
        <p:txBody>
          <a:bodyPr/>
          <a:lstStyle/>
          <a:p>
            <a:fld id="{8CDCB9B3-A628-41AD-9A97-26BDF635E4DE}" type="datetimeFigureOut">
              <a:rPr lang="es-ES" smtClean="0"/>
              <a:t>07/06/2023</a:t>
            </a:fld>
            <a:endParaRPr lang="es-ES"/>
          </a:p>
        </p:txBody>
      </p:sp>
      <p:sp>
        <p:nvSpPr>
          <p:cNvPr id="5" name="Marcador de pie de página 4">
            <a:extLst>
              <a:ext uri="{FF2B5EF4-FFF2-40B4-BE49-F238E27FC236}">
                <a16:creationId xmlns:a16="http://schemas.microsoft.com/office/drawing/2014/main" id="{5493A114-06F4-4BC8-8862-10463FA803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724630-447C-CB24-3D32-AD5CE5C4482A}"/>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225617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5EA17-3137-34A1-0D6F-55FE316ABAE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670F2A-6DB6-7291-6A36-F3ABD83BD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D4398-D3B8-AF58-59BD-7E6B150E9C74}"/>
              </a:ext>
            </a:extLst>
          </p:cNvPr>
          <p:cNvSpPr>
            <a:spLocks noGrp="1"/>
          </p:cNvSpPr>
          <p:nvPr>
            <p:ph type="dt" sz="half" idx="10"/>
          </p:nvPr>
        </p:nvSpPr>
        <p:spPr/>
        <p:txBody>
          <a:bodyPr/>
          <a:lstStyle/>
          <a:p>
            <a:fld id="{8CDCB9B3-A628-41AD-9A97-26BDF635E4DE}" type="datetimeFigureOut">
              <a:rPr lang="es-ES" smtClean="0"/>
              <a:t>07/06/2023</a:t>
            </a:fld>
            <a:endParaRPr lang="es-ES"/>
          </a:p>
        </p:txBody>
      </p:sp>
      <p:sp>
        <p:nvSpPr>
          <p:cNvPr id="5" name="Marcador de pie de página 4">
            <a:extLst>
              <a:ext uri="{FF2B5EF4-FFF2-40B4-BE49-F238E27FC236}">
                <a16:creationId xmlns:a16="http://schemas.microsoft.com/office/drawing/2014/main" id="{9B69D62B-7683-6B79-50D3-6A5DE50106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8A055-32D6-72CD-F710-67B02E877883}"/>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15175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F263D-08D5-50FE-8555-F2E26C77F79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B5ABDF-CA22-016E-3A43-A05BF0B516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167EA30-2A93-131C-D344-AFDD7BADFB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3FB4A92-5C0A-F4D7-D6D7-25F2EB27F61A}"/>
              </a:ext>
            </a:extLst>
          </p:cNvPr>
          <p:cNvSpPr>
            <a:spLocks noGrp="1"/>
          </p:cNvSpPr>
          <p:nvPr>
            <p:ph type="dt" sz="half" idx="10"/>
          </p:nvPr>
        </p:nvSpPr>
        <p:spPr/>
        <p:txBody>
          <a:bodyPr/>
          <a:lstStyle/>
          <a:p>
            <a:fld id="{8CDCB9B3-A628-41AD-9A97-26BDF635E4DE}" type="datetimeFigureOut">
              <a:rPr lang="es-ES" smtClean="0"/>
              <a:t>07/06/2023</a:t>
            </a:fld>
            <a:endParaRPr lang="es-ES"/>
          </a:p>
        </p:txBody>
      </p:sp>
      <p:sp>
        <p:nvSpPr>
          <p:cNvPr id="6" name="Marcador de pie de página 5">
            <a:extLst>
              <a:ext uri="{FF2B5EF4-FFF2-40B4-BE49-F238E27FC236}">
                <a16:creationId xmlns:a16="http://schemas.microsoft.com/office/drawing/2014/main" id="{83D6E51C-3413-D4A8-3F47-8312E5412B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844188-4DFF-5ACE-0CEC-BE4EAA3712A4}"/>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96969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0061B-B63C-2C0D-5349-123CA0E06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AA8F31-705B-DD88-F2E9-5B06AFB59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3861F14-C122-FC1F-D8B7-22DC10ADA7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CB1CB1-F0D7-F7DF-C82C-0FAACD479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E491B6C-20D5-090E-1483-A2C58353F6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B87246-3941-ACD2-7D65-EC3E7E20CCED}"/>
              </a:ext>
            </a:extLst>
          </p:cNvPr>
          <p:cNvSpPr>
            <a:spLocks noGrp="1"/>
          </p:cNvSpPr>
          <p:nvPr>
            <p:ph type="dt" sz="half" idx="10"/>
          </p:nvPr>
        </p:nvSpPr>
        <p:spPr/>
        <p:txBody>
          <a:bodyPr/>
          <a:lstStyle/>
          <a:p>
            <a:fld id="{8CDCB9B3-A628-41AD-9A97-26BDF635E4DE}" type="datetimeFigureOut">
              <a:rPr lang="es-ES" smtClean="0"/>
              <a:t>07/06/2023</a:t>
            </a:fld>
            <a:endParaRPr lang="es-ES"/>
          </a:p>
        </p:txBody>
      </p:sp>
      <p:sp>
        <p:nvSpPr>
          <p:cNvPr id="8" name="Marcador de pie de página 7">
            <a:extLst>
              <a:ext uri="{FF2B5EF4-FFF2-40B4-BE49-F238E27FC236}">
                <a16:creationId xmlns:a16="http://schemas.microsoft.com/office/drawing/2014/main" id="{4920CC2A-5242-0914-20E8-2C9440D0FAF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EE923-F7DB-BC61-4412-CBCB57FD7569}"/>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890749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4DC438-D5F6-D901-6223-E89941F57B1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7E5A21-F4CD-8CE9-2CD1-CB2A947D7FAD}"/>
              </a:ext>
            </a:extLst>
          </p:cNvPr>
          <p:cNvSpPr>
            <a:spLocks noGrp="1"/>
          </p:cNvSpPr>
          <p:nvPr>
            <p:ph type="dt" sz="half" idx="10"/>
          </p:nvPr>
        </p:nvSpPr>
        <p:spPr/>
        <p:txBody>
          <a:bodyPr/>
          <a:lstStyle/>
          <a:p>
            <a:fld id="{8CDCB9B3-A628-41AD-9A97-26BDF635E4DE}" type="datetimeFigureOut">
              <a:rPr lang="es-ES" smtClean="0"/>
              <a:t>07/06/2023</a:t>
            </a:fld>
            <a:endParaRPr lang="es-ES"/>
          </a:p>
        </p:txBody>
      </p:sp>
      <p:sp>
        <p:nvSpPr>
          <p:cNvPr id="4" name="Marcador de pie de página 3">
            <a:extLst>
              <a:ext uri="{FF2B5EF4-FFF2-40B4-BE49-F238E27FC236}">
                <a16:creationId xmlns:a16="http://schemas.microsoft.com/office/drawing/2014/main" id="{F3A7CF71-62AE-3316-7F7C-FEFD600D127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6F784A9-CC81-C955-B8C3-C02E96E85D72}"/>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070371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7EFDEA-3DF6-E214-981E-2276E1914822}"/>
              </a:ext>
            </a:extLst>
          </p:cNvPr>
          <p:cNvSpPr>
            <a:spLocks noGrp="1"/>
          </p:cNvSpPr>
          <p:nvPr>
            <p:ph type="dt" sz="half" idx="10"/>
          </p:nvPr>
        </p:nvSpPr>
        <p:spPr/>
        <p:txBody>
          <a:bodyPr/>
          <a:lstStyle/>
          <a:p>
            <a:fld id="{8CDCB9B3-A628-41AD-9A97-26BDF635E4DE}" type="datetimeFigureOut">
              <a:rPr lang="es-ES" smtClean="0"/>
              <a:t>07/06/2023</a:t>
            </a:fld>
            <a:endParaRPr lang="es-ES"/>
          </a:p>
        </p:txBody>
      </p:sp>
      <p:sp>
        <p:nvSpPr>
          <p:cNvPr id="3" name="Marcador de pie de página 2">
            <a:extLst>
              <a:ext uri="{FF2B5EF4-FFF2-40B4-BE49-F238E27FC236}">
                <a16:creationId xmlns:a16="http://schemas.microsoft.com/office/drawing/2014/main" id="{553E3FFE-861F-7E34-B41A-B4338FEDA9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90439AC-94C8-D682-8773-DCAEC986D918}"/>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56365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90802-3326-FAB1-60AC-A6846333D4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B0E190-4CDF-AE1B-D7D3-D09F3B976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4C38DF-09C5-9987-6A7B-864754D8C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137AB8-DFB9-66C4-0BDC-11702BA2072A}"/>
              </a:ext>
            </a:extLst>
          </p:cNvPr>
          <p:cNvSpPr>
            <a:spLocks noGrp="1"/>
          </p:cNvSpPr>
          <p:nvPr>
            <p:ph type="dt" sz="half" idx="10"/>
          </p:nvPr>
        </p:nvSpPr>
        <p:spPr/>
        <p:txBody>
          <a:bodyPr/>
          <a:lstStyle/>
          <a:p>
            <a:fld id="{8CDCB9B3-A628-41AD-9A97-26BDF635E4DE}" type="datetimeFigureOut">
              <a:rPr lang="es-ES" smtClean="0"/>
              <a:t>07/06/2023</a:t>
            </a:fld>
            <a:endParaRPr lang="es-ES"/>
          </a:p>
        </p:txBody>
      </p:sp>
      <p:sp>
        <p:nvSpPr>
          <p:cNvPr id="6" name="Marcador de pie de página 5">
            <a:extLst>
              <a:ext uri="{FF2B5EF4-FFF2-40B4-BE49-F238E27FC236}">
                <a16:creationId xmlns:a16="http://schemas.microsoft.com/office/drawing/2014/main" id="{2AAF7851-73A3-4EC0-F018-59FE506431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F5F95E-579D-E146-8E2E-F96E07C63C5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54503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3FF878-A717-FC61-964B-FB635FAFB2E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037CDD-4F8F-7095-3064-373B230069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518BCFA-190D-934A-0D44-8E2FD817D560}"/>
              </a:ext>
            </a:extLst>
          </p:cNvPr>
          <p:cNvSpPr>
            <a:spLocks noGrp="1"/>
          </p:cNvSpPr>
          <p:nvPr>
            <p:ph type="dt" sz="half" idx="10"/>
          </p:nvPr>
        </p:nvSpPr>
        <p:spPr/>
        <p:txBody>
          <a:bodyPr/>
          <a:lstStyle/>
          <a:p>
            <a:fld id="{8D144579-AAD8-43B2-950A-6AD2188676B9}" type="datetimeFigureOut">
              <a:rPr lang="es-ES" smtClean="0"/>
              <a:t>07/06/2023</a:t>
            </a:fld>
            <a:endParaRPr lang="es-ES"/>
          </a:p>
        </p:txBody>
      </p:sp>
      <p:sp>
        <p:nvSpPr>
          <p:cNvPr id="5" name="Marcador de pie de página 4">
            <a:extLst>
              <a:ext uri="{FF2B5EF4-FFF2-40B4-BE49-F238E27FC236}">
                <a16:creationId xmlns:a16="http://schemas.microsoft.com/office/drawing/2014/main" id="{2AE1E423-D8B6-44C7-A7DC-728F37C7BC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6FD638-AA1E-4B3B-AF45-6B8DC56B0795}"/>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3535507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D8C0A-9CAB-7F30-7434-92F8BA1D96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515A669-47FF-E922-4F04-4C0525674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B067B6-3129-BBA0-19D8-98FE29D8D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229279-55CE-08B9-A34B-FCBA8492AEC1}"/>
              </a:ext>
            </a:extLst>
          </p:cNvPr>
          <p:cNvSpPr>
            <a:spLocks noGrp="1"/>
          </p:cNvSpPr>
          <p:nvPr>
            <p:ph type="dt" sz="half" idx="10"/>
          </p:nvPr>
        </p:nvSpPr>
        <p:spPr/>
        <p:txBody>
          <a:bodyPr/>
          <a:lstStyle/>
          <a:p>
            <a:fld id="{8CDCB9B3-A628-41AD-9A97-26BDF635E4DE}" type="datetimeFigureOut">
              <a:rPr lang="es-ES" smtClean="0"/>
              <a:t>07/06/2023</a:t>
            </a:fld>
            <a:endParaRPr lang="es-ES"/>
          </a:p>
        </p:txBody>
      </p:sp>
      <p:sp>
        <p:nvSpPr>
          <p:cNvPr id="6" name="Marcador de pie de página 5">
            <a:extLst>
              <a:ext uri="{FF2B5EF4-FFF2-40B4-BE49-F238E27FC236}">
                <a16:creationId xmlns:a16="http://schemas.microsoft.com/office/drawing/2014/main" id="{053C3922-3369-BF03-C687-312ACB20C5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AC2CF51-2E4A-8FE2-7FCA-775D8BD16B4E}"/>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610810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CAEDB-7E31-19E5-DE3B-BD9A2AFD58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00AAAD-9508-45B6-57D3-8AD2B2EAB9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95E1E3-8E72-6870-5BD0-8F5A8FAE2391}"/>
              </a:ext>
            </a:extLst>
          </p:cNvPr>
          <p:cNvSpPr>
            <a:spLocks noGrp="1"/>
          </p:cNvSpPr>
          <p:nvPr>
            <p:ph type="dt" sz="half" idx="10"/>
          </p:nvPr>
        </p:nvSpPr>
        <p:spPr/>
        <p:txBody>
          <a:bodyPr/>
          <a:lstStyle/>
          <a:p>
            <a:fld id="{8CDCB9B3-A628-41AD-9A97-26BDF635E4DE}" type="datetimeFigureOut">
              <a:rPr lang="es-ES" smtClean="0"/>
              <a:t>07/06/2023</a:t>
            </a:fld>
            <a:endParaRPr lang="es-ES"/>
          </a:p>
        </p:txBody>
      </p:sp>
      <p:sp>
        <p:nvSpPr>
          <p:cNvPr id="5" name="Marcador de pie de página 4">
            <a:extLst>
              <a:ext uri="{FF2B5EF4-FFF2-40B4-BE49-F238E27FC236}">
                <a16:creationId xmlns:a16="http://schemas.microsoft.com/office/drawing/2014/main" id="{DF630374-F795-3957-FC5A-C6F5900EA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324D54-9D9D-C9AD-E81F-109208606E9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809491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8D83EA-9DF5-0BB2-47CA-FAF9222041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482CEF3-43D6-66AA-8230-5D0348F9601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2A540-4740-EA28-E88B-4DD448C3AFFD}"/>
              </a:ext>
            </a:extLst>
          </p:cNvPr>
          <p:cNvSpPr>
            <a:spLocks noGrp="1"/>
          </p:cNvSpPr>
          <p:nvPr>
            <p:ph type="dt" sz="half" idx="10"/>
          </p:nvPr>
        </p:nvSpPr>
        <p:spPr/>
        <p:txBody>
          <a:bodyPr/>
          <a:lstStyle/>
          <a:p>
            <a:fld id="{8CDCB9B3-A628-41AD-9A97-26BDF635E4DE}" type="datetimeFigureOut">
              <a:rPr lang="es-ES" smtClean="0"/>
              <a:t>07/06/2023</a:t>
            </a:fld>
            <a:endParaRPr lang="es-ES"/>
          </a:p>
        </p:txBody>
      </p:sp>
      <p:sp>
        <p:nvSpPr>
          <p:cNvPr id="5" name="Marcador de pie de página 4">
            <a:extLst>
              <a:ext uri="{FF2B5EF4-FFF2-40B4-BE49-F238E27FC236}">
                <a16:creationId xmlns:a16="http://schemas.microsoft.com/office/drawing/2014/main" id="{DA6A420E-BF3E-1944-E0DE-4D61D0C51B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B80AD0-5111-3C40-F838-E3014390664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53010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E3A67-B8BD-A92B-B3EA-7F72FECF1A9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800A0B-C1FB-682E-2FEA-2DA36A18D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3BEC8B-D3E9-9AE3-30C3-B906C056B7F2}"/>
              </a:ext>
            </a:extLst>
          </p:cNvPr>
          <p:cNvSpPr>
            <a:spLocks noGrp="1"/>
          </p:cNvSpPr>
          <p:nvPr>
            <p:ph type="dt" sz="half" idx="10"/>
          </p:nvPr>
        </p:nvSpPr>
        <p:spPr/>
        <p:txBody>
          <a:bodyPr/>
          <a:lstStyle/>
          <a:p>
            <a:fld id="{8D144579-AAD8-43B2-950A-6AD2188676B9}" type="datetimeFigureOut">
              <a:rPr lang="es-ES" smtClean="0"/>
              <a:t>07/06/2023</a:t>
            </a:fld>
            <a:endParaRPr lang="es-ES"/>
          </a:p>
        </p:txBody>
      </p:sp>
      <p:sp>
        <p:nvSpPr>
          <p:cNvPr id="5" name="Marcador de pie de página 4">
            <a:extLst>
              <a:ext uri="{FF2B5EF4-FFF2-40B4-BE49-F238E27FC236}">
                <a16:creationId xmlns:a16="http://schemas.microsoft.com/office/drawing/2014/main" id="{A7CD401A-53F5-8400-FA7D-DDA0F046D4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596E97-E2F4-37AB-A161-0D7D0E04C00D}"/>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359773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46A538-C895-3A80-918E-054418591C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C2B435-6207-F712-AC2D-3A2B19CF913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DCCC40D-0292-91EE-7BFC-E27F294820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45A46FF-75D1-B42B-C13C-DD7C1BEB10F3}"/>
              </a:ext>
            </a:extLst>
          </p:cNvPr>
          <p:cNvSpPr>
            <a:spLocks noGrp="1"/>
          </p:cNvSpPr>
          <p:nvPr>
            <p:ph type="dt" sz="half" idx="10"/>
          </p:nvPr>
        </p:nvSpPr>
        <p:spPr/>
        <p:txBody>
          <a:bodyPr/>
          <a:lstStyle/>
          <a:p>
            <a:fld id="{8D144579-AAD8-43B2-950A-6AD2188676B9}" type="datetimeFigureOut">
              <a:rPr lang="es-ES" smtClean="0"/>
              <a:t>07/06/2023</a:t>
            </a:fld>
            <a:endParaRPr lang="es-ES"/>
          </a:p>
        </p:txBody>
      </p:sp>
      <p:sp>
        <p:nvSpPr>
          <p:cNvPr id="6" name="Marcador de pie de página 5">
            <a:extLst>
              <a:ext uri="{FF2B5EF4-FFF2-40B4-BE49-F238E27FC236}">
                <a16:creationId xmlns:a16="http://schemas.microsoft.com/office/drawing/2014/main" id="{3AEBB73B-42E1-5FF8-DBED-2C294E059FA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08378C-8475-2B82-3CA1-5EA566D55CFC}"/>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115716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0CA5BE-233A-7A0E-C819-D82128ADCE0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ADC567-B196-72AB-DE81-F535EBA217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C616D2D-76B2-2EE1-E005-FE7975BC18C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4DD25B6-DE27-ACCD-F3A9-B70AF2B78B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37D1880-3D87-0DCF-DB18-82A23DBCE57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8B41919-A2DB-D436-65C2-0BCA10ADF98E}"/>
              </a:ext>
            </a:extLst>
          </p:cNvPr>
          <p:cNvSpPr>
            <a:spLocks noGrp="1"/>
          </p:cNvSpPr>
          <p:nvPr>
            <p:ph type="dt" sz="half" idx="10"/>
          </p:nvPr>
        </p:nvSpPr>
        <p:spPr/>
        <p:txBody>
          <a:bodyPr/>
          <a:lstStyle/>
          <a:p>
            <a:fld id="{8D144579-AAD8-43B2-950A-6AD2188676B9}" type="datetimeFigureOut">
              <a:rPr lang="es-ES" smtClean="0"/>
              <a:t>07/06/2023</a:t>
            </a:fld>
            <a:endParaRPr lang="es-ES"/>
          </a:p>
        </p:txBody>
      </p:sp>
      <p:sp>
        <p:nvSpPr>
          <p:cNvPr id="8" name="Marcador de pie de página 7">
            <a:extLst>
              <a:ext uri="{FF2B5EF4-FFF2-40B4-BE49-F238E27FC236}">
                <a16:creationId xmlns:a16="http://schemas.microsoft.com/office/drawing/2014/main" id="{B0242EFC-B731-DA44-99F7-C93DE74CCC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E2E1CB6-1071-E853-BE14-0DAF34DE7AEB}"/>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173156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E828FA-E86B-5607-B916-48725AF53E2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3731B84-3474-AF5B-6CAD-75C2780646EC}"/>
              </a:ext>
            </a:extLst>
          </p:cNvPr>
          <p:cNvSpPr>
            <a:spLocks noGrp="1"/>
          </p:cNvSpPr>
          <p:nvPr>
            <p:ph type="dt" sz="half" idx="10"/>
          </p:nvPr>
        </p:nvSpPr>
        <p:spPr/>
        <p:txBody>
          <a:bodyPr/>
          <a:lstStyle/>
          <a:p>
            <a:fld id="{8D144579-AAD8-43B2-950A-6AD2188676B9}" type="datetimeFigureOut">
              <a:rPr lang="es-ES" smtClean="0"/>
              <a:t>07/06/2023</a:t>
            </a:fld>
            <a:endParaRPr lang="es-ES"/>
          </a:p>
        </p:txBody>
      </p:sp>
      <p:sp>
        <p:nvSpPr>
          <p:cNvPr id="4" name="Marcador de pie de página 3">
            <a:extLst>
              <a:ext uri="{FF2B5EF4-FFF2-40B4-BE49-F238E27FC236}">
                <a16:creationId xmlns:a16="http://schemas.microsoft.com/office/drawing/2014/main" id="{FF929524-06A5-E9A3-8538-7689FFA899B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B93D87C-06BE-1994-DF5F-BF92EF9761D3}"/>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32897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FD4D652-9423-F0BB-79D3-3189798C02F9}"/>
              </a:ext>
            </a:extLst>
          </p:cNvPr>
          <p:cNvSpPr>
            <a:spLocks noGrp="1"/>
          </p:cNvSpPr>
          <p:nvPr>
            <p:ph type="dt" sz="half" idx="10"/>
          </p:nvPr>
        </p:nvSpPr>
        <p:spPr/>
        <p:txBody>
          <a:bodyPr/>
          <a:lstStyle/>
          <a:p>
            <a:fld id="{8D144579-AAD8-43B2-950A-6AD2188676B9}" type="datetimeFigureOut">
              <a:rPr lang="es-ES" smtClean="0"/>
              <a:t>07/06/2023</a:t>
            </a:fld>
            <a:endParaRPr lang="es-ES"/>
          </a:p>
        </p:txBody>
      </p:sp>
      <p:sp>
        <p:nvSpPr>
          <p:cNvPr id="3" name="Marcador de pie de página 2">
            <a:extLst>
              <a:ext uri="{FF2B5EF4-FFF2-40B4-BE49-F238E27FC236}">
                <a16:creationId xmlns:a16="http://schemas.microsoft.com/office/drawing/2014/main" id="{EFC3BB4A-FC15-6555-41C4-4ECA523E824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6E65819-35F6-1317-80D3-84DE9E3064B0}"/>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3094617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DB010-E16F-5D04-163F-19D4081A30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C1A8DD-8614-6175-EDF6-077AEF7A9E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6C86754-B8B5-2D4E-4134-788220FA6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CCA08B-164B-4F29-E3D1-A57678C0FC7F}"/>
              </a:ext>
            </a:extLst>
          </p:cNvPr>
          <p:cNvSpPr>
            <a:spLocks noGrp="1"/>
          </p:cNvSpPr>
          <p:nvPr>
            <p:ph type="dt" sz="half" idx="10"/>
          </p:nvPr>
        </p:nvSpPr>
        <p:spPr/>
        <p:txBody>
          <a:bodyPr/>
          <a:lstStyle/>
          <a:p>
            <a:fld id="{8D144579-AAD8-43B2-950A-6AD2188676B9}" type="datetimeFigureOut">
              <a:rPr lang="es-ES" smtClean="0"/>
              <a:t>07/06/2023</a:t>
            </a:fld>
            <a:endParaRPr lang="es-ES"/>
          </a:p>
        </p:txBody>
      </p:sp>
      <p:sp>
        <p:nvSpPr>
          <p:cNvPr id="6" name="Marcador de pie de página 5">
            <a:extLst>
              <a:ext uri="{FF2B5EF4-FFF2-40B4-BE49-F238E27FC236}">
                <a16:creationId xmlns:a16="http://schemas.microsoft.com/office/drawing/2014/main" id="{48FAC68F-E769-65A9-A727-0D87205333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7DE57C3-418F-274F-5BDE-E6E08C8CD6A0}"/>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4111102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3F2DE8-5D7F-CCFF-9510-E86EC5CC6C0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BBD98E3-9E03-45BB-75B4-CCDC46C408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4D9BB52-6A27-69CA-776D-F519601000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8B3203-C102-494E-5D93-FD6E2CEAAD5A}"/>
              </a:ext>
            </a:extLst>
          </p:cNvPr>
          <p:cNvSpPr>
            <a:spLocks noGrp="1"/>
          </p:cNvSpPr>
          <p:nvPr>
            <p:ph type="dt" sz="half" idx="10"/>
          </p:nvPr>
        </p:nvSpPr>
        <p:spPr/>
        <p:txBody>
          <a:bodyPr/>
          <a:lstStyle/>
          <a:p>
            <a:fld id="{8D144579-AAD8-43B2-950A-6AD2188676B9}" type="datetimeFigureOut">
              <a:rPr lang="es-ES" smtClean="0"/>
              <a:t>07/06/2023</a:t>
            </a:fld>
            <a:endParaRPr lang="es-ES"/>
          </a:p>
        </p:txBody>
      </p:sp>
      <p:sp>
        <p:nvSpPr>
          <p:cNvPr id="6" name="Marcador de pie de página 5">
            <a:extLst>
              <a:ext uri="{FF2B5EF4-FFF2-40B4-BE49-F238E27FC236}">
                <a16:creationId xmlns:a16="http://schemas.microsoft.com/office/drawing/2014/main" id="{DADA472E-5B4E-1A1B-C108-BEA20FF44A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41DF0C2-01A2-01E0-4CEB-7E0C458FC9F4}"/>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2279930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43956EC-0C8F-D5FA-7C45-5185FDB372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F972D8-1EA7-5D78-313E-8FADA30697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750C5D-80D3-D8C7-7584-D0D55DF315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44579-AAD8-43B2-950A-6AD2188676B9}" type="datetimeFigureOut">
              <a:rPr lang="es-ES" smtClean="0"/>
              <a:t>07/06/2023</a:t>
            </a:fld>
            <a:endParaRPr lang="es-ES"/>
          </a:p>
        </p:txBody>
      </p:sp>
      <p:sp>
        <p:nvSpPr>
          <p:cNvPr id="5" name="Marcador de pie de página 4">
            <a:extLst>
              <a:ext uri="{FF2B5EF4-FFF2-40B4-BE49-F238E27FC236}">
                <a16:creationId xmlns:a16="http://schemas.microsoft.com/office/drawing/2014/main" id="{5668C3C2-720C-C681-B79D-126349DDF8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0007D93-4B58-CAF6-DBAA-F140A29DDE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487CE-DD05-4F1F-AC76-FF370865DF71}" type="slidenum">
              <a:rPr lang="es-ES" smtClean="0"/>
              <a:t>‹Nº›</a:t>
            </a:fld>
            <a:endParaRPr lang="es-ES"/>
          </a:p>
        </p:txBody>
      </p:sp>
    </p:spTree>
    <p:extLst>
      <p:ext uri="{BB962C8B-B14F-4D97-AF65-F5344CB8AC3E}">
        <p14:creationId xmlns:p14="http://schemas.microsoft.com/office/powerpoint/2010/main" val="1188607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894925-4DB1-6D53-C9FC-51D3C190A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69D6D1-7DE8-F3F8-2E4A-4DBF78FC7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38276AA-38BE-C46E-59A9-FB7D87572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CB9B3-A628-41AD-9A97-26BDF635E4DE}" type="datetimeFigureOut">
              <a:rPr lang="es-ES" smtClean="0"/>
              <a:t>07/06/2023</a:t>
            </a:fld>
            <a:endParaRPr lang="es-ES"/>
          </a:p>
        </p:txBody>
      </p:sp>
      <p:sp>
        <p:nvSpPr>
          <p:cNvPr id="5" name="Marcador de pie de página 4">
            <a:extLst>
              <a:ext uri="{FF2B5EF4-FFF2-40B4-BE49-F238E27FC236}">
                <a16:creationId xmlns:a16="http://schemas.microsoft.com/office/drawing/2014/main" id="{47E8583A-0918-FE0B-2A22-217250CF1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238ABB5-A08C-72AC-0DD7-A903E0066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309BC-E768-4277-AA5C-D313464B6898}" type="slidenum">
              <a:rPr lang="es-ES" smtClean="0"/>
              <a:t>‹Nº›</a:t>
            </a:fld>
            <a:endParaRPr lang="es-ES"/>
          </a:p>
        </p:txBody>
      </p:sp>
    </p:spTree>
    <p:extLst>
      <p:ext uri="{BB962C8B-B14F-4D97-AF65-F5344CB8AC3E}">
        <p14:creationId xmlns:p14="http://schemas.microsoft.com/office/powerpoint/2010/main" val="2639653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18.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emf"/></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5.jpg"/><Relationship Id="rId2" Type="http://schemas.openxmlformats.org/officeDocument/2006/relationships/image" Target="../media/image47.jpg"/><Relationship Id="rId1" Type="http://schemas.openxmlformats.org/officeDocument/2006/relationships/slideLayout" Target="../slideLayouts/slideLayout18.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49.emf"/></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jpg"/><Relationship Id="rId1" Type="http://schemas.openxmlformats.org/officeDocument/2006/relationships/slideLayout" Target="../slideLayouts/slideLayout18.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g"/><Relationship Id="rId1" Type="http://schemas.openxmlformats.org/officeDocument/2006/relationships/slideLayout" Target="../slideLayouts/slideLayout18.xml"/><Relationship Id="rId5" Type="http://schemas.openxmlformats.org/officeDocument/2006/relationships/image" Target="../media/image61.jp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7.jpg"/><Relationship Id="rId2" Type="http://schemas.openxmlformats.org/officeDocument/2006/relationships/image" Target="../media/image62.jpg"/><Relationship Id="rId1" Type="http://schemas.openxmlformats.org/officeDocument/2006/relationships/slideLayout" Target="../slideLayouts/slideLayout18.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64.png"/><Relationship Id="rId2" Type="http://schemas.openxmlformats.org/officeDocument/2006/relationships/image" Target="../media/image62.jpg"/><Relationship Id="rId1" Type="http://schemas.openxmlformats.org/officeDocument/2006/relationships/slideLayout" Target="../slideLayouts/slideLayout18.xml"/><Relationship Id="rId6" Type="http://schemas.openxmlformats.org/officeDocument/2006/relationships/image" Target="../media/image63.emf"/><Relationship Id="rId5" Type="http://schemas.openxmlformats.org/officeDocument/2006/relationships/image" Target="../media/image70.jpg"/><Relationship Id="rId4" Type="http://schemas.openxmlformats.org/officeDocument/2006/relationships/image" Target="../media/image69.jpg"/></Relationships>
</file>

<file path=ppt/slides/_rels/slide19.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73.jpg"/><Relationship Id="rId2" Type="http://schemas.openxmlformats.org/officeDocument/2006/relationships/image" Target="../media/image62.jpg"/><Relationship Id="rId1" Type="http://schemas.openxmlformats.org/officeDocument/2006/relationships/slideLayout" Target="../slideLayouts/slideLayout18.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jpg"/><Relationship Id="rId1" Type="http://schemas.openxmlformats.org/officeDocument/2006/relationships/slideLayout" Target="../slideLayouts/slideLayout18.xml"/><Relationship Id="rId5" Type="http://schemas.openxmlformats.org/officeDocument/2006/relationships/image" Target="../media/image77.jp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jpg"/><Relationship Id="rId1" Type="http://schemas.openxmlformats.org/officeDocument/2006/relationships/slideLayout" Target="../slideLayouts/slideLayout7.xml"/><Relationship Id="rId5" Type="http://schemas.openxmlformats.org/officeDocument/2006/relationships/image" Target="../media/image83.jpg"/><Relationship Id="rId4" Type="http://schemas.openxmlformats.org/officeDocument/2006/relationships/image" Target="../media/image82.jpg"/></Relationships>
</file>

<file path=ppt/slides/_rels/slide2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jpg"/><Relationship Id="rId1" Type="http://schemas.openxmlformats.org/officeDocument/2006/relationships/slideLayout" Target="../slideLayouts/slideLayout7.xml"/><Relationship Id="rId5" Type="http://schemas.openxmlformats.org/officeDocument/2006/relationships/image" Target="../media/image85.JPG"/><Relationship Id="rId4" Type="http://schemas.openxmlformats.org/officeDocument/2006/relationships/image" Target="../media/image84.jp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1.emf"/></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eg"/><Relationship Id="rId4" Type="http://schemas.openxmlformats.org/officeDocument/2006/relationships/image" Target="../media/image91.jp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7.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jpg"/><Relationship Id="rId4" Type="http://schemas.openxmlformats.org/officeDocument/2006/relationships/image" Target="../media/image100.jp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7.jp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11.jpe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png"/><Relationship Id="rId7" Type="http://schemas.openxmlformats.org/officeDocument/2006/relationships/image" Target="../media/image117.jpg"/><Relationship Id="rId2"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image" Target="../media/image116.jpg"/><Relationship Id="rId5" Type="http://schemas.openxmlformats.org/officeDocument/2006/relationships/image" Target="../media/image115.jpeg"/><Relationship Id="rId4" Type="http://schemas.openxmlformats.org/officeDocument/2006/relationships/image" Target="../media/image114.jpg"/></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3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3.png"/><Relationship Id="rId7" Type="http://schemas.openxmlformats.org/officeDocument/2006/relationships/image" Target="../media/image123.jpg"/><Relationship Id="rId2"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jpg"/><Relationship Id="rId4" Type="http://schemas.openxmlformats.org/officeDocument/2006/relationships/image" Target="../media/image120.jpg"/></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g"/></Relationships>
</file>

<file path=ppt/slides/_rels/slide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18.xml"/><Relationship Id="rId6" Type="http://schemas.openxmlformats.org/officeDocument/2006/relationships/image" Target="../media/image135.jpg"/><Relationship Id="rId5" Type="http://schemas.openxmlformats.org/officeDocument/2006/relationships/image" Target="../media/image134.png"/><Relationship Id="rId4" Type="http://schemas.openxmlformats.org/officeDocument/2006/relationships/image" Target="../media/image133.png"/></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18.xml"/><Relationship Id="rId6" Type="http://schemas.openxmlformats.org/officeDocument/2006/relationships/image" Target="../media/image138.png"/><Relationship Id="rId5" Type="http://schemas.openxmlformats.org/officeDocument/2006/relationships/image" Target="../media/image137.jpg"/><Relationship Id="rId4" Type="http://schemas.openxmlformats.org/officeDocument/2006/relationships/image" Target="../media/image136.jpg"/></Relationships>
</file>

<file path=ppt/slides/_rels/slide37.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jpg"/><Relationship Id="rId1" Type="http://schemas.openxmlformats.org/officeDocument/2006/relationships/slideLayout" Target="../slideLayouts/slideLayout18.xml"/><Relationship Id="rId5" Type="http://schemas.openxmlformats.org/officeDocument/2006/relationships/image" Target="../media/image142.jpg"/><Relationship Id="rId4" Type="http://schemas.openxmlformats.org/officeDocument/2006/relationships/image" Target="../media/image141.jpg"/></Relationships>
</file>

<file path=ppt/slides/_rels/slide38.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jpg"/><Relationship Id="rId1" Type="http://schemas.openxmlformats.org/officeDocument/2006/relationships/slideLayout" Target="../slideLayouts/slideLayout18.xml"/><Relationship Id="rId6" Type="http://schemas.openxmlformats.org/officeDocument/2006/relationships/image" Target="../media/image145.jpg"/><Relationship Id="rId5" Type="http://schemas.openxmlformats.org/officeDocument/2006/relationships/image" Target="../media/image144.jpg"/><Relationship Id="rId4" Type="http://schemas.openxmlformats.org/officeDocument/2006/relationships/image" Target="../media/image143.jpg"/></Relationships>
</file>

<file path=ppt/slides/_rels/slide39.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2.jpg"/><Relationship Id="rId1" Type="http://schemas.openxmlformats.org/officeDocument/2006/relationships/slideLayout" Target="../slideLayouts/slideLayout18.xml"/><Relationship Id="rId5" Type="http://schemas.openxmlformats.org/officeDocument/2006/relationships/image" Target="../media/image148.png"/><Relationship Id="rId4" Type="http://schemas.openxmlformats.org/officeDocument/2006/relationships/image" Target="../media/image147.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6.png"/><Relationship Id="rId7" Type="http://schemas.openxmlformats.org/officeDocument/2006/relationships/image" Target="../media/image33.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Logotipo&#10;&#10;Descripción generada automáticamente">
            <a:extLst>
              <a:ext uri="{FF2B5EF4-FFF2-40B4-BE49-F238E27FC236}">
                <a16:creationId xmlns:a16="http://schemas.microsoft.com/office/drawing/2014/main" id="{BAC7C20F-D8A0-E5C4-20DE-C682AEF8E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320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EA09C61-AC3E-BFA6-8129-6F57F2BECB74}"/>
              </a:ext>
            </a:extLst>
          </p:cNvPr>
          <p:cNvSpPr txBox="1"/>
          <p:nvPr/>
        </p:nvSpPr>
        <p:spPr>
          <a:xfrm>
            <a:off x="2609659" y="112048"/>
            <a:ext cx="7285776" cy="1477328"/>
          </a:xfrm>
          <a:prstGeom prst="rect">
            <a:avLst/>
          </a:prstGeom>
          <a:noFill/>
        </p:spPr>
        <p:txBody>
          <a:bodyPr wrap="square">
            <a:spAutoFit/>
          </a:bodyPr>
          <a:lstStyle/>
          <a:p>
            <a:pPr marL="342900" indent="-342900">
              <a:buFont typeface="+mj-lt"/>
              <a:buAutoNum type="arabicPeriod" startAt="7"/>
            </a:pPr>
            <a:r>
              <a:rPr lang="es-ES" b="1" dirty="0">
                <a:solidFill>
                  <a:schemeClr val="accent5">
                    <a:lumMod val="50000"/>
                  </a:schemeClr>
                </a:solidFill>
              </a:rPr>
              <a:t>Ponedles ropa limpia, aseada y que no apriete:</a:t>
            </a:r>
          </a:p>
          <a:p>
            <a:r>
              <a:rPr lang="es-ES" b="1" dirty="0">
                <a:solidFill>
                  <a:srgbClr val="C00000"/>
                </a:solidFill>
              </a:rPr>
              <a:t>La ropa limpia y aseada será uno de los medios para conservar los pensamientos puros y amables… El cuerpo de los niños no debiera ser tocado por nada de carácter irritante, ni se debiera permitir que su ropa los apriete en forma alguna</a:t>
            </a:r>
            <a:r>
              <a:rPr lang="es-ES" b="1" dirty="0"/>
              <a:t>.—Christian </a:t>
            </a:r>
            <a:r>
              <a:rPr lang="es-ES" b="1" dirty="0" err="1"/>
              <a:t>Temperance</a:t>
            </a:r>
            <a:r>
              <a:rPr lang="es-ES" b="1" dirty="0"/>
              <a:t> and Bible </a:t>
            </a:r>
            <a:r>
              <a:rPr lang="es-ES" b="1" dirty="0" err="1"/>
              <a:t>Hygiene</a:t>
            </a:r>
            <a:r>
              <a:rPr lang="es-ES" b="1" dirty="0"/>
              <a:t>, 14.</a:t>
            </a:r>
          </a:p>
        </p:txBody>
      </p:sp>
      <p:sp>
        <p:nvSpPr>
          <p:cNvPr id="8" name="CuadroTexto 7">
            <a:extLst>
              <a:ext uri="{FF2B5EF4-FFF2-40B4-BE49-F238E27FC236}">
                <a16:creationId xmlns:a16="http://schemas.microsoft.com/office/drawing/2014/main" id="{3D13B529-E3B0-31A4-BBA2-B98471BFB54F}"/>
              </a:ext>
            </a:extLst>
          </p:cNvPr>
          <p:cNvSpPr txBox="1"/>
          <p:nvPr/>
        </p:nvSpPr>
        <p:spPr>
          <a:xfrm>
            <a:off x="1895828" y="1554554"/>
            <a:ext cx="6958460" cy="3139321"/>
          </a:xfrm>
          <a:prstGeom prst="rect">
            <a:avLst/>
          </a:prstGeom>
          <a:noFill/>
        </p:spPr>
        <p:txBody>
          <a:bodyPr wrap="square">
            <a:spAutoFit/>
          </a:bodyPr>
          <a:lstStyle/>
          <a:p>
            <a:pPr marL="342900" indent="-342900">
              <a:buFont typeface="+mj-lt"/>
              <a:buAutoNum type="arabicPeriod" startAt="8"/>
            </a:pPr>
            <a:r>
              <a:rPr lang="es-ES" b="1" dirty="0">
                <a:solidFill>
                  <a:schemeClr val="accent5">
                    <a:lumMod val="50000"/>
                  </a:schemeClr>
                </a:solidFill>
              </a:rPr>
              <a:t>Dadles trabajo para hacer:</a:t>
            </a:r>
          </a:p>
          <a:p>
            <a:r>
              <a:rPr lang="es-ES" b="1" dirty="0">
                <a:solidFill>
                  <a:srgbClr val="C00000"/>
                </a:solidFill>
              </a:rPr>
              <a:t>Dad a vuestros hijos trabajo físico para que pongan en ejercicio los nervios y los músculos</a:t>
            </a:r>
            <a:r>
              <a:rPr lang="es-ES" b="1" dirty="0"/>
              <a:t>. El cansancio que acompaña a un trabajo tal disminuirá su inclinación a participar en hábitos viciosos.—Joyas de los Testimonios 1:255, 256. </a:t>
            </a:r>
          </a:p>
          <a:p>
            <a:r>
              <a:rPr lang="es-ES" b="1" dirty="0">
                <a:solidFill>
                  <a:srgbClr val="C00000"/>
                </a:solidFill>
              </a:rPr>
              <a:t>La indolencia no será favorable para la salud física, mental y moral</a:t>
            </a:r>
            <a:r>
              <a:rPr lang="es-ES" b="1" dirty="0"/>
              <a:t>... Debido a la indolencia, no sólo se debilita la fuerza moral y se aumenta el impulso de la pasión, sino que los ángeles de Satanás se posesionan de toda la ciudadela de la mente y obligan a la conciencia a rendirse a la pasión vil. </a:t>
            </a:r>
            <a:r>
              <a:rPr lang="es-ES" b="1" dirty="0">
                <a:solidFill>
                  <a:srgbClr val="C00000"/>
                </a:solidFill>
              </a:rPr>
              <a:t>Debiéramos enseñar a nuestros hijos hábitos de paciente laboriosidad</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18, 19. </a:t>
            </a:r>
          </a:p>
        </p:txBody>
      </p:sp>
      <p:pic>
        <p:nvPicPr>
          <p:cNvPr id="2" name="Imagen 1">
            <a:extLst>
              <a:ext uri="{FF2B5EF4-FFF2-40B4-BE49-F238E27FC236}">
                <a16:creationId xmlns:a16="http://schemas.microsoft.com/office/drawing/2014/main" id="{D54D12E4-B209-E51D-9BC3-E346F2F821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2794" y="112048"/>
            <a:ext cx="2351170" cy="1152000"/>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0B190A54-A7B4-3139-304C-631A9A723B5E}"/>
              </a:ext>
            </a:extLst>
          </p:cNvPr>
          <p:cNvSpPr txBox="1"/>
          <p:nvPr/>
        </p:nvSpPr>
        <p:spPr>
          <a:xfrm>
            <a:off x="9712795" y="249704"/>
            <a:ext cx="2351170"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vigilancia y ayuda paternales</a:t>
            </a:r>
          </a:p>
        </p:txBody>
      </p:sp>
      <p:sp>
        <p:nvSpPr>
          <p:cNvPr id="3" name="CuadroTexto 2">
            <a:extLst>
              <a:ext uri="{FF2B5EF4-FFF2-40B4-BE49-F238E27FC236}">
                <a16:creationId xmlns:a16="http://schemas.microsoft.com/office/drawing/2014/main" id="{C14B249F-F02C-7B1D-AF1C-DB4D02AE8153}"/>
              </a:ext>
            </a:extLst>
          </p:cNvPr>
          <p:cNvSpPr txBox="1"/>
          <p:nvPr/>
        </p:nvSpPr>
        <p:spPr>
          <a:xfrm>
            <a:off x="195169" y="4695383"/>
            <a:ext cx="9167506" cy="2031325"/>
          </a:xfrm>
          <a:prstGeom prst="rect">
            <a:avLst/>
          </a:prstGeom>
          <a:noFill/>
        </p:spPr>
        <p:txBody>
          <a:bodyPr wrap="square">
            <a:spAutoFit/>
          </a:bodyPr>
          <a:lstStyle/>
          <a:p>
            <a:pPr marL="342900" indent="-342900">
              <a:buFont typeface="+mj-lt"/>
              <a:buAutoNum type="arabicPeriod" startAt="9"/>
            </a:pPr>
            <a:r>
              <a:rPr lang="es-ES" b="1" dirty="0">
                <a:solidFill>
                  <a:schemeClr val="accent5">
                    <a:lumMod val="50000"/>
                  </a:schemeClr>
                </a:solidFill>
              </a:rPr>
              <a:t>Enseñadles que si se arrepienten Dios los acepta:</a:t>
            </a:r>
          </a:p>
          <a:p>
            <a:r>
              <a:rPr lang="es-ES" b="1" dirty="0">
                <a:solidFill>
                  <a:srgbClr val="C00000"/>
                </a:solidFill>
              </a:rPr>
              <a:t>Debéis animar a vuestros hijos pues un Dios misericordioso aceptará el corazón verdaderamente arrepentido y bendecirá sus esfuerzos para limpiarse de toda inmundicia de carne y espíritu...</a:t>
            </a:r>
            <a:r>
              <a:rPr lang="es-ES" b="1" dirty="0"/>
              <a:t> Si ellos, con humildad, ruegan a Dios que les dé pureza de pensamientos y una imaginación refinada y santificada, él los oirá y les concederá sus peticiones. Dios no los dejará que perezcan en sus pecados, sino que ayudará al débil y desvalido si se entregan a él con fe.—</a:t>
            </a:r>
            <a:r>
              <a:rPr lang="es-ES" b="1" dirty="0" err="1"/>
              <a:t>An</a:t>
            </a:r>
            <a:r>
              <a:rPr lang="es-ES" b="1" dirty="0"/>
              <a:t> Appeal </a:t>
            </a:r>
            <a:r>
              <a:rPr lang="es-ES" b="1" dirty="0" err="1"/>
              <a:t>to</a:t>
            </a:r>
            <a:r>
              <a:rPr lang="es-ES" b="1" dirty="0"/>
              <a:t> </a:t>
            </a:r>
            <a:r>
              <a:rPr lang="es-ES" b="1" dirty="0" err="1"/>
              <a:t>Mothers</a:t>
            </a:r>
            <a:r>
              <a:rPr lang="es-ES" b="1" dirty="0"/>
              <a:t>, 22, 23.</a:t>
            </a:r>
          </a:p>
        </p:txBody>
      </p:sp>
      <p:pic>
        <p:nvPicPr>
          <p:cNvPr id="4" name="Imagen 3">
            <a:extLst>
              <a:ext uri="{FF2B5EF4-FFF2-40B4-BE49-F238E27FC236}">
                <a16:creationId xmlns:a16="http://schemas.microsoft.com/office/drawing/2014/main" id="{090B1CC6-E1A6-2235-082E-61225FC8D889}"/>
              </a:ext>
            </a:extLst>
          </p:cNvPr>
          <p:cNvPicPr>
            <a:picLocks noChangeAspect="1"/>
          </p:cNvPicPr>
          <p:nvPr/>
        </p:nvPicPr>
        <p:blipFill rotWithShape="1">
          <a:blip r:embed="rId4"/>
          <a:srcRect t="6512" b="6663"/>
          <a:stretch/>
        </p:blipFill>
        <p:spPr>
          <a:xfrm>
            <a:off x="9494302" y="4573120"/>
            <a:ext cx="2502529" cy="2172832"/>
          </a:xfrm>
          <a:prstGeom prst="roundRect">
            <a:avLst>
              <a:gd name="adj" fmla="val 4167"/>
            </a:avLst>
          </a:prstGeom>
          <a:solidFill>
            <a:srgbClr val="FFFFFF"/>
          </a:solidFill>
          <a:ln w="57150" cap="sq">
            <a:solidFill>
              <a:srgbClr val="BB5700"/>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contenedor, tabla&#10;&#10;Descripción generada automáticamente">
            <a:extLst>
              <a:ext uri="{FF2B5EF4-FFF2-40B4-BE49-F238E27FC236}">
                <a16:creationId xmlns:a16="http://schemas.microsoft.com/office/drawing/2014/main" id="{2E40A8C5-1536-9C7A-7D4A-3681D45B8E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28" y="180700"/>
            <a:ext cx="2400145" cy="1350082"/>
          </a:xfrm>
          <a:prstGeom prst="roundRect">
            <a:avLst>
              <a:gd name="adj" fmla="val 4167"/>
            </a:avLst>
          </a:prstGeom>
          <a:solidFill>
            <a:srgbClr val="FFFFFF"/>
          </a:solidFill>
          <a:ln w="57150" cap="sq">
            <a:solidFill>
              <a:srgbClr val="BB5700"/>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Niña sentada en el suelo&#10;&#10;Descripción generada automáticamente con confianza media">
            <a:extLst>
              <a:ext uri="{FF2B5EF4-FFF2-40B4-BE49-F238E27FC236}">
                <a16:creationId xmlns:a16="http://schemas.microsoft.com/office/drawing/2014/main" id="{DF282C0D-E0E4-2EEA-5A80-62AC98A7D7DA}"/>
              </a:ext>
            </a:extLst>
          </p:cNvPr>
          <p:cNvPicPr>
            <a:picLocks noChangeAspect="1"/>
          </p:cNvPicPr>
          <p:nvPr/>
        </p:nvPicPr>
        <p:blipFill rotWithShape="1">
          <a:blip r:embed="rId6">
            <a:extLst>
              <a:ext uri="{28A0092B-C50C-407E-A947-70E740481C1C}">
                <a14:useLocalDpi xmlns:a14="http://schemas.microsoft.com/office/drawing/2010/main" val="0"/>
              </a:ext>
            </a:extLst>
          </a:blip>
          <a:srcRect l="12253" r="12253"/>
          <a:stretch/>
        </p:blipFill>
        <p:spPr>
          <a:xfrm>
            <a:off x="8854288" y="1638012"/>
            <a:ext cx="3209675" cy="2834400"/>
          </a:xfrm>
          <a:prstGeom prst="roundRect">
            <a:avLst>
              <a:gd name="adj" fmla="val 4167"/>
            </a:avLst>
          </a:prstGeom>
          <a:solidFill>
            <a:srgbClr val="FFFFFF"/>
          </a:solidFill>
          <a:ln w="57150" cap="sq">
            <a:solidFill>
              <a:srgbClr val="BB5700"/>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Imagen que contiene interior, muebles, persona, asiento&#10;&#10;Descripción generada automáticamente">
            <a:extLst>
              <a:ext uri="{FF2B5EF4-FFF2-40B4-BE49-F238E27FC236}">
                <a16:creationId xmlns:a16="http://schemas.microsoft.com/office/drawing/2014/main" id="{AB170CBE-0078-2E09-784A-A0EE808B84DB}"/>
              </a:ext>
            </a:extLst>
          </p:cNvPr>
          <p:cNvPicPr>
            <a:picLocks noChangeAspect="1"/>
          </p:cNvPicPr>
          <p:nvPr/>
        </p:nvPicPr>
        <p:blipFill rotWithShape="1">
          <a:blip r:embed="rId7">
            <a:extLst>
              <a:ext uri="{28A0092B-C50C-407E-A947-70E740481C1C}">
                <a14:useLocalDpi xmlns:a14="http://schemas.microsoft.com/office/drawing/2010/main" val="0"/>
              </a:ext>
            </a:extLst>
          </a:blip>
          <a:srcRect l="35707" r="21003"/>
          <a:stretch/>
        </p:blipFill>
        <p:spPr>
          <a:xfrm>
            <a:off x="71063" y="1768272"/>
            <a:ext cx="1718778" cy="2648151"/>
          </a:xfrm>
          <a:prstGeom prst="roundRect">
            <a:avLst>
              <a:gd name="adj" fmla="val 4167"/>
            </a:avLst>
          </a:prstGeom>
          <a:solidFill>
            <a:srgbClr val="FFFFFF"/>
          </a:solidFill>
          <a:ln w="57150" cap="sq">
            <a:solidFill>
              <a:srgbClr val="BB5700"/>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72134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left)">
                                      <p:cBhvr>
                                        <p:cTn id="35" dur="500"/>
                                        <p:tgtEl>
                                          <p:spTgt spid="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uiExpand="1"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5983A6-D4B2-3066-E61F-49281AF110C8}"/>
              </a:ext>
            </a:extLst>
          </p:cNvPr>
          <p:cNvSpPr txBox="1"/>
          <p:nvPr/>
        </p:nvSpPr>
        <p:spPr>
          <a:xfrm>
            <a:off x="444668" y="65038"/>
            <a:ext cx="4095223" cy="400110"/>
          </a:xfrm>
          <a:prstGeom prst="rect">
            <a:avLst/>
          </a:prstGeom>
          <a:noFill/>
        </p:spPr>
        <p:txBody>
          <a:bodyPr wrap="square" rtlCol="0">
            <a:spAutoFit/>
          </a:bodyPr>
          <a:lstStyle/>
          <a:p>
            <a:r>
              <a:rPr lang="es-ES" sz="2000" b="1" dirty="0">
                <a:ln w="12700">
                  <a:solidFill>
                    <a:schemeClr val="accent4">
                      <a:lumMod val="50000"/>
                    </a:schemeClr>
                  </a:solidFill>
                  <a:prstDash val="solid"/>
                </a:ln>
                <a:solidFill>
                  <a:srgbClr val="FFC000"/>
                </a:solidFill>
                <a:effectLst>
                  <a:innerShdw blurRad="177800">
                    <a:schemeClr val="accent3">
                      <a:lumMod val="50000"/>
                    </a:schemeClr>
                  </a:innerShdw>
                </a:effectLst>
              </a:rPr>
              <a:t>¿QUIERES REFORMAR TUS HÁBITOS?</a:t>
            </a:r>
          </a:p>
        </p:txBody>
      </p:sp>
      <p:sp>
        <p:nvSpPr>
          <p:cNvPr id="6" name="CuadroTexto 5">
            <a:extLst>
              <a:ext uri="{FF2B5EF4-FFF2-40B4-BE49-F238E27FC236}">
                <a16:creationId xmlns:a16="http://schemas.microsoft.com/office/drawing/2014/main" id="{DA4F5F4C-844E-4A61-FD5C-0402B079039E}"/>
              </a:ext>
            </a:extLst>
          </p:cNvPr>
          <p:cNvSpPr txBox="1"/>
          <p:nvPr/>
        </p:nvSpPr>
        <p:spPr>
          <a:xfrm>
            <a:off x="-755" y="386887"/>
            <a:ext cx="8420480" cy="2970044"/>
          </a:xfrm>
          <a:prstGeom prst="rect">
            <a:avLst/>
          </a:prstGeom>
          <a:noFill/>
        </p:spPr>
        <p:txBody>
          <a:bodyPr wrap="square">
            <a:spAutoFit/>
          </a:bodyPr>
          <a:lstStyle/>
          <a:p>
            <a:pPr marL="342900" indent="-342900">
              <a:spcBef>
                <a:spcPts val="600"/>
              </a:spcBef>
              <a:buFont typeface="+mj-lt"/>
              <a:buAutoNum type="arabicPeriod"/>
            </a:pPr>
            <a:r>
              <a:rPr lang="es-ES" b="1" dirty="0">
                <a:solidFill>
                  <a:srgbClr val="C00000"/>
                </a:solidFill>
              </a:rPr>
              <a:t>Arrepiéntete sinceramente y haz un esfuerzo determinado para resistir a la tentación y rehusar la complacencia corrupta</a:t>
            </a:r>
            <a:r>
              <a:rPr lang="es-ES" b="1" dirty="0"/>
              <a:t>.</a:t>
            </a:r>
          </a:p>
          <a:p>
            <a:pPr marL="342900" indent="-342900" algn="l">
              <a:spcBef>
                <a:spcPts val="600"/>
              </a:spcBef>
              <a:buFont typeface="+mj-lt"/>
              <a:buAutoNum type="arabicPeriod"/>
            </a:pPr>
            <a:r>
              <a:rPr lang="es-ES" b="1" dirty="0">
                <a:solidFill>
                  <a:srgbClr val="C00000"/>
                </a:solidFill>
              </a:rPr>
              <a:t>Domina tus pensamientos</a:t>
            </a:r>
            <a:r>
              <a:rPr lang="es-ES" b="1" dirty="0"/>
              <a:t>,</a:t>
            </a:r>
            <a:r>
              <a:rPr lang="es-ES" sz="1800" b="1" i="0" u="none" strike="noStrike" baseline="0" dirty="0">
                <a:latin typeface="NimbusRomNo9L-Regu"/>
              </a:rPr>
              <a:t> dirígelos a temas puros, santos y  elevadores. El poder de la gracia de Dios únicamente puede realizar esta obra tan deseable.</a:t>
            </a:r>
          </a:p>
          <a:p>
            <a:pPr marL="342900" indent="-342900" algn="l">
              <a:spcBef>
                <a:spcPts val="600"/>
              </a:spcBef>
              <a:buFont typeface="+mj-lt"/>
              <a:buAutoNum type="arabicPeriod"/>
            </a:pPr>
            <a:r>
              <a:rPr lang="es-ES" b="1" dirty="0">
                <a:solidFill>
                  <a:srgbClr val="C00000"/>
                </a:solidFill>
              </a:rPr>
              <a:t>Somete las pasiones y los afectos a la razón</a:t>
            </a:r>
            <a:r>
              <a:rPr lang="es-ES" b="1" dirty="0"/>
              <a:t>. Refrena tus pensamientos, tu lectura y tus palabras. Evita leer y ver cosas que sugerirían pensamientos impuros.</a:t>
            </a:r>
          </a:p>
          <a:p>
            <a:pPr marL="342900" indent="-342900" algn="l">
              <a:spcBef>
                <a:spcPts val="600"/>
              </a:spcBef>
              <a:buFont typeface="+mj-lt"/>
              <a:buAutoNum type="arabicPeriod"/>
            </a:pPr>
            <a:r>
              <a:rPr lang="es-ES" b="1" dirty="0">
                <a:solidFill>
                  <a:srgbClr val="C00000"/>
                </a:solidFill>
              </a:rPr>
              <a:t>Cultiva las facultades morales e intelectuales</a:t>
            </a:r>
            <a:r>
              <a:rPr lang="es-ES" b="1" dirty="0"/>
              <a:t>.</a:t>
            </a:r>
          </a:p>
          <a:p>
            <a:pPr marL="342900" indent="-342900" algn="l">
              <a:spcBef>
                <a:spcPts val="600"/>
              </a:spcBef>
              <a:buFont typeface="+mj-lt"/>
              <a:buAutoNum type="arabicPeriod"/>
            </a:pPr>
            <a:r>
              <a:rPr lang="es-ES" b="1" dirty="0">
                <a:solidFill>
                  <a:srgbClr val="C00000"/>
                </a:solidFill>
              </a:rPr>
              <a:t>Cierra los ojos para no ver ni aprender el mal</a:t>
            </a:r>
            <a:r>
              <a:rPr lang="es-ES" b="1" dirty="0"/>
              <a:t>. </a:t>
            </a:r>
          </a:p>
          <a:p>
            <a:pPr marL="342900" indent="-342900" algn="l">
              <a:spcBef>
                <a:spcPts val="600"/>
              </a:spcBef>
              <a:buFont typeface="+mj-lt"/>
              <a:buAutoNum type="arabicPeriod"/>
            </a:pPr>
            <a:r>
              <a:rPr lang="es-ES" b="1" dirty="0">
                <a:solidFill>
                  <a:srgbClr val="C00000"/>
                </a:solidFill>
              </a:rPr>
              <a:t>Evita la inactividad</a:t>
            </a:r>
            <a:r>
              <a:rPr lang="es-ES" b="1" dirty="0"/>
              <a:t> </a:t>
            </a:r>
            <a:r>
              <a:rPr lang="es-ES" b="1" dirty="0">
                <a:solidFill>
                  <a:srgbClr val="C00000"/>
                </a:solidFill>
              </a:rPr>
              <a:t>unida al estudio excesivo</a:t>
            </a:r>
            <a:r>
              <a:rPr lang="es-ES" b="1" dirty="0"/>
              <a:t>. </a:t>
            </a:r>
          </a:p>
        </p:txBody>
      </p:sp>
      <p:pic>
        <p:nvPicPr>
          <p:cNvPr id="2" name="Imagen 1">
            <a:extLst>
              <a:ext uri="{FF2B5EF4-FFF2-40B4-BE49-F238E27FC236}">
                <a16:creationId xmlns:a16="http://schemas.microsoft.com/office/drawing/2014/main" id="{BB40D4CB-DD87-7C67-9D0D-9D4EF6A7B7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3342" y="134401"/>
            <a:ext cx="2126883" cy="1107294"/>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EB611F8-FF4F-C956-7B35-273118256318}"/>
              </a:ext>
            </a:extLst>
          </p:cNvPr>
          <p:cNvSpPr txBox="1"/>
          <p:nvPr/>
        </p:nvSpPr>
        <p:spPr>
          <a:xfrm>
            <a:off x="9713341" y="249704"/>
            <a:ext cx="2126885"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batalla por la reforma</a:t>
            </a:r>
          </a:p>
        </p:txBody>
      </p:sp>
      <p:sp>
        <p:nvSpPr>
          <p:cNvPr id="7" name="CuadroTexto 6">
            <a:extLst>
              <a:ext uri="{FF2B5EF4-FFF2-40B4-BE49-F238E27FC236}">
                <a16:creationId xmlns:a16="http://schemas.microsoft.com/office/drawing/2014/main" id="{C98DB1D6-FA51-77CE-5C2B-900D6653C608}"/>
              </a:ext>
            </a:extLst>
          </p:cNvPr>
          <p:cNvSpPr txBox="1"/>
          <p:nvPr/>
        </p:nvSpPr>
        <p:spPr>
          <a:xfrm>
            <a:off x="2633801" y="3287792"/>
            <a:ext cx="9558199" cy="3570208"/>
          </a:xfrm>
          <a:prstGeom prst="rect">
            <a:avLst/>
          </a:prstGeom>
          <a:noFill/>
        </p:spPr>
        <p:txBody>
          <a:bodyPr wrap="square">
            <a:spAutoFit/>
          </a:bodyPr>
          <a:lstStyle/>
          <a:p>
            <a:pPr marL="342900" indent="-342900" algn="l">
              <a:spcBef>
                <a:spcPts val="600"/>
              </a:spcBef>
              <a:buFont typeface="+mj-lt"/>
              <a:buAutoNum type="arabicPeriod" startAt="7"/>
            </a:pPr>
            <a:r>
              <a:rPr lang="es-ES" b="1" dirty="0">
                <a:solidFill>
                  <a:srgbClr val="C00000"/>
                </a:solidFill>
              </a:rPr>
              <a:t>No seas vacilante</a:t>
            </a:r>
            <a:r>
              <a:rPr lang="es-ES" b="1" dirty="0"/>
              <a:t>. Satanás dice a los jóvenes que hay tiempo suficiente todavía, que pueden complacerse en el vicio y el pecado esta sola vez y nunca más. Pero esa sola complacencia envenenará toda su vida… elévese al cielo el ferviente y cordial clamor de la juventud. “¿Con qué limpiará el joven su camino?” Y… la respuesta: “Con guardar tu Palabra”.—Testimonies </a:t>
            </a:r>
            <a:r>
              <a:rPr lang="es-ES" b="1" dirty="0" err="1"/>
              <a:t>for</a:t>
            </a:r>
            <a:r>
              <a:rPr lang="es-ES" b="1" dirty="0"/>
              <a:t> </a:t>
            </a:r>
            <a:r>
              <a:rPr lang="es-ES" b="1" dirty="0" err="1"/>
              <a:t>the</a:t>
            </a:r>
            <a:r>
              <a:rPr lang="es-ES" b="1" dirty="0"/>
              <a:t> </a:t>
            </a:r>
            <a:r>
              <a:rPr lang="es-ES" b="1" dirty="0" err="1"/>
              <a:t>Church</a:t>
            </a:r>
            <a:r>
              <a:rPr lang="es-ES" b="1" dirty="0"/>
              <a:t> 2:408, 409.</a:t>
            </a:r>
          </a:p>
          <a:p>
            <a:pPr marL="342900" indent="-342900" algn="l">
              <a:spcBef>
                <a:spcPts val="600"/>
              </a:spcBef>
              <a:buFont typeface="+mj-lt"/>
              <a:buAutoNum type="arabicPeriod" startAt="7"/>
            </a:pPr>
            <a:r>
              <a:rPr lang="es-ES" b="1" dirty="0">
                <a:solidFill>
                  <a:srgbClr val="C00000"/>
                </a:solidFill>
              </a:rPr>
              <a:t>Confía en Dios</a:t>
            </a:r>
            <a:r>
              <a:rPr lang="es-ES" b="1" dirty="0"/>
              <a:t>.  La única seguridad para los jóvenes en esta era de corrupción es confiar en Dios. Sin la ayuda divina, serán incapaces de dominar las pasiones y apetitos humanos. En Cristo está la ayuda que justamente necesitan.—Testimonies </a:t>
            </a:r>
            <a:r>
              <a:rPr lang="es-ES" b="1" dirty="0" err="1"/>
              <a:t>for</a:t>
            </a:r>
            <a:r>
              <a:rPr lang="es-ES" b="1" dirty="0"/>
              <a:t> </a:t>
            </a:r>
            <a:r>
              <a:rPr lang="es-ES" b="1" dirty="0" err="1"/>
              <a:t>the</a:t>
            </a:r>
            <a:r>
              <a:rPr lang="es-ES" b="1" dirty="0"/>
              <a:t> </a:t>
            </a:r>
            <a:r>
              <a:rPr lang="es-ES" b="1" dirty="0" err="1"/>
              <a:t>Church</a:t>
            </a:r>
            <a:r>
              <a:rPr lang="es-ES" b="1" dirty="0"/>
              <a:t> 2:409.</a:t>
            </a:r>
          </a:p>
          <a:p>
            <a:pPr marL="342900" indent="-342900" algn="l">
              <a:spcBef>
                <a:spcPts val="600"/>
              </a:spcBef>
              <a:buFont typeface="+mj-lt"/>
              <a:buAutoNum type="arabicPeriod" startAt="7"/>
            </a:pPr>
            <a:r>
              <a:rPr lang="es-ES" b="1" dirty="0">
                <a:solidFill>
                  <a:srgbClr val="C00000"/>
                </a:solidFill>
              </a:rPr>
              <a:t>Lee la Biblia y ora</a:t>
            </a:r>
            <a:r>
              <a:rPr lang="es-ES" b="1" dirty="0"/>
              <a:t>. La lectura de la Palabra de Dios no fascinará la imaginación ni inflamará las pasiones como los ficticios libros de fantasía, sino que suaviza, ablanda, eleva y santifica el corazón. Cuando están en dificultades, cuando son asaltados por fieras tentaciones, tienen el privilegio de la oración. ¡Qué exaltado privilegio!—</a:t>
            </a:r>
            <a:r>
              <a:rPr lang="es-ES" b="1" dirty="0" err="1"/>
              <a:t>An</a:t>
            </a:r>
            <a:r>
              <a:rPr lang="es-ES" b="1" dirty="0"/>
              <a:t> Appeal </a:t>
            </a:r>
            <a:r>
              <a:rPr lang="es-ES" b="1" dirty="0" err="1"/>
              <a:t>to</a:t>
            </a:r>
            <a:r>
              <a:rPr lang="es-ES" b="1" dirty="0"/>
              <a:t> </a:t>
            </a:r>
            <a:r>
              <a:rPr lang="es-ES" b="1" dirty="0" err="1"/>
              <a:t>Mothers</a:t>
            </a:r>
            <a:r>
              <a:rPr lang="es-ES" b="1" dirty="0"/>
              <a:t>, 23, 24.</a:t>
            </a:r>
          </a:p>
        </p:txBody>
      </p:sp>
      <p:pic>
        <p:nvPicPr>
          <p:cNvPr id="11" name="Imagen 10" descr="Imagen que contiene persona, sostener, mujer, joven&#10;&#10;Descripción generada automáticamente">
            <a:extLst>
              <a:ext uri="{FF2B5EF4-FFF2-40B4-BE49-F238E27FC236}">
                <a16:creationId xmlns:a16="http://schemas.microsoft.com/office/drawing/2014/main" id="{BCCA6FAE-B14D-FA71-9108-5455ED52097C}"/>
              </a:ext>
            </a:extLst>
          </p:cNvPr>
          <p:cNvPicPr>
            <a:picLocks noChangeAspect="1"/>
          </p:cNvPicPr>
          <p:nvPr/>
        </p:nvPicPr>
        <p:blipFill rotWithShape="1">
          <a:blip r:embed="rId4">
            <a:extLst>
              <a:ext uri="{28A0092B-C50C-407E-A947-70E740481C1C}">
                <a14:useLocalDpi xmlns:a14="http://schemas.microsoft.com/office/drawing/2010/main" val="0"/>
              </a:ext>
            </a:extLst>
          </a:blip>
          <a:srcRect l="18621" r="12781"/>
          <a:stretch/>
        </p:blipFill>
        <p:spPr>
          <a:xfrm>
            <a:off x="8195223" y="357268"/>
            <a:ext cx="1442946" cy="1213880"/>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agen 12" descr="Una persona en frente de un pizarrón&#10;&#10;Descripción generada automáticamente con confianza baja">
            <a:extLst>
              <a:ext uri="{FF2B5EF4-FFF2-40B4-BE49-F238E27FC236}">
                <a16:creationId xmlns:a16="http://schemas.microsoft.com/office/drawing/2014/main" id="{435C0C35-0BD0-AF73-AC75-64C6A4164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6427" y="1438775"/>
            <a:ext cx="1774369" cy="1774369"/>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descr="Niño sentado en un escritorio&#10;&#10;Descripción generada automáticamente con confianza media">
            <a:extLst>
              <a:ext uri="{FF2B5EF4-FFF2-40B4-BE49-F238E27FC236}">
                <a16:creationId xmlns:a16="http://schemas.microsoft.com/office/drawing/2014/main" id="{82ADC50E-4105-085D-DBD5-A890E3889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0433" y="1939773"/>
            <a:ext cx="2241250" cy="1260703"/>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n 16" descr="Mujer sentada en el pasto&#10;&#10;Descripción generada automáticamente con confianza media">
            <a:extLst>
              <a:ext uri="{FF2B5EF4-FFF2-40B4-BE49-F238E27FC236}">
                <a16:creationId xmlns:a16="http://schemas.microsoft.com/office/drawing/2014/main" id="{E1A0C492-34C9-6CB9-FA65-64FBA4644F37}"/>
              </a:ext>
            </a:extLst>
          </p:cNvPr>
          <p:cNvPicPr>
            <a:picLocks noChangeAspect="1"/>
          </p:cNvPicPr>
          <p:nvPr/>
        </p:nvPicPr>
        <p:blipFill rotWithShape="1">
          <a:blip r:embed="rId7">
            <a:extLst>
              <a:ext uri="{28A0092B-C50C-407E-A947-70E740481C1C}">
                <a14:useLocalDpi xmlns:a14="http://schemas.microsoft.com/office/drawing/2010/main" val="0"/>
              </a:ext>
            </a:extLst>
          </a:blip>
          <a:srcRect l="4468" t="2154" r="45420" b="1798"/>
          <a:stretch/>
        </p:blipFill>
        <p:spPr>
          <a:xfrm>
            <a:off x="282074" y="3620612"/>
            <a:ext cx="2170047" cy="2878494"/>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5168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style.rotation</p:attrName>
                                        </p:attrNameLst>
                                      </p:cBhvr>
                                      <p:tavLst>
                                        <p:tav tm="0">
                                          <p:val>
                                            <p:fltVal val="90"/>
                                          </p:val>
                                        </p:tav>
                                        <p:tav tm="100000">
                                          <p:val>
                                            <p:fltVal val="0"/>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500"/>
                                        <p:tgtEl>
                                          <p:spTgt spid="1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left)">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left)">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500"/>
                                        <p:tgtEl>
                                          <p:spTgt spid="1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wipe(left)">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wipe(left)">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wipe(left)">
                                      <p:cBhvr>
                                        <p:cTn id="57" dur="500"/>
                                        <p:tgtEl>
                                          <p:spTgt spid="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ircle(in)">
                                      <p:cBhvr>
                                        <p:cTn id="62" dur="500"/>
                                        <p:tgtEl>
                                          <p:spTgt spid="15"/>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6">
                                            <p:txEl>
                                              <p:pRg st="5" end="5"/>
                                            </p:txEl>
                                          </p:spTgt>
                                        </p:tgtEl>
                                        <p:attrNameLst>
                                          <p:attrName>style.visibility</p:attrName>
                                        </p:attrNameLst>
                                      </p:cBhvr>
                                      <p:to>
                                        <p:strVal val="visible"/>
                                      </p:to>
                                    </p:set>
                                    <p:animEffect transition="in" filter="wipe(left)">
                                      <p:cBhvr>
                                        <p:cTn id="66" dur="500"/>
                                        <p:tgtEl>
                                          <p:spTgt spid="6">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7">
                                            <p:txEl>
                                              <p:pRg st="0" end="0"/>
                                            </p:txEl>
                                          </p:spTgt>
                                        </p:tgtEl>
                                        <p:attrNameLst>
                                          <p:attrName>style.visibility</p:attrName>
                                        </p:attrNameLst>
                                      </p:cBhvr>
                                      <p:to>
                                        <p:strVal val="visible"/>
                                      </p:to>
                                    </p:set>
                                    <p:animEffect transition="in" filter="wipe(left)">
                                      <p:cBhvr>
                                        <p:cTn id="71" dur="500"/>
                                        <p:tgtEl>
                                          <p:spTgt spid="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circle(in)">
                                      <p:cBhvr>
                                        <p:cTn id="76" dur="500"/>
                                        <p:tgtEl>
                                          <p:spTgt spid="17"/>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7">
                                            <p:txEl>
                                              <p:pRg st="1" end="1"/>
                                            </p:txEl>
                                          </p:spTgt>
                                        </p:tgtEl>
                                        <p:attrNameLst>
                                          <p:attrName>style.visibility</p:attrName>
                                        </p:attrNameLst>
                                      </p:cBhvr>
                                      <p:to>
                                        <p:strVal val="visible"/>
                                      </p:to>
                                    </p:set>
                                    <p:animEffect transition="in" filter="wipe(left)">
                                      <p:cBhvr>
                                        <p:cTn id="80" dur="500"/>
                                        <p:tgtEl>
                                          <p:spTgt spid="7">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7">
                                            <p:txEl>
                                              <p:pRg st="2" end="2"/>
                                            </p:txEl>
                                          </p:spTgt>
                                        </p:tgtEl>
                                        <p:attrNameLst>
                                          <p:attrName>style.visibility</p:attrName>
                                        </p:attrNameLst>
                                      </p:cBhvr>
                                      <p:to>
                                        <p:strVal val="visible"/>
                                      </p:to>
                                    </p:set>
                                    <p:animEffect transition="in" filter="wipe(left)">
                                      <p:cBhvr>
                                        <p:cTn id="8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P spid="5" grpId="0"/>
      <p:bldP spid="5" grpId="1"/>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6007" b="6007"/>
          <a:stretch/>
        </p:blipFill>
        <p:spPr>
          <a:xfrm>
            <a:off x="205274" y="625059"/>
            <a:ext cx="4534678" cy="5607882"/>
          </a:xfrm>
          <a:prstGeom prst="rect">
            <a:avLst/>
          </a:prstGeom>
          <a:solidFill>
            <a:schemeClr val="bg1"/>
          </a:solidFill>
        </p:spPr>
      </p:pic>
      <p:sp>
        <p:nvSpPr>
          <p:cNvPr id="3" name="CuadroTexto 2">
            <a:extLst>
              <a:ext uri="{FF2B5EF4-FFF2-40B4-BE49-F238E27FC236}">
                <a16:creationId xmlns:a16="http://schemas.microsoft.com/office/drawing/2014/main" id="{1A4BCE6B-C7FA-650F-59EB-9AD28C4C9915}"/>
              </a:ext>
            </a:extLst>
          </p:cNvPr>
          <p:cNvSpPr txBox="1"/>
          <p:nvPr/>
        </p:nvSpPr>
        <p:spPr>
          <a:xfrm>
            <a:off x="5204218" y="870472"/>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6000" b="1" dirty="0">
                <a:ln w="6600">
                  <a:solidFill>
                    <a:srgbClr val="E13B44"/>
                  </a:solidFill>
                  <a:prstDash val="solid"/>
                </a:ln>
                <a:solidFill>
                  <a:srgbClr val="FFFF66"/>
                </a:solidFill>
                <a:effectLst>
                  <a:outerShdw dist="38100" dir="2700000" algn="tl" rotWithShape="0">
                    <a:srgbClr val="000000"/>
                  </a:outerShdw>
                </a:effectLst>
              </a:rPr>
              <a:t>El despertar de las facultades espirituales</a:t>
            </a:r>
          </a:p>
        </p:txBody>
      </p:sp>
    </p:spTree>
    <p:extLst>
      <p:ext uri="{BB962C8B-B14F-4D97-AF65-F5344CB8AC3E}">
        <p14:creationId xmlns:p14="http://schemas.microsoft.com/office/powerpoint/2010/main" val="342788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4" presetClass="emph" presetSubtype="0" fill="hold" grpId="1" nodeType="withEffect">
                                  <p:stCondLst>
                                    <p:cond delay="0"/>
                                  </p:stCondLst>
                                  <p:iterate type="lt">
                                    <p:tmPct val="10000"/>
                                  </p:iterate>
                                  <p:childTnLst>
                                    <p:animMotion origin="layout" path="M 1.66667E-6 -1.85185E-6 L 1.66667E-6 -0.07222 " pathEditMode="relative" rAng="0" ptsTypes="AA">
                                      <p:cBhvr>
                                        <p:cTn id="9" dur="250" accel="50000" decel="50000" autoRev="1" fill="hold">
                                          <p:stCondLst>
                                            <p:cond delay="0"/>
                                          </p:stCondLst>
                                        </p:cTn>
                                        <p:tgtEl>
                                          <p:spTgt spid="3"/>
                                        </p:tgtEl>
                                        <p:attrNameLst>
                                          <p:attrName>ppt_x</p:attrName>
                                          <p:attrName>ppt_y</p:attrName>
                                        </p:attrNameLst>
                                      </p:cBhvr>
                                      <p:rCtr x="0" y="-3611"/>
                                    </p:animMotion>
                                    <p:animRot by="1500000">
                                      <p:cBhvr>
                                        <p:cTn id="10" dur="125" fill="hold">
                                          <p:stCondLst>
                                            <p:cond delay="0"/>
                                          </p:stCondLst>
                                        </p:cTn>
                                        <p:tgtEl>
                                          <p:spTgt spid="3"/>
                                        </p:tgtEl>
                                        <p:attrNameLst>
                                          <p:attrName>r</p:attrName>
                                        </p:attrNameLst>
                                      </p:cBhvr>
                                    </p:animRot>
                                    <p:animRot by="-1500000">
                                      <p:cBhvr>
                                        <p:cTn id="11" dur="125" fill="hold">
                                          <p:stCondLst>
                                            <p:cond delay="125"/>
                                          </p:stCondLst>
                                        </p:cTn>
                                        <p:tgtEl>
                                          <p:spTgt spid="3"/>
                                        </p:tgtEl>
                                        <p:attrNameLst>
                                          <p:attrName>r</p:attrName>
                                        </p:attrNameLst>
                                      </p:cBhvr>
                                    </p:animRot>
                                    <p:animRot by="-1500000">
                                      <p:cBhvr>
                                        <p:cTn id="12" dur="125" fill="hold">
                                          <p:stCondLst>
                                            <p:cond delay="250"/>
                                          </p:stCondLst>
                                        </p:cTn>
                                        <p:tgtEl>
                                          <p:spTgt spid="3"/>
                                        </p:tgtEl>
                                        <p:attrNameLst>
                                          <p:attrName>r</p:attrName>
                                        </p:attrNameLst>
                                      </p:cBhvr>
                                    </p:animRot>
                                    <p:animRot by="1500000">
                                      <p:cBhvr>
                                        <p:cTn id="13"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7580635-27F5-0669-85B6-5FE941926609}"/>
              </a:ext>
            </a:extLst>
          </p:cNvPr>
          <p:cNvGrpSpPr/>
          <p:nvPr/>
        </p:nvGrpSpPr>
        <p:grpSpPr>
          <a:xfrm>
            <a:off x="8720049" y="107723"/>
            <a:ext cx="3279295" cy="1196824"/>
            <a:chOff x="8720049" y="107723"/>
            <a:chExt cx="3279295" cy="1196824"/>
          </a:xfrm>
        </p:grpSpPr>
        <p:pic>
          <p:nvPicPr>
            <p:cNvPr id="15" name="Imagen 14">
              <a:extLst>
                <a:ext uri="{FF2B5EF4-FFF2-40B4-BE49-F238E27FC236}">
                  <a16:creationId xmlns:a16="http://schemas.microsoft.com/office/drawing/2014/main" id="{8B715AE6-82D7-8855-7663-9C254E79255C}"/>
                </a:ext>
              </a:extLst>
            </p:cNvPr>
            <p:cNvPicPr>
              <a:picLocks noChangeAspect="1"/>
            </p:cNvPicPr>
            <p:nvPr/>
          </p:nvPicPr>
          <p:blipFill rotWithShape="1">
            <a:blip r:embed="rId3"/>
            <a:srcRect r="2399"/>
            <a:stretch/>
          </p:blipFill>
          <p:spPr>
            <a:xfrm>
              <a:off x="9190966" y="107723"/>
              <a:ext cx="2808378" cy="1187493"/>
            </a:xfrm>
            <a:prstGeom prst="rect">
              <a:avLst/>
            </a:prstGeom>
            <a:effectLst>
              <a:outerShdw blurRad="50800" dist="38100" dir="5400000" algn="t" rotWithShape="0">
                <a:prstClr val="black">
                  <a:alpha val="40000"/>
                </a:prstClr>
              </a:outerShdw>
            </a:effectLst>
          </p:spPr>
        </p:pic>
        <p:pic>
          <p:nvPicPr>
            <p:cNvPr id="13" name="Imagen 12">
              <a:extLst>
                <a:ext uri="{FF2B5EF4-FFF2-40B4-BE49-F238E27FC236}">
                  <a16:creationId xmlns:a16="http://schemas.microsoft.com/office/drawing/2014/main" id="{A55159F8-1956-B117-D9CF-5B18A47FC378}"/>
                </a:ext>
              </a:extLst>
            </p:cNvPr>
            <p:cNvPicPr>
              <a:picLocks noChangeAspect="1"/>
            </p:cNvPicPr>
            <p:nvPr/>
          </p:nvPicPr>
          <p:blipFill>
            <a:blip r:embed="rId4"/>
            <a:stretch>
              <a:fillRect/>
            </a:stretch>
          </p:blipFill>
          <p:spPr>
            <a:xfrm>
              <a:off x="8720049" y="117054"/>
              <a:ext cx="548075" cy="1187493"/>
            </a:xfrm>
            <a:prstGeom prst="rect">
              <a:avLst/>
            </a:prstGeom>
            <a:effectLst>
              <a:outerShdw blurRad="50800" dist="38100" dir="5400000" algn="t" rotWithShape="0">
                <a:prstClr val="black">
                  <a:alpha val="40000"/>
                </a:prstClr>
              </a:outerShdw>
            </a:effectLst>
          </p:spPr>
        </p:pic>
      </p:grpSp>
      <p:sp>
        <p:nvSpPr>
          <p:cNvPr id="5" name="CuadroTexto 4">
            <a:extLst>
              <a:ext uri="{FF2B5EF4-FFF2-40B4-BE49-F238E27FC236}">
                <a16:creationId xmlns:a16="http://schemas.microsoft.com/office/drawing/2014/main" id="{720FE202-051E-513A-89A3-B81599A362B8}"/>
              </a:ext>
            </a:extLst>
          </p:cNvPr>
          <p:cNvSpPr txBox="1"/>
          <p:nvPr/>
        </p:nvSpPr>
        <p:spPr>
          <a:xfrm>
            <a:off x="364943" y="265174"/>
            <a:ext cx="8181528" cy="1200329"/>
          </a:xfrm>
          <a:prstGeom prst="rect">
            <a:avLst/>
          </a:prstGeom>
          <a:noFill/>
        </p:spPr>
        <p:txBody>
          <a:bodyPr wrap="square">
            <a:spAutoFit/>
          </a:bodyPr>
          <a:lstStyle/>
          <a:p>
            <a:r>
              <a:rPr lang="es-ES" b="1" dirty="0"/>
              <a:t>Mientras él [Satanás] procura efectuar la ruina de sus hijos, no se engañen los padres a sí mismos pensando que no hay un peligro particular. </a:t>
            </a:r>
            <a:r>
              <a:rPr lang="es-ES" b="1" dirty="0">
                <a:solidFill>
                  <a:srgbClr val="C00000"/>
                </a:solidFill>
              </a:rPr>
              <a:t>No den pensamiento y cuidado a las cosas de este mundo al paso que descuiden los intereses más elevados y eternos de sus hijos</a:t>
            </a:r>
            <a:r>
              <a:rPr lang="es-ES" b="1" dirty="0"/>
              <a:t>.—</a:t>
            </a:r>
            <a:r>
              <a:rPr lang="es-ES" b="1" dirty="0" err="1"/>
              <a:t>The</a:t>
            </a:r>
            <a:r>
              <a:rPr lang="es-ES" b="1" dirty="0"/>
              <a:t> </a:t>
            </a:r>
            <a:r>
              <a:rPr lang="es-ES" b="1" dirty="0" err="1"/>
              <a:t>Review</a:t>
            </a:r>
            <a:r>
              <a:rPr lang="es-ES" b="1" dirty="0"/>
              <a:t> and Herald, 13 de junio de 1882.</a:t>
            </a:r>
          </a:p>
        </p:txBody>
      </p:sp>
      <p:sp>
        <p:nvSpPr>
          <p:cNvPr id="7" name="CuadroTexto 6">
            <a:extLst>
              <a:ext uri="{FF2B5EF4-FFF2-40B4-BE49-F238E27FC236}">
                <a16:creationId xmlns:a16="http://schemas.microsoft.com/office/drawing/2014/main" id="{7539637F-884E-21B8-510F-748B38717610}"/>
              </a:ext>
            </a:extLst>
          </p:cNvPr>
          <p:cNvSpPr txBox="1"/>
          <p:nvPr/>
        </p:nvSpPr>
        <p:spPr>
          <a:xfrm>
            <a:off x="364943" y="1406253"/>
            <a:ext cx="6761039" cy="923330"/>
          </a:xfrm>
          <a:prstGeom prst="rect">
            <a:avLst/>
          </a:prstGeom>
          <a:noFill/>
        </p:spPr>
        <p:txBody>
          <a:bodyPr wrap="square">
            <a:spAutoFit/>
          </a:bodyPr>
          <a:lstStyle/>
          <a:p>
            <a:r>
              <a:rPr lang="es-ES" b="1" dirty="0">
                <a:solidFill>
                  <a:srgbClr val="C00000"/>
                </a:solidFill>
              </a:rPr>
              <a:t>Si Cristo está en el hogar, si las madres lo han hecho su Consejero, educarán a sus hijos desde su misma niñez en los principios de la verdadera religión</a:t>
            </a:r>
            <a:r>
              <a:rPr lang="es-ES" b="1" dirty="0"/>
              <a:t>.—The </a:t>
            </a:r>
            <a:r>
              <a:rPr lang="es-ES" b="1" dirty="0" err="1"/>
              <a:t>Signs</a:t>
            </a:r>
            <a:r>
              <a:rPr lang="es-ES" b="1" dirty="0"/>
              <a:t> of the Times, 22 de julio de 1889.</a:t>
            </a:r>
          </a:p>
        </p:txBody>
      </p:sp>
      <p:sp>
        <p:nvSpPr>
          <p:cNvPr id="11" name="CuadroTexto 10">
            <a:extLst>
              <a:ext uri="{FF2B5EF4-FFF2-40B4-BE49-F238E27FC236}">
                <a16:creationId xmlns:a16="http://schemas.microsoft.com/office/drawing/2014/main" id="{7D16EF45-511C-CE68-55AE-F472B3073CAA}"/>
              </a:ext>
            </a:extLst>
          </p:cNvPr>
          <p:cNvSpPr txBox="1"/>
          <p:nvPr/>
        </p:nvSpPr>
        <p:spPr>
          <a:xfrm>
            <a:off x="364943" y="4713083"/>
            <a:ext cx="11618103" cy="1477328"/>
          </a:xfrm>
          <a:prstGeom prst="rect">
            <a:avLst/>
          </a:prstGeom>
          <a:noFill/>
        </p:spPr>
        <p:txBody>
          <a:bodyPr wrap="square">
            <a:spAutoFit/>
          </a:bodyPr>
          <a:lstStyle/>
          <a:p>
            <a:r>
              <a:rPr lang="es-ES" b="1" dirty="0"/>
              <a:t>Padres, habéis tomado la responsabilidad de traer niños al mundo sin su consentimiento, y sois responsables por la vida y el alma de vuestros niños. </a:t>
            </a:r>
            <a:r>
              <a:rPr lang="es-ES" b="1" dirty="0">
                <a:solidFill>
                  <a:srgbClr val="C00000"/>
                </a:solidFill>
              </a:rPr>
              <a:t>Ellos sienten las atracciones del mundo que los fascinan y subyugan. Podéis educarlos de modo que se fortalezcan contra sus influencias corruptoras. Podéis prepararlos para que lleven las responsabilidades de la vida y comprendan sus obligaciones hacia Dios, la verdad y el deber y las consecuencias que tendrán sus acciones en su vida futura inmortal</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9 de diciembre de 1875. </a:t>
            </a:r>
          </a:p>
        </p:txBody>
      </p:sp>
      <p:sp>
        <p:nvSpPr>
          <p:cNvPr id="3" name="CuadroTexto 2">
            <a:extLst>
              <a:ext uri="{FF2B5EF4-FFF2-40B4-BE49-F238E27FC236}">
                <a16:creationId xmlns:a16="http://schemas.microsoft.com/office/drawing/2014/main" id="{84FF0DF6-A856-31A4-C77A-68A6EA65EF85}"/>
              </a:ext>
            </a:extLst>
          </p:cNvPr>
          <p:cNvSpPr txBox="1"/>
          <p:nvPr/>
        </p:nvSpPr>
        <p:spPr>
          <a:xfrm>
            <a:off x="9268123" y="532997"/>
            <a:ext cx="2723072" cy="707886"/>
          </a:xfrm>
          <a:prstGeom prst="rect">
            <a:avLst/>
          </a:prstGeom>
          <a:noFill/>
        </p:spPr>
        <p:txBody>
          <a:bodyPr wrap="square">
            <a:spAutoFit/>
          </a:bodyPr>
          <a:lstStyle/>
          <a:p>
            <a:pPr algn="ctr"/>
            <a:r>
              <a:rPr lang="es-ES" sz="2000" b="1" dirty="0"/>
              <a:t>La responsabilidad por los intereses eternos</a:t>
            </a:r>
          </a:p>
        </p:txBody>
      </p:sp>
      <p:sp>
        <p:nvSpPr>
          <p:cNvPr id="2" name="CuadroTexto 1">
            <a:extLst>
              <a:ext uri="{FF2B5EF4-FFF2-40B4-BE49-F238E27FC236}">
                <a16:creationId xmlns:a16="http://schemas.microsoft.com/office/drawing/2014/main" id="{C4EFCF18-1FDE-E64A-1CB4-BC506DABD7AB}"/>
              </a:ext>
            </a:extLst>
          </p:cNvPr>
          <p:cNvSpPr txBox="1"/>
          <p:nvPr/>
        </p:nvSpPr>
        <p:spPr>
          <a:xfrm>
            <a:off x="153909" y="6103333"/>
            <a:ext cx="11894744" cy="646331"/>
          </a:xfrm>
          <a:prstGeom prst="rect">
            <a:avLst/>
          </a:prstGeom>
          <a:noFill/>
        </p:spPr>
        <p:txBody>
          <a:bodyPr wrap="square">
            <a:spAutoFit/>
          </a:bodyPr>
          <a:lstStyle/>
          <a:p>
            <a:r>
              <a:rPr lang="es-ES" b="1" dirty="0">
                <a:solidFill>
                  <a:srgbClr val="C00000"/>
                </a:solidFill>
              </a:rPr>
              <a:t>Los padres no deben permitir que cosa alguna les impida dar a sus hijos todo el tiempo necesario para hacerles comprender lo que significa obedecer al Señor y confiar plenamente en él</a:t>
            </a:r>
            <a:r>
              <a:rPr lang="es-ES" b="1" dirty="0"/>
              <a:t>.—Consejos para los Maestros Padres y Alumnos, 99.</a:t>
            </a:r>
          </a:p>
        </p:txBody>
      </p:sp>
      <p:pic>
        <p:nvPicPr>
          <p:cNvPr id="6" name="Imagen 5" descr="Un par de hombres sentados en un sillón&#10;&#10;Descripción generada automáticamente">
            <a:extLst>
              <a:ext uri="{FF2B5EF4-FFF2-40B4-BE49-F238E27FC236}">
                <a16:creationId xmlns:a16="http://schemas.microsoft.com/office/drawing/2014/main" id="{CB70690E-960C-9322-7EDC-7F6D2E6AD9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355" y="2442496"/>
            <a:ext cx="3835865" cy="2157674"/>
          </a:xfrm>
          <a:prstGeom prst="round2DiagRect">
            <a:avLst>
              <a:gd name="adj1" fmla="val 0"/>
              <a:gd name="adj2" fmla="val 13838"/>
            </a:avLst>
          </a:prstGeom>
          <a:ln w="38100" cap="sq">
            <a:solidFill>
              <a:srgbClr val="EA222C"/>
            </a:solidFill>
            <a:miter lim="800000"/>
          </a:ln>
          <a:effectLst>
            <a:outerShdw blurRad="50800" dist="38100" dir="2700000" algn="tl" rotWithShape="0">
              <a:prstClr val="black">
                <a:alpha val="40000"/>
              </a:prstClr>
            </a:outerShdw>
          </a:effectLst>
        </p:spPr>
      </p:pic>
      <p:pic>
        <p:nvPicPr>
          <p:cNvPr id="9" name="Imagen 8" descr="Personas sentadas en una mesa&#10;&#10;Descripción generada automáticamente con confianza media">
            <a:extLst>
              <a:ext uri="{FF2B5EF4-FFF2-40B4-BE49-F238E27FC236}">
                <a16:creationId xmlns:a16="http://schemas.microsoft.com/office/drawing/2014/main" id="{B0686D6F-B628-6667-C0B2-A1229C75921E}"/>
              </a:ext>
            </a:extLst>
          </p:cNvPr>
          <p:cNvPicPr>
            <a:picLocks noChangeAspect="1"/>
          </p:cNvPicPr>
          <p:nvPr/>
        </p:nvPicPr>
        <p:blipFill rotWithShape="1">
          <a:blip r:embed="rId6">
            <a:extLst>
              <a:ext uri="{28A0092B-C50C-407E-A947-70E740481C1C}">
                <a14:useLocalDpi xmlns:a14="http://schemas.microsoft.com/office/drawing/2010/main" val="0"/>
              </a:ext>
            </a:extLst>
          </a:blip>
          <a:srcRect t="7686" b="17272"/>
          <a:stretch/>
        </p:blipFill>
        <p:spPr>
          <a:xfrm>
            <a:off x="7025489" y="1582458"/>
            <a:ext cx="4934232" cy="2962231"/>
          </a:xfrm>
          <a:prstGeom prst="round2DiagRect">
            <a:avLst>
              <a:gd name="adj1" fmla="val 16667"/>
              <a:gd name="adj2" fmla="val 0"/>
            </a:avLst>
          </a:prstGeom>
          <a:ln w="38100" cap="sq">
            <a:solidFill>
              <a:srgbClr val="EA222C"/>
            </a:solidFill>
            <a:miter lim="800000"/>
          </a:ln>
          <a:effectLst>
            <a:outerShdw blurRad="50800" dist="38100" dir="2700000" algn="tl" rotWithShape="0">
              <a:prstClr val="black">
                <a:alpha val="40000"/>
              </a:prstClr>
            </a:outerShdw>
          </a:effectLst>
        </p:spPr>
      </p:pic>
      <p:pic>
        <p:nvPicPr>
          <p:cNvPr id="12" name="Imagen 11" descr="Imagen que contiene mujer, persona, cama, joven&#10;&#10;Descripción generada automáticamente">
            <a:extLst>
              <a:ext uri="{FF2B5EF4-FFF2-40B4-BE49-F238E27FC236}">
                <a16:creationId xmlns:a16="http://schemas.microsoft.com/office/drawing/2014/main" id="{748ADBBA-BED6-6699-55D8-E0270D894F94}"/>
              </a:ext>
            </a:extLst>
          </p:cNvPr>
          <p:cNvPicPr>
            <a:picLocks noChangeAspect="1"/>
          </p:cNvPicPr>
          <p:nvPr/>
        </p:nvPicPr>
        <p:blipFill rotWithShape="1">
          <a:blip r:embed="rId7">
            <a:extLst>
              <a:ext uri="{28A0092B-C50C-407E-A947-70E740481C1C}">
                <a14:useLocalDpi xmlns:a14="http://schemas.microsoft.com/office/drawing/2010/main" val="0"/>
              </a:ext>
            </a:extLst>
          </a:blip>
          <a:srcRect l="775" t="6773" r="-775" b="37609"/>
          <a:stretch/>
        </p:blipFill>
        <p:spPr>
          <a:xfrm>
            <a:off x="4268737" y="2431915"/>
            <a:ext cx="2630003" cy="2190661"/>
          </a:xfrm>
          <a:prstGeom prst="round2DiagRect">
            <a:avLst>
              <a:gd name="adj1" fmla="val 16667"/>
              <a:gd name="adj2" fmla="val 8093"/>
            </a:avLst>
          </a:prstGeom>
          <a:ln w="38100" cap="sq">
            <a:solidFill>
              <a:srgbClr val="EA222C"/>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71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iterate type="lt">
                                    <p:tmPct val="0"/>
                                  </p:iterate>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750" fill="hold"/>
                                        <p:tgtEl>
                                          <p:spTgt spid="6"/>
                                        </p:tgtEl>
                                        <p:attrNameLst>
                                          <p:attrName>ppt_w</p:attrName>
                                        </p:attrNameLst>
                                      </p:cBhvr>
                                      <p:tavLst>
                                        <p:tav tm="0">
                                          <p:val>
                                            <p:strVal val="#ppt_w*0.70"/>
                                          </p:val>
                                        </p:tav>
                                        <p:tav tm="100000">
                                          <p:val>
                                            <p:strVal val="#ppt_w"/>
                                          </p:val>
                                        </p:tav>
                                      </p:tavLst>
                                    </p:anim>
                                    <p:anim calcmode="lin" valueType="num">
                                      <p:cBhvr>
                                        <p:cTn id="25" dur="750" fill="hold"/>
                                        <p:tgtEl>
                                          <p:spTgt spid="6"/>
                                        </p:tgtEl>
                                        <p:attrNameLst>
                                          <p:attrName>ppt_h</p:attrName>
                                        </p:attrNameLst>
                                      </p:cBhvr>
                                      <p:tavLst>
                                        <p:tav tm="0">
                                          <p:val>
                                            <p:strVal val="#ppt_h"/>
                                          </p:val>
                                        </p:tav>
                                        <p:tav tm="100000">
                                          <p:val>
                                            <p:strVal val="#ppt_h"/>
                                          </p:val>
                                        </p:tav>
                                      </p:tavLst>
                                    </p:anim>
                                    <p:animEffect transition="in" filter="fade">
                                      <p:cBhvr>
                                        <p:cTn id="26" dur="750"/>
                                        <p:tgtEl>
                                          <p:spTgt spid="6"/>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750" fill="hold"/>
                                        <p:tgtEl>
                                          <p:spTgt spid="12"/>
                                        </p:tgtEl>
                                        <p:attrNameLst>
                                          <p:attrName>ppt_w</p:attrName>
                                        </p:attrNameLst>
                                      </p:cBhvr>
                                      <p:tavLst>
                                        <p:tav tm="0">
                                          <p:val>
                                            <p:strVal val="#ppt_w*0.70"/>
                                          </p:val>
                                        </p:tav>
                                        <p:tav tm="100000">
                                          <p:val>
                                            <p:strVal val="#ppt_w"/>
                                          </p:val>
                                        </p:tav>
                                      </p:tavLst>
                                    </p:anim>
                                    <p:anim calcmode="lin" valueType="num">
                                      <p:cBhvr>
                                        <p:cTn id="36" dur="750" fill="hold"/>
                                        <p:tgtEl>
                                          <p:spTgt spid="12"/>
                                        </p:tgtEl>
                                        <p:attrNameLst>
                                          <p:attrName>ppt_h</p:attrName>
                                        </p:attrNameLst>
                                      </p:cBhvr>
                                      <p:tavLst>
                                        <p:tav tm="0">
                                          <p:val>
                                            <p:strVal val="#ppt_h"/>
                                          </p:val>
                                        </p:tav>
                                        <p:tav tm="100000">
                                          <p:val>
                                            <p:strVal val="#ppt_h"/>
                                          </p:val>
                                        </p:tav>
                                      </p:tavLst>
                                    </p:anim>
                                    <p:animEffect transition="in" filter="fade">
                                      <p:cBhvr>
                                        <p:cTn id="37" dur="750"/>
                                        <p:tgtEl>
                                          <p:spTgt spid="12"/>
                                        </p:tgtEl>
                                      </p:cBhvr>
                                    </p:animEffect>
                                  </p:childTnLst>
                                </p:cTn>
                              </p:par>
                            </p:childTnLst>
                          </p:cTn>
                        </p:par>
                        <p:par>
                          <p:cTn id="38" fill="hold">
                            <p:stCondLst>
                              <p:cond delay="75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750" fill="hold"/>
                                        <p:tgtEl>
                                          <p:spTgt spid="9"/>
                                        </p:tgtEl>
                                        <p:attrNameLst>
                                          <p:attrName>ppt_w</p:attrName>
                                        </p:attrNameLst>
                                      </p:cBhvr>
                                      <p:tavLst>
                                        <p:tav tm="0">
                                          <p:val>
                                            <p:strVal val="#ppt_w*0.70"/>
                                          </p:val>
                                        </p:tav>
                                        <p:tav tm="100000">
                                          <p:val>
                                            <p:strVal val="#ppt_w"/>
                                          </p:val>
                                        </p:tav>
                                      </p:tavLst>
                                    </p:anim>
                                    <p:anim calcmode="lin" valueType="num">
                                      <p:cBhvr>
                                        <p:cTn id="47" dur="750" fill="hold"/>
                                        <p:tgtEl>
                                          <p:spTgt spid="9"/>
                                        </p:tgtEl>
                                        <p:attrNameLst>
                                          <p:attrName>ppt_h</p:attrName>
                                        </p:attrNameLst>
                                      </p:cBhvr>
                                      <p:tavLst>
                                        <p:tav tm="0">
                                          <p:val>
                                            <p:strVal val="#ppt_h"/>
                                          </p:val>
                                        </p:tav>
                                        <p:tav tm="100000">
                                          <p:val>
                                            <p:strVal val="#ppt_h"/>
                                          </p:val>
                                        </p:tav>
                                      </p:tavLst>
                                    </p:anim>
                                    <p:animEffect transition="in" filter="fade">
                                      <p:cBhvr>
                                        <p:cTn id="48" dur="750"/>
                                        <p:tgtEl>
                                          <p:spTgt spid="9"/>
                                        </p:tgtEl>
                                      </p:cBhvr>
                                    </p:animEffect>
                                  </p:childTnLst>
                                </p:cTn>
                              </p:par>
                            </p:childTnLst>
                          </p:cTn>
                        </p:par>
                        <p:par>
                          <p:cTn id="49" fill="hold">
                            <p:stCondLst>
                              <p:cond delay="75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C92F126-52C7-DC4D-86CB-68D568BFB9CE}"/>
              </a:ext>
            </a:extLst>
          </p:cNvPr>
          <p:cNvSpPr txBox="1"/>
          <p:nvPr/>
        </p:nvSpPr>
        <p:spPr>
          <a:xfrm>
            <a:off x="200805" y="236073"/>
            <a:ext cx="6377264" cy="2031325"/>
          </a:xfrm>
          <a:prstGeom prst="rect">
            <a:avLst/>
          </a:prstGeom>
          <a:noFill/>
        </p:spPr>
        <p:txBody>
          <a:bodyPr wrap="square">
            <a:spAutoFit/>
          </a:bodyPr>
          <a:lstStyle/>
          <a:p>
            <a:r>
              <a:rPr lang="es-ES" b="1" dirty="0">
                <a:solidFill>
                  <a:srgbClr val="C00000"/>
                </a:solidFill>
              </a:rPr>
              <a:t>Haced la obra de vuestra vida en formar los caracteres de vuestros hijos de acuerdo con el Modelo divino. </a:t>
            </a:r>
            <a:r>
              <a:rPr lang="es-ES" b="1" dirty="0"/>
              <a:t>El que ellos posean alguna vez el adorno interno, el ornamento de un espíritu humilde y tranquilo, será porque perseverantemente los habéis preparado para amar las enseñanzas de la Palabra de Dios y para buscar la aprobación de Jesús por encima de la aprobación del mundo.—</a:t>
            </a:r>
            <a:r>
              <a:rPr lang="es-ES" b="1" dirty="0" err="1"/>
              <a:t>The</a:t>
            </a:r>
            <a:r>
              <a:rPr lang="es-ES" b="1" dirty="0"/>
              <a:t> </a:t>
            </a:r>
            <a:r>
              <a:rPr lang="es-ES" b="1" dirty="0" err="1"/>
              <a:t>Review</a:t>
            </a:r>
            <a:r>
              <a:rPr lang="es-ES" b="1" dirty="0"/>
              <a:t> and Herald, 9 de octubre de 1883.</a:t>
            </a:r>
          </a:p>
        </p:txBody>
      </p:sp>
      <p:sp>
        <p:nvSpPr>
          <p:cNvPr id="10" name="CuadroTexto 9">
            <a:extLst>
              <a:ext uri="{FF2B5EF4-FFF2-40B4-BE49-F238E27FC236}">
                <a16:creationId xmlns:a16="http://schemas.microsoft.com/office/drawing/2014/main" id="{658B0F29-117D-46B9-A710-62AB871C9C05}"/>
              </a:ext>
            </a:extLst>
          </p:cNvPr>
          <p:cNvSpPr txBox="1"/>
          <p:nvPr/>
        </p:nvSpPr>
        <p:spPr>
          <a:xfrm>
            <a:off x="200805" y="2200513"/>
            <a:ext cx="5645271" cy="1200329"/>
          </a:xfrm>
          <a:prstGeom prst="rect">
            <a:avLst/>
          </a:prstGeom>
          <a:noFill/>
        </p:spPr>
        <p:txBody>
          <a:bodyPr wrap="square">
            <a:spAutoFit/>
          </a:bodyPr>
          <a:lstStyle/>
          <a:p>
            <a:r>
              <a:rPr lang="es-ES" b="1" dirty="0">
                <a:solidFill>
                  <a:srgbClr val="C00000"/>
                </a:solidFill>
              </a:rPr>
              <a:t>Como obreros para Dios, nuestra obra ha de comenzar con los que están más cerca. Debe principiar en nuestro propio hogar</a:t>
            </a:r>
            <a:r>
              <a:rPr lang="es-ES" b="1" dirty="0"/>
              <a:t>. No hay un campo misionero más importante que éste.—Manuscrito 19, 1900.</a:t>
            </a:r>
          </a:p>
        </p:txBody>
      </p:sp>
      <p:pic>
        <p:nvPicPr>
          <p:cNvPr id="3" name="Imagen 2">
            <a:extLst>
              <a:ext uri="{FF2B5EF4-FFF2-40B4-BE49-F238E27FC236}">
                <a16:creationId xmlns:a16="http://schemas.microsoft.com/office/drawing/2014/main" id="{A171BA91-BE45-2B25-2522-B9CEF210A822}"/>
              </a:ext>
            </a:extLst>
          </p:cNvPr>
          <p:cNvPicPr>
            <a:picLocks noChangeAspect="1"/>
          </p:cNvPicPr>
          <p:nvPr/>
        </p:nvPicPr>
        <p:blipFill rotWithShape="1">
          <a:blip r:embed="rId3"/>
          <a:srcRect r="2399"/>
          <a:stretch/>
        </p:blipFill>
        <p:spPr>
          <a:xfrm>
            <a:off x="9190966" y="107723"/>
            <a:ext cx="2808378" cy="1187493"/>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089763C0-F201-9520-AF49-24D1BAB5E91E}"/>
              </a:ext>
            </a:extLst>
          </p:cNvPr>
          <p:cNvSpPr txBox="1"/>
          <p:nvPr/>
        </p:nvSpPr>
        <p:spPr>
          <a:xfrm>
            <a:off x="9268123" y="532997"/>
            <a:ext cx="2723072" cy="707886"/>
          </a:xfrm>
          <a:prstGeom prst="rect">
            <a:avLst/>
          </a:prstGeom>
          <a:noFill/>
        </p:spPr>
        <p:txBody>
          <a:bodyPr wrap="square">
            <a:spAutoFit/>
          </a:bodyPr>
          <a:lstStyle/>
          <a:p>
            <a:pPr algn="ctr"/>
            <a:r>
              <a:rPr lang="es-ES" sz="2000" b="1" dirty="0"/>
              <a:t>La responsabilidad por los intereses eternos</a:t>
            </a:r>
          </a:p>
        </p:txBody>
      </p:sp>
      <p:pic>
        <p:nvPicPr>
          <p:cNvPr id="7" name="Imagen 6">
            <a:extLst>
              <a:ext uri="{FF2B5EF4-FFF2-40B4-BE49-F238E27FC236}">
                <a16:creationId xmlns:a16="http://schemas.microsoft.com/office/drawing/2014/main" id="{E42B7290-DA8D-E371-F4C3-8D2B8DE4E90C}"/>
              </a:ext>
            </a:extLst>
          </p:cNvPr>
          <p:cNvPicPr>
            <a:picLocks noChangeAspect="1"/>
          </p:cNvPicPr>
          <p:nvPr/>
        </p:nvPicPr>
        <p:blipFill>
          <a:blip r:embed="rId4"/>
          <a:stretch>
            <a:fillRect/>
          </a:stretch>
        </p:blipFill>
        <p:spPr>
          <a:xfrm>
            <a:off x="8720049" y="107723"/>
            <a:ext cx="548075" cy="1187493"/>
          </a:xfrm>
          <a:prstGeom prst="rect">
            <a:avLst/>
          </a:prstGeom>
          <a:effectLst>
            <a:outerShdw blurRad="50800" dist="38100" dir="8100000" algn="tr" rotWithShape="0">
              <a:prstClr val="black">
                <a:alpha val="40000"/>
              </a:prstClr>
            </a:outerShdw>
          </a:effectLst>
        </p:spPr>
      </p:pic>
      <p:sp>
        <p:nvSpPr>
          <p:cNvPr id="2" name="CuadroTexto 1">
            <a:extLst>
              <a:ext uri="{FF2B5EF4-FFF2-40B4-BE49-F238E27FC236}">
                <a16:creationId xmlns:a16="http://schemas.microsoft.com/office/drawing/2014/main" id="{30A17DA5-1765-CCEE-160D-EF0BB725E7F3}"/>
              </a:ext>
            </a:extLst>
          </p:cNvPr>
          <p:cNvSpPr txBox="1"/>
          <p:nvPr/>
        </p:nvSpPr>
        <p:spPr>
          <a:xfrm>
            <a:off x="6255945" y="3333957"/>
            <a:ext cx="5735250" cy="3416320"/>
          </a:xfrm>
          <a:prstGeom prst="rect">
            <a:avLst/>
          </a:prstGeom>
          <a:noFill/>
        </p:spPr>
        <p:txBody>
          <a:bodyPr wrap="square">
            <a:spAutoFit/>
          </a:bodyPr>
          <a:lstStyle/>
          <a:p>
            <a:r>
              <a:rPr lang="es-ES" b="1" dirty="0"/>
              <a:t>Así como el paciente artista estudia y trabaja, y forma planes para hacer perfectos los resultados de su obra, así </a:t>
            </a:r>
            <a:r>
              <a:rPr lang="es-ES" b="1" dirty="0">
                <a:solidFill>
                  <a:srgbClr val="C00000"/>
                </a:solidFill>
              </a:rPr>
              <a:t>los padres debieran considerar tiempo bien invertido el que es ocupado en preparar a los hijos para vidas útiles y en capacitarlos para el reino inmortal</a:t>
            </a:r>
            <a:r>
              <a:rPr lang="es-ES" b="1" dirty="0"/>
              <a:t>. El trabajo del artista es pequeño y sin importancia comparado con el del padre. El primero trabaja con material inerte, con el cual produce formas bellas; pero el segundo trata con un ser humano cuya vida puede ser modelada para bien o para mal, para bendecir a la humanidad o para maldecirla; para salir a las tinieblas, o para vivir para siempre en un mundo futuro sin pecado.—</a:t>
            </a:r>
            <a:r>
              <a:rPr lang="es-ES" b="1" dirty="0" err="1"/>
              <a:t>Pacific</a:t>
            </a:r>
            <a:r>
              <a:rPr lang="es-ES" b="1" dirty="0"/>
              <a:t> </a:t>
            </a:r>
            <a:r>
              <a:rPr lang="es-ES" b="1" dirty="0" err="1"/>
              <a:t>Health</a:t>
            </a:r>
            <a:r>
              <a:rPr lang="es-ES" b="1" dirty="0"/>
              <a:t> </a:t>
            </a:r>
            <a:r>
              <a:rPr lang="es-ES" b="1" dirty="0" err="1"/>
              <a:t>Journal</a:t>
            </a:r>
            <a:r>
              <a:rPr lang="es-ES" b="1" dirty="0"/>
              <a:t>, mayo de 1890.</a:t>
            </a:r>
          </a:p>
        </p:txBody>
      </p:sp>
      <p:pic>
        <p:nvPicPr>
          <p:cNvPr id="6" name="Imagen 5" descr="Imagen borrosa de una persona&#10;&#10;Descripción generada automáticamente con confianza media">
            <a:extLst>
              <a:ext uri="{FF2B5EF4-FFF2-40B4-BE49-F238E27FC236}">
                <a16:creationId xmlns:a16="http://schemas.microsoft.com/office/drawing/2014/main" id="{C3AA35F0-4D6D-BBD8-8C7D-08560E0F396E}"/>
              </a:ext>
            </a:extLst>
          </p:cNvPr>
          <p:cNvPicPr>
            <a:picLocks noChangeAspect="1"/>
          </p:cNvPicPr>
          <p:nvPr/>
        </p:nvPicPr>
        <p:blipFill rotWithShape="1">
          <a:blip r:embed="rId5">
            <a:extLst>
              <a:ext uri="{28A0092B-C50C-407E-A947-70E740481C1C}">
                <a14:useLocalDpi xmlns:a14="http://schemas.microsoft.com/office/drawing/2010/main" val="0"/>
              </a:ext>
            </a:extLst>
          </a:blip>
          <a:srcRect l="31446" r="24182"/>
          <a:stretch/>
        </p:blipFill>
        <p:spPr>
          <a:xfrm>
            <a:off x="6586218" y="310717"/>
            <a:ext cx="2027976" cy="2941693"/>
          </a:xfrm>
          <a:prstGeom prst="roundRect">
            <a:avLst>
              <a:gd name="adj" fmla="val 4167"/>
            </a:avLst>
          </a:prstGeom>
          <a:solidFill>
            <a:srgbClr val="FFFFFF"/>
          </a:solidFill>
          <a:ln w="76200" cap="sq">
            <a:solidFill>
              <a:srgbClr val="EB232D"/>
            </a:solidFill>
            <a:miter lim="800000"/>
          </a:ln>
          <a:effectLst/>
          <a:scene3d>
            <a:camera prst="orthographicFront"/>
            <a:lightRig rig="threePt" dir="t">
              <a:rot lat="0" lon="0" rev="2700000"/>
            </a:lightRig>
          </a:scene3d>
          <a:sp3d>
            <a:bevelT h="38100"/>
            <a:contourClr>
              <a:srgbClr val="C0C0C0"/>
            </a:contourClr>
          </a:sp3d>
        </p:spPr>
      </p:pic>
      <p:pic>
        <p:nvPicPr>
          <p:cNvPr id="11" name="Imagen 10" descr="Un hombre y un niño sentados en una mesa&#10;&#10;Descripción generada automáticamente con confianza media">
            <a:extLst>
              <a:ext uri="{FF2B5EF4-FFF2-40B4-BE49-F238E27FC236}">
                <a16:creationId xmlns:a16="http://schemas.microsoft.com/office/drawing/2014/main" id="{901CCCD4-511B-C40C-BF12-4D55E13E7DED}"/>
              </a:ext>
            </a:extLst>
          </p:cNvPr>
          <p:cNvPicPr>
            <a:picLocks noChangeAspect="1"/>
          </p:cNvPicPr>
          <p:nvPr/>
        </p:nvPicPr>
        <p:blipFill rotWithShape="1">
          <a:blip r:embed="rId6">
            <a:extLst>
              <a:ext uri="{28A0092B-C50C-407E-A947-70E740481C1C}">
                <a14:useLocalDpi xmlns:a14="http://schemas.microsoft.com/office/drawing/2010/main" val="0"/>
              </a:ext>
            </a:extLst>
          </a:blip>
          <a:srcRect t="8231" b="8231"/>
          <a:stretch/>
        </p:blipFill>
        <p:spPr>
          <a:xfrm>
            <a:off x="360751" y="3429000"/>
            <a:ext cx="5735249" cy="3192927"/>
          </a:xfrm>
          <a:prstGeom prst="roundRect">
            <a:avLst>
              <a:gd name="adj" fmla="val 4167"/>
            </a:avLst>
          </a:prstGeom>
          <a:solidFill>
            <a:srgbClr val="FFFFFF"/>
          </a:solidFill>
          <a:ln w="76200" cap="sq">
            <a:solidFill>
              <a:srgbClr val="EB232D"/>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Un grupo de personas haciendo gestos con la cara de un niño&#10;&#10;Descripción generada automáticamente con confianza media">
            <a:extLst>
              <a:ext uri="{FF2B5EF4-FFF2-40B4-BE49-F238E27FC236}">
                <a16:creationId xmlns:a16="http://schemas.microsoft.com/office/drawing/2014/main" id="{107A3FE7-1CAD-A51F-E628-991BDDEE7E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7532" y="1442328"/>
            <a:ext cx="2179422" cy="1891629"/>
          </a:xfrm>
          <a:prstGeom prst="roundRect">
            <a:avLst>
              <a:gd name="adj" fmla="val 4167"/>
            </a:avLst>
          </a:prstGeom>
          <a:solidFill>
            <a:srgbClr val="FFFFFF"/>
          </a:solidFill>
          <a:ln w="76200" cap="sq">
            <a:solidFill>
              <a:srgbClr val="EB232D"/>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897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5"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vertical)">
                                      <p:cBhvr>
                                        <p:cTn id="16" dur="500"/>
                                        <p:tgtEl>
                                          <p:spTgt spid="1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5"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vertical)">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374561-FC81-740D-DB11-A733910EE5A8}"/>
              </a:ext>
            </a:extLst>
          </p:cNvPr>
          <p:cNvSpPr txBox="1"/>
          <p:nvPr/>
        </p:nvSpPr>
        <p:spPr>
          <a:xfrm>
            <a:off x="4137434" y="256917"/>
            <a:ext cx="4418092" cy="1754326"/>
          </a:xfrm>
          <a:prstGeom prst="rect">
            <a:avLst/>
          </a:prstGeom>
          <a:noFill/>
        </p:spPr>
        <p:txBody>
          <a:bodyPr wrap="square">
            <a:spAutoFit/>
          </a:bodyPr>
          <a:lstStyle/>
          <a:p>
            <a:r>
              <a:rPr lang="es-ES" b="1" dirty="0"/>
              <a:t>Dios los ama [a los niños] y </a:t>
            </a:r>
            <a:r>
              <a:rPr lang="es-ES" b="1" dirty="0">
                <a:solidFill>
                  <a:srgbClr val="C00000"/>
                </a:solidFill>
              </a:rPr>
              <a:t>os llama para que cooperéis con él al enseñarles a formar caracteres perfectos. El Señor requiere la perfección de su familia redimida. Espera de nosotros la perfección que Cristo reveló en su humanidad</a:t>
            </a:r>
            <a:r>
              <a:rPr lang="es-ES" b="1" dirty="0"/>
              <a:t>.—Manuscrito 19, 1900.</a:t>
            </a:r>
          </a:p>
        </p:txBody>
      </p:sp>
      <p:sp>
        <p:nvSpPr>
          <p:cNvPr id="7" name="CuadroTexto 6">
            <a:extLst>
              <a:ext uri="{FF2B5EF4-FFF2-40B4-BE49-F238E27FC236}">
                <a16:creationId xmlns:a16="http://schemas.microsoft.com/office/drawing/2014/main" id="{92167F72-FAE1-A956-4F51-F740A22F6856}"/>
              </a:ext>
            </a:extLst>
          </p:cNvPr>
          <p:cNvSpPr txBox="1"/>
          <p:nvPr/>
        </p:nvSpPr>
        <p:spPr>
          <a:xfrm>
            <a:off x="200805" y="2151177"/>
            <a:ext cx="6507813" cy="4524315"/>
          </a:xfrm>
          <a:prstGeom prst="rect">
            <a:avLst/>
          </a:prstGeom>
          <a:noFill/>
        </p:spPr>
        <p:txBody>
          <a:bodyPr wrap="square">
            <a:spAutoFit/>
          </a:bodyPr>
          <a:lstStyle/>
          <a:p>
            <a:r>
              <a:rPr lang="es-ES" b="1" dirty="0"/>
              <a:t>Padres, … orad mucho más de lo que oráis. Con amor y ternura, enseñad a vuestros hijos a ir a Dios como a su Padre celestial. Por vuestro ejemplo, enseñadles el dominio propio, y el ser serviciales. Decidles que Cristo no vivió para agradarse a sí mismo… </a:t>
            </a:r>
            <a:r>
              <a:rPr lang="es-ES" b="1" dirty="0">
                <a:solidFill>
                  <a:srgbClr val="C00000"/>
                </a:solidFill>
              </a:rPr>
              <a:t>Al emprender la obra de ayudar a vuestros hijos a servir a Dios, vendrán las pruebas más provocadoras; pero no perdáis vuestra confianza; aferraos a Jesús. </a:t>
            </a:r>
            <a:r>
              <a:rPr lang="es-ES" b="1" dirty="0"/>
              <a:t>Él dice: “Echen mano . . . de mi fortaleza, y hagan paz conmigo. ¡Sí, que hagan paz conmigo!”. Isaías 27:5. </a:t>
            </a:r>
            <a:r>
              <a:rPr lang="es-ES" b="1" dirty="0">
                <a:solidFill>
                  <a:srgbClr val="C00000"/>
                </a:solidFill>
              </a:rPr>
              <a:t>Se presentarán dificultades; encontraréis obstáculos; pero mirad constantemente a Jesús. Cuando se presenta una emergencia, preguntad: “¿Señor, qué debo hacer ahora?” Si os negáis a inquietaros o reñir, el Señor os mostrará el camino</a:t>
            </a:r>
            <a:r>
              <a:rPr lang="es-ES" b="1" dirty="0"/>
              <a:t>. Él os enseñará a usar del talento del habla de una manera tan cristiana que la paz y el amor reinarán en el hogar. Siguiendo una conducta consecuente, podréis ser evangelistas en el hogar, ministros de la gracia para vuestros hijos.—Consejos para los Maestros, 120, 121.</a:t>
            </a:r>
          </a:p>
        </p:txBody>
      </p:sp>
      <p:pic>
        <p:nvPicPr>
          <p:cNvPr id="2" name="Imagen 1">
            <a:extLst>
              <a:ext uri="{FF2B5EF4-FFF2-40B4-BE49-F238E27FC236}">
                <a16:creationId xmlns:a16="http://schemas.microsoft.com/office/drawing/2014/main" id="{BD8F269C-0F86-4CAE-32B9-4068302689AB}"/>
              </a:ext>
            </a:extLst>
          </p:cNvPr>
          <p:cNvPicPr>
            <a:picLocks noChangeAspect="1"/>
          </p:cNvPicPr>
          <p:nvPr/>
        </p:nvPicPr>
        <p:blipFill rotWithShape="1">
          <a:blip r:embed="rId3"/>
          <a:srcRect r="2399"/>
          <a:stretch/>
        </p:blipFill>
        <p:spPr>
          <a:xfrm>
            <a:off x="9190966" y="107723"/>
            <a:ext cx="2808378" cy="1187493"/>
          </a:xfrm>
          <a:prstGeom prst="rect">
            <a:avLst/>
          </a:prstGeom>
          <a:effectLst>
            <a:outerShdw blurRad="50800" dist="38100" dir="8100000" algn="tr" rotWithShape="0">
              <a:prstClr val="black">
                <a:alpha val="40000"/>
              </a:prstClr>
            </a:outerShdw>
          </a:effectLst>
        </p:spPr>
      </p:pic>
      <p:sp>
        <p:nvSpPr>
          <p:cNvPr id="4" name="CuadroTexto 3">
            <a:extLst>
              <a:ext uri="{FF2B5EF4-FFF2-40B4-BE49-F238E27FC236}">
                <a16:creationId xmlns:a16="http://schemas.microsoft.com/office/drawing/2014/main" id="{7C021D5C-F03E-A0E8-E43C-762C344E5AF6}"/>
              </a:ext>
            </a:extLst>
          </p:cNvPr>
          <p:cNvSpPr txBox="1"/>
          <p:nvPr/>
        </p:nvSpPr>
        <p:spPr>
          <a:xfrm>
            <a:off x="9268123" y="532997"/>
            <a:ext cx="2723072" cy="707886"/>
          </a:xfrm>
          <a:prstGeom prst="rect">
            <a:avLst/>
          </a:prstGeom>
          <a:noFill/>
        </p:spPr>
        <p:txBody>
          <a:bodyPr wrap="square">
            <a:spAutoFit/>
          </a:bodyPr>
          <a:lstStyle/>
          <a:p>
            <a:pPr algn="ctr"/>
            <a:r>
              <a:rPr lang="es-ES" sz="2000" b="1" dirty="0"/>
              <a:t>La responsabilidad por los intereses eternos</a:t>
            </a:r>
          </a:p>
        </p:txBody>
      </p:sp>
      <p:pic>
        <p:nvPicPr>
          <p:cNvPr id="6" name="Imagen 5">
            <a:extLst>
              <a:ext uri="{FF2B5EF4-FFF2-40B4-BE49-F238E27FC236}">
                <a16:creationId xmlns:a16="http://schemas.microsoft.com/office/drawing/2014/main" id="{D96C2E93-1DB9-B7D6-D4F4-AD7ACE53210B}"/>
              </a:ext>
            </a:extLst>
          </p:cNvPr>
          <p:cNvPicPr>
            <a:picLocks noChangeAspect="1"/>
          </p:cNvPicPr>
          <p:nvPr/>
        </p:nvPicPr>
        <p:blipFill>
          <a:blip r:embed="rId4"/>
          <a:stretch>
            <a:fillRect/>
          </a:stretch>
        </p:blipFill>
        <p:spPr>
          <a:xfrm>
            <a:off x="8720049" y="107723"/>
            <a:ext cx="548075" cy="1187493"/>
          </a:xfrm>
          <a:prstGeom prst="rect">
            <a:avLst/>
          </a:prstGeom>
          <a:effectLst>
            <a:outerShdw blurRad="50800" dist="38100" dir="8100000" algn="tr" rotWithShape="0">
              <a:prstClr val="black">
                <a:alpha val="40000"/>
              </a:prstClr>
            </a:outerShdw>
          </a:effectLst>
        </p:spPr>
      </p:pic>
      <p:pic>
        <p:nvPicPr>
          <p:cNvPr id="8" name="Imagen 7" descr="Un par de personas de pie&#10;&#10;Descripción generada automáticamente con confianza baja">
            <a:extLst>
              <a:ext uri="{FF2B5EF4-FFF2-40B4-BE49-F238E27FC236}">
                <a16:creationId xmlns:a16="http://schemas.microsoft.com/office/drawing/2014/main" id="{34BD775A-4844-A988-0B1A-EF836DCAB7BE}"/>
              </a:ext>
            </a:extLst>
          </p:cNvPr>
          <p:cNvPicPr>
            <a:picLocks noChangeAspect="1"/>
          </p:cNvPicPr>
          <p:nvPr/>
        </p:nvPicPr>
        <p:blipFill rotWithShape="1">
          <a:blip r:embed="rId5">
            <a:extLst>
              <a:ext uri="{28A0092B-C50C-407E-A947-70E740481C1C}">
                <a14:useLocalDpi xmlns:a14="http://schemas.microsoft.com/office/drawing/2010/main" val="0"/>
              </a:ext>
            </a:extLst>
          </a:blip>
          <a:srcRect t="31588" b="31588"/>
          <a:stretch/>
        </p:blipFill>
        <p:spPr>
          <a:xfrm>
            <a:off x="192657" y="256917"/>
            <a:ext cx="3856830" cy="1894260"/>
          </a:xfrm>
          <a:prstGeom prst="rect">
            <a:avLst/>
          </a:prstGeom>
          <a:ln>
            <a:noFill/>
          </a:ln>
          <a:effectLst>
            <a:softEdge rad="112500"/>
          </a:effectLst>
        </p:spPr>
      </p:pic>
      <p:pic>
        <p:nvPicPr>
          <p:cNvPr id="10" name="Imagen 9" descr="Imagen que contiene persona, hombre, mujer, pastel&#10;&#10;Descripción generada automáticamente">
            <a:extLst>
              <a:ext uri="{FF2B5EF4-FFF2-40B4-BE49-F238E27FC236}">
                <a16:creationId xmlns:a16="http://schemas.microsoft.com/office/drawing/2014/main" id="{CDA109A8-8711-EB32-A6B3-291A02C9A30A}"/>
              </a:ext>
            </a:extLst>
          </p:cNvPr>
          <p:cNvPicPr>
            <a:picLocks noChangeAspect="1"/>
          </p:cNvPicPr>
          <p:nvPr/>
        </p:nvPicPr>
        <p:blipFill rotWithShape="1">
          <a:blip r:embed="rId6">
            <a:extLst>
              <a:ext uri="{28A0092B-C50C-407E-A947-70E740481C1C}">
                <a14:useLocalDpi xmlns:a14="http://schemas.microsoft.com/office/drawing/2010/main" val="0"/>
              </a:ext>
            </a:extLst>
          </a:blip>
          <a:srcRect l="8282" r="15094"/>
          <a:stretch/>
        </p:blipFill>
        <p:spPr>
          <a:xfrm>
            <a:off x="6799243" y="2151176"/>
            <a:ext cx="5200100" cy="4524315"/>
          </a:xfrm>
          <a:prstGeom prst="rect">
            <a:avLst/>
          </a:prstGeom>
          <a:ln>
            <a:noFill/>
          </a:ln>
          <a:effectLst>
            <a:softEdge rad="112500"/>
          </a:effectLst>
        </p:spPr>
      </p:pic>
    </p:spTree>
    <p:extLst>
      <p:ext uri="{BB962C8B-B14F-4D97-AF65-F5344CB8AC3E}">
        <p14:creationId xmlns:p14="http://schemas.microsoft.com/office/powerpoint/2010/main" val="3567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Scale>
                                      <p:cBhvr>
                                        <p:cTn id="1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0"/>
                                        </p:tgtEl>
                                        <p:attrNameLst>
                                          <p:attrName>ppt_x</p:attrName>
                                          <p:attrName>ppt_y</p:attrName>
                                        </p:attrNameLst>
                                      </p:cBhvr>
                                    </p:animMotion>
                                    <p:animEffect transition="in" filter="fade">
                                      <p:cBhvr>
                                        <p:cTn id="20" dur="1000"/>
                                        <p:tgtEl>
                                          <p:spTgt spid="1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F70264F-54C3-9DBE-E344-52E11CA43C31}"/>
              </a:ext>
            </a:extLst>
          </p:cNvPr>
          <p:cNvGrpSpPr/>
          <p:nvPr/>
        </p:nvGrpSpPr>
        <p:grpSpPr>
          <a:xfrm>
            <a:off x="8775302" y="138973"/>
            <a:ext cx="3256390" cy="1118678"/>
            <a:chOff x="8775302" y="138973"/>
            <a:chExt cx="3256390" cy="1118678"/>
          </a:xfrm>
        </p:grpSpPr>
        <p:grpSp>
          <p:nvGrpSpPr>
            <p:cNvPr id="20" name="Grupo 19">
              <a:extLst>
                <a:ext uri="{FF2B5EF4-FFF2-40B4-BE49-F238E27FC236}">
                  <a16:creationId xmlns:a16="http://schemas.microsoft.com/office/drawing/2014/main" id="{BBBA58AE-3D7B-67EA-E698-CC1C59FD15FA}"/>
                </a:ext>
              </a:extLst>
            </p:cNvPr>
            <p:cNvGrpSpPr/>
            <p:nvPr/>
          </p:nvGrpSpPr>
          <p:grpSpPr>
            <a:xfrm>
              <a:off x="9020753" y="165132"/>
              <a:ext cx="3010939" cy="1092519"/>
              <a:chOff x="9039225" y="109716"/>
              <a:chExt cx="3010939" cy="1092519"/>
            </a:xfrm>
            <a:effectLst>
              <a:outerShdw blurRad="50800" dist="38100" dir="8100000" algn="tr" rotWithShape="0">
                <a:prstClr val="black">
                  <a:alpha val="40000"/>
                </a:prstClr>
              </a:outerShdw>
            </a:effectLst>
          </p:grpSpPr>
          <p:pic>
            <p:nvPicPr>
              <p:cNvPr id="16" name="Imagen 15">
                <a:extLst>
                  <a:ext uri="{FF2B5EF4-FFF2-40B4-BE49-F238E27FC236}">
                    <a16:creationId xmlns:a16="http://schemas.microsoft.com/office/drawing/2014/main" id="{9B700960-2E65-B1FB-2FB3-D4CF86CFBBDD}"/>
                  </a:ext>
                </a:extLst>
              </p:cNvPr>
              <p:cNvPicPr>
                <a:picLocks noChangeAspect="1"/>
              </p:cNvPicPr>
              <p:nvPr/>
            </p:nvPicPr>
            <p:blipFill>
              <a:blip r:embed="rId3"/>
              <a:stretch>
                <a:fillRect/>
              </a:stretch>
            </p:blipFill>
            <p:spPr>
              <a:xfrm>
                <a:off x="9182099" y="109716"/>
                <a:ext cx="2868065" cy="1092519"/>
              </a:xfrm>
              <a:prstGeom prst="rect">
                <a:avLst/>
              </a:prstGeom>
            </p:spPr>
          </p:pic>
          <p:sp>
            <p:nvSpPr>
              <p:cNvPr id="17" name="Rectángulo 16">
                <a:extLst>
                  <a:ext uri="{FF2B5EF4-FFF2-40B4-BE49-F238E27FC236}">
                    <a16:creationId xmlns:a16="http://schemas.microsoft.com/office/drawing/2014/main" id="{DD8CB551-627F-8277-F9D4-C539DEB8700B}"/>
                  </a:ext>
                </a:extLst>
              </p:cNvPr>
              <p:cNvSpPr/>
              <p:nvPr/>
            </p:nvSpPr>
            <p:spPr>
              <a:xfrm>
                <a:off x="9039225" y="733425"/>
                <a:ext cx="384848" cy="348820"/>
              </a:xfrm>
              <a:prstGeom prst="rect">
                <a:avLst/>
              </a:prstGeom>
              <a:solidFill>
                <a:srgbClr val="F4D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9" name="Imagen 18" descr="Dibujo en fondo negro&#10;&#10;Descripción generada automáticamente con confianza media">
              <a:extLst>
                <a:ext uri="{FF2B5EF4-FFF2-40B4-BE49-F238E27FC236}">
                  <a16:creationId xmlns:a16="http://schemas.microsoft.com/office/drawing/2014/main" id="{E36F80F0-D1BE-4C9C-D860-637A6D3DB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302" y="138973"/>
              <a:ext cx="630299" cy="1092519"/>
            </a:xfrm>
            <a:prstGeom prst="rect">
              <a:avLst/>
            </a:prstGeom>
            <a:effectLst>
              <a:outerShdw blurRad="50800" dist="38100" dir="8100000" algn="tr" rotWithShape="0">
                <a:prstClr val="black">
                  <a:alpha val="40000"/>
                </a:prstClr>
              </a:outerShdw>
            </a:effectLst>
          </p:spPr>
        </p:pic>
      </p:grpSp>
      <p:sp>
        <p:nvSpPr>
          <p:cNvPr id="5" name="CuadroTexto 4">
            <a:extLst>
              <a:ext uri="{FF2B5EF4-FFF2-40B4-BE49-F238E27FC236}">
                <a16:creationId xmlns:a16="http://schemas.microsoft.com/office/drawing/2014/main" id="{253ECB5B-471B-0BB2-A404-AE32B61285DF}"/>
              </a:ext>
            </a:extLst>
          </p:cNvPr>
          <p:cNvSpPr txBox="1"/>
          <p:nvPr/>
        </p:nvSpPr>
        <p:spPr>
          <a:xfrm>
            <a:off x="189531" y="132756"/>
            <a:ext cx="8455188" cy="646331"/>
          </a:xfrm>
          <a:prstGeom prst="rect">
            <a:avLst/>
          </a:prstGeom>
          <a:noFill/>
        </p:spPr>
        <p:txBody>
          <a:bodyPr wrap="square">
            <a:spAutoFit/>
          </a:bodyPr>
          <a:lstStyle/>
          <a:p>
            <a:r>
              <a:rPr lang="es-ES" b="1" dirty="0">
                <a:solidFill>
                  <a:srgbClr val="C00000"/>
                </a:solidFill>
              </a:rPr>
              <a:t>Los padres deben considerar que están en el lugar de Dios para sus hijos, para fomentar cada principio correcto y reprimir, cada pensamiento equivocado</a:t>
            </a:r>
            <a:r>
              <a:rPr lang="es-ES" b="1" dirty="0"/>
              <a:t>.—Carta 104, 1897.</a:t>
            </a:r>
          </a:p>
        </p:txBody>
      </p:sp>
      <p:sp>
        <p:nvSpPr>
          <p:cNvPr id="7" name="CuadroTexto 6">
            <a:extLst>
              <a:ext uri="{FF2B5EF4-FFF2-40B4-BE49-F238E27FC236}">
                <a16:creationId xmlns:a16="http://schemas.microsoft.com/office/drawing/2014/main" id="{3DD144DC-2833-81D4-D85A-DA27FE9437BB}"/>
              </a:ext>
            </a:extLst>
          </p:cNvPr>
          <p:cNvSpPr txBox="1"/>
          <p:nvPr/>
        </p:nvSpPr>
        <p:spPr>
          <a:xfrm>
            <a:off x="189531" y="714094"/>
            <a:ext cx="8198224" cy="923330"/>
          </a:xfrm>
          <a:prstGeom prst="rect">
            <a:avLst/>
          </a:prstGeom>
          <a:noFill/>
        </p:spPr>
        <p:txBody>
          <a:bodyPr wrap="square">
            <a:spAutoFit/>
          </a:bodyPr>
          <a:lstStyle/>
          <a:p>
            <a:r>
              <a:rPr lang="es-ES" b="1" dirty="0"/>
              <a:t>Un conocimiento del carácter de Dios y nuestras obligaciones hacia él no debiera ser considerado como un asunto de poca importancia. </a:t>
            </a:r>
            <a:r>
              <a:rPr lang="es-ES" b="1" dirty="0">
                <a:solidFill>
                  <a:srgbClr val="C00000"/>
                </a:solidFill>
              </a:rPr>
              <a:t>La religión de la Biblia es la única salvaguardia para la juventud</a:t>
            </a:r>
            <a:r>
              <a:rPr lang="es-ES" b="1" dirty="0"/>
              <a:t>.— Testimonies </a:t>
            </a:r>
            <a:r>
              <a:rPr lang="es-ES" b="1" dirty="0" err="1"/>
              <a:t>for</a:t>
            </a:r>
            <a:r>
              <a:rPr lang="es-ES" b="1" dirty="0"/>
              <a:t> </a:t>
            </a:r>
            <a:r>
              <a:rPr lang="es-ES" b="1" dirty="0" err="1"/>
              <a:t>the</a:t>
            </a:r>
            <a:r>
              <a:rPr lang="es-ES" b="1" dirty="0"/>
              <a:t> </a:t>
            </a:r>
            <a:r>
              <a:rPr lang="es-ES" b="1" dirty="0" err="1"/>
              <a:t>Church</a:t>
            </a:r>
            <a:r>
              <a:rPr lang="es-ES" b="1" dirty="0"/>
              <a:t> 5:24</a:t>
            </a:r>
          </a:p>
        </p:txBody>
      </p:sp>
      <p:sp>
        <p:nvSpPr>
          <p:cNvPr id="9" name="CuadroTexto 8">
            <a:extLst>
              <a:ext uri="{FF2B5EF4-FFF2-40B4-BE49-F238E27FC236}">
                <a16:creationId xmlns:a16="http://schemas.microsoft.com/office/drawing/2014/main" id="{CC805F29-829B-72A4-B554-5A74626256FD}"/>
              </a:ext>
            </a:extLst>
          </p:cNvPr>
          <p:cNvSpPr txBox="1"/>
          <p:nvPr/>
        </p:nvSpPr>
        <p:spPr>
          <a:xfrm>
            <a:off x="189531" y="1572431"/>
            <a:ext cx="7708795" cy="1477328"/>
          </a:xfrm>
          <a:prstGeom prst="rect">
            <a:avLst/>
          </a:prstGeom>
          <a:noFill/>
        </p:spPr>
        <p:txBody>
          <a:bodyPr wrap="square">
            <a:spAutoFit/>
          </a:bodyPr>
          <a:lstStyle/>
          <a:p>
            <a:r>
              <a:rPr lang="es-ES" b="1" dirty="0"/>
              <a:t>Considerad la institución familiar como una escuela de preparación, preparatoria para la realización de los deberes religiosos. </a:t>
            </a:r>
            <a:r>
              <a:rPr lang="es-ES" b="1" dirty="0">
                <a:solidFill>
                  <a:srgbClr val="C00000"/>
                </a:solidFill>
              </a:rPr>
              <a:t>Vuestros hijos han de desempeñar una parte en las actividades de la iglesia, y cada facultad de la mente, cada capacidad física ha de ser conservada fuerte y activa para el servicio de Cristo.</a:t>
            </a:r>
            <a:r>
              <a:rPr lang="es-ES" b="1" dirty="0"/>
              <a:t>—Manuscrito 12, 1898</a:t>
            </a:r>
          </a:p>
        </p:txBody>
      </p:sp>
      <p:sp>
        <p:nvSpPr>
          <p:cNvPr id="18" name="CuadroTexto 17">
            <a:extLst>
              <a:ext uri="{FF2B5EF4-FFF2-40B4-BE49-F238E27FC236}">
                <a16:creationId xmlns:a16="http://schemas.microsoft.com/office/drawing/2014/main" id="{F33BAAC4-AECE-26D3-822B-9E4671DAFB77}"/>
              </a:ext>
            </a:extLst>
          </p:cNvPr>
          <p:cNvSpPr txBox="1"/>
          <p:nvPr/>
        </p:nvSpPr>
        <p:spPr>
          <a:xfrm>
            <a:off x="9306682" y="711392"/>
            <a:ext cx="2716384" cy="400110"/>
          </a:xfrm>
          <a:prstGeom prst="rect">
            <a:avLst/>
          </a:prstGeom>
          <a:noFill/>
        </p:spPr>
        <p:txBody>
          <a:bodyPr wrap="square">
            <a:spAutoFit/>
          </a:bodyPr>
          <a:lstStyle/>
          <a:p>
            <a:pPr algn="ctr"/>
            <a:r>
              <a:rPr lang="es-ES" sz="2000" b="1" dirty="0"/>
              <a:t>Cada hogar una iglesia</a:t>
            </a:r>
          </a:p>
        </p:txBody>
      </p:sp>
      <p:sp>
        <p:nvSpPr>
          <p:cNvPr id="2" name="CuadroTexto 1">
            <a:extLst>
              <a:ext uri="{FF2B5EF4-FFF2-40B4-BE49-F238E27FC236}">
                <a16:creationId xmlns:a16="http://schemas.microsoft.com/office/drawing/2014/main" id="{68DCE6AF-AA52-E914-7F5A-7FAD25169631}"/>
              </a:ext>
            </a:extLst>
          </p:cNvPr>
          <p:cNvSpPr txBox="1"/>
          <p:nvPr/>
        </p:nvSpPr>
        <p:spPr>
          <a:xfrm>
            <a:off x="189531" y="2984766"/>
            <a:ext cx="7564521" cy="923330"/>
          </a:xfrm>
          <a:prstGeom prst="rect">
            <a:avLst/>
          </a:prstGeom>
          <a:noFill/>
        </p:spPr>
        <p:txBody>
          <a:bodyPr wrap="square">
            <a:spAutoFit/>
          </a:bodyPr>
          <a:lstStyle/>
          <a:p>
            <a:r>
              <a:rPr lang="es-ES" b="1" dirty="0"/>
              <a:t>El hogar ha de ser considerado como un lugar sagrado… Debiera prevenirse cada palabra, pues </a:t>
            </a:r>
            <a:r>
              <a:rPr lang="es-ES" b="1" dirty="0">
                <a:solidFill>
                  <a:srgbClr val="C00000"/>
                </a:solidFill>
              </a:rPr>
              <a:t>somos responsables ante Dios por representar en nuestras vidas, hasta donde sea posible, el carácter de Cristo</a:t>
            </a:r>
            <a:r>
              <a:rPr lang="es-ES" b="1" dirty="0"/>
              <a:t>.—Manuscrito 140, 1897.</a:t>
            </a:r>
          </a:p>
        </p:txBody>
      </p:sp>
      <p:sp>
        <p:nvSpPr>
          <p:cNvPr id="3" name="CuadroTexto 2">
            <a:extLst>
              <a:ext uri="{FF2B5EF4-FFF2-40B4-BE49-F238E27FC236}">
                <a16:creationId xmlns:a16="http://schemas.microsoft.com/office/drawing/2014/main" id="{1E07630D-E43B-2AF2-90AB-2374CAAB6F65}"/>
              </a:ext>
            </a:extLst>
          </p:cNvPr>
          <p:cNvSpPr txBox="1"/>
          <p:nvPr/>
        </p:nvSpPr>
        <p:spPr>
          <a:xfrm>
            <a:off x="189531" y="3843103"/>
            <a:ext cx="7419109" cy="2031325"/>
          </a:xfrm>
          <a:prstGeom prst="rect">
            <a:avLst/>
          </a:prstGeom>
          <a:noFill/>
        </p:spPr>
        <p:txBody>
          <a:bodyPr wrap="square">
            <a:spAutoFit/>
          </a:bodyPr>
          <a:lstStyle/>
          <a:p>
            <a:r>
              <a:rPr lang="es-ES" b="1" dirty="0"/>
              <a:t>No sabemos en qué ramo de actividad serán llamados a servir nuestros hijos. Pasarán tal vez su vida dentro del círculo familiar; se dedicarán quizá a las vocaciones comunes de la vida, o irán a enseñar el Evangelio en las tierras paganas. </a:t>
            </a:r>
            <a:r>
              <a:rPr lang="es-ES" b="1" dirty="0">
                <a:solidFill>
                  <a:srgbClr val="C00000"/>
                </a:solidFill>
              </a:rPr>
              <a:t>Pero todos por igual son llamados a ser misioneros para Dios, dispensadores de misericordia para el mundo. Han de obtener una educación que les ayudará a mantenerse de parte de Cristo para servirle con abnegación</a:t>
            </a:r>
            <a:r>
              <a:rPr lang="es-ES" b="1" dirty="0"/>
              <a:t>.—Profetas y Reyes, 185.</a:t>
            </a:r>
          </a:p>
        </p:txBody>
      </p:sp>
      <p:sp>
        <p:nvSpPr>
          <p:cNvPr id="4" name="CuadroTexto 3">
            <a:extLst>
              <a:ext uri="{FF2B5EF4-FFF2-40B4-BE49-F238E27FC236}">
                <a16:creationId xmlns:a16="http://schemas.microsoft.com/office/drawing/2014/main" id="{B5792C59-CBD8-897F-B363-90627DF15202}"/>
              </a:ext>
            </a:extLst>
          </p:cNvPr>
          <p:cNvSpPr txBox="1"/>
          <p:nvPr/>
        </p:nvSpPr>
        <p:spPr>
          <a:xfrm>
            <a:off x="189531" y="5809433"/>
            <a:ext cx="11812938" cy="923330"/>
          </a:xfrm>
          <a:prstGeom prst="rect">
            <a:avLst/>
          </a:prstGeom>
          <a:noFill/>
        </p:spPr>
        <p:txBody>
          <a:bodyPr wrap="square">
            <a:spAutoFit/>
          </a:bodyPr>
          <a:lstStyle/>
          <a:p>
            <a:r>
              <a:rPr lang="es-ES" b="1" dirty="0">
                <a:solidFill>
                  <a:srgbClr val="C00000"/>
                </a:solidFill>
              </a:rPr>
              <a:t>Si se los instruye para que dependan de la ayuda divina en sus dificultades y peligros, no les faltará poder para frenar la pasión y dominar las tentaciones interiores de hacer lo malo</a:t>
            </a:r>
            <a:r>
              <a:rPr lang="es-ES" b="1" dirty="0"/>
              <a:t>… Los que estén así dotados se harán fuertes moral e intelectualmente, y tendrán conceptos más claros y mejor juicio aun en los asuntos temporales</a:t>
            </a:r>
            <a:r>
              <a:rPr lang="es-ES" sz="1200" b="1" dirty="0"/>
              <a:t>.—</a:t>
            </a:r>
            <a:r>
              <a:rPr lang="es-ES" sz="1200" b="1" dirty="0" err="1"/>
              <a:t>Pacific</a:t>
            </a:r>
            <a:r>
              <a:rPr lang="es-ES" sz="1200" b="1" dirty="0"/>
              <a:t> </a:t>
            </a:r>
            <a:r>
              <a:rPr lang="es-ES" sz="1200" b="1" dirty="0" err="1"/>
              <a:t>Health</a:t>
            </a:r>
            <a:r>
              <a:rPr lang="es-ES" sz="1200" b="1" dirty="0"/>
              <a:t> </a:t>
            </a:r>
            <a:r>
              <a:rPr lang="es-ES" sz="1200" b="1" dirty="0" err="1"/>
              <a:t>Journal</a:t>
            </a:r>
            <a:r>
              <a:rPr lang="es-ES" sz="1200" b="1" dirty="0"/>
              <a:t>, enero de 1890.</a:t>
            </a:r>
            <a:endParaRPr lang="es-ES" b="1" dirty="0"/>
          </a:p>
        </p:txBody>
      </p:sp>
      <p:pic>
        <p:nvPicPr>
          <p:cNvPr id="8" name="Imagen 7" descr="Grupo de personas alrededor de una mesa&#10;&#10;Descripción generada automáticamente con confianza media">
            <a:extLst>
              <a:ext uri="{FF2B5EF4-FFF2-40B4-BE49-F238E27FC236}">
                <a16:creationId xmlns:a16="http://schemas.microsoft.com/office/drawing/2014/main" id="{30E7F816-21A4-B944-0F2C-2DA244FCAD12}"/>
              </a:ext>
            </a:extLst>
          </p:cNvPr>
          <p:cNvPicPr>
            <a:picLocks noChangeAspect="1"/>
          </p:cNvPicPr>
          <p:nvPr/>
        </p:nvPicPr>
        <p:blipFill rotWithShape="1">
          <a:blip r:embed="rId5">
            <a:extLst>
              <a:ext uri="{28A0092B-C50C-407E-A947-70E740481C1C}">
                <a14:useLocalDpi xmlns:a14="http://schemas.microsoft.com/office/drawing/2010/main" val="0"/>
              </a:ext>
            </a:extLst>
          </a:blip>
          <a:srcRect r="6481"/>
          <a:stretch/>
        </p:blipFill>
        <p:spPr>
          <a:xfrm>
            <a:off x="7955867" y="1463115"/>
            <a:ext cx="3968050" cy="42430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150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 calcmode="lin" valueType="num">
                                      <p:cBhvr>
                                        <p:cTn id="18" dur="1000" fill="hold"/>
                                        <p:tgtEl>
                                          <p:spTgt spid="18"/>
                                        </p:tgtEl>
                                        <p:attrNameLst>
                                          <p:attrName>style.rotation</p:attrName>
                                        </p:attrNameLst>
                                      </p:cBhvr>
                                      <p:tavLst>
                                        <p:tav tm="0">
                                          <p:val>
                                            <p:fltVal val="90"/>
                                          </p:val>
                                        </p:tav>
                                        <p:tav tm="100000">
                                          <p:val>
                                            <p:fltVal val="0"/>
                                          </p:val>
                                        </p:tav>
                                      </p:tavLst>
                                    </p:anim>
                                    <p:animEffect transition="in" filter="fade">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ppt_w</p:attrName>
                                        </p:attrNameLst>
                                      </p:cBhvr>
                                      <p:tavLst>
                                        <p:tav tm="0" fmla="#ppt_w*sin(2.5*pi*$)">
                                          <p:val>
                                            <p:fltVal val="0"/>
                                          </p:val>
                                        </p:tav>
                                        <p:tav tm="100000">
                                          <p:val>
                                            <p:fltVal val="1"/>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8" grpId="0"/>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31636887-1695-ABAD-2C11-71CFACA62822}"/>
              </a:ext>
            </a:extLst>
          </p:cNvPr>
          <p:cNvGrpSpPr/>
          <p:nvPr/>
        </p:nvGrpSpPr>
        <p:grpSpPr>
          <a:xfrm>
            <a:off x="8636117" y="250968"/>
            <a:ext cx="3337947" cy="1188927"/>
            <a:chOff x="8636117" y="250968"/>
            <a:chExt cx="3337947" cy="1188927"/>
          </a:xfrm>
        </p:grpSpPr>
        <p:pic>
          <p:nvPicPr>
            <p:cNvPr id="4" name="Imagen 3">
              <a:extLst>
                <a:ext uri="{FF2B5EF4-FFF2-40B4-BE49-F238E27FC236}">
                  <a16:creationId xmlns:a16="http://schemas.microsoft.com/office/drawing/2014/main" id="{60FEA430-9CD7-FFBB-40E7-8F5C2888CF05}"/>
                </a:ext>
              </a:extLst>
            </p:cNvPr>
            <p:cNvPicPr>
              <a:picLocks noChangeAspect="1"/>
            </p:cNvPicPr>
            <p:nvPr/>
          </p:nvPicPr>
          <p:blipFill>
            <a:blip r:embed="rId3"/>
            <a:stretch>
              <a:fillRect/>
            </a:stretch>
          </p:blipFill>
          <p:spPr>
            <a:xfrm>
              <a:off x="9093200" y="250968"/>
              <a:ext cx="2880864" cy="1188927"/>
            </a:xfrm>
            <a:prstGeom prst="rect">
              <a:avLst/>
            </a:prstGeom>
            <a:effectLst>
              <a:outerShdw blurRad="50800" dist="38100" dir="8100000" algn="tr" rotWithShape="0">
                <a:prstClr val="black">
                  <a:alpha val="40000"/>
                </a:prstClr>
              </a:outerShdw>
            </a:effectLst>
          </p:spPr>
        </p:pic>
        <p:pic>
          <p:nvPicPr>
            <p:cNvPr id="8" name="Imagen 7" descr="Icono&#10;&#10;Descripción generada automáticamente">
              <a:extLst>
                <a:ext uri="{FF2B5EF4-FFF2-40B4-BE49-F238E27FC236}">
                  <a16:creationId xmlns:a16="http://schemas.microsoft.com/office/drawing/2014/main" id="{229488A0-4398-F7DE-B6BD-6D3BAC2A4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117" y="250968"/>
              <a:ext cx="711324" cy="1188927"/>
            </a:xfrm>
            <a:prstGeom prst="rect">
              <a:avLst/>
            </a:prstGeom>
            <a:effectLst>
              <a:outerShdw blurRad="50800" dist="38100" dir="8100000" algn="tr" rotWithShape="0">
                <a:prstClr val="black">
                  <a:alpha val="40000"/>
                </a:prstClr>
              </a:outerShdw>
            </a:effectLst>
          </p:spPr>
        </p:pic>
      </p:grpSp>
      <p:sp>
        <p:nvSpPr>
          <p:cNvPr id="3" name="CuadroTexto 2">
            <a:extLst>
              <a:ext uri="{FF2B5EF4-FFF2-40B4-BE49-F238E27FC236}">
                <a16:creationId xmlns:a16="http://schemas.microsoft.com/office/drawing/2014/main" id="{FC256AA6-361C-BB12-E8AA-57F2D1C81493}"/>
              </a:ext>
            </a:extLst>
          </p:cNvPr>
          <p:cNvSpPr txBox="1"/>
          <p:nvPr/>
        </p:nvSpPr>
        <p:spPr>
          <a:xfrm>
            <a:off x="9429632" y="732009"/>
            <a:ext cx="2443191" cy="707886"/>
          </a:xfrm>
          <a:prstGeom prst="rect">
            <a:avLst/>
          </a:prstGeom>
          <a:noFill/>
        </p:spPr>
        <p:txBody>
          <a:bodyPr wrap="square">
            <a:spAutoFit/>
          </a:bodyPr>
          <a:lstStyle/>
          <a:p>
            <a:pPr algn="ctr"/>
            <a:r>
              <a:rPr lang="es-ES" sz="2000" b="1" dirty="0"/>
              <a:t>La conducción de los niñitos a Cristo</a:t>
            </a:r>
          </a:p>
        </p:txBody>
      </p:sp>
      <p:sp>
        <p:nvSpPr>
          <p:cNvPr id="5" name="CuadroTexto 4">
            <a:extLst>
              <a:ext uri="{FF2B5EF4-FFF2-40B4-BE49-F238E27FC236}">
                <a16:creationId xmlns:a16="http://schemas.microsoft.com/office/drawing/2014/main" id="{492338BC-7504-A516-E728-3DFDC10E0088}"/>
              </a:ext>
            </a:extLst>
          </p:cNvPr>
          <p:cNvSpPr txBox="1"/>
          <p:nvPr/>
        </p:nvSpPr>
        <p:spPr>
          <a:xfrm>
            <a:off x="4082444" y="536865"/>
            <a:ext cx="4325131" cy="2862322"/>
          </a:xfrm>
          <a:prstGeom prst="rect">
            <a:avLst/>
          </a:prstGeom>
          <a:noFill/>
        </p:spPr>
        <p:txBody>
          <a:bodyPr wrap="square">
            <a:spAutoFit/>
          </a:bodyPr>
          <a:lstStyle/>
          <a:p>
            <a:r>
              <a:rPr lang="es-ES" b="1" dirty="0"/>
              <a:t>Dios quiere que todo niño de tierna edad sea su hijo, adoptado en su familia. </a:t>
            </a:r>
            <a:r>
              <a:rPr lang="es-ES" b="1" dirty="0">
                <a:solidFill>
                  <a:srgbClr val="C00000"/>
                </a:solidFill>
              </a:rPr>
              <a:t>Por muy jóvenes que sean, pueden ser miembros de la familia de la fe, y tener una experiencia muy preciosa. Pueden tener corazones tiernos, y dispuestos a recibir impresiones duraderas. Pueden sentir sus corazones atraídos en confianza y amor hacia Jesús, y vivir para el Salvador</a:t>
            </a:r>
            <a:r>
              <a:rPr lang="es-ES" b="1" dirty="0"/>
              <a:t>.—Consejos para los Maestros, 130.</a:t>
            </a:r>
          </a:p>
        </p:txBody>
      </p:sp>
      <p:sp>
        <p:nvSpPr>
          <p:cNvPr id="10" name="CuadroTexto 9">
            <a:extLst>
              <a:ext uri="{FF2B5EF4-FFF2-40B4-BE49-F238E27FC236}">
                <a16:creationId xmlns:a16="http://schemas.microsoft.com/office/drawing/2014/main" id="{07E27A32-B76A-91C3-883E-A5366A6A2153}"/>
              </a:ext>
            </a:extLst>
          </p:cNvPr>
          <p:cNvSpPr txBox="1"/>
          <p:nvPr/>
        </p:nvSpPr>
        <p:spPr>
          <a:xfrm>
            <a:off x="3904469" y="218409"/>
            <a:ext cx="4825415" cy="369332"/>
          </a:xfrm>
          <a:prstGeom prst="rect">
            <a:avLst/>
          </a:prstGeom>
          <a:noFill/>
        </p:spPr>
        <p:txBody>
          <a:bodyPr wrap="square" rtlCol="0">
            <a:spAutoFit/>
          </a:bodyPr>
          <a:lstStyle/>
          <a:p>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 QUÉ EDAD CONDUCIR A LOS NIÑOS A JESÚS?</a:t>
            </a:r>
          </a:p>
        </p:txBody>
      </p:sp>
      <p:sp>
        <p:nvSpPr>
          <p:cNvPr id="2" name="CuadroTexto 1">
            <a:extLst>
              <a:ext uri="{FF2B5EF4-FFF2-40B4-BE49-F238E27FC236}">
                <a16:creationId xmlns:a16="http://schemas.microsoft.com/office/drawing/2014/main" id="{EBE9618C-CB8B-D8F4-6215-92C28601C9E3}"/>
              </a:ext>
            </a:extLst>
          </p:cNvPr>
          <p:cNvSpPr txBox="1"/>
          <p:nvPr/>
        </p:nvSpPr>
        <p:spPr>
          <a:xfrm>
            <a:off x="5464266" y="3512254"/>
            <a:ext cx="3435749" cy="369332"/>
          </a:xfrm>
          <a:prstGeom prst="rect">
            <a:avLst/>
          </a:prstGeom>
          <a:noFill/>
        </p:spPr>
        <p:txBody>
          <a:bodyPr wrap="square" rtlCol="0">
            <a:spAutoFit/>
          </a:bodyPr>
          <a:lstStyle/>
          <a:p>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¿QUÉ PUEDO ENSEÑARLE?</a:t>
            </a:r>
          </a:p>
        </p:txBody>
      </p:sp>
      <p:sp>
        <p:nvSpPr>
          <p:cNvPr id="6" name="CuadroTexto 5">
            <a:extLst>
              <a:ext uri="{FF2B5EF4-FFF2-40B4-BE49-F238E27FC236}">
                <a16:creationId xmlns:a16="http://schemas.microsoft.com/office/drawing/2014/main" id="{796D52CA-9E62-ABF6-4638-6CEA789E72D5}"/>
              </a:ext>
            </a:extLst>
          </p:cNvPr>
          <p:cNvSpPr txBox="1"/>
          <p:nvPr/>
        </p:nvSpPr>
        <p:spPr>
          <a:xfrm>
            <a:off x="5464266" y="3935008"/>
            <a:ext cx="6666062" cy="1477328"/>
          </a:xfrm>
          <a:prstGeom prst="rect">
            <a:avLst/>
          </a:prstGeom>
          <a:noFill/>
        </p:spPr>
        <p:txBody>
          <a:bodyPr wrap="square">
            <a:spAutoFit/>
          </a:bodyPr>
          <a:lstStyle/>
          <a:p>
            <a:r>
              <a:rPr lang="es-ES" b="1" dirty="0">
                <a:solidFill>
                  <a:srgbClr val="0070C0"/>
                </a:solidFill>
              </a:rPr>
              <a:t>Dios es amor:</a:t>
            </a:r>
            <a:r>
              <a:rPr lang="es-ES" b="1" dirty="0">
                <a:solidFill>
                  <a:srgbClr val="C00000"/>
                </a:solidFill>
              </a:rPr>
              <a:t> En cada lección debe enseñarse que Dios es amor</a:t>
            </a:r>
            <a:r>
              <a:rPr lang="es-ES" b="1" dirty="0"/>
              <a:t>.—</a:t>
            </a:r>
            <a:r>
              <a:rPr lang="es-ES" b="1" dirty="0" err="1"/>
              <a:t>The</a:t>
            </a:r>
            <a:r>
              <a:rPr lang="es-ES" b="1" dirty="0"/>
              <a:t> </a:t>
            </a:r>
            <a:r>
              <a:rPr lang="es-ES" b="1" dirty="0" err="1"/>
              <a:t>Review</a:t>
            </a:r>
            <a:r>
              <a:rPr lang="es-ES" b="1" dirty="0"/>
              <a:t> and Herald, 6 de junio de 1899.</a:t>
            </a:r>
          </a:p>
          <a:p>
            <a:r>
              <a:rPr lang="es-ES" b="1" dirty="0"/>
              <a:t>Los padres y madres debieran enseñar del amor de Jesús a las</a:t>
            </a:r>
          </a:p>
          <a:p>
            <a:r>
              <a:rPr lang="es-ES" b="1" dirty="0"/>
              <a:t>criaturas, los niños y los jóvenes. </a:t>
            </a:r>
            <a:r>
              <a:rPr lang="es-ES" b="1" dirty="0">
                <a:solidFill>
                  <a:srgbClr val="C00000"/>
                </a:solidFill>
              </a:rPr>
              <a:t>Sean de Cristo los primeros balbuceos del nene</a:t>
            </a:r>
            <a:r>
              <a:rPr lang="es-ES" b="1" dirty="0"/>
              <a:t>.—</a:t>
            </a:r>
            <a:r>
              <a:rPr lang="es-ES" b="1" dirty="0" err="1"/>
              <a:t>The</a:t>
            </a:r>
            <a:r>
              <a:rPr lang="es-ES" b="1" dirty="0"/>
              <a:t> </a:t>
            </a:r>
            <a:r>
              <a:rPr lang="es-ES" b="1" dirty="0" err="1"/>
              <a:t>Review</a:t>
            </a:r>
            <a:r>
              <a:rPr lang="es-ES" b="1" dirty="0"/>
              <a:t> and Herald, 9 de octubre de 1900.</a:t>
            </a:r>
          </a:p>
        </p:txBody>
      </p:sp>
      <p:sp>
        <p:nvSpPr>
          <p:cNvPr id="9" name="CuadroTexto 8">
            <a:extLst>
              <a:ext uri="{FF2B5EF4-FFF2-40B4-BE49-F238E27FC236}">
                <a16:creationId xmlns:a16="http://schemas.microsoft.com/office/drawing/2014/main" id="{D2C4281E-19D0-9AE2-EA75-8F31C2DF346A}"/>
              </a:ext>
            </a:extLst>
          </p:cNvPr>
          <p:cNvSpPr txBox="1"/>
          <p:nvPr/>
        </p:nvSpPr>
        <p:spPr>
          <a:xfrm>
            <a:off x="172016" y="5525826"/>
            <a:ext cx="11557049" cy="1200329"/>
          </a:xfrm>
          <a:prstGeom prst="rect">
            <a:avLst/>
          </a:prstGeom>
          <a:noFill/>
        </p:spPr>
        <p:txBody>
          <a:bodyPr wrap="square">
            <a:spAutoFit/>
          </a:bodyPr>
          <a:lstStyle/>
          <a:p>
            <a:r>
              <a:rPr lang="es-ES" b="1" dirty="0">
                <a:solidFill>
                  <a:srgbClr val="0070C0"/>
                </a:solidFill>
              </a:rPr>
              <a:t>El nombre de Jesús:</a:t>
            </a:r>
            <a:r>
              <a:rPr lang="es-ES" b="1" dirty="0">
                <a:solidFill>
                  <a:srgbClr val="C00000"/>
                </a:solidFill>
              </a:rPr>
              <a:t> Uno de los primeros sonidos que debiera llamar la atención es el nombre de Jesús y en sus más tiernos años debieran ser conducidos al escabel de la oración. </a:t>
            </a:r>
            <a:r>
              <a:rPr lang="es-ES" b="1" dirty="0"/>
              <a:t>Su mente debiera ser llenada con los relatos de la vida del Señor y su imaginación despertada con la descripción de las glorias del mundo venidero.—</a:t>
            </a:r>
            <a:r>
              <a:rPr lang="es-ES" b="1" dirty="0" err="1"/>
              <a:t>The</a:t>
            </a:r>
            <a:r>
              <a:rPr lang="es-ES" b="1" dirty="0"/>
              <a:t> </a:t>
            </a:r>
            <a:r>
              <a:rPr lang="es-ES" b="1" dirty="0" err="1"/>
              <a:t>Review</a:t>
            </a:r>
            <a:r>
              <a:rPr lang="es-ES" b="1" dirty="0"/>
              <a:t> and Herald, 18 de febrero de 1895.</a:t>
            </a:r>
          </a:p>
        </p:txBody>
      </p:sp>
      <p:pic>
        <p:nvPicPr>
          <p:cNvPr id="11" name="Imagen 10" descr="Imagen que contiene persona, niña, mujer, niño&#10;&#10;Descripción generada automáticamente">
            <a:extLst>
              <a:ext uri="{FF2B5EF4-FFF2-40B4-BE49-F238E27FC236}">
                <a16:creationId xmlns:a16="http://schemas.microsoft.com/office/drawing/2014/main" id="{D8C5D3E2-7CCC-2805-F7AE-F8FD8DFD347F}"/>
              </a:ext>
            </a:extLst>
          </p:cNvPr>
          <p:cNvPicPr>
            <a:picLocks noChangeAspect="1"/>
          </p:cNvPicPr>
          <p:nvPr/>
        </p:nvPicPr>
        <p:blipFill rotWithShape="1">
          <a:blip r:embed="rId5">
            <a:extLst>
              <a:ext uri="{28A0092B-C50C-407E-A947-70E740481C1C}">
                <a14:useLocalDpi xmlns:a14="http://schemas.microsoft.com/office/drawing/2010/main" val="0"/>
              </a:ext>
            </a:extLst>
          </a:blip>
          <a:srcRect r="2784"/>
          <a:stretch/>
        </p:blipFill>
        <p:spPr>
          <a:xfrm>
            <a:off x="216662" y="250968"/>
            <a:ext cx="3684124" cy="5048724"/>
          </a:xfrm>
          <a:prstGeom prst="roundRect">
            <a:avLst>
              <a:gd name="adj" fmla="val 4167"/>
            </a:avLst>
          </a:prstGeom>
          <a:solidFill>
            <a:srgbClr val="FFFFFF"/>
          </a:solidFill>
          <a:ln w="76200" cap="sq">
            <a:solidFill>
              <a:srgbClr val="74BA0B"/>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Imagen que contiene persona, ropa, sostener, mujer&#10;&#10;Descripción generada automáticamente">
            <a:extLst>
              <a:ext uri="{FF2B5EF4-FFF2-40B4-BE49-F238E27FC236}">
                <a16:creationId xmlns:a16="http://schemas.microsoft.com/office/drawing/2014/main" id="{F0128F85-A2C8-E8EA-012E-82E035853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3875" y="3477828"/>
            <a:ext cx="1450391" cy="1934931"/>
          </a:xfrm>
          <a:prstGeom prst="roundRect">
            <a:avLst>
              <a:gd name="adj" fmla="val 4167"/>
            </a:avLst>
          </a:prstGeom>
          <a:solidFill>
            <a:srgbClr val="FFFFFF"/>
          </a:solidFill>
          <a:ln w="76200" cap="sq">
            <a:solidFill>
              <a:srgbClr val="74BA0B"/>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descr="Un grupo de personas haciendo gestos con la mano&#10;&#10;Descripción generada automáticamente con confianza baja">
            <a:extLst>
              <a:ext uri="{FF2B5EF4-FFF2-40B4-BE49-F238E27FC236}">
                <a16:creationId xmlns:a16="http://schemas.microsoft.com/office/drawing/2014/main" id="{50C47EB5-508A-CE3B-F4D1-B9D810C9C513}"/>
              </a:ext>
            </a:extLst>
          </p:cNvPr>
          <p:cNvPicPr>
            <a:picLocks noChangeAspect="1"/>
          </p:cNvPicPr>
          <p:nvPr/>
        </p:nvPicPr>
        <p:blipFill rotWithShape="1">
          <a:blip r:embed="rId7">
            <a:extLst>
              <a:ext uri="{28A0092B-C50C-407E-A947-70E740481C1C}">
                <a14:useLocalDpi xmlns:a14="http://schemas.microsoft.com/office/drawing/2010/main" val="0"/>
              </a:ext>
            </a:extLst>
          </a:blip>
          <a:srcRect t="8420" b="8420"/>
          <a:stretch/>
        </p:blipFill>
        <p:spPr>
          <a:xfrm>
            <a:off x="8407574" y="1612245"/>
            <a:ext cx="3566489" cy="2326169"/>
          </a:xfrm>
          <a:prstGeom prst="roundRect">
            <a:avLst>
              <a:gd name="adj" fmla="val 4167"/>
            </a:avLst>
          </a:prstGeom>
          <a:solidFill>
            <a:srgbClr val="FFFFFF"/>
          </a:solidFill>
          <a:ln w="76200" cap="sq">
            <a:solidFill>
              <a:srgbClr val="74BA0B"/>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5497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 calcmode="lin" valueType="num">
                                      <p:cBhvr>
                                        <p:cTn id="26" dur="500" fill="hold"/>
                                        <p:tgtEl>
                                          <p:spTgt spid="10"/>
                                        </p:tgtEl>
                                        <p:attrNameLst>
                                          <p:attrName>style.rotation</p:attrName>
                                        </p:attrNameLst>
                                      </p:cBhvr>
                                      <p:tavLst>
                                        <p:tav tm="0">
                                          <p:val>
                                            <p:fltVal val="90"/>
                                          </p:val>
                                        </p:tav>
                                        <p:tav tm="100000">
                                          <p:val>
                                            <p:fltVal val="0"/>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1000" fill="hold"/>
                                        <p:tgtEl>
                                          <p:spTgt spid="2"/>
                                        </p:tgtEl>
                                        <p:attrNameLst>
                                          <p:attrName>ppt_w</p:attrName>
                                        </p:attrNameLst>
                                      </p:cBhvr>
                                      <p:tavLst>
                                        <p:tav tm="0">
                                          <p:val>
                                            <p:fltVal val="0"/>
                                          </p:val>
                                        </p:tav>
                                        <p:tav tm="100000">
                                          <p:val>
                                            <p:strVal val="#ppt_w"/>
                                          </p:val>
                                        </p:tav>
                                      </p:tavLst>
                                    </p:anim>
                                    <p:anim calcmode="lin" valueType="num">
                                      <p:cBhvr>
                                        <p:cTn id="55" dur="1000" fill="hold"/>
                                        <p:tgtEl>
                                          <p:spTgt spid="2"/>
                                        </p:tgtEl>
                                        <p:attrNameLst>
                                          <p:attrName>ppt_h</p:attrName>
                                        </p:attrNameLst>
                                      </p:cBhvr>
                                      <p:tavLst>
                                        <p:tav tm="0">
                                          <p:val>
                                            <p:fltVal val="0"/>
                                          </p:val>
                                        </p:tav>
                                        <p:tav tm="100000">
                                          <p:val>
                                            <p:strVal val="#ppt_h"/>
                                          </p:val>
                                        </p:tav>
                                      </p:tavLst>
                                    </p:anim>
                                    <p:anim calcmode="lin" valueType="num">
                                      <p:cBhvr>
                                        <p:cTn id="56" dur="1000" fill="hold"/>
                                        <p:tgtEl>
                                          <p:spTgt spid="2"/>
                                        </p:tgtEl>
                                        <p:attrNameLst>
                                          <p:attrName>style.rotation</p:attrName>
                                        </p:attrNameLst>
                                      </p:cBhvr>
                                      <p:tavLst>
                                        <p:tav tm="0">
                                          <p:val>
                                            <p:fltVal val="90"/>
                                          </p:val>
                                        </p:tav>
                                        <p:tav tm="100000">
                                          <p:val>
                                            <p:fltVal val="0"/>
                                          </p:val>
                                        </p:tav>
                                      </p:tavLst>
                                    </p:anim>
                                    <p:animEffect transition="in" filter="fade">
                                      <p:cBhvr>
                                        <p:cTn id="57" dur="1000"/>
                                        <p:tgtEl>
                                          <p:spTgt spid="2"/>
                                        </p:tgtEl>
                                      </p:cBhvr>
                                    </p:animEffect>
                                  </p:childTnLst>
                                </p:cTn>
                              </p:par>
                            </p:childTnLst>
                          </p:cTn>
                        </p:par>
                        <p:par>
                          <p:cTn id="58" fill="hold">
                            <p:stCondLst>
                              <p:cond delay="1000"/>
                            </p:stCondLst>
                            <p:childTnLst>
                              <p:par>
                                <p:cTn id="59" presetID="26" presetClass="entr" presetSubtype="0"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childTnLst>
                          </p:cTn>
                        </p:par>
                        <p:par>
                          <p:cTn id="75" fill="hold">
                            <p:stCondLst>
                              <p:cond delay="3000"/>
                            </p:stCondLst>
                            <p:childTnLst>
                              <p:par>
                                <p:cTn id="76" presetID="22" presetClass="entr" presetSubtype="8"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left)">
                                      <p:cBhvr>
                                        <p:cTn id="78" dur="5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down)">
                                      <p:cBhvr>
                                        <p:cTn id="83" dur="580">
                                          <p:stCondLst>
                                            <p:cond delay="0"/>
                                          </p:stCondLst>
                                        </p:cTn>
                                        <p:tgtEl>
                                          <p:spTgt spid="15"/>
                                        </p:tgtEl>
                                      </p:cBhvr>
                                    </p:animEffect>
                                    <p:anim calcmode="lin" valueType="num">
                                      <p:cBhvr>
                                        <p:cTn id="8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9" dur="26">
                                          <p:stCondLst>
                                            <p:cond delay="650"/>
                                          </p:stCondLst>
                                        </p:cTn>
                                        <p:tgtEl>
                                          <p:spTgt spid="15"/>
                                        </p:tgtEl>
                                      </p:cBhvr>
                                      <p:to x="100000" y="60000"/>
                                    </p:animScale>
                                    <p:animScale>
                                      <p:cBhvr>
                                        <p:cTn id="90" dur="166" decel="50000">
                                          <p:stCondLst>
                                            <p:cond delay="676"/>
                                          </p:stCondLst>
                                        </p:cTn>
                                        <p:tgtEl>
                                          <p:spTgt spid="15"/>
                                        </p:tgtEl>
                                      </p:cBhvr>
                                      <p:to x="100000" y="100000"/>
                                    </p:animScale>
                                    <p:animScale>
                                      <p:cBhvr>
                                        <p:cTn id="91" dur="26">
                                          <p:stCondLst>
                                            <p:cond delay="1312"/>
                                          </p:stCondLst>
                                        </p:cTn>
                                        <p:tgtEl>
                                          <p:spTgt spid="15"/>
                                        </p:tgtEl>
                                      </p:cBhvr>
                                      <p:to x="100000" y="80000"/>
                                    </p:animScale>
                                    <p:animScale>
                                      <p:cBhvr>
                                        <p:cTn id="92" dur="166" decel="50000">
                                          <p:stCondLst>
                                            <p:cond delay="1338"/>
                                          </p:stCondLst>
                                        </p:cTn>
                                        <p:tgtEl>
                                          <p:spTgt spid="15"/>
                                        </p:tgtEl>
                                      </p:cBhvr>
                                      <p:to x="100000" y="100000"/>
                                    </p:animScale>
                                    <p:animScale>
                                      <p:cBhvr>
                                        <p:cTn id="93" dur="26">
                                          <p:stCondLst>
                                            <p:cond delay="1642"/>
                                          </p:stCondLst>
                                        </p:cTn>
                                        <p:tgtEl>
                                          <p:spTgt spid="15"/>
                                        </p:tgtEl>
                                      </p:cBhvr>
                                      <p:to x="100000" y="90000"/>
                                    </p:animScale>
                                    <p:animScale>
                                      <p:cBhvr>
                                        <p:cTn id="94" dur="166" decel="50000">
                                          <p:stCondLst>
                                            <p:cond delay="1668"/>
                                          </p:stCondLst>
                                        </p:cTn>
                                        <p:tgtEl>
                                          <p:spTgt spid="15"/>
                                        </p:tgtEl>
                                      </p:cBhvr>
                                      <p:to x="100000" y="100000"/>
                                    </p:animScale>
                                    <p:animScale>
                                      <p:cBhvr>
                                        <p:cTn id="95" dur="26">
                                          <p:stCondLst>
                                            <p:cond delay="1808"/>
                                          </p:stCondLst>
                                        </p:cTn>
                                        <p:tgtEl>
                                          <p:spTgt spid="15"/>
                                        </p:tgtEl>
                                      </p:cBhvr>
                                      <p:to x="100000" y="95000"/>
                                    </p:animScale>
                                    <p:animScale>
                                      <p:cBhvr>
                                        <p:cTn id="96" dur="166" decel="50000">
                                          <p:stCondLst>
                                            <p:cond delay="1834"/>
                                          </p:stCondLst>
                                        </p:cTn>
                                        <p:tgtEl>
                                          <p:spTgt spid="15"/>
                                        </p:tgtEl>
                                      </p:cBhvr>
                                      <p:to x="100000" y="100000"/>
                                    </p:animScale>
                                  </p:childTnLst>
                                </p:cTn>
                              </p:par>
                            </p:childTnLst>
                          </p:cTn>
                        </p:par>
                        <p:par>
                          <p:cTn id="97" fill="hold">
                            <p:stCondLst>
                              <p:cond delay="2000"/>
                            </p:stCondLst>
                            <p:childTnLst>
                              <p:par>
                                <p:cTn id="98" presetID="22" presetClass="entr" presetSubtype="8" fill="hold" grpId="0" nodeType="after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wipe(left)">
                                      <p:cBhvr>
                                        <p:cTn id="10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2"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pic>
        <p:nvPicPr>
          <p:cNvPr id="17" name="Imagen 16" descr="Imagen que contiene persona, hombre, mujer, sostener&#10;&#10;Descripción generada automáticamente">
            <a:extLst>
              <a:ext uri="{FF2B5EF4-FFF2-40B4-BE49-F238E27FC236}">
                <a16:creationId xmlns:a16="http://schemas.microsoft.com/office/drawing/2014/main" id="{DD378491-272B-253F-EDA8-4EB954046684}"/>
              </a:ext>
            </a:extLst>
          </p:cNvPr>
          <p:cNvPicPr>
            <a:picLocks noChangeAspect="1"/>
          </p:cNvPicPr>
          <p:nvPr/>
        </p:nvPicPr>
        <p:blipFill rotWithShape="1">
          <a:blip r:embed="rId3">
            <a:extLst>
              <a:ext uri="{28A0092B-C50C-407E-A947-70E740481C1C}">
                <a14:useLocalDpi xmlns:a14="http://schemas.microsoft.com/office/drawing/2010/main" val="0"/>
              </a:ext>
            </a:extLst>
          </a:blip>
          <a:srcRect l="20511" r="20511"/>
          <a:stretch/>
        </p:blipFill>
        <p:spPr>
          <a:xfrm>
            <a:off x="8387755" y="1909830"/>
            <a:ext cx="3965048" cy="43932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descr="Imagen que contiene persona, comiendo, niño, joven&#10;&#10;Descripción generada automáticamente">
            <a:extLst>
              <a:ext uri="{FF2B5EF4-FFF2-40B4-BE49-F238E27FC236}">
                <a16:creationId xmlns:a16="http://schemas.microsoft.com/office/drawing/2014/main" id="{FC000031-174B-5019-28A1-FC10B17EB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194" y="3601881"/>
            <a:ext cx="2540117" cy="28563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descr="Imagen que contiene persona, exterior, hombre, parado&#10;&#10;Descripción generada automáticamente">
            <a:extLst>
              <a:ext uri="{FF2B5EF4-FFF2-40B4-BE49-F238E27FC236}">
                <a16:creationId xmlns:a16="http://schemas.microsoft.com/office/drawing/2014/main" id="{D6BF8D11-1E92-924F-CD4A-DA96D4720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146" y="1532215"/>
            <a:ext cx="4413404" cy="2585323"/>
          </a:xfrm>
          <a:prstGeom prst="rect">
            <a:avLst/>
          </a:prstGeom>
          <a:ln>
            <a:noFill/>
          </a:ln>
          <a:effectLst>
            <a:reflection blurRad="12700" stA="30000" endPos="1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07A61DE9-6ED8-DE62-9332-742B618766BC}"/>
              </a:ext>
            </a:extLst>
          </p:cNvPr>
          <p:cNvSpPr txBox="1"/>
          <p:nvPr/>
        </p:nvSpPr>
        <p:spPr>
          <a:xfrm>
            <a:off x="197929" y="157191"/>
            <a:ext cx="7693151" cy="1200329"/>
          </a:xfrm>
          <a:prstGeom prst="rect">
            <a:avLst/>
          </a:prstGeom>
          <a:noFill/>
        </p:spPr>
        <p:txBody>
          <a:bodyPr wrap="square">
            <a:spAutoFit/>
          </a:bodyPr>
          <a:lstStyle/>
          <a:p>
            <a:r>
              <a:rPr lang="es-ES" b="1" dirty="0">
                <a:solidFill>
                  <a:srgbClr val="0070C0"/>
                </a:solidFill>
              </a:rPr>
              <a:t>La obediencia a Dios:</a:t>
            </a:r>
            <a:r>
              <a:rPr lang="es-ES" b="1" dirty="0"/>
              <a:t> ¿No habremos de </a:t>
            </a:r>
            <a:r>
              <a:rPr lang="es-ES" b="1" dirty="0">
                <a:solidFill>
                  <a:srgbClr val="C00000"/>
                </a:solidFill>
              </a:rPr>
              <a:t>enseñar a nuestros hijos </a:t>
            </a:r>
            <a:r>
              <a:rPr lang="es-ES" b="1" dirty="0"/>
              <a:t>que</a:t>
            </a:r>
            <a:r>
              <a:rPr lang="es-ES" b="1" dirty="0">
                <a:solidFill>
                  <a:srgbClr val="C00000"/>
                </a:solidFill>
              </a:rPr>
              <a:t> la obediencia voluntaria a la voluntad de Dios </a:t>
            </a:r>
            <a:r>
              <a:rPr lang="es-ES" b="1" dirty="0"/>
              <a:t>demuestra que los que pretenden ser cristianos lo son de verdad? El Señor afirma en verdad cada palabra que dice.—Manuscrito 65, 1899.</a:t>
            </a:r>
          </a:p>
        </p:txBody>
      </p:sp>
      <p:sp>
        <p:nvSpPr>
          <p:cNvPr id="12" name="CuadroTexto 11">
            <a:extLst>
              <a:ext uri="{FF2B5EF4-FFF2-40B4-BE49-F238E27FC236}">
                <a16:creationId xmlns:a16="http://schemas.microsoft.com/office/drawing/2014/main" id="{57630539-4AAC-C190-D9C8-8D772AEFCA26}"/>
              </a:ext>
            </a:extLst>
          </p:cNvPr>
          <p:cNvSpPr txBox="1"/>
          <p:nvPr/>
        </p:nvSpPr>
        <p:spPr>
          <a:xfrm>
            <a:off x="4400694" y="1160613"/>
            <a:ext cx="4235423" cy="2585323"/>
          </a:xfrm>
          <a:prstGeom prst="rect">
            <a:avLst/>
          </a:prstGeom>
          <a:noFill/>
        </p:spPr>
        <p:txBody>
          <a:bodyPr wrap="square">
            <a:spAutoFit/>
          </a:bodyPr>
          <a:lstStyle/>
          <a:p>
            <a:r>
              <a:rPr lang="es-ES" b="1" dirty="0">
                <a:solidFill>
                  <a:srgbClr val="0070C0"/>
                </a:solidFill>
              </a:rPr>
              <a:t>La ley de Dios: </a:t>
            </a:r>
            <a:r>
              <a:rPr lang="es-ES" b="1" dirty="0"/>
              <a:t>Hemos de presentar al mundo, en forma clara y distinta, la necesidad de obedecer la ley de Dios. El gran movimiento de reforma debe comenzar en el hogar. </a:t>
            </a:r>
            <a:r>
              <a:rPr lang="es-ES" b="1" dirty="0">
                <a:solidFill>
                  <a:srgbClr val="C00000"/>
                </a:solidFill>
              </a:rPr>
              <a:t>La obediencia a la ley de Dios es el gran incentivo para la laboriosidad, la economía, la veracidad y el trato justo entre los hombres</a:t>
            </a:r>
            <a:r>
              <a:rPr lang="es-ES" b="1" dirty="0"/>
              <a:t>.—Carta 74, 1900.</a:t>
            </a:r>
          </a:p>
        </p:txBody>
      </p:sp>
      <p:pic>
        <p:nvPicPr>
          <p:cNvPr id="2" name="Imagen 1">
            <a:extLst>
              <a:ext uri="{FF2B5EF4-FFF2-40B4-BE49-F238E27FC236}">
                <a16:creationId xmlns:a16="http://schemas.microsoft.com/office/drawing/2014/main" id="{04B4BAF9-B3B1-5EA0-0107-D196387022C8}"/>
              </a:ext>
            </a:extLst>
          </p:cNvPr>
          <p:cNvPicPr>
            <a:picLocks noChangeAspect="1"/>
          </p:cNvPicPr>
          <p:nvPr/>
        </p:nvPicPr>
        <p:blipFill>
          <a:blip r:embed="rId6"/>
          <a:stretch>
            <a:fillRect/>
          </a:stretch>
        </p:blipFill>
        <p:spPr>
          <a:xfrm>
            <a:off x="9093200" y="250968"/>
            <a:ext cx="2880864" cy="1188927"/>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89B3B129-BBA6-77E0-38F3-291D94EBD62F}"/>
              </a:ext>
            </a:extLst>
          </p:cNvPr>
          <p:cNvSpPr txBox="1"/>
          <p:nvPr/>
        </p:nvSpPr>
        <p:spPr>
          <a:xfrm>
            <a:off x="9429632" y="732009"/>
            <a:ext cx="2443191" cy="707886"/>
          </a:xfrm>
          <a:prstGeom prst="rect">
            <a:avLst/>
          </a:prstGeom>
          <a:noFill/>
        </p:spPr>
        <p:txBody>
          <a:bodyPr wrap="square">
            <a:spAutoFit/>
          </a:bodyPr>
          <a:lstStyle/>
          <a:p>
            <a:pPr algn="ctr"/>
            <a:r>
              <a:rPr lang="es-ES" sz="2000" b="1" dirty="0"/>
              <a:t>La conducción de los niñitos a Cristo</a:t>
            </a:r>
          </a:p>
        </p:txBody>
      </p:sp>
      <p:pic>
        <p:nvPicPr>
          <p:cNvPr id="6" name="Imagen 5" descr="Icono&#10;&#10;Descripción generada automáticamente">
            <a:extLst>
              <a:ext uri="{FF2B5EF4-FFF2-40B4-BE49-F238E27FC236}">
                <a16:creationId xmlns:a16="http://schemas.microsoft.com/office/drawing/2014/main" id="{F25869D8-35C4-4F6B-4C1A-E7221EFA7A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6117" y="250968"/>
            <a:ext cx="711324" cy="1188927"/>
          </a:xfrm>
          <a:prstGeom prst="rect">
            <a:avLst/>
          </a:prstGeom>
          <a:effectLst>
            <a:outerShdw blurRad="50800" dist="38100" dir="8100000" algn="tr" rotWithShape="0">
              <a:prstClr val="black">
                <a:alpha val="40000"/>
              </a:prstClr>
            </a:outerShdw>
          </a:effectLst>
        </p:spPr>
      </p:pic>
      <p:sp>
        <p:nvSpPr>
          <p:cNvPr id="3" name="CuadroTexto 2">
            <a:extLst>
              <a:ext uri="{FF2B5EF4-FFF2-40B4-BE49-F238E27FC236}">
                <a16:creationId xmlns:a16="http://schemas.microsoft.com/office/drawing/2014/main" id="{07F2160A-9E86-0100-F3FB-28964F5C766D}"/>
              </a:ext>
            </a:extLst>
          </p:cNvPr>
          <p:cNvSpPr txBox="1"/>
          <p:nvPr/>
        </p:nvSpPr>
        <p:spPr>
          <a:xfrm>
            <a:off x="197929" y="4466927"/>
            <a:ext cx="6003140" cy="2308324"/>
          </a:xfrm>
          <a:prstGeom prst="rect">
            <a:avLst/>
          </a:prstGeom>
          <a:noFill/>
        </p:spPr>
        <p:txBody>
          <a:bodyPr wrap="square">
            <a:spAutoFit/>
          </a:bodyPr>
          <a:lstStyle/>
          <a:p>
            <a:r>
              <a:rPr lang="es-ES" b="1" dirty="0">
                <a:solidFill>
                  <a:srgbClr val="0070C0"/>
                </a:solidFill>
              </a:rPr>
              <a:t>Una religión personal:</a:t>
            </a:r>
            <a:r>
              <a:rPr lang="es-ES" b="1" dirty="0"/>
              <a:t> </a:t>
            </a:r>
            <a:r>
              <a:rPr lang="es-ES" b="1" dirty="0">
                <a:solidFill>
                  <a:srgbClr val="C00000"/>
                </a:solidFill>
              </a:rPr>
              <a:t>Los niños de ocho, diez y doce años tienen ya bastante edad para que se les hable de la religión personal</a:t>
            </a:r>
            <a:r>
              <a:rPr lang="es-ES" b="1" dirty="0"/>
              <a:t>. No mencionéis a vuestros hijos algún período futuro en el que tendrán bastante edad para arrepentirse y creer en la verdad. Si son debidamente instruidos, </a:t>
            </a:r>
            <a:r>
              <a:rPr lang="es-ES" b="1" dirty="0">
                <a:solidFill>
                  <a:srgbClr val="C00000"/>
                </a:solidFill>
              </a:rPr>
              <a:t>los niños, aun los de poca edad, pueden tener opiniones correctas acerca de su estado de pecado y el camino de salvación por Cristo</a:t>
            </a:r>
            <a:r>
              <a:rPr lang="es-ES" b="1" dirty="0"/>
              <a:t>.—Joyas de los Testimonios 1:150.</a:t>
            </a:r>
          </a:p>
        </p:txBody>
      </p:sp>
    </p:spTree>
    <p:extLst>
      <p:ext uri="{BB962C8B-B14F-4D97-AF65-F5344CB8AC3E}">
        <p14:creationId xmlns:p14="http://schemas.microsoft.com/office/powerpoint/2010/main" val="90905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4B4BAF9-B3B1-5EA0-0107-D196387022C8}"/>
              </a:ext>
            </a:extLst>
          </p:cNvPr>
          <p:cNvPicPr>
            <a:picLocks noChangeAspect="1"/>
          </p:cNvPicPr>
          <p:nvPr/>
        </p:nvPicPr>
        <p:blipFill>
          <a:blip r:embed="rId3"/>
          <a:stretch>
            <a:fillRect/>
          </a:stretch>
        </p:blipFill>
        <p:spPr>
          <a:xfrm>
            <a:off x="9093200" y="250968"/>
            <a:ext cx="2880864" cy="1188927"/>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89B3B129-BBA6-77E0-38F3-291D94EBD62F}"/>
              </a:ext>
            </a:extLst>
          </p:cNvPr>
          <p:cNvSpPr txBox="1"/>
          <p:nvPr/>
        </p:nvSpPr>
        <p:spPr>
          <a:xfrm>
            <a:off x="9429632" y="732009"/>
            <a:ext cx="2443191" cy="707886"/>
          </a:xfrm>
          <a:prstGeom prst="rect">
            <a:avLst/>
          </a:prstGeom>
          <a:noFill/>
        </p:spPr>
        <p:txBody>
          <a:bodyPr wrap="square">
            <a:spAutoFit/>
          </a:bodyPr>
          <a:lstStyle/>
          <a:p>
            <a:pPr algn="ctr"/>
            <a:r>
              <a:rPr lang="es-ES" sz="2000" b="1" dirty="0"/>
              <a:t>La conducción de los niñitos a Cristo</a:t>
            </a:r>
          </a:p>
        </p:txBody>
      </p:sp>
      <p:pic>
        <p:nvPicPr>
          <p:cNvPr id="6" name="Imagen 5" descr="Icono&#10;&#10;Descripción generada automáticamente">
            <a:extLst>
              <a:ext uri="{FF2B5EF4-FFF2-40B4-BE49-F238E27FC236}">
                <a16:creationId xmlns:a16="http://schemas.microsoft.com/office/drawing/2014/main" id="{F25869D8-35C4-4F6B-4C1A-E7221EFA7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117" y="250968"/>
            <a:ext cx="711324" cy="1188927"/>
          </a:xfrm>
          <a:prstGeom prst="rect">
            <a:avLst/>
          </a:pr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592AEA60-F210-C359-E09C-76815F1817BE}"/>
              </a:ext>
            </a:extLst>
          </p:cNvPr>
          <p:cNvSpPr txBox="1"/>
          <p:nvPr/>
        </p:nvSpPr>
        <p:spPr>
          <a:xfrm>
            <a:off x="217936" y="261109"/>
            <a:ext cx="5592915" cy="2585323"/>
          </a:xfrm>
          <a:prstGeom prst="rect">
            <a:avLst/>
          </a:prstGeom>
          <a:noFill/>
        </p:spPr>
        <p:txBody>
          <a:bodyPr wrap="square">
            <a:spAutoFit/>
          </a:bodyPr>
          <a:lstStyle/>
          <a:p>
            <a:r>
              <a:rPr lang="es-ES" b="1" dirty="0">
                <a:solidFill>
                  <a:srgbClr val="0070C0"/>
                </a:solidFill>
              </a:rPr>
              <a:t>Que se fortalezcan para las pruebas futuras:</a:t>
            </a:r>
            <a:r>
              <a:rPr lang="es-ES" b="1" dirty="0"/>
              <a:t> Padres creyentes, vuestros hijos tendrán que luchar batallas decisivas para el Señor en el día del conflicto, y al paso que ganen victorias para el Príncipe de paz, pueden ganar triunfos para sí mismos. Pero </a:t>
            </a:r>
            <a:r>
              <a:rPr lang="es-ES" b="1" dirty="0">
                <a:solidFill>
                  <a:srgbClr val="C00000"/>
                </a:solidFill>
              </a:rPr>
              <a:t>si no han sido criados en el temor del Señor, si no tienen un conocimiento de Cristo, ni una relación con el cielo, no tendrán poder moral y se rendirán ante las potencias terrenales</a:t>
            </a:r>
            <a:r>
              <a:rPr lang="es-ES" b="1" dirty="0"/>
              <a:t>.—The </a:t>
            </a:r>
            <a:r>
              <a:rPr lang="es-ES" b="1" dirty="0" err="1"/>
              <a:t>Review</a:t>
            </a:r>
            <a:r>
              <a:rPr lang="es-ES" b="1" dirty="0"/>
              <a:t> and Herald, 23 de abril de 1889. </a:t>
            </a:r>
          </a:p>
        </p:txBody>
      </p:sp>
      <p:sp>
        <p:nvSpPr>
          <p:cNvPr id="11" name="CuadroTexto 10">
            <a:extLst>
              <a:ext uri="{FF2B5EF4-FFF2-40B4-BE49-F238E27FC236}">
                <a16:creationId xmlns:a16="http://schemas.microsoft.com/office/drawing/2014/main" id="{4CC6F30D-E7E2-5799-6020-3A43D367DED3}"/>
              </a:ext>
            </a:extLst>
          </p:cNvPr>
          <p:cNvSpPr txBox="1"/>
          <p:nvPr/>
        </p:nvSpPr>
        <p:spPr>
          <a:xfrm>
            <a:off x="4089751" y="3327015"/>
            <a:ext cx="7916458" cy="3416320"/>
          </a:xfrm>
          <a:prstGeom prst="rect">
            <a:avLst/>
          </a:prstGeom>
          <a:noFill/>
        </p:spPr>
        <p:txBody>
          <a:bodyPr wrap="square">
            <a:spAutoFit/>
          </a:bodyPr>
          <a:lstStyle/>
          <a:p>
            <a:r>
              <a:rPr lang="es-ES" b="1" dirty="0">
                <a:solidFill>
                  <a:srgbClr val="0070C0"/>
                </a:solidFill>
              </a:rPr>
              <a:t>La religión te ayuda en tu estudio y trabajo:</a:t>
            </a:r>
            <a:r>
              <a:rPr lang="es-ES" b="1" dirty="0"/>
              <a:t> </a:t>
            </a:r>
            <a:r>
              <a:rPr lang="es-ES" b="1" dirty="0">
                <a:solidFill>
                  <a:srgbClr val="C00000"/>
                </a:solidFill>
              </a:rPr>
              <a:t>La religión les ayuda a los niños a estudiar mejor y a hacer más fielmente su trabajo</a:t>
            </a:r>
            <a:r>
              <a:rPr lang="es-ES" b="1" dirty="0"/>
              <a:t>. Una niñita de doce años estaba relatando de una manera sencilla la evidencia de que era cristiana. Dijo: “No me gustaba estudiar, sino jugar. Era perezosa en la escuela y, muchas veces, no sabía mis lecciones. Pero ahora aprendo bien cada lección, para agradar a Dios. Antes era desaplicada en la escuela y, cuando no me miraban las maestras, hacía travesuras para que las vieran los otros niños. Ahora procuro agradar a Dios, portándome bien y observando las reglas de la escuela. Era egoísta en casa; no me gustaba hacer mandados, y me enojaba cuando mamá me llamaba del juego para ayudarla en el trabajo. Ahora me es un verdadero placer ayudar a mi madre de cualquier manera que sea, y mostrarle que la amo”.—Consejos Sobre la Obra de la Escuela Sabática, 87, 88.</a:t>
            </a:r>
          </a:p>
        </p:txBody>
      </p:sp>
      <p:pic>
        <p:nvPicPr>
          <p:cNvPr id="15" name="Imagen 14" descr="Niña sentada en un escritorio&#10;&#10;Descripción generada automáticamente con confianza media">
            <a:extLst>
              <a:ext uri="{FF2B5EF4-FFF2-40B4-BE49-F238E27FC236}">
                <a16:creationId xmlns:a16="http://schemas.microsoft.com/office/drawing/2014/main" id="{63DFFF48-E971-C45F-98BC-BA179CD954B1}"/>
              </a:ext>
            </a:extLst>
          </p:cNvPr>
          <p:cNvPicPr>
            <a:picLocks noChangeAspect="1"/>
          </p:cNvPicPr>
          <p:nvPr/>
        </p:nvPicPr>
        <p:blipFill rotWithShape="1">
          <a:blip r:embed="rId5">
            <a:extLst>
              <a:ext uri="{28A0092B-C50C-407E-A947-70E740481C1C}">
                <a14:useLocalDpi xmlns:a14="http://schemas.microsoft.com/office/drawing/2010/main" val="0"/>
              </a:ext>
            </a:extLst>
          </a:blip>
          <a:srcRect l="15170" r="11748"/>
          <a:stretch/>
        </p:blipFill>
        <p:spPr>
          <a:xfrm>
            <a:off x="155275" y="3113290"/>
            <a:ext cx="3822504" cy="3493742"/>
          </a:xfrm>
          <a:prstGeom prst="rect">
            <a:avLst/>
          </a:prstGeom>
          <a:ln>
            <a:noFill/>
          </a:ln>
          <a:effectLst>
            <a:outerShdw blurRad="190500" algn="tl" rotWithShape="0">
              <a:srgbClr val="000000">
                <a:alpha val="70000"/>
              </a:srgbClr>
            </a:outerShdw>
          </a:effectLst>
        </p:spPr>
      </p:pic>
      <p:pic>
        <p:nvPicPr>
          <p:cNvPr id="19" name="Imagen 18" descr="Un atardecer en el mar&#10;&#10;Descripción generada automáticamente con confianza media">
            <a:extLst>
              <a:ext uri="{FF2B5EF4-FFF2-40B4-BE49-F238E27FC236}">
                <a16:creationId xmlns:a16="http://schemas.microsoft.com/office/drawing/2014/main" id="{4D0FCE7A-5B86-8620-96E1-4D15059BF1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5541" y="207975"/>
            <a:ext cx="2037257" cy="3119040"/>
          </a:xfrm>
          <a:prstGeom prst="rect">
            <a:avLst/>
          </a:prstGeom>
          <a:ln>
            <a:noFill/>
          </a:ln>
          <a:effectLst>
            <a:outerShdw blurRad="190500" algn="tl" rotWithShape="0">
              <a:srgbClr val="000000">
                <a:alpha val="70000"/>
              </a:srgbClr>
            </a:outerShdw>
          </a:effectLst>
        </p:spPr>
      </p:pic>
      <p:pic>
        <p:nvPicPr>
          <p:cNvPr id="21" name="Imagen 20" descr="Imagen que contiene ropa, cama&#10;&#10;Descripción generada automáticamente">
            <a:extLst>
              <a:ext uri="{FF2B5EF4-FFF2-40B4-BE49-F238E27FC236}">
                <a16:creationId xmlns:a16="http://schemas.microsoft.com/office/drawing/2014/main" id="{39AC89D3-DB51-A3E0-E013-2D1FE7FA3F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3204" y="1581763"/>
            <a:ext cx="2648603" cy="16746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0029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
                                        <p:tgtEl>
                                          <p:spTgt spid="19"/>
                                        </p:tgtEl>
                                      </p:cBhvr>
                                    </p:animEffect>
                                    <p:anim calcmode="lin" valueType="num">
                                      <p:cBhvr>
                                        <p:cTn id="8" dur="400" fill="hold"/>
                                        <p:tgtEl>
                                          <p:spTgt spid="19"/>
                                        </p:tgtEl>
                                        <p:attrNameLst>
                                          <p:attrName>ppt_x</p:attrName>
                                        </p:attrNameLst>
                                      </p:cBhvr>
                                      <p:tavLst>
                                        <p:tav tm="0">
                                          <p:val>
                                            <p:strVal val="#ppt_x"/>
                                          </p:val>
                                        </p:tav>
                                        <p:tav tm="100000">
                                          <p:val>
                                            <p:strVal val="#ppt_x"/>
                                          </p:val>
                                        </p:tav>
                                      </p:tavLst>
                                    </p:anim>
                                    <p:anim calcmode="lin" valueType="num">
                                      <p:cBhvr>
                                        <p:cTn id="9" dur="400" fill="hold"/>
                                        <p:tgtEl>
                                          <p:spTgt spid="1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
                                        <p:tgtEl>
                                          <p:spTgt spid="15"/>
                                        </p:tgtEl>
                                      </p:cBhvr>
                                    </p:animEffect>
                                    <p:anim calcmode="lin" valueType="num">
                                      <p:cBhvr>
                                        <p:cTn id="21" dur="400" fill="hold"/>
                                        <p:tgtEl>
                                          <p:spTgt spid="15"/>
                                        </p:tgtEl>
                                        <p:attrNameLst>
                                          <p:attrName>ppt_x</p:attrName>
                                        </p:attrNameLst>
                                      </p:cBhvr>
                                      <p:tavLst>
                                        <p:tav tm="0">
                                          <p:val>
                                            <p:strVal val="#ppt_x"/>
                                          </p:val>
                                        </p:tav>
                                        <p:tav tm="100000">
                                          <p:val>
                                            <p:strVal val="#ppt_x"/>
                                          </p:val>
                                        </p:tav>
                                      </p:tavLst>
                                    </p:anim>
                                    <p:anim calcmode="lin" valueType="num">
                                      <p:cBhvr>
                                        <p:cTn id="22" dur="400" fill="hold"/>
                                        <p:tgtEl>
                                          <p:spTgt spid="15"/>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5" presetID="43"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
                                        <p:tgtEl>
                                          <p:spTgt spid="21"/>
                                        </p:tgtEl>
                                      </p:cBhvr>
                                    </p:animEffect>
                                    <p:anim calcmode="lin" valueType="num">
                                      <p:cBhvr>
                                        <p:cTn id="28" dur="400" fill="hold"/>
                                        <p:tgtEl>
                                          <p:spTgt spid="21"/>
                                        </p:tgtEl>
                                        <p:attrNameLst>
                                          <p:attrName>ppt_x</p:attrName>
                                        </p:attrNameLst>
                                      </p:cBhvr>
                                      <p:tavLst>
                                        <p:tav tm="0">
                                          <p:val>
                                            <p:strVal val="#ppt_x"/>
                                          </p:val>
                                        </p:tav>
                                        <p:tav tm="100000">
                                          <p:val>
                                            <p:strVal val="#ppt_x"/>
                                          </p:val>
                                        </p:tav>
                                      </p:tavLst>
                                    </p:anim>
                                    <p:anim calcmode="lin" valueType="num">
                                      <p:cBhvr>
                                        <p:cTn id="29" dur="400" fill="hold"/>
                                        <p:tgtEl>
                                          <p:spTgt spid="21"/>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9000" b="-9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69FC627-DD33-0E4C-D4C9-8F4392B0FAFC}"/>
              </a:ext>
            </a:extLst>
          </p:cNvPr>
          <p:cNvSpPr txBox="1"/>
          <p:nvPr/>
        </p:nvSpPr>
        <p:spPr>
          <a:xfrm>
            <a:off x="36074" y="166569"/>
            <a:ext cx="2865947" cy="6524863"/>
          </a:xfrm>
          <a:prstGeom prst="rect">
            <a:avLst/>
          </a:prstGeom>
          <a:noFill/>
        </p:spPr>
        <p:txBody>
          <a:bodyPr wrap="square">
            <a:spAutoFit/>
          </a:bodyPr>
          <a:lstStyle/>
          <a:p>
            <a:pPr algn="ctr"/>
            <a:r>
              <a:rPr lang="es-ES" sz="2200" b="1" dirty="0">
                <a:solidFill>
                  <a:srgbClr val="002060"/>
                </a:solidFill>
              </a:rPr>
              <a:t>“Por tanto, pondréis estas mis palabras en vuestro corazón y en vuestra alma, y las ataréis como señal en vuestra mano, y serán por frontales entre vuestros ojos. Y las enseñaréis a vuestros hijos, hablando de ellas cuando te sientes en tu casa, cuando andes por el camino, cuando te acuestes, y cuando te levantes y las escribirás en los postes de tu casa, y en tus puertas”</a:t>
            </a:r>
            <a:br>
              <a:rPr lang="es-ES" sz="2200" b="1" dirty="0">
                <a:solidFill>
                  <a:srgbClr val="002060"/>
                </a:solidFill>
              </a:rPr>
            </a:br>
            <a:r>
              <a:rPr lang="es-ES" sz="2200" b="1" dirty="0">
                <a:solidFill>
                  <a:srgbClr val="002060"/>
                </a:solidFill>
              </a:rPr>
              <a:t>(</a:t>
            </a:r>
            <a:r>
              <a:rPr lang="es-ES" sz="2200" b="1" dirty="0" err="1">
                <a:solidFill>
                  <a:srgbClr val="002060"/>
                </a:solidFill>
              </a:rPr>
              <a:t>Deut</a:t>
            </a:r>
            <a:r>
              <a:rPr lang="es-ES" sz="2200" b="1" dirty="0">
                <a:solidFill>
                  <a:srgbClr val="002060"/>
                </a:solidFill>
              </a:rPr>
              <a:t>. 11:18-20)</a:t>
            </a:r>
          </a:p>
        </p:txBody>
      </p:sp>
      <p:pic>
        <p:nvPicPr>
          <p:cNvPr id="1026" name="Picture 2">
            <a:extLst>
              <a:ext uri="{FF2B5EF4-FFF2-40B4-BE49-F238E27FC236}">
                <a16:creationId xmlns:a16="http://schemas.microsoft.com/office/drawing/2014/main" id="{A01107C8-C5AB-9995-EB71-A79BAEB399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196"/>
          <a:stretch/>
        </p:blipFill>
        <p:spPr bwMode="auto">
          <a:xfrm>
            <a:off x="3256384" y="1622452"/>
            <a:ext cx="8696132" cy="5095875"/>
          </a:xfrm>
          <a:prstGeom prst="rect">
            <a:avLst/>
          </a:prstGeom>
          <a:ln w="38100" cap="sq" cmpd="thickThin">
            <a:solidFill>
              <a:srgbClr val="1980A6"/>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E18F507-0C19-A1C9-AE6F-0D284C395BF6}"/>
              </a:ext>
            </a:extLst>
          </p:cNvPr>
          <p:cNvSpPr txBox="1"/>
          <p:nvPr/>
        </p:nvSpPr>
        <p:spPr>
          <a:xfrm>
            <a:off x="3119718" y="74646"/>
            <a:ext cx="9036207" cy="1477328"/>
          </a:xfrm>
          <a:prstGeom prst="rect">
            <a:avLst/>
          </a:prstGeom>
          <a:noFill/>
        </p:spPr>
        <p:txBody>
          <a:bodyPr wrap="square" rtlCol="0">
            <a:spAutoFit/>
          </a:bodyPr>
          <a:lstStyle/>
          <a:p>
            <a:r>
              <a:rPr lang="es-ES" b="1" dirty="0"/>
              <a:t>En esta última parte aprenderemos sobre los vicios y las prácticas dañinas que pueden afectar a nuestros hijos, y la manera en la que podemos ayudarles a reformar su conducta y su carácter. Veremos cómo la educación en el hogar influye en la iglesia. Estudiaremos también sobre la importancia de la Biblia, la oración y la reverencia. Por último, conoceremos los resultados de nuestra dejadez, o las recompensas de nuestro esfuerzo.</a:t>
            </a:r>
          </a:p>
        </p:txBody>
      </p:sp>
    </p:spTree>
    <p:extLst>
      <p:ext uri="{BB962C8B-B14F-4D97-AF65-F5344CB8AC3E}">
        <p14:creationId xmlns:p14="http://schemas.microsoft.com/office/powerpoint/2010/main" val="326721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DF1E516-E541-7D3C-7679-D80C13DFF682}"/>
              </a:ext>
            </a:extLst>
          </p:cNvPr>
          <p:cNvGrpSpPr/>
          <p:nvPr/>
        </p:nvGrpSpPr>
        <p:grpSpPr>
          <a:xfrm>
            <a:off x="8734425" y="141154"/>
            <a:ext cx="3301731" cy="1200329"/>
            <a:chOff x="8734425" y="141154"/>
            <a:chExt cx="3301731" cy="1200329"/>
          </a:xfrm>
        </p:grpSpPr>
        <p:pic>
          <p:nvPicPr>
            <p:cNvPr id="5" name="Imagen 4">
              <a:extLst>
                <a:ext uri="{FF2B5EF4-FFF2-40B4-BE49-F238E27FC236}">
                  <a16:creationId xmlns:a16="http://schemas.microsoft.com/office/drawing/2014/main" id="{A6CC4934-FC31-B0C5-C89D-14758954880B}"/>
                </a:ext>
              </a:extLst>
            </p:cNvPr>
            <p:cNvPicPr>
              <a:picLocks noChangeAspect="1"/>
            </p:cNvPicPr>
            <p:nvPr/>
          </p:nvPicPr>
          <p:blipFill>
            <a:blip r:embed="rId3"/>
            <a:stretch>
              <a:fillRect/>
            </a:stretch>
          </p:blipFill>
          <p:spPr>
            <a:xfrm>
              <a:off x="9235388" y="141154"/>
              <a:ext cx="2800768" cy="1200329"/>
            </a:xfrm>
            <a:prstGeom prst="rect">
              <a:avLst/>
            </a:prstGeom>
            <a:effectLst>
              <a:outerShdw blurRad="50800" dist="38100" dir="8100000" algn="tr" rotWithShape="0">
                <a:prstClr val="black">
                  <a:alpha val="40000"/>
                </a:prstClr>
              </a:outerShdw>
            </a:effectLst>
          </p:spPr>
        </p:pic>
        <p:pic>
          <p:nvPicPr>
            <p:cNvPr id="7" name="Imagen 6" descr="Forma&#10;&#10;Descripción generada automáticamente">
              <a:extLst>
                <a:ext uri="{FF2B5EF4-FFF2-40B4-BE49-F238E27FC236}">
                  <a16:creationId xmlns:a16="http://schemas.microsoft.com/office/drawing/2014/main" id="{C19A5AAF-2A5E-C31F-E7E8-32FB620F6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4425" y="150679"/>
              <a:ext cx="733979" cy="1162543"/>
            </a:xfrm>
            <a:prstGeom prst="rect">
              <a:avLst/>
            </a:prstGeom>
            <a:effectLst>
              <a:outerShdw blurRad="50800" dist="38100" dir="8100000" algn="tr" rotWithShape="0">
                <a:prstClr val="black">
                  <a:alpha val="40000"/>
                </a:prstClr>
              </a:outerShdw>
            </a:effectLst>
          </p:spPr>
        </p:pic>
      </p:grpSp>
      <p:sp>
        <p:nvSpPr>
          <p:cNvPr id="13" name="CuadroTexto 12">
            <a:extLst>
              <a:ext uri="{FF2B5EF4-FFF2-40B4-BE49-F238E27FC236}">
                <a16:creationId xmlns:a16="http://schemas.microsoft.com/office/drawing/2014/main" id="{B302BDD1-14F8-5A26-CEB6-489D040C5AFD}"/>
              </a:ext>
            </a:extLst>
          </p:cNvPr>
          <p:cNvSpPr txBox="1"/>
          <p:nvPr/>
        </p:nvSpPr>
        <p:spPr>
          <a:xfrm>
            <a:off x="209477" y="530584"/>
            <a:ext cx="8137052" cy="6124754"/>
          </a:xfrm>
          <a:prstGeom prst="rect">
            <a:avLst/>
          </a:prstGeom>
          <a:noFill/>
        </p:spPr>
        <p:txBody>
          <a:bodyPr wrap="square">
            <a:spAutoFit/>
          </a:bodyPr>
          <a:lstStyle/>
          <a:p>
            <a:pPr marL="342900" indent="-342900">
              <a:spcBef>
                <a:spcPts val="600"/>
              </a:spcBef>
              <a:buClr>
                <a:srgbClr val="EF207B"/>
              </a:buClr>
              <a:buFont typeface="+mj-lt"/>
              <a:buAutoNum type="arabicPeriod"/>
            </a:pPr>
            <a:r>
              <a:rPr lang="es-ES" b="1" dirty="0"/>
              <a:t>De Jesús, su vida y su ministerio.</a:t>
            </a:r>
          </a:p>
          <a:p>
            <a:pPr marL="342900" indent="-342900">
              <a:spcBef>
                <a:spcPts val="600"/>
              </a:spcBef>
              <a:buClr>
                <a:srgbClr val="EF207B"/>
              </a:buClr>
              <a:buFont typeface="+mj-lt"/>
              <a:buAutoNum type="arabicPeriod"/>
            </a:pPr>
            <a:r>
              <a:rPr lang="es-ES" b="1" dirty="0"/>
              <a:t>Que conocer a Dios es vida eterna.</a:t>
            </a:r>
          </a:p>
          <a:p>
            <a:pPr marL="342900" indent="-342900">
              <a:spcBef>
                <a:spcPts val="600"/>
              </a:spcBef>
              <a:buClr>
                <a:srgbClr val="EF207B"/>
              </a:buClr>
              <a:buFont typeface="+mj-lt"/>
              <a:buAutoNum type="arabicPeriod"/>
            </a:pPr>
            <a:r>
              <a:rPr lang="es-ES" b="1" dirty="0"/>
              <a:t>A pedir perdón diariamente por cualquier error que hayan cometido, y cómo Jesús los perdonará.</a:t>
            </a:r>
          </a:p>
          <a:p>
            <a:pPr marL="342900" indent="-342900">
              <a:spcBef>
                <a:spcPts val="600"/>
              </a:spcBef>
              <a:buClr>
                <a:srgbClr val="EF207B"/>
              </a:buClr>
              <a:buFont typeface="+mj-lt"/>
              <a:buAutoNum type="arabicPeriod"/>
            </a:pPr>
            <a:r>
              <a:rPr lang="es-ES" b="1" dirty="0"/>
              <a:t>Las grandes doctrinas de nuestra fe, y las razones por las cuales somos adventistas del séptimo día. </a:t>
            </a:r>
          </a:p>
          <a:p>
            <a:pPr marL="342900" indent="-342900">
              <a:spcBef>
                <a:spcPts val="600"/>
              </a:spcBef>
              <a:buClr>
                <a:srgbClr val="EF207B"/>
              </a:buClr>
              <a:buFont typeface="+mj-lt"/>
              <a:buAutoNum type="arabicPeriod"/>
            </a:pPr>
            <a:r>
              <a:rPr lang="es-ES" b="1" dirty="0"/>
              <a:t>Que somos llamados a ser pueblo peculiar, una nación santa, separada y distinta de todos los otros pueblos de la faz de la tierra.</a:t>
            </a:r>
          </a:p>
          <a:p>
            <a:pPr marL="342900" indent="-342900">
              <a:spcBef>
                <a:spcPts val="600"/>
              </a:spcBef>
              <a:buClr>
                <a:srgbClr val="EF207B"/>
              </a:buClr>
              <a:buFont typeface="+mj-lt"/>
              <a:buAutoNum type="arabicPeriod"/>
            </a:pPr>
            <a:r>
              <a:rPr lang="es-ES" b="1" dirty="0"/>
              <a:t>Las cosas espirituales, enseñadas de forma breve pero repetida a menudo, y no con largos discursos que los cansarán.</a:t>
            </a:r>
          </a:p>
          <a:p>
            <a:pPr marL="342900" indent="-342900">
              <a:spcBef>
                <a:spcPts val="600"/>
              </a:spcBef>
              <a:buClr>
                <a:srgbClr val="EF207B"/>
              </a:buClr>
              <a:buFont typeface="+mj-lt"/>
              <a:buAutoNum type="arabicPeriod"/>
            </a:pPr>
            <a:r>
              <a:rPr lang="es-ES" b="1" dirty="0"/>
              <a:t>El camino de la rectitud, sobre todo en las primeras horas de la noche.</a:t>
            </a:r>
          </a:p>
          <a:p>
            <a:pPr marL="342900" indent="-342900">
              <a:spcBef>
                <a:spcPts val="600"/>
              </a:spcBef>
              <a:buClr>
                <a:srgbClr val="EF207B"/>
              </a:buClr>
              <a:buFont typeface="+mj-lt"/>
              <a:buAutoNum type="arabicPeriod"/>
            </a:pPr>
            <a:r>
              <a:rPr lang="es-ES" b="1" dirty="0"/>
              <a:t>Las promesas hechas por el gran Maestro. El Espíritu Santo dirigirá a los niños, les descubrirá los tesoros y las bellezas de la Palabra.</a:t>
            </a:r>
          </a:p>
          <a:p>
            <a:pPr marL="342900" indent="-342900">
              <a:spcBef>
                <a:spcPts val="600"/>
              </a:spcBef>
              <a:buClr>
                <a:srgbClr val="EF207B"/>
              </a:buClr>
              <a:buFont typeface="+mj-lt"/>
              <a:buAutoNum type="arabicPeriod"/>
            </a:pPr>
            <a:r>
              <a:rPr lang="es-ES" b="1" dirty="0"/>
              <a:t>Lo que significa ser hijo de Dios y a entregar la voluntad en obediencia a Él. Lecciones espirituales de las tareas hogareñas. Por ejemplo, </a:t>
            </a:r>
            <a:r>
              <a:rPr lang="es-ES" sz="1800" b="1" i="0" u="none" strike="noStrike" baseline="0" dirty="0">
                <a:latin typeface="NimbusRomNo9L-Regu"/>
              </a:rPr>
              <a:t>al barrer una habitación pueden aprender como el Señor purifica el corazón.</a:t>
            </a:r>
          </a:p>
          <a:p>
            <a:pPr marL="342900" indent="-342900">
              <a:spcBef>
                <a:spcPts val="600"/>
              </a:spcBef>
              <a:buClr>
                <a:srgbClr val="EF207B"/>
              </a:buClr>
              <a:buFont typeface="+mj-lt"/>
              <a:buAutoNum type="arabicPeriod"/>
            </a:pPr>
            <a:r>
              <a:rPr lang="es-ES" sz="1800" b="1" i="0" u="none" strike="noStrike" baseline="0" dirty="0">
                <a:latin typeface="NimbusRomNo9L-Regu"/>
              </a:rPr>
              <a:t>Que son hijos de Dios hasta que tengan suficiente edad para ser bautizados. </a:t>
            </a:r>
          </a:p>
          <a:p>
            <a:pPr marL="342900" indent="-342900">
              <a:spcBef>
                <a:spcPts val="600"/>
              </a:spcBef>
              <a:buClr>
                <a:srgbClr val="EF207B"/>
              </a:buClr>
              <a:buFont typeface="+mj-lt"/>
              <a:buAutoNum type="arabicPeriod"/>
            </a:pPr>
            <a:r>
              <a:rPr lang="es-ES" b="1" dirty="0"/>
              <a:t>Que al ir a la iglesia no es de tanta importancia que se presenten con vestidos finos como que aparezcan delante de Dios con manos limpias y corazones puros.</a:t>
            </a:r>
          </a:p>
        </p:txBody>
      </p:sp>
      <p:sp>
        <p:nvSpPr>
          <p:cNvPr id="14" name="CuadroTexto 13">
            <a:extLst>
              <a:ext uri="{FF2B5EF4-FFF2-40B4-BE49-F238E27FC236}">
                <a16:creationId xmlns:a16="http://schemas.microsoft.com/office/drawing/2014/main" id="{A480BDCA-43D7-2E6C-5D14-0E0D57B8D1C2}"/>
              </a:ext>
            </a:extLst>
          </p:cNvPr>
          <p:cNvSpPr txBox="1"/>
          <p:nvPr/>
        </p:nvSpPr>
        <p:spPr>
          <a:xfrm>
            <a:off x="317171" y="161252"/>
            <a:ext cx="7921665" cy="369332"/>
          </a:xfrm>
          <a:prstGeom prst="rect">
            <a:avLst/>
          </a:prstGeom>
          <a:noFill/>
        </p:spPr>
        <p:txBody>
          <a:bodyPr wrap="square" rtlCol="0">
            <a:spAutoFit/>
          </a:bodyPr>
          <a:lstStyle/>
          <a:p>
            <a:r>
              <a:rPr lang="es-ES" b="1" dirty="0">
                <a:ln w="12700">
                  <a:solidFill>
                    <a:schemeClr val="accent3">
                      <a:lumMod val="50000"/>
                    </a:schemeClr>
                  </a:solidFill>
                  <a:prstDash val="solid"/>
                </a:ln>
                <a:solidFill>
                  <a:srgbClr val="F462A1"/>
                </a:solidFill>
                <a:effectLst>
                  <a:innerShdw blurRad="177800">
                    <a:schemeClr val="accent3">
                      <a:lumMod val="50000"/>
                    </a:schemeClr>
                  </a:innerShdw>
                </a:effectLst>
              </a:rPr>
              <a:t>¿QUÉ ENSEÑARLES A NUESTROS HIJOS PARA SER MIEMBROS DE IGLESIA?</a:t>
            </a:r>
          </a:p>
        </p:txBody>
      </p:sp>
      <p:sp>
        <p:nvSpPr>
          <p:cNvPr id="11" name="CuadroTexto 10">
            <a:extLst>
              <a:ext uri="{FF2B5EF4-FFF2-40B4-BE49-F238E27FC236}">
                <a16:creationId xmlns:a16="http://schemas.microsoft.com/office/drawing/2014/main" id="{7CB3AE59-3D44-863B-0164-079746AA424A}"/>
              </a:ext>
            </a:extLst>
          </p:cNvPr>
          <p:cNvSpPr txBox="1"/>
          <p:nvPr/>
        </p:nvSpPr>
        <p:spPr>
          <a:xfrm>
            <a:off x="9369696" y="556712"/>
            <a:ext cx="2666460" cy="707886"/>
          </a:xfrm>
          <a:prstGeom prst="rect">
            <a:avLst/>
          </a:prstGeom>
          <a:noFill/>
        </p:spPr>
        <p:txBody>
          <a:bodyPr wrap="square">
            <a:spAutoFit/>
          </a:bodyPr>
          <a:lstStyle/>
          <a:p>
            <a:pPr algn="ctr"/>
            <a:r>
              <a:rPr lang="es-ES" sz="2000" b="1" dirty="0"/>
              <a:t>La preparación para ser miembro de iglesia</a:t>
            </a:r>
          </a:p>
        </p:txBody>
      </p:sp>
      <p:pic>
        <p:nvPicPr>
          <p:cNvPr id="6" name="Imagen 5" descr="Un grupo de personas con traje formal&#10;&#10;Descripción generada automáticamente">
            <a:extLst>
              <a:ext uri="{FF2B5EF4-FFF2-40B4-BE49-F238E27FC236}">
                <a16:creationId xmlns:a16="http://schemas.microsoft.com/office/drawing/2014/main" id="{BA481062-2012-A80B-501C-404E2BF6F860}"/>
              </a:ext>
            </a:extLst>
          </p:cNvPr>
          <p:cNvPicPr>
            <a:picLocks noChangeAspect="1"/>
          </p:cNvPicPr>
          <p:nvPr/>
        </p:nvPicPr>
        <p:blipFill rotWithShape="1">
          <a:blip r:embed="rId5">
            <a:extLst>
              <a:ext uri="{28A0092B-C50C-407E-A947-70E740481C1C}">
                <a14:useLocalDpi xmlns:a14="http://schemas.microsoft.com/office/drawing/2010/main" val="0"/>
              </a:ext>
            </a:extLst>
          </a:blip>
          <a:srcRect l="2813" t="3088" r="4002" b="3984"/>
          <a:stretch/>
        </p:blipFill>
        <p:spPr>
          <a:xfrm>
            <a:off x="8467776" y="1681931"/>
            <a:ext cx="3568380" cy="4536339"/>
          </a:xfrm>
          <a:prstGeom prst="roundRect">
            <a:avLst>
              <a:gd name="adj" fmla="val 4167"/>
            </a:avLst>
          </a:prstGeom>
          <a:solidFill>
            <a:srgbClr val="FFFFFF"/>
          </a:solidFill>
          <a:ln w="28575" cap="sq">
            <a:solidFill>
              <a:srgbClr val="ED1E79"/>
            </a:solidFill>
            <a:miter lim="800000"/>
          </a:ln>
          <a:effectLst>
            <a:reflection blurRad="6350" stA="50000" endA="300" endPos="14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5715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90"/>
                                          </p:val>
                                        </p:tav>
                                        <p:tav tm="100000">
                                          <p:val>
                                            <p:fltVal val="0"/>
                                          </p:val>
                                        </p:tav>
                                      </p:tavLst>
                                    </p:anim>
                                    <p:animEffect transition="in" filter="fade">
                                      <p:cBhvr>
                                        <p:cTn id="27" dur="500"/>
                                        <p:tgtEl>
                                          <p:spTgt spid="14"/>
                                        </p:tgtEl>
                                      </p:cBhvr>
                                    </p:animEffect>
                                  </p:childTnLst>
                                </p:cTn>
                              </p:par>
                            </p:childTnLst>
                          </p:cTn>
                        </p:par>
                        <p:par>
                          <p:cTn id="28" fill="hold">
                            <p:stCondLst>
                              <p:cond delay="500"/>
                            </p:stCondLst>
                            <p:childTnLst>
                              <p:par>
                                <p:cTn id="29" presetID="21" presetClass="entr" presetSubtype="8"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8)">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left)">
                                      <p:cBhvr>
                                        <p:cTn id="36" dur="5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animEffect transition="in" filter="wipe(left)">
                                      <p:cBhvr>
                                        <p:cTn id="41" dur="500"/>
                                        <p:tgtEl>
                                          <p:spTgt spid="1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xEl>
                                              <p:pRg st="2" end="2"/>
                                            </p:txEl>
                                          </p:spTgt>
                                        </p:tgtEl>
                                        <p:attrNameLst>
                                          <p:attrName>style.visibility</p:attrName>
                                        </p:attrNameLst>
                                      </p:cBhvr>
                                      <p:to>
                                        <p:strVal val="visible"/>
                                      </p:to>
                                    </p:set>
                                    <p:animEffect transition="in" filter="wipe(left)">
                                      <p:cBhvr>
                                        <p:cTn id="46" dur="500"/>
                                        <p:tgtEl>
                                          <p:spTgt spid="1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xEl>
                                              <p:pRg st="3" end="3"/>
                                            </p:txEl>
                                          </p:spTgt>
                                        </p:tgtEl>
                                        <p:attrNameLst>
                                          <p:attrName>style.visibility</p:attrName>
                                        </p:attrNameLst>
                                      </p:cBhvr>
                                      <p:to>
                                        <p:strVal val="visible"/>
                                      </p:to>
                                    </p:set>
                                    <p:animEffect transition="in" filter="wipe(left)">
                                      <p:cBhvr>
                                        <p:cTn id="51" dur="500"/>
                                        <p:tgtEl>
                                          <p:spTgt spid="1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xEl>
                                              <p:pRg st="4" end="4"/>
                                            </p:txEl>
                                          </p:spTgt>
                                        </p:tgtEl>
                                        <p:attrNameLst>
                                          <p:attrName>style.visibility</p:attrName>
                                        </p:attrNameLst>
                                      </p:cBhvr>
                                      <p:to>
                                        <p:strVal val="visible"/>
                                      </p:to>
                                    </p:set>
                                    <p:animEffect transition="in" filter="wipe(left)">
                                      <p:cBhvr>
                                        <p:cTn id="56" dur="500"/>
                                        <p:tgtEl>
                                          <p:spTgt spid="13">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
                                            <p:txEl>
                                              <p:pRg st="5" end="5"/>
                                            </p:txEl>
                                          </p:spTgt>
                                        </p:tgtEl>
                                        <p:attrNameLst>
                                          <p:attrName>style.visibility</p:attrName>
                                        </p:attrNameLst>
                                      </p:cBhvr>
                                      <p:to>
                                        <p:strVal val="visible"/>
                                      </p:to>
                                    </p:set>
                                    <p:animEffect transition="in" filter="wipe(left)">
                                      <p:cBhvr>
                                        <p:cTn id="61" dur="500"/>
                                        <p:tgtEl>
                                          <p:spTgt spid="13">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3">
                                            <p:txEl>
                                              <p:pRg st="6" end="6"/>
                                            </p:txEl>
                                          </p:spTgt>
                                        </p:tgtEl>
                                        <p:attrNameLst>
                                          <p:attrName>style.visibility</p:attrName>
                                        </p:attrNameLst>
                                      </p:cBhvr>
                                      <p:to>
                                        <p:strVal val="visible"/>
                                      </p:to>
                                    </p:set>
                                    <p:animEffect transition="in" filter="wipe(left)">
                                      <p:cBhvr>
                                        <p:cTn id="66" dur="500"/>
                                        <p:tgtEl>
                                          <p:spTgt spid="1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3">
                                            <p:txEl>
                                              <p:pRg st="7" end="7"/>
                                            </p:txEl>
                                          </p:spTgt>
                                        </p:tgtEl>
                                        <p:attrNameLst>
                                          <p:attrName>style.visibility</p:attrName>
                                        </p:attrNameLst>
                                      </p:cBhvr>
                                      <p:to>
                                        <p:strVal val="visible"/>
                                      </p:to>
                                    </p:set>
                                    <p:animEffect transition="in" filter="wipe(left)">
                                      <p:cBhvr>
                                        <p:cTn id="71" dur="500"/>
                                        <p:tgtEl>
                                          <p:spTgt spid="13">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3">
                                            <p:txEl>
                                              <p:pRg st="8" end="8"/>
                                            </p:txEl>
                                          </p:spTgt>
                                        </p:tgtEl>
                                        <p:attrNameLst>
                                          <p:attrName>style.visibility</p:attrName>
                                        </p:attrNameLst>
                                      </p:cBhvr>
                                      <p:to>
                                        <p:strVal val="visible"/>
                                      </p:to>
                                    </p:set>
                                    <p:animEffect transition="in" filter="wipe(left)">
                                      <p:cBhvr>
                                        <p:cTn id="76" dur="500"/>
                                        <p:tgtEl>
                                          <p:spTgt spid="13">
                                            <p:txEl>
                                              <p:pRg st="8" end="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3">
                                            <p:txEl>
                                              <p:pRg st="9" end="9"/>
                                            </p:txEl>
                                          </p:spTgt>
                                        </p:tgtEl>
                                        <p:attrNameLst>
                                          <p:attrName>style.visibility</p:attrName>
                                        </p:attrNameLst>
                                      </p:cBhvr>
                                      <p:to>
                                        <p:strVal val="visible"/>
                                      </p:to>
                                    </p:set>
                                    <p:animEffect transition="in" filter="wipe(left)">
                                      <p:cBhvr>
                                        <p:cTn id="81" dur="500"/>
                                        <p:tgtEl>
                                          <p:spTgt spid="13">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3">
                                            <p:txEl>
                                              <p:pRg st="10" end="10"/>
                                            </p:txEl>
                                          </p:spTgt>
                                        </p:tgtEl>
                                        <p:attrNameLst>
                                          <p:attrName>style.visibility</p:attrName>
                                        </p:attrNameLst>
                                      </p:cBhvr>
                                      <p:to>
                                        <p:strVal val="visible"/>
                                      </p:to>
                                    </p:set>
                                    <p:animEffect transition="in" filter="wipe(left)">
                                      <p:cBhvr>
                                        <p:cTn id="86"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10123" r="4325"/>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41163" y="1138327"/>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6000" b="1" dirty="0">
                <a:ln w="6600">
                  <a:solidFill>
                    <a:srgbClr val="E13B44"/>
                  </a:solidFill>
                  <a:prstDash val="solid"/>
                </a:ln>
                <a:solidFill>
                  <a:srgbClr val="FFFF66"/>
                </a:solidFill>
                <a:effectLst>
                  <a:outerShdw dist="38100" dir="2700000" algn="tl" rotWithShape="0">
                    <a:srgbClr val="000000"/>
                  </a:outerShdw>
                </a:effectLst>
              </a:rPr>
              <a:t>El mantenimiento de la experiencia religiosa</a:t>
            </a:r>
            <a:endParaRPr kumimoji="0" lang="es-ES" sz="6000" b="1" i="0" u="none" strike="noStrike" kern="1200" cap="none" spc="0" normalizeH="0" baseline="0" noProof="0" dirty="0">
              <a:ln w="6600">
                <a:solidFill>
                  <a:srgbClr val="E13B44"/>
                </a:solidFill>
                <a:prstDash val="solid"/>
              </a:ln>
              <a:solidFill>
                <a:srgbClr val="FFFF66"/>
              </a:solidFill>
              <a:effectLst>
                <a:outerShdw dist="38100" dir="2700000" algn="tl" rotWithShape="0">
                  <a:srgbClr val="00000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308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1.66667E-6 -1.85185E-6 L 1.66667E-6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F53BC34-E899-5EE9-03E8-F818C1A97557}"/>
              </a:ext>
            </a:extLst>
          </p:cNvPr>
          <p:cNvGrpSpPr/>
          <p:nvPr/>
        </p:nvGrpSpPr>
        <p:grpSpPr>
          <a:xfrm>
            <a:off x="9811372" y="162508"/>
            <a:ext cx="2237726" cy="1019940"/>
            <a:chOff x="9811372" y="162508"/>
            <a:chExt cx="2237726" cy="1019940"/>
          </a:xfrm>
        </p:grpSpPr>
        <p:pic>
          <p:nvPicPr>
            <p:cNvPr id="3" name="Imagen 2">
              <a:extLst>
                <a:ext uri="{FF2B5EF4-FFF2-40B4-BE49-F238E27FC236}">
                  <a16:creationId xmlns:a16="http://schemas.microsoft.com/office/drawing/2014/main" id="{ECC46ABA-F6FA-0BAE-8680-6AF48DBA06AA}"/>
                </a:ext>
              </a:extLst>
            </p:cNvPr>
            <p:cNvPicPr>
              <a:picLocks noChangeAspect="1"/>
            </p:cNvPicPr>
            <p:nvPr/>
          </p:nvPicPr>
          <p:blipFill>
            <a:blip r:embed="rId3"/>
            <a:stretch>
              <a:fillRect/>
            </a:stretch>
          </p:blipFill>
          <p:spPr>
            <a:xfrm>
              <a:off x="9811372" y="162508"/>
              <a:ext cx="2229100" cy="101994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D3993675-0498-5A2C-B491-EA8778A5EB66}"/>
                </a:ext>
              </a:extLst>
            </p:cNvPr>
            <p:cNvSpPr txBox="1"/>
            <p:nvPr/>
          </p:nvSpPr>
          <p:spPr>
            <a:xfrm>
              <a:off x="9950004" y="476702"/>
              <a:ext cx="2099094"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La Biblia en el hogar</a:t>
              </a:r>
            </a:p>
          </p:txBody>
        </p:sp>
      </p:grpSp>
      <p:sp>
        <p:nvSpPr>
          <p:cNvPr id="8" name="CuadroTexto 7">
            <a:extLst>
              <a:ext uri="{FF2B5EF4-FFF2-40B4-BE49-F238E27FC236}">
                <a16:creationId xmlns:a16="http://schemas.microsoft.com/office/drawing/2014/main" id="{E15AE2E6-DB7E-E8C7-0621-EB1D85D15B4F}"/>
              </a:ext>
            </a:extLst>
          </p:cNvPr>
          <p:cNvSpPr txBox="1"/>
          <p:nvPr/>
        </p:nvSpPr>
        <p:spPr>
          <a:xfrm>
            <a:off x="202677" y="72579"/>
            <a:ext cx="8262535" cy="4401205"/>
          </a:xfrm>
          <a:prstGeom prst="rect">
            <a:avLst/>
          </a:prstGeom>
          <a:noFill/>
        </p:spPr>
        <p:txBody>
          <a:bodyPr wrap="square">
            <a:spAutoFit/>
          </a:bodyPr>
          <a:lstStyle/>
          <a:p>
            <a:pPr>
              <a:spcBef>
                <a:spcPts val="600"/>
              </a:spcBef>
            </a:pPr>
            <a:r>
              <a:rPr lang="es-ES" b="1" dirty="0">
                <a:solidFill>
                  <a:srgbClr val="0070C0"/>
                </a:solidFill>
              </a:rPr>
              <a:t>La Biblia es un libro muy variado: </a:t>
            </a:r>
            <a:r>
              <a:rPr lang="es-ES" b="1" dirty="0"/>
              <a:t>En su vasta esfera de estilo y temas, la Biblia tiene algo para interesar a cada mente y atraer cada corazón. Sus páginas encierran </a:t>
            </a:r>
            <a:r>
              <a:rPr lang="es-ES" b="1" dirty="0">
                <a:solidFill>
                  <a:srgbClr val="C00000"/>
                </a:solidFill>
              </a:rPr>
              <a:t>historia</a:t>
            </a:r>
            <a:r>
              <a:rPr lang="es-ES" b="1" dirty="0">
                <a:solidFill>
                  <a:srgbClr val="FF0000"/>
                </a:solidFill>
              </a:rPr>
              <a:t> </a:t>
            </a:r>
            <a:r>
              <a:rPr lang="es-ES" b="1" dirty="0"/>
              <a:t>antiquísima; </a:t>
            </a:r>
            <a:r>
              <a:rPr lang="es-ES" b="1" dirty="0">
                <a:solidFill>
                  <a:srgbClr val="C00000"/>
                </a:solidFill>
              </a:rPr>
              <a:t>biografías</a:t>
            </a:r>
            <a:r>
              <a:rPr lang="es-ES" b="1" dirty="0"/>
              <a:t> fieles de la vida; </a:t>
            </a:r>
            <a:r>
              <a:rPr lang="es-ES" b="1" dirty="0">
                <a:solidFill>
                  <a:srgbClr val="C00000"/>
                </a:solidFill>
              </a:rPr>
              <a:t>principios de gobierno </a:t>
            </a:r>
            <a:r>
              <a:rPr lang="es-ES" b="1" dirty="0"/>
              <a:t>para regir al estado y gobernar la casa, principios que la sabiduría humana nunca ha conseguido igualar. Contiene </a:t>
            </a:r>
            <a:r>
              <a:rPr lang="es-ES" b="1" dirty="0">
                <a:solidFill>
                  <a:srgbClr val="C00000"/>
                </a:solidFill>
              </a:rPr>
              <a:t>filosofía</a:t>
            </a:r>
            <a:r>
              <a:rPr lang="es-ES" b="1" dirty="0"/>
              <a:t> profundísima, la </a:t>
            </a:r>
            <a:r>
              <a:rPr lang="es-ES" b="1" dirty="0">
                <a:solidFill>
                  <a:srgbClr val="C00000"/>
                </a:solidFill>
              </a:rPr>
              <a:t>poesía</a:t>
            </a:r>
            <a:r>
              <a:rPr lang="es-ES" b="1" dirty="0"/>
              <a:t> más dulce y sublime, apasionada y patética… Desde este punto de vista, </a:t>
            </a:r>
            <a:r>
              <a:rPr lang="es-ES" b="1" dirty="0">
                <a:solidFill>
                  <a:srgbClr val="C00000"/>
                </a:solidFill>
              </a:rPr>
              <a:t>cada tema adquiere nuevo significado</a:t>
            </a:r>
            <a:r>
              <a:rPr lang="es-ES" b="1" dirty="0"/>
              <a:t>. En las verdades más sencillamente enunciadas </a:t>
            </a:r>
            <a:r>
              <a:rPr lang="es-ES" b="1" dirty="0">
                <a:solidFill>
                  <a:srgbClr val="C00000"/>
                </a:solidFill>
              </a:rPr>
              <a:t>se encierran principios tan altos como el cielo y que abarcan la eternidad</a:t>
            </a:r>
            <a:r>
              <a:rPr lang="es-ES" b="1" dirty="0"/>
              <a:t>.—La Educación, 121.</a:t>
            </a:r>
          </a:p>
          <a:p>
            <a:pPr algn="l">
              <a:spcBef>
                <a:spcPts val="600"/>
              </a:spcBef>
            </a:pPr>
            <a:r>
              <a:rPr lang="es-ES" b="1" dirty="0">
                <a:solidFill>
                  <a:srgbClr val="0070C0"/>
                </a:solidFill>
              </a:rPr>
              <a:t>Beneficios de leer la Biblia: </a:t>
            </a:r>
            <a:r>
              <a:rPr lang="es-ES" b="1" dirty="0">
                <a:solidFill>
                  <a:srgbClr val="C00000"/>
                </a:solidFill>
              </a:rPr>
              <a:t>Aumenta nuestra fuerza espiritual, crecemos en la gracia y el conocimiento de la verdad. Se forman y fortalecen hábitos de dominio propio. Las flaquezas… desaparecen</a:t>
            </a:r>
            <a:r>
              <a:rPr lang="es-ES" b="1" dirty="0"/>
              <a:t>.— Consejos para los Maestros Padres y Alumnos, 160.</a:t>
            </a:r>
          </a:p>
          <a:p>
            <a:pPr algn="l">
              <a:spcBef>
                <a:spcPts val="600"/>
              </a:spcBef>
            </a:pPr>
            <a:r>
              <a:rPr lang="es-ES" b="1" dirty="0">
                <a:solidFill>
                  <a:srgbClr val="0070C0"/>
                </a:solidFill>
              </a:rPr>
              <a:t>La Biblia es la norma de la rectitud: </a:t>
            </a:r>
            <a:r>
              <a:rPr lang="es-ES" b="1" dirty="0"/>
              <a:t>El Santo de Israel nos ha hecho conocer </a:t>
            </a:r>
            <a:r>
              <a:rPr lang="es-ES" b="1" dirty="0">
                <a:solidFill>
                  <a:srgbClr val="C00000"/>
                </a:solidFill>
              </a:rPr>
              <a:t>los estatutos y las leyes que deben gobernar a toda inteligencia humana. Estos preceptos que han sido declarados como santos, justos y buenos, han de formar la norma de acción en el hogar.</a:t>
            </a:r>
            <a:r>
              <a:rPr lang="es-ES" b="1" dirty="0"/>
              <a:t>—</a:t>
            </a:r>
            <a:r>
              <a:rPr lang="es-ES" b="1" dirty="0" err="1"/>
              <a:t>The</a:t>
            </a:r>
            <a:r>
              <a:rPr lang="es-ES" b="1" dirty="0"/>
              <a:t> </a:t>
            </a:r>
            <a:r>
              <a:rPr lang="es-ES" b="1" dirty="0" err="1"/>
              <a:t>Review</a:t>
            </a:r>
            <a:r>
              <a:rPr lang="es-ES" b="1" dirty="0"/>
              <a:t> and Herald, 13 de noviembre de 1888.</a:t>
            </a:r>
          </a:p>
        </p:txBody>
      </p:sp>
      <p:sp>
        <p:nvSpPr>
          <p:cNvPr id="5" name="CuadroTexto 4">
            <a:extLst>
              <a:ext uri="{FF2B5EF4-FFF2-40B4-BE49-F238E27FC236}">
                <a16:creationId xmlns:a16="http://schemas.microsoft.com/office/drawing/2014/main" id="{912BF029-A3BF-D2F5-3197-1567EBE03025}"/>
              </a:ext>
            </a:extLst>
          </p:cNvPr>
          <p:cNvSpPr txBox="1"/>
          <p:nvPr/>
        </p:nvSpPr>
        <p:spPr>
          <a:xfrm>
            <a:off x="3230835" y="4400153"/>
            <a:ext cx="8898649" cy="2385268"/>
          </a:xfrm>
          <a:prstGeom prst="rect">
            <a:avLst/>
          </a:prstGeom>
          <a:noFill/>
        </p:spPr>
        <p:txBody>
          <a:bodyPr wrap="square">
            <a:spAutoFit/>
          </a:bodyPr>
          <a:lstStyle/>
          <a:p>
            <a:pPr algn="l">
              <a:spcBef>
                <a:spcPts val="600"/>
              </a:spcBef>
            </a:pPr>
            <a:r>
              <a:rPr lang="es-ES" b="1" dirty="0">
                <a:solidFill>
                  <a:srgbClr val="0070C0"/>
                </a:solidFill>
              </a:rPr>
              <a:t>La Biblia fortalece el intelecto: </a:t>
            </a:r>
            <a:r>
              <a:rPr lang="es-ES" b="1" dirty="0">
                <a:solidFill>
                  <a:srgbClr val="C00000"/>
                </a:solidFill>
              </a:rPr>
              <a:t>Si se leyera más la Biblia, si sus verdades fueran mejor entendidas, habría gente mucho más esclarecida e inteligente. </a:t>
            </a:r>
            <a:r>
              <a:rPr lang="es-ES" b="1" dirty="0"/>
              <a:t>Se imparte energía al alma al escudriñar sus páginas.—Christian </a:t>
            </a:r>
            <a:r>
              <a:rPr lang="es-ES" b="1" dirty="0" err="1"/>
              <a:t>Temperance</a:t>
            </a:r>
            <a:r>
              <a:rPr lang="es-ES" b="1" dirty="0"/>
              <a:t> and </a:t>
            </a:r>
            <a:r>
              <a:rPr lang="es-ES" b="1" dirty="0" err="1"/>
              <a:t>Bible</a:t>
            </a:r>
            <a:r>
              <a:rPr lang="es-ES" b="1" dirty="0"/>
              <a:t> </a:t>
            </a:r>
            <a:r>
              <a:rPr lang="es-ES" b="1" dirty="0" err="1"/>
              <a:t>Hygiene</a:t>
            </a:r>
            <a:r>
              <a:rPr lang="es-ES" b="1" dirty="0"/>
              <a:t>, 126.</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La Biblia es el fundamento de la prosperidad: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La Biblia desarrolla los principios que son la base de la prosperidad de una nación,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principios vinculados con el bienestar de la sociedad y que son la salvaguardia de la familia, principios sin los cuales ningún hombre puede alcanzar utilidad, felicidad u honra en esta vida, ni asegurarse la vida futura inmortal</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.—Patriarcas y Profetas, 648.</a:t>
            </a:r>
          </a:p>
        </p:txBody>
      </p:sp>
      <p:pic>
        <p:nvPicPr>
          <p:cNvPr id="7" name="Imagen 6" descr="Imagen que contiene foto, posando, hombre, sostener&#10;&#10;Descripción generada automáticamente">
            <a:extLst>
              <a:ext uri="{FF2B5EF4-FFF2-40B4-BE49-F238E27FC236}">
                <a16:creationId xmlns:a16="http://schemas.microsoft.com/office/drawing/2014/main" id="{241AEB80-D67B-8E0F-5A86-4DC369E17ADC}"/>
              </a:ext>
            </a:extLst>
          </p:cNvPr>
          <p:cNvPicPr>
            <a:picLocks noChangeAspect="1"/>
          </p:cNvPicPr>
          <p:nvPr/>
        </p:nvPicPr>
        <p:blipFill rotWithShape="1">
          <a:blip r:embed="rId4">
            <a:extLst>
              <a:ext uri="{28A0092B-C50C-407E-A947-70E740481C1C}">
                <a14:useLocalDpi xmlns:a14="http://schemas.microsoft.com/office/drawing/2010/main" val="0"/>
              </a:ext>
            </a:extLst>
          </a:blip>
          <a:srcRect t="21726" b="18403"/>
          <a:stretch/>
        </p:blipFill>
        <p:spPr>
          <a:xfrm>
            <a:off x="8499843" y="1355832"/>
            <a:ext cx="3540629" cy="2870936"/>
          </a:xfrm>
          <a:prstGeom prst="rect">
            <a:avLst/>
          </a:prstGeom>
          <a:ln w="38100" cap="sq">
            <a:solidFill>
              <a:srgbClr val="00A99D"/>
            </a:solidFill>
            <a:prstDash val="solid"/>
            <a:miter lim="800000"/>
          </a:ln>
          <a:effectLst>
            <a:outerShdw blurRad="50800" dist="38100" dir="2700000" algn="tl" rotWithShape="0">
              <a:srgbClr val="000000">
                <a:alpha val="43000"/>
              </a:srgbClr>
            </a:outerShdw>
          </a:effectLst>
        </p:spPr>
      </p:pic>
      <p:pic>
        <p:nvPicPr>
          <p:cNvPr id="10" name="Imagen 9" descr="Mujer sentada en una silla&#10;&#10;Descripción generada automáticamente con confianza baja">
            <a:extLst>
              <a:ext uri="{FF2B5EF4-FFF2-40B4-BE49-F238E27FC236}">
                <a16:creationId xmlns:a16="http://schemas.microsoft.com/office/drawing/2014/main" id="{70B19B08-880D-2A88-95B8-27C8762E0C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77" y="4473784"/>
            <a:ext cx="2914740" cy="2186055"/>
          </a:xfrm>
          <a:prstGeom prst="rect">
            <a:avLst/>
          </a:prstGeom>
          <a:ln w="38100" cap="sq">
            <a:solidFill>
              <a:srgbClr val="00A99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0672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1000"/>
                                        <p:tgtEl>
                                          <p:spTgt spid="2"/>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wipe(left)">
                                      <p:cBhvr>
                                        <p:cTn id="26" dur="50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wipe(left)">
                                      <p:cBhvr>
                                        <p:cTn id="31" dur="500"/>
                                        <p:tgtEl>
                                          <p:spTgt spid="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wipe(left)">
                                      <p:cBhvr>
                                        <p:cTn id="41" dur="500"/>
                                        <p:tgtEl>
                                          <p:spTgt spid="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wipe(left)">
                                      <p:cBhvr>
                                        <p:cTn id="4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5332FBF-A9DA-361A-AB1D-47E2A545ACC8}"/>
              </a:ext>
            </a:extLst>
          </p:cNvPr>
          <p:cNvSpPr txBox="1"/>
          <p:nvPr/>
        </p:nvSpPr>
        <p:spPr>
          <a:xfrm>
            <a:off x="52904" y="2114673"/>
            <a:ext cx="9088583" cy="467820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Estudiad la Biblia diligente y sistemáticamente: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Es imposible estimar los buenos resultados de una hora o aun media hora dedicada cada día a la Palabra de Dios en una forma alegre y social</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Review</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and Herald, 9 de octubre de 1883.</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El conocimiento de las Escrituras es una salvaguardia: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Desde niño Timoteo conocía las Escrituras, y este conocimiento le salvaguardó de las malas influencias que le rodeaban, y de la tentación a escoger el placer y la complacencia egoísta antes que el deber.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Todos nuestros hijos necesitan una salvaguardia tal; y debe ser parte de la obra de los padres y de los embajadores de Cristo cuidar de que los niños estén debidamente instruidos en la Palabra de Dios.—Joyas de los Testimonios 1:530</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Memorizar y estudiar la escuela sabática: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Padres, apartad cada día un momento para el estudio de la lección de la escuela sabática con vuestros hijos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Tanto los padres como los hijos recibirán beneficio de este estudio.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Confíense a la memoria los pasajes más importantes de la Escritura, no como una imposición, sino como un privilegio.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Aunque al principio la memoria sea deficiente, adquirirá fuerza con el ejercicio, de manera que después de un tiempo os deleitaréis en atesorar las palabras de verdad. Y el hábito resultará de ayuda valiosa para el crecimiento espiritual.—Consejos para los Maestros Padres y Alumnos, 106.</a:t>
            </a:r>
          </a:p>
        </p:txBody>
      </p:sp>
      <p:pic>
        <p:nvPicPr>
          <p:cNvPr id="3" name="Imagen 2">
            <a:extLst>
              <a:ext uri="{FF2B5EF4-FFF2-40B4-BE49-F238E27FC236}">
                <a16:creationId xmlns:a16="http://schemas.microsoft.com/office/drawing/2014/main" id="{514AB27B-1327-C0F9-8BA0-0818B4F7FE24}"/>
              </a:ext>
            </a:extLst>
          </p:cNvPr>
          <p:cNvPicPr>
            <a:picLocks noChangeAspect="1"/>
          </p:cNvPicPr>
          <p:nvPr/>
        </p:nvPicPr>
        <p:blipFill>
          <a:blip r:embed="rId3"/>
          <a:stretch>
            <a:fillRect/>
          </a:stretch>
        </p:blipFill>
        <p:spPr>
          <a:xfrm>
            <a:off x="9829847" y="162507"/>
            <a:ext cx="2229100" cy="1019940"/>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B69CB141-F172-659F-00BC-0546F9AAAB87}"/>
              </a:ext>
            </a:extLst>
          </p:cNvPr>
          <p:cNvSpPr txBox="1"/>
          <p:nvPr/>
        </p:nvSpPr>
        <p:spPr>
          <a:xfrm>
            <a:off x="9968479" y="476701"/>
            <a:ext cx="2099094"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La Biblia en el hogar</a:t>
            </a:r>
          </a:p>
        </p:txBody>
      </p:sp>
      <p:sp>
        <p:nvSpPr>
          <p:cNvPr id="6" name="CuadroTexto 5">
            <a:extLst>
              <a:ext uri="{FF2B5EF4-FFF2-40B4-BE49-F238E27FC236}">
                <a16:creationId xmlns:a16="http://schemas.microsoft.com/office/drawing/2014/main" id="{75A415C6-D9D8-2B1A-3614-3D3E05F058DF}"/>
              </a:ext>
            </a:extLst>
          </p:cNvPr>
          <p:cNvSpPr txBox="1"/>
          <p:nvPr/>
        </p:nvSpPr>
        <p:spPr>
          <a:xfrm>
            <a:off x="133054" y="105509"/>
            <a:ext cx="8880318" cy="2108269"/>
          </a:xfrm>
          <a:prstGeom prst="rect">
            <a:avLst/>
          </a:prstGeom>
          <a:noFill/>
        </p:spPr>
        <p:txBody>
          <a:bodyPr wrap="square">
            <a:spAutoFit/>
          </a:bodyPr>
          <a:lstStyle/>
          <a:p>
            <a:pPr algn="l">
              <a:spcBef>
                <a:spcPts val="600"/>
              </a:spcBef>
            </a:pPr>
            <a:r>
              <a:rPr lang="es-ES" b="1" dirty="0">
                <a:solidFill>
                  <a:srgbClr val="0070C0"/>
                </a:solidFill>
              </a:rPr>
              <a:t>No descuidar el estudio de la Biblia: </a:t>
            </a:r>
            <a:r>
              <a:rPr lang="es-ES" b="1" dirty="0">
                <a:solidFill>
                  <a:srgbClr val="C00000"/>
                </a:solidFill>
              </a:rPr>
              <a:t>Las mentes juveniles no alcanzan su desarrollo más noble cuando descuidan la fuente más elevada de sabiduría: la Palabra de Dios</a:t>
            </a:r>
            <a:r>
              <a:rPr lang="es-ES" b="1" dirty="0"/>
              <a:t>.—Consejos para los Maestros Padres y Alumnos, 107.</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El libro de texto del hogar: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Padres, si queréis educar a vuestros hijos para que sirvan a Dios y hagan bien en el mundo,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haced de la Biblia vuestro libro de texto</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Ella expone los engaños de Satanás. Es el gran elevador de la raza humana, el agente que reprocha y corrige los males morales, el detector que nos capacita para distinguir entre lo verdadero y lo falso.</a:t>
            </a:r>
          </a:p>
        </p:txBody>
      </p:sp>
      <p:pic>
        <p:nvPicPr>
          <p:cNvPr id="8" name="Imagen 7" descr="Un par de hombres sentados en un sofá&#10;&#10;Descripción generada automáticamente con confianza media">
            <a:extLst>
              <a:ext uri="{FF2B5EF4-FFF2-40B4-BE49-F238E27FC236}">
                <a16:creationId xmlns:a16="http://schemas.microsoft.com/office/drawing/2014/main" id="{85B93418-8582-4810-A3AA-3AC9FE997B9D}"/>
              </a:ext>
            </a:extLst>
          </p:cNvPr>
          <p:cNvPicPr>
            <a:picLocks noChangeAspect="1"/>
          </p:cNvPicPr>
          <p:nvPr/>
        </p:nvPicPr>
        <p:blipFill rotWithShape="1">
          <a:blip r:embed="rId4">
            <a:extLst>
              <a:ext uri="{28A0092B-C50C-407E-A947-70E740481C1C}">
                <a14:useLocalDpi xmlns:a14="http://schemas.microsoft.com/office/drawing/2010/main" val="0"/>
              </a:ext>
            </a:extLst>
          </a:blip>
          <a:srcRect l="20013" r="4676"/>
          <a:stretch/>
        </p:blipFill>
        <p:spPr>
          <a:xfrm>
            <a:off x="9221637" y="1288699"/>
            <a:ext cx="2779271" cy="2952299"/>
          </a:xfrm>
          <a:prstGeom prst="roundRect">
            <a:avLst>
              <a:gd name="adj" fmla="val 8594"/>
            </a:avLst>
          </a:prstGeom>
          <a:solidFill>
            <a:srgbClr val="FFFFFF">
              <a:shade val="85000"/>
            </a:srgbClr>
          </a:solidFill>
          <a:ln>
            <a:noFill/>
          </a:ln>
          <a:effectLst>
            <a:innerShdw blurRad="114300">
              <a:prstClr val="black"/>
            </a:innerShdw>
          </a:effectLst>
        </p:spPr>
      </p:pic>
      <p:pic>
        <p:nvPicPr>
          <p:cNvPr id="10" name="Imagen 9" descr="Grupo de personas sentadas alrededor de una mesa&#10;&#10;Descripción generada automáticamente">
            <a:extLst>
              <a:ext uri="{FF2B5EF4-FFF2-40B4-BE49-F238E27FC236}">
                <a16:creationId xmlns:a16="http://schemas.microsoft.com/office/drawing/2014/main" id="{976A90E0-452B-74A6-561A-C2B633E41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0139" y="4343220"/>
            <a:ext cx="2346915" cy="2352273"/>
          </a:xfrm>
          <a:prstGeom prst="roundRect">
            <a:avLst>
              <a:gd name="adj" fmla="val 8594"/>
            </a:avLst>
          </a:prstGeom>
          <a:solidFill>
            <a:srgbClr val="FFFFFF">
              <a:shade val="85000"/>
            </a:srgbClr>
          </a:solidFill>
          <a:ln>
            <a:noFill/>
          </a:ln>
          <a:effectLst>
            <a:innerShdw blurRad="114300">
              <a:prstClr val="black"/>
            </a:innerShdw>
          </a:effectLst>
        </p:spPr>
      </p:pic>
    </p:spTree>
    <p:extLst>
      <p:ext uri="{BB962C8B-B14F-4D97-AF65-F5344CB8AC3E}">
        <p14:creationId xmlns:p14="http://schemas.microsoft.com/office/powerpoint/2010/main" val="298835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ppt_w</p:attrName>
                                        </p:attrNameLst>
                                      </p:cBhvr>
                                      <p:tavLst>
                                        <p:tav tm="0" fmla="#ppt_w*sin(2.5*pi*$)">
                                          <p:val>
                                            <p:fltVal val="0"/>
                                          </p:val>
                                        </p:tav>
                                        <p:tav tm="100000">
                                          <p:val>
                                            <p:fltVal val="1"/>
                                          </p:val>
                                        </p:tav>
                                      </p:tavLst>
                                    </p:anim>
                                    <p:anim calcmode="lin" valueType="num">
                                      <p:cBhvr>
                                        <p:cTn id="9" dur="5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left)">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left)">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ppt_w</p:attrName>
                                        </p:attrNameLst>
                                      </p:cBhvr>
                                      <p:tavLst>
                                        <p:tav tm="0" fmla="#ppt_w*sin(2.5*pi*$)">
                                          <p:val>
                                            <p:fltVal val="0"/>
                                          </p:val>
                                        </p:tav>
                                        <p:tav tm="100000">
                                          <p:val>
                                            <p:fltVal val="1"/>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9B6CC4C0-9C35-2F83-3B3C-E3D658C539F2}"/>
              </a:ext>
            </a:extLst>
          </p:cNvPr>
          <p:cNvPicPr>
            <a:picLocks noChangeAspect="1"/>
          </p:cNvPicPr>
          <p:nvPr/>
        </p:nvPicPr>
        <p:blipFill>
          <a:blip r:embed="rId3"/>
          <a:stretch>
            <a:fillRect/>
          </a:stretch>
        </p:blipFill>
        <p:spPr>
          <a:xfrm>
            <a:off x="9881206" y="1410584"/>
            <a:ext cx="2121803" cy="2121803"/>
          </a:xfrm>
          <a:prstGeom prst="rect">
            <a:avLst/>
          </a:prstGeom>
          <a:ln w="190500" cap="sq">
            <a:solidFill>
              <a:srgbClr val="D5FFFC"/>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uadroTexto 3">
            <a:extLst>
              <a:ext uri="{FF2B5EF4-FFF2-40B4-BE49-F238E27FC236}">
                <a16:creationId xmlns:a16="http://schemas.microsoft.com/office/drawing/2014/main" id="{DEEBB00A-2D93-800C-7E1E-49BCA5549ADA}"/>
              </a:ext>
            </a:extLst>
          </p:cNvPr>
          <p:cNvSpPr txBox="1"/>
          <p:nvPr/>
        </p:nvSpPr>
        <p:spPr>
          <a:xfrm>
            <a:off x="161374" y="3623373"/>
            <a:ext cx="7214116"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La Biblia es la guía: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Debéis hacer de la Biblia vuestro guía si queréis educar a vuestros hijos en el conocimiento y admonición del Señor. Preséntense la vida y el carácter de Cristo como el modelo que deben copiar.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Si yerran,</a:t>
            </a:r>
            <a:r>
              <a:rPr kumimoji="0" lang="es-ES"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leedles lo que el Señor ha dicho acerca de pecados similares. Se necesitan constante cuidado y diligencia en esta obra. Un rasgo de carácter erróneo tolerado por los padres, no corregido por los maestros, puede causar que todo el carácter llegue a ser deformado y desequilibrado.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Enseñad a los niños que deben tener un corazón nuevo; que deben crearse nuevos gustos e inspirarse nuevos motivos. Deben tener ayuda de Cristo; deben llegar a familiarizarse con el carácter de Dios tal como se revela en su Palabra.</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Signs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of the Times, 25 de mayo de 1882.</a:t>
            </a:r>
            <a:endParaRPr lang="es-ES" b="1" dirty="0"/>
          </a:p>
        </p:txBody>
      </p:sp>
      <p:pic>
        <p:nvPicPr>
          <p:cNvPr id="3" name="Imagen 2">
            <a:extLst>
              <a:ext uri="{FF2B5EF4-FFF2-40B4-BE49-F238E27FC236}">
                <a16:creationId xmlns:a16="http://schemas.microsoft.com/office/drawing/2014/main" id="{F024B52E-98E2-7C9A-FF52-8E54515F0F6E}"/>
              </a:ext>
            </a:extLst>
          </p:cNvPr>
          <p:cNvPicPr>
            <a:picLocks noChangeAspect="1"/>
          </p:cNvPicPr>
          <p:nvPr/>
        </p:nvPicPr>
        <p:blipFill>
          <a:blip r:embed="rId4"/>
          <a:stretch>
            <a:fillRect/>
          </a:stretch>
        </p:blipFill>
        <p:spPr>
          <a:xfrm>
            <a:off x="9792900" y="162507"/>
            <a:ext cx="2229100" cy="1019940"/>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B6409C0D-B3AC-9B9B-5095-069CE76DA8A7}"/>
              </a:ext>
            </a:extLst>
          </p:cNvPr>
          <p:cNvSpPr txBox="1"/>
          <p:nvPr/>
        </p:nvSpPr>
        <p:spPr>
          <a:xfrm>
            <a:off x="9931532" y="476701"/>
            <a:ext cx="2099094"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La Biblia en el hogar</a:t>
            </a:r>
          </a:p>
        </p:txBody>
      </p:sp>
      <p:sp>
        <p:nvSpPr>
          <p:cNvPr id="6" name="CuadroTexto 5">
            <a:extLst>
              <a:ext uri="{FF2B5EF4-FFF2-40B4-BE49-F238E27FC236}">
                <a16:creationId xmlns:a16="http://schemas.microsoft.com/office/drawing/2014/main" id="{EFCDC598-2444-8E59-24E7-D4523A520B99}"/>
              </a:ext>
            </a:extLst>
          </p:cNvPr>
          <p:cNvSpPr txBox="1"/>
          <p:nvPr/>
        </p:nvSpPr>
        <p:spPr>
          <a:xfrm>
            <a:off x="3424443" y="260298"/>
            <a:ext cx="6437773" cy="3293209"/>
          </a:xfrm>
          <a:prstGeom prst="rect">
            <a:avLst/>
          </a:prstGeom>
          <a:noFill/>
        </p:spPr>
        <p:txBody>
          <a:bodyPr wrap="square">
            <a:spAutoFit/>
          </a:bodyPr>
          <a:lstStyle/>
          <a:p>
            <a:pPr>
              <a:spcBef>
                <a:spcPts val="1200"/>
              </a:spcBef>
            </a:pPr>
            <a:r>
              <a:rPr lang="es-ES" b="1" dirty="0">
                <a:solidFill>
                  <a:srgbClr val="0070C0"/>
                </a:solidFill>
              </a:rPr>
              <a:t>La Biblia es el mejor consejero: </a:t>
            </a:r>
            <a:r>
              <a:rPr lang="es-ES" b="1" dirty="0"/>
              <a:t>Dad a la Palabra un puesto de honor como guía en el hogar. Considéresela como </a:t>
            </a:r>
            <a:r>
              <a:rPr lang="es-ES" b="1" dirty="0">
                <a:solidFill>
                  <a:srgbClr val="C00000"/>
                </a:solidFill>
              </a:rPr>
              <a:t>el consejero en cada dificultad, la norma en cada práctica</a:t>
            </a:r>
            <a:r>
              <a:rPr lang="es-ES" b="1" dirty="0"/>
              <a:t>.—Carta 107, 1898.</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Usad métodos sencillos y lecciones objetivas: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Mediante esas sencillas historias se pueden explicar los principios de la ley de Dios… El uso de lecciones objetivas, pizarrones, mapas y figuras será una ayuda para explicar estas lecciones y grabarlas en la memoria.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Los padres y maestros deberían buscar constantemente métodos mejores. La enseñanza de la Biblia merece nuestros pensamientos más frescos, nuestros mejores métodos, y nuestro más ferviente esfuerzo.—La Educación, 180, 181.</a:t>
            </a:r>
          </a:p>
        </p:txBody>
      </p:sp>
      <p:pic>
        <p:nvPicPr>
          <p:cNvPr id="10" name="Imagen 9" descr="Personas sentadas en una mesa&#10;&#10;Descripción generada automáticamente con confianza media">
            <a:extLst>
              <a:ext uri="{FF2B5EF4-FFF2-40B4-BE49-F238E27FC236}">
                <a16:creationId xmlns:a16="http://schemas.microsoft.com/office/drawing/2014/main" id="{9416664B-CD94-F503-D5F3-0F90028CF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8161" y="3721824"/>
            <a:ext cx="4414848" cy="2943232"/>
          </a:xfrm>
          <a:prstGeom prst="rect">
            <a:avLst/>
          </a:prstGeom>
          <a:ln w="190500" cap="sq">
            <a:solidFill>
              <a:srgbClr val="D5FFFC"/>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Imagen 17" descr="Persona parada en la arena&#10;&#10;Descripción generada automáticamente">
            <a:extLst>
              <a:ext uri="{FF2B5EF4-FFF2-40B4-BE49-F238E27FC236}">
                <a16:creationId xmlns:a16="http://schemas.microsoft.com/office/drawing/2014/main" id="{4D602D8B-57A6-7231-F451-4C79C3E6FD9C}"/>
              </a:ext>
            </a:extLst>
          </p:cNvPr>
          <p:cNvPicPr>
            <a:picLocks noChangeAspect="1"/>
          </p:cNvPicPr>
          <p:nvPr/>
        </p:nvPicPr>
        <p:blipFill rotWithShape="1">
          <a:blip r:embed="rId6">
            <a:extLst>
              <a:ext uri="{28A0092B-C50C-407E-A947-70E740481C1C}">
                <a14:useLocalDpi xmlns:a14="http://schemas.microsoft.com/office/drawing/2010/main" val="0"/>
              </a:ext>
            </a:extLst>
          </a:blip>
          <a:srcRect l="26328"/>
          <a:stretch/>
        </p:blipFill>
        <p:spPr>
          <a:xfrm>
            <a:off x="208677" y="179284"/>
            <a:ext cx="3146450" cy="3353103"/>
          </a:xfrm>
          <a:prstGeom prst="rect">
            <a:avLst/>
          </a:prstGeom>
          <a:ln w="190500" cap="sq">
            <a:solidFill>
              <a:srgbClr val="D5FFFC"/>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7037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0" dur="1000" fill="hold"/>
                                        <p:tgtEl>
                                          <p:spTgt spid="1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9"/>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left)">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0"/>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wipe(left)">
                                      <p:cBhvr>
                                        <p:cTn id="5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02DC09-4099-DCA1-5334-46A21B89424A}"/>
              </a:ext>
            </a:extLst>
          </p:cNvPr>
          <p:cNvSpPr txBox="1"/>
          <p:nvPr/>
        </p:nvSpPr>
        <p:spPr>
          <a:xfrm>
            <a:off x="217286" y="259180"/>
            <a:ext cx="7810330" cy="923330"/>
          </a:xfrm>
          <a:prstGeom prst="rect">
            <a:avLst/>
          </a:prstGeom>
          <a:noFill/>
        </p:spPr>
        <p:txBody>
          <a:bodyPr wrap="square">
            <a:spAutoFit/>
          </a:bodyPr>
          <a:lstStyle/>
          <a:p>
            <a:r>
              <a:rPr lang="es-ES" b="1" dirty="0"/>
              <a:t>Padres y madres, necesitáis </a:t>
            </a:r>
            <a:r>
              <a:rPr lang="es-ES" b="1" dirty="0">
                <a:solidFill>
                  <a:srgbClr val="C00000"/>
                </a:solidFill>
              </a:rPr>
              <a:t>buscar a Dios por la mañana y por la noche, en el altar de la familia</a:t>
            </a:r>
            <a:r>
              <a:rPr lang="es-ES" b="1" dirty="0"/>
              <a:t>, para que podáis aprender a enseñar a vuestros hijos sabia, tierna y amorosamente.— </a:t>
            </a:r>
            <a:r>
              <a:rPr lang="es-ES" b="1" dirty="0" err="1"/>
              <a:t>The</a:t>
            </a:r>
            <a:r>
              <a:rPr lang="es-ES" b="1" dirty="0"/>
              <a:t> </a:t>
            </a:r>
            <a:r>
              <a:rPr lang="es-ES" b="1" dirty="0" err="1"/>
              <a:t>Review</a:t>
            </a:r>
            <a:r>
              <a:rPr lang="es-ES" b="1" dirty="0"/>
              <a:t> and Herald, 27 de junio de 1899.</a:t>
            </a:r>
          </a:p>
        </p:txBody>
      </p:sp>
      <p:sp>
        <p:nvSpPr>
          <p:cNvPr id="7" name="CuadroTexto 6">
            <a:extLst>
              <a:ext uri="{FF2B5EF4-FFF2-40B4-BE49-F238E27FC236}">
                <a16:creationId xmlns:a16="http://schemas.microsoft.com/office/drawing/2014/main" id="{04CA2099-95F0-9406-0E97-AE204169E6FE}"/>
              </a:ext>
            </a:extLst>
          </p:cNvPr>
          <p:cNvSpPr txBox="1"/>
          <p:nvPr/>
        </p:nvSpPr>
        <p:spPr>
          <a:xfrm>
            <a:off x="4178464" y="3087431"/>
            <a:ext cx="7810331" cy="1477328"/>
          </a:xfrm>
          <a:prstGeom prst="rect">
            <a:avLst/>
          </a:prstGeom>
          <a:noFill/>
        </p:spPr>
        <p:txBody>
          <a:bodyPr wrap="square">
            <a:spAutoFit/>
          </a:bodyPr>
          <a:lstStyle/>
          <a:p>
            <a:r>
              <a:rPr lang="es-ES" b="1" dirty="0"/>
              <a:t>Los padres y las madres deberían elevar sus corazones a menudo hacia Dios para suplicar humildemente por ellos mismos y por sus hijos. </a:t>
            </a:r>
            <a:r>
              <a:rPr lang="es-ES" b="1" dirty="0">
                <a:solidFill>
                  <a:srgbClr val="C00000"/>
                </a:solidFill>
              </a:rPr>
              <a:t>Que el padre, como sacerdote de la familia, ponga sobre el altar de Dios el sacrificio de la mañana y de la noche, mientras la esposa y los niños se le unen en oración y alabanza.</a:t>
            </a:r>
            <a:r>
              <a:rPr lang="es-ES" b="1" dirty="0"/>
              <a:t> Jesús se complace en morar en un hogar tal.—Patriarcas y Profetas, 140.</a:t>
            </a:r>
          </a:p>
        </p:txBody>
      </p:sp>
      <p:sp>
        <p:nvSpPr>
          <p:cNvPr id="9" name="CuadroTexto 8">
            <a:extLst>
              <a:ext uri="{FF2B5EF4-FFF2-40B4-BE49-F238E27FC236}">
                <a16:creationId xmlns:a16="http://schemas.microsoft.com/office/drawing/2014/main" id="{A606060F-3F2D-F699-787C-83E86C5D7924}"/>
              </a:ext>
            </a:extLst>
          </p:cNvPr>
          <p:cNvSpPr txBox="1"/>
          <p:nvPr/>
        </p:nvSpPr>
        <p:spPr>
          <a:xfrm>
            <a:off x="4178463" y="4564759"/>
            <a:ext cx="7810331" cy="2031325"/>
          </a:xfrm>
          <a:prstGeom prst="rect">
            <a:avLst/>
          </a:prstGeom>
          <a:noFill/>
        </p:spPr>
        <p:txBody>
          <a:bodyPr wrap="square">
            <a:spAutoFit/>
          </a:bodyPr>
          <a:lstStyle/>
          <a:p>
            <a:r>
              <a:rPr lang="es-ES" b="1" dirty="0"/>
              <a:t>Antes de salir de la casa para ir a trabajar, toda la familia debe ser convocada y el padre, o la madre en ausencia del padre, debe rogar con fervor a Dios que los guarde durante el día. </a:t>
            </a:r>
            <a:r>
              <a:rPr lang="es-ES" b="1" dirty="0">
                <a:solidFill>
                  <a:srgbClr val="C00000"/>
                </a:solidFill>
              </a:rPr>
              <a:t>Acudid con humildad, con un corazón lleno de ternura, presintiendo las tentaciones y peligros que os acechan a vosotros y a vuestros hijos, y por la fe atad a estos últimos al altar, solicitando para ellos el cuidado del Señor. Los ángeles ministradores guardarán a los niños así dedicados a Dios.</a:t>
            </a:r>
            <a:r>
              <a:rPr lang="es-ES" b="1" dirty="0"/>
              <a:t>—Joyas de los Testimonios 1:147, 148.</a:t>
            </a:r>
          </a:p>
        </p:txBody>
      </p:sp>
      <p:sp>
        <p:nvSpPr>
          <p:cNvPr id="10" name="CuadroTexto 9">
            <a:extLst>
              <a:ext uri="{FF2B5EF4-FFF2-40B4-BE49-F238E27FC236}">
                <a16:creationId xmlns:a16="http://schemas.microsoft.com/office/drawing/2014/main" id="{78478B95-A141-DB7D-9D4E-9B7894592EC7}"/>
              </a:ext>
            </a:extLst>
          </p:cNvPr>
          <p:cNvSpPr txBox="1"/>
          <p:nvPr/>
        </p:nvSpPr>
        <p:spPr>
          <a:xfrm>
            <a:off x="217285" y="1182510"/>
            <a:ext cx="7269911" cy="923330"/>
          </a:xfrm>
          <a:prstGeom prst="rect">
            <a:avLst/>
          </a:prstGeom>
          <a:noFill/>
        </p:spPr>
        <p:txBody>
          <a:bodyPr wrap="square">
            <a:spAutoFit/>
          </a:bodyPr>
          <a:lstStyle/>
          <a:p>
            <a:r>
              <a:rPr lang="es-ES" b="1" dirty="0"/>
              <a:t>Por la noche y por la mañana uníos con vuestros hijos en el culto a Dios, </a:t>
            </a:r>
            <a:r>
              <a:rPr lang="es-ES" b="1" dirty="0">
                <a:solidFill>
                  <a:srgbClr val="C00000"/>
                </a:solidFill>
              </a:rPr>
              <a:t>leyendo su Palabra y cantando sus alabanzas. Enseñadles a repetir la ley de Dios</a:t>
            </a:r>
            <a:r>
              <a:rPr lang="es-ES" b="1" dirty="0"/>
              <a:t>.—El Evangelismo, 329, 330</a:t>
            </a:r>
          </a:p>
        </p:txBody>
      </p:sp>
      <p:grpSp>
        <p:nvGrpSpPr>
          <p:cNvPr id="17" name="Grupo 16">
            <a:extLst>
              <a:ext uri="{FF2B5EF4-FFF2-40B4-BE49-F238E27FC236}">
                <a16:creationId xmlns:a16="http://schemas.microsoft.com/office/drawing/2014/main" id="{C98274E3-B99B-515C-463F-5848572CCB19}"/>
              </a:ext>
            </a:extLst>
          </p:cNvPr>
          <p:cNvGrpSpPr/>
          <p:nvPr/>
        </p:nvGrpSpPr>
        <p:grpSpPr>
          <a:xfrm>
            <a:off x="9775103" y="107156"/>
            <a:ext cx="2309722" cy="1044845"/>
            <a:chOff x="9775103" y="107156"/>
            <a:chExt cx="2309722" cy="1044845"/>
          </a:xfrm>
        </p:grpSpPr>
        <p:pic>
          <p:nvPicPr>
            <p:cNvPr id="6" name="Imagen 5">
              <a:extLst>
                <a:ext uri="{FF2B5EF4-FFF2-40B4-BE49-F238E27FC236}">
                  <a16:creationId xmlns:a16="http://schemas.microsoft.com/office/drawing/2014/main" id="{7D9C0E60-3936-4D89-A981-7AB9399728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5103" y="107156"/>
              <a:ext cx="2283844" cy="1044845"/>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92AC068C-B1D0-0A33-7F1F-A1CE2F37E264}"/>
                </a:ext>
              </a:extLst>
            </p:cNvPr>
            <p:cNvSpPr txBox="1"/>
            <p:nvPr/>
          </p:nvSpPr>
          <p:spPr>
            <a:xfrm>
              <a:off x="9847099" y="421281"/>
              <a:ext cx="2237726"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El poder de la oración</a:t>
              </a:r>
            </a:p>
          </p:txBody>
        </p:sp>
      </p:grpSp>
      <p:sp>
        <p:nvSpPr>
          <p:cNvPr id="2" name="CuadroTexto 1">
            <a:extLst>
              <a:ext uri="{FF2B5EF4-FFF2-40B4-BE49-F238E27FC236}">
                <a16:creationId xmlns:a16="http://schemas.microsoft.com/office/drawing/2014/main" id="{794AACE5-1FB9-41EA-DB16-E5777E1333CF}"/>
              </a:ext>
            </a:extLst>
          </p:cNvPr>
          <p:cNvSpPr txBox="1"/>
          <p:nvPr/>
        </p:nvSpPr>
        <p:spPr>
          <a:xfrm>
            <a:off x="4178463" y="2164101"/>
            <a:ext cx="7810329" cy="923330"/>
          </a:xfrm>
          <a:prstGeom prst="rect">
            <a:avLst/>
          </a:prstGeom>
          <a:noFill/>
        </p:spPr>
        <p:txBody>
          <a:bodyPr wrap="square">
            <a:spAutoFit/>
          </a:bodyPr>
          <a:lstStyle/>
          <a:p>
            <a:r>
              <a:rPr lang="es-ES" b="1" dirty="0">
                <a:solidFill>
                  <a:srgbClr val="C00000"/>
                </a:solidFill>
              </a:rPr>
              <a:t>Se les debe enseñar a respetar la hora de la oración; se debe exigir que se levanten por la mañana para estar presentes en el culto familiar</a:t>
            </a:r>
            <a:r>
              <a:rPr lang="es-ES" b="1" dirty="0"/>
              <a:t>.—Joyas de los Testimonios 2:133, 134.</a:t>
            </a:r>
          </a:p>
        </p:txBody>
      </p:sp>
      <p:pic>
        <p:nvPicPr>
          <p:cNvPr id="5" name="Imagen 4" descr="Imagen que contiene persona, niña, joven, niño&#10;&#10;Descripción generada automáticamente">
            <a:extLst>
              <a:ext uri="{FF2B5EF4-FFF2-40B4-BE49-F238E27FC236}">
                <a16:creationId xmlns:a16="http://schemas.microsoft.com/office/drawing/2014/main" id="{2174578D-4119-0553-C94C-D9807CFC4CF7}"/>
              </a:ext>
            </a:extLst>
          </p:cNvPr>
          <p:cNvPicPr>
            <a:picLocks noChangeAspect="1"/>
          </p:cNvPicPr>
          <p:nvPr/>
        </p:nvPicPr>
        <p:blipFill rotWithShape="1">
          <a:blip r:embed="rId4">
            <a:extLst>
              <a:ext uri="{28A0092B-C50C-407E-A947-70E740481C1C}">
                <a14:useLocalDpi xmlns:a14="http://schemas.microsoft.com/office/drawing/2010/main" val="0"/>
              </a:ext>
            </a:extLst>
          </a:blip>
          <a:srcRect t="5889" b="5889"/>
          <a:stretch/>
        </p:blipFill>
        <p:spPr>
          <a:xfrm>
            <a:off x="338583" y="2164101"/>
            <a:ext cx="3725177" cy="2192675"/>
          </a:xfrm>
          <a:prstGeom prst="rect">
            <a:avLst/>
          </a:prstGeom>
          <a:solidFill>
            <a:srgbClr val="FFFFFF">
              <a:shade val="85000"/>
            </a:srgbClr>
          </a:solidFill>
          <a:ln w="57150" cap="sq">
            <a:solidFill>
              <a:srgbClr val="D47E1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ersona, hombre, interior, viendo&#10;&#10;Descripción generada automáticamente">
            <a:extLst>
              <a:ext uri="{FF2B5EF4-FFF2-40B4-BE49-F238E27FC236}">
                <a16:creationId xmlns:a16="http://schemas.microsoft.com/office/drawing/2014/main" id="{94DF2CE7-6A92-6452-B117-0F751788B98C}"/>
              </a:ext>
            </a:extLst>
          </p:cNvPr>
          <p:cNvPicPr>
            <a:picLocks noChangeAspect="1"/>
          </p:cNvPicPr>
          <p:nvPr/>
        </p:nvPicPr>
        <p:blipFill rotWithShape="1">
          <a:blip r:embed="rId5">
            <a:extLst>
              <a:ext uri="{28A0092B-C50C-407E-A947-70E740481C1C}">
                <a14:useLocalDpi xmlns:a14="http://schemas.microsoft.com/office/drawing/2010/main" val="0"/>
              </a:ext>
            </a:extLst>
          </a:blip>
          <a:srcRect l="20822" t="7673" r="21858"/>
          <a:stretch/>
        </p:blipFill>
        <p:spPr>
          <a:xfrm>
            <a:off x="7956464" y="163523"/>
            <a:ext cx="1680556" cy="1806044"/>
          </a:xfrm>
          <a:prstGeom prst="rect">
            <a:avLst/>
          </a:prstGeom>
          <a:solidFill>
            <a:srgbClr val="FFFFFF">
              <a:shade val="85000"/>
            </a:srgbClr>
          </a:solidFill>
          <a:ln w="57150" cap="sq">
            <a:solidFill>
              <a:srgbClr val="D47E1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DEE763E7-24D0-513A-85C6-38CBCAFAD59A}"/>
              </a:ext>
            </a:extLst>
          </p:cNvPr>
          <p:cNvPicPr>
            <a:picLocks noChangeAspect="1"/>
          </p:cNvPicPr>
          <p:nvPr/>
        </p:nvPicPr>
        <p:blipFill rotWithShape="1">
          <a:blip r:embed="rId6">
            <a:extLst>
              <a:ext uri="{28A0092B-C50C-407E-A947-70E740481C1C}">
                <a14:useLocalDpi xmlns:a14="http://schemas.microsoft.com/office/drawing/2010/main" val="0"/>
              </a:ext>
            </a:extLst>
          </a:blip>
          <a:srcRect t="6728" b="6728"/>
          <a:stretch/>
        </p:blipFill>
        <p:spPr>
          <a:xfrm>
            <a:off x="487877" y="4524834"/>
            <a:ext cx="3575884" cy="2145677"/>
          </a:xfrm>
          <a:prstGeom prst="rect">
            <a:avLst/>
          </a:prstGeom>
          <a:solidFill>
            <a:srgbClr val="FFFFFF">
              <a:shade val="85000"/>
            </a:srgbClr>
          </a:solidFill>
          <a:ln w="57150" cap="sq">
            <a:solidFill>
              <a:srgbClr val="D47E1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207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2)">
                                      <p:cBhvr>
                                        <p:cTn id="7" dur="1000"/>
                                        <p:tgtEl>
                                          <p:spTgt spid="17"/>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strVal val="#ppt_w+.3"/>
                                          </p:val>
                                        </p:tav>
                                        <p:tav tm="100000">
                                          <p:val>
                                            <p:strVal val="#ppt_w"/>
                                          </p:val>
                                        </p:tav>
                                      </p:tavLst>
                                    </p:anim>
                                    <p:anim calcmode="lin" valueType="num">
                                      <p:cBhvr>
                                        <p:cTn id="17" dur="1000" fill="hold"/>
                                        <p:tgtEl>
                                          <p:spTgt spid="14"/>
                                        </p:tgtEl>
                                        <p:attrNameLst>
                                          <p:attrName>ppt_h</p:attrName>
                                        </p:attrNameLst>
                                      </p:cBhvr>
                                      <p:tavLst>
                                        <p:tav tm="0">
                                          <p:val>
                                            <p:strVal val="#ppt_h"/>
                                          </p:val>
                                        </p:tav>
                                        <p:tav tm="100000">
                                          <p:val>
                                            <p:strVal val="#ppt_h"/>
                                          </p:val>
                                        </p:tav>
                                      </p:tavLst>
                                    </p:anim>
                                    <p:animEffect transition="in" filter="fade">
                                      <p:cBhvr>
                                        <p:cTn id="18" dur="1000"/>
                                        <p:tgtEl>
                                          <p:spTgt spid="1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3"/>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strVal val="#ppt_w+.3"/>
                                          </p:val>
                                        </p:tav>
                                        <p:tav tm="100000">
                                          <p:val>
                                            <p:strVal val="#ppt_w"/>
                                          </p:val>
                                        </p:tav>
                                      </p:tavLst>
                                    </p:anim>
                                    <p:anim calcmode="lin" valueType="num">
                                      <p:cBhvr>
                                        <p:cTn id="49" dur="1000" fill="hold"/>
                                        <p:tgtEl>
                                          <p:spTgt spid="16"/>
                                        </p:tgtEl>
                                        <p:attrNameLst>
                                          <p:attrName>ppt_h</p:attrName>
                                        </p:attrNameLst>
                                      </p:cBhvr>
                                      <p:tavLst>
                                        <p:tav tm="0">
                                          <p:val>
                                            <p:strVal val="#ppt_h"/>
                                          </p:val>
                                        </p:tav>
                                        <p:tav tm="100000">
                                          <p:val>
                                            <p:strVal val="#ppt_h"/>
                                          </p:val>
                                        </p:tav>
                                      </p:tavLst>
                                    </p:anim>
                                    <p:animEffect transition="in" filter="fade">
                                      <p:cBhvr>
                                        <p:cTn id="50" dur="1000"/>
                                        <p:tgtEl>
                                          <p:spTgt spid="16"/>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03640DD-CEE4-02F7-0B97-0BF3C7575222}"/>
              </a:ext>
            </a:extLst>
          </p:cNvPr>
          <p:cNvSpPr txBox="1"/>
          <p:nvPr/>
        </p:nvSpPr>
        <p:spPr>
          <a:xfrm>
            <a:off x="161508" y="2225752"/>
            <a:ext cx="9310296" cy="923330"/>
          </a:xfrm>
          <a:prstGeom prst="rect">
            <a:avLst/>
          </a:prstGeom>
          <a:noFill/>
        </p:spPr>
        <p:txBody>
          <a:bodyPr wrap="square">
            <a:spAutoFit/>
          </a:bodyPr>
          <a:lstStyle/>
          <a:p>
            <a:r>
              <a:rPr lang="es-ES" b="1" dirty="0">
                <a:solidFill>
                  <a:srgbClr val="C00000"/>
                </a:solidFill>
              </a:rPr>
              <a:t>Como parte del servicio religioso, el canto no es menos importante que la oración. En realidad, más de un canto es una oración</a:t>
            </a:r>
            <a:r>
              <a:rPr lang="es-ES" b="1" dirty="0"/>
              <a:t>. Si se enseña al niño a comprender esto, pensará más en el significado de las palabras que canta y será más sensible a su poder.—La Educación, 163, 164.</a:t>
            </a:r>
          </a:p>
        </p:txBody>
      </p:sp>
      <p:sp>
        <p:nvSpPr>
          <p:cNvPr id="7" name="CuadroTexto 6">
            <a:extLst>
              <a:ext uri="{FF2B5EF4-FFF2-40B4-BE49-F238E27FC236}">
                <a16:creationId xmlns:a16="http://schemas.microsoft.com/office/drawing/2014/main" id="{4CFBCBDC-E052-8F8A-74BA-F1E290DEF107}"/>
              </a:ext>
            </a:extLst>
          </p:cNvPr>
          <p:cNvSpPr txBox="1"/>
          <p:nvPr/>
        </p:nvSpPr>
        <p:spPr>
          <a:xfrm>
            <a:off x="163782" y="3060274"/>
            <a:ext cx="9410649" cy="1200329"/>
          </a:xfrm>
          <a:prstGeom prst="rect">
            <a:avLst/>
          </a:prstGeom>
          <a:noFill/>
        </p:spPr>
        <p:txBody>
          <a:bodyPr wrap="square">
            <a:spAutoFit/>
          </a:bodyPr>
          <a:lstStyle/>
          <a:p>
            <a:r>
              <a:rPr lang="es-ES" b="1" dirty="0"/>
              <a:t>Hay gran fortaleza y bendición al orar juntos en familia con nuestros hijos y para ellos. </a:t>
            </a:r>
            <a:r>
              <a:rPr lang="es-ES" b="1" dirty="0">
                <a:solidFill>
                  <a:srgbClr val="C00000"/>
                </a:solidFill>
              </a:rPr>
              <a:t>Cuando mis hijos han cometido errores y he hablado con ellos bondadosamente y luego he orado con ellos, nunca he encontrado la necesidad de castigarlos después. Su corazón se conmovía de ternura delante del Espíritu Santo que venía en respuesta a la oración</a:t>
            </a:r>
            <a:r>
              <a:rPr lang="es-ES" b="1" dirty="0"/>
              <a:t>.—Manuscrito 47, 1908.</a:t>
            </a:r>
          </a:p>
        </p:txBody>
      </p:sp>
      <p:sp>
        <p:nvSpPr>
          <p:cNvPr id="12" name="CuadroTexto 11">
            <a:extLst>
              <a:ext uri="{FF2B5EF4-FFF2-40B4-BE49-F238E27FC236}">
                <a16:creationId xmlns:a16="http://schemas.microsoft.com/office/drawing/2014/main" id="{5F82788C-688A-AB76-F08C-CD59C7EC306F}"/>
              </a:ext>
            </a:extLst>
          </p:cNvPr>
          <p:cNvSpPr txBox="1"/>
          <p:nvPr/>
        </p:nvSpPr>
        <p:spPr>
          <a:xfrm>
            <a:off x="3881887" y="4147852"/>
            <a:ext cx="8310113" cy="1200329"/>
          </a:xfrm>
          <a:prstGeom prst="rect">
            <a:avLst/>
          </a:prstGeom>
          <a:noFill/>
        </p:spPr>
        <p:txBody>
          <a:bodyPr wrap="square">
            <a:spAutoFit/>
          </a:bodyPr>
          <a:lstStyle/>
          <a:p>
            <a:r>
              <a:rPr lang="es-ES" b="1" dirty="0">
                <a:solidFill>
                  <a:srgbClr val="C00000"/>
                </a:solidFill>
              </a:rPr>
              <a:t>Jesús recibió sabiduría y poder, durante su vida terrenal, en las horas de oración solitaria. Sigan los jóvenes su ejemplo y busquen a la hora del amanecer y del crepúsculo un momento de quietud para tener comunión con su Padre celestial. Y durante el día eleven su corazón a Dios.</a:t>
            </a:r>
            <a:r>
              <a:rPr lang="es-ES" b="1" dirty="0"/>
              <a:t>—La Educación, 252, 253.</a:t>
            </a:r>
          </a:p>
        </p:txBody>
      </p:sp>
      <p:sp>
        <p:nvSpPr>
          <p:cNvPr id="16" name="CuadroTexto 15">
            <a:extLst>
              <a:ext uri="{FF2B5EF4-FFF2-40B4-BE49-F238E27FC236}">
                <a16:creationId xmlns:a16="http://schemas.microsoft.com/office/drawing/2014/main" id="{D6729DF3-DE64-9ECB-158C-7828492B1955}"/>
              </a:ext>
            </a:extLst>
          </p:cNvPr>
          <p:cNvSpPr txBox="1"/>
          <p:nvPr/>
        </p:nvSpPr>
        <p:spPr>
          <a:xfrm>
            <a:off x="3881887" y="5262805"/>
            <a:ext cx="8202938" cy="1477328"/>
          </a:xfrm>
          <a:prstGeom prst="rect">
            <a:avLst/>
          </a:prstGeom>
          <a:noFill/>
        </p:spPr>
        <p:txBody>
          <a:bodyPr wrap="square">
            <a:spAutoFit/>
          </a:bodyPr>
          <a:lstStyle/>
          <a:p>
            <a:r>
              <a:rPr lang="es-ES" b="1" dirty="0">
                <a:solidFill>
                  <a:srgbClr val="C00000"/>
                </a:solidFill>
              </a:rPr>
              <a:t>Las oraciones de las madres cristianas no son desatendidas por el Padre de todos, que envió a su Hijo a la tierra para rescatar un pueblo para sí. No desdeñará vuestras peticiones ni os dejará a vosotros y a los vuestros para que Satanás os abofetee en el gran día del conflicto final. Habéis de trabajar con sencillez y fidelidad y Dios afirmará la obra de vuestras manos.</a:t>
            </a:r>
            <a:r>
              <a:rPr lang="es-ES" b="1" dirty="0"/>
              <a:t>—</a:t>
            </a:r>
            <a:r>
              <a:rPr lang="es-ES" b="1" dirty="0" err="1"/>
              <a:t>The</a:t>
            </a:r>
            <a:r>
              <a:rPr lang="es-ES" b="1" dirty="0"/>
              <a:t> </a:t>
            </a:r>
            <a:r>
              <a:rPr lang="es-ES" b="1" dirty="0" err="1"/>
              <a:t>Review</a:t>
            </a:r>
            <a:r>
              <a:rPr lang="es-ES" b="1" dirty="0"/>
              <a:t> and Herald, 23 de abril de 1889. </a:t>
            </a:r>
          </a:p>
        </p:txBody>
      </p:sp>
      <p:pic>
        <p:nvPicPr>
          <p:cNvPr id="2" name="Imagen 1">
            <a:extLst>
              <a:ext uri="{FF2B5EF4-FFF2-40B4-BE49-F238E27FC236}">
                <a16:creationId xmlns:a16="http://schemas.microsoft.com/office/drawing/2014/main" id="{5D773A09-61AE-43C0-C626-B21D17AF56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5103" y="107156"/>
            <a:ext cx="2283844" cy="1044845"/>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31A9BB3E-10D2-1875-5F03-A0132537F77A}"/>
              </a:ext>
            </a:extLst>
          </p:cNvPr>
          <p:cNvSpPr txBox="1"/>
          <p:nvPr/>
        </p:nvSpPr>
        <p:spPr>
          <a:xfrm>
            <a:off x="9847099" y="421281"/>
            <a:ext cx="2237726"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El poder de la oración</a:t>
            </a:r>
          </a:p>
        </p:txBody>
      </p:sp>
      <p:sp>
        <p:nvSpPr>
          <p:cNvPr id="5" name="CuadroTexto 4">
            <a:extLst>
              <a:ext uri="{FF2B5EF4-FFF2-40B4-BE49-F238E27FC236}">
                <a16:creationId xmlns:a16="http://schemas.microsoft.com/office/drawing/2014/main" id="{22B4A1DF-029B-9DF6-2A77-22C1BD1F24EB}"/>
              </a:ext>
            </a:extLst>
          </p:cNvPr>
          <p:cNvSpPr txBox="1"/>
          <p:nvPr/>
        </p:nvSpPr>
        <p:spPr>
          <a:xfrm>
            <a:off x="4497347" y="93554"/>
            <a:ext cx="5139987" cy="1200329"/>
          </a:xfrm>
          <a:prstGeom prst="rect">
            <a:avLst/>
          </a:prstGeom>
          <a:noFill/>
        </p:spPr>
        <p:txBody>
          <a:bodyPr wrap="square">
            <a:spAutoFit/>
          </a:bodyPr>
          <a:lstStyle/>
          <a:p>
            <a:r>
              <a:rPr lang="es-ES" b="1" dirty="0">
                <a:solidFill>
                  <a:srgbClr val="C00000"/>
                </a:solidFill>
              </a:rPr>
              <a:t>No habéis de orar ocasionalmente y descuidar la oración en un día de mucho trabajo. Al hacer esto, inducís a vuestros hijos a considerar la oración como algo no importante.</a:t>
            </a:r>
            <a:r>
              <a:rPr lang="es-ES" b="1" dirty="0"/>
              <a:t>—Manuscrito 12, 1898. </a:t>
            </a:r>
          </a:p>
        </p:txBody>
      </p:sp>
      <p:sp>
        <p:nvSpPr>
          <p:cNvPr id="6" name="CuadroTexto 5">
            <a:extLst>
              <a:ext uri="{FF2B5EF4-FFF2-40B4-BE49-F238E27FC236}">
                <a16:creationId xmlns:a16="http://schemas.microsoft.com/office/drawing/2014/main" id="{A56E26F4-6742-2B56-2B4E-9F6B9355E97D}"/>
              </a:ext>
            </a:extLst>
          </p:cNvPr>
          <p:cNvSpPr txBox="1"/>
          <p:nvPr/>
        </p:nvSpPr>
        <p:spPr>
          <a:xfrm>
            <a:off x="4497347" y="1299388"/>
            <a:ext cx="7458864" cy="923330"/>
          </a:xfrm>
          <a:prstGeom prst="rect">
            <a:avLst/>
          </a:prstGeom>
          <a:noFill/>
        </p:spPr>
        <p:txBody>
          <a:bodyPr wrap="square">
            <a:spAutoFit/>
          </a:bodyPr>
          <a:lstStyle/>
          <a:p>
            <a:r>
              <a:rPr lang="es-ES" b="1" dirty="0">
                <a:solidFill>
                  <a:srgbClr val="C00000"/>
                </a:solidFill>
              </a:rPr>
              <a:t>Por vuestro propio ejemplo enseñad a orar con voz clara y distinta. </a:t>
            </a:r>
            <a:r>
              <a:rPr lang="es-ES" b="1" dirty="0"/>
              <a:t>Enseñadles a levantar la cabeza de la silla y que no se cubran nunca la cara con las manos.— Manuscrito 12, 1898.</a:t>
            </a:r>
          </a:p>
        </p:txBody>
      </p:sp>
      <p:pic>
        <p:nvPicPr>
          <p:cNvPr id="9" name="Imagen 8">
            <a:extLst>
              <a:ext uri="{FF2B5EF4-FFF2-40B4-BE49-F238E27FC236}">
                <a16:creationId xmlns:a16="http://schemas.microsoft.com/office/drawing/2014/main" id="{F6126E9D-BA7E-ED65-279D-949CC1065AA8}"/>
              </a:ext>
            </a:extLst>
          </p:cNvPr>
          <p:cNvPicPr>
            <a:picLocks noChangeAspect="1"/>
          </p:cNvPicPr>
          <p:nvPr/>
        </p:nvPicPr>
        <p:blipFill rotWithShape="1">
          <a:blip r:embed="rId4"/>
          <a:srcRect b="3095"/>
          <a:stretch/>
        </p:blipFill>
        <p:spPr>
          <a:xfrm>
            <a:off x="280892" y="157552"/>
            <a:ext cx="4078686" cy="2065166"/>
          </a:xfrm>
          <a:prstGeom prst="snip2DiagRect">
            <a:avLst/>
          </a:prstGeom>
          <a:solidFill>
            <a:srgbClr val="FFFFFF">
              <a:shade val="85000"/>
            </a:srgbClr>
          </a:solidFill>
          <a:ln w="38100" cap="sq">
            <a:solidFill>
              <a:srgbClr val="E7B67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par de personas de pie&#10;&#10;Descripción generada automáticamente con confianza baja">
            <a:extLst>
              <a:ext uri="{FF2B5EF4-FFF2-40B4-BE49-F238E27FC236}">
                <a16:creationId xmlns:a16="http://schemas.microsoft.com/office/drawing/2014/main" id="{34E1BD9B-8D8E-0BAD-4C90-8B0429560276}"/>
              </a:ext>
            </a:extLst>
          </p:cNvPr>
          <p:cNvPicPr>
            <a:picLocks noChangeAspect="1"/>
          </p:cNvPicPr>
          <p:nvPr/>
        </p:nvPicPr>
        <p:blipFill rotWithShape="1">
          <a:blip r:embed="rId5">
            <a:extLst>
              <a:ext uri="{28A0092B-C50C-407E-A947-70E740481C1C}">
                <a14:useLocalDpi xmlns:a14="http://schemas.microsoft.com/office/drawing/2010/main" val="0"/>
              </a:ext>
            </a:extLst>
          </a:blip>
          <a:srcRect l="12771"/>
          <a:stretch/>
        </p:blipFill>
        <p:spPr>
          <a:xfrm>
            <a:off x="9309863" y="2038715"/>
            <a:ext cx="2716082" cy="2076840"/>
          </a:xfrm>
          <a:prstGeom prst="snip2DiagRect">
            <a:avLst>
              <a:gd name="adj1" fmla="val 15275"/>
              <a:gd name="adj2" fmla="val 0"/>
            </a:avLst>
          </a:prstGeom>
          <a:solidFill>
            <a:srgbClr val="FFFFFF">
              <a:shade val="85000"/>
            </a:srgbClr>
          </a:solidFill>
          <a:ln w="38100" cap="sq">
            <a:solidFill>
              <a:srgbClr val="E7B67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Mujer en un campo&#10;&#10;Descripción generada automáticamente con confianza media">
            <a:extLst>
              <a:ext uri="{FF2B5EF4-FFF2-40B4-BE49-F238E27FC236}">
                <a16:creationId xmlns:a16="http://schemas.microsoft.com/office/drawing/2014/main" id="{8D3397ED-E636-5C1E-1226-B9E24C7C9D1E}"/>
              </a:ext>
            </a:extLst>
          </p:cNvPr>
          <p:cNvPicPr>
            <a:picLocks noChangeAspect="1"/>
          </p:cNvPicPr>
          <p:nvPr/>
        </p:nvPicPr>
        <p:blipFill rotWithShape="1">
          <a:blip r:embed="rId6">
            <a:extLst>
              <a:ext uri="{28A0092B-C50C-407E-A947-70E740481C1C}">
                <a14:useLocalDpi xmlns:a14="http://schemas.microsoft.com/office/drawing/2010/main" val="0"/>
              </a:ext>
            </a:extLst>
          </a:blip>
          <a:srcRect l="25814" t="815" r="24265" b="-815"/>
          <a:stretch/>
        </p:blipFill>
        <p:spPr>
          <a:xfrm flipH="1">
            <a:off x="2189800" y="4260603"/>
            <a:ext cx="1647742" cy="2426246"/>
          </a:xfrm>
          <a:prstGeom prst="snip2DiagRect">
            <a:avLst>
              <a:gd name="adj1" fmla="val 0"/>
              <a:gd name="adj2" fmla="val 20631"/>
            </a:avLst>
          </a:prstGeom>
          <a:solidFill>
            <a:srgbClr val="FFFFFF">
              <a:shade val="85000"/>
            </a:srgbClr>
          </a:solidFill>
          <a:ln w="38100" cap="sq">
            <a:solidFill>
              <a:srgbClr val="E7B67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Dibujo de una persona&#10;&#10;Descripción generada automáticamente con confianza media">
            <a:extLst>
              <a:ext uri="{FF2B5EF4-FFF2-40B4-BE49-F238E27FC236}">
                <a16:creationId xmlns:a16="http://schemas.microsoft.com/office/drawing/2014/main" id="{2D87B8B5-D5D8-5BFB-7B72-750BA4BF01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695" y="4251977"/>
            <a:ext cx="1980507" cy="2426246"/>
          </a:xfrm>
          <a:prstGeom prst="snip2DiagRect">
            <a:avLst/>
          </a:prstGeom>
          <a:solidFill>
            <a:srgbClr val="FFFFFF">
              <a:shade val="85000"/>
            </a:srgbClr>
          </a:solidFill>
          <a:ln w="38100" cap="sq">
            <a:solidFill>
              <a:srgbClr val="E7B67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9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strVal val="#ppt_h"/>
                                          </p:val>
                                        </p:tav>
                                        <p:tav tm="100000">
                                          <p:val>
                                            <p:strVal val="#ppt_h"/>
                                          </p:val>
                                        </p:tav>
                                      </p:tavLst>
                                    </p:anim>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2" grpId="0"/>
      <p:bldP spid="16"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49D2599-D35B-D90D-CDE9-C2143AD9307C}"/>
              </a:ext>
            </a:extLst>
          </p:cNvPr>
          <p:cNvSpPr txBox="1"/>
          <p:nvPr/>
        </p:nvSpPr>
        <p:spPr>
          <a:xfrm>
            <a:off x="110455" y="143485"/>
            <a:ext cx="7843099" cy="2462213"/>
          </a:xfrm>
          <a:prstGeom prst="rect">
            <a:avLst/>
          </a:prstGeom>
          <a:noFill/>
        </p:spPr>
        <p:txBody>
          <a:bodyPr wrap="square">
            <a:spAutoFit/>
          </a:bodyPr>
          <a:lstStyle/>
          <a:p>
            <a:pPr marL="342900" indent="-342900">
              <a:spcBef>
                <a:spcPts val="600"/>
              </a:spcBef>
              <a:buFont typeface="+mj-lt"/>
              <a:buAutoNum type="arabicPeriod"/>
            </a:pPr>
            <a:r>
              <a:rPr lang="es-ES" b="1" dirty="0">
                <a:solidFill>
                  <a:srgbClr val="C00000"/>
                </a:solidFill>
              </a:rPr>
              <a:t>Padres, necesitáis recordar vosotros mismos el día sábado para guardarlo santamente</a:t>
            </a:r>
            <a:r>
              <a:rPr lang="es-ES" b="1" dirty="0"/>
              <a:t>. Y si hacéis esto, estáis dando la debida instrucción a vuestros hijos.—Manuscrito 57, 1897.</a:t>
            </a:r>
          </a:p>
          <a:p>
            <a:pPr marL="342900" indent="-342900">
              <a:spcBef>
                <a:spcPts val="600"/>
              </a:spcBef>
              <a:buFont typeface="+mj-lt"/>
              <a:buAutoNum type="arabicPeriod"/>
            </a:pPr>
            <a:r>
              <a:rPr lang="es-ES" b="1" dirty="0">
                <a:solidFill>
                  <a:srgbClr val="C00000"/>
                </a:solidFill>
              </a:rPr>
              <a:t>Ningún deber que incumbe a los seis días hábiles será dejado para el sábado</a:t>
            </a:r>
            <a:r>
              <a:rPr lang="es-ES" b="1" dirty="0"/>
              <a:t>.</a:t>
            </a:r>
          </a:p>
          <a:p>
            <a:pPr marL="342900" indent="-342900">
              <a:spcBef>
                <a:spcPts val="600"/>
              </a:spcBef>
              <a:buFont typeface="+mj-lt"/>
              <a:buAutoNum type="arabicPeriod"/>
            </a:pPr>
            <a:r>
              <a:rPr lang="es-ES" b="1" dirty="0">
                <a:solidFill>
                  <a:srgbClr val="C00000"/>
                </a:solidFill>
              </a:rPr>
              <a:t>Durante la semana nuestras energías no se agotarán </a:t>
            </a:r>
            <a:r>
              <a:rPr lang="es-ES" b="1" dirty="0"/>
              <a:t>de tal manera en el trabajo temporal que, en el día en que el Señor descansó y fue refrigerado, estemos demasiado cansados para dedicarnos a su servicio. servicio.—Joyas de los Testimonios 3:21.</a:t>
            </a:r>
          </a:p>
        </p:txBody>
      </p:sp>
      <p:grpSp>
        <p:nvGrpSpPr>
          <p:cNvPr id="20" name="Grupo 19">
            <a:extLst>
              <a:ext uri="{FF2B5EF4-FFF2-40B4-BE49-F238E27FC236}">
                <a16:creationId xmlns:a16="http://schemas.microsoft.com/office/drawing/2014/main" id="{F163A22A-6453-EA94-8519-6E45F0C399A4}"/>
              </a:ext>
            </a:extLst>
          </p:cNvPr>
          <p:cNvGrpSpPr/>
          <p:nvPr/>
        </p:nvGrpSpPr>
        <p:grpSpPr>
          <a:xfrm>
            <a:off x="9375084" y="116392"/>
            <a:ext cx="2750213" cy="1243756"/>
            <a:chOff x="9375084" y="116392"/>
            <a:chExt cx="2750213" cy="1243756"/>
          </a:xfrm>
        </p:grpSpPr>
        <p:pic>
          <p:nvPicPr>
            <p:cNvPr id="6" name="Imagen 5">
              <a:extLst>
                <a:ext uri="{FF2B5EF4-FFF2-40B4-BE49-F238E27FC236}">
                  <a16:creationId xmlns:a16="http://schemas.microsoft.com/office/drawing/2014/main" id="{637FDA5C-89EE-3098-4671-5CEB1F4FDA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75084" y="116392"/>
              <a:ext cx="2706460" cy="1243756"/>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FAFE6435-414E-95C9-2440-189C22155992}"/>
                </a:ext>
              </a:extLst>
            </p:cNvPr>
            <p:cNvSpPr txBox="1"/>
            <p:nvPr/>
          </p:nvSpPr>
          <p:spPr>
            <a:xfrm>
              <a:off x="9483711" y="548827"/>
              <a:ext cx="2641586"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El sábado el día de delicia</a:t>
              </a:r>
            </a:p>
          </p:txBody>
        </p:sp>
      </p:grpSp>
      <p:pic>
        <p:nvPicPr>
          <p:cNvPr id="8" name="Imagen 7" descr="Imagen que contiene persona, interior, sostener, mujer&#10;&#10;Descripción generada automáticamente">
            <a:extLst>
              <a:ext uri="{FF2B5EF4-FFF2-40B4-BE49-F238E27FC236}">
                <a16:creationId xmlns:a16="http://schemas.microsoft.com/office/drawing/2014/main" id="{BA2B9A04-CF69-DCD7-881A-1D24DAFD0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94" y="4414437"/>
            <a:ext cx="3264212" cy="228053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1BC"/>
            </a:contourClr>
          </a:sp3d>
        </p:spPr>
      </p:pic>
      <p:sp>
        <p:nvSpPr>
          <p:cNvPr id="10" name="CuadroTexto 9">
            <a:extLst>
              <a:ext uri="{FF2B5EF4-FFF2-40B4-BE49-F238E27FC236}">
                <a16:creationId xmlns:a16="http://schemas.microsoft.com/office/drawing/2014/main" id="{242E7ED3-AD80-E536-8BDA-B8FA9DF97D1A}"/>
              </a:ext>
            </a:extLst>
          </p:cNvPr>
          <p:cNvSpPr txBox="1"/>
          <p:nvPr/>
        </p:nvSpPr>
        <p:spPr>
          <a:xfrm>
            <a:off x="3515855" y="2400809"/>
            <a:ext cx="8676145" cy="4401205"/>
          </a:xfrm>
          <a:prstGeom prst="rect">
            <a:avLst/>
          </a:prstGeom>
          <a:noFill/>
        </p:spPr>
        <p:txBody>
          <a:bodyPr wrap="square">
            <a:spAutoFit/>
          </a:bodyPr>
          <a:lstStyle/>
          <a:p>
            <a:pPr marL="342900" indent="-342900">
              <a:spcBef>
                <a:spcPts val="600"/>
              </a:spcBef>
              <a:buFont typeface="+mj-lt"/>
              <a:buAutoNum type="arabicPeriod" startAt="4"/>
            </a:pPr>
            <a:r>
              <a:rPr lang="es-ES" b="1" dirty="0">
                <a:solidFill>
                  <a:srgbClr val="C00000"/>
                </a:solidFill>
              </a:rPr>
              <a:t>Durante la semana, todo debiera haber sido arreglado por los hijos y bajo la dirección de la madre</a:t>
            </a:r>
            <a:r>
              <a:rPr lang="es-ES" b="1" dirty="0"/>
              <a:t>. Terminad el viernes los preparativos para el sábado. Cuidad de que toda la ropa esté lista y que se haya cocinado todo lo que debe cocinarse, que se hayan lustrado los zapatos [etc.]. Es posible lograr esto. Si lo establecéis como regla, podéis hacerlo.—Joyas de los Testimonios 3:22.</a:t>
            </a:r>
          </a:p>
          <a:p>
            <a:pPr marL="342900" indent="-342900">
              <a:spcBef>
                <a:spcPts val="600"/>
              </a:spcBef>
              <a:buClr>
                <a:srgbClr val="C00000"/>
              </a:buClr>
              <a:buFont typeface="+mj-lt"/>
              <a:buAutoNum type="arabicPeriod" startAt="4"/>
            </a:pPr>
            <a:r>
              <a:rPr lang="es-ES" b="1" dirty="0"/>
              <a:t>Hay otra obra que debe recibir atención </a:t>
            </a:r>
            <a:r>
              <a:rPr lang="es-ES" b="1" dirty="0">
                <a:solidFill>
                  <a:srgbClr val="C00000"/>
                </a:solidFill>
              </a:rPr>
              <a:t>en el día de preparación</a:t>
            </a:r>
            <a:r>
              <a:rPr lang="es-ES" b="1" dirty="0"/>
              <a:t>.</a:t>
            </a:r>
            <a:r>
              <a:rPr lang="es-ES" b="1" dirty="0">
                <a:solidFill>
                  <a:srgbClr val="C00000"/>
                </a:solidFill>
              </a:rPr>
              <a:t> </a:t>
            </a:r>
            <a:r>
              <a:rPr lang="es-ES" b="1" dirty="0"/>
              <a:t>En ese día </a:t>
            </a:r>
            <a:r>
              <a:rPr lang="es-ES" b="1" dirty="0">
                <a:solidFill>
                  <a:srgbClr val="C00000"/>
                </a:solidFill>
              </a:rPr>
              <a:t>deben ponerse a un lado todas las divergencias entre hermanos, ya sea en la familia o en la iglesia</a:t>
            </a:r>
            <a:r>
              <a:rPr lang="es-ES" b="1" dirty="0"/>
              <a:t>.—Joyas de los Testimonios 3:22.</a:t>
            </a:r>
          </a:p>
          <a:p>
            <a:pPr marL="342900" indent="-342900">
              <a:spcBef>
                <a:spcPts val="600"/>
              </a:spcBef>
              <a:buFont typeface="+mj-lt"/>
              <a:buAutoNum type="arabicPeriod" startAt="4"/>
            </a:pPr>
            <a:r>
              <a:rPr lang="es-ES" b="1" dirty="0">
                <a:solidFill>
                  <a:srgbClr val="C00000"/>
                </a:solidFill>
              </a:rPr>
              <a:t>Antes de la puesta del sol, congréguense los miembros de la familia para leer la Palabra de Dios y para cantar y orar</a:t>
            </a:r>
            <a:r>
              <a:rPr lang="es-ES" b="1" dirty="0"/>
              <a:t>.—Joyas de los Testimonios 3:23.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Dios requiere no sólo que evitemos el trabajo físico en sábado, sino que disciplinemos nuestra mente para que se espacie en temas sagrados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Se infringe virtualmente el cuarto mandamiento al conversar de cosas mundanales o al dedicarse a una conversación liviana y trivial. El hablar de cualquier cosa o de todo lo que acude a la mente, es pronunciar nuestras propias palabras.—Joyas de los Testimonios 1:287.</a:t>
            </a:r>
          </a:p>
        </p:txBody>
      </p:sp>
      <p:pic>
        <p:nvPicPr>
          <p:cNvPr id="12" name="Imagen 11" descr="Imagen que contiene interior, persona, ventana, tabla&#10;&#10;Descripción generada automáticamente">
            <a:extLst>
              <a:ext uri="{FF2B5EF4-FFF2-40B4-BE49-F238E27FC236}">
                <a16:creationId xmlns:a16="http://schemas.microsoft.com/office/drawing/2014/main" id="{FE9D34F3-E1C2-239B-85FC-BE86785B9102}"/>
              </a:ext>
            </a:extLst>
          </p:cNvPr>
          <p:cNvPicPr>
            <a:picLocks noChangeAspect="1"/>
          </p:cNvPicPr>
          <p:nvPr/>
        </p:nvPicPr>
        <p:blipFill rotWithShape="1">
          <a:blip r:embed="rId5">
            <a:extLst>
              <a:ext uri="{28A0092B-C50C-407E-A947-70E740481C1C}">
                <a14:useLocalDpi xmlns:a14="http://schemas.microsoft.com/office/drawing/2010/main" val="0"/>
              </a:ext>
            </a:extLst>
          </a:blip>
          <a:srcRect l="4780" r="16615"/>
          <a:stretch/>
        </p:blipFill>
        <p:spPr>
          <a:xfrm>
            <a:off x="139460" y="2597331"/>
            <a:ext cx="1941470" cy="164660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1BC"/>
            </a:contourClr>
          </a:sp3d>
        </p:spPr>
      </p:pic>
      <p:pic>
        <p:nvPicPr>
          <p:cNvPr id="14" name="Imagen 13">
            <a:extLst>
              <a:ext uri="{FF2B5EF4-FFF2-40B4-BE49-F238E27FC236}">
                <a16:creationId xmlns:a16="http://schemas.microsoft.com/office/drawing/2014/main" id="{724DC69A-49CE-806D-CBD0-AD2E822733A3}"/>
              </a:ext>
            </a:extLst>
          </p:cNvPr>
          <p:cNvPicPr>
            <a:picLocks noChangeAspect="1"/>
          </p:cNvPicPr>
          <p:nvPr/>
        </p:nvPicPr>
        <p:blipFill rotWithShape="1">
          <a:blip r:embed="rId6">
            <a:extLst>
              <a:ext uri="{28A0092B-C50C-407E-A947-70E740481C1C}">
                <a14:useLocalDpi xmlns:a14="http://schemas.microsoft.com/office/drawing/2010/main" val="0"/>
              </a:ext>
            </a:extLst>
          </a:blip>
          <a:srcRect l="8848" r="8848"/>
          <a:stretch/>
        </p:blipFill>
        <p:spPr>
          <a:xfrm>
            <a:off x="2168683" y="2605959"/>
            <a:ext cx="1352729" cy="164660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1BC"/>
            </a:contourClr>
          </a:sp3d>
        </p:spPr>
      </p:pic>
      <p:pic>
        <p:nvPicPr>
          <p:cNvPr id="19" name="Imagen 18" descr="Un grupo de personas caminando hacia un edificio&#10;&#10;Descripción generada automáticamente">
            <a:extLst>
              <a:ext uri="{FF2B5EF4-FFF2-40B4-BE49-F238E27FC236}">
                <a16:creationId xmlns:a16="http://schemas.microsoft.com/office/drawing/2014/main" id="{1C7AA419-C0C1-BB2E-6C97-80DE56D4FD64}"/>
              </a:ext>
            </a:extLst>
          </p:cNvPr>
          <p:cNvPicPr>
            <a:picLocks noChangeAspect="1"/>
          </p:cNvPicPr>
          <p:nvPr/>
        </p:nvPicPr>
        <p:blipFill rotWithShape="1">
          <a:blip r:embed="rId7">
            <a:extLst>
              <a:ext uri="{28A0092B-C50C-407E-A947-70E740481C1C}">
                <a14:useLocalDpi xmlns:a14="http://schemas.microsoft.com/office/drawing/2010/main" val="0"/>
              </a:ext>
            </a:extLst>
          </a:blip>
          <a:srcRect l="30566" r="20981"/>
          <a:stretch/>
        </p:blipFill>
        <p:spPr>
          <a:xfrm>
            <a:off x="7863186" y="236381"/>
            <a:ext cx="1434471" cy="216416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1BC"/>
            </a:contourClr>
          </a:sp3d>
        </p:spPr>
      </p:pic>
    </p:spTree>
    <p:extLst>
      <p:ext uri="{BB962C8B-B14F-4D97-AF65-F5344CB8AC3E}">
        <p14:creationId xmlns:p14="http://schemas.microsoft.com/office/powerpoint/2010/main" val="346713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2)">
                                      <p:cBhvr>
                                        <p:cTn id="7" dur="1000"/>
                                        <p:tgtEl>
                                          <p:spTgt spid="20"/>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20"/>
                                        </p:tgtEl>
                                      </p:cBhvr>
                                    </p:animEffect>
                                    <p:animScale>
                                      <p:cBhvr>
                                        <p:cTn id="11" dur="250" autoRev="1" fill="hold"/>
                                        <p:tgtEl>
                                          <p:spTgt spid="2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plus(in)">
                                      <p:cBhvr>
                                        <p:cTn id="16" dur="2000"/>
                                        <p:tgtEl>
                                          <p:spTgt spid="1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plus(in)">
                                      <p:cBhvr>
                                        <p:cTn id="35" dur="2000"/>
                                        <p:tgtEl>
                                          <p:spTgt spid="12"/>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plus(in)">
                                      <p:cBhvr>
                                        <p:cTn id="44" dur="2000"/>
                                        <p:tgtEl>
                                          <p:spTgt spid="14"/>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wipe(left)">
                                      <p:cBhvr>
                                        <p:cTn id="48" dur="500"/>
                                        <p:tgtEl>
                                          <p:spTgt spid="10">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3" presetClass="entr" presetSubtype="16"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plus(in)">
                                      <p:cBhvr>
                                        <p:cTn id="53" dur="2000"/>
                                        <p:tgtEl>
                                          <p:spTgt spid="8"/>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10">
                                            <p:txEl>
                                              <p:pRg st="2" end="2"/>
                                            </p:txEl>
                                          </p:spTgt>
                                        </p:tgtEl>
                                        <p:attrNameLst>
                                          <p:attrName>style.visibility</p:attrName>
                                        </p:attrNameLst>
                                      </p:cBhvr>
                                      <p:to>
                                        <p:strVal val="visible"/>
                                      </p:to>
                                    </p:set>
                                    <p:animEffect transition="in" filter="wipe(left)">
                                      <p:cBhvr>
                                        <p:cTn id="57" dur="500"/>
                                        <p:tgtEl>
                                          <p:spTgt spid="10">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0">
                                            <p:txEl>
                                              <p:pRg st="3" end="3"/>
                                            </p:txEl>
                                          </p:spTgt>
                                        </p:tgtEl>
                                        <p:attrNameLst>
                                          <p:attrName>style.visibility</p:attrName>
                                        </p:attrNameLst>
                                      </p:cBhvr>
                                      <p:to>
                                        <p:strVal val="visible"/>
                                      </p:to>
                                    </p:set>
                                    <p:animEffect transition="in" filter="wipe(left)">
                                      <p:cBhvr>
                                        <p:cTn id="6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6216AD-715A-FFAA-00AA-593148DE3E65}"/>
              </a:ext>
            </a:extLst>
          </p:cNvPr>
          <p:cNvSpPr txBox="1"/>
          <p:nvPr/>
        </p:nvSpPr>
        <p:spPr>
          <a:xfrm>
            <a:off x="160541" y="116392"/>
            <a:ext cx="9061097" cy="1200329"/>
          </a:xfrm>
          <a:prstGeom prst="rect">
            <a:avLst/>
          </a:prstGeom>
          <a:noFill/>
        </p:spPr>
        <p:txBody>
          <a:bodyPr wrap="square">
            <a:spAutoFit/>
          </a:bodyPr>
          <a:lstStyle/>
          <a:p>
            <a:pPr marL="342900" indent="-342900">
              <a:spcBef>
                <a:spcPts val="600"/>
              </a:spcBef>
              <a:buFont typeface="+mj-lt"/>
              <a:buAutoNum type="arabicPeriod" startAt="8"/>
            </a:pPr>
            <a:r>
              <a:rPr lang="es-ES" b="1" dirty="0">
                <a:solidFill>
                  <a:srgbClr val="C00000"/>
                </a:solidFill>
              </a:rPr>
              <a:t>No se malgasten en cama las preciosas horas del sábado</a:t>
            </a:r>
            <a:r>
              <a:rPr lang="es-ES" b="1" dirty="0"/>
              <a:t>. El sábado de mañana, la familia debe levantarse temprano. Si se levantan tarde, hay confusión y apresuramiento en los preparativos para el desayuno y la escuela sabática. Hay apresuramiento, roces e impaciencia.—Joyas de los Testimonios 3:23.</a:t>
            </a:r>
          </a:p>
        </p:txBody>
      </p:sp>
      <p:pic>
        <p:nvPicPr>
          <p:cNvPr id="2" name="Imagen 1">
            <a:extLst>
              <a:ext uri="{FF2B5EF4-FFF2-40B4-BE49-F238E27FC236}">
                <a16:creationId xmlns:a16="http://schemas.microsoft.com/office/drawing/2014/main" id="{E5DF0654-0D24-E9A8-B634-DEA42373DA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75084" y="116392"/>
            <a:ext cx="2706460" cy="1243756"/>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A49CD9B6-39C5-FECC-F2CB-F036E6795FF2}"/>
              </a:ext>
            </a:extLst>
          </p:cNvPr>
          <p:cNvSpPr txBox="1"/>
          <p:nvPr/>
        </p:nvSpPr>
        <p:spPr>
          <a:xfrm>
            <a:off x="9483711" y="548827"/>
            <a:ext cx="2641586"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El sábado el día de delicia</a:t>
            </a:r>
          </a:p>
        </p:txBody>
      </p:sp>
      <p:pic>
        <p:nvPicPr>
          <p:cNvPr id="6" name="Imagen 5" descr="Un grupo de personas en un salón&#10;&#10;Descripción generada automáticamente">
            <a:extLst>
              <a:ext uri="{FF2B5EF4-FFF2-40B4-BE49-F238E27FC236}">
                <a16:creationId xmlns:a16="http://schemas.microsoft.com/office/drawing/2014/main" id="{2261217E-35ED-8591-3A27-9FE08047A5D3}"/>
              </a:ext>
            </a:extLst>
          </p:cNvPr>
          <p:cNvPicPr>
            <a:picLocks noChangeAspect="1"/>
          </p:cNvPicPr>
          <p:nvPr/>
        </p:nvPicPr>
        <p:blipFill rotWithShape="1">
          <a:blip r:embed="rId4">
            <a:extLst>
              <a:ext uri="{28A0092B-C50C-407E-A947-70E740481C1C}">
                <a14:useLocalDpi xmlns:a14="http://schemas.microsoft.com/office/drawing/2010/main" val="0"/>
              </a:ext>
            </a:extLst>
          </a:blip>
          <a:srcRect l="10766" r="10766"/>
          <a:stretch/>
        </p:blipFill>
        <p:spPr>
          <a:xfrm>
            <a:off x="160542" y="1360148"/>
            <a:ext cx="3189856" cy="2286648"/>
          </a:xfrm>
          <a:prstGeom prst="rect">
            <a:avLst/>
          </a:prstGeom>
          <a:ln w="38100" cap="sq">
            <a:solidFill>
              <a:srgbClr val="0071BC"/>
            </a:solidFill>
            <a:miter lim="800000"/>
          </a:ln>
          <a:effectLst>
            <a:outerShdw blurRad="57150" dist="50800" dir="2700000" algn="tl" rotWithShape="0">
              <a:srgbClr val="000000">
                <a:alpha val="40000"/>
              </a:srgbClr>
            </a:outerShdw>
          </a:effectLst>
        </p:spPr>
      </p:pic>
      <p:pic>
        <p:nvPicPr>
          <p:cNvPr id="8" name="Imagen 7" descr="Grupo de personas en una montaña de pasto&#10;&#10;Descripción generada automáticamente con confianza media">
            <a:extLst>
              <a:ext uri="{FF2B5EF4-FFF2-40B4-BE49-F238E27FC236}">
                <a16:creationId xmlns:a16="http://schemas.microsoft.com/office/drawing/2014/main" id="{CB455AC7-2F87-E08B-99F2-934AE87B6416}"/>
              </a:ext>
            </a:extLst>
          </p:cNvPr>
          <p:cNvPicPr>
            <a:picLocks noChangeAspect="1"/>
          </p:cNvPicPr>
          <p:nvPr/>
        </p:nvPicPr>
        <p:blipFill rotWithShape="1">
          <a:blip r:embed="rId5">
            <a:extLst>
              <a:ext uri="{28A0092B-C50C-407E-A947-70E740481C1C}">
                <a14:useLocalDpi xmlns:a14="http://schemas.microsoft.com/office/drawing/2010/main" val="0"/>
              </a:ext>
            </a:extLst>
          </a:blip>
          <a:srcRect t="10388"/>
          <a:stretch/>
        </p:blipFill>
        <p:spPr>
          <a:xfrm>
            <a:off x="9106678" y="4886420"/>
            <a:ext cx="2924780" cy="1747294"/>
          </a:xfrm>
          <a:prstGeom prst="rect">
            <a:avLst/>
          </a:prstGeom>
          <a:ln w="38100" cap="sq">
            <a:solidFill>
              <a:srgbClr val="0071BC"/>
            </a:solidFill>
            <a:miter lim="800000"/>
          </a:ln>
          <a:effectLst>
            <a:outerShdw blurRad="57150" dist="50800" dir="2700000" algn="tl" rotWithShape="0">
              <a:srgbClr val="000000">
                <a:alpha val="40000"/>
              </a:srgbClr>
            </a:outerShdw>
          </a:effectLst>
        </p:spPr>
      </p:pic>
      <p:pic>
        <p:nvPicPr>
          <p:cNvPr id="9" name="Imagen 8">
            <a:extLst>
              <a:ext uri="{FF2B5EF4-FFF2-40B4-BE49-F238E27FC236}">
                <a16:creationId xmlns:a16="http://schemas.microsoft.com/office/drawing/2014/main" id="{E1C60FFD-72A5-E7AB-9515-7DCEDD23F8D5}"/>
              </a:ext>
            </a:extLst>
          </p:cNvPr>
          <p:cNvPicPr>
            <a:picLocks noChangeAspect="1"/>
          </p:cNvPicPr>
          <p:nvPr/>
        </p:nvPicPr>
        <p:blipFill>
          <a:blip r:embed="rId6"/>
          <a:stretch>
            <a:fillRect/>
          </a:stretch>
        </p:blipFill>
        <p:spPr>
          <a:xfrm>
            <a:off x="10049732" y="3389380"/>
            <a:ext cx="1976211" cy="1316947"/>
          </a:xfrm>
          <a:prstGeom prst="rect">
            <a:avLst/>
          </a:prstGeom>
          <a:ln w="38100" cap="sq">
            <a:solidFill>
              <a:srgbClr val="0071BC"/>
            </a:solidFill>
            <a:miter lim="800000"/>
          </a:ln>
          <a:effectLst>
            <a:outerShdw blurRad="57150" dist="50800" dir="2700000" algn="tl" rotWithShape="0">
              <a:srgbClr val="000000">
                <a:alpha val="40000"/>
              </a:srgbClr>
            </a:outerShdw>
          </a:effectLst>
        </p:spPr>
      </p:pic>
      <p:pic>
        <p:nvPicPr>
          <p:cNvPr id="11" name="Imagen 10" descr="Un par de hombres sentados en un sofá&#10;&#10;Descripción generada automáticamente con confianza baja">
            <a:extLst>
              <a:ext uri="{FF2B5EF4-FFF2-40B4-BE49-F238E27FC236}">
                <a16:creationId xmlns:a16="http://schemas.microsoft.com/office/drawing/2014/main" id="{87300706-D5DB-EBF4-F837-05D0A282182A}"/>
              </a:ext>
            </a:extLst>
          </p:cNvPr>
          <p:cNvPicPr>
            <a:picLocks noChangeAspect="1"/>
          </p:cNvPicPr>
          <p:nvPr/>
        </p:nvPicPr>
        <p:blipFill rotWithShape="1">
          <a:blip r:embed="rId7">
            <a:extLst>
              <a:ext uri="{28A0092B-C50C-407E-A947-70E740481C1C}">
                <a14:useLocalDpi xmlns:a14="http://schemas.microsoft.com/office/drawing/2010/main" val="0"/>
              </a:ext>
            </a:extLst>
          </a:blip>
          <a:srcRect t="8408" b="8408"/>
          <a:stretch/>
        </p:blipFill>
        <p:spPr>
          <a:xfrm>
            <a:off x="8854728" y="3399462"/>
            <a:ext cx="1057023" cy="1317801"/>
          </a:xfrm>
          <a:prstGeom prst="rect">
            <a:avLst/>
          </a:prstGeom>
          <a:ln w="38100" cap="sq">
            <a:solidFill>
              <a:srgbClr val="0071BC"/>
            </a:solidFill>
            <a:miter lim="800000"/>
          </a:ln>
          <a:effectLst>
            <a:outerShdw blurRad="57150" dist="50800" dir="2700000" algn="tl" rotWithShape="0">
              <a:srgbClr val="000000">
                <a:alpha val="40000"/>
              </a:srgbClr>
            </a:outerShdw>
          </a:effectLst>
        </p:spPr>
      </p:pic>
      <p:sp>
        <p:nvSpPr>
          <p:cNvPr id="7" name="CuadroTexto 6">
            <a:extLst>
              <a:ext uri="{FF2B5EF4-FFF2-40B4-BE49-F238E27FC236}">
                <a16:creationId xmlns:a16="http://schemas.microsoft.com/office/drawing/2014/main" id="{649C8867-B951-AFDC-9F18-66B885824BB4}"/>
              </a:ext>
            </a:extLst>
          </p:cNvPr>
          <p:cNvSpPr txBox="1"/>
          <p:nvPr/>
        </p:nvSpPr>
        <p:spPr>
          <a:xfrm>
            <a:off x="3350398" y="1270156"/>
            <a:ext cx="8731146" cy="2385268"/>
          </a:xfrm>
          <a:prstGeom prst="rect">
            <a:avLst/>
          </a:prstGeom>
          <a:noFill/>
        </p:spPr>
        <p:txBody>
          <a:bodyPr wrap="square">
            <a:spAutoFit/>
          </a:bodyPr>
          <a:lstStyle/>
          <a:p>
            <a:pPr marL="342900" indent="-342900">
              <a:spcBef>
                <a:spcPts val="600"/>
              </a:spcBef>
              <a:buFont typeface="+mj-lt"/>
              <a:buAutoNum type="arabicPeriod" startAt="9"/>
            </a:pPr>
            <a:r>
              <a:rPr lang="es-ES" b="1" dirty="0">
                <a:solidFill>
                  <a:srgbClr val="C00000"/>
                </a:solidFill>
              </a:rPr>
              <a:t>Los padres y las madres debieran convertir en una regla que sus hijos asistan al culto de la iglesia durante el sábado</a:t>
            </a:r>
            <a:r>
              <a:rPr lang="es-ES" b="1" dirty="0"/>
              <a:t>, y debieran reforzar esa regla con su propio ejemplo.</a:t>
            </a:r>
            <a:r>
              <a:rPr lang="en-US" b="1" dirty="0"/>
              <a:t>—The Review and Herald, 13 de </a:t>
            </a:r>
            <a:r>
              <a:rPr lang="en-US" b="1" dirty="0" err="1"/>
              <a:t>junio</a:t>
            </a:r>
            <a:r>
              <a:rPr lang="en-US" b="1" dirty="0"/>
              <a:t> de 1882.</a:t>
            </a:r>
          </a:p>
          <a:p>
            <a:pPr marL="342900" indent="-342900">
              <a:spcBef>
                <a:spcPts val="600"/>
              </a:spcBef>
              <a:buFont typeface="+mj-lt"/>
              <a:buAutoNum type="arabicPeriod" startAt="9"/>
            </a:pPr>
            <a:r>
              <a:rPr lang="es-ES" b="1" dirty="0">
                <a:solidFill>
                  <a:srgbClr val="C00000"/>
                </a:solidFill>
              </a:rPr>
              <a:t>Todos deben tener un traje especial para el sábado, para llevarlo cuando asistan al culto en la casa de Dios</a:t>
            </a:r>
            <a:r>
              <a:rPr lang="es-ES" b="1" dirty="0"/>
              <a:t>. Aunque no debemos conformarnos a las modas mundanales, no debemos ser indiferentes acerca de nuestra apariencia exterior. Debemos ser aseados y estar bien arreglados, aunque sin adornos. Los hijos de Dios deben ser limpios en su interior y exterior. —JT. 3:21, 22.</a:t>
            </a:r>
          </a:p>
        </p:txBody>
      </p:sp>
      <p:sp>
        <p:nvSpPr>
          <p:cNvPr id="12" name="CuadroTexto 11">
            <a:extLst>
              <a:ext uri="{FF2B5EF4-FFF2-40B4-BE49-F238E27FC236}">
                <a16:creationId xmlns:a16="http://schemas.microsoft.com/office/drawing/2014/main" id="{1F40243A-D5E1-5D3E-3ED5-80BCB3A95946}"/>
              </a:ext>
            </a:extLst>
          </p:cNvPr>
          <p:cNvSpPr txBox="1"/>
          <p:nvPr/>
        </p:nvSpPr>
        <p:spPr>
          <a:xfrm>
            <a:off x="93204" y="3698849"/>
            <a:ext cx="8688671" cy="3093154"/>
          </a:xfrm>
          <a:prstGeom prst="rect">
            <a:avLst/>
          </a:prstGeom>
          <a:noFill/>
        </p:spPr>
        <p:txBody>
          <a:bodyPr wrap="square">
            <a:spAutoFit/>
          </a:bodyPr>
          <a:lstStyle/>
          <a:p>
            <a:pPr marL="342900" indent="-342900">
              <a:spcBef>
                <a:spcPts val="600"/>
              </a:spcBef>
              <a:buFont typeface="+mj-lt"/>
              <a:buAutoNum type="arabicPeriod" startAt="11"/>
            </a:pPr>
            <a:r>
              <a:rPr lang="es-ES" b="1" dirty="0">
                <a:solidFill>
                  <a:srgbClr val="C00000"/>
                </a:solidFill>
              </a:rPr>
              <a:t>Los padres debieran explicar a sus hijos las palabras pronunciadas desde el púlpito para que ellos puedan entenderlas y tengan ese conocimiento</a:t>
            </a:r>
            <a:r>
              <a:rPr lang="es-ES" b="1" dirty="0"/>
              <a:t>.—Manuscrito 41, 1903.</a:t>
            </a:r>
          </a:p>
          <a:p>
            <a:pPr marL="342900" marR="0" lvl="0" indent="-342900" algn="l" defTabSz="914400" rtl="0" eaLnBrk="1" fontAlgn="auto" latinLnBrk="0" hangingPunct="1">
              <a:lnSpc>
                <a:spcPct val="100000"/>
              </a:lnSpc>
              <a:spcBef>
                <a:spcPts val="600"/>
              </a:spcBef>
              <a:buClrTx/>
              <a:buSzTx/>
              <a:buFont typeface="+mj-lt"/>
              <a:buAutoNum type="arabicPeriod" startAt="11"/>
              <a:tabLst/>
              <a:defRPr/>
            </a:pP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Los alimentos [en sábado] deben ser más sencillos, y debe comerse menos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 fin de que la mente esté clara y vigorosa para comprender las cosas espirituales.</a:t>
            </a:r>
          </a:p>
          <a:p>
            <a:pPr marL="342900" marR="0" lvl="0" indent="-342900" algn="l" defTabSz="914400" rtl="0" eaLnBrk="1" fontAlgn="auto" latinLnBrk="0" hangingPunct="1">
              <a:lnSpc>
                <a:spcPct val="100000"/>
              </a:lnSpc>
              <a:spcBef>
                <a:spcPts val="600"/>
              </a:spcBef>
              <a:buClrTx/>
              <a:buSzTx/>
              <a:buFont typeface="+mj-lt"/>
              <a:buAutoNum type="arabicPeriod" startAt="11"/>
              <a:tabLst/>
              <a:defRPr/>
            </a:pP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Provéase algo que sea considerado como un plato especial</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algo que la familia no tiene cada día.—Joyas de los Testimonios 3:23.</a:t>
            </a:r>
          </a:p>
          <a:p>
            <a:pPr marL="342900" marR="0" lvl="0" indent="-342900" algn="l" defTabSz="914400" rtl="0" eaLnBrk="1" fontAlgn="auto" latinLnBrk="0" hangingPunct="1">
              <a:lnSpc>
                <a:spcPct val="100000"/>
              </a:lnSpc>
              <a:spcBef>
                <a:spcPts val="600"/>
              </a:spcBef>
              <a:buClr>
                <a:srgbClr val="C00000"/>
              </a:buClr>
              <a:buSzTx/>
              <a:buFont typeface="+mj-lt"/>
              <a:buAutoNum type="arabicPeriod" startAt="11"/>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La escuela sabática y la reunión del culto ocupan sólo una parte del sábado.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La parte que queda para la familia puede abarcar las más sagradas y preciosas horas del sábado</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Mucho de este tiempo deben pasarlo los padres con sus hijos.—Joyas de los Testimonios 3:24.</a:t>
            </a:r>
            <a:endParaRPr lang="es-ES" b="1" dirty="0"/>
          </a:p>
        </p:txBody>
      </p:sp>
    </p:spTree>
    <p:extLst>
      <p:ext uri="{BB962C8B-B14F-4D97-AF65-F5344CB8AC3E}">
        <p14:creationId xmlns:p14="http://schemas.microsoft.com/office/powerpoint/2010/main" val="354649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left)">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wipe(left)">
                                      <p:cBhvr>
                                        <p:cTn id="48" dur="500"/>
                                        <p:tgtEl>
                                          <p:spTgt spid="1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animEffect transition="in" filter="wipe(left)">
                                      <p:cBhvr>
                                        <p:cTn id="53" dur="500"/>
                                        <p:tgtEl>
                                          <p:spTgt spid="1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1000" fill="hold"/>
                                        <p:tgtEl>
                                          <p:spTgt spid="8"/>
                                        </p:tgtEl>
                                        <p:attrNameLst>
                                          <p:attrName>ppt_w</p:attrName>
                                        </p:attrNameLst>
                                      </p:cBhvr>
                                      <p:tavLst>
                                        <p:tav tm="0">
                                          <p:val>
                                            <p:fltVal val="0"/>
                                          </p:val>
                                        </p:tav>
                                        <p:tav tm="100000">
                                          <p:val>
                                            <p:strVal val="#ppt_w"/>
                                          </p:val>
                                        </p:tav>
                                      </p:tavLst>
                                    </p:anim>
                                    <p:anim calcmode="lin" valueType="num">
                                      <p:cBhvr>
                                        <p:cTn id="59" dur="1000" fill="hold"/>
                                        <p:tgtEl>
                                          <p:spTgt spid="8"/>
                                        </p:tgtEl>
                                        <p:attrNameLst>
                                          <p:attrName>ppt_h</p:attrName>
                                        </p:attrNameLst>
                                      </p:cBhvr>
                                      <p:tavLst>
                                        <p:tav tm="0">
                                          <p:val>
                                            <p:fltVal val="0"/>
                                          </p:val>
                                        </p:tav>
                                        <p:tav tm="100000">
                                          <p:val>
                                            <p:strVal val="#ppt_h"/>
                                          </p:val>
                                        </p:tav>
                                      </p:tavLst>
                                    </p:anim>
                                    <p:anim calcmode="lin" valueType="num">
                                      <p:cBhvr>
                                        <p:cTn id="60" dur="1000" fill="hold"/>
                                        <p:tgtEl>
                                          <p:spTgt spid="8"/>
                                        </p:tgtEl>
                                        <p:attrNameLst>
                                          <p:attrName>style.rotation</p:attrName>
                                        </p:attrNameLst>
                                      </p:cBhvr>
                                      <p:tavLst>
                                        <p:tav tm="0">
                                          <p:val>
                                            <p:fltVal val="90"/>
                                          </p:val>
                                        </p:tav>
                                        <p:tav tm="100000">
                                          <p:val>
                                            <p:fltVal val="0"/>
                                          </p:val>
                                        </p:tav>
                                      </p:tavLst>
                                    </p:anim>
                                    <p:animEffect transition="in" filter="fade">
                                      <p:cBhvr>
                                        <p:cTn id="61" dur="1000"/>
                                        <p:tgtEl>
                                          <p:spTgt spid="8"/>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12">
                                            <p:txEl>
                                              <p:pRg st="3" end="3"/>
                                            </p:txEl>
                                          </p:spTgt>
                                        </p:tgtEl>
                                        <p:attrNameLst>
                                          <p:attrName>style.visibility</p:attrName>
                                        </p:attrNameLst>
                                      </p:cBhvr>
                                      <p:to>
                                        <p:strVal val="visible"/>
                                      </p:to>
                                    </p:set>
                                    <p:animEffect transition="in" filter="wipe(left)">
                                      <p:cBhvr>
                                        <p:cTn id="6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p"/>
      <p:bldP spid="1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6205A6-D888-A938-E8D3-142CB9747C26}"/>
              </a:ext>
            </a:extLst>
          </p:cNvPr>
          <p:cNvSpPr txBox="1"/>
          <p:nvPr/>
        </p:nvSpPr>
        <p:spPr>
          <a:xfrm>
            <a:off x="66703" y="123831"/>
            <a:ext cx="8870263" cy="2108269"/>
          </a:xfrm>
          <a:prstGeom prst="rect">
            <a:avLst/>
          </a:prstGeom>
          <a:noFill/>
        </p:spPr>
        <p:txBody>
          <a:bodyPr wrap="square">
            <a:spAutoFit/>
          </a:bodyPr>
          <a:lstStyle/>
          <a:p>
            <a:pPr marL="342900" indent="-342900">
              <a:spcBef>
                <a:spcPts val="600"/>
              </a:spcBef>
              <a:buFont typeface="+mj-lt"/>
              <a:buAutoNum type="arabicPeriod" startAt="15"/>
            </a:pPr>
            <a:r>
              <a:rPr lang="es-ES" b="1" dirty="0">
                <a:solidFill>
                  <a:srgbClr val="C00000"/>
                </a:solidFill>
              </a:rPr>
              <a:t>Los padres pueden y deben prestar atención a sus hijos… educándolos para reverenciar el sábado, guardándolo conforme al mandamiento</a:t>
            </a:r>
            <a:r>
              <a:rPr lang="es-ES" b="1" dirty="0"/>
              <a:t>.</a:t>
            </a:r>
            <a:r>
              <a:rPr lang="en-US" b="1" dirty="0"/>
              <a:t>—The Review and Herald, 14 de </a:t>
            </a:r>
            <a:r>
              <a:rPr lang="en-US" b="1" dirty="0" err="1"/>
              <a:t>abril</a:t>
            </a:r>
            <a:r>
              <a:rPr lang="en-US" b="1" dirty="0"/>
              <a:t> de 1885.</a:t>
            </a:r>
          </a:p>
          <a:p>
            <a:pPr marL="342900" indent="-342900">
              <a:spcBef>
                <a:spcPts val="600"/>
              </a:spcBef>
              <a:buClr>
                <a:srgbClr val="C00000"/>
              </a:buClr>
              <a:buFont typeface="+mj-lt"/>
              <a:buAutoNum type="arabicPeriod" startAt="15"/>
            </a:pPr>
            <a:r>
              <a:rPr lang="es-ES" b="1" dirty="0"/>
              <a:t>Lo mismo sería que quebrantarais vosotros mismos el sábado, que permitir que los hijos lo hagan, y </a:t>
            </a:r>
            <a:r>
              <a:rPr lang="es-ES" b="1" dirty="0">
                <a:solidFill>
                  <a:srgbClr val="C00000"/>
                </a:solidFill>
              </a:rPr>
              <a:t>cuando permitís que vuestros hijos vagabundeen y les toleráis que jueguen en el sábado, Dios os considera como violadores del sábado</a:t>
            </a:r>
            <a:r>
              <a:rPr lang="es-ES" b="1" dirty="0"/>
              <a:t>.—</a:t>
            </a:r>
            <a:r>
              <a:rPr lang="es-ES" b="1" dirty="0" err="1"/>
              <a:t>The</a:t>
            </a:r>
            <a:r>
              <a:rPr lang="es-ES" b="1" dirty="0"/>
              <a:t> </a:t>
            </a:r>
            <a:r>
              <a:rPr lang="es-ES" b="1" dirty="0" err="1"/>
              <a:t>Review</a:t>
            </a:r>
            <a:r>
              <a:rPr lang="es-ES" b="1" dirty="0"/>
              <a:t> and Herald, 19 de septiembre de 1854.</a:t>
            </a:r>
          </a:p>
        </p:txBody>
      </p:sp>
      <p:pic>
        <p:nvPicPr>
          <p:cNvPr id="2" name="Imagen 1">
            <a:extLst>
              <a:ext uri="{FF2B5EF4-FFF2-40B4-BE49-F238E27FC236}">
                <a16:creationId xmlns:a16="http://schemas.microsoft.com/office/drawing/2014/main" id="{BE43266D-710B-4261-A872-264C362951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75084" y="116392"/>
            <a:ext cx="2706460" cy="1243756"/>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3381C0F4-B5B9-89AC-9169-2878F307FF5B}"/>
              </a:ext>
            </a:extLst>
          </p:cNvPr>
          <p:cNvSpPr txBox="1"/>
          <p:nvPr/>
        </p:nvSpPr>
        <p:spPr>
          <a:xfrm>
            <a:off x="9483711" y="548827"/>
            <a:ext cx="2641586"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El sábado el día de delicia</a:t>
            </a:r>
          </a:p>
        </p:txBody>
      </p:sp>
      <p:sp>
        <p:nvSpPr>
          <p:cNvPr id="6" name="CuadroTexto 5">
            <a:extLst>
              <a:ext uri="{FF2B5EF4-FFF2-40B4-BE49-F238E27FC236}">
                <a16:creationId xmlns:a16="http://schemas.microsoft.com/office/drawing/2014/main" id="{10573F22-5B33-E008-9031-A67C3EE50B31}"/>
              </a:ext>
            </a:extLst>
          </p:cNvPr>
          <p:cNvSpPr txBox="1"/>
          <p:nvPr/>
        </p:nvSpPr>
        <p:spPr>
          <a:xfrm>
            <a:off x="5410918" y="1953363"/>
            <a:ext cx="6579798" cy="2385268"/>
          </a:xfrm>
          <a:prstGeom prst="rect">
            <a:avLst/>
          </a:prstGeom>
          <a:noFill/>
        </p:spPr>
        <p:txBody>
          <a:bodyPr wrap="square">
            <a:spAutoFit/>
          </a:bodyPr>
          <a:lstStyle/>
          <a:p>
            <a:pPr marL="342900" indent="-342900">
              <a:spcBef>
                <a:spcPts val="600"/>
              </a:spcBef>
              <a:buFont typeface="+mj-lt"/>
              <a:buAutoNum type="arabicPeriod" startAt="17"/>
            </a:pPr>
            <a:r>
              <a:rPr lang="es-ES" b="1" dirty="0">
                <a:solidFill>
                  <a:srgbClr val="C00000"/>
                </a:solidFill>
              </a:rPr>
              <a:t>Los padres pueden llevar a sus hijos al aire libre para contemplar a Dios en la naturaleza</a:t>
            </a:r>
            <a:r>
              <a:rPr lang="es-ES" b="1" dirty="0"/>
              <a:t>.—Manuscrito 3, 1879.</a:t>
            </a:r>
          </a:p>
          <a:p>
            <a:pPr marL="342900" indent="-342900">
              <a:spcBef>
                <a:spcPts val="600"/>
              </a:spcBef>
              <a:buClr>
                <a:srgbClr val="C00000"/>
              </a:buClr>
              <a:buFont typeface="+mj-lt"/>
              <a:buAutoNum type="arabicPeriod" startAt="17"/>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De ninguna manera mejor pueden los padres exaltar y honrar el sábado que </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ideando medios de impartir la debida instrucción a sus familias, e interesarlas en las cosas espirituales, dándoles una visión correcta del carácter de Dios, y de lo que él requiere de nosotros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 fin de perfeccionar el carácter cristiano y alcanzar la vida eterna. —Joyas de los Testimonios 1:278.</a:t>
            </a:r>
          </a:p>
        </p:txBody>
      </p:sp>
      <p:pic>
        <p:nvPicPr>
          <p:cNvPr id="12" name="Imagen 11" descr="Un grupo de personas caminando en una montaña&#10;&#10;Descripción generada automáticamente">
            <a:extLst>
              <a:ext uri="{FF2B5EF4-FFF2-40B4-BE49-F238E27FC236}">
                <a16:creationId xmlns:a16="http://schemas.microsoft.com/office/drawing/2014/main" id="{AF0601BF-1529-CFDA-161E-3EB499D62B85}"/>
              </a:ext>
            </a:extLst>
          </p:cNvPr>
          <p:cNvPicPr>
            <a:picLocks noChangeAspect="1"/>
          </p:cNvPicPr>
          <p:nvPr/>
        </p:nvPicPr>
        <p:blipFill rotWithShape="1">
          <a:blip r:embed="rId4">
            <a:extLst>
              <a:ext uri="{28A0092B-C50C-407E-A947-70E740481C1C}">
                <a14:useLocalDpi xmlns:a14="http://schemas.microsoft.com/office/drawing/2010/main" val="0"/>
              </a:ext>
            </a:extLst>
          </a:blip>
          <a:srcRect l="7901" r="8562"/>
          <a:stretch/>
        </p:blipFill>
        <p:spPr>
          <a:xfrm>
            <a:off x="2997983" y="2232099"/>
            <a:ext cx="2458885" cy="2239073"/>
          </a:xfrm>
          <a:prstGeom prst="ellipse">
            <a:avLst/>
          </a:prstGeom>
          <a:ln w="63500" cap="rnd">
            <a:solidFill>
              <a:srgbClr val="0071BC"/>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descr="Un niño sentado en una silla&#10;&#10;Descripción generada automáticamente con confianza baja">
            <a:extLst>
              <a:ext uri="{FF2B5EF4-FFF2-40B4-BE49-F238E27FC236}">
                <a16:creationId xmlns:a16="http://schemas.microsoft.com/office/drawing/2014/main" id="{EB76AFE9-3620-D3D9-7AD5-8D020D4FD0E3}"/>
              </a:ext>
            </a:extLst>
          </p:cNvPr>
          <p:cNvPicPr>
            <a:picLocks noChangeAspect="1"/>
          </p:cNvPicPr>
          <p:nvPr/>
        </p:nvPicPr>
        <p:blipFill rotWithShape="1">
          <a:blip r:embed="rId5">
            <a:extLst>
              <a:ext uri="{28A0092B-C50C-407E-A947-70E740481C1C}">
                <a14:useLocalDpi xmlns:a14="http://schemas.microsoft.com/office/drawing/2010/main" val="0"/>
              </a:ext>
            </a:extLst>
          </a:blip>
          <a:srcRect l="15495" t="8004" r="28179" b="16477"/>
          <a:stretch/>
        </p:blipFill>
        <p:spPr>
          <a:xfrm>
            <a:off x="8864876" y="4312296"/>
            <a:ext cx="3142325" cy="2369880"/>
          </a:xfrm>
          <a:prstGeom prst="ellipse">
            <a:avLst/>
          </a:prstGeom>
          <a:ln w="63500" cap="rnd">
            <a:solidFill>
              <a:srgbClr val="0071BC"/>
            </a:solidFill>
          </a:ln>
          <a:effectLst/>
          <a:scene3d>
            <a:camera prst="orthographicFront"/>
            <a:lightRig rig="contrasting" dir="t">
              <a:rot lat="0" lon="0" rev="3000000"/>
            </a:lightRig>
          </a:scene3d>
          <a:sp3d contourW="7620">
            <a:bevelT w="95250" h="31750"/>
            <a:contourClr>
              <a:srgbClr val="333333"/>
            </a:contourClr>
          </a:sp3d>
        </p:spPr>
      </p:pic>
      <p:pic>
        <p:nvPicPr>
          <p:cNvPr id="16" name="Imagen 15" descr="Un grupo de personas en una playa con el sol de fondo&#10;&#10;Descripción generada automáticamente">
            <a:extLst>
              <a:ext uri="{FF2B5EF4-FFF2-40B4-BE49-F238E27FC236}">
                <a16:creationId xmlns:a16="http://schemas.microsoft.com/office/drawing/2014/main" id="{7BB2AD8B-B496-90A4-0498-6C6B79972DC2}"/>
              </a:ext>
            </a:extLst>
          </p:cNvPr>
          <p:cNvPicPr>
            <a:picLocks noChangeAspect="1"/>
          </p:cNvPicPr>
          <p:nvPr/>
        </p:nvPicPr>
        <p:blipFill rotWithShape="1">
          <a:blip r:embed="rId6">
            <a:extLst>
              <a:ext uri="{28A0092B-C50C-407E-A947-70E740481C1C}">
                <a14:useLocalDpi xmlns:a14="http://schemas.microsoft.com/office/drawing/2010/main" val="0"/>
              </a:ext>
            </a:extLst>
          </a:blip>
          <a:srcRect l="7438" t="7060" r="7060" b="10460"/>
          <a:stretch/>
        </p:blipFill>
        <p:spPr>
          <a:xfrm>
            <a:off x="165370" y="2232100"/>
            <a:ext cx="2709614" cy="2239074"/>
          </a:xfrm>
          <a:prstGeom prst="ellipse">
            <a:avLst/>
          </a:prstGeom>
          <a:ln w="63500" cap="rnd">
            <a:solidFill>
              <a:srgbClr val="0071BC"/>
            </a:solidFill>
          </a:ln>
          <a:effectLst/>
          <a:scene3d>
            <a:camera prst="orthographicFront"/>
            <a:lightRig rig="contrasting" dir="t">
              <a:rot lat="0" lon="0" rev="3000000"/>
            </a:lightRig>
          </a:scene3d>
          <a:sp3d contourW="7620">
            <a:bevelT w="95250" h="31750"/>
            <a:contourClr>
              <a:srgbClr val="333333"/>
            </a:contourClr>
          </a:sp3d>
        </p:spPr>
      </p:pic>
      <p:sp>
        <p:nvSpPr>
          <p:cNvPr id="18" name="CuadroTexto 17">
            <a:extLst>
              <a:ext uri="{FF2B5EF4-FFF2-40B4-BE49-F238E27FC236}">
                <a16:creationId xmlns:a16="http://schemas.microsoft.com/office/drawing/2014/main" id="{32A22436-1E58-B12E-8829-6986A0659788}"/>
              </a:ext>
            </a:extLst>
          </p:cNvPr>
          <p:cNvSpPr txBox="1"/>
          <p:nvPr/>
        </p:nvSpPr>
        <p:spPr>
          <a:xfrm>
            <a:off x="253042" y="4471174"/>
            <a:ext cx="6094562" cy="2108269"/>
          </a:xfrm>
          <a:prstGeom prst="rect">
            <a:avLst/>
          </a:prstGeom>
          <a:noFill/>
        </p:spPr>
        <p:txBody>
          <a:bodyPr wrap="square">
            <a:spAutoFit/>
          </a:bodyPr>
          <a:lstStyle/>
          <a:p>
            <a:pPr marL="342900" indent="-342900">
              <a:spcBef>
                <a:spcPts val="600"/>
              </a:spcBef>
              <a:buFont typeface="+mj-lt"/>
              <a:buAutoNum type="arabicPeriod" startAt="17"/>
            </a:pP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Padres, haced del sábado una delicia para que vuestros hijos puedan esperarlo con placer y recibirlo con gozo en su corazón</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.—Joyas de los Testimonios 1:278.</a:t>
            </a:r>
          </a:p>
          <a:p>
            <a:pPr marL="342900" indent="-342900">
              <a:spcBef>
                <a:spcPts val="600"/>
              </a:spcBef>
              <a:buFont typeface="+mj-lt"/>
              <a:buAutoNum type="arabicPeriod" startAt="17"/>
            </a:pP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Al bajar el sol, señalen la voz de la oración y el himno de alabanza el fin de las horas sagradas, e invitad a Dios a acompañaros con su presencia en los cuidados de la semana de trabajos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.—Joyas de los Testimonios 3:25.</a:t>
            </a:r>
          </a:p>
        </p:txBody>
      </p:sp>
      <p:pic>
        <p:nvPicPr>
          <p:cNvPr id="22" name="Imagen 21" descr="Texto, Carta&#10;&#10;Descripción generada automáticamente">
            <a:extLst>
              <a:ext uri="{FF2B5EF4-FFF2-40B4-BE49-F238E27FC236}">
                <a16:creationId xmlns:a16="http://schemas.microsoft.com/office/drawing/2014/main" id="{2DAA5E9F-4FBA-B1A5-C0B8-50AEDEE7AA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8849" y="4555488"/>
            <a:ext cx="2521968" cy="2022217"/>
          </a:xfrm>
          <a:prstGeom prst="ellipse">
            <a:avLst/>
          </a:prstGeom>
          <a:ln w="63500" cap="rnd">
            <a:solidFill>
              <a:srgbClr val="0071BC"/>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361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heel(1)">
                                      <p:cBhvr>
                                        <p:cTn id="35" dur="500"/>
                                        <p:tgtEl>
                                          <p:spTgt spid="2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wipe(left)">
                                      <p:cBhvr>
                                        <p:cTn id="39" dur="500"/>
                                        <p:tgtEl>
                                          <p:spTgt spid="1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500"/>
                                        <p:tgtEl>
                                          <p:spTgt spid="14"/>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8">
                                            <p:txEl>
                                              <p:pRg st="1" end="1"/>
                                            </p:txEl>
                                          </p:spTgt>
                                        </p:tgtEl>
                                        <p:attrNameLst>
                                          <p:attrName>style.visibility</p:attrName>
                                        </p:attrNameLst>
                                      </p:cBhvr>
                                      <p:to>
                                        <p:strVal val="visible"/>
                                      </p:to>
                                    </p:set>
                                    <p:animEffect transition="in" filter="wipe(left)">
                                      <p:cBhvr>
                                        <p:cTn id="48"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P spid="1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16717" r="20259"/>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41163" y="1138327"/>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6000" b="1" dirty="0">
                <a:ln w="6600">
                  <a:solidFill>
                    <a:srgbClr val="E13B44"/>
                  </a:solidFill>
                  <a:prstDash val="solid"/>
                </a:ln>
                <a:solidFill>
                  <a:srgbClr val="FFFF66"/>
                </a:solidFill>
                <a:effectLst>
                  <a:outerShdw dist="38100" dir="2700000" algn="tl" rotWithShape="0">
                    <a:srgbClr val="000000"/>
                  </a:outerShdw>
                </a:effectLst>
              </a:rPr>
              <a:t>Preservación de la integridad moral</a:t>
            </a:r>
          </a:p>
        </p:txBody>
      </p:sp>
    </p:spTree>
    <p:extLst>
      <p:ext uri="{BB962C8B-B14F-4D97-AF65-F5344CB8AC3E}">
        <p14:creationId xmlns:p14="http://schemas.microsoft.com/office/powerpoint/2010/main" val="15265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1.66667E-6 -1.85185E-6 L 1.66667E-6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F6E1377-8412-851E-09FF-422DC82DDCCE}"/>
              </a:ext>
            </a:extLst>
          </p:cNvPr>
          <p:cNvSpPr txBox="1"/>
          <p:nvPr/>
        </p:nvSpPr>
        <p:spPr>
          <a:xfrm>
            <a:off x="347213" y="125885"/>
            <a:ext cx="5941444" cy="923330"/>
          </a:xfrm>
          <a:prstGeom prst="rect">
            <a:avLst/>
          </a:prstGeom>
          <a:noFill/>
        </p:spPr>
        <p:txBody>
          <a:bodyPr wrap="square">
            <a:spAutoFit/>
          </a:bodyPr>
          <a:lstStyle/>
          <a:p>
            <a:r>
              <a:rPr lang="es-ES" b="1" dirty="0">
                <a:solidFill>
                  <a:srgbClr val="C00000"/>
                </a:solidFill>
              </a:rPr>
              <a:t>La educación y preparación de los jóvenes debe ser de un carácter que ensalce las cosas sagradas y estimule la devoción pura a Dios</a:t>
            </a:r>
            <a:r>
              <a:rPr lang="es-ES" b="1" dirty="0"/>
              <a:t>.—Joyas de los Testimonios 2:198, 199.</a:t>
            </a:r>
          </a:p>
        </p:txBody>
      </p:sp>
      <p:sp>
        <p:nvSpPr>
          <p:cNvPr id="7" name="CuadroTexto 6">
            <a:extLst>
              <a:ext uri="{FF2B5EF4-FFF2-40B4-BE49-F238E27FC236}">
                <a16:creationId xmlns:a16="http://schemas.microsoft.com/office/drawing/2014/main" id="{11A8227B-25F7-79F9-1B74-78EA45F99186}"/>
              </a:ext>
            </a:extLst>
          </p:cNvPr>
          <p:cNvSpPr txBox="1"/>
          <p:nvPr/>
        </p:nvSpPr>
        <p:spPr>
          <a:xfrm>
            <a:off x="347213" y="1035704"/>
            <a:ext cx="6467655" cy="1200329"/>
          </a:xfrm>
          <a:prstGeom prst="rect">
            <a:avLst/>
          </a:prstGeom>
          <a:noFill/>
        </p:spPr>
        <p:txBody>
          <a:bodyPr wrap="square">
            <a:spAutoFit/>
          </a:bodyPr>
          <a:lstStyle/>
          <a:p>
            <a:r>
              <a:rPr lang="es-ES" b="1" dirty="0">
                <a:solidFill>
                  <a:srgbClr val="C00000"/>
                </a:solidFill>
              </a:rPr>
              <a:t>La verdadera reverencia hacia Dios es inspirada por el sentimiento de su infinita grandeza y la comprensión de su presencia</a:t>
            </a:r>
            <a:r>
              <a:rPr lang="es-ES" b="1" dirty="0"/>
              <a:t>. </a:t>
            </a:r>
            <a:r>
              <a:rPr lang="es-ES" b="1" dirty="0">
                <a:solidFill>
                  <a:srgbClr val="C00000"/>
                </a:solidFill>
              </a:rPr>
              <a:t>El corazón de todo niño debería ser profundamente impresionado con esta sensación del Invisible.</a:t>
            </a:r>
            <a:r>
              <a:rPr lang="es-ES" b="1" dirty="0"/>
              <a:t>—La Educación, 237.</a:t>
            </a:r>
          </a:p>
        </p:txBody>
      </p:sp>
      <p:sp>
        <p:nvSpPr>
          <p:cNvPr id="9" name="CuadroTexto 8">
            <a:extLst>
              <a:ext uri="{FF2B5EF4-FFF2-40B4-BE49-F238E27FC236}">
                <a16:creationId xmlns:a16="http://schemas.microsoft.com/office/drawing/2014/main" id="{774FF777-6DBD-E6A1-B887-3D1DAB838966}"/>
              </a:ext>
            </a:extLst>
          </p:cNvPr>
          <p:cNvSpPr txBox="1"/>
          <p:nvPr/>
        </p:nvSpPr>
        <p:spPr>
          <a:xfrm>
            <a:off x="2666660" y="2362816"/>
            <a:ext cx="6851364" cy="1754326"/>
          </a:xfrm>
          <a:prstGeom prst="rect">
            <a:avLst/>
          </a:prstGeom>
          <a:noFill/>
        </p:spPr>
        <p:txBody>
          <a:bodyPr wrap="square">
            <a:spAutoFit/>
          </a:bodyPr>
          <a:lstStyle/>
          <a:p>
            <a:r>
              <a:rPr lang="es-ES" b="1" dirty="0">
                <a:solidFill>
                  <a:srgbClr val="C00000"/>
                </a:solidFill>
              </a:rPr>
              <a:t>Se debería mostrar reverencia hacia el nombre de Dios. Nunca se debería pronunciar ese nombre con ligereza o indiferencia. </a:t>
            </a:r>
            <a:r>
              <a:rPr lang="es-ES" b="1" dirty="0"/>
              <a:t>Hasta en la oración se debería evitar su repetición frecuente o innecesaria. “Santo y temible es su nombre”. Salmos 111:9. Los ángeles, al pronunciarlo, cubren sus rostros. ¡Con cuánta reverencia deberíamos pronunciarlo nosotros que somos caídos y pecadores!—La Educación, 238.</a:t>
            </a:r>
          </a:p>
        </p:txBody>
      </p:sp>
      <p:sp>
        <p:nvSpPr>
          <p:cNvPr id="13" name="CuadroTexto 12">
            <a:extLst>
              <a:ext uri="{FF2B5EF4-FFF2-40B4-BE49-F238E27FC236}">
                <a16:creationId xmlns:a16="http://schemas.microsoft.com/office/drawing/2014/main" id="{C17D86AA-8435-D3D1-28A4-3D4D533714EE}"/>
              </a:ext>
            </a:extLst>
          </p:cNvPr>
          <p:cNvSpPr txBox="1"/>
          <p:nvPr/>
        </p:nvSpPr>
        <p:spPr>
          <a:xfrm>
            <a:off x="2666660" y="4227020"/>
            <a:ext cx="6985916" cy="1200329"/>
          </a:xfrm>
          <a:prstGeom prst="rect">
            <a:avLst/>
          </a:prstGeom>
          <a:noFill/>
        </p:spPr>
        <p:txBody>
          <a:bodyPr wrap="square">
            <a:spAutoFit/>
          </a:bodyPr>
          <a:lstStyle/>
          <a:p>
            <a:r>
              <a:rPr lang="es-ES" b="1" dirty="0">
                <a:solidFill>
                  <a:srgbClr val="C00000"/>
                </a:solidFill>
              </a:rPr>
              <a:t>Deberíamos reverenciar la Palabra de Dios.</a:t>
            </a:r>
            <a:r>
              <a:rPr lang="es-ES" b="1" dirty="0"/>
              <a:t> Deberíamos mostrar respeto hacia el volumen impreso y no darle usos comunes ni manosearlo descuidadamente. </a:t>
            </a:r>
            <a:r>
              <a:rPr lang="es-ES" b="1" dirty="0">
                <a:solidFill>
                  <a:srgbClr val="C00000"/>
                </a:solidFill>
              </a:rPr>
              <a:t>Nunca debería ser citada la Escritura en broma, ni parafraseada para decir una agudeza</a:t>
            </a:r>
            <a:r>
              <a:rPr lang="es-ES" b="1" dirty="0"/>
              <a:t>.—La Educación, 238. </a:t>
            </a:r>
          </a:p>
        </p:txBody>
      </p:sp>
      <p:grpSp>
        <p:nvGrpSpPr>
          <p:cNvPr id="20" name="Grupo 19">
            <a:extLst>
              <a:ext uri="{FF2B5EF4-FFF2-40B4-BE49-F238E27FC236}">
                <a16:creationId xmlns:a16="http://schemas.microsoft.com/office/drawing/2014/main" id="{D55BDA40-D29D-3BBA-BCC4-3CF227D39772}"/>
              </a:ext>
            </a:extLst>
          </p:cNvPr>
          <p:cNvGrpSpPr/>
          <p:nvPr/>
        </p:nvGrpSpPr>
        <p:grpSpPr>
          <a:xfrm>
            <a:off x="9518024" y="125628"/>
            <a:ext cx="2554284" cy="1173822"/>
            <a:chOff x="9518024" y="125628"/>
            <a:chExt cx="2554284" cy="1173822"/>
          </a:xfrm>
        </p:grpSpPr>
        <p:pic>
          <p:nvPicPr>
            <p:cNvPr id="10" name="Imagen 9">
              <a:extLst>
                <a:ext uri="{FF2B5EF4-FFF2-40B4-BE49-F238E27FC236}">
                  <a16:creationId xmlns:a16="http://schemas.microsoft.com/office/drawing/2014/main" id="{AD739DE1-212A-3A14-5D8A-8B6D0A4397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518024" y="125628"/>
              <a:ext cx="2554284" cy="1173822"/>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A0F2F679-03CA-2F03-14B5-388069D221FA}"/>
                </a:ext>
              </a:extLst>
            </p:cNvPr>
            <p:cNvSpPr txBox="1"/>
            <p:nvPr/>
          </p:nvSpPr>
          <p:spPr>
            <a:xfrm>
              <a:off x="9933078" y="389373"/>
              <a:ext cx="1992701" cy="646331"/>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La reverencia por lo que es santo</a:t>
              </a:r>
            </a:p>
          </p:txBody>
        </p:sp>
      </p:grpSp>
      <p:sp>
        <p:nvSpPr>
          <p:cNvPr id="2" name="CuadroTexto 1">
            <a:extLst>
              <a:ext uri="{FF2B5EF4-FFF2-40B4-BE49-F238E27FC236}">
                <a16:creationId xmlns:a16="http://schemas.microsoft.com/office/drawing/2014/main" id="{39388C5D-2C66-F615-8EB8-488016119C4A}"/>
              </a:ext>
            </a:extLst>
          </p:cNvPr>
          <p:cNvSpPr txBox="1"/>
          <p:nvPr/>
        </p:nvSpPr>
        <p:spPr>
          <a:xfrm>
            <a:off x="2666660" y="5537228"/>
            <a:ext cx="6985916" cy="1200329"/>
          </a:xfrm>
          <a:prstGeom prst="rect">
            <a:avLst/>
          </a:prstGeom>
          <a:noFill/>
        </p:spPr>
        <p:txBody>
          <a:bodyPr wrap="square">
            <a:spAutoFit/>
          </a:bodyPr>
          <a:lstStyle/>
          <a:p>
            <a:r>
              <a:rPr lang="es-ES" b="1" dirty="0"/>
              <a:t>Debería enseñarse al niño a </a:t>
            </a:r>
            <a:r>
              <a:rPr lang="es-ES" b="1" dirty="0">
                <a:solidFill>
                  <a:srgbClr val="C00000"/>
                </a:solidFill>
              </a:rPr>
              <a:t>considerar sagrados la hora y el lugar de oración y los cultos públicos</a:t>
            </a:r>
            <a:r>
              <a:rPr lang="es-ES" b="1" dirty="0"/>
              <a:t>, porque Dios está en ellos. Y al manifestar reverencia en la actitud y conducta, el sentimiento que lo inspire se profundizará.—La Educación, 237.</a:t>
            </a:r>
          </a:p>
        </p:txBody>
      </p:sp>
      <p:pic>
        <p:nvPicPr>
          <p:cNvPr id="4" name="Imagen 3" descr="Un par de personas sentadas en una montaña&#10;&#10;Descripción generada automáticamente con confianza media">
            <a:extLst>
              <a:ext uri="{FF2B5EF4-FFF2-40B4-BE49-F238E27FC236}">
                <a16:creationId xmlns:a16="http://schemas.microsoft.com/office/drawing/2014/main" id="{A629AD2C-A493-3339-70F1-0DE0123A9E23}"/>
              </a:ext>
            </a:extLst>
          </p:cNvPr>
          <p:cNvPicPr>
            <a:picLocks noChangeAspect="1"/>
          </p:cNvPicPr>
          <p:nvPr/>
        </p:nvPicPr>
        <p:blipFill rotWithShape="1">
          <a:blip r:embed="rId4">
            <a:extLst>
              <a:ext uri="{28A0092B-C50C-407E-A947-70E740481C1C}">
                <a14:useLocalDpi xmlns:a14="http://schemas.microsoft.com/office/drawing/2010/main" val="0"/>
              </a:ext>
            </a:extLst>
          </a:blip>
          <a:srcRect l="10646"/>
          <a:stretch/>
        </p:blipFill>
        <p:spPr>
          <a:xfrm>
            <a:off x="6853249" y="197819"/>
            <a:ext cx="2443252" cy="2121867"/>
          </a:xfrm>
          <a:prstGeom prst="roundRect">
            <a:avLst>
              <a:gd name="adj" fmla="val 4167"/>
            </a:avLst>
          </a:prstGeom>
          <a:solidFill>
            <a:srgbClr val="FFFFFF"/>
          </a:solidFill>
          <a:ln w="76200" cap="sq">
            <a:solidFill>
              <a:srgbClr val="C06DB7"/>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Un joven con un celular en la mano&#10;&#10;Descripción generada automáticamente con confianza baja">
            <a:extLst>
              <a:ext uri="{FF2B5EF4-FFF2-40B4-BE49-F238E27FC236}">
                <a16:creationId xmlns:a16="http://schemas.microsoft.com/office/drawing/2014/main" id="{44162E75-6F35-FAB2-007A-9A9F5C820630}"/>
              </a:ext>
            </a:extLst>
          </p:cNvPr>
          <p:cNvPicPr>
            <a:picLocks noChangeAspect="1"/>
          </p:cNvPicPr>
          <p:nvPr/>
        </p:nvPicPr>
        <p:blipFill rotWithShape="1">
          <a:blip r:embed="rId5">
            <a:extLst>
              <a:ext uri="{28A0092B-C50C-407E-A947-70E740481C1C}">
                <a14:useLocalDpi xmlns:a14="http://schemas.microsoft.com/office/drawing/2010/main" val="0"/>
              </a:ext>
            </a:extLst>
          </a:blip>
          <a:srcRect t="7864" b="7864"/>
          <a:stretch/>
        </p:blipFill>
        <p:spPr>
          <a:xfrm>
            <a:off x="223904" y="5353860"/>
            <a:ext cx="2377440" cy="1333241"/>
          </a:xfrm>
          <a:prstGeom prst="roundRect">
            <a:avLst>
              <a:gd name="adj" fmla="val 4167"/>
            </a:avLst>
          </a:prstGeom>
          <a:solidFill>
            <a:srgbClr val="FFFFFF"/>
          </a:solidFill>
          <a:ln w="76200" cap="sq">
            <a:solidFill>
              <a:srgbClr val="C06DB7"/>
            </a:solidFill>
            <a:miter lim="800000"/>
          </a:ln>
          <a:effectLst/>
          <a:scene3d>
            <a:camera prst="orthographicFront"/>
            <a:lightRig rig="threePt" dir="t">
              <a:rot lat="0" lon="0" rev="2700000"/>
            </a:lightRig>
          </a:scene3d>
          <a:sp3d>
            <a:bevelT h="38100"/>
            <a:contourClr>
              <a:srgbClr val="C0C0C0"/>
            </a:contourClr>
          </a:sp3d>
        </p:spPr>
      </p:pic>
      <p:pic>
        <p:nvPicPr>
          <p:cNvPr id="15" name="Imagen 14" descr="Imagen que contiene persona, alimentos&#10;&#10;Descripción generada automáticamente">
            <a:extLst>
              <a:ext uri="{FF2B5EF4-FFF2-40B4-BE49-F238E27FC236}">
                <a16:creationId xmlns:a16="http://schemas.microsoft.com/office/drawing/2014/main" id="{8F4F883D-8D53-9B3F-F916-DE1ED51A83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2576" y="1468945"/>
            <a:ext cx="2299173" cy="3448760"/>
          </a:xfrm>
          <a:prstGeom prst="roundRect">
            <a:avLst>
              <a:gd name="adj" fmla="val 4167"/>
            </a:avLst>
          </a:prstGeom>
          <a:solidFill>
            <a:srgbClr val="FFFFFF"/>
          </a:solidFill>
          <a:ln w="76200" cap="sq">
            <a:solidFill>
              <a:srgbClr val="C06DB7"/>
            </a:solidFill>
            <a:miter lim="800000"/>
          </a:ln>
          <a:effectLst/>
          <a:scene3d>
            <a:camera prst="orthographicFront"/>
            <a:lightRig rig="threePt" dir="t">
              <a:rot lat="0" lon="0" rev="2700000"/>
            </a:lightRig>
          </a:scene3d>
          <a:sp3d>
            <a:bevelT h="38100"/>
            <a:contourClr>
              <a:srgbClr val="C0C0C0"/>
            </a:contourClr>
          </a:sp3d>
        </p:spPr>
      </p:pic>
      <p:pic>
        <p:nvPicPr>
          <p:cNvPr id="17" name="Imagen 16" descr="Pintura de personas en una montaña&#10;&#10;Descripción generada automáticamente con confianza baja">
            <a:extLst>
              <a:ext uri="{FF2B5EF4-FFF2-40B4-BE49-F238E27FC236}">
                <a16:creationId xmlns:a16="http://schemas.microsoft.com/office/drawing/2014/main" id="{003F2EC7-7782-A9D2-5FF1-FB7C89599F4D}"/>
              </a:ext>
            </a:extLst>
          </p:cNvPr>
          <p:cNvPicPr>
            <a:picLocks noChangeAspect="1"/>
          </p:cNvPicPr>
          <p:nvPr/>
        </p:nvPicPr>
        <p:blipFill rotWithShape="1">
          <a:blip r:embed="rId7">
            <a:extLst>
              <a:ext uri="{28A0092B-C50C-407E-A947-70E740481C1C}">
                <a14:useLocalDpi xmlns:a14="http://schemas.microsoft.com/office/drawing/2010/main" val="0"/>
              </a:ext>
            </a:extLst>
          </a:blip>
          <a:srcRect t="6008"/>
          <a:stretch/>
        </p:blipFill>
        <p:spPr>
          <a:xfrm>
            <a:off x="240658" y="2269136"/>
            <a:ext cx="2377440" cy="2933621"/>
          </a:xfrm>
          <a:prstGeom prst="roundRect">
            <a:avLst>
              <a:gd name="adj" fmla="val 4167"/>
            </a:avLst>
          </a:prstGeom>
          <a:solidFill>
            <a:srgbClr val="FFFFFF"/>
          </a:solidFill>
          <a:ln w="76200" cap="sq">
            <a:solidFill>
              <a:srgbClr val="C06DB7"/>
            </a:solidFill>
            <a:miter lim="800000"/>
          </a:ln>
          <a:effectLst/>
          <a:scene3d>
            <a:camera prst="orthographicFront"/>
            <a:lightRig rig="threePt" dir="t">
              <a:rot lat="0" lon="0" rev="2700000"/>
            </a:lightRig>
          </a:scene3d>
          <a:sp3d>
            <a:bevelT h="38100"/>
            <a:contourClr>
              <a:srgbClr val="C0C0C0"/>
            </a:contourClr>
          </a:sp3d>
        </p:spPr>
      </p:pic>
      <p:pic>
        <p:nvPicPr>
          <p:cNvPr id="19" name="Imagen 18" descr="Un grupo de personas sentadas en una sala&#10;&#10;Descripción generada automáticamente con confianza media">
            <a:extLst>
              <a:ext uri="{FF2B5EF4-FFF2-40B4-BE49-F238E27FC236}">
                <a16:creationId xmlns:a16="http://schemas.microsoft.com/office/drawing/2014/main" id="{2B9B5F9F-7B02-3024-0E2A-6E0A84DFE8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6338" y="5069182"/>
            <a:ext cx="2169667" cy="1627250"/>
          </a:xfrm>
          <a:prstGeom prst="roundRect">
            <a:avLst>
              <a:gd name="adj" fmla="val 4167"/>
            </a:avLst>
          </a:prstGeom>
          <a:solidFill>
            <a:srgbClr val="FFFFFF"/>
          </a:solidFill>
          <a:ln w="76200" cap="sq">
            <a:solidFill>
              <a:srgbClr val="C06DB7"/>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4770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2)">
                                      <p:cBhvr>
                                        <p:cTn id="7" dur="1000"/>
                                        <p:tgtEl>
                                          <p:spTgt spid="20"/>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20"/>
                                        </p:tgtEl>
                                      </p:cBhvr>
                                    </p:animEffect>
                                    <p:animScale>
                                      <p:cBhvr>
                                        <p:cTn id="11" dur="250" autoRev="1" fill="hold"/>
                                        <p:tgtEl>
                                          <p:spTgt spid="2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
                                        <p:tgtEl>
                                          <p:spTgt spid="4"/>
                                        </p:tgtEl>
                                      </p:cBhvr>
                                    </p:animEffect>
                                    <p:anim calcmode="lin" valueType="num">
                                      <p:cBhvr>
                                        <p:cTn id="17" dur="400" fill="hold"/>
                                        <p:tgtEl>
                                          <p:spTgt spid="4"/>
                                        </p:tgtEl>
                                        <p:attrNameLst>
                                          <p:attrName>ppt_x</p:attrName>
                                        </p:attrNameLst>
                                      </p:cBhvr>
                                      <p:tavLst>
                                        <p:tav tm="0">
                                          <p:val>
                                            <p:strVal val="#ppt_x"/>
                                          </p:val>
                                        </p:tav>
                                        <p:tav tm="100000">
                                          <p:val>
                                            <p:strVal val="#ppt_x"/>
                                          </p:val>
                                        </p:tav>
                                      </p:tavLst>
                                    </p:anim>
                                    <p:anim calcmode="lin" valueType="num">
                                      <p:cBhvr>
                                        <p:cTn id="18" dur="400" fill="hold"/>
                                        <p:tgtEl>
                                          <p:spTgt spid="4"/>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
                                        <p:tgtEl>
                                          <p:spTgt spid="17"/>
                                        </p:tgtEl>
                                      </p:cBhvr>
                                    </p:animEffect>
                                    <p:anim calcmode="lin" valueType="num">
                                      <p:cBhvr>
                                        <p:cTn id="30" dur="400" fill="hold"/>
                                        <p:tgtEl>
                                          <p:spTgt spid="17"/>
                                        </p:tgtEl>
                                        <p:attrNameLst>
                                          <p:attrName>ppt_x</p:attrName>
                                        </p:attrNameLst>
                                      </p:cBhvr>
                                      <p:tavLst>
                                        <p:tav tm="0">
                                          <p:val>
                                            <p:strVal val="#ppt_x"/>
                                          </p:val>
                                        </p:tav>
                                        <p:tav tm="100000">
                                          <p:val>
                                            <p:strVal val="#ppt_x"/>
                                          </p:val>
                                        </p:tav>
                                      </p:tavLst>
                                    </p:anim>
                                    <p:anim calcmode="lin" valueType="num">
                                      <p:cBhvr>
                                        <p:cTn id="31" dur="400" fill="hold"/>
                                        <p:tgtEl>
                                          <p:spTgt spid="17"/>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3"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
                                        <p:tgtEl>
                                          <p:spTgt spid="15"/>
                                        </p:tgtEl>
                                      </p:cBhvr>
                                    </p:animEffect>
                                    <p:anim calcmode="lin" valueType="num">
                                      <p:cBhvr>
                                        <p:cTn id="43" dur="400" fill="hold"/>
                                        <p:tgtEl>
                                          <p:spTgt spid="15"/>
                                        </p:tgtEl>
                                        <p:attrNameLst>
                                          <p:attrName>ppt_x</p:attrName>
                                        </p:attrNameLst>
                                      </p:cBhvr>
                                      <p:tavLst>
                                        <p:tav tm="0">
                                          <p:val>
                                            <p:strVal val="#ppt_x"/>
                                          </p:val>
                                        </p:tav>
                                        <p:tav tm="100000">
                                          <p:val>
                                            <p:strVal val="#ppt_x"/>
                                          </p:val>
                                        </p:tav>
                                      </p:tavLst>
                                    </p:anim>
                                    <p:anim calcmode="lin" valueType="num">
                                      <p:cBhvr>
                                        <p:cTn id="44" dur="400" fill="hold"/>
                                        <p:tgtEl>
                                          <p:spTgt spid="15"/>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43"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
                                        <p:tgtEl>
                                          <p:spTgt spid="12"/>
                                        </p:tgtEl>
                                      </p:cBhvr>
                                    </p:animEffect>
                                    <p:anim calcmode="lin" valueType="num">
                                      <p:cBhvr>
                                        <p:cTn id="56" dur="400" fill="hold"/>
                                        <p:tgtEl>
                                          <p:spTgt spid="12"/>
                                        </p:tgtEl>
                                        <p:attrNameLst>
                                          <p:attrName>ppt_x</p:attrName>
                                        </p:attrNameLst>
                                      </p:cBhvr>
                                      <p:tavLst>
                                        <p:tav tm="0">
                                          <p:val>
                                            <p:strVal val="#ppt_x"/>
                                          </p:val>
                                        </p:tav>
                                        <p:tav tm="100000">
                                          <p:val>
                                            <p:strVal val="#ppt_x"/>
                                          </p:val>
                                        </p:tav>
                                      </p:tavLst>
                                    </p:anim>
                                    <p:anim calcmode="lin" valueType="num">
                                      <p:cBhvr>
                                        <p:cTn id="57" dur="400" fill="hold"/>
                                        <p:tgtEl>
                                          <p:spTgt spid="12"/>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43"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
                                        <p:tgtEl>
                                          <p:spTgt spid="19"/>
                                        </p:tgtEl>
                                      </p:cBhvr>
                                    </p:animEffect>
                                    <p:anim calcmode="lin" valueType="num">
                                      <p:cBhvr>
                                        <p:cTn id="69" dur="400" fill="hold"/>
                                        <p:tgtEl>
                                          <p:spTgt spid="19"/>
                                        </p:tgtEl>
                                        <p:attrNameLst>
                                          <p:attrName>ppt_x</p:attrName>
                                        </p:attrNameLst>
                                      </p:cBhvr>
                                      <p:tavLst>
                                        <p:tav tm="0">
                                          <p:val>
                                            <p:strVal val="#ppt_x"/>
                                          </p:val>
                                        </p:tav>
                                        <p:tav tm="100000">
                                          <p:val>
                                            <p:strVal val="#ppt_x"/>
                                          </p:val>
                                        </p:tav>
                                      </p:tavLst>
                                    </p:anim>
                                    <p:anim calcmode="lin" valueType="num">
                                      <p:cBhvr>
                                        <p:cTn id="70" dur="400" fill="hold"/>
                                        <p:tgtEl>
                                          <p:spTgt spid="19"/>
                                        </p:tgtEl>
                                        <p:attrNameLst>
                                          <p:attrName>ppt_y</p:attrName>
                                        </p:attrNameLst>
                                      </p:cBhvr>
                                      <p:tavLst>
                                        <p:tav tm="0">
                                          <p:val>
                                            <p:strVal val="#ppt_y+0.31"/>
                                          </p:val>
                                        </p:tav>
                                        <p:tav tm="100000">
                                          <p:val>
                                            <p:strVal val="#ppt_y+0.31"/>
                                          </p:val>
                                        </p:tav>
                                      </p:tavLst>
                                    </p:anim>
                                    <p:anim calcmode="lin" valueType="num">
                                      <p:cBhvr>
                                        <p:cTn id="71"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2"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left)">
                                      <p:cBhvr>
                                        <p:cTn id="7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B03D10E-FAB8-E237-B257-B28E30CE1DF8}"/>
              </a:ext>
            </a:extLst>
          </p:cNvPr>
          <p:cNvSpPr txBox="1"/>
          <p:nvPr/>
        </p:nvSpPr>
        <p:spPr>
          <a:xfrm>
            <a:off x="158150" y="99121"/>
            <a:ext cx="8044556" cy="1200329"/>
          </a:xfrm>
          <a:prstGeom prst="rect">
            <a:avLst/>
          </a:prstGeom>
          <a:noFill/>
        </p:spPr>
        <p:txBody>
          <a:bodyPr wrap="square">
            <a:spAutoFit/>
          </a:bodyPr>
          <a:lstStyle/>
          <a:p>
            <a:r>
              <a:rPr lang="es-ES" b="1" dirty="0"/>
              <a:t>Muchos... no tienen verdadero aprecio por el carácter sagrado de las cosas eternas. Casi todos necesitan que se les enseñe a conducirse en la casa de Dios. </a:t>
            </a:r>
            <a:r>
              <a:rPr lang="es-ES" b="1" dirty="0">
                <a:solidFill>
                  <a:srgbClr val="C00000"/>
                </a:solidFill>
              </a:rPr>
              <a:t>Los padres no deben sólo enseñar, sino ordenar a sus hijos que entren en el santuario con seriedad y reverencia</a:t>
            </a:r>
            <a:r>
              <a:rPr lang="es-ES" b="1" dirty="0"/>
              <a:t>.—Joyas de los Testimonios 2:199.</a:t>
            </a:r>
          </a:p>
        </p:txBody>
      </p:sp>
      <p:sp>
        <p:nvSpPr>
          <p:cNvPr id="10" name="CuadroTexto 9">
            <a:extLst>
              <a:ext uri="{FF2B5EF4-FFF2-40B4-BE49-F238E27FC236}">
                <a16:creationId xmlns:a16="http://schemas.microsoft.com/office/drawing/2014/main" id="{F7066B0A-C85B-D7AF-5156-BA236A430E8D}"/>
              </a:ext>
            </a:extLst>
          </p:cNvPr>
          <p:cNvSpPr txBox="1"/>
          <p:nvPr/>
        </p:nvSpPr>
        <p:spPr>
          <a:xfrm>
            <a:off x="158150" y="1210428"/>
            <a:ext cx="11914158" cy="1754326"/>
          </a:xfrm>
          <a:prstGeom prst="rect">
            <a:avLst/>
          </a:prstGeom>
          <a:noFill/>
        </p:spPr>
        <p:txBody>
          <a:bodyPr wrap="square">
            <a:spAutoFit/>
          </a:bodyPr>
          <a:lstStyle/>
          <a:p>
            <a:r>
              <a:rPr lang="es-ES" b="1" dirty="0"/>
              <a:t>La casa de Dios es profanada con frecuencia y el sábado es violado por los hijos de los observadores del sábado. </a:t>
            </a:r>
            <a:r>
              <a:rPr lang="es-ES" b="1" dirty="0">
                <a:solidFill>
                  <a:srgbClr val="C00000"/>
                </a:solidFill>
              </a:rPr>
              <a:t>En algunos casos aun se les permite correr por la casa [iglesia], jugar, conversar y manifestar su mal genio en las mismas reuniones donde los santos debieran rendir culto a Dios en la belleza de la santidad. Y el lugar que debería ser santo, y donde debería reinar una quietud santa, y donde debiera haber un orden perfecto, limpieza y humildad, se convierte en una perfecta Babilonia, “confusión”. Esto es suficiente para provocar el desagrado de Dios y ahuyentar su presencia de nuestras asambleas.</a:t>
            </a:r>
            <a:r>
              <a:rPr lang="es-ES" b="1" dirty="0"/>
              <a:t>—</a:t>
            </a:r>
            <a:r>
              <a:rPr lang="es-ES" b="1" dirty="0" err="1"/>
              <a:t>The</a:t>
            </a:r>
            <a:r>
              <a:rPr lang="es-ES" b="1" dirty="0"/>
              <a:t> </a:t>
            </a:r>
            <a:r>
              <a:rPr lang="es-ES" b="1" dirty="0" err="1"/>
              <a:t>Review</a:t>
            </a:r>
            <a:r>
              <a:rPr lang="es-ES" b="1" dirty="0"/>
              <a:t> and Herald, 19 de septiembre de 1854. </a:t>
            </a:r>
          </a:p>
        </p:txBody>
      </p:sp>
      <p:pic>
        <p:nvPicPr>
          <p:cNvPr id="7" name="Imagen 6">
            <a:extLst>
              <a:ext uri="{FF2B5EF4-FFF2-40B4-BE49-F238E27FC236}">
                <a16:creationId xmlns:a16="http://schemas.microsoft.com/office/drawing/2014/main" id="{9A13F46B-FF91-3C79-B4E7-2F02E1D99C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518024" y="99750"/>
            <a:ext cx="2554284" cy="1173822"/>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E7BF2CC8-E820-054A-40AB-D270E1CEBE95}"/>
              </a:ext>
            </a:extLst>
          </p:cNvPr>
          <p:cNvSpPr txBox="1"/>
          <p:nvPr/>
        </p:nvSpPr>
        <p:spPr>
          <a:xfrm>
            <a:off x="9961071" y="363495"/>
            <a:ext cx="1992701" cy="646331"/>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La reverencia por lo que es santo</a:t>
            </a:r>
          </a:p>
        </p:txBody>
      </p:sp>
      <p:sp>
        <p:nvSpPr>
          <p:cNvPr id="2" name="CuadroTexto 1">
            <a:extLst>
              <a:ext uri="{FF2B5EF4-FFF2-40B4-BE49-F238E27FC236}">
                <a16:creationId xmlns:a16="http://schemas.microsoft.com/office/drawing/2014/main" id="{217C8DCF-3D4C-5970-4A23-042BA0F001A2}"/>
              </a:ext>
            </a:extLst>
          </p:cNvPr>
          <p:cNvSpPr txBox="1"/>
          <p:nvPr/>
        </p:nvSpPr>
        <p:spPr>
          <a:xfrm>
            <a:off x="130081" y="4205692"/>
            <a:ext cx="7203056" cy="2585323"/>
          </a:xfrm>
          <a:prstGeom prst="rect">
            <a:avLst/>
          </a:prstGeom>
          <a:noFill/>
        </p:spPr>
        <p:txBody>
          <a:bodyPr wrap="square">
            <a:spAutoFit/>
          </a:bodyPr>
          <a:lstStyle/>
          <a:p>
            <a:r>
              <a:rPr lang="es-ES" b="1" dirty="0">
                <a:solidFill>
                  <a:srgbClr val="C00000"/>
                </a:solidFill>
              </a:rPr>
              <a:t>[Padres enseñad a vuestros hijos] a comprender que cuando entran en la casa del Señor deben hacerlo con corazón enternecido y subyugado por pensamientos como éstos: “Dios está aquí, ésta es su casa. Debo tener pensamientos puros y los más santos motivos. No debo abrigar orgullo, envidias, celos, malas sospechas, odios ni engaño en mi corazón, porque vengo a la presencia del Dios santo. Este es el lugar donde Dios se encuentra con su pueblo y lo bendice. El Santo y Sublime, que habita la eternidad, me mira, escudriña mi corazón y lee los pensamientos y los actos más secretos de mi vida”.</a:t>
            </a:r>
            <a:r>
              <a:rPr lang="es-ES" b="1" dirty="0"/>
              <a:t>—Joyas de los Testimonios 2:196.</a:t>
            </a:r>
          </a:p>
        </p:txBody>
      </p:sp>
      <p:pic>
        <p:nvPicPr>
          <p:cNvPr id="3" name="Imagen 2">
            <a:extLst>
              <a:ext uri="{FF2B5EF4-FFF2-40B4-BE49-F238E27FC236}">
                <a16:creationId xmlns:a16="http://schemas.microsoft.com/office/drawing/2014/main" id="{0B364903-7E78-8913-3D05-6C368875C404}"/>
              </a:ext>
            </a:extLst>
          </p:cNvPr>
          <p:cNvPicPr>
            <a:picLocks noChangeAspect="1"/>
          </p:cNvPicPr>
          <p:nvPr/>
        </p:nvPicPr>
        <p:blipFill>
          <a:blip r:embed="rId4"/>
          <a:stretch>
            <a:fillRect/>
          </a:stretch>
        </p:blipFill>
        <p:spPr>
          <a:xfrm>
            <a:off x="7470649" y="2717623"/>
            <a:ext cx="4551053" cy="3941990"/>
          </a:xfrm>
          <a:prstGeom prst="rect">
            <a:avLst/>
          </a:prstGeom>
          <a:ln w="57150" cap="sq" cmpd="thickThin">
            <a:solidFill>
              <a:srgbClr val="C06DB7"/>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12139A73-7A45-0834-439D-E24C2E8E001A}"/>
              </a:ext>
            </a:extLst>
          </p:cNvPr>
          <p:cNvSpPr txBox="1"/>
          <p:nvPr/>
        </p:nvSpPr>
        <p:spPr>
          <a:xfrm>
            <a:off x="158150" y="2849853"/>
            <a:ext cx="7303126" cy="1477328"/>
          </a:xfrm>
          <a:prstGeom prst="rect">
            <a:avLst/>
          </a:prstGeom>
          <a:noFill/>
        </p:spPr>
        <p:txBody>
          <a:bodyPr wrap="square">
            <a:spAutoFit/>
          </a:bodyPr>
          <a:lstStyle/>
          <a:p>
            <a:r>
              <a:rPr lang="es-ES" b="1" dirty="0">
                <a:solidFill>
                  <a:srgbClr val="C00000"/>
                </a:solidFill>
              </a:rPr>
              <a:t>Los hijos en el templo permanezcan con sus padres.</a:t>
            </a:r>
            <a:r>
              <a:rPr lang="es-ES" b="1" dirty="0"/>
              <a:t> Con demasiada frecuencia se los encuentra en grupos, separados de los padres que debieran encargarse de ellos. No obstante estar en la presencia de Dios y bajo su mirada, son livianos y triviales, cuchichean y ríen, son descuidados, irreverentes y desatentos.—Joyas de los Testimonios 2:199.</a:t>
            </a:r>
          </a:p>
        </p:txBody>
      </p:sp>
    </p:spTree>
    <p:extLst>
      <p:ext uri="{BB962C8B-B14F-4D97-AF65-F5344CB8AC3E}">
        <p14:creationId xmlns:p14="http://schemas.microsoft.com/office/powerpoint/2010/main" val="195464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A4343E8F-92A7-35FD-5921-9C2E198D2A3B}"/>
              </a:ext>
            </a:extLst>
          </p:cNvPr>
          <p:cNvSpPr txBox="1"/>
          <p:nvPr/>
        </p:nvSpPr>
        <p:spPr>
          <a:xfrm>
            <a:off x="158149" y="139446"/>
            <a:ext cx="7717768" cy="1477328"/>
          </a:xfrm>
          <a:prstGeom prst="rect">
            <a:avLst/>
          </a:prstGeom>
          <a:noFill/>
        </p:spPr>
        <p:txBody>
          <a:bodyPr wrap="square">
            <a:spAutoFit/>
          </a:bodyPr>
          <a:lstStyle/>
          <a:p>
            <a:r>
              <a:rPr lang="es-ES" b="1" dirty="0">
                <a:solidFill>
                  <a:srgbClr val="C00000"/>
                </a:solidFill>
              </a:rPr>
              <a:t>Si los niños no pueden ser reprimidos, si los padres sienten que la restricción se parece mucho a una extorsión, el niño debiera ser sacado de la iglesia inmediatamente. </a:t>
            </a:r>
            <a:r>
              <a:rPr lang="es-ES" b="1" dirty="0"/>
              <a:t>No se debiera dejarlo para que distraiga la mente de los oidores con sus charlas y carreras. Dios es deshonrado por la forma descuidada en que muchos padres están con sus hijos en la iglesia.—Carta 1, 1877.</a:t>
            </a:r>
          </a:p>
        </p:txBody>
      </p:sp>
      <p:sp>
        <p:nvSpPr>
          <p:cNvPr id="12" name="CuadroTexto 11">
            <a:extLst>
              <a:ext uri="{FF2B5EF4-FFF2-40B4-BE49-F238E27FC236}">
                <a16:creationId xmlns:a16="http://schemas.microsoft.com/office/drawing/2014/main" id="{4D1BAAB6-E9A1-808A-A51F-392793C494B5}"/>
              </a:ext>
            </a:extLst>
          </p:cNvPr>
          <p:cNvSpPr txBox="1"/>
          <p:nvPr/>
        </p:nvSpPr>
        <p:spPr>
          <a:xfrm>
            <a:off x="158149" y="1564766"/>
            <a:ext cx="7950680" cy="923330"/>
          </a:xfrm>
          <a:prstGeom prst="rect">
            <a:avLst/>
          </a:prstGeom>
          <a:noFill/>
        </p:spPr>
        <p:txBody>
          <a:bodyPr wrap="square">
            <a:spAutoFit/>
          </a:bodyPr>
          <a:lstStyle/>
          <a:p>
            <a:r>
              <a:rPr lang="es-ES" b="1" dirty="0">
                <a:solidFill>
                  <a:srgbClr val="C00000"/>
                </a:solidFill>
              </a:rPr>
              <a:t>Se debería mostrar reverencia hacia los representantes de Dios: pastores, maestros y padres </a:t>
            </a:r>
            <a:r>
              <a:rPr lang="es-ES" b="1" dirty="0"/>
              <a:t>llamados a hablar y actuar en su lugar. Dios es honrado por el respeto mostrado hacia ellos.—La Educación, 239.</a:t>
            </a:r>
          </a:p>
        </p:txBody>
      </p:sp>
      <p:pic>
        <p:nvPicPr>
          <p:cNvPr id="4" name="Imagen 3">
            <a:extLst>
              <a:ext uri="{FF2B5EF4-FFF2-40B4-BE49-F238E27FC236}">
                <a16:creationId xmlns:a16="http://schemas.microsoft.com/office/drawing/2014/main" id="{3470F8C4-D099-BA27-7F2A-C02C0FE7D6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518024" y="125628"/>
            <a:ext cx="2554284" cy="1173822"/>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A8D24ACB-9076-545B-B70A-4BEB9F15DE9C}"/>
              </a:ext>
            </a:extLst>
          </p:cNvPr>
          <p:cNvSpPr txBox="1"/>
          <p:nvPr/>
        </p:nvSpPr>
        <p:spPr>
          <a:xfrm>
            <a:off x="9961071" y="389373"/>
            <a:ext cx="1992701" cy="646331"/>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La reverencia por lo que es santo</a:t>
            </a:r>
          </a:p>
        </p:txBody>
      </p:sp>
      <p:sp>
        <p:nvSpPr>
          <p:cNvPr id="2" name="CuadroTexto 1">
            <a:extLst>
              <a:ext uri="{FF2B5EF4-FFF2-40B4-BE49-F238E27FC236}">
                <a16:creationId xmlns:a16="http://schemas.microsoft.com/office/drawing/2014/main" id="{EB3EFE16-59C9-DC7F-070C-DBB3BBD7D34D}"/>
              </a:ext>
            </a:extLst>
          </p:cNvPr>
          <p:cNvSpPr txBox="1"/>
          <p:nvPr/>
        </p:nvSpPr>
        <p:spPr>
          <a:xfrm>
            <a:off x="6949689" y="2392012"/>
            <a:ext cx="5136670" cy="2308324"/>
          </a:xfrm>
          <a:prstGeom prst="rect">
            <a:avLst/>
          </a:prstGeom>
          <a:noFill/>
        </p:spPr>
        <p:txBody>
          <a:bodyPr wrap="square">
            <a:spAutoFit/>
          </a:bodyPr>
          <a:lstStyle/>
          <a:p>
            <a:r>
              <a:rPr lang="es-ES" b="1" dirty="0">
                <a:solidFill>
                  <a:srgbClr val="C00000"/>
                </a:solidFill>
              </a:rPr>
              <a:t>Muchas cabezas de familias hacen del culto un asunto de crítica en casa, aprobando algunas cosas y condenando otras. </a:t>
            </a:r>
            <a:r>
              <a:rPr lang="es-ES" b="1" dirty="0"/>
              <a:t>Así se crítica y pone en duda el mensaje de Dios a los hombres, y se lo hace tema de liviandad… Los niños ven y</a:t>
            </a:r>
          </a:p>
          <a:p>
            <a:r>
              <a:rPr lang="es-ES" b="1" dirty="0"/>
              <a:t>comprenden estas cosas</a:t>
            </a:r>
          </a:p>
          <a:p>
            <a:r>
              <a:rPr lang="es-ES" b="1" dirty="0"/>
              <a:t>mucho más rápidamente</a:t>
            </a:r>
          </a:p>
          <a:p>
            <a:r>
              <a:rPr lang="es-ES" b="1" dirty="0"/>
              <a:t>de lo que pueden pensar </a:t>
            </a:r>
          </a:p>
        </p:txBody>
      </p:sp>
      <p:sp>
        <p:nvSpPr>
          <p:cNvPr id="3" name="CuadroTexto 2">
            <a:extLst>
              <a:ext uri="{FF2B5EF4-FFF2-40B4-BE49-F238E27FC236}">
                <a16:creationId xmlns:a16="http://schemas.microsoft.com/office/drawing/2014/main" id="{9F0D7B56-8593-4E2F-4462-D613B7E22B6F}"/>
              </a:ext>
            </a:extLst>
          </p:cNvPr>
          <p:cNvSpPr txBox="1"/>
          <p:nvPr/>
        </p:nvSpPr>
        <p:spPr>
          <a:xfrm>
            <a:off x="158149" y="5877344"/>
            <a:ext cx="11821230" cy="923330"/>
          </a:xfrm>
          <a:prstGeom prst="rect">
            <a:avLst/>
          </a:prstGeom>
          <a:noFill/>
        </p:spPr>
        <p:txBody>
          <a:bodyPr wrap="square">
            <a:spAutoFit/>
          </a:bodyPr>
          <a:lstStyle/>
          <a:p>
            <a:r>
              <a:rPr lang="es-ES" b="1" dirty="0">
                <a:solidFill>
                  <a:srgbClr val="C00000"/>
                </a:solidFill>
              </a:rPr>
              <a:t>Los niños y jóvenes nunca debieran sentir que es algo para enorgullecerse el ser indiferentes y descuidados en las reuniones donde se adora a Dios</a:t>
            </a:r>
            <a:r>
              <a:rPr lang="es-ES" b="1" dirty="0"/>
              <a:t>… </a:t>
            </a:r>
            <a:r>
              <a:rPr lang="es-ES" b="1" dirty="0">
                <a:solidFill>
                  <a:srgbClr val="C00000"/>
                </a:solidFill>
              </a:rPr>
              <a:t>Practicad la reverencia hasta que se convierta en una parte de vosotros mismos</a:t>
            </a:r>
            <a:r>
              <a:rPr lang="es-ES" b="1" dirty="0"/>
              <a:t>.—The </a:t>
            </a:r>
            <a:r>
              <a:rPr lang="es-ES" b="1" dirty="0" err="1"/>
              <a:t>Youth’s</a:t>
            </a:r>
            <a:r>
              <a:rPr lang="es-ES" b="1" dirty="0"/>
              <a:t> Instructor, 8 de octubre de 1896.</a:t>
            </a:r>
          </a:p>
        </p:txBody>
      </p:sp>
      <p:pic>
        <p:nvPicPr>
          <p:cNvPr id="8" name="Imagen 7" descr="Imagen que contiene Interfaz de usuario gráfica&#10;&#10;Descripción generada automáticamente">
            <a:extLst>
              <a:ext uri="{FF2B5EF4-FFF2-40B4-BE49-F238E27FC236}">
                <a16:creationId xmlns:a16="http://schemas.microsoft.com/office/drawing/2014/main" id="{2C08B200-F1CC-DB51-087C-73DAEF87AE33}"/>
              </a:ext>
            </a:extLst>
          </p:cNvPr>
          <p:cNvPicPr>
            <a:picLocks noChangeAspect="1"/>
          </p:cNvPicPr>
          <p:nvPr/>
        </p:nvPicPr>
        <p:blipFill rotWithShape="1">
          <a:blip r:embed="rId4">
            <a:extLst>
              <a:ext uri="{28A0092B-C50C-407E-A947-70E740481C1C}">
                <a14:useLocalDpi xmlns:a14="http://schemas.microsoft.com/office/drawing/2010/main" val="0"/>
              </a:ext>
            </a:extLst>
          </a:blip>
          <a:srcRect l="-1" r="45063"/>
          <a:stretch/>
        </p:blipFill>
        <p:spPr>
          <a:xfrm>
            <a:off x="162072" y="2472146"/>
            <a:ext cx="3341298" cy="3421149"/>
          </a:xfrm>
          <a:prstGeom prst="roundRect">
            <a:avLst>
              <a:gd name="adj" fmla="val 16667"/>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descr="Un dibujo de una persona&#10;&#10;Descripción generada automáticamente con confianza baja">
            <a:extLst>
              <a:ext uri="{FF2B5EF4-FFF2-40B4-BE49-F238E27FC236}">
                <a16:creationId xmlns:a16="http://schemas.microsoft.com/office/drawing/2014/main" id="{24E12429-1FDF-C6B4-7E3E-5EDC4EBF7068}"/>
              </a:ext>
            </a:extLst>
          </p:cNvPr>
          <p:cNvPicPr>
            <a:picLocks noChangeAspect="1"/>
          </p:cNvPicPr>
          <p:nvPr/>
        </p:nvPicPr>
        <p:blipFill rotWithShape="1">
          <a:blip r:embed="rId5">
            <a:extLst>
              <a:ext uri="{28A0092B-C50C-407E-A947-70E740481C1C}">
                <a14:useLocalDpi xmlns:a14="http://schemas.microsoft.com/office/drawing/2010/main" val="0"/>
              </a:ext>
            </a:extLst>
          </a:blip>
          <a:srcRect l="17980" t="15210" r="19485"/>
          <a:stretch/>
        </p:blipFill>
        <p:spPr>
          <a:xfrm>
            <a:off x="3631638" y="2488096"/>
            <a:ext cx="3240331" cy="2110899"/>
          </a:xfrm>
          <a:prstGeom prst="roundRect">
            <a:avLst>
              <a:gd name="adj" fmla="val 1196"/>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a:extLst>
              <a:ext uri="{FF2B5EF4-FFF2-40B4-BE49-F238E27FC236}">
                <a16:creationId xmlns:a16="http://schemas.microsoft.com/office/drawing/2014/main" id="{D077B50B-C05A-C48A-255C-A15DB8EA3960}"/>
              </a:ext>
            </a:extLst>
          </p:cNvPr>
          <p:cNvPicPr>
            <a:picLocks noChangeAspect="1"/>
          </p:cNvPicPr>
          <p:nvPr/>
        </p:nvPicPr>
        <p:blipFill rotWithShape="1">
          <a:blip r:embed="rId6"/>
          <a:srcRect r="20044"/>
          <a:stretch/>
        </p:blipFill>
        <p:spPr>
          <a:xfrm>
            <a:off x="10077527" y="1350671"/>
            <a:ext cx="1570008" cy="1102143"/>
          </a:xfrm>
          <a:prstGeom prst="roundRect">
            <a:avLst>
              <a:gd name="adj" fmla="val 0"/>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Un joven parado al lado de una niña&#10;&#10;Descripción generada automáticamente con confianza media">
            <a:extLst>
              <a:ext uri="{FF2B5EF4-FFF2-40B4-BE49-F238E27FC236}">
                <a16:creationId xmlns:a16="http://schemas.microsoft.com/office/drawing/2014/main" id="{2C7FA1E0-3AA4-6636-E1AD-BA7732A62A8F}"/>
              </a:ext>
            </a:extLst>
          </p:cNvPr>
          <p:cNvPicPr>
            <a:picLocks noChangeAspect="1"/>
          </p:cNvPicPr>
          <p:nvPr/>
        </p:nvPicPr>
        <p:blipFill rotWithShape="1">
          <a:blip r:embed="rId7">
            <a:extLst>
              <a:ext uri="{28A0092B-C50C-407E-A947-70E740481C1C}">
                <a14:useLocalDpi xmlns:a14="http://schemas.microsoft.com/office/drawing/2010/main" val="0"/>
              </a:ext>
            </a:extLst>
          </a:blip>
          <a:srcRect l="25793" t="10999" r="18605"/>
          <a:stretch/>
        </p:blipFill>
        <p:spPr>
          <a:xfrm>
            <a:off x="7998117" y="116338"/>
            <a:ext cx="1431904" cy="2292067"/>
          </a:xfrm>
          <a:prstGeom prst="roundRect">
            <a:avLst>
              <a:gd name="adj" fmla="val 0"/>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a:extLst>
              <a:ext uri="{FF2B5EF4-FFF2-40B4-BE49-F238E27FC236}">
                <a16:creationId xmlns:a16="http://schemas.microsoft.com/office/drawing/2014/main" id="{C1435D16-B6F8-C95F-1D8D-AB2C26D5D05E}"/>
              </a:ext>
            </a:extLst>
          </p:cNvPr>
          <p:cNvPicPr>
            <a:picLocks noChangeAspect="1"/>
          </p:cNvPicPr>
          <p:nvPr/>
        </p:nvPicPr>
        <p:blipFill rotWithShape="1">
          <a:blip r:embed="rId8"/>
          <a:srcRect t="8051" r="29992"/>
          <a:stretch/>
        </p:blipFill>
        <p:spPr>
          <a:xfrm>
            <a:off x="9942512" y="3709545"/>
            <a:ext cx="2036867" cy="2247522"/>
          </a:xfrm>
          <a:prstGeom prst="roundRect">
            <a:avLst>
              <a:gd name="adj" fmla="val 16667"/>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CuadroTexto 21">
            <a:extLst>
              <a:ext uri="{FF2B5EF4-FFF2-40B4-BE49-F238E27FC236}">
                <a16:creationId xmlns:a16="http://schemas.microsoft.com/office/drawing/2014/main" id="{F4E3E789-F976-1E9C-7FCF-4404F6CE6723}"/>
              </a:ext>
            </a:extLst>
          </p:cNvPr>
          <p:cNvSpPr txBox="1"/>
          <p:nvPr/>
        </p:nvSpPr>
        <p:spPr>
          <a:xfrm>
            <a:off x="3677513" y="4555865"/>
            <a:ext cx="6251109" cy="1477328"/>
          </a:xfrm>
          <a:prstGeom prst="rect">
            <a:avLst/>
          </a:prstGeom>
          <a:noFill/>
        </p:spPr>
        <p:txBody>
          <a:bodyPr wrap="square">
            <a:spAutoFit/>
          </a:bodyPr>
          <a:lstStyle/>
          <a:p>
            <a:r>
              <a:rPr lang="es-ES" b="1" dirty="0"/>
              <a:t>los padres. </a:t>
            </a:r>
            <a:r>
              <a:rPr lang="es-ES" b="1" dirty="0">
                <a:solidFill>
                  <a:srgbClr val="C00000"/>
                </a:solidFill>
              </a:rPr>
              <a:t>Sus sentidos morales quedan mal encauzados, cosa que el tiempo nunca podrá cambiar completamente. Los padres se lamentan por la dureza de corazón de sus hijos, y por lo difícil que es despertar su sensibilidad moral para que respondan a los requerimientos de Dios</a:t>
            </a:r>
            <a:r>
              <a:rPr lang="es-ES" b="1" dirty="0"/>
              <a:t>.—Joyas de los testimonios 2:199.</a:t>
            </a:r>
            <a:endParaRPr lang="es-ES" dirty="0"/>
          </a:p>
        </p:txBody>
      </p:sp>
    </p:spTree>
    <p:extLst>
      <p:ext uri="{BB962C8B-B14F-4D97-AF65-F5344CB8AC3E}">
        <p14:creationId xmlns:p14="http://schemas.microsoft.com/office/powerpoint/2010/main" val="147617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2/3*#ppt_w"/>
                                          </p:val>
                                        </p:tav>
                                        <p:tav tm="100000">
                                          <p:val>
                                            <p:strVal val="#ppt_w"/>
                                          </p:val>
                                        </p:tav>
                                      </p:tavLst>
                                    </p:anim>
                                    <p:anim calcmode="lin" valueType="num">
                                      <p:cBhvr>
                                        <p:cTn id="8" dur="500" fill="hold"/>
                                        <p:tgtEl>
                                          <p:spTgt spid="17"/>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2/3*#ppt_w"/>
                                          </p:val>
                                        </p:tav>
                                        <p:tav tm="100000">
                                          <p:val>
                                            <p:strVal val="#ppt_w"/>
                                          </p:val>
                                        </p:tav>
                                      </p:tavLst>
                                    </p:anim>
                                    <p:anim calcmode="lin" valueType="num">
                                      <p:cBhvr>
                                        <p:cTn id="12" dur="500" fill="hold"/>
                                        <p:tgtEl>
                                          <p:spTgt spid="15"/>
                                        </p:tgtEl>
                                        <p:attrNameLst>
                                          <p:attrName>ppt_h</p:attrName>
                                        </p:attrNameLst>
                                      </p:cBhvr>
                                      <p:tavLst>
                                        <p:tav tm="0">
                                          <p:val>
                                            <p:strVal val="2/3*#ppt_h"/>
                                          </p:val>
                                        </p:tav>
                                        <p:tav tm="100000">
                                          <p:val>
                                            <p:strVal val="#ppt_h"/>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28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4/3*#ppt_w"/>
                                          </p:val>
                                        </p:tav>
                                        <p:tav tm="100000">
                                          <p:val>
                                            <p:strVal val="#ppt_w"/>
                                          </p:val>
                                        </p:tav>
                                      </p:tavLst>
                                    </p:anim>
                                    <p:anim calcmode="lin" valueType="num">
                                      <p:cBhvr>
                                        <p:cTn id="22" dur="500" fill="hold"/>
                                        <p:tgtEl>
                                          <p:spTgt spid="8"/>
                                        </p:tgtEl>
                                        <p:attrNameLst>
                                          <p:attrName>ppt_h</p:attrName>
                                        </p:attrNameLst>
                                      </p:cBhvr>
                                      <p:tavLst>
                                        <p:tav tm="0">
                                          <p:val>
                                            <p:strVal val="4/3*#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2/3*#ppt_w"/>
                                          </p:val>
                                        </p:tav>
                                        <p:tav tm="100000">
                                          <p:val>
                                            <p:strVal val="#ppt_w"/>
                                          </p:val>
                                        </p:tav>
                                      </p:tavLst>
                                    </p:anim>
                                    <p:anim calcmode="lin" valueType="num">
                                      <p:cBhvr>
                                        <p:cTn id="32" dur="500" fill="hold"/>
                                        <p:tgtEl>
                                          <p:spTgt spid="14"/>
                                        </p:tgtEl>
                                        <p:attrNameLst>
                                          <p:attrName>ppt_h</p:attrName>
                                        </p:attrNameLst>
                                      </p:cBhvr>
                                      <p:tavLst>
                                        <p:tav tm="0">
                                          <p:val>
                                            <p:strVal val="2/3*#ppt_h"/>
                                          </p:val>
                                        </p:tav>
                                        <p:tav tm="100000">
                                          <p:val>
                                            <p:strVal val="#ppt_h"/>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288"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strVal val="4/3*#ppt_w"/>
                                          </p:val>
                                        </p:tav>
                                        <p:tav tm="100000">
                                          <p:val>
                                            <p:strVal val="#ppt_w"/>
                                          </p:val>
                                        </p:tav>
                                      </p:tavLst>
                                    </p:anim>
                                    <p:anim calcmode="lin" valueType="num">
                                      <p:cBhvr>
                                        <p:cTn id="45" dur="500" fill="hold"/>
                                        <p:tgtEl>
                                          <p:spTgt spid="18"/>
                                        </p:tgtEl>
                                        <p:attrNameLst>
                                          <p:attrName>ppt_h</p:attrName>
                                        </p:attrNameLst>
                                      </p:cBhvr>
                                      <p:tavLst>
                                        <p:tav tm="0">
                                          <p:val>
                                            <p:strVal val="4/3*#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3"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C1217C0-B76B-8777-E3E1-D25BC4423570}"/>
              </a:ext>
            </a:extLst>
          </p:cNvPr>
          <p:cNvSpPr txBox="1"/>
          <p:nvPr/>
        </p:nvSpPr>
        <p:spPr>
          <a:xfrm>
            <a:off x="217813" y="76694"/>
            <a:ext cx="8433125" cy="923330"/>
          </a:xfrm>
          <a:prstGeom prst="rect">
            <a:avLst/>
          </a:prstGeom>
          <a:noFill/>
        </p:spPr>
        <p:txBody>
          <a:bodyPr wrap="square">
            <a:spAutoFit/>
          </a:bodyPr>
          <a:lstStyle/>
          <a:p>
            <a:r>
              <a:rPr lang="es-ES" b="1" dirty="0">
                <a:solidFill>
                  <a:srgbClr val="C00000"/>
                </a:solidFill>
              </a:rPr>
              <a:t>Padres, comenzad en vuestro hogar la obra de la gracia [que actúa] en la iglesia, conduciéndoos vosotros mismos de tal forma que vuestros hijos vean que estáis cooperando con los ángeles celestiales.</a:t>
            </a:r>
            <a:r>
              <a:rPr lang="es-ES" b="1" dirty="0"/>
              <a:t>—Manuscrito 93, 1901. </a:t>
            </a:r>
          </a:p>
        </p:txBody>
      </p:sp>
      <p:sp>
        <p:nvSpPr>
          <p:cNvPr id="8" name="CuadroTexto 7">
            <a:extLst>
              <a:ext uri="{FF2B5EF4-FFF2-40B4-BE49-F238E27FC236}">
                <a16:creationId xmlns:a16="http://schemas.microsoft.com/office/drawing/2014/main" id="{C5822986-A914-925B-9994-5558C9F5F45A}"/>
              </a:ext>
            </a:extLst>
          </p:cNvPr>
          <p:cNvSpPr txBox="1"/>
          <p:nvPr/>
        </p:nvSpPr>
        <p:spPr>
          <a:xfrm>
            <a:off x="217814" y="962790"/>
            <a:ext cx="7916895" cy="1200329"/>
          </a:xfrm>
          <a:prstGeom prst="rect">
            <a:avLst/>
          </a:prstGeom>
          <a:noFill/>
        </p:spPr>
        <p:txBody>
          <a:bodyPr wrap="square">
            <a:spAutoFit/>
          </a:bodyPr>
          <a:lstStyle/>
          <a:p>
            <a:r>
              <a:rPr lang="es-ES" b="1" dirty="0">
                <a:solidFill>
                  <a:srgbClr val="C00000"/>
                </a:solidFill>
              </a:rPr>
              <a:t>Cuando el padre y la madre, como sacerdote y maestra de la familia, toman su posición plenamente del lado de Cristo, se ejercerá en el hogar una buena influencia. Y esta influencia santificada se sentirá en la iglesia y será reconocida por cada creyente.</a:t>
            </a:r>
            <a:r>
              <a:rPr lang="es-ES" b="1" dirty="0"/>
              <a:t>—Manuscrito 57, 1903.</a:t>
            </a:r>
          </a:p>
        </p:txBody>
      </p:sp>
      <p:sp>
        <p:nvSpPr>
          <p:cNvPr id="10" name="CuadroTexto 9">
            <a:extLst>
              <a:ext uri="{FF2B5EF4-FFF2-40B4-BE49-F238E27FC236}">
                <a16:creationId xmlns:a16="http://schemas.microsoft.com/office/drawing/2014/main" id="{D75EE795-A3EE-EEAF-C384-0476271E0A01}"/>
              </a:ext>
            </a:extLst>
          </p:cNvPr>
          <p:cNvSpPr txBox="1"/>
          <p:nvPr/>
        </p:nvSpPr>
        <p:spPr>
          <a:xfrm>
            <a:off x="217812" y="2125885"/>
            <a:ext cx="8639317" cy="923330"/>
          </a:xfrm>
          <a:prstGeom prst="rect">
            <a:avLst/>
          </a:prstGeom>
          <a:noFill/>
        </p:spPr>
        <p:txBody>
          <a:bodyPr wrap="square">
            <a:spAutoFit/>
          </a:bodyPr>
          <a:lstStyle/>
          <a:p>
            <a:r>
              <a:rPr lang="es-ES" b="1" dirty="0">
                <a:solidFill>
                  <a:srgbClr val="C00000"/>
                </a:solidFill>
              </a:rPr>
              <a:t>Haya paz en el hogar, y habrá paz en la iglesia. Esta preciosa experiencia llevada a la iglesia será el medio para crear un afecto bondadoso mutuo. Cesarán las rencillas. La verdadera cortesía cristiana se verá entre los miembros de iglesia.</a:t>
            </a:r>
            <a:r>
              <a:rPr lang="es-ES" b="1" dirty="0"/>
              <a:t>—Manuscrito 60, 1903.</a:t>
            </a:r>
          </a:p>
        </p:txBody>
      </p:sp>
      <p:grpSp>
        <p:nvGrpSpPr>
          <p:cNvPr id="17" name="Grupo 16">
            <a:extLst>
              <a:ext uri="{FF2B5EF4-FFF2-40B4-BE49-F238E27FC236}">
                <a16:creationId xmlns:a16="http://schemas.microsoft.com/office/drawing/2014/main" id="{40A0BB4E-46F8-B535-872C-64071AD9F949}"/>
              </a:ext>
            </a:extLst>
          </p:cNvPr>
          <p:cNvGrpSpPr/>
          <p:nvPr/>
        </p:nvGrpSpPr>
        <p:grpSpPr>
          <a:xfrm>
            <a:off x="9311539" y="116391"/>
            <a:ext cx="2760766" cy="1268712"/>
            <a:chOff x="9311539" y="116391"/>
            <a:chExt cx="2760766" cy="1268712"/>
          </a:xfrm>
        </p:grpSpPr>
        <p:pic>
          <p:nvPicPr>
            <p:cNvPr id="2" name="Imagen 1">
              <a:extLst>
                <a:ext uri="{FF2B5EF4-FFF2-40B4-BE49-F238E27FC236}">
                  <a16:creationId xmlns:a16="http://schemas.microsoft.com/office/drawing/2014/main" id="{B8525B96-756F-24A6-D924-F50DA2249F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11539" y="116391"/>
              <a:ext cx="2760766" cy="1268712"/>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7AF6CC55-2F5F-5889-08E3-17A601A7221E}"/>
                </a:ext>
              </a:extLst>
            </p:cNvPr>
            <p:cNvSpPr txBox="1"/>
            <p:nvPr/>
          </p:nvSpPr>
          <p:spPr>
            <a:xfrm>
              <a:off x="9636241" y="427581"/>
              <a:ext cx="2300999" cy="646331"/>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La coordinación del hogar y de la iglesia</a:t>
              </a:r>
            </a:p>
          </p:txBody>
        </p:sp>
      </p:grpSp>
      <p:sp>
        <p:nvSpPr>
          <p:cNvPr id="3" name="CuadroTexto 2">
            <a:extLst>
              <a:ext uri="{FF2B5EF4-FFF2-40B4-BE49-F238E27FC236}">
                <a16:creationId xmlns:a16="http://schemas.microsoft.com/office/drawing/2014/main" id="{50B15D7C-39F0-AE6D-EBF6-16BDB6AF911A}"/>
              </a:ext>
            </a:extLst>
          </p:cNvPr>
          <p:cNvSpPr txBox="1"/>
          <p:nvPr/>
        </p:nvSpPr>
        <p:spPr>
          <a:xfrm>
            <a:off x="217812" y="3011981"/>
            <a:ext cx="8433126" cy="1477328"/>
          </a:xfrm>
          <a:prstGeom prst="rect">
            <a:avLst/>
          </a:prstGeom>
          <a:noFill/>
        </p:spPr>
        <p:txBody>
          <a:bodyPr wrap="square">
            <a:spAutoFit/>
          </a:bodyPr>
          <a:lstStyle/>
          <a:p>
            <a:r>
              <a:rPr lang="es-ES" b="1" dirty="0">
                <a:solidFill>
                  <a:srgbClr val="C00000"/>
                </a:solidFill>
              </a:rPr>
              <a:t>Con frecuencia la iglesia tiene que sufrir debido a sus miembros, a causa de la errónea educación recibida por ellos en la niñez. Cuando eran niños, se les permitía practicar el engaño a fin de salirse con la suya, y el espíritu rebelde que se permitía en el hogar, será el último en prestar obediencia a los requerimientos de la Palabra de Dios</a:t>
            </a:r>
            <a:r>
              <a:rPr lang="es-ES" b="1" dirty="0"/>
              <a:t>.—</a:t>
            </a:r>
            <a:r>
              <a:rPr lang="es-ES" b="1" dirty="0" err="1"/>
              <a:t>The</a:t>
            </a:r>
            <a:r>
              <a:rPr lang="es-ES" b="1" dirty="0"/>
              <a:t> </a:t>
            </a:r>
            <a:r>
              <a:rPr lang="es-ES" b="1" dirty="0" err="1"/>
              <a:t>Review</a:t>
            </a:r>
            <a:r>
              <a:rPr lang="es-ES" b="1" dirty="0"/>
              <a:t> and Herald, 30 de marzo de 1897.  </a:t>
            </a:r>
          </a:p>
        </p:txBody>
      </p:sp>
      <p:sp>
        <p:nvSpPr>
          <p:cNvPr id="5" name="CuadroTexto 4">
            <a:extLst>
              <a:ext uri="{FF2B5EF4-FFF2-40B4-BE49-F238E27FC236}">
                <a16:creationId xmlns:a16="http://schemas.microsoft.com/office/drawing/2014/main" id="{5B1AFB29-BEB7-0AD6-1545-DD2C865D4901}"/>
              </a:ext>
            </a:extLst>
          </p:cNvPr>
          <p:cNvSpPr txBox="1"/>
          <p:nvPr/>
        </p:nvSpPr>
        <p:spPr>
          <a:xfrm>
            <a:off x="217812" y="4452075"/>
            <a:ext cx="8124910" cy="1477328"/>
          </a:xfrm>
          <a:prstGeom prst="rect">
            <a:avLst/>
          </a:prstGeom>
          <a:noFill/>
        </p:spPr>
        <p:txBody>
          <a:bodyPr wrap="square">
            <a:spAutoFit/>
          </a:bodyPr>
          <a:lstStyle/>
          <a:p>
            <a:r>
              <a:rPr lang="es-ES" b="1" dirty="0">
                <a:solidFill>
                  <a:srgbClr val="C00000"/>
                </a:solidFill>
              </a:rPr>
              <a:t>La influencia de la familia ha de ser tal que resulte en ayuda y bendición para la iglesia. Nunca pronunciéis una palabra de crítica o de queja…</a:t>
            </a:r>
            <a:r>
              <a:rPr lang="es-ES" b="1" dirty="0"/>
              <a:t> Quedar en silencio es el más poderoso reproche que se puede dar al que os habla palabras ásperas y descorteses. Guardad perfecto silencio. Con frecuencia, el silencio es elocuencia.—Manuscrito 21, 1903.</a:t>
            </a:r>
          </a:p>
        </p:txBody>
      </p:sp>
      <p:sp>
        <p:nvSpPr>
          <p:cNvPr id="7" name="CuadroTexto 6">
            <a:extLst>
              <a:ext uri="{FF2B5EF4-FFF2-40B4-BE49-F238E27FC236}">
                <a16:creationId xmlns:a16="http://schemas.microsoft.com/office/drawing/2014/main" id="{AD887288-F9AD-E6A1-3FE0-EB98467C5ADD}"/>
              </a:ext>
            </a:extLst>
          </p:cNvPr>
          <p:cNvSpPr txBox="1"/>
          <p:nvPr/>
        </p:nvSpPr>
        <p:spPr>
          <a:xfrm>
            <a:off x="217812" y="5797173"/>
            <a:ext cx="11756376" cy="923330"/>
          </a:xfrm>
          <a:prstGeom prst="rect">
            <a:avLst/>
          </a:prstGeom>
          <a:noFill/>
        </p:spPr>
        <p:txBody>
          <a:bodyPr wrap="square">
            <a:spAutoFit/>
          </a:bodyPr>
          <a:lstStyle/>
          <a:p>
            <a:r>
              <a:rPr lang="es-ES" b="1" dirty="0">
                <a:solidFill>
                  <a:srgbClr val="C00000"/>
                </a:solidFill>
              </a:rPr>
              <a:t>En toda oportunidad adecuada repítase la historia de Jesús a los niños. En cada sermón, resérveseles un pequeño rincón. El siervo de Cristo puede hacerse amigos permanentes de estos pequeñuelos. No pierda él ninguna oportunidad de ayudarlos a hacerse más entendidos en el conocimiento de las Escrituras</a:t>
            </a:r>
            <a:r>
              <a:rPr lang="es-ES" b="1" dirty="0"/>
              <a:t>…—Obreros Evangélicos, 22.</a:t>
            </a:r>
          </a:p>
        </p:txBody>
      </p:sp>
      <p:pic>
        <p:nvPicPr>
          <p:cNvPr id="12" name="Imagen 11" descr="Un grupo de personas en un salón&#10;&#10;Descripción generada automáticamente">
            <a:extLst>
              <a:ext uri="{FF2B5EF4-FFF2-40B4-BE49-F238E27FC236}">
                <a16:creationId xmlns:a16="http://schemas.microsoft.com/office/drawing/2014/main" id="{41D5DA6E-D3F5-E6A9-256D-EFA3C6A3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590" y="3476906"/>
            <a:ext cx="3314598" cy="2268428"/>
          </a:xfrm>
          <a:prstGeom prst="round2DiagRect">
            <a:avLst>
              <a:gd name="adj1" fmla="val 16667"/>
              <a:gd name="adj2" fmla="val 0"/>
            </a:avLst>
          </a:prstGeom>
          <a:ln w="28575" cap="sq">
            <a:solidFill>
              <a:srgbClr val="DD0000"/>
            </a:solidFill>
            <a:miter lim="800000"/>
          </a:ln>
          <a:effectLst>
            <a:outerShdw blurRad="254000" algn="tl" rotWithShape="0">
              <a:srgbClr val="000000">
                <a:alpha val="43000"/>
              </a:srgbClr>
            </a:outerShdw>
          </a:effectLst>
        </p:spPr>
      </p:pic>
      <p:pic>
        <p:nvPicPr>
          <p:cNvPr id="16" name="Imagen 15" descr="Imagen que contiene persona, cuarto, gente, grupo&#10;&#10;Descripción generada automáticamente">
            <a:extLst>
              <a:ext uri="{FF2B5EF4-FFF2-40B4-BE49-F238E27FC236}">
                <a16:creationId xmlns:a16="http://schemas.microsoft.com/office/drawing/2014/main" id="{D1ABF4AC-CAF5-5C16-B6A8-E438A08CB8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6008" y="1542962"/>
            <a:ext cx="2630114" cy="1806949"/>
          </a:xfrm>
          <a:prstGeom prst="round2DiagRect">
            <a:avLst>
              <a:gd name="adj1" fmla="val 16667"/>
              <a:gd name="adj2" fmla="val 0"/>
            </a:avLst>
          </a:prstGeom>
          <a:ln w="28575" cap="sq">
            <a:solidFill>
              <a:srgbClr val="DD000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1794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2)">
                                      <p:cBhvr>
                                        <p:cTn id="7" dur="1000"/>
                                        <p:tgtEl>
                                          <p:spTgt spid="17"/>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6"/>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2"/>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3" grpId="0"/>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1233" t="6820" r="1548" b="402"/>
          <a:stretch/>
        </p:blipFill>
        <p:spPr>
          <a:xfrm>
            <a:off x="205274" y="634295"/>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78109" y="935127"/>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7200" b="1" dirty="0">
                <a:ln w="6600">
                  <a:solidFill>
                    <a:srgbClr val="E13B44"/>
                  </a:solidFill>
                  <a:prstDash val="solid"/>
                </a:ln>
                <a:solidFill>
                  <a:srgbClr val="E0B7F7"/>
                </a:solidFill>
                <a:effectLst>
                  <a:outerShdw dist="38100" dir="2700000" algn="tl" rotWithShape="0">
                    <a:srgbClr val="000000"/>
                  </a:outerShdw>
                </a:effectLst>
              </a:rPr>
              <a:t>El día del cómputo final</a:t>
            </a:r>
            <a:endParaRPr kumimoji="0" lang="es-ES" sz="7200" b="1" i="0" u="none" strike="noStrike" kern="1200" cap="none" spc="0" normalizeH="0" baseline="0" noProof="0" dirty="0">
              <a:ln w="6600">
                <a:solidFill>
                  <a:srgbClr val="E13B44"/>
                </a:solidFill>
                <a:prstDash val="solid"/>
              </a:ln>
              <a:solidFill>
                <a:srgbClr val="E0B7F7"/>
              </a:solidFill>
              <a:effectLst>
                <a:outerShdw dist="38100" dir="2700000" algn="tl" rotWithShape="0">
                  <a:srgbClr val="000000"/>
                </a:outerShdw>
              </a:effectLst>
              <a:uLnTx/>
              <a:uFillTx/>
              <a:latin typeface="Calibri" panose="020F0502020204030204"/>
            </a:endParaRPr>
          </a:p>
        </p:txBody>
      </p:sp>
    </p:spTree>
    <p:extLst>
      <p:ext uri="{BB962C8B-B14F-4D97-AF65-F5344CB8AC3E}">
        <p14:creationId xmlns:p14="http://schemas.microsoft.com/office/powerpoint/2010/main" val="103807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1.66667E-6 -1.85185E-6 L 1.66667E-6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CA1A4D1-43E7-CB08-9D53-BEF245A46F75}"/>
              </a:ext>
            </a:extLst>
          </p:cNvPr>
          <p:cNvSpPr txBox="1"/>
          <p:nvPr/>
        </p:nvSpPr>
        <p:spPr>
          <a:xfrm>
            <a:off x="177727" y="227322"/>
            <a:ext cx="6209513" cy="1754326"/>
          </a:xfrm>
          <a:prstGeom prst="rect">
            <a:avLst/>
          </a:prstGeom>
          <a:noFill/>
        </p:spPr>
        <p:txBody>
          <a:bodyPr wrap="square">
            <a:spAutoFit/>
          </a:bodyPr>
          <a:lstStyle/>
          <a:p>
            <a:r>
              <a:rPr lang="es-ES" b="1" dirty="0"/>
              <a:t>¿Están formando hábitos de decisión vuestros hijos para que puedan ser firmes y no se rindan en ningún asunto de principio y deber? </a:t>
            </a:r>
            <a:r>
              <a:rPr lang="es-ES" b="1" dirty="0">
                <a:solidFill>
                  <a:srgbClr val="C00000"/>
                </a:solidFill>
              </a:rPr>
              <a:t>Ojalá todos puedan entender las señales de los tiempos y estemos preparados junto con nuestros hijos para que en el tiempo de conflicto Dios pueda ser nuestro refugio y nuestra defensa</a:t>
            </a:r>
            <a:r>
              <a:rPr lang="es-ES" b="1" dirty="0"/>
              <a:t>.—</a:t>
            </a:r>
            <a:r>
              <a:rPr lang="es-ES" b="1" dirty="0" err="1"/>
              <a:t>The</a:t>
            </a:r>
            <a:r>
              <a:rPr lang="es-ES" b="1" dirty="0"/>
              <a:t> </a:t>
            </a:r>
            <a:r>
              <a:rPr lang="es-ES" b="1" dirty="0" err="1"/>
              <a:t>Review</a:t>
            </a:r>
            <a:r>
              <a:rPr lang="es-ES" b="1" dirty="0"/>
              <a:t> and Herald, 23 de abril de 1889.</a:t>
            </a:r>
          </a:p>
        </p:txBody>
      </p:sp>
      <p:sp>
        <p:nvSpPr>
          <p:cNvPr id="7" name="CuadroTexto 6">
            <a:extLst>
              <a:ext uri="{FF2B5EF4-FFF2-40B4-BE49-F238E27FC236}">
                <a16:creationId xmlns:a16="http://schemas.microsoft.com/office/drawing/2014/main" id="{441F265C-1051-CF7C-7BCD-7B436A104F50}"/>
              </a:ext>
            </a:extLst>
          </p:cNvPr>
          <p:cNvSpPr txBox="1"/>
          <p:nvPr/>
        </p:nvSpPr>
        <p:spPr>
          <a:xfrm>
            <a:off x="177727" y="2136339"/>
            <a:ext cx="5918273" cy="2308324"/>
          </a:xfrm>
          <a:prstGeom prst="rect">
            <a:avLst/>
          </a:prstGeom>
          <a:noFill/>
        </p:spPr>
        <p:txBody>
          <a:bodyPr wrap="square">
            <a:spAutoFit/>
          </a:bodyPr>
          <a:lstStyle/>
          <a:p>
            <a:r>
              <a:rPr lang="es-ES" b="1" dirty="0"/>
              <a:t>La transgresión casi ha llegado a su límite. La confusión llena el mundo y pronto ha de sobrecoger a los seres humanos un gran terror. </a:t>
            </a:r>
            <a:r>
              <a:rPr lang="es-ES" b="1" dirty="0">
                <a:solidFill>
                  <a:srgbClr val="C00000"/>
                </a:solidFill>
              </a:rPr>
              <a:t>El fin está muy cerca. El pueblo de Dios debiera estarse preparando para lo que ha de sobrevenir al mundo como una sorpresa abrumadora. Nuestro tiempo es precioso. No tenemos sino unos pocos, muy pocos días de gracia en los cuales prepararnos para la vida inmortal futura</a:t>
            </a:r>
            <a:r>
              <a:rPr lang="es-ES" b="1" dirty="0"/>
              <a:t>.—</a:t>
            </a:r>
            <a:r>
              <a:rPr lang="es-ES" b="1" dirty="0" err="1"/>
              <a:t>The</a:t>
            </a:r>
            <a:r>
              <a:rPr lang="es-ES" b="1" dirty="0"/>
              <a:t> </a:t>
            </a:r>
            <a:r>
              <a:rPr lang="es-ES" b="1" dirty="0" err="1"/>
              <a:t>Youth’s</a:t>
            </a:r>
            <a:r>
              <a:rPr lang="es-ES" b="1" dirty="0"/>
              <a:t> Instructor, 28 de abril de 1908. </a:t>
            </a:r>
          </a:p>
        </p:txBody>
      </p:sp>
      <p:sp>
        <p:nvSpPr>
          <p:cNvPr id="11" name="CuadroTexto 10">
            <a:extLst>
              <a:ext uri="{FF2B5EF4-FFF2-40B4-BE49-F238E27FC236}">
                <a16:creationId xmlns:a16="http://schemas.microsoft.com/office/drawing/2014/main" id="{10E48D8B-881B-88CA-FD26-FE9FDA1A8D5F}"/>
              </a:ext>
            </a:extLst>
          </p:cNvPr>
          <p:cNvSpPr txBox="1"/>
          <p:nvPr/>
        </p:nvSpPr>
        <p:spPr>
          <a:xfrm>
            <a:off x="177727" y="4599353"/>
            <a:ext cx="4770012" cy="2031325"/>
          </a:xfrm>
          <a:prstGeom prst="rect">
            <a:avLst/>
          </a:prstGeom>
          <a:noFill/>
        </p:spPr>
        <p:txBody>
          <a:bodyPr wrap="square">
            <a:spAutoFit/>
          </a:bodyPr>
          <a:lstStyle/>
          <a:p>
            <a:r>
              <a:rPr lang="es-ES" b="1" dirty="0">
                <a:solidFill>
                  <a:srgbClr val="C00000"/>
                </a:solidFill>
              </a:rPr>
              <a:t>Nuestra juventud necesita ser ayudada, levantada y alentada, pero de la manera debida;</a:t>
            </a:r>
            <a:r>
              <a:rPr lang="es-ES" b="1" dirty="0"/>
              <a:t> </a:t>
            </a:r>
            <a:r>
              <a:rPr lang="es-ES" b="1" dirty="0">
                <a:solidFill>
                  <a:srgbClr val="C00000"/>
                </a:solidFill>
              </a:rPr>
              <a:t>no, por ejemplo, como ella lo querría, sino de la manera que le ayude a tener mentes santificadas.</a:t>
            </a:r>
            <a:r>
              <a:rPr lang="es-ES" b="1" dirty="0"/>
              <a:t> Necesitan religión buena y santificadora más que cualquier otra cosa.—La Educación Cristiana, 497.</a:t>
            </a:r>
          </a:p>
        </p:txBody>
      </p:sp>
      <p:pic>
        <p:nvPicPr>
          <p:cNvPr id="6" name="Imagen 5">
            <a:extLst>
              <a:ext uri="{FF2B5EF4-FFF2-40B4-BE49-F238E27FC236}">
                <a16:creationId xmlns:a16="http://schemas.microsoft.com/office/drawing/2014/main" id="{2B162215-C281-444D-00FD-953FFBAEF3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81837" y="178055"/>
            <a:ext cx="2432436" cy="802736"/>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8091F7A8-EA78-4068-C072-E616439F709C}"/>
              </a:ext>
            </a:extLst>
          </p:cNvPr>
          <p:cNvSpPr txBox="1"/>
          <p:nvPr/>
        </p:nvSpPr>
        <p:spPr>
          <a:xfrm>
            <a:off x="10226661" y="394757"/>
            <a:ext cx="1787612" cy="369332"/>
          </a:xfrm>
          <a:prstGeom prst="rect">
            <a:avLst/>
          </a:prstGeom>
          <a:noFill/>
        </p:spPr>
        <p:txBody>
          <a:bodyPr wrap="square">
            <a:spAutoFit/>
          </a:bodyPr>
          <a:lstStyle/>
          <a:p>
            <a:r>
              <a:rPr lang="es-ES" b="1" dirty="0"/>
              <a:t>La hora es tardía</a:t>
            </a:r>
          </a:p>
        </p:txBody>
      </p:sp>
      <p:pic>
        <p:nvPicPr>
          <p:cNvPr id="9" name="Imagen 8" descr="Imagen que contiene mujer, sostener, grande, parado&#10;&#10;Descripción generada automáticamente">
            <a:extLst>
              <a:ext uri="{FF2B5EF4-FFF2-40B4-BE49-F238E27FC236}">
                <a16:creationId xmlns:a16="http://schemas.microsoft.com/office/drawing/2014/main" id="{EB6C83FA-9FFB-5DA5-0DEE-0BF3166EFD90}"/>
              </a:ext>
            </a:extLst>
          </p:cNvPr>
          <p:cNvPicPr>
            <a:picLocks noChangeAspect="1"/>
          </p:cNvPicPr>
          <p:nvPr/>
        </p:nvPicPr>
        <p:blipFill rotWithShape="1">
          <a:blip r:embed="rId4">
            <a:extLst>
              <a:ext uri="{28A0092B-C50C-407E-A947-70E740481C1C}">
                <a14:useLocalDpi xmlns:a14="http://schemas.microsoft.com/office/drawing/2010/main" val="0"/>
              </a:ext>
            </a:extLst>
          </a:blip>
          <a:srcRect l="413" t="486" r="-413" b="18420"/>
          <a:stretch/>
        </p:blipFill>
        <p:spPr>
          <a:xfrm>
            <a:off x="6346195" y="227322"/>
            <a:ext cx="3148466" cy="25532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2" name="Imagen 11" descr="Un grupo de personas de pie&#10;&#10;Descripción generada automáticamente con confianza media">
            <a:extLst>
              <a:ext uri="{FF2B5EF4-FFF2-40B4-BE49-F238E27FC236}">
                <a16:creationId xmlns:a16="http://schemas.microsoft.com/office/drawing/2014/main" id="{40C910FD-DDB4-074B-2E54-610A51A49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4241" y="2905581"/>
            <a:ext cx="6540531" cy="3757750"/>
          </a:xfrm>
          <a:prstGeom prst="rect">
            <a:avLst/>
          </a:prstGeom>
          <a:effectLst>
            <a:outerShdw blurRad="50800" dist="38100" dir="2700000" algn="tl" rotWithShape="0">
              <a:prstClr val="black">
                <a:alpha val="40000"/>
              </a:prstClr>
            </a:outerShdw>
          </a:effectLst>
        </p:spPr>
      </p:pic>
      <p:pic>
        <p:nvPicPr>
          <p:cNvPr id="14" name="Imagen 13" descr="Un grupo de personas en un escenario&#10;&#10;Descripción generada automáticamente con confianza baja">
            <a:extLst>
              <a:ext uri="{FF2B5EF4-FFF2-40B4-BE49-F238E27FC236}">
                <a16:creationId xmlns:a16="http://schemas.microsoft.com/office/drawing/2014/main" id="{361D8504-D08F-C312-A18F-797644065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0147" y="1104485"/>
            <a:ext cx="2428753" cy="242875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242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5" presetClass="entr" presetSubtype="0" fill="hold" grpId="0" nodeType="after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ppt_w</p:attrName>
                                        </p:attrNameLst>
                                      </p:cBhvr>
                                      <p:tavLst>
                                        <p:tav tm="0" fmla="#ppt_w*sin(2.5*pi*$)">
                                          <p:val>
                                            <p:fltVal val="0"/>
                                          </p:val>
                                        </p:tav>
                                        <p:tav tm="100000">
                                          <p:val>
                                            <p:fltVal val="1"/>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par>
                          <p:cTn id="17" fill="hold">
                            <p:stCondLst>
                              <p:cond delay="10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8"/>
                                        </p:tgtEl>
                                        <p:attrNameLst>
                                          <p:attrName>ppt_x</p:attrName>
                                          <p:attrName>ppt_y</p:attrName>
                                        </p:attrNameLst>
                                      </p:cBhvr>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par>
                          <p:cTn id="24" fill="hold">
                            <p:stCondLst>
                              <p:cond delay="2150"/>
                            </p:stCondLst>
                            <p:childTnLst>
                              <p:par>
                                <p:cTn id="25" presetID="6"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500"/>
                                        <p:tgtEl>
                                          <p:spTgt spid="1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8" grpId="0"/>
      <p:bldP spid="8"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48F6C94-604E-F6DA-EEF6-90EE7D8393B6}"/>
              </a:ext>
            </a:extLst>
          </p:cNvPr>
          <p:cNvSpPr txBox="1"/>
          <p:nvPr/>
        </p:nvSpPr>
        <p:spPr>
          <a:xfrm>
            <a:off x="4665009" y="2194899"/>
            <a:ext cx="7270257" cy="923330"/>
          </a:xfrm>
          <a:prstGeom prst="rect">
            <a:avLst/>
          </a:prstGeom>
          <a:noFill/>
        </p:spPr>
        <p:txBody>
          <a:bodyPr wrap="square">
            <a:spAutoFit/>
          </a:bodyPr>
          <a:lstStyle/>
          <a:p>
            <a:r>
              <a:rPr lang="es-ES" b="1" dirty="0">
                <a:solidFill>
                  <a:srgbClr val="C00000"/>
                </a:solidFill>
              </a:rPr>
              <a:t>La obra especial de los padres es hacer que las leyes de Dios sean claras para sus hijos e instarlos para que las obedezcan, a fin de que vean la importancia de obedecer a Dios todos los días de su vida</a:t>
            </a:r>
            <a:r>
              <a:rPr lang="es-ES" b="1" dirty="0"/>
              <a:t>.—Carta 90, 1898.</a:t>
            </a:r>
          </a:p>
        </p:txBody>
      </p:sp>
      <p:sp>
        <p:nvSpPr>
          <p:cNvPr id="7" name="CuadroTexto 6">
            <a:extLst>
              <a:ext uri="{FF2B5EF4-FFF2-40B4-BE49-F238E27FC236}">
                <a16:creationId xmlns:a16="http://schemas.microsoft.com/office/drawing/2014/main" id="{174812FB-5410-3BA5-2C68-FE830510A0D6}"/>
              </a:ext>
            </a:extLst>
          </p:cNvPr>
          <p:cNvSpPr txBox="1"/>
          <p:nvPr/>
        </p:nvSpPr>
        <p:spPr>
          <a:xfrm>
            <a:off x="259798" y="4084774"/>
            <a:ext cx="5217548" cy="2585323"/>
          </a:xfrm>
          <a:prstGeom prst="rect">
            <a:avLst/>
          </a:prstGeom>
          <a:noFill/>
        </p:spPr>
        <p:txBody>
          <a:bodyPr wrap="square">
            <a:spAutoFit/>
          </a:bodyPr>
          <a:lstStyle/>
          <a:p>
            <a:r>
              <a:rPr lang="es-ES" b="1" dirty="0"/>
              <a:t>Enseñad a vuestros hijos que el corazón debe ser preparado para que ejerza dominio propio y abnegación. Los motivos de la vida deben estar en armonía con la ley de Dios. Nunca estéis satisfechos de que vuestros hijos crezcan apartados de Cristo. Nunca os sintáis tranquilos mientras estén fríos e indiferentes. </a:t>
            </a:r>
            <a:r>
              <a:rPr lang="es-ES" b="1" dirty="0">
                <a:solidFill>
                  <a:srgbClr val="C00000"/>
                </a:solidFill>
              </a:rPr>
              <a:t>Clamad a Dios día y noche. Orad y trabajad por la salvación de las almas de vuestros hijos</a:t>
            </a:r>
            <a:r>
              <a:rPr lang="es-ES" b="1" dirty="0"/>
              <a:t>.—The </a:t>
            </a:r>
            <a:r>
              <a:rPr lang="es-ES" b="1" dirty="0" err="1"/>
              <a:t>Review</a:t>
            </a:r>
            <a:r>
              <a:rPr lang="es-ES" b="1" dirty="0"/>
              <a:t> and Herald, 23 de abril de 1889. </a:t>
            </a:r>
          </a:p>
        </p:txBody>
      </p:sp>
      <p:pic>
        <p:nvPicPr>
          <p:cNvPr id="2" name="Imagen 1">
            <a:extLst>
              <a:ext uri="{FF2B5EF4-FFF2-40B4-BE49-F238E27FC236}">
                <a16:creationId xmlns:a16="http://schemas.microsoft.com/office/drawing/2014/main" id="{70C7B01A-2592-F6A2-E437-8A670FEAE5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81837" y="178055"/>
            <a:ext cx="2432436" cy="80273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B3468DA1-65B7-640E-C266-643538E770D3}"/>
              </a:ext>
            </a:extLst>
          </p:cNvPr>
          <p:cNvSpPr txBox="1"/>
          <p:nvPr/>
        </p:nvSpPr>
        <p:spPr>
          <a:xfrm>
            <a:off x="10226661" y="394757"/>
            <a:ext cx="1787612" cy="369332"/>
          </a:xfrm>
          <a:prstGeom prst="rect">
            <a:avLst/>
          </a:prstGeom>
          <a:noFill/>
        </p:spPr>
        <p:txBody>
          <a:bodyPr wrap="square">
            <a:spAutoFit/>
          </a:bodyPr>
          <a:lstStyle/>
          <a:p>
            <a:r>
              <a:rPr lang="es-ES" b="1" dirty="0"/>
              <a:t>La hora es tardía</a:t>
            </a:r>
          </a:p>
        </p:txBody>
      </p:sp>
      <p:sp>
        <p:nvSpPr>
          <p:cNvPr id="6" name="CuadroTexto 5">
            <a:extLst>
              <a:ext uri="{FF2B5EF4-FFF2-40B4-BE49-F238E27FC236}">
                <a16:creationId xmlns:a16="http://schemas.microsoft.com/office/drawing/2014/main" id="{D89B0300-F027-C27B-7D95-E77EC4DBB623}"/>
              </a:ext>
            </a:extLst>
          </p:cNvPr>
          <p:cNvSpPr txBox="1"/>
          <p:nvPr/>
        </p:nvSpPr>
        <p:spPr>
          <a:xfrm>
            <a:off x="3259249" y="178055"/>
            <a:ext cx="6449336" cy="2031325"/>
          </a:xfrm>
          <a:prstGeom prst="rect">
            <a:avLst/>
          </a:prstGeom>
          <a:noFill/>
        </p:spPr>
        <p:txBody>
          <a:bodyPr wrap="square">
            <a:spAutoFit/>
          </a:bodyPr>
          <a:lstStyle/>
          <a:p>
            <a:r>
              <a:rPr lang="es-ES" b="1" dirty="0"/>
              <a:t>Padres, madres, os exhorto a hacer los más fervientes esfuerzos ahora en favor de vuestros hijos. </a:t>
            </a:r>
            <a:r>
              <a:rPr lang="es-ES" b="1" dirty="0">
                <a:solidFill>
                  <a:srgbClr val="C00000"/>
                </a:solidFill>
              </a:rPr>
              <a:t>Dadles instrucción religiosa diariamente. Enseñadles a amar a Dios y ser leales a los principios de rectitud</a:t>
            </a:r>
            <a:r>
              <a:rPr lang="es-ES" b="1" dirty="0"/>
              <a:t>. Con una fe elevada y ferviente, dirigida por la influencia divina del Espíritu Santo, trabajad, trabajad ahora. </a:t>
            </a:r>
            <a:r>
              <a:rPr lang="es-ES" b="1" dirty="0">
                <a:solidFill>
                  <a:srgbClr val="C00000"/>
                </a:solidFill>
              </a:rPr>
              <a:t>No dilatéis un solo día, ni una hora</a:t>
            </a:r>
            <a:r>
              <a:rPr lang="es-ES" b="1" dirty="0"/>
              <a:t>.—</a:t>
            </a:r>
            <a:r>
              <a:rPr lang="es-ES" b="1" dirty="0" err="1"/>
              <a:t>The</a:t>
            </a:r>
            <a:r>
              <a:rPr lang="es-ES" b="1" dirty="0"/>
              <a:t> </a:t>
            </a:r>
            <a:r>
              <a:rPr lang="es-ES" b="1" dirty="0" err="1"/>
              <a:t>Review</a:t>
            </a:r>
            <a:r>
              <a:rPr lang="es-ES" b="1" dirty="0"/>
              <a:t> and Herald, 23 de abril de 1889.</a:t>
            </a:r>
          </a:p>
        </p:txBody>
      </p:sp>
      <p:pic>
        <p:nvPicPr>
          <p:cNvPr id="8" name="Imagen 7" descr="Imagen que contiene persona, hombre, joven, alimentos&#10;&#10;Descripción generada automáticamente">
            <a:extLst>
              <a:ext uri="{FF2B5EF4-FFF2-40B4-BE49-F238E27FC236}">
                <a16:creationId xmlns:a16="http://schemas.microsoft.com/office/drawing/2014/main" id="{70F2C11E-C453-6AD9-2731-246F7753F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959" y="3259249"/>
            <a:ext cx="6666314" cy="3353155"/>
          </a:xfrm>
          <a:prstGeom prst="rect">
            <a:avLst/>
          </a:prstGeom>
          <a:solidFill>
            <a:srgbClr val="FFFFFF">
              <a:shade val="85000"/>
            </a:srgbClr>
          </a:solidFill>
          <a:ln w="57150" cap="sq">
            <a:solidFill>
              <a:srgbClr val="E6524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jóvenes posando para fotografía&#10;&#10;Descripción generada automáticamente con confianza media">
            <a:extLst>
              <a:ext uri="{FF2B5EF4-FFF2-40B4-BE49-F238E27FC236}">
                <a16:creationId xmlns:a16="http://schemas.microsoft.com/office/drawing/2014/main" id="{65720ED1-3F71-ED38-B396-D39E51EE3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27" y="245596"/>
            <a:ext cx="2834602" cy="3735200"/>
          </a:xfrm>
          <a:prstGeom prst="rect">
            <a:avLst/>
          </a:prstGeom>
          <a:solidFill>
            <a:srgbClr val="FFFFFF">
              <a:shade val="85000"/>
            </a:srgbClr>
          </a:solidFill>
          <a:ln w="57150" cap="sq">
            <a:solidFill>
              <a:srgbClr val="E6524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0606C13C-C338-9F7C-D977-538CA273EFD7}"/>
              </a:ext>
            </a:extLst>
          </p:cNvPr>
          <p:cNvPicPr>
            <a:picLocks noChangeAspect="1"/>
          </p:cNvPicPr>
          <p:nvPr/>
        </p:nvPicPr>
        <p:blipFill rotWithShape="1">
          <a:blip r:embed="rId6"/>
          <a:srcRect l="42080" t="5386" r="4135" b="1252"/>
          <a:stretch/>
        </p:blipFill>
        <p:spPr>
          <a:xfrm>
            <a:off x="3141628" y="2255664"/>
            <a:ext cx="1468730" cy="1725131"/>
          </a:xfrm>
          <a:prstGeom prst="rect">
            <a:avLst/>
          </a:prstGeom>
          <a:solidFill>
            <a:srgbClr val="FFFFFF">
              <a:shade val="85000"/>
            </a:srgbClr>
          </a:solidFill>
          <a:ln w="57150" cap="sq">
            <a:solidFill>
              <a:srgbClr val="E6524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38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
                                        <p:tgtEl>
                                          <p:spTgt spid="10"/>
                                        </p:tgtEl>
                                      </p:cBhvr>
                                    </p:animEffect>
                                    <p:anim calcmode="lin" valueType="num">
                                      <p:cBhvr>
                                        <p:cTn id="21" dur="400" fill="hold"/>
                                        <p:tgtEl>
                                          <p:spTgt spid="10"/>
                                        </p:tgtEl>
                                        <p:attrNameLst>
                                          <p:attrName>ppt_x</p:attrName>
                                        </p:attrNameLst>
                                      </p:cBhvr>
                                      <p:tavLst>
                                        <p:tav tm="0">
                                          <p:val>
                                            <p:strVal val="#ppt_x"/>
                                          </p:val>
                                        </p:tav>
                                        <p:tav tm="100000">
                                          <p:val>
                                            <p:strVal val="#ppt_x"/>
                                          </p:val>
                                        </p:tav>
                                      </p:tavLst>
                                    </p:anim>
                                    <p:anim calcmode="lin" valueType="num">
                                      <p:cBhvr>
                                        <p:cTn id="22" dur="400" fill="hold"/>
                                        <p:tgtEl>
                                          <p:spTgt spid="10"/>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
                                        <p:tgtEl>
                                          <p:spTgt spid="8"/>
                                        </p:tgtEl>
                                      </p:cBhvr>
                                    </p:animEffect>
                                    <p:anim calcmode="lin" valueType="num">
                                      <p:cBhvr>
                                        <p:cTn id="34" dur="200" fill="hold"/>
                                        <p:tgtEl>
                                          <p:spTgt spid="8"/>
                                        </p:tgtEl>
                                        <p:attrNameLst>
                                          <p:attrName>ppt_x</p:attrName>
                                        </p:attrNameLst>
                                      </p:cBhvr>
                                      <p:tavLst>
                                        <p:tav tm="0">
                                          <p:val>
                                            <p:strVal val="#ppt_x"/>
                                          </p:val>
                                        </p:tav>
                                        <p:tav tm="100000">
                                          <p:val>
                                            <p:strVal val="#ppt_x"/>
                                          </p:val>
                                        </p:tav>
                                      </p:tavLst>
                                    </p:anim>
                                    <p:anim calcmode="lin" valueType="num">
                                      <p:cBhvr>
                                        <p:cTn id="35" dur="200" fill="hold"/>
                                        <p:tgtEl>
                                          <p:spTgt spid="8"/>
                                        </p:tgtEl>
                                        <p:attrNameLst>
                                          <p:attrName>ppt_y</p:attrName>
                                        </p:attrNameLst>
                                      </p:cBhvr>
                                      <p:tavLst>
                                        <p:tav tm="0">
                                          <p:val>
                                            <p:strVal val="#ppt_y+0.31"/>
                                          </p:val>
                                        </p:tav>
                                        <p:tav tm="100000">
                                          <p:val>
                                            <p:strVal val="#ppt_y+0.31"/>
                                          </p:val>
                                        </p:tav>
                                      </p:tavLst>
                                    </p:anim>
                                    <p:anim calcmode="lin" valueType="num">
                                      <p:cBhvr>
                                        <p:cTn id="36" dur="300" decel="50000" fill="hold">
                                          <p:stCondLst>
                                            <p:cond delay="2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300" decel="50000" fill="hold">
                                          <p:stCondLst>
                                            <p:cond delay="2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82FCE73-58B4-8A32-FFF5-1722C8336D3A}"/>
              </a:ext>
            </a:extLst>
          </p:cNvPr>
          <p:cNvSpPr txBox="1"/>
          <p:nvPr/>
        </p:nvSpPr>
        <p:spPr>
          <a:xfrm>
            <a:off x="140178" y="6640"/>
            <a:ext cx="9201706" cy="1754326"/>
          </a:xfrm>
          <a:prstGeom prst="rect">
            <a:avLst/>
          </a:prstGeom>
          <a:noFill/>
        </p:spPr>
        <p:txBody>
          <a:bodyPr wrap="square">
            <a:spAutoFit/>
          </a:bodyPr>
          <a:lstStyle/>
          <a:p>
            <a:r>
              <a:rPr lang="es-ES" b="1" dirty="0">
                <a:solidFill>
                  <a:srgbClr val="C00000"/>
                </a:solidFill>
              </a:rPr>
              <a:t>En la solemne reunión del último día, a oídos del universo, se leerá la razón de la condenación del pecador. Por primera vez, los padres sabrán lo que ha sido la vida secreta de sus hijos. Los hijos verán cuántos errores han cometido contra sus padres. Habrá una revelación general de los secretos y motivos del corazón, pues se manifestará lo que está oculto. </a:t>
            </a:r>
            <a:r>
              <a:rPr lang="es-ES" b="1" dirty="0"/>
              <a:t>Los que se han mofado de las cosas solemnes del juicio, quedarán sombríos al contemplar su terrible realidad.—</a:t>
            </a:r>
            <a:r>
              <a:rPr lang="es-ES" b="1" dirty="0" err="1"/>
              <a:t>The</a:t>
            </a:r>
            <a:r>
              <a:rPr lang="es-ES" b="1" dirty="0"/>
              <a:t> </a:t>
            </a:r>
            <a:r>
              <a:rPr lang="es-ES" b="1" dirty="0" err="1"/>
              <a:t>Youth’s</a:t>
            </a:r>
            <a:r>
              <a:rPr lang="es-ES" b="1" dirty="0"/>
              <a:t> Instructor, 21 de julio de 1892. </a:t>
            </a:r>
          </a:p>
        </p:txBody>
      </p:sp>
      <p:sp>
        <p:nvSpPr>
          <p:cNvPr id="11" name="CuadroTexto 10">
            <a:extLst>
              <a:ext uri="{FF2B5EF4-FFF2-40B4-BE49-F238E27FC236}">
                <a16:creationId xmlns:a16="http://schemas.microsoft.com/office/drawing/2014/main" id="{E59C1274-B0AD-A9AD-C49E-7DB429B16186}"/>
              </a:ext>
            </a:extLst>
          </p:cNvPr>
          <p:cNvSpPr txBox="1"/>
          <p:nvPr/>
        </p:nvSpPr>
        <p:spPr>
          <a:xfrm>
            <a:off x="140177" y="1677626"/>
            <a:ext cx="8618812" cy="1477328"/>
          </a:xfrm>
          <a:prstGeom prst="rect">
            <a:avLst/>
          </a:prstGeom>
          <a:noFill/>
        </p:spPr>
        <p:txBody>
          <a:bodyPr wrap="square">
            <a:spAutoFit/>
          </a:bodyPr>
          <a:lstStyle/>
          <a:p>
            <a:r>
              <a:rPr lang="es-ES" b="1" dirty="0">
                <a:solidFill>
                  <a:srgbClr val="C00000"/>
                </a:solidFill>
              </a:rPr>
              <a:t>Padres, si perdéis vuestra oportunidad, Dios tenga piedad de vosotros, pues en el día del juicio el Señor preguntará: “¿Dónde está el rebaño que te fue dado, tu hermosa grey?”... Supongamos que llegarais al cielo y ninguno de vuestros hijos estuviera allí. ¿Cómo podríais decir a Dios: “Heme aquí, Señor, y los hijos que tú me diste”? El cielo toma nota del descuido de los padres. Se registra en los libros del cielo</a:t>
            </a:r>
            <a:r>
              <a:rPr lang="es-ES" b="1" dirty="0"/>
              <a:t>.—Manuscrito 62, 1901.</a:t>
            </a:r>
          </a:p>
        </p:txBody>
      </p:sp>
      <p:sp>
        <p:nvSpPr>
          <p:cNvPr id="15" name="CuadroTexto 14">
            <a:extLst>
              <a:ext uri="{FF2B5EF4-FFF2-40B4-BE49-F238E27FC236}">
                <a16:creationId xmlns:a16="http://schemas.microsoft.com/office/drawing/2014/main" id="{F0DE8D8B-DE8A-7B1C-3819-E75229625B56}"/>
              </a:ext>
            </a:extLst>
          </p:cNvPr>
          <p:cNvSpPr txBox="1"/>
          <p:nvPr/>
        </p:nvSpPr>
        <p:spPr>
          <a:xfrm>
            <a:off x="4382722" y="3063493"/>
            <a:ext cx="7669101" cy="2308324"/>
          </a:xfrm>
          <a:prstGeom prst="rect">
            <a:avLst/>
          </a:prstGeom>
          <a:noFill/>
        </p:spPr>
        <p:txBody>
          <a:bodyPr wrap="square">
            <a:spAutoFit/>
          </a:bodyPr>
          <a:lstStyle/>
          <a:p>
            <a:r>
              <a:rPr lang="es-ES" b="1" dirty="0"/>
              <a:t>¡Ojalá que los padres velasen con oración y cuidado por el bienestar eterno de sus hijos! Pregúntense: </a:t>
            </a:r>
            <a:r>
              <a:rPr lang="es-ES" b="1" dirty="0">
                <a:solidFill>
                  <a:srgbClr val="C00000"/>
                </a:solidFill>
              </a:rPr>
              <a:t>¿Hemos sido negligentes? ¿Hemos descuidado esta obra solemne? ¿Hemos permitido que nuestros hijos llegasen a ser juguetes de las tentaciones de Satanás? ¿No tenemos que rendir una cuenta solemne ante Dios por haber permitido a nuestros hijos que empleasen sus talentos, su tiempo e influencia para obrar contra la verdad y contra Cristo? ¿No hemos descuidado nuestro deber como padres y aumentado el número de los súbditos de Satanás?</a:t>
            </a:r>
            <a:r>
              <a:rPr lang="es-ES" b="1" dirty="0"/>
              <a:t>—Joyas de los Testimonios 3:63.</a:t>
            </a:r>
          </a:p>
        </p:txBody>
      </p:sp>
      <p:pic>
        <p:nvPicPr>
          <p:cNvPr id="5" name="Imagen 4">
            <a:extLst>
              <a:ext uri="{FF2B5EF4-FFF2-40B4-BE49-F238E27FC236}">
                <a16:creationId xmlns:a16="http://schemas.microsoft.com/office/drawing/2014/main" id="{228AD11E-EA1A-2F53-D2CB-2DD8535D86A5}"/>
              </a:ext>
            </a:extLst>
          </p:cNvPr>
          <p:cNvPicPr>
            <a:picLocks noChangeAspect="1"/>
          </p:cNvPicPr>
          <p:nvPr/>
        </p:nvPicPr>
        <p:blipFill>
          <a:blip r:embed="rId3"/>
          <a:stretch>
            <a:fillRect/>
          </a:stretch>
        </p:blipFill>
        <p:spPr>
          <a:xfrm>
            <a:off x="9581837" y="168776"/>
            <a:ext cx="2432436" cy="802823"/>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10A6EE2E-F3EE-8DC7-2D6D-24770955CABA}"/>
              </a:ext>
            </a:extLst>
          </p:cNvPr>
          <p:cNvSpPr txBox="1"/>
          <p:nvPr/>
        </p:nvSpPr>
        <p:spPr>
          <a:xfrm>
            <a:off x="10164732" y="385521"/>
            <a:ext cx="1895655" cy="369332"/>
          </a:xfrm>
          <a:prstGeom prst="rect">
            <a:avLst/>
          </a:prstGeom>
          <a:noFill/>
        </p:spPr>
        <p:txBody>
          <a:bodyPr wrap="square">
            <a:spAutoFit/>
          </a:bodyPr>
          <a:lstStyle/>
          <a:p>
            <a:r>
              <a:rPr lang="es-ES" b="1" dirty="0"/>
              <a:t>Las recompensas</a:t>
            </a:r>
          </a:p>
        </p:txBody>
      </p:sp>
      <p:sp>
        <p:nvSpPr>
          <p:cNvPr id="2" name="CuadroTexto 1">
            <a:extLst>
              <a:ext uri="{FF2B5EF4-FFF2-40B4-BE49-F238E27FC236}">
                <a16:creationId xmlns:a16="http://schemas.microsoft.com/office/drawing/2014/main" id="{4F5F0399-2964-5C77-B56F-3D00312048E6}"/>
              </a:ext>
            </a:extLst>
          </p:cNvPr>
          <p:cNvSpPr txBox="1"/>
          <p:nvPr/>
        </p:nvSpPr>
        <p:spPr>
          <a:xfrm>
            <a:off x="4393297" y="5312215"/>
            <a:ext cx="7669101" cy="1477328"/>
          </a:xfrm>
          <a:prstGeom prst="rect">
            <a:avLst/>
          </a:prstGeom>
          <a:noFill/>
        </p:spPr>
        <p:txBody>
          <a:bodyPr wrap="square">
            <a:spAutoFit/>
          </a:bodyPr>
          <a:lstStyle/>
          <a:p>
            <a:r>
              <a:rPr lang="es-ES" b="1" dirty="0"/>
              <a:t>Muchos hijos se levantarán en el juicio y condenarán a sus padres, porque no los reprendieron, y los harán responsables de su destrucción. </a:t>
            </a:r>
            <a:r>
              <a:rPr lang="es-ES" b="1" dirty="0">
                <a:solidFill>
                  <a:srgbClr val="C00000"/>
                </a:solidFill>
              </a:rPr>
              <a:t>La falsa simpatía y el amor ciego de los padres los impulsa a excusar y a no corregir las faltas de sus hijos, y como consecuencia éstos se pierden y la sangre de sus almas recaerá sobre los padres infieles.</a:t>
            </a:r>
            <a:r>
              <a:rPr lang="es-ES" b="1" dirty="0"/>
              <a:t>—Joyas de los Testimonios 1:78, 79.</a:t>
            </a:r>
          </a:p>
        </p:txBody>
      </p:sp>
      <p:pic>
        <p:nvPicPr>
          <p:cNvPr id="9" name="Imagen 8" descr="Un par de personas con instrumentos musicales y micrófonos en un escenario con espectadores&#10;&#10;Descripción generada automáticamente con confianza baja">
            <a:extLst>
              <a:ext uri="{FF2B5EF4-FFF2-40B4-BE49-F238E27FC236}">
                <a16:creationId xmlns:a16="http://schemas.microsoft.com/office/drawing/2014/main" id="{02771EF3-0593-571C-8F80-5DF47C6D7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83" y="3256384"/>
            <a:ext cx="3919734" cy="3354530"/>
          </a:xfrm>
          <a:prstGeom prst="rect">
            <a:avLst/>
          </a:prstGeom>
          <a:ln w="127000" cap="rnd">
            <a:solidFill>
              <a:srgbClr val="1980A6"/>
            </a:solidFill>
          </a:ln>
          <a:effectLst/>
          <a:scene3d>
            <a:camera prst="orthographicFront"/>
            <a:lightRig rig="twoPt" dir="t">
              <a:rot lat="0" lon="0" rev="7800000"/>
            </a:lightRig>
          </a:scene3d>
          <a:sp3d contourW="6350">
            <a:bevelT w="50800" h="16510"/>
            <a:contourClr>
              <a:srgbClr val="C0C0C0"/>
            </a:contourClr>
          </a:sp3d>
        </p:spPr>
      </p:pic>
      <p:pic>
        <p:nvPicPr>
          <p:cNvPr id="12" name="Imagen 11" descr="Imagen que contiene persona, interior, niño, bebé&#10;&#10;Descripción generada automáticamente">
            <a:extLst>
              <a:ext uri="{FF2B5EF4-FFF2-40B4-BE49-F238E27FC236}">
                <a16:creationId xmlns:a16="http://schemas.microsoft.com/office/drawing/2014/main" id="{80B2AF7F-6E3F-B525-0FCA-BEF4728BD2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7470" y="1123500"/>
            <a:ext cx="2606850" cy="1893225"/>
          </a:xfrm>
          <a:prstGeom prst="rect">
            <a:avLst/>
          </a:prstGeom>
          <a:ln w="127000" cap="rnd">
            <a:solidFill>
              <a:srgbClr val="1980A6"/>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4769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5"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ppt_w</p:attrName>
                                        </p:attrNameLst>
                                      </p:cBhvr>
                                      <p:tavLst>
                                        <p:tav tm="0" fmla="#ppt_w*sin(2.5*pi*$)">
                                          <p:val>
                                            <p:fltVal val="0"/>
                                          </p:val>
                                        </p:tav>
                                        <p:tav tm="100000">
                                          <p:val>
                                            <p:fltVal val="1"/>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6"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F1F9C23-6433-BBBC-D2A7-A22DB5DC2426}"/>
              </a:ext>
            </a:extLst>
          </p:cNvPr>
          <p:cNvSpPr txBox="1"/>
          <p:nvPr/>
        </p:nvSpPr>
        <p:spPr>
          <a:xfrm>
            <a:off x="72435" y="1853756"/>
            <a:ext cx="7735739" cy="1754326"/>
          </a:xfrm>
          <a:prstGeom prst="rect">
            <a:avLst/>
          </a:prstGeom>
          <a:noFill/>
        </p:spPr>
        <p:txBody>
          <a:bodyPr wrap="square">
            <a:spAutoFit/>
          </a:bodyPr>
          <a:lstStyle/>
          <a:p>
            <a:r>
              <a:rPr lang="es-ES" b="1" dirty="0"/>
              <a:t>Cuando empiece el juicio y los libros sean abiertos, cuando sea pronunciado el “Bien hecho” del gran Juez, y colocada en la frente del vencedor la corona de gloria inmortal, muchos levantarán sus coronas a la vista del universo reunido y, señalando a sus madres, dirán. </a:t>
            </a:r>
            <a:r>
              <a:rPr lang="es-ES" b="1" dirty="0">
                <a:solidFill>
                  <a:srgbClr val="C00000"/>
                </a:solidFill>
              </a:rPr>
              <a:t>“Ella hizo de mí todo lo que soy mediante la gracia de Dios. Su instrucción, sus oraciones, han sido bendecidas para mi salvación eterna”.</a:t>
            </a:r>
            <a:r>
              <a:rPr lang="es-ES" b="1" dirty="0"/>
              <a:t>—Mensajes para los Jóvenes, 328.</a:t>
            </a:r>
          </a:p>
        </p:txBody>
      </p:sp>
      <p:sp>
        <p:nvSpPr>
          <p:cNvPr id="9" name="CuadroTexto 8">
            <a:extLst>
              <a:ext uri="{FF2B5EF4-FFF2-40B4-BE49-F238E27FC236}">
                <a16:creationId xmlns:a16="http://schemas.microsoft.com/office/drawing/2014/main" id="{3612BE30-8684-B7D7-76A5-4F1A6BF3E52F}"/>
              </a:ext>
            </a:extLst>
          </p:cNvPr>
          <p:cNvSpPr txBox="1"/>
          <p:nvPr/>
        </p:nvSpPr>
        <p:spPr>
          <a:xfrm>
            <a:off x="72436" y="45671"/>
            <a:ext cx="7223515" cy="1200329"/>
          </a:xfrm>
          <a:prstGeom prst="rect">
            <a:avLst/>
          </a:prstGeom>
          <a:noFill/>
        </p:spPr>
        <p:txBody>
          <a:bodyPr wrap="square">
            <a:spAutoFit/>
          </a:bodyPr>
          <a:lstStyle/>
          <a:p>
            <a:r>
              <a:rPr lang="es-ES" b="1" dirty="0">
                <a:solidFill>
                  <a:srgbClr val="C00000"/>
                </a:solidFill>
              </a:rPr>
              <a:t>El Señor me ha instruido con frecuencia que muchos pequeñuelos deben morir antes del tiempo de angustia. Veremos de nuevo a nuestros hijos.</a:t>
            </a:r>
            <a:r>
              <a:rPr lang="es-ES" b="1" dirty="0"/>
              <a:t> Nos encontraremos con ellos y los reconoceremos en los atrios celestiales. Ponga su confianza en el Señor y no tema.—Carta 196, 1899.</a:t>
            </a:r>
          </a:p>
        </p:txBody>
      </p:sp>
      <p:sp>
        <p:nvSpPr>
          <p:cNvPr id="11" name="CuadroTexto 10">
            <a:extLst>
              <a:ext uri="{FF2B5EF4-FFF2-40B4-BE49-F238E27FC236}">
                <a16:creationId xmlns:a16="http://schemas.microsoft.com/office/drawing/2014/main" id="{75810D79-F8C4-DBBA-618E-A9034DCD9C49}"/>
              </a:ext>
            </a:extLst>
          </p:cNvPr>
          <p:cNvSpPr txBox="1"/>
          <p:nvPr/>
        </p:nvSpPr>
        <p:spPr>
          <a:xfrm>
            <a:off x="72435" y="1232034"/>
            <a:ext cx="6607499" cy="646331"/>
          </a:xfrm>
          <a:prstGeom prst="rect">
            <a:avLst/>
          </a:prstGeom>
          <a:noFill/>
        </p:spPr>
        <p:txBody>
          <a:bodyPr wrap="square">
            <a:spAutoFit/>
          </a:bodyPr>
          <a:lstStyle/>
          <a:p>
            <a:r>
              <a:rPr lang="es-ES" b="1" dirty="0"/>
              <a:t>[En el día de la resurrección] </a:t>
            </a:r>
            <a:r>
              <a:rPr lang="es-ES" b="1" dirty="0">
                <a:solidFill>
                  <a:srgbClr val="C00000"/>
                </a:solidFill>
              </a:rPr>
              <a:t>Santos ángeles llevan niñitos a los brazos de sus madres.</a:t>
            </a:r>
            <a:r>
              <a:rPr lang="es-ES" b="1" dirty="0"/>
              <a:t>—El Conflicto de los Siglos, 703.</a:t>
            </a:r>
          </a:p>
        </p:txBody>
      </p:sp>
      <p:pic>
        <p:nvPicPr>
          <p:cNvPr id="2" name="Imagen 1">
            <a:extLst>
              <a:ext uri="{FF2B5EF4-FFF2-40B4-BE49-F238E27FC236}">
                <a16:creationId xmlns:a16="http://schemas.microsoft.com/office/drawing/2014/main" id="{BDA5F359-1700-BD98-394F-13448EB48183}"/>
              </a:ext>
            </a:extLst>
          </p:cNvPr>
          <p:cNvPicPr>
            <a:picLocks noChangeAspect="1"/>
          </p:cNvPicPr>
          <p:nvPr/>
        </p:nvPicPr>
        <p:blipFill>
          <a:blip r:embed="rId3"/>
          <a:stretch>
            <a:fillRect/>
          </a:stretch>
        </p:blipFill>
        <p:spPr>
          <a:xfrm>
            <a:off x="9581837" y="168776"/>
            <a:ext cx="2432436" cy="802823"/>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579FCB8F-F879-0CC6-8774-A2F353F53891}"/>
              </a:ext>
            </a:extLst>
          </p:cNvPr>
          <p:cNvSpPr txBox="1"/>
          <p:nvPr/>
        </p:nvSpPr>
        <p:spPr>
          <a:xfrm>
            <a:off x="10164732" y="385521"/>
            <a:ext cx="1895655" cy="369332"/>
          </a:xfrm>
          <a:prstGeom prst="rect">
            <a:avLst/>
          </a:prstGeom>
          <a:noFill/>
        </p:spPr>
        <p:txBody>
          <a:bodyPr wrap="square">
            <a:spAutoFit/>
          </a:bodyPr>
          <a:lstStyle/>
          <a:p>
            <a:r>
              <a:rPr lang="es-ES" b="1" dirty="0"/>
              <a:t>Las recompensas</a:t>
            </a:r>
          </a:p>
        </p:txBody>
      </p:sp>
      <p:sp>
        <p:nvSpPr>
          <p:cNvPr id="6" name="CuadroTexto 5">
            <a:extLst>
              <a:ext uri="{FF2B5EF4-FFF2-40B4-BE49-F238E27FC236}">
                <a16:creationId xmlns:a16="http://schemas.microsoft.com/office/drawing/2014/main" id="{7657FA57-7A92-1944-6CC5-2443DE89CD1A}"/>
              </a:ext>
            </a:extLst>
          </p:cNvPr>
          <p:cNvSpPr txBox="1"/>
          <p:nvPr/>
        </p:nvSpPr>
        <p:spPr>
          <a:xfrm>
            <a:off x="72435" y="3608082"/>
            <a:ext cx="8200385" cy="2031325"/>
          </a:xfrm>
          <a:prstGeom prst="rect">
            <a:avLst/>
          </a:prstGeom>
          <a:noFill/>
        </p:spPr>
        <p:txBody>
          <a:bodyPr wrap="square">
            <a:spAutoFit/>
          </a:bodyPr>
          <a:lstStyle/>
          <a:p>
            <a:r>
              <a:rPr lang="es-ES" b="1" dirty="0"/>
              <a:t>Vemos un séquito de ángeles a cada lado de la puerta, y al entrar, Jesús dice: “Venid, benditos de mi Padre, heredad el reino preparado para vosotros desde la fundación del mundo”. Aquí os dice que seáis participantes de su gozo, ¿y qué es eso? Es el gozo de ver el trabajo de vuestra alma, padres, madres, es el gozo de ver que vuestros esfuerzos son recompensados. </a:t>
            </a:r>
            <a:r>
              <a:rPr lang="es-ES" b="1" dirty="0">
                <a:solidFill>
                  <a:srgbClr val="C00000"/>
                </a:solidFill>
              </a:rPr>
              <a:t>Aquí están vuestros hijos, la corona de vida está sobre su cabeza y los ángeles de Dios inmortalizan los nombres de las madres cuyos esfuerzos han ganado a sus hijos para Jesucristo</a:t>
            </a:r>
            <a:r>
              <a:rPr lang="es-ES" b="1" dirty="0"/>
              <a:t>.—Manuscrito 12, 1895.</a:t>
            </a:r>
          </a:p>
        </p:txBody>
      </p:sp>
      <p:sp>
        <p:nvSpPr>
          <p:cNvPr id="7" name="CuadroTexto 6">
            <a:extLst>
              <a:ext uri="{FF2B5EF4-FFF2-40B4-BE49-F238E27FC236}">
                <a16:creationId xmlns:a16="http://schemas.microsoft.com/office/drawing/2014/main" id="{B5523AF3-D59E-C3DC-3245-707858F6B728}"/>
              </a:ext>
            </a:extLst>
          </p:cNvPr>
          <p:cNvSpPr txBox="1"/>
          <p:nvPr/>
        </p:nvSpPr>
        <p:spPr>
          <a:xfrm>
            <a:off x="72435" y="5612000"/>
            <a:ext cx="8585868" cy="1200329"/>
          </a:xfrm>
          <a:prstGeom prst="rect">
            <a:avLst/>
          </a:prstGeom>
          <a:noFill/>
        </p:spPr>
        <p:txBody>
          <a:bodyPr wrap="square">
            <a:spAutoFit/>
          </a:bodyPr>
          <a:lstStyle/>
          <a:p>
            <a:r>
              <a:rPr lang="es-ES" b="1" dirty="0">
                <a:solidFill>
                  <a:srgbClr val="C00000"/>
                </a:solidFill>
              </a:rPr>
              <a:t>Con gozo inenarrable, los padres ven la corona, el manto, el arpa que son dados a sus hijos</a:t>
            </a:r>
            <a:r>
              <a:rPr lang="es-ES" b="1" dirty="0"/>
              <a:t>. Han terminado los días de espera y de temor. </a:t>
            </a:r>
            <a:r>
              <a:rPr lang="es-ES" b="1" dirty="0">
                <a:solidFill>
                  <a:srgbClr val="C00000"/>
                </a:solidFill>
              </a:rPr>
              <a:t>La semilla sembrada con lágrimas y oraciones pudo haber parecido ser sembrada en vano, pero la cosecha es recogida al fin con gozo</a:t>
            </a:r>
            <a:r>
              <a:rPr lang="es-ES" b="1" dirty="0"/>
              <a:t>. Sus hijos han sido redimidos.—The </a:t>
            </a:r>
            <a:r>
              <a:rPr lang="es-ES" b="1" dirty="0" err="1"/>
              <a:t>Signs</a:t>
            </a:r>
            <a:r>
              <a:rPr lang="es-ES" b="1" dirty="0"/>
              <a:t> of the Times, 1 de julio de 1886.</a:t>
            </a:r>
          </a:p>
        </p:txBody>
      </p:sp>
      <p:pic>
        <p:nvPicPr>
          <p:cNvPr id="8" name="Imagen 7" descr="Un par de personas de pie&#10;&#10;Descripción generada automáticamente con confianza media">
            <a:extLst>
              <a:ext uri="{FF2B5EF4-FFF2-40B4-BE49-F238E27FC236}">
                <a16:creationId xmlns:a16="http://schemas.microsoft.com/office/drawing/2014/main" id="{6C9FBD96-9327-F346-1922-BC1E0E7A1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742" y="180499"/>
            <a:ext cx="2194981" cy="1619499"/>
          </a:xfrm>
          <a:prstGeom prst="rect">
            <a:avLst/>
          </a:prstGeom>
          <a:solidFill>
            <a:srgbClr val="FFFFFF">
              <a:shade val="85000"/>
            </a:srgbClr>
          </a:solidFill>
          <a:ln w="38100" cap="sq">
            <a:solidFill>
              <a:srgbClr val="45BAE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 grupo de personas en un parque&#10;&#10;Descripción generada automáticamente">
            <a:extLst>
              <a:ext uri="{FF2B5EF4-FFF2-40B4-BE49-F238E27FC236}">
                <a16:creationId xmlns:a16="http://schemas.microsoft.com/office/drawing/2014/main" id="{A2EA2496-DC65-08DF-D2A9-31748435C4F9}"/>
              </a:ext>
            </a:extLst>
          </p:cNvPr>
          <p:cNvPicPr>
            <a:picLocks noChangeAspect="1"/>
          </p:cNvPicPr>
          <p:nvPr/>
        </p:nvPicPr>
        <p:blipFill rotWithShape="1">
          <a:blip r:embed="rId5">
            <a:extLst>
              <a:ext uri="{28A0092B-C50C-407E-A947-70E740481C1C}">
                <a14:useLocalDpi xmlns:a14="http://schemas.microsoft.com/office/drawing/2010/main" val="0"/>
              </a:ext>
            </a:extLst>
          </a:blip>
          <a:srcRect t="14585" b="5132"/>
          <a:stretch/>
        </p:blipFill>
        <p:spPr>
          <a:xfrm>
            <a:off x="8244262" y="1897229"/>
            <a:ext cx="3741453" cy="2299314"/>
          </a:xfrm>
          <a:prstGeom prst="rect">
            <a:avLst/>
          </a:prstGeom>
          <a:solidFill>
            <a:srgbClr val="FFFFFF">
              <a:shade val="85000"/>
            </a:srgbClr>
          </a:solidFill>
          <a:ln w="38100" cap="sq">
            <a:solidFill>
              <a:srgbClr val="45BAE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de la pantalla de un video juego&#10;&#10;Descripción generada automáticamente con confianza baja">
            <a:extLst>
              <a:ext uri="{FF2B5EF4-FFF2-40B4-BE49-F238E27FC236}">
                <a16:creationId xmlns:a16="http://schemas.microsoft.com/office/drawing/2014/main" id="{9E3B38C4-BF70-474F-650D-EE4BF32E8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5934" y="4293774"/>
            <a:ext cx="3192090" cy="2395450"/>
          </a:xfrm>
          <a:prstGeom prst="rect">
            <a:avLst/>
          </a:prstGeom>
          <a:solidFill>
            <a:srgbClr val="FFFFFF">
              <a:shade val="85000"/>
            </a:srgbClr>
          </a:solidFill>
          <a:ln w="38100" cap="sq">
            <a:solidFill>
              <a:srgbClr val="45BAE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2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9000" b="-9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15FD729-0E5B-BE1C-3276-65353CA8FAF2}"/>
              </a:ext>
            </a:extLst>
          </p:cNvPr>
          <p:cNvSpPr txBox="1"/>
          <p:nvPr/>
        </p:nvSpPr>
        <p:spPr>
          <a:xfrm>
            <a:off x="95717" y="56840"/>
            <a:ext cx="12000565" cy="1200329"/>
          </a:xfrm>
          <a:prstGeom prst="rect">
            <a:avLst/>
          </a:prstGeom>
          <a:noFill/>
        </p:spPr>
        <p:txBody>
          <a:bodyPr wrap="square" rtlCol="0">
            <a:spAutoFit/>
          </a:bodyPr>
          <a:lstStyle/>
          <a:p>
            <a:r>
              <a:rPr lang="es-ES" sz="2400" b="1" dirty="0"/>
              <a:t>¿Cómo llevar esta labor de conducir a nuestros hijos a la Tierra Nueva?</a:t>
            </a:r>
          </a:p>
          <a:p>
            <a:r>
              <a:rPr lang="es-ES" sz="2400" b="1" dirty="0"/>
              <a:t>Orando cada día y estudiando juntos la Biblia para que Dios haga su obra en nosotros y en nuestros hijos.</a:t>
            </a:r>
          </a:p>
        </p:txBody>
      </p:sp>
      <p:sp>
        <p:nvSpPr>
          <p:cNvPr id="6" name="CuadroTexto 5">
            <a:extLst>
              <a:ext uri="{FF2B5EF4-FFF2-40B4-BE49-F238E27FC236}">
                <a16:creationId xmlns:a16="http://schemas.microsoft.com/office/drawing/2014/main" id="{E69FC627-DD33-0E4C-D4C9-8F4392B0FAFC}"/>
              </a:ext>
            </a:extLst>
          </p:cNvPr>
          <p:cNvSpPr txBox="1"/>
          <p:nvPr/>
        </p:nvSpPr>
        <p:spPr>
          <a:xfrm>
            <a:off x="104285" y="2257950"/>
            <a:ext cx="6190488" cy="1938992"/>
          </a:xfrm>
          <a:prstGeom prst="rect">
            <a:avLst/>
          </a:prstGeom>
          <a:noFill/>
        </p:spPr>
        <p:txBody>
          <a:bodyPr wrap="square">
            <a:spAutoFit/>
          </a:bodyPr>
          <a:lstStyle/>
          <a:p>
            <a:pPr algn="ctr"/>
            <a:r>
              <a:rPr lang="es-ES" sz="2400" b="1" dirty="0">
                <a:solidFill>
                  <a:srgbClr val="002060"/>
                </a:solidFill>
              </a:rPr>
              <a:t>“Pero así dice Jehová: Ciertamente el cautivo será rescatado del valiente, y el botín será arrebatado al tirano; y tu pleito yo lo defenderé, y yo salvaré a tus hijos”</a:t>
            </a:r>
          </a:p>
          <a:p>
            <a:pPr algn="ctr"/>
            <a:r>
              <a:rPr lang="es-ES" sz="2400" b="1" dirty="0">
                <a:solidFill>
                  <a:srgbClr val="002060"/>
                </a:solidFill>
              </a:rPr>
              <a:t>(Isaías 49:25)</a:t>
            </a:r>
          </a:p>
        </p:txBody>
      </p:sp>
      <p:pic>
        <p:nvPicPr>
          <p:cNvPr id="8" name="Imagen 7" descr="Un grupo de personas de pie sobre pasto&#10;&#10;Descripción generada automáticamente con confianza media">
            <a:extLst>
              <a:ext uri="{FF2B5EF4-FFF2-40B4-BE49-F238E27FC236}">
                <a16:creationId xmlns:a16="http://schemas.microsoft.com/office/drawing/2014/main" id="{66D4F53F-32F5-0C7A-3751-53723C785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675" y="4541806"/>
            <a:ext cx="2824064" cy="2118049"/>
          </a:xfrm>
          <a:prstGeom prst="rect">
            <a:avLst/>
          </a:prstGeom>
          <a:ln w="38100" cap="sq" cmpd="thickThin">
            <a:solidFill>
              <a:schemeClr val="accent2">
                <a:lumMod val="75000"/>
              </a:schemeClr>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45C0B1AF-B611-91FC-BA4D-CC435A05726A}"/>
              </a:ext>
            </a:extLst>
          </p:cNvPr>
          <p:cNvPicPr>
            <a:picLocks noChangeAspect="1"/>
          </p:cNvPicPr>
          <p:nvPr/>
        </p:nvPicPr>
        <p:blipFill>
          <a:blip r:embed="rId4"/>
          <a:stretch>
            <a:fillRect/>
          </a:stretch>
        </p:blipFill>
        <p:spPr>
          <a:xfrm>
            <a:off x="6606073" y="1510176"/>
            <a:ext cx="5430566" cy="5181256"/>
          </a:xfrm>
          <a:prstGeom prst="rect">
            <a:avLst/>
          </a:prstGeom>
          <a:ln w="38100" cap="sq" cmpd="thickThin">
            <a:solidFill>
              <a:schemeClr val="accent2">
                <a:lumMod val="75000"/>
              </a:schemeClr>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EC548797-7D1A-F9D2-7FBD-C3A463553A0B}"/>
              </a:ext>
            </a:extLst>
          </p:cNvPr>
          <p:cNvSpPr txBox="1"/>
          <p:nvPr/>
        </p:nvSpPr>
        <p:spPr>
          <a:xfrm>
            <a:off x="104285" y="1257169"/>
            <a:ext cx="6190488" cy="830997"/>
          </a:xfrm>
          <a:prstGeom prst="rect">
            <a:avLst/>
          </a:prstGeom>
          <a:noFill/>
        </p:spPr>
        <p:txBody>
          <a:bodyPr wrap="square">
            <a:spAutoFit/>
          </a:bodyPr>
          <a:lstStyle/>
          <a:p>
            <a:r>
              <a:rPr lang="es-ES" sz="2400" b="1" dirty="0"/>
              <a:t>La recompensa es grande, y merece la pena el esfuerzo aquí para ver a nuestros hijos allí.</a:t>
            </a:r>
          </a:p>
        </p:txBody>
      </p:sp>
      <p:pic>
        <p:nvPicPr>
          <p:cNvPr id="7" name="Imagen 6">
            <a:extLst>
              <a:ext uri="{FF2B5EF4-FFF2-40B4-BE49-F238E27FC236}">
                <a16:creationId xmlns:a16="http://schemas.microsoft.com/office/drawing/2014/main" id="{061E751A-08F0-77A2-9DC9-14045CBDB498}"/>
              </a:ext>
            </a:extLst>
          </p:cNvPr>
          <p:cNvPicPr>
            <a:picLocks noChangeAspect="1"/>
          </p:cNvPicPr>
          <p:nvPr/>
        </p:nvPicPr>
        <p:blipFill rotWithShape="1">
          <a:blip r:embed="rId5"/>
          <a:srcRect t="17901" b="17901"/>
          <a:stretch/>
        </p:blipFill>
        <p:spPr>
          <a:xfrm>
            <a:off x="155361" y="4526017"/>
            <a:ext cx="2824064" cy="2149626"/>
          </a:xfrm>
          <a:prstGeom prst="rect">
            <a:avLst/>
          </a:prstGeom>
          <a:ln w="38100" cap="sq" cmpd="thickThin">
            <a:solidFill>
              <a:schemeClr val="accent2">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37552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500"/>
                            </p:stCondLst>
                            <p:childTnLst>
                              <p:par>
                                <p:cTn id="33" presetID="31"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 calcmode="lin" valueType="num">
                                      <p:cBhvr>
                                        <p:cTn id="37" dur="1000" fill="hold"/>
                                        <p:tgtEl>
                                          <p:spTgt spid="6"/>
                                        </p:tgtEl>
                                        <p:attrNameLst>
                                          <p:attrName>style.rotation</p:attrName>
                                        </p:attrNameLst>
                                      </p:cBhvr>
                                      <p:tavLst>
                                        <p:tav tm="0">
                                          <p:val>
                                            <p:fltVal val="90"/>
                                          </p:val>
                                        </p:tav>
                                        <p:tav tm="100000">
                                          <p:val>
                                            <p:fltVal val="0"/>
                                          </p:val>
                                        </p:tav>
                                      </p:tavLst>
                                    </p:anim>
                                    <p:animEffect transition="in" filter="fade">
                                      <p:cBhvr>
                                        <p:cTn id="3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F8E126E-5B46-FFD9-217B-0FBFCC807A4D}"/>
              </a:ext>
            </a:extLst>
          </p:cNvPr>
          <p:cNvPicPr>
            <a:picLocks noChangeAspect="1"/>
          </p:cNvPicPr>
          <p:nvPr/>
        </p:nvPicPr>
        <p:blipFill>
          <a:blip r:embed="rId3"/>
          <a:stretch>
            <a:fillRect/>
          </a:stretch>
        </p:blipFill>
        <p:spPr>
          <a:xfrm>
            <a:off x="9877245" y="96957"/>
            <a:ext cx="2196178" cy="1152000"/>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80CBC72D-363F-2BC3-0986-C7553B7304D2}"/>
              </a:ext>
            </a:extLst>
          </p:cNvPr>
          <p:cNvSpPr txBox="1"/>
          <p:nvPr/>
        </p:nvSpPr>
        <p:spPr>
          <a:xfrm>
            <a:off x="9929005" y="131461"/>
            <a:ext cx="2134906"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Predominio de vicios corruptores</a:t>
            </a:r>
          </a:p>
        </p:txBody>
      </p:sp>
      <p:sp>
        <p:nvSpPr>
          <p:cNvPr id="5" name="CuadroTexto 4">
            <a:extLst>
              <a:ext uri="{FF2B5EF4-FFF2-40B4-BE49-F238E27FC236}">
                <a16:creationId xmlns:a16="http://schemas.microsoft.com/office/drawing/2014/main" id="{248D8042-4F50-5E78-787F-09A206DF539D}"/>
              </a:ext>
            </a:extLst>
          </p:cNvPr>
          <p:cNvSpPr txBox="1"/>
          <p:nvPr/>
        </p:nvSpPr>
        <p:spPr>
          <a:xfrm>
            <a:off x="118578" y="131461"/>
            <a:ext cx="6402295" cy="3416320"/>
          </a:xfrm>
          <a:prstGeom prst="rect">
            <a:avLst/>
          </a:prstGeom>
          <a:noFill/>
        </p:spPr>
        <p:txBody>
          <a:bodyPr wrap="square">
            <a:spAutoFit/>
          </a:bodyPr>
          <a:lstStyle/>
          <a:p>
            <a:r>
              <a:rPr lang="es-ES" b="1" dirty="0">
                <a:solidFill>
                  <a:srgbClr val="C00000"/>
                </a:solidFill>
              </a:rPr>
              <a:t>Estamos en una era cuando la corrupción abunda por doquier. La concupiscencia de los ojos y las pasiones corruptas se despiertan por lo que se contempla y por lo que se lee. El corazón se corrompe por la imaginación. La mente se complace en contemplar escenas que despiertan las más bajas y viles pasiones. Esas imágenes ruines, contempladas a través de una imaginación pervertida, corrompen la moral y preparan a los seres engañados e infatuados para que den rienda suelta a las pasiones concupiscentes. </a:t>
            </a:r>
            <a:r>
              <a:rPr lang="es-ES" b="1" dirty="0"/>
              <a:t>Luego siguen los pecados y crímenes que arrastran a los seres creados a la imagen de Dios haciéndolos descender a un nivel con las bestias y hundiéndolos finalmente en la perdición.—Testimonies </a:t>
            </a:r>
            <a:r>
              <a:rPr lang="es-ES" b="1" dirty="0" err="1"/>
              <a:t>for</a:t>
            </a:r>
            <a:r>
              <a:rPr lang="es-ES" b="1" dirty="0"/>
              <a:t> </a:t>
            </a:r>
            <a:r>
              <a:rPr lang="es-ES" b="1" dirty="0" err="1"/>
              <a:t>the</a:t>
            </a:r>
            <a:r>
              <a:rPr lang="es-ES" b="1" dirty="0"/>
              <a:t> </a:t>
            </a:r>
            <a:r>
              <a:rPr lang="es-ES" b="1" dirty="0" err="1"/>
              <a:t>Church</a:t>
            </a:r>
            <a:r>
              <a:rPr lang="es-ES" b="1" dirty="0"/>
              <a:t> 2:410.</a:t>
            </a:r>
          </a:p>
        </p:txBody>
      </p:sp>
      <p:sp>
        <p:nvSpPr>
          <p:cNvPr id="9" name="CuadroTexto 8">
            <a:extLst>
              <a:ext uri="{FF2B5EF4-FFF2-40B4-BE49-F238E27FC236}">
                <a16:creationId xmlns:a16="http://schemas.microsoft.com/office/drawing/2014/main" id="{642405F6-5EFC-08ED-BF4D-8FA8726B184D}"/>
              </a:ext>
            </a:extLst>
          </p:cNvPr>
          <p:cNvSpPr txBox="1"/>
          <p:nvPr/>
        </p:nvSpPr>
        <p:spPr>
          <a:xfrm>
            <a:off x="5515085" y="3567499"/>
            <a:ext cx="6660914" cy="3139321"/>
          </a:xfrm>
          <a:prstGeom prst="rect">
            <a:avLst/>
          </a:prstGeom>
          <a:noFill/>
        </p:spPr>
        <p:txBody>
          <a:bodyPr wrap="square">
            <a:spAutoFit/>
          </a:bodyPr>
          <a:lstStyle/>
          <a:p>
            <a:r>
              <a:rPr lang="es-ES" b="1" dirty="0"/>
              <a:t>La juventud de hoy día es un indicio seguro de la sociedad futura, y al verla, ¿qué podemos esperar para el futuro? La mayoría son aficionados a las diversiones y les repugna el trabajo... Tienen poco dominio propio y se excitan y enojan por el más pequeño motivo. Muchísimos, de todas las edades y circunstancias de la vida, no tienen principios ni conciencia, y con sus hábitos de haraganería y despilfarro se hunden en el vicio y están corrompiendo a la sociedad, hasta que nuestro mundo se convierta en una segunda Sodoma</a:t>
            </a:r>
            <a:r>
              <a:rPr lang="es-ES" b="1" dirty="0">
                <a:solidFill>
                  <a:srgbClr val="C00000"/>
                </a:solidFill>
              </a:rPr>
              <a:t>. Si los apetitos y las pasiones estuvieran bajo el dominio de la razón y de la religión, la sociedad presentaría un aspecto muy diferente.</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45. </a:t>
            </a:r>
          </a:p>
        </p:txBody>
      </p:sp>
      <p:pic>
        <p:nvPicPr>
          <p:cNvPr id="4" name="Imagen 3" descr="Imagen que contiene interior, persona, vivo, cuarto&#10;&#10;Descripción generada automáticamente">
            <a:extLst>
              <a:ext uri="{FF2B5EF4-FFF2-40B4-BE49-F238E27FC236}">
                <a16:creationId xmlns:a16="http://schemas.microsoft.com/office/drawing/2014/main" id="{06D5E5F8-B578-71F2-2605-AA854A2A2249}"/>
              </a:ext>
            </a:extLst>
          </p:cNvPr>
          <p:cNvPicPr>
            <a:picLocks noChangeAspect="1"/>
          </p:cNvPicPr>
          <p:nvPr/>
        </p:nvPicPr>
        <p:blipFill rotWithShape="1">
          <a:blip r:embed="rId4">
            <a:extLst>
              <a:ext uri="{28A0092B-C50C-407E-A947-70E740481C1C}">
                <a14:useLocalDpi xmlns:a14="http://schemas.microsoft.com/office/drawing/2010/main" val="0"/>
              </a:ext>
            </a:extLst>
          </a:blip>
          <a:srcRect l="21671" t="750" r="4322" b="1928"/>
          <a:stretch/>
        </p:blipFill>
        <p:spPr>
          <a:xfrm>
            <a:off x="6520873" y="254977"/>
            <a:ext cx="3097840" cy="305524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8" name="Imagen 7" descr="Imagen que contiene persona, tabla, interior, corte&#10;&#10;Descripción generada automáticamente">
            <a:extLst>
              <a:ext uri="{FF2B5EF4-FFF2-40B4-BE49-F238E27FC236}">
                <a16:creationId xmlns:a16="http://schemas.microsoft.com/office/drawing/2014/main" id="{B03CDF6D-765E-34E4-6C70-3169B04405C8}"/>
              </a:ext>
            </a:extLst>
          </p:cNvPr>
          <p:cNvPicPr>
            <a:picLocks noChangeAspect="1"/>
          </p:cNvPicPr>
          <p:nvPr/>
        </p:nvPicPr>
        <p:blipFill rotWithShape="1">
          <a:blip r:embed="rId5">
            <a:extLst>
              <a:ext uri="{28A0092B-C50C-407E-A947-70E740481C1C}">
                <a14:useLocalDpi xmlns:a14="http://schemas.microsoft.com/office/drawing/2010/main" val="0"/>
              </a:ext>
            </a:extLst>
          </a:blip>
          <a:srcRect t="9574" b="9574"/>
          <a:stretch/>
        </p:blipFill>
        <p:spPr>
          <a:xfrm>
            <a:off x="118578" y="3547781"/>
            <a:ext cx="5242170" cy="3178758"/>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11" name="Imagen 10" descr="Imagen que contiene persona, hombre, traje, parado&#10;&#10;Descripción generada automáticamente">
            <a:extLst>
              <a:ext uri="{FF2B5EF4-FFF2-40B4-BE49-F238E27FC236}">
                <a16:creationId xmlns:a16="http://schemas.microsoft.com/office/drawing/2014/main" id="{6A7A2091-D2B8-137F-FCD0-30A650E9A758}"/>
              </a:ext>
            </a:extLst>
          </p:cNvPr>
          <p:cNvPicPr>
            <a:picLocks noChangeAspect="1"/>
          </p:cNvPicPr>
          <p:nvPr/>
        </p:nvPicPr>
        <p:blipFill rotWithShape="1">
          <a:blip r:embed="rId6">
            <a:extLst>
              <a:ext uri="{28A0092B-C50C-407E-A947-70E740481C1C}">
                <a14:useLocalDpi xmlns:a14="http://schemas.microsoft.com/office/drawing/2010/main" val="0"/>
              </a:ext>
            </a:extLst>
          </a:blip>
          <a:srcRect l="67" r="-67" b="13300"/>
          <a:stretch/>
        </p:blipFill>
        <p:spPr>
          <a:xfrm>
            <a:off x="9790546" y="1658567"/>
            <a:ext cx="2282876" cy="165165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682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ox(out)">
                                      <p:cBhvr>
                                        <p:cTn id="21" dur="750"/>
                                        <p:tgtEl>
                                          <p:spTgt spid="4"/>
                                        </p:tgtEl>
                                      </p:cBhvr>
                                    </p:animEffect>
                                  </p:childTnLst>
                                </p:cTn>
                              </p:par>
                              <p:par>
                                <p:cTn id="22" presetID="4" presetClass="entr" presetSubtype="32"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out)">
                                      <p:cBhvr>
                                        <p:cTn id="24" dur="750"/>
                                        <p:tgtEl>
                                          <p:spTgt spid="11"/>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ox(in)">
                                      <p:cBhvr>
                                        <p:cTn id="33" dur="750"/>
                                        <p:tgtEl>
                                          <p:spTgt spid="8"/>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4" name="Imagen 3" descr="Forma, Flecha&#10;&#10;Descripción generada automáticamente">
            <a:extLst>
              <a:ext uri="{FF2B5EF4-FFF2-40B4-BE49-F238E27FC236}">
                <a16:creationId xmlns:a16="http://schemas.microsoft.com/office/drawing/2014/main" id="{16493AA2-E470-699C-E711-2F61C5FBE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607" y="112048"/>
            <a:ext cx="2489588" cy="1152000"/>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ACC147E0-71AF-40A4-5396-046ED288F52D}"/>
              </a:ext>
            </a:extLst>
          </p:cNvPr>
          <p:cNvSpPr txBox="1"/>
          <p:nvPr/>
        </p:nvSpPr>
        <p:spPr>
          <a:xfrm>
            <a:off x="9576607" y="249704"/>
            <a:ext cx="2489587"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Efectos de prácticas dañinas</a:t>
            </a:r>
          </a:p>
        </p:txBody>
      </p:sp>
      <p:sp>
        <p:nvSpPr>
          <p:cNvPr id="8" name="CuadroTexto 7">
            <a:extLst>
              <a:ext uri="{FF2B5EF4-FFF2-40B4-BE49-F238E27FC236}">
                <a16:creationId xmlns:a16="http://schemas.microsoft.com/office/drawing/2014/main" id="{E5709810-DCB0-2803-ADA7-02E7BDE48E1E}"/>
              </a:ext>
            </a:extLst>
          </p:cNvPr>
          <p:cNvSpPr txBox="1"/>
          <p:nvPr/>
        </p:nvSpPr>
        <p:spPr>
          <a:xfrm>
            <a:off x="120073" y="142336"/>
            <a:ext cx="8636000" cy="2585323"/>
          </a:xfrm>
          <a:prstGeom prst="rect">
            <a:avLst/>
          </a:prstGeom>
          <a:noFill/>
        </p:spPr>
        <p:txBody>
          <a:bodyPr wrap="square">
            <a:spAutoFit/>
          </a:bodyPr>
          <a:lstStyle/>
          <a:p>
            <a:r>
              <a:rPr lang="es-ES" b="1" dirty="0">
                <a:solidFill>
                  <a:srgbClr val="C00000"/>
                </a:solidFill>
              </a:rPr>
              <a:t>Jóvenes y niños de ambos sexos participan de la contaminación moral y practican el asqueroso vicio solitario [la masturbación] destructor de cuerpo y alma. Muchos de los que profesan ser cristianos están tan atontados por la misma práctica que sus sensibilidades morales no pueden ser despertadas para comprender que es pecado, y que si persisten en ello, terminarán de seguro por destruir completamente el cuerpo y la mente. </a:t>
            </a:r>
            <a:r>
              <a:rPr lang="es-ES" b="1" dirty="0"/>
              <a:t>¡El hombre, el ser más noble de la tierra, formado a la imagen de Dios, se transforma en una bestia, se embrutece y corrompe! Cada cristiano tendrá que aprender a refrenar sus pasiones y a guiarse por los buenos principios. A menos que lo haga, es indigno del nombre de cristiano.—Joyas de los Testimonios 1:253, 254. </a:t>
            </a:r>
          </a:p>
        </p:txBody>
      </p:sp>
      <p:sp>
        <p:nvSpPr>
          <p:cNvPr id="10" name="CuadroTexto 9">
            <a:extLst>
              <a:ext uri="{FF2B5EF4-FFF2-40B4-BE49-F238E27FC236}">
                <a16:creationId xmlns:a16="http://schemas.microsoft.com/office/drawing/2014/main" id="{F764332F-AC12-48C5-664E-619FEAB22076}"/>
              </a:ext>
            </a:extLst>
          </p:cNvPr>
          <p:cNvSpPr txBox="1"/>
          <p:nvPr/>
        </p:nvSpPr>
        <p:spPr>
          <a:xfrm>
            <a:off x="195863" y="2890585"/>
            <a:ext cx="8267202" cy="1200329"/>
          </a:xfrm>
          <a:prstGeom prst="rect">
            <a:avLst/>
          </a:prstGeom>
          <a:noFill/>
        </p:spPr>
        <p:txBody>
          <a:bodyPr wrap="square">
            <a:spAutoFit/>
          </a:bodyPr>
          <a:lstStyle/>
          <a:p>
            <a:r>
              <a:rPr lang="es-ES" b="1" dirty="0">
                <a:solidFill>
                  <a:srgbClr val="C00000"/>
                </a:solidFill>
              </a:rPr>
              <a:t>La práctica de hábitos secretos ciertamente destruye las fuerzas vitales del organismo. Toda acción innecesaria de algo vital será seguida por su correspondiente depresión</a:t>
            </a:r>
            <a:r>
              <a:rPr lang="es-ES" b="1" dirty="0"/>
              <a:t>… hay una deficiencia y un gran agotamiento lo que deja al organismo expuesto a enfermedades de diferentes clases.—</a:t>
            </a:r>
            <a:r>
              <a:rPr lang="es-ES" b="1" dirty="0" err="1"/>
              <a:t>An</a:t>
            </a:r>
            <a:r>
              <a:rPr lang="es-ES" b="1" dirty="0"/>
              <a:t> Appeal </a:t>
            </a:r>
            <a:r>
              <a:rPr lang="es-ES" b="1" dirty="0" err="1"/>
              <a:t>to</a:t>
            </a:r>
            <a:r>
              <a:rPr lang="es-ES" b="1" dirty="0"/>
              <a:t> </a:t>
            </a:r>
            <a:r>
              <a:rPr lang="es-ES" b="1" dirty="0" err="1"/>
              <a:t>Mothers</a:t>
            </a:r>
            <a:r>
              <a:rPr lang="es-ES" b="1" dirty="0"/>
              <a:t>, 28</a:t>
            </a:r>
          </a:p>
        </p:txBody>
      </p:sp>
      <p:sp>
        <p:nvSpPr>
          <p:cNvPr id="12" name="CuadroTexto 11">
            <a:extLst>
              <a:ext uri="{FF2B5EF4-FFF2-40B4-BE49-F238E27FC236}">
                <a16:creationId xmlns:a16="http://schemas.microsoft.com/office/drawing/2014/main" id="{04524508-BC11-483E-E019-F6A0A9439712}"/>
              </a:ext>
            </a:extLst>
          </p:cNvPr>
          <p:cNvSpPr txBox="1"/>
          <p:nvPr/>
        </p:nvSpPr>
        <p:spPr>
          <a:xfrm>
            <a:off x="2410055" y="4202234"/>
            <a:ext cx="5900138" cy="2585323"/>
          </a:xfrm>
          <a:prstGeom prst="rect">
            <a:avLst/>
          </a:prstGeom>
          <a:noFill/>
        </p:spPr>
        <p:txBody>
          <a:bodyPr wrap="square">
            <a:spAutoFit/>
          </a:bodyPr>
          <a:lstStyle/>
          <a:p>
            <a:r>
              <a:rPr lang="es-ES" b="1" dirty="0">
                <a:solidFill>
                  <a:srgbClr val="C00000"/>
                </a:solidFill>
              </a:rPr>
              <a:t>Se viola el sexto mandamiento desaprensivamente. Quitarse instantáneamente la vida no es un pecado mayor a la vista del cielo que destruirla gradual y seguramente.</a:t>
            </a:r>
            <a:r>
              <a:rPr lang="es-ES" b="1" dirty="0"/>
              <a:t> Las personas que se acarrean un decaimiento seguro debido a su mal proceder sufrirán el castigo aquí y si no se arrepienten plenamente, no serán admitidas en el cielo del más allá tan ciertamente como no lo será el que destruye su vida instantáneamente. La voluntad de Dios establece la relación entre la causa y sus efectos.—</a:t>
            </a:r>
            <a:r>
              <a:rPr lang="es-ES" b="1" dirty="0" err="1"/>
              <a:t>An</a:t>
            </a:r>
            <a:r>
              <a:rPr lang="es-ES" b="1" dirty="0"/>
              <a:t> Appeal </a:t>
            </a:r>
            <a:r>
              <a:rPr lang="es-ES" b="1" dirty="0" err="1"/>
              <a:t>to</a:t>
            </a:r>
            <a:r>
              <a:rPr lang="es-ES" b="1" dirty="0"/>
              <a:t> </a:t>
            </a:r>
            <a:r>
              <a:rPr lang="es-ES" b="1" dirty="0" err="1"/>
              <a:t>Mothers</a:t>
            </a:r>
            <a:r>
              <a:rPr lang="es-ES" b="1" dirty="0"/>
              <a:t>, 26.</a:t>
            </a:r>
          </a:p>
        </p:txBody>
      </p:sp>
      <p:grpSp>
        <p:nvGrpSpPr>
          <p:cNvPr id="13" name="Grupo 12">
            <a:extLst>
              <a:ext uri="{FF2B5EF4-FFF2-40B4-BE49-F238E27FC236}">
                <a16:creationId xmlns:a16="http://schemas.microsoft.com/office/drawing/2014/main" id="{E1D50DB0-CD4F-A085-7CFF-27570E789649}"/>
              </a:ext>
            </a:extLst>
          </p:cNvPr>
          <p:cNvGrpSpPr/>
          <p:nvPr/>
        </p:nvGrpSpPr>
        <p:grpSpPr>
          <a:xfrm>
            <a:off x="8826130" y="1595374"/>
            <a:ext cx="3240064" cy="2031166"/>
            <a:chOff x="8756073" y="1743156"/>
            <a:chExt cx="3240064" cy="2031166"/>
          </a:xfrm>
        </p:grpSpPr>
        <p:pic>
          <p:nvPicPr>
            <p:cNvPr id="3" name="Imagen 2" descr="Un joven acostado en una cama&#10;&#10;Descripción generada automáticamente con confianza media">
              <a:extLst>
                <a:ext uri="{FF2B5EF4-FFF2-40B4-BE49-F238E27FC236}">
                  <a16:creationId xmlns:a16="http://schemas.microsoft.com/office/drawing/2014/main" id="{DB36E1F5-E85C-2B7A-9BA5-3912EB3EF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073" y="1743156"/>
              <a:ext cx="3240064" cy="2031166"/>
            </a:xfrm>
            <a:prstGeom prst="rect">
              <a:avLst/>
            </a:prstGeom>
            <a:solidFill>
              <a:srgbClr val="FFFFFF">
                <a:shade val="85000"/>
              </a:srgbClr>
            </a:solidFill>
            <a:ln w="57150" cap="sq">
              <a:solidFill>
                <a:srgbClr val="BB001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85608AFB-AB4D-6C33-C49E-649F82D7A8A8}"/>
                </a:ext>
              </a:extLst>
            </p:cNvPr>
            <p:cNvSpPr txBox="1"/>
            <p:nvPr/>
          </p:nvSpPr>
          <p:spPr>
            <a:xfrm>
              <a:off x="10243127" y="3558282"/>
              <a:ext cx="1592271" cy="216040"/>
            </a:xfrm>
            <a:prstGeom prst="rect">
              <a:avLst/>
            </a:prstGeom>
            <a:noFill/>
            <a:ln w="57150">
              <a:noFill/>
            </a:ln>
          </p:spPr>
          <p:txBody>
            <a:bodyPr wrap="square">
              <a:spAutoFit/>
            </a:bodyPr>
            <a:lstStyle/>
            <a:p>
              <a:r>
                <a:rPr lang="es-ES" sz="800" dirty="0">
                  <a:solidFill>
                    <a:schemeClr val="bg1"/>
                  </a:solidFill>
                </a:rPr>
                <a:t>Foto de Annie </a:t>
              </a:r>
              <a:r>
                <a:rPr lang="es-ES" sz="800" dirty="0" err="1">
                  <a:solidFill>
                    <a:schemeClr val="bg1"/>
                  </a:solidFill>
                </a:rPr>
                <a:t>Spratt</a:t>
              </a:r>
              <a:r>
                <a:rPr lang="es-ES" sz="800" dirty="0">
                  <a:solidFill>
                    <a:schemeClr val="bg1"/>
                  </a:solidFill>
                </a:rPr>
                <a:t> en </a:t>
              </a:r>
              <a:r>
                <a:rPr lang="es-ES" sz="800" dirty="0" err="1">
                  <a:solidFill>
                    <a:schemeClr val="bg1"/>
                  </a:solidFill>
                </a:rPr>
                <a:t>Unsplash</a:t>
              </a:r>
              <a:endParaRPr lang="es-ES" sz="800" dirty="0">
                <a:solidFill>
                  <a:schemeClr val="bg1"/>
                </a:solidFill>
              </a:endParaRPr>
            </a:p>
          </p:txBody>
        </p:sp>
      </p:grpSp>
      <p:pic>
        <p:nvPicPr>
          <p:cNvPr id="15" name="Imagen 14" descr="Imagen que contiene interior, tabla, cama, mujer&#10;&#10;Descripción generada automáticamente">
            <a:extLst>
              <a:ext uri="{FF2B5EF4-FFF2-40B4-BE49-F238E27FC236}">
                <a16:creationId xmlns:a16="http://schemas.microsoft.com/office/drawing/2014/main" id="{2E5F88EA-0F42-0F7C-1637-BD121E7991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0193" y="3898663"/>
            <a:ext cx="3756001" cy="2817001"/>
          </a:xfrm>
          <a:prstGeom prst="rect">
            <a:avLst/>
          </a:prstGeom>
          <a:solidFill>
            <a:srgbClr val="FFFFFF">
              <a:shade val="85000"/>
            </a:srgbClr>
          </a:solidFill>
          <a:ln w="57150" cap="sq">
            <a:solidFill>
              <a:srgbClr val="BB001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6FDE605-3F7E-14AC-B809-50060BD77AF1}"/>
              </a:ext>
            </a:extLst>
          </p:cNvPr>
          <p:cNvPicPr>
            <a:picLocks noChangeAspect="1"/>
          </p:cNvPicPr>
          <p:nvPr/>
        </p:nvPicPr>
        <p:blipFill rotWithShape="1">
          <a:blip r:embed="rId6"/>
          <a:srcRect l="23442" r="23442"/>
          <a:stretch/>
        </p:blipFill>
        <p:spPr>
          <a:xfrm>
            <a:off x="120073" y="4302975"/>
            <a:ext cx="2273976" cy="2470233"/>
          </a:xfrm>
          <a:prstGeom prst="rect">
            <a:avLst/>
          </a:prstGeom>
          <a:solidFill>
            <a:srgbClr val="FFFFFF">
              <a:shade val="85000"/>
            </a:srgbClr>
          </a:solidFill>
          <a:ln w="57150" cap="sq">
            <a:solidFill>
              <a:srgbClr val="BB001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688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1" presetClass="entr" presetSubtype="3"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3)">
                                      <p:cBhvr>
                                        <p:cTn id="21" dur="500"/>
                                        <p:tgtEl>
                                          <p:spTgt spid="1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3"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3)">
                                      <p:cBhvr>
                                        <p:cTn id="30" dur="500"/>
                                        <p:tgtEl>
                                          <p:spTgt spid="1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3"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3)">
                                      <p:cBhvr>
                                        <p:cTn id="39" dur="500"/>
                                        <p:tgtEl>
                                          <p:spTgt spid="15"/>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pic>
        <p:nvPicPr>
          <p:cNvPr id="11" name="Imagen 10" descr="Estatua de un hombre&#10;&#10;Descripción generada automáticamente con confianza baja">
            <a:extLst>
              <a:ext uri="{FF2B5EF4-FFF2-40B4-BE49-F238E27FC236}">
                <a16:creationId xmlns:a16="http://schemas.microsoft.com/office/drawing/2014/main" id="{D155115C-012F-4E46-E89F-706074DD76D9}"/>
              </a:ext>
            </a:extLst>
          </p:cNvPr>
          <p:cNvPicPr>
            <a:picLocks noChangeAspect="1"/>
          </p:cNvPicPr>
          <p:nvPr/>
        </p:nvPicPr>
        <p:blipFill rotWithShape="1">
          <a:blip r:embed="rId3">
            <a:extLst>
              <a:ext uri="{28A0092B-C50C-407E-A947-70E740481C1C}">
                <a14:useLocalDpi xmlns:a14="http://schemas.microsoft.com/office/drawing/2010/main" val="0"/>
              </a:ext>
            </a:extLst>
          </a:blip>
          <a:srcRect r="12621"/>
          <a:stretch/>
        </p:blipFill>
        <p:spPr>
          <a:xfrm>
            <a:off x="9550400" y="3923386"/>
            <a:ext cx="2493818" cy="28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EB0EED4F-3E29-2962-2C32-04B9F5ACEBC1}"/>
              </a:ext>
            </a:extLst>
          </p:cNvPr>
          <p:cNvSpPr txBox="1"/>
          <p:nvPr/>
        </p:nvSpPr>
        <p:spPr>
          <a:xfrm>
            <a:off x="277562" y="107179"/>
            <a:ext cx="6206365" cy="1477328"/>
          </a:xfrm>
          <a:prstGeom prst="rect">
            <a:avLst/>
          </a:prstGeom>
          <a:noFill/>
        </p:spPr>
        <p:txBody>
          <a:bodyPr wrap="square">
            <a:spAutoFit/>
          </a:bodyPr>
          <a:lstStyle/>
          <a:p>
            <a:r>
              <a:rPr lang="es-ES" b="1" dirty="0">
                <a:solidFill>
                  <a:srgbClr val="C00000"/>
                </a:solidFill>
              </a:rPr>
              <a:t>Las mentes de algunos de estos niños se debilitan hasta el punto de que tienen solamente la mitad o un tercio del brillo del intelecto que podrían haber tenido, si hubieran sido virtuosos y puros. Lo han malgastado en la masturbación</a:t>
            </a:r>
            <a:r>
              <a:rPr lang="es-ES" b="1" dirty="0"/>
              <a:t>.</a:t>
            </a:r>
            <a:br>
              <a:rPr lang="es-ES" b="1" dirty="0"/>
            </a:b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2:361.</a:t>
            </a:r>
          </a:p>
        </p:txBody>
      </p:sp>
      <p:sp>
        <p:nvSpPr>
          <p:cNvPr id="6" name="CuadroTexto 5">
            <a:extLst>
              <a:ext uri="{FF2B5EF4-FFF2-40B4-BE49-F238E27FC236}">
                <a16:creationId xmlns:a16="http://schemas.microsoft.com/office/drawing/2014/main" id="{A4F06724-3B98-93D6-32F7-5B843F21A60E}"/>
              </a:ext>
            </a:extLst>
          </p:cNvPr>
          <p:cNvSpPr txBox="1"/>
          <p:nvPr/>
        </p:nvSpPr>
        <p:spPr>
          <a:xfrm>
            <a:off x="0" y="4389155"/>
            <a:ext cx="7841673" cy="1200329"/>
          </a:xfrm>
          <a:prstGeom prst="rect">
            <a:avLst/>
          </a:prstGeom>
          <a:noFill/>
        </p:spPr>
        <p:txBody>
          <a:bodyPr wrap="square">
            <a:spAutoFit/>
          </a:bodyPr>
          <a:lstStyle/>
          <a:p>
            <a:r>
              <a:rPr lang="es-ES" b="1" dirty="0"/>
              <a:t>Todos los que tienen una verdadera comprensión de lo que significa ser cristiano, </a:t>
            </a:r>
            <a:r>
              <a:rPr lang="es-ES" b="1" dirty="0">
                <a:solidFill>
                  <a:srgbClr val="C00000"/>
                </a:solidFill>
              </a:rPr>
              <a:t>saben que los seguidores de Cristo, como discípulos suyos, están en la obligación de dominar todas sus pasiones y colocar sus facultades físicas y mentales en perfecta sumisión a la voluntad de Cristo.</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9, 10.</a:t>
            </a:r>
          </a:p>
        </p:txBody>
      </p:sp>
      <p:sp>
        <p:nvSpPr>
          <p:cNvPr id="10" name="CuadroTexto 9">
            <a:extLst>
              <a:ext uri="{FF2B5EF4-FFF2-40B4-BE49-F238E27FC236}">
                <a16:creationId xmlns:a16="http://schemas.microsoft.com/office/drawing/2014/main" id="{00C62A7D-B8CC-7383-91E7-6498278F64E2}"/>
              </a:ext>
            </a:extLst>
          </p:cNvPr>
          <p:cNvSpPr txBox="1"/>
          <p:nvPr/>
        </p:nvSpPr>
        <p:spPr>
          <a:xfrm>
            <a:off x="5357091" y="1615062"/>
            <a:ext cx="6834909" cy="2308324"/>
          </a:xfrm>
          <a:prstGeom prst="rect">
            <a:avLst/>
          </a:prstGeom>
          <a:noFill/>
        </p:spPr>
        <p:txBody>
          <a:bodyPr wrap="square">
            <a:spAutoFit/>
          </a:bodyPr>
          <a:lstStyle/>
          <a:p>
            <a:r>
              <a:rPr lang="es-ES" b="1" dirty="0">
                <a:solidFill>
                  <a:srgbClr val="C00000"/>
                </a:solidFill>
              </a:rPr>
              <a:t>Los nervios del cerebro que relacionan todo el organismo entre sí son el único medio por el cual el cielo puede comunicarse con el hombre y afectan su vida más íntima. Cualquier cosa que perturbe la circulación de las corrientes eléctricas del sistema nervioso, disminuye la fuerza de las potencias vitales y, como resultado, se atenúa la sensibilidad de la mente.</a:t>
            </a:r>
            <a:r>
              <a:rPr lang="es-ES" b="1" dirty="0"/>
              <a:t> En consideración de estos hechos, ¡cuán importante es que los ministros y la gente que profesan piedad se conserven sin mancha de este vicio degradante!—Joyas de los Testimonios 1:254. </a:t>
            </a:r>
          </a:p>
        </p:txBody>
      </p:sp>
      <p:sp>
        <p:nvSpPr>
          <p:cNvPr id="12" name="CuadroTexto 11">
            <a:extLst>
              <a:ext uri="{FF2B5EF4-FFF2-40B4-BE49-F238E27FC236}">
                <a16:creationId xmlns:a16="http://schemas.microsoft.com/office/drawing/2014/main" id="{33DE2111-9802-2639-6A3C-BDC8B9A72D2D}"/>
              </a:ext>
            </a:extLst>
          </p:cNvPr>
          <p:cNvSpPr txBox="1"/>
          <p:nvPr/>
        </p:nvSpPr>
        <p:spPr>
          <a:xfrm>
            <a:off x="0" y="5550492"/>
            <a:ext cx="8146474" cy="1200329"/>
          </a:xfrm>
          <a:prstGeom prst="rect">
            <a:avLst/>
          </a:prstGeom>
          <a:noFill/>
        </p:spPr>
        <p:txBody>
          <a:bodyPr wrap="square">
            <a:spAutoFit/>
          </a:bodyPr>
          <a:lstStyle/>
          <a:p>
            <a:r>
              <a:rPr lang="es-ES" b="1" dirty="0">
                <a:solidFill>
                  <a:srgbClr val="C00000"/>
                </a:solidFill>
              </a:rPr>
              <a:t>Si la mente estuviera acostumbrada a contemplar temas elevados, si la imaginación estuviera preparada para contemplar cosas puras y santas, estaría fortalecida contra la tentación. Se ocuparía de lo celestial, lo puro, lo sagrado y no podría ser atraída por lo bajo, lo corrupto y vil</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135.</a:t>
            </a:r>
          </a:p>
        </p:txBody>
      </p:sp>
      <p:pic>
        <p:nvPicPr>
          <p:cNvPr id="2" name="Imagen 1" descr="Forma, Flecha&#10;&#10;Descripción generada automáticamente">
            <a:extLst>
              <a:ext uri="{FF2B5EF4-FFF2-40B4-BE49-F238E27FC236}">
                <a16:creationId xmlns:a16="http://schemas.microsoft.com/office/drawing/2014/main" id="{DA8E53A7-4913-BF67-46CB-BCC5C6D11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2362" y="112048"/>
            <a:ext cx="2489588" cy="1152000"/>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4E90A957-669E-D0DE-FF46-D8B432461E11}"/>
              </a:ext>
            </a:extLst>
          </p:cNvPr>
          <p:cNvSpPr txBox="1"/>
          <p:nvPr/>
        </p:nvSpPr>
        <p:spPr>
          <a:xfrm>
            <a:off x="9582362" y="249704"/>
            <a:ext cx="2489587"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Efectos de prácticas dañinas</a:t>
            </a:r>
          </a:p>
        </p:txBody>
      </p:sp>
      <p:pic>
        <p:nvPicPr>
          <p:cNvPr id="4" name="Imagen 3">
            <a:extLst>
              <a:ext uri="{FF2B5EF4-FFF2-40B4-BE49-F238E27FC236}">
                <a16:creationId xmlns:a16="http://schemas.microsoft.com/office/drawing/2014/main" id="{12066E4B-997C-E039-50DE-7B41D30E0D9A}"/>
              </a:ext>
            </a:extLst>
          </p:cNvPr>
          <p:cNvPicPr>
            <a:picLocks noChangeAspect="1"/>
          </p:cNvPicPr>
          <p:nvPr/>
        </p:nvPicPr>
        <p:blipFill rotWithShape="1">
          <a:blip r:embed="rId5"/>
          <a:srcRect t="4643" b="29810"/>
          <a:stretch/>
        </p:blipFill>
        <p:spPr>
          <a:xfrm>
            <a:off x="6483928" y="107179"/>
            <a:ext cx="2824594" cy="1513034"/>
          </a:xfrm>
          <a:prstGeom prst="roundRect">
            <a:avLst>
              <a:gd name="adj" fmla="val 64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a:extLst>
              <a:ext uri="{FF2B5EF4-FFF2-40B4-BE49-F238E27FC236}">
                <a16:creationId xmlns:a16="http://schemas.microsoft.com/office/drawing/2014/main" id="{B0DED9AD-CFCC-CC5E-DDE5-705D9EF94D6C}"/>
              </a:ext>
            </a:extLst>
          </p:cNvPr>
          <p:cNvPicPr>
            <a:picLocks noChangeAspect="1"/>
          </p:cNvPicPr>
          <p:nvPr/>
        </p:nvPicPr>
        <p:blipFill rotWithShape="1">
          <a:blip r:embed="rId6"/>
          <a:srcRect l="28756" r="27106"/>
          <a:stretch/>
        </p:blipFill>
        <p:spPr>
          <a:xfrm>
            <a:off x="147782" y="1620213"/>
            <a:ext cx="1219200" cy="2762250"/>
          </a:xfrm>
          <a:prstGeom prst="roundRect">
            <a:avLst>
              <a:gd name="adj" fmla="val 119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F4C0EF89-6796-F620-2F76-24011628235D}"/>
              </a:ext>
            </a:extLst>
          </p:cNvPr>
          <p:cNvPicPr>
            <a:picLocks noChangeAspect="1"/>
          </p:cNvPicPr>
          <p:nvPr/>
        </p:nvPicPr>
        <p:blipFill>
          <a:blip r:embed="rId7"/>
          <a:stretch>
            <a:fillRect/>
          </a:stretch>
        </p:blipFill>
        <p:spPr>
          <a:xfrm>
            <a:off x="1510316" y="1615062"/>
            <a:ext cx="3749071" cy="2497818"/>
          </a:xfrm>
          <a:prstGeom prst="roundRect">
            <a:avLst>
              <a:gd name="adj" fmla="val 395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39FFD47C-0D7D-B41B-14C2-E6BEC22660FA}"/>
              </a:ext>
            </a:extLst>
          </p:cNvPr>
          <p:cNvPicPr>
            <a:picLocks noChangeAspect="1"/>
          </p:cNvPicPr>
          <p:nvPr/>
        </p:nvPicPr>
        <p:blipFill rotWithShape="1">
          <a:blip r:embed="rId8"/>
          <a:srcRect l="21281" r="8992"/>
          <a:stretch/>
        </p:blipFill>
        <p:spPr>
          <a:xfrm>
            <a:off x="8160752" y="4185663"/>
            <a:ext cx="1328304" cy="2114550"/>
          </a:xfrm>
          <a:prstGeom prst="roundRect">
            <a:avLst>
              <a:gd name="adj" fmla="val 2391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213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EB6C49-68FD-6037-EACD-D8761124A523}"/>
              </a:ext>
            </a:extLst>
          </p:cNvPr>
          <p:cNvSpPr txBox="1"/>
          <p:nvPr/>
        </p:nvSpPr>
        <p:spPr>
          <a:xfrm>
            <a:off x="62308" y="111625"/>
            <a:ext cx="9706019" cy="923330"/>
          </a:xfrm>
          <a:prstGeom prst="rect">
            <a:avLst/>
          </a:prstGeom>
          <a:noFill/>
        </p:spPr>
        <p:txBody>
          <a:bodyPr wrap="square">
            <a:spAutoFit/>
          </a:bodyPr>
          <a:lstStyle/>
          <a:p>
            <a:r>
              <a:rPr lang="es-ES" b="1" dirty="0">
                <a:solidFill>
                  <a:srgbClr val="C00000"/>
                </a:solidFill>
              </a:rPr>
              <a:t>Nuestra única seguridad es mantenernos como un pueblo peculiar de Dios.</a:t>
            </a:r>
            <a:r>
              <a:rPr lang="es-ES" b="1" dirty="0"/>
              <a:t> </a:t>
            </a:r>
            <a:r>
              <a:rPr lang="es-ES" b="1" dirty="0">
                <a:solidFill>
                  <a:srgbClr val="C00000"/>
                </a:solidFill>
              </a:rPr>
              <a:t>No debemos ceder una pulgada a las costumbres y usos de esta era degenerada, sino mantenernos en independencia moral, sin comprometernos con sus prácticas corruptas e idólatras</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5:78.</a:t>
            </a:r>
          </a:p>
        </p:txBody>
      </p:sp>
      <p:sp>
        <p:nvSpPr>
          <p:cNvPr id="13" name="CuadroTexto 12">
            <a:extLst>
              <a:ext uri="{FF2B5EF4-FFF2-40B4-BE49-F238E27FC236}">
                <a16:creationId xmlns:a16="http://schemas.microsoft.com/office/drawing/2014/main" id="{21098723-78B5-346B-0482-EF370CDD34B3}"/>
              </a:ext>
            </a:extLst>
          </p:cNvPr>
          <p:cNvSpPr txBox="1"/>
          <p:nvPr/>
        </p:nvSpPr>
        <p:spPr>
          <a:xfrm>
            <a:off x="7223752" y="1338294"/>
            <a:ext cx="4952213" cy="3693319"/>
          </a:xfrm>
          <a:prstGeom prst="rect">
            <a:avLst/>
          </a:prstGeom>
          <a:noFill/>
        </p:spPr>
        <p:txBody>
          <a:bodyPr wrap="square">
            <a:spAutoFit/>
          </a:bodyPr>
          <a:lstStyle/>
          <a:p>
            <a:r>
              <a:rPr lang="es-ES" b="1" dirty="0"/>
              <a:t>Otra vez la amonesto como a quien tendrá que encontrarse con estas líneas en aquel día cuando será decidido el caso de cada uno. </a:t>
            </a:r>
            <a:r>
              <a:rPr lang="es-ES" b="1" dirty="0">
                <a:solidFill>
                  <a:srgbClr val="C00000"/>
                </a:solidFill>
              </a:rPr>
              <a:t>Ríndase a Cristo sin demora. Solamente él, por el poder de su gracia, puede redimirla de la ruina. Solamente él puede curar sus facultades morales y mentales. Su corazón puede arder con el amor de Dios; su entendimiento puede ser claro y maduro; su conciencia iluminada, despertada y pura; su voluntad enderezada y santificada sometida al dominio del Espíritu de Dios. Ud. puede hacer de sí lo que elija... </a:t>
            </a:r>
            <a:r>
              <a:rPr lang="es-ES" b="1" dirty="0"/>
              <a:t>“Escogeos hoy a quien sirváis”.—Testimonies </a:t>
            </a:r>
            <a:r>
              <a:rPr lang="es-ES" b="1" dirty="0" err="1"/>
              <a:t>for</a:t>
            </a:r>
            <a:r>
              <a:rPr lang="es-ES" b="1" dirty="0"/>
              <a:t> the Church 2:559-565. </a:t>
            </a:r>
          </a:p>
        </p:txBody>
      </p:sp>
      <p:sp>
        <p:nvSpPr>
          <p:cNvPr id="19" name="CuadroTexto 18">
            <a:extLst>
              <a:ext uri="{FF2B5EF4-FFF2-40B4-BE49-F238E27FC236}">
                <a16:creationId xmlns:a16="http://schemas.microsoft.com/office/drawing/2014/main" id="{54770152-5A28-C6CC-75BB-92DFD183A6CF}"/>
              </a:ext>
            </a:extLst>
          </p:cNvPr>
          <p:cNvSpPr txBox="1"/>
          <p:nvPr/>
        </p:nvSpPr>
        <p:spPr>
          <a:xfrm>
            <a:off x="62308" y="5031614"/>
            <a:ext cx="11896435" cy="1754326"/>
          </a:xfrm>
          <a:prstGeom prst="rect">
            <a:avLst/>
          </a:prstGeom>
          <a:noFill/>
        </p:spPr>
        <p:txBody>
          <a:bodyPr wrap="square">
            <a:spAutoFit/>
          </a:bodyPr>
          <a:lstStyle/>
          <a:p>
            <a:r>
              <a:rPr lang="es-ES" b="1" dirty="0">
                <a:solidFill>
                  <a:srgbClr val="C00000"/>
                </a:solidFill>
              </a:rPr>
              <a:t>No os engañéis a vosotros mismos con la creencia de que, después de todo, este asunto se presenta delante de vosotros en forma exagerada</a:t>
            </a:r>
            <a:r>
              <a:rPr lang="es-ES" b="1" dirty="0"/>
              <a:t>. No he cargado la tinta al cuadro. He declarado hechos que soportarán la prueba del juicio. </a:t>
            </a:r>
            <a:r>
              <a:rPr lang="es-ES" b="1" dirty="0">
                <a:solidFill>
                  <a:srgbClr val="C00000"/>
                </a:solidFill>
              </a:rPr>
              <a:t>¡Despertad! ¡Despertad!</a:t>
            </a:r>
            <a:r>
              <a:rPr lang="es-ES" b="1" dirty="0"/>
              <a:t> </a:t>
            </a:r>
            <a:r>
              <a:rPr lang="es-ES" b="1" dirty="0">
                <a:solidFill>
                  <a:srgbClr val="C00000"/>
                </a:solidFill>
              </a:rPr>
              <a:t>Os ruego antes de que sea demasiado tarde para corregir los males, y perezcáis con vuestros hijos en la ruina general. Emprended la solemne obra y procurad la ayuda de cada rayo de luz que podáis reunir que ha brillado sobre vuestra senda y que no habéis apreciado. Y, juntamente con la ayuda de la luz que ahora brilla, comenzad una investigación de vuestra vida y carácter como si estuvierais delante del tribunal de Dios</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2:401. </a:t>
            </a:r>
          </a:p>
        </p:txBody>
      </p:sp>
      <p:pic>
        <p:nvPicPr>
          <p:cNvPr id="6" name="Imagen 5">
            <a:extLst>
              <a:ext uri="{FF2B5EF4-FFF2-40B4-BE49-F238E27FC236}">
                <a16:creationId xmlns:a16="http://schemas.microsoft.com/office/drawing/2014/main" id="{91EBEA9A-9F45-5067-FD8C-4DF8240917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35327" y="111625"/>
            <a:ext cx="2123416" cy="1088732"/>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DC8BAB3E-138A-B4E7-A26E-12C4124ECB54}"/>
              </a:ext>
            </a:extLst>
          </p:cNvPr>
          <p:cNvSpPr txBox="1"/>
          <p:nvPr/>
        </p:nvSpPr>
        <p:spPr>
          <a:xfrm>
            <a:off x="9891536" y="195962"/>
            <a:ext cx="2034083"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Precauciones y consejos</a:t>
            </a:r>
          </a:p>
        </p:txBody>
      </p:sp>
      <p:pic>
        <p:nvPicPr>
          <p:cNvPr id="4" name="Imagen 3" descr="Un par de personas sentadas en una mesa&#10;&#10;Descripción generada automáticamente con confianza baja">
            <a:extLst>
              <a:ext uri="{FF2B5EF4-FFF2-40B4-BE49-F238E27FC236}">
                <a16:creationId xmlns:a16="http://schemas.microsoft.com/office/drawing/2014/main" id="{813B6D01-B6C9-D985-71F0-E687C2DDF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9" y="1050265"/>
            <a:ext cx="3952244" cy="3966039"/>
          </a:xfrm>
          <a:prstGeom prst="rect">
            <a:avLst/>
          </a:prstGeom>
          <a:solidFill>
            <a:srgbClr val="FFFFFF">
              <a:shade val="85000"/>
            </a:srgbClr>
          </a:solidFill>
          <a:ln w="28575" cap="rnd">
            <a:solidFill>
              <a:srgbClr val="57BB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descr="Un par de personas sonriendo&#10;&#10;Descripción generada automáticamente">
            <a:extLst>
              <a:ext uri="{FF2B5EF4-FFF2-40B4-BE49-F238E27FC236}">
                <a16:creationId xmlns:a16="http://schemas.microsoft.com/office/drawing/2014/main" id="{7ADE2214-E3DC-C719-F435-30E2FDD06931}"/>
              </a:ext>
            </a:extLst>
          </p:cNvPr>
          <p:cNvPicPr>
            <a:picLocks noChangeAspect="1"/>
          </p:cNvPicPr>
          <p:nvPr/>
        </p:nvPicPr>
        <p:blipFill rotWithShape="1">
          <a:blip r:embed="rId5">
            <a:extLst>
              <a:ext uri="{28A0092B-C50C-407E-A947-70E740481C1C}">
                <a14:useLocalDpi xmlns:a14="http://schemas.microsoft.com/office/drawing/2010/main" val="0"/>
              </a:ext>
            </a:extLst>
          </a:blip>
          <a:srcRect l="22219" r="22219"/>
          <a:stretch/>
        </p:blipFill>
        <p:spPr>
          <a:xfrm>
            <a:off x="4113513" y="1090365"/>
            <a:ext cx="3089139" cy="3885837"/>
          </a:xfrm>
          <a:prstGeom prst="rect">
            <a:avLst/>
          </a:prstGeom>
          <a:solidFill>
            <a:srgbClr val="FFFFFF">
              <a:shade val="85000"/>
            </a:srgbClr>
          </a:solidFill>
          <a:ln w="28575" cap="rnd">
            <a:solidFill>
              <a:srgbClr val="57BB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9549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ppt_w</p:attrName>
                                        </p:attrNameLst>
                                      </p:cBhvr>
                                      <p:tavLst>
                                        <p:tav tm="0" fmla="#ppt_w*sin(2.5*pi*$)">
                                          <p:val>
                                            <p:fltVal val="0"/>
                                          </p:val>
                                        </p:tav>
                                        <p:tav tm="100000">
                                          <p:val>
                                            <p:fltVal val="1"/>
                                          </p:val>
                                        </p:tav>
                                      </p:tavLst>
                                    </p:anim>
                                    <p:anim calcmode="lin" valueType="num">
                                      <p:cBhvr>
                                        <p:cTn id="28" dur="500" fill="hold"/>
                                        <p:tgtEl>
                                          <p:spTgt spid="4"/>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anim calcmode="lin" valueType="num">
                                      <p:cBhvr>
                                        <p:cTn id="38" dur="500" fill="hold"/>
                                        <p:tgtEl>
                                          <p:spTgt spid="15"/>
                                        </p:tgtEl>
                                        <p:attrNameLst>
                                          <p:attrName>ppt_w</p:attrName>
                                        </p:attrNameLst>
                                      </p:cBhvr>
                                      <p:tavLst>
                                        <p:tav tm="0" fmla="#ppt_w*sin(2.5*pi*$)">
                                          <p:val>
                                            <p:fltVal val="0"/>
                                          </p:val>
                                        </p:tav>
                                        <p:tav tm="100000">
                                          <p:val>
                                            <p:fltVal val="1"/>
                                          </p:val>
                                        </p:tav>
                                      </p:tavLst>
                                    </p:anim>
                                    <p:anim calcmode="lin" valueType="num">
                                      <p:cBhvr>
                                        <p:cTn id="39" dur="500" fill="hold"/>
                                        <p:tgtEl>
                                          <p:spTgt spid="15"/>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9" grpId="0"/>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571B410-E117-8C37-6EAC-2DC530742C41}"/>
              </a:ext>
            </a:extLst>
          </p:cNvPr>
          <p:cNvSpPr txBox="1"/>
          <p:nvPr/>
        </p:nvSpPr>
        <p:spPr>
          <a:xfrm>
            <a:off x="108579" y="204033"/>
            <a:ext cx="7732832" cy="2031325"/>
          </a:xfrm>
          <a:prstGeom prst="rect">
            <a:avLst/>
          </a:prstGeom>
          <a:noFill/>
        </p:spPr>
        <p:txBody>
          <a:bodyPr wrap="square">
            <a:spAutoFit/>
          </a:bodyPr>
          <a:lstStyle/>
          <a:p>
            <a:pPr marL="342900" indent="-342900">
              <a:buFont typeface="+mj-lt"/>
              <a:buAutoNum type="arabicPeriod"/>
            </a:pPr>
            <a:r>
              <a:rPr lang="es-ES" b="1" dirty="0">
                <a:solidFill>
                  <a:schemeClr val="accent5">
                    <a:lumMod val="50000"/>
                  </a:schemeClr>
                </a:solidFill>
              </a:rPr>
              <a:t>Enseñadles a vuestros hijos dominio propio:</a:t>
            </a:r>
          </a:p>
          <a:p>
            <a:r>
              <a:rPr lang="es-ES" b="1" dirty="0">
                <a:solidFill>
                  <a:srgbClr val="C00000"/>
                </a:solidFill>
              </a:rPr>
              <a:t>Cuán importante es que enseñemos a nuestros hijos el dominio propio desde su misma infancia y les enseñemos la lección de someter su voluntad a nosotros. </a:t>
            </a:r>
            <a:r>
              <a:rPr lang="es-ES" b="1" dirty="0"/>
              <a:t>Si tuvieran la desgracia de aprender hábitos erróneos, sin conocer todos los malos resultados, pueden ser reformados recurriendo a su razón y convenciéndolos de que tales hábitos arruinan el organismo y afectan la mente.—</a:t>
            </a:r>
            <a:r>
              <a:rPr lang="es-ES" b="1" dirty="0" err="1"/>
              <a:t>An</a:t>
            </a:r>
            <a:r>
              <a:rPr lang="es-ES" b="1" dirty="0"/>
              <a:t> Appeal </a:t>
            </a:r>
            <a:r>
              <a:rPr lang="es-ES" b="1" dirty="0" err="1"/>
              <a:t>to</a:t>
            </a:r>
            <a:r>
              <a:rPr lang="es-ES" b="1" dirty="0"/>
              <a:t> </a:t>
            </a:r>
            <a:r>
              <a:rPr lang="es-ES" b="1" dirty="0" err="1"/>
              <a:t>Mothers</a:t>
            </a:r>
            <a:r>
              <a:rPr lang="es-ES" b="1" dirty="0"/>
              <a:t>, 10. </a:t>
            </a:r>
          </a:p>
        </p:txBody>
      </p:sp>
      <p:sp>
        <p:nvSpPr>
          <p:cNvPr id="7" name="CuadroTexto 6">
            <a:extLst>
              <a:ext uri="{FF2B5EF4-FFF2-40B4-BE49-F238E27FC236}">
                <a16:creationId xmlns:a16="http://schemas.microsoft.com/office/drawing/2014/main" id="{008973AA-F7D3-F650-ED07-76FA6B906C18}"/>
              </a:ext>
            </a:extLst>
          </p:cNvPr>
          <p:cNvSpPr txBox="1"/>
          <p:nvPr/>
        </p:nvSpPr>
        <p:spPr>
          <a:xfrm>
            <a:off x="108579" y="2324237"/>
            <a:ext cx="4275103" cy="2031325"/>
          </a:xfrm>
          <a:prstGeom prst="rect">
            <a:avLst/>
          </a:prstGeom>
          <a:noFill/>
        </p:spPr>
        <p:txBody>
          <a:bodyPr wrap="square">
            <a:spAutoFit/>
          </a:bodyPr>
          <a:lstStyle/>
          <a:p>
            <a:pPr marL="342900" indent="-342900">
              <a:buFont typeface="+mj-lt"/>
              <a:buAutoNum type="arabicPeriod" startAt="2"/>
            </a:pPr>
            <a:r>
              <a:rPr lang="es-ES" b="1" dirty="0">
                <a:solidFill>
                  <a:schemeClr val="accent5">
                    <a:lumMod val="50000"/>
                  </a:schemeClr>
                </a:solidFill>
              </a:rPr>
              <a:t>Prevenidlos contra hábitos viles:</a:t>
            </a:r>
          </a:p>
          <a:p>
            <a:r>
              <a:rPr lang="es-ES" b="1" dirty="0">
                <a:solidFill>
                  <a:srgbClr val="C00000"/>
                </a:solidFill>
              </a:rPr>
              <a:t>Madres, no podéis ser demasiado cuidadosas en prevenir a vuestros hijos para que no aprendan hábitos viles</a:t>
            </a:r>
            <a:r>
              <a:rPr lang="es-ES" b="1" dirty="0"/>
              <a:t>. Es más fácil aprender el mal que desarraigarlo después que se ha aprendido.—</a:t>
            </a:r>
            <a:r>
              <a:rPr lang="es-ES" b="1" dirty="0" err="1"/>
              <a:t>An</a:t>
            </a:r>
            <a:r>
              <a:rPr lang="es-ES" b="1" dirty="0"/>
              <a:t> Appeal </a:t>
            </a:r>
            <a:r>
              <a:rPr lang="es-ES" b="1" dirty="0" err="1"/>
              <a:t>to</a:t>
            </a:r>
            <a:r>
              <a:rPr lang="es-ES" b="1" dirty="0"/>
              <a:t> </a:t>
            </a:r>
            <a:r>
              <a:rPr lang="es-ES" b="1" dirty="0" err="1"/>
              <a:t>Mothers</a:t>
            </a:r>
            <a:r>
              <a:rPr lang="es-ES" b="1" dirty="0"/>
              <a:t>, 10, 11.</a:t>
            </a:r>
          </a:p>
        </p:txBody>
      </p:sp>
      <p:sp>
        <p:nvSpPr>
          <p:cNvPr id="11" name="CuadroTexto 10">
            <a:extLst>
              <a:ext uri="{FF2B5EF4-FFF2-40B4-BE49-F238E27FC236}">
                <a16:creationId xmlns:a16="http://schemas.microsoft.com/office/drawing/2014/main" id="{DF15AD41-6CE5-0A6C-8504-1D69B10BB8CC}"/>
              </a:ext>
            </a:extLst>
          </p:cNvPr>
          <p:cNvSpPr txBox="1"/>
          <p:nvPr/>
        </p:nvSpPr>
        <p:spPr>
          <a:xfrm>
            <a:off x="108579" y="4444442"/>
            <a:ext cx="7665287" cy="2308324"/>
          </a:xfrm>
          <a:prstGeom prst="rect">
            <a:avLst/>
          </a:prstGeom>
          <a:noFill/>
        </p:spPr>
        <p:txBody>
          <a:bodyPr wrap="square">
            <a:spAutoFit/>
          </a:bodyPr>
          <a:lstStyle/>
          <a:p>
            <a:pPr marL="342900" indent="-342900">
              <a:buFont typeface="+mj-lt"/>
              <a:buAutoNum type="arabicPeriod" startAt="3"/>
            </a:pPr>
            <a:r>
              <a:rPr lang="es-ES" b="1" dirty="0">
                <a:solidFill>
                  <a:schemeClr val="accent5">
                    <a:lumMod val="50000"/>
                  </a:schemeClr>
                </a:solidFill>
              </a:rPr>
              <a:t>Si no sabéis cómo actuar:</a:t>
            </a:r>
          </a:p>
          <a:p>
            <a:r>
              <a:rPr lang="es-ES" b="1" dirty="0"/>
              <a:t>Quizá preguntéis: ¿Cómo puedo remediar los males que ya existen? ¿Cómo comenzaremos el trabajo? </a:t>
            </a:r>
            <a:r>
              <a:rPr lang="es-ES" b="1" dirty="0">
                <a:solidFill>
                  <a:srgbClr val="C00000"/>
                </a:solidFill>
              </a:rPr>
              <a:t>Si os falta sabiduría, id a Dios. Él ha prometido dar liberalmente. Orad mucho y fervientemente en procura de la ayuda divina. Una sola regla no se puede seguir en cada caso. Se necesita ejercer un juicio santificado. No os apresuréis ni agitéis para atacar a vuestros hijos con censuras. Un proceder tal tan sólo les provocaría rebelión.</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20, 21. </a:t>
            </a:r>
          </a:p>
        </p:txBody>
      </p:sp>
      <p:pic>
        <p:nvPicPr>
          <p:cNvPr id="2" name="Imagen 1">
            <a:extLst>
              <a:ext uri="{FF2B5EF4-FFF2-40B4-BE49-F238E27FC236}">
                <a16:creationId xmlns:a16="http://schemas.microsoft.com/office/drawing/2014/main" id="{35F7D1A5-2E42-E80E-5E72-6B64A4C423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32250" y="112048"/>
            <a:ext cx="2351170" cy="1152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4FF96F07-E6E5-3D8B-2BED-23C531F48F31}"/>
              </a:ext>
            </a:extLst>
          </p:cNvPr>
          <p:cNvSpPr txBox="1"/>
          <p:nvPr/>
        </p:nvSpPr>
        <p:spPr>
          <a:xfrm>
            <a:off x="9732251" y="249704"/>
            <a:ext cx="2351170"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vigilancia y ayuda paternales</a:t>
            </a:r>
          </a:p>
        </p:txBody>
      </p:sp>
      <p:pic>
        <p:nvPicPr>
          <p:cNvPr id="6" name="Imagen 5" descr="Un par de personas sentadas en una mesa&#10;&#10;Descripción generada automáticamente con confianza baja">
            <a:extLst>
              <a:ext uri="{FF2B5EF4-FFF2-40B4-BE49-F238E27FC236}">
                <a16:creationId xmlns:a16="http://schemas.microsoft.com/office/drawing/2014/main" id="{D3E022BA-DD20-D05C-26CF-BA417CFEF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6685" y="4066491"/>
            <a:ext cx="4019191" cy="2679461"/>
          </a:xfrm>
          <a:prstGeom prst="ellipse">
            <a:avLst/>
          </a:prstGeom>
          <a:ln w="63500" cap="rnd">
            <a:solidFill>
              <a:srgbClr val="BB5700"/>
            </a:solidFill>
          </a:ln>
          <a:effectLst/>
          <a:scene3d>
            <a:camera prst="orthographicFront"/>
            <a:lightRig rig="contrasting" dir="t">
              <a:rot lat="0" lon="0" rev="3000000"/>
            </a:lightRig>
          </a:scene3d>
          <a:sp3d contourW="7620">
            <a:bevelT w="95250" h="31750"/>
            <a:contourClr>
              <a:srgbClr val="333333"/>
            </a:contourClr>
          </a:sp3d>
        </p:spPr>
      </p:pic>
      <p:pic>
        <p:nvPicPr>
          <p:cNvPr id="9" name="Imagen 8" descr="Un grupo de personas haciendo gestos con la cara de un niño&#10;&#10;Descripción generada automáticamente con confianza baja">
            <a:extLst>
              <a:ext uri="{FF2B5EF4-FFF2-40B4-BE49-F238E27FC236}">
                <a16:creationId xmlns:a16="http://schemas.microsoft.com/office/drawing/2014/main" id="{8DEC3091-CDB9-59E4-9BFA-D873D5773038}"/>
              </a:ext>
            </a:extLst>
          </p:cNvPr>
          <p:cNvPicPr>
            <a:picLocks noChangeAspect="1"/>
          </p:cNvPicPr>
          <p:nvPr/>
        </p:nvPicPr>
        <p:blipFill rotWithShape="1">
          <a:blip r:embed="rId5">
            <a:extLst>
              <a:ext uri="{28A0092B-C50C-407E-A947-70E740481C1C}">
                <a14:useLocalDpi xmlns:a14="http://schemas.microsoft.com/office/drawing/2010/main" val="0"/>
              </a:ext>
            </a:extLst>
          </a:blip>
          <a:srcRect l="1525" r="19442"/>
          <a:stretch/>
        </p:blipFill>
        <p:spPr>
          <a:xfrm>
            <a:off x="4546115" y="2101239"/>
            <a:ext cx="3191775" cy="2477323"/>
          </a:xfrm>
          <a:prstGeom prst="ellipse">
            <a:avLst/>
          </a:prstGeom>
          <a:ln w="63500" cap="rnd">
            <a:solidFill>
              <a:srgbClr val="BB5700"/>
            </a:solidFill>
          </a:ln>
          <a:effectLst/>
          <a:scene3d>
            <a:camera prst="orthographicFront"/>
            <a:lightRig rig="contrasting" dir="t">
              <a:rot lat="0" lon="0" rev="3000000"/>
            </a:lightRig>
          </a:scene3d>
          <a:sp3d contourW="7620">
            <a:bevelT w="95250" h="31750"/>
            <a:contourClr>
              <a:srgbClr val="333333"/>
            </a:contourClr>
          </a:sp3d>
        </p:spPr>
      </p:pic>
      <p:pic>
        <p:nvPicPr>
          <p:cNvPr id="12" name="Imagen 11" descr="Un joven con los brazos abiertos&#10;&#10;Descripción generada automáticamente con confianza baja">
            <a:extLst>
              <a:ext uri="{FF2B5EF4-FFF2-40B4-BE49-F238E27FC236}">
                <a16:creationId xmlns:a16="http://schemas.microsoft.com/office/drawing/2014/main" id="{98B3DFF3-2E48-A49B-F56F-B8FCFB2EFFC1}"/>
              </a:ext>
            </a:extLst>
          </p:cNvPr>
          <p:cNvPicPr>
            <a:picLocks noChangeAspect="1"/>
          </p:cNvPicPr>
          <p:nvPr/>
        </p:nvPicPr>
        <p:blipFill rotWithShape="1">
          <a:blip r:embed="rId6">
            <a:extLst>
              <a:ext uri="{28A0092B-C50C-407E-A947-70E740481C1C}">
                <a14:useLocalDpi xmlns:a14="http://schemas.microsoft.com/office/drawing/2010/main" val="0"/>
              </a:ext>
            </a:extLst>
          </a:blip>
          <a:srcRect l="14800" t="6028" r="7132" b="30667"/>
          <a:stretch/>
        </p:blipFill>
        <p:spPr>
          <a:xfrm>
            <a:off x="7875913" y="1502926"/>
            <a:ext cx="4148820" cy="2324687"/>
          </a:xfrm>
          <a:prstGeom prst="ellipse">
            <a:avLst/>
          </a:prstGeom>
          <a:ln w="63500" cap="rnd">
            <a:solidFill>
              <a:srgbClr val="BB570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3170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750"/>
                                        <p:tgtEl>
                                          <p:spTgt spid="12"/>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750"/>
                                        <p:tgtEl>
                                          <p:spTgt spid="9"/>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750"/>
                                        <p:tgtEl>
                                          <p:spTgt spid="6"/>
                                        </p:tgtEl>
                                      </p:cBhvr>
                                    </p:animEffect>
                                  </p:childTnLst>
                                </p:cTn>
                              </p:par>
                            </p:childTnLst>
                          </p:cTn>
                        </p:par>
                        <p:par>
                          <p:cTn id="40" fill="hold">
                            <p:stCondLst>
                              <p:cond delay="75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C2FBC09-EFCF-A9FF-700A-759C681C801E}"/>
              </a:ext>
            </a:extLst>
          </p:cNvPr>
          <p:cNvSpPr txBox="1"/>
          <p:nvPr/>
        </p:nvSpPr>
        <p:spPr>
          <a:xfrm>
            <a:off x="126646" y="32673"/>
            <a:ext cx="9025982" cy="3416320"/>
          </a:xfrm>
          <a:prstGeom prst="rect">
            <a:avLst/>
          </a:prstGeom>
          <a:noFill/>
        </p:spPr>
        <p:txBody>
          <a:bodyPr wrap="square">
            <a:spAutoFit/>
          </a:bodyPr>
          <a:lstStyle/>
          <a:p>
            <a:pPr marL="342900" indent="-342900">
              <a:buFont typeface="+mj-lt"/>
              <a:buAutoNum type="arabicPeriod" startAt="4"/>
            </a:pPr>
            <a:r>
              <a:rPr lang="es-ES" b="1" dirty="0">
                <a:solidFill>
                  <a:schemeClr val="accent5">
                    <a:lumMod val="50000"/>
                  </a:schemeClr>
                </a:solidFill>
              </a:rPr>
              <a:t>Presentadles las consecuencias de sus actos.</a:t>
            </a:r>
          </a:p>
          <a:p>
            <a:r>
              <a:rPr lang="es-ES" b="1" dirty="0">
                <a:solidFill>
                  <a:srgbClr val="C00000"/>
                </a:solidFill>
              </a:rPr>
              <a:t>Con dominio propio y sentimientos de la más profunda simpatía y compasión, debéis aproximaros a vuestros hijos descarriados</a:t>
            </a:r>
            <a:r>
              <a:rPr lang="es-ES" b="1" dirty="0"/>
              <a:t> </a:t>
            </a:r>
            <a:r>
              <a:rPr lang="es-ES" b="1" dirty="0">
                <a:solidFill>
                  <a:srgbClr val="C00000"/>
                </a:solidFill>
              </a:rPr>
              <a:t>para presentarles fielmente la ruina segura que se efectuará en su organismo si continúan en el proceder que han comenzado... Si es posible, debéis hacerles sentir que han estado pecando contra Dios, el puro y santo Dios</a:t>
            </a:r>
            <a:r>
              <a:rPr lang="es-ES" b="1" dirty="0"/>
              <a:t>... Si podéis impresionar así a vuestros hijos para que se arrepientan de una manera aceptable a Dios… la obra será completa, la reforma segura. Ellos sentirán tristeza no solamente porque sus pecados son conocidos, sino que verán sus prácticas pecaminosas en toda su gravedad y serán inducidos a confesarlas a Dios sin reservas, y las abandonarán. Sentirán tristeza por su mala conducta porque han desagradado a Dios y pecado contra él y han deshonrado su cuerpo ante Aquel que los creó y les demanda que presenten su cuerpo como un sacrificio vivo, santo y aceptable ante él, que es su culto racional.—</a:t>
            </a:r>
            <a:r>
              <a:rPr lang="es-ES" b="1" dirty="0" err="1"/>
              <a:t>An</a:t>
            </a:r>
            <a:r>
              <a:rPr lang="es-ES" b="1" dirty="0"/>
              <a:t> Appeal </a:t>
            </a:r>
            <a:r>
              <a:rPr lang="es-ES" b="1" dirty="0" err="1"/>
              <a:t>to</a:t>
            </a:r>
            <a:r>
              <a:rPr lang="es-ES" b="1" dirty="0"/>
              <a:t> </a:t>
            </a:r>
            <a:r>
              <a:rPr lang="es-ES" b="1" dirty="0" err="1"/>
              <a:t>Mothers</a:t>
            </a:r>
            <a:r>
              <a:rPr lang="es-ES" b="1" dirty="0"/>
              <a:t>, 21, 22. </a:t>
            </a:r>
            <a:endParaRPr lang="es-ES" b="1" dirty="0">
              <a:solidFill>
                <a:srgbClr val="C00000"/>
              </a:solidFill>
            </a:endParaRPr>
          </a:p>
        </p:txBody>
      </p:sp>
      <p:sp>
        <p:nvSpPr>
          <p:cNvPr id="5" name="CuadroTexto 4">
            <a:extLst>
              <a:ext uri="{FF2B5EF4-FFF2-40B4-BE49-F238E27FC236}">
                <a16:creationId xmlns:a16="http://schemas.microsoft.com/office/drawing/2014/main" id="{99804451-3194-5276-97F0-A2CD613BA719}"/>
              </a:ext>
            </a:extLst>
          </p:cNvPr>
          <p:cNvSpPr txBox="1"/>
          <p:nvPr/>
        </p:nvSpPr>
        <p:spPr>
          <a:xfrm>
            <a:off x="5574594" y="3374711"/>
            <a:ext cx="6617406" cy="2031325"/>
          </a:xfrm>
          <a:prstGeom prst="rect">
            <a:avLst/>
          </a:prstGeom>
          <a:noFill/>
        </p:spPr>
        <p:txBody>
          <a:bodyPr wrap="square">
            <a:spAutoFit/>
          </a:bodyPr>
          <a:lstStyle/>
          <a:p>
            <a:pPr marL="342900" indent="-342900">
              <a:buFont typeface="+mj-lt"/>
              <a:buAutoNum type="arabicPeriod" startAt="5"/>
            </a:pPr>
            <a:r>
              <a:rPr lang="es-ES" b="1" dirty="0">
                <a:solidFill>
                  <a:schemeClr val="accent5">
                    <a:lumMod val="50000"/>
                  </a:schemeClr>
                </a:solidFill>
              </a:rPr>
              <a:t>No les deis alimento pesado ni estimulante:</a:t>
            </a:r>
          </a:p>
          <a:p>
            <a:r>
              <a:rPr lang="es-ES" b="1" dirty="0">
                <a:solidFill>
                  <a:srgbClr val="C00000"/>
                </a:solidFill>
              </a:rPr>
              <a:t>El alimento pesado y estimulante afiebra a la sangre, excita el sistema nervioso y con demasiada frecuencia embota la percepción moral, de modo que la razón y la conciencia son dominadas por los impulsos sensuales. Es difícil, y con frecuencia casi imposible, que tenga paciencia y dominio propio el que es intemperante en la alimentación</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134. </a:t>
            </a:r>
          </a:p>
        </p:txBody>
      </p:sp>
      <p:pic>
        <p:nvPicPr>
          <p:cNvPr id="4" name="Imagen 3">
            <a:extLst>
              <a:ext uri="{FF2B5EF4-FFF2-40B4-BE49-F238E27FC236}">
                <a16:creationId xmlns:a16="http://schemas.microsoft.com/office/drawing/2014/main" id="{F260C50F-9C6D-D3B0-1973-8BD7470D4D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32248" y="112048"/>
            <a:ext cx="2351170" cy="1152000"/>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919BB622-6F8B-509A-C4CC-DFB95A75F2AC}"/>
              </a:ext>
            </a:extLst>
          </p:cNvPr>
          <p:cNvSpPr txBox="1"/>
          <p:nvPr/>
        </p:nvSpPr>
        <p:spPr>
          <a:xfrm>
            <a:off x="9732249" y="249704"/>
            <a:ext cx="2351170"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vigilancia y ayuda paternales</a:t>
            </a:r>
          </a:p>
        </p:txBody>
      </p:sp>
      <p:sp>
        <p:nvSpPr>
          <p:cNvPr id="3" name="CuadroTexto 2">
            <a:extLst>
              <a:ext uri="{FF2B5EF4-FFF2-40B4-BE49-F238E27FC236}">
                <a16:creationId xmlns:a16="http://schemas.microsoft.com/office/drawing/2014/main" id="{F50A4DFD-14DF-2D5A-750A-12D3D7190228}"/>
              </a:ext>
            </a:extLst>
          </p:cNvPr>
          <p:cNvSpPr txBox="1"/>
          <p:nvPr/>
        </p:nvSpPr>
        <p:spPr>
          <a:xfrm>
            <a:off x="4787660" y="5347999"/>
            <a:ext cx="7404340" cy="1477328"/>
          </a:xfrm>
          <a:prstGeom prst="rect">
            <a:avLst/>
          </a:prstGeom>
          <a:noFill/>
        </p:spPr>
        <p:txBody>
          <a:bodyPr wrap="square">
            <a:spAutoFit/>
          </a:bodyPr>
          <a:lstStyle/>
          <a:p>
            <a:pPr marL="342900" indent="-342900">
              <a:buFont typeface="+mj-lt"/>
              <a:buAutoNum type="arabicPeriod" startAt="6"/>
            </a:pPr>
            <a:r>
              <a:rPr lang="es-ES" b="1" dirty="0">
                <a:solidFill>
                  <a:schemeClr val="accent5">
                    <a:lumMod val="50000"/>
                  </a:schemeClr>
                </a:solidFill>
              </a:rPr>
              <a:t>Bañadlos frecuentemente:</a:t>
            </a:r>
          </a:p>
          <a:p>
            <a:r>
              <a:rPr lang="es-ES" b="1" dirty="0">
                <a:solidFill>
                  <a:srgbClr val="C00000"/>
                </a:solidFill>
              </a:rPr>
              <a:t>El baño frecuente es muy beneficioso, especialmente por la noche, antes de acostarse, o al levantarse por la mañana... Esto lleva la sangre a la superficie aliviando el cerebro, y habrá menos inclinación para la complacencia en prácticas impuras</a:t>
            </a:r>
            <a:r>
              <a:rPr lang="es-ES" b="1" dirty="0"/>
              <a:t>.—Christian </a:t>
            </a:r>
            <a:r>
              <a:rPr lang="es-ES" b="1" dirty="0" err="1"/>
              <a:t>Temperance</a:t>
            </a:r>
            <a:r>
              <a:rPr lang="es-ES" b="1" dirty="0"/>
              <a:t> and Bible </a:t>
            </a:r>
            <a:r>
              <a:rPr lang="es-ES" b="1" dirty="0" err="1"/>
              <a:t>Hygiene</a:t>
            </a:r>
            <a:r>
              <a:rPr lang="es-ES" b="1" dirty="0"/>
              <a:t>, 141, 14. </a:t>
            </a:r>
          </a:p>
        </p:txBody>
      </p:sp>
      <p:pic>
        <p:nvPicPr>
          <p:cNvPr id="8" name="Imagen 7" descr="Comida de colores encima de mesa&#10;&#10;Descripción generada automáticamente">
            <a:extLst>
              <a:ext uri="{FF2B5EF4-FFF2-40B4-BE49-F238E27FC236}">
                <a16:creationId xmlns:a16="http://schemas.microsoft.com/office/drawing/2014/main" id="{EC13406A-DC46-E063-17C3-9BDE30658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593" y="1401704"/>
            <a:ext cx="2936680" cy="1935272"/>
          </a:xfrm>
          <a:prstGeom prst="snip2DiagRect">
            <a:avLst>
              <a:gd name="adj1" fmla="val 15428"/>
              <a:gd name="adj2" fmla="val 16667"/>
            </a:avLst>
          </a:prstGeom>
          <a:solidFill>
            <a:srgbClr val="FFFFFF">
              <a:shade val="85000"/>
            </a:srgbClr>
          </a:solidFill>
          <a:ln w="57150" cap="sq">
            <a:solidFill>
              <a:srgbClr val="BB57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interior, viendo, gato, frente&#10;&#10;Descripción generada automáticamente">
            <a:extLst>
              <a:ext uri="{FF2B5EF4-FFF2-40B4-BE49-F238E27FC236}">
                <a16:creationId xmlns:a16="http://schemas.microsoft.com/office/drawing/2014/main" id="{0423E486-217A-081E-A033-7A742E6B0A67}"/>
              </a:ext>
            </a:extLst>
          </p:cNvPr>
          <p:cNvPicPr>
            <a:picLocks noChangeAspect="1"/>
          </p:cNvPicPr>
          <p:nvPr/>
        </p:nvPicPr>
        <p:blipFill rotWithShape="1">
          <a:blip r:embed="rId5">
            <a:extLst>
              <a:ext uri="{28A0092B-C50C-407E-A947-70E740481C1C}">
                <a14:useLocalDpi xmlns:a14="http://schemas.microsoft.com/office/drawing/2010/main" val="0"/>
              </a:ext>
            </a:extLst>
          </a:blip>
          <a:srcRect l="8873" t="9089" r="31136"/>
          <a:stretch/>
        </p:blipFill>
        <p:spPr>
          <a:xfrm>
            <a:off x="91329" y="5406414"/>
            <a:ext cx="1768415" cy="1360497"/>
          </a:xfrm>
          <a:prstGeom prst="snip2DiagRect">
            <a:avLst>
              <a:gd name="adj1" fmla="val 17831"/>
              <a:gd name="adj2" fmla="val 0"/>
            </a:avLst>
          </a:prstGeom>
          <a:solidFill>
            <a:srgbClr val="FFFFFF">
              <a:shade val="85000"/>
            </a:srgbClr>
          </a:solidFill>
          <a:ln w="38100" cap="sq">
            <a:solidFill>
              <a:srgbClr val="BB57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C7CFEF6-C9FB-0070-EBF1-74830E15DD28}"/>
              </a:ext>
            </a:extLst>
          </p:cNvPr>
          <p:cNvPicPr>
            <a:picLocks noChangeAspect="1"/>
          </p:cNvPicPr>
          <p:nvPr/>
        </p:nvPicPr>
        <p:blipFill>
          <a:blip r:embed="rId6"/>
          <a:stretch>
            <a:fillRect/>
          </a:stretch>
        </p:blipFill>
        <p:spPr>
          <a:xfrm>
            <a:off x="1958196" y="5406414"/>
            <a:ext cx="2731012" cy="1360497"/>
          </a:xfrm>
          <a:prstGeom prst="snip2DiagRect">
            <a:avLst>
              <a:gd name="adj1" fmla="val 0"/>
              <a:gd name="adj2" fmla="val 19203"/>
            </a:avLst>
          </a:prstGeom>
          <a:solidFill>
            <a:srgbClr val="FFFFFF">
              <a:shade val="85000"/>
            </a:srgbClr>
          </a:solidFill>
          <a:ln w="38100" cap="sq">
            <a:solidFill>
              <a:srgbClr val="BB57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 niño con la boca abierta&#10;&#10;Descripción generada automáticamente con confianza baja">
            <a:extLst>
              <a:ext uri="{FF2B5EF4-FFF2-40B4-BE49-F238E27FC236}">
                <a16:creationId xmlns:a16="http://schemas.microsoft.com/office/drawing/2014/main" id="{0EE40431-89BD-46AB-8285-C3F5B525D339}"/>
              </a:ext>
            </a:extLst>
          </p:cNvPr>
          <p:cNvPicPr>
            <a:picLocks noChangeAspect="1"/>
          </p:cNvPicPr>
          <p:nvPr/>
        </p:nvPicPr>
        <p:blipFill rotWithShape="1">
          <a:blip r:embed="rId7">
            <a:extLst>
              <a:ext uri="{28A0092B-C50C-407E-A947-70E740481C1C}">
                <a14:useLocalDpi xmlns:a14="http://schemas.microsoft.com/office/drawing/2010/main" val="0"/>
              </a:ext>
            </a:extLst>
          </a:blip>
          <a:srcRect l="1810" r="7520"/>
          <a:stretch/>
        </p:blipFill>
        <p:spPr>
          <a:xfrm>
            <a:off x="104286" y="3486728"/>
            <a:ext cx="2717705" cy="1756171"/>
          </a:xfrm>
          <a:prstGeom prst="snip2DiagRect">
            <a:avLst/>
          </a:prstGeom>
          <a:solidFill>
            <a:srgbClr val="FFFFFF">
              <a:shade val="85000"/>
            </a:srgbClr>
          </a:solidFill>
          <a:ln w="38100" cap="sq">
            <a:solidFill>
              <a:srgbClr val="BB57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Un niño sentado en el suelo&#10;&#10;Descripción generada automáticamente con confianza media">
            <a:extLst>
              <a:ext uri="{FF2B5EF4-FFF2-40B4-BE49-F238E27FC236}">
                <a16:creationId xmlns:a16="http://schemas.microsoft.com/office/drawing/2014/main" id="{D924006E-5D24-4315-020D-741785119A6E}"/>
              </a:ext>
            </a:extLst>
          </p:cNvPr>
          <p:cNvPicPr>
            <a:picLocks noChangeAspect="1"/>
          </p:cNvPicPr>
          <p:nvPr/>
        </p:nvPicPr>
        <p:blipFill rotWithShape="1">
          <a:blip r:embed="rId8">
            <a:extLst>
              <a:ext uri="{28A0092B-C50C-407E-A947-70E740481C1C}">
                <a14:useLocalDpi xmlns:a14="http://schemas.microsoft.com/office/drawing/2010/main" val="0"/>
              </a:ext>
            </a:extLst>
          </a:blip>
          <a:srcRect l="7555" r="7555"/>
          <a:stretch/>
        </p:blipFill>
        <p:spPr>
          <a:xfrm>
            <a:off x="2915215" y="3486728"/>
            <a:ext cx="2650325" cy="1756171"/>
          </a:xfrm>
          <a:prstGeom prst="snip2DiagRect">
            <a:avLst>
              <a:gd name="adj1" fmla="val 16470"/>
              <a:gd name="adj2" fmla="val 0"/>
            </a:avLst>
          </a:prstGeom>
          <a:solidFill>
            <a:srgbClr val="FFFFFF">
              <a:shade val="85000"/>
            </a:srgbClr>
          </a:solidFill>
          <a:ln w="38100" cap="sq">
            <a:solidFill>
              <a:srgbClr val="BB57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05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fltVal val="0.5"/>
                                          </p:val>
                                        </p:tav>
                                        <p:tav tm="100000">
                                          <p:val>
                                            <p:strVal val="#ppt_x"/>
                                          </p:val>
                                        </p:tav>
                                      </p:tavLst>
                                    </p:anim>
                                    <p:anim calcmode="lin" valueType="num">
                                      <p:cBhvr>
                                        <p:cTn id="19" dur="500" fill="hold"/>
                                        <p:tgtEl>
                                          <p:spTgt spid="16"/>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anim calcmode="lin" valueType="num">
                                      <p:cBhvr>
                                        <p:cTn id="31" dur="500" fill="hold"/>
                                        <p:tgtEl>
                                          <p:spTgt spid="8"/>
                                        </p:tgtEl>
                                        <p:attrNameLst>
                                          <p:attrName>ppt_x</p:attrName>
                                        </p:attrNameLst>
                                      </p:cBhvr>
                                      <p:tavLst>
                                        <p:tav tm="0">
                                          <p:val>
                                            <p:fltVal val="0.5"/>
                                          </p:val>
                                        </p:tav>
                                        <p:tav tm="100000">
                                          <p:val>
                                            <p:strVal val="#ppt_x"/>
                                          </p:val>
                                        </p:tav>
                                      </p:tavLst>
                                    </p:anim>
                                    <p:anim calcmode="lin" valueType="num">
                                      <p:cBhvr>
                                        <p:cTn id="32" dur="500" fill="hold"/>
                                        <p:tgtEl>
                                          <p:spTgt spid="8"/>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fltVal val="0.5"/>
                                          </p:val>
                                        </p:tav>
                                        <p:tav tm="100000">
                                          <p:val>
                                            <p:strVal val="#ppt_x"/>
                                          </p:val>
                                        </p:tav>
                                      </p:tavLst>
                                    </p:anim>
                                    <p:anim calcmode="lin" valueType="num">
                                      <p:cBhvr>
                                        <p:cTn id="45" dur="500" fill="hold"/>
                                        <p:tgtEl>
                                          <p:spTgt spid="10"/>
                                        </p:tgtEl>
                                        <p:attrNameLst>
                                          <p:attrName>ppt_y</p:attrName>
                                        </p:attrNameLst>
                                      </p:cBhvr>
                                      <p:tavLst>
                                        <p:tav tm="0">
                                          <p:val>
                                            <p:fltVal val="0.5"/>
                                          </p:val>
                                        </p:tav>
                                        <p:tav tm="100000">
                                          <p:val>
                                            <p:strVal val="#ppt_y"/>
                                          </p:val>
                                        </p:tav>
                                      </p:tavLst>
                                    </p:anim>
                                  </p:childTnLst>
                                </p:cTn>
                              </p:par>
                            </p:childTnLst>
                          </p:cTn>
                        </p:par>
                        <p:par>
                          <p:cTn id="46" fill="hold">
                            <p:stCondLst>
                              <p:cond delay="500"/>
                            </p:stCondLst>
                            <p:childTnLst>
                              <p:par>
                                <p:cTn id="47" presetID="53" presetClass="entr" presetSubtype="52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fltVal val="0.5"/>
                                          </p:val>
                                        </p:tav>
                                        <p:tav tm="100000">
                                          <p:val>
                                            <p:strVal val="#ppt_x"/>
                                          </p:val>
                                        </p:tav>
                                      </p:tavLst>
                                    </p:anim>
                                    <p:anim calcmode="lin" valueType="num">
                                      <p:cBhvr>
                                        <p:cTn id="53" dur="500" fill="hold"/>
                                        <p:tgtEl>
                                          <p:spTgt spid="11"/>
                                        </p:tgtEl>
                                        <p:attrNameLst>
                                          <p:attrName>ppt_y</p:attrName>
                                        </p:attrNameLst>
                                      </p:cBhvr>
                                      <p:tavLst>
                                        <p:tav tm="0">
                                          <p:val>
                                            <p:fltVal val="0.5"/>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left)">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4675</TotalTime>
  <Words>9740</Words>
  <Application>Microsoft Office PowerPoint</Application>
  <PresentationFormat>Panorámica</PresentationFormat>
  <Paragraphs>206</Paragraphs>
  <Slides>39</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39</vt:i4>
      </vt:variant>
    </vt:vector>
  </HeadingPairs>
  <TitlesOfParts>
    <vt:vector size="45" baseType="lpstr">
      <vt:lpstr>Arial</vt:lpstr>
      <vt:lpstr>Calibri</vt:lpstr>
      <vt:lpstr>Calibri Light</vt:lpstr>
      <vt:lpstr>NimbusRomNo9L-Regu</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418</cp:revision>
  <dcterms:created xsi:type="dcterms:W3CDTF">2023-05-30T06:05:24Z</dcterms:created>
  <dcterms:modified xsi:type="dcterms:W3CDTF">2023-06-07T18:32:27Z</dcterms:modified>
</cp:coreProperties>
</file>