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58" r:id="rId3"/>
    <p:sldId id="267" r:id="rId4"/>
    <p:sldId id="259" r:id="rId5"/>
    <p:sldId id="268" r:id="rId6"/>
    <p:sldId id="260" r:id="rId7"/>
    <p:sldId id="261" r:id="rId8"/>
    <p:sldId id="262" r:id="rId9"/>
    <p:sldId id="263" r:id="rId10"/>
    <p:sldId id="264" r:id="rId11"/>
    <p:sldId id="265" r:id="rId12"/>
    <p:sldId id="266" r:id="rId1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DDE5"/>
    <a:srgbClr val="ECC8D5"/>
    <a:srgbClr val="776E49"/>
    <a:srgbClr val="546B5D"/>
    <a:srgbClr val="4B5E3E"/>
    <a:srgbClr val="732520"/>
    <a:srgbClr val="80C3ED"/>
    <a:srgbClr val="0090A4"/>
    <a:srgbClr val="0FE1FF"/>
    <a:srgbClr val="D7F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67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8CB5EE-72A6-2F2D-5E88-0C64D33BB47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4DACEF9-C34A-DC75-AF3A-89ED5452C5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1668C2A-F1D7-4821-FC93-460DFED18CF5}"/>
              </a:ext>
            </a:extLst>
          </p:cNvPr>
          <p:cNvSpPr>
            <a:spLocks noGrp="1"/>
          </p:cNvSpPr>
          <p:nvPr>
            <p:ph type="dt" sz="half" idx="10"/>
          </p:nvPr>
        </p:nvSpPr>
        <p:spPr/>
        <p:txBody>
          <a:bodyPr/>
          <a:lstStyle/>
          <a:p>
            <a:fld id="{3C6E17DF-6482-4FCB-BF55-CF92D3209245}" type="datetimeFigureOut">
              <a:rPr lang="es-ES" smtClean="0"/>
              <a:t>01/10/2023</a:t>
            </a:fld>
            <a:endParaRPr lang="es-ES"/>
          </a:p>
        </p:txBody>
      </p:sp>
      <p:sp>
        <p:nvSpPr>
          <p:cNvPr id="5" name="Marcador de pie de página 4">
            <a:extLst>
              <a:ext uri="{FF2B5EF4-FFF2-40B4-BE49-F238E27FC236}">
                <a16:creationId xmlns:a16="http://schemas.microsoft.com/office/drawing/2014/main" id="{2A19C2BE-AA0A-2EC4-9D96-D4C24299AB5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E94149C-2F99-ACB2-A66A-61FCF95B8DC3}"/>
              </a:ext>
            </a:extLst>
          </p:cNvPr>
          <p:cNvSpPr>
            <a:spLocks noGrp="1"/>
          </p:cNvSpPr>
          <p:nvPr>
            <p:ph type="sldNum" sz="quarter" idx="12"/>
          </p:nvPr>
        </p:nvSpPr>
        <p:spPr/>
        <p:txBody>
          <a:bodyPr/>
          <a:lstStyle/>
          <a:p>
            <a:fld id="{D6D7C03A-56CC-40EA-A68E-D6E0AA422ECA}" type="slidenum">
              <a:rPr lang="es-ES" smtClean="0"/>
              <a:t>‹Nº›</a:t>
            </a:fld>
            <a:endParaRPr lang="es-ES"/>
          </a:p>
        </p:txBody>
      </p:sp>
    </p:spTree>
    <p:extLst>
      <p:ext uri="{BB962C8B-B14F-4D97-AF65-F5344CB8AC3E}">
        <p14:creationId xmlns:p14="http://schemas.microsoft.com/office/powerpoint/2010/main" val="4128549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44FF25-3DD0-7A96-9BA5-1A7B93F4D06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5B7D2C9-1988-5D59-8ED4-3F58F003A72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8B1124A-52D9-CF6D-AAA7-BD4C9A834FC3}"/>
              </a:ext>
            </a:extLst>
          </p:cNvPr>
          <p:cNvSpPr>
            <a:spLocks noGrp="1"/>
          </p:cNvSpPr>
          <p:nvPr>
            <p:ph type="dt" sz="half" idx="10"/>
          </p:nvPr>
        </p:nvSpPr>
        <p:spPr/>
        <p:txBody>
          <a:bodyPr/>
          <a:lstStyle/>
          <a:p>
            <a:fld id="{3C6E17DF-6482-4FCB-BF55-CF92D3209245}" type="datetimeFigureOut">
              <a:rPr lang="es-ES" smtClean="0"/>
              <a:t>01/10/2023</a:t>
            </a:fld>
            <a:endParaRPr lang="es-ES"/>
          </a:p>
        </p:txBody>
      </p:sp>
      <p:sp>
        <p:nvSpPr>
          <p:cNvPr id="5" name="Marcador de pie de página 4">
            <a:extLst>
              <a:ext uri="{FF2B5EF4-FFF2-40B4-BE49-F238E27FC236}">
                <a16:creationId xmlns:a16="http://schemas.microsoft.com/office/drawing/2014/main" id="{2A3D6251-ACF0-D63C-F0F1-1A4E3C9652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11B299F-AB1D-DEC7-3ED6-D7CA702FDD87}"/>
              </a:ext>
            </a:extLst>
          </p:cNvPr>
          <p:cNvSpPr>
            <a:spLocks noGrp="1"/>
          </p:cNvSpPr>
          <p:nvPr>
            <p:ph type="sldNum" sz="quarter" idx="12"/>
          </p:nvPr>
        </p:nvSpPr>
        <p:spPr/>
        <p:txBody>
          <a:bodyPr/>
          <a:lstStyle/>
          <a:p>
            <a:fld id="{D6D7C03A-56CC-40EA-A68E-D6E0AA422ECA}" type="slidenum">
              <a:rPr lang="es-ES" smtClean="0"/>
              <a:t>‹Nº›</a:t>
            </a:fld>
            <a:endParaRPr lang="es-ES"/>
          </a:p>
        </p:txBody>
      </p:sp>
    </p:spTree>
    <p:extLst>
      <p:ext uri="{BB962C8B-B14F-4D97-AF65-F5344CB8AC3E}">
        <p14:creationId xmlns:p14="http://schemas.microsoft.com/office/powerpoint/2010/main" val="1830483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83CECAC-B2D3-7D91-ACAD-875795BD9A7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65C1CA3-7D96-8FED-0E93-86E11C62000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C3AB29C-1478-94E3-2D41-AAB8B53638DB}"/>
              </a:ext>
            </a:extLst>
          </p:cNvPr>
          <p:cNvSpPr>
            <a:spLocks noGrp="1"/>
          </p:cNvSpPr>
          <p:nvPr>
            <p:ph type="dt" sz="half" idx="10"/>
          </p:nvPr>
        </p:nvSpPr>
        <p:spPr/>
        <p:txBody>
          <a:bodyPr/>
          <a:lstStyle/>
          <a:p>
            <a:fld id="{3C6E17DF-6482-4FCB-BF55-CF92D3209245}" type="datetimeFigureOut">
              <a:rPr lang="es-ES" smtClean="0"/>
              <a:t>01/10/2023</a:t>
            </a:fld>
            <a:endParaRPr lang="es-ES"/>
          </a:p>
        </p:txBody>
      </p:sp>
      <p:sp>
        <p:nvSpPr>
          <p:cNvPr id="5" name="Marcador de pie de página 4">
            <a:extLst>
              <a:ext uri="{FF2B5EF4-FFF2-40B4-BE49-F238E27FC236}">
                <a16:creationId xmlns:a16="http://schemas.microsoft.com/office/drawing/2014/main" id="{E8D2A693-B4C9-292B-0926-12400768BDA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19FFB56-89AB-44F7-02FF-2F6E39ABCF69}"/>
              </a:ext>
            </a:extLst>
          </p:cNvPr>
          <p:cNvSpPr>
            <a:spLocks noGrp="1"/>
          </p:cNvSpPr>
          <p:nvPr>
            <p:ph type="sldNum" sz="quarter" idx="12"/>
          </p:nvPr>
        </p:nvSpPr>
        <p:spPr/>
        <p:txBody>
          <a:bodyPr/>
          <a:lstStyle/>
          <a:p>
            <a:fld id="{D6D7C03A-56CC-40EA-A68E-D6E0AA422ECA}" type="slidenum">
              <a:rPr lang="es-ES" smtClean="0"/>
              <a:t>‹Nº›</a:t>
            </a:fld>
            <a:endParaRPr lang="es-ES"/>
          </a:p>
        </p:txBody>
      </p:sp>
    </p:spTree>
    <p:extLst>
      <p:ext uri="{BB962C8B-B14F-4D97-AF65-F5344CB8AC3E}">
        <p14:creationId xmlns:p14="http://schemas.microsoft.com/office/powerpoint/2010/main" val="718647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3BDF20-3503-10CD-3BD8-8DFDDF40482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1CC726F-C698-C298-6327-EFC53BEC853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1179F8E-91A5-423F-8A59-207E6B76A6AF}"/>
              </a:ext>
            </a:extLst>
          </p:cNvPr>
          <p:cNvSpPr>
            <a:spLocks noGrp="1"/>
          </p:cNvSpPr>
          <p:nvPr>
            <p:ph type="dt" sz="half" idx="10"/>
          </p:nvPr>
        </p:nvSpPr>
        <p:spPr/>
        <p:txBody>
          <a:bodyPr/>
          <a:lstStyle/>
          <a:p>
            <a:fld id="{3C6E17DF-6482-4FCB-BF55-CF92D3209245}" type="datetimeFigureOut">
              <a:rPr lang="es-ES" smtClean="0"/>
              <a:t>01/10/2023</a:t>
            </a:fld>
            <a:endParaRPr lang="es-ES"/>
          </a:p>
        </p:txBody>
      </p:sp>
      <p:sp>
        <p:nvSpPr>
          <p:cNvPr id="5" name="Marcador de pie de página 4">
            <a:extLst>
              <a:ext uri="{FF2B5EF4-FFF2-40B4-BE49-F238E27FC236}">
                <a16:creationId xmlns:a16="http://schemas.microsoft.com/office/drawing/2014/main" id="{5594C9EE-E00F-79A0-2A2C-7B5240E02E7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097276F-118A-377E-D319-837AD987FEE9}"/>
              </a:ext>
            </a:extLst>
          </p:cNvPr>
          <p:cNvSpPr>
            <a:spLocks noGrp="1"/>
          </p:cNvSpPr>
          <p:nvPr>
            <p:ph type="sldNum" sz="quarter" idx="12"/>
          </p:nvPr>
        </p:nvSpPr>
        <p:spPr/>
        <p:txBody>
          <a:bodyPr/>
          <a:lstStyle/>
          <a:p>
            <a:fld id="{D6D7C03A-56CC-40EA-A68E-D6E0AA422ECA}" type="slidenum">
              <a:rPr lang="es-ES" smtClean="0"/>
              <a:t>‹Nº›</a:t>
            </a:fld>
            <a:endParaRPr lang="es-ES"/>
          </a:p>
        </p:txBody>
      </p:sp>
    </p:spTree>
    <p:extLst>
      <p:ext uri="{BB962C8B-B14F-4D97-AF65-F5344CB8AC3E}">
        <p14:creationId xmlns:p14="http://schemas.microsoft.com/office/powerpoint/2010/main" val="778574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5B704A-2DCD-E4D7-27F0-B58A62CE11D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D855352-3549-0242-CD51-5675A27C92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A9225FB-7E7E-3985-17C9-DA6D2BC9CC52}"/>
              </a:ext>
            </a:extLst>
          </p:cNvPr>
          <p:cNvSpPr>
            <a:spLocks noGrp="1"/>
          </p:cNvSpPr>
          <p:nvPr>
            <p:ph type="dt" sz="half" idx="10"/>
          </p:nvPr>
        </p:nvSpPr>
        <p:spPr/>
        <p:txBody>
          <a:bodyPr/>
          <a:lstStyle/>
          <a:p>
            <a:fld id="{3C6E17DF-6482-4FCB-BF55-CF92D3209245}" type="datetimeFigureOut">
              <a:rPr lang="es-ES" smtClean="0"/>
              <a:t>01/10/2023</a:t>
            </a:fld>
            <a:endParaRPr lang="es-ES"/>
          </a:p>
        </p:txBody>
      </p:sp>
      <p:sp>
        <p:nvSpPr>
          <p:cNvPr id="5" name="Marcador de pie de página 4">
            <a:extLst>
              <a:ext uri="{FF2B5EF4-FFF2-40B4-BE49-F238E27FC236}">
                <a16:creationId xmlns:a16="http://schemas.microsoft.com/office/drawing/2014/main" id="{F351BBD5-4A7D-FC19-6C90-E29A0674475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269990-6458-D5B1-50C8-D5A9E534C314}"/>
              </a:ext>
            </a:extLst>
          </p:cNvPr>
          <p:cNvSpPr>
            <a:spLocks noGrp="1"/>
          </p:cNvSpPr>
          <p:nvPr>
            <p:ph type="sldNum" sz="quarter" idx="12"/>
          </p:nvPr>
        </p:nvSpPr>
        <p:spPr/>
        <p:txBody>
          <a:bodyPr/>
          <a:lstStyle/>
          <a:p>
            <a:fld id="{D6D7C03A-56CC-40EA-A68E-D6E0AA422ECA}" type="slidenum">
              <a:rPr lang="es-ES" smtClean="0"/>
              <a:t>‹Nº›</a:t>
            </a:fld>
            <a:endParaRPr lang="es-ES"/>
          </a:p>
        </p:txBody>
      </p:sp>
    </p:spTree>
    <p:extLst>
      <p:ext uri="{BB962C8B-B14F-4D97-AF65-F5344CB8AC3E}">
        <p14:creationId xmlns:p14="http://schemas.microsoft.com/office/powerpoint/2010/main" val="473372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5A04F-DF83-F1E5-FF8D-88E00E6BF95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C383D28-3834-DC40-F017-F8A9B8207C8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7FBFCFF-F8B3-DFD0-A9D2-8A7EEFD99A0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EBF4505-2BDB-28F1-5380-1978FF519D6C}"/>
              </a:ext>
            </a:extLst>
          </p:cNvPr>
          <p:cNvSpPr>
            <a:spLocks noGrp="1"/>
          </p:cNvSpPr>
          <p:nvPr>
            <p:ph type="dt" sz="half" idx="10"/>
          </p:nvPr>
        </p:nvSpPr>
        <p:spPr/>
        <p:txBody>
          <a:bodyPr/>
          <a:lstStyle/>
          <a:p>
            <a:fld id="{3C6E17DF-6482-4FCB-BF55-CF92D3209245}" type="datetimeFigureOut">
              <a:rPr lang="es-ES" smtClean="0"/>
              <a:t>01/10/2023</a:t>
            </a:fld>
            <a:endParaRPr lang="es-ES"/>
          </a:p>
        </p:txBody>
      </p:sp>
      <p:sp>
        <p:nvSpPr>
          <p:cNvPr id="6" name="Marcador de pie de página 5">
            <a:extLst>
              <a:ext uri="{FF2B5EF4-FFF2-40B4-BE49-F238E27FC236}">
                <a16:creationId xmlns:a16="http://schemas.microsoft.com/office/drawing/2014/main" id="{8E83FFB0-CF0E-13E4-1209-BB25C41671B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ECFDC9B-38B9-A36F-27C0-BBAF184D50D0}"/>
              </a:ext>
            </a:extLst>
          </p:cNvPr>
          <p:cNvSpPr>
            <a:spLocks noGrp="1"/>
          </p:cNvSpPr>
          <p:nvPr>
            <p:ph type="sldNum" sz="quarter" idx="12"/>
          </p:nvPr>
        </p:nvSpPr>
        <p:spPr/>
        <p:txBody>
          <a:bodyPr/>
          <a:lstStyle/>
          <a:p>
            <a:fld id="{D6D7C03A-56CC-40EA-A68E-D6E0AA422ECA}" type="slidenum">
              <a:rPr lang="es-ES" smtClean="0"/>
              <a:t>‹Nº›</a:t>
            </a:fld>
            <a:endParaRPr lang="es-ES"/>
          </a:p>
        </p:txBody>
      </p:sp>
    </p:spTree>
    <p:extLst>
      <p:ext uri="{BB962C8B-B14F-4D97-AF65-F5344CB8AC3E}">
        <p14:creationId xmlns:p14="http://schemas.microsoft.com/office/powerpoint/2010/main" val="1578621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7F8991-88DA-A2D9-3886-5DCABF74B93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93FE0E7-D89C-5873-FC7F-BD3710C315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CC2685E-FE3A-4985-60A3-4CC79BE51C8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EAC98BF-B0BD-98E8-A561-487D85B049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D70CBCB-D53E-AB2B-239A-E1F04768923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E449684-17C9-E87E-3A59-430CFBB24D98}"/>
              </a:ext>
            </a:extLst>
          </p:cNvPr>
          <p:cNvSpPr>
            <a:spLocks noGrp="1"/>
          </p:cNvSpPr>
          <p:nvPr>
            <p:ph type="dt" sz="half" idx="10"/>
          </p:nvPr>
        </p:nvSpPr>
        <p:spPr/>
        <p:txBody>
          <a:bodyPr/>
          <a:lstStyle/>
          <a:p>
            <a:fld id="{3C6E17DF-6482-4FCB-BF55-CF92D3209245}" type="datetimeFigureOut">
              <a:rPr lang="es-ES" smtClean="0"/>
              <a:t>01/10/2023</a:t>
            </a:fld>
            <a:endParaRPr lang="es-ES"/>
          </a:p>
        </p:txBody>
      </p:sp>
      <p:sp>
        <p:nvSpPr>
          <p:cNvPr id="8" name="Marcador de pie de página 7">
            <a:extLst>
              <a:ext uri="{FF2B5EF4-FFF2-40B4-BE49-F238E27FC236}">
                <a16:creationId xmlns:a16="http://schemas.microsoft.com/office/drawing/2014/main" id="{2B1012AE-E3EB-B1F1-7A5B-0211574C8A1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8C5C186-C9C4-B500-0264-C1A67B943AC5}"/>
              </a:ext>
            </a:extLst>
          </p:cNvPr>
          <p:cNvSpPr>
            <a:spLocks noGrp="1"/>
          </p:cNvSpPr>
          <p:nvPr>
            <p:ph type="sldNum" sz="quarter" idx="12"/>
          </p:nvPr>
        </p:nvSpPr>
        <p:spPr/>
        <p:txBody>
          <a:bodyPr/>
          <a:lstStyle/>
          <a:p>
            <a:fld id="{D6D7C03A-56CC-40EA-A68E-D6E0AA422ECA}" type="slidenum">
              <a:rPr lang="es-ES" smtClean="0"/>
              <a:t>‹Nº›</a:t>
            </a:fld>
            <a:endParaRPr lang="es-ES"/>
          </a:p>
        </p:txBody>
      </p:sp>
    </p:spTree>
    <p:extLst>
      <p:ext uri="{BB962C8B-B14F-4D97-AF65-F5344CB8AC3E}">
        <p14:creationId xmlns:p14="http://schemas.microsoft.com/office/powerpoint/2010/main" val="3529498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9F7759-7E53-71AE-E68F-206F4E3472E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D44C139-D4D8-805E-A264-74E142AA381C}"/>
              </a:ext>
            </a:extLst>
          </p:cNvPr>
          <p:cNvSpPr>
            <a:spLocks noGrp="1"/>
          </p:cNvSpPr>
          <p:nvPr>
            <p:ph type="dt" sz="half" idx="10"/>
          </p:nvPr>
        </p:nvSpPr>
        <p:spPr/>
        <p:txBody>
          <a:bodyPr/>
          <a:lstStyle/>
          <a:p>
            <a:fld id="{3C6E17DF-6482-4FCB-BF55-CF92D3209245}" type="datetimeFigureOut">
              <a:rPr lang="es-ES" smtClean="0"/>
              <a:t>01/10/2023</a:t>
            </a:fld>
            <a:endParaRPr lang="es-ES"/>
          </a:p>
        </p:txBody>
      </p:sp>
      <p:sp>
        <p:nvSpPr>
          <p:cNvPr id="4" name="Marcador de pie de página 3">
            <a:extLst>
              <a:ext uri="{FF2B5EF4-FFF2-40B4-BE49-F238E27FC236}">
                <a16:creationId xmlns:a16="http://schemas.microsoft.com/office/drawing/2014/main" id="{43AEEFD7-3DC0-5C90-C010-A6589A4E849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B5E8C75-FBE1-F37D-485D-7CC039522083}"/>
              </a:ext>
            </a:extLst>
          </p:cNvPr>
          <p:cNvSpPr>
            <a:spLocks noGrp="1"/>
          </p:cNvSpPr>
          <p:nvPr>
            <p:ph type="sldNum" sz="quarter" idx="12"/>
          </p:nvPr>
        </p:nvSpPr>
        <p:spPr/>
        <p:txBody>
          <a:bodyPr/>
          <a:lstStyle/>
          <a:p>
            <a:fld id="{D6D7C03A-56CC-40EA-A68E-D6E0AA422ECA}" type="slidenum">
              <a:rPr lang="es-ES" smtClean="0"/>
              <a:t>‹Nº›</a:t>
            </a:fld>
            <a:endParaRPr lang="es-ES"/>
          </a:p>
        </p:txBody>
      </p:sp>
    </p:spTree>
    <p:extLst>
      <p:ext uri="{BB962C8B-B14F-4D97-AF65-F5344CB8AC3E}">
        <p14:creationId xmlns:p14="http://schemas.microsoft.com/office/powerpoint/2010/main" val="4287743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F28562C-3E88-2254-1451-AB8C4CD31340}"/>
              </a:ext>
            </a:extLst>
          </p:cNvPr>
          <p:cNvSpPr>
            <a:spLocks noGrp="1"/>
          </p:cNvSpPr>
          <p:nvPr>
            <p:ph type="dt" sz="half" idx="10"/>
          </p:nvPr>
        </p:nvSpPr>
        <p:spPr/>
        <p:txBody>
          <a:bodyPr/>
          <a:lstStyle/>
          <a:p>
            <a:fld id="{3C6E17DF-6482-4FCB-BF55-CF92D3209245}" type="datetimeFigureOut">
              <a:rPr lang="es-ES" smtClean="0"/>
              <a:t>01/10/2023</a:t>
            </a:fld>
            <a:endParaRPr lang="es-ES"/>
          </a:p>
        </p:txBody>
      </p:sp>
      <p:sp>
        <p:nvSpPr>
          <p:cNvPr id="3" name="Marcador de pie de página 2">
            <a:extLst>
              <a:ext uri="{FF2B5EF4-FFF2-40B4-BE49-F238E27FC236}">
                <a16:creationId xmlns:a16="http://schemas.microsoft.com/office/drawing/2014/main" id="{B80C930E-8A99-9E8B-5F9F-98DC8BD8703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0DAE0B8-A460-329A-4CDD-A3DF166F7089}"/>
              </a:ext>
            </a:extLst>
          </p:cNvPr>
          <p:cNvSpPr>
            <a:spLocks noGrp="1"/>
          </p:cNvSpPr>
          <p:nvPr>
            <p:ph type="sldNum" sz="quarter" idx="12"/>
          </p:nvPr>
        </p:nvSpPr>
        <p:spPr/>
        <p:txBody>
          <a:bodyPr/>
          <a:lstStyle/>
          <a:p>
            <a:fld id="{D6D7C03A-56CC-40EA-A68E-D6E0AA422ECA}" type="slidenum">
              <a:rPr lang="es-ES" smtClean="0"/>
              <a:t>‹Nº›</a:t>
            </a:fld>
            <a:endParaRPr lang="es-ES"/>
          </a:p>
        </p:txBody>
      </p:sp>
    </p:spTree>
    <p:extLst>
      <p:ext uri="{BB962C8B-B14F-4D97-AF65-F5344CB8AC3E}">
        <p14:creationId xmlns:p14="http://schemas.microsoft.com/office/powerpoint/2010/main" val="2736525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35C985-2EB1-9815-C2A2-AC0C5DE9C9E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1190197-FCF8-AA36-2765-DE646E5DED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8D97B25-75A6-1B38-76FF-2C930F2A1A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80A1EF5-302B-5DFA-B6BC-8837CDA4137E}"/>
              </a:ext>
            </a:extLst>
          </p:cNvPr>
          <p:cNvSpPr>
            <a:spLocks noGrp="1"/>
          </p:cNvSpPr>
          <p:nvPr>
            <p:ph type="dt" sz="half" idx="10"/>
          </p:nvPr>
        </p:nvSpPr>
        <p:spPr/>
        <p:txBody>
          <a:bodyPr/>
          <a:lstStyle/>
          <a:p>
            <a:fld id="{3C6E17DF-6482-4FCB-BF55-CF92D3209245}" type="datetimeFigureOut">
              <a:rPr lang="es-ES" smtClean="0"/>
              <a:t>01/10/2023</a:t>
            </a:fld>
            <a:endParaRPr lang="es-ES"/>
          </a:p>
        </p:txBody>
      </p:sp>
      <p:sp>
        <p:nvSpPr>
          <p:cNvPr id="6" name="Marcador de pie de página 5">
            <a:extLst>
              <a:ext uri="{FF2B5EF4-FFF2-40B4-BE49-F238E27FC236}">
                <a16:creationId xmlns:a16="http://schemas.microsoft.com/office/drawing/2014/main" id="{31B95E55-65E2-5AB7-5B4F-237AEF65890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8F1BFA-805B-9DB5-C079-4396B6D683C2}"/>
              </a:ext>
            </a:extLst>
          </p:cNvPr>
          <p:cNvSpPr>
            <a:spLocks noGrp="1"/>
          </p:cNvSpPr>
          <p:nvPr>
            <p:ph type="sldNum" sz="quarter" idx="12"/>
          </p:nvPr>
        </p:nvSpPr>
        <p:spPr/>
        <p:txBody>
          <a:bodyPr/>
          <a:lstStyle/>
          <a:p>
            <a:fld id="{D6D7C03A-56CC-40EA-A68E-D6E0AA422ECA}" type="slidenum">
              <a:rPr lang="es-ES" smtClean="0"/>
              <a:t>‹Nº›</a:t>
            </a:fld>
            <a:endParaRPr lang="es-ES"/>
          </a:p>
        </p:txBody>
      </p:sp>
    </p:spTree>
    <p:extLst>
      <p:ext uri="{BB962C8B-B14F-4D97-AF65-F5344CB8AC3E}">
        <p14:creationId xmlns:p14="http://schemas.microsoft.com/office/powerpoint/2010/main" val="383044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AF4EEF-504C-C02E-976C-EB42A19221B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5D30572-A68F-DC83-455C-72586A9119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8C8B42A-658C-EADB-BFA2-1EF564608D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E02E13D-1B98-AF06-DF96-6F1A17AB7DED}"/>
              </a:ext>
            </a:extLst>
          </p:cNvPr>
          <p:cNvSpPr>
            <a:spLocks noGrp="1"/>
          </p:cNvSpPr>
          <p:nvPr>
            <p:ph type="dt" sz="half" idx="10"/>
          </p:nvPr>
        </p:nvSpPr>
        <p:spPr/>
        <p:txBody>
          <a:bodyPr/>
          <a:lstStyle/>
          <a:p>
            <a:fld id="{3C6E17DF-6482-4FCB-BF55-CF92D3209245}" type="datetimeFigureOut">
              <a:rPr lang="es-ES" smtClean="0"/>
              <a:t>01/10/2023</a:t>
            </a:fld>
            <a:endParaRPr lang="es-ES"/>
          </a:p>
        </p:txBody>
      </p:sp>
      <p:sp>
        <p:nvSpPr>
          <p:cNvPr id="6" name="Marcador de pie de página 5">
            <a:extLst>
              <a:ext uri="{FF2B5EF4-FFF2-40B4-BE49-F238E27FC236}">
                <a16:creationId xmlns:a16="http://schemas.microsoft.com/office/drawing/2014/main" id="{8CD33356-A287-3086-6FE0-B97F1340014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2BC4393-3454-A332-3B53-3D7CB3D2933B}"/>
              </a:ext>
            </a:extLst>
          </p:cNvPr>
          <p:cNvSpPr>
            <a:spLocks noGrp="1"/>
          </p:cNvSpPr>
          <p:nvPr>
            <p:ph type="sldNum" sz="quarter" idx="12"/>
          </p:nvPr>
        </p:nvSpPr>
        <p:spPr/>
        <p:txBody>
          <a:bodyPr/>
          <a:lstStyle/>
          <a:p>
            <a:fld id="{D6D7C03A-56CC-40EA-A68E-D6E0AA422ECA}" type="slidenum">
              <a:rPr lang="es-ES" smtClean="0"/>
              <a:t>‹Nº›</a:t>
            </a:fld>
            <a:endParaRPr lang="es-ES"/>
          </a:p>
        </p:txBody>
      </p:sp>
    </p:spTree>
    <p:extLst>
      <p:ext uri="{BB962C8B-B14F-4D97-AF65-F5344CB8AC3E}">
        <p14:creationId xmlns:p14="http://schemas.microsoft.com/office/powerpoint/2010/main" val="3595858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69908B5-4F84-F287-9406-1C91B1DB68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2DC5BC-8791-BE0E-040D-2A544C8DE7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ED3B78-E7D7-1461-D82F-D1E331926E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6E17DF-6482-4FCB-BF55-CF92D3209245}" type="datetimeFigureOut">
              <a:rPr lang="es-ES" smtClean="0"/>
              <a:t>01/10/2023</a:t>
            </a:fld>
            <a:endParaRPr lang="es-ES"/>
          </a:p>
        </p:txBody>
      </p:sp>
      <p:sp>
        <p:nvSpPr>
          <p:cNvPr id="5" name="Marcador de pie de página 4">
            <a:extLst>
              <a:ext uri="{FF2B5EF4-FFF2-40B4-BE49-F238E27FC236}">
                <a16:creationId xmlns:a16="http://schemas.microsoft.com/office/drawing/2014/main" id="{DD11A3C9-5B84-D3AE-850B-FDA7D85D63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0BA5AD12-D971-C0AB-CC79-5FDDA4A60B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D7C03A-56CC-40EA-A68E-D6E0AA422ECA}" type="slidenum">
              <a:rPr lang="es-ES" smtClean="0"/>
              <a:t>‹Nº›</a:t>
            </a:fld>
            <a:endParaRPr lang="es-ES"/>
          </a:p>
        </p:txBody>
      </p:sp>
    </p:spTree>
    <p:extLst>
      <p:ext uri="{BB962C8B-B14F-4D97-AF65-F5344CB8AC3E}">
        <p14:creationId xmlns:p14="http://schemas.microsoft.com/office/powerpoint/2010/main" val="2127956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G"/><Relationship Id="rId3" Type="http://schemas.openxmlformats.org/officeDocument/2006/relationships/image" Target="../media/image2.JPG"/><Relationship Id="rId7" Type="http://schemas.openxmlformats.org/officeDocument/2006/relationships/image" Target="../media/image6.jpg"/><Relationship Id="rId12" Type="http://schemas.openxmlformats.org/officeDocument/2006/relationships/image" Target="../media/image11.jpg"/><Relationship Id="rId2" Type="http://schemas.openxmlformats.org/officeDocument/2006/relationships/image" Target="../media/image1.jp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5" Type="http://schemas.openxmlformats.org/officeDocument/2006/relationships/image" Target="../media/image14.pn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 Id="rId14" Type="http://schemas.openxmlformats.org/officeDocument/2006/relationships/image" Target="../media/image13.jp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25.jp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g"/></Relationships>
</file>

<file path=ppt/slides/_rels/slide9.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40.pn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5000" r="-11000" b="-8000"/>
          </a:stretch>
        </a:blipFill>
        <a:effectLst/>
      </p:bgPr>
    </p:bg>
    <p:spTree>
      <p:nvGrpSpPr>
        <p:cNvPr id="1" name=""/>
        <p:cNvGrpSpPr/>
        <p:nvPr/>
      </p:nvGrpSpPr>
      <p:grpSpPr>
        <a:xfrm>
          <a:off x="0" y="0"/>
          <a:ext cx="0" cy="0"/>
          <a:chOff x="0" y="0"/>
          <a:chExt cx="0" cy="0"/>
        </a:xfrm>
      </p:grpSpPr>
      <p:pic>
        <p:nvPicPr>
          <p:cNvPr id="4" name="Imagen 3" descr="Un grupo de personas disfrazadas&#10;&#10;Descripción generada automáticamente con confianza baja">
            <a:extLst>
              <a:ext uri="{FF2B5EF4-FFF2-40B4-BE49-F238E27FC236}">
                <a16:creationId xmlns:a16="http://schemas.microsoft.com/office/drawing/2014/main" id="{7EB37E0B-9015-12DC-8C9C-7C6D5BE197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0777" y="89451"/>
            <a:ext cx="2557874" cy="1980000"/>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5" name="Imagen 4" descr="Un grupo de personas junto a una oveja&#10;&#10;Descripción generada automáticamente con confianza media">
            <a:extLst>
              <a:ext uri="{FF2B5EF4-FFF2-40B4-BE49-F238E27FC236}">
                <a16:creationId xmlns:a16="http://schemas.microsoft.com/office/drawing/2014/main" id="{85A6E6D4-C3FB-83D4-9424-C94C45551EB4}"/>
              </a:ext>
            </a:extLst>
          </p:cNvPr>
          <p:cNvPicPr>
            <a:picLocks noChangeAspect="1"/>
          </p:cNvPicPr>
          <p:nvPr/>
        </p:nvPicPr>
        <p:blipFill rotWithShape="1">
          <a:blip r:embed="rId4">
            <a:extLst>
              <a:ext uri="{28A0092B-C50C-407E-A947-70E740481C1C}">
                <a14:useLocalDpi xmlns:a14="http://schemas.microsoft.com/office/drawing/2010/main" val="0"/>
              </a:ext>
            </a:extLst>
          </a:blip>
          <a:srcRect l="6357"/>
          <a:stretch/>
        </p:blipFill>
        <p:spPr>
          <a:xfrm>
            <a:off x="98872" y="75197"/>
            <a:ext cx="2557875" cy="1980000"/>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7" name="Imagen 6" descr="Imagen que contiene persona, edificio, exterior, hombre&#10;&#10;Descripción generada automáticamente">
            <a:extLst>
              <a:ext uri="{FF2B5EF4-FFF2-40B4-BE49-F238E27FC236}">
                <a16:creationId xmlns:a16="http://schemas.microsoft.com/office/drawing/2014/main" id="{90C0801B-DE62-9445-A734-FF3E0C0C2067}"/>
              </a:ext>
            </a:extLst>
          </p:cNvPr>
          <p:cNvPicPr>
            <a:picLocks noChangeAspect="1"/>
          </p:cNvPicPr>
          <p:nvPr/>
        </p:nvPicPr>
        <p:blipFill rotWithShape="1">
          <a:blip r:embed="rId5">
            <a:extLst>
              <a:ext uri="{28A0092B-C50C-407E-A947-70E740481C1C}">
                <a14:useLocalDpi xmlns:a14="http://schemas.microsoft.com/office/drawing/2010/main" val="0"/>
              </a:ext>
            </a:extLst>
          </a:blip>
          <a:srcRect l="5541"/>
          <a:stretch/>
        </p:blipFill>
        <p:spPr>
          <a:xfrm>
            <a:off x="98872" y="2231071"/>
            <a:ext cx="2957821" cy="2144066"/>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9" name="Imagen 8" descr="Un hombre parado en una montaña&#10;&#10;Descripción generada automáticamente con confianza media">
            <a:extLst>
              <a:ext uri="{FF2B5EF4-FFF2-40B4-BE49-F238E27FC236}">
                <a16:creationId xmlns:a16="http://schemas.microsoft.com/office/drawing/2014/main" id="{D38B3101-606E-E5B3-5B42-6E0C23BDAC8C}"/>
              </a:ext>
            </a:extLst>
          </p:cNvPr>
          <p:cNvPicPr>
            <a:picLocks noChangeAspect="1"/>
          </p:cNvPicPr>
          <p:nvPr/>
        </p:nvPicPr>
        <p:blipFill rotWithShape="1">
          <a:blip r:embed="rId6">
            <a:extLst>
              <a:ext uri="{28A0092B-C50C-407E-A947-70E740481C1C}">
                <a14:useLocalDpi xmlns:a14="http://schemas.microsoft.com/office/drawing/2010/main" val="0"/>
              </a:ext>
            </a:extLst>
          </a:blip>
          <a:srcRect l="24586" r="10609"/>
          <a:stretch/>
        </p:blipFill>
        <p:spPr>
          <a:xfrm>
            <a:off x="4989560" y="4531975"/>
            <a:ext cx="1851575" cy="2215292"/>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11" name="Imagen 10" descr="Imagen que contiene montaña, exterior, hombre, naturaleza&#10;&#10;Descripción generada automáticamente">
            <a:extLst>
              <a:ext uri="{FF2B5EF4-FFF2-40B4-BE49-F238E27FC236}">
                <a16:creationId xmlns:a16="http://schemas.microsoft.com/office/drawing/2014/main" id="{5A192070-22DA-7AAA-31E3-3C45BB1952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7671" y="4531975"/>
            <a:ext cx="2640449" cy="2215292"/>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13" name="Imagen 12" descr="Imagen que contiene persona, edificio, ropa, hombre&#10;&#10;Descripción generada automáticamente">
            <a:extLst>
              <a:ext uri="{FF2B5EF4-FFF2-40B4-BE49-F238E27FC236}">
                <a16:creationId xmlns:a16="http://schemas.microsoft.com/office/drawing/2014/main" id="{3B12CEAA-FD54-B474-9191-E72DB9291352}"/>
              </a:ext>
            </a:extLst>
          </p:cNvPr>
          <p:cNvPicPr>
            <a:picLocks noChangeAspect="1"/>
          </p:cNvPicPr>
          <p:nvPr/>
        </p:nvPicPr>
        <p:blipFill rotWithShape="1">
          <a:blip r:embed="rId8">
            <a:extLst>
              <a:ext uri="{28A0092B-C50C-407E-A947-70E740481C1C}">
                <a14:useLocalDpi xmlns:a14="http://schemas.microsoft.com/office/drawing/2010/main" val="0"/>
              </a:ext>
            </a:extLst>
          </a:blip>
          <a:srcRect r="8365"/>
          <a:stretch/>
        </p:blipFill>
        <p:spPr>
          <a:xfrm>
            <a:off x="5462681" y="78761"/>
            <a:ext cx="2083974" cy="1980000"/>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15" name="Imagen 14" descr="Hombre parado junto a una montaña&#10;&#10;Descripción generada automáticamente con confianza baja">
            <a:extLst>
              <a:ext uri="{FF2B5EF4-FFF2-40B4-BE49-F238E27FC236}">
                <a16:creationId xmlns:a16="http://schemas.microsoft.com/office/drawing/2014/main" id="{A10D8428-CCD7-82CA-FDD0-C2DD69A22142}"/>
              </a:ext>
            </a:extLst>
          </p:cNvPr>
          <p:cNvPicPr>
            <a:picLocks noChangeAspect="1"/>
          </p:cNvPicPr>
          <p:nvPr/>
        </p:nvPicPr>
        <p:blipFill rotWithShape="1">
          <a:blip r:embed="rId9">
            <a:extLst>
              <a:ext uri="{28A0092B-C50C-407E-A947-70E740481C1C}">
                <a14:useLocalDpi xmlns:a14="http://schemas.microsoft.com/office/drawing/2010/main" val="0"/>
              </a:ext>
            </a:extLst>
          </a:blip>
          <a:srcRect l="8401" r="8298"/>
          <a:stretch/>
        </p:blipFill>
        <p:spPr>
          <a:xfrm>
            <a:off x="7670685" y="82325"/>
            <a:ext cx="1967949" cy="1980000"/>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17" name="Imagen 16" descr="Imagen que contiene persona, exterior, montaña, gente&#10;&#10;Descripción generada automáticamente">
            <a:extLst>
              <a:ext uri="{FF2B5EF4-FFF2-40B4-BE49-F238E27FC236}">
                <a16:creationId xmlns:a16="http://schemas.microsoft.com/office/drawing/2014/main" id="{5555D0CE-09A6-E70E-BF80-E0FD70A00259}"/>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9762665" y="75197"/>
            <a:ext cx="2309339" cy="1980000"/>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19" name="Imagen 18" descr="Dibujo de una persona&#10;&#10;Descripción generada automáticamente con confianza baja">
            <a:extLst>
              <a:ext uri="{FF2B5EF4-FFF2-40B4-BE49-F238E27FC236}">
                <a16:creationId xmlns:a16="http://schemas.microsoft.com/office/drawing/2014/main" id="{68A073B7-DAF7-BE75-A1B0-5C7DA225DE03}"/>
              </a:ext>
            </a:extLst>
          </p:cNvPr>
          <p:cNvPicPr>
            <a:picLocks noChangeAspect="1"/>
          </p:cNvPicPr>
          <p:nvPr/>
        </p:nvPicPr>
        <p:blipFill rotWithShape="1">
          <a:blip r:embed="rId11">
            <a:extLst>
              <a:ext uri="{28A0092B-C50C-407E-A947-70E740481C1C}">
                <a14:useLocalDpi xmlns:a14="http://schemas.microsoft.com/office/drawing/2010/main" val="0"/>
              </a:ext>
            </a:extLst>
          </a:blip>
          <a:srcRect t="3050"/>
          <a:stretch/>
        </p:blipFill>
        <p:spPr>
          <a:xfrm>
            <a:off x="9514129" y="2223945"/>
            <a:ext cx="2557875" cy="2136621"/>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21" name="Imagen 20" descr="Un grupo de personas disfrazadas&#10;&#10;Descripción generada automáticamente con confianza baja">
            <a:extLst>
              <a:ext uri="{FF2B5EF4-FFF2-40B4-BE49-F238E27FC236}">
                <a16:creationId xmlns:a16="http://schemas.microsoft.com/office/drawing/2014/main" id="{1C7010AC-E0D3-214E-B33D-858752B807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14129" y="4531975"/>
            <a:ext cx="2554049" cy="2215292"/>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23" name="Imagen 22" descr="Imagen que contiene edificio, tabla, hombre, parado&#10;&#10;Descripción generada automáticamente">
            <a:extLst>
              <a:ext uri="{FF2B5EF4-FFF2-40B4-BE49-F238E27FC236}">
                <a16:creationId xmlns:a16="http://schemas.microsoft.com/office/drawing/2014/main" id="{C4218A96-1A4A-6CF0-08CD-BB5954A62DDB}"/>
              </a:ext>
            </a:extLst>
          </p:cNvPr>
          <p:cNvPicPr>
            <a:picLocks noChangeAspect="1"/>
          </p:cNvPicPr>
          <p:nvPr/>
        </p:nvPicPr>
        <p:blipFill rotWithShape="1">
          <a:blip r:embed="rId13">
            <a:extLst>
              <a:ext uri="{28A0092B-C50C-407E-A947-70E740481C1C}">
                <a14:useLocalDpi xmlns:a14="http://schemas.microsoft.com/office/drawing/2010/main" val="0"/>
              </a:ext>
            </a:extLst>
          </a:blip>
          <a:srcRect l="15537" t="1459" r="19548" b="3489"/>
          <a:stretch/>
        </p:blipFill>
        <p:spPr>
          <a:xfrm>
            <a:off x="89247" y="4531975"/>
            <a:ext cx="2036984" cy="2212075"/>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25" name="Imagen 24" descr="Hombre sentado en una montaña&#10;&#10;Descripción generada automáticamente con confianza media">
            <a:extLst>
              <a:ext uri="{FF2B5EF4-FFF2-40B4-BE49-F238E27FC236}">
                <a16:creationId xmlns:a16="http://schemas.microsoft.com/office/drawing/2014/main" id="{E1762495-F7C4-520C-91AA-D242E5179C1D}"/>
              </a:ext>
            </a:extLst>
          </p:cNvPr>
          <p:cNvPicPr>
            <a:picLocks noChangeAspect="1"/>
          </p:cNvPicPr>
          <p:nvPr/>
        </p:nvPicPr>
        <p:blipFill rotWithShape="1">
          <a:blip r:embed="rId14">
            <a:extLst>
              <a:ext uri="{28A0092B-C50C-407E-A947-70E740481C1C}">
                <a14:useLocalDpi xmlns:a14="http://schemas.microsoft.com/office/drawing/2010/main" val="0"/>
              </a:ext>
            </a:extLst>
          </a:blip>
          <a:srcRect l="5228"/>
          <a:stretch/>
        </p:blipFill>
        <p:spPr>
          <a:xfrm>
            <a:off x="6952575" y="4531975"/>
            <a:ext cx="2450113" cy="2215291"/>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39" name="Imagen 38">
            <a:extLst>
              <a:ext uri="{FF2B5EF4-FFF2-40B4-BE49-F238E27FC236}">
                <a16:creationId xmlns:a16="http://schemas.microsoft.com/office/drawing/2014/main" id="{14127E7F-7ABD-7F92-3349-8CA0D39DBC96}"/>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5126885" y="2217087"/>
            <a:ext cx="2317051" cy="888033"/>
          </a:xfrm>
          <a:prstGeom prst="rect">
            <a:avLst/>
          </a:prstGeom>
          <a:effectLst>
            <a:outerShdw blurRad="63500" sx="102000" sy="102000" algn="ctr" rotWithShape="0">
              <a:prstClr val="black">
                <a:alpha val="40000"/>
              </a:prstClr>
            </a:outerShdw>
          </a:effectLst>
        </p:spPr>
      </p:pic>
      <p:pic>
        <p:nvPicPr>
          <p:cNvPr id="41" name="Imagen 40" descr="Un conjunto de letras negras en un fondo blanco&#10;&#10;Descripción generada automáticamente con confianza baja">
            <a:extLst>
              <a:ext uri="{FF2B5EF4-FFF2-40B4-BE49-F238E27FC236}">
                <a16:creationId xmlns:a16="http://schemas.microsoft.com/office/drawing/2014/main" id="{5CABFC33-F3E3-F2B1-8F12-68624E6CFFF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17558" y="3581718"/>
            <a:ext cx="5935706" cy="78073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5755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250"/>
                            </p:stCondLst>
                            <p:childTnLst>
                              <p:par>
                                <p:cTn id="17" presetID="53" presetClass="entr" presetSubtype="16" fill="hold" nodeType="afterEffect">
                                  <p:stCondLst>
                                    <p:cond delay="25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par>
                          <p:cTn id="22" fill="hold">
                            <p:stCondLst>
                              <p:cond delay="2000"/>
                            </p:stCondLst>
                            <p:childTnLst>
                              <p:par>
                                <p:cTn id="23" presetID="53" presetClass="entr" presetSubtype="16" fill="hold" nodeType="afterEffect">
                                  <p:stCondLst>
                                    <p:cond delay="25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par>
                          <p:cTn id="28" fill="hold">
                            <p:stCondLst>
                              <p:cond delay="2750"/>
                            </p:stCondLst>
                            <p:childTnLst>
                              <p:par>
                                <p:cTn id="29" presetID="53" presetClass="entr" presetSubtype="16" fill="hold" nodeType="afterEffect">
                                  <p:stCondLst>
                                    <p:cond delay="25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par>
                          <p:cTn id="34" fill="hold">
                            <p:stCondLst>
                              <p:cond delay="3500"/>
                            </p:stCondLst>
                            <p:childTnLst>
                              <p:par>
                                <p:cTn id="35" presetID="53" presetClass="entr" presetSubtype="16" fill="hold" nodeType="afterEffect">
                                  <p:stCondLst>
                                    <p:cond delay="25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par>
                          <p:cTn id="40" fill="hold">
                            <p:stCondLst>
                              <p:cond delay="4250"/>
                            </p:stCondLst>
                            <p:childTnLst>
                              <p:par>
                                <p:cTn id="41" presetID="53" presetClass="entr" presetSubtype="16" fill="hold" nodeType="afterEffect">
                                  <p:stCondLst>
                                    <p:cond delay="25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animEffect transition="in" filter="fade">
                                      <p:cBhvr>
                                        <p:cTn id="45" dur="500"/>
                                        <p:tgtEl>
                                          <p:spTgt spid="21"/>
                                        </p:tgtEl>
                                      </p:cBhvr>
                                    </p:animEffect>
                                  </p:childTnLst>
                                </p:cTn>
                              </p:par>
                            </p:childTnLst>
                          </p:cTn>
                        </p:par>
                        <p:par>
                          <p:cTn id="46" fill="hold">
                            <p:stCondLst>
                              <p:cond delay="5000"/>
                            </p:stCondLst>
                            <p:childTnLst>
                              <p:par>
                                <p:cTn id="47" presetID="53" presetClass="entr" presetSubtype="16" fill="hold" nodeType="afterEffect">
                                  <p:stCondLst>
                                    <p:cond delay="250"/>
                                  </p:stCondLst>
                                  <p:childTnLst>
                                    <p:set>
                                      <p:cBhvr>
                                        <p:cTn id="48" dur="1" fill="hold">
                                          <p:stCondLst>
                                            <p:cond delay="0"/>
                                          </p:stCondLst>
                                        </p:cTn>
                                        <p:tgtEl>
                                          <p:spTgt spid="25"/>
                                        </p:tgtEl>
                                        <p:attrNameLst>
                                          <p:attrName>style.visibility</p:attrName>
                                        </p:attrNameLst>
                                      </p:cBhvr>
                                      <p:to>
                                        <p:strVal val="visible"/>
                                      </p:to>
                                    </p:set>
                                    <p:anim calcmode="lin" valueType="num">
                                      <p:cBhvr>
                                        <p:cTn id="49" dur="500" fill="hold"/>
                                        <p:tgtEl>
                                          <p:spTgt spid="25"/>
                                        </p:tgtEl>
                                        <p:attrNameLst>
                                          <p:attrName>ppt_w</p:attrName>
                                        </p:attrNameLst>
                                      </p:cBhvr>
                                      <p:tavLst>
                                        <p:tav tm="0">
                                          <p:val>
                                            <p:fltVal val="0"/>
                                          </p:val>
                                        </p:tav>
                                        <p:tav tm="100000">
                                          <p:val>
                                            <p:strVal val="#ppt_w"/>
                                          </p:val>
                                        </p:tav>
                                      </p:tavLst>
                                    </p:anim>
                                    <p:anim calcmode="lin" valueType="num">
                                      <p:cBhvr>
                                        <p:cTn id="50" dur="500" fill="hold"/>
                                        <p:tgtEl>
                                          <p:spTgt spid="25"/>
                                        </p:tgtEl>
                                        <p:attrNameLst>
                                          <p:attrName>ppt_h</p:attrName>
                                        </p:attrNameLst>
                                      </p:cBhvr>
                                      <p:tavLst>
                                        <p:tav tm="0">
                                          <p:val>
                                            <p:fltVal val="0"/>
                                          </p:val>
                                        </p:tav>
                                        <p:tav tm="100000">
                                          <p:val>
                                            <p:strVal val="#ppt_h"/>
                                          </p:val>
                                        </p:tav>
                                      </p:tavLst>
                                    </p:anim>
                                    <p:animEffect transition="in" filter="fade">
                                      <p:cBhvr>
                                        <p:cTn id="51" dur="500"/>
                                        <p:tgtEl>
                                          <p:spTgt spid="25"/>
                                        </p:tgtEl>
                                      </p:cBhvr>
                                    </p:animEffect>
                                  </p:childTnLst>
                                </p:cTn>
                              </p:par>
                            </p:childTnLst>
                          </p:cTn>
                        </p:par>
                        <p:par>
                          <p:cTn id="52" fill="hold">
                            <p:stCondLst>
                              <p:cond delay="5750"/>
                            </p:stCondLst>
                            <p:childTnLst>
                              <p:par>
                                <p:cTn id="53" presetID="53" presetClass="entr" presetSubtype="16" fill="hold" nodeType="afterEffect">
                                  <p:stCondLst>
                                    <p:cond delay="25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Effect transition="in" filter="fade">
                                      <p:cBhvr>
                                        <p:cTn id="57" dur="500"/>
                                        <p:tgtEl>
                                          <p:spTgt spid="9"/>
                                        </p:tgtEl>
                                      </p:cBhvr>
                                    </p:animEffect>
                                  </p:childTnLst>
                                </p:cTn>
                              </p:par>
                            </p:childTnLst>
                          </p:cTn>
                        </p:par>
                        <p:par>
                          <p:cTn id="58" fill="hold">
                            <p:stCondLst>
                              <p:cond delay="6500"/>
                            </p:stCondLst>
                            <p:childTnLst>
                              <p:par>
                                <p:cTn id="59" presetID="53" presetClass="entr" presetSubtype="16" fill="hold" nodeType="afterEffect">
                                  <p:stCondLst>
                                    <p:cond delay="25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Effect transition="in" filter="fade">
                                      <p:cBhvr>
                                        <p:cTn id="63" dur="500"/>
                                        <p:tgtEl>
                                          <p:spTgt spid="11"/>
                                        </p:tgtEl>
                                      </p:cBhvr>
                                    </p:animEffect>
                                  </p:childTnLst>
                                </p:cTn>
                              </p:par>
                            </p:childTnLst>
                          </p:cTn>
                        </p:par>
                        <p:par>
                          <p:cTn id="64" fill="hold">
                            <p:stCondLst>
                              <p:cond delay="7250"/>
                            </p:stCondLst>
                            <p:childTnLst>
                              <p:par>
                                <p:cTn id="65" presetID="53" presetClass="entr" presetSubtype="16" fill="hold" nodeType="afterEffect">
                                  <p:stCondLst>
                                    <p:cond delay="25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Effect transition="in" filter="fade">
                                      <p:cBhvr>
                                        <p:cTn id="69" dur="500"/>
                                        <p:tgtEl>
                                          <p:spTgt spid="23"/>
                                        </p:tgtEl>
                                      </p:cBhvr>
                                    </p:animEffect>
                                  </p:childTnLst>
                                </p:cTn>
                              </p:par>
                            </p:childTnLst>
                          </p:cTn>
                        </p:par>
                        <p:par>
                          <p:cTn id="70" fill="hold">
                            <p:stCondLst>
                              <p:cond delay="8000"/>
                            </p:stCondLst>
                            <p:childTnLst>
                              <p:par>
                                <p:cTn id="71" presetID="53" presetClass="entr" presetSubtype="16" fill="hold" nodeType="afterEffect">
                                  <p:stCondLst>
                                    <p:cond delay="250"/>
                                  </p:stCondLst>
                                  <p:childTnLst>
                                    <p:set>
                                      <p:cBhvr>
                                        <p:cTn id="72" dur="1" fill="hold">
                                          <p:stCondLst>
                                            <p:cond delay="0"/>
                                          </p:stCondLst>
                                        </p:cTn>
                                        <p:tgtEl>
                                          <p:spTgt spid="7"/>
                                        </p:tgtEl>
                                        <p:attrNameLst>
                                          <p:attrName>style.visibility</p:attrName>
                                        </p:attrNameLst>
                                      </p:cBhvr>
                                      <p:to>
                                        <p:strVal val="visible"/>
                                      </p:to>
                                    </p:set>
                                    <p:anim calcmode="lin" valueType="num">
                                      <p:cBhvr>
                                        <p:cTn id="73" dur="500" fill="hold"/>
                                        <p:tgtEl>
                                          <p:spTgt spid="7"/>
                                        </p:tgtEl>
                                        <p:attrNameLst>
                                          <p:attrName>ppt_w</p:attrName>
                                        </p:attrNameLst>
                                      </p:cBhvr>
                                      <p:tavLst>
                                        <p:tav tm="0">
                                          <p:val>
                                            <p:fltVal val="0"/>
                                          </p:val>
                                        </p:tav>
                                        <p:tav tm="100000">
                                          <p:val>
                                            <p:strVal val="#ppt_w"/>
                                          </p:val>
                                        </p:tav>
                                      </p:tavLst>
                                    </p:anim>
                                    <p:anim calcmode="lin" valueType="num">
                                      <p:cBhvr>
                                        <p:cTn id="74" dur="500" fill="hold"/>
                                        <p:tgtEl>
                                          <p:spTgt spid="7"/>
                                        </p:tgtEl>
                                        <p:attrNameLst>
                                          <p:attrName>ppt_h</p:attrName>
                                        </p:attrNameLst>
                                      </p:cBhvr>
                                      <p:tavLst>
                                        <p:tav tm="0">
                                          <p:val>
                                            <p:fltVal val="0"/>
                                          </p:val>
                                        </p:tav>
                                        <p:tav tm="100000">
                                          <p:val>
                                            <p:strVal val="#ppt_h"/>
                                          </p:val>
                                        </p:tav>
                                      </p:tavLst>
                                    </p:anim>
                                    <p:animEffect transition="in" filter="fade">
                                      <p:cBhvr>
                                        <p:cTn id="75" dur="500"/>
                                        <p:tgtEl>
                                          <p:spTgt spid="7"/>
                                        </p:tgtEl>
                                      </p:cBhvr>
                                    </p:animEffect>
                                  </p:childTnLst>
                                </p:cTn>
                              </p:par>
                            </p:childTnLst>
                          </p:cTn>
                        </p:par>
                        <p:par>
                          <p:cTn id="76" fill="hold">
                            <p:stCondLst>
                              <p:cond delay="8750"/>
                            </p:stCondLst>
                            <p:childTnLst>
                              <p:par>
                                <p:cTn id="77" presetID="45" presetClass="entr" presetSubtype="0" fill="hold" nodeType="afterEffect">
                                  <p:stCondLst>
                                    <p:cond delay="250"/>
                                  </p:stCondLst>
                                  <p:childTnLst>
                                    <p:set>
                                      <p:cBhvr>
                                        <p:cTn id="78" dur="1" fill="hold">
                                          <p:stCondLst>
                                            <p:cond delay="0"/>
                                          </p:stCondLst>
                                        </p:cTn>
                                        <p:tgtEl>
                                          <p:spTgt spid="39"/>
                                        </p:tgtEl>
                                        <p:attrNameLst>
                                          <p:attrName>style.visibility</p:attrName>
                                        </p:attrNameLst>
                                      </p:cBhvr>
                                      <p:to>
                                        <p:strVal val="visible"/>
                                      </p:to>
                                    </p:set>
                                    <p:animEffect transition="in" filter="fade">
                                      <p:cBhvr>
                                        <p:cTn id="79" dur="500"/>
                                        <p:tgtEl>
                                          <p:spTgt spid="39"/>
                                        </p:tgtEl>
                                      </p:cBhvr>
                                    </p:animEffect>
                                    <p:anim calcmode="lin" valueType="num">
                                      <p:cBhvr>
                                        <p:cTn id="80" dur="500" fill="hold"/>
                                        <p:tgtEl>
                                          <p:spTgt spid="39"/>
                                        </p:tgtEl>
                                        <p:attrNameLst>
                                          <p:attrName>ppt_w</p:attrName>
                                        </p:attrNameLst>
                                      </p:cBhvr>
                                      <p:tavLst>
                                        <p:tav tm="0" fmla="#ppt_w*sin(2.5*pi*$)">
                                          <p:val>
                                            <p:fltVal val="0"/>
                                          </p:val>
                                        </p:tav>
                                        <p:tav tm="100000">
                                          <p:val>
                                            <p:fltVal val="1"/>
                                          </p:val>
                                        </p:tav>
                                      </p:tavLst>
                                    </p:anim>
                                    <p:anim calcmode="lin" valueType="num">
                                      <p:cBhvr>
                                        <p:cTn id="81" dur="500" fill="hold"/>
                                        <p:tgtEl>
                                          <p:spTgt spid="39"/>
                                        </p:tgtEl>
                                        <p:attrNameLst>
                                          <p:attrName>ppt_h</p:attrName>
                                        </p:attrNameLst>
                                      </p:cBhvr>
                                      <p:tavLst>
                                        <p:tav tm="0">
                                          <p:val>
                                            <p:strVal val="#ppt_h"/>
                                          </p:val>
                                        </p:tav>
                                        <p:tav tm="100000">
                                          <p:val>
                                            <p:strVal val="#ppt_h"/>
                                          </p:val>
                                        </p:tav>
                                      </p:tavLst>
                                    </p:anim>
                                  </p:childTnLst>
                                </p:cTn>
                              </p:par>
                            </p:childTnLst>
                          </p:cTn>
                        </p:par>
                        <p:par>
                          <p:cTn id="82" fill="hold">
                            <p:stCondLst>
                              <p:cond delay="9500"/>
                            </p:stCondLst>
                            <p:childTnLst>
                              <p:par>
                                <p:cTn id="83" presetID="45" presetClass="entr" presetSubtype="0" fill="hold" nodeType="afterEffect">
                                  <p:stCondLst>
                                    <p:cond delay="250"/>
                                  </p:stCondLst>
                                  <p:childTnLst>
                                    <p:set>
                                      <p:cBhvr>
                                        <p:cTn id="84" dur="1" fill="hold">
                                          <p:stCondLst>
                                            <p:cond delay="0"/>
                                          </p:stCondLst>
                                        </p:cTn>
                                        <p:tgtEl>
                                          <p:spTgt spid="41"/>
                                        </p:tgtEl>
                                        <p:attrNameLst>
                                          <p:attrName>style.visibility</p:attrName>
                                        </p:attrNameLst>
                                      </p:cBhvr>
                                      <p:to>
                                        <p:strVal val="visible"/>
                                      </p:to>
                                    </p:set>
                                    <p:animEffect transition="in" filter="fade">
                                      <p:cBhvr>
                                        <p:cTn id="85" dur="500"/>
                                        <p:tgtEl>
                                          <p:spTgt spid="41"/>
                                        </p:tgtEl>
                                      </p:cBhvr>
                                    </p:animEffect>
                                    <p:anim calcmode="lin" valueType="num">
                                      <p:cBhvr>
                                        <p:cTn id="86" dur="500" fill="hold"/>
                                        <p:tgtEl>
                                          <p:spTgt spid="41"/>
                                        </p:tgtEl>
                                        <p:attrNameLst>
                                          <p:attrName>ppt_w</p:attrName>
                                        </p:attrNameLst>
                                      </p:cBhvr>
                                      <p:tavLst>
                                        <p:tav tm="0" fmla="#ppt_w*sin(2.5*pi*$)">
                                          <p:val>
                                            <p:fltVal val="0"/>
                                          </p:val>
                                        </p:tav>
                                        <p:tav tm="100000">
                                          <p:val>
                                            <p:fltVal val="1"/>
                                          </p:val>
                                        </p:tav>
                                      </p:tavLst>
                                    </p:anim>
                                    <p:anim calcmode="lin" valueType="num">
                                      <p:cBhvr>
                                        <p:cTn id="87" dur="500" fill="hold"/>
                                        <p:tgtEl>
                                          <p:spTgt spid="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E5613E3-97CA-7ACA-DFF5-6DA5246BC9B4}"/>
              </a:ext>
            </a:extLst>
          </p:cNvPr>
          <p:cNvSpPr txBox="1"/>
          <p:nvPr/>
        </p:nvSpPr>
        <p:spPr>
          <a:xfrm>
            <a:off x="5032084" y="755364"/>
            <a:ext cx="7076792" cy="1477328"/>
          </a:xfrm>
          <a:prstGeom prst="rect">
            <a:avLst/>
          </a:prstGeom>
          <a:noFill/>
        </p:spPr>
        <p:txBody>
          <a:bodyPr wrap="square">
            <a:spAutoFit/>
          </a:bodyPr>
          <a:lstStyle/>
          <a:p>
            <a:r>
              <a:rPr lang="es-ES" b="1" dirty="0"/>
              <a:t>¿Qué tratamiento de belleza espiritual nos podríamos aplicar diariamente? (la oración, lectura de la Biblia, estudio de la lección de la escuela sabática, entonar cánticos espirituales, reflexionar en la vida de Cristo leyendo sobre su vida cada día, etc.). Utilicemos más tratamientos de belleza espirituales y seremos más hermosos. </a:t>
            </a:r>
          </a:p>
        </p:txBody>
      </p:sp>
      <p:sp>
        <p:nvSpPr>
          <p:cNvPr id="5" name="CuadroTexto 4">
            <a:extLst>
              <a:ext uri="{FF2B5EF4-FFF2-40B4-BE49-F238E27FC236}">
                <a16:creationId xmlns:a16="http://schemas.microsoft.com/office/drawing/2014/main" id="{C5BE5238-AB40-4A74-B7A9-BFE875CE7804}"/>
              </a:ext>
            </a:extLst>
          </p:cNvPr>
          <p:cNvSpPr txBox="1"/>
          <p:nvPr/>
        </p:nvSpPr>
        <p:spPr>
          <a:xfrm>
            <a:off x="5032084" y="3756568"/>
            <a:ext cx="4755530" cy="3139321"/>
          </a:xfrm>
          <a:prstGeom prst="rect">
            <a:avLst/>
          </a:prstGeom>
          <a:noFill/>
        </p:spPr>
        <p:txBody>
          <a:bodyPr wrap="square">
            <a:spAutoFit/>
          </a:bodyPr>
          <a:lstStyle/>
          <a:p>
            <a:r>
              <a:rPr lang="es-ES" b="1" dirty="0"/>
              <a:t>Ninguna belleza exterior puede recomendar el alma ante Dios. La sabiduría y la excelencia del carácter y de la conducta expresan la verdadera belleza del hombre; el valor intrínseco y la excelencia del corazón determinan que seamos aceptados por el Señor de los ejércitos. ¡Cuán profundamente debiéramos sentir esta verdad al juzgarnos a nosotros mismos y a los demás! Del error de Samuel podemos aprender cuán vana es la estima que se basa en la hermosura del rostro o la nobleza de la estatura. PP 626.2</a:t>
            </a:r>
          </a:p>
        </p:txBody>
      </p:sp>
      <p:pic>
        <p:nvPicPr>
          <p:cNvPr id="7" name="Imagen 6">
            <a:extLst>
              <a:ext uri="{FF2B5EF4-FFF2-40B4-BE49-F238E27FC236}">
                <a16:creationId xmlns:a16="http://schemas.microsoft.com/office/drawing/2014/main" id="{00987263-786E-DE4A-F88B-D99AE248DB16}"/>
              </a:ext>
            </a:extLst>
          </p:cNvPr>
          <p:cNvPicPr>
            <a:picLocks noChangeAspect="1"/>
          </p:cNvPicPr>
          <p:nvPr/>
        </p:nvPicPr>
        <p:blipFill rotWithShape="1">
          <a:blip r:embed="rId3"/>
          <a:srcRect t="3181"/>
          <a:stretch/>
        </p:blipFill>
        <p:spPr>
          <a:xfrm>
            <a:off x="82580" y="958043"/>
            <a:ext cx="4905686" cy="5847285"/>
          </a:xfrm>
          <a:prstGeom prst="rect">
            <a:avLst/>
          </a:prstGeom>
          <a:ln w="38100" cap="sq">
            <a:solidFill>
              <a:srgbClr val="FFEE15"/>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88618A16-7B9A-A290-595E-AD4FB32199A5}"/>
              </a:ext>
            </a:extLst>
          </p:cNvPr>
          <p:cNvPicPr>
            <a:picLocks noChangeAspect="1"/>
          </p:cNvPicPr>
          <p:nvPr/>
        </p:nvPicPr>
        <p:blipFill>
          <a:blip r:embed="rId4"/>
          <a:stretch>
            <a:fillRect/>
          </a:stretch>
        </p:blipFill>
        <p:spPr>
          <a:xfrm>
            <a:off x="9670472" y="3546291"/>
            <a:ext cx="2431175" cy="3139320"/>
          </a:xfrm>
          <a:prstGeom prst="ellipse">
            <a:avLst/>
          </a:prstGeom>
          <a:ln w="63500" cap="rnd">
            <a:solidFill>
              <a:srgbClr val="51C3B0"/>
            </a:solidFill>
          </a:ln>
          <a:effectLst/>
          <a:scene3d>
            <a:camera prst="orthographicFront"/>
            <a:lightRig rig="contrasting" dir="t">
              <a:rot lat="0" lon="0" rev="3000000"/>
            </a:lightRig>
          </a:scene3d>
          <a:sp3d contourW="7620">
            <a:bevelT w="95250" h="31750"/>
            <a:contourClr>
              <a:srgbClr val="333333"/>
            </a:contourClr>
          </a:sp3d>
        </p:spPr>
      </p:pic>
      <p:grpSp>
        <p:nvGrpSpPr>
          <p:cNvPr id="4" name="Grupo 3">
            <a:extLst>
              <a:ext uri="{FF2B5EF4-FFF2-40B4-BE49-F238E27FC236}">
                <a16:creationId xmlns:a16="http://schemas.microsoft.com/office/drawing/2014/main" id="{CA047091-883F-4BCD-08C2-B041BF95268D}"/>
              </a:ext>
            </a:extLst>
          </p:cNvPr>
          <p:cNvGrpSpPr/>
          <p:nvPr/>
        </p:nvGrpSpPr>
        <p:grpSpPr>
          <a:xfrm>
            <a:off x="82580" y="50172"/>
            <a:ext cx="1517620" cy="721354"/>
            <a:chOff x="82580" y="50172"/>
            <a:chExt cx="1517620" cy="721354"/>
          </a:xfrm>
        </p:grpSpPr>
        <p:pic>
          <p:nvPicPr>
            <p:cNvPr id="2" name="Imagen 1">
              <a:extLst>
                <a:ext uri="{FF2B5EF4-FFF2-40B4-BE49-F238E27FC236}">
                  <a16:creationId xmlns:a16="http://schemas.microsoft.com/office/drawing/2014/main" id="{F269B431-FF50-988A-188E-9BE476A0BBD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9589" y="50172"/>
              <a:ext cx="1500611" cy="721354"/>
            </a:xfrm>
            <a:prstGeom prst="rect">
              <a:avLst/>
            </a:prstGeom>
            <a:effectLst>
              <a:outerShdw blurRad="50800" dist="38100" dir="2700000" algn="tl" rotWithShape="0">
                <a:prstClr val="black">
                  <a:alpha val="40000"/>
                </a:prstClr>
              </a:outerShdw>
            </a:effectLst>
          </p:spPr>
        </p:pic>
        <p:sp>
          <p:nvSpPr>
            <p:cNvPr id="6" name="CuadroTexto 5">
              <a:extLst>
                <a:ext uri="{FF2B5EF4-FFF2-40B4-BE49-F238E27FC236}">
                  <a16:creationId xmlns:a16="http://schemas.microsoft.com/office/drawing/2014/main" id="{90B997C0-E220-0B29-0B4E-F9B8BAC40B04}"/>
                </a:ext>
              </a:extLst>
            </p:cNvPr>
            <p:cNvSpPr txBox="1"/>
            <p:nvPr/>
          </p:nvSpPr>
          <p:spPr>
            <a:xfrm>
              <a:off x="82580" y="302720"/>
              <a:ext cx="1517620" cy="400110"/>
            </a:xfrm>
            <a:prstGeom prst="rect">
              <a:avLst/>
            </a:prstGeom>
            <a:noFill/>
          </p:spPr>
          <p:txBody>
            <a:bodyPr wrap="square">
              <a:spAutoFit/>
              <a:scene3d>
                <a:camera prst="orthographicFront"/>
                <a:lightRig rig="threePt" dir="t"/>
              </a:scene3d>
              <a:sp3d extrusionH="57150">
                <a:bevelT w="38100" h="38100" prst="angle"/>
              </a:sp3d>
            </a:bodyPr>
            <a:lstStyle/>
            <a:p>
              <a:pPr algn="ctr"/>
              <a:r>
                <a:rPr lang="es-ES" sz="2000" b="1" dirty="0">
                  <a:ln w="0"/>
                  <a:solidFill>
                    <a:srgbClr val="9A8F00"/>
                  </a:solidFill>
                </a:rPr>
                <a:t>Hermoso</a:t>
              </a:r>
            </a:p>
          </p:txBody>
        </p:sp>
      </p:grpSp>
      <p:sp>
        <p:nvSpPr>
          <p:cNvPr id="10" name="CuadroTexto 9">
            <a:extLst>
              <a:ext uri="{FF2B5EF4-FFF2-40B4-BE49-F238E27FC236}">
                <a16:creationId xmlns:a16="http://schemas.microsoft.com/office/drawing/2014/main" id="{516DE482-BEA6-3F32-C83E-EA39D782C044}"/>
              </a:ext>
            </a:extLst>
          </p:cNvPr>
          <p:cNvSpPr txBox="1"/>
          <p:nvPr/>
        </p:nvSpPr>
        <p:spPr>
          <a:xfrm>
            <a:off x="1928700" y="140300"/>
            <a:ext cx="10263300" cy="646331"/>
          </a:xfrm>
          <a:prstGeom prst="rect">
            <a:avLst/>
          </a:prstGeom>
          <a:noFill/>
        </p:spPr>
        <p:txBody>
          <a:bodyPr wrap="square">
            <a:spAutoFit/>
          </a:bodyPr>
          <a:lstStyle/>
          <a:p>
            <a:r>
              <a:rPr lang="es-ES" b="1" dirty="0"/>
              <a:t>Aunque físicamente David era atractivo y bien parecido, su apariencia externa era una representación de su carácter interno. La belleza del corazón embellece el rosto, vuelve tu personalidad atractiva y hermosa. </a:t>
            </a:r>
            <a:endParaRPr lang="es-ES" dirty="0"/>
          </a:p>
        </p:txBody>
      </p:sp>
      <p:sp>
        <p:nvSpPr>
          <p:cNvPr id="11" name="CuadroTexto 10">
            <a:extLst>
              <a:ext uri="{FF2B5EF4-FFF2-40B4-BE49-F238E27FC236}">
                <a16:creationId xmlns:a16="http://schemas.microsoft.com/office/drawing/2014/main" id="{CC6B5868-EA61-5887-6F4B-930D4E21C689}"/>
              </a:ext>
            </a:extLst>
          </p:cNvPr>
          <p:cNvSpPr txBox="1"/>
          <p:nvPr/>
        </p:nvSpPr>
        <p:spPr>
          <a:xfrm>
            <a:off x="5032084" y="2117467"/>
            <a:ext cx="6203482" cy="1754326"/>
          </a:xfrm>
          <a:prstGeom prst="rect">
            <a:avLst/>
          </a:prstGeom>
          <a:noFill/>
        </p:spPr>
        <p:txBody>
          <a:bodyPr wrap="square">
            <a:spAutoFit/>
          </a:bodyPr>
          <a:lstStyle/>
          <a:p>
            <a:r>
              <a:rPr lang="es-ES" b="1" dirty="0"/>
              <a:t>“Que la belleza de ustedes no sea la externa, que consiste en adornos tales como peinados ostentosos, joyas de oro y vestidos lujosos.  Que su belleza sea más bien la incorruptible, la que procede de lo íntimo del corazón y consiste en un espíritu suave y apacible. Ésta sí que tiene mucho valor delante de Dios” (1 Pedro 3:3-4 </a:t>
            </a:r>
            <a:r>
              <a:rPr lang="es-ES" sz="1400" b="1" dirty="0" err="1"/>
              <a:t>NVI</a:t>
            </a:r>
            <a:r>
              <a:rPr lang="es-ES" b="1" dirty="0"/>
              <a:t>).</a:t>
            </a:r>
          </a:p>
        </p:txBody>
      </p:sp>
    </p:spTree>
    <p:extLst>
      <p:ext uri="{BB962C8B-B14F-4D97-AF65-F5344CB8AC3E}">
        <p14:creationId xmlns:p14="http://schemas.microsoft.com/office/powerpoint/2010/main" val="2576874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childTnLst>
                          </p:cTn>
                        </p:par>
                        <p:par>
                          <p:cTn id="16" fill="hold">
                            <p:stCondLst>
                              <p:cond delay="1500"/>
                            </p:stCondLst>
                            <p:childTnLst>
                              <p:par>
                                <p:cTn id="17" presetID="4"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ox(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4"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heel(4)">
                                      <p:cBhvr>
                                        <p:cTn id="39" dur="1000"/>
                                        <p:tgtEl>
                                          <p:spTgt spid="8"/>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left)">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7000" b="-17000"/>
          </a:stretch>
        </a:blipFill>
        <a:effectLst/>
      </p:bgPr>
    </p:bg>
    <p:spTree>
      <p:nvGrpSpPr>
        <p:cNvPr id="1" name=""/>
        <p:cNvGrpSpPr/>
        <p:nvPr/>
      </p:nvGrpSpPr>
      <p:grpSpPr>
        <a:xfrm>
          <a:off x="0" y="0"/>
          <a:ext cx="0" cy="0"/>
          <a:chOff x="0" y="0"/>
          <a:chExt cx="0" cy="0"/>
        </a:xfrm>
      </p:grpSpPr>
      <p:pic>
        <p:nvPicPr>
          <p:cNvPr id="9" name="Imagen 8" descr="Imagen que contiene persona, sostener, hombre, fuego&#10;&#10;Descripción generada automáticamente">
            <a:extLst>
              <a:ext uri="{FF2B5EF4-FFF2-40B4-BE49-F238E27FC236}">
                <a16:creationId xmlns:a16="http://schemas.microsoft.com/office/drawing/2014/main" id="{A8793FB5-D0B6-7280-BF6F-E12B94C3BE7E}"/>
              </a:ext>
            </a:extLst>
          </p:cNvPr>
          <p:cNvPicPr>
            <a:picLocks noChangeAspect="1"/>
          </p:cNvPicPr>
          <p:nvPr/>
        </p:nvPicPr>
        <p:blipFill rotWithShape="1">
          <a:blip r:embed="rId3">
            <a:extLst>
              <a:ext uri="{28A0092B-C50C-407E-A947-70E740481C1C}">
                <a14:useLocalDpi xmlns:a14="http://schemas.microsoft.com/office/drawing/2010/main" val="0"/>
              </a:ext>
            </a:extLst>
          </a:blip>
          <a:srcRect l="16104" t="23188"/>
          <a:stretch/>
        </p:blipFill>
        <p:spPr>
          <a:xfrm>
            <a:off x="151646" y="3956143"/>
            <a:ext cx="2875940" cy="2754185"/>
          </a:xfrm>
          <a:prstGeom prst="rect">
            <a:avLst/>
          </a:prstGeom>
          <a:ln w="38100" cap="sq">
            <a:solidFill>
              <a:srgbClr val="0090A4"/>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75C6B476-C82E-9618-DDC2-0EDCB6533F8B}"/>
              </a:ext>
            </a:extLst>
          </p:cNvPr>
          <p:cNvSpPr txBox="1"/>
          <p:nvPr/>
        </p:nvSpPr>
        <p:spPr>
          <a:xfrm>
            <a:off x="55780" y="980707"/>
            <a:ext cx="5906777" cy="1754326"/>
          </a:xfrm>
          <a:prstGeom prst="rect">
            <a:avLst/>
          </a:prstGeom>
          <a:noFill/>
        </p:spPr>
        <p:txBody>
          <a:bodyPr wrap="square">
            <a:spAutoFit/>
          </a:bodyPr>
          <a:lstStyle/>
          <a:p>
            <a:r>
              <a:rPr lang="es-ES" b="1" dirty="0"/>
              <a:t>Aunque no se había divulgado la novedad de que David había sido ungido como rey, nada podía ocultar el hecho de que el Espíritu Santo -que se había posesionado de su vida de un modo especial desde su ungimiento- estaba preparándolo debidamente para las importantes tareas venideras. (CBA a 1 Samuel 16:18)</a:t>
            </a:r>
          </a:p>
        </p:txBody>
      </p:sp>
      <p:sp>
        <p:nvSpPr>
          <p:cNvPr id="2" name="CuadroTexto 1">
            <a:extLst>
              <a:ext uri="{FF2B5EF4-FFF2-40B4-BE49-F238E27FC236}">
                <a16:creationId xmlns:a16="http://schemas.microsoft.com/office/drawing/2014/main" id="{F405B46A-AD45-D255-7C1F-BDE6E133EDEB}"/>
              </a:ext>
            </a:extLst>
          </p:cNvPr>
          <p:cNvSpPr txBox="1"/>
          <p:nvPr/>
        </p:nvSpPr>
        <p:spPr>
          <a:xfrm>
            <a:off x="3209026" y="3902075"/>
            <a:ext cx="8903021" cy="2862322"/>
          </a:xfrm>
          <a:prstGeom prst="rect">
            <a:avLst/>
          </a:prstGeom>
          <a:noFill/>
        </p:spPr>
        <p:txBody>
          <a:bodyPr wrap="square" rtlCol="0">
            <a:spAutoFit/>
          </a:bodyPr>
          <a:lstStyle/>
          <a:p>
            <a:r>
              <a:rPr lang="es-ES" b="1" dirty="0"/>
              <a:t>Igual que Dios estuvo con David, estuvo con Isaac: “Y se le apareció Jehová aquella noche, y le dijo: Yo soy el Dios de Abraham tu padre; no temas, porque yo estoy contigo, y te bendeciré, y multiplicaré tu descendencia por amor de Abraham mi siervo”. (Génesis 26:24). </a:t>
            </a:r>
          </a:p>
          <a:p>
            <a:r>
              <a:rPr lang="es-ES" b="1" dirty="0"/>
              <a:t>Estuvo con Jeremías: “No temas delante de ellos, porque contigo estoy para librarte, dice Jehová”. (Jeremías 1:8)</a:t>
            </a:r>
          </a:p>
          <a:p>
            <a:r>
              <a:rPr lang="es-ES" b="1" dirty="0"/>
              <a:t>Estuvo con Pablo: “porque yo estoy contigo, y ninguno pondrá sobre ti la mano para hacerte mal, porque yo tengo mucho pueblo en esta ciudad”. (Hechos 18:10)</a:t>
            </a:r>
          </a:p>
          <a:p>
            <a:r>
              <a:rPr lang="es-ES" b="1" dirty="0"/>
              <a:t>Recuerda que Dios también está contigo: “No temas, porque yo estoy contigo; no desmayes, porque yo soy tu Dios que te esfuerzo; siempre te ayudaré, siempre te sustentaré con la diestra de mi justicia”. (Isaías 41:10)</a:t>
            </a:r>
          </a:p>
        </p:txBody>
      </p:sp>
      <p:grpSp>
        <p:nvGrpSpPr>
          <p:cNvPr id="6" name="Grupo 5">
            <a:extLst>
              <a:ext uri="{FF2B5EF4-FFF2-40B4-BE49-F238E27FC236}">
                <a16:creationId xmlns:a16="http://schemas.microsoft.com/office/drawing/2014/main" id="{67D1ACA0-F289-4DF1-61B3-06CFFF6552A3}"/>
              </a:ext>
            </a:extLst>
          </p:cNvPr>
          <p:cNvGrpSpPr/>
          <p:nvPr/>
        </p:nvGrpSpPr>
        <p:grpSpPr>
          <a:xfrm>
            <a:off x="151646" y="103539"/>
            <a:ext cx="2220080" cy="744908"/>
            <a:chOff x="151646" y="103539"/>
            <a:chExt cx="2220080" cy="744908"/>
          </a:xfrm>
        </p:grpSpPr>
        <p:pic>
          <p:nvPicPr>
            <p:cNvPr id="8" name="Imagen 7">
              <a:extLst>
                <a:ext uri="{FF2B5EF4-FFF2-40B4-BE49-F238E27FC236}">
                  <a16:creationId xmlns:a16="http://schemas.microsoft.com/office/drawing/2014/main" id="{E482358F-8D2B-5DD4-F12E-CFF40BE9F6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646" y="103539"/>
              <a:ext cx="2220079" cy="744908"/>
            </a:xfrm>
            <a:prstGeom prst="rect">
              <a:avLst/>
            </a:prstGeom>
            <a:effectLst>
              <a:outerShdw blurRad="50800" dist="38100" dir="2700000" algn="tl" rotWithShape="0">
                <a:prstClr val="black">
                  <a:alpha val="40000"/>
                </a:prstClr>
              </a:outerShdw>
            </a:effectLst>
          </p:spPr>
        </p:pic>
        <p:sp>
          <p:nvSpPr>
            <p:cNvPr id="10" name="CuadroTexto 9">
              <a:extLst>
                <a:ext uri="{FF2B5EF4-FFF2-40B4-BE49-F238E27FC236}">
                  <a16:creationId xmlns:a16="http://schemas.microsoft.com/office/drawing/2014/main" id="{B9A63062-FE06-9ACF-69D8-6D74BED827BA}"/>
                </a:ext>
              </a:extLst>
            </p:cNvPr>
            <p:cNvSpPr txBox="1"/>
            <p:nvPr/>
          </p:nvSpPr>
          <p:spPr>
            <a:xfrm>
              <a:off x="151646" y="379791"/>
              <a:ext cx="2220080" cy="400110"/>
            </a:xfrm>
            <a:prstGeom prst="rect">
              <a:avLst/>
            </a:prstGeom>
            <a:noFill/>
          </p:spPr>
          <p:txBody>
            <a:bodyPr wrap="square">
              <a:spAutoFit/>
            </a:bodyPr>
            <a:lstStyle/>
            <a:p>
              <a:pPr algn="ctr"/>
              <a:r>
                <a:rPr lang="es-ES" sz="2000" b="1" dirty="0">
                  <a:solidFill>
                    <a:srgbClr val="007D8E"/>
                  </a:solidFill>
                </a:rPr>
                <a:t>Jehová está con él</a:t>
              </a:r>
            </a:p>
          </p:txBody>
        </p:sp>
      </p:grpSp>
      <p:sp>
        <p:nvSpPr>
          <p:cNvPr id="13" name="CuadroTexto 12">
            <a:extLst>
              <a:ext uri="{FF2B5EF4-FFF2-40B4-BE49-F238E27FC236}">
                <a16:creationId xmlns:a16="http://schemas.microsoft.com/office/drawing/2014/main" id="{D47DCFEF-E5E6-13C1-82BF-F7DC29728662}"/>
              </a:ext>
            </a:extLst>
          </p:cNvPr>
          <p:cNvSpPr txBox="1"/>
          <p:nvPr/>
        </p:nvSpPr>
        <p:spPr>
          <a:xfrm>
            <a:off x="2445408" y="140568"/>
            <a:ext cx="3381375" cy="923330"/>
          </a:xfrm>
          <a:prstGeom prst="rect">
            <a:avLst/>
          </a:prstGeom>
          <a:noFill/>
        </p:spPr>
        <p:txBody>
          <a:bodyPr wrap="square">
            <a:spAutoFit/>
          </a:bodyPr>
          <a:lstStyle/>
          <a:p>
            <a:r>
              <a:rPr lang="es-ES" b="1" dirty="0"/>
              <a:t>Todas estas descripciones de David debieron haber comenzado con esta afirmación. </a:t>
            </a:r>
          </a:p>
        </p:txBody>
      </p:sp>
      <p:sp>
        <p:nvSpPr>
          <p:cNvPr id="5" name="CuadroTexto 4">
            <a:extLst>
              <a:ext uri="{FF2B5EF4-FFF2-40B4-BE49-F238E27FC236}">
                <a16:creationId xmlns:a16="http://schemas.microsoft.com/office/drawing/2014/main" id="{AFDCB8A6-8C60-E2FD-61F9-3E07C1E0A385}"/>
              </a:ext>
            </a:extLst>
          </p:cNvPr>
          <p:cNvSpPr txBox="1"/>
          <p:nvPr/>
        </p:nvSpPr>
        <p:spPr>
          <a:xfrm>
            <a:off x="57245" y="2709246"/>
            <a:ext cx="6172200" cy="1200329"/>
          </a:xfrm>
          <a:prstGeom prst="rect">
            <a:avLst/>
          </a:prstGeom>
          <a:noFill/>
        </p:spPr>
        <p:txBody>
          <a:bodyPr wrap="square">
            <a:spAutoFit/>
          </a:bodyPr>
          <a:lstStyle/>
          <a:p>
            <a:r>
              <a:rPr lang="es-ES" b="1" dirty="0"/>
              <a:t>Toda cualidad humana que no se fundamenta en nuestra relación, experiencia y comunión con Dios, es vana y sin valor alguno. David fue David porque Dios estaba con él. ¿En qué momentos de su vida podemos ver que estaba con él?</a:t>
            </a:r>
          </a:p>
        </p:txBody>
      </p:sp>
      <p:pic>
        <p:nvPicPr>
          <p:cNvPr id="19" name="Imagen 18" descr="Imagen que contiene interior, persona, mujer, tabla&#10;&#10;Descripción generada automáticamente">
            <a:extLst>
              <a:ext uri="{FF2B5EF4-FFF2-40B4-BE49-F238E27FC236}">
                <a16:creationId xmlns:a16="http://schemas.microsoft.com/office/drawing/2014/main" id="{C9A72454-AB61-2BAB-5920-3ADA5C72CE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8427" y="103539"/>
            <a:ext cx="2671927" cy="3684636"/>
          </a:xfrm>
          <a:prstGeom prst="rect">
            <a:avLst/>
          </a:prstGeom>
          <a:ln w="101600" cap="sq">
            <a:solidFill>
              <a:schemeClr val="accent2">
                <a:lumMod val="5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1" name="Imagen 20" descr="Imagen que contiene persona, café, parado, mujer&#10;&#10;Descripción generada automáticamente">
            <a:extLst>
              <a:ext uri="{FF2B5EF4-FFF2-40B4-BE49-F238E27FC236}">
                <a16:creationId xmlns:a16="http://schemas.microsoft.com/office/drawing/2014/main" id="{C26739F6-1031-97B5-1914-CB3DE7021E48}"/>
              </a:ext>
            </a:extLst>
          </p:cNvPr>
          <p:cNvPicPr>
            <a:picLocks noChangeAspect="1"/>
          </p:cNvPicPr>
          <p:nvPr/>
        </p:nvPicPr>
        <p:blipFill rotWithShape="1">
          <a:blip r:embed="rId6">
            <a:extLst>
              <a:ext uri="{28A0092B-C50C-407E-A947-70E740481C1C}">
                <a14:useLocalDpi xmlns:a14="http://schemas.microsoft.com/office/drawing/2010/main" val="0"/>
              </a:ext>
            </a:extLst>
          </a:blip>
          <a:srcRect l="292" t="1112" r="-292" b="12562"/>
          <a:stretch/>
        </p:blipFill>
        <p:spPr>
          <a:xfrm>
            <a:off x="6183498" y="121317"/>
            <a:ext cx="3049155" cy="3666857"/>
          </a:xfrm>
          <a:prstGeom prst="rect">
            <a:avLst/>
          </a:prstGeom>
          <a:ln w="101600" cap="sq">
            <a:solidFill>
              <a:schemeClr val="accent2">
                <a:lumMod val="5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346372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par>
                          <p:cTn id="16" fill="hold">
                            <p:stCondLst>
                              <p:cond delay="1500"/>
                            </p:stCondLst>
                            <p:childTnLst>
                              <p:par>
                                <p:cTn id="17" presetID="55"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strVal val="#ppt_w*0.70"/>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Effect transition="in" filter="fade">
                                      <p:cBhvr>
                                        <p:cTn id="21" dur="1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4"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heel(4)">
                                      <p:cBhvr>
                                        <p:cTn id="41" dur="750"/>
                                        <p:tgtEl>
                                          <p:spTgt spid="21"/>
                                        </p:tgtEl>
                                      </p:cBhvr>
                                    </p:animEffect>
                                  </p:childTnLst>
                                </p:cTn>
                              </p:par>
                            </p:childTnLst>
                          </p:cTn>
                        </p:par>
                        <p:par>
                          <p:cTn id="42" fill="hold">
                            <p:stCondLst>
                              <p:cond delay="750"/>
                            </p:stCondLst>
                            <p:childTnLst>
                              <p:par>
                                <p:cTn id="43" presetID="22" presetClass="entr" presetSubtype="8" fill="hold" grpId="0" nodeType="afterEffect">
                                  <p:stCondLst>
                                    <p:cond delay="0"/>
                                  </p:stCondLst>
                                  <p:childTnLst>
                                    <p:set>
                                      <p:cBhvr>
                                        <p:cTn id="44" dur="1" fill="hold">
                                          <p:stCondLst>
                                            <p:cond delay="0"/>
                                          </p:stCondLst>
                                        </p:cTn>
                                        <p:tgtEl>
                                          <p:spTgt spid="2">
                                            <p:txEl>
                                              <p:pRg st="0" end="0"/>
                                            </p:txEl>
                                          </p:spTgt>
                                        </p:tgtEl>
                                        <p:attrNameLst>
                                          <p:attrName>style.visibility</p:attrName>
                                        </p:attrNameLst>
                                      </p:cBhvr>
                                      <p:to>
                                        <p:strVal val="visible"/>
                                      </p:to>
                                    </p:set>
                                    <p:animEffect transition="in" filter="wipe(left)">
                                      <p:cBhvr>
                                        <p:cTn id="45" dur="500"/>
                                        <p:tgtEl>
                                          <p:spTgt spid="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txEl>
                                              <p:pRg st="1" end="1"/>
                                            </p:txEl>
                                          </p:spTgt>
                                        </p:tgtEl>
                                        <p:attrNameLst>
                                          <p:attrName>style.visibility</p:attrName>
                                        </p:attrNameLst>
                                      </p:cBhvr>
                                      <p:to>
                                        <p:strVal val="visible"/>
                                      </p:to>
                                    </p:set>
                                    <p:animEffect transition="in" filter="wipe(left)">
                                      <p:cBhvr>
                                        <p:cTn id="50" dur="500"/>
                                        <p:tgtEl>
                                          <p:spTgt spid="2">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animEffect transition="in" filter="wipe(left)">
                                      <p:cBhvr>
                                        <p:cTn id="55" dur="500"/>
                                        <p:tgtEl>
                                          <p:spTgt spid="2">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4"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heel(4)">
                                      <p:cBhvr>
                                        <p:cTn id="60" dur="750"/>
                                        <p:tgtEl>
                                          <p:spTgt spid="19"/>
                                        </p:tgtEl>
                                      </p:cBhvr>
                                    </p:animEffect>
                                  </p:childTnLst>
                                </p:cTn>
                              </p:par>
                            </p:childTnLst>
                          </p:cTn>
                        </p:par>
                        <p:par>
                          <p:cTn id="61" fill="hold">
                            <p:stCondLst>
                              <p:cond delay="750"/>
                            </p:stCondLst>
                            <p:childTnLst>
                              <p:par>
                                <p:cTn id="62" presetID="22" presetClass="entr" presetSubtype="8" fill="hold" grpId="0" nodeType="afterEffect">
                                  <p:stCondLst>
                                    <p:cond delay="0"/>
                                  </p:stCondLst>
                                  <p:childTnLst>
                                    <p:set>
                                      <p:cBhvr>
                                        <p:cTn id="63" dur="1" fill="hold">
                                          <p:stCondLst>
                                            <p:cond delay="0"/>
                                          </p:stCondLst>
                                        </p:cTn>
                                        <p:tgtEl>
                                          <p:spTgt spid="2">
                                            <p:txEl>
                                              <p:pRg st="3" end="3"/>
                                            </p:txEl>
                                          </p:spTgt>
                                        </p:tgtEl>
                                        <p:attrNameLst>
                                          <p:attrName>style.visibility</p:attrName>
                                        </p:attrNameLst>
                                      </p:cBhvr>
                                      <p:to>
                                        <p:strVal val="visible"/>
                                      </p:to>
                                    </p:set>
                                    <p:animEffect transition="in" filter="wipe(left)">
                                      <p:cBhvr>
                                        <p:cTn id="6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uiExpand="1" build="p"/>
      <p:bldP spid="1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l="-1000"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E8E10D5-C1E1-7AAA-7C21-DECB4CD327C6}"/>
              </a:ext>
            </a:extLst>
          </p:cNvPr>
          <p:cNvSpPr txBox="1"/>
          <p:nvPr/>
        </p:nvSpPr>
        <p:spPr>
          <a:xfrm>
            <a:off x="184442" y="0"/>
            <a:ext cx="7446777" cy="3308598"/>
          </a:xfrm>
          <a:prstGeom prst="rect">
            <a:avLst/>
          </a:prstGeom>
          <a:noFill/>
        </p:spPr>
        <p:txBody>
          <a:bodyPr wrap="square">
            <a:spAutoFit/>
          </a:bodyPr>
          <a:lstStyle/>
          <a:p>
            <a:r>
              <a:rPr lang="es-ES" sz="1900" b="1" dirty="0"/>
              <a:t>Toda la vida de David nos inspira, nos emociona, nos trae esperanza.</a:t>
            </a:r>
          </a:p>
          <a:p>
            <a:r>
              <a:rPr lang="es-ES" sz="1900" b="1" dirty="0"/>
              <a:t>David fue un gran hombre de Dios que cometió graves y terribles pecados, pero que siempre se arrepintió genuinamente y volvió a los caminos divinos, y siempre reconoció a Dios como el dueño y guiador de sus caminos.</a:t>
            </a:r>
          </a:p>
          <a:p>
            <a:r>
              <a:rPr lang="es-ES" sz="1900" b="1" dirty="0"/>
              <a:t>Dios dice de David: “Quitado éste [Saúl], les levantó por rey a David, de quien dio también testimonio diciendo: He hallado a David hijo de Isaí, varón conforme a mi corazón, quien hará todo lo que yo quiero”. (Hechos 13:22)</a:t>
            </a:r>
          </a:p>
          <a:p>
            <a:r>
              <a:rPr lang="es-ES" sz="1900" b="1" dirty="0"/>
              <a:t> Que Dios pueda ser tu amigo íntimo, y que pueda hablar de ti igual de bien que habló de David.</a:t>
            </a:r>
          </a:p>
        </p:txBody>
      </p:sp>
      <p:pic>
        <p:nvPicPr>
          <p:cNvPr id="4" name="Imagen 3" descr="Imagen que contiene persona, edificio, mujer, hombre&#10;&#10;Descripción generada automáticamente">
            <a:extLst>
              <a:ext uri="{FF2B5EF4-FFF2-40B4-BE49-F238E27FC236}">
                <a16:creationId xmlns:a16="http://schemas.microsoft.com/office/drawing/2014/main" id="{A41E0264-67FC-BFAD-FA51-B322E821C96F}"/>
              </a:ext>
            </a:extLst>
          </p:cNvPr>
          <p:cNvPicPr>
            <a:picLocks noChangeAspect="1"/>
          </p:cNvPicPr>
          <p:nvPr/>
        </p:nvPicPr>
        <p:blipFill rotWithShape="1">
          <a:blip r:embed="rId3">
            <a:extLst>
              <a:ext uri="{28A0092B-C50C-407E-A947-70E740481C1C}">
                <a14:useLocalDpi xmlns:a14="http://schemas.microsoft.com/office/drawing/2010/main" val="0"/>
              </a:ext>
            </a:extLst>
          </a:blip>
          <a:srcRect b="2233"/>
          <a:stretch/>
        </p:blipFill>
        <p:spPr>
          <a:xfrm>
            <a:off x="7955636" y="104775"/>
            <a:ext cx="4068024" cy="2982901"/>
          </a:xfrm>
          <a:prstGeom prst="rect">
            <a:avLst/>
          </a:prstGeom>
          <a:solidFill>
            <a:srgbClr val="FFFFFF">
              <a:shade val="85000"/>
            </a:srgbClr>
          </a:solidFill>
          <a:ln w="88900" cap="sq">
            <a:solidFill>
              <a:schemeClr val="accent4">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Una persona acostado en una cama con un sombrero&#10;&#10;Descripción generada automáticamente con confianza media">
            <a:extLst>
              <a:ext uri="{FF2B5EF4-FFF2-40B4-BE49-F238E27FC236}">
                <a16:creationId xmlns:a16="http://schemas.microsoft.com/office/drawing/2014/main" id="{2FF32969-FB54-918D-8184-8C57A91D1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8528" y="3308598"/>
            <a:ext cx="2959301" cy="3408630"/>
          </a:xfrm>
          <a:prstGeom prst="rect">
            <a:avLst/>
          </a:prstGeom>
          <a:solidFill>
            <a:srgbClr val="FFFFFF">
              <a:shade val="85000"/>
            </a:srgbClr>
          </a:solidFill>
          <a:ln w="88900" cap="sq">
            <a:solidFill>
              <a:srgbClr val="776E49"/>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tabla, hombre, sostener, niña&#10;&#10;Descripción generada automáticamente">
            <a:extLst>
              <a:ext uri="{FF2B5EF4-FFF2-40B4-BE49-F238E27FC236}">
                <a16:creationId xmlns:a16="http://schemas.microsoft.com/office/drawing/2014/main" id="{AA3F37BB-9DBD-863E-85F2-6886F741F049}"/>
              </a:ext>
            </a:extLst>
          </p:cNvPr>
          <p:cNvPicPr>
            <a:picLocks noChangeAspect="1"/>
          </p:cNvPicPr>
          <p:nvPr/>
        </p:nvPicPr>
        <p:blipFill rotWithShape="1">
          <a:blip r:embed="rId5">
            <a:extLst>
              <a:ext uri="{28A0092B-C50C-407E-A947-70E740481C1C}">
                <a14:useLocalDpi xmlns:a14="http://schemas.microsoft.com/office/drawing/2010/main" val="0"/>
              </a:ext>
            </a:extLst>
          </a:blip>
          <a:srcRect l="8919"/>
          <a:stretch/>
        </p:blipFill>
        <p:spPr>
          <a:xfrm>
            <a:off x="184442" y="3308598"/>
            <a:ext cx="4440068" cy="3408630"/>
          </a:xfrm>
          <a:prstGeom prst="rect">
            <a:avLst/>
          </a:prstGeom>
          <a:solidFill>
            <a:srgbClr val="FFFFFF">
              <a:shade val="85000"/>
            </a:srgbClr>
          </a:solidFill>
          <a:ln w="88900" cap="sq">
            <a:solidFill>
              <a:schemeClr val="accent4">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descr="Imagen que contiene colorido, hombre, mujer, parado&#10;&#10;Descripción generada automáticamente">
            <a:extLst>
              <a:ext uri="{FF2B5EF4-FFF2-40B4-BE49-F238E27FC236}">
                <a16:creationId xmlns:a16="http://schemas.microsoft.com/office/drawing/2014/main" id="{8BCBE4B2-D9EE-0F67-A0E3-42C6C7AEA845}"/>
              </a:ext>
            </a:extLst>
          </p:cNvPr>
          <p:cNvPicPr>
            <a:picLocks noChangeAspect="1"/>
          </p:cNvPicPr>
          <p:nvPr/>
        </p:nvPicPr>
        <p:blipFill rotWithShape="1">
          <a:blip r:embed="rId6">
            <a:extLst>
              <a:ext uri="{28A0092B-C50C-407E-A947-70E740481C1C}">
                <a14:useLocalDpi xmlns:a14="http://schemas.microsoft.com/office/drawing/2010/main" val="0"/>
              </a:ext>
            </a:extLst>
          </a:blip>
          <a:srcRect l="445" t="21771" r="445" b="17927"/>
          <a:stretch/>
        </p:blipFill>
        <p:spPr>
          <a:xfrm>
            <a:off x="7991848" y="3308598"/>
            <a:ext cx="4031812" cy="3408630"/>
          </a:xfrm>
          <a:prstGeom prst="rect">
            <a:avLst/>
          </a:prstGeom>
          <a:solidFill>
            <a:srgbClr val="FFFFFF">
              <a:shade val="85000"/>
            </a:srgbClr>
          </a:solidFill>
          <a:ln w="88900" cap="sq">
            <a:solidFill>
              <a:schemeClr val="accent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97248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outVertical)">
                                      <p:cBhvr>
                                        <p:cTn id="25" dur="500"/>
                                        <p:tgtEl>
                                          <p:spTgt spid="12"/>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left)">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wipe(left)">
                                      <p:cBhvr>
                                        <p:cTn id="3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2C80A8-8667-9ABB-D9EC-9D3DAE818226}"/>
              </a:ext>
            </a:extLst>
          </p:cNvPr>
          <p:cNvSpPr txBox="1"/>
          <p:nvPr/>
        </p:nvSpPr>
        <p:spPr>
          <a:xfrm>
            <a:off x="6016487" y="94270"/>
            <a:ext cx="6175513" cy="2308324"/>
          </a:xfrm>
          <a:prstGeom prst="rect">
            <a:avLst/>
          </a:prstGeom>
          <a:noFill/>
        </p:spPr>
        <p:txBody>
          <a:bodyPr wrap="square">
            <a:spAutoFit/>
          </a:bodyPr>
          <a:lstStyle/>
          <a:p>
            <a:r>
              <a:rPr lang="es-ES" b="1" dirty="0"/>
              <a:t>La historia de David es una de las más fascinantes de la Biblia. Hoy basaremos nuestro estudio, en el versículo 14 de </a:t>
            </a:r>
            <a:r>
              <a:rPr lang="es-ES" b="1"/>
              <a:t>1 Samuel 16. </a:t>
            </a:r>
            <a:r>
              <a:rPr lang="es-ES" b="1" dirty="0"/>
              <a:t>Se nos presenta a Saúl como objeto de un castigo divino. Un comentario bíblico nos dice: “Los síntomas patológicos de su degeneración psicológica (1 Samuel 18:11; 20:30; 31:5) sugieren un caso progresivo de esquizofrenia paranoica” (Biblia de estudio, Caribe, pp. 319, 320). Esa es una terrible enfermedad mental.</a:t>
            </a:r>
          </a:p>
        </p:txBody>
      </p:sp>
      <p:sp>
        <p:nvSpPr>
          <p:cNvPr id="6" name="CuadroTexto 5">
            <a:extLst>
              <a:ext uri="{FF2B5EF4-FFF2-40B4-BE49-F238E27FC236}">
                <a16:creationId xmlns:a16="http://schemas.microsoft.com/office/drawing/2014/main" id="{6E31D9DC-5B83-DB7F-4D89-5609C6607472}"/>
              </a:ext>
            </a:extLst>
          </p:cNvPr>
          <p:cNvSpPr txBox="1"/>
          <p:nvPr/>
        </p:nvSpPr>
        <p:spPr>
          <a:xfrm>
            <a:off x="5906645" y="4096272"/>
            <a:ext cx="6096000" cy="2585323"/>
          </a:xfrm>
          <a:prstGeom prst="rect">
            <a:avLst/>
          </a:prstGeom>
          <a:solidFill>
            <a:srgbClr val="F3DDE5"/>
          </a:solidFill>
          <a:effectLst>
            <a:softEdge rad="63500"/>
          </a:effectLst>
        </p:spPr>
        <p:txBody>
          <a:bodyPr wrap="square">
            <a:spAutoFit/>
          </a:bodyPr>
          <a:lstStyle/>
          <a:p>
            <a:r>
              <a:rPr lang="es-ES" b="1" dirty="0">
                <a:effectLst/>
              </a:rPr>
              <a:t>Luego en el versículo 18, leemos: “Entonces uno de los criados respondió diciendo: He aquí yo he visto a un hijo de Isaí de Belén, que sabe tocar, y es valiente y vigoroso y hombre de guerra, prudente con sus palabras, y hermoso, y Jehová está con él”.</a:t>
            </a:r>
          </a:p>
          <a:p>
            <a:r>
              <a:rPr lang="es-ES" b="1" dirty="0">
                <a:effectLst/>
              </a:rPr>
              <a:t>Uno de los criados de Saúl recomendó a David resaltando ante el rey las cualidades de este joven. </a:t>
            </a:r>
          </a:p>
          <a:p>
            <a:r>
              <a:rPr lang="es-ES" b="1" dirty="0">
                <a:effectLst/>
              </a:rPr>
              <a:t>Vamos a analizar estas cualidades, que son dignas de imitar por cada joven y adulto.</a:t>
            </a:r>
          </a:p>
        </p:txBody>
      </p:sp>
      <p:sp>
        <p:nvSpPr>
          <p:cNvPr id="8" name="CuadroTexto 7">
            <a:extLst>
              <a:ext uri="{FF2B5EF4-FFF2-40B4-BE49-F238E27FC236}">
                <a16:creationId xmlns:a16="http://schemas.microsoft.com/office/drawing/2014/main" id="{5853A091-56D9-CA48-A907-FB1D1C5A5C85}"/>
              </a:ext>
            </a:extLst>
          </p:cNvPr>
          <p:cNvSpPr txBox="1"/>
          <p:nvPr/>
        </p:nvSpPr>
        <p:spPr>
          <a:xfrm>
            <a:off x="8735862" y="2510769"/>
            <a:ext cx="3349299" cy="1477328"/>
          </a:xfrm>
          <a:prstGeom prst="rect">
            <a:avLst/>
          </a:prstGeom>
          <a:noFill/>
        </p:spPr>
        <p:txBody>
          <a:bodyPr wrap="square">
            <a:spAutoFit/>
          </a:bodyPr>
          <a:lstStyle/>
          <a:p>
            <a:r>
              <a:rPr lang="es-ES" b="1" dirty="0"/>
              <a:t>A sugerencia de sus criados, Saúl pidió que le buscaran un buen músico para tranquilizarle durante sus crisis, como leemos en 1 Samuel 16:14-17. </a:t>
            </a:r>
            <a:endParaRPr lang="es-ES" dirty="0"/>
          </a:p>
        </p:txBody>
      </p:sp>
    </p:spTree>
    <p:extLst>
      <p:ext uri="{BB962C8B-B14F-4D97-AF65-F5344CB8AC3E}">
        <p14:creationId xmlns:p14="http://schemas.microsoft.com/office/powerpoint/2010/main" val="105564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A3BF8E7-B4C4-9163-90F3-A650FC1E049D}"/>
              </a:ext>
            </a:extLst>
          </p:cNvPr>
          <p:cNvSpPr txBox="1"/>
          <p:nvPr/>
        </p:nvSpPr>
        <p:spPr>
          <a:xfrm rot="21330868">
            <a:off x="3189340" y="2372095"/>
            <a:ext cx="7771424" cy="341632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3600" b="1" dirty="0">
                <a:ln/>
                <a:solidFill>
                  <a:srgbClr val="448013"/>
                </a:solidFill>
              </a:rPr>
              <a:t>“Entonces uno de los criados respondió diciendo: He aquí yo he visto a un hijo de Isaí de Belén, que sabe tocar, y es valiente y vigoroso y hombre de guerra, prudente con sus palabras, y hermoso, y Jehová está con él”.</a:t>
            </a:r>
          </a:p>
        </p:txBody>
      </p:sp>
      <p:sp>
        <p:nvSpPr>
          <p:cNvPr id="4" name="CuadroTexto 3">
            <a:extLst>
              <a:ext uri="{FF2B5EF4-FFF2-40B4-BE49-F238E27FC236}">
                <a16:creationId xmlns:a16="http://schemas.microsoft.com/office/drawing/2014/main" id="{A17355D6-2CD3-6B2D-2F59-90D0FC94CEA9}"/>
              </a:ext>
            </a:extLst>
          </p:cNvPr>
          <p:cNvSpPr txBox="1"/>
          <p:nvPr/>
        </p:nvSpPr>
        <p:spPr>
          <a:xfrm rot="21211777">
            <a:off x="8795197" y="5672029"/>
            <a:ext cx="2153478" cy="461665"/>
          </a:xfrm>
          <a:prstGeom prst="rect">
            <a:avLst/>
          </a:prstGeom>
          <a:noFill/>
        </p:spPr>
        <p:txBody>
          <a:bodyPr wrap="square">
            <a:spAutoFit/>
            <a:scene3d>
              <a:camera prst="orthographicFront"/>
              <a:lightRig rig="threePt" dir="t"/>
            </a:scene3d>
            <a:sp3d extrusionH="57150">
              <a:bevelT w="12700" h="12700"/>
            </a:sp3d>
          </a:bodyPr>
          <a:lstStyle/>
          <a:p>
            <a:pPr algn="ctr"/>
            <a:r>
              <a:rPr lang="es-ES" sz="2400" b="1" dirty="0">
                <a:ln/>
                <a:solidFill>
                  <a:srgbClr val="448013"/>
                </a:solidFill>
              </a:rPr>
              <a:t>1 Samuel 16:18</a:t>
            </a:r>
          </a:p>
        </p:txBody>
      </p:sp>
    </p:spTree>
    <p:extLst>
      <p:ext uri="{BB962C8B-B14F-4D97-AF65-F5344CB8AC3E}">
        <p14:creationId xmlns:p14="http://schemas.microsoft.com/office/powerpoint/2010/main" val="861534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Scale>
                                      <p:cBhvr>
                                        <p:cTn id="13"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4"/>
                                        </p:tgtEl>
                                        <p:attrNameLst>
                                          <p:attrName>ppt_x</p:attrName>
                                          <p:attrName>ppt_y</p:attrName>
                                        </p:attrNameLst>
                                      </p:cBhvr>
                                    </p:animMotion>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t="-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5DC8C54-1F50-372A-3C0F-1CF495ED9121}"/>
              </a:ext>
            </a:extLst>
          </p:cNvPr>
          <p:cNvSpPr txBox="1"/>
          <p:nvPr/>
        </p:nvSpPr>
        <p:spPr>
          <a:xfrm>
            <a:off x="6096000" y="1356358"/>
            <a:ext cx="6076543" cy="1323439"/>
          </a:xfrm>
          <a:prstGeom prst="rect">
            <a:avLst/>
          </a:prstGeom>
          <a:noFill/>
        </p:spPr>
        <p:txBody>
          <a:bodyPr wrap="square">
            <a:spAutoFit/>
          </a:bodyPr>
          <a:lstStyle/>
          <a:p>
            <a:r>
              <a:rPr lang="es-ES" sz="2000" b="1" dirty="0"/>
              <a:t>Cuando Dios nos pide que hagamos un trabajo, siempre nos da su poder y nos capacita con su sabiduría para cumplir esa tarea. Por ejemplo, si alguien te pide que tengas una meditación, no te asustes, no te niegues; </a:t>
            </a:r>
          </a:p>
        </p:txBody>
      </p:sp>
      <p:grpSp>
        <p:nvGrpSpPr>
          <p:cNvPr id="2" name="Grupo 1">
            <a:extLst>
              <a:ext uri="{FF2B5EF4-FFF2-40B4-BE49-F238E27FC236}">
                <a16:creationId xmlns:a16="http://schemas.microsoft.com/office/drawing/2014/main" id="{F595F66B-63B5-D878-08FF-7E3D53F06A4C}"/>
              </a:ext>
            </a:extLst>
          </p:cNvPr>
          <p:cNvGrpSpPr/>
          <p:nvPr/>
        </p:nvGrpSpPr>
        <p:grpSpPr>
          <a:xfrm>
            <a:off x="49243" y="50171"/>
            <a:ext cx="1337094" cy="740595"/>
            <a:chOff x="49243" y="50171"/>
            <a:chExt cx="1337094" cy="740595"/>
          </a:xfrm>
        </p:grpSpPr>
        <p:pic>
          <p:nvPicPr>
            <p:cNvPr id="14" name="Imagen 13">
              <a:extLst>
                <a:ext uri="{FF2B5EF4-FFF2-40B4-BE49-F238E27FC236}">
                  <a16:creationId xmlns:a16="http://schemas.microsoft.com/office/drawing/2014/main" id="{1BB17AE5-8355-795F-A80A-68400C6CB398}"/>
                </a:ext>
              </a:extLst>
            </p:cNvPr>
            <p:cNvPicPr>
              <a:picLocks noChangeAspect="1"/>
            </p:cNvPicPr>
            <p:nvPr/>
          </p:nvPicPr>
          <p:blipFill>
            <a:blip r:embed="rId3"/>
            <a:stretch>
              <a:fillRect/>
            </a:stretch>
          </p:blipFill>
          <p:spPr>
            <a:xfrm>
              <a:off x="49243" y="50171"/>
              <a:ext cx="1337094" cy="740595"/>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E7134A68-AC90-985D-0945-EE65260CA6A0}"/>
                </a:ext>
              </a:extLst>
            </p:cNvPr>
            <p:cNvSpPr txBox="1"/>
            <p:nvPr/>
          </p:nvSpPr>
          <p:spPr>
            <a:xfrm>
              <a:off x="49243" y="332628"/>
              <a:ext cx="1337094" cy="400110"/>
            </a:xfrm>
            <a:prstGeom prst="rect">
              <a:avLst/>
            </a:prstGeom>
            <a:noFill/>
          </p:spPr>
          <p:txBody>
            <a:bodyPr wrap="square">
              <a:spAutoFit/>
              <a:scene3d>
                <a:camera prst="orthographicFront"/>
                <a:lightRig rig="threePt" dir="t"/>
              </a:scene3d>
              <a:sp3d extrusionH="57150">
                <a:bevelT w="38100" h="38100" prst="angle"/>
              </a:sp3d>
            </a:bodyPr>
            <a:lstStyle/>
            <a:p>
              <a:r>
                <a:rPr lang="es-ES" sz="2000" b="1" dirty="0">
                  <a:ln w="0"/>
                  <a:solidFill>
                    <a:srgbClr val="628B19"/>
                  </a:solidFill>
                </a:rPr>
                <a:t>Sabe tocar </a:t>
              </a:r>
            </a:p>
          </p:txBody>
        </p:sp>
      </p:grpSp>
      <p:sp>
        <p:nvSpPr>
          <p:cNvPr id="7" name="CuadroTexto 6">
            <a:extLst>
              <a:ext uri="{FF2B5EF4-FFF2-40B4-BE49-F238E27FC236}">
                <a16:creationId xmlns:a16="http://schemas.microsoft.com/office/drawing/2014/main" id="{72285034-2BB3-F277-60CC-EA265F1E912C}"/>
              </a:ext>
            </a:extLst>
          </p:cNvPr>
          <p:cNvSpPr txBox="1"/>
          <p:nvPr/>
        </p:nvSpPr>
        <p:spPr>
          <a:xfrm>
            <a:off x="3652736" y="32919"/>
            <a:ext cx="8357012" cy="1323439"/>
          </a:xfrm>
          <a:prstGeom prst="rect">
            <a:avLst/>
          </a:prstGeom>
          <a:noFill/>
        </p:spPr>
        <p:txBody>
          <a:bodyPr wrap="square">
            <a:spAutoFit/>
          </a:bodyPr>
          <a:lstStyle/>
          <a:p>
            <a:r>
              <a:rPr lang="es-ES" sz="2000" b="1" dirty="0"/>
              <a:t>Los que son llamados a trabajar para Dios, deben saber hacer las cosas. Dios te ha llamado a ti y a mí; por lo tanto, nos ha dado dones y talentos, habilidades y destrezas, para que las desarrollemos estudiando, practicando, leyendo y tomando tiempo para prepararnos para un servicio excelente.</a:t>
            </a:r>
          </a:p>
        </p:txBody>
      </p:sp>
      <p:sp>
        <p:nvSpPr>
          <p:cNvPr id="9" name="CuadroTexto 8">
            <a:extLst>
              <a:ext uri="{FF2B5EF4-FFF2-40B4-BE49-F238E27FC236}">
                <a16:creationId xmlns:a16="http://schemas.microsoft.com/office/drawing/2014/main" id="{4A84C3E0-5D06-7262-1582-C08496BD501A}"/>
              </a:ext>
            </a:extLst>
          </p:cNvPr>
          <p:cNvSpPr txBox="1"/>
          <p:nvPr/>
        </p:nvSpPr>
        <p:spPr>
          <a:xfrm>
            <a:off x="7762672" y="4928736"/>
            <a:ext cx="4429328" cy="1938992"/>
          </a:xfrm>
          <a:prstGeom prst="rect">
            <a:avLst/>
          </a:prstGeom>
          <a:noFill/>
        </p:spPr>
        <p:txBody>
          <a:bodyPr wrap="square">
            <a:spAutoFit/>
          </a:bodyPr>
          <a:lstStyle/>
          <a:p>
            <a:r>
              <a:rPr lang="es-ES" sz="2000" b="1" dirty="0"/>
              <a:t>¿Qué sabes o qué te gusta hacer? ¿Cantas, pintas, tocas algún instrumento, actúas, eres bueno con el ordenador, con las manualidades, sabes idiomas? Usa todo lo que sabes y te gusta hacer para servir al Señor.</a:t>
            </a:r>
          </a:p>
        </p:txBody>
      </p:sp>
      <p:sp>
        <p:nvSpPr>
          <p:cNvPr id="11" name="CuadroTexto 10">
            <a:extLst>
              <a:ext uri="{FF2B5EF4-FFF2-40B4-BE49-F238E27FC236}">
                <a16:creationId xmlns:a16="http://schemas.microsoft.com/office/drawing/2014/main" id="{AC4C6E74-2D8E-5D12-6668-514C44F00FD4}"/>
              </a:ext>
            </a:extLst>
          </p:cNvPr>
          <p:cNvSpPr txBox="1"/>
          <p:nvPr/>
        </p:nvSpPr>
        <p:spPr>
          <a:xfrm>
            <a:off x="8489629" y="2531858"/>
            <a:ext cx="3702371" cy="2554545"/>
          </a:xfrm>
          <a:prstGeom prst="rect">
            <a:avLst/>
          </a:prstGeom>
          <a:noFill/>
        </p:spPr>
        <p:txBody>
          <a:bodyPr wrap="square">
            <a:spAutoFit/>
          </a:bodyPr>
          <a:lstStyle/>
          <a:p>
            <a:r>
              <a:rPr lang="es-ES" sz="2000" b="1" dirty="0"/>
              <a:t>seguramente esa es una oportunidad que Dios te dio para desarrollar parte de tus habilidades. Acepta, estudia, prepárate, ora y verás que el día en que te toque presentar la meditación, lo harás como David lo hizo ante Saúl. </a:t>
            </a:r>
            <a:endParaRPr lang="es-ES" sz="2000" dirty="0"/>
          </a:p>
        </p:txBody>
      </p:sp>
    </p:spTree>
    <p:extLst>
      <p:ext uri="{BB962C8B-B14F-4D97-AF65-F5344CB8AC3E}">
        <p14:creationId xmlns:p14="http://schemas.microsoft.com/office/powerpoint/2010/main" val="4237172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C1D1E28-2951-00C0-A295-3928750D835C}"/>
              </a:ext>
            </a:extLst>
          </p:cNvPr>
          <p:cNvSpPr txBox="1"/>
          <p:nvPr/>
        </p:nvSpPr>
        <p:spPr>
          <a:xfrm>
            <a:off x="64744" y="967570"/>
            <a:ext cx="5996705" cy="3416320"/>
          </a:xfrm>
          <a:prstGeom prst="rect">
            <a:avLst/>
          </a:prstGeom>
          <a:noFill/>
        </p:spPr>
        <p:txBody>
          <a:bodyPr wrap="square">
            <a:spAutoFit/>
          </a:bodyPr>
          <a:lstStyle/>
          <a:p>
            <a:r>
              <a:rPr lang="es-ES" b="1" dirty="0"/>
              <a:t>Empleaba sus talentos, como dones preciosos de Dios, para alabar la gloria del divino Dador. Las oportunidades que tenía de entregarse a la contemplación y la meditación sirvieron para enriquecerlo con aquella sabiduría y piedad que hicieron de él el amado de Dios y de los ángeles. Mientras contemplaba las perfecciones de su Creador, se revelaban a su alma concepciones más claras de Dios. Temas que antes le eran oscuros, se aclaraban para él con luz meridiana, se allanaban las dificultades, se armonizaban las perplejidades, y cada nuevo rayo de luz le arrancaba nuevos arrobamientos e himnos más dulces de devoción, para gloria de Dios y del Redentor.</a:t>
            </a:r>
          </a:p>
        </p:txBody>
      </p:sp>
      <p:pic>
        <p:nvPicPr>
          <p:cNvPr id="8" name="Imagen 7">
            <a:extLst>
              <a:ext uri="{FF2B5EF4-FFF2-40B4-BE49-F238E27FC236}">
                <a16:creationId xmlns:a16="http://schemas.microsoft.com/office/drawing/2014/main" id="{1524118A-3907-98ED-F410-D28E75BA4415}"/>
              </a:ext>
            </a:extLst>
          </p:cNvPr>
          <p:cNvPicPr>
            <a:picLocks noChangeAspect="1"/>
          </p:cNvPicPr>
          <p:nvPr/>
        </p:nvPicPr>
        <p:blipFill rotWithShape="1">
          <a:blip r:embed="rId3"/>
          <a:srcRect l="2152" r="8960"/>
          <a:stretch/>
        </p:blipFill>
        <p:spPr>
          <a:xfrm>
            <a:off x="6208637" y="111707"/>
            <a:ext cx="5884068" cy="6619576"/>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grpSp>
        <p:nvGrpSpPr>
          <p:cNvPr id="4" name="Grupo 3">
            <a:extLst>
              <a:ext uri="{FF2B5EF4-FFF2-40B4-BE49-F238E27FC236}">
                <a16:creationId xmlns:a16="http://schemas.microsoft.com/office/drawing/2014/main" id="{22CC3515-4AB2-2F09-CC28-FBE1DA81F13E}"/>
              </a:ext>
            </a:extLst>
          </p:cNvPr>
          <p:cNvGrpSpPr/>
          <p:nvPr/>
        </p:nvGrpSpPr>
        <p:grpSpPr>
          <a:xfrm>
            <a:off x="77818" y="50171"/>
            <a:ext cx="1337094" cy="740595"/>
            <a:chOff x="77818" y="50171"/>
            <a:chExt cx="1337094" cy="740595"/>
          </a:xfrm>
        </p:grpSpPr>
        <p:pic>
          <p:nvPicPr>
            <p:cNvPr id="2" name="Imagen 1">
              <a:extLst>
                <a:ext uri="{FF2B5EF4-FFF2-40B4-BE49-F238E27FC236}">
                  <a16:creationId xmlns:a16="http://schemas.microsoft.com/office/drawing/2014/main" id="{11FBD728-61AA-54E5-13A7-AE797AAD6CA7}"/>
                </a:ext>
              </a:extLst>
            </p:cNvPr>
            <p:cNvPicPr>
              <a:picLocks noChangeAspect="1"/>
            </p:cNvPicPr>
            <p:nvPr/>
          </p:nvPicPr>
          <p:blipFill>
            <a:blip r:embed="rId4"/>
            <a:stretch>
              <a:fillRect/>
            </a:stretch>
          </p:blipFill>
          <p:spPr>
            <a:xfrm>
              <a:off x="77818" y="50171"/>
              <a:ext cx="1337094" cy="740595"/>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1E168779-B033-80D5-769C-98314ECFCC1D}"/>
                </a:ext>
              </a:extLst>
            </p:cNvPr>
            <p:cNvSpPr txBox="1"/>
            <p:nvPr/>
          </p:nvSpPr>
          <p:spPr>
            <a:xfrm>
              <a:off x="77818" y="332628"/>
              <a:ext cx="1337094" cy="400110"/>
            </a:xfrm>
            <a:prstGeom prst="rect">
              <a:avLst/>
            </a:prstGeom>
            <a:noFill/>
          </p:spPr>
          <p:txBody>
            <a:bodyPr wrap="square">
              <a:spAutoFit/>
              <a:scene3d>
                <a:camera prst="orthographicFront"/>
                <a:lightRig rig="threePt" dir="t"/>
              </a:scene3d>
              <a:sp3d extrusionH="57150">
                <a:bevelT w="38100" h="38100" prst="angle"/>
              </a:sp3d>
            </a:bodyPr>
            <a:lstStyle/>
            <a:p>
              <a:r>
                <a:rPr lang="es-ES" sz="2000" b="1" dirty="0">
                  <a:ln w="0"/>
                  <a:solidFill>
                    <a:srgbClr val="628B19"/>
                  </a:solidFill>
                </a:rPr>
                <a:t>Sabe tocar </a:t>
              </a:r>
            </a:p>
          </p:txBody>
        </p:sp>
      </p:grpSp>
      <p:sp>
        <p:nvSpPr>
          <p:cNvPr id="7" name="CuadroTexto 6">
            <a:extLst>
              <a:ext uri="{FF2B5EF4-FFF2-40B4-BE49-F238E27FC236}">
                <a16:creationId xmlns:a16="http://schemas.microsoft.com/office/drawing/2014/main" id="{2D6829D8-5C2F-8EFE-8574-D0FB61B5FD85}"/>
              </a:ext>
            </a:extLst>
          </p:cNvPr>
          <p:cNvSpPr txBox="1"/>
          <p:nvPr/>
        </p:nvSpPr>
        <p:spPr>
          <a:xfrm>
            <a:off x="1562100" y="143203"/>
            <a:ext cx="4480299" cy="923330"/>
          </a:xfrm>
          <a:prstGeom prst="rect">
            <a:avLst/>
          </a:prstGeom>
          <a:noFill/>
        </p:spPr>
        <p:txBody>
          <a:bodyPr wrap="square">
            <a:spAutoFit/>
          </a:bodyPr>
          <a:lstStyle/>
          <a:p>
            <a:r>
              <a:rPr lang="es-ES" b="1" dirty="0"/>
              <a:t>David, en la belleza y el vigor de su juventud, se preparaba para ocupar una elevada posición entre los más nobles de la tierra. </a:t>
            </a:r>
            <a:endParaRPr lang="es-ES" dirty="0"/>
          </a:p>
        </p:txBody>
      </p:sp>
      <p:sp>
        <p:nvSpPr>
          <p:cNvPr id="9" name="CuadroTexto 8">
            <a:extLst>
              <a:ext uri="{FF2B5EF4-FFF2-40B4-BE49-F238E27FC236}">
                <a16:creationId xmlns:a16="http://schemas.microsoft.com/office/drawing/2014/main" id="{92B4E511-EFCB-513E-AD3D-FE9F932D52C7}"/>
              </a:ext>
            </a:extLst>
          </p:cNvPr>
          <p:cNvSpPr txBox="1"/>
          <p:nvPr/>
        </p:nvSpPr>
        <p:spPr>
          <a:xfrm>
            <a:off x="64744" y="4267447"/>
            <a:ext cx="6005988" cy="2585323"/>
          </a:xfrm>
          <a:prstGeom prst="rect">
            <a:avLst/>
          </a:prstGeom>
          <a:noFill/>
        </p:spPr>
        <p:txBody>
          <a:bodyPr wrap="square">
            <a:spAutoFit/>
          </a:bodyPr>
          <a:lstStyle/>
          <a:p>
            <a:r>
              <a:rPr lang="es-ES" b="1" dirty="0"/>
              <a:t>El amor que lo inspiraba, los dolores que lo oprimían, los triunfos que lo acompañaban, eran temas para su pensamiento activo; y cuando  contemplaba el amor de Dios en todas las providencias de su vida, el corazón le latía con adoración y gratitud más fervientes, su voz resonaba en una melodía más rica y más dulce; su arpa era arrebatada con un gozo más exaltado; y el pastorcillo procedía de fuerza en fuerza, de sabiduría en sabiduría; pues el Espíritu del Señor lo acompañaba. PP 628.4</a:t>
            </a:r>
          </a:p>
        </p:txBody>
      </p:sp>
    </p:spTree>
    <p:extLst>
      <p:ext uri="{BB962C8B-B14F-4D97-AF65-F5344CB8AC3E}">
        <p14:creationId xmlns:p14="http://schemas.microsoft.com/office/powerpoint/2010/main" val="343871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1000"/>
                                        <p:tgtEl>
                                          <p:spTgt spid="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A159AA2-7AC4-6A95-D1FB-3A9C813D7E2C}"/>
              </a:ext>
            </a:extLst>
          </p:cNvPr>
          <p:cNvSpPr txBox="1"/>
          <p:nvPr/>
        </p:nvSpPr>
        <p:spPr>
          <a:xfrm>
            <a:off x="1533524" y="67397"/>
            <a:ext cx="4328887" cy="923330"/>
          </a:xfrm>
          <a:prstGeom prst="rect">
            <a:avLst/>
          </a:prstGeom>
          <a:noFill/>
        </p:spPr>
        <p:txBody>
          <a:bodyPr wrap="square">
            <a:spAutoFit/>
          </a:bodyPr>
          <a:lstStyle/>
          <a:p>
            <a:r>
              <a:rPr lang="es-ES" b="1" dirty="0"/>
              <a:t>David demostró su valentía sobre todo al enfrentarse a Goliat. Él solo contra un gigante de unos tres metros.</a:t>
            </a:r>
          </a:p>
        </p:txBody>
      </p:sp>
      <p:pic>
        <p:nvPicPr>
          <p:cNvPr id="9" name="Imagen 8">
            <a:extLst>
              <a:ext uri="{FF2B5EF4-FFF2-40B4-BE49-F238E27FC236}">
                <a16:creationId xmlns:a16="http://schemas.microsoft.com/office/drawing/2014/main" id="{6D4DA691-D547-3A14-5C9C-6A0ED591686C}"/>
              </a:ext>
            </a:extLst>
          </p:cNvPr>
          <p:cNvPicPr>
            <a:picLocks noChangeAspect="1"/>
          </p:cNvPicPr>
          <p:nvPr/>
        </p:nvPicPr>
        <p:blipFill rotWithShape="1">
          <a:blip r:embed="rId3"/>
          <a:srcRect t="2003" r="505"/>
          <a:stretch/>
        </p:blipFill>
        <p:spPr>
          <a:xfrm>
            <a:off x="5862411" y="83529"/>
            <a:ext cx="6161696" cy="4566292"/>
          </a:xfrm>
          <a:prstGeom prst="snip2DiagRect">
            <a:avLst>
              <a:gd name="adj1" fmla="val 0"/>
              <a:gd name="adj2" fmla="val 6446"/>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Un dibujo de una persona&#10;&#10;Descripción generada automáticamente con confianza baja">
            <a:extLst>
              <a:ext uri="{FF2B5EF4-FFF2-40B4-BE49-F238E27FC236}">
                <a16:creationId xmlns:a16="http://schemas.microsoft.com/office/drawing/2014/main" id="{28C6F550-DD15-BB23-6364-00AC3EE63F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96" y="2013650"/>
            <a:ext cx="3553604" cy="4703299"/>
          </a:xfrm>
          <a:prstGeom prst="snip2DiagRect">
            <a:avLst>
              <a:gd name="adj1" fmla="val 0"/>
              <a:gd name="adj2" fmla="val 9698"/>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3" name="CuadroTexto 12">
            <a:extLst>
              <a:ext uri="{FF2B5EF4-FFF2-40B4-BE49-F238E27FC236}">
                <a16:creationId xmlns:a16="http://schemas.microsoft.com/office/drawing/2014/main" id="{052C7576-DDC2-241C-FFE7-75E533CD8B20}"/>
              </a:ext>
            </a:extLst>
          </p:cNvPr>
          <p:cNvSpPr txBox="1"/>
          <p:nvPr/>
        </p:nvSpPr>
        <p:spPr>
          <a:xfrm>
            <a:off x="3662392" y="4743146"/>
            <a:ext cx="8529608" cy="2031325"/>
          </a:xfrm>
          <a:prstGeom prst="rect">
            <a:avLst/>
          </a:prstGeom>
          <a:noFill/>
        </p:spPr>
        <p:txBody>
          <a:bodyPr wrap="square">
            <a:spAutoFit/>
          </a:bodyPr>
          <a:lstStyle/>
          <a:p>
            <a:r>
              <a:rPr lang="es-ES" b="1" dirty="0"/>
              <a:t>Hoy te invito a reemplazar el miedo de ser rechazado, criticado o burlado, por la seguridad de que lo que haces es primeramente para Dios y que tu anhelo es que tus acciones, talentos o trabajos se conviertan en bendición para los que te rodean. No es tan importante lo que la gente piensa o dice, como lo que piensa y dice Dios de ti; y Dios siempre te ama, siempre te comprende y recibe todo lo que le das de corazón, con esmero y con todo amor. No permitas que el miedo se interponga entre ti y el desarrollo pleno de tus talentos. Sé valiente.</a:t>
            </a:r>
            <a:endParaRPr lang="es-ES" dirty="0"/>
          </a:p>
        </p:txBody>
      </p:sp>
      <p:pic>
        <p:nvPicPr>
          <p:cNvPr id="17" name="Imagen 16" descr="Imagen que contiene persona, gente, grupo, hombre&#10;&#10;Descripción generada automáticamente">
            <a:extLst>
              <a:ext uri="{FF2B5EF4-FFF2-40B4-BE49-F238E27FC236}">
                <a16:creationId xmlns:a16="http://schemas.microsoft.com/office/drawing/2014/main" id="{951E79C2-6EBA-6490-FAD5-1AC7482F62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5877" y="2013650"/>
            <a:ext cx="2048256" cy="2636171"/>
          </a:xfrm>
          <a:prstGeom prst="snip2DiagRect">
            <a:avLst>
              <a:gd name="adj1" fmla="val 15811"/>
              <a:gd name="adj2" fmla="val 0"/>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2" name="Grupo 1">
            <a:extLst>
              <a:ext uri="{FF2B5EF4-FFF2-40B4-BE49-F238E27FC236}">
                <a16:creationId xmlns:a16="http://schemas.microsoft.com/office/drawing/2014/main" id="{1256EA21-6D24-4DF9-7F4D-33EC90FA11F2}"/>
              </a:ext>
            </a:extLst>
          </p:cNvPr>
          <p:cNvGrpSpPr/>
          <p:nvPr/>
        </p:nvGrpSpPr>
        <p:grpSpPr>
          <a:xfrm>
            <a:off x="73116" y="67397"/>
            <a:ext cx="1415371" cy="740595"/>
            <a:chOff x="73116" y="67397"/>
            <a:chExt cx="1415371" cy="740595"/>
          </a:xfrm>
        </p:grpSpPr>
        <p:pic>
          <p:nvPicPr>
            <p:cNvPr id="10" name="Imagen 9">
              <a:extLst>
                <a:ext uri="{FF2B5EF4-FFF2-40B4-BE49-F238E27FC236}">
                  <a16:creationId xmlns:a16="http://schemas.microsoft.com/office/drawing/2014/main" id="{DD971FAA-CAFA-F353-5385-0A497A57A321}"/>
                </a:ext>
              </a:extLst>
            </p:cNvPr>
            <p:cNvPicPr>
              <a:picLocks noChangeAspect="1"/>
            </p:cNvPicPr>
            <p:nvPr/>
          </p:nvPicPr>
          <p:blipFill>
            <a:blip r:embed="rId6"/>
            <a:stretch>
              <a:fillRect/>
            </a:stretch>
          </p:blipFill>
          <p:spPr>
            <a:xfrm>
              <a:off x="73116" y="67397"/>
              <a:ext cx="1415371" cy="740595"/>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069E7D0A-3452-72A5-CDDE-ACC01F571DBE}"/>
                </a:ext>
              </a:extLst>
            </p:cNvPr>
            <p:cNvSpPr txBox="1"/>
            <p:nvPr/>
          </p:nvSpPr>
          <p:spPr>
            <a:xfrm>
              <a:off x="116957" y="332628"/>
              <a:ext cx="1337094" cy="400110"/>
            </a:xfrm>
            <a:prstGeom prst="rect">
              <a:avLst/>
            </a:prstGeom>
            <a:noFill/>
          </p:spPr>
          <p:txBody>
            <a:bodyPr wrap="square">
              <a:spAutoFit/>
              <a:scene3d>
                <a:camera prst="orthographicFront"/>
                <a:lightRig rig="threePt" dir="t"/>
              </a:scene3d>
              <a:sp3d extrusionH="57150">
                <a:bevelT w="38100" h="38100" prst="angle"/>
              </a:sp3d>
            </a:bodyPr>
            <a:lstStyle/>
            <a:p>
              <a:pPr algn="ctr"/>
              <a:r>
                <a:rPr lang="es-ES" sz="2000" b="1" dirty="0">
                  <a:ln w="0"/>
                  <a:solidFill>
                    <a:srgbClr val="A1320B"/>
                  </a:solidFill>
                </a:rPr>
                <a:t>Valiente</a:t>
              </a:r>
            </a:p>
          </p:txBody>
        </p:sp>
      </p:grpSp>
      <p:sp>
        <p:nvSpPr>
          <p:cNvPr id="7" name="CuadroTexto 6">
            <a:extLst>
              <a:ext uri="{FF2B5EF4-FFF2-40B4-BE49-F238E27FC236}">
                <a16:creationId xmlns:a16="http://schemas.microsoft.com/office/drawing/2014/main" id="{DB9D7C44-C6D8-2E93-2F05-60D3B5CF9898}"/>
              </a:ext>
            </a:extLst>
          </p:cNvPr>
          <p:cNvSpPr txBox="1"/>
          <p:nvPr/>
        </p:nvSpPr>
        <p:spPr>
          <a:xfrm>
            <a:off x="73116" y="996995"/>
            <a:ext cx="5694518" cy="923330"/>
          </a:xfrm>
          <a:prstGeom prst="rect">
            <a:avLst/>
          </a:prstGeom>
          <a:noFill/>
        </p:spPr>
        <p:txBody>
          <a:bodyPr wrap="square">
            <a:spAutoFit/>
          </a:bodyPr>
          <a:lstStyle/>
          <a:p>
            <a:r>
              <a:rPr lang="es-ES" b="1" dirty="0"/>
              <a:t>A lo largo de todo su ministerio como rey, la valentía fue una virtud que caracterizó a David. ¿Recuerdas en qué momentos manifestó David su valentía? </a:t>
            </a:r>
            <a:endParaRPr lang="es-ES" dirty="0"/>
          </a:p>
        </p:txBody>
      </p:sp>
    </p:spTree>
    <p:extLst>
      <p:ext uri="{BB962C8B-B14F-4D97-AF65-F5344CB8AC3E}">
        <p14:creationId xmlns:p14="http://schemas.microsoft.com/office/powerpoint/2010/main" val="1094098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par>
                          <p:cTn id="16" fill="hold">
                            <p:stCondLst>
                              <p:cond delay="1500"/>
                            </p:stCondLst>
                            <p:childTnLst>
                              <p:par>
                                <p:cTn id="17" presetID="8" presetClass="entr" presetSubtype="32"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amond(out)">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 calcmode="lin" valueType="num">
                                      <p:cBhvr>
                                        <p:cTn id="31" dur="500" fill="hold"/>
                                        <p:tgtEl>
                                          <p:spTgt spid="17"/>
                                        </p:tgtEl>
                                        <p:attrNameLst>
                                          <p:attrName>style.rotation</p:attrName>
                                        </p:attrNameLst>
                                      </p:cBhvr>
                                      <p:tavLst>
                                        <p:tav tm="0">
                                          <p:val>
                                            <p:fltVal val="90"/>
                                          </p:val>
                                        </p:tav>
                                        <p:tav tm="100000">
                                          <p:val>
                                            <p:fltVal val="0"/>
                                          </p:val>
                                        </p:tav>
                                      </p:tavLst>
                                    </p:anim>
                                    <p:animEffect transition="in" filter="fade">
                                      <p:cBhvr>
                                        <p:cTn id="32" dur="500"/>
                                        <p:tgtEl>
                                          <p:spTgt spid="17"/>
                                        </p:tgtEl>
                                      </p:cBhvr>
                                    </p:animEffect>
                                  </p:childTnLst>
                                </p:cTn>
                              </p:par>
                            </p:childTnLst>
                          </p:cTn>
                        </p:par>
                        <p:par>
                          <p:cTn id="33" fill="hold">
                            <p:stCondLst>
                              <p:cond delay="500"/>
                            </p:stCondLst>
                            <p:childTnLst>
                              <p:par>
                                <p:cTn id="34" presetID="31"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 calcmode="lin" valueType="num">
                                      <p:cBhvr>
                                        <p:cTn id="38" dur="500" fill="hold"/>
                                        <p:tgtEl>
                                          <p:spTgt spid="11"/>
                                        </p:tgtEl>
                                        <p:attrNameLst>
                                          <p:attrName>style.rotation</p:attrName>
                                        </p:attrNameLst>
                                      </p:cBhvr>
                                      <p:tavLst>
                                        <p:tav tm="0">
                                          <p:val>
                                            <p:fltVal val="90"/>
                                          </p:val>
                                        </p:tav>
                                        <p:tav tm="100000">
                                          <p:val>
                                            <p:fltVal val="0"/>
                                          </p:val>
                                        </p:tav>
                                      </p:tavLst>
                                    </p:anim>
                                    <p:animEffect transition="in" filter="fade">
                                      <p:cBhvr>
                                        <p:cTn id="39" dur="500"/>
                                        <p:tgtEl>
                                          <p:spTgt spid="11"/>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left)">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t="-30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5773537-44E6-3747-E564-0A0539CADEC5}"/>
              </a:ext>
            </a:extLst>
          </p:cNvPr>
          <p:cNvSpPr txBox="1"/>
          <p:nvPr/>
        </p:nvSpPr>
        <p:spPr>
          <a:xfrm>
            <a:off x="124459" y="790766"/>
            <a:ext cx="9607990" cy="646331"/>
          </a:xfrm>
          <a:prstGeom prst="rect">
            <a:avLst/>
          </a:prstGeom>
          <a:noFill/>
        </p:spPr>
        <p:txBody>
          <a:bodyPr wrap="square">
            <a:spAutoFit/>
          </a:bodyPr>
          <a:lstStyle/>
          <a:p>
            <a:r>
              <a:rPr lang="es-ES" b="1" dirty="0"/>
              <a:t>En su carácter debe resaltar la iniciativa propia, la consistencia, la perseverancia y la templanza, si anhelan ser exitosos en todas las áreas de la vida.</a:t>
            </a:r>
          </a:p>
        </p:txBody>
      </p:sp>
      <p:sp>
        <p:nvSpPr>
          <p:cNvPr id="6" name="CuadroTexto 5">
            <a:extLst>
              <a:ext uri="{FF2B5EF4-FFF2-40B4-BE49-F238E27FC236}">
                <a16:creationId xmlns:a16="http://schemas.microsoft.com/office/drawing/2014/main" id="{26711E23-FEE2-B51E-8512-F98FBB3D360C}"/>
              </a:ext>
            </a:extLst>
          </p:cNvPr>
          <p:cNvSpPr txBox="1"/>
          <p:nvPr/>
        </p:nvSpPr>
        <p:spPr>
          <a:xfrm>
            <a:off x="115432" y="1396749"/>
            <a:ext cx="9689419" cy="3416320"/>
          </a:xfrm>
          <a:prstGeom prst="rect">
            <a:avLst/>
          </a:prstGeom>
          <a:noFill/>
        </p:spPr>
        <p:txBody>
          <a:bodyPr wrap="square">
            <a:spAutoFit/>
          </a:bodyPr>
          <a:lstStyle/>
          <a:p>
            <a:r>
              <a:rPr lang="es-ES" b="1" dirty="0"/>
              <a:t>En la educación de los jóvenes debe combinarse el ejercicio físico con el esfuerzo mental.—Carta 6, 1885. La obediencia perfecta a las órdenes de Dios exige conformidad a las leyes del ser... El tiempo dedicado al ejercicio físico no está perdido. El alumno que estudia constantemente sus libros, y hace poco ejercicio al aire libre, se perjudica a sí mismo. Un ejercicio equilibrado de los diversos órganos y facultades del cuerpo es esencial para el mejor funcionamiento de los mismos. Hay pérdida de fuerza física y mental cuando el cerebro está constantemente recargado mientras los otros órganos quedan inactivos. Las facultades físicas quedan privadas de su tono sano, la mente pierde su frescura y vigor, y el resultado es una excitación mórbida. A fin de que hombres y mujeres tengan mentes bien equilibradas, todas las facultades del ser deben ser puestas en uso y desarrolladas... El Señor... nos invita a razonar de causa a efecto, para recordar que somos su propiedad, y a unirnos con El para mantener el cuerpo puro y sano, y todo el ser santificado para Él.—Consejos para los Maestros Padres y Alumnos acerca de la Educación Cristiana, 281, 285. Reflejemos a Jesús 139</a:t>
            </a:r>
          </a:p>
        </p:txBody>
      </p:sp>
      <p:sp>
        <p:nvSpPr>
          <p:cNvPr id="8" name="CuadroTexto 7">
            <a:extLst>
              <a:ext uri="{FF2B5EF4-FFF2-40B4-BE49-F238E27FC236}">
                <a16:creationId xmlns:a16="http://schemas.microsoft.com/office/drawing/2014/main" id="{47450229-BEA6-1048-CA05-7152A3DC2761}"/>
              </a:ext>
            </a:extLst>
          </p:cNvPr>
          <p:cNvSpPr txBox="1"/>
          <p:nvPr/>
        </p:nvSpPr>
        <p:spPr>
          <a:xfrm>
            <a:off x="4463359" y="4793819"/>
            <a:ext cx="7728642" cy="2031325"/>
          </a:xfrm>
          <a:prstGeom prst="rect">
            <a:avLst/>
          </a:prstGeom>
          <a:noFill/>
        </p:spPr>
        <p:txBody>
          <a:bodyPr wrap="square">
            <a:spAutoFit/>
          </a:bodyPr>
          <a:lstStyle/>
          <a:p>
            <a:r>
              <a:rPr lang="es-ES" b="1" dirty="0"/>
              <a:t>Debiéramos practicar la templanza en nuestro trabajo. No es nuestro deber sobrecargarnos. A veces, quizá algunos se vean en la necesidad de estarlo, pero ésta debiera ser la excepción y no la regla. Hemos de practicar la templanza en todas las cosas. Si honramos al Señor haciendo nuestra parte, Él a su vez preservará nuestra salud… Practicando la sobriedad en el comer, el beber, el vestir, en el trabajo y en todas las cosas, podemos hacer para nosotros mismos lo que no puede hacer ningún médico.—</a:t>
            </a:r>
            <a:r>
              <a:rPr lang="es-ES" b="1" dirty="0" err="1"/>
              <a:t>Temperance</a:t>
            </a:r>
            <a:r>
              <a:rPr lang="es-ES" b="1" dirty="0"/>
              <a:t>, 139. CN 373</a:t>
            </a:r>
          </a:p>
        </p:txBody>
      </p:sp>
      <p:pic>
        <p:nvPicPr>
          <p:cNvPr id="12" name="Imagen 11" descr="Imagen que contiene montaña, exterior, hombre, pasto&#10;&#10;Descripción generada automáticamente">
            <a:extLst>
              <a:ext uri="{FF2B5EF4-FFF2-40B4-BE49-F238E27FC236}">
                <a16:creationId xmlns:a16="http://schemas.microsoft.com/office/drawing/2014/main" id="{62A0DE6C-95D9-53AE-400D-A4AAD5C6C2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6276" y="209549"/>
            <a:ext cx="2262690" cy="2961227"/>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13" name="Imagen 12">
            <a:extLst>
              <a:ext uri="{FF2B5EF4-FFF2-40B4-BE49-F238E27FC236}">
                <a16:creationId xmlns:a16="http://schemas.microsoft.com/office/drawing/2014/main" id="{78B7E7F7-7CB1-6D91-3053-38F511F0FCA9}"/>
              </a:ext>
            </a:extLst>
          </p:cNvPr>
          <p:cNvPicPr>
            <a:picLocks noChangeAspect="1"/>
          </p:cNvPicPr>
          <p:nvPr/>
        </p:nvPicPr>
        <p:blipFill rotWithShape="1">
          <a:blip r:embed="rId4"/>
          <a:srcRect l="7029" r="7029"/>
          <a:stretch/>
        </p:blipFill>
        <p:spPr>
          <a:xfrm>
            <a:off x="9439275" y="3362325"/>
            <a:ext cx="2733676" cy="1397521"/>
          </a:xfrm>
          <a:prstGeom prst="rect">
            <a:avLst/>
          </a:prstGeom>
          <a:solidFill>
            <a:srgbClr val="FFFFFF">
              <a:shade val="85000"/>
            </a:srgbClr>
          </a:solidFill>
          <a:ln w="9525"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4" name="Imagen 13">
            <a:extLst>
              <a:ext uri="{FF2B5EF4-FFF2-40B4-BE49-F238E27FC236}">
                <a16:creationId xmlns:a16="http://schemas.microsoft.com/office/drawing/2014/main" id="{9EDE4086-7D48-CC2F-7865-2463DEFCD155}"/>
              </a:ext>
            </a:extLst>
          </p:cNvPr>
          <p:cNvPicPr>
            <a:picLocks noChangeAspect="1"/>
          </p:cNvPicPr>
          <p:nvPr/>
        </p:nvPicPr>
        <p:blipFill rotWithShape="1">
          <a:blip r:embed="rId5"/>
          <a:srcRect l="11075" r="11481"/>
          <a:stretch/>
        </p:blipFill>
        <p:spPr>
          <a:xfrm>
            <a:off x="90538" y="4784493"/>
            <a:ext cx="2634558" cy="1913561"/>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pic>
        <p:nvPicPr>
          <p:cNvPr id="15" name="Imagen 14">
            <a:extLst>
              <a:ext uri="{FF2B5EF4-FFF2-40B4-BE49-F238E27FC236}">
                <a16:creationId xmlns:a16="http://schemas.microsoft.com/office/drawing/2014/main" id="{291B0519-EA89-AA64-7911-0BA37F6951B0}"/>
              </a:ext>
            </a:extLst>
          </p:cNvPr>
          <p:cNvPicPr>
            <a:picLocks noChangeAspect="1"/>
          </p:cNvPicPr>
          <p:nvPr/>
        </p:nvPicPr>
        <p:blipFill rotWithShape="1">
          <a:blip r:embed="rId6"/>
          <a:srcRect l="24930" r="24930"/>
          <a:stretch/>
        </p:blipFill>
        <p:spPr>
          <a:xfrm>
            <a:off x="2619375" y="4797946"/>
            <a:ext cx="1914525" cy="1900108"/>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grpSp>
        <p:nvGrpSpPr>
          <p:cNvPr id="4" name="Grupo 3">
            <a:extLst>
              <a:ext uri="{FF2B5EF4-FFF2-40B4-BE49-F238E27FC236}">
                <a16:creationId xmlns:a16="http://schemas.microsoft.com/office/drawing/2014/main" id="{0CC28764-1FD2-3BAE-134C-67531B86EEFD}"/>
              </a:ext>
            </a:extLst>
          </p:cNvPr>
          <p:cNvGrpSpPr/>
          <p:nvPr/>
        </p:nvGrpSpPr>
        <p:grpSpPr>
          <a:xfrm>
            <a:off x="81628" y="59696"/>
            <a:ext cx="1575722" cy="740595"/>
            <a:chOff x="81628" y="59696"/>
            <a:chExt cx="1575722" cy="740595"/>
          </a:xfrm>
        </p:grpSpPr>
        <p:pic>
          <p:nvPicPr>
            <p:cNvPr id="2" name="Imagen 1">
              <a:extLst>
                <a:ext uri="{FF2B5EF4-FFF2-40B4-BE49-F238E27FC236}">
                  <a16:creationId xmlns:a16="http://schemas.microsoft.com/office/drawing/2014/main" id="{DF6D162C-B470-2419-89E9-9515991EB2A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1628" y="59696"/>
              <a:ext cx="1575722" cy="740595"/>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B5ACBF76-D772-40A4-E10E-059E13BC8DF3}"/>
                </a:ext>
              </a:extLst>
            </p:cNvPr>
            <p:cNvSpPr txBox="1"/>
            <p:nvPr/>
          </p:nvSpPr>
          <p:spPr>
            <a:xfrm>
              <a:off x="143807" y="332628"/>
              <a:ext cx="1438832" cy="400110"/>
            </a:xfrm>
            <a:prstGeom prst="rect">
              <a:avLst/>
            </a:prstGeom>
            <a:noFill/>
          </p:spPr>
          <p:txBody>
            <a:bodyPr wrap="square">
              <a:spAutoFit/>
              <a:scene3d>
                <a:camera prst="orthographicFront"/>
                <a:lightRig rig="threePt" dir="t"/>
              </a:scene3d>
              <a:sp3d extrusionH="57150">
                <a:bevelT w="38100" h="38100" prst="angle"/>
              </a:sp3d>
            </a:bodyPr>
            <a:lstStyle/>
            <a:p>
              <a:pPr algn="ctr"/>
              <a:r>
                <a:rPr lang="es-ES" sz="2000" b="1" dirty="0">
                  <a:ln w="0"/>
                  <a:solidFill>
                    <a:srgbClr val="700320"/>
                  </a:solidFill>
                </a:rPr>
                <a:t>Vigoroso</a:t>
              </a:r>
            </a:p>
          </p:txBody>
        </p:sp>
      </p:grpSp>
      <p:sp>
        <p:nvSpPr>
          <p:cNvPr id="9" name="CuadroTexto 8">
            <a:extLst>
              <a:ext uri="{FF2B5EF4-FFF2-40B4-BE49-F238E27FC236}">
                <a16:creationId xmlns:a16="http://schemas.microsoft.com/office/drawing/2014/main" id="{C31A118E-DE9F-FC72-00BF-815370136987}"/>
              </a:ext>
            </a:extLst>
          </p:cNvPr>
          <p:cNvSpPr txBox="1"/>
          <p:nvPr/>
        </p:nvSpPr>
        <p:spPr>
          <a:xfrm>
            <a:off x="1691154" y="159087"/>
            <a:ext cx="7968893" cy="646331"/>
          </a:xfrm>
          <a:prstGeom prst="rect">
            <a:avLst/>
          </a:prstGeom>
          <a:noFill/>
        </p:spPr>
        <p:txBody>
          <a:bodyPr wrap="square">
            <a:spAutoFit/>
          </a:bodyPr>
          <a:lstStyle/>
          <a:p>
            <a:r>
              <a:rPr lang="es-ES" b="1" dirty="0"/>
              <a:t>Los adolescentes y jóvenes cristianos deben tener ánimo, fuerzas, deseos e impulsos motivados por el Espíritu Santo. </a:t>
            </a:r>
            <a:endParaRPr lang="es-ES" dirty="0"/>
          </a:p>
        </p:txBody>
      </p:sp>
    </p:spTree>
    <p:extLst>
      <p:ext uri="{BB962C8B-B14F-4D97-AF65-F5344CB8AC3E}">
        <p14:creationId xmlns:p14="http://schemas.microsoft.com/office/powerpoint/2010/main" val="988300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childTnLst>
                          </p:cTn>
                        </p:par>
                        <p:par>
                          <p:cTn id="16" fill="hold">
                            <p:stCondLst>
                              <p:cond delay="1500"/>
                            </p:stCondLst>
                            <p:childTnLst>
                              <p:par>
                                <p:cTn id="17" presetID="3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800" decel="100000"/>
                                        <p:tgtEl>
                                          <p:spTgt spid="12"/>
                                        </p:tgtEl>
                                      </p:cBhvr>
                                    </p:animEffect>
                                    <p:anim calcmode="lin" valueType="num">
                                      <p:cBhvr>
                                        <p:cTn id="20" dur="800" decel="100000" fill="hold"/>
                                        <p:tgtEl>
                                          <p:spTgt spid="12"/>
                                        </p:tgtEl>
                                        <p:attrNameLst>
                                          <p:attrName>style.rotation</p:attrName>
                                        </p:attrNameLst>
                                      </p:cBhvr>
                                      <p:tavLst>
                                        <p:tav tm="0">
                                          <p:val>
                                            <p:fltVal val="-90"/>
                                          </p:val>
                                        </p:tav>
                                        <p:tav tm="100000">
                                          <p:val>
                                            <p:fltVal val="0"/>
                                          </p:val>
                                        </p:tav>
                                      </p:tavLst>
                                    </p:anim>
                                    <p:anim calcmode="lin" valueType="num">
                                      <p:cBhvr>
                                        <p:cTn id="21" dur="800" decel="100000" fill="hold"/>
                                        <p:tgtEl>
                                          <p:spTgt spid="12"/>
                                        </p:tgtEl>
                                        <p:attrNameLst>
                                          <p:attrName>ppt_x</p:attrName>
                                        </p:attrNameLst>
                                      </p:cBhvr>
                                      <p:tavLst>
                                        <p:tav tm="0">
                                          <p:val>
                                            <p:strVal val="#ppt_x+0.4"/>
                                          </p:val>
                                        </p:tav>
                                        <p:tav tm="100000">
                                          <p:val>
                                            <p:strVal val="#ppt_x-0.05"/>
                                          </p:val>
                                        </p:tav>
                                      </p:tavLst>
                                    </p:anim>
                                    <p:anim calcmode="lin" valueType="num">
                                      <p:cBhvr>
                                        <p:cTn id="22" dur="800" decel="100000" fill="hold"/>
                                        <p:tgtEl>
                                          <p:spTgt spid="12"/>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 calcmode="lin" valueType="num">
                                      <p:cBhvr>
                                        <p:cTn id="41" dur="500" fill="hold"/>
                                        <p:tgtEl>
                                          <p:spTgt spid="13"/>
                                        </p:tgtEl>
                                        <p:attrNameLst>
                                          <p:attrName>style.rotation</p:attrName>
                                        </p:attrNameLst>
                                      </p:cBhvr>
                                      <p:tavLst>
                                        <p:tav tm="0">
                                          <p:val>
                                            <p:fltVal val="360"/>
                                          </p:val>
                                        </p:tav>
                                        <p:tav tm="100000">
                                          <p:val>
                                            <p:fltVal val="0"/>
                                          </p:val>
                                        </p:tav>
                                      </p:tavLst>
                                    </p:anim>
                                    <p:animEffect transition="in" filter="fade">
                                      <p:cBhvr>
                                        <p:cTn id="42" dur="500"/>
                                        <p:tgtEl>
                                          <p:spTgt spid="13"/>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49" presetClass="entr" presetSubtype="0" decel="10000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 calcmode="lin" valueType="num">
                                      <p:cBhvr>
                                        <p:cTn id="53" dur="500" fill="hold"/>
                                        <p:tgtEl>
                                          <p:spTgt spid="15"/>
                                        </p:tgtEl>
                                        <p:attrNameLst>
                                          <p:attrName>style.rotation</p:attrName>
                                        </p:attrNameLst>
                                      </p:cBhvr>
                                      <p:tavLst>
                                        <p:tav tm="0">
                                          <p:val>
                                            <p:fltVal val="360"/>
                                          </p:val>
                                        </p:tav>
                                        <p:tav tm="100000">
                                          <p:val>
                                            <p:fltVal val="0"/>
                                          </p:val>
                                        </p:tav>
                                      </p:tavLst>
                                    </p:anim>
                                    <p:animEffect transition="in" filter="fade">
                                      <p:cBhvr>
                                        <p:cTn id="54" dur="500"/>
                                        <p:tgtEl>
                                          <p:spTgt spid="15"/>
                                        </p:tgtEl>
                                      </p:cBhvr>
                                    </p:animEffect>
                                  </p:childTnLst>
                                </p:cTn>
                              </p:par>
                            </p:childTnLst>
                          </p:cTn>
                        </p:par>
                        <p:par>
                          <p:cTn id="55" fill="hold">
                            <p:stCondLst>
                              <p:cond delay="500"/>
                            </p:stCondLst>
                            <p:childTnLst>
                              <p:par>
                                <p:cTn id="56" presetID="49" presetClass="entr" presetSubtype="0" decel="100000" fill="hold" nodeType="after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 calcmode="lin" valueType="num">
                                      <p:cBhvr>
                                        <p:cTn id="60" dur="500" fill="hold"/>
                                        <p:tgtEl>
                                          <p:spTgt spid="14"/>
                                        </p:tgtEl>
                                        <p:attrNameLst>
                                          <p:attrName>style.rotation</p:attrName>
                                        </p:attrNameLst>
                                      </p:cBhvr>
                                      <p:tavLst>
                                        <p:tav tm="0">
                                          <p:val>
                                            <p:fltVal val="360"/>
                                          </p:val>
                                        </p:tav>
                                        <p:tav tm="100000">
                                          <p:val>
                                            <p:fltVal val="0"/>
                                          </p:val>
                                        </p:tav>
                                      </p:tavLst>
                                    </p:anim>
                                    <p:animEffect transition="in" filter="fade">
                                      <p:cBhvr>
                                        <p:cTn id="61" dur="500"/>
                                        <p:tgtEl>
                                          <p:spTgt spid="14"/>
                                        </p:tgtEl>
                                      </p:cBhvr>
                                    </p:animEffect>
                                  </p:childTnLst>
                                </p:cTn>
                              </p:par>
                            </p:childTnLst>
                          </p:cTn>
                        </p:par>
                        <p:par>
                          <p:cTn id="62" fill="hold">
                            <p:stCondLst>
                              <p:cond delay="1000"/>
                            </p:stCondLst>
                            <p:childTnLst>
                              <p:par>
                                <p:cTn id="63" presetID="22" presetClass="entr" presetSubtype="8" fill="hold" grpId="0" nodeType="after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left)">
                                      <p:cBhvr>
                                        <p:cTn id="6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D83D95C-87D2-1C29-81AD-7635EE813370}"/>
              </a:ext>
            </a:extLst>
          </p:cNvPr>
          <p:cNvSpPr txBox="1"/>
          <p:nvPr/>
        </p:nvSpPr>
        <p:spPr>
          <a:xfrm>
            <a:off x="108093" y="854672"/>
            <a:ext cx="7137869" cy="1200329"/>
          </a:xfrm>
          <a:prstGeom prst="rect">
            <a:avLst/>
          </a:prstGeom>
          <a:noFill/>
        </p:spPr>
        <p:txBody>
          <a:bodyPr wrap="square">
            <a:spAutoFit/>
          </a:bodyPr>
          <a:lstStyle/>
          <a:p>
            <a:r>
              <a:rPr lang="es-ES" b="1" dirty="0"/>
              <a:t>David no provocaba guerras, pero se defendía en las guerras y lo hacía muy bien. Los seguidores de Cristo no provocan guerras, sino que se defienden bien. ¿De qué maneras se puede defender un joven cristiano y en qué situaciones? </a:t>
            </a:r>
          </a:p>
        </p:txBody>
      </p:sp>
      <p:pic>
        <p:nvPicPr>
          <p:cNvPr id="8" name="Imagen 7" descr="Una caricatura de una persona&#10;&#10;Descripción generada automáticamente con confianza media">
            <a:extLst>
              <a:ext uri="{FF2B5EF4-FFF2-40B4-BE49-F238E27FC236}">
                <a16:creationId xmlns:a16="http://schemas.microsoft.com/office/drawing/2014/main" id="{997BCE79-6F63-E0BB-BF3C-DD1B835DAA72}"/>
              </a:ext>
            </a:extLst>
          </p:cNvPr>
          <p:cNvPicPr>
            <a:picLocks noChangeAspect="1"/>
          </p:cNvPicPr>
          <p:nvPr/>
        </p:nvPicPr>
        <p:blipFill rotWithShape="1">
          <a:blip r:embed="rId3">
            <a:extLst>
              <a:ext uri="{28A0092B-C50C-407E-A947-70E740481C1C}">
                <a14:useLocalDpi xmlns:a14="http://schemas.microsoft.com/office/drawing/2010/main" val="0"/>
              </a:ext>
            </a:extLst>
          </a:blip>
          <a:srcRect r="3257"/>
          <a:stretch/>
        </p:blipFill>
        <p:spPr>
          <a:xfrm>
            <a:off x="7731869" y="125434"/>
            <a:ext cx="4348369" cy="3303932"/>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B3B6130D-6B03-B786-F677-9398EBE9654B}"/>
              </a:ext>
            </a:extLst>
          </p:cNvPr>
          <p:cNvSpPr txBox="1"/>
          <p:nvPr/>
        </p:nvSpPr>
        <p:spPr>
          <a:xfrm>
            <a:off x="108093" y="2078997"/>
            <a:ext cx="7406281" cy="1200329"/>
          </a:xfrm>
          <a:prstGeom prst="rect">
            <a:avLst/>
          </a:prstGeom>
          <a:noFill/>
        </p:spPr>
        <p:txBody>
          <a:bodyPr wrap="square">
            <a:spAutoFit/>
          </a:bodyPr>
          <a:lstStyle/>
          <a:p>
            <a:r>
              <a:rPr lang="es-ES" b="1" dirty="0"/>
              <a:t>La oración ferviente y eficaz será tenida en cuenta en el cielo. Cuando los siervos de Cristo toman el escudo de la fe para defenderse, y la espada del Espíritu para la guerra, hay peligro en el campamento del enemigo.—Joyas de los Testimonios 1:158, 159. MGD 33.2</a:t>
            </a:r>
          </a:p>
        </p:txBody>
      </p:sp>
      <p:sp>
        <p:nvSpPr>
          <p:cNvPr id="12" name="CuadroTexto 11">
            <a:extLst>
              <a:ext uri="{FF2B5EF4-FFF2-40B4-BE49-F238E27FC236}">
                <a16:creationId xmlns:a16="http://schemas.microsoft.com/office/drawing/2014/main" id="{9A5C7DF3-48F9-B24D-4293-CBDDE4986805}"/>
              </a:ext>
            </a:extLst>
          </p:cNvPr>
          <p:cNvSpPr txBox="1"/>
          <p:nvPr/>
        </p:nvSpPr>
        <p:spPr>
          <a:xfrm>
            <a:off x="5658415" y="3447106"/>
            <a:ext cx="6449086" cy="3416320"/>
          </a:xfrm>
          <a:prstGeom prst="rect">
            <a:avLst/>
          </a:prstGeom>
          <a:noFill/>
        </p:spPr>
        <p:txBody>
          <a:bodyPr wrap="square">
            <a:spAutoFit/>
          </a:bodyPr>
          <a:lstStyle/>
          <a:p>
            <a:r>
              <a:rPr lang="es-ES" b="1" dirty="0"/>
              <a:t>La obra de vencer el mal debe ser hecha por la fe. Los que salgan al campo de batalla encontrarán que deben revestirse de toda la armadura de Dios. El escudo de la fe será su defensa, y los habilitará a ser más que vencedores. Ninguna otra cosa tendrá valor sino la fe en Jehová de los ejércitos, y la obediencia a sus órdenes. Los vastos ejércitos pertrechados con todas las otras cosas no tendrán valor alguno en el último gran conflicto. Sin fe, una hueste angélica no podría ayudar. Solamente la fe viva los hará invencibles, y los habilitará para subsistir en el día malo, manteniéndose firmes, inconmovibles, y conservando firme hasta el fin el comienzo de su confianza.—Consejos para los Maestros Padres y Alumnos acerca de la Educación Cristiana, 141. MGD 33.4</a:t>
            </a:r>
          </a:p>
        </p:txBody>
      </p:sp>
      <p:pic>
        <p:nvPicPr>
          <p:cNvPr id="15" name="Imagen 14" descr="Dibujo de una persona&#10;&#10;Descripción generada automáticamente con confianza baja">
            <a:extLst>
              <a:ext uri="{FF2B5EF4-FFF2-40B4-BE49-F238E27FC236}">
                <a16:creationId xmlns:a16="http://schemas.microsoft.com/office/drawing/2014/main" id="{DFA8A317-2E83-B83D-B9F6-CFF5DCDB2D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7755" y="3468810"/>
            <a:ext cx="2766197" cy="3185715"/>
          </a:xfrm>
          <a:prstGeom prst="rect">
            <a:avLst/>
          </a:prstGeom>
          <a:ln w="88900" cap="sq" cmpd="thickThin">
            <a:solidFill>
              <a:srgbClr val="990000"/>
            </a:solidFill>
            <a:prstDash val="solid"/>
            <a:miter lim="800000"/>
          </a:ln>
          <a:effectLst>
            <a:innerShdw blurRad="76200">
              <a:srgbClr val="000000"/>
            </a:innerShdw>
          </a:effectLst>
        </p:spPr>
      </p:pic>
      <p:pic>
        <p:nvPicPr>
          <p:cNvPr id="20" name="Imagen 19">
            <a:extLst>
              <a:ext uri="{FF2B5EF4-FFF2-40B4-BE49-F238E27FC236}">
                <a16:creationId xmlns:a16="http://schemas.microsoft.com/office/drawing/2014/main" id="{93AC3CC7-0854-B8C2-F098-BBFA129EC913}"/>
              </a:ext>
            </a:extLst>
          </p:cNvPr>
          <p:cNvPicPr>
            <a:picLocks noChangeAspect="1"/>
          </p:cNvPicPr>
          <p:nvPr/>
        </p:nvPicPr>
        <p:blipFill rotWithShape="1">
          <a:blip r:embed="rId5"/>
          <a:srcRect l="20264" r="39918"/>
          <a:stretch/>
        </p:blipFill>
        <p:spPr>
          <a:xfrm>
            <a:off x="142250" y="3468810"/>
            <a:ext cx="2427695" cy="3185715"/>
          </a:xfrm>
          <a:prstGeom prst="rect">
            <a:avLst/>
          </a:prstGeom>
          <a:ln w="88900" cap="sq" cmpd="thickThin">
            <a:solidFill>
              <a:srgbClr val="990000"/>
            </a:solidFill>
            <a:prstDash val="solid"/>
            <a:miter lim="800000"/>
          </a:ln>
          <a:effectLst>
            <a:innerShdw blurRad="76200">
              <a:srgbClr val="000000"/>
            </a:innerShdw>
          </a:effectLst>
        </p:spPr>
      </p:pic>
      <p:grpSp>
        <p:nvGrpSpPr>
          <p:cNvPr id="7" name="Grupo 6">
            <a:extLst>
              <a:ext uri="{FF2B5EF4-FFF2-40B4-BE49-F238E27FC236}">
                <a16:creationId xmlns:a16="http://schemas.microsoft.com/office/drawing/2014/main" id="{C2696FC4-420F-536F-E80C-5FA7A09D35D3}"/>
              </a:ext>
            </a:extLst>
          </p:cNvPr>
          <p:cNvGrpSpPr/>
          <p:nvPr/>
        </p:nvGrpSpPr>
        <p:grpSpPr>
          <a:xfrm>
            <a:off x="49242" y="50171"/>
            <a:ext cx="2274857" cy="740595"/>
            <a:chOff x="49242" y="50171"/>
            <a:chExt cx="2274857" cy="740595"/>
          </a:xfrm>
        </p:grpSpPr>
        <p:pic>
          <p:nvPicPr>
            <p:cNvPr id="2" name="Imagen 1">
              <a:extLst>
                <a:ext uri="{FF2B5EF4-FFF2-40B4-BE49-F238E27FC236}">
                  <a16:creationId xmlns:a16="http://schemas.microsoft.com/office/drawing/2014/main" id="{1499B5E4-B4DD-FDDE-20AA-47A823C9130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242" y="50171"/>
              <a:ext cx="2274857" cy="740595"/>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3486D99E-9D90-1FD4-7ECF-781A38AAB88B}"/>
                </a:ext>
              </a:extLst>
            </p:cNvPr>
            <p:cNvSpPr txBox="1"/>
            <p:nvPr/>
          </p:nvSpPr>
          <p:spPr>
            <a:xfrm>
              <a:off x="82580" y="304053"/>
              <a:ext cx="2117696" cy="400110"/>
            </a:xfrm>
            <a:prstGeom prst="rect">
              <a:avLst/>
            </a:prstGeom>
            <a:noFill/>
          </p:spPr>
          <p:txBody>
            <a:bodyPr wrap="square">
              <a:spAutoFit/>
              <a:scene3d>
                <a:camera prst="orthographicFront"/>
                <a:lightRig rig="threePt" dir="t"/>
              </a:scene3d>
              <a:sp3d extrusionH="57150">
                <a:bevelT w="38100" h="38100" prst="angle"/>
              </a:sp3d>
            </a:bodyPr>
            <a:lstStyle/>
            <a:p>
              <a:r>
                <a:rPr lang="es-ES" sz="2000" b="1" dirty="0">
                  <a:ln w="0"/>
                  <a:solidFill>
                    <a:srgbClr val="002060"/>
                  </a:solidFill>
                </a:rPr>
                <a:t>Hombre de guerra</a:t>
              </a:r>
            </a:p>
          </p:txBody>
        </p:sp>
      </p:grpSp>
      <p:sp>
        <p:nvSpPr>
          <p:cNvPr id="6" name="CuadroTexto 5">
            <a:extLst>
              <a:ext uri="{FF2B5EF4-FFF2-40B4-BE49-F238E27FC236}">
                <a16:creationId xmlns:a16="http://schemas.microsoft.com/office/drawing/2014/main" id="{4EB51F15-EE19-BE40-7F57-97F07D38DC14}"/>
              </a:ext>
            </a:extLst>
          </p:cNvPr>
          <p:cNvSpPr txBox="1"/>
          <p:nvPr/>
        </p:nvSpPr>
        <p:spPr>
          <a:xfrm>
            <a:off x="2242664" y="144435"/>
            <a:ext cx="5469968" cy="646331"/>
          </a:xfrm>
          <a:prstGeom prst="rect">
            <a:avLst/>
          </a:prstGeom>
          <a:noFill/>
        </p:spPr>
        <p:txBody>
          <a:bodyPr wrap="square">
            <a:spAutoFit/>
          </a:bodyPr>
          <a:lstStyle/>
          <a:p>
            <a:r>
              <a:rPr lang="es-ES" b="1" dirty="0"/>
              <a:t>Aun antes de que fuese llamado a la corte de Saúl, David se había distinguido por actos de valor.  PP54 698</a:t>
            </a:r>
          </a:p>
        </p:txBody>
      </p:sp>
    </p:spTree>
    <p:extLst>
      <p:ext uri="{BB962C8B-B14F-4D97-AF65-F5344CB8AC3E}">
        <p14:creationId xmlns:p14="http://schemas.microsoft.com/office/powerpoint/2010/main" val="4005663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7"/>
                                        </p:tgtEl>
                                        <p:attrNameLst>
                                          <p:attrName>r</p:attrName>
                                        </p:attrNameLst>
                                      </p:cBhvr>
                                    </p:animRot>
                                    <p:animRot by="-240000">
                                      <p:cBhvr>
                                        <p:cTn id="12" dur="200" fill="hold">
                                          <p:stCondLst>
                                            <p:cond delay="200"/>
                                          </p:stCondLst>
                                        </p:cTn>
                                        <p:tgtEl>
                                          <p:spTgt spid="7"/>
                                        </p:tgtEl>
                                        <p:attrNameLst>
                                          <p:attrName>r</p:attrName>
                                        </p:attrNameLst>
                                      </p:cBhvr>
                                    </p:animRot>
                                    <p:animRot by="240000">
                                      <p:cBhvr>
                                        <p:cTn id="13" dur="200" fill="hold">
                                          <p:stCondLst>
                                            <p:cond delay="400"/>
                                          </p:stCondLst>
                                        </p:cTn>
                                        <p:tgtEl>
                                          <p:spTgt spid="7"/>
                                        </p:tgtEl>
                                        <p:attrNameLst>
                                          <p:attrName>r</p:attrName>
                                        </p:attrNameLst>
                                      </p:cBhvr>
                                    </p:animRot>
                                    <p:animRot by="-240000">
                                      <p:cBhvr>
                                        <p:cTn id="14" dur="200" fill="hold">
                                          <p:stCondLst>
                                            <p:cond delay="600"/>
                                          </p:stCondLst>
                                        </p:cTn>
                                        <p:tgtEl>
                                          <p:spTgt spid="7"/>
                                        </p:tgtEl>
                                        <p:attrNameLst>
                                          <p:attrName>r</p:attrName>
                                        </p:attrNameLst>
                                      </p:cBhvr>
                                    </p:animRot>
                                    <p:animRot by="120000">
                                      <p:cBhvr>
                                        <p:cTn id="15" dur="200" fill="hold">
                                          <p:stCondLst>
                                            <p:cond delay="800"/>
                                          </p:stCondLst>
                                        </p:cTn>
                                        <p:tgtEl>
                                          <p:spTgt spid="7"/>
                                        </p:tgtEl>
                                        <p:attrNameLst>
                                          <p:attrName>r</p:attrName>
                                        </p:attrNameLst>
                                      </p:cBhvr>
                                    </p:animRot>
                                  </p:childTnLst>
                                </p:cTn>
                              </p:par>
                            </p:childTnLst>
                          </p:cTn>
                        </p:par>
                        <p:par>
                          <p:cTn id="16" fill="hold">
                            <p:stCondLst>
                              <p:cond delay="1500"/>
                            </p:stCondLst>
                            <p:childTnLst>
                              <p:par>
                                <p:cTn id="17" presetID="31"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checkerboard(across)">
                                      <p:cBhvr>
                                        <p:cTn id="37" dur="500"/>
                                        <p:tgtEl>
                                          <p:spTgt spid="20"/>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checkerboard(across)">
                                      <p:cBhvr>
                                        <p:cTn id="46" dur="500"/>
                                        <p:tgtEl>
                                          <p:spTgt spid="15"/>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62F51BB-97DA-2C88-1A51-DB6A319BAC7A}"/>
              </a:ext>
            </a:extLst>
          </p:cNvPr>
          <p:cNvSpPr txBox="1"/>
          <p:nvPr/>
        </p:nvSpPr>
        <p:spPr>
          <a:xfrm>
            <a:off x="2811278" y="999969"/>
            <a:ext cx="9212689" cy="1754326"/>
          </a:xfrm>
          <a:prstGeom prst="rect">
            <a:avLst/>
          </a:prstGeom>
          <a:noFill/>
        </p:spPr>
        <p:txBody>
          <a:bodyPr wrap="square">
            <a:spAutoFit/>
          </a:bodyPr>
          <a:lstStyle/>
          <a:p>
            <a:r>
              <a:rPr lang="es-ES" b="1" dirty="0"/>
              <a:t>David preguntó a los soldados sobre Goliat con intrepidez, aunque prudentemente.</a:t>
            </a:r>
          </a:p>
          <a:p>
            <a:r>
              <a:rPr lang="es-ES" b="1" dirty="0"/>
              <a:t>Aunque Saúl procuró disuadir a David de su propósito; el joven no se dejó convencer. Contestó con sencillez y sin jactancia relatando lo que le sucediera mientras cuidaba los rebaños de su padre. Dijo: “Añadió David: Jehová, que me ha librado de las garras del león y de las garras del oso, él también me librará de la mano de este filisteo. Y dijo Saúl a David: Ve, y Jehová esté contigo”. (1 Samuel 17:37)</a:t>
            </a:r>
          </a:p>
        </p:txBody>
      </p:sp>
      <p:grpSp>
        <p:nvGrpSpPr>
          <p:cNvPr id="2" name="Grupo 1">
            <a:extLst>
              <a:ext uri="{FF2B5EF4-FFF2-40B4-BE49-F238E27FC236}">
                <a16:creationId xmlns:a16="http://schemas.microsoft.com/office/drawing/2014/main" id="{4C6A4C3C-D7C7-4312-D425-EAF9F945B412}"/>
              </a:ext>
            </a:extLst>
          </p:cNvPr>
          <p:cNvGrpSpPr/>
          <p:nvPr/>
        </p:nvGrpSpPr>
        <p:grpSpPr>
          <a:xfrm>
            <a:off x="2801258" y="84972"/>
            <a:ext cx="2989941" cy="744908"/>
            <a:chOff x="2801258" y="84972"/>
            <a:chExt cx="2989941" cy="744908"/>
          </a:xfrm>
        </p:grpSpPr>
        <p:pic>
          <p:nvPicPr>
            <p:cNvPr id="21" name="Imagen 20">
              <a:extLst>
                <a:ext uri="{FF2B5EF4-FFF2-40B4-BE49-F238E27FC236}">
                  <a16:creationId xmlns:a16="http://schemas.microsoft.com/office/drawing/2014/main" id="{7765C442-CC21-E6D4-4FBE-C5380AF45362}"/>
                </a:ext>
              </a:extLst>
            </p:cNvPr>
            <p:cNvPicPr>
              <a:picLocks noChangeAspect="1"/>
            </p:cNvPicPr>
            <p:nvPr/>
          </p:nvPicPr>
          <p:blipFill>
            <a:blip r:embed="rId3"/>
            <a:stretch>
              <a:fillRect/>
            </a:stretch>
          </p:blipFill>
          <p:spPr>
            <a:xfrm>
              <a:off x="2801258" y="84972"/>
              <a:ext cx="2988999" cy="744908"/>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89C939EF-1BDC-CC74-6AE4-F4287821F163}"/>
                </a:ext>
              </a:extLst>
            </p:cNvPr>
            <p:cNvSpPr txBox="1"/>
            <p:nvPr/>
          </p:nvSpPr>
          <p:spPr>
            <a:xfrm>
              <a:off x="2802200" y="361224"/>
              <a:ext cx="2988999" cy="400110"/>
            </a:xfrm>
            <a:prstGeom prst="rect">
              <a:avLst/>
            </a:prstGeom>
            <a:noFill/>
          </p:spPr>
          <p:txBody>
            <a:bodyPr wrap="square">
              <a:spAutoFit/>
            </a:bodyPr>
            <a:lstStyle/>
            <a:p>
              <a:pPr algn="ctr"/>
              <a:r>
                <a:rPr lang="es-ES" sz="2000" b="1" dirty="0">
                  <a:solidFill>
                    <a:srgbClr val="6B1C6A"/>
                  </a:solidFill>
                </a:rPr>
                <a:t>Prudente en sus palabras</a:t>
              </a:r>
            </a:p>
          </p:txBody>
        </p:sp>
      </p:grpSp>
      <p:pic>
        <p:nvPicPr>
          <p:cNvPr id="6" name="Imagen 5" descr="Un grupo de personas disfrazadas&#10;&#10;Descripción generada automáticamente con confianza baja">
            <a:extLst>
              <a:ext uri="{FF2B5EF4-FFF2-40B4-BE49-F238E27FC236}">
                <a16:creationId xmlns:a16="http://schemas.microsoft.com/office/drawing/2014/main" id="{1FB998C2-D29A-8D26-5214-17FDC651ED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51" y="4567873"/>
            <a:ext cx="2577089" cy="2235276"/>
          </a:xfrm>
          <a:prstGeom prst="round2DiagRect">
            <a:avLst>
              <a:gd name="adj1" fmla="val 0"/>
              <a:gd name="adj2" fmla="val 16942"/>
            </a:avLst>
          </a:prstGeom>
          <a:ln w="28575" cap="sq">
            <a:solidFill>
              <a:schemeClr val="accent6">
                <a:lumMod val="75000"/>
              </a:schemeClr>
            </a:solidFill>
            <a:miter lim="800000"/>
          </a:ln>
          <a:effectLst>
            <a:outerShdw blurRad="254000" algn="tl" rotWithShape="0">
              <a:srgbClr val="000000">
                <a:alpha val="43000"/>
              </a:srgbClr>
            </a:outerShdw>
          </a:effectLst>
        </p:spPr>
      </p:pic>
      <p:pic>
        <p:nvPicPr>
          <p:cNvPr id="8" name="Imagen 7" descr="Hombre parado junto a una montaña&#10;&#10;Descripción generada automáticamente con confianza baja">
            <a:extLst>
              <a:ext uri="{FF2B5EF4-FFF2-40B4-BE49-F238E27FC236}">
                <a16:creationId xmlns:a16="http://schemas.microsoft.com/office/drawing/2014/main" id="{C5A774FD-B965-9C1A-6033-CB543C10BE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157" y="84972"/>
            <a:ext cx="2577090" cy="2159888"/>
          </a:xfrm>
          <a:prstGeom prst="round2DiagRect">
            <a:avLst>
              <a:gd name="adj1" fmla="val 16667"/>
              <a:gd name="adj2" fmla="val 0"/>
            </a:avLst>
          </a:prstGeom>
          <a:ln w="28575" cap="sq">
            <a:solidFill>
              <a:schemeClr val="accent6">
                <a:lumMod val="75000"/>
              </a:schemeClr>
            </a:solidFill>
            <a:miter lim="800000"/>
          </a:ln>
          <a:effectLst>
            <a:outerShdw blurRad="254000" algn="tl" rotWithShape="0">
              <a:srgbClr val="000000">
                <a:alpha val="43000"/>
              </a:srgbClr>
            </a:outerShdw>
          </a:effectLst>
        </p:spPr>
      </p:pic>
      <p:pic>
        <p:nvPicPr>
          <p:cNvPr id="10" name="Imagen 9" descr="Imagen que contiene persona, exterior, montaña, gente&#10;&#10;Descripción generada automáticamente">
            <a:extLst>
              <a:ext uri="{FF2B5EF4-FFF2-40B4-BE49-F238E27FC236}">
                <a16:creationId xmlns:a16="http://schemas.microsoft.com/office/drawing/2014/main" id="{0502DD32-5416-7EE5-B138-15D2E16FA84B}"/>
              </a:ext>
            </a:extLst>
          </p:cNvPr>
          <p:cNvPicPr>
            <a:picLocks noChangeAspect="1"/>
          </p:cNvPicPr>
          <p:nvPr/>
        </p:nvPicPr>
        <p:blipFill rotWithShape="1">
          <a:blip r:embed="rId6">
            <a:extLst>
              <a:ext uri="{28A0092B-C50C-407E-A947-70E740481C1C}">
                <a14:useLocalDpi xmlns:a14="http://schemas.microsoft.com/office/drawing/2010/main" val="0"/>
              </a:ext>
            </a:extLst>
          </a:blip>
          <a:srcRect t="2248"/>
          <a:stretch/>
        </p:blipFill>
        <p:spPr>
          <a:xfrm>
            <a:off x="110051" y="2326423"/>
            <a:ext cx="2577089" cy="2159888"/>
          </a:xfrm>
          <a:prstGeom prst="round2DiagRect">
            <a:avLst>
              <a:gd name="adj1" fmla="val 16667"/>
              <a:gd name="adj2" fmla="val 14967"/>
            </a:avLst>
          </a:prstGeom>
          <a:ln w="28575" cap="sq">
            <a:solidFill>
              <a:schemeClr val="accent6">
                <a:lumMod val="75000"/>
              </a:schemeClr>
            </a:solidFill>
            <a:miter lim="800000"/>
          </a:ln>
          <a:effectLst>
            <a:outerShdw blurRad="254000" algn="tl" rotWithShape="0">
              <a:srgbClr val="000000">
                <a:alpha val="43000"/>
              </a:srgbClr>
            </a:outerShdw>
          </a:effectLst>
        </p:spPr>
      </p:pic>
      <p:sp>
        <p:nvSpPr>
          <p:cNvPr id="12" name="CuadroTexto 11">
            <a:extLst>
              <a:ext uri="{FF2B5EF4-FFF2-40B4-BE49-F238E27FC236}">
                <a16:creationId xmlns:a16="http://schemas.microsoft.com/office/drawing/2014/main" id="{FEB8FADF-60A9-D559-FC8E-9BF43AF8276C}"/>
              </a:ext>
            </a:extLst>
          </p:cNvPr>
          <p:cNvSpPr txBox="1"/>
          <p:nvPr/>
        </p:nvSpPr>
        <p:spPr>
          <a:xfrm>
            <a:off x="2783151" y="2679872"/>
            <a:ext cx="5364017" cy="1200329"/>
          </a:xfrm>
          <a:prstGeom prst="rect">
            <a:avLst/>
          </a:prstGeom>
          <a:noFill/>
        </p:spPr>
        <p:txBody>
          <a:bodyPr wrap="square">
            <a:spAutoFit/>
          </a:bodyPr>
          <a:lstStyle/>
          <a:p>
            <a:r>
              <a:rPr lang="es-ES" sz="1800" b="1" dirty="0"/>
              <a:t>Nosotros no podemos ser ligeros con nuestras palabras. Antes de decir algo, analicemos los efectos, tanto positivos como negativos que aquello producirá al aterrizar en los oídos de quienes nos escuchan.</a:t>
            </a:r>
          </a:p>
        </p:txBody>
      </p:sp>
      <p:pic>
        <p:nvPicPr>
          <p:cNvPr id="13" name="Imagen 12">
            <a:extLst>
              <a:ext uri="{FF2B5EF4-FFF2-40B4-BE49-F238E27FC236}">
                <a16:creationId xmlns:a16="http://schemas.microsoft.com/office/drawing/2014/main" id="{4926BB53-20C1-7CE0-4EB3-3EB4C06C3557}"/>
              </a:ext>
            </a:extLst>
          </p:cNvPr>
          <p:cNvPicPr>
            <a:picLocks noChangeAspect="1"/>
          </p:cNvPicPr>
          <p:nvPr/>
        </p:nvPicPr>
        <p:blipFill rotWithShape="1">
          <a:blip r:embed="rId7"/>
          <a:srcRect l="7653" r="7653"/>
          <a:stretch/>
        </p:blipFill>
        <p:spPr>
          <a:xfrm>
            <a:off x="8203422" y="2679872"/>
            <a:ext cx="3752662" cy="2215401"/>
          </a:xfrm>
          <a:prstGeom prst="round2DiagRect">
            <a:avLst>
              <a:gd name="adj1" fmla="val 16667"/>
              <a:gd name="adj2" fmla="val 23136"/>
            </a:avLst>
          </a:prstGeom>
          <a:ln w="57150" cap="sq">
            <a:solidFill>
              <a:srgbClr val="871281"/>
            </a:solidFill>
            <a:miter lim="800000"/>
          </a:ln>
          <a:effectLst>
            <a:outerShdw blurRad="254000" algn="tl" rotWithShape="0">
              <a:srgbClr val="000000">
                <a:alpha val="43000"/>
              </a:srgbClr>
            </a:outerShdw>
          </a:effectLst>
        </p:spPr>
      </p:pic>
      <p:sp>
        <p:nvSpPr>
          <p:cNvPr id="5" name="CuadroTexto 4">
            <a:extLst>
              <a:ext uri="{FF2B5EF4-FFF2-40B4-BE49-F238E27FC236}">
                <a16:creationId xmlns:a16="http://schemas.microsoft.com/office/drawing/2014/main" id="{86BABBCB-1783-9AD2-3CD4-A0A292700AD2}"/>
              </a:ext>
            </a:extLst>
          </p:cNvPr>
          <p:cNvSpPr txBox="1"/>
          <p:nvPr/>
        </p:nvSpPr>
        <p:spPr>
          <a:xfrm>
            <a:off x="2806641" y="5884784"/>
            <a:ext cx="9212688" cy="646331"/>
          </a:xfrm>
          <a:prstGeom prst="rect">
            <a:avLst/>
          </a:prstGeom>
          <a:noFill/>
        </p:spPr>
        <p:txBody>
          <a:bodyPr wrap="square">
            <a:spAutoFit/>
          </a:bodyPr>
          <a:lstStyle/>
          <a:p>
            <a:r>
              <a:rPr lang="es-ES" b="1" dirty="0"/>
              <a:t>¡Cuán buenas son las palabras habladas en sazón! ¡Cuánta fortaleza dará una palabra de esperanza, valor y determinación! AFC64 163.3</a:t>
            </a:r>
          </a:p>
        </p:txBody>
      </p:sp>
      <p:sp>
        <p:nvSpPr>
          <p:cNvPr id="14" name="CuadroTexto 13">
            <a:extLst>
              <a:ext uri="{FF2B5EF4-FFF2-40B4-BE49-F238E27FC236}">
                <a16:creationId xmlns:a16="http://schemas.microsoft.com/office/drawing/2014/main" id="{AF5A1167-37C8-B687-90A7-D892D1986616}"/>
              </a:ext>
            </a:extLst>
          </p:cNvPr>
          <p:cNvSpPr txBox="1"/>
          <p:nvPr/>
        </p:nvSpPr>
        <p:spPr>
          <a:xfrm>
            <a:off x="2811278" y="3821148"/>
            <a:ext cx="5364017" cy="1200329"/>
          </a:xfrm>
          <a:prstGeom prst="rect">
            <a:avLst/>
          </a:prstGeom>
          <a:noFill/>
        </p:spPr>
        <p:txBody>
          <a:bodyPr wrap="square">
            <a:spAutoFit/>
          </a:bodyPr>
          <a:lstStyle/>
          <a:p>
            <a:r>
              <a:rPr lang="es-ES" b="1" dirty="0"/>
              <a:t>Debemos hablar palabras que consuelen y estimulen, palabras afectuosas y alentadoras. Que sirvan de ayuda y sean una bendición. </a:t>
            </a:r>
          </a:p>
          <a:p>
            <a:r>
              <a:rPr lang="es-ES" b="1" dirty="0"/>
              <a:t>Hablemos en tonos agradables y placenteros. </a:t>
            </a:r>
          </a:p>
        </p:txBody>
      </p:sp>
      <p:sp>
        <p:nvSpPr>
          <p:cNvPr id="18" name="CuadroTexto 17">
            <a:extLst>
              <a:ext uri="{FF2B5EF4-FFF2-40B4-BE49-F238E27FC236}">
                <a16:creationId xmlns:a16="http://schemas.microsoft.com/office/drawing/2014/main" id="{6BD46C37-A26A-7B24-4961-FDC759C8620B}"/>
              </a:ext>
            </a:extLst>
          </p:cNvPr>
          <p:cNvSpPr txBox="1"/>
          <p:nvPr/>
        </p:nvSpPr>
        <p:spPr>
          <a:xfrm>
            <a:off x="2806641" y="5021477"/>
            <a:ext cx="9385359" cy="923330"/>
          </a:xfrm>
          <a:prstGeom prst="rect">
            <a:avLst/>
          </a:prstGeom>
          <a:noFill/>
        </p:spPr>
        <p:txBody>
          <a:bodyPr wrap="square">
            <a:spAutoFit/>
          </a:bodyPr>
          <a:lstStyle/>
          <a:p>
            <a:r>
              <a:rPr lang="es-ES" b="1" dirty="0"/>
              <a:t>Si alguien te habla en forma provocativa, no pronuncies una sola palabra. La peor reprensión que puedes dar a una persona que te ha lanzado palabras provocadoras, es mantener silencio, hasta que puedas hablar con voz calmada y agradable. VEUC 74.1</a:t>
            </a:r>
          </a:p>
        </p:txBody>
      </p:sp>
      <p:sp>
        <p:nvSpPr>
          <p:cNvPr id="20" name="CuadroTexto 19">
            <a:extLst>
              <a:ext uri="{FF2B5EF4-FFF2-40B4-BE49-F238E27FC236}">
                <a16:creationId xmlns:a16="http://schemas.microsoft.com/office/drawing/2014/main" id="{36212937-5DEC-2444-B405-127CDDDF3F63}"/>
              </a:ext>
            </a:extLst>
          </p:cNvPr>
          <p:cNvSpPr txBox="1"/>
          <p:nvPr/>
        </p:nvSpPr>
        <p:spPr>
          <a:xfrm>
            <a:off x="2783151" y="6433817"/>
            <a:ext cx="9118127" cy="369332"/>
          </a:xfrm>
          <a:prstGeom prst="rect">
            <a:avLst/>
          </a:prstGeom>
          <a:noFill/>
        </p:spPr>
        <p:txBody>
          <a:bodyPr wrap="square">
            <a:spAutoFit/>
          </a:bodyPr>
          <a:lstStyle/>
          <a:p>
            <a:r>
              <a:rPr lang="es-ES" b="1" dirty="0"/>
              <a:t>“Manzana de oro con figuras de plata es la palabra dicha como conviene”. (Proverbios 25:11)</a:t>
            </a:r>
          </a:p>
        </p:txBody>
      </p:sp>
      <p:sp>
        <p:nvSpPr>
          <p:cNvPr id="23" name="CuadroTexto 22">
            <a:extLst>
              <a:ext uri="{FF2B5EF4-FFF2-40B4-BE49-F238E27FC236}">
                <a16:creationId xmlns:a16="http://schemas.microsoft.com/office/drawing/2014/main" id="{7F7993A5-4DE9-672B-55DA-1DBF988345CC}"/>
              </a:ext>
            </a:extLst>
          </p:cNvPr>
          <p:cNvSpPr txBox="1"/>
          <p:nvPr/>
        </p:nvSpPr>
        <p:spPr>
          <a:xfrm>
            <a:off x="5955955" y="126256"/>
            <a:ext cx="6107888" cy="923330"/>
          </a:xfrm>
          <a:prstGeom prst="rect">
            <a:avLst/>
          </a:prstGeom>
          <a:noFill/>
        </p:spPr>
        <p:txBody>
          <a:bodyPr wrap="square">
            <a:spAutoFit/>
          </a:bodyPr>
          <a:lstStyle/>
          <a:p>
            <a:r>
              <a:rPr lang="es-ES" b="1" dirty="0"/>
              <a:t>David sabía cómo, cuándo y qué hablar. Cuando su hermano </a:t>
            </a:r>
            <a:r>
              <a:rPr lang="es-ES" b="1" dirty="0" err="1"/>
              <a:t>Eliab</a:t>
            </a:r>
            <a:r>
              <a:rPr lang="es-ES" b="1" dirty="0"/>
              <a:t> le habló a David  airado y con acusaciones falsas, éste le respondió respetuosamente, pero con decisión.</a:t>
            </a:r>
          </a:p>
        </p:txBody>
      </p:sp>
    </p:spTree>
    <p:extLst>
      <p:ext uri="{BB962C8B-B14F-4D97-AF65-F5344CB8AC3E}">
        <p14:creationId xmlns:p14="http://schemas.microsoft.com/office/powerpoint/2010/main" val="465063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par>
                          <p:cTn id="16" fill="hold">
                            <p:stCondLst>
                              <p:cond delay="1500"/>
                            </p:stCondLst>
                            <p:childTnLst>
                              <p:par>
                                <p:cTn id="17" presetID="2" presetClass="entr" presetSubtype="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2" presetClass="entr" presetSubtype="2"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1+#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left)">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left)">
                                      <p:cBhvr>
                                        <p:cTn id="61" dur="5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wipe(left)">
                                      <p:cBhvr>
                                        <p:cTn id="66" dur="500"/>
                                        <p:tgtEl>
                                          <p:spTgt spid="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left)">
                                      <p:cBhvr>
                                        <p:cTn id="7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5" grpId="0"/>
      <p:bldP spid="14" grpId="0"/>
      <p:bldP spid="18" grpId="0"/>
      <p:bldP spid="20" grpId="0"/>
      <p:bldP spid="23"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1101</TotalTime>
  <Words>2495</Words>
  <Application>Microsoft Office PowerPoint</Application>
  <PresentationFormat>Panorámica</PresentationFormat>
  <Paragraphs>57</Paragraphs>
  <Slides>12</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12</vt:i4>
      </vt:variant>
    </vt:vector>
  </HeadingPairs>
  <TitlesOfParts>
    <vt:vector size="16"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142</cp:revision>
  <dcterms:created xsi:type="dcterms:W3CDTF">2023-09-21T15:02:40Z</dcterms:created>
  <dcterms:modified xsi:type="dcterms:W3CDTF">2023-10-01T14:08:54Z</dcterms:modified>
</cp:coreProperties>
</file>