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9" r:id="rId2"/>
    <p:sldId id="274" r:id="rId3"/>
    <p:sldId id="260" r:id="rId4"/>
    <p:sldId id="268" r:id="rId5"/>
    <p:sldId id="269" r:id="rId6"/>
    <p:sldId id="261" r:id="rId7"/>
    <p:sldId id="262" r:id="rId8"/>
    <p:sldId id="270" r:id="rId9"/>
    <p:sldId id="273" r:id="rId10"/>
    <p:sldId id="264" r:id="rId11"/>
    <p:sldId id="271" r:id="rId12"/>
    <p:sldId id="265" r:id="rId13"/>
    <p:sldId id="266" r:id="rId14"/>
    <p:sldId id="263" r:id="rId15"/>
    <p:sldId id="272" r:id="rId16"/>
    <p:sldId id="267" r:id="rId17"/>
  </p:sldIdLst>
  <p:sldSz cx="12192000" cy="6858000"/>
  <p:notesSz cx="6858000" cy="9144000"/>
  <p:embeddedFontLst>
    <p:embeddedFont>
      <p:font typeface="BatmanForeverAlternate" panose="00000400000000000000" pitchFamily="2" charset="0"/>
      <p:regular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90D8"/>
    <a:srgbClr val="FBF9FA"/>
    <a:srgbClr val="0094D1"/>
    <a:srgbClr val="E2525A"/>
    <a:srgbClr val="802426"/>
    <a:srgbClr val="996226"/>
    <a:srgbClr val="8A2733"/>
    <a:srgbClr val="528477"/>
    <a:srgbClr val="597657"/>
    <a:srgbClr val="0E8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19" autoAdjust="0"/>
    <p:restoredTop sz="94660"/>
  </p:normalViewPr>
  <p:slideViewPr>
    <p:cSldViewPr snapToGrid="0">
      <p:cViewPr varScale="1">
        <p:scale>
          <a:sx n="94" d="100"/>
          <a:sy n="94" d="100"/>
        </p:scale>
        <p:origin x="150"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pn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pn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725C0F-035C-4CC8-8DB7-69CCB159A6A8}" type="doc">
      <dgm:prSet loTypeId="urn:microsoft.com/office/officeart/2008/layout/BendingPictureCaptionList" loCatId="picture" qsTypeId="urn:microsoft.com/office/officeart/2005/8/quickstyle/simple1" qsCatId="simple" csTypeId="urn:microsoft.com/office/officeart/2005/8/colors/colorful4" csCatId="colorful" phldr="1"/>
      <dgm:spPr/>
      <dgm:t>
        <a:bodyPr/>
        <a:lstStyle/>
        <a:p>
          <a:endParaRPr lang="es-ES"/>
        </a:p>
      </dgm:t>
    </dgm:pt>
    <dgm:pt modelId="{BB6C35A0-09F7-4F72-9294-5144298AA601}">
      <dgm:prSet custT="1"/>
      <dgm:spPr>
        <a:solidFill>
          <a:srgbClr val="CC00CC"/>
        </a:solidFill>
        <a:scene3d>
          <a:camera prst="orthographicFront"/>
          <a:lightRig rig="threePt" dir="t"/>
        </a:scene3d>
        <a:sp3d>
          <a:bevelT prst="relaxedInset"/>
        </a:sp3d>
      </dgm:spPr>
      <dgm:t>
        <a:bodyPr/>
        <a:lstStyle/>
        <a:p>
          <a:r>
            <a:rPr lang="es-ES" sz="1800" b="1" dirty="0">
              <a:effectLst>
                <a:outerShdw blurRad="38100" dist="38100" dir="2700000" algn="tl">
                  <a:srgbClr val="000000">
                    <a:alpha val="43137"/>
                  </a:srgbClr>
                </a:outerShdw>
              </a:effectLst>
            </a:rPr>
            <a:t>Faraón:</a:t>
          </a:r>
          <a:br>
            <a:rPr lang="es-ES"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Génesis 41:1-8</a:t>
          </a:r>
        </a:p>
      </dgm:t>
    </dgm:pt>
    <dgm:pt modelId="{15A7589E-5D3A-4A47-8D3B-595790FCC857}" type="parTrans" cxnId="{AE470C36-0E6B-498C-87F7-334A98D732A8}">
      <dgm:prSet/>
      <dgm:spPr/>
      <dgm:t>
        <a:bodyPr/>
        <a:lstStyle/>
        <a:p>
          <a:endParaRPr lang="es-ES" sz="1800" b="1">
            <a:effectLst>
              <a:outerShdw blurRad="38100" dist="38100" dir="2700000" algn="tl">
                <a:srgbClr val="000000">
                  <a:alpha val="43137"/>
                </a:srgbClr>
              </a:outerShdw>
            </a:effectLst>
          </a:endParaRPr>
        </a:p>
      </dgm:t>
    </dgm:pt>
    <dgm:pt modelId="{C2805776-39CA-40C8-BF1E-518D758196FF}" type="sibTrans" cxnId="{AE470C36-0E6B-498C-87F7-334A98D732A8}">
      <dgm:prSet/>
      <dgm:spPr/>
      <dgm:t>
        <a:bodyPr/>
        <a:lstStyle/>
        <a:p>
          <a:endParaRPr lang="es-ES" sz="1800" b="1">
            <a:effectLst>
              <a:outerShdw blurRad="38100" dist="38100" dir="2700000" algn="tl">
                <a:srgbClr val="000000">
                  <a:alpha val="43137"/>
                </a:srgbClr>
              </a:outerShdw>
            </a:effectLst>
          </a:endParaRPr>
        </a:p>
      </dgm:t>
    </dgm:pt>
    <dgm:pt modelId="{524BEF57-E716-47A4-A0FA-21DE8EFC32AF}">
      <dgm:prSet custT="1"/>
      <dgm:spPr>
        <a:solidFill>
          <a:schemeClr val="accent6">
            <a:lumMod val="75000"/>
          </a:schemeClr>
        </a:solidFill>
        <a:scene3d>
          <a:camera prst="orthographicFront"/>
          <a:lightRig rig="threePt" dir="t"/>
        </a:scene3d>
        <a:sp3d>
          <a:bevelT prst="relaxedInset"/>
        </a:sp3d>
      </dgm:spPr>
      <dgm:t>
        <a:bodyPr/>
        <a:lstStyle/>
        <a:p>
          <a:r>
            <a:rPr lang="es-ES" sz="1800" b="1" dirty="0">
              <a:effectLst>
                <a:outerShdw blurRad="38100" dist="38100" dir="2700000" algn="tl">
                  <a:srgbClr val="000000">
                    <a:alpha val="43137"/>
                  </a:srgbClr>
                </a:outerShdw>
              </a:effectLst>
            </a:rPr>
            <a:t>Nabucodonosor: Daniel 2, 4</a:t>
          </a:r>
        </a:p>
      </dgm:t>
    </dgm:pt>
    <dgm:pt modelId="{A7522CA5-0DE9-4980-9E71-BB7CDD74CBE3}" type="parTrans" cxnId="{B569A02F-1D38-4F08-839C-1156AEEB3FCB}">
      <dgm:prSet/>
      <dgm:spPr/>
      <dgm:t>
        <a:bodyPr/>
        <a:lstStyle/>
        <a:p>
          <a:endParaRPr lang="es-ES" sz="1800" b="1">
            <a:effectLst>
              <a:outerShdw blurRad="38100" dist="38100" dir="2700000" algn="tl">
                <a:srgbClr val="000000">
                  <a:alpha val="43137"/>
                </a:srgbClr>
              </a:outerShdw>
            </a:effectLst>
          </a:endParaRPr>
        </a:p>
      </dgm:t>
    </dgm:pt>
    <dgm:pt modelId="{3C379C79-8591-4BDD-A387-C625CCE2EEB8}" type="sibTrans" cxnId="{B569A02F-1D38-4F08-839C-1156AEEB3FCB}">
      <dgm:prSet/>
      <dgm:spPr/>
      <dgm:t>
        <a:bodyPr/>
        <a:lstStyle/>
        <a:p>
          <a:endParaRPr lang="es-ES" sz="1800" b="1">
            <a:effectLst>
              <a:outerShdw blurRad="38100" dist="38100" dir="2700000" algn="tl">
                <a:srgbClr val="000000">
                  <a:alpha val="43137"/>
                </a:srgbClr>
              </a:outerShdw>
            </a:effectLst>
          </a:endParaRPr>
        </a:p>
      </dgm:t>
    </dgm:pt>
    <dgm:pt modelId="{73DC275B-C756-4103-99D1-8ADFAF077180}">
      <dgm:prSet custT="1">
        <dgm:style>
          <a:lnRef idx="0">
            <a:scrgbClr r="0" g="0" b="0"/>
          </a:lnRef>
          <a:fillRef idx="0">
            <a:scrgbClr r="0" g="0" b="0"/>
          </a:fillRef>
          <a:effectRef idx="0">
            <a:scrgbClr r="0" g="0" b="0"/>
          </a:effectRef>
          <a:fontRef idx="minor">
            <a:schemeClr val="lt1"/>
          </a:fontRef>
        </dgm:style>
      </dgm:prSet>
      <dgm:spPr>
        <a:solidFill>
          <a:schemeClr val="accent2">
            <a:lumMod val="75000"/>
          </a:schemeClr>
        </a:solidFill>
        <a:ln>
          <a:noFill/>
        </a:ln>
        <a:scene3d>
          <a:camera prst="orthographicFront"/>
          <a:lightRig rig="threePt" dir="t"/>
        </a:scene3d>
        <a:sp3d>
          <a:bevelT prst="relaxedInset"/>
        </a:sp3d>
      </dgm:spPr>
      <dgm:t>
        <a:bodyPr/>
        <a:lstStyle/>
        <a:p>
          <a:r>
            <a:rPr lang="es-ES" sz="1800" b="1" dirty="0">
              <a:effectLst>
                <a:outerShdw blurRad="38100" dist="38100" dir="2700000" algn="tl">
                  <a:srgbClr val="000000">
                    <a:alpha val="43137"/>
                  </a:srgbClr>
                </a:outerShdw>
              </a:effectLst>
            </a:rPr>
            <a:t>Daniel:</a:t>
          </a:r>
          <a:br>
            <a:rPr lang="es-ES"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Daniel 2, 7, 8</a:t>
          </a:r>
        </a:p>
      </dgm:t>
    </dgm:pt>
    <dgm:pt modelId="{4208446C-8FC3-4E42-810D-C15CE5EE5E1C}" type="parTrans" cxnId="{E14EFFEB-ECA2-4515-9AF2-19AFCD9F071C}">
      <dgm:prSet/>
      <dgm:spPr/>
      <dgm:t>
        <a:bodyPr/>
        <a:lstStyle/>
        <a:p>
          <a:endParaRPr lang="es-ES" sz="1800" b="1">
            <a:effectLst>
              <a:outerShdw blurRad="38100" dist="38100" dir="2700000" algn="tl">
                <a:srgbClr val="000000">
                  <a:alpha val="43137"/>
                </a:srgbClr>
              </a:outerShdw>
            </a:effectLst>
          </a:endParaRPr>
        </a:p>
      </dgm:t>
    </dgm:pt>
    <dgm:pt modelId="{AB30CDD2-563A-469B-AAC8-4FBE01606336}" type="sibTrans" cxnId="{E14EFFEB-ECA2-4515-9AF2-19AFCD9F071C}">
      <dgm:prSet/>
      <dgm:spPr/>
      <dgm:t>
        <a:bodyPr/>
        <a:lstStyle/>
        <a:p>
          <a:endParaRPr lang="es-ES" sz="1800" b="1">
            <a:effectLst>
              <a:outerShdw blurRad="38100" dist="38100" dir="2700000" algn="tl">
                <a:srgbClr val="000000">
                  <a:alpha val="43137"/>
                </a:srgbClr>
              </a:outerShdw>
            </a:effectLst>
          </a:endParaRPr>
        </a:p>
      </dgm:t>
    </dgm:pt>
    <dgm:pt modelId="{E14B0A9B-D02C-4666-B936-C631EDC62C2E}">
      <dgm:prSet custT="1"/>
      <dgm:spPr>
        <a:solidFill>
          <a:srgbClr val="7030A0"/>
        </a:solidFill>
        <a:scene3d>
          <a:camera prst="orthographicFront"/>
          <a:lightRig rig="threePt" dir="t"/>
        </a:scene3d>
        <a:sp3d>
          <a:bevelT prst="relaxedInset"/>
        </a:sp3d>
      </dgm:spPr>
      <dgm:t>
        <a:bodyPr/>
        <a:lstStyle/>
        <a:p>
          <a:r>
            <a:rPr lang="es-ES" sz="1800" b="1" dirty="0">
              <a:effectLst>
                <a:outerShdw blurRad="38100" dist="38100" dir="2700000" algn="tl">
                  <a:srgbClr val="000000">
                    <a:alpha val="43137"/>
                  </a:srgbClr>
                </a:outerShdw>
              </a:effectLst>
            </a:rPr>
            <a:t>Jacob:</a:t>
          </a:r>
          <a:br>
            <a:rPr lang="es-ES"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Génesis 28: 10-13</a:t>
          </a:r>
        </a:p>
      </dgm:t>
    </dgm:pt>
    <dgm:pt modelId="{0212F096-8023-47B8-8EE7-75A5003A2BAD}" type="parTrans" cxnId="{E6AD4E47-9C26-48CD-9973-68B9982CAE37}">
      <dgm:prSet/>
      <dgm:spPr/>
      <dgm:t>
        <a:bodyPr/>
        <a:lstStyle/>
        <a:p>
          <a:endParaRPr lang="es-ES" sz="1800" b="1">
            <a:effectLst>
              <a:outerShdw blurRad="38100" dist="38100" dir="2700000" algn="tl">
                <a:srgbClr val="000000">
                  <a:alpha val="43137"/>
                </a:srgbClr>
              </a:outerShdw>
            </a:effectLst>
          </a:endParaRPr>
        </a:p>
      </dgm:t>
    </dgm:pt>
    <dgm:pt modelId="{205B2A0E-E34E-4222-8AC1-623A2A4BC590}" type="sibTrans" cxnId="{E6AD4E47-9C26-48CD-9973-68B9982CAE37}">
      <dgm:prSet/>
      <dgm:spPr/>
      <dgm:t>
        <a:bodyPr/>
        <a:lstStyle/>
        <a:p>
          <a:endParaRPr lang="es-ES" sz="1800" b="1">
            <a:effectLst>
              <a:outerShdw blurRad="38100" dist="38100" dir="2700000" algn="tl">
                <a:srgbClr val="000000">
                  <a:alpha val="43137"/>
                </a:srgbClr>
              </a:outerShdw>
            </a:effectLst>
          </a:endParaRPr>
        </a:p>
      </dgm:t>
    </dgm:pt>
    <dgm:pt modelId="{9E241754-F0E1-4F5B-BE90-2C49B0F546D0}">
      <dgm:prSet custT="1"/>
      <dgm:spPr>
        <a:solidFill>
          <a:schemeClr val="accent5">
            <a:lumMod val="75000"/>
          </a:schemeClr>
        </a:solidFill>
        <a:scene3d>
          <a:camera prst="orthographicFront"/>
          <a:lightRig rig="threePt" dir="t"/>
        </a:scene3d>
        <a:sp3d>
          <a:bevelT prst="relaxedInset"/>
        </a:sp3d>
      </dgm:spPr>
      <dgm:t>
        <a:bodyPr/>
        <a:lstStyle/>
        <a:p>
          <a:r>
            <a:rPr lang="es-ES" sz="1800" b="1" dirty="0">
              <a:effectLst>
                <a:outerShdw blurRad="38100" dist="38100" dir="2700000" algn="tl">
                  <a:srgbClr val="000000">
                    <a:alpha val="43137"/>
                  </a:srgbClr>
                </a:outerShdw>
              </a:effectLst>
            </a:rPr>
            <a:t>Pedro:</a:t>
          </a:r>
          <a:br>
            <a:rPr lang="es-ES"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Hechos 10</a:t>
          </a:r>
        </a:p>
      </dgm:t>
    </dgm:pt>
    <dgm:pt modelId="{DA1D8AEE-D4F8-4B76-B298-05528206F2F8}" type="parTrans" cxnId="{B09EFAFB-8242-474B-B4A7-8EF1ADEF1FB3}">
      <dgm:prSet/>
      <dgm:spPr/>
      <dgm:t>
        <a:bodyPr/>
        <a:lstStyle/>
        <a:p>
          <a:endParaRPr lang="es-ES" sz="1800" b="1">
            <a:effectLst>
              <a:outerShdw blurRad="38100" dist="38100" dir="2700000" algn="tl">
                <a:srgbClr val="000000">
                  <a:alpha val="43137"/>
                </a:srgbClr>
              </a:outerShdw>
            </a:effectLst>
          </a:endParaRPr>
        </a:p>
      </dgm:t>
    </dgm:pt>
    <dgm:pt modelId="{92DDF6EC-80A7-4FAF-A56D-501F0FEEAF39}" type="sibTrans" cxnId="{B09EFAFB-8242-474B-B4A7-8EF1ADEF1FB3}">
      <dgm:prSet/>
      <dgm:spPr/>
      <dgm:t>
        <a:bodyPr/>
        <a:lstStyle/>
        <a:p>
          <a:endParaRPr lang="es-ES" sz="1800" b="1">
            <a:effectLst>
              <a:outerShdw blurRad="38100" dist="38100" dir="2700000" algn="tl">
                <a:srgbClr val="000000">
                  <a:alpha val="43137"/>
                </a:srgbClr>
              </a:outerShdw>
            </a:effectLst>
          </a:endParaRPr>
        </a:p>
      </dgm:t>
    </dgm:pt>
    <dgm:pt modelId="{D14C2CC2-A44F-44D4-B1B9-4B5648595388}" type="pres">
      <dgm:prSet presAssocID="{32725C0F-035C-4CC8-8DB7-69CCB159A6A8}" presName="Name0" presStyleCnt="0">
        <dgm:presLayoutVars>
          <dgm:dir/>
          <dgm:resizeHandles val="exact"/>
        </dgm:presLayoutVars>
      </dgm:prSet>
      <dgm:spPr/>
    </dgm:pt>
    <dgm:pt modelId="{747CAED6-DBDC-45FE-82E4-64F4CE505242}" type="pres">
      <dgm:prSet presAssocID="{BB6C35A0-09F7-4F72-9294-5144298AA601}" presName="composite" presStyleCnt="0"/>
      <dgm:spPr>
        <a:scene3d>
          <a:camera prst="orthographicFront"/>
          <a:lightRig rig="threePt" dir="t"/>
        </a:scene3d>
        <a:sp3d>
          <a:bevelT prst="relaxedInset"/>
        </a:sp3d>
      </dgm:spPr>
    </dgm:pt>
    <dgm:pt modelId="{E3A4625D-450D-43DB-8E7B-D4841F911A67}" type="pres">
      <dgm:prSet presAssocID="{BB6C35A0-09F7-4F72-9294-5144298AA601}" presName="rect1" presStyleLbl="bgImgPlace1" presStyleIdx="0" presStyleCnt="5" custScaleX="105712" custScaleY="107362"/>
      <dgm:spPr>
        <a:blipFill rotWithShape="1">
          <a:blip xmlns:r="http://schemas.openxmlformats.org/officeDocument/2006/relationships" r:embed="rId1"/>
          <a:srcRect/>
          <a:stretch>
            <a:fillRect l="-4000" r="-4000"/>
          </a:stretch>
        </a:blipFill>
        <a:scene3d>
          <a:camera prst="orthographicFront"/>
          <a:lightRig rig="threePt" dir="t"/>
        </a:scene3d>
        <a:sp3d>
          <a:bevelT prst="relaxedInset"/>
        </a:sp3d>
      </dgm:spPr>
    </dgm:pt>
    <dgm:pt modelId="{A50F6FA1-66DF-4F0B-AF3C-E4C19C6B162E}" type="pres">
      <dgm:prSet presAssocID="{BB6C35A0-09F7-4F72-9294-5144298AA601}" presName="wedgeRectCallout1" presStyleLbl="node1" presStyleIdx="0" presStyleCnt="5" custScaleX="134145" custScaleY="225295" custLinFactY="22068" custLinFactNeighborY="100000">
        <dgm:presLayoutVars>
          <dgm:bulletEnabled val="1"/>
        </dgm:presLayoutVars>
      </dgm:prSet>
      <dgm:spPr/>
    </dgm:pt>
    <dgm:pt modelId="{DBA21FA0-F9DF-4C1B-84F6-4D426BF46A44}" type="pres">
      <dgm:prSet presAssocID="{C2805776-39CA-40C8-BF1E-518D758196FF}" presName="sibTrans" presStyleCnt="0"/>
      <dgm:spPr>
        <a:scene3d>
          <a:camera prst="orthographicFront"/>
          <a:lightRig rig="threePt" dir="t"/>
        </a:scene3d>
        <a:sp3d>
          <a:bevelT prst="relaxedInset"/>
        </a:sp3d>
      </dgm:spPr>
    </dgm:pt>
    <dgm:pt modelId="{F781CB02-8649-4888-B212-4C9492E2FD79}" type="pres">
      <dgm:prSet presAssocID="{524BEF57-E716-47A4-A0FA-21DE8EFC32AF}" presName="composite" presStyleCnt="0"/>
      <dgm:spPr>
        <a:scene3d>
          <a:camera prst="orthographicFront"/>
          <a:lightRig rig="threePt" dir="t"/>
        </a:scene3d>
        <a:sp3d>
          <a:bevelT prst="relaxedInset"/>
        </a:sp3d>
      </dgm:spPr>
    </dgm:pt>
    <dgm:pt modelId="{ECE16DB2-C690-475B-9AED-FA0E0BFBB5BE}" type="pres">
      <dgm:prSet presAssocID="{524BEF57-E716-47A4-A0FA-21DE8EFC32AF}" presName="rect1" presStyleLbl="bgImgPlace1" presStyleIdx="1" presStyleCnt="5" custScaleX="128647" custScaleY="107362"/>
      <dgm:spPr>
        <a:blipFill rotWithShape="1">
          <a:blip xmlns:r="http://schemas.openxmlformats.org/officeDocument/2006/relationships" r:embed="rId2"/>
          <a:srcRect/>
          <a:stretch>
            <a:fillRect l="-6000" r="-6000"/>
          </a:stretch>
        </a:blipFill>
        <a:scene3d>
          <a:camera prst="orthographicFront"/>
          <a:lightRig rig="threePt" dir="t"/>
        </a:scene3d>
        <a:sp3d>
          <a:bevelT prst="relaxedInset"/>
        </a:sp3d>
      </dgm:spPr>
    </dgm:pt>
    <dgm:pt modelId="{59373668-6F28-46B5-A19D-7DB9ECCC098A}" type="pres">
      <dgm:prSet presAssocID="{524BEF57-E716-47A4-A0FA-21DE8EFC32AF}" presName="wedgeRectCallout1" presStyleLbl="node1" presStyleIdx="1" presStyleCnt="5" custScaleX="138592" custScaleY="225295" custLinFactY="22068" custLinFactNeighborY="100000">
        <dgm:presLayoutVars>
          <dgm:bulletEnabled val="1"/>
        </dgm:presLayoutVars>
      </dgm:prSet>
      <dgm:spPr/>
    </dgm:pt>
    <dgm:pt modelId="{45A5F741-B3D7-4416-BE14-CD188D04675A}" type="pres">
      <dgm:prSet presAssocID="{3C379C79-8591-4BDD-A387-C625CCE2EEB8}" presName="sibTrans" presStyleCnt="0"/>
      <dgm:spPr>
        <a:scene3d>
          <a:camera prst="orthographicFront"/>
          <a:lightRig rig="threePt" dir="t"/>
        </a:scene3d>
        <a:sp3d>
          <a:bevelT prst="relaxedInset"/>
        </a:sp3d>
      </dgm:spPr>
    </dgm:pt>
    <dgm:pt modelId="{8978CAD1-71F0-4222-AB1C-12C25448698D}" type="pres">
      <dgm:prSet presAssocID="{73DC275B-C756-4103-99D1-8ADFAF077180}" presName="composite" presStyleCnt="0"/>
      <dgm:spPr>
        <a:scene3d>
          <a:camera prst="orthographicFront"/>
          <a:lightRig rig="threePt" dir="t"/>
        </a:scene3d>
        <a:sp3d>
          <a:bevelT prst="relaxedInset"/>
        </a:sp3d>
      </dgm:spPr>
    </dgm:pt>
    <dgm:pt modelId="{E6899600-8F9A-4528-9615-B75E8C0A6894}" type="pres">
      <dgm:prSet presAssocID="{73DC275B-C756-4103-99D1-8ADFAF077180}" presName="rect1" presStyleLbl="bgImgPlace1" presStyleIdx="2" presStyleCnt="5" custScaleX="105712" custScaleY="107362"/>
      <dgm:spPr>
        <a:blipFill rotWithShape="1">
          <a:blip xmlns:r="http://schemas.openxmlformats.org/officeDocument/2006/relationships" r:embed="rId3"/>
          <a:srcRect/>
          <a:stretch>
            <a:fillRect l="-4000" r="-4000"/>
          </a:stretch>
        </a:blipFill>
        <a:scene3d>
          <a:camera prst="orthographicFront"/>
          <a:lightRig rig="threePt" dir="t"/>
        </a:scene3d>
        <a:sp3d>
          <a:bevelT prst="relaxedInset"/>
        </a:sp3d>
      </dgm:spPr>
    </dgm:pt>
    <dgm:pt modelId="{DAC0FA37-1028-4066-A0FD-DA2C729A3995}" type="pres">
      <dgm:prSet presAssocID="{73DC275B-C756-4103-99D1-8ADFAF077180}" presName="wedgeRectCallout1" presStyleLbl="node1" presStyleIdx="2" presStyleCnt="5" custScaleX="114648" custScaleY="225295" custLinFactY="22068" custLinFactNeighborY="100000">
        <dgm:presLayoutVars>
          <dgm:bulletEnabled val="1"/>
        </dgm:presLayoutVars>
      </dgm:prSet>
      <dgm:spPr/>
    </dgm:pt>
    <dgm:pt modelId="{7B608E06-8630-4036-8720-D81BFBB9343C}" type="pres">
      <dgm:prSet presAssocID="{AB30CDD2-563A-469B-AAC8-4FBE01606336}" presName="sibTrans" presStyleCnt="0"/>
      <dgm:spPr>
        <a:scene3d>
          <a:camera prst="orthographicFront"/>
          <a:lightRig rig="threePt" dir="t"/>
        </a:scene3d>
        <a:sp3d>
          <a:bevelT prst="relaxedInset"/>
        </a:sp3d>
      </dgm:spPr>
    </dgm:pt>
    <dgm:pt modelId="{FD1C7090-5C55-49AA-99B2-55A31982C1B0}" type="pres">
      <dgm:prSet presAssocID="{E14B0A9B-D02C-4666-B936-C631EDC62C2E}" presName="composite" presStyleCnt="0"/>
      <dgm:spPr>
        <a:scene3d>
          <a:camera prst="orthographicFront"/>
          <a:lightRig rig="threePt" dir="t"/>
        </a:scene3d>
        <a:sp3d>
          <a:bevelT prst="relaxedInset"/>
        </a:sp3d>
      </dgm:spPr>
    </dgm:pt>
    <dgm:pt modelId="{7EDF5085-B707-4B0D-847B-D568AADFB627}" type="pres">
      <dgm:prSet presAssocID="{E14B0A9B-D02C-4666-B936-C631EDC62C2E}" presName="rect1" presStyleLbl="bgImgPlace1" presStyleIdx="3" presStyleCnt="5" custScaleX="105712" custScaleY="107362"/>
      <dgm:spPr>
        <a:blipFill rotWithShape="1">
          <a:blip xmlns:r="http://schemas.openxmlformats.org/officeDocument/2006/relationships" r:embed="rId4"/>
          <a:srcRect/>
          <a:stretch>
            <a:fillRect t="-31000" b="-31000"/>
          </a:stretch>
        </a:blipFill>
        <a:scene3d>
          <a:camera prst="orthographicFront"/>
          <a:lightRig rig="threePt" dir="t"/>
        </a:scene3d>
        <a:sp3d>
          <a:bevelT prst="relaxedInset"/>
        </a:sp3d>
      </dgm:spPr>
    </dgm:pt>
    <dgm:pt modelId="{7EC892BB-9D2F-4080-AD85-2E71549DEF5E}" type="pres">
      <dgm:prSet presAssocID="{E14B0A9B-D02C-4666-B936-C631EDC62C2E}" presName="wedgeRectCallout1" presStyleLbl="node1" presStyleIdx="3" presStyleCnt="5" custScaleX="114886" custScaleY="225295" custLinFactY="22068" custLinFactNeighborY="100000">
        <dgm:presLayoutVars>
          <dgm:bulletEnabled val="1"/>
        </dgm:presLayoutVars>
      </dgm:prSet>
      <dgm:spPr/>
    </dgm:pt>
    <dgm:pt modelId="{9FDD42E8-225E-40E7-94C8-28A508C87B98}" type="pres">
      <dgm:prSet presAssocID="{205B2A0E-E34E-4222-8AC1-623A2A4BC590}" presName="sibTrans" presStyleCnt="0"/>
      <dgm:spPr>
        <a:scene3d>
          <a:camera prst="orthographicFront"/>
          <a:lightRig rig="threePt" dir="t"/>
        </a:scene3d>
        <a:sp3d>
          <a:bevelT prst="relaxedInset"/>
        </a:sp3d>
      </dgm:spPr>
    </dgm:pt>
    <dgm:pt modelId="{39F639F3-CBE2-44DC-92F3-BF6610F5A45B}" type="pres">
      <dgm:prSet presAssocID="{9E241754-F0E1-4F5B-BE90-2C49B0F546D0}" presName="composite" presStyleCnt="0"/>
      <dgm:spPr>
        <a:scene3d>
          <a:camera prst="orthographicFront"/>
          <a:lightRig rig="threePt" dir="t"/>
        </a:scene3d>
        <a:sp3d>
          <a:bevelT prst="relaxedInset"/>
        </a:sp3d>
      </dgm:spPr>
    </dgm:pt>
    <dgm:pt modelId="{E68E551F-87DA-4FE0-A31C-0744752EAAF2}" type="pres">
      <dgm:prSet presAssocID="{9E241754-F0E1-4F5B-BE90-2C49B0F546D0}" presName="rect1" presStyleLbl="bgImgPlace1" presStyleIdx="4" presStyleCnt="5" custScaleX="105712" custScaleY="107362"/>
      <dgm:spPr>
        <a:blipFill rotWithShape="1">
          <a:blip xmlns:r="http://schemas.openxmlformats.org/officeDocument/2006/relationships" r:embed="rId5"/>
          <a:srcRect/>
          <a:stretch>
            <a:fillRect t="-23000" b="-23000"/>
          </a:stretch>
        </a:blipFill>
        <a:scene3d>
          <a:camera prst="orthographicFront"/>
          <a:lightRig rig="threePt" dir="t"/>
        </a:scene3d>
        <a:sp3d>
          <a:bevelT prst="relaxedInset"/>
        </a:sp3d>
      </dgm:spPr>
    </dgm:pt>
    <dgm:pt modelId="{0ECBF240-E1B9-4C07-8CE1-E1EEAD786CBF}" type="pres">
      <dgm:prSet presAssocID="{9E241754-F0E1-4F5B-BE90-2C49B0F546D0}" presName="wedgeRectCallout1" presStyleLbl="node1" presStyleIdx="4" presStyleCnt="5" custScaleX="114648" custScaleY="225295" custLinFactY="22068" custLinFactNeighborY="100000">
        <dgm:presLayoutVars>
          <dgm:bulletEnabled val="1"/>
        </dgm:presLayoutVars>
      </dgm:prSet>
      <dgm:spPr/>
    </dgm:pt>
  </dgm:ptLst>
  <dgm:cxnLst>
    <dgm:cxn modelId="{E4A5B603-B3AA-4E85-8256-03BEEF48D391}" type="presOf" srcId="{BB6C35A0-09F7-4F72-9294-5144298AA601}" destId="{A50F6FA1-66DF-4F0B-AF3C-E4C19C6B162E}" srcOrd="0" destOrd="0" presId="urn:microsoft.com/office/officeart/2008/layout/BendingPictureCaptionList"/>
    <dgm:cxn modelId="{DF4B9625-4C93-43FE-A18B-A3AC300D687E}" type="presOf" srcId="{73DC275B-C756-4103-99D1-8ADFAF077180}" destId="{DAC0FA37-1028-4066-A0FD-DA2C729A3995}" srcOrd="0" destOrd="0" presId="urn:microsoft.com/office/officeart/2008/layout/BendingPictureCaptionList"/>
    <dgm:cxn modelId="{B569A02F-1D38-4F08-839C-1156AEEB3FCB}" srcId="{32725C0F-035C-4CC8-8DB7-69CCB159A6A8}" destId="{524BEF57-E716-47A4-A0FA-21DE8EFC32AF}" srcOrd="1" destOrd="0" parTransId="{A7522CA5-0DE9-4980-9E71-BB7CDD74CBE3}" sibTransId="{3C379C79-8591-4BDD-A387-C625CCE2EEB8}"/>
    <dgm:cxn modelId="{AE470C36-0E6B-498C-87F7-334A98D732A8}" srcId="{32725C0F-035C-4CC8-8DB7-69CCB159A6A8}" destId="{BB6C35A0-09F7-4F72-9294-5144298AA601}" srcOrd="0" destOrd="0" parTransId="{15A7589E-5D3A-4A47-8D3B-595790FCC857}" sibTransId="{C2805776-39CA-40C8-BF1E-518D758196FF}"/>
    <dgm:cxn modelId="{E6AD4E47-9C26-48CD-9973-68B9982CAE37}" srcId="{32725C0F-035C-4CC8-8DB7-69CCB159A6A8}" destId="{E14B0A9B-D02C-4666-B936-C631EDC62C2E}" srcOrd="3" destOrd="0" parTransId="{0212F096-8023-47B8-8EE7-75A5003A2BAD}" sibTransId="{205B2A0E-E34E-4222-8AC1-623A2A4BC590}"/>
    <dgm:cxn modelId="{5684EDBE-A0D5-49DB-9E5F-85905D5EFF13}" type="presOf" srcId="{E14B0A9B-D02C-4666-B936-C631EDC62C2E}" destId="{7EC892BB-9D2F-4080-AD85-2E71549DEF5E}" srcOrd="0" destOrd="0" presId="urn:microsoft.com/office/officeart/2008/layout/BendingPictureCaptionList"/>
    <dgm:cxn modelId="{C3CBDED2-41FD-4F84-B344-CEA10FF8BFE5}" type="presOf" srcId="{524BEF57-E716-47A4-A0FA-21DE8EFC32AF}" destId="{59373668-6F28-46B5-A19D-7DB9ECCC098A}" srcOrd="0" destOrd="0" presId="urn:microsoft.com/office/officeart/2008/layout/BendingPictureCaptionList"/>
    <dgm:cxn modelId="{BC0EC6E0-04C1-45E3-9CC3-561E07ED1E63}" type="presOf" srcId="{32725C0F-035C-4CC8-8DB7-69CCB159A6A8}" destId="{D14C2CC2-A44F-44D4-B1B9-4B5648595388}" srcOrd="0" destOrd="0" presId="urn:microsoft.com/office/officeart/2008/layout/BendingPictureCaptionList"/>
    <dgm:cxn modelId="{E9A450E9-C767-4BA2-B9FA-3066B50BFE4C}" type="presOf" srcId="{9E241754-F0E1-4F5B-BE90-2C49B0F546D0}" destId="{0ECBF240-E1B9-4C07-8CE1-E1EEAD786CBF}" srcOrd="0" destOrd="0" presId="urn:microsoft.com/office/officeart/2008/layout/BendingPictureCaptionList"/>
    <dgm:cxn modelId="{E14EFFEB-ECA2-4515-9AF2-19AFCD9F071C}" srcId="{32725C0F-035C-4CC8-8DB7-69CCB159A6A8}" destId="{73DC275B-C756-4103-99D1-8ADFAF077180}" srcOrd="2" destOrd="0" parTransId="{4208446C-8FC3-4E42-810D-C15CE5EE5E1C}" sibTransId="{AB30CDD2-563A-469B-AAC8-4FBE01606336}"/>
    <dgm:cxn modelId="{B09EFAFB-8242-474B-B4A7-8EF1ADEF1FB3}" srcId="{32725C0F-035C-4CC8-8DB7-69CCB159A6A8}" destId="{9E241754-F0E1-4F5B-BE90-2C49B0F546D0}" srcOrd="4" destOrd="0" parTransId="{DA1D8AEE-D4F8-4B76-B298-05528206F2F8}" sibTransId="{92DDF6EC-80A7-4FAF-A56D-501F0FEEAF39}"/>
    <dgm:cxn modelId="{C65F79BA-8BB9-4C4A-B44A-0C1FE8D69B6F}" type="presParOf" srcId="{D14C2CC2-A44F-44D4-B1B9-4B5648595388}" destId="{747CAED6-DBDC-45FE-82E4-64F4CE505242}" srcOrd="0" destOrd="0" presId="urn:microsoft.com/office/officeart/2008/layout/BendingPictureCaptionList"/>
    <dgm:cxn modelId="{6AA2D952-3D30-48A1-AA04-CF0A103D80D3}" type="presParOf" srcId="{747CAED6-DBDC-45FE-82E4-64F4CE505242}" destId="{E3A4625D-450D-43DB-8E7B-D4841F911A67}" srcOrd="0" destOrd="0" presId="urn:microsoft.com/office/officeart/2008/layout/BendingPictureCaptionList"/>
    <dgm:cxn modelId="{24610354-B04C-41CC-93FD-9696D6D47232}" type="presParOf" srcId="{747CAED6-DBDC-45FE-82E4-64F4CE505242}" destId="{A50F6FA1-66DF-4F0B-AF3C-E4C19C6B162E}" srcOrd="1" destOrd="0" presId="urn:microsoft.com/office/officeart/2008/layout/BendingPictureCaptionList"/>
    <dgm:cxn modelId="{96492F4D-61DE-424F-B773-2BE1AA9D3AE9}" type="presParOf" srcId="{D14C2CC2-A44F-44D4-B1B9-4B5648595388}" destId="{DBA21FA0-F9DF-4C1B-84F6-4D426BF46A44}" srcOrd="1" destOrd="0" presId="urn:microsoft.com/office/officeart/2008/layout/BendingPictureCaptionList"/>
    <dgm:cxn modelId="{45455939-A047-4882-AD12-97EC3C2DEA0E}" type="presParOf" srcId="{D14C2CC2-A44F-44D4-B1B9-4B5648595388}" destId="{F781CB02-8649-4888-B212-4C9492E2FD79}" srcOrd="2" destOrd="0" presId="urn:microsoft.com/office/officeart/2008/layout/BendingPictureCaptionList"/>
    <dgm:cxn modelId="{7BBD65F2-7536-492F-897F-F0AE0F847206}" type="presParOf" srcId="{F781CB02-8649-4888-B212-4C9492E2FD79}" destId="{ECE16DB2-C690-475B-9AED-FA0E0BFBB5BE}" srcOrd="0" destOrd="0" presId="urn:microsoft.com/office/officeart/2008/layout/BendingPictureCaptionList"/>
    <dgm:cxn modelId="{9C3AA528-9EFD-42B5-9528-FBDD919C7C18}" type="presParOf" srcId="{F781CB02-8649-4888-B212-4C9492E2FD79}" destId="{59373668-6F28-46B5-A19D-7DB9ECCC098A}" srcOrd="1" destOrd="0" presId="urn:microsoft.com/office/officeart/2008/layout/BendingPictureCaptionList"/>
    <dgm:cxn modelId="{491AB688-0C7A-446D-9BA2-6800F5500164}" type="presParOf" srcId="{D14C2CC2-A44F-44D4-B1B9-4B5648595388}" destId="{45A5F741-B3D7-4416-BE14-CD188D04675A}" srcOrd="3" destOrd="0" presId="urn:microsoft.com/office/officeart/2008/layout/BendingPictureCaptionList"/>
    <dgm:cxn modelId="{FBF1C744-FD4D-46D9-8418-5C127DB5FA6A}" type="presParOf" srcId="{D14C2CC2-A44F-44D4-B1B9-4B5648595388}" destId="{8978CAD1-71F0-4222-AB1C-12C25448698D}" srcOrd="4" destOrd="0" presId="urn:microsoft.com/office/officeart/2008/layout/BendingPictureCaptionList"/>
    <dgm:cxn modelId="{C0455CD9-53E6-4F43-8267-3EB2C10AA9EA}" type="presParOf" srcId="{8978CAD1-71F0-4222-AB1C-12C25448698D}" destId="{E6899600-8F9A-4528-9615-B75E8C0A6894}" srcOrd="0" destOrd="0" presId="urn:microsoft.com/office/officeart/2008/layout/BendingPictureCaptionList"/>
    <dgm:cxn modelId="{A65135B6-1376-47BE-8AAD-A081C712298E}" type="presParOf" srcId="{8978CAD1-71F0-4222-AB1C-12C25448698D}" destId="{DAC0FA37-1028-4066-A0FD-DA2C729A3995}" srcOrd="1" destOrd="0" presId="urn:microsoft.com/office/officeart/2008/layout/BendingPictureCaptionList"/>
    <dgm:cxn modelId="{C9364BCC-FEE4-4FEF-8147-E5DBD2810EF6}" type="presParOf" srcId="{D14C2CC2-A44F-44D4-B1B9-4B5648595388}" destId="{7B608E06-8630-4036-8720-D81BFBB9343C}" srcOrd="5" destOrd="0" presId="urn:microsoft.com/office/officeart/2008/layout/BendingPictureCaptionList"/>
    <dgm:cxn modelId="{AE10FC42-0266-490F-B732-D6524F9487D9}" type="presParOf" srcId="{D14C2CC2-A44F-44D4-B1B9-4B5648595388}" destId="{FD1C7090-5C55-49AA-99B2-55A31982C1B0}" srcOrd="6" destOrd="0" presId="urn:microsoft.com/office/officeart/2008/layout/BendingPictureCaptionList"/>
    <dgm:cxn modelId="{039E11D8-3843-4620-934C-C521A2ADFD07}" type="presParOf" srcId="{FD1C7090-5C55-49AA-99B2-55A31982C1B0}" destId="{7EDF5085-B707-4B0D-847B-D568AADFB627}" srcOrd="0" destOrd="0" presId="urn:microsoft.com/office/officeart/2008/layout/BendingPictureCaptionList"/>
    <dgm:cxn modelId="{1E58EC12-5C10-4A24-9852-B8A4412B0534}" type="presParOf" srcId="{FD1C7090-5C55-49AA-99B2-55A31982C1B0}" destId="{7EC892BB-9D2F-4080-AD85-2E71549DEF5E}" srcOrd="1" destOrd="0" presId="urn:microsoft.com/office/officeart/2008/layout/BendingPictureCaptionList"/>
    <dgm:cxn modelId="{CBE9DB49-0CB0-4D80-A58D-1B99B9579EBC}" type="presParOf" srcId="{D14C2CC2-A44F-44D4-B1B9-4B5648595388}" destId="{9FDD42E8-225E-40E7-94C8-28A508C87B98}" srcOrd="7" destOrd="0" presId="urn:microsoft.com/office/officeart/2008/layout/BendingPictureCaptionList"/>
    <dgm:cxn modelId="{D8718FDB-2171-44E4-AFA2-8AF27972310D}" type="presParOf" srcId="{D14C2CC2-A44F-44D4-B1B9-4B5648595388}" destId="{39F639F3-CBE2-44DC-92F3-BF6610F5A45B}" srcOrd="8" destOrd="0" presId="urn:microsoft.com/office/officeart/2008/layout/BendingPictureCaptionList"/>
    <dgm:cxn modelId="{5C66615F-AFD2-4A8A-AAEE-A6933081ADE7}" type="presParOf" srcId="{39F639F3-CBE2-44DC-92F3-BF6610F5A45B}" destId="{E68E551F-87DA-4FE0-A31C-0744752EAAF2}" srcOrd="0" destOrd="0" presId="urn:microsoft.com/office/officeart/2008/layout/BendingPictureCaptionList"/>
    <dgm:cxn modelId="{81352F62-8126-46E2-941B-473BEDF84CEC}" type="presParOf" srcId="{39F639F3-CBE2-44DC-92F3-BF6610F5A45B}" destId="{0ECBF240-E1B9-4C07-8CE1-E1EEAD786CBF}" srcOrd="1" destOrd="0" presId="urn:microsoft.com/office/officeart/2008/layout/BendingPictureCa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4625D-450D-43DB-8E7B-D4841F911A67}">
      <dsp:nvSpPr>
        <dsp:cNvPr id="0" name=""/>
        <dsp:cNvSpPr/>
      </dsp:nvSpPr>
      <dsp:spPr>
        <a:xfrm>
          <a:off x="49070" y="628740"/>
          <a:ext cx="1502422" cy="1220698"/>
        </a:xfrm>
        <a:prstGeom prst="rect">
          <a:avLst/>
        </a:prstGeom>
        <a:blipFill rotWithShape="1">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sp>
    <dsp:sp modelId="{A50F6FA1-66DF-4F0B-AF3C-E4C19C6B162E}">
      <dsp:nvSpPr>
        <dsp:cNvPr id="0" name=""/>
        <dsp:cNvSpPr/>
      </dsp:nvSpPr>
      <dsp:spPr>
        <a:xfrm>
          <a:off x="1622" y="1930348"/>
          <a:ext cx="1696806" cy="896555"/>
        </a:xfrm>
        <a:prstGeom prst="wedgeRectCallout">
          <a:avLst>
            <a:gd name="adj1" fmla="val 20250"/>
            <a:gd name="adj2" fmla="val -60700"/>
          </a:avLst>
        </a:prstGeom>
        <a:solidFill>
          <a:srgbClr val="CC00CC"/>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Faraón:</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Génesis 41:1-8</a:t>
          </a:r>
        </a:p>
      </dsp:txBody>
      <dsp:txXfrm>
        <a:off x="1622" y="1930348"/>
        <a:ext cx="1696806" cy="896555"/>
      </dsp:txXfrm>
    </dsp:sp>
    <dsp:sp modelId="{ECE16DB2-C690-475B-9AED-FA0E0BFBB5BE}">
      <dsp:nvSpPr>
        <dsp:cNvPr id="0" name=""/>
        <dsp:cNvSpPr/>
      </dsp:nvSpPr>
      <dsp:spPr>
        <a:xfrm>
          <a:off x="1840552" y="628740"/>
          <a:ext cx="1828383" cy="1220698"/>
        </a:xfrm>
        <a:prstGeom prst="rect">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sp>
    <dsp:sp modelId="{59373668-6F28-46B5-A19D-7DB9ECCC098A}">
      <dsp:nvSpPr>
        <dsp:cNvPr id="0" name=""/>
        <dsp:cNvSpPr/>
      </dsp:nvSpPr>
      <dsp:spPr>
        <a:xfrm>
          <a:off x="1927959" y="1930348"/>
          <a:ext cx="1753056" cy="896555"/>
        </a:xfrm>
        <a:prstGeom prst="wedgeRectCallout">
          <a:avLst>
            <a:gd name="adj1" fmla="val 20250"/>
            <a:gd name="adj2" fmla="val -607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Nabucodonosor: Daniel 2, 4</a:t>
          </a:r>
        </a:p>
      </dsp:txBody>
      <dsp:txXfrm>
        <a:off x="1927959" y="1930348"/>
        <a:ext cx="1753056" cy="896555"/>
      </dsp:txXfrm>
    </dsp:sp>
    <dsp:sp modelId="{E6899600-8F9A-4528-9615-B75E8C0A6894}">
      <dsp:nvSpPr>
        <dsp:cNvPr id="0" name=""/>
        <dsp:cNvSpPr/>
      </dsp:nvSpPr>
      <dsp:spPr>
        <a:xfrm>
          <a:off x="3823140" y="628740"/>
          <a:ext cx="1502422" cy="1220698"/>
        </a:xfrm>
        <a:prstGeom prst="rect">
          <a:avLst/>
        </a:prstGeom>
        <a:blipFill rotWithShape="1">
          <a:blip xmlns:r="http://schemas.openxmlformats.org/officeDocument/2006/relationships" r:embed="rId3"/>
          <a:srcRect/>
          <a:stretch>
            <a:fillRect l="-4000" r="-4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sp>
    <dsp:sp modelId="{DAC0FA37-1028-4066-A0FD-DA2C729A3995}">
      <dsp:nvSpPr>
        <dsp:cNvPr id="0" name=""/>
        <dsp:cNvSpPr/>
      </dsp:nvSpPr>
      <dsp:spPr>
        <a:xfrm>
          <a:off x="3899000" y="1930348"/>
          <a:ext cx="1450187" cy="896555"/>
        </a:xfrm>
        <a:prstGeom prst="wedgeRectCallout">
          <a:avLst>
            <a:gd name="adj1" fmla="val 20250"/>
            <a:gd name="adj2" fmla="val -60700"/>
          </a:avLst>
        </a:prstGeom>
        <a:solidFill>
          <a:schemeClr val="accent2">
            <a:lumMod val="75000"/>
          </a:schemeClr>
        </a:solidFill>
        <a:ln>
          <a:noFill/>
        </a:ln>
        <a:effectLst/>
        <a:scene3d>
          <a:camera prst="orthographicFront"/>
          <a:lightRig rig="threePt" dir="t"/>
        </a:scene3d>
        <a:sp3d>
          <a:bevelT prst="relaxedInset"/>
        </a:sp3d>
      </dsp:spPr>
      <dsp:style>
        <a:lnRef idx="0">
          <a:scrgbClr r="0" g="0" b="0"/>
        </a:lnRef>
        <a:fillRef idx="0">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Daniel:</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Daniel 2, 7, 8</a:t>
          </a:r>
        </a:p>
      </dsp:txBody>
      <dsp:txXfrm>
        <a:off x="3899000" y="1930348"/>
        <a:ext cx="1450187" cy="896555"/>
      </dsp:txXfrm>
    </dsp:sp>
    <dsp:sp modelId="{7EDF5085-B707-4B0D-847B-D568AADFB627}">
      <dsp:nvSpPr>
        <dsp:cNvPr id="0" name=""/>
        <dsp:cNvSpPr/>
      </dsp:nvSpPr>
      <dsp:spPr>
        <a:xfrm>
          <a:off x="5491312" y="628740"/>
          <a:ext cx="1502422" cy="1220698"/>
        </a:xfrm>
        <a:prstGeom prst="rect">
          <a:avLst/>
        </a:prstGeom>
        <a:blipFill rotWithShape="1">
          <a:blip xmlns:r="http://schemas.openxmlformats.org/officeDocument/2006/relationships" r:embed="rId4"/>
          <a:srcRect/>
          <a:stretch>
            <a:fillRect t="-31000" b="-31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sp>
    <dsp:sp modelId="{7EC892BB-9D2F-4080-AD85-2E71549DEF5E}">
      <dsp:nvSpPr>
        <dsp:cNvPr id="0" name=""/>
        <dsp:cNvSpPr/>
      </dsp:nvSpPr>
      <dsp:spPr>
        <a:xfrm>
          <a:off x="5565668" y="1930348"/>
          <a:ext cx="1453198" cy="896555"/>
        </a:xfrm>
        <a:prstGeom prst="wedgeRectCallout">
          <a:avLst>
            <a:gd name="adj1" fmla="val 20250"/>
            <a:gd name="adj2" fmla="val -60700"/>
          </a:avLst>
        </a:prstGeom>
        <a:solidFill>
          <a:srgbClr val="7030A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Jacob:</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Génesis 28: 10-13</a:t>
          </a:r>
        </a:p>
      </dsp:txBody>
      <dsp:txXfrm>
        <a:off x="5565668" y="1930348"/>
        <a:ext cx="1453198" cy="896555"/>
      </dsp:txXfrm>
    </dsp:sp>
    <dsp:sp modelId="{E68E551F-87DA-4FE0-A31C-0744752EAAF2}">
      <dsp:nvSpPr>
        <dsp:cNvPr id="0" name=""/>
        <dsp:cNvSpPr/>
      </dsp:nvSpPr>
      <dsp:spPr>
        <a:xfrm>
          <a:off x="7160990" y="628740"/>
          <a:ext cx="1502422" cy="1220698"/>
        </a:xfrm>
        <a:prstGeom prst="rect">
          <a:avLst/>
        </a:prstGeom>
        <a:blipFill rotWithShape="1">
          <a:blip xmlns:r="http://schemas.openxmlformats.org/officeDocument/2006/relationships" r:embed="rId5"/>
          <a:srcRect/>
          <a:stretch>
            <a:fillRect t="-23000" b="-23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sp>
    <dsp:sp modelId="{0ECBF240-E1B9-4C07-8CE1-E1EEAD786CBF}">
      <dsp:nvSpPr>
        <dsp:cNvPr id="0" name=""/>
        <dsp:cNvSpPr/>
      </dsp:nvSpPr>
      <dsp:spPr>
        <a:xfrm>
          <a:off x="7236850" y="1930348"/>
          <a:ext cx="1450187" cy="896555"/>
        </a:xfrm>
        <a:prstGeom prst="wedgeRectCallout">
          <a:avLst>
            <a:gd name="adj1" fmla="val 20250"/>
            <a:gd name="adj2" fmla="val -607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Pedro:</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Hechos 10</a:t>
          </a:r>
        </a:p>
      </dsp:txBody>
      <dsp:txXfrm>
        <a:off x="7236850" y="1930348"/>
        <a:ext cx="1450187" cy="89655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24073F-E2FB-87B7-11B2-D867C770549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DDC3265-5DD9-454D-26F1-13519CD08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BE52E2-1889-0CE1-DB1F-FEFB5464D41A}"/>
              </a:ext>
            </a:extLst>
          </p:cNvPr>
          <p:cNvSpPr>
            <a:spLocks noGrp="1"/>
          </p:cNvSpPr>
          <p:nvPr>
            <p:ph type="dt" sz="half" idx="10"/>
          </p:nvPr>
        </p:nvSpPr>
        <p:spPr/>
        <p:txBody>
          <a:bodyPr/>
          <a:lstStyle/>
          <a:p>
            <a:fld id="{FFBC9263-D1D7-4AD0-AA05-42EC5F7FF343}" type="datetimeFigureOut">
              <a:rPr lang="es-ES" smtClean="0"/>
              <a:t>19/03/2024</a:t>
            </a:fld>
            <a:endParaRPr lang="es-ES"/>
          </a:p>
        </p:txBody>
      </p:sp>
      <p:sp>
        <p:nvSpPr>
          <p:cNvPr id="5" name="Marcador de pie de página 4">
            <a:extLst>
              <a:ext uri="{FF2B5EF4-FFF2-40B4-BE49-F238E27FC236}">
                <a16:creationId xmlns:a16="http://schemas.microsoft.com/office/drawing/2014/main" id="{4EE8CE56-B544-F462-A53D-E5F833BBD9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62775D-45CC-7435-139A-5432D90A348A}"/>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1760382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2374DA-9819-149F-FFB6-BDCA58F58E9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2223F3F-0709-2C49-730C-B017202A55F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39B96F-DD28-0E87-C885-42C31D0D6DFA}"/>
              </a:ext>
            </a:extLst>
          </p:cNvPr>
          <p:cNvSpPr>
            <a:spLocks noGrp="1"/>
          </p:cNvSpPr>
          <p:nvPr>
            <p:ph type="dt" sz="half" idx="10"/>
          </p:nvPr>
        </p:nvSpPr>
        <p:spPr/>
        <p:txBody>
          <a:bodyPr/>
          <a:lstStyle/>
          <a:p>
            <a:fld id="{FFBC9263-D1D7-4AD0-AA05-42EC5F7FF343}" type="datetimeFigureOut">
              <a:rPr lang="es-ES" smtClean="0"/>
              <a:t>19/03/2024</a:t>
            </a:fld>
            <a:endParaRPr lang="es-ES"/>
          </a:p>
        </p:txBody>
      </p:sp>
      <p:sp>
        <p:nvSpPr>
          <p:cNvPr id="5" name="Marcador de pie de página 4">
            <a:extLst>
              <a:ext uri="{FF2B5EF4-FFF2-40B4-BE49-F238E27FC236}">
                <a16:creationId xmlns:a16="http://schemas.microsoft.com/office/drawing/2014/main" id="{E53CE691-AF42-430F-D08F-B4DA3C43B6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FA2F5F-4FDB-5E21-CDB3-E09A9848E392}"/>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240466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55359AE-82BF-DE42-ADB1-E0A0FD2425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D905892-47C1-156A-8C03-F792C91A925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A8ED45-16C3-2F5E-208A-4A137EDC912C}"/>
              </a:ext>
            </a:extLst>
          </p:cNvPr>
          <p:cNvSpPr>
            <a:spLocks noGrp="1"/>
          </p:cNvSpPr>
          <p:nvPr>
            <p:ph type="dt" sz="half" idx="10"/>
          </p:nvPr>
        </p:nvSpPr>
        <p:spPr/>
        <p:txBody>
          <a:bodyPr/>
          <a:lstStyle/>
          <a:p>
            <a:fld id="{FFBC9263-D1D7-4AD0-AA05-42EC5F7FF343}" type="datetimeFigureOut">
              <a:rPr lang="es-ES" smtClean="0"/>
              <a:t>19/03/2024</a:t>
            </a:fld>
            <a:endParaRPr lang="es-ES"/>
          </a:p>
        </p:txBody>
      </p:sp>
      <p:sp>
        <p:nvSpPr>
          <p:cNvPr id="5" name="Marcador de pie de página 4">
            <a:extLst>
              <a:ext uri="{FF2B5EF4-FFF2-40B4-BE49-F238E27FC236}">
                <a16:creationId xmlns:a16="http://schemas.microsoft.com/office/drawing/2014/main" id="{CD927862-68C9-5B7F-5F91-400DD97732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DBC3B2-F3AD-A012-CC1B-639D7AFC40D5}"/>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4191324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B5E84E-9A01-C593-93CD-AF5D854C41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F425A3-EE25-9A47-B285-23C01DB0A0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BC06CD-186A-22DF-06C7-3D329EFBBB93}"/>
              </a:ext>
            </a:extLst>
          </p:cNvPr>
          <p:cNvSpPr>
            <a:spLocks noGrp="1"/>
          </p:cNvSpPr>
          <p:nvPr>
            <p:ph type="dt" sz="half" idx="10"/>
          </p:nvPr>
        </p:nvSpPr>
        <p:spPr/>
        <p:txBody>
          <a:bodyPr/>
          <a:lstStyle/>
          <a:p>
            <a:fld id="{FFBC9263-D1D7-4AD0-AA05-42EC5F7FF343}" type="datetimeFigureOut">
              <a:rPr lang="es-ES" smtClean="0"/>
              <a:t>19/03/2024</a:t>
            </a:fld>
            <a:endParaRPr lang="es-ES"/>
          </a:p>
        </p:txBody>
      </p:sp>
      <p:sp>
        <p:nvSpPr>
          <p:cNvPr id="5" name="Marcador de pie de página 4">
            <a:extLst>
              <a:ext uri="{FF2B5EF4-FFF2-40B4-BE49-F238E27FC236}">
                <a16:creationId xmlns:a16="http://schemas.microsoft.com/office/drawing/2014/main" id="{018C1802-10CA-A669-F92E-CDB79DBBD1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F8319E-7BD6-F871-8BBF-8C48556A9DA0}"/>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48212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E7D8A9-4472-ABC8-97F0-AE3D9827353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67E03A-ECA8-AAEA-B99C-D3A4D3E30D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B726A1-159C-57D6-0472-365904D2E211}"/>
              </a:ext>
            </a:extLst>
          </p:cNvPr>
          <p:cNvSpPr>
            <a:spLocks noGrp="1"/>
          </p:cNvSpPr>
          <p:nvPr>
            <p:ph type="dt" sz="half" idx="10"/>
          </p:nvPr>
        </p:nvSpPr>
        <p:spPr/>
        <p:txBody>
          <a:bodyPr/>
          <a:lstStyle/>
          <a:p>
            <a:fld id="{FFBC9263-D1D7-4AD0-AA05-42EC5F7FF343}" type="datetimeFigureOut">
              <a:rPr lang="es-ES" smtClean="0"/>
              <a:t>19/03/2024</a:t>
            </a:fld>
            <a:endParaRPr lang="es-ES"/>
          </a:p>
        </p:txBody>
      </p:sp>
      <p:sp>
        <p:nvSpPr>
          <p:cNvPr id="5" name="Marcador de pie de página 4">
            <a:extLst>
              <a:ext uri="{FF2B5EF4-FFF2-40B4-BE49-F238E27FC236}">
                <a16:creationId xmlns:a16="http://schemas.microsoft.com/office/drawing/2014/main" id="{2FF8D76C-CDB5-2037-34EF-26819330C6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8491000-80D1-8CAF-F5CE-D4760D6EE58E}"/>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119211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F967C-3519-782C-E5F1-743994BFA4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59243C3-46EA-E674-489A-47C96320F5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211B2A3-A2DB-AE64-B2CF-96079F6F5B0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82381C4-3830-E4EF-568E-4F33FDDC7FE6}"/>
              </a:ext>
            </a:extLst>
          </p:cNvPr>
          <p:cNvSpPr>
            <a:spLocks noGrp="1"/>
          </p:cNvSpPr>
          <p:nvPr>
            <p:ph type="dt" sz="half" idx="10"/>
          </p:nvPr>
        </p:nvSpPr>
        <p:spPr/>
        <p:txBody>
          <a:bodyPr/>
          <a:lstStyle/>
          <a:p>
            <a:fld id="{FFBC9263-D1D7-4AD0-AA05-42EC5F7FF343}" type="datetimeFigureOut">
              <a:rPr lang="es-ES" smtClean="0"/>
              <a:t>19/03/2024</a:t>
            </a:fld>
            <a:endParaRPr lang="es-ES"/>
          </a:p>
        </p:txBody>
      </p:sp>
      <p:sp>
        <p:nvSpPr>
          <p:cNvPr id="6" name="Marcador de pie de página 5">
            <a:extLst>
              <a:ext uri="{FF2B5EF4-FFF2-40B4-BE49-F238E27FC236}">
                <a16:creationId xmlns:a16="http://schemas.microsoft.com/office/drawing/2014/main" id="{A83613A6-8522-CDB5-D71D-E01459C69E4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0A9DB0D-403A-28D3-DD58-B436EA36373A}"/>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205816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9DAEA-8BBE-464C-3B14-C3C74413F01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167D4A-D1AA-34C0-FA42-56A23834C7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22E5689-4CE3-6563-2462-58972ADA29A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A654A8B-7136-68D8-CF68-18033D4ACC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4C8F529-3E57-98C5-6221-5214D0E90C2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D97202-79A7-F2DF-CD87-476519057853}"/>
              </a:ext>
            </a:extLst>
          </p:cNvPr>
          <p:cNvSpPr>
            <a:spLocks noGrp="1"/>
          </p:cNvSpPr>
          <p:nvPr>
            <p:ph type="dt" sz="half" idx="10"/>
          </p:nvPr>
        </p:nvSpPr>
        <p:spPr/>
        <p:txBody>
          <a:bodyPr/>
          <a:lstStyle/>
          <a:p>
            <a:fld id="{FFBC9263-D1D7-4AD0-AA05-42EC5F7FF343}" type="datetimeFigureOut">
              <a:rPr lang="es-ES" smtClean="0"/>
              <a:t>19/03/2024</a:t>
            </a:fld>
            <a:endParaRPr lang="es-ES"/>
          </a:p>
        </p:txBody>
      </p:sp>
      <p:sp>
        <p:nvSpPr>
          <p:cNvPr id="8" name="Marcador de pie de página 7">
            <a:extLst>
              <a:ext uri="{FF2B5EF4-FFF2-40B4-BE49-F238E27FC236}">
                <a16:creationId xmlns:a16="http://schemas.microsoft.com/office/drawing/2014/main" id="{BAAF14CA-07FF-843F-4D14-6EF7DD9C163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F3D7823-AAF6-C793-2508-E3C7166F6E4A}"/>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4098762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6BF077-B213-66A7-062F-919B8B5755D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FB9351-9037-1C20-51BE-10B5FF460F4A}"/>
              </a:ext>
            </a:extLst>
          </p:cNvPr>
          <p:cNvSpPr>
            <a:spLocks noGrp="1"/>
          </p:cNvSpPr>
          <p:nvPr>
            <p:ph type="dt" sz="half" idx="10"/>
          </p:nvPr>
        </p:nvSpPr>
        <p:spPr/>
        <p:txBody>
          <a:bodyPr/>
          <a:lstStyle/>
          <a:p>
            <a:fld id="{FFBC9263-D1D7-4AD0-AA05-42EC5F7FF343}" type="datetimeFigureOut">
              <a:rPr lang="es-ES" smtClean="0"/>
              <a:t>19/03/2024</a:t>
            </a:fld>
            <a:endParaRPr lang="es-ES"/>
          </a:p>
        </p:txBody>
      </p:sp>
      <p:sp>
        <p:nvSpPr>
          <p:cNvPr id="4" name="Marcador de pie de página 3">
            <a:extLst>
              <a:ext uri="{FF2B5EF4-FFF2-40B4-BE49-F238E27FC236}">
                <a16:creationId xmlns:a16="http://schemas.microsoft.com/office/drawing/2014/main" id="{E612D410-A874-0EED-27BD-2F4E8BC898E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1F61142-4E78-04F4-77AB-BB8E9D99F9EE}"/>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99999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8145877-CD01-E921-DF1E-085637C53BE1}"/>
              </a:ext>
            </a:extLst>
          </p:cNvPr>
          <p:cNvSpPr>
            <a:spLocks noGrp="1"/>
          </p:cNvSpPr>
          <p:nvPr>
            <p:ph type="dt" sz="half" idx="10"/>
          </p:nvPr>
        </p:nvSpPr>
        <p:spPr/>
        <p:txBody>
          <a:bodyPr/>
          <a:lstStyle/>
          <a:p>
            <a:fld id="{FFBC9263-D1D7-4AD0-AA05-42EC5F7FF343}" type="datetimeFigureOut">
              <a:rPr lang="es-ES" smtClean="0"/>
              <a:t>19/03/2024</a:t>
            </a:fld>
            <a:endParaRPr lang="es-ES"/>
          </a:p>
        </p:txBody>
      </p:sp>
      <p:sp>
        <p:nvSpPr>
          <p:cNvPr id="3" name="Marcador de pie de página 2">
            <a:extLst>
              <a:ext uri="{FF2B5EF4-FFF2-40B4-BE49-F238E27FC236}">
                <a16:creationId xmlns:a16="http://schemas.microsoft.com/office/drawing/2014/main" id="{E7FD7602-14AA-CD5D-D152-BF6A7CC2D17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F24A95F-4BAC-FA6F-11F3-4C2C195E7EBE}"/>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139149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784978-D2FE-9555-E3C7-4F4F5559449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90A106-1AF6-99A9-6EAD-8733432DB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5A66439-DA81-0E4A-4382-4243F2494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5C897A6-8526-CA43-7F04-CA989857667F}"/>
              </a:ext>
            </a:extLst>
          </p:cNvPr>
          <p:cNvSpPr>
            <a:spLocks noGrp="1"/>
          </p:cNvSpPr>
          <p:nvPr>
            <p:ph type="dt" sz="half" idx="10"/>
          </p:nvPr>
        </p:nvSpPr>
        <p:spPr/>
        <p:txBody>
          <a:bodyPr/>
          <a:lstStyle/>
          <a:p>
            <a:fld id="{FFBC9263-D1D7-4AD0-AA05-42EC5F7FF343}" type="datetimeFigureOut">
              <a:rPr lang="es-ES" smtClean="0"/>
              <a:t>19/03/2024</a:t>
            </a:fld>
            <a:endParaRPr lang="es-ES"/>
          </a:p>
        </p:txBody>
      </p:sp>
      <p:sp>
        <p:nvSpPr>
          <p:cNvPr id="6" name="Marcador de pie de página 5">
            <a:extLst>
              <a:ext uri="{FF2B5EF4-FFF2-40B4-BE49-F238E27FC236}">
                <a16:creationId xmlns:a16="http://schemas.microsoft.com/office/drawing/2014/main" id="{23C8A416-0755-A111-9916-B55F4E329A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817E2C-91B0-D9A0-260A-996DAA721B80}"/>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3330300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FA773-9058-1F58-BD4C-DDEE672550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AD340CE-0EE1-A71A-1CC4-A63603554D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2543711-BB3D-157B-3D9D-12CBE0B56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913C98-D600-0509-DC9A-DCC898969E56}"/>
              </a:ext>
            </a:extLst>
          </p:cNvPr>
          <p:cNvSpPr>
            <a:spLocks noGrp="1"/>
          </p:cNvSpPr>
          <p:nvPr>
            <p:ph type="dt" sz="half" idx="10"/>
          </p:nvPr>
        </p:nvSpPr>
        <p:spPr/>
        <p:txBody>
          <a:bodyPr/>
          <a:lstStyle/>
          <a:p>
            <a:fld id="{FFBC9263-D1D7-4AD0-AA05-42EC5F7FF343}" type="datetimeFigureOut">
              <a:rPr lang="es-ES" smtClean="0"/>
              <a:t>19/03/2024</a:t>
            </a:fld>
            <a:endParaRPr lang="es-ES"/>
          </a:p>
        </p:txBody>
      </p:sp>
      <p:sp>
        <p:nvSpPr>
          <p:cNvPr id="6" name="Marcador de pie de página 5">
            <a:extLst>
              <a:ext uri="{FF2B5EF4-FFF2-40B4-BE49-F238E27FC236}">
                <a16:creationId xmlns:a16="http://schemas.microsoft.com/office/drawing/2014/main" id="{7C48DBFB-E39F-08FA-879E-8A85C3C0F16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46613CA-F06D-9BD5-31E6-F33AF55ACC32}"/>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333035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A8F96B5-1392-5FC2-6609-F1384E9F7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577EAF-09B9-7B91-7E10-DBA6596897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419BBC-9258-549C-A602-6F6EE6838B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C9263-D1D7-4AD0-AA05-42EC5F7FF343}" type="datetimeFigureOut">
              <a:rPr lang="es-ES" smtClean="0"/>
              <a:t>19/03/2024</a:t>
            </a:fld>
            <a:endParaRPr lang="es-ES"/>
          </a:p>
        </p:txBody>
      </p:sp>
      <p:sp>
        <p:nvSpPr>
          <p:cNvPr id="5" name="Marcador de pie de página 4">
            <a:extLst>
              <a:ext uri="{FF2B5EF4-FFF2-40B4-BE49-F238E27FC236}">
                <a16:creationId xmlns:a16="http://schemas.microsoft.com/office/drawing/2014/main" id="{20623FD7-5D79-8D4B-2FA3-5A6CED7CC4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948E8E1-7071-2FFC-0C63-E4F03946A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3C105-90B4-4E9C-A450-EE049B01E037}" type="slidenum">
              <a:rPr lang="es-ES" smtClean="0"/>
              <a:t>‹Nº›</a:t>
            </a:fld>
            <a:endParaRPr lang="es-ES"/>
          </a:p>
        </p:txBody>
      </p:sp>
    </p:spTree>
    <p:extLst>
      <p:ext uri="{BB962C8B-B14F-4D97-AF65-F5344CB8AC3E}">
        <p14:creationId xmlns:p14="http://schemas.microsoft.com/office/powerpoint/2010/main" val="3376648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0.jpg"/><Relationship Id="rId7" Type="http://schemas.openxmlformats.org/officeDocument/2006/relationships/diagramLayout" Target="../diagrams/layout1.xml"/><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2.jpg"/><Relationship Id="rId10" Type="http://schemas.microsoft.com/office/2007/relationships/diagramDrawing" Target="../diagrams/drawing1.xml"/><Relationship Id="rId4" Type="http://schemas.openxmlformats.org/officeDocument/2006/relationships/image" Target="../media/image31.jp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g"/><Relationship Id="rId7" Type="http://schemas.microsoft.com/office/2007/relationships/hdphoto" Target="../media/hdphoto1.wdp"/><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710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DFF3C2E-19E8-4415-CAC4-9E1EAE9318FC}"/>
              </a:ext>
            </a:extLst>
          </p:cNvPr>
          <p:cNvSpPr txBox="1"/>
          <p:nvPr/>
        </p:nvSpPr>
        <p:spPr>
          <a:xfrm>
            <a:off x="4547833" y="3849172"/>
            <a:ext cx="2606002" cy="2862322"/>
          </a:xfrm>
          <a:prstGeom prst="rect">
            <a:avLst/>
          </a:prstGeom>
          <a:noFill/>
        </p:spPr>
        <p:txBody>
          <a:bodyPr wrap="square" rtlCol="0">
            <a:spAutoFit/>
          </a:bodyPr>
          <a:lstStyle/>
          <a:p>
            <a:r>
              <a:rPr lang="es-ES" b="1" dirty="0"/>
              <a:t>Dios nos puede hablar a través de sueños y visiones. Pero no todo sueño viene de Dios, pues la mente procesa durmiendo. No podemos depender de estos para seguir a Dios. Tenemos la Biblia, la naturaleza y el Espíritu Santo.</a:t>
            </a:r>
          </a:p>
        </p:txBody>
      </p:sp>
      <p:pic>
        <p:nvPicPr>
          <p:cNvPr id="34" name="Imagen 33" descr="Pintura de personas en una playa&#10;&#10;Descripción generada automáticamente con confianza media">
            <a:extLst>
              <a:ext uri="{FF2B5EF4-FFF2-40B4-BE49-F238E27FC236}">
                <a16:creationId xmlns:a16="http://schemas.microsoft.com/office/drawing/2014/main" id="{0924A50D-8FFF-6E9D-4D6F-69A02705A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169" y="4005278"/>
            <a:ext cx="2012796" cy="2684566"/>
          </a:xfrm>
          <a:prstGeom prst="rect">
            <a:avLst/>
          </a:prstGeom>
          <a:scene3d>
            <a:camera prst="orthographicFront"/>
            <a:lightRig rig="threePt" dir="t"/>
          </a:scene3d>
          <a:sp3d>
            <a:bevelT prst="angle"/>
          </a:sp3d>
        </p:spPr>
      </p:pic>
      <p:sp>
        <p:nvSpPr>
          <p:cNvPr id="18" name="Rectángulo 17">
            <a:extLst>
              <a:ext uri="{FF2B5EF4-FFF2-40B4-BE49-F238E27FC236}">
                <a16:creationId xmlns:a16="http://schemas.microsoft.com/office/drawing/2014/main" id="{3F5C18D4-D4AE-07A7-4AF3-E934AD2194D1}"/>
              </a:ext>
            </a:extLst>
          </p:cNvPr>
          <p:cNvSpPr/>
          <p:nvPr/>
        </p:nvSpPr>
        <p:spPr>
          <a:xfrm>
            <a:off x="2393956" y="3972172"/>
            <a:ext cx="2144219" cy="2657383"/>
          </a:xfrm>
          <a:prstGeom prst="rect">
            <a:avLst/>
          </a:prstGeom>
          <a:blipFill dpi="0" rotWithShape="1">
            <a:blip r:embed="rId4">
              <a:extLst>
                <a:ext uri="{28A0092B-C50C-407E-A947-70E740481C1C}">
                  <a14:useLocalDpi xmlns:a14="http://schemas.microsoft.com/office/drawing/2010/main" val="0"/>
                </a:ext>
              </a:extLst>
            </a:blip>
            <a:srcRect/>
            <a:stretch>
              <a:fillRect/>
            </a:stretch>
          </a:blipFill>
          <a:scene3d>
            <a:camera prst="orthographicFront"/>
            <a:lightRig rig="threePt" dir="t"/>
          </a:scene3d>
          <a:sp3d>
            <a:bevelT prst="angle"/>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dirty="0">
              <a:blipFill dpi="0" rotWithShape="1">
                <a:blip r:embed="rId5">
                  <a:extLst>
                    <a:ext uri="{28A0092B-C50C-407E-A947-70E740481C1C}">
                      <a14:useLocalDpi xmlns:a14="http://schemas.microsoft.com/office/drawing/2010/main" val="0"/>
                    </a:ext>
                  </a:extLst>
                </a:blip>
                <a:srcRect/>
                <a:stretch>
                  <a:fillRect/>
                </a:stretch>
              </a:blipFill>
            </a:endParaRPr>
          </a:p>
        </p:txBody>
      </p:sp>
      <p:sp>
        <p:nvSpPr>
          <p:cNvPr id="4" name="CuadroTexto 3">
            <a:extLst>
              <a:ext uri="{FF2B5EF4-FFF2-40B4-BE49-F238E27FC236}">
                <a16:creationId xmlns:a16="http://schemas.microsoft.com/office/drawing/2014/main" id="{A286B39C-8979-C1E7-1962-DB3A7658751A}"/>
              </a:ext>
            </a:extLst>
          </p:cNvPr>
          <p:cNvSpPr txBox="1"/>
          <p:nvPr/>
        </p:nvSpPr>
        <p:spPr>
          <a:xfrm>
            <a:off x="319676" y="243768"/>
            <a:ext cx="7676841" cy="646331"/>
          </a:xfrm>
          <a:prstGeom prst="rect">
            <a:avLst/>
          </a:prstGeom>
          <a:noFill/>
        </p:spPr>
        <p:txBody>
          <a:bodyPr wrap="square">
            <a:spAutoFit/>
          </a:bodyPr>
          <a:lstStyle/>
          <a:p>
            <a:r>
              <a:rPr lang="es-ES" b="1" dirty="0"/>
              <a:t>“Y él les dijo: Oíd ahora mis palabras. Cuando haya entre vosotros profeta de Jehová, le apareceré en visión, en sueños hablaré con él” (Números 12:6).</a:t>
            </a:r>
          </a:p>
        </p:txBody>
      </p:sp>
      <p:graphicFrame>
        <p:nvGraphicFramePr>
          <p:cNvPr id="8" name="Diagrama 7">
            <a:extLst>
              <a:ext uri="{FF2B5EF4-FFF2-40B4-BE49-F238E27FC236}">
                <a16:creationId xmlns:a16="http://schemas.microsoft.com/office/drawing/2014/main" id="{97D4C685-0740-9530-9C2E-367ACD14F218}"/>
              </a:ext>
            </a:extLst>
          </p:cNvPr>
          <p:cNvGraphicFramePr/>
          <p:nvPr>
            <p:extLst>
              <p:ext uri="{D42A27DB-BD31-4B8C-83A1-F6EECF244321}">
                <p14:modId xmlns:p14="http://schemas.microsoft.com/office/powerpoint/2010/main" val="1157166662"/>
              </p:ext>
            </p:extLst>
          </p:nvPr>
        </p:nvGraphicFramePr>
        <p:xfrm>
          <a:off x="193844" y="1059245"/>
          <a:ext cx="8688661" cy="29698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4" name="Grupo 13">
            <a:extLst>
              <a:ext uri="{FF2B5EF4-FFF2-40B4-BE49-F238E27FC236}">
                <a16:creationId xmlns:a16="http://schemas.microsoft.com/office/drawing/2014/main" id="{2915DDF5-5E87-F2FC-2A29-661AA03911C2}"/>
              </a:ext>
            </a:extLst>
          </p:cNvPr>
          <p:cNvGrpSpPr/>
          <p:nvPr/>
        </p:nvGrpSpPr>
        <p:grpSpPr>
          <a:xfrm>
            <a:off x="9132965" y="1496614"/>
            <a:ext cx="2969388" cy="5190562"/>
            <a:chOff x="7161910" y="1930963"/>
            <a:chExt cx="1523779" cy="963689"/>
          </a:xfrm>
          <a:solidFill>
            <a:srgbClr val="993300"/>
          </a:solidFill>
        </p:grpSpPr>
        <p:sp>
          <p:nvSpPr>
            <p:cNvPr id="15" name="Bocadillo: rectángulo 14">
              <a:extLst>
                <a:ext uri="{FF2B5EF4-FFF2-40B4-BE49-F238E27FC236}">
                  <a16:creationId xmlns:a16="http://schemas.microsoft.com/office/drawing/2014/main" id="{FEA9A8EE-13F1-94F4-73DD-00FFFCE033FC}"/>
                </a:ext>
              </a:extLst>
            </p:cNvPr>
            <p:cNvSpPr/>
            <p:nvPr/>
          </p:nvSpPr>
          <p:spPr>
            <a:xfrm>
              <a:off x="7161910" y="1930963"/>
              <a:ext cx="1523779" cy="942052"/>
            </a:xfrm>
            <a:prstGeom prst="wedgeRectCallout">
              <a:avLst>
                <a:gd name="adj1" fmla="val -59754"/>
                <a:gd name="adj2" fmla="val 14750"/>
              </a:avLst>
            </a:prstGeom>
            <a:grpFill/>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16" name="Bocadillo: rectángulo 4">
              <a:extLst>
                <a:ext uri="{FF2B5EF4-FFF2-40B4-BE49-F238E27FC236}">
                  <a16:creationId xmlns:a16="http://schemas.microsoft.com/office/drawing/2014/main" id="{3C71A752-660A-7232-6CB1-1C3C7280352E}"/>
                </a:ext>
              </a:extLst>
            </p:cNvPr>
            <p:cNvSpPr txBox="1"/>
            <p:nvPr/>
          </p:nvSpPr>
          <p:spPr>
            <a:xfrm>
              <a:off x="7161910" y="1930963"/>
              <a:ext cx="1523779" cy="963689"/>
            </a:xfrm>
            <a:prstGeom prst="rect">
              <a:avLst/>
            </a:prstGeom>
            <a:grpFill/>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A mitad del campo Hiram Edson fue detenido como por una mano sobre su hombro. Miró hacia el cielo gris y le pareció que se abría ante él una vista del tercer cielo. Vi inconfundible y claramente, que en vez de salir nuestro Sumo Sacerdote del lugar Santísimo del Santuario Celestial para venir a esta tierra el décimo día del séptimo mes, al final de los 2.300 días, El entró en ese día por primera vez en el segundo departamento del Santuario y que tenía una obra que realizar en el lugar Santísimo antes de venir a esta tierra.</a:t>
              </a:r>
            </a:p>
          </p:txBody>
        </p:sp>
      </p:grpSp>
      <p:grpSp>
        <p:nvGrpSpPr>
          <p:cNvPr id="2" name="Grupo 1">
            <a:extLst>
              <a:ext uri="{FF2B5EF4-FFF2-40B4-BE49-F238E27FC236}">
                <a16:creationId xmlns:a16="http://schemas.microsoft.com/office/drawing/2014/main" id="{83DF2482-A323-594B-8785-8101B3F85829}"/>
              </a:ext>
            </a:extLst>
          </p:cNvPr>
          <p:cNvGrpSpPr/>
          <p:nvPr/>
        </p:nvGrpSpPr>
        <p:grpSpPr>
          <a:xfrm>
            <a:off x="98614" y="3972172"/>
            <a:ext cx="2277034" cy="2657383"/>
            <a:chOff x="98614" y="3972172"/>
            <a:chExt cx="2277034" cy="2657383"/>
          </a:xfrm>
        </p:grpSpPr>
        <p:sp>
          <p:nvSpPr>
            <p:cNvPr id="27" name="Bocadillo: rectángulo 26">
              <a:extLst>
                <a:ext uri="{FF2B5EF4-FFF2-40B4-BE49-F238E27FC236}">
                  <a16:creationId xmlns:a16="http://schemas.microsoft.com/office/drawing/2014/main" id="{0A22EBE1-AE36-69F2-078D-11B53EF826D8}"/>
                </a:ext>
              </a:extLst>
            </p:cNvPr>
            <p:cNvSpPr/>
            <p:nvPr/>
          </p:nvSpPr>
          <p:spPr>
            <a:xfrm>
              <a:off x="98614" y="3972172"/>
              <a:ext cx="2277034" cy="2657383"/>
            </a:xfrm>
            <a:prstGeom prst="wedgeRectCallout">
              <a:avLst>
                <a:gd name="adj1" fmla="val 55760"/>
                <a:gd name="adj2" fmla="val -24765"/>
              </a:avLst>
            </a:prstGeom>
            <a:solidFill>
              <a:srgbClr val="00B0F0"/>
            </a:solidFill>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8" name="Bocadillo: rectángulo 4">
              <a:extLst>
                <a:ext uri="{FF2B5EF4-FFF2-40B4-BE49-F238E27FC236}">
                  <a16:creationId xmlns:a16="http://schemas.microsoft.com/office/drawing/2014/main" id="{830EDBC1-0480-8D5E-F784-0375171A1C50}"/>
                </a:ext>
              </a:extLst>
            </p:cNvPr>
            <p:cNvSpPr txBox="1"/>
            <p:nvPr/>
          </p:nvSpPr>
          <p:spPr>
            <a:xfrm>
              <a:off x="98614" y="4160582"/>
              <a:ext cx="2099141" cy="2280560"/>
            </a:xfrm>
            <a:prstGeom prst="rect">
              <a:avLst/>
            </a:prstGeom>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Elena G. White: En 1844 tuvo la primera visión. 18 de noviembre 1848 tuvo la visión sobre las publicaciones. El 6 de junio de 1863, en </a:t>
              </a:r>
              <a:r>
                <a:rPr lang="es-ES" sz="1800" b="1" kern="1200" dirty="0" err="1">
                  <a:effectLst>
                    <a:outerShdw blurRad="38100" dist="38100" dir="2700000" algn="tl">
                      <a:srgbClr val="000000">
                        <a:alpha val="43137"/>
                      </a:srgbClr>
                    </a:outerShdw>
                  </a:effectLst>
                </a:rPr>
                <a:t>Otsego</a:t>
              </a:r>
              <a:r>
                <a:rPr lang="es-ES" sz="1800" b="1" kern="1200" dirty="0">
                  <a:effectLst>
                    <a:outerShdw blurRad="38100" dist="38100" dir="2700000" algn="tl">
                      <a:srgbClr val="000000">
                        <a:alpha val="43137"/>
                      </a:srgbClr>
                    </a:outerShdw>
                  </a:effectLst>
                </a:rPr>
                <a:t>, Michigan tuvo la visión de la reforma pro salud. </a:t>
              </a:r>
            </a:p>
          </p:txBody>
        </p:sp>
      </p:grpSp>
      <p:sp>
        <p:nvSpPr>
          <p:cNvPr id="3" name="CuadroTexto 2">
            <a:extLst>
              <a:ext uri="{FF2B5EF4-FFF2-40B4-BE49-F238E27FC236}">
                <a16:creationId xmlns:a16="http://schemas.microsoft.com/office/drawing/2014/main" id="{261F14A6-89E1-F695-0DF2-F993920FE361}"/>
              </a:ext>
            </a:extLst>
          </p:cNvPr>
          <p:cNvSpPr txBox="1"/>
          <p:nvPr/>
        </p:nvSpPr>
        <p:spPr>
          <a:xfrm>
            <a:off x="8686333" y="278819"/>
            <a:ext cx="2689821" cy="1015663"/>
          </a:xfrm>
          <a:custGeom>
            <a:avLst/>
            <a:gdLst>
              <a:gd name="connsiteX0" fmla="*/ 0 w 2689821"/>
              <a:gd name="connsiteY0" fmla="*/ 0 h 1015663"/>
              <a:gd name="connsiteX1" fmla="*/ 618659 w 2689821"/>
              <a:gd name="connsiteY1" fmla="*/ 0 h 1015663"/>
              <a:gd name="connsiteX2" fmla="*/ 1210419 w 2689821"/>
              <a:gd name="connsiteY2" fmla="*/ 0 h 1015663"/>
              <a:gd name="connsiteX3" fmla="*/ 1909773 w 2689821"/>
              <a:gd name="connsiteY3" fmla="*/ 0 h 1015663"/>
              <a:gd name="connsiteX4" fmla="*/ 2689821 w 2689821"/>
              <a:gd name="connsiteY4" fmla="*/ 0 h 1015663"/>
              <a:gd name="connsiteX5" fmla="*/ 2689821 w 2689821"/>
              <a:gd name="connsiteY5" fmla="*/ 487518 h 1015663"/>
              <a:gd name="connsiteX6" fmla="*/ 2689821 w 2689821"/>
              <a:gd name="connsiteY6" fmla="*/ 1015663 h 1015663"/>
              <a:gd name="connsiteX7" fmla="*/ 2017366 w 2689821"/>
              <a:gd name="connsiteY7" fmla="*/ 1015663 h 1015663"/>
              <a:gd name="connsiteX8" fmla="*/ 1425605 w 2689821"/>
              <a:gd name="connsiteY8" fmla="*/ 1015663 h 1015663"/>
              <a:gd name="connsiteX9" fmla="*/ 699353 w 2689821"/>
              <a:gd name="connsiteY9" fmla="*/ 1015663 h 1015663"/>
              <a:gd name="connsiteX10" fmla="*/ 0 w 2689821"/>
              <a:gd name="connsiteY10" fmla="*/ 1015663 h 1015663"/>
              <a:gd name="connsiteX11" fmla="*/ 0 w 2689821"/>
              <a:gd name="connsiteY11" fmla="*/ 538301 h 1015663"/>
              <a:gd name="connsiteX12" fmla="*/ 0 w 2689821"/>
              <a:gd name="connsiteY12"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9821" h="1015663" fill="none" extrusionOk="0">
                <a:moveTo>
                  <a:pt x="0" y="0"/>
                </a:moveTo>
                <a:cubicBezTo>
                  <a:pt x="265356" y="14423"/>
                  <a:pt x="436339" y="-21315"/>
                  <a:pt x="618659" y="0"/>
                </a:cubicBezTo>
                <a:cubicBezTo>
                  <a:pt x="800979" y="21315"/>
                  <a:pt x="969226" y="5307"/>
                  <a:pt x="1210419" y="0"/>
                </a:cubicBezTo>
                <a:cubicBezTo>
                  <a:pt x="1451612" y="-5307"/>
                  <a:pt x="1674722" y="4488"/>
                  <a:pt x="1909773" y="0"/>
                </a:cubicBezTo>
                <a:cubicBezTo>
                  <a:pt x="2144824" y="-4488"/>
                  <a:pt x="2456304" y="-23247"/>
                  <a:pt x="2689821" y="0"/>
                </a:cubicBezTo>
                <a:cubicBezTo>
                  <a:pt x="2673216" y="160061"/>
                  <a:pt x="2667636" y="272401"/>
                  <a:pt x="2689821" y="487518"/>
                </a:cubicBezTo>
                <a:cubicBezTo>
                  <a:pt x="2712006" y="702635"/>
                  <a:pt x="2681324" y="861786"/>
                  <a:pt x="2689821" y="1015663"/>
                </a:cubicBezTo>
                <a:cubicBezTo>
                  <a:pt x="2496774" y="1011750"/>
                  <a:pt x="2316437" y="1005671"/>
                  <a:pt x="2017366" y="1015663"/>
                </a:cubicBezTo>
                <a:cubicBezTo>
                  <a:pt x="1718295" y="1025655"/>
                  <a:pt x="1636955" y="1017429"/>
                  <a:pt x="1425605" y="1015663"/>
                </a:cubicBezTo>
                <a:cubicBezTo>
                  <a:pt x="1214255" y="1013897"/>
                  <a:pt x="880482" y="1007167"/>
                  <a:pt x="699353" y="1015663"/>
                </a:cubicBezTo>
                <a:cubicBezTo>
                  <a:pt x="518224" y="1024159"/>
                  <a:pt x="240341" y="1020269"/>
                  <a:pt x="0" y="1015663"/>
                </a:cubicBezTo>
                <a:cubicBezTo>
                  <a:pt x="-6763" y="797674"/>
                  <a:pt x="-7737" y="695577"/>
                  <a:pt x="0" y="538301"/>
                </a:cubicBezTo>
                <a:cubicBezTo>
                  <a:pt x="7737" y="381025"/>
                  <a:pt x="6891" y="146357"/>
                  <a:pt x="0" y="0"/>
                </a:cubicBezTo>
                <a:close/>
              </a:path>
              <a:path w="2689821" h="1015663" stroke="0" extrusionOk="0">
                <a:moveTo>
                  <a:pt x="0" y="0"/>
                </a:moveTo>
                <a:cubicBezTo>
                  <a:pt x="281986" y="-7001"/>
                  <a:pt x="303027" y="19"/>
                  <a:pt x="591761" y="0"/>
                </a:cubicBezTo>
                <a:cubicBezTo>
                  <a:pt x="880495" y="-19"/>
                  <a:pt x="991642" y="21869"/>
                  <a:pt x="1264216" y="0"/>
                </a:cubicBezTo>
                <a:cubicBezTo>
                  <a:pt x="1536790" y="-21869"/>
                  <a:pt x="1632548" y="27767"/>
                  <a:pt x="1909773" y="0"/>
                </a:cubicBezTo>
                <a:cubicBezTo>
                  <a:pt x="2186998" y="-27767"/>
                  <a:pt x="2309806" y="-12447"/>
                  <a:pt x="2689821" y="0"/>
                </a:cubicBezTo>
                <a:cubicBezTo>
                  <a:pt x="2702032" y="213602"/>
                  <a:pt x="2706772" y="342603"/>
                  <a:pt x="2689821" y="517988"/>
                </a:cubicBezTo>
                <a:cubicBezTo>
                  <a:pt x="2672870" y="693373"/>
                  <a:pt x="2674739" y="844008"/>
                  <a:pt x="2689821" y="1015663"/>
                </a:cubicBezTo>
                <a:cubicBezTo>
                  <a:pt x="2374846" y="1029396"/>
                  <a:pt x="2196259" y="984432"/>
                  <a:pt x="2044264" y="1015663"/>
                </a:cubicBezTo>
                <a:cubicBezTo>
                  <a:pt x="1892269" y="1046894"/>
                  <a:pt x="1643607" y="1042907"/>
                  <a:pt x="1425605" y="1015663"/>
                </a:cubicBezTo>
                <a:cubicBezTo>
                  <a:pt x="1207603" y="988419"/>
                  <a:pt x="995838" y="1046200"/>
                  <a:pt x="806946" y="1015663"/>
                </a:cubicBezTo>
                <a:cubicBezTo>
                  <a:pt x="618054" y="985126"/>
                  <a:pt x="175139" y="1050284"/>
                  <a:pt x="0" y="1015663"/>
                </a:cubicBezTo>
                <a:cubicBezTo>
                  <a:pt x="1926" y="783405"/>
                  <a:pt x="-20592" y="683498"/>
                  <a:pt x="0" y="497675"/>
                </a:cubicBezTo>
                <a:cubicBezTo>
                  <a:pt x="20592" y="311852"/>
                  <a:pt x="13818" y="174338"/>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p:spPr>
        <p:txBody>
          <a:bodyPr wrap="square" rtlCol="0">
            <a:spAutoFit/>
            <a:scene3d>
              <a:camera prst="obliqueTopLeft"/>
              <a:lightRig rig="threePt" dir="t"/>
            </a:scene3d>
          </a:bodyPr>
          <a:lstStyle/>
          <a:p>
            <a:pPr algn="ctr"/>
            <a:r>
              <a:rPr lang="es-ES" sz="2000" dirty="0">
                <a:solidFill>
                  <a:srgbClr val="FF0000"/>
                </a:solidFill>
                <a:effectLst>
                  <a:innerShdw blurRad="63500" dist="50800">
                    <a:prstClr val="black">
                      <a:alpha val="50000"/>
                    </a:prstClr>
                  </a:innerShdw>
                </a:effectLst>
                <a:latin typeface="BatmanForeverAlternate" panose="00000400000000000000" pitchFamily="2" charset="0"/>
              </a:rPr>
              <a:t>A través de sueños y visiones</a:t>
            </a:r>
          </a:p>
        </p:txBody>
      </p:sp>
      <p:sp>
        <p:nvSpPr>
          <p:cNvPr id="10" name="CuadroTexto 9">
            <a:extLst>
              <a:ext uri="{FF2B5EF4-FFF2-40B4-BE49-F238E27FC236}">
                <a16:creationId xmlns:a16="http://schemas.microsoft.com/office/drawing/2014/main" id="{7EC9B6BA-5041-151F-0CB2-9F6F44AC0B33}"/>
              </a:ext>
            </a:extLst>
          </p:cNvPr>
          <p:cNvSpPr txBox="1"/>
          <p:nvPr/>
        </p:nvSpPr>
        <p:spPr>
          <a:xfrm>
            <a:off x="319677" y="971317"/>
            <a:ext cx="6944245" cy="646331"/>
          </a:xfrm>
          <a:prstGeom prst="rect">
            <a:avLst/>
          </a:prstGeom>
          <a:noFill/>
        </p:spPr>
        <p:txBody>
          <a:bodyPr wrap="square" rtlCol="0">
            <a:spAutoFit/>
          </a:bodyPr>
          <a:lstStyle/>
          <a:p>
            <a:r>
              <a:rPr lang="es-ES" b="1" dirty="0"/>
              <a:t>Hay muchos ejemplos en la Biblia en que Dios ha mostrado su voluntad y sus propósitos a través de sueños y visiones.</a:t>
            </a:r>
          </a:p>
        </p:txBody>
      </p:sp>
    </p:spTree>
    <p:extLst>
      <p:ext uri="{BB962C8B-B14F-4D97-AF65-F5344CB8AC3E}">
        <p14:creationId xmlns:p14="http://schemas.microsoft.com/office/powerpoint/2010/main" val="423193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graphicEl>
                                              <a:dgm id="{E3A4625D-450D-43DB-8E7B-D4841F911A67}"/>
                                            </p:graphicEl>
                                          </p:spTgt>
                                        </p:tgtEl>
                                        <p:attrNameLst>
                                          <p:attrName>style.visibility</p:attrName>
                                        </p:attrNameLst>
                                      </p:cBhvr>
                                      <p:to>
                                        <p:strVal val="visible"/>
                                      </p:to>
                                    </p:set>
                                    <p:anim calcmode="lin" valueType="num">
                                      <p:cBhvr additive="base">
                                        <p:cTn id="25" dur="500" fill="hold"/>
                                        <p:tgtEl>
                                          <p:spTgt spid="8">
                                            <p:graphicEl>
                                              <a:dgm id="{E3A4625D-450D-43DB-8E7B-D4841F911A67}"/>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graphicEl>
                                              <a:dgm id="{E3A4625D-450D-43DB-8E7B-D4841F911A67}"/>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8">
                                            <p:graphicEl>
                                              <a:dgm id="{A50F6FA1-66DF-4F0B-AF3C-E4C19C6B162E}"/>
                                            </p:graphicEl>
                                          </p:spTgt>
                                        </p:tgtEl>
                                        <p:attrNameLst>
                                          <p:attrName>style.visibility</p:attrName>
                                        </p:attrNameLst>
                                      </p:cBhvr>
                                      <p:to>
                                        <p:strVal val="visible"/>
                                      </p:to>
                                    </p:set>
                                    <p:anim calcmode="lin" valueType="num">
                                      <p:cBhvr additive="base">
                                        <p:cTn id="29" dur="500" fill="hold"/>
                                        <p:tgtEl>
                                          <p:spTgt spid="8">
                                            <p:graphicEl>
                                              <a:dgm id="{A50F6FA1-66DF-4F0B-AF3C-E4C19C6B162E}"/>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
                                            <p:graphicEl>
                                              <a:dgm id="{A50F6FA1-66DF-4F0B-AF3C-E4C19C6B162E}"/>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
                                            <p:graphicEl>
                                              <a:dgm id="{ECE16DB2-C690-475B-9AED-FA0E0BFBB5BE}"/>
                                            </p:graphicEl>
                                          </p:spTgt>
                                        </p:tgtEl>
                                        <p:attrNameLst>
                                          <p:attrName>style.visibility</p:attrName>
                                        </p:attrNameLst>
                                      </p:cBhvr>
                                      <p:to>
                                        <p:strVal val="visible"/>
                                      </p:to>
                                    </p:set>
                                    <p:anim calcmode="lin" valueType="num">
                                      <p:cBhvr additive="base">
                                        <p:cTn id="35" dur="500" fill="hold"/>
                                        <p:tgtEl>
                                          <p:spTgt spid="8">
                                            <p:graphicEl>
                                              <a:dgm id="{ECE16DB2-C690-475B-9AED-FA0E0BFBB5BE}"/>
                                            </p:graphic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
                                            <p:graphicEl>
                                              <a:dgm id="{ECE16DB2-C690-475B-9AED-FA0E0BFBB5BE}"/>
                                            </p:graphic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
                                            <p:graphicEl>
                                              <a:dgm id="{59373668-6F28-46B5-A19D-7DB9ECCC098A}"/>
                                            </p:graphicEl>
                                          </p:spTgt>
                                        </p:tgtEl>
                                        <p:attrNameLst>
                                          <p:attrName>style.visibility</p:attrName>
                                        </p:attrNameLst>
                                      </p:cBhvr>
                                      <p:to>
                                        <p:strVal val="visible"/>
                                      </p:to>
                                    </p:set>
                                    <p:anim calcmode="lin" valueType="num">
                                      <p:cBhvr additive="base">
                                        <p:cTn id="39" dur="500" fill="hold"/>
                                        <p:tgtEl>
                                          <p:spTgt spid="8">
                                            <p:graphicEl>
                                              <a:dgm id="{59373668-6F28-46B5-A19D-7DB9ECCC098A}"/>
                                            </p:graphic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8">
                                            <p:graphicEl>
                                              <a:dgm id="{59373668-6F28-46B5-A19D-7DB9ECCC098A}"/>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8">
                                            <p:graphicEl>
                                              <a:dgm id="{E6899600-8F9A-4528-9615-B75E8C0A6894}"/>
                                            </p:graphicEl>
                                          </p:spTgt>
                                        </p:tgtEl>
                                        <p:attrNameLst>
                                          <p:attrName>style.visibility</p:attrName>
                                        </p:attrNameLst>
                                      </p:cBhvr>
                                      <p:to>
                                        <p:strVal val="visible"/>
                                      </p:to>
                                    </p:set>
                                    <p:anim calcmode="lin" valueType="num">
                                      <p:cBhvr additive="base">
                                        <p:cTn id="45" dur="500" fill="hold"/>
                                        <p:tgtEl>
                                          <p:spTgt spid="8">
                                            <p:graphicEl>
                                              <a:dgm id="{E6899600-8F9A-4528-9615-B75E8C0A6894}"/>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8">
                                            <p:graphicEl>
                                              <a:dgm id="{E6899600-8F9A-4528-9615-B75E8C0A6894}"/>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8">
                                            <p:graphicEl>
                                              <a:dgm id="{DAC0FA37-1028-4066-A0FD-DA2C729A3995}"/>
                                            </p:graphicEl>
                                          </p:spTgt>
                                        </p:tgtEl>
                                        <p:attrNameLst>
                                          <p:attrName>style.visibility</p:attrName>
                                        </p:attrNameLst>
                                      </p:cBhvr>
                                      <p:to>
                                        <p:strVal val="visible"/>
                                      </p:to>
                                    </p:set>
                                    <p:anim calcmode="lin" valueType="num">
                                      <p:cBhvr additive="base">
                                        <p:cTn id="49" dur="500" fill="hold"/>
                                        <p:tgtEl>
                                          <p:spTgt spid="8">
                                            <p:graphicEl>
                                              <a:dgm id="{DAC0FA37-1028-4066-A0FD-DA2C729A3995}"/>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8">
                                            <p:graphicEl>
                                              <a:dgm id="{DAC0FA37-1028-4066-A0FD-DA2C729A3995}"/>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
                                            <p:graphicEl>
                                              <a:dgm id="{7EDF5085-B707-4B0D-847B-D568AADFB627}"/>
                                            </p:graphicEl>
                                          </p:spTgt>
                                        </p:tgtEl>
                                        <p:attrNameLst>
                                          <p:attrName>style.visibility</p:attrName>
                                        </p:attrNameLst>
                                      </p:cBhvr>
                                      <p:to>
                                        <p:strVal val="visible"/>
                                      </p:to>
                                    </p:set>
                                    <p:anim calcmode="lin" valueType="num">
                                      <p:cBhvr additive="base">
                                        <p:cTn id="55" dur="500" fill="hold"/>
                                        <p:tgtEl>
                                          <p:spTgt spid="8">
                                            <p:graphicEl>
                                              <a:dgm id="{7EDF5085-B707-4B0D-847B-D568AADFB627}"/>
                                            </p:graphic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8">
                                            <p:graphicEl>
                                              <a:dgm id="{7EDF5085-B707-4B0D-847B-D568AADFB627}"/>
                                            </p:graphic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8">
                                            <p:graphicEl>
                                              <a:dgm id="{7EC892BB-9D2F-4080-AD85-2E71549DEF5E}"/>
                                            </p:graphicEl>
                                          </p:spTgt>
                                        </p:tgtEl>
                                        <p:attrNameLst>
                                          <p:attrName>style.visibility</p:attrName>
                                        </p:attrNameLst>
                                      </p:cBhvr>
                                      <p:to>
                                        <p:strVal val="visible"/>
                                      </p:to>
                                    </p:set>
                                    <p:anim calcmode="lin" valueType="num">
                                      <p:cBhvr additive="base">
                                        <p:cTn id="59" dur="500" fill="hold"/>
                                        <p:tgtEl>
                                          <p:spTgt spid="8">
                                            <p:graphicEl>
                                              <a:dgm id="{7EC892BB-9D2F-4080-AD85-2E71549DEF5E}"/>
                                            </p:graphic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8">
                                            <p:graphicEl>
                                              <a:dgm id="{7EC892BB-9D2F-4080-AD85-2E71549DEF5E}"/>
                                            </p:graphic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8">
                                            <p:graphicEl>
                                              <a:dgm id="{E68E551F-87DA-4FE0-A31C-0744752EAAF2}"/>
                                            </p:graphicEl>
                                          </p:spTgt>
                                        </p:tgtEl>
                                        <p:attrNameLst>
                                          <p:attrName>style.visibility</p:attrName>
                                        </p:attrNameLst>
                                      </p:cBhvr>
                                      <p:to>
                                        <p:strVal val="visible"/>
                                      </p:to>
                                    </p:set>
                                    <p:anim calcmode="lin" valueType="num">
                                      <p:cBhvr additive="base">
                                        <p:cTn id="65" dur="500" fill="hold"/>
                                        <p:tgtEl>
                                          <p:spTgt spid="8">
                                            <p:graphicEl>
                                              <a:dgm id="{E68E551F-87DA-4FE0-A31C-0744752EAAF2}"/>
                                            </p:graphic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8">
                                            <p:graphicEl>
                                              <a:dgm id="{E68E551F-87DA-4FE0-A31C-0744752EAAF2}"/>
                                            </p:graphicEl>
                                          </p:spTgt>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8">
                                            <p:graphicEl>
                                              <a:dgm id="{0ECBF240-E1B9-4C07-8CE1-E1EEAD786CBF}"/>
                                            </p:graphicEl>
                                          </p:spTgt>
                                        </p:tgtEl>
                                        <p:attrNameLst>
                                          <p:attrName>style.visibility</p:attrName>
                                        </p:attrNameLst>
                                      </p:cBhvr>
                                      <p:to>
                                        <p:strVal val="visible"/>
                                      </p:to>
                                    </p:set>
                                    <p:anim calcmode="lin" valueType="num">
                                      <p:cBhvr additive="base">
                                        <p:cTn id="69" dur="500" fill="hold"/>
                                        <p:tgtEl>
                                          <p:spTgt spid="8">
                                            <p:graphicEl>
                                              <a:dgm id="{0ECBF240-E1B9-4C07-8CE1-E1EEAD786CBF}"/>
                                            </p:graphic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8">
                                            <p:graphicEl>
                                              <a:dgm id="{0ECBF240-E1B9-4C07-8CE1-E1EEAD786CBF}"/>
                                            </p:graphic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0-#ppt_w/2"/>
                                          </p:val>
                                        </p:tav>
                                        <p:tav tm="100000">
                                          <p:val>
                                            <p:strVal val="#ppt_x"/>
                                          </p:val>
                                        </p:tav>
                                      </p:tavLst>
                                    </p:anim>
                                    <p:anim calcmode="lin" valueType="num">
                                      <p:cBhvr additive="base">
                                        <p:cTn id="76" dur="500" fill="hold"/>
                                        <p:tgtEl>
                                          <p:spTgt spid="18"/>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52"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Scale>
                                      <p:cBhvr>
                                        <p:cTn id="8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1" dur="1000" decel="50000" fill="hold">
                                          <p:stCondLst>
                                            <p:cond delay="0"/>
                                          </p:stCondLst>
                                        </p:cTn>
                                        <p:tgtEl>
                                          <p:spTgt spid="2"/>
                                        </p:tgtEl>
                                        <p:attrNameLst>
                                          <p:attrName>ppt_x</p:attrName>
                                          <p:attrName>ppt_y</p:attrName>
                                        </p:attrNameLst>
                                      </p:cBhvr>
                                    </p:animMotion>
                                    <p:animEffect transition="in" filter="fade">
                                      <p:cBhvr>
                                        <p:cTn id="82" dur="1000"/>
                                        <p:tgtEl>
                                          <p:spTgt spid="2"/>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nodeType="click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1+#ppt_w/2"/>
                                          </p:val>
                                        </p:tav>
                                        <p:tav tm="100000">
                                          <p:val>
                                            <p:strVal val="#ppt_x"/>
                                          </p:val>
                                        </p:tav>
                                      </p:tavLst>
                                    </p:anim>
                                    <p:anim calcmode="lin" valueType="num">
                                      <p:cBhvr additive="base">
                                        <p:cTn id="88" dur="500" fill="hold"/>
                                        <p:tgtEl>
                                          <p:spTgt spid="34"/>
                                        </p:tgtEl>
                                        <p:attrNameLst>
                                          <p:attrName>ppt_y</p:attrName>
                                        </p:attrNameLst>
                                      </p:cBhvr>
                                      <p:tavLst>
                                        <p:tav tm="0">
                                          <p:val>
                                            <p:strVal val="#ppt_y"/>
                                          </p:val>
                                        </p:tav>
                                        <p:tav tm="100000">
                                          <p:val>
                                            <p:strVal val="#ppt_y"/>
                                          </p:val>
                                        </p:tav>
                                      </p:tavLst>
                                    </p:anim>
                                  </p:childTnLst>
                                </p:cTn>
                              </p:par>
                            </p:childTnLst>
                          </p:cTn>
                        </p:par>
                        <p:par>
                          <p:cTn id="89" fill="hold">
                            <p:stCondLst>
                              <p:cond delay="500"/>
                            </p:stCondLst>
                            <p:childTnLst>
                              <p:par>
                                <p:cTn id="90" presetID="52" presetClass="entr" presetSubtype="0" fill="hold" nodeType="afterEffect">
                                  <p:stCondLst>
                                    <p:cond delay="0"/>
                                  </p:stCondLst>
                                  <p:childTnLst>
                                    <p:set>
                                      <p:cBhvr>
                                        <p:cTn id="91" dur="1" fill="hold">
                                          <p:stCondLst>
                                            <p:cond delay="0"/>
                                          </p:stCondLst>
                                        </p:cTn>
                                        <p:tgtEl>
                                          <p:spTgt spid="14"/>
                                        </p:tgtEl>
                                        <p:attrNameLst>
                                          <p:attrName>style.visibility</p:attrName>
                                        </p:attrNameLst>
                                      </p:cBhvr>
                                      <p:to>
                                        <p:strVal val="visible"/>
                                      </p:to>
                                    </p:set>
                                    <p:animScale>
                                      <p:cBhvr>
                                        <p:cTn id="9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3" dur="1000" decel="50000" fill="hold">
                                          <p:stCondLst>
                                            <p:cond delay="0"/>
                                          </p:stCondLst>
                                        </p:cTn>
                                        <p:tgtEl>
                                          <p:spTgt spid="14"/>
                                        </p:tgtEl>
                                        <p:attrNameLst>
                                          <p:attrName>ppt_x</p:attrName>
                                          <p:attrName>ppt_y</p:attrName>
                                        </p:attrNameLst>
                                      </p:cBhvr>
                                    </p:animMotion>
                                    <p:animEffect transition="in" filter="fade">
                                      <p:cBhvr>
                                        <p:cTn id="94" dur="1000"/>
                                        <p:tgtEl>
                                          <p:spTgt spid="1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wipe(left)">
                                      <p:cBhvr>
                                        <p:cTn id="9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4" grpId="0"/>
      <p:bldGraphic spid="8" grpId="0" uiExpand="1">
        <p:bldSub>
          <a:bldDgm bld="one"/>
        </p:bldSub>
      </p:bldGraphic>
      <p:bldP spid="3"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286B39C-8979-C1E7-1962-DB3A7658751A}"/>
              </a:ext>
            </a:extLst>
          </p:cNvPr>
          <p:cNvSpPr txBox="1"/>
          <p:nvPr/>
        </p:nvSpPr>
        <p:spPr>
          <a:xfrm>
            <a:off x="2579452" y="233328"/>
            <a:ext cx="9356977" cy="646331"/>
          </a:xfrm>
          <a:prstGeom prst="rect">
            <a:avLst/>
          </a:prstGeom>
          <a:noFill/>
        </p:spPr>
        <p:txBody>
          <a:bodyPr wrap="square">
            <a:spAutoFit/>
          </a:bodyPr>
          <a:lstStyle/>
          <a:p>
            <a:pPr algn="ctr"/>
            <a:r>
              <a:rPr lang="es-ES" b="1" dirty="0"/>
              <a:t>“Y después de esto derramaré mi Espíritu sobre toda carne, y profetizarán vuestros hijos y vuestras hijas; vuestros ancianos soñarán sueños, y vuestros jóvenes verán visiones” (Joel 2:28).</a:t>
            </a:r>
          </a:p>
        </p:txBody>
      </p:sp>
      <p:sp>
        <p:nvSpPr>
          <p:cNvPr id="6" name="CuadroTexto 5">
            <a:extLst>
              <a:ext uri="{FF2B5EF4-FFF2-40B4-BE49-F238E27FC236}">
                <a16:creationId xmlns:a16="http://schemas.microsoft.com/office/drawing/2014/main" id="{90872D57-427C-B2E2-B234-1C9DE6FDAF3E}"/>
              </a:ext>
            </a:extLst>
          </p:cNvPr>
          <p:cNvSpPr txBox="1"/>
          <p:nvPr/>
        </p:nvSpPr>
        <p:spPr>
          <a:xfrm>
            <a:off x="2628030" y="978253"/>
            <a:ext cx="5500989" cy="1200329"/>
          </a:xfrm>
          <a:prstGeom prst="rect">
            <a:avLst/>
          </a:prstGeom>
          <a:noFill/>
        </p:spPr>
        <p:txBody>
          <a:bodyPr wrap="square">
            <a:spAutoFit/>
          </a:bodyPr>
          <a:lstStyle/>
          <a:p>
            <a:r>
              <a:rPr lang="es-ES" b="1" dirty="0"/>
              <a:t>“Dios ha prometido dar visiones en los últimos días; no para presentar una nueva regla de fe sino para alentar a su pueblo y corregir a los que se alejan de la verdad bíblica.—</a:t>
            </a:r>
            <a:r>
              <a:rPr lang="es-ES" b="1" dirty="0" err="1"/>
              <a:t>Early</a:t>
            </a:r>
            <a:r>
              <a:rPr lang="es-ES" b="1" dirty="0"/>
              <a:t> </a:t>
            </a:r>
            <a:r>
              <a:rPr lang="es-ES" b="1" dirty="0" err="1"/>
              <a:t>Writings</a:t>
            </a:r>
            <a:r>
              <a:rPr lang="es-ES" b="1" dirty="0"/>
              <a:t>, 78” (</a:t>
            </a:r>
            <a:r>
              <a:rPr lang="es-ES" b="1" dirty="0" err="1"/>
              <a:t>FV</a:t>
            </a:r>
            <a:r>
              <a:rPr lang="es-ES" b="1" dirty="0"/>
              <a:t> 295).</a:t>
            </a:r>
          </a:p>
        </p:txBody>
      </p:sp>
      <p:sp>
        <p:nvSpPr>
          <p:cNvPr id="8" name="CuadroTexto 7">
            <a:extLst>
              <a:ext uri="{FF2B5EF4-FFF2-40B4-BE49-F238E27FC236}">
                <a16:creationId xmlns:a16="http://schemas.microsoft.com/office/drawing/2014/main" id="{08779DDE-72D4-4383-34A4-6087D03B745D}"/>
              </a:ext>
            </a:extLst>
          </p:cNvPr>
          <p:cNvSpPr txBox="1"/>
          <p:nvPr/>
        </p:nvSpPr>
        <p:spPr>
          <a:xfrm>
            <a:off x="2579453" y="2412834"/>
            <a:ext cx="5500988" cy="1477328"/>
          </a:xfrm>
          <a:prstGeom prst="rect">
            <a:avLst/>
          </a:prstGeom>
          <a:noFill/>
        </p:spPr>
        <p:txBody>
          <a:bodyPr wrap="square">
            <a:spAutoFit/>
          </a:bodyPr>
          <a:lstStyle/>
          <a:p>
            <a:r>
              <a:rPr lang="es-ES" b="1" dirty="0"/>
              <a:t>“Habrá sueños falsos y visiones espurias, que tendrán una parte de verdad, pero que alejarán de la fe original. El Señor ha dado una regla para detectarlos: “¡A la ley y al testimonio! Si no dijeren conforme a esto, es porque no les ha amanecido” Isaías 8:20” (</a:t>
            </a:r>
            <a:r>
              <a:rPr lang="es-ES" b="1" dirty="0" err="1"/>
              <a:t>DNC</a:t>
            </a:r>
            <a:r>
              <a:rPr lang="es-ES" b="1" dirty="0"/>
              <a:t> 357).</a:t>
            </a:r>
          </a:p>
        </p:txBody>
      </p:sp>
      <p:sp>
        <p:nvSpPr>
          <p:cNvPr id="5" name="CuadroTexto 4">
            <a:extLst>
              <a:ext uri="{FF2B5EF4-FFF2-40B4-BE49-F238E27FC236}">
                <a16:creationId xmlns:a16="http://schemas.microsoft.com/office/drawing/2014/main" id="{47F0F498-783D-76E5-327A-D358D6A4C74B}"/>
              </a:ext>
            </a:extLst>
          </p:cNvPr>
          <p:cNvSpPr txBox="1"/>
          <p:nvPr/>
        </p:nvSpPr>
        <p:spPr>
          <a:xfrm>
            <a:off x="2579452" y="4124414"/>
            <a:ext cx="6118902" cy="2585323"/>
          </a:xfrm>
          <a:prstGeom prst="rect">
            <a:avLst/>
          </a:prstGeom>
          <a:noFill/>
        </p:spPr>
        <p:txBody>
          <a:bodyPr wrap="square">
            <a:spAutoFit/>
          </a:bodyPr>
          <a:lstStyle/>
          <a:p>
            <a:r>
              <a:rPr lang="es-ES" b="1" dirty="0"/>
              <a:t>“Hay muchos sueños que provienen de las cosas comunes de la vida, con las cuales el Espíritu de Dios no tiene nada que ver. Como hay falsas visiones, hay también falsos sueños, que son inspirados por el espíritu de Satanás. Pero los sueños del Señor están clasificados en la Palabra de Dios con las visiones, y son tan ciertamente los frutos del espíritu de profecía como las visiones. Los tales sueños, teniendo en cuenta a las personas que los tienen, y las circunstancias en las cuales son dados, contienen sus propias pruebas de veracidad” (2JT 274).</a:t>
            </a:r>
          </a:p>
        </p:txBody>
      </p:sp>
      <p:pic>
        <p:nvPicPr>
          <p:cNvPr id="7" name="Imagen 6" descr="Una persona acostado en una cama&#10;&#10;Descripción generada automáticamente">
            <a:extLst>
              <a:ext uri="{FF2B5EF4-FFF2-40B4-BE49-F238E27FC236}">
                <a16:creationId xmlns:a16="http://schemas.microsoft.com/office/drawing/2014/main" id="{BE2DEA35-9B04-E46F-8813-11FBB83A6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638" y="4545918"/>
            <a:ext cx="3245730" cy="2163819"/>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Mujer sentada en el suelo&#10;&#10;Descripción generada automáticamente con confianza media">
            <a:extLst>
              <a:ext uri="{FF2B5EF4-FFF2-40B4-BE49-F238E27FC236}">
                <a16:creationId xmlns:a16="http://schemas.microsoft.com/office/drawing/2014/main" id="{8CE04238-AB71-5B17-D0DF-3D15DF3FEF3D}"/>
              </a:ext>
            </a:extLst>
          </p:cNvPr>
          <p:cNvPicPr>
            <a:picLocks noChangeAspect="1"/>
          </p:cNvPicPr>
          <p:nvPr/>
        </p:nvPicPr>
        <p:blipFill rotWithShape="1">
          <a:blip r:embed="rId4">
            <a:extLst>
              <a:ext uri="{28A0092B-C50C-407E-A947-70E740481C1C}">
                <a14:useLocalDpi xmlns:a14="http://schemas.microsoft.com/office/drawing/2010/main" val="0"/>
              </a:ext>
            </a:extLst>
          </a:blip>
          <a:srcRect l="38015" b="8366"/>
          <a:stretch/>
        </p:blipFill>
        <p:spPr>
          <a:xfrm>
            <a:off x="203632" y="3440302"/>
            <a:ext cx="2218790" cy="3269435"/>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Cabeza de un hombre acostado en una cama&#10;&#10;Descripción generada automáticamente con confianza media">
            <a:extLst>
              <a:ext uri="{FF2B5EF4-FFF2-40B4-BE49-F238E27FC236}">
                <a16:creationId xmlns:a16="http://schemas.microsoft.com/office/drawing/2014/main" id="{FF077682-A258-F468-F794-A62F4ED906EA}"/>
              </a:ext>
            </a:extLst>
          </p:cNvPr>
          <p:cNvPicPr>
            <a:picLocks noChangeAspect="1"/>
          </p:cNvPicPr>
          <p:nvPr/>
        </p:nvPicPr>
        <p:blipFill rotWithShape="1">
          <a:blip r:embed="rId5">
            <a:extLst>
              <a:ext uri="{28A0092B-C50C-407E-A947-70E740481C1C}">
                <a14:useLocalDpi xmlns:a14="http://schemas.microsoft.com/office/drawing/2010/main" val="0"/>
              </a:ext>
            </a:extLst>
          </a:blip>
          <a:srcRect l="13627" r="13627"/>
          <a:stretch/>
        </p:blipFill>
        <p:spPr>
          <a:xfrm>
            <a:off x="8229940" y="1116209"/>
            <a:ext cx="3758428" cy="2895581"/>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a:extLst>
              <a:ext uri="{FF2B5EF4-FFF2-40B4-BE49-F238E27FC236}">
                <a16:creationId xmlns:a16="http://schemas.microsoft.com/office/drawing/2014/main" id="{DB5AE202-77D8-01E6-07F4-282AE95BDA28}"/>
              </a:ext>
            </a:extLst>
          </p:cNvPr>
          <p:cNvPicPr>
            <a:picLocks noChangeAspect="1"/>
          </p:cNvPicPr>
          <p:nvPr/>
        </p:nvPicPr>
        <p:blipFill rotWithShape="1">
          <a:blip r:embed="rId6"/>
          <a:srcRect l="7113" t="14771"/>
          <a:stretch/>
        </p:blipFill>
        <p:spPr>
          <a:xfrm>
            <a:off x="203632" y="148263"/>
            <a:ext cx="2323477" cy="3197860"/>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3250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824AB13-D208-058A-233B-080CFE80E975}"/>
              </a:ext>
            </a:extLst>
          </p:cNvPr>
          <p:cNvSpPr txBox="1"/>
          <p:nvPr/>
        </p:nvSpPr>
        <p:spPr>
          <a:xfrm>
            <a:off x="204315" y="308604"/>
            <a:ext cx="5985468" cy="646331"/>
          </a:xfrm>
          <a:prstGeom prst="rect">
            <a:avLst/>
          </a:prstGeom>
          <a:noFill/>
        </p:spPr>
        <p:txBody>
          <a:bodyPr wrap="square">
            <a:spAutoFit/>
          </a:bodyPr>
          <a:lstStyle/>
          <a:p>
            <a:r>
              <a:rPr lang="es-ES" b="1" dirty="0">
                <a:ln w="6600">
                  <a:solidFill>
                    <a:schemeClr val="accent2"/>
                  </a:solidFill>
                  <a:prstDash val="solid"/>
                </a:ln>
                <a:solidFill>
                  <a:schemeClr val="bg1"/>
                </a:solidFill>
                <a:effectLst>
                  <a:outerShdw dist="38100" dir="2700000" algn="tl" rotWithShape="0">
                    <a:srgbClr val="FF0000"/>
                  </a:outerShdw>
                </a:effectLst>
              </a:rPr>
              <a:t>CORAZONADAS</a:t>
            </a:r>
            <a:r>
              <a:rPr lang="es-ES" b="1" dirty="0"/>
              <a:t>. Son una fuerte sensación intuitiva relativa a un acontecimiento o resultado futuro.</a:t>
            </a:r>
          </a:p>
        </p:txBody>
      </p:sp>
      <p:sp>
        <p:nvSpPr>
          <p:cNvPr id="8" name="CuadroTexto 7">
            <a:extLst>
              <a:ext uri="{FF2B5EF4-FFF2-40B4-BE49-F238E27FC236}">
                <a16:creationId xmlns:a16="http://schemas.microsoft.com/office/drawing/2014/main" id="{121B03DA-1A79-673D-A312-4B5CC58E3F77}"/>
              </a:ext>
            </a:extLst>
          </p:cNvPr>
          <p:cNvSpPr txBox="1"/>
          <p:nvPr/>
        </p:nvSpPr>
        <p:spPr>
          <a:xfrm>
            <a:off x="204315" y="1156057"/>
            <a:ext cx="4004114" cy="1200329"/>
          </a:xfrm>
          <a:prstGeom prst="rect">
            <a:avLst/>
          </a:prstGeom>
          <a:noFill/>
        </p:spPr>
        <p:txBody>
          <a:bodyPr wrap="square">
            <a:spAutoFit/>
          </a:bodyPr>
          <a:lstStyle/>
          <a:p>
            <a:r>
              <a:rPr lang="es-ES" b="1" dirty="0">
                <a:ln w="6600">
                  <a:solidFill>
                    <a:schemeClr val="accent2"/>
                  </a:solidFill>
                  <a:prstDash val="solid"/>
                </a:ln>
                <a:solidFill>
                  <a:srgbClr val="FFFFFF"/>
                </a:solidFill>
                <a:effectLst>
                  <a:outerShdw dist="38100" dir="2700000" algn="tl" rotWithShape="0">
                    <a:srgbClr val="FF0000"/>
                  </a:outerShdw>
                </a:effectLst>
              </a:rPr>
              <a:t>INTUICIÓN</a:t>
            </a:r>
            <a:r>
              <a:rPr lang="es-ES" b="1" dirty="0"/>
              <a:t>. Es la capacidad o facultad de obtener un conocimiento o cognición directos sin recurrir al conocimiento racional y a la información objetiva.</a:t>
            </a:r>
          </a:p>
        </p:txBody>
      </p:sp>
      <p:sp>
        <p:nvSpPr>
          <p:cNvPr id="5" name="CuadroTexto 4">
            <a:extLst>
              <a:ext uri="{FF2B5EF4-FFF2-40B4-BE49-F238E27FC236}">
                <a16:creationId xmlns:a16="http://schemas.microsoft.com/office/drawing/2014/main" id="{2280BA15-3D0B-F07A-2575-287B67597ECF}"/>
              </a:ext>
            </a:extLst>
          </p:cNvPr>
          <p:cNvSpPr txBox="1"/>
          <p:nvPr/>
        </p:nvSpPr>
        <p:spPr>
          <a:xfrm>
            <a:off x="204316" y="2557508"/>
            <a:ext cx="4004113" cy="2308324"/>
          </a:xfrm>
          <a:prstGeom prst="rect">
            <a:avLst/>
          </a:prstGeom>
          <a:noFill/>
        </p:spPr>
        <p:txBody>
          <a:bodyPr wrap="square">
            <a:spAutoFit/>
          </a:bodyPr>
          <a:lstStyle/>
          <a:p>
            <a:r>
              <a:rPr lang="es-ES" b="1" dirty="0">
                <a:ln w="6600">
                  <a:solidFill>
                    <a:schemeClr val="accent2"/>
                  </a:solidFill>
                  <a:prstDash val="solid"/>
                </a:ln>
                <a:solidFill>
                  <a:srgbClr val="FFFFFF"/>
                </a:solidFill>
                <a:effectLst>
                  <a:outerShdw dist="38100" dir="2700000" algn="tl" rotWithShape="0">
                    <a:srgbClr val="FF0000"/>
                  </a:outerShdw>
                </a:effectLst>
              </a:rPr>
              <a:t>LLAMADAS DE ATENCIÓN</a:t>
            </a:r>
            <a:r>
              <a:rPr lang="es-ES" b="1" dirty="0"/>
              <a:t>. Advertencias o avisos repentinos o sorprendentes que pueden captarse mediante una sensación visceral, una intuición o un obstáculo físico. Pueden adquirir la forma de un susurro al oído o una impresión mental que se percibe como una idea inconfundiblemente ajena.</a:t>
            </a:r>
          </a:p>
        </p:txBody>
      </p:sp>
      <p:sp>
        <p:nvSpPr>
          <p:cNvPr id="3" name="CuadroTexto 2">
            <a:extLst>
              <a:ext uri="{FF2B5EF4-FFF2-40B4-BE49-F238E27FC236}">
                <a16:creationId xmlns:a16="http://schemas.microsoft.com/office/drawing/2014/main" id="{686081C1-C599-46B5-F2E4-1409EC0F1F5A}"/>
              </a:ext>
            </a:extLst>
          </p:cNvPr>
          <p:cNvSpPr txBox="1"/>
          <p:nvPr/>
        </p:nvSpPr>
        <p:spPr>
          <a:xfrm>
            <a:off x="6538446" y="176494"/>
            <a:ext cx="5288464" cy="707886"/>
          </a:xfrm>
          <a:custGeom>
            <a:avLst/>
            <a:gdLst>
              <a:gd name="connsiteX0" fmla="*/ 0 w 5288464"/>
              <a:gd name="connsiteY0" fmla="*/ 0 h 707886"/>
              <a:gd name="connsiteX1" fmla="*/ 608173 w 5288464"/>
              <a:gd name="connsiteY1" fmla="*/ 0 h 707886"/>
              <a:gd name="connsiteX2" fmla="*/ 1216347 w 5288464"/>
              <a:gd name="connsiteY2" fmla="*/ 0 h 707886"/>
              <a:gd name="connsiteX3" fmla="*/ 1983174 w 5288464"/>
              <a:gd name="connsiteY3" fmla="*/ 0 h 707886"/>
              <a:gd name="connsiteX4" fmla="*/ 2644232 w 5288464"/>
              <a:gd name="connsiteY4" fmla="*/ 0 h 707886"/>
              <a:gd name="connsiteX5" fmla="*/ 3252405 w 5288464"/>
              <a:gd name="connsiteY5" fmla="*/ 0 h 707886"/>
              <a:gd name="connsiteX6" fmla="*/ 4019233 w 5288464"/>
              <a:gd name="connsiteY6" fmla="*/ 0 h 707886"/>
              <a:gd name="connsiteX7" fmla="*/ 5288464 w 5288464"/>
              <a:gd name="connsiteY7" fmla="*/ 0 h 707886"/>
              <a:gd name="connsiteX8" fmla="*/ 5288464 w 5288464"/>
              <a:gd name="connsiteY8" fmla="*/ 332706 h 707886"/>
              <a:gd name="connsiteX9" fmla="*/ 5288464 w 5288464"/>
              <a:gd name="connsiteY9" fmla="*/ 707886 h 707886"/>
              <a:gd name="connsiteX10" fmla="*/ 4627406 w 5288464"/>
              <a:gd name="connsiteY10" fmla="*/ 707886 h 707886"/>
              <a:gd name="connsiteX11" fmla="*/ 4125002 w 5288464"/>
              <a:gd name="connsiteY11" fmla="*/ 707886 h 707886"/>
              <a:gd name="connsiteX12" fmla="*/ 3569713 w 5288464"/>
              <a:gd name="connsiteY12" fmla="*/ 707886 h 707886"/>
              <a:gd name="connsiteX13" fmla="*/ 2855771 w 5288464"/>
              <a:gd name="connsiteY13" fmla="*/ 707886 h 707886"/>
              <a:gd name="connsiteX14" fmla="*/ 2088943 w 5288464"/>
              <a:gd name="connsiteY14" fmla="*/ 707886 h 707886"/>
              <a:gd name="connsiteX15" fmla="*/ 1586539 w 5288464"/>
              <a:gd name="connsiteY15" fmla="*/ 707886 h 707886"/>
              <a:gd name="connsiteX16" fmla="*/ 819712 w 5288464"/>
              <a:gd name="connsiteY16" fmla="*/ 707886 h 707886"/>
              <a:gd name="connsiteX17" fmla="*/ 0 w 5288464"/>
              <a:gd name="connsiteY17" fmla="*/ 707886 h 707886"/>
              <a:gd name="connsiteX18" fmla="*/ 0 w 5288464"/>
              <a:gd name="connsiteY18" fmla="*/ 368101 h 707886"/>
              <a:gd name="connsiteX19" fmla="*/ 0 w 5288464"/>
              <a:gd name="connsiteY19"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8464" h="707886" fill="none" extrusionOk="0">
                <a:moveTo>
                  <a:pt x="0" y="0"/>
                </a:moveTo>
                <a:cubicBezTo>
                  <a:pt x="215295" y="21904"/>
                  <a:pt x="380883" y="19083"/>
                  <a:pt x="608173" y="0"/>
                </a:cubicBezTo>
                <a:cubicBezTo>
                  <a:pt x="835463" y="-19083"/>
                  <a:pt x="958122" y="-21657"/>
                  <a:pt x="1216347" y="0"/>
                </a:cubicBezTo>
                <a:cubicBezTo>
                  <a:pt x="1474572" y="21657"/>
                  <a:pt x="1681187" y="-24622"/>
                  <a:pt x="1983174" y="0"/>
                </a:cubicBezTo>
                <a:cubicBezTo>
                  <a:pt x="2285161" y="24622"/>
                  <a:pt x="2345820" y="-10509"/>
                  <a:pt x="2644232" y="0"/>
                </a:cubicBezTo>
                <a:cubicBezTo>
                  <a:pt x="2942644" y="10509"/>
                  <a:pt x="3077721" y="2510"/>
                  <a:pt x="3252405" y="0"/>
                </a:cubicBezTo>
                <a:cubicBezTo>
                  <a:pt x="3427089" y="-2510"/>
                  <a:pt x="3731003" y="3240"/>
                  <a:pt x="4019233" y="0"/>
                </a:cubicBezTo>
                <a:cubicBezTo>
                  <a:pt x="4307463" y="-3240"/>
                  <a:pt x="4657782" y="62407"/>
                  <a:pt x="5288464" y="0"/>
                </a:cubicBezTo>
                <a:cubicBezTo>
                  <a:pt x="5289371" y="83920"/>
                  <a:pt x="5283190" y="263192"/>
                  <a:pt x="5288464" y="332706"/>
                </a:cubicBezTo>
                <a:cubicBezTo>
                  <a:pt x="5293738" y="402220"/>
                  <a:pt x="5303217" y="581829"/>
                  <a:pt x="5288464" y="707886"/>
                </a:cubicBezTo>
                <a:cubicBezTo>
                  <a:pt x="5133260" y="736411"/>
                  <a:pt x="4869726" y="734299"/>
                  <a:pt x="4627406" y="707886"/>
                </a:cubicBezTo>
                <a:cubicBezTo>
                  <a:pt x="4385086" y="681473"/>
                  <a:pt x="4262072" y="693465"/>
                  <a:pt x="4125002" y="707886"/>
                </a:cubicBezTo>
                <a:cubicBezTo>
                  <a:pt x="3987932" y="722307"/>
                  <a:pt x="3772501" y="733962"/>
                  <a:pt x="3569713" y="707886"/>
                </a:cubicBezTo>
                <a:cubicBezTo>
                  <a:pt x="3366925" y="681810"/>
                  <a:pt x="3063857" y="731386"/>
                  <a:pt x="2855771" y="707886"/>
                </a:cubicBezTo>
                <a:cubicBezTo>
                  <a:pt x="2647685" y="684386"/>
                  <a:pt x="2261541" y="676835"/>
                  <a:pt x="2088943" y="707886"/>
                </a:cubicBezTo>
                <a:cubicBezTo>
                  <a:pt x="1916345" y="738937"/>
                  <a:pt x="1796146" y="713710"/>
                  <a:pt x="1586539" y="707886"/>
                </a:cubicBezTo>
                <a:cubicBezTo>
                  <a:pt x="1376932" y="702062"/>
                  <a:pt x="1090162" y="679423"/>
                  <a:pt x="819712" y="707886"/>
                </a:cubicBezTo>
                <a:cubicBezTo>
                  <a:pt x="549262" y="736349"/>
                  <a:pt x="402742" y="724075"/>
                  <a:pt x="0" y="707886"/>
                </a:cubicBezTo>
                <a:cubicBezTo>
                  <a:pt x="9962" y="577515"/>
                  <a:pt x="-13735" y="477593"/>
                  <a:pt x="0" y="368101"/>
                </a:cubicBezTo>
                <a:cubicBezTo>
                  <a:pt x="13735" y="258610"/>
                  <a:pt x="-16949" y="107960"/>
                  <a:pt x="0" y="0"/>
                </a:cubicBezTo>
                <a:close/>
              </a:path>
              <a:path w="5288464" h="707886" stroke="0" extrusionOk="0">
                <a:moveTo>
                  <a:pt x="0" y="0"/>
                </a:moveTo>
                <a:cubicBezTo>
                  <a:pt x="144154" y="-16151"/>
                  <a:pt x="268102" y="1288"/>
                  <a:pt x="502404" y="0"/>
                </a:cubicBezTo>
                <a:cubicBezTo>
                  <a:pt x="736706" y="-1288"/>
                  <a:pt x="919248" y="15514"/>
                  <a:pt x="1163462" y="0"/>
                </a:cubicBezTo>
                <a:cubicBezTo>
                  <a:pt x="1407676" y="-15514"/>
                  <a:pt x="1504673" y="2033"/>
                  <a:pt x="1771635" y="0"/>
                </a:cubicBezTo>
                <a:cubicBezTo>
                  <a:pt x="2038597" y="-2033"/>
                  <a:pt x="2229512" y="-7853"/>
                  <a:pt x="2432693" y="0"/>
                </a:cubicBezTo>
                <a:cubicBezTo>
                  <a:pt x="2635874" y="7853"/>
                  <a:pt x="2793169" y="-31217"/>
                  <a:pt x="3146636" y="0"/>
                </a:cubicBezTo>
                <a:cubicBezTo>
                  <a:pt x="3500103" y="31217"/>
                  <a:pt x="3536206" y="4598"/>
                  <a:pt x="3860579" y="0"/>
                </a:cubicBezTo>
                <a:cubicBezTo>
                  <a:pt x="4184952" y="-4598"/>
                  <a:pt x="4390752" y="36286"/>
                  <a:pt x="4627406" y="0"/>
                </a:cubicBezTo>
                <a:cubicBezTo>
                  <a:pt x="4864060" y="-36286"/>
                  <a:pt x="5123763" y="-32711"/>
                  <a:pt x="5288464" y="0"/>
                </a:cubicBezTo>
                <a:cubicBezTo>
                  <a:pt x="5287962" y="116023"/>
                  <a:pt x="5272592" y="185796"/>
                  <a:pt x="5288464" y="361022"/>
                </a:cubicBezTo>
                <a:cubicBezTo>
                  <a:pt x="5304336" y="536248"/>
                  <a:pt x="5296929" y="536186"/>
                  <a:pt x="5288464" y="707886"/>
                </a:cubicBezTo>
                <a:cubicBezTo>
                  <a:pt x="5021814" y="703167"/>
                  <a:pt x="4886761" y="705499"/>
                  <a:pt x="4680291" y="707886"/>
                </a:cubicBezTo>
                <a:cubicBezTo>
                  <a:pt x="4473821" y="710273"/>
                  <a:pt x="4301238" y="686956"/>
                  <a:pt x="4072117" y="707886"/>
                </a:cubicBezTo>
                <a:cubicBezTo>
                  <a:pt x="3842996" y="728816"/>
                  <a:pt x="3639013" y="691443"/>
                  <a:pt x="3411059" y="707886"/>
                </a:cubicBezTo>
                <a:cubicBezTo>
                  <a:pt x="3183105" y="724329"/>
                  <a:pt x="2805409" y="739231"/>
                  <a:pt x="2644232" y="707886"/>
                </a:cubicBezTo>
                <a:cubicBezTo>
                  <a:pt x="2483055" y="676541"/>
                  <a:pt x="2340671" y="694730"/>
                  <a:pt x="2141828" y="707886"/>
                </a:cubicBezTo>
                <a:cubicBezTo>
                  <a:pt x="1942985" y="721042"/>
                  <a:pt x="1681136" y="692574"/>
                  <a:pt x="1480770" y="707886"/>
                </a:cubicBezTo>
                <a:cubicBezTo>
                  <a:pt x="1280404" y="723198"/>
                  <a:pt x="1111470" y="736713"/>
                  <a:pt x="766827" y="707886"/>
                </a:cubicBezTo>
                <a:cubicBezTo>
                  <a:pt x="422184" y="679059"/>
                  <a:pt x="354874" y="737406"/>
                  <a:pt x="0" y="707886"/>
                </a:cubicBezTo>
                <a:cubicBezTo>
                  <a:pt x="-3837" y="535193"/>
                  <a:pt x="-15183" y="445007"/>
                  <a:pt x="0" y="346864"/>
                </a:cubicBezTo>
                <a:cubicBezTo>
                  <a:pt x="15183" y="248721"/>
                  <a:pt x="7816" y="144403"/>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a:scene3d>
            <a:camera prst="obliqueTopLeft"/>
            <a:lightRig rig="threePt" dir="t"/>
          </a:scene3d>
        </p:spPr>
        <p:txBody>
          <a:bodyPr wrap="square" rtlCol="0">
            <a:spAutoFit/>
            <a:scene3d>
              <a:camera prst="obliqueTopLeft"/>
              <a:lightRig rig="threePt" dir="t"/>
            </a:scene3d>
          </a:bodyPr>
          <a:lstStyle/>
          <a:p>
            <a:pPr algn="ctr"/>
            <a:r>
              <a:rPr lang="es-ES" sz="2000" dirty="0">
                <a:solidFill>
                  <a:srgbClr val="FF0000"/>
                </a:solidFill>
                <a:effectLst>
                  <a:innerShdw blurRad="63500" dist="50800">
                    <a:prstClr val="black">
                      <a:alpha val="50000"/>
                    </a:prstClr>
                  </a:innerShdw>
                </a:effectLst>
                <a:latin typeface="BatmanForeverAlternate" panose="00000400000000000000" pitchFamily="2" charset="0"/>
              </a:rPr>
              <a:t>A través de impresiones en el corazón</a:t>
            </a:r>
          </a:p>
        </p:txBody>
      </p:sp>
      <p:pic>
        <p:nvPicPr>
          <p:cNvPr id="7" name="Imagen 6" descr="Un hombre con las manos en la cara&#10;&#10;Descripción generada automáticamente con confianza media">
            <a:extLst>
              <a:ext uri="{FF2B5EF4-FFF2-40B4-BE49-F238E27FC236}">
                <a16:creationId xmlns:a16="http://schemas.microsoft.com/office/drawing/2014/main" id="{16DA9F98-A18F-71D6-6428-4A71DAA579DF}"/>
              </a:ext>
            </a:extLst>
          </p:cNvPr>
          <p:cNvPicPr>
            <a:picLocks noChangeAspect="1"/>
          </p:cNvPicPr>
          <p:nvPr/>
        </p:nvPicPr>
        <p:blipFill rotWithShape="1">
          <a:blip r:embed="rId3">
            <a:extLst>
              <a:ext uri="{28A0092B-C50C-407E-A947-70E740481C1C}">
                <a14:useLocalDpi xmlns:a14="http://schemas.microsoft.com/office/drawing/2010/main" val="0"/>
              </a:ext>
            </a:extLst>
          </a:blip>
          <a:srcRect l="18303" r="5607"/>
          <a:stretch/>
        </p:blipFill>
        <p:spPr>
          <a:xfrm>
            <a:off x="4318963" y="1036027"/>
            <a:ext cx="7636747" cy="5645479"/>
          </a:xfrm>
          <a:prstGeom prst="roundRect">
            <a:avLst>
              <a:gd name="adj" fmla="val 6188"/>
            </a:avLst>
          </a:prstGeom>
          <a:solidFill>
            <a:srgbClr val="FFFFFF">
              <a:shade val="85000"/>
            </a:srgbClr>
          </a:solidFill>
          <a:ln w="76200">
            <a:solidFill>
              <a:srgbClr val="E2525A"/>
            </a:solidFill>
          </a:ln>
          <a:effectLst/>
          <a:scene3d>
            <a:camera prst="orthographicFront"/>
            <a:lightRig rig="threePt" dir="t"/>
          </a:scene3d>
          <a:sp3d>
            <a:bevelT w="114300" prst="artDeco"/>
          </a:sp3d>
        </p:spPr>
      </p:pic>
      <p:sp>
        <p:nvSpPr>
          <p:cNvPr id="10" name="CuadroTexto 9">
            <a:extLst>
              <a:ext uri="{FF2B5EF4-FFF2-40B4-BE49-F238E27FC236}">
                <a16:creationId xmlns:a16="http://schemas.microsoft.com/office/drawing/2014/main" id="{D5C759DB-E0BC-0E9E-3F17-02CAAF2E2F0D}"/>
              </a:ext>
            </a:extLst>
          </p:cNvPr>
          <p:cNvSpPr txBox="1"/>
          <p:nvPr/>
        </p:nvSpPr>
        <p:spPr>
          <a:xfrm>
            <a:off x="204315" y="5072068"/>
            <a:ext cx="3714541" cy="1477328"/>
          </a:xfrm>
          <a:prstGeom prst="rect">
            <a:avLst/>
          </a:prstGeom>
          <a:noFill/>
        </p:spPr>
        <p:txBody>
          <a:bodyPr wrap="square">
            <a:spAutoFit/>
          </a:bodyPr>
          <a:lstStyle/>
          <a:p>
            <a:r>
              <a:rPr lang="es-ES" b="1" dirty="0"/>
              <a:t>“Entonces tus oídos oirán a tus espaldas palabra que diga: Este es el camino, andad por él; y no echéis a la mano derecha, ni tampoco torzáis a la mano izquierda” (Isaías 30:21).</a:t>
            </a:r>
          </a:p>
        </p:txBody>
      </p:sp>
    </p:spTree>
    <p:extLst>
      <p:ext uri="{BB962C8B-B14F-4D97-AF65-F5344CB8AC3E}">
        <p14:creationId xmlns:p14="http://schemas.microsoft.com/office/powerpoint/2010/main" val="182492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style.rotation</p:attrName>
                                        </p:attrNameLst>
                                      </p:cBhvr>
                                      <p:tavLst>
                                        <p:tav tm="0">
                                          <p:val>
                                            <p:fltVal val="720"/>
                                          </p:val>
                                        </p:tav>
                                        <p:tav tm="100000">
                                          <p:val>
                                            <p:fltVal val="0"/>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 calcmode="lin" valueType="num">
                                      <p:cBhvr>
                                        <p:cTn id="18" dur="500" fill="hold"/>
                                        <p:tgtEl>
                                          <p:spTgt spid="7"/>
                                        </p:tgtEl>
                                        <p:attrNameLst>
                                          <p:attrName>ppt_w</p:attrName>
                                        </p:attrNameLst>
                                      </p:cBhvr>
                                      <p:tavLst>
                                        <p:tav tm="0">
                                          <p:val>
                                            <p:fltVal val="0"/>
                                          </p:val>
                                        </p:tav>
                                        <p:tav tm="100000">
                                          <p:val>
                                            <p:strVal val="#ppt_w"/>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P spid="3"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224C01-9CE3-DA6A-FD5D-FF605CC28E13}"/>
              </a:ext>
            </a:extLst>
          </p:cNvPr>
          <p:cNvSpPr txBox="1"/>
          <p:nvPr/>
        </p:nvSpPr>
        <p:spPr>
          <a:xfrm>
            <a:off x="131596" y="295302"/>
            <a:ext cx="8700904" cy="923330"/>
          </a:xfrm>
          <a:prstGeom prst="rect">
            <a:avLst/>
          </a:prstGeom>
          <a:noFill/>
        </p:spPr>
        <p:txBody>
          <a:bodyPr wrap="square" rtlCol="0">
            <a:spAutoFit/>
          </a:bodyPr>
          <a:lstStyle/>
          <a:p>
            <a:r>
              <a:rPr lang="es-ES" b="1" dirty="0"/>
              <a:t>Dios abre puertas y cierra otras. A veces los acontecimientos parecen tener algún tipo de conexión sin que, en apariencia, exista ningún plan o proyecto.  Dios está obrando para que se cumpla su plan.</a:t>
            </a:r>
          </a:p>
        </p:txBody>
      </p:sp>
      <p:pic>
        <p:nvPicPr>
          <p:cNvPr id="6" name="Imagen 5">
            <a:extLst>
              <a:ext uri="{FF2B5EF4-FFF2-40B4-BE49-F238E27FC236}">
                <a16:creationId xmlns:a16="http://schemas.microsoft.com/office/drawing/2014/main" id="{DF72F9AE-B827-D874-D076-02A8D085F9E4}"/>
              </a:ext>
            </a:extLst>
          </p:cNvPr>
          <p:cNvPicPr>
            <a:picLocks noChangeAspect="1"/>
          </p:cNvPicPr>
          <p:nvPr/>
        </p:nvPicPr>
        <p:blipFill rotWithShape="1">
          <a:blip r:embed="rId3">
            <a:extLst>
              <a:ext uri="{28A0092B-C50C-407E-A947-70E740481C1C}">
                <a14:useLocalDpi xmlns:a14="http://schemas.microsoft.com/office/drawing/2010/main" val="0"/>
              </a:ext>
            </a:extLst>
          </a:blip>
          <a:srcRect l="3398" r="11139"/>
          <a:stretch/>
        </p:blipFill>
        <p:spPr>
          <a:xfrm>
            <a:off x="2066909" y="597366"/>
            <a:ext cx="10094947" cy="6266104"/>
          </a:xfrm>
          <a:prstGeom prst="rect">
            <a:avLst/>
          </a:prstGeom>
          <a:effectLst>
            <a:softEdge rad="127000"/>
          </a:effectLst>
        </p:spPr>
      </p:pic>
      <p:sp>
        <p:nvSpPr>
          <p:cNvPr id="5" name="CuadroTexto 4">
            <a:extLst>
              <a:ext uri="{FF2B5EF4-FFF2-40B4-BE49-F238E27FC236}">
                <a16:creationId xmlns:a16="http://schemas.microsoft.com/office/drawing/2014/main" id="{5DAE83B2-B238-3760-B599-82C2B0393AEF}"/>
              </a:ext>
            </a:extLst>
          </p:cNvPr>
          <p:cNvSpPr txBox="1"/>
          <p:nvPr/>
        </p:nvSpPr>
        <p:spPr>
          <a:xfrm>
            <a:off x="141627" y="2551837"/>
            <a:ext cx="2018751" cy="1754326"/>
          </a:xfrm>
          <a:prstGeom prst="rect">
            <a:avLst/>
          </a:prstGeom>
          <a:noFill/>
        </p:spPr>
        <p:txBody>
          <a:bodyPr wrap="square">
            <a:spAutoFit/>
          </a:bodyPr>
          <a:lstStyle/>
          <a:p>
            <a:r>
              <a:rPr lang="es-ES" b="1" dirty="0"/>
              <a:t>“Y pido siempre a Dios que, si es su voluntad, me conceda ir por fin a visitaros” (Romanos 1:10).</a:t>
            </a:r>
          </a:p>
        </p:txBody>
      </p:sp>
      <p:sp>
        <p:nvSpPr>
          <p:cNvPr id="7" name="CuadroTexto 6">
            <a:extLst>
              <a:ext uri="{FF2B5EF4-FFF2-40B4-BE49-F238E27FC236}">
                <a16:creationId xmlns:a16="http://schemas.microsoft.com/office/drawing/2014/main" id="{265FBD07-FED0-6638-0CE2-D71E8F1A75EC}"/>
              </a:ext>
            </a:extLst>
          </p:cNvPr>
          <p:cNvSpPr txBox="1"/>
          <p:nvPr/>
        </p:nvSpPr>
        <p:spPr>
          <a:xfrm>
            <a:off x="131596" y="4865926"/>
            <a:ext cx="2193140" cy="1754326"/>
          </a:xfrm>
          <a:prstGeom prst="rect">
            <a:avLst/>
          </a:prstGeom>
          <a:noFill/>
        </p:spPr>
        <p:txBody>
          <a:bodyPr wrap="square">
            <a:spAutoFit/>
          </a:bodyPr>
          <a:lstStyle/>
          <a:p>
            <a:r>
              <a:rPr lang="es-ES" b="1" dirty="0"/>
              <a:t>“Precisamente por esto no he podido ir a veros, aunque muchas veces me lo había propuesto” (Romanos 15:22).</a:t>
            </a:r>
          </a:p>
        </p:txBody>
      </p:sp>
      <p:sp>
        <p:nvSpPr>
          <p:cNvPr id="9" name="CuadroTexto 8">
            <a:extLst>
              <a:ext uri="{FF2B5EF4-FFF2-40B4-BE49-F238E27FC236}">
                <a16:creationId xmlns:a16="http://schemas.microsoft.com/office/drawing/2014/main" id="{F220058B-3C3B-BA3D-9456-EE90CF6401E9}"/>
              </a:ext>
            </a:extLst>
          </p:cNvPr>
          <p:cNvSpPr txBox="1"/>
          <p:nvPr/>
        </p:nvSpPr>
        <p:spPr>
          <a:xfrm>
            <a:off x="131596" y="1299020"/>
            <a:ext cx="3264747" cy="923330"/>
          </a:xfrm>
          <a:prstGeom prst="rect">
            <a:avLst/>
          </a:prstGeom>
          <a:noFill/>
        </p:spPr>
        <p:txBody>
          <a:bodyPr wrap="square">
            <a:spAutoFit/>
          </a:bodyPr>
          <a:lstStyle/>
          <a:p>
            <a:r>
              <a:rPr lang="es-ES" b="1" dirty="0"/>
              <a:t>Pablo planeaba ir a Roma, pero las circunstancias se lo impidieron: </a:t>
            </a:r>
          </a:p>
        </p:txBody>
      </p:sp>
      <p:sp>
        <p:nvSpPr>
          <p:cNvPr id="10" name="CuadroTexto 9">
            <a:extLst>
              <a:ext uri="{FF2B5EF4-FFF2-40B4-BE49-F238E27FC236}">
                <a16:creationId xmlns:a16="http://schemas.microsoft.com/office/drawing/2014/main" id="{26202559-7CAB-D77D-3FDF-C328F7AD3E17}"/>
              </a:ext>
            </a:extLst>
          </p:cNvPr>
          <p:cNvSpPr txBox="1"/>
          <p:nvPr/>
        </p:nvSpPr>
        <p:spPr>
          <a:xfrm>
            <a:off x="9003461" y="202969"/>
            <a:ext cx="3056942" cy="1015663"/>
          </a:xfrm>
          <a:custGeom>
            <a:avLst/>
            <a:gdLst>
              <a:gd name="connsiteX0" fmla="*/ 0 w 3056942"/>
              <a:gd name="connsiteY0" fmla="*/ 0 h 1015663"/>
              <a:gd name="connsiteX1" fmla="*/ 519680 w 3056942"/>
              <a:gd name="connsiteY1" fmla="*/ 0 h 1015663"/>
              <a:gd name="connsiteX2" fmla="*/ 1192207 w 3056942"/>
              <a:gd name="connsiteY2" fmla="*/ 0 h 1015663"/>
              <a:gd name="connsiteX3" fmla="*/ 1742457 w 3056942"/>
              <a:gd name="connsiteY3" fmla="*/ 0 h 1015663"/>
              <a:gd name="connsiteX4" fmla="*/ 2292707 w 3056942"/>
              <a:gd name="connsiteY4" fmla="*/ 0 h 1015663"/>
              <a:gd name="connsiteX5" fmla="*/ 3056942 w 3056942"/>
              <a:gd name="connsiteY5" fmla="*/ 0 h 1015663"/>
              <a:gd name="connsiteX6" fmla="*/ 3056942 w 3056942"/>
              <a:gd name="connsiteY6" fmla="*/ 487518 h 1015663"/>
              <a:gd name="connsiteX7" fmla="*/ 3056942 w 3056942"/>
              <a:gd name="connsiteY7" fmla="*/ 1015663 h 1015663"/>
              <a:gd name="connsiteX8" fmla="*/ 2537262 w 3056942"/>
              <a:gd name="connsiteY8" fmla="*/ 1015663 h 1015663"/>
              <a:gd name="connsiteX9" fmla="*/ 2017582 w 3056942"/>
              <a:gd name="connsiteY9" fmla="*/ 1015663 h 1015663"/>
              <a:gd name="connsiteX10" fmla="*/ 1497902 w 3056942"/>
              <a:gd name="connsiteY10" fmla="*/ 1015663 h 1015663"/>
              <a:gd name="connsiteX11" fmla="*/ 825374 w 3056942"/>
              <a:gd name="connsiteY11" fmla="*/ 1015663 h 1015663"/>
              <a:gd name="connsiteX12" fmla="*/ 0 w 3056942"/>
              <a:gd name="connsiteY12" fmla="*/ 1015663 h 1015663"/>
              <a:gd name="connsiteX13" fmla="*/ 0 w 3056942"/>
              <a:gd name="connsiteY13" fmla="*/ 497675 h 1015663"/>
              <a:gd name="connsiteX14" fmla="*/ 0 w 3056942"/>
              <a:gd name="connsiteY1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942" h="1015663" fill="none" extrusionOk="0">
                <a:moveTo>
                  <a:pt x="0" y="0"/>
                </a:moveTo>
                <a:cubicBezTo>
                  <a:pt x="113186" y="-24386"/>
                  <a:pt x="281620" y="-20346"/>
                  <a:pt x="519680" y="0"/>
                </a:cubicBezTo>
                <a:cubicBezTo>
                  <a:pt x="757740" y="20346"/>
                  <a:pt x="964080" y="-5573"/>
                  <a:pt x="1192207" y="0"/>
                </a:cubicBezTo>
                <a:cubicBezTo>
                  <a:pt x="1420334" y="5573"/>
                  <a:pt x="1496473" y="-3182"/>
                  <a:pt x="1742457" y="0"/>
                </a:cubicBezTo>
                <a:cubicBezTo>
                  <a:pt x="1988441" y="3182"/>
                  <a:pt x="2031014" y="4054"/>
                  <a:pt x="2292707" y="0"/>
                </a:cubicBezTo>
                <a:cubicBezTo>
                  <a:pt x="2554400" y="-4054"/>
                  <a:pt x="2816726" y="-11746"/>
                  <a:pt x="3056942" y="0"/>
                </a:cubicBezTo>
                <a:cubicBezTo>
                  <a:pt x="3054288" y="111192"/>
                  <a:pt x="3056204" y="281536"/>
                  <a:pt x="3056942" y="487518"/>
                </a:cubicBezTo>
                <a:cubicBezTo>
                  <a:pt x="3057680" y="693500"/>
                  <a:pt x="3080644" y="885041"/>
                  <a:pt x="3056942" y="1015663"/>
                </a:cubicBezTo>
                <a:cubicBezTo>
                  <a:pt x="2926067" y="1012454"/>
                  <a:pt x="2743544" y="990690"/>
                  <a:pt x="2537262" y="1015663"/>
                </a:cubicBezTo>
                <a:cubicBezTo>
                  <a:pt x="2330980" y="1040636"/>
                  <a:pt x="2154191" y="1002963"/>
                  <a:pt x="2017582" y="1015663"/>
                </a:cubicBezTo>
                <a:cubicBezTo>
                  <a:pt x="1880973" y="1028363"/>
                  <a:pt x="1709450" y="1035586"/>
                  <a:pt x="1497902" y="1015663"/>
                </a:cubicBezTo>
                <a:cubicBezTo>
                  <a:pt x="1286354" y="995740"/>
                  <a:pt x="1152144" y="1012853"/>
                  <a:pt x="825374" y="1015663"/>
                </a:cubicBezTo>
                <a:cubicBezTo>
                  <a:pt x="498604" y="1018473"/>
                  <a:pt x="243215" y="1054646"/>
                  <a:pt x="0" y="1015663"/>
                </a:cubicBezTo>
                <a:cubicBezTo>
                  <a:pt x="15151" y="851656"/>
                  <a:pt x="-16708" y="607461"/>
                  <a:pt x="0" y="497675"/>
                </a:cubicBezTo>
                <a:cubicBezTo>
                  <a:pt x="16708" y="387889"/>
                  <a:pt x="19510" y="184946"/>
                  <a:pt x="0" y="0"/>
                </a:cubicBezTo>
                <a:close/>
              </a:path>
              <a:path w="3056942" h="1015663" stroke="0" extrusionOk="0">
                <a:moveTo>
                  <a:pt x="0" y="0"/>
                </a:moveTo>
                <a:cubicBezTo>
                  <a:pt x="208233" y="-13812"/>
                  <a:pt x="321309" y="-7315"/>
                  <a:pt x="519680" y="0"/>
                </a:cubicBezTo>
                <a:cubicBezTo>
                  <a:pt x="718051" y="7315"/>
                  <a:pt x="864355" y="13550"/>
                  <a:pt x="1131069" y="0"/>
                </a:cubicBezTo>
                <a:cubicBezTo>
                  <a:pt x="1397783" y="-13550"/>
                  <a:pt x="1578334" y="13740"/>
                  <a:pt x="1711888" y="0"/>
                </a:cubicBezTo>
                <a:cubicBezTo>
                  <a:pt x="1845442" y="-13740"/>
                  <a:pt x="2029330" y="-27598"/>
                  <a:pt x="2323276" y="0"/>
                </a:cubicBezTo>
                <a:cubicBezTo>
                  <a:pt x="2617222" y="27598"/>
                  <a:pt x="2735052" y="18328"/>
                  <a:pt x="3056942" y="0"/>
                </a:cubicBezTo>
                <a:cubicBezTo>
                  <a:pt x="3080402" y="153276"/>
                  <a:pt x="3071022" y="299124"/>
                  <a:pt x="3056942" y="517988"/>
                </a:cubicBezTo>
                <a:cubicBezTo>
                  <a:pt x="3042862" y="736852"/>
                  <a:pt x="3076130" y="798572"/>
                  <a:pt x="3056942" y="1015663"/>
                </a:cubicBezTo>
                <a:cubicBezTo>
                  <a:pt x="2926646" y="991024"/>
                  <a:pt x="2667327" y="1006427"/>
                  <a:pt x="2537262" y="1015663"/>
                </a:cubicBezTo>
                <a:cubicBezTo>
                  <a:pt x="2407197" y="1024899"/>
                  <a:pt x="2224766" y="1030474"/>
                  <a:pt x="1987012" y="1015663"/>
                </a:cubicBezTo>
                <a:cubicBezTo>
                  <a:pt x="1749258" y="1000853"/>
                  <a:pt x="1463459" y="1041499"/>
                  <a:pt x="1314485" y="1015663"/>
                </a:cubicBezTo>
                <a:cubicBezTo>
                  <a:pt x="1165511" y="989827"/>
                  <a:pt x="875187" y="985528"/>
                  <a:pt x="672527" y="1015663"/>
                </a:cubicBezTo>
                <a:cubicBezTo>
                  <a:pt x="469867" y="1045798"/>
                  <a:pt x="283556" y="1033027"/>
                  <a:pt x="0" y="1015663"/>
                </a:cubicBezTo>
                <a:cubicBezTo>
                  <a:pt x="-1043" y="814984"/>
                  <a:pt x="6377" y="742141"/>
                  <a:pt x="0" y="507832"/>
                </a:cubicBezTo>
                <a:cubicBezTo>
                  <a:pt x="-6377" y="273523"/>
                  <a:pt x="-20770" y="120578"/>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p:spPr>
        <p:txBody>
          <a:bodyPr wrap="square" rtlCol="0">
            <a:spAutoFit/>
            <a:scene3d>
              <a:camera prst="obliqueTopLeft"/>
              <a:lightRig rig="threePt" dir="t"/>
            </a:scene3d>
          </a:bodyPr>
          <a:lstStyle/>
          <a:p>
            <a:pPr algn="ctr"/>
            <a:r>
              <a:rPr lang="es-ES" sz="2000" dirty="0">
                <a:solidFill>
                  <a:srgbClr val="FF0000"/>
                </a:solidFill>
                <a:effectLst>
                  <a:innerShdw blurRad="63500" dist="50800">
                    <a:prstClr val="black">
                      <a:alpha val="50000"/>
                    </a:prstClr>
                  </a:innerShdw>
                </a:effectLst>
                <a:latin typeface="BatmanForeverAlternate" panose="00000400000000000000" pitchFamily="2" charset="0"/>
              </a:rPr>
              <a:t>A través de circunstancias de la vida</a:t>
            </a:r>
          </a:p>
        </p:txBody>
      </p:sp>
    </p:spTree>
    <p:extLst>
      <p:ext uri="{BB962C8B-B14F-4D97-AF65-F5344CB8AC3E}">
        <p14:creationId xmlns:p14="http://schemas.microsoft.com/office/powerpoint/2010/main" val="15016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7652CE3-4450-6BB0-64C0-6DF0ADB7FAEC}"/>
              </a:ext>
            </a:extLst>
          </p:cNvPr>
          <p:cNvSpPr txBox="1"/>
          <p:nvPr/>
        </p:nvSpPr>
        <p:spPr>
          <a:xfrm>
            <a:off x="2541195" y="3933665"/>
            <a:ext cx="5194080" cy="646331"/>
          </a:xfrm>
          <a:prstGeom prst="rect">
            <a:avLst/>
          </a:prstGeom>
          <a:noFill/>
        </p:spPr>
        <p:txBody>
          <a:bodyPr wrap="square" rtlCol="0">
            <a:spAutoFit/>
          </a:bodyPr>
          <a:lstStyle/>
          <a:p>
            <a:r>
              <a:rPr lang="es-ES" b="1" dirty="0"/>
              <a:t>“También puedes pedir consejo sobre matrimonio o finanzas a aquellos que les ha ido bien en esas áreas.</a:t>
            </a:r>
          </a:p>
        </p:txBody>
      </p:sp>
      <p:sp>
        <p:nvSpPr>
          <p:cNvPr id="8" name="CuadroTexto 7">
            <a:extLst>
              <a:ext uri="{FF2B5EF4-FFF2-40B4-BE49-F238E27FC236}">
                <a16:creationId xmlns:a16="http://schemas.microsoft.com/office/drawing/2014/main" id="{AE581FCC-A40F-C161-35B7-D4F191B71501}"/>
              </a:ext>
            </a:extLst>
          </p:cNvPr>
          <p:cNvSpPr txBox="1"/>
          <p:nvPr/>
        </p:nvSpPr>
        <p:spPr>
          <a:xfrm>
            <a:off x="4490019" y="161961"/>
            <a:ext cx="7531711" cy="1754326"/>
          </a:xfrm>
          <a:prstGeom prst="rect">
            <a:avLst/>
          </a:prstGeom>
          <a:noFill/>
        </p:spPr>
        <p:txBody>
          <a:bodyPr wrap="square">
            <a:spAutoFit/>
          </a:bodyPr>
          <a:lstStyle/>
          <a:p>
            <a:r>
              <a:rPr lang="es-ES" b="1" dirty="0"/>
              <a:t>Dios puede usar a amigos, hermanos fieles, </a:t>
            </a:r>
          </a:p>
          <a:p>
            <a:r>
              <a:rPr lang="es-ES" b="1" dirty="0"/>
              <a:t>a maestros, a los padres o a los hijos, o un </a:t>
            </a:r>
          </a:p>
          <a:p>
            <a:r>
              <a:rPr lang="es-ES" b="1" dirty="0"/>
              <a:t>predicador para transmitirnos su mensaje de</a:t>
            </a:r>
          </a:p>
          <a:p>
            <a:r>
              <a:rPr lang="es-ES" b="1" dirty="0"/>
              <a:t> verdad. Una vez habló a través de un burro </a:t>
            </a:r>
          </a:p>
          <a:p>
            <a:r>
              <a:rPr lang="es-ES" b="1" dirty="0"/>
              <a:t>(Números 22:28). ¿Por qué entonces, no puede hablar a través de alguien en cualquier momento o de la manera que quiera?</a:t>
            </a:r>
          </a:p>
        </p:txBody>
      </p:sp>
      <p:pic>
        <p:nvPicPr>
          <p:cNvPr id="5" name="Imagen 4">
            <a:extLst>
              <a:ext uri="{FF2B5EF4-FFF2-40B4-BE49-F238E27FC236}">
                <a16:creationId xmlns:a16="http://schemas.microsoft.com/office/drawing/2014/main" id="{46E70F9A-2234-8AF2-D108-79E18F4F88EC}"/>
              </a:ext>
            </a:extLst>
          </p:cNvPr>
          <p:cNvPicPr>
            <a:picLocks noChangeAspect="1"/>
          </p:cNvPicPr>
          <p:nvPr/>
        </p:nvPicPr>
        <p:blipFill>
          <a:blip r:embed="rId3"/>
          <a:stretch>
            <a:fillRect/>
          </a:stretch>
        </p:blipFill>
        <p:spPr>
          <a:xfrm>
            <a:off x="170269" y="4041691"/>
            <a:ext cx="2370926" cy="2748511"/>
          </a:xfrm>
          <a:prstGeom prst="roundRect">
            <a:avLst>
              <a:gd name="adj" fmla="val 4167"/>
            </a:avLst>
          </a:prstGeom>
          <a:solidFill>
            <a:srgbClr val="FFFFFF"/>
          </a:solidFill>
          <a:ln w="76200" cap="sq">
            <a:solidFill>
              <a:srgbClr val="8A2733"/>
            </a:solidFill>
            <a:miter lim="800000"/>
          </a:ln>
          <a:effectLst/>
          <a:scene3d>
            <a:camera prst="orthographicFront"/>
            <a:lightRig rig="threePt" dir="t">
              <a:rot lat="0" lon="0" rev="2700000"/>
            </a:lightRig>
          </a:scene3d>
          <a:sp3d contourW="6350">
            <a:bevelT h="38100"/>
            <a:contourClr>
              <a:srgbClr val="C0C0C0"/>
            </a:contourClr>
          </a:sp3d>
        </p:spPr>
      </p:pic>
      <p:sp>
        <p:nvSpPr>
          <p:cNvPr id="13" name="CuadroTexto 12">
            <a:extLst>
              <a:ext uri="{FF2B5EF4-FFF2-40B4-BE49-F238E27FC236}">
                <a16:creationId xmlns:a16="http://schemas.microsoft.com/office/drawing/2014/main" id="{244E234B-8DF4-E68D-CD03-9626D36FA719}"/>
              </a:ext>
            </a:extLst>
          </p:cNvPr>
          <p:cNvSpPr txBox="1"/>
          <p:nvPr/>
        </p:nvSpPr>
        <p:spPr>
          <a:xfrm>
            <a:off x="80947" y="3573148"/>
            <a:ext cx="9296133" cy="369332"/>
          </a:xfrm>
          <a:prstGeom prst="rect">
            <a:avLst/>
          </a:prstGeom>
          <a:noFill/>
        </p:spPr>
        <p:txBody>
          <a:bodyPr wrap="square">
            <a:spAutoFit/>
          </a:bodyPr>
          <a:lstStyle/>
          <a:p>
            <a:r>
              <a:rPr lang="es-ES" b="1" dirty="0"/>
              <a:t>Ten cuidado a quién tomas por consejero recuerda a Roboam: 1 Reyes 12:6-14.</a:t>
            </a:r>
          </a:p>
        </p:txBody>
      </p:sp>
      <p:pic>
        <p:nvPicPr>
          <p:cNvPr id="14" name="Imagen 13">
            <a:extLst>
              <a:ext uri="{FF2B5EF4-FFF2-40B4-BE49-F238E27FC236}">
                <a16:creationId xmlns:a16="http://schemas.microsoft.com/office/drawing/2014/main" id="{49FA2045-201C-AB41-54C6-232B74AE3017}"/>
              </a:ext>
            </a:extLst>
          </p:cNvPr>
          <p:cNvPicPr>
            <a:picLocks noChangeAspect="1"/>
          </p:cNvPicPr>
          <p:nvPr/>
        </p:nvPicPr>
        <p:blipFill rotWithShape="1">
          <a:blip r:embed="rId4"/>
          <a:srcRect l="4757" t="1250" r="509"/>
          <a:stretch/>
        </p:blipFill>
        <p:spPr>
          <a:xfrm>
            <a:off x="82036" y="161961"/>
            <a:ext cx="4328147" cy="3099089"/>
          </a:xfrm>
          <a:prstGeom prst="roundRect">
            <a:avLst>
              <a:gd name="adj" fmla="val 4167"/>
            </a:avLst>
          </a:prstGeom>
          <a:solidFill>
            <a:srgbClr val="FFFFFF"/>
          </a:solidFill>
          <a:ln w="76200" cap="sq">
            <a:solidFill>
              <a:srgbClr val="597657"/>
            </a:solidFill>
            <a:miter lim="800000"/>
          </a:ln>
          <a:effectLst/>
          <a:scene3d>
            <a:camera prst="orthographicFront"/>
            <a:lightRig rig="threePt" dir="t">
              <a:rot lat="0" lon="0" rev="2700000"/>
            </a:lightRig>
          </a:scene3d>
          <a:sp3d contourW="6350">
            <a:bevelT h="38100"/>
            <a:contourClr>
              <a:srgbClr val="C0C0C0"/>
            </a:contourClr>
          </a:sp3d>
        </p:spPr>
      </p:pic>
      <p:sp>
        <p:nvSpPr>
          <p:cNvPr id="6" name="CuadroTexto 5">
            <a:extLst>
              <a:ext uri="{FF2B5EF4-FFF2-40B4-BE49-F238E27FC236}">
                <a16:creationId xmlns:a16="http://schemas.microsoft.com/office/drawing/2014/main" id="{07EDD1FA-B73A-2956-5DAF-6402A033015B}"/>
              </a:ext>
            </a:extLst>
          </p:cNvPr>
          <p:cNvSpPr txBox="1"/>
          <p:nvPr/>
        </p:nvSpPr>
        <p:spPr>
          <a:xfrm>
            <a:off x="2541195" y="5360637"/>
            <a:ext cx="5194080" cy="1477328"/>
          </a:xfrm>
          <a:prstGeom prst="rect">
            <a:avLst/>
          </a:prstGeom>
          <a:noFill/>
        </p:spPr>
        <p:txBody>
          <a:bodyPr wrap="square">
            <a:spAutoFit/>
          </a:bodyPr>
          <a:lstStyle/>
          <a:p>
            <a:r>
              <a:rPr lang="es-ES" b="1" dirty="0"/>
              <a:t>“Si gozan de la bendición de tener padres temerosos de Dios, consúltenlos. Comuníquenles sus esperanzas e intenciones, aprendan las lecciones que la vida les enseñó y les ahorrarán no pocas penas. Sobre todo, hagan de Cristo su consejero” (</a:t>
            </a:r>
            <a:r>
              <a:rPr lang="es-ES" b="1" dirty="0" err="1"/>
              <a:t>MJ</a:t>
            </a:r>
            <a:r>
              <a:rPr lang="es-ES" b="1" dirty="0"/>
              <a:t> 308).</a:t>
            </a:r>
          </a:p>
        </p:txBody>
      </p:sp>
      <p:sp>
        <p:nvSpPr>
          <p:cNvPr id="9" name="CuadroTexto 8">
            <a:extLst>
              <a:ext uri="{FF2B5EF4-FFF2-40B4-BE49-F238E27FC236}">
                <a16:creationId xmlns:a16="http://schemas.microsoft.com/office/drawing/2014/main" id="{850B7474-AE8C-4868-FB03-63BE4E8A8FAE}"/>
              </a:ext>
            </a:extLst>
          </p:cNvPr>
          <p:cNvSpPr txBox="1"/>
          <p:nvPr/>
        </p:nvSpPr>
        <p:spPr>
          <a:xfrm>
            <a:off x="2541195" y="4476361"/>
            <a:ext cx="5194080" cy="923330"/>
          </a:xfrm>
          <a:prstGeom prst="rect">
            <a:avLst/>
          </a:prstGeom>
          <a:noFill/>
        </p:spPr>
        <p:txBody>
          <a:bodyPr wrap="square">
            <a:spAutoFit/>
          </a:bodyPr>
          <a:lstStyle/>
          <a:p>
            <a:r>
              <a:rPr lang="es-ES" b="1" dirty="0"/>
              <a:t>Los que no tienen buen criterio en el uso del tiempo y el dinero deberían pedir consejo a los que han tenido experiencia” (</a:t>
            </a:r>
            <a:r>
              <a:rPr lang="es-ES" b="1" dirty="0" err="1"/>
              <a:t>MJ</a:t>
            </a:r>
            <a:r>
              <a:rPr lang="es-ES" b="1" dirty="0"/>
              <a:t> 212).</a:t>
            </a:r>
          </a:p>
        </p:txBody>
      </p:sp>
      <p:pic>
        <p:nvPicPr>
          <p:cNvPr id="11" name="Imagen 10" descr="Un par de personas sentadas en una mesa&#10;&#10;Descripción generada automáticamente con confianza media">
            <a:extLst>
              <a:ext uri="{FF2B5EF4-FFF2-40B4-BE49-F238E27FC236}">
                <a16:creationId xmlns:a16="http://schemas.microsoft.com/office/drawing/2014/main" id="{ACE4C814-8C65-89ED-7E9E-F4D31351E1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1981" y="3739776"/>
            <a:ext cx="4409072" cy="3050426"/>
          </a:xfrm>
          <a:prstGeom prst="roundRect">
            <a:avLst>
              <a:gd name="adj" fmla="val 4167"/>
            </a:avLst>
          </a:prstGeom>
          <a:solidFill>
            <a:srgbClr val="FFFFFF"/>
          </a:solidFill>
          <a:ln w="76200" cap="sq">
            <a:solidFill>
              <a:srgbClr val="996226"/>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C44B5A1-86D2-6757-2534-D05E15E8B673}"/>
              </a:ext>
            </a:extLst>
          </p:cNvPr>
          <p:cNvSpPr txBox="1"/>
          <p:nvPr/>
        </p:nvSpPr>
        <p:spPr>
          <a:xfrm>
            <a:off x="9331910" y="185763"/>
            <a:ext cx="2689821" cy="1015663"/>
          </a:xfrm>
          <a:custGeom>
            <a:avLst/>
            <a:gdLst>
              <a:gd name="connsiteX0" fmla="*/ 0 w 2689821"/>
              <a:gd name="connsiteY0" fmla="*/ 0 h 1015663"/>
              <a:gd name="connsiteX1" fmla="*/ 618659 w 2689821"/>
              <a:gd name="connsiteY1" fmla="*/ 0 h 1015663"/>
              <a:gd name="connsiteX2" fmla="*/ 1210419 w 2689821"/>
              <a:gd name="connsiteY2" fmla="*/ 0 h 1015663"/>
              <a:gd name="connsiteX3" fmla="*/ 1909773 w 2689821"/>
              <a:gd name="connsiteY3" fmla="*/ 0 h 1015663"/>
              <a:gd name="connsiteX4" fmla="*/ 2689821 w 2689821"/>
              <a:gd name="connsiteY4" fmla="*/ 0 h 1015663"/>
              <a:gd name="connsiteX5" fmla="*/ 2689821 w 2689821"/>
              <a:gd name="connsiteY5" fmla="*/ 487518 h 1015663"/>
              <a:gd name="connsiteX6" fmla="*/ 2689821 w 2689821"/>
              <a:gd name="connsiteY6" fmla="*/ 1015663 h 1015663"/>
              <a:gd name="connsiteX7" fmla="*/ 2017366 w 2689821"/>
              <a:gd name="connsiteY7" fmla="*/ 1015663 h 1015663"/>
              <a:gd name="connsiteX8" fmla="*/ 1425605 w 2689821"/>
              <a:gd name="connsiteY8" fmla="*/ 1015663 h 1015663"/>
              <a:gd name="connsiteX9" fmla="*/ 699353 w 2689821"/>
              <a:gd name="connsiteY9" fmla="*/ 1015663 h 1015663"/>
              <a:gd name="connsiteX10" fmla="*/ 0 w 2689821"/>
              <a:gd name="connsiteY10" fmla="*/ 1015663 h 1015663"/>
              <a:gd name="connsiteX11" fmla="*/ 0 w 2689821"/>
              <a:gd name="connsiteY11" fmla="*/ 538301 h 1015663"/>
              <a:gd name="connsiteX12" fmla="*/ 0 w 2689821"/>
              <a:gd name="connsiteY12"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9821" h="1015663" fill="none" extrusionOk="0">
                <a:moveTo>
                  <a:pt x="0" y="0"/>
                </a:moveTo>
                <a:cubicBezTo>
                  <a:pt x="265356" y="14423"/>
                  <a:pt x="436339" y="-21315"/>
                  <a:pt x="618659" y="0"/>
                </a:cubicBezTo>
                <a:cubicBezTo>
                  <a:pt x="800979" y="21315"/>
                  <a:pt x="969226" y="5307"/>
                  <a:pt x="1210419" y="0"/>
                </a:cubicBezTo>
                <a:cubicBezTo>
                  <a:pt x="1451612" y="-5307"/>
                  <a:pt x="1674722" y="4488"/>
                  <a:pt x="1909773" y="0"/>
                </a:cubicBezTo>
                <a:cubicBezTo>
                  <a:pt x="2144824" y="-4488"/>
                  <a:pt x="2456304" y="-23247"/>
                  <a:pt x="2689821" y="0"/>
                </a:cubicBezTo>
                <a:cubicBezTo>
                  <a:pt x="2673216" y="160061"/>
                  <a:pt x="2667636" y="272401"/>
                  <a:pt x="2689821" y="487518"/>
                </a:cubicBezTo>
                <a:cubicBezTo>
                  <a:pt x="2712006" y="702635"/>
                  <a:pt x="2681324" y="861786"/>
                  <a:pt x="2689821" y="1015663"/>
                </a:cubicBezTo>
                <a:cubicBezTo>
                  <a:pt x="2496774" y="1011750"/>
                  <a:pt x="2316437" y="1005671"/>
                  <a:pt x="2017366" y="1015663"/>
                </a:cubicBezTo>
                <a:cubicBezTo>
                  <a:pt x="1718295" y="1025655"/>
                  <a:pt x="1636955" y="1017429"/>
                  <a:pt x="1425605" y="1015663"/>
                </a:cubicBezTo>
                <a:cubicBezTo>
                  <a:pt x="1214255" y="1013897"/>
                  <a:pt x="880482" y="1007167"/>
                  <a:pt x="699353" y="1015663"/>
                </a:cubicBezTo>
                <a:cubicBezTo>
                  <a:pt x="518224" y="1024159"/>
                  <a:pt x="240341" y="1020269"/>
                  <a:pt x="0" y="1015663"/>
                </a:cubicBezTo>
                <a:cubicBezTo>
                  <a:pt x="-6763" y="797674"/>
                  <a:pt x="-7737" y="695577"/>
                  <a:pt x="0" y="538301"/>
                </a:cubicBezTo>
                <a:cubicBezTo>
                  <a:pt x="7737" y="381025"/>
                  <a:pt x="6891" y="146357"/>
                  <a:pt x="0" y="0"/>
                </a:cubicBezTo>
                <a:close/>
              </a:path>
              <a:path w="2689821" h="1015663" stroke="0" extrusionOk="0">
                <a:moveTo>
                  <a:pt x="0" y="0"/>
                </a:moveTo>
                <a:cubicBezTo>
                  <a:pt x="281986" y="-7001"/>
                  <a:pt x="303027" y="19"/>
                  <a:pt x="591761" y="0"/>
                </a:cubicBezTo>
                <a:cubicBezTo>
                  <a:pt x="880495" y="-19"/>
                  <a:pt x="991642" y="21869"/>
                  <a:pt x="1264216" y="0"/>
                </a:cubicBezTo>
                <a:cubicBezTo>
                  <a:pt x="1536790" y="-21869"/>
                  <a:pt x="1632548" y="27767"/>
                  <a:pt x="1909773" y="0"/>
                </a:cubicBezTo>
                <a:cubicBezTo>
                  <a:pt x="2186998" y="-27767"/>
                  <a:pt x="2309806" y="-12447"/>
                  <a:pt x="2689821" y="0"/>
                </a:cubicBezTo>
                <a:cubicBezTo>
                  <a:pt x="2702032" y="213602"/>
                  <a:pt x="2706772" y="342603"/>
                  <a:pt x="2689821" y="517988"/>
                </a:cubicBezTo>
                <a:cubicBezTo>
                  <a:pt x="2672870" y="693373"/>
                  <a:pt x="2674739" y="844008"/>
                  <a:pt x="2689821" y="1015663"/>
                </a:cubicBezTo>
                <a:cubicBezTo>
                  <a:pt x="2374846" y="1029396"/>
                  <a:pt x="2196259" y="984432"/>
                  <a:pt x="2044264" y="1015663"/>
                </a:cubicBezTo>
                <a:cubicBezTo>
                  <a:pt x="1892269" y="1046894"/>
                  <a:pt x="1643607" y="1042907"/>
                  <a:pt x="1425605" y="1015663"/>
                </a:cubicBezTo>
                <a:cubicBezTo>
                  <a:pt x="1207603" y="988419"/>
                  <a:pt x="995838" y="1046200"/>
                  <a:pt x="806946" y="1015663"/>
                </a:cubicBezTo>
                <a:cubicBezTo>
                  <a:pt x="618054" y="985126"/>
                  <a:pt x="175139" y="1050284"/>
                  <a:pt x="0" y="1015663"/>
                </a:cubicBezTo>
                <a:cubicBezTo>
                  <a:pt x="1926" y="783405"/>
                  <a:pt x="-20592" y="683498"/>
                  <a:pt x="0" y="497675"/>
                </a:cubicBezTo>
                <a:cubicBezTo>
                  <a:pt x="20592" y="311852"/>
                  <a:pt x="13818" y="174338"/>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a:scene3d>
            <a:camera prst="obliqueTopLeft"/>
            <a:lightRig rig="threePt" dir="t"/>
          </a:scene3d>
        </p:spPr>
        <p:txBody>
          <a:bodyPr wrap="square" rtlCol="0">
            <a:spAutoFit/>
          </a:bodyPr>
          <a:lstStyle/>
          <a:p>
            <a:pPr algn="ctr"/>
            <a:r>
              <a:rPr lang="es-ES" sz="2000" dirty="0">
                <a:solidFill>
                  <a:srgbClr val="FF0000"/>
                </a:solidFill>
                <a:effectLst>
                  <a:innerShdw blurRad="63500" dist="50800">
                    <a:prstClr val="black">
                      <a:alpha val="50000"/>
                    </a:prstClr>
                  </a:innerShdw>
                </a:effectLst>
                <a:latin typeface="BatmanForeverAlternate" panose="00000400000000000000" pitchFamily="2" charset="0"/>
              </a:rPr>
              <a:t>A través de otras personas</a:t>
            </a:r>
          </a:p>
        </p:txBody>
      </p:sp>
      <p:sp>
        <p:nvSpPr>
          <p:cNvPr id="16" name="CuadroTexto 15">
            <a:extLst>
              <a:ext uri="{FF2B5EF4-FFF2-40B4-BE49-F238E27FC236}">
                <a16:creationId xmlns:a16="http://schemas.microsoft.com/office/drawing/2014/main" id="{3FB309D6-3099-8E40-34EF-6544FED7482F}"/>
              </a:ext>
            </a:extLst>
          </p:cNvPr>
          <p:cNvSpPr txBox="1"/>
          <p:nvPr/>
        </p:nvSpPr>
        <p:spPr>
          <a:xfrm>
            <a:off x="4490020" y="1847459"/>
            <a:ext cx="7681146" cy="1754326"/>
          </a:xfrm>
          <a:prstGeom prst="rect">
            <a:avLst/>
          </a:prstGeom>
          <a:noFill/>
        </p:spPr>
        <p:txBody>
          <a:bodyPr wrap="square">
            <a:spAutoFit/>
          </a:bodyPr>
          <a:lstStyle/>
          <a:p>
            <a:r>
              <a:rPr lang="es-ES" b="1" dirty="0"/>
              <a:t>Sus palabras pueden venir como una advertencia, una bendición o como una verdad profética sobre nuestras vidas. Ya sea que elijamos escucharlo o ignorarlo, depende de nosotros. ¿Sus palabras se alinean con las Escrituras? ¿Dios confirmará o afirmará esa verdad en nosotros? “La sabiduría que viene del cielo es ante todo pura; entonces amante de la paz, considerado, sumiso, lleno de misericordia y buenos frutos, imparcial y sincero” (Santiago 3:17, NVI).</a:t>
            </a:r>
          </a:p>
        </p:txBody>
      </p:sp>
    </p:spTree>
    <p:extLst>
      <p:ext uri="{BB962C8B-B14F-4D97-AF65-F5344CB8AC3E}">
        <p14:creationId xmlns:p14="http://schemas.microsoft.com/office/powerpoint/2010/main" val="258149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amond(in)">
                                      <p:cBhvr>
                                        <p:cTn id="15" dur="2000"/>
                                        <p:tgtEl>
                                          <p:spTgt spid="14"/>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8" presetClass="entr" presetSubtype="16"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amond(in)">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amond(in)">
                                      <p:cBhvr>
                                        <p:cTn id="38" dur="2000"/>
                                        <p:tgtEl>
                                          <p:spTgt spid="11"/>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P spid="6" grpId="0"/>
      <p:bldP spid="9" grpId="0"/>
      <p:bldP spid="12"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FA4829-2B32-C5A4-76BF-DAA045C11A4D}"/>
              </a:ext>
            </a:extLst>
          </p:cNvPr>
          <p:cNvSpPr txBox="1"/>
          <p:nvPr/>
        </p:nvSpPr>
        <p:spPr>
          <a:xfrm>
            <a:off x="2070661" y="209703"/>
            <a:ext cx="3379878" cy="2585323"/>
          </a:xfrm>
          <a:prstGeom prst="rect">
            <a:avLst/>
          </a:prstGeom>
          <a:noFill/>
        </p:spPr>
        <p:txBody>
          <a:bodyPr wrap="square" rtlCol="0">
            <a:spAutoFit/>
          </a:bodyPr>
          <a:lstStyle/>
          <a:p>
            <a:r>
              <a:rPr lang="es-ES" b="1" dirty="0"/>
              <a:t>Hay ejemplos bíblicos de personas que aconsejaron:</a:t>
            </a:r>
          </a:p>
          <a:p>
            <a:r>
              <a:rPr lang="es-ES" b="1" dirty="0" err="1"/>
              <a:t>Jetro</a:t>
            </a:r>
            <a:r>
              <a:rPr lang="es-ES" b="1" dirty="0"/>
              <a:t> aconsejó a su yerno Moisés: Éxodo 18: 13-27.</a:t>
            </a:r>
          </a:p>
          <a:p>
            <a:r>
              <a:rPr lang="es-ES" b="1" dirty="0"/>
              <a:t>Un profeta, y el niño Samuel le hablaron a Elí: 1 Samuel 2: 27-30.</a:t>
            </a:r>
          </a:p>
          <a:p>
            <a:r>
              <a:rPr lang="es-ES" b="1" dirty="0"/>
              <a:t>La mujer de Pilato: Mateo 27:19.</a:t>
            </a:r>
          </a:p>
          <a:p>
            <a:r>
              <a:rPr lang="es-ES" b="1" dirty="0"/>
              <a:t>Los padres de Sansón, a Sansón: Jueces 14:3.</a:t>
            </a:r>
          </a:p>
        </p:txBody>
      </p:sp>
      <p:sp>
        <p:nvSpPr>
          <p:cNvPr id="6" name="CuadroTexto 5">
            <a:extLst>
              <a:ext uri="{FF2B5EF4-FFF2-40B4-BE49-F238E27FC236}">
                <a16:creationId xmlns:a16="http://schemas.microsoft.com/office/drawing/2014/main" id="{43B0C82B-D0F0-4832-E713-1244E1B8F02B}"/>
              </a:ext>
            </a:extLst>
          </p:cNvPr>
          <p:cNvSpPr txBox="1"/>
          <p:nvPr/>
        </p:nvSpPr>
        <p:spPr>
          <a:xfrm>
            <a:off x="159797" y="2825470"/>
            <a:ext cx="5299708" cy="3970318"/>
          </a:xfrm>
          <a:prstGeom prst="rect">
            <a:avLst/>
          </a:prstGeom>
          <a:noFill/>
        </p:spPr>
        <p:txBody>
          <a:bodyPr wrap="square">
            <a:spAutoFit/>
          </a:bodyPr>
          <a:lstStyle/>
          <a:p>
            <a:r>
              <a:rPr lang="es-ES" b="1" dirty="0"/>
              <a:t>“Algunos hombres comprenden claramente los problemas y tienen habilidad para aconsejar. Esto es un don de Dios. En los momentos cuando la causa de Dios necesita palabras certeras, solemnes y sólidas, pueden hablar en forma tal que las mentes perplejas y en oscuridad lleguen a captar, como un repentino rayo de luz, la conducta que deben seguir, [y esto constituirá la respuesta a las preguntas] que los han mantenido perplejos y los han desconcertado durante semanas y meses mientras estudiaban el problema. Se produce un esclarecimiento, una iluminación del camino que está delante de ellos, porque el Señor ha dejado brillar su luz, y ellos ven que sus oraciones son contestadas y que su camino se ilumina” (CC 36).</a:t>
            </a:r>
          </a:p>
        </p:txBody>
      </p:sp>
      <p:pic>
        <p:nvPicPr>
          <p:cNvPr id="4" name="Imagen 3">
            <a:extLst>
              <a:ext uri="{FF2B5EF4-FFF2-40B4-BE49-F238E27FC236}">
                <a16:creationId xmlns:a16="http://schemas.microsoft.com/office/drawing/2014/main" id="{0309EF17-F591-34DB-96ED-EC3A1ACE0599}"/>
              </a:ext>
            </a:extLst>
          </p:cNvPr>
          <p:cNvPicPr>
            <a:picLocks noChangeAspect="1"/>
          </p:cNvPicPr>
          <p:nvPr/>
        </p:nvPicPr>
        <p:blipFill>
          <a:blip r:embed="rId3"/>
          <a:stretch>
            <a:fillRect/>
          </a:stretch>
        </p:blipFill>
        <p:spPr>
          <a:xfrm>
            <a:off x="159798" y="93162"/>
            <a:ext cx="1844022" cy="2701864"/>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5" name="Imagen 4">
            <a:extLst>
              <a:ext uri="{FF2B5EF4-FFF2-40B4-BE49-F238E27FC236}">
                <a16:creationId xmlns:a16="http://schemas.microsoft.com/office/drawing/2014/main" id="{8D62DDAE-77E4-7A1B-3238-77805CA55900}"/>
              </a:ext>
            </a:extLst>
          </p:cNvPr>
          <p:cNvPicPr>
            <a:picLocks noChangeAspect="1"/>
          </p:cNvPicPr>
          <p:nvPr/>
        </p:nvPicPr>
        <p:blipFill>
          <a:blip r:embed="rId4"/>
          <a:stretch>
            <a:fillRect/>
          </a:stretch>
        </p:blipFill>
        <p:spPr>
          <a:xfrm>
            <a:off x="9281965" y="93162"/>
            <a:ext cx="2839885" cy="2839885"/>
          </a:xfrm>
          <a:prstGeom prst="roundRect">
            <a:avLst>
              <a:gd name="adj" fmla="val 4167"/>
            </a:avLst>
          </a:prstGeom>
          <a:solidFill>
            <a:srgbClr val="FFFFFF"/>
          </a:solidFill>
          <a:ln w="76200" cap="sq">
            <a:solidFill>
              <a:srgbClr val="4C5682"/>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Imagen que contiene edificio, foto, parado, cuarto&#10;&#10;Descripción generada automáticamente">
            <a:extLst>
              <a:ext uri="{FF2B5EF4-FFF2-40B4-BE49-F238E27FC236}">
                <a16:creationId xmlns:a16="http://schemas.microsoft.com/office/drawing/2014/main" id="{33A7DBC9-685C-744D-60FB-46C4075CC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451" y="478462"/>
            <a:ext cx="3639525" cy="2769667"/>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54F06008-0500-C7B1-41FB-3AF22C9AAC9A}"/>
              </a:ext>
            </a:extLst>
          </p:cNvPr>
          <p:cNvPicPr>
            <a:picLocks noChangeAspect="1"/>
          </p:cNvPicPr>
          <p:nvPr/>
        </p:nvPicPr>
        <p:blipFill>
          <a:blip r:embed="rId6"/>
          <a:stretch>
            <a:fillRect/>
          </a:stretch>
        </p:blipFill>
        <p:spPr>
          <a:xfrm>
            <a:off x="5445396" y="3725161"/>
            <a:ext cx="3639525" cy="2882042"/>
          </a:xfrm>
          <a:prstGeom prst="roundRect">
            <a:avLst>
              <a:gd name="adj" fmla="val 4167"/>
            </a:avLst>
          </a:prstGeom>
          <a:solidFill>
            <a:srgbClr val="FFFFFF"/>
          </a:solidFill>
          <a:ln w="76200" cap="sq">
            <a:solidFill>
              <a:srgbClr val="866B4D"/>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hombre, vestido, foto, parado&#10;&#10;Descripción generada automáticamente">
            <a:extLst>
              <a:ext uri="{FF2B5EF4-FFF2-40B4-BE49-F238E27FC236}">
                <a16:creationId xmlns:a16="http://schemas.microsoft.com/office/drawing/2014/main" id="{4B8AD926-B32B-716B-4CDD-92FCE1CCB86C}"/>
              </a:ext>
            </a:extLst>
          </p:cNvPr>
          <p:cNvPicPr>
            <a:picLocks noChangeAspect="1"/>
          </p:cNvPicPr>
          <p:nvPr/>
        </p:nvPicPr>
        <p:blipFill rotWithShape="1">
          <a:blip r:embed="rId7">
            <a:extLst>
              <a:ext uri="{28A0092B-C50C-407E-A947-70E740481C1C}">
                <a14:useLocalDpi xmlns:a14="http://schemas.microsoft.com/office/drawing/2010/main" val="0"/>
              </a:ext>
            </a:extLst>
          </a:blip>
          <a:srcRect r="1462" b="1884"/>
          <a:stretch/>
        </p:blipFill>
        <p:spPr>
          <a:xfrm>
            <a:off x="9223739" y="3039034"/>
            <a:ext cx="2898111" cy="3725803"/>
          </a:xfrm>
          <a:prstGeom prst="roundRect">
            <a:avLst>
              <a:gd name="adj" fmla="val 4167"/>
            </a:avLst>
          </a:prstGeom>
          <a:solidFill>
            <a:srgbClr val="FFFFFF"/>
          </a:solidFill>
          <a:ln w="76200" cap="sq">
            <a:solidFill>
              <a:srgbClr val="FFD36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0920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vertical)">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500"/>
                                        <p:tgtEl>
                                          <p:spTgt spid="7"/>
                                        </p:tgtEl>
                                      </p:cBhvr>
                                    </p:animEffect>
                                  </p:childTnLst>
                                </p:cTn>
                              </p:par>
                            </p:childTnLst>
                          </p:cTn>
                        </p:par>
                        <p:par>
                          <p:cTn id="30" fill="hold">
                            <p:stCondLst>
                              <p:cond delay="500"/>
                            </p:stCondLst>
                            <p:childTnLst>
                              <p:par>
                                <p:cTn id="31" presetID="14" presetClass="entr" presetSubtype="5"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vertical)">
                                      <p:cBhvr>
                                        <p:cTn id="33" dur="500"/>
                                        <p:tgtEl>
                                          <p:spTgt spid="8"/>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left)">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vertical)">
                                      <p:cBhvr>
                                        <p:cTn id="42" dur="500"/>
                                        <p:tgtEl>
                                          <p:spTgt spid="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wipe(left)">
                                      <p:cBhvr>
                                        <p:cTn id="46" dur="5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2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F3D9090-4E12-831D-AF93-6C73C20AE737}"/>
              </a:ext>
            </a:extLst>
          </p:cNvPr>
          <p:cNvSpPr txBox="1"/>
          <p:nvPr/>
        </p:nvSpPr>
        <p:spPr>
          <a:xfrm>
            <a:off x="9023421" y="6560905"/>
            <a:ext cx="3168580" cy="276999"/>
          </a:xfrm>
          <a:prstGeom prst="rect">
            <a:avLst/>
          </a:prstGeom>
          <a:noFill/>
        </p:spPr>
        <p:txBody>
          <a:bodyPr wrap="square" rtlCol="0">
            <a:spAutoFit/>
          </a:bodyPr>
          <a:lstStyle/>
          <a:p>
            <a:pPr algn="r"/>
            <a:r>
              <a:rPr lang="es-ES" sz="1200" b="1" dirty="0"/>
              <a:t>Basado en una predicación de </a:t>
            </a:r>
            <a:r>
              <a:rPr lang="es-ES" sz="1200" b="1" dirty="0" err="1"/>
              <a:t>Yoane</a:t>
            </a:r>
            <a:r>
              <a:rPr lang="es-ES" sz="1200" b="1" dirty="0"/>
              <a:t> Sanchez</a:t>
            </a:r>
          </a:p>
        </p:txBody>
      </p:sp>
      <p:pic>
        <p:nvPicPr>
          <p:cNvPr id="4" name="Imagen 3" descr="Imagen que contiene agua, hombre, naranja, azul&#10;&#10;Descripción generada automáticamente">
            <a:extLst>
              <a:ext uri="{FF2B5EF4-FFF2-40B4-BE49-F238E27FC236}">
                <a16:creationId xmlns:a16="http://schemas.microsoft.com/office/drawing/2014/main" id="{2F51845F-92FE-94B2-D4DE-49A6D2CC3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0" y="512691"/>
            <a:ext cx="5426335" cy="4069582"/>
          </a:xfrm>
          <a:prstGeom prst="rect">
            <a:avLst/>
          </a:prstGeom>
          <a:ln w="38100" cap="sq">
            <a:solidFill>
              <a:srgbClr val="0094D1"/>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8F1C9A0C-E493-A5B5-1DB0-9C3FFEFC4FE3}"/>
              </a:ext>
            </a:extLst>
          </p:cNvPr>
          <p:cNvSpPr txBox="1"/>
          <p:nvPr/>
        </p:nvSpPr>
        <p:spPr>
          <a:xfrm>
            <a:off x="539261" y="4704516"/>
            <a:ext cx="11113477" cy="1754326"/>
          </a:xfrm>
          <a:prstGeom prst="rect">
            <a:avLst/>
          </a:prstGeom>
          <a:noFill/>
        </p:spPr>
        <p:txBody>
          <a:bodyPr wrap="square">
            <a:spAutoFit/>
          </a:bodyPr>
          <a:lstStyle/>
          <a:p>
            <a:pPr algn="ctr"/>
            <a:r>
              <a:rPr lang="es-ES" b="1" dirty="0"/>
              <a:t>“Todos los que están en la escuela de Dios necesitan de una hora tranquila para la meditación, a solas consigo mismos, con la naturaleza y con Dios [...]. Cada uno de nosotros ha de escuchar la voz de Dios hablar a su corazón. Cuando toda voz ha sido silenciada, y tranquilos en su presencia esperamos, el silencio del alma hace más perceptible la voz de Dios. Él nos dice: “Estad quietos, y conoced  que yo soy Dios”. Salmos 46:10. En medio de la presurosa multitud y de las intensas actividades de la vida, el que así se refrigera se verá envuelto en un ambiente de luz y paz. Recibirá un nuevo caudal de fuerza física y mental” (El Ministerio de Curación, 37).</a:t>
            </a:r>
          </a:p>
        </p:txBody>
      </p:sp>
      <p:pic>
        <p:nvPicPr>
          <p:cNvPr id="12" name="Imagen 11" descr="Mujer con la boca abierta&#10;&#10;Descripción generada automáticamente">
            <a:extLst>
              <a:ext uri="{FF2B5EF4-FFF2-40B4-BE49-F238E27FC236}">
                <a16:creationId xmlns:a16="http://schemas.microsoft.com/office/drawing/2014/main" id="{9C3247A5-C9F9-5224-86A9-892205508A12}"/>
              </a:ext>
            </a:extLst>
          </p:cNvPr>
          <p:cNvPicPr>
            <a:picLocks noChangeAspect="1"/>
          </p:cNvPicPr>
          <p:nvPr/>
        </p:nvPicPr>
        <p:blipFill rotWithShape="1">
          <a:blip r:embed="rId4">
            <a:extLst>
              <a:ext uri="{28A0092B-C50C-407E-A947-70E740481C1C}">
                <a14:useLocalDpi xmlns:a14="http://schemas.microsoft.com/office/drawing/2010/main" val="0"/>
              </a:ext>
            </a:extLst>
          </a:blip>
          <a:srcRect t="12338" b="-4"/>
          <a:stretch/>
        </p:blipFill>
        <p:spPr>
          <a:xfrm>
            <a:off x="5828041" y="512606"/>
            <a:ext cx="6189789" cy="4069752"/>
          </a:xfrm>
          <a:prstGeom prst="rect">
            <a:avLst/>
          </a:prstGeom>
          <a:ln w="38100" cap="sq">
            <a:solidFill>
              <a:srgbClr val="DA90D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355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edge">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26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53424A9-B1B1-3AE6-1C9E-E04C2D11B2ED}"/>
              </a:ext>
            </a:extLst>
          </p:cNvPr>
          <p:cNvSpPr txBox="1"/>
          <p:nvPr/>
        </p:nvSpPr>
        <p:spPr>
          <a:xfrm>
            <a:off x="282645" y="187877"/>
            <a:ext cx="6587766" cy="1477328"/>
          </a:xfrm>
          <a:prstGeom prst="rect">
            <a:avLst/>
          </a:prstGeom>
          <a:noFill/>
        </p:spPr>
        <p:txBody>
          <a:bodyPr wrap="square" rtlCol="0">
            <a:spAutoFit/>
          </a:bodyPr>
          <a:lstStyle/>
          <a:p>
            <a:r>
              <a:rPr lang="es-ES" b="1" dirty="0"/>
              <a:t>Dios quiere comunicarse con nosotros. Siempre ha buscado al ser humano. Comenzó en el Edén, aún después del pecado. Luego, habló con Abraham, con Moisés. Y después puso su casa entre los hombres: el santuario que colocó en medio del pueblo de Israel.</a:t>
            </a:r>
          </a:p>
          <a:p>
            <a:r>
              <a:rPr lang="es-ES" b="1" dirty="0"/>
              <a:t>Dios se comunicó a los profetas y, más tarde, a través de Jesucristo.</a:t>
            </a:r>
          </a:p>
        </p:txBody>
      </p:sp>
      <p:sp>
        <p:nvSpPr>
          <p:cNvPr id="5" name="CuadroTexto 4">
            <a:extLst>
              <a:ext uri="{FF2B5EF4-FFF2-40B4-BE49-F238E27FC236}">
                <a16:creationId xmlns:a16="http://schemas.microsoft.com/office/drawing/2014/main" id="{620CFEC9-4F80-4236-0FD3-0ED212D327BF}"/>
              </a:ext>
            </a:extLst>
          </p:cNvPr>
          <p:cNvSpPr txBox="1"/>
          <p:nvPr/>
        </p:nvSpPr>
        <p:spPr>
          <a:xfrm>
            <a:off x="103854" y="4776487"/>
            <a:ext cx="7417528" cy="1200329"/>
          </a:xfrm>
          <a:prstGeom prst="rect">
            <a:avLst/>
          </a:prstGeom>
          <a:noFill/>
        </p:spPr>
        <p:txBody>
          <a:bodyPr wrap="square">
            <a:spAutoFit/>
          </a:bodyPr>
          <a:lstStyle/>
          <a:p>
            <a:r>
              <a:rPr lang="es-ES" b="1" dirty="0"/>
              <a:t>“Dios, habiendo hablado muchas veces y de muchas maneras en otro tiempo a los padres por los profetas, en estos postreros días nos ha hablado por el Hijo, a quien constituyó heredero de todo, y por quien asimismo hizo el universo” (Hebreos 1:1-2)</a:t>
            </a:r>
          </a:p>
        </p:txBody>
      </p:sp>
      <p:sp>
        <p:nvSpPr>
          <p:cNvPr id="6" name="CuadroTexto 5">
            <a:extLst>
              <a:ext uri="{FF2B5EF4-FFF2-40B4-BE49-F238E27FC236}">
                <a16:creationId xmlns:a16="http://schemas.microsoft.com/office/drawing/2014/main" id="{57EC629F-7AB6-2AD9-A10F-0C7853C01C37}"/>
              </a:ext>
            </a:extLst>
          </p:cNvPr>
          <p:cNvSpPr txBox="1"/>
          <p:nvPr/>
        </p:nvSpPr>
        <p:spPr>
          <a:xfrm>
            <a:off x="87794" y="6023792"/>
            <a:ext cx="6512944" cy="646331"/>
          </a:xfrm>
          <a:prstGeom prst="rect">
            <a:avLst/>
          </a:prstGeom>
          <a:noFill/>
        </p:spPr>
        <p:txBody>
          <a:bodyPr wrap="square" rtlCol="0">
            <a:spAutoFit/>
          </a:bodyPr>
          <a:lstStyle/>
          <a:p>
            <a:r>
              <a:rPr lang="es-ES" b="1" dirty="0"/>
              <a:t>Dios habla de muchas formas, unas veces audibles y otras no. Vamos a aprender algunas de ellas.</a:t>
            </a:r>
          </a:p>
        </p:txBody>
      </p:sp>
      <p:pic>
        <p:nvPicPr>
          <p:cNvPr id="7" name="Imagen 6" descr="Imagen que contiene mujer, parado, niña, frente&#10;&#10;Descripción generada automáticamente">
            <a:extLst>
              <a:ext uri="{FF2B5EF4-FFF2-40B4-BE49-F238E27FC236}">
                <a16:creationId xmlns:a16="http://schemas.microsoft.com/office/drawing/2014/main" id="{6D9AD78F-9ADE-1879-2005-210779F7712D}"/>
              </a:ext>
            </a:extLst>
          </p:cNvPr>
          <p:cNvPicPr>
            <a:picLocks noChangeAspect="1"/>
          </p:cNvPicPr>
          <p:nvPr/>
        </p:nvPicPr>
        <p:blipFill rotWithShape="1">
          <a:blip r:embed="rId3">
            <a:extLst>
              <a:ext uri="{28A0092B-C50C-407E-A947-70E740481C1C}">
                <a14:useLocalDpi xmlns:a14="http://schemas.microsoft.com/office/drawing/2010/main" val="0"/>
              </a:ext>
            </a:extLst>
          </a:blip>
          <a:srcRect r="16434"/>
          <a:stretch/>
        </p:blipFill>
        <p:spPr>
          <a:xfrm>
            <a:off x="7521382" y="128228"/>
            <a:ext cx="4566764" cy="2943050"/>
          </a:xfrm>
          <a:prstGeom prst="snip2DiagRect">
            <a:avLst/>
          </a:prstGeom>
          <a:solidFill>
            <a:srgbClr val="FFFFFF">
              <a:shade val="85000"/>
            </a:srgbClr>
          </a:solidFill>
          <a:ln w="38100" cap="sq">
            <a:solidFill>
              <a:srgbClr val="DA90D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a caricatura de una persona&#10;&#10;Descripción generada automáticamente con confianza media">
            <a:extLst>
              <a:ext uri="{FF2B5EF4-FFF2-40B4-BE49-F238E27FC236}">
                <a16:creationId xmlns:a16="http://schemas.microsoft.com/office/drawing/2014/main" id="{55A6F0BF-7B76-5006-1739-FBD5E6708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1382" y="3168832"/>
            <a:ext cx="4566764" cy="3560940"/>
          </a:xfrm>
          <a:prstGeom prst="snip2DiagRect">
            <a:avLst>
              <a:gd name="adj1" fmla="val 13263"/>
              <a:gd name="adj2" fmla="val 0"/>
            </a:avLst>
          </a:prstGeom>
          <a:solidFill>
            <a:srgbClr val="FFFFFF">
              <a:shade val="85000"/>
            </a:srgbClr>
          </a:solidFill>
          <a:ln w="38100" cap="sq">
            <a:solidFill>
              <a:srgbClr val="DA90D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 grupo de personas en una playa&#10;&#10;Descripción generada automáticamente con confianza media">
            <a:extLst>
              <a:ext uri="{FF2B5EF4-FFF2-40B4-BE49-F238E27FC236}">
                <a16:creationId xmlns:a16="http://schemas.microsoft.com/office/drawing/2014/main" id="{5C1060F9-AF76-8DE1-7E5F-D9A0423EF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14" y="1712181"/>
            <a:ext cx="2249540" cy="3000324"/>
          </a:xfrm>
          <a:prstGeom prst="snip2DiagRect">
            <a:avLst/>
          </a:prstGeom>
          <a:solidFill>
            <a:srgbClr val="FFFFFF">
              <a:shade val="85000"/>
            </a:srgbClr>
          </a:solidFill>
          <a:ln w="38100" cap="sq">
            <a:solidFill>
              <a:srgbClr val="DA90D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de pie sobre pasto&#10;&#10;Descripción generada automáticamente con confianza media">
            <a:extLst>
              <a:ext uri="{FF2B5EF4-FFF2-40B4-BE49-F238E27FC236}">
                <a16:creationId xmlns:a16="http://schemas.microsoft.com/office/drawing/2014/main" id="{7BEC03BF-AC1D-BAC3-5118-56A43CA351E9}"/>
              </a:ext>
            </a:extLst>
          </p:cNvPr>
          <p:cNvPicPr>
            <a:picLocks noChangeAspect="1"/>
          </p:cNvPicPr>
          <p:nvPr/>
        </p:nvPicPr>
        <p:blipFill rotWithShape="1">
          <a:blip r:embed="rId6">
            <a:extLst>
              <a:ext uri="{28A0092B-C50C-407E-A947-70E740481C1C}">
                <a14:useLocalDpi xmlns:a14="http://schemas.microsoft.com/office/drawing/2010/main" val="0"/>
              </a:ext>
            </a:extLst>
          </a:blip>
          <a:srcRect r="9221"/>
          <a:stretch/>
        </p:blipFill>
        <p:spPr>
          <a:xfrm>
            <a:off x="2530873" y="1712182"/>
            <a:ext cx="4837760" cy="3000324"/>
          </a:xfrm>
          <a:prstGeom prst="snip2DiagRect">
            <a:avLst>
              <a:gd name="adj1" fmla="val 13396"/>
              <a:gd name="adj2" fmla="val 14066"/>
            </a:avLst>
          </a:prstGeom>
          <a:solidFill>
            <a:srgbClr val="FFFFFF">
              <a:shade val="85000"/>
            </a:srgbClr>
          </a:solidFill>
          <a:ln w="38100" cap="sq">
            <a:solidFill>
              <a:srgbClr val="DA90D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602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ipe(left)">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7CFA52-FB38-F07E-C9F0-4A61573793D4}"/>
              </a:ext>
            </a:extLst>
          </p:cNvPr>
          <p:cNvSpPr txBox="1"/>
          <p:nvPr/>
        </p:nvSpPr>
        <p:spPr>
          <a:xfrm>
            <a:off x="5280112" y="103259"/>
            <a:ext cx="2803585" cy="707886"/>
          </a:xfrm>
          <a:custGeom>
            <a:avLst/>
            <a:gdLst>
              <a:gd name="connsiteX0" fmla="*/ 0 w 2803585"/>
              <a:gd name="connsiteY0" fmla="*/ 0 h 707886"/>
              <a:gd name="connsiteX1" fmla="*/ 476609 w 2803585"/>
              <a:gd name="connsiteY1" fmla="*/ 0 h 707886"/>
              <a:gd name="connsiteX2" fmla="*/ 1093398 w 2803585"/>
              <a:gd name="connsiteY2" fmla="*/ 0 h 707886"/>
              <a:gd name="connsiteX3" fmla="*/ 1598043 w 2803585"/>
              <a:gd name="connsiteY3" fmla="*/ 0 h 707886"/>
              <a:gd name="connsiteX4" fmla="*/ 2102689 w 2803585"/>
              <a:gd name="connsiteY4" fmla="*/ 0 h 707886"/>
              <a:gd name="connsiteX5" fmla="*/ 2803585 w 2803585"/>
              <a:gd name="connsiteY5" fmla="*/ 0 h 707886"/>
              <a:gd name="connsiteX6" fmla="*/ 2803585 w 2803585"/>
              <a:gd name="connsiteY6" fmla="*/ 339785 h 707886"/>
              <a:gd name="connsiteX7" fmla="*/ 2803585 w 2803585"/>
              <a:gd name="connsiteY7" fmla="*/ 707886 h 707886"/>
              <a:gd name="connsiteX8" fmla="*/ 2326976 w 2803585"/>
              <a:gd name="connsiteY8" fmla="*/ 707886 h 707886"/>
              <a:gd name="connsiteX9" fmla="*/ 1850366 w 2803585"/>
              <a:gd name="connsiteY9" fmla="*/ 707886 h 707886"/>
              <a:gd name="connsiteX10" fmla="*/ 1373757 w 2803585"/>
              <a:gd name="connsiteY10" fmla="*/ 707886 h 707886"/>
              <a:gd name="connsiteX11" fmla="*/ 756968 w 2803585"/>
              <a:gd name="connsiteY11" fmla="*/ 707886 h 707886"/>
              <a:gd name="connsiteX12" fmla="*/ 0 w 2803585"/>
              <a:gd name="connsiteY12" fmla="*/ 707886 h 707886"/>
              <a:gd name="connsiteX13" fmla="*/ 0 w 2803585"/>
              <a:gd name="connsiteY13" fmla="*/ 346864 h 707886"/>
              <a:gd name="connsiteX14" fmla="*/ 0 w 2803585"/>
              <a:gd name="connsiteY14"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3585" h="707886" fill="none" extrusionOk="0">
                <a:moveTo>
                  <a:pt x="0" y="0"/>
                </a:moveTo>
                <a:cubicBezTo>
                  <a:pt x="133872" y="4483"/>
                  <a:pt x="357389" y="-20561"/>
                  <a:pt x="476609" y="0"/>
                </a:cubicBezTo>
                <a:cubicBezTo>
                  <a:pt x="595829" y="20561"/>
                  <a:pt x="884101" y="-1159"/>
                  <a:pt x="1093398" y="0"/>
                </a:cubicBezTo>
                <a:cubicBezTo>
                  <a:pt x="1302695" y="1159"/>
                  <a:pt x="1459340" y="-5718"/>
                  <a:pt x="1598043" y="0"/>
                </a:cubicBezTo>
                <a:cubicBezTo>
                  <a:pt x="1736747" y="5718"/>
                  <a:pt x="1866429" y="6623"/>
                  <a:pt x="2102689" y="0"/>
                </a:cubicBezTo>
                <a:cubicBezTo>
                  <a:pt x="2338949" y="-6623"/>
                  <a:pt x="2557535" y="16011"/>
                  <a:pt x="2803585" y="0"/>
                </a:cubicBezTo>
                <a:cubicBezTo>
                  <a:pt x="2815157" y="159170"/>
                  <a:pt x="2813187" y="193847"/>
                  <a:pt x="2803585" y="339785"/>
                </a:cubicBezTo>
                <a:cubicBezTo>
                  <a:pt x="2793983" y="485723"/>
                  <a:pt x="2806249" y="613826"/>
                  <a:pt x="2803585" y="707886"/>
                </a:cubicBezTo>
                <a:cubicBezTo>
                  <a:pt x="2700031" y="700860"/>
                  <a:pt x="2452982" y="696906"/>
                  <a:pt x="2326976" y="707886"/>
                </a:cubicBezTo>
                <a:cubicBezTo>
                  <a:pt x="2200970" y="718866"/>
                  <a:pt x="2014905" y="704919"/>
                  <a:pt x="1850366" y="707886"/>
                </a:cubicBezTo>
                <a:cubicBezTo>
                  <a:pt x="1685827" y="710854"/>
                  <a:pt x="1505485" y="689261"/>
                  <a:pt x="1373757" y="707886"/>
                </a:cubicBezTo>
                <a:cubicBezTo>
                  <a:pt x="1242029" y="726511"/>
                  <a:pt x="1032992" y="702314"/>
                  <a:pt x="756968" y="707886"/>
                </a:cubicBezTo>
                <a:cubicBezTo>
                  <a:pt x="480944" y="713458"/>
                  <a:pt x="267220" y="721550"/>
                  <a:pt x="0" y="707886"/>
                </a:cubicBezTo>
                <a:cubicBezTo>
                  <a:pt x="-4068" y="546105"/>
                  <a:pt x="17765" y="441834"/>
                  <a:pt x="0" y="346864"/>
                </a:cubicBezTo>
                <a:cubicBezTo>
                  <a:pt x="-17765" y="251894"/>
                  <a:pt x="-2585" y="159828"/>
                  <a:pt x="0" y="0"/>
                </a:cubicBezTo>
                <a:close/>
              </a:path>
              <a:path w="2803585" h="707886" stroke="0" extrusionOk="0">
                <a:moveTo>
                  <a:pt x="0" y="0"/>
                </a:moveTo>
                <a:cubicBezTo>
                  <a:pt x="111129" y="22148"/>
                  <a:pt x="345565" y="4145"/>
                  <a:pt x="476609" y="0"/>
                </a:cubicBezTo>
                <a:cubicBezTo>
                  <a:pt x="607653" y="-4145"/>
                  <a:pt x="880268" y="20285"/>
                  <a:pt x="1037326" y="0"/>
                </a:cubicBezTo>
                <a:cubicBezTo>
                  <a:pt x="1194384" y="-20285"/>
                  <a:pt x="1305752" y="-14057"/>
                  <a:pt x="1570008" y="0"/>
                </a:cubicBezTo>
                <a:cubicBezTo>
                  <a:pt x="1834264" y="14057"/>
                  <a:pt x="1925761" y="-13842"/>
                  <a:pt x="2130725" y="0"/>
                </a:cubicBezTo>
                <a:cubicBezTo>
                  <a:pt x="2335689" y="13842"/>
                  <a:pt x="2488241" y="-20149"/>
                  <a:pt x="2803585" y="0"/>
                </a:cubicBezTo>
                <a:cubicBezTo>
                  <a:pt x="2807336" y="74400"/>
                  <a:pt x="2789507" y="239102"/>
                  <a:pt x="2803585" y="361022"/>
                </a:cubicBezTo>
                <a:cubicBezTo>
                  <a:pt x="2817663" y="482942"/>
                  <a:pt x="2815697" y="565401"/>
                  <a:pt x="2803585" y="707886"/>
                </a:cubicBezTo>
                <a:cubicBezTo>
                  <a:pt x="2579274" y="690210"/>
                  <a:pt x="2530534" y="717718"/>
                  <a:pt x="2326976" y="707886"/>
                </a:cubicBezTo>
                <a:cubicBezTo>
                  <a:pt x="2123418" y="698054"/>
                  <a:pt x="1975002" y="695059"/>
                  <a:pt x="1822330" y="707886"/>
                </a:cubicBezTo>
                <a:cubicBezTo>
                  <a:pt x="1669658" y="720713"/>
                  <a:pt x="1415129" y="695950"/>
                  <a:pt x="1205542" y="707886"/>
                </a:cubicBezTo>
                <a:cubicBezTo>
                  <a:pt x="995955" y="719822"/>
                  <a:pt x="749598" y="728573"/>
                  <a:pt x="616789" y="707886"/>
                </a:cubicBezTo>
                <a:cubicBezTo>
                  <a:pt x="483980" y="687199"/>
                  <a:pt x="248187" y="736131"/>
                  <a:pt x="0" y="707886"/>
                </a:cubicBezTo>
                <a:cubicBezTo>
                  <a:pt x="-3040" y="573851"/>
                  <a:pt x="15231" y="505964"/>
                  <a:pt x="0" y="353943"/>
                </a:cubicBezTo>
                <a:cubicBezTo>
                  <a:pt x="-15231" y="201922"/>
                  <a:pt x="13181" y="131857"/>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a:scene3d>
            <a:camera prst="obliqueTopLeft"/>
            <a:lightRig rig="threePt" dir="t"/>
          </a:scene3d>
        </p:spPr>
        <p:txBody>
          <a:bodyPr wrap="square" rtlCol="0">
            <a:spAutoFit/>
          </a:bodyPr>
          <a:lstStyle/>
          <a:p>
            <a:pPr algn="ctr"/>
            <a:r>
              <a:rPr lang="es-ES" sz="2000" dirty="0">
                <a:solidFill>
                  <a:srgbClr val="FF0000"/>
                </a:solidFill>
                <a:effectLst>
                  <a:innerShdw blurRad="63500" dist="50800">
                    <a:prstClr val="black">
                      <a:alpha val="50000"/>
                    </a:prstClr>
                  </a:innerShdw>
                </a:effectLst>
                <a:latin typeface="BatmanForeverAlternate" panose="00000400000000000000" pitchFamily="2" charset="0"/>
              </a:rPr>
              <a:t>A través de la naturaleza</a:t>
            </a:r>
          </a:p>
        </p:txBody>
      </p:sp>
      <p:sp>
        <p:nvSpPr>
          <p:cNvPr id="4" name="CuadroTexto 3">
            <a:extLst>
              <a:ext uri="{FF2B5EF4-FFF2-40B4-BE49-F238E27FC236}">
                <a16:creationId xmlns:a16="http://schemas.microsoft.com/office/drawing/2014/main" id="{309BBA01-3DD5-CFBD-ACA2-8A774CFFF69B}"/>
              </a:ext>
            </a:extLst>
          </p:cNvPr>
          <p:cNvSpPr txBox="1"/>
          <p:nvPr/>
        </p:nvSpPr>
        <p:spPr>
          <a:xfrm>
            <a:off x="261256" y="789778"/>
            <a:ext cx="7359421" cy="923330"/>
          </a:xfrm>
          <a:prstGeom prst="rect">
            <a:avLst/>
          </a:prstGeom>
          <a:noFill/>
        </p:spPr>
        <p:txBody>
          <a:bodyPr wrap="square">
            <a:spAutoFit/>
          </a:bodyPr>
          <a:lstStyle/>
          <a:p>
            <a:r>
              <a:rPr lang="es-ES" b="1" dirty="0"/>
              <a:t>“Los cielos cuentan la gloria de Dios, y el firmamento anuncia la obra de sus manos. Un día emite palabra a otro día y una noche a otra noche declara sabiduría” (Salmo 19:1-2).</a:t>
            </a:r>
          </a:p>
        </p:txBody>
      </p:sp>
      <p:sp>
        <p:nvSpPr>
          <p:cNvPr id="6" name="CuadroTexto 5">
            <a:extLst>
              <a:ext uri="{FF2B5EF4-FFF2-40B4-BE49-F238E27FC236}">
                <a16:creationId xmlns:a16="http://schemas.microsoft.com/office/drawing/2014/main" id="{6A742032-D34B-ADEC-7573-FEBB03AAF7EF}"/>
              </a:ext>
            </a:extLst>
          </p:cNvPr>
          <p:cNvSpPr txBox="1"/>
          <p:nvPr/>
        </p:nvSpPr>
        <p:spPr>
          <a:xfrm>
            <a:off x="3737987" y="1441087"/>
            <a:ext cx="4493847" cy="2031325"/>
          </a:xfrm>
          <a:prstGeom prst="rect">
            <a:avLst/>
          </a:prstGeom>
          <a:noFill/>
        </p:spPr>
        <p:txBody>
          <a:bodyPr wrap="square">
            <a:spAutoFit/>
          </a:bodyPr>
          <a:lstStyle/>
          <a:p>
            <a:r>
              <a:rPr lang="es-ES" b="1" dirty="0"/>
              <a:t>“Porque lo que de Dios se conoce les es manifiesto, pues Dios se lo manifestó. Porque las cosas invisibles de él, su eterno poder y deidad, se hacen claramente visibles desde la creación del mundo, siendo entendidas por medio de las cosas hechas, de modo que no tienen excusa” (Romanos 1:19-20).</a:t>
            </a:r>
          </a:p>
        </p:txBody>
      </p:sp>
      <p:sp>
        <p:nvSpPr>
          <p:cNvPr id="10" name="CuadroTexto 9">
            <a:extLst>
              <a:ext uri="{FF2B5EF4-FFF2-40B4-BE49-F238E27FC236}">
                <a16:creationId xmlns:a16="http://schemas.microsoft.com/office/drawing/2014/main" id="{F55D65D2-325D-4900-57F9-205B9512BF97}"/>
              </a:ext>
            </a:extLst>
          </p:cNvPr>
          <p:cNvSpPr txBox="1"/>
          <p:nvPr/>
        </p:nvSpPr>
        <p:spPr>
          <a:xfrm>
            <a:off x="114301" y="4022849"/>
            <a:ext cx="5239736" cy="1200329"/>
          </a:xfrm>
          <a:prstGeom prst="rect">
            <a:avLst/>
          </a:prstGeom>
          <a:noFill/>
        </p:spPr>
        <p:txBody>
          <a:bodyPr wrap="square">
            <a:spAutoFit/>
          </a:bodyPr>
          <a:lstStyle/>
          <a:p>
            <a:r>
              <a:rPr lang="es-ES" b="1" dirty="0"/>
              <a:t>“Mirad las aves del cielo, que no siembran, ni siegan, ni recogen en graneros; y vuestro Padre celestial las alimenta. ¿No valéis vosotros mucho más que ellas?” (Mateo 6:26).</a:t>
            </a:r>
          </a:p>
        </p:txBody>
      </p:sp>
      <p:sp>
        <p:nvSpPr>
          <p:cNvPr id="15" name="CuadroTexto 14">
            <a:extLst>
              <a:ext uri="{FF2B5EF4-FFF2-40B4-BE49-F238E27FC236}">
                <a16:creationId xmlns:a16="http://schemas.microsoft.com/office/drawing/2014/main" id="{F9706977-56C4-D60D-1C6B-CAAAC8167532}"/>
              </a:ext>
            </a:extLst>
          </p:cNvPr>
          <p:cNvSpPr txBox="1"/>
          <p:nvPr/>
        </p:nvSpPr>
        <p:spPr>
          <a:xfrm>
            <a:off x="2520231" y="5629818"/>
            <a:ext cx="5710687" cy="1200329"/>
          </a:xfrm>
          <a:prstGeom prst="rect">
            <a:avLst/>
          </a:prstGeom>
          <a:noFill/>
        </p:spPr>
        <p:txBody>
          <a:bodyPr wrap="square">
            <a:spAutoFit/>
          </a:bodyPr>
          <a:lstStyle/>
          <a:p>
            <a:r>
              <a:rPr lang="es-ES" b="1" dirty="0"/>
              <a:t>“Y por el vestido, ¿por qué os afanáis? Considerad los lirios del campo, cómo crecen: no trabajan ni hilan; pero os digo, que ni aun Salomón con toda su gloria se vistió, así como uno de ellos” (Mateo 6:28-29).</a:t>
            </a:r>
          </a:p>
        </p:txBody>
      </p:sp>
      <p:sp>
        <p:nvSpPr>
          <p:cNvPr id="16" name="CuadroTexto 15">
            <a:extLst>
              <a:ext uri="{FF2B5EF4-FFF2-40B4-BE49-F238E27FC236}">
                <a16:creationId xmlns:a16="http://schemas.microsoft.com/office/drawing/2014/main" id="{AFD94AF6-EB34-3CC2-3A2E-A54737A54A3A}"/>
              </a:ext>
            </a:extLst>
          </p:cNvPr>
          <p:cNvSpPr txBox="1"/>
          <p:nvPr/>
        </p:nvSpPr>
        <p:spPr>
          <a:xfrm>
            <a:off x="110542" y="144724"/>
            <a:ext cx="4913634" cy="646331"/>
          </a:xfrm>
          <a:prstGeom prst="rect">
            <a:avLst/>
          </a:prstGeom>
          <a:noFill/>
        </p:spPr>
        <p:txBody>
          <a:bodyPr wrap="square" rtlCol="0">
            <a:spAutoFit/>
          </a:bodyPr>
          <a:lstStyle/>
          <a:p>
            <a:r>
              <a:rPr lang="es-ES" b="1" dirty="0"/>
              <a:t>Dios creó este mundo y, viendo las maravillas que hay en él, podemos entender el carácter de Dios.</a:t>
            </a:r>
          </a:p>
        </p:txBody>
      </p:sp>
      <p:sp>
        <p:nvSpPr>
          <p:cNvPr id="18" name="CuadroTexto 17">
            <a:extLst>
              <a:ext uri="{FF2B5EF4-FFF2-40B4-BE49-F238E27FC236}">
                <a16:creationId xmlns:a16="http://schemas.microsoft.com/office/drawing/2014/main" id="{70888C0C-BB6C-4B88-0C66-91579D005A5B}"/>
              </a:ext>
            </a:extLst>
          </p:cNvPr>
          <p:cNvSpPr txBox="1"/>
          <p:nvPr/>
        </p:nvSpPr>
        <p:spPr>
          <a:xfrm>
            <a:off x="104252" y="3453329"/>
            <a:ext cx="5201771" cy="646331"/>
          </a:xfrm>
          <a:prstGeom prst="rect">
            <a:avLst/>
          </a:prstGeom>
          <a:noFill/>
        </p:spPr>
        <p:txBody>
          <a:bodyPr wrap="square">
            <a:spAutoFit/>
          </a:bodyPr>
          <a:lstStyle/>
          <a:p>
            <a:r>
              <a:rPr lang="es-ES" b="1" dirty="0"/>
              <a:t>También podemos sacar enseñanzas espirituales de lo que vemos en la naturaleza, como hizo Jesús.</a:t>
            </a:r>
          </a:p>
        </p:txBody>
      </p:sp>
      <p:pic>
        <p:nvPicPr>
          <p:cNvPr id="5" name="Imagen 4" descr="Imagen que contiene estrella, tabla, cuarto, oso&#10;&#10;Descripción generada automáticamente">
            <a:extLst>
              <a:ext uri="{FF2B5EF4-FFF2-40B4-BE49-F238E27FC236}">
                <a16:creationId xmlns:a16="http://schemas.microsoft.com/office/drawing/2014/main" id="{715647C0-904F-04CA-809D-38720994D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7814" y="119025"/>
            <a:ext cx="3713236" cy="6615029"/>
          </a:xfrm>
          <a:prstGeom prst="roundRect">
            <a:avLst>
              <a:gd name="adj" fmla="val 88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pájaro sobre una rama&#10;&#10;Descripción generada automáticamente">
            <a:extLst>
              <a:ext uri="{FF2B5EF4-FFF2-40B4-BE49-F238E27FC236}">
                <a16:creationId xmlns:a16="http://schemas.microsoft.com/office/drawing/2014/main" id="{6CB90DEC-AFF9-891F-9857-96F3B771C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8156" y="3613770"/>
            <a:ext cx="2831320" cy="1884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Una flor rosa&#10;&#10;Descripción generada automáticamente">
            <a:extLst>
              <a:ext uri="{FF2B5EF4-FFF2-40B4-BE49-F238E27FC236}">
                <a16:creationId xmlns:a16="http://schemas.microsoft.com/office/drawing/2014/main" id="{020DCA85-B957-1404-1285-314A20F3A8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444" y="5183041"/>
            <a:ext cx="2345643" cy="15658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Una cascada en medio de un bosque&#10;&#10;Descripción generada automáticamente con confianza media">
            <a:extLst>
              <a:ext uri="{FF2B5EF4-FFF2-40B4-BE49-F238E27FC236}">
                <a16:creationId xmlns:a16="http://schemas.microsoft.com/office/drawing/2014/main" id="{AD80FB10-A960-2AB6-23F6-3A096B7BD18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51877" y="1713108"/>
            <a:ext cx="3484153" cy="1747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descr="Flor amarilla en el pasto&#10;&#10;Descripción generada automáticamente">
            <a:extLst>
              <a:ext uri="{FF2B5EF4-FFF2-40B4-BE49-F238E27FC236}">
                <a16:creationId xmlns:a16="http://schemas.microsoft.com/office/drawing/2014/main" id="{BCBCC3E2-DE56-A6AF-C77C-E000C0FD2BFC}"/>
              </a:ext>
            </a:extLst>
          </p:cNvPr>
          <p:cNvPicPr>
            <a:picLocks noChangeAspect="1"/>
          </p:cNvPicPr>
          <p:nvPr/>
        </p:nvPicPr>
        <p:blipFill rotWithShape="1">
          <a:blip r:embed="rId8">
            <a:extLst>
              <a:ext uri="{28A0092B-C50C-407E-A947-70E740481C1C}">
                <a14:useLocalDpi xmlns:a14="http://schemas.microsoft.com/office/drawing/2010/main" val="0"/>
              </a:ext>
            </a:extLst>
          </a:blip>
          <a:srcRect t="22354" b="37198"/>
          <a:stretch/>
        </p:blipFill>
        <p:spPr>
          <a:xfrm>
            <a:off x="2842591" y="4983486"/>
            <a:ext cx="2396610" cy="6463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93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par>
                          <p:cTn id="40" fill="hold">
                            <p:stCondLst>
                              <p:cond delay="500"/>
                            </p:stCondLst>
                            <p:childTnLst>
                              <p:par>
                                <p:cTn id="41" presetID="31"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style.rotation</p:attrName>
                                        </p:attrNameLst>
                                      </p:cBhvr>
                                      <p:tavLst>
                                        <p:tav tm="0">
                                          <p:val>
                                            <p:fltVal val="90"/>
                                          </p:val>
                                        </p:tav>
                                        <p:tav tm="100000">
                                          <p:val>
                                            <p:fltVal val="0"/>
                                          </p:val>
                                        </p:tav>
                                      </p:tavLst>
                                    </p:anim>
                                    <p:animEffect transition="in" filter="fade">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90"/>
                                          </p:val>
                                        </p:tav>
                                        <p:tav tm="100000">
                                          <p:val>
                                            <p:fltVal val="0"/>
                                          </p:val>
                                        </p:tav>
                                      </p:tavLst>
                                    </p:anim>
                                    <p:animEffect transition="in" filter="fade">
                                      <p:cBhvr>
                                        <p:cTn id="59" dur="1000"/>
                                        <p:tgtEl>
                                          <p:spTgt spid="8"/>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1000" fill="hold"/>
                                        <p:tgtEl>
                                          <p:spTgt spid="11"/>
                                        </p:tgtEl>
                                        <p:attrNameLst>
                                          <p:attrName>ppt_w</p:attrName>
                                        </p:attrNameLst>
                                      </p:cBhvr>
                                      <p:tavLst>
                                        <p:tav tm="0">
                                          <p:val>
                                            <p:fltVal val="0"/>
                                          </p:val>
                                        </p:tav>
                                        <p:tav tm="100000">
                                          <p:val>
                                            <p:strVal val="#ppt_w"/>
                                          </p:val>
                                        </p:tav>
                                      </p:tavLst>
                                    </p:anim>
                                    <p:anim calcmode="lin" valueType="num">
                                      <p:cBhvr>
                                        <p:cTn id="69" dur="1000" fill="hold"/>
                                        <p:tgtEl>
                                          <p:spTgt spid="11"/>
                                        </p:tgtEl>
                                        <p:attrNameLst>
                                          <p:attrName>ppt_h</p:attrName>
                                        </p:attrNameLst>
                                      </p:cBhvr>
                                      <p:tavLst>
                                        <p:tav tm="0">
                                          <p:val>
                                            <p:fltVal val="0"/>
                                          </p:val>
                                        </p:tav>
                                        <p:tav tm="100000">
                                          <p:val>
                                            <p:strVal val="#ppt_h"/>
                                          </p:val>
                                        </p:tav>
                                      </p:tavLst>
                                    </p:anim>
                                    <p:anim calcmode="lin" valueType="num">
                                      <p:cBhvr>
                                        <p:cTn id="70" dur="1000" fill="hold"/>
                                        <p:tgtEl>
                                          <p:spTgt spid="11"/>
                                        </p:tgtEl>
                                        <p:attrNameLst>
                                          <p:attrName>style.rotation</p:attrName>
                                        </p:attrNameLst>
                                      </p:cBhvr>
                                      <p:tavLst>
                                        <p:tav tm="0">
                                          <p:val>
                                            <p:fltVal val="90"/>
                                          </p:val>
                                        </p:tav>
                                        <p:tav tm="100000">
                                          <p:val>
                                            <p:fltVal val="0"/>
                                          </p:val>
                                        </p:tav>
                                      </p:tavLst>
                                    </p:anim>
                                    <p:animEffect transition="in" filter="fade">
                                      <p:cBhvr>
                                        <p:cTn id="71" dur="1000"/>
                                        <p:tgtEl>
                                          <p:spTgt spid="11"/>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10" grpId="0"/>
      <p:bldP spid="15"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998D0124-230C-B4D9-F007-6B821D7926CA}"/>
              </a:ext>
            </a:extLst>
          </p:cNvPr>
          <p:cNvSpPr txBox="1"/>
          <p:nvPr/>
        </p:nvSpPr>
        <p:spPr>
          <a:xfrm>
            <a:off x="2554228" y="1400307"/>
            <a:ext cx="9607627" cy="1754326"/>
          </a:xfrm>
          <a:prstGeom prst="rect">
            <a:avLst/>
          </a:prstGeom>
          <a:noFill/>
        </p:spPr>
        <p:txBody>
          <a:bodyPr wrap="square">
            <a:spAutoFit/>
          </a:bodyPr>
          <a:lstStyle/>
          <a:p>
            <a:pPr>
              <a:spcBef>
                <a:spcPts val="600"/>
              </a:spcBef>
              <a:spcAft>
                <a:spcPts val="600"/>
              </a:spcAft>
            </a:pPr>
            <a:r>
              <a:rPr lang="es-ES" b="1" dirty="0"/>
              <a:t>Dios nos ha dado estas cosas preciosas como una expresión de su amor. El Señor es amante de lo hermoso, y para agradarnos y gratificarnos ha desplegado ante nosotros las bellezas de la naturaleza, así como un padre terrenal busca presentar cosas bellas delante de los hijos a quienes ama. Al Señor siempre le agrada vernos felices. Aunque pecaminosa y con todas sus imperfecciones, el Señor ha prodigado a esta tierra lo útil y lo hermoso. Las bellas flores de variados colores nos hablan de su ternura y amor. Tienen un lenguaje propio que nos recuerda al Dador.</a:t>
            </a:r>
          </a:p>
        </p:txBody>
      </p:sp>
      <p:sp>
        <p:nvSpPr>
          <p:cNvPr id="4" name="CuadroTexto 3">
            <a:extLst>
              <a:ext uri="{FF2B5EF4-FFF2-40B4-BE49-F238E27FC236}">
                <a16:creationId xmlns:a16="http://schemas.microsoft.com/office/drawing/2014/main" id="{C0C8EFE5-3314-A34E-E441-5D5986D638C9}"/>
              </a:ext>
            </a:extLst>
          </p:cNvPr>
          <p:cNvSpPr txBox="1"/>
          <p:nvPr/>
        </p:nvSpPr>
        <p:spPr>
          <a:xfrm>
            <a:off x="125505" y="171600"/>
            <a:ext cx="8077200" cy="1200329"/>
          </a:xfrm>
          <a:prstGeom prst="rect">
            <a:avLst/>
          </a:prstGeom>
          <a:noFill/>
        </p:spPr>
        <p:txBody>
          <a:bodyPr wrap="square">
            <a:spAutoFit/>
          </a:bodyPr>
          <a:lstStyle/>
          <a:p>
            <a:r>
              <a:rPr lang="es-ES" b="1" dirty="0"/>
              <a:t>“Dios nos habla en la naturaleza. Es su voz la que oímos al contemplar la hermosura y la abundancia del mundo natural. Vemos su gloria en las cosas bellas que su mano ha hecho. Contemplamos sus obras sin ningún velo. Dios nos las ha dado para que mirando las obras de sus manos aprendamos de Él. </a:t>
            </a:r>
          </a:p>
        </p:txBody>
      </p:sp>
      <p:sp>
        <p:nvSpPr>
          <p:cNvPr id="6" name="CuadroTexto 5">
            <a:extLst>
              <a:ext uri="{FF2B5EF4-FFF2-40B4-BE49-F238E27FC236}">
                <a16:creationId xmlns:a16="http://schemas.microsoft.com/office/drawing/2014/main" id="{ED9AF30E-45B5-5CEF-EB57-E1FDCC6766D3}"/>
              </a:ext>
            </a:extLst>
          </p:cNvPr>
          <p:cNvSpPr txBox="1"/>
          <p:nvPr/>
        </p:nvSpPr>
        <p:spPr>
          <a:xfrm>
            <a:off x="125505" y="3164681"/>
            <a:ext cx="6615953" cy="3693319"/>
          </a:xfrm>
          <a:prstGeom prst="rect">
            <a:avLst/>
          </a:prstGeom>
          <a:noFill/>
        </p:spPr>
        <p:txBody>
          <a:bodyPr wrap="square">
            <a:spAutoFit/>
          </a:bodyPr>
          <a:lstStyle/>
          <a:p>
            <a:r>
              <a:rPr lang="es-ES" b="1" dirty="0"/>
              <a:t>Podemos elevar nuestra mirada por medio de la naturaleza al Dios de la naturaleza. En los elevados y hermosos árboles, en los arbustos, en las flores, Dios revela su carácter. Puede ser comparado con los más hermosos lirios, rosas y claveles. Me gusta mucho mirar las cosas de Dios en la naturaleza, porque el Señor ha impreso en ellas su carácter. Por amor a nosotros nos las ha dado, y desea que encontremos placer en ellas. No adoremos, entonces, las cosas hermosas de la naturaleza, sino elevemos nuestra mirada a través de ellas al Dios de la naturaleza y adoremos al Dador. Dejemos que estos hermosos ministerios de amor respondan al propósito de Dios, y acerquen nuestros corazones a Él, para que sean llenados con las bellezas de su carácter, y adoremos su bondad, su compasión y su inefable amor” (Alza tus ojos, 325).</a:t>
            </a:r>
          </a:p>
        </p:txBody>
      </p:sp>
      <p:pic>
        <p:nvPicPr>
          <p:cNvPr id="9" name="Imagen 8">
            <a:extLst>
              <a:ext uri="{FF2B5EF4-FFF2-40B4-BE49-F238E27FC236}">
                <a16:creationId xmlns:a16="http://schemas.microsoft.com/office/drawing/2014/main" id="{34067ED5-010A-E27D-E146-55D9CE71EC00}"/>
              </a:ext>
            </a:extLst>
          </p:cNvPr>
          <p:cNvPicPr>
            <a:picLocks noChangeAspect="1"/>
          </p:cNvPicPr>
          <p:nvPr/>
        </p:nvPicPr>
        <p:blipFill rotWithShape="1">
          <a:blip r:embed="rId3">
            <a:extLst>
              <a:ext uri="{28A0092B-C50C-407E-A947-70E740481C1C}">
                <a14:useLocalDpi xmlns:a14="http://schemas.microsoft.com/office/drawing/2010/main" val="0"/>
              </a:ext>
            </a:extLst>
          </a:blip>
          <a:srcRect t="16" b="16"/>
          <a:stretch/>
        </p:blipFill>
        <p:spPr>
          <a:xfrm>
            <a:off x="125506" y="1371929"/>
            <a:ext cx="2458868" cy="1792752"/>
          </a:xfrm>
          <a:prstGeom prst="roundRect">
            <a:avLst>
              <a:gd name="adj" fmla="val 105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Un atardecer en un cuerpo de agua&#10;&#10;Descripción generada automáticamente">
            <a:extLst>
              <a:ext uri="{FF2B5EF4-FFF2-40B4-BE49-F238E27FC236}">
                <a16:creationId xmlns:a16="http://schemas.microsoft.com/office/drawing/2014/main" id="{80FA17F5-AE3D-08B4-84EB-EABE28B44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131" y="3164681"/>
            <a:ext cx="5430297" cy="3620198"/>
          </a:xfrm>
          <a:prstGeom prst="roundRect">
            <a:avLst>
              <a:gd name="adj" fmla="val 695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a:extLst>
              <a:ext uri="{FF2B5EF4-FFF2-40B4-BE49-F238E27FC236}">
                <a16:creationId xmlns:a16="http://schemas.microsoft.com/office/drawing/2014/main" id="{7275AC93-DB39-EFDB-8D0B-64F70FAD1F7B}"/>
              </a:ext>
            </a:extLst>
          </p:cNvPr>
          <p:cNvPicPr>
            <a:picLocks noChangeAspect="1"/>
          </p:cNvPicPr>
          <p:nvPr/>
        </p:nvPicPr>
        <p:blipFill>
          <a:blip r:embed="rId5"/>
          <a:stretch>
            <a:fillRect/>
          </a:stretch>
        </p:blipFill>
        <p:spPr>
          <a:xfrm>
            <a:off x="8292352" y="130431"/>
            <a:ext cx="3706345" cy="12799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303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B6215CE-A645-F56B-5CAE-220909F247D6}"/>
              </a:ext>
            </a:extLst>
          </p:cNvPr>
          <p:cNvGrpSpPr/>
          <p:nvPr/>
        </p:nvGrpSpPr>
        <p:grpSpPr>
          <a:xfrm>
            <a:off x="7992833" y="176278"/>
            <a:ext cx="4085221" cy="2776279"/>
            <a:chOff x="7992833" y="176278"/>
            <a:chExt cx="4085221" cy="2776279"/>
          </a:xfrm>
        </p:grpSpPr>
        <p:pic>
          <p:nvPicPr>
            <p:cNvPr id="14" name="Imagen 13" descr="Una persona caminando en la noche&#10;&#10;Descripción generada automáticamente con confianza media">
              <a:extLst>
                <a:ext uri="{FF2B5EF4-FFF2-40B4-BE49-F238E27FC236}">
                  <a16:creationId xmlns:a16="http://schemas.microsoft.com/office/drawing/2014/main" id="{4882401D-FF26-02A4-4541-99B5F3E94A26}"/>
                </a:ext>
              </a:extLst>
            </p:cNvPr>
            <p:cNvPicPr>
              <a:picLocks noChangeAspect="1"/>
            </p:cNvPicPr>
            <p:nvPr/>
          </p:nvPicPr>
          <p:blipFill rotWithShape="1">
            <a:blip r:embed="rId3">
              <a:extLst>
                <a:ext uri="{28A0092B-C50C-407E-A947-70E740481C1C}">
                  <a14:useLocalDpi xmlns:a14="http://schemas.microsoft.com/office/drawing/2010/main" val="0"/>
                </a:ext>
              </a:extLst>
            </a:blip>
            <a:srcRect l="2929" r="2262"/>
            <a:stretch/>
          </p:blipFill>
          <p:spPr>
            <a:xfrm>
              <a:off x="7992833" y="176278"/>
              <a:ext cx="4085221" cy="277627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2351AF0E-95E7-A956-D136-93A14076204F}"/>
                </a:ext>
              </a:extLst>
            </p:cNvPr>
            <p:cNvSpPr txBox="1"/>
            <p:nvPr/>
          </p:nvSpPr>
          <p:spPr>
            <a:xfrm>
              <a:off x="8067587" y="195633"/>
              <a:ext cx="3935712" cy="1015663"/>
            </a:xfrm>
            <a:prstGeom prst="rect">
              <a:avLst/>
            </a:prstGeom>
            <a:noFill/>
          </p:spPr>
          <p:txBody>
            <a:bodyPr wrap="square">
              <a:spAutoFit/>
            </a:bodyPr>
            <a:lstStyle/>
            <a:p>
              <a:pPr algn="ctr"/>
              <a:r>
                <a:rPr lang="es-ES" sz="2000" b="1" dirty="0">
                  <a:solidFill>
                    <a:schemeClr val="bg1"/>
                  </a:solidFill>
                </a:rPr>
                <a:t>“Lámpara es a mis pies tu palabra, y lumbrera a mi camino”</a:t>
              </a:r>
              <a:br>
                <a:rPr lang="es-ES" sz="2000" b="1" dirty="0">
                  <a:solidFill>
                    <a:schemeClr val="bg1"/>
                  </a:solidFill>
                </a:rPr>
              </a:br>
              <a:r>
                <a:rPr lang="es-ES" sz="2000" b="1" dirty="0">
                  <a:solidFill>
                    <a:schemeClr val="bg1"/>
                  </a:solidFill>
                </a:rPr>
                <a:t>(Salmos 119:105).</a:t>
              </a:r>
            </a:p>
          </p:txBody>
        </p:sp>
      </p:grpSp>
      <p:sp>
        <p:nvSpPr>
          <p:cNvPr id="6" name="CuadroTexto 5">
            <a:extLst>
              <a:ext uri="{FF2B5EF4-FFF2-40B4-BE49-F238E27FC236}">
                <a16:creationId xmlns:a16="http://schemas.microsoft.com/office/drawing/2014/main" id="{5028ECFF-1ECD-A63F-43C2-3CB5B3A5EA2A}"/>
              </a:ext>
            </a:extLst>
          </p:cNvPr>
          <p:cNvSpPr txBox="1"/>
          <p:nvPr/>
        </p:nvSpPr>
        <p:spPr>
          <a:xfrm>
            <a:off x="2227865" y="1321826"/>
            <a:ext cx="4333961" cy="1754326"/>
          </a:xfrm>
          <a:prstGeom prst="rect">
            <a:avLst/>
          </a:prstGeom>
          <a:noFill/>
        </p:spPr>
        <p:txBody>
          <a:bodyPr wrap="square" rtlCol="0">
            <a:spAutoFit/>
          </a:bodyPr>
          <a:lstStyle/>
          <a:p>
            <a:r>
              <a:rPr lang="es-ES" b="1" dirty="0"/>
              <a:t>Cuando lees la Biblia encuentras historias, ejemplos y enseñanzas. Con oración, a través de ella, Dios te hablará mostrándote lo que necesitas ese día para tu crecimiento espiritual, y aquello que puedes compartir con otros.</a:t>
            </a:r>
          </a:p>
        </p:txBody>
      </p:sp>
      <p:sp>
        <p:nvSpPr>
          <p:cNvPr id="8" name="CuadroTexto 7">
            <a:extLst>
              <a:ext uri="{FF2B5EF4-FFF2-40B4-BE49-F238E27FC236}">
                <a16:creationId xmlns:a16="http://schemas.microsoft.com/office/drawing/2014/main" id="{45C49075-F50B-3169-487D-66A00604FB6E}"/>
              </a:ext>
            </a:extLst>
          </p:cNvPr>
          <p:cNvSpPr txBox="1"/>
          <p:nvPr/>
        </p:nvSpPr>
        <p:spPr>
          <a:xfrm>
            <a:off x="59316" y="2952557"/>
            <a:ext cx="7943229" cy="2862322"/>
          </a:xfrm>
          <a:prstGeom prst="rect">
            <a:avLst/>
          </a:prstGeom>
          <a:noFill/>
        </p:spPr>
        <p:txBody>
          <a:bodyPr wrap="square">
            <a:spAutoFit/>
          </a:bodyPr>
          <a:lstStyle/>
          <a:p>
            <a:r>
              <a:rPr lang="es-ES" b="1" dirty="0"/>
              <a:t>También te da consejos de lo que debes evitar y de los frutos que debes manifestar: “Y manifiestas son las obras de la carne, que son: adulterio, fornicación, inmundicia, lascivia, idolatría, hechicerías, enemistades, pleitos, celos, iras, contiendas, disensiones, herejías, envidias, homicidios, borracheras, orgías, y cosas semejantes a estas; acerca de las cuales os amonesto, como ya os lo he dicho antes, que los que practican tales cosas no heredarán el reino de Dios.</a:t>
            </a:r>
          </a:p>
          <a:p>
            <a:r>
              <a:rPr lang="es-ES" b="1" dirty="0"/>
              <a:t>Mas el fruto del Espíritu es amor, gozo, paz, paciencia, benignidad, bondad, fe, mansedumbre, templanza; contra tales cosas no hay ley. Pero los que son de Cristo han crucificado la carne con sus pasiones y deseos. Si vivimos por el Espíritu, andemos también por el Espíritu” (Gálatas 5:19-25). </a:t>
            </a:r>
          </a:p>
        </p:txBody>
      </p:sp>
      <p:sp>
        <p:nvSpPr>
          <p:cNvPr id="9" name="CuadroTexto 8">
            <a:extLst>
              <a:ext uri="{FF2B5EF4-FFF2-40B4-BE49-F238E27FC236}">
                <a16:creationId xmlns:a16="http://schemas.microsoft.com/office/drawing/2014/main" id="{02602B7F-56BB-6A6C-1234-8A575BD7AF16}"/>
              </a:ext>
            </a:extLst>
          </p:cNvPr>
          <p:cNvSpPr txBox="1"/>
          <p:nvPr/>
        </p:nvSpPr>
        <p:spPr>
          <a:xfrm>
            <a:off x="4395856" y="5814879"/>
            <a:ext cx="3596977" cy="923330"/>
          </a:xfrm>
          <a:prstGeom prst="rect">
            <a:avLst/>
          </a:prstGeom>
          <a:noFill/>
        </p:spPr>
        <p:txBody>
          <a:bodyPr wrap="square" rtlCol="0">
            <a:spAutoFit/>
          </a:bodyPr>
          <a:lstStyle/>
          <a:p>
            <a:r>
              <a:rPr lang="es-ES" b="1" dirty="0"/>
              <a:t>También te habla del único camino de la salvación: Jesús; y de como Él te puede transformar.</a:t>
            </a:r>
          </a:p>
        </p:txBody>
      </p:sp>
      <p:sp>
        <p:nvSpPr>
          <p:cNvPr id="11" name="CuadroTexto 10">
            <a:extLst>
              <a:ext uri="{FF2B5EF4-FFF2-40B4-BE49-F238E27FC236}">
                <a16:creationId xmlns:a16="http://schemas.microsoft.com/office/drawing/2014/main" id="{F09F0AF4-0E4A-B930-D09F-624D0D6C89D7}"/>
              </a:ext>
            </a:extLst>
          </p:cNvPr>
          <p:cNvSpPr txBox="1"/>
          <p:nvPr/>
        </p:nvSpPr>
        <p:spPr>
          <a:xfrm>
            <a:off x="115302" y="18662"/>
            <a:ext cx="4957146" cy="1477328"/>
          </a:xfrm>
          <a:prstGeom prst="rect">
            <a:avLst/>
          </a:prstGeom>
          <a:noFill/>
        </p:spPr>
        <p:txBody>
          <a:bodyPr wrap="square">
            <a:spAutoFit/>
          </a:bodyPr>
          <a:lstStyle/>
          <a:p>
            <a:r>
              <a:rPr lang="es-ES" b="1" dirty="0"/>
              <a:t>“Porque la palabra de Dios es viva y eficaz, y más cortante que toda espada de dos filos; y penetra hasta partir el alma y el espíritu, las coyunturas y los tuétanos, y discierne los pensamientos y las intenciones del corazón” (Hebreos 4:12).</a:t>
            </a:r>
          </a:p>
        </p:txBody>
      </p:sp>
      <p:pic>
        <p:nvPicPr>
          <p:cNvPr id="7" name="Imagen 6">
            <a:extLst>
              <a:ext uri="{FF2B5EF4-FFF2-40B4-BE49-F238E27FC236}">
                <a16:creationId xmlns:a16="http://schemas.microsoft.com/office/drawing/2014/main" id="{FB769917-70A9-AC56-BF5C-94556F1303F7}"/>
              </a:ext>
            </a:extLst>
          </p:cNvPr>
          <p:cNvPicPr>
            <a:picLocks noChangeAspect="1"/>
          </p:cNvPicPr>
          <p:nvPr/>
        </p:nvPicPr>
        <p:blipFill rotWithShape="1">
          <a:blip r:embed="rId4"/>
          <a:srcRect t="24169"/>
          <a:stretch/>
        </p:blipFill>
        <p:spPr>
          <a:xfrm>
            <a:off x="192900" y="1494253"/>
            <a:ext cx="1997641" cy="131569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pic>
        <p:nvPicPr>
          <p:cNvPr id="16" name="Imagen 15" descr="Texto&#10;&#10;Descripción generada automáticamente">
            <a:extLst>
              <a:ext uri="{FF2B5EF4-FFF2-40B4-BE49-F238E27FC236}">
                <a16:creationId xmlns:a16="http://schemas.microsoft.com/office/drawing/2014/main" id="{97594A54-AAEE-B0F6-8459-54864C19C4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3285" y="3265276"/>
            <a:ext cx="4050014" cy="3397091"/>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20" name="Imagen 19" descr="Pintura de un hombre&#10;&#10;Descripción generada automáticamente con confianza media">
            <a:extLst>
              <a:ext uri="{FF2B5EF4-FFF2-40B4-BE49-F238E27FC236}">
                <a16:creationId xmlns:a16="http://schemas.microsoft.com/office/drawing/2014/main" id="{8AD57F52-7046-1BE3-6799-9B4C446364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1794" y="1259955"/>
            <a:ext cx="1282785" cy="169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932AB863-AA05-F082-4DEE-2D3F1091506A}"/>
              </a:ext>
            </a:extLst>
          </p:cNvPr>
          <p:cNvPicPr>
            <a:picLocks noChangeAspect="1"/>
          </p:cNvPicPr>
          <p:nvPr/>
        </p:nvPicPr>
        <p:blipFill rotWithShape="1">
          <a:blip r:embed="rId7"/>
          <a:srcRect t="40596" b="25659"/>
          <a:stretch/>
        </p:blipFill>
        <p:spPr>
          <a:xfrm>
            <a:off x="104236" y="5798467"/>
            <a:ext cx="4246700" cy="964569"/>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AE26430F-FE10-28DA-BBB3-21F693E078E7}"/>
              </a:ext>
            </a:extLst>
          </p:cNvPr>
          <p:cNvSpPr txBox="1"/>
          <p:nvPr/>
        </p:nvSpPr>
        <p:spPr>
          <a:xfrm>
            <a:off x="5061338" y="128213"/>
            <a:ext cx="2689821" cy="1015663"/>
          </a:xfrm>
          <a:custGeom>
            <a:avLst/>
            <a:gdLst>
              <a:gd name="connsiteX0" fmla="*/ 0 w 2689821"/>
              <a:gd name="connsiteY0" fmla="*/ 0 h 1015663"/>
              <a:gd name="connsiteX1" fmla="*/ 618659 w 2689821"/>
              <a:gd name="connsiteY1" fmla="*/ 0 h 1015663"/>
              <a:gd name="connsiteX2" fmla="*/ 1210419 w 2689821"/>
              <a:gd name="connsiteY2" fmla="*/ 0 h 1015663"/>
              <a:gd name="connsiteX3" fmla="*/ 1909773 w 2689821"/>
              <a:gd name="connsiteY3" fmla="*/ 0 h 1015663"/>
              <a:gd name="connsiteX4" fmla="*/ 2689821 w 2689821"/>
              <a:gd name="connsiteY4" fmla="*/ 0 h 1015663"/>
              <a:gd name="connsiteX5" fmla="*/ 2689821 w 2689821"/>
              <a:gd name="connsiteY5" fmla="*/ 487518 h 1015663"/>
              <a:gd name="connsiteX6" fmla="*/ 2689821 w 2689821"/>
              <a:gd name="connsiteY6" fmla="*/ 1015663 h 1015663"/>
              <a:gd name="connsiteX7" fmla="*/ 2017366 w 2689821"/>
              <a:gd name="connsiteY7" fmla="*/ 1015663 h 1015663"/>
              <a:gd name="connsiteX8" fmla="*/ 1425605 w 2689821"/>
              <a:gd name="connsiteY8" fmla="*/ 1015663 h 1015663"/>
              <a:gd name="connsiteX9" fmla="*/ 699353 w 2689821"/>
              <a:gd name="connsiteY9" fmla="*/ 1015663 h 1015663"/>
              <a:gd name="connsiteX10" fmla="*/ 0 w 2689821"/>
              <a:gd name="connsiteY10" fmla="*/ 1015663 h 1015663"/>
              <a:gd name="connsiteX11" fmla="*/ 0 w 2689821"/>
              <a:gd name="connsiteY11" fmla="*/ 538301 h 1015663"/>
              <a:gd name="connsiteX12" fmla="*/ 0 w 2689821"/>
              <a:gd name="connsiteY12"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9821" h="1015663" fill="none" extrusionOk="0">
                <a:moveTo>
                  <a:pt x="0" y="0"/>
                </a:moveTo>
                <a:cubicBezTo>
                  <a:pt x="265356" y="14423"/>
                  <a:pt x="436339" y="-21315"/>
                  <a:pt x="618659" y="0"/>
                </a:cubicBezTo>
                <a:cubicBezTo>
                  <a:pt x="800979" y="21315"/>
                  <a:pt x="969226" y="5307"/>
                  <a:pt x="1210419" y="0"/>
                </a:cubicBezTo>
                <a:cubicBezTo>
                  <a:pt x="1451612" y="-5307"/>
                  <a:pt x="1674722" y="4488"/>
                  <a:pt x="1909773" y="0"/>
                </a:cubicBezTo>
                <a:cubicBezTo>
                  <a:pt x="2144824" y="-4488"/>
                  <a:pt x="2456304" y="-23247"/>
                  <a:pt x="2689821" y="0"/>
                </a:cubicBezTo>
                <a:cubicBezTo>
                  <a:pt x="2673216" y="160061"/>
                  <a:pt x="2667636" y="272401"/>
                  <a:pt x="2689821" y="487518"/>
                </a:cubicBezTo>
                <a:cubicBezTo>
                  <a:pt x="2712006" y="702635"/>
                  <a:pt x="2681324" y="861786"/>
                  <a:pt x="2689821" y="1015663"/>
                </a:cubicBezTo>
                <a:cubicBezTo>
                  <a:pt x="2496774" y="1011750"/>
                  <a:pt x="2316437" y="1005671"/>
                  <a:pt x="2017366" y="1015663"/>
                </a:cubicBezTo>
                <a:cubicBezTo>
                  <a:pt x="1718295" y="1025655"/>
                  <a:pt x="1636955" y="1017429"/>
                  <a:pt x="1425605" y="1015663"/>
                </a:cubicBezTo>
                <a:cubicBezTo>
                  <a:pt x="1214255" y="1013897"/>
                  <a:pt x="880482" y="1007167"/>
                  <a:pt x="699353" y="1015663"/>
                </a:cubicBezTo>
                <a:cubicBezTo>
                  <a:pt x="518224" y="1024159"/>
                  <a:pt x="240341" y="1020269"/>
                  <a:pt x="0" y="1015663"/>
                </a:cubicBezTo>
                <a:cubicBezTo>
                  <a:pt x="-6763" y="797674"/>
                  <a:pt x="-7737" y="695577"/>
                  <a:pt x="0" y="538301"/>
                </a:cubicBezTo>
                <a:cubicBezTo>
                  <a:pt x="7737" y="381025"/>
                  <a:pt x="6891" y="146357"/>
                  <a:pt x="0" y="0"/>
                </a:cubicBezTo>
                <a:close/>
              </a:path>
              <a:path w="2689821" h="1015663" stroke="0" extrusionOk="0">
                <a:moveTo>
                  <a:pt x="0" y="0"/>
                </a:moveTo>
                <a:cubicBezTo>
                  <a:pt x="281986" y="-7001"/>
                  <a:pt x="303027" y="19"/>
                  <a:pt x="591761" y="0"/>
                </a:cubicBezTo>
                <a:cubicBezTo>
                  <a:pt x="880495" y="-19"/>
                  <a:pt x="991642" y="21869"/>
                  <a:pt x="1264216" y="0"/>
                </a:cubicBezTo>
                <a:cubicBezTo>
                  <a:pt x="1536790" y="-21869"/>
                  <a:pt x="1632548" y="27767"/>
                  <a:pt x="1909773" y="0"/>
                </a:cubicBezTo>
                <a:cubicBezTo>
                  <a:pt x="2186998" y="-27767"/>
                  <a:pt x="2309806" y="-12447"/>
                  <a:pt x="2689821" y="0"/>
                </a:cubicBezTo>
                <a:cubicBezTo>
                  <a:pt x="2702032" y="213602"/>
                  <a:pt x="2706772" y="342603"/>
                  <a:pt x="2689821" y="517988"/>
                </a:cubicBezTo>
                <a:cubicBezTo>
                  <a:pt x="2672870" y="693373"/>
                  <a:pt x="2674739" y="844008"/>
                  <a:pt x="2689821" y="1015663"/>
                </a:cubicBezTo>
                <a:cubicBezTo>
                  <a:pt x="2374846" y="1029396"/>
                  <a:pt x="2196259" y="984432"/>
                  <a:pt x="2044264" y="1015663"/>
                </a:cubicBezTo>
                <a:cubicBezTo>
                  <a:pt x="1892269" y="1046894"/>
                  <a:pt x="1643607" y="1042907"/>
                  <a:pt x="1425605" y="1015663"/>
                </a:cubicBezTo>
                <a:cubicBezTo>
                  <a:pt x="1207603" y="988419"/>
                  <a:pt x="995838" y="1046200"/>
                  <a:pt x="806946" y="1015663"/>
                </a:cubicBezTo>
                <a:cubicBezTo>
                  <a:pt x="618054" y="985126"/>
                  <a:pt x="175139" y="1050284"/>
                  <a:pt x="0" y="1015663"/>
                </a:cubicBezTo>
                <a:cubicBezTo>
                  <a:pt x="1926" y="783405"/>
                  <a:pt x="-20592" y="683498"/>
                  <a:pt x="0" y="497675"/>
                </a:cubicBezTo>
                <a:cubicBezTo>
                  <a:pt x="20592" y="311852"/>
                  <a:pt x="13818" y="174338"/>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a:scene3d>
            <a:camera prst="obliqueTopLeft"/>
            <a:lightRig rig="threePt" dir="t"/>
          </a:scene3d>
        </p:spPr>
        <p:txBody>
          <a:bodyPr wrap="square" rtlCol="0">
            <a:spAutoFit/>
          </a:bodyPr>
          <a:lstStyle/>
          <a:p>
            <a:pPr algn="ctr"/>
            <a:r>
              <a:rPr lang="es-ES" sz="2000" dirty="0">
                <a:solidFill>
                  <a:srgbClr val="FF0000"/>
                </a:solidFill>
                <a:effectLst>
                  <a:innerShdw blurRad="63500" dist="50800">
                    <a:prstClr val="black">
                      <a:alpha val="50000"/>
                    </a:prstClr>
                  </a:innerShdw>
                </a:effectLst>
                <a:latin typeface="BatmanForeverAlternate" panose="00000400000000000000" pitchFamily="2" charset="0"/>
              </a:rPr>
              <a:t>A través de la palabra escrita</a:t>
            </a:r>
          </a:p>
        </p:txBody>
      </p:sp>
    </p:spTree>
    <p:extLst>
      <p:ext uri="{BB962C8B-B14F-4D97-AF65-F5344CB8AC3E}">
        <p14:creationId xmlns:p14="http://schemas.microsoft.com/office/powerpoint/2010/main" val="241592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ppt_w</p:attrName>
                                        </p:attrNameLst>
                                      </p:cBhvr>
                                      <p:tavLst>
                                        <p:tav tm="0" fmla="#ppt_w*sin(2.5*pi*$)">
                                          <p:val>
                                            <p:fltVal val="0"/>
                                          </p:val>
                                        </p:tav>
                                        <p:tav tm="100000">
                                          <p:val>
                                            <p:fltVal val="1"/>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ppt_w</p:attrName>
                                        </p:attrNameLst>
                                      </p:cBhvr>
                                      <p:tavLst>
                                        <p:tav tm="0" fmla="#ppt_w*sin(2.5*pi*$)">
                                          <p:val>
                                            <p:fltVal val="0"/>
                                          </p:val>
                                        </p:tav>
                                        <p:tav tm="100000">
                                          <p:val>
                                            <p:fltVal val="1"/>
                                          </p:val>
                                        </p:tav>
                                      </p:tavLst>
                                    </p:anim>
                                    <p:anim calcmode="lin" valueType="num">
                                      <p:cBhvr>
                                        <p:cTn id="28" dur="500" fill="hold"/>
                                        <p:tgtEl>
                                          <p:spTgt spid="20"/>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145">
                                          <p:stCondLst>
                                            <p:cond delay="0"/>
                                          </p:stCondLst>
                                        </p:cTn>
                                        <p:tgtEl>
                                          <p:spTgt spid="2"/>
                                        </p:tgtEl>
                                      </p:cBhvr>
                                    </p:animEffect>
                                    <p:anim calcmode="lin" valueType="num">
                                      <p:cBhvr>
                                        <p:cTn id="3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43" dur="7">
                                          <p:stCondLst>
                                            <p:cond delay="162"/>
                                          </p:stCondLst>
                                        </p:cTn>
                                        <p:tgtEl>
                                          <p:spTgt spid="2"/>
                                        </p:tgtEl>
                                      </p:cBhvr>
                                      <p:to x="100000" y="60000"/>
                                    </p:animScale>
                                    <p:animScale>
                                      <p:cBhvr>
                                        <p:cTn id="44" dur="41" decel="50000">
                                          <p:stCondLst>
                                            <p:cond delay="169"/>
                                          </p:stCondLst>
                                        </p:cTn>
                                        <p:tgtEl>
                                          <p:spTgt spid="2"/>
                                        </p:tgtEl>
                                      </p:cBhvr>
                                      <p:to x="100000" y="100000"/>
                                    </p:animScale>
                                    <p:animScale>
                                      <p:cBhvr>
                                        <p:cTn id="45" dur="7">
                                          <p:stCondLst>
                                            <p:cond delay="328"/>
                                          </p:stCondLst>
                                        </p:cTn>
                                        <p:tgtEl>
                                          <p:spTgt spid="2"/>
                                        </p:tgtEl>
                                      </p:cBhvr>
                                      <p:to x="100000" y="80000"/>
                                    </p:animScale>
                                    <p:animScale>
                                      <p:cBhvr>
                                        <p:cTn id="46" dur="41" decel="50000">
                                          <p:stCondLst>
                                            <p:cond delay="335"/>
                                          </p:stCondLst>
                                        </p:cTn>
                                        <p:tgtEl>
                                          <p:spTgt spid="2"/>
                                        </p:tgtEl>
                                      </p:cBhvr>
                                      <p:to x="100000" y="100000"/>
                                    </p:animScale>
                                    <p:animScale>
                                      <p:cBhvr>
                                        <p:cTn id="47" dur="7">
                                          <p:stCondLst>
                                            <p:cond delay="410"/>
                                          </p:stCondLst>
                                        </p:cTn>
                                        <p:tgtEl>
                                          <p:spTgt spid="2"/>
                                        </p:tgtEl>
                                      </p:cBhvr>
                                      <p:to x="100000" y="90000"/>
                                    </p:animScale>
                                    <p:animScale>
                                      <p:cBhvr>
                                        <p:cTn id="48" dur="41" decel="50000">
                                          <p:stCondLst>
                                            <p:cond delay="417"/>
                                          </p:stCondLst>
                                        </p:cTn>
                                        <p:tgtEl>
                                          <p:spTgt spid="2"/>
                                        </p:tgtEl>
                                      </p:cBhvr>
                                      <p:to x="100000" y="100000"/>
                                    </p:animScale>
                                    <p:animScale>
                                      <p:cBhvr>
                                        <p:cTn id="49" dur="7">
                                          <p:stCondLst>
                                            <p:cond delay="452"/>
                                          </p:stCondLst>
                                        </p:cTn>
                                        <p:tgtEl>
                                          <p:spTgt spid="2"/>
                                        </p:tgtEl>
                                      </p:cBhvr>
                                      <p:to x="100000" y="95000"/>
                                    </p:animScale>
                                    <p:animScale>
                                      <p:cBhvr>
                                        <p:cTn id="50" dur="41" decel="50000">
                                          <p:stCondLst>
                                            <p:cond delay="459"/>
                                          </p:stCondLst>
                                        </p:cTn>
                                        <p:tgtEl>
                                          <p:spTgt spid="2"/>
                                        </p:tgtEl>
                                      </p:cBhvr>
                                      <p:to x="100000" y="100000"/>
                                    </p:animScale>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wipe(left)">
                                      <p:cBhvr>
                                        <p:cTn id="54" dur="500"/>
                                        <p:tgtEl>
                                          <p:spTgt spid="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145">
                                          <p:stCondLst>
                                            <p:cond delay="0"/>
                                          </p:stCondLst>
                                        </p:cTn>
                                        <p:tgtEl>
                                          <p:spTgt spid="16"/>
                                        </p:tgtEl>
                                      </p:cBhvr>
                                    </p:animEffect>
                                    <p:anim calcmode="lin" valueType="num">
                                      <p:cBhvr>
                                        <p:cTn id="60"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1"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2"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63"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64"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65" dur="7">
                                          <p:stCondLst>
                                            <p:cond delay="162"/>
                                          </p:stCondLst>
                                        </p:cTn>
                                        <p:tgtEl>
                                          <p:spTgt spid="16"/>
                                        </p:tgtEl>
                                      </p:cBhvr>
                                      <p:to x="100000" y="60000"/>
                                    </p:animScale>
                                    <p:animScale>
                                      <p:cBhvr>
                                        <p:cTn id="66" dur="41" decel="50000">
                                          <p:stCondLst>
                                            <p:cond delay="169"/>
                                          </p:stCondLst>
                                        </p:cTn>
                                        <p:tgtEl>
                                          <p:spTgt spid="16"/>
                                        </p:tgtEl>
                                      </p:cBhvr>
                                      <p:to x="100000" y="100000"/>
                                    </p:animScale>
                                    <p:animScale>
                                      <p:cBhvr>
                                        <p:cTn id="67" dur="7">
                                          <p:stCondLst>
                                            <p:cond delay="328"/>
                                          </p:stCondLst>
                                        </p:cTn>
                                        <p:tgtEl>
                                          <p:spTgt spid="16"/>
                                        </p:tgtEl>
                                      </p:cBhvr>
                                      <p:to x="100000" y="80000"/>
                                    </p:animScale>
                                    <p:animScale>
                                      <p:cBhvr>
                                        <p:cTn id="68" dur="41" decel="50000">
                                          <p:stCondLst>
                                            <p:cond delay="335"/>
                                          </p:stCondLst>
                                        </p:cTn>
                                        <p:tgtEl>
                                          <p:spTgt spid="16"/>
                                        </p:tgtEl>
                                      </p:cBhvr>
                                      <p:to x="100000" y="100000"/>
                                    </p:animScale>
                                    <p:animScale>
                                      <p:cBhvr>
                                        <p:cTn id="69" dur="7">
                                          <p:stCondLst>
                                            <p:cond delay="410"/>
                                          </p:stCondLst>
                                        </p:cTn>
                                        <p:tgtEl>
                                          <p:spTgt spid="16"/>
                                        </p:tgtEl>
                                      </p:cBhvr>
                                      <p:to x="100000" y="90000"/>
                                    </p:animScale>
                                    <p:animScale>
                                      <p:cBhvr>
                                        <p:cTn id="70" dur="41" decel="50000">
                                          <p:stCondLst>
                                            <p:cond delay="417"/>
                                          </p:stCondLst>
                                        </p:cTn>
                                        <p:tgtEl>
                                          <p:spTgt spid="16"/>
                                        </p:tgtEl>
                                      </p:cBhvr>
                                      <p:to x="100000" y="100000"/>
                                    </p:animScale>
                                    <p:animScale>
                                      <p:cBhvr>
                                        <p:cTn id="71" dur="7">
                                          <p:stCondLst>
                                            <p:cond delay="452"/>
                                          </p:stCondLst>
                                        </p:cTn>
                                        <p:tgtEl>
                                          <p:spTgt spid="16"/>
                                        </p:tgtEl>
                                      </p:cBhvr>
                                      <p:to x="100000" y="95000"/>
                                    </p:animScale>
                                    <p:animScale>
                                      <p:cBhvr>
                                        <p:cTn id="72" dur="41" decel="50000">
                                          <p:stCondLst>
                                            <p:cond delay="459"/>
                                          </p:stCondLst>
                                        </p:cTn>
                                        <p:tgtEl>
                                          <p:spTgt spid="16"/>
                                        </p:tgtEl>
                                      </p:cBhvr>
                                      <p:to x="100000" y="100000"/>
                                    </p:animScale>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8">
                                            <p:txEl>
                                              <p:pRg st="1" end="1"/>
                                            </p:txEl>
                                          </p:spTgt>
                                        </p:tgtEl>
                                        <p:attrNameLst>
                                          <p:attrName>style.visibility</p:attrName>
                                        </p:attrNameLst>
                                      </p:cBhvr>
                                      <p:to>
                                        <p:strVal val="visible"/>
                                      </p:to>
                                    </p:set>
                                    <p:animEffect transition="in" filter="wipe(left)">
                                      <p:cBhvr>
                                        <p:cTn id="76" dur="500"/>
                                        <p:tgtEl>
                                          <p:spTgt spid="8">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down)">
                                      <p:cBhvr>
                                        <p:cTn id="81" dur="145">
                                          <p:stCondLst>
                                            <p:cond delay="0"/>
                                          </p:stCondLst>
                                        </p:cTn>
                                        <p:tgtEl>
                                          <p:spTgt spid="21"/>
                                        </p:tgtEl>
                                      </p:cBhvr>
                                    </p:animEffect>
                                    <p:anim calcmode="lin" valueType="num">
                                      <p:cBhvr>
                                        <p:cTn id="82"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3"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4"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85"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86"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87" dur="7">
                                          <p:stCondLst>
                                            <p:cond delay="162"/>
                                          </p:stCondLst>
                                        </p:cTn>
                                        <p:tgtEl>
                                          <p:spTgt spid="21"/>
                                        </p:tgtEl>
                                      </p:cBhvr>
                                      <p:to x="100000" y="60000"/>
                                    </p:animScale>
                                    <p:animScale>
                                      <p:cBhvr>
                                        <p:cTn id="88" dur="41" decel="50000">
                                          <p:stCondLst>
                                            <p:cond delay="169"/>
                                          </p:stCondLst>
                                        </p:cTn>
                                        <p:tgtEl>
                                          <p:spTgt spid="21"/>
                                        </p:tgtEl>
                                      </p:cBhvr>
                                      <p:to x="100000" y="100000"/>
                                    </p:animScale>
                                    <p:animScale>
                                      <p:cBhvr>
                                        <p:cTn id="89" dur="7">
                                          <p:stCondLst>
                                            <p:cond delay="328"/>
                                          </p:stCondLst>
                                        </p:cTn>
                                        <p:tgtEl>
                                          <p:spTgt spid="21"/>
                                        </p:tgtEl>
                                      </p:cBhvr>
                                      <p:to x="100000" y="80000"/>
                                    </p:animScale>
                                    <p:animScale>
                                      <p:cBhvr>
                                        <p:cTn id="90" dur="41" decel="50000">
                                          <p:stCondLst>
                                            <p:cond delay="335"/>
                                          </p:stCondLst>
                                        </p:cTn>
                                        <p:tgtEl>
                                          <p:spTgt spid="21"/>
                                        </p:tgtEl>
                                      </p:cBhvr>
                                      <p:to x="100000" y="100000"/>
                                    </p:animScale>
                                    <p:animScale>
                                      <p:cBhvr>
                                        <p:cTn id="91" dur="7">
                                          <p:stCondLst>
                                            <p:cond delay="410"/>
                                          </p:stCondLst>
                                        </p:cTn>
                                        <p:tgtEl>
                                          <p:spTgt spid="21"/>
                                        </p:tgtEl>
                                      </p:cBhvr>
                                      <p:to x="100000" y="90000"/>
                                    </p:animScale>
                                    <p:animScale>
                                      <p:cBhvr>
                                        <p:cTn id="92" dur="41" decel="50000">
                                          <p:stCondLst>
                                            <p:cond delay="417"/>
                                          </p:stCondLst>
                                        </p:cTn>
                                        <p:tgtEl>
                                          <p:spTgt spid="21"/>
                                        </p:tgtEl>
                                      </p:cBhvr>
                                      <p:to x="100000" y="100000"/>
                                    </p:animScale>
                                    <p:animScale>
                                      <p:cBhvr>
                                        <p:cTn id="93" dur="7">
                                          <p:stCondLst>
                                            <p:cond delay="452"/>
                                          </p:stCondLst>
                                        </p:cTn>
                                        <p:tgtEl>
                                          <p:spTgt spid="21"/>
                                        </p:tgtEl>
                                      </p:cBhvr>
                                      <p:to x="100000" y="95000"/>
                                    </p:animScale>
                                    <p:animScale>
                                      <p:cBhvr>
                                        <p:cTn id="94" dur="41" decel="50000">
                                          <p:stCondLst>
                                            <p:cond delay="459"/>
                                          </p:stCondLst>
                                        </p:cTn>
                                        <p:tgtEl>
                                          <p:spTgt spid="21"/>
                                        </p:tgtEl>
                                      </p:cBhvr>
                                      <p:to x="100000" y="100000"/>
                                    </p:animScale>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wipe(left)">
                                      <p:cBhvr>
                                        <p:cTn id="9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uiExpand="1" build="p"/>
      <p:bldP spid="9" grpId="0"/>
      <p:bldP spid="11"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2241533-0291-F8E8-E4AE-E9D8615CB67C}"/>
              </a:ext>
            </a:extLst>
          </p:cNvPr>
          <p:cNvSpPr txBox="1"/>
          <p:nvPr/>
        </p:nvSpPr>
        <p:spPr>
          <a:xfrm>
            <a:off x="116184" y="1507472"/>
            <a:ext cx="2501661" cy="1754326"/>
          </a:xfrm>
          <a:prstGeom prst="rect">
            <a:avLst/>
          </a:prstGeom>
          <a:noFill/>
        </p:spPr>
        <p:txBody>
          <a:bodyPr wrap="square">
            <a:spAutoFit/>
          </a:bodyPr>
          <a:lstStyle/>
          <a:p>
            <a:pPr>
              <a:spcBef>
                <a:spcPts val="600"/>
              </a:spcBef>
              <a:spcAft>
                <a:spcPts val="600"/>
              </a:spcAft>
            </a:pPr>
            <a:r>
              <a:rPr lang="es-ES" b="1" dirty="0"/>
              <a:t>“En la Biblia tenemos en líneas más claras la revelación del carácter de Dios, de su trato con los hombres y de la gran obra de la redención. </a:t>
            </a:r>
          </a:p>
        </p:txBody>
      </p:sp>
      <p:pic>
        <p:nvPicPr>
          <p:cNvPr id="5" name="Imagen 4" descr="Un grupo de personas posando para una foto en un pared&#10;&#10;Descripción generada automáticamente con confianza baja">
            <a:extLst>
              <a:ext uri="{FF2B5EF4-FFF2-40B4-BE49-F238E27FC236}">
                <a16:creationId xmlns:a16="http://schemas.microsoft.com/office/drawing/2014/main" id="{18A4B62E-CBEB-233F-87F7-E97A4947D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632" y="153750"/>
            <a:ext cx="4957955" cy="6561027"/>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004F5263-378D-C2F0-3A84-0329D00946A9}"/>
              </a:ext>
            </a:extLst>
          </p:cNvPr>
          <p:cNvSpPr txBox="1"/>
          <p:nvPr/>
        </p:nvSpPr>
        <p:spPr>
          <a:xfrm>
            <a:off x="61446" y="5380672"/>
            <a:ext cx="6948186" cy="1477328"/>
          </a:xfrm>
          <a:prstGeom prst="rect">
            <a:avLst/>
          </a:prstGeom>
          <a:noFill/>
        </p:spPr>
        <p:txBody>
          <a:bodyPr wrap="square">
            <a:spAutoFit/>
          </a:bodyPr>
          <a:lstStyle/>
          <a:p>
            <a:pPr>
              <a:spcBef>
                <a:spcPts val="600"/>
              </a:spcBef>
              <a:spcAft>
                <a:spcPts val="600"/>
              </a:spcAft>
            </a:pPr>
            <a:r>
              <a:rPr lang="es-ES" b="1" dirty="0"/>
              <a:t>Al leer el relato de las preciosas experiencias que se les permitió pasar; de la luz, el amor y la bendición que les tocó gozar; y de la obra que hicieron por la gracia a ellos dada, el espíritu que los inspiró enciende en nuestro corazón un fuego de santa emulación y un deseo de ser semejantes a ellos en carácter; de caminar con Dios como ellos” (CC 87)</a:t>
            </a:r>
          </a:p>
        </p:txBody>
      </p:sp>
      <p:sp>
        <p:nvSpPr>
          <p:cNvPr id="9" name="CuadroTexto 8">
            <a:extLst>
              <a:ext uri="{FF2B5EF4-FFF2-40B4-BE49-F238E27FC236}">
                <a16:creationId xmlns:a16="http://schemas.microsoft.com/office/drawing/2014/main" id="{FD7EE261-06F2-6700-4B84-E3E691709B52}"/>
              </a:ext>
            </a:extLst>
          </p:cNvPr>
          <p:cNvSpPr txBox="1"/>
          <p:nvPr/>
        </p:nvSpPr>
        <p:spPr>
          <a:xfrm>
            <a:off x="92070" y="3152001"/>
            <a:ext cx="6783476" cy="2308324"/>
          </a:xfrm>
          <a:prstGeom prst="rect">
            <a:avLst/>
          </a:prstGeom>
          <a:noFill/>
        </p:spPr>
        <p:txBody>
          <a:bodyPr wrap="square">
            <a:spAutoFit/>
          </a:bodyPr>
          <a:lstStyle/>
          <a:p>
            <a:pPr>
              <a:spcBef>
                <a:spcPts val="600"/>
              </a:spcBef>
              <a:spcAft>
                <a:spcPts val="600"/>
              </a:spcAft>
            </a:pPr>
            <a:r>
              <a:rPr lang="es-ES" b="1" dirty="0"/>
              <a:t>En ella se despliega delante de nosotros la historia de los patriarcas y profetas, y de otros santos hombres de la antigüedad. Ellos eran hombres sujetos “a las mismas debilidades que nosotros”.  Vemos cómo lucharon continuamente con desalientos como los nuestros, cómo cayeron bajo tentaciones como hemos caído nosotros y, sin embargo, cobraron nuevo valor y vencieron por la gracia de Dios; y contemplándolos, nos animamos en nuestro esfuerzo en </a:t>
            </a:r>
            <a:r>
              <a:rPr lang="es-ES" b="1" dirty="0" err="1"/>
              <a:t>pos</a:t>
            </a:r>
            <a:r>
              <a:rPr lang="es-ES" b="1" dirty="0"/>
              <a:t> de la justicia. </a:t>
            </a:r>
          </a:p>
        </p:txBody>
      </p:sp>
      <p:pic>
        <p:nvPicPr>
          <p:cNvPr id="11" name="Imagen 10">
            <a:extLst>
              <a:ext uri="{FF2B5EF4-FFF2-40B4-BE49-F238E27FC236}">
                <a16:creationId xmlns:a16="http://schemas.microsoft.com/office/drawing/2014/main" id="{75B2CD61-4300-9CDC-3FC5-068042CE9021}"/>
              </a:ext>
            </a:extLst>
          </p:cNvPr>
          <p:cNvPicPr>
            <a:picLocks noChangeAspect="1"/>
          </p:cNvPicPr>
          <p:nvPr/>
        </p:nvPicPr>
        <p:blipFill rotWithShape="1">
          <a:blip r:embed="rId4"/>
          <a:srcRect t="3833" b="3833"/>
          <a:stretch/>
        </p:blipFill>
        <p:spPr>
          <a:xfrm>
            <a:off x="2684888" y="143991"/>
            <a:ext cx="4190658" cy="2902058"/>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3" name="Imagen 12" descr="Dibujo de una persona&#10;&#10;Descripción generada automáticamente con confianza baja">
            <a:extLst>
              <a:ext uri="{FF2B5EF4-FFF2-40B4-BE49-F238E27FC236}">
                <a16:creationId xmlns:a16="http://schemas.microsoft.com/office/drawing/2014/main" id="{592B9240-B94B-DC21-3B98-9C119998F62B}"/>
              </a:ext>
            </a:extLst>
          </p:cNvPr>
          <p:cNvPicPr>
            <a:picLocks noChangeAspect="1"/>
          </p:cNvPicPr>
          <p:nvPr/>
        </p:nvPicPr>
        <p:blipFill rotWithShape="1">
          <a:blip r:embed="rId5">
            <a:extLst>
              <a:ext uri="{28A0092B-C50C-407E-A947-70E740481C1C}">
                <a14:useLocalDpi xmlns:a14="http://schemas.microsoft.com/office/drawing/2010/main" val="0"/>
              </a:ext>
            </a:extLst>
          </a:blip>
          <a:srcRect t="12771" b="26680"/>
          <a:stretch/>
        </p:blipFill>
        <p:spPr>
          <a:xfrm>
            <a:off x="224412" y="141786"/>
            <a:ext cx="2326389" cy="1335542"/>
          </a:xfrm>
          <a:prstGeom prst="rect">
            <a:avLst/>
          </a:prstGeom>
          <a:ln w="38100" cap="sq">
            <a:solidFill>
              <a:srgbClr val="ABC4E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527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1AF1A3E-EE20-822A-120C-4E80B50D4F47}"/>
              </a:ext>
            </a:extLst>
          </p:cNvPr>
          <p:cNvSpPr txBox="1"/>
          <p:nvPr/>
        </p:nvSpPr>
        <p:spPr>
          <a:xfrm>
            <a:off x="398971" y="938101"/>
            <a:ext cx="6456254" cy="1477328"/>
          </a:xfrm>
          <a:prstGeom prst="rect">
            <a:avLst/>
          </a:prstGeom>
          <a:noFill/>
        </p:spPr>
        <p:txBody>
          <a:bodyPr wrap="square">
            <a:spAutoFit/>
          </a:bodyPr>
          <a:lstStyle/>
          <a:p>
            <a:r>
              <a:rPr lang="es-ES" b="1" dirty="0"/>
              <a:t>“Aún tengo muchas cosas que deciros, pero ahora no las podéis sobrellevar. Pero cuando venga el Espíritu de verdad, él os guiará a toda la verdad; porque no hablará por su propia cuenta, sino que hablará todo lo que oyere, y os hará saber las cosas que habrán de venir” (Juan 16:12-13).</a:t>
            </a:r>
          </a:p>
        </p:txBody>
      </p:sp>
      <p:sp>
        <p:nvSpPr>
          <p:cNvPr id="6" name="CuadroTexto 5">
            <a:extLst>
              <a:ext uri="{FF2B5EF4-FFF2-40B4-BE49-F238E27FC236}">
                <a16:creationId xmlns:a16="http://schemas.microsoft.com/office/drawing/2014/main" id="{424BD89D-93D1-6219-3D6A-050ED840EB36}"/>
              </a:ext>
            </a:extLst>
          </p:cNvPr>
          <p:cNvSpPr txBox="1"/>
          <p:nvPr/>
        </p:nvSpPr>
        <p:spPr>
          <a:xfrm>
            <a:off x="398971" y="2584480"/>
            <a:ext cx="6094562" cy="646331"/>
          </a:xfrm>
          <a:prstGeom prst="rect">
            <a:avLst/>
          </a:prstGeom>
          <a:noFill/>
        </p:spPr>
        <p:txBody>
          <a:bodyPr wrap="square">
            <a:spAutoFit/>
          </a:bodyPr>
          <a:lstStyle/>
          <a:p>
            <a:r>
              <a:rPr lang="es-ES" b="1" dirty="0"/>
              <a:t>“Porque todos los que son guiados por el Espíritu de Dios, éstos son hijos de Dios” (Romanos 8:14).</a:t>
            </a:r>
          </a:p>
        </p:txBody>
      </p:sp>
      <p:sp>
        <p:nvSpPr>
          <p:cNvPr id="8" name="CuadroTexto 7">
            <a:extLst>
              <a:ext uri="{FF2B5EF4-FFF2-40B4-BE49-F238E27FC236}">
                <a16:creationId xmlns:a16="http://schemas.microsoft.com/office/drawing/2014/main" id="{8F01A4BE-F677-D7D8-88DD-A071AF99C934}"/>
              </a:ext>
            </a:extLst>
          </p:cNvPr>
          <p:cNvSpPr txBox="1"/>
          <p:nvPr/>
        </p:nvSpPr>
        <p:spPr>
          <a:xfrm>
            <a:off x="398971" y="3399862"/>
            <a:ext cx="6094562" cy="1477328"/>
          </a:xfrm>
          <a:prstGeom prst="rect">
            <a:avLst/>
          </a:prstGeom>
          <a:noFill/>
        </p:spPr>
        <p:txBody>
          <a:bodyPr wrap="square">
            <a:spAutoFit/>
          </a:bodyPr>
          <a:lstStyle/>
          <a:p>
            <a:r>
              <a:rPr lang="es-ES" b="1" dirty="0"/>
              <a:t>“Os daré corazón nuevo, y pondré espíritu nuevo dentro de vosotros; y quitaré de vuestra carne el corazón de piedra, y os daré un corazón de carne. Y pondré dentro de vosotros mi Espíritu, y haré que andéis en mis estatutos, y guardéis mis preceptos, y los pongáis por obra” (Ezequiel 36:26-27).</a:t>
            </a:r>
          </a:p>
        </p:txBody>
      </p:sp>
      <p:sp>
        <p:nvSpPr>
          <p:cNvPr id="10" name="CuadroTexto 9">
            <a:extLst>
              <a:ext uri="{FF2B5EF4-FFF2-40B4-BE49-F238E27FC236}">
                <a16:creationId xmlns:a16="http://schemas.microsoft.com/office/drawing/2014/main" id="{B0659669-6C95-75B7-9ED5-EA641D1FF65F}"/>
              </a:ext>
            </a:extLst>
          </p:cNvPr>
          <p:cNvSpPr txBox="1"/>
          <p:nvPr/>
        </p:nvSpPr>
        <p:spPr>
          <a:xfrm>
            <a:off x="398971" y="5046241"/>
            <a:ext cx="6094562" cy="1477328"/>
          </a:xfrm>
          <a:prstGeom prst="rect">
            <a:avLst/>
          </a:prstGeom>
          <a:noFill/>
        </p:spPr>
        <p:txBody>
          <a:bodyPr wrap="square">
            <a:spAutoFit/>
          </a:bodyPr>
          <a:lstStyle/>
          <a:p>
            <a:r>
              <a:rPr lang="es-ES" b="1" dirty="0"/>
              <a:t>“Entendiendo primero esto, que ninguna profecía de la Escritura es de interpretación privada, porque nunca la profecía fue traída por voluntad humana, sino que los santos hombres de Dios hablaron siendo inspirados por el Espíritu Santo” (2 Pedro 1:20-21).</a:t>
            </a:r>
          </a:p>
        </p:txBody>
      </p:sp>
      <p:pic>
        <p:nvPicPr>
          <p:cNvPr id="5" name="Imagen 4" descr="Imagen que contiene persona, tabla, mujer, hombre&#10;&#10;Descripción generada automáticamente">
            <a:extLst>
              <a:ext uri="{FF2B5EF4-FFF2-40B4-BE49-F238E27FC236}">
                <a16:creationId xmlns:a16="http://schemas.microsoft.com/office/drawing/2014/main" id="{CF2535E6-1AB7-03E5-3A5D-76C3E9AFA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39" y="157878"/>
            <a:ext cx="4639890" cy="65422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uadroTexto 2">
            <a:extLst>
              <a:ext uri="{FF2B5EF4-FFF2-40B4-BE49-F238E27FC236}">
                <a16:creationId xmlns:a16="http://schemas.microsoft.com/office/drawing/2014/main" id="{F6738AB9-308D-3C49-0EB1-A2AFBBFAB350}"/>
              </a:ext>
            </a:extLst>
          </p:cNvPr>
          <p:cNvSpPr txBox="1"/>
          <p:nvPr/>
        </p:nvSpPr>
        <p:spPr>
          <a:xfrm>
            <a:off x="1577234" y="239491"/>
            <a:ext cx="4099728" cy="400110"/>
          </a:xfrm>
          <a:custGeom>
            <a:avLst/>
            <a:gdLst>
              <a:gd name="connsiteX0" fmla="*/ 0 w 4099728"/>
              <a:gd name="connsiteY0" fmla="*/ 0 h 400110"/>
              <a:gd name="connsiteX1" fmla="*/ 560296 w 4099728"/>
              <a:gd name="connsiteY1" fmla="*/ 0 h 400110"/>
              <a:gd name="connsiteX2" fmla="*/ 1325579 w 4099728"/>
              <a:gd name="connsiteY2" fmla="*/ 0 h 400110"/>
              <a:gd name="connsiteX3" fmla="*/ 1926872 w 4099728"/>
              <a:gd name="connsiteY3" fmla="*/ 0 h 400110"/>
              <a:gd name="connsiteX4" fmla="*/ 2528166 w 4099728"/>
              <a:gd name="connsiteY4" fmla="*/ 0 h 400110"/>
              <a:gd name="connsiteX5" fmla="*/ 3252451 w 4099728"/>
              <a:gd name="connsiteY5" fmla="*/ 0 h 400110"/>
              <a:gd name="connsiteX6" fmla="*/ 4099728 w 4099728"/>
              <a:gd name="connsiteY6" fmla="*/ 0 h 400110"/>
              <a:gd name="connsiteX7" fmla="*/ 4099728 w 4099728"/>
              <a:gd name="connsiteY7" fmla="*/ 400110 h 400110"/>
              <a:gd name="connsiteX8" fmla="*/ 3539432 w 4099728"/>
              <a:gd name="connsiteY8" fmla="*/ 400110 h 400110"/>
              <a:gd name="connsiteX9" fmla="*/ 2979136 w 4099728"/>
              <a:gd name="connsiteY9" fmla="*/ 400110 h 400110"/>
              <a:gd name="connsiteX10" fmla="*/ 2418840 w 4099728"/>
              <a:gd name="connsiteY10" fmla="*/ 400110 h 400110"/>
              <a:gd name="connsiteX11" fmla="*/ 1653557 w 4099728"/>
              <a:gd name="connsiteY11" fmla="*/ 400110 h 400110"/>
              <a:gd name="connsiteX12" fmla="*/ 1052264 w 4099728"/>
              <a:gd name="connsiteY12" fmla="*/ 400110 h 400110"/>
              <a:gd name="connsiteX13" fmla="*/ 0 w 4099728"/>
              <a:gd name="connsiteY13" fmla="*/ 400110 h 400110"/>
              <a:gd name="connsiteX14" fmla="*/ 0 w 4099728"/>
              <a:gd name="connsiteY14"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9728" h="400110" fill="none" extrusionOk="0">
                <a:moveTo>
                  <a:pt x="0" y="0"/>
                </a:moveTo>
                <a:cubicBezTo>
                  <a:pt x="242113" y="-22478"/>
                  <a:pt x="393670" y="22486"/>
                  <a:pt x="560296" y="0"/>
                </a:cubicBezTo>
                <a:cubicBezTo>
                  <a:pt x="726922" y="-22486"/>
                  <a:pt x="1085960" y="11287"/>
                  <a:pt x="1325579" y="0"/>
                </a:cubicBezTo>
                <a:cubicBezTo>
                  <a:pt x="1565198" y="-11287"/>
                  <a:pt x="1640036" y="-3963"/>
                  <a:pt x="1926872" y="0"/>
                </a:cubicBezTo>
                <a:cubicBezTo>
                  <a:pt x="2213708" y="3963"/>
                  <a:pt x="2407819" y="2652"/>
                  <a:pt x="2528166" y="0"/>
                </a:cubicBezTo>
                <a:cubicBezTo>
                  <a:pt x="2648513" y="-2652"/>
                  <a:pt x="3066606" y="-8388"/>
                  <a:pt x="3252451" y="0"/>
                </a:cubicBezTo>
                <a:cubicBezTo>
                  <a:pt x="3438297" y="8388"/>
                  <a:pt x="3799439" y="-4710"/>
                  <a:pt x="4099728" y="0"/>
                </a:cubicBezTo>
                <a:cubicBezTo>
                  <a:pt x="4100367" y="176034"/>
                  <a:pt x="4096758" y="246851"/>
                  <a:pt x="4099728" y="400110"/>
                </a:cubicBezTo>
                <a:cubicBezTo>
                  <a:pt x="3974517" y="423250"/>
                  <a:pt x="3720733" y="379107"/>
                  <a:pt x="3539432" y="400110"/>
                </a:cubicBezTo>
                <a:cubicBezTo>
                  <a:pt x="3358131" y="421113"/>
                  <a:pt x="3212863" y="414944"/>
                  <a:pt x="2979136" y="400110"/>
                </a:cubicBezTo>
                <a:cubicBezTo>
                  <a:pt x="2745409" y="385276"/>
                  <a:pt x="2667169" y="395234"/>
                  <a:pt x="2418840" y="400110"/>
                </a:cubicBezTo>
                <a:cubicBezTo>
                  <a:pt x="2170511" y="404986"/>
                  <a:pt x="1850693" y="393451"/>
                  <a:pt x="1653557" y="400110"/>
                </a:cubicBezTo>
                <a:cubicBezTo>
                  <a:pt x="1456421" y="406769"/>
                  <a:pt x="1331644" y="375891"/>
                  <a:pt x="1052264" y="400110"/>
                </a:cubicBezTo>
                <a:cubicBezTo>
                  <a:pt x="772884" y="424329"/>
                  <a:pt x="224870" y="377729"/>
                  <a:pt x="0" y="400110"/>
                </a:cubicBezTo>
                <a:cubicBezTo>
                  <a:pt x="11000" y="273267"/>
                  <a:pt x="-18320" y="147965"/>
                  <a:pt x="0" y="0"/>
                </a:cubicBezTo>
                <a:close/>
              </a:path>
              <a:path w="4099728" h="400110" stroke="0" extrusionOk="0">
                <a:moveTo>
                  <a:pt x="0" y="0"/>
                </a:moveTo>
                <a:cubicBezTo>
                  <a:pt x="263841" y="-904"/>
                  <a:pt x="369248" y="4295"/>
                  <a:pt x="560296" y="0"/>
                </a:cubicBezTo>
                <a:cubicBezTo>
                  <a:pt x="751344" y="-4295"/>
                  <a:pt x="1077142" y="-28729"/>
                  <a:pt x="1243584" y="0"/>
                </a:cubicBezTo>
                <a:cubicBezTo>
                  <a:pt x="1410026" y="28729"/>
                  <a:pt x="1728670" y="-22965"/>
                  <a:pt x="1885875" y="0"/>
                </a:cubicBezTo>
                <a:cubicBezTo>
                  <a:pt x="2043080" y="22965"/>
                  <a:pt x="2284910" y="31294"/>
                  <a:pt x="2569163" y="0"/>
                </a:cubicBezTo>
                <a:cubicBezTo>
                  <a:pt x="2853416" y="-31294"/>
                  <a:pt x="2965887" y="-7080"/>
                  <a:pt x="3293448" y="0"/>
                </a:cubicBezTo>
                <a:cubicBezTo>
                  <a:pt x="3621010" y="7080"/>
                  <a:pt x="3795852" y="8347"/>
                  <a:pt x="4099728" y="0"/>
                </a:cubicBezTo>
                <a:cubicBezTo>
                  <a:pt x="4100733" y="176853"/>
                  <a:pt x="4087552" y="315849"/>
                  <a:pt x="4099728" y="400110"/>
                </a:cubicBezTo>
                <a:cubicBezTo>
                  <a:pt x="3958983" y="374887"/>
                  <a:pt x="3729364" y="406836"/>
                  <a:pt x="3539432" y="400110"/>
                </a:cubicBezTo>
                <a:cubicBezTo>
                  <a:pt x="3349500" y="393384"/>
                  <a:pt x="3126677" y="392212"/>
                  <a:pt x="2938138" y="400110"/>
                </a:cubicBezTo>
                <a:cubicBezTo>
                  <a:pt x="2749599" y="408008"/>
                  <a:pt x="2416630" y="388195"/>
                  <a:pt x="2172856" y="400110"/>
                </a:cubicBezTo>
                <a:cubicBezTo>
                  <a:pt x="1929082" y="412025"/>
                  <a:pt x="1735489" y="365230"/>
                  <a:pt x="1448571" y="400110"/>
                </a:cubicBezTo>
                <a:cubicBezTo>
                  <a:pt x="1161653" y="434990"/>
                  <a:pt x="1033643" y="420749"/>
                  <a:pt x="806280" y="400110"/>
                </a:cubicBezTo>
                <a:cubicBezTo>
                  <a:pt x="578917" y="379471"/>
                  <a:pt x="174781" y="362861"/>
                  <a:pt x="0" y="400110"/>
                </a:cubicBezTo>
                <a:cubicBezTo>
                  <a:pt x="-12459" y="238483"/>
                  <a:pt x="18482" y="169587"/>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p:spPr>
        <p:txBody>
          <a:bodyPr wrap="square" rtlCol="0">
            <a:spAutoFit/>
            <a:scene3d>
              <a:camera prst="obliqueTopLeft"/>
              <a:lightRig rig="threePt" dir="t"/>
            </a:scene3d>
          </a:bodyPr>
          <a:lstStyle/>
          <a:p>
            <a:pPr algn="ctr"/>
            <a:r>
              <a:rPr lang="es-ES" sz="2000" dirty="0">
                <a:solidFill>
                  <a:srgbClr val="FF0000"/>
                </a:solidFill>
                <a:effectLst>
                  <a:innerShdw blurRad="63500" dist="50800">
                    <a:prstClr val="black">
                      <a:alpha val="50000"/>
                    </a:prstClr>
                  </a:innerShdw>
                </a:effectLst>
                <a:latin typeface="BatmanForeverAlternate" panose="00000400000000000000" pitchFamily="2" charset="0"/>
              </a:rPr>
              <a:t>Por el espíritu santo</a:t>
            </a:r>
          </a:p>
        </p:txBody>
      </p:sp>
    </p:spTree>
    <p:extLst>
      <p:ext uri="{BB962C8B-B14F-4D97-AF65-F5344CB8AC3E}">
        <p14:creationId xmlns:p14="http://schemas.microsoft.com/office/powerpoint/2010/main" val="408112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400" decel="100000"/>
                                        <p:tgtEl>
                                          <p:spTgt spid="5"/>
                                        </p:tgtEl>
                                      </p:cBhvr>
                                    </p:animEffect>
                                    <p:anim calcmode="lin" valueType="num">
                                      <p:cBhvr>
                                        <p:cTn id="16" dur="400" decel="100000" fill="hold"/>
                                        <p:tgtEl>
                                          <p:spTgt spid="5"/>
                                        </p:tgtEl>
                                        <p:attrNameLst>
                                          <p:attrName>style.rotation</p:attrName>
                                        </p:attrNameLst>
                                      </p:cBhvr>
                                      <p:tavLst>
                                        <p:tav tm="0">
                                          <p:val>
                                            <p:fltVal val="-90"/>
                                          </p:val>
                                        </p:tav>
                                        <p:tav tm="100000">
                                          <p:val>
                                            <p:fltVal val="0"/>
                                          </p:val>
                                        </p:tav>
                                      </p:tavLst>
                                    </p:anim>
                                    <p:anim calcmode="lin" valueType="num">
                                      <p:cBhvr>
                                        <p:cTn id="17" dur="400" decel="100000" fill="hold"/>
                                        <p:tgtEl>
                                          <p:spTgt spid="5"/>
                                        </p:tgtEl>
                                        <p:attrNameLst>
                                          <p:attrName>ppt_x</p:attrName>
                                        </p:attrNameLst>
                                      </p:cBhvr>
                                      <p:tavLst>
                                        <p:tav tm="0">
                                          <p:val>
                                            <p:strVal val="#ppt_x+0.4"/>
                                          </p:val>
                                        </p:tav>
                                        <p:tav tm="100000">
                                          <p:val>
                                            <p:strVal val="#ppt_x-0.05"/>
                                          </p:val>
                                        </p:tav>
                                      </p:tavLst>
                                    </p:anim>
                                    <p:anim calcmode="lin" valueType="num">
                                      <p:cBhvr>
                                        <p:cTn id="18" dur="400" decel="100000" fill="hold"/>
                                        <p:tgtEl>
                                          <p:spTgt spid="5"/>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5"/>
                                        </p:tgtEl>
                                        <p:attrNameLst>
                                          <p:attrName>ppt_y</p:attrName>
                                        </p:attrNameLst>
                                      </p:cBhvr>
                                      <p:tavLst>
                                        <p:tav tm="0">
                                          <p:val>
                                            <p:strVal val="#ppt_y+0.1"/>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3DC975B-76C8-242D-6165-3A9DEAAAD0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006" y="332099"/>
            <a:ext cx="5108359" cy="48243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uadroTexto 3">
            <a:extLst>
              <a:ext uri="{FF2B5EF4-FFF2-40B4-BE49-F238E27FC236}">
                <a16:creationId xmlns:a16="http://schemas.microsoft.com/office/drawing/2014/main" id="{633FF05B-5BC2-3D8C-7D7B-42B7934258F8}"/>
              </a:ext>
            </a:extLst>
          </p:cNvPr>
          <p:cNvSpPr txBox="1"/>
          <p:nvPr/>
        </p:nvSpPr>
        <p:spPr>
          <a:xfrm>
            <a:off x="5627044" y="160355"/>
            <a:ext cx="6096000" cy="1631216"/>
          </a:xfrm>
          <a:prstGeom prst="rect">
            <a:avLst/>
          </a:prstGeom>
          <a:noFill/>
        </p:spPr>
        <p:txBody>
          <a:bodyPr wrap="square">
            <a:spAutoFit/>
          </a:bodyPr>
          <a:lstStyle/>
          <a:p>
            <a:r>
              <a:rPr lang="es-ES" sz="2000" b="1" dirty="0"/>
              <a:t>“La influencia del Espíritu Santo es la vida de Cristo en el alma. No vemos a Cristo ni le hablamos, pero su Espíritu Santo está tan cerca de nosotros en un lugar como en otro. Obra dentro y por medio de todo el que recibe a Cristo.—Manuscrito 41, 1896” (</a:t>
            </a:r>
            <a:r>
              <a:rPr lang="es-ES" sz="2000" b="1" dirty="0" err="1"/>
              <a:t>AFC</a:t>
            </a:r>
            <a:r>
              <a:rPr lang="es-ES" sz="2000" b="1" dirty="0"/>
              <a:t> 58).</a:t>
            </a:r>
          </a:p>
        </p:txBody>
      </p:sp>
      <p:sp>
        <p:nvSpPr>
          <p:cNvPr id="6" name="CuadroTexto 5">
            <a:extLst>
              <a:ext uri="{FF2B5EF4-FFF2-40B4-BE49-F238E27FC236}">
                <a16:creationId xmlns:a16="http://schemas.microsoft.com/office/drawing/2014/main" id="{431F849D-3D67-EB8C-260C-4E43807A1251}"/>
              </a:ext>
            </a:extLst>
          </p:cNvPr>
          <p:cNvSpPr txBox="1"/>
          <p:nvPr/>
        </p:nvSpPr>
        <p:spPr>
          <a:xfrm>
            <a:off x="5627044" y="1820265"/>
            <a:ext cx="6334662" cy="3477875"/>
          </a:xfrm>
          <a:prstGeom prst="rect">
            <a:avLst/>
          </a:prstGeom>
          <a:noFill/>
        </p:spPr>
        <p:txBody>
          <a:bodyPr wrap="square">
            <a:spAutoFit/>
          </a:bodyPr>
          <a:lstStyle/>
          <a:p>
            <a:r>
              <a:rPr lang="es-ES" sz="2000" b="1" dirty="0"/>
              <a:t>“Pero Dios siempre procura impresionar nuestros corazones con el Espíritu Santo, para que seamos convencidos de pecado, de la justicia y del juicio por venir. Podemos poner nuestra voluntad del lado de la voluntad de Dios, y en su fortaleza y gracia resistir las tentaciones del enemigo. Cuando nos entregamos a las influencias del Espíritu de Dios, nuestra conciencia se hace tierna y sensible, y el pecado que habíamos pasado sin dedicarle mucha atención, se torna excesivamente pecaminoso.—The </a:t>
            </a:r>
            <a:r>
              <a:rPr lang="es-ES" sz="2000" b="1" dirty="0" err="1"/>
              <a:t>Signs</a:t>
            </a:r>
            <a:r>
              <a:rPr lang="es-ES" sz="2000" b="1" dirty="0"/>
              <a:t> of the Times, 4 de septiembre de 1893, pp. 679” (</a:t>
            </a:r>
            <a:r>
              <a:rPr lang="es-ES" sz="2000" b="1" dirty="0" err="1"/>
              <a:t>NEV</a:t>
            </a:r>
            <a:r>
              <a:rPr lang="es-ES" sz="2000" b="1" dirty="0"/>
              <a:t> 155).</a:t>
            </a:r>
          </a:p>
        </p:txBody>
      </p:sp>
      <p:sp>
        <p:nvSpPr>
          <p:cNvPr id="9" name="CuadroTexto 8">
            <a:extLst>
              <a:ext uri="{FF2B5EF4-FFF2-40B4-BE49-F238E27FC236}">
                <a16:creationId xmlns:a16="http://schemas.microsoft.com/office/drawing/2014/main" id="{5707D5FB-EF45-45A0-5250-BF4D9CDA9A95}"/>
              </a:ext>
            </a:extLst>
          </p:cNvPr>
          <p:cNvSpPr txBox="1"/>
          <p:nvPr/>
        </p:nvSpPr>
        <p:spPr>
          <a:xfrm>
            <a:off x="187327" y="5156445"/>
            <a:ext cx="11774379" cy="1631216"/>
          </a:xfrm>
          <a:prstGeom prst="rect">
            <a:avLst/>
          </a:prstGeom>
          <a:noFill/>
        </p:spPr>
        <p:txBody>
          <a:bodyPr wrap="square">
            <a:spAutoFit/>
          </a:bodyPr>
          <a:lstStyle/>
          <a:p>
            <a:r>
              <a:rPr lang="es-ES" sz="2000" b="1" dirty="0"/>
              <a:t>El Espíritu obra en nosotros trayendo a menudo a la mente y en forma vívida las preciosas verdades del plan de redención. Olvidaríamos esas verdades y las ricas promesas de Dios perderían para nosotros su eficacia, si no fuera por el Espíritu, que toma las cosas de Dios y nos las muestra. ... El Espíritu ilumina nuestras tinieblas, informa nuestra ignorancia, y nos ayuda en nuestras múltiples necesidades. Pero la mente debe buscar a Dios en forma constante” (</a:t>
            </a:r>
            <a:r>
              <a:rPr lang="es-ES" sz="2000" b="1" dirty="0" err="1"/>
              <a:t>NEV</a:t>
            </a:r>
            <a:r>
              <a:rPr lang="es-ES" sz="2000" b="1" dirty="0"/>
              <a:t> 156).</a:t>
            </a:r>
          </a:p>
        </p:txBody>
      </p:sp>
    </p:spTree>
    <p:extLst>
      <p:ext uri="{BB962C8B-B14F-4D97-AF65-F5344CB8AC3E}">
        <p14:creationId xmlns:p14="http://schemas.microsoft.com/office/powerpoint/2010/main" val="275634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style.rotation</p:attrName>
                                        </p:attrNameLst>
                                      </p:cBhvr>
                                      <p:tavLst>
                                        <p:tav tm="0">
                                          <p:val>
                                            <p:fltVal val="720"/>
                                          </p:val>
                                        </p:tav>
                                        <p:tav tm="100000">
                                          <p:val>
                                            <p:fltVal val="0"/>
                                          </p:val>
                                        </p:tav>
                                      </p:tavLst>
                                    </p:anim>
                                    <p:anim calcmode="lin" valueType="num">
                                      <p:cBhvr>
                                        <p:cTn id="9" dur="500" fill="hold"/>
                                        <p:tgtEl>
                                          <p:spTgt spid="11"/>
                                        </p:tgtEl>
                                        <p:attrNameLst>
                                          <p:attrName>ppt_h</p:attrName>
                                        </p:attrNameLst>
                                      </p:cBhvr>
                                      <p:tavLst>
                                        <p:tav tm="0">
                                          <p:val>
                                            <p:fltVal val="0"/>
                                          </p:val>
                                        </p:tav>
                                        <p:tav tm="100000">
                                          <p:val>
                                            <p:strVal val="#ppt_h"/>
                                          </p:val>
                                        </p:tav>
                                      </p:tavLst>
                                    </p:anim>
                                    <p:anim calcmode="lin" valueType="num">
                                      <p:cBhvr>
                                        <p:cTn id="10" dur="500" fill="hold"/>
                                        <p:tgtEl>
                                          <p:spTgt spid="11"/>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370C9D2-268C-93DB-9613-A955C9CC147C}"/>
              </a:ext>
            </a:extLst>
          </p:cNvPr>
          <p:cNvSpPr txBox="1"/>
          <p:nvPr/>
        </p:nvSpPr>
        <p:spPr>
          <a:xfrm>
            <a:off x="311340" y="58846"/>
            <a:ext cx="6173436" cy="6740307"/>
          </a:xfrm>
          <a:prstGeom prst="rect">
            <a:avLst/>
          </a:prstGeom>
          <a:noFill/>
        </p:spPr>
        <p:txBody>
          <a:bodyPr wrap="square">
            <a:spAutoFit/>
          </a:bodyPr>
          <a:lstStyle/>
          <a:p>
            <a:r>
              <a:rPr lang="es-ES" b="1" dirty="0"/>
              <a:t>“El Espíritu Santo prometido, que él [Jesús] enviaría tras su ascensión al Padre, obra continuamente para llamar la atención al gran sacrificio realizado en la cruz del Calvario. Trabaja para mostrar al mundo el amor de Dios por la humanidad, para abrir al alma pecadora las maravillosas verdades de las Escrituras, para abrir las mentes entenebrecidas a los brillantes rayos del Sol de justicia y para que los corazones ardan con una comprensión más profunda de las verdades eternas. </a:t>
            </a:r>
          </a:p>
          <a:p>
            <a:r>
              <a:rPr lang="es-ES" b="1" dirty="0"/>
              <a:t>¿Quién aparte del Espíritu Santo puede revelar la norma moral de justicia y convencer de pecado, produciendo la santa tristeza que nos lleva al arrepentimiento del cual no es necesario arrepentirse? ¿Quién sino él nos inspira a ejercitar nuestra fe en Cristo, el único que puede salvarnos de todo pecado? </a:t>
            </a:r>
          </a:p>
          <a:p>
            <a:r>
              <a:rPr lang="es-ES" b="1" dirty="0"/>
              <a:t>¿Quién sino el Espíritu Santo puede obrar en nosotros la transformación del carácter, desviando nuestro interés de lo que es temporal y perecedero, y llenando nuestras almas con el deseo sincero de obtener la herencia inmortal, lo eterno, lo que nunca perece? ¿Quién sino él nos renueva, nos purifica y nos santifica para que lleguemos a ser miembros de la familia real, hijos del Rey celestial? -Manuscrito 1, 1892, 13 («</a:t>
            </a:r>
            <a:r>
              <a:rPr lang="es-ES" b="1" dirty="0" err="1"/>
              <a:t>Obedience</a:t>
            </a:r>
            <a:r>
              <a:rPr lang="es-ES" b="1" dirty="0"/>
              <a:t> </a:t>
            </a:r>
            <a:r>
              <a:rPr lang="es-ES" b="1" dirty="0" err="1"/>
              <a:t>to</a:t>
            </a:r>
            <a:r>
              <a:rPr lang="es-ES" b="1" dirty="0"/>
              <a:t> </a:t>
            </a:r>
            <a:r>
              <a:rPr lang="es-ES" b="1" dirty="0" err="1"/>
              <a:t>God</a:t>
            </a:r>
            <a:r>
              <a:rPr lang="es-ES" b="1" dirty="0"/>
              <a:t>” [Obediencia a Dios], 13 de noviembre de 1892) (2MI 22).</a:t>
            </a:r>
          </a:p>
        </p:txBody>
      </p:sp>
      <p:pic>
        <p:nvPicPr>
          <p:cNvPr id="5" name="Imagen 4" descr="Una mujer con una laptop&#10;&#10;Descripción generada automáticamente con confianza baja">
            <a:extLst>
              <a:ext uri="{FF2B5EF4-FFF2-40B4-BE49-F238E27FC236}">
                <a16:creationId xmlns:a16="http://schemas.microsoft.com/office/drawing/2014/main" id="{4CEDCADE-7298-1B3B-07F5-924EDEABF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302" y="187298"/>
            <a:ext cx="5185358" cy="64633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98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3049</TotalTime>
  <Words>3297</Words>
  <Application>Microsoft Office PowerPoint</Application>
  <PresentationFormat>Panorámica</PresentationFormat>
  <Paragraphs>79</Paragraphs>
  <Slides>16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Calibri</vt:lpstr>
      <vt:lpstr>BatmanForeverAlternate</vt:lpstr>
      <vt:lpstr>Arial</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179</cp:revision>
  <dcterms:created xsi:type="dcterms:W3CDTF">2023-11-03T19:47:13Z</dcterms:created>
  <dcterms:modified xsi:type="dcterms:W3CDTF">2024-03-19T12:50:45Z</dcterms:modified>
</cp:coreProperties>
</file>