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83" r:id="rId2"/>
    <p:sldId id="284" r:id="rId3"/>
    <p:sldId id="259" r:id="rId4"/>
    <p:sldId id="285" r:id="rId5"/>
    <p:sldId id="286" r:id="rId6"/>
    <p:sldId id="287" r:id="rId7"/>
    <p:sldId id="288" r:id="rId8"/>
    <p:sldId id="289" r:id="rId9"/>
    <p:sldId id="290" r:id="rId10"/>
    <p:sldId id="291" r:id="rId11"/>
    <p:sldId id="292" r:id="rId12"/>
    <p:sldId id="293" r:id="rId13"/>
    <p:sldId id="318" r:id="rId14"/>
    <p:sldId id="294" r:id="rId15"/>
    <p:sldId id="295" r:id="rId16"/>
    <p:sldId id="296" r:id="rId17"/>
    <p:sldId id="297" r:id="rId18"/>
    <p:sldId id="298" r:id="rId19"/>
    <p:sldId id="299" r:id="rId20"/>
    <p:sldId id="319" r:id="rId21"/>
    <p:sldId id="300" r:id="rId22"/>
    <p:sldId id="301" r:id="rId23"/>
    <p:sldId id="302" r:id="rId24"/>
    <p:sldId id="320" r:id="rId25"/>
    <p:sldId id="321" r:id="rId2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D86ECC"/>
    <a:srgbClr val="109C97"/>
    <a:srgbClr val="FF3737"/>
    <a:srgbClr val="88924E"/>
    <a:srgbClr val="958D4D"/>
    <a:srgbClr val="837139"/>
    <a:srgbClr val="96604C"/>
    <a:srgbClr val="964C56"/>
    <a:srgbClr val="954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809C6-4472-4903-BBA2-8B468EE72630}" type="datetimeFigureOut">
              <a:rPr lang="es-ES" smtClean="0"/>
              <a:t>28/07/2025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66B3A-A129-4BE7-974A-B12ABBDF0AF8}" type="slidenum">
              <a:rPr lang="es-ES" smtClean="0"/>
              <a:t>‹Nº›</a:t>
            </a:fld>
            <a:endParaRPr lang="es-ES"/>
          </a:p>
        </p:txBody>
      </p:sp>
    </p:spTree>
    <p:extLst>
      <p:ext uri="{BB962C8B-B14F-4D97-AF65-F5344CB8AC3E}">
        <p14:creationId xmlns:p14="http://schemas.microsoft.com/office/powerpoint/2010/main" val="348797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4</a:t>
            </a:fld>
            <a:endParaRPr lang="es-ES"/>
          </a:p>
        </p:txBody>
      </p:sp>
    </p:spTree>
    <p:extLst>
      <p:ext uri="{BB962C8B-B14F-4D97-AF65-F5344CB8AC3E}">
        <p14:creationId xmlns:p14="http://schemas.microsoft.com/office/powerpoint/2010/main" val="364063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8</a:t>
            </a:fld>
            <a:endParaRPr lang="es-ES"/>
          </a:p>
        </p:txBody>
      </p:sp>
    </p:spTree>
    <p:extLst>
      <p:ext uri="{BB962C8B-B14F-4D97-AF65-F5344CB8AC3E}">
        <p14:creationId xmlns:p14="http://schemas.microsoft.com/office/powerpoint/2010/main" val="165698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14</a:t>
            </a:fld>
            <a:endParaRPr lang="es-ES"/>
          </a:p>
        </p:txBody>
      </p:sp>
    </p:spTree>
    <p:extLst>
      <p:ext uri="{BB962C8B-B14F-4D97-AF65-F5344CB8AC3E}">
        <p14:creationId xmlns:p14="http://schemas.microsoft.com/office/powerpoint/2010/main" val="318513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15</a:t>
            </a:fld>
            <a:endParaRPr lang="es-ES"/>
          </a:p>
        </p:txBody>
      </p:sp>
    </p:spTree>
    <p:extLst>
      <p:ext uri="{BB962C8B-B14F-4D97-AF65-F5344CB8AC3E}">
        <p14:creationId xmlns:p14="http://schemas.microsoft.com/office/powerpoint/2010/main" val="681952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18</a:t>
            </a:fld>
            <a:endParaRPr lang="es-ES"/>
          </a:p>
        </p:txBody>
      </p:sp>
    </p:spTree>
    <p:extLst>
      <p:ext uri="{BB962C8B-B14F-4D97-AF65-F5344CB8AC3E}">
        <p14:creationId xmlns:p14="http://schemas.microsoft.com/office/powerpoint/2010/main" val="4241236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9342C-2F18-55EC-9DAF-ECF5AEA9F5D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C187DE-BE9C-69B4-39CE-CED96C3DD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F6A4A68-B6FA-A982-0AFE-89DC1BA35ABA}"/>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5" name="Marcador de pie de página 4">
            <a:extLst>
              <a:ext uri="{FF2B5EF4-FFF2-40B4-BE49-F238E27FC236}">
                <a16:creationId xmlns:a16="http://schemas.microsoft.com/office/drawing/2014/main" id="{8EC18C49-8004-726B-4A7C-26D687F9EB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587286-E280-AEDC-A04E-DE6515CACDC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98090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90FE42-547B-3F22-C4B8-F023D682C20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B5C804-B9F8-B554-4B31-C0A24B488F5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954749-0846-78ED-F724-1A4615AEB3B3}"/>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5" name="Marcador de pie de página 4">
            <a:extLst>
              <a:ext uri="{FF2B5EF4-FFF2-40B4-BE49-F238E27FC236}">
                <a16:creationId xmlns:a16="http://schemas.microsoft.com/office/drawing/2014/main" id="{A5D91420-1F29-7A5E-D19B-37B87C3E6F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82DD88-0890-406E-5611-04064884EBE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14413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3F3C46-893A-0BD8-47A4-F8A96F357D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0114F3-5E58-5CB1-6E9A-AF4132E102F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FE539-F886-CA34-B695-5F87418E9FE0}"/>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5" name="Marcador de pie de página 4">
            <a:extLst>
              <a:ext uri="{FF2B5EF4-FFF2-40B4-BE49-F238E27FC236}">
                <a16:creationId xmlns:a16="http://schemas.microsoft.com/office/drawing/2014/main" id="{D7FD83E1-C049-3623-B72C-250C1B0C188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2DF711-91D7-E991-56C3-07A0B70716AE}"/>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01549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CE41A-3FA5-F00A-F386-F4592E27D3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883C6A-5CD9-3889-EDE5-6FA21E1ACFE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E6A5E7-4211-46E5-057F-E18CBE200A28}"/>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5" name="Marcador de pie de página 4">
            <a:extLst>
              <a:ext uri="{FF2B5EF4-FFF2-40B4-BE49-F238E27FC236}">
                <a16:creationId xmlns:a16="http://schemas.microsoft.com/office/drawing/2014/main" id="{355035A3-17C2-9600-CEC3-A3D837611C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5AA124-9176-8A00-4AED-7D120462290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90786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055A1-7C67-9FF6-13DE-54F8463C698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C78D37-CD00-659F-300A-27DDBC1CD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EB2476-EBA6-7948-EC58-8BF66E393342}"/>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5" name="Marcador de pie de página 4">
            <a:extLst>
              <a:ext uri="{FF2B5EF4-FFF2-40B4-BE49-F238E27FC236}">
                <a16:creationId xmlns:a16="http://schemas.microsoft.com/office/drawing/2014/main" id="{19127550-5EFB-3506-B09C-58AD823869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0C0EE5-4CBE-FCC9-FD65-278E1085ABEB}"/>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52777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779EF1-8912-478B-F006-963297BC15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6232D1-8E2F-9412-F2DB-51A02090C2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A723DF-A239-E8C6-C10A-28930841F1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577CEDB-44B6-8FB2-0BF8-2F34DEE5E63B}"/>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6" name="Marcador de pie de página 5">
            <a:extLst>
              <a:ext uri="{FF2B5EF4-FFF2-40B4-BE49-F238E27FC236}">
                <a16:creationId xmlns:a16="http://schemas.microsoft.com/office/drawing/2014/main" id="{F1EDAF57-7177-30A4-B6D8-ABC7F08CA1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3F9B992-E27F-2694-5EFD-463581A0F862}"/>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37953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1FF28-996E-0371-E6B6-A9236670A2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BFA5F7-E5E3-39F3-EE6B-30E394390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D377B8C-D3D5-5FA5-0777-F45C885E7C8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2F42C6C-A907-80B0-B563-5B6988E59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958070-6A5C-F7EC-C8D7-3FB9DC0D46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C3BA2C-9494-7BD7-D3F3-038646F57C77}"/>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8" name="Marcador de pie de página 7">
            <a:extLst>
              <a:ext uri="{FF2B5EF4-FFF2-40B4-BE49-F238E27FC236}">
                <a16:creationId xmlns:a16="http://schemas.microsoft.com/office/drawing/2014/main" id="{B70F907E-20EB-3567-1293-8DC5728B642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503EBE-DB95-0495-DDFA-A49142BC75F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97548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E3BEE-59FA-C8D1-93DA-C78D49C4E5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099C096-3AAA-19F0-655E-5E640C098965}"/>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4" name="Marcador de pie de página 3">
            <a:extLst>
              <a:ext uri="{FF2B5EF4-FFF2-40B4-BE49-F238E27FC236}">
                <a16:creationId xmlns:a16="http://schemas.microsoft.com/office/drawing/2014/main" id="{7FC9CEFE-E7F3-8A43-F32C-9B4F8F6ABA6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A5C9BA5-3732-75B4-B101-48E746DE543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850274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C64D2A2-931A-CC31-A317-30EDA1799B92}"/>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3" name="Marcador de pie de página 2">
            <a:extLst>
              <a:ext uri="{FF2B5EF4-FFF2-40B4-BE49-F238E27FC236}">
                <a16:creationId xmlns:a16="http://schemas.microsoft.com/office/drawing/2014/main" id="{F4A4F34D-44DA-5930-F93A-71AE1CA4108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43246BE-54D6-6BD6-F580-9FFA0DBA3A0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4524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F6524-0CCF-FE41-E07E-18F9FE1FCE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7DF36-3985-ABDE-1E6F-3C0A09525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8A68DC3-B1FB-1226-5913-2E4845096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B84CD0-B094-7083-E7D6-4E101EBA9A5E}"/>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6" name="Marcador de pie de página 5">
            <a:extLst>
              <a:ext uri="{FF2B5EF4-FFF2-40B4-BE49-F238E27FC236}">
                <a16:creationId xmlns:a16="http://schemas.microsoft.com/office/drawing/2014/main" id="{F7E9D4BB-632E-D17E-133D-C39C41CFF2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EA2033-2D3E-80BB-8F71-8A4D79F3545D}"/>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56388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D2ACD-5213-4159-A5E2-85F42FBAF9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34F7C4-E0FE-EC37-220C-933674109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4FCEFF-7C1F-92EA-9E2C-A5DA8A2B4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6B5266-63CB-CDE2-51CD-198E819B2A8C}"/>
              </a:ext>
            </a:extLst>
          </p:cNvPr>
          <p:cNvSpPr>
            <a:spLocks noGrp="1"/>
          </p:cNvSpPr>
          <p:nvPr>
            <p:ph type="dt" sz="half" idx="10"/>
          </p:nvPr>
        </p:nvSpPr>
        <p:spPr/>
        <p:txBody>
          <a:bodyPr/>
          <a:lstStyle/>
          <a:p>
            <a:fld id="{AC39F54E-213A-4598-B3CE-593C3DC93621}" type="datetimeFigureOut">
              <a:rPr lang="es-ES" smtClean="0"/>
              <a:t>28/07/2025</a:t>
            </a:fld>
            <a:endParaRPr lang="es-ES"/>
          </a:p>
        </p:txBody>
      </p:sp>
      <p:sp>
        <p:nvSpPr>
          <p:cNvPr id="6" name="Marcador de pie de página 5">
            <a:extLst>
              <a:ext uri="{FF2B5EF4-FFF2-40B4-BE49-F238E27FC236}">
                <a16:creationId xmlns:a16="http://schemas.microsoft.com/office/drawing/2014/main" id="{78B8132D-4696-6B4A-EF4E-5F4906967A2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323B21-5C80-E184-4A9B-D62663BDBAC6}"/>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40126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5B66B7-D3DC-4857-30E2-48839277E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F710E8-C320-39A6-31A4-BB9F933E4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19C374-6E35-5362-FEA6-1AF8980E8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39F54E-213A-4598-B3CE-593C3DC93621}" type="datetimeFigureOut">
              <a:rPr lang="es-ES" smtClean="0"/>
              <a:t>28/07/2025</a:t>
            </a:fld>
            <a:endParaRPr lang="es-ES"/>
          </a:p>
        </p:txBody>
      </p:sp>
      <p:sp>
        <p:nvSpPr>
          <p:cNvPr id="5" name="Marcador de pie de página 4">
            <a:extLst>
              <a:ext uri="{FF2B5EF4-FFF2-40B4-BE49-F238E27FC236}">
                <a16:creationId xmlns:a16="http://schemas.microsoft.com/office/drawing/2014/main" id="{4A02FB78-D073-C5C6-41BC-60000B5F5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C86EE7-900F-C8FD-B663-26FEEF020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F92EAF-168C-4277-A972-644689FDEC1D}" type="slidenum">
              <a:rPr lang="es-ES" smtClean="0"/>
              <a:t>‹Nº›</a:t>
            </a:fld>
            <a:endParaRPr lang="es-ES"/>
          </a:p>
        </p:txBody>
      </p:sp>
    </p:spTree>
    <p:extLst>
      <p:ext uri="{BB962C8B-B14F-4D97-AF65-F5344CB8AC3E}">
        <p14:creationId xmlns:p14="http://schemas.microsoft.com/office/powerpoint/2010/main" val="1309462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slide" Target="slide2.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jp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5.png"/><Relationship Id="rId7" Type="http://schemas.openxmlformats.org/officeDocument/2006/relationships/slide" Target="slide2.xml"/><Relationship Id="rId2" Type="http://schemas.openxmlformats.org/officeDocument/2006/relationships/image" Target="../media/image94.jpg"/><Relationship Id="rId1" Type="http://schemas.openxmlformats.org/officeDocument/2006/relationships/slideLayout" Target="../slideLayouts/slideLayout7.xml"/><Relationship Id="rId6" Type="http://schemas.openxmlformats.org/officeDocument/2006/relationships/image" Target="../media/image97.jpg"/><Relationship Id="rId5" Type="http://schemas.microsoft.com/office/2007/relationships/hdphoto" Target="../media/hdphoto1.wdp"/><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hyperlink" Target="https://egwwritings.org/book/b1749" TargetMode="External"/><Relationship Id="rId5" Type="http://schemas.openxmlformats.org/officeDocument/2006/relationships/slide" Target="slide20.xml"/><Relationship Id="rId4"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99.png"/><Relationship Id="rId7" Type="http://schemas.openxmlformats.org/officeDocument/2006/relationships/image" Target="../media/image107.jp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0.png"/><Relationship Id="rId9" Type="http://schemas.openxmlformats.org/officeDocument/2006/relationships/image" Target="../media/image109.jp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0.jpg"/><Relationship Id="rId1" Type="http://schemas.openxmlformats.org/officeDocument/2006/relationships/slideLayout" Target="../slideLayouts/slideLayout7.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99.png"/><Relationship Id="rId7" Type="http://schemas.openxmlformats.org/officeDocument/2006/relationships/image" Target="../media/image116.jp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8.jpg"/><Relationship Id="rId1" Type="http://schemas.openxmlformats.org/officeDocument/2006/relationships/slideLayout" Target="../slideLayouts/slideLayout7.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slide" Target="slide2.xml"/><Relationship Id="rId4" Type="http://schemas.openxmlformats.org/officeDocument/2006/relationships/image" Target="../media/image12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2366465C-764C-F8D7-188A-D4FF2DC2C668}"/>
              </a:ext>
            </a:extLst>
          </p:cNvPr>
          <p:cNvPicPr>
            <a:picLocks noChangeAspect="1"/>
          </p:cNvPicPr>
          <p:nvPr/>
        </p:nvPicPr>
        <p:blipFill>
          <a:blip r:embed="rId3">
            <a:extLst>
              <a:ext uri="{28A0092B-C50C-407E-A947-70E740481C1C}">
                <a14:useLocalDpi xmlns:a14="http://schemas.microsoft.com/office/drawing/2010/main" val="0"/>
              </a:ext>
            </a:extLst>
          </a:blip>
          <a:srcRect b="10000"/>
          <a:stretch>
            <a:fillRect/>
          </a:stretch>
        </p:blipFill>
        <p:spPr>
          <a:xfrm>
            <a:off x="3149600" y="381000"/>
            <a:ext cx="9042400" cy="5943600"/>
          </a:xfrm>
          <a:prstGeom prst="rect">
            <a:avLst/>
          </a:prstGeom>
          <a:effectLst>
            <a:outerShdw blurRad="50800" dist="38100" dir="2700000" algn="tl" rotWithShape="0">
              <a:prstClr val="black"/>
            </a:outerShdw>
          </a:effectLst>
        </p:spPr>
      </p:pic>
      <p:sp>
        <p:nvSpPr>
          <p:cNvPr id="14" name="CuadroTexto 13">
            <a:extLst>
              <a:ext uri="{FF2B5EF4-FFF2-40B4-BE49-F238E27FC236}">
                <a16:creationId xmlns:a16="http://schemas.microsoft.com/office/drawing/2014/main" id="{D1765BA1-DE54-94A8-57D1-79F9C8EFB326}"/>
              </a:ext>
            </a:extLst>
          </p:cNvPr>
          <p:cNvSpPr txBox="1"/>
          <p:nvPr/>
        </p:nvSpPr>
        <p:spPr>
          <a:xfrm>
            <a:off x="11087100" y="6324600"/>
            <a:ext cx="86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ptos" panose="02110004020202020204"/>
                <a:ea typeface="+mn-ea"/>
                <a:cs typeface="+mn-cs"/>
              </a:rPr>
              <a:t>E.G.W</a:t>
            </a:r>
          </a:p>
        </p:txBody>
      </p:sp>
      <p:sp>
        <p:nvSpPr>
          <p:cNvPr id="2" name="CuadroTexto 1">
            <a:extLst>
              <a:ext uri="{FF2B5EF4-FFF2-40B4-BE49-F238E27FC236}">
                <a16:creationId xmlns:a16="http://schemas.microsoft.com/office/drawing/2014/main" id="{4EE24E9C-F0D4-A24F-0E60-AC2B5D263B1D}"/>
              </a:ext>
            </a:extLst>
          </p:cNvPr>
          <p:cNvSpPr txBox="1"/>
          <p:nvPr/>
        </p:nvSpPr>
        <p:spPr>
          <a:xfrm>
            <a:off x="10763250" y="21193"/>
            <a:ext cx="1330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Lección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9869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A8DFFBBB-88F7-DB2D-6C16-515C5037102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1B932EA-9DF7-ACCC-27C6-B810C0FB94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539" y="231049"/>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81BBDCDA-89C8-A911-251C-CFE3024117C3}"/>
              </a:ext>
            </a:extLst>
          </p:cNvPr>
          <p:cNvSpPr/>
          <p:nvPr/>
        </p:nvSpPr>
        <p:spPr>
          <a:xfrm>
            <a:off x="784513" y="57150"/>
            <a:ext cx="4530437" cy="969618"/>
          </a:xfrm>
          <a:prstGeom prst="rightArrow">
            <a:avLst>
              <a:gd name="adj1" fmla="val 50000"/>
              <a:gd name="adj2" fmla="val 37160"/>
            </a:avLst>
          </a:prstGeom>
          <a:solidFill>
            <a:srgbClr val="F8EEFD"/>
          </a:solidFill>
          <a:ln>
            <a:solidFill>
              <a:srgbClr val="D6A4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AC4BDD"/>
                </a:solidFill>
              </a:rPr>
              <a:t>¿Cuál es la condición de la vida eterna?</a:t>
            </a:r>
          </a:p>
        </p:txBody>
      </p:sp>
      <p:sp>
        <p:nvSpPr>
          <p:cNvPr id="8" name="CuadroTexto 7">
            <a:extLst>
              <a:ext uri="{FF2B5EF4-FFF2-40B4-BE49-F238E27FC236}">
                <a16:creationId xmlns:a16="http://schemas.microsoft.com/office/drawing/2014/main" id="{9786FE75-974B-A304-8ADC-551345B4E622}"/>
              </a:ext>
            </a:extLst>
          </p:cNvPr>
          <p:cNvSpPr txBox="1"/>
          <p:nvPr/>
        </p:nvSpPr>
        <p:spPr>
          <a:xfrm>
            <a:off x="217777" y="291657"/>
            <a:ext cx="584539" cy="461665"/>
          </a:xfrm>
          <a:prstGeom prst="rect">
            <a:avLst/>
          </a:prstGeom>
          <a:noFill/>
        </p:spPr>
        <p:txBody>
          <a:bodyPr wrap="square" rtlCol="0">
            <a:spAutoFit/>
          </a:bodyPr>
          <a:lstStyle/>
          <a:p>
            <a:pPr algn="ctr"/>
            <a:r>
              <a:rPr lang="es-ES" sz="2400" b="1" dirty="0">
                <a:solidFill>
                  <a:srgbClr val="AC4BDD"/>
                </a:solidFill>
                <a:effectLst>
                  <a:outerShdw blurRad="50800" dist="50800" dir="5400000" algn="ctr" rotWithShape="0">
                    <a:srgbClr val="D6A4EE"/>
                  </a:outerShdw>
                </a:effectLst>
              </a:rPr>
              <a:t>15</a:t>
            </a:r>
          </a:p>
        </p:txBody>
      </p:sp>
      <p:pic>
        <p:nvPicPr>
          <p:cNvPr id="9" name="Imagen 8">
            <a:extLst>
              <a:ext uri="{FF2B5EF4-FFF2-40B4-BE49-F238E27FC236}">
                <a16:creationId xmlns:a16="http://schemas.microsoft.com/office/drawing/2014/main" id="{9086C0A7-0196-F117-CC32-CCAD378025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20636" y="2747732"/>
            <a:ext cx="646447"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AD804AAB-7357-1179-AA23-0F059DD9F5C0}"/>
              </a:ext>
            </a:extLst>
          </p:cNvPr>
          <p:cNvSpPr/>
          <p:nvPr/>
        </p:nvSpPr>
        <p:spPr>
          <a:xfrm>
            <a:off x="3376611" y="2573833"/>
            <a:ext cx="8597612" cy="969618"/>
          </a:xfrm>
          <a:prstGeom prst="rightArrow">
            <a:avLst>
              <a:gd name="adj1" fmla="val 50000"/>
              <a:gd name="adj2" fmla="val 37160"/>
            </a:avLst>
          </a:prstGeom>
          <a:solidFill>
            <a:srgbClr val="FCEEFD"/>
          </a:solidFill>
          <a:ln>
            <a:solidFill>
              <a:srgbClr val="EBA4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9C1EA2"/>
                </a:solidFill>
              </a:rPr>
              <a:t>En sus propias palabras, resuma cómo “Cristo nos preparó una vía de escape”. </a:t>
            </a:r>
          </a:p>
        </p:txBody>
      </p:sp>
      <p:sp>
        <p:nvSpPr>
          <p:cNvPr id="11" name="CuadroTexto 10">
            <a:extLst>
              <a:ext uri="{FF2B5EF4-FFF2-40B4-BE49-F238E27FC236}">
                <a16:creationId xmlns:a16="http://schemas.microsoft.com/office/drawing/2014/main" id="{E1920373-019D-9EE6-3961-604F8D30A3F7}"/>
              </a:ext>
            </a:extLst>
          </p:cNvPr>
          <p:cNvSpPr txBox="1"/>
          <p:nvPr/>
        </p:nvSpPr>
        <p:spPr>
          <a:xfrm>
            <a:off x="2820646" y="2818284"/>
            <a:ext cx="584539" cy="461665"/>
          </a:xfrm>
          <a:prstGeom prst="rect">
            <a:avLst/>
          </a:prstGeom>
          <a:noFill/>
        </p:spPr>
        <p:txBody>
          <a:bodyPr wrap="square" rtlCol="0">
            <a:spAutoFit/>
          </a:bodyPr>
          <a:lstStyle/>
          <a:p>
            <a:pPr algn="ctr"/>
            <a:r>
              <a:rPr lang="es-ES" sz="2400" b="1" dirty="0">
                <a:solidFill>
                  <a:srgbClr val="9C1EA2"/>
                </a:solidFill>
                <a:effectLst>
                  <a:outerShdw blurRad="50800" dist="50800" dir="5400000" algn="ctr" rotWithShape="0">
                    <a:srgbClr val="EBA4EE"/>
                  </a:outerShdw>
                </a:effectLst>
              </a:rPr>
              <a:t>16</a:t>
            </a:r>
          </a:p>
        </p:txBody>
      </p:sp>
      <p:sp>
        <p:nvSpPr>
          <p:cNvPr id="3" name="CuadroTexto 2">
            <a:extLst>
              <a:ext uri="{FF2B5EF4-FFF2-40B4-BE49-F238E27FC236}">
                <a16:creationId xmlns:a16="http://schemas.microsoft.com/office/drawing/2014/main" id="{C4729740-5D74-2AAA-5DF9-033B310B6B93}"/>
              </a:ext>
            </a:extLst>
          </p:cNvPr>
          <p:cNvSpPr txBox="1"/>
          <p:nvPr/>
        </p:nvSpPr>
        <p:spPr>
          <a:xfrm>
            <a:off x="146341" y="1006951"/>
            <a:ext cx="7676859" cy="1754326"/>
          </a:xfrm>
          <a:prstGeom prst="rect">
            <a:avLst/>
          </a:prstGeom>
          <a:noFill/>
        </p:spPr>
        <p:txBody>
          <a:bodyPr wrap="square">
            <a:spAutoFit/>
          </a:bodyPr>
          <a:lstStyle/>
          <a:p>
            <a:r>
              <a:rPr lang="es-ES" b="1" dirty="0"/>
              <a:t>La condición para alcanzar la vida eterna es ahora exactamente la misma de siempre, tal cual era en el paraíso antes de la caída de nuestros primeros padres: la perfecta obediencia a la ley de Dios, la perfecta justicia. Si la vida eterna se concediera con alguna condición inferior a ésta, peligraría la felicidad de todo el universo. Se le abriría la puerta al pecado con toda su secuela de dolor y miseria para siempre.</a:t>
            </a:r>
          </a:p>
        </p:txBody>
      </p:sp>
      <p:sp>
        <p:nvSpPr>
          <p:cNvPr id="5" name="CuadroTexto 4">
            <a:extLst>
              <a:ext uri="{FF2B5EF4-FFF2-40B4-BE49-F238E27FC236}">
                <a16:creationId xmlns:a16="http://schemas.microsoft.com/office/drawing/2014/main" id="{FEF20567-6406-FA3E-DDB3-D82F8BCAAE43}"/>
              </a:ext>
            </a:extLst>
          </p:cNvPr>
          <p:cNvSpPr txBox="1"/>
          <p:nvPr/>
        </p:nvSpPr>
        <p:spPr>
          <a:xfrm>
            <a:off x="2820646" y="3385640"/>
            <a:ext cx="8793335" cy="3416320"/>
          </a:xfrm>
          <a:prstGeom prst="rect">
            <a:avLst/>
          </a:prstGeom>
          <a:noFill/>
        </p:spPr>
        <p:txBody>
          <a:bodyPr wrap="square">
            <a:spAutoFit/>
          </a:bodyPr>
          <a:lstStyle/>
          <a:p>
            <a:r>
              <a:rPr lang="es-ES" b="1" dirty="0"/>
              <a:t>Antes que Adán cayese le era posible desarrollar un carácter justo por la obediencia a la ley de Dios. Mas no lo hizo, y por causa de su caída tenemos una naturaleza pecaminosa y no podemos hacernos justos a nosotros mismos. Puesto que somos pecadores y malos, no podemos obedecer perfectamente una ley santa. No tenemos justicia propia con que cumplir lo que la ley de Dios exige. Pero Cristo nos preparó una vía de escape. Vivió en esta tierra en medio de pruebas y tentaciones como las que nosotros tenemos que arrostrar. Sin embargo, su vida fue impecable. Murió por nosotros, y ahora ofrece quitar nuestros pecados y vestirnos de su justicia. Si os entregáis a El y le aceptáis como vuestro Salvador, por pecaminosa que haya sido vuestra vida, seréis contados entre los justos, por consideración hacia El. El carácter de Cristo reemplaza el vuestro, y sois aceptados por Dios como si no hubierais pecado.</a:t>
            </a:r>
          </a:p>
        </p:txBody>
      </p:sp>
      <p:pic>
        <p:nvPicPr>
          <p:cNvPr id="17" name="Imagen 16" descr="Imagen de la pantalla de un video juego&#10;&#10;El contenido generado por IA puede ser incorrecto.">
            <a:extLst>
              <a:ext uri="{FF2B5EF4-FFF2-40B4-BE49-F238E27FC236}">
                <a16:creationId xmlns:a16="http://schemas.microsoft.com/office/drawing/2014/main" id="{7EB4BA98-A351-E6E7-5ACE-EE92F727225B}"/>
              </a:ext>
            </a:extLst>
          </p:cNvPr>
          <p:cNvPicPr>
            <a:picLocks noChangeAspect="1"/>
          </p:cNvPicPr>
          <p:nvPr/>
        </p:nvPicPr>
        <p:blipFill rotWithShape="1">
          <a:blip r:embed="rId5">
            <a:extLst>
              <a:ext uri="{28A0092B-C50C-407E-A947-70E740481C1C}">
                <a14:useLocalDpi xmlns:a14="http://schemas.microsoft.com/office/drawing/2010/main" val="0"/>
              </a:ext>
            </a:extLst>
          </a:blip>
          <a:srcRect t="16737" b="10277"/>
          <a:stretch>
            <a:fillRect/>
          </a:stretch>
        </p:blipFill>
        <p:spPr>
          <a:xfrm>
            <a:off x="7823200" y="273429"/>
            <a:ext cx="4022031" cy="2202904"/>
          </a:xfrm>
          <a:prstGeom prst="snip2DiagRect">
            <a:avLst>
              <a:gd name="adj1" fmla="val 14438"/>
              <a:gd name="adj2" fmla="val 0"/>
            </a:avLst>
          </a:prstGeom>
          <a:solidFill>
            <a:srgbClr val="FFFFFF">
              <a:shade val="85000"/>
            </a:srgbClr>
          </a:solidFill>
          <a:ln w="38100" cap="sq">
            <a:solidFill>
              <a:srgbClr val="D6A4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Un dibujo de un parque&#10;&#10;El contenido generado por IA puede ser incorrecto.">
            <a:extLst>
              <a:ext uri="{FF2B5EF4-FFF2-40B4-BE49-F238E27FC236}">
                <a16:creationId xmlns:a16="http://schemas.microsoft.com/office/drawing/2014/main" id="{C41556FB-EC46-D7DA-8D9C-65C8D79E1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41" y="2978146"/>
            <a:ext cx="2460404" cy="1845303"/>
          </a:xfrm>
          <a:prstGeom prst="snip2DiagRect">
            <a:avLst/>
          </a:prstGeom>
          <a:solidFill>
            <a:srgbClr val="FFFFFF">
              <a:shade val="85000"/>
            </a:srgbClr>
          </a:solidFill>
          <a:ln w="38100" cap="sq">
            <a:solidFill>
              <a:srgbClr val="F2BBF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hombre con un traje de color negro sobre una superficie de madera&#10;&#10;El contenido generado por IA puede ser incorrecto.">
            <a:extLst>
              <a:ext uri="{FF2B5EF4-FFF2-40B4-BE49-F238E27FC236}">
                <a16:creationId xmlns:a16="http://schemas.microsoft.com/office/drawing/2014/main" id="{E8E4FE53-2E50-F90D-8DEA-31E9865546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41" y="4906529"/>
            <a:ext cx="2460404" cy="1845303"/>
          </a:xfrm>
          <a:prstGeom prst="snip2DiagRect">
            <a:avLst>
              <a:gd name="adj1" fmla="val 16697"/>
              <a:gd name="adj2" fmla="val 0"/>
            </a:avLst>
          </a:prstGeom>
          <a:solidFill>
            <a:srgbClr val="FFFFFF">
              <a:shade val="85000"/>
            </a:srgbClr>
          </a:solidFill>
          <a:ln w="38100" cap="sq">
            <a:solidFill>
              <a:srgbClr val="F2BBF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693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2" presetClass="entr" presetSubtype="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1+#ppt_w/2"/>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1"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500"/>
                                        <p:tgtEl>
                                          <p:spTgt spid="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2"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2000"/>
          </a:stretch>
        </a:blipFill>
        <a:effectLst/>
      </p:bgPr>
    </p:bg>
    <p:spTree>
      <p:nvGrpSpPr>
        <p:cNvPr id="1" name="">
          <a:extLst>
            <a:ext uri="{FF2B5EF4-FFF2-40B4-BE49-F238E27FC236}">
              <a16:creationId xmlns:a16="http://schemas.microsoft.com/office/drawing/2014/main" id="{15B9D305-87F8-D61C-9282-61B0B26EA4F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8CDEA74-5340-6C84-5A9D-CFC6BE535C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5336" y="250099"/>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1D3BC92A-1128-F2AD-CEE0-231530E88E8D}"/>
              </a:ext>
            </a:extLst>
          </p:cNvPr>
          <p:cNvSpPr/>
          <p:nvPr/>
        </p:nvSpPr>
        <p:spPr>
          <a:xfrm>
            <a:off x="1841310" y="76200"/>
            <a:ext cx="10140661" cy="969618"/>
          </a:xfrm>
          <a:prstGeom prst="rightArrow">
            <a:avLst>
              <a:gd name="adj1" fmla="val 50000"/>
              <a:gd name="adj2" fmla="val 37160"/>
            </a:avLst>
          </a:prstGeom>
          <a:solidFill>
            <a:srgbClr val="FDEEFA"/>
          </a:solidFill>
          <a:ln>
            <a:solidFill>
              <a:srgbClr val="EEA4D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781663"/>
                </a:solidFill>
              </a:rPr>
              <a:t>Contrasta la “creencia enteramente distinta de la fe” con la creencia que se combina con la fe.</a:t>
            </a:r>
          </a:p>
        </p:txBody>
      </p:sp>
      <p:sp>
        <p:nvSpPr>
          <p:cNvPr id="8" name="CuadroTexto 7">
            <a:extLst>
              <a:ext uri="{FF2B5EF4-FFF2-40B4-BE49-F238E27FC236}">
                <a16:creationId xmlns:a16="http://schemas.microsoft.com/office/drawing/2014/main" id="{8F434F22-B90C-7408-B5D2-591237BE0AAE}"/>
              </a:ext>
            </a:extLst>
          </p:cNvPr>
          <p:cNvSpPr txBox="1"/>
          <p:nvPr/>
        </p:nvSpPr>
        <p:spPr>
          <a:xfrm>
            <a:off x="1263292" y="311663"/>
            <a:ext cx="584539" cy="461665"/>
          </a:xfrm>
          <a:prstGeom prst="rect">
            <a:avLst/>
          </a:prstGeom>
          <a:noFill/>
        </p:spPr>
        <p:txBody>
          <a:bodyPr wrap="square" rtlCol="0">
            <a:spAutoFit/>
          </a:bodyPr>
          <a:lstStyle/>
          <a:p>
            <a:pPr algn="ctr"/>
            <a:r>
              <a:rPr lang="es-ES" sz="2400" b="1" dirty="0">
                <a:solidFill>
                  <a:srgbClr val="781663"/>
                </a:solidFill>
                <a:effectLst>
                  <a:outerShdw blurRad="50800" dist="50800" dir="5400000" algn="ctr" rotWithShape="0">
                    <a:srgbClr val="F7BBEC"/>
                  </a:outerShdw>
                </a:effectLst>
              </a:rPr>
              <a:t>17</a:t>
            </a:r>
          </a:p>
        </p:txBody>
      </p:sp>
      <p:pic>
        <p:nvPicPr>
          <p:cNvPr id="9" name="Imagen 8">
            <a:extLst>
              <a:ext uri="{FF2B5EF4-FFF2-40B4-BE49-F238E27FC236}">
                <a16:creationId xmlns:a16="http://schemas.microsoft.com/office/drawing/2014/main" id="{C8403770-C6DD-90E3-5D88-9BC7624104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831" y="4426413"/>
            <a:ext cx="646448" cy="602770"/>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2343981B-3829-E57A-485F-9F7AE8046791}"/>
              </a:ext>
            </a:extLst>
          </p:cNvPr>
          <p:cNvSpPr/>
          <p:nvPr/>
        </p:nvSpPr>
        <p:spPr>
          <a:xfrm>
            <a:off x="750042" y="4072300"/>
            <a:ext cx="7892763" cy="1335272"/>
          </a:xfrm>
          <a:prstGeom prst="rightArrow">
            <a:avLst>
              <a:gd name="adj1" fmla="val 50000"/>
              <a:gd name="adj2" fmla="val 37160"/>
            </a:avLst>
          </a:prstGeom>
          <a:solidFill>
            <a:srgbClr val="FDEEF5"/>
          </a:solidFill>
          <a:ln>
            <a:solidFill>
              <a:srgbClr val="EEA4C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AF2161"/>
                </a:solidFill>
              </a:rPr>
              <a:t>Cuanto más nos acerquemos a Jesús, más defectuosos pareceremos. En lugar de causar desaliento, ¿de qué es esto una evidencia?</a:t>
            </a:r>
          </a:p>
        </p:txBody>
      </p:sp>
      <p:sp>
        <p:nvSpPr>
          <p:cNvPr id="11" name="CuadroTexto 10">
            <a:extLst>
              <a:ext uri="{FF2B5EF4-FFF2-40B4-BE49-F238E27FC236}">
                <a16:creationId xmlns:a16="http://schemas.microsoft.com/office/drawing/2014/main" id="{BC92A91C-BEFA-3964-0F20-4801C7707D1C}"/>
              </a:ext>
            </a:extLst>
          </p:cNvPr>
          <p:cNvSpPr txBox="1"/>
          <p:nvPr/>
        </p:nvSpPr>
        <p:spPr>
          <a:xfrm>
            <a:off x="197594" y="4496965"/>
            <a:ext cx="568036" cy="461665"/>
          </a:xfrm>
          <a:prstGeom prst="rect">
            <a:avLst/>
          </a:prstGeom>
          <a:noFill/>
        </p:spPr>
        <p:txBody>
          <a:bodyPr wrap="square" rtlCol="0">
            <a:spAutoFit/>
          </a:bodyPr>
          <a:lstStyle/>
          <a:p>
            <a:pPr algn="ctr"/>
            <a:r>
              <a:rPr lang="es-ES" sz="2400" b="1" dirty="0">
                <a:solidFill>
                  <a:srgbClr val="AF2161"/>
                </a:solidFill>
                <a:effectLst>
                  <a:outerShdw blurRad="50800" dist="38100" dir="2700000" algn="tl" rotWithShape="0">
                    <a:srgbClr val="EA8EB8"/>
                  </a:outerShdw>
                </a:effectLst>
              </a:rPr>
              <a:t>18</a:t>
            </a:r>
          </a:p>
        </p:txBody>
      </p:sp>
      <p:sp>
        <p:nvSpPr>
          <p:cNvPr id="3" name="CuadroTexto 2">
            <a:extLst>
              <a:ext uri="{FF2B5EF4-FFF2-40B4-BE49-F238E27FC236}">
                <a16:creationId xmlns:a16="http://schemas.microsoft.com/office/drawing/2014/main" id="{CF11C884-4219-61B0-D827-7EF5903E8E3B}"/>
              </a:ext>
            </a:extLst>
          </p:cNvPr>
          <p:cNvSpPr txBox="1"/>
          <p:nvPr/>
        </p:nvSpPr>
        <p:spPr>
          <a:xfrm>
            <a:off x="4733925" y="934766"/>
            <a:ext cx="7248046" cy="2862322"/>
          </a:xfrm>
          <a:prstGeom prst="rect">
            <a:avLst/>
          </a:prstGeom>
          <a:noFill/>
        </p:spPr>
        <p:txBody>
          <a:bodyPr wrap="square">
            <a:spAutoFit/>
          </a:bodyPr>
          <a:lstStyle/>
          <a:p>
            <a:r>
              <a:rPr lang="es-ES" b="1" dirty="0"/>
              <a:t>Cuando hablamos de la fe debemos tener siempre presente una distinción. Hay una clase de creencia enteramente distinta de la fe. La existencia y el poder de Dios, la verdad de su Palabra, son hechos que aun Satanás y sus huestes no pueden negar en lo íntimo de su corazón. La Escritura dice que “los demonios lo creen, y tiemblan,” (Santiago 2:19). pero esto no es fe. Donde no sólo existe una creencia en la Palabra de Dios, sino que la voluntad se somete a Él; donde se le entrega el corazón y los afectos se aferran a Él, allí hay fe, una fe que obra por el amor y purifica el alma. Mediante esa fe el corazón se renueva conforme a la imagen de Dios.</a:t>
            </a:r>
          </a:p>
        </p:txBody>
      </p:sp>
      <p:sp>
        <p:nvSpPr>
          <p:cNvPr id="5" name="CuadroTexto 4">
            <a:extLst>
              <a:ext uri="{FF2B5EF4-FFF2-40B4-BE49-F238E27FC236}">
                <a16:creationId xmlns:a16="http://schemas.microsoft.com/office/drawing/2014/main" id="{7AF04193-B142-E7CA-113F-4319261E4C7B}"/>
              </a:ext>
            </a:extLst>
          </p:cNvPr>
          <p:cNvSpPr txBox="1"/>
          <p:nvPr/>
        </p:nvSpPr>
        <p:spPr>
          <a:xfrm>
            <a:off x="225545" y="5407572"/>
            <a:ext cx="8461255" cy="1200329"/>
          </a:xfrm>
          <a:prstGeom prst="rect">
            <a:avLst/>
          </a:prstGeom>
          <a:noFill/>
        </p:spPr>
        <p:txBody>
          <a:bodyPr wrap="square">
            <a:spAutoFit/>
          </a:bodyPr>
          <a:lstStyle/>
          <a:p>
            <a:r>
              <a:rPr lang="es-ES" b="1" dirty="0"/>
              <a:t>Cuanto más cerca estéis de Jesús, más imperfectos os reconoceréis; porque veréis tanto más claramente vuestros defectos a la luz del contraste de su perfecta  naturaleza. Esta es una señal cierta de que los engaños de Satanás han perdido su poder, y de que el Espíritu de Dios os está despertando.</a:t>
            </a:r>
          </a:p>
        </p:txBody>
      </p:sp>
      <p:pic>
        <p:nvPicPr>
          <p:cNvPr id="4" name="Imagen 3" descr="Una persona en frente de agua&#10;&#10;El contenido generado por IA puede ser incorrecto.">
            <a:extLst>
              <a:ext uri="{FF2B5EF4-FFF2-40B4-BE49-F238E27FC236}">
                <a16:creationId xmlns:a16="http://schemas.microsoft.com/office/drawing/2014/main" id="{36F75605-9583-5E09-36CF-B024B62021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1737" y="3876600"/>
            <a:ext cx="3321432" cy="2601686"/>
          </a:xfrm>
          <a:prstGeom prst="snip2DiagRect">
            <a:avLst>
              <a:gd name="adj1" fmla="val 0"/>
              <a:gd name="adj2" fmla="val 19101"/>
            </a:avLst>
          </a:prstGeom>
          <a:solidFill>
            <a:srgbClr val="FFFFFF">
              <a:shade val="85000"/>
            </a:srgbClr>
          </a:solidFill>
          <a:ln w="38100" cap="sq">
            <a:solidFill>
              <a:srgbClr val="EEA4C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971B9ACC-372C-A49D-76A2-F4AAACE016D3}"/>
              </a:ext>
            </a:extLst>
          </p:cNvPr>
          <p:cNvPicPr>
            <a:picLocks noChangeAspect="1"/>
          </p:cNvPicPr>
          <p:nvPr/>
        </p:nvPicPr>
        <p:blipFill rotWithShape="1">
          <a:blip r:embed="rId6">
            <a:extLst>
              <a:ext uri="{28A0092B-C50C-407E-A947-70E740481C1C}">
                <a14:useLocalDpi xmlns:a14="http://schemas.microsoft.com/office/drawing/2010/main" val="0"/>
              </a:ext>
            </a:extLst>
          </a:blip>
          <a:srcRect t="21841" b="21970"/>
          <a:stretch>
            <a:fillRect/>
          </a:stretch>
        </p:blipFill>
        <p:spPr>
          <a:xfrm>
            <a:off x="210029" y="1041683"/>
            <a:ext cx="4379448" cy="3182801"/>
          </a:xfrm>
          <a:prstGeom prst="snip2DiagRect">
            <a:avLst>
              <a:gd name="adj1" fmla="val 20298"/>
              <a:gd name="adj2" fmla="val 0"/>
            </a:avLst>
          </a:prstGeom>
          <a:solidFill>
            <a:srgbClr val="FFFFFF">
              <a:shade val="85000"/>
            </a:srgbClr>
          </a:solidFill>
          <a:ln w="38100" cap="sq">
            <a:solidFill>
              <a:srgbClr val="EEA4D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241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fltVal val="0.5"/>
                                          </p:val>
                                        </p:tav>
                                        <p:tav tm="100000">
                                          <p:val>
                                            <p:strVal val="#ppt_x"/>
                                          </p:val>
                                        </p:tav>
                                      </p:tavLst>
                                    </p:anim>
                                    <p:anim calcmode="lin" valueType="num">
                                      <p:cBhvr>
                                        <p:cTn id="23" dur="500" fill="hold"/>
                                        <p:tgtEl>
                                          <p:spTgt spid="12"/>
                                        </p:tgtEl>
                                        <p:attrNameLst>
                                          <p:attrName>ppt_y</p:attrName>
                                        </p:attrNameLst>
                                      </p:cBhvr>
                                      <p:tavLst>
                                        <p:tav tm="0">
                                          <p:val>
                                            <p:fltVal val="0.5"/>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1"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4)">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1000"/>
                            </p:stCondLst>
                            <p:childTnLst>
                              <p:par>
                                <p:cTn id="41" presetID="31"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 calcmode="lin" valueType="num">
                                      <p:cBhvr>
                                        <p:cTn id="45" dur="500" fill="hold"/>
                                        <p:tgtEl>
                                          <p:spTgt spid="4"/>
                                        </p:tgtEl>
                                        <p:attrNameLst>
                                          <p:attrName>style.rotation</p:attrName>
                                        </p:attrNameLst>
                                      </p:cBhvr>
                                      <p:tavLst>
                                        <p:tav tm="0">
                                          <p:val>
                                            <p:fltVal val="90"/>
                                          </p:val>
                                        </p:tav>
                                        <p:tav tm="100000">
                                          <p:val>
                                            <p:fltVal val="0"/>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2000"/>
          </a:stretch>
        </a:blipFill>
        <a:effectLst/>
      </p:bgPr>
    </p:bg>
    <p:spTree>
      <p:nvGrpSpPr>
        <p:cNvPr id="1" name="">
          <a:extLst>
            <a:ext uri="{FF2B5EF4-FFF2-40B4-BE49-F238E27FC236}">
              <a16:creationId xmlns:a16="http://schemas.microsoft.com/office/drawing/2014/main" id="{1B3B3D87-DAB4-5F6F-D6CF-AF7FC569529C}"/>
            </a:ext>
          </a:extLst>
        </p:cNvPr>
        <p:cNvGrpSpPr/>
        <p:nvPr/>
      </p:nvGrpSpPr>
      <p:grpSpPr>
        <a:xfrm>
          <a:off x="0" y="0"/>
          <a:ext cx="0" cy="0"/>
          <a:chOff x="0" y="0"/>
          <a:chExt cx="0" cy="0"/>
        </a:xfrm>
      </p:grpSpPr>
      <p:pic>
        <p:nvPicPr>
          <p:cNvPr id="9" name="Imagen 8" descr="Hombre parado en una montaña&#10;&#10;El contenido generado por IA puede ser incorrecto.">
            <a:extLst>
              <a:ext uri="{FF2B5EF4-FFF2-40B4-BE49-F238E27FC236}">
                <a16:creationId xmlns:a16="http://schemas.microsoft.com/office/drawing/2014/main" id="{40693E58-8060-C1F6-3172-C640D90FEFD7}"/>
              </a:ext>
            </a:extLst>
          </p:cNvPr>
          <p:cNvPicPr>
            <a:picLocks noChangeAspect="1"/>
          </p:cNvPicPr>
          <p:nvPr/>
        </p:nvPicPr>
        <p:blipFill rotWithShape="1">
          <a:blip r:embed="rId3">
            <a:extLst>
              <a:ext uri="{28A0092B-C50C-407E-A947-70E740481C1C}">
                <a14:useLocalDpi xmlns:a14="http://schemas.microsoft.com/office/drawing/2010/main" val="0"/>
              </a:ext>
            </a:extLst>
          </a:blip>
          <a:srcRect t="1043" r="231" b="2053"/>
          <a:stretch>
            <a:fillRect/>
          </a:stretch>
        </p:blipFill>
        <p:spPr>
          <a:xfrm>
            <a:off x="5837187" y="1183808"/>
            <a:ext cx="5950622" cy="5365112"/>
          </a:xfrm>
          <a:prstGeom prst="snip2DiagRect">
            <a:avLst/>
          </a:prstGeom>
          <a:solidFill>
            <a:srgbClr val="FFFFFF">
              <a:shade val="85000"/>
            </a:srgbClr>
          </a:solidFill>
          <a:ln w="57150" cap="sq">
            <a:solidFill>
              <a:srgbClr val="FF1D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7C53F8B1-90A1-E4C7-41F6-C62B8FE5D4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250297"/>
            <a:ext cx="646447" cy="602371"/>
          </a:xfrm>
          <a:prstGeom prst="rect">
            <a:avLst/>
          </a:prstGeom>
          <a:effectLst>
            <a:outerShdw blurRad="50800" dist="38100" dir="2700000" algn="tl" rotWithShape="0">
              <a:prstClr val="black">
                <a:alpha val="40000"/>
              </a:prstClr>
            </a:outerShdw>
          </a:effectLst>
        </p:spPr>
      </p:pic>
      <p:sp>
        <p:nvSpPr>
          <p:cNvPr id="5" name="Flecha: a la derecha 4">
            <a:extLst>
              <a:ext uri="{FF2B5EF4-FFF2-40B4-BE49-F238E27FC236}">
                <a16:creationId xmlns:a16="http://schemas.microsoft.com/office/drawing/2014/main" id="{43E10859-76FD-88F7-FBE0-17E47C634771}"/>
              </a:ext>
            </a:extLst>
          </p:cNvPr>
          <p:cNvSpPr/>
          <p:nvPr/>
        </p:nvSpPr>
        <p:spPr>
          <a:xfrm>
            <a:off x="803563" y="76200"/>
            <a:ext cx="7692737" cy="969618"/>
          </a:xfrm>
          <a:prstGeom prst="rightArrow">
            <a:avLst>
              <a:gd name="adj1" fmla="val 50000"/>
              <a:gd name="adj2" fmla="val 37160"/>
            </a:avLst>
          </a:prstGeom>
          <a:solidFill>
            <a:srgbClr val="FDE7E7"/>
          </a:solidFill>
          <a:ln>
            <a:solidFill>
              <a:srgbClr val="FF616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rPr>
              <a:t>¿A qué debería impulsarnos la percepción de nuestra pecaminosidad?</a:t>
            </a:r>
          </a:p>
        </p:txBody>
      </p:sp>
      <p:sp>
        <p:nvSpPr>
          <p:cNvPr id="6" name="CuadroTexto 5">
            <a:extLst>
              <a:ext uri="{FF2B5EF4-FFF2-40B4-BE49-F238E27FC236}">
                <a16:creationId xmlns:a16="http://schemas.microsoft.com/office/drawing/2014/main" id="{8221C412-651E-1FAE-7DFA-B9C462441B30}"/>
              </a:ext>
            </a:extLst>
          </p:cNvPr>
          <p:cNvSpPr txBox="1"/>
          <p:nvPr/>
        </p:nvSpPr>
        <p:spPr>
          <a:xfrm>
            <a:off x="225545" y="311663"/>
            <a:ext cx="584539" cy="461665"/>
          </a:xfrm>
          <a:prstGeom prst="rect">
            <a:avLst/>
          </a:prstGeom>
          <a:noFill/>
        </p:spPr>
        <p:txBody>
          <a:bodyPr wrap="square" rtlCol="0">
            <a:spAutoFit/>
          </a:bodyPr>
          <a:lstStyle/>
          <a:p>
            <a:pPr algn="ctr"/>
            <a:r>
              <a:rPr lang="es-ES" sz="2400" b="1" dirty="0">
                <a:solidFill>
                  <a:srgbClr val="C00000"/>
                </a:solidFill>
                <a:effectLst>
                  <a:outerShdw blurRad="50800" dist="50800" dir="5400000" algn="ctr" rotWithShape="0">
                    <a:srgbClr val="EEA4BD"/>
                  </a:outerShdw>
                </a:effectLst>
              </a:rPr>
              <a:t>19</a:t>
            </a:r>
          </a:p>
        </p:txBody>
      </p:sp>
      <p:sp>
        <p:nvSpPr>
          <p:cNvPr id="3" name="CuadroTexto 2">
            <a:extLst>
              <a:ext uri="{FF2B5EF4-FFF2-40B4-BE49-F238E27FC236}">
                <a16:creationId xmlns:a16="http://schemas.microsoft.com/office/drawing/2014/main" id="{BF12385B-613A-99AE-6F93-93158C5E4057}"/>
              </a:ext>
            </a:extLst>
          </p:cNvPr>
          <p:cNvSpPr txBox="1"/>
          <p:nvPr/>
        </p:nvSpPr>
        <p:spPr>
          <a:xfrm>
            <a:off x="147589" y="1008791"/>
            <a:ext cx="5289430" cy="5632311"/>
          </a:xfrm>
          <a:prstGeom prst="rect">
            <a:avLst/>
          </a:prstGeom>
          <a:noFill/>
        </p:spPr>
        <p:txBody>
          <a:bodyPr wrap="square">
            <a:spAutoFit/>
          </a:bodyPr>
          <a:lstStyle/>
          <a:p>
            <a:r>
              <a:rPr lang="es-ES" b="1" dirty="0"/>
              <a:t>No puede existir amor profundo hacia el Señor Jesús en el corazón que no comprende su propia perversidad. El alma transformada por la gracia de Cristo admirará el divino carácter de El; pero cuando no vemos nuestra propia deformidad moral damos prueba inequívoca de que no hemos vislumbrado la belleza y excelencia de Cristo. Mientras menos cosas dignas de estima veamos en nosotros, más encontraremos que apreciar en la pureza y santidad infinitas de nuestro Salvador. Una percepción de nuestra pecaminosidad nos impulsa hacia Aquel que puede perdonarnos, y cuando comprendiendo nuestro desamparo nos esforcemos por seguir a Cristo, El se nos revelará con poder. Cuanto más nos impulse hacia El y hacia la Palabra de Dios el sentimiento de nuestra necesidad, tanto más elevada visión tendremos del carácter de nuestro Redentor y con tanta mayor plenitud reflejaremos su imagen.</a:t>
            </a:r>
          </a:p>
        </p:txBody>
      </p:sp>
      <p:pic>
        <p:nvPicPr>
          <p:cNvPr id="2" name="Imagen 1">
            <a:hlinkClick r:id="rId5" action="ppaction://hlinksldjump"/>
            <a:extLst>
              <a:ext uri="{FF2B5EF4-FFF2-40B4-BE49-F238E27FC236}">
                <a16:creationId xmlns:a16="http://schemas.microsoft.com/office/drawing/2014/main" id="{85D0C0A1-31B2-2979-E0D0-6254CA44A75C}"/>
              </a:ext>
            </a:extLst>
          </p:cNvPr>
          <p:cNvPicPr>
            <a:picLocks noChangeAspect="1"/>
          </p:cNvPicPr>
          <p:nvPr/>
        </p:nvPicPr>
        <p:blipFill>
          <a:blip r:embed="rId6">
            <a:duotone>
              <a:prstClr val="black"/>
              <a:srgbClr val="FF3737">
                <a:tint val="45000"/>
                <a:satMod val="400000"/>
              </a:srgbClr>
            </a:duotone>
          </a:blip>
          <a:stretch>
            <a:fillRect/>
          </a:stretch>
        </p:blipFill>
        <p:spPr>
          <a:xfrm>
            <a:off x="11318924" y="283304"/>
            <a:ext cx="725487" cy="725487"/>
          </a:xfrm>
          <a:prstGeom prst="rect">
            <a:avLst/>
          </a:prstGeom>
          <a:ln>
            <a:noFill/>
          </a:ln>
        </p:spPr>
      </p:pic>
    </p:spTree>
    <p:extLst>
      <p:ext uri="{BB962C8B-B14F-4D97-AF65-F5344CB8AC3E}">
        <p14:creationId xmlns:p14="http://schemas.microsoft.com/office/powerpoint/2010/main" val="353449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 presetClass="entr" presetSubtype="9"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a:extLst>
            <a:ext uri="{FF2B5EF4-FFF2-40B4-BE49-F238E27FC236}">
              <a16:creationId xmlns:a16="http://schemas.microsoft.com/office/drawing/2014/main" id="{90BDCCF9-D327-AF3D-C07D-C8662565DCBC}"/>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9A87775-37FE-FD64-C7D7-FB12FDE8FA8D}"/>
              </a:ext>
            </a:extLst>
          </p:cNvPr>
          <p:cNvSpPr txBox="1"/>
          <p:nvPr/>
        </p:nvSpPr>
        <p:spPr>
          <a:xfrm>
            <a:off x="95024" y="64548"/>
            <a:ext cx="449602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Capítulo 8: "El secreto del crecimiento" </a:t>
            </a:r>
          </a:p>
        </p:txBody>
      </p:sp>
      <p:grpSp>
        <p:nvGrpSpPr>
          <p:cNvPr id="17" name="Grupo 16">
            <a:extLst>
              <a:ext uri="{FF2B5EF4-FFF2-40B4-BE49-F238E27FC236}">
                <a16:creationId xmlns:a16="http://schemas.microsoft.com/office/drawing/2014/main" id="{4B20943F-5BF6-675F-749B-1A94F7114CC3}"/>
              </a:ext>
            </a:extLst>
          </p:cNvPr>
          <p:cNvGrpSpPr/>
          <p:nvPr/>
        </p:nvGrpSpPr>
        <p:grpSpPr>
          <a:xfrm>
            <a:off x="5396002" y="110714"/>
            <a:ext cx="6533971" cy="666843"/>
            <a:chOff x="5396002" y="110714"/>
            <a:chExt cx="6533971" cy="666843"/>
          </a:xfrm>
        </p:grpSpPr>
        <p:pic>
          <p:nvPicPr>
            <p:cNvPr id="5" name="Imagen 4" descr="Imagen que contiene Forma&#10;&#10;El contenido generado por IA puede ser incorrecto.">
              <a:extLst>
                <a:ext uri="{FF2B5EF4-FFF2-40B4-BE49-F238E27FC236}">
                  <a16:creationId xmlns:a16="http://schemas.microsoft.com/office/drawing/2014/main" id="{1303921B-97C5-2EF4-6A94-F9DE2A92F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39601" y="131226"/>
              <a:ext cx="590372" cy="646331"/>
            </a:xfrm>
            <a:prstGeom prst="rect">
              <a:avLst/>
            </a:prstGeom>
          </p:spPr>
        </p:pic>
        <p:sp>
          <p:nvSpPr>
            <p:cNvPr id="6" name="Rectángulo: esquinas redondeadas 5">
              <a:extLst>
                <a:ext uri="{FF2B5EF4-FFF2-40B4-BE49-F238E27FC236}">
                  <a16:creationId xmlns:a16="http://schemas.microsoft.com/office/drawing/2014/main" id="{ABD832D8-F4AE-49FF-FE30-A0C185250379}"/>
                </a:ext>
              </a:extLst>
            </p:cNvPr>
            <p:cNvSpPr/>
            <p:nvPr/>
          </p:nvSpPr>
          <p:spPr>
            <a:xfrm>
              <a:off x="5396002" y="131226"/>
              <a:ext cx="6219824" cy="646331"/>
            </a:xfrm>
            <a:prstGeom prst="roundRect">
              <a:avLst/>
            </a:prstGeom>
            <a:solidFill>
              <a:srgbClr val="7D95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869571EC-C698-2C5F-8BA5-EC533A41D1CE}"/>
                </a:ext>
              </a:extLst>
            </p:cNvPr>
            <p:cNvSpPr txBox="1"/>
            <p:nvPr/>
          </p:nvSpPr>
          <p:spPr>
            <a:xfrm>
              <a:off x="5453151" y="110714"/>
              <a:ext cx="62198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Da dos ejemplos de la naturaleza que se usan en la Biblia para describir nuestro nacimiento como hijos de Dios</a:t>
              </a:r>
            </a:p>
          </p:txBody>
        </p:sp>
      </p:grpSp>
      <p:grpSp>
        <p:nvGrpSpPr>
          <p:cNvPr id="3" name="Grupo 2">
            <a:extLst>
              <a:ext uri="{FF2B5EF4-FFF2-40B4-BE49-F238E27FC236}">
                <a16:creationId xmlns:a16="http://schemas.microsoft.com/office/drawing/2014/main" id="{E55BFA20-A6D1-A0DE-B453-AE0B62008910}"/>
              </a:ext>
            </a:extLst>
          </p:cNvPr>
          <p:cNvGrpSpPr/>
          <p:nvPr/>
        </p:nvGrpSpPr>
        <p:grpSpPr>
          <a:xfrm>
            <a:off x="4805629" y="131226"/>
            <a:ext cx="590372" cy="646331"/>
            <a:chOff x="4805629" y="131226"/>
            <a:chExt cx="590372" cy="646331"/>
          </a:xfrm>
        </p:grpSpPr>
        <p:pic>
          <p:nvPicPr>
            <p:cNvPr id="4" name="Imagen 3" descr="Imagen que contiene Forma&#10;&#10;El contenido generado por IA puede ser incorrecto.">
              <a:extLst>
                <a:ext uri="{FF2B5EF4-FFF2-40B4-BE49-F238E27FC236}">
                  <a16:creationId xmlns:a16="http://schemas.microsoft.com/office/drawing/2014/main" id="{7BD0F5F2-F86C-4919-4A8D-1C04AE899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629" y="131226"/>
              <a:ext cx="590372" cy="646331"/>
            </a:xfrm>
            <a:prstGeom prst="rect">
              <a:avLst/>
            </a:prstGeom>
          </p:spPr>
        </p:pic>
        <p:sp>
          <p:nvSpPr>
            <p:cNvPr id="7" name="CuadroTexto 6">
              <a:extLst>
                <a:ext uri="{FF2B5EF4-FFF2-40B4-BE49-F238E27FC236}">
                  <a16:creationId xmlns:a16="http://schemas.microsoft.com/office/drawing/2014/main" id="{94BAF42B-39ED-3156-BE94-A68AF9E7DC90}"/>
                </a:ext>
              </a:extLst>
            </p:cNvPr>
            <p:cNvSpPr txBox="1"/>
            <p:nvPr/>
          </p:nvSpPr>
          <p:spPr>
            <a:xfrm>
              <a:off x="4896028" y="214774"/>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grpSp>
        <p:nvGrpSpPr>
          <p:cNvPr id="19" name="Grupo 18">
            <a:extLst>
              <a:ext uri="{FF2B5EF4-FFF2-40B4-BE49-F238E27FC236}">
                <a16:creationId xmlns:a16="http://schemas.microsoft.com/office/drawing/2014/main" id="{76BC9D22-9013-693A-42BC-CC3C96536C6C}"/>
              </a:ext>
            </a:extLst>
          </p:cNvPr>
          <p:cNvGrpSpPr/>
          <p:nvPr/>
        </p:nvGrpSpPr>
        <p:grpSpPr>
          <a:xfrm>
            <a:off x="938451" y="3968250"/>
            <a:ext cx="4514700" cy="650398"/>
            <a:chOff x="938451" y="3968250"/>
            <a:chExt cx="4514700" cy="650398"/>
          </a:xfrm>
        </p:grpSpPr>
        <p:pic>
          <p:nvPicPr>
            <p:cNvPr id="13" name="Imagen 12">
              <a:extLst>
                <a:ext uri="{FF2B5EF4-FFF2-40B4-BE49-F238E27FC236}">
                  <a16:creationId xmlns:a16="http://schemas.microsoft.com/office/drawing/2014/main" id="{0EEB4951-0175-C821-37FA-5E33C351F42E}"/>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4862751" y="3969917"/>
              <a:ext cx="590400" cy="648000"/>
            </a:xfrm>
            <a:prstGeom prst="rect">
              <a:avLst/>
            </a:prstGeom>
          </p:spPr>
        </p:pic>
        <p:sp>
          <p:nvSpPr>
            <p:cNvPr id="10" name="Rectángulo: esquinas redondeadas 9">
              <a:extLst>
                <a:ext uri="{FF2B5EF4-FFF2-40B4-BE49-F238E27FC236}">
                  <a16:creationId xmlns:a16="http://schemas.microsoft.com/office/drawing/2014/main" id="{82802316-15CE-53FA-DF88-6AE8DCBD1E3E}"/>
                </a:ext>
              </a:extLst>
            </p:cNvPr>
            <p:cNvSpPr/>
            <p:nvPr/>
          </p:nvSpPr>
          <p:spPr>
            <a:xfrm>
              <a:off x="938451" y="3972317"/>
              <a:ext cx="4200524" cy="646331"/>
            </a:xfrm>
            <a:prstGeom prst="roundRect">
              <a:avLst/>
            </a:prstGeom>
            <a:solidFill>
              <a:srgbClr val="4D97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257298FB-5BB7-2231-E5AF-1715383F2E0D}"/>
                </a:ext>
              </a:extLst>
            </p:cNvPr>
            <p:cNvSpPr txBox="1"/>
            <p:nvPr/>
          </p:nvSpPr>
          <p:spPr>
            <a:xfrm>
              <a:off x="995601" y="3968250"/>
              <a:ext cx="42005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¿Cómo se ilustra con ejemplos de la naturaleza el crecimiento cristiano?</a:t>
              </a:r>
            </a:p>
          </p:txBody>
        </p:sp>
      </p:grpSp>
      <p:grpSp>
        <p:nvGrpSpPr>
          <p:cNvPr id="18" name="Grupo 17">
            <a:extLst>
              <a:ext uri="{FF2B5EF4-FFF2-40B4-BE49-F238E27FC236}">
                <a16:creationId xmlns:a16="http://schemas.microsoft.com/office/drawing/2014/main" id="{1D289E69-E7D0-A46D-0120-7520633F3796}"/>
              </a:ext>
            </a:extLst>
          </p:cNvPr>
          <p:cNvGrpSpPr/>
          <p:nvPr/>
        </p:nvGrpSpPr>
        <p:grpSpPr>
          <a:xfrm>
            <a:off x="348078" y="3972315"/>
            <a:ext cx="590400" cy="648000"/>
            <a:chOff x="348078" y="3972315"/>
            <a:chExt cx="590400" cy="648000"/>
          </a:xfrm>
        </p:grpSpPr>
        <p:pic>
          <p:nvPicPr>
            <p:cNvPr id="8" name="Imagen 7">
              <a:extLst>
                <a:ext uri="{FF2B5EF4-FFF2-40B4-BE49-F238E27FC236}">
                  <a16:creationId xmlns:a16="http://schemas.microsoft.com/office/drawing/2014/main" id="{00CCF46F-085B-8991-5BC0-062E09B4A6C7}"/>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48078" y="3972315"/>
              <a:ext cx="590400" cy="648000"/>
            </a:xfrm>
            <a:prstGeom prst="rect">
              <a:avLst/>
            </a:prstGeom>
          </p:spPr>
        </p:pic>
        <p:sp>
          <p:nvSpPr>
            <p:cNvPr id="12" name="CuadroTexto 11">
              <a:extLst>
                <a:ext uri="{FF2B5EF4-FFF2-40B4-BE49-F238E27FC236}">
                  <a16:creationId xmlns:a16="http://schemas.microsoft.com/office/drawing/2014/main" id="{2ED44EB3-1F4A-C17E-E0F7-F5702A9CECAF}"/>
                </a:ext>
              </a:extLst>
            </p:cNvPr>
            <p:cNvSpPr txBox="1"/>
            <p:nvPr/>
          </p:nvSpPr>
          <p:spPr>
            <a:xfrm>
              <a:off x="438477" y="4055865"/>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sp>
        <p:nvSpPr>
          <p:cNvPr id="9" name="CuadroTexto 8">
            <a:extLst>
              <a:ext uri="{FF2B5EF4-FFF2-40B4-BE49-F238E27FC236}">
                <a16:creationId xmlns:a16="http://schemas.microsoft.com/office/drawing/2014/main" id="{CEB13EDD-7632-070F-DC2C-B6C5A39EAEAB}"/>
              </a:ext>
            </a:extLst>
          </p:cNvPr>
          <p:cNvSpPr txBox="1"/>
          <p:nvPr/>
        </p:nvSpPr>
        <p:spPr>
          <a:xfrm>
            <a:off x="5967654" y="968938"/>
            <a:ext cx="5905498" cy="2308324"/>
          </a:xfrm>
          <a:prstGeom prst="rect">
            <a:avLst/>
          </a:prstGeom>
          <a:noFill/>
        </p:spPr>
        <p:txBody>
          <a:bodyPr wrap="square">
            <a:spAutoFit/>
          </a:bodyPr>
          <a:lstStyle/>
          <a:p>
            <a:r>
              <a:rPr lang="es-ES" b="1" dirty="0"/>
              <a:t>En la escritura se llama nacimiento al cambio de corazón por el cual somos hechos hijos de Dios. También se lo compara con la germinación de la buena semilla sembrada por el labrador. De igual modo se habla de los recién convertidos a Cristo como de “niños recién nacidos,” que deben ir “creciendo” (1 Pedro 2:2; Efesios 4:15). hasta llegar a la estatura de hombres en Cristo Jesús. </a:t>
            </a:r>
          </a:p>
        </p:txBody>
      </p:sp>
      <p:sp>
        <p:nvSpPr>
          <p:cNvPr id="15" name="CuadroTexto 14">
            <a:extLst>
              <a:ext uri="{FF2B5EF4-FFF2-40B4-BE49-F238E27FC236}">
                <a16:creationId xmlns:a16="http://schemas.microsoft.com/office/drawing/2014/main" id="{DEDDAF79-CDAE-F24D-848E-93CB675683EF}"/>
              </a:ext>
            </a:extLst>
          </p:cNvPr>
          <p:cNvSpPr txBox="1"/>
          <p:nvPr/>
        </p:nvSpPr>
        <p:spPr>
          <a:xfrm>
            <a:off x="174480" y="4888900"/>
            <a:ext cx="6163056" cy="1754326"/>
          </a:xfrm>
          <a:prstGeom prst="rect">
            <a:avLst/>
          </a:prstGeom>
          <a:noFill/>
        </p:spPr>
        <p:txBody>
          <a:bodyPr wrap="square">
            <a:spAutoFit/>
          </a:bodyPr>
          <a:lstStyle/>
          <a:p>
            <a:r>
              <a:rPr lang="es-ES" b="1" dirty="0"/>
              <a:t>Como la buena simiente en el campo, tienen que crecer y dar fruto. Isaías dice que serán “llamados árboles de justicia, plantados por Jehová mismo, para que él sea glorificado.” (Isaías 61:3). Se sacan así ilustraciones del mundo natural para ayudarnos a entender mejor las verdades misteriosas de la vida espiritual.</a:t>
            </a:r>
            <a:endParaRPr lang="es-ES" dirty="0"/>
          </a:p>
        </p:txBody>
      </p:sp>
      <p:pic>
        <p:nvPicPr>
          <p:cNvPr id="16" name="Imagen 15" descr="Imagen que contiene alimentos&#10;&#10;El contenido generado por IA puede ser incorrecto.">
            <a:extLst>
              <a:ext uri="{FF2B5EF4-FFF2-40B4-BE49-F238E27FC236}">
                <a16:creationId xmlns:a16="http://schemas.microsoft.com/office/drawing/2014/main" id="{C4CC9C5C-DE16-E5E8-8345-AE7ECC806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48" y="1046142"/>
            <a:ext cx="5416697" cy="2525006"/>
          </a:xfrm>
          <a:prstGeom prst="roundRect">
            <a:avLst>
              <a:gd name="adj" fmla="val 4167"/>
            </a:avLst>
          </a:prstGeom>
          <a:solidFill>
            <a:srgbClr val="FFFFFF"/>
          </a:solidFill>
          <a:ln w="76200" cap="sq">
            <a:solidFill>
              <a:srgbClr val="7D954E"/>
            </a:solidFill>
            <a:miter lim="800000"/>
          </a:ln>
          <a:effectLst/>
          <a:scene3d>
            <a:camera prst="orthographicFront"/>
            <a:lightRig rig="threePt" dir="t">
              <a:rot lat="0" lon="0" rev="2700000"/>
            </a:lightRig>
          </a:scene3d>
          <a:sp3d>
            <a:bevelT h="38100"/>
            <a:contourClr>
              <a:srgbClr val="C0C0C0"/>
            </a:contourClr>
          </a:sp3d>
        </p:spPr>
      </p:pic>
      <p:pic>
        <p:nvPicPr>
          <p:cNvPr id="14" name="Imagen 13" descr="Imagen que contiene Patrón de fondo&#10;&#10;El contenido generado por IA puede ser incorrecto.">
            <a:extLst>
              <a:ext uri="{FF2B5EF4-FFF2-40B4-BE49-F238E27FC236}">
                <a16:creationId xmlns:a16="http://schemas.microsoft.com/office/drawing/2014/main" id="{7A6DA305-DBBE-1A2C-4B2D-147C76C9C5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6523" y="3297774"/>
            <a:ext cx="3767760" cy="3429000"/>
          </a:xfrm>
          <a:prstGeom prst="roundRect">
            <a:avLst>
              <a:gd name="adj" fmla="val 4167"/>
            </a:avLst>
          </a:prstGeom>
          <a:solidFill>
            <a:srgbClr val="FFFFFF"/>
          </a:solidFill>
          <a:ln w="76200" cap="sq">
            <a:solidFill>
              <a:srgbClr val="4D976E"/>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66478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childTnLst>
                          </p:cTn>
                        </p:par>
                        <p:par>
                          <p:cTn id="35" fill="hold">
                            <p:stCondLst>
                              <p:cond delay="500"/>
                            </p:stCondLst>
                            <p:childTnLst>
                              <p:par>
                                <p:cTn id="36" presetID="16" presetClass="entr" presetSubtype="42"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outHorizont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A175576-BB96-1112-A728-950BA83DD9DA}"/>
            </a:ext>
          </a:extLst>
        </p:cNvPr>
        <p:cNvGrpSpPr/>
        <p:nvPr/>
      </p:nvGrpSpPr>
      <p:grpSpPr>
        <a:xfrm>
          <a:off x="0" y="0"/>
          <a:ext cx="0" cy="0"/>
          <a:chOff x="0" y="0"/>
          <a:chExt cx="0" cy="0"/>
        </a:xfrm>
      </p:grpSpPr>
      <p:grpSp>
        <p:nvGrpSpPr>
          <p:cNvPr id="6" name="Grupo 5">
            <a:extLst>
              <a:ext uri="{FF2B5EF4-FFF2-40B4-BE49-F238E27FC236}">
                <a16:creationId xmlns:a16="http://schemas.microsoft.com/office/drawing/2014/main" id="{D0604B86-E6BA-1959-D7EF-8E4DED7CFF02}"/>
              </a:ext>
            </a:extLst>
          </p:cNvPr>
          <p:cNvGrpSpPr/>
          <p:nvPr/>
        </p:nvGrpSpPr>
        <p:grpSpPr>
          <a:xfrm>
            <a:off x="762002" y="54868"/>
            <a:ext cx="6533970" cy="668305"/>
            <a:chOff x="762002" y="54868"/>
            <a:chExt cx="6533970" cy="668305"/>
          </a:xfrm>
        </p:grpSpPr>
        <p:pic>
          <p:nvPicPr>
            <p:cNvPr id="16" name="Imagen 15">
              <a:extLst>
                <a:ext uri="{FF2B5EF4-FFF2-40B4-BE49-F238E27FC236}">
                  <a16:creationId xmlns:a16="http://schemas.microsoft.com/office/drawing/2014/main" id="{438D71DD-4995-D778-33DC-5EED3CEB1013}"/>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6705600" y="75173"/>
              <a:ext cx="590372" cy="648000"/>
            </a:xfrm>
            <a:prstGeom prst="rect">
              <a:avLst/>
            </a:prstGeom>
          </p:spPr>
        </p:pic>
        <p:sp>
          <p:nvSpPr>
            <p:cNvPr id="9" name="Rectángulo: esquinas redondeadas 8">
              <a:extLst>
                <a:ext uri="{FF2B5EF4-FFF2-40B4-BE49-F238E27FC236}">
                  <a16:creationId xmlns:a16="http://schemas.microsoft.com/office/drawing/2014/main" id="{CD501D78-5AB7-7A56-AC0B-2195FCDFB8F4}"/>
                </a:ext>
              </a:extLst>
            </p:cNvPr>
            <p:cNvSpPr/>
            <p:nvPr/>
          </p:nvSpPr>
          <p:spPr>
            <a:xfrm>
              <a:off x="762002" y="75380"/>
              <a:ext cx="6096000" cy="646331"/>
            </a:xfrm>
            <a:prstGeom prst="roundRect">
              <a:avLst/>
            </a:prstGeom>
            <a:solidFill>
              <a:srgbClr val="4D87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24CB7C83-8114-605C-8078-C237DB18F5D6}"/>
                </a:ext>
              </a:extLst>
            </p:cNvPr>
            <p:cNvSpPr txBox="1"/>
            <p:nvPr/>
          </p:nvSpPr>
          <p:spPr>
            <a:xfrm>
              <a:off x="819151" y="54868"/>
              <a:ext cx="58864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¿De qué manera ilustra la naturaleza que no debe haber cuidado ni ansiedad en el crecimiento cristiano?</a:t>
              </a:r>
            </a:p>
          </p:txBody>
        </p:sp>
      </p:grpSp>
      <p:grpSp>
        <p:nvGrpSpPr>
          <p:cNvPr id="2" name="Grupo 1">
            <a:extLst>
              <a:ext uri="{FF2B5EF4-FFF2-40B4-BE49-F238E27FC236}">
                <a16:creationId xmlns:a16="http://schemas.microsoft.com/office/drawing/2014/main" id="{6F1634C1-0F65-25A6-14DD-1551E5F561ED}"/>
              </a:ext>
            </a:extLst>
          </p:cNvPr>
          <p:cNvGrpSpPr/>
          <p:nvPr/>
        </p:nvGrpSpPr>
        <p:grpSpPr>
          <a:xfrm>
            <a:off x="171630" y="84698"/>
            <a:ext cx="590372" cy="648000"/>
            <a:chOff x="171630" y="84698"/>
            <a:chExt cx="590372" cy="648000"/>
          </a:xfrm>
        </p:grpSpPr>
        <p:pic>
          <p:nvPicPr>
            <p:cNvPr id="7" name="Imagen 6">
              <a:extLst>
                <a:ext uri="{FF2B5EF4-FFF2-40B4-BE49-F238E27FC236}">
                  <a16:creationId xmlns:a16="http://schemas.microsoft.com/office/drawing/2014/main" id="{CC9477E5-D2F6-C5A1-D71B-8115FEFCD052}"/>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171630" y="84698"/>
              <a:ext cx="590372" cy="648000"/>
            </a:xfrm>
            <a:prstGeom prst="rect">
              <a:avLst/>
            </a:prstGeom>
          </p:spPr>
        </p:pic>
        <p:sp>
          <p:nvSpPr>
            <p:cNvPr id="11" name="CuadroTexto 10">
              <a:extLst>
                <a:ext uri="{FF2B5EF4-FFF2-40B4-BE49-F238E27FC236}">
                  <a16:creationId xmlns:a16="http://schemas.microsoft.com/office/drawing/2014/main" id="{FBB06AE2-E371-600B-EC31-67BF86E4CC45}"/>
                </a:ext>
              </a:extLst>
            </p:cNvPr>
            <p:cNvSpPr txBox="1"/>
            <p:nvPr/>
          </p:nvSpPr>
          <p:spPr>
            <a:xfrm>
              <a:off x="262028" y="158928"/>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3</a:t>
              </a:r>
            </a:p>
          </p:txBody>
        </p:sp>
      </p:grpSp>
      <p:grpSp>
        <p:nvGrpSpPr>
          <p:cNvPr id="18" name="Grupo 17">
            <a:extLst>
              <a:ext uri="{FF2B5EF4-FFF2-40B4-BE49-F238E27FC236}">
                <a16:creationId xmlns:a16="http://schemas.microsoft.com/office/drawing/2014/main" id="{01B0A3FB-D4F1-AF68-82CD-0FA04760BF76}"/>
              </a:ext>
            </a:extLst>
          </p:cNvPr>
          <p:cNvGrpSpPr/>
          <p:nvPr/>
        </p:nvGrpSpPr>
        <p:grpSpPr>
          <a:xfrm>
            <a:off x="3300502" y="5015911"/>
            <a:ext cx="4286099" cy="650611"/>
            <a:chOff x="3300502" y="5015911"/>
            <a:chExt cx="4286099" cy="650611"/>
          </a:xfrm>
        </p:grpSpPr>
        <p:pic>
          <p:nvPicPr>
            <p:cNvPr id="17" name="Imagen 16">
              <a:extLst>
                <a:ext uri="{FF2B5EF4-FFF2-40B4-BE49-F238E27FC236}">
                  <a16:creationId xmlns:a16="http://schemas.microsoft.com/office/drawing/2014/main" id="{2B461BF7-79C7-B8EB-A441-ABBD55283F07}"/>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flipH="1">
              <a:off x="6996201" y="5018522"/>
              <a:ext cx="590400" cy="648000"/>
            </a:xfrm>
            <a:prstGeom prst="rect">
              <a:avLst/>
            </a:prstGeom>
          </p:spPr>
        </p:pic>
        <p:sp>
          <p:nvSpPr>
            <p:cNvPr id="13" name="Rectángulo: esquinas redondeadas 12">
              <a:extLst>
                <a:ext uri="{FF2B5EF4-FFF2-40B4-BE49-F238E27FC236}">
                  <a16:creationId xmlns:a16="http://schemas.microsoft.com/office/drawing/2014/main" id="{5B48CFFB-6267-651A-8D1F-BD343735DF84}"/>
                </a:ext>
              </a:extLst>
            </p:cNvPr>
            <p:cNvSpPr/>
            <p:nvPr/>
          </p:nvSpPr>
          <p:spPr>
            <a:xfrm>
              <a:off x="3300502" y="5019978"/>
              <a:ext cx="3838574" cy="646331"/>
            </a:xfrm>
            <a:prstGeom prst="roundRect">
              <a:avLst/>
            </a:prstGeom>
            <a:solidFill>
              <a:srgbClr val="4E7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A660B643-50DA-794A-2308-339B93A93EC5}"/>
                </a:ext>
              </a:extLst>
            </p:cNvPr>
            <p:cNvSpPr txBox="1"/>
            <p:nvPr/>
          </p:nvSpPr>
          <p:spPr>
            <a:xfrm>
              <a:off x="3357652" y="5015911"/>
              <a:ext cx="36956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¿Cómo se asegura un crecimiento cristiano continuo?</a:t>
              </a:r>
            </a:p>
          </p:txBody>
        </p:sp>
      </p:grpSp>
      <p:grpSp>
        <p:nvGrpSpPr>
          <p:cNvPr id="8" name="Grupo 7">
            <a:extLst>
              <a:ext uri="{FF2B5EF4-FFF2-40B4-BE49-F238E27FC236}">
                <a16:creationId xmlns:a16="http://schemas.microsoft.com/office/drawing/2014/main" id="{2DA71558-4BB5-2967-04AC-7044F48DD3B4}"/>
              </a:ext>
            </a:extLst>
          </p:cNvPr>
          <p:cNvGrpSpPr/>
          <p:nvPr/>
        </p:nvGrpSpPr>
        <p:grpSpPr>
          <a:xfrm>
            <a:off x="2710102" y="5008991"/>
            <a:ext cx="590400" cy="648000"/>
            <a:chOff x="2710102" y="5008991"/>
            <a:chExt cx="590400" cy="648000"/>
          </a:xfrm>
        </p:grpSpPr>
        <p:pic>
          <p:nvPicPr>
            <p:cNvPr id="12" name="Imagen 11">
              <a:extLst>
                <a:ext uri="{FF2B5EF4-FFF2-40B4-BE49-F238E27FC236}">
                  <a16:creationId xmlns:a16="http://schemas.microsoft.com/office/drawing/2014/main" id="{ECE08B00-9DC9-5396-C83E-76F13A729BA7}"/>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2710102" y="5008991"/>
              <a:ext cx="590400" cy="648000"/>
            </a:xfrm>
            <a:prstGeom prst="rect">
              <a:avLst/>
            </a:prstGeom>
          </p:spPr>
        </p:pic>
        <p:sp>
          <p:nvSpPr>
            <p:cNvPr id="15" name="CuadroTexto 14">
              <a:extLst>
                <a:ext uri="{FF2B5EF4-FFF2-40B4-BE49-F238E27FC236}">
                  <a16:creationId xmlns:a16="http://schemas.microsoft.com/office/drawing/2014/main" id="{33F19B5F-F2B8-7627-F461-898FA357FE50}"/>
                </a:ext>
              </a:extLst>
            </p:cNvPr>
            <p:cNvSpPr txBox="1"/>
            <p:nvPr/>
          </p:nvSpPr>
          <p:spPr>
            <a:xfrm>
              <a:off x="2800528" y="5103526"/>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4</a:t>
              </a:r>
            </a:p>
          </p:txBody>
        </p:sp>
      </p:grpSp>
      <p:sp>
        <p:nvSpPr>
          <p:cNvPr id="3" name="CuadroTexto 2">
            <a:extLst>
              <a:ext uri="{FF2B5EF4-FFF2-40B4-BE49-F238E27FC236}">
                <a16:creationId xmlns:a16="http://schemas.microsoft.com/office/drawing/2014/main" id="{617808FF-FB5A-94B8-F991-070D4A3B69C6}"/>
              </a:ext>
            </a:extLst>
          </p:cNvPr>
          <p:cNvSpPr txBox="1"/>
          <p:nvPr/>
        </p:nvSpPr>
        <p:spPr>
          <a:xfrm>
            <a:off x="171630" y="733921"/>
            <a:ext cx="9324823" cy="4247317"/>
          </a:xfrm>
          <a:prstGeom prst="rect">
            <a:avLst/>
          </a:prstGeom>
          <a:noFill/>
        </p:spPr>
        <p:txBody>
          <a:bodyPr wrap="square">
            <a:spAutoFit/>
          </a:bodyPr>
          <a:lstStyle/>
          <a:p>
            <a:r>
              <a:rPr lang="es-ES" b="1" dirty="0"/>
              <a:t>Lo que sucede con la vida, sucede con el crecimiento. Dios es el que hace florecer el capullo y fructificar las flores. Su poder es el que hace a la simiente desarrollar “primero hierba, luego espiga, luego grano lleno en la espiga.” (Marcos 4:28). El profeta Oseas dice que Israel “echará  flores como el lirio.” “Serán revivificados como el trigo, y florecerán como la vid.” (Oseas 14:5, 7). Y el Señor Jesús dice: “Considerad los lirios, cómo crecen.” (Lucas 12:27). Las plantas y las flores no crecen por su propio cuidado, solicitud o esfuerzo, sino porque reciben lo que Dios proporcionó para favorecer su vida. El niño no puede por su solicitud o poder propio añadir algo a su estatura. Ni vosotros podréis por vuestra solicitud o esfuerzo conseguir el crecimiento espiritual. La planta y el niño crecen al recibir de la atmósfera circundante aquello que sostiene su vida: el aire, el sol y el alimento. Lo que estos dones de la naturaleza son para los animales y las plantas, llega a serlo Cristo para los que en El confían. El es su “luz eterna,” “escudo y sol.” (Isaías 60:19; Salmos 84:11). Será “como el rocío a Israel.” “Descenderá como la lluvia sobre el césped cortado.” (Oseas 14:5; Salmos 72:6). El es el agua viva, “el pan de Dios... que descendió del cielo, y da vida al mundo.”</a:t>
            </a:r>
          </a:p>
        </p:txBody>
      </p:sp>
      <p:sp>
        <p:nvSpPr>
          <p:cNvPr id="5" name="CuadroTexto 4">
            <a:extLst>
              <a:ext uri="{FF2B5EF4-FFF2-40B4-BE49-F238E27FC236}">
                <a16:creationId xmlns:a16="http://schemas.microsoft.com/office/drawing/2014/main" id="{36309DB6-E11A-C88D-5662-040A0D2D96A5}"/>
              </a:ext>
            </a:extLst>
          </p:cNvPr>
          <p:cNvSpPr txBox="1"/>
          <p:nvPr/>
        </p:nvSpPr>
        <p:spPr>
          <a:xfrm>
            <a:off x="2411745" y="5661426"/>
            <a:ext cx="8036707" cy="1200329"/>
          </a:xfrm>
          <a:prstGeom prst="rect">
            <a:avLst/>
          </a:prstGeom>
          <a:noFill/>
        </p:spPr>
        <p:txBody>
          <a:bodyPr wrap="square">
            <a:spAutoFit/>
          </a:bodyPr>
          <a:lstStyle/>
          <a:p>
            <a:r>
              <a:rPr lang="es-ES" b="1" dirty="0"/>
              <a:t>En el don incomparable de su Hijo, Dios rodeó al mundo entero con una atmósfera de gracia tan real como el aire que circula en derredor del globo. Todos los que decidan respirar esta atmósfera vivificante vivirán y crecerán hasta alcanzar la estatura de hombres y mujeres en Cristo Jesús.</a:t>
            </a:r>
          </a:p>
        </p:txBody>
      </p:sp>
      <p:pic>
        <p:nvPicPr>
          <p:cNvPr id="4" name="Imagen 3" descr="Planta con flores amarillas&#10;&#10;El contenido generado por IA puede ser incorrecto.">
            <a:extLst>
              <a:ext uri="{FF2B5EF4-FFF2-40B4-BE49-F238E27FC236}">
                <a16:creationId xmlns:a16="http://schemas.microsoft.com/office/drawing/2014/main" id="{541A9962-43D4-1918-1444-4B1143BA6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3602" y="158928"/>
            <a:ext cx="2451736" cy="4374667"/>
          </a:xfrm>
          <a:prstGeom prst="roundRect">
            <a:avLst>
              <a:gd name="adj" fmla="val 4167"/>
            </a:avLst>
          </a:prstGeom>
          <a:solidFill>
            <a:srgbClr val="FFFFFF"/>
          </a:solidFill>
          <a:ln w="76200" cap="sq">
            <a:solidFill>
              <a:srgbClr val="4D8A93"/>
            </a:solidFill>
            <a:miter lim="800000"/>
          </a:ln>
          <a:effectLst/>
          <a:scene3d>
            <a:camera prst="orthographicFront"/>
            <a:lightRig rig="threePt" dir="t">
              <a:rot lat="0" lon="0" rev="2700000"/>
            </a:lightRig>
          </a:scene3d>
          <a:sp3d>
            <a:bevelT h="38100"/>
            <a:contourClr>
              <a:srgbClr val="C0C0C0"/>
            </a:contourClr>
          </a:sp3d>
        </p:spPr>
      </p:pic>
      <p:pic>
        <p:nvPicPr>
          <p:cNvPr id="21" name="Imagen 20" descr="Imagen que contiene alimentos, azul, vidrio, florero&#10;&#10;El contenido generado por IA puede ser incorrecto.">
            <a:extLst>
              <a:ext uri="{FF2B5EF4-FFF2-40B4-BE49-F238E27FC236}">
                <a16:creationId xmlns:a16="http://schemas.microsoft.com/office/drawing/2014/main" id="{0054A854-100C-4F06-EBDE-4EFAB6A76E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6552" y="4705656"/>
            <a:ext cx="1552035" cy="2079142"/>
          </a:xfrm>
          <a:prstGeom prst="roundRect">
            <a:avLst>
              <a:gd name="adj" fmla="val 4167"/>
            </a:avLst>
          </a:prstGeom>
          <a:solidFill>
            <a:srgbClr val="FFFFFF"/>
          </a:solidFill>
          <a:ln w="76200" cap="sq">
            <a:solidFill>
              <a:srgbClr val="4E7394"/>
            </a:solidFill>
            <a:miter lim="800000"/>
          </a:ln>
          <a:effectLst/>
          <a:scene3d>
            <a:camera prst="orthographicFront"/>
            <a:lightRig rig="threePt" dir="t">
              <a:rot lat="0" lon="0" rev="2700000"/>
            </a:lightRig>
          </a:scene3d>
          <a:sp3d>
            <a:bevelT h="38100"/>
            <a:contourClr>
              <a:srgbClr val="C0C0C0"/>
            </a:contourClr>
          </a:sp3d>
        </p:spPr>
      </p:pic>
      <p:pic>
        <p:nvPicPr>
          <p:cNvPr id="23" name="Imagen 22" descr="Imagen borrosa de una persona&#10;&#10;El contenido generado por IA puede ser incorrecto.">
            <a:extLst>
              <a:ext uri="{FF2B5EF4-FFF2-40B4-BE49-F238E27FC236}">
                <a16:creationId xmlns:a16="http://schemas.microsoft.com/office/drawing/2014/main" id="{6A3014A4-74BF-8E5C-2C66-CDB28340A0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64" y="5015911"/>
            <a:ext cx="2324909" cy="1683161"/>
          </a:xfrm>
          <a:prstGeom prst="roundRect">
            <a:avLst>
              <a:gd name="adj" fmla="val 4167"/>
            </a:avLst>
          </a:prstGeom>
          <a:solidFill>
            <a:srgbClr val="FFFFFF"/>
          </a:solidFill>
          <a:ln w="76200" cap="sq">
            <a:solidFill>
              <a:srgbClr val="4E739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8418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Horizontal)">
                                      <p:cBhvr>
                                        <p:cTn id="14" dur="500"/>
                                        <p:tgtEl>
                                          <p:spTgt spid="6"/>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90"/>
                                          </p:val>
                                        </p:tav>
                                        <p:tav tm="100000">
                                          <p:val>
                                            <p:fltVal val="0"/>
                                          </p:val>
                                        </p:tav>
                                      </p:tavLst>
                                    </p:anim>
                                    <p:animEffect transition="in" filter="fade">
                                      <p:cBhvr>
                                        <p:cTn id="33" dur="500"/>
                                        <p:tgtEl>
                                          <p:spTgt spid="8"/>
                                        </p:tgtEl>
                                      </p:cBhvr>
                                    </p:animEffect>
                                  </p:childTnLst>
                                </p:cTn>
                              </p:par>
                            </p:childTnLst>
                          </p:cTn>
                        </p:par>
                        <p:par>
                          <p:cTn id="34" fill="hold">
                            <p:stCondLst>
                              <p:cond delay="500"/>
                            </p:stCondLst>
                            <p:childTnLst>
                              <p:par>
                                <p:cTn id="35" presetID="16" presetClass="entr" presetSubtype="42"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out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1+#ppt_w/2"/>
                                          </p:val>
                                        </p:tav>
                                        <p:tav tm="100000">
                                          <p:val>
                                            <p:strVal val="#ppt_x"/>
                                          </p:val>
                                        </p:tav>
                                      </p:tavLst>
                                    </p:anim>
                                    <p:anim calcmode="lin" valueType="num">
                                      <p:cBhvr additive="base">
                                        <p:cTn id="43" dur="500" fill="hold"/>
                                        <p:tgtEl>
                                          <p:spTgt spid="23"/>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0-#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a:extLst>
            <a:ext uri="{FF2B5EF4-FFF2-40B4-BE49-F238E27FC236}">
              <a16:creationId xmlns:a16="http://schemas.microsoft.com/office/drawing/2014/main" id="{BA4397FE-D245-0988-6FDC-334D4B492A55}"/>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F1AA6204-D7CB-F597-C0A8-87E248C02415}"/>
              </a:ext>
            </a:extLst>
          </p:cNvPr>
          <p:cNvGrpSpPr/>
          <p:nvPr/>
        </p:nvGrpSpPr>
        <p:grpSpPr>
          <a:xfrm>
            <a:off x="3829051" y="100824"/>
            <a:ext cx="3665643" cy="658304"/>
            <a:chOff x="3829051" y="100824"/>
            <a:chExt cx="3665643" cy="658304"/>
          </a:xfrm>
        </p:grpSpPr>
        <p:pic>
          <p:nvPicPr>
            <p:cNvPr id="6" name="Imagen 5">
              <a:extLst>
                <a:ext uri="{FF2B5EF4-FFF2-40B4-BE49-F238E27FC236}">
                  <a16:creationId xmlns:a16="http://schemas.microsoft.com/office/drawing/2014/main" id="{D7CF672F-CF78-D09F-BDC6-EDE93CF7A98F}"/>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6907256" y="111128"/>
              <a:ext cx="587438" cy="648000"/>
            </a:xfrm>
            <a:prstGeom prst="rect">
              <a:avLst/>
            </a:prstGeom>
          </p:spPr>
        </p:pic>
        <p:sp>
          <p:nvSpPr>
            <p:cNvPr id="8" name="Rectángulo: esquinas redondeadas 7">
              <a:extLst>
                <a:ext uri="{FF2B5EF4-FFF2-40B4-BE49-F238E27FC236}">
                  <a16:creationId xmlns:a16="http://schemas.microsoft.com/office/drawing/2014/main" id="{44484308-4665-66C3-A816-2CEDFCEAFAF5}"/>
                </a:ext>
              </a:extLst>
            </p:cNvPr>
            <p:cNvSpPr/>
            <p:nvPr/>
          </p:nvSpPr>
          <p:spPr>
            <a:xfrm>
              <a:off x="3829051" y="104891"/>
              <a:ext cx="3248175" cy="646331"/>
            </a:xfrm>
            <a:prstGeom prst="roundRect">
              <a:avLst/>
            </a:prstGeom>
            <a:solidFill>
              <a:srgbClr val="4D58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156C0F19-66BD-EBA1-1C34-CA58E097FB41}"/>
                </a:ext>
              </a:extLst>
            </p:cNvPr>
            <p:cNvSpPr txBox="1"/>
            <p:nvPr/>
          </p:nvSpPr>
          <p:spPr>
            <a:xfrm>
              <a:off x="3886201" y="100824"/>
              <a:ext cx="324817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¿Cuál debería ser el primer trabajo del día?</a:t>
              </a:r>
            </a:p>
          </p:txBody>
        </p:sp>
      </p:grpSp>
      <p:grpSp>
        <p:nvGrpSpPr>
          <p:cNvPr id="2" name="Grupo 1">
            <a:extLst>
              <a:ext uri="{FF2B5EF4-FFF2-40B4-BE49-F238E27FC236}">
                <a16:creationId xmlns:a16="http://schemas.microsoft.com/office/drawing/2014/main" id="{F5BC0E86-4392-56B3-27F9-225ED1395071}"/>
              </a:ext>
            </a:extLst>
          </p:cNvPr>
          <p:cNvGrpSpPr/>
          <p:nvPr/>
        </p:nvGrpSpPr>
        <p:grpSpPr>
          <a:xfrm>
            <a:off x="3233978" y="114209"/>
            <a:ext cx="590400" cy="648000"/>
            <a:chOff x="3233978" y="114209"/>
            <a:chExt cx="590400" cy="648000"/>
          </a:xfrm>
        </p:grpSpPr>
        <p:pic>
          <p:nvPicPr>
            <p:cNvPr id="7" name="Imagen 6">
              <a:extLst>
                <a:ext uri="{FF2B5EF4-FFF2-40B4-BE49-F238E27FC236}">
                  <a16:creationId xmlns:a16="http://schemas.microsoft.com/office/drawing/2014/main" id="{6858FE74-23AB-53D8-7B55-32E3B8CA4411}"/>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3233978" y="114209"/>
              <a:ext cx="590400" cy="648000"/>
            </a:xfrm>
            <a:prstGeom prst="rect">
              <a:avLst/>
            </a:prstGeom>
          </p:spPr>
        </p:pic>
        <p:sp>
          <p:nvSpPr>
            <p:cNvPr id="10" name="CuadroTexto 9">
              <a:extLst>
                <a:ext uri="{FF2B5EF4-FFF2-40B4-BE49-F238E27FC236}">
                  <a16:creationId xmlns:a16="http://schemas.microsoft.com/office/drawing/2014/main" id="{20C6B321-E04E-C954-6AA9-58D4B5B57B0F}"/>
                </a:ext>
              </a:extLst>
            </p:cNvPr>
            <p:cNvSpPr txBox="1"/>
            <p:nvPr/>
          </p:nvSpPr>
          <p:spPr>
            <a:xfrm>
              <a:off x="3367177" y="188439"/>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grpSp>
      <p:grpSp>
        <p:nvGrpSpPr>
          <p:cNvPr id="19" name="Grupo 18">
            <a:extLst>
              <a:ext uri="{FF2B5EF4-FFF2-40B4-BE49-F238E27FC236}">
                <a16:creationId xmlns:a16="http://schemas.microsoft.com/office/drawing/2014/main" id="{94EC45CD-6B74-FB15-7E0E-E595BEC668D4}"/>
              </a:ext>
            </a:extLst>
          </p:cNvPr>
          <p:cNvGrpSpPr/>
          <p:nvPr/>
        </p:nvGrpSpPr>
        <p:grpSpPr>
          <a:xfrm>
            <a:off x="681128" y="4464035"/>
            <a:ext cx="4027518" cy="654936"/>
            <a:chOff x="681128" y="4464035"/>
            <a:chExt cx="4027518" cy="654936"/>
          </a:xfrm>
        </p:grpSpPr>
        <p:pic>
          <p:nvPicPr>
            <p:cNvPr id="17" name="Imagen 16">
              <a:extLst>
                <a:ext uri="{FF2B5EF4-FFF2-40B4-BE49-F238E27FC236}">
                  <a16:creationId xmlns:a16="http://schemas.microsoft.com/office/drawing/2014/main" id="{E9359D38-7D27-3924-A950-DA3E52D2D119}"/>
                </a:ext>
              </a:extLst>
            </p:cNvPr>
            <p:cNvPicPr preferRelativeResize="0">
              <a:picLocks/>
            </p:cNvPicPr>
            <p:nvPr/>
          </p:nvPicPr>
          <p:blipFill>
            <a:blip r:embed="rId6">
              <a:extLst>
                <a:ext uri="{28A0092B-C50C-407E-A947-70E740481C1C}">
                  <a14:useLocalDpi xmlns:a14="http://schemas.microsoft.com/office/drawing/2010/main" val="0"/>
                </a:ext>
              </a:extLst>
            </a:blip>
            <a:srcRect/>
            <a:stretch/>
          </p:blipFill>
          <p:spPr>
            <a:xfrm flipH="1">
              <a:off x="4118246" y="4470971"/>
              <a:ext cx="590400" cy="648000"/>
            </a:xfrm>
            <a:prstGeom prst="rect">
              <a:avLst/>
            </a:prstGeom>
          </p:spPr>
        </p:pic>
        <p:sp>
          <p:nvSpPr>
            <p:cNvPr id="13" name="Rectángulo: esquinas redondeadas 12">
              <a:extLst>
                <a:ext uri="{FF2B5EF4-FFF2-40B4-BE49-F238E27FC236}">
                  <a16:creationId xmlns:a16="http://schemas.microsoft.com/office/drawing/2014/main" id="{9698779B-C1B2-DB91-7C77-423120D17B71}"/>
                </a:ext>
              </a:extLst>
            </p:cNvPr>
            <p:cNvSpPr/>
            <p:nvPr/>
          </p:nvSpPr>
          <p:spPr>
            <a:xfrm>
              <a:off x="681128" y="4468102"/>
              <a:ext cx="3627543" cy="646331"/>
            </a:xfrm>
            <a:prstGeom prst="roundRect">
              <a:avLst/>
            </a:prstGeom>
            <a:solidFill>
              <a:srgbClr val="6A52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B7B5397A-D673-0748-6F3B-4E37B06B859A}"/>
                </a:ext>
              </a:extLst>
            </p:cNvPr>
            <p:cNvSpPr txBox="1"/>
            <p:nvPr/>
          </p:nvSpPr>
          <p:spPr>
            <a:xfrm>
              <a:off x="738278" y="4464035"/>
              <a:ext cx="362754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¿Cómo debemos “planificar” cada día?</a:t>
              </a:r>
            </a:p>
          </p:txBody>
        </p:sp>
      </p:grpSp>
      <p:grpSp>
        <p:nvGrpSpPr>
          <p:cNvPr id="18" name="Grupo 17">
            <a:extLst>
              <a:ext uri="{FF2B5EF4-FFF2-40B4-BE49-F238E27FC236}">
                <a16:creationId xmlns:a16="http://schemas.microsoft.com/office/drawing/2014/main" id="{CB7B4F0A-86A9-13C5-32DA-EDC4229BFC97}"/>
              </a:ext>
            </a:extLst>
          </p:cNvPr>
          <p:cNvGrpSpPr/>
          <p:nvPr/>
        </p:nvGrpSpPr>
        <p:grpSpPr>
          <a:xfrm>
            <a:off x="90728" y="4480496"/>
            <a:ext cx="590400" cy="648000"/>
            <a:chOff x="90728" y="4480496"/>
            <a:chExt cx="590400" cy="648000"/>
          </a:xfrm>
        </p:grpSpPr>
        <p:pic>
          <p:nvPicPr>
            <p:cNvPr id="12" name="Imagen 11">
              <a:extLst>
                <a:ext uri="{FF2B5EF4-FFF2-40B4-BE49-F238E27FC236}">
                  <a16:creationId xmlns:a16="http://schemas.microsoft.com/office/drawing/2014/main" id="{EBBB8BED-5867-C9CD-887D-BD8A86753D63}"/>
                </a:ext>
              </a:extLst>
            </p:cNvPr>
            <p:cNvPicPr preferRelativeResize="0">
              <a:picLocks/>
            </p:cNvPicPr>
            <p:nvPr/>
          </p:nvPicPr>
          <p:blipFill>
            <a:blip r:embed="rId6">
              <a:extLst>
                <a:ext uri="{28A0092B-C50C-407E-A947-70E740481C1C}">
                  <a14:useLocalDpi xmlns:a14="http://schemas.microsoft.com/office/drawing/2010/main" val="0"/>
                </a:ext>
              </a:extLst>
            </a:blip>
            <a:srcRect/>
            <a:stretch/>
          </p:blipFill>
          <p:spPr>
            <a:xfrm>
              <a:off x="90728" y="4480496"/>
              <a:ext cx="590400" cy="648000"/>
            </a:xfrm>
            <a:prstGeom prst="rect">
              <a:avLst/>
            </a:prstGeom>
          </p:spPr>
        </p:pic>
        <p:sp>
          <p:nvSpPr>
            <p:cNvPr id="15" name="CuadroTexto 14">
              <a:extLst>
                <a:ext uri="{FF2B5EF4-FFF2-40B4-BE49-F238E27FC236}">
                  <a16:creationId xmlns:a16="http://schemas.microsoft.com/office/drawing/2014/main" id="{E081F697-D080-E864-3AF1-667DEC5B3507}"/>
                </a:ext>
              </a:extLst>
            </p:cNvPr>
            <p:cNvSpPr txBox="1"/>
            <p:nvPr/>
          </p:nvSpPr>
          <p:spPr>
            <a:xfrm>
              <a:off x="219254" y="4551650"/>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grpSp>
      <p:sp>
        <p:nvSpPr>
          <p:cNvPr id="3" name="CuadroTexto 2">
            <a:extLst>
              <a:ext uri="{FF2B5EF4-FFF2-40B4-BE49-F238E27FC236}">
                <a16:creationId xmlns:a16="http://schemas.microsoft.com/office/drawing/2014/main" id="{7C5C10DF-6AA6-E6CA-1A60-D267E49E21E6}"/>
              </a:ext>
            </a:extLst>
          </p:cNvPr>
          <p:cNvSpPr txBox="1"/>
          <p:nvPr/>
        </p:nvSpPr>
        <p:spPr>
          <a:xfrm>
            <a:off x="2971800" y="833363"/>
            <a:ext cx="9220200" cy="3693319"/>
          </a:xfrm>
          <a:prstGeom prst="rect">
            <a:avLst/>
          </a:prstGeom>
          <a:noFill/>
        </p:spPr>
        <p:txBody>
          <a:bodyPr wrap="square">
            <a:spAutoFit/>
          </a:bodyPr>
          <a:lstStyle/>
          <a:p>
            <a:r>
              <a:rPr lang="es-ES" b="1" dirty="0"/>
              <a:t>Como la flor se vuelve hacia el sol para que los brillantes rayos le ayuden a perfeccionar su belleza y simetría, así debemos volvernos hacia el Sol de justicia, a fin de que la luz celestial brille sobre nosotros y nuestro carácter se transforme a la imagen de Cristo. Muchos tienen la idea de que deben hacer alguna parte de la obra solos. Confiaron en Cristo para obtener el perdón de sus pecados, pero ahora procuran vivir rectamente por sus propios esfuerzos. Mas todo esfuerzo tal fracasará. El Señor Jesús dice: “Porque separados de mí nada podéis hacer.” Nuestro crecimiento en la gracia, nuestro gozo, nuestra utilidad, todo depende de nuestra unión con Cristo. Sólo estando en comunión con El diariamente y permaneciendo en Él cada hora es como hemos de crecer en la gracia. El no es solamente el autor de nuestra fe sino también su consumador. Ocupa el primer lugar, el último y todo otro lugar. Estará con nosotros, no sólo al principio y al fin de nuestra carrera, sino en cada paso del camino. David dice: “A Jehová he puesto siempre delante de mí; porque estando él a mi diestra, no resbalaré.”</a:t>
            </a:r>
          </a:p>
        </p:txBody>
      </p:sp>
      <p:sp>
        <p:nvSpPr>
          <p:cNvPr id="16" name="CuadroTexto 15">
            <a:extLst>
              <a:ext uri="{FF2B5EF4-FFF2-40B4-BE49-F238E27FC236}">
                <a16:creationId xmlns:a16="http://schemas.microsoft.com/office/drawing/2014/main" id="{6554A250-3D9A-7105-76DC-7419CB5E8208}"/>
              </a:ext>
            </a:extLst>
          </p:cNvPr>
          <p:cNvSpPr txBox="1"/>
          <p:nvPr/>
        </p:nvSpPr>
        <p:spPr>
          <a:xfrm>
            <a:off x="5003" y="5091316"/>
            <a:ext cx="9481897" cy="1754326"/>
          </a:xfrm>
          <a:prstGeom prst="rect">
            <a:avLst/>
          </a:prstGeom>
          <a:noFill/>
        </p:spPr>
        <p:txBody>
          <a:bodyPr wrap="square">
            <a:spAutoFit/>
          </a:bodyPr>
          <a:lstStyle/>
          <a:p>
            <a:r>
              <a:rPr lang="es-ES" b="1" dirty="0"/>
              <a:t>Conságrate a Dios todas las mañanas; haz de esto tu primer trabajo. Sea tu oración: “Tómame ¡oh Señor! como enteramente tuyo. Pongo todos mis planes a tus pies. Úsame hoy en tu servicio. Mora conmigo, y sea toda mi obra hecha en ti.” Este es un asunto diario. Cada mañana, conságrate a Dios por ese día. Somete todos tus planes a El, para ponerlos en práctica o abandonarlos, según te lo indicare su providencia. Podrás así poner cada día tu vida en las manos de Dios, y ella será cada vez más semejante a la de Cristo.</a:t>
            </a:r>
          </a:p>
        </p:txBody>
      </p:sp>
      <p:pic>
        <p:nvPicPr>
          <p:cNvPr id="4" name="Imagen 3" descr="Una planta con flores amarillas&#10;&#10;El contenido generado por IA puede ser incorrecto.">
            <a:extLst>
              <a:ext uri="{FF2B5EF4-FFF2-40B4-BE49-F238E27FC236}">
                <a16:creationId xmlns:a16="http://schemas.microsoft.com/office/drawing/2014/main" id="{B7F922B4-EB92-04D0-4FFA-E8D5819B524E}"/>
              </a:ext>
            </a:extLst>
          </p:cNvPr>
          <p:cNvPicPr>
            <a:picLocks noChangeAspect="1"/>
          </p:cNvPicPr>
          <p:nvPr/>
        </p:nvPicPr>
        <p:blipFill>
          <a:blip r:embed="rId7">
            <a:extLst>
              <a:ext uri="{28A0092B-C50C-407E-A947-70E740481C1C}">
                <a14:useLocalDpi xmlns:a14="http://schemas.microsoft.com/office/drawing/2010/main" val="0"/>
              </a:ext>
            </a:extLst>
          </a:blip>
          <a:srcRect t="68333"/>
          <a:stretch>
            <a:fillRect/>
          </a:stretch>
        </p:blipFill>
        <p:spPr>
          <a:xfrm>
            <a:off x="7943143" y="61190"/>
            <a:ext cx="3958603" cy="768145"/>
          </a:xfrm>
          <a:prstGeom prst="roundRect">
            <a:avLst>
              <a:gd name="adj" fmla="val 4167"/>
            </a:avLst>
          </a:prstGeom>
          <a:solidFill>
            <a:srgbClr val="FFFFFF"/>
          </a:solidFill>
          <a:ln w="76200" cap="sq">
            <a:solidFill>
              <a:srgbClr val="4D5895"/>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Mano de una persona&#10;&#10;El contenido generado por IA puede ser incorrecto.">
            <a:extLst>
              <a:ext uri="{FF2B5EF4-FFF2-40B4-BE49-F238E27FC236}">
                <a16:creationId xmlns:a16="http://schemas.microsoft.com/office/drawing/2014/main" id="{C91C0113-CCE9-91E0-846A-F0440F9BBE07}"/>
              </a:ext>
            </a:extLst>
          </p:cNvPr>
          <p:cNvPicPr>
            <a:picLocks noChangeAspect="1"/>
          </p:cNvPicPr>
          <p:nvPr/>
        </p:nvPicPr>
        <p:blipFill>
          <a:blip r:embed="rId8">
            <a:extLst>
              <a:ext uri="{28A0092B-C50C-407E-A947-70E740481C1C}">
                <a14:useLocalDpi xmlns:a14="http://schemas.microsoft.com/office/drawing/2010/main" val="0"/>
              </a:ext>
            </a:extLst>
          </a:blip>
          <a:srcRect l="5163"/>
          <a:stretch>
            <a:fillRect/>
          </a:stretch>
        </p:blipFill>
        <p:spPr>
          <a:xfrm>
            <a:off x="9486900" y="4944920"/>
            <a:ext cx="2614372" cy="1851890"/>
          </a:xfrm>
          <a:prstGeom prst="roundRect">
            <a:avLst>
              <a:gd name="adj" fmla="val 4167"/>
            </a:avLst>
          </a:prstGeom>
          <a:solidFill>
            <a:srgbClr val="FFFFFF"/>
          </a:solidFill>
          <a:ln w="76200" cap="sq">
            <a:solidFill>
              <a:srgbClr val="6A5299"/>
            </a:solidFill>
            <a:miter lim="800000"/>
          </a:ln>
          <a:effectLst/>
          <a:scene3d>
            <a:camera prst="orthographicFront"/>
            <a:lightRig rig="threePt" dir="t">
              <a:rot lat="0" lon="0" rev="2700000"/>
            </a:lightRig>
          </a:scene3d>
          <a:sp3d>
            <a:bevelT h="38100"/>
            <a:contourClr>
              <a:srgbClr val="C0C0C0"/>
            </a:contourClr>
          </a:sp3d>
        </p:spPr>
      </p:pic>
      <p:pic>
        <p:nvPicPr>
          <p:cNvPr id="21" name="Imagen 20" descr="Imagen digital de fuego&#10;&#10;El contenido generado por IA puede ser incorrecto.">
            <a:extLst>
              <a:ext uri="{FF2B5EF4-FFF2-40B4-BE49-F238E27FC236}">
                <a16:creationId xmlns:a16="http://schemas.microsoft.com/office/drawing/2014/main" id="{77A08E4C-174C-B96C-05AE-3168457C486B}"/>
              </a:ext>
            </a:extLst>
          </p:cNvPr>
          <p:cNvPicPr>
            <a:picLocks noChangeAspect="1"/>
          </p:cNvPicPr>
          <p:nvPr/>
        </p:nvPicPr>
        <p:blipFill rotWithShape="1">
          <a:blip r:embed="rId9">
            <a:extLst>
              <a:ext uri="{28A0092B-C50C-407E-A947-70E740481C1C}">
                <a14:useLocalDpi xmlns:a14="http://schemas.microsoft.com/office/drawing/2010/main" val="0"/>
              </a:ext>
            </a:extLst>
          </a:blip>
          <a:srcRect l="7712" r="7712"/>
          <a:stretch>
            <a:fillRect/>
          </a:stretch>
        </p:blipFill>
        <p:spPr>
          <a:xfrm>
            <a:off x="90728" y="169362"/>
            <a:ext cx="2852996" cy="4216672"/>
          </a:xfrm>
          <a:prstGeom prst="roundRect">
            <a:avLst>
              <a:gd name="adj" fmla="val 4167"/>
            </a:avLst>
          </a:prstGeom>
          <a:solidFill>
            <a:srgbClr val="FFFFFF"/>
          </a:solidFill>
          <a:ln w="76200" cap="sq">
            <a:solidFill>
              <a:srgbClr val="4D5895"/>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3132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Horizontal)">
                                      <p:cBhvr>
                                        <p:cTn id="14" dur="500"/>
                                        <p:tgtEl>
                                          <p:spTgt spid="5"/>
                                        </p:tgtEl>
                                      </p:cBhvr>
                                    </p:animEffect>
                                  </p:childTnLst>
                                </p:cTn>
                              </p:par>
                            </p:childTnLst>
                          </p:cTn>
                        </p:par>
                        <p:par>
                          <p:cTn id="15" fill="hold">
                            <p:stCondLst>
                              <p:cond delay="1000"/>
                            </p:stCondLst>
                            <p:childTnLst>
                              <p:par>
                                <p:cTn id="16" presetID="4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anim calcmode="lin" valueType="num">
                                      <p:cBhvr>
                                        <p:cTn id="19" dur="750" fill="hold"/>
                                        <p:tgtEl>
                                          <p:spTgt spid="4"/>
                                        </p:tgtEl>
                                        <p:attrNameLst>
                                          <p:attrName>ppt_w</p:attrName>
                                        </p:attrNameLst>
                                      </p:cBhvr>
                                      <p:tavLst>
                                        <p:tav tm="0" fmla="#ppt_w*sin(2.5*pi*$)">
                                          <p:val>
                                            <p:fltVal val="0"/>
                                          </p:val>
                                        </p:tav>
                                        <p:tav tm="100000">
                                          <p:val>
                                            <p:fltVal val="1"/>
                                          </p:val>
                                        </p:tav>
                                      </p:tavLst>
                                    </p:anim>
                                    <p:anim calcmode="lin" valueType="num">
                                      <p:cBhvr>
                                        <p:cTn id="20"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 calcmode="lin" valueType="num">
                                      <p:cBhvr>
                                        <p:cTn id="37" dur="500" fill="hold"/>
                                        <p:tgtEl>
                                          <p:spTgt spid="18"/>
                                        </p:tgtEl>
                                        <p:attrNameLst>
                                          <p:attrName>style.rotation</p:attrName>
                                        </p:attrNameLst>
                                      </p:cBhvr>
                                      <p:tavLst>
                                        <p:tav tm="0">
                                          <p:val>
                                            <p:fltVal val="90"/>
                                          </p:val>
                                        </p:tav>
                                        <p:tav tm="100000">
                                          <p:val>
                                            <p:fltVal val="0"/>
                                          </p:val>
                                        </p:tav>
                                      </p:tavLst>
                                    </p:anim>
                                    <p:animEffect transition="in" filter="fade">
                                      <p:cBhvr>
                                        <p:cTn id="38" dur="500"/>
                                        <p:tgtEl>
                                          <p:spTgt spid="18"/>
                                        </p:tgtEl>
                                      </p:cBhvr>
                                    </p:animEffect>
                                  </p:childTnLst>
                                </p:cTn>
                              </p:par>
                            </p:childTnLst>
                          </p:cTn>
                        </p:par>
                        <p:par>
                          <p:cTn id="39" fill="hold">
                            <p:stCondLst>
                              <p:cond delay="500"/>
                            </p:stCondLst>
                            <p:childTnLst>
                              <p:par>
                                <p:cTn id="40" presetID="16" presetClass="entr" presetSubtype="42"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out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a:extLst>
            <a:ext uri="{FF2B5EF4-FFF2-40B4-BE49-F238E27FC236}">
              <a16:creationId xmlns:a16="http://schemas.microsoft.com/office/drawing/2014/main" id="{A4907587-3F7C-23EB-DB0E-DF9F6F980A3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747A0B-064B-BA4B-0F0C-D53923D1681E}"/>
              </a:ext>
            </a:extLst>
          </p:cNvPr>
          <p:cNvSpPr txBox="1"/>
          <p:nvPr/>
        </p:nvSpPr>
        <p:spPr>
          <a:xfrm>
            <a:off x="271552" y="4954493"/>
            <a:ext cx="7758023" cy="646331"/>
          </a:xfrm>
          <a:prstGeom prst="rect">
            <a:avLst/>
          </a:prstGeom>
          <a:noFill/>
        </p:spPr>
        <p:txBody>
          <a:bodyPr wrap="square">
            <a:spAutoFit/>
          </a:bodyPr>
          <a:lstStyle/>
          <a:p>
            <a:r>
              <a:rPr lang="es-ES" b="1" dirty="0"/>
              <a:t>“__________________, __________________, __________________ enteramente de Él, es como serás transformado a Su __________________”.</a:t>
            </a:r>
          </a:p>
        </p:txBody>
      </p:sp>
      <p:grpSp>
        <p:nvGrpSpPr>
          <p:cNvPr id="4" name="Grupo 3">
            <a:extLst>
              <a:ext uri="{FF2B5EF4-FFF2-40B4-BE49-F238E27FC236}">
                <a16:creationId xmlns:a16="http://schemas.microsoft.com/office/drawing/2014/main" id="{B607ABD4-F5CF-3FF6-D484-1EB5A6D1E555}"/>
              </a:ext>
            </a:extLst>
          </p:cNvPr>
          <p:cNvGrpSpPr/>
          <p:nvPr/>
        </p:nvGrpSpPr>
        <p:grpSpPr>
          <a:xfrm>
            <a:off x="742951" y="233238"/>
            <a:ext cx="5295841" cy="653458"/>
            <a:chOff x="742951" y="233238"/>
            <a:chExt cx="5295841" cy="653458"/>
          </a:xfrm>
        </p:grpSpPr>
        <p:pic>
          <p:nvPicPr>
            <p:cNvPr id="16" name="Imagen 15">
              <a:extLst>
                <a:ext uri="{FF2B5EF4-FFF2-40B4-BE49-F238E27FC236}">
                  <a16:creationId xmlns:a16="http://schemas.microsoft.com/office/drawing/2014/main" id="{7066BE0C-8DCA-6699-22C3-6380B5316530}"/>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5448392" y="238696"/>
              <a:ext cx="590400" cy="648000"/>
            </a:xfrm>
            <a:prstGeom prst="rect">
              <a:avLst/>
            </a:prstGeom>
          </p:spPr>
        </p:pic>
        <p:sp>
          <p:nvSpPr>
            <p:cNvPr id="8" name="Rectángulo: esquinas redondeadas 7">
              <a:extLst>
                <a:ext uri="{FF2B5EF4-FFF2-40B4-BE49-F238E27FC236}">
                  <a16:creationId xmlns:a16="http://schemas.microsoft.com/office/drawing/2014/main" id="{BB9565E8-AD3D-5427-7868-568A6EFB7627}"/>
                </a:ext>
              </a:extLst>
            </p:cNvPr>
            <p:cNvSpPr/>
            <p:nvPr/>
          </p:nvSpPr>
          <p:spPr>
            <a:xfrm>
              <a:off x="742951" y="237305"/>
              <a:ext cx="4914900" cy="646331"/>
            </a:xfrm>
            <a:prstGeom prst="roundRect">
              <a:avLst/>
            </a:prstGeom>
            <a:solidFill>
              <a:srgbClr val="78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286FC15C-4B8B-7B19-3869-1640BB0F3690}"/>
                </a:ext>
              </a:extLst>
            </p:cNvPr>
            <p:cNvSpPr txBox="1"/>
            <p:nvPr/>
          </p:nvSpPr>
          <p:spPr>
            <a:xfrm>
              <a:off x="819151" y="233238"/>
              <a:ext cx="47624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¿Cómo entiendes la siguiente afirmación: “La vida en Cristo es una vida de reposo”?</a:t>
              </a:r>
            </a:p>
          </p:txBody>
        </p:sp>
      </p:grpSp>
      <p:grpSp>
        <p:nvGrpSpPr>
          <p:cNvPr id="2" name="Grupo 1">
            <a:extLst>
              <a:ext uri="{FF2B5EF4-FFF2-40B4-BE49-F238E27FC236}">
                <a16:creationId xmlns:a16="http://schemas.microsoft.com/office/drawing/2014/main" id="{25D99E31-892C-8C10-17D6-57FF33075D2F}"/>
              </a:ext>
            </a:extLst>
          </p:cNvPr>
          <p:cNvGrpSpPr/>
          <p:nvPr/>
        </p:nvGrpSpPr>
        <p:grpSpPr>
          <a:xfrm>
            <a:off x="152550" y="239703"/>
            <a:ext cx="590400" cy="648000"/>
            <a:chOff x="152550" y="239703"/>
            <a:chExt cx="590400" cy="648000"/>
          </a:xfrm>
        </p:grpSpPr>
        <p:pic>
          <p:nvPicPr>
            <p:cNvPr id="7" name="Imagen 6">
              <a:extLst>
                <a:ext uri="{FF2B5EF4-FFF2-40B4-BE49-F238E27FC236}">
                  <a16:creationId xmlns:a16="http://schemas.microsoft.com/office/drawing/2014/main" id="{1F2D8514-77B3-F16A-3C65-7382A05F0C87}"/>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152550" y="239703"/>
              <a:ext cx="590400" cy="648000"/>
            </a:xfrm>
            <a:prstGeom prst="rect">
              <a:avLst/>
            </a:prstGeom>
          </p:spPr>
        </p:pic>
        <p:sp>
          <p:nvSpPr>
            <p:cNvPr id="10" name="CuadroTexto 9">
              <a:extLst>
                <a:ext uri="{FF2B5EF4-FFF2-40B4-BE49-F238E27FC236}">
                  <a16:creationId xmlns:a16="http://schemas.microsoft.com/office/drawing/2014/main" id="{FBB1F20F-710E-8E2C-A6C7-90DAED1ABF61}"/>
                </a:ext>
              </a:extLst>
            </p:cNvPr>
            <p:cNvSpPr txBox="1"/>
            <p:nvPr/>
          </p:nvSpPr>
          <p:spPr>
            <a:xfrm>
              <a:off x="271552" y="320853"/>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grpSp>
      <p:grpSp>
        <p:nvGrpSpPr>
          <p:cNvPr id="19" name="Grupo 18">
            <a:extLst>
              <a:ext uri="{FF2B5EF4-FFF2-40B4-BE49-F238E27FC236}">
                <a16:creationId xmlns:a16="http://schemas.microsoft.com/office/drawing/2014/main" id="{00A7FC6F-9870-A14E-AC00-6B5F7351A083}"/>
              </a:ext>
            </a:extLst>
          </p:cNvPr>
          <p:cNvGrpSpPr/>
          <p:nvPr/>
        </p:nvGrpSpPr>
        <p:grpSpPr>
          <a:xfrm>
            <a:off x="723899" y="4108857"/>
            <a:ext cx="1781173" cy="646538"/>
            <a:chOff x="723899" y="4108857"/>
            <a:chExt cx="1781173" cy="646538"/>
          </a:xfrm>
        </p:grpSpPr>
        <p:pic>
          <p:nvPicPr>
            <p:cNvPr id="17" name="Imagen 16">
              <a:extLst>
                <a:ext uri="{FF2B5EF4-FFF2-40B4-BE49-F238E27FC236}">
                  <a16:creationId xmlns:a16="http://schemas.microsoft.com/office/drawing/2014/main" id="{8F542D55-1CFA-2170-0559-4B6C64814930}"/>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1914672" y="4108857"/>
              <a:ext cx="590400" cy="646331"/>
            </a:xfrm>
            <a:prstGeom prst="rect">
              <a:avLst/>
            </a:prstGeom>
          </p:spPr>
        </p:pic>
        <p:sp>
          <p:nvSpPr>
            <p:cNvPr id="13" name="Rectángulo: esquinas redondeadas 12">
              <a:extLst>
                <a:ext uri="{FF2B5EF4-FFF2-40B4-BE49-F238E27FC236}">
                  <a16:creationId xmlns:a16="http://schemas.microsoft.com/office/drawing/2014/main" id="{E7866C69-A7E7-B13D-4E4A-4E5815ED0B46}"/>
                </a:ext>
              </a:extLst>
            </p:cNvPr>
            <p:cNvSpPr/>
            <p:nvPr/>
          </p:nvSpPr>
          <p:spPr>
            <a:xfrm>
              <a:off x="742950" y="4109064"/>
              <a:ext cx="1314450" cy="646331"/>
            </a:xfrm>
            <a:prstGeom prst="roundRect">
              <a:avLst/>
            </a:prstGeom>
            <a:solidFill>
              <a:srgbClr val="954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FEE6D003-F4BF-8224-DA71-99BEDD8C766F}"/>
                </a:ext>
              </a:extLst>
            </p:cNvPr>
            <p:cNvSpPr txBox="1"/>
            <p:nvPr/>
          </p:nvSpPr>
          <p:spPr>
            <a:xfrm>
              <a:off x="723899" y="4237411"/>
              <a:ext cx="165734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Rellena</a:t>
              </a:r>
            </a:p>
          </p:txBody>
        </p:sp>
      </p:grpSp>
      <p:grpSp>
        <p:nvGrpSpPr>
          <p:cNvPr id="11" name="Grupo 10">
            <a:extLst>
              <a:ext uri="{FF2B5EF4-FFF2-40B4-BE49-F238E27FC236}">
                <a16:creationId xmlns:a16="http://schemas.microsoft.com/office/drawing/2014/main" id="{4006DC79-D480-C73B-4531-430CF3F8A4A1}"/>
              </a:ext>
            </a:extLst>
          </p:cNvPr>
          <p:cNvGrpSpPr/>
          <p:nvPr/>
        </p:nvGrpSpPr>
        <p:grpSpPr>
          <a:xfrm>
            <a:off x="152550" y="4098077"/>
            <a:ext cx="590400" cy="648000"/>
            <a:chOff x="152550" y="4098077"/>
            <a:chExt cx="590400" cy="648000"/>
          </a:xfrm>
        </p:grpSpPr>
        <p:pic>
          <p:nvPicPr>
            <p:cNvPr id="12" name="Imagen 11">
              <a:extLst>
                <a:ext uri="{FF2B5EF4-FFF2-40B4-BE49-F238E27FC236}">
                  <a16:creationId xmlns:a16="http://schemas.microsoft.com/office/drawing/2014/main" id="{505AADC9-AC0D-CD6B-430F-2954DBD71388}"/>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152550" y="4098077"/>
              <a:ext cx="590400" cy="648000"/>
            </a:xfrm>
            <a:prstGeom prst="rect">
              <a:avLst/>
            </a:prstGeom>
          </p:spPr>
        </p:pic>
        <p:sp>
          <p:nvSpPr>
            <p:cNvPr id="15" name="CuadroTexto 14">
              <a:extLst>
                <a:ext uri="{FF2B5EF4-FFF2-40B4-BE49-F238E27FC236}">
                  <a16:creationId xmlns:a16="http://schemas.microsoft.com/office/drawing/2014/main" id="{DC3F2539-E315-E7F0-1CA6-D65FEA2EB0E0}"/>
                </a:ext>
              </a:extLst>
            </p:cNvPr>
            <p:cNvSpPr txBox="1"/>
            <p:nvPr/>
          </p:nvSpPr>
          <p:spPr>
            <a:xfrm>
              <a:off x="271551" y="4192612"/>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8</a:t>
              </a:r>
            </a:p>
          </p:txBody>
        </p:sp>
      </p:grpSp>
      <p:sp>
        <p:nvSpPr>
          <p:cNvPr id="3" name="CuadroTexto 2">
            <a:extLst>
              <a:ext uri="{FF2B5EF4-FFF2-40B4-BE49-F238E27FC236}">
                <a16:creationId xmlns:a16="http://schemas.microsoft.com/office/drawing/2014/main" id="{D67A348A-40AB-74F9-4E37-94BB2B7F1C79}"/>
              </a:ext>
            </a:extLst>
          </p:cNvPr>
          <p:cNvSpPr txBox="1"/>
          <p:nvPr/>
        </p:nvSpPr>
        <p:spPr>
          <a:xfrm>
            <a:off x="152550" y="1019069"/>
            <a:ext cx="6486375" cy="2862322"/>
          </a:xfrm>
          <a:prstGeom prst="rect">
            <a:avLst/>
          </a:prstGeom>
          <a:noFill/>
        </p:spPr>
        <p:txBody>
          <a:bodyPr wrap="square">
            <a:spAutoFit/>
          </a:bodyPr>
          <a:lstStyle/>
          <a:p>
            <a:r>
              <a:rPr lang="es-ES" b="1" dirty="0"/>
              <a:t>La vida en Cristo es una vida de reposo. Tal vez no haya éxtasis de los sentimientos, pero debe haber una confianza continua y apacible. Tu esperanza no se cifra en ti mismo, sino en Cristo. Tu debilidad está unida a su fuerza, tu ignorancia a su sabiduría, tu fragilidad a su eterno poder. Así que no has de mirar a ti mismo ni depender de ti, sino mirar a Cristo. Piensa en su amor, en la belleza y perfección de su carácter. Cristo en su abnegación, Cristo en su humillación, Cristo en su pureza y santidad, Cristo en su incomparable amor: tal es el tema que debe contemplar el alma.  </a:t>
            </a:r>
          </a:p>
        </p:txBody>
      </p:sp>
      <p:sp>
        <p:nvSpPr>
          <p:cNvPr id="6" name="CuadroTexto 5">
            <a:extLst>
              <a:ext uri="{FF2B5EF4-FFF2-40B4-BE49-F238E27FC236}">
                <a16:creationId xmlns:a16="http://schemas.microsoft.com/office/drawing/2014/main" id="{7DDC495D-3313-B800-DB20-26A2C0711BF5}"/>
              </a:ext>
            </a:extLst>
          </p:cNvPr>
          <p:cNvSpPr txBox="1"/>
          <p:nvPr/>
        </p:nvSpPr>
        <p:spPr>
          <a:xfrm>
            <a:off x="271552" y="5987545"/>
            <a:ext cx="8313528" cy="646331"/>
          </a:xfrm>
          <a:prstGeom prst="rect">
            <a:avLst/>
          </a:prstGeom>
          <a:noFill/>
        </p:spPr>
        <p:txBody>
          <a:bodyPr wrap="square">
            <a:spAutoFit/>
          </a:bodyPr>
          <a:lstStyle/>
          <a:p>
            <a:r>
              <a:rPr lang="es-ES" b="1" dirty="0"/>
              <a:t>Amándole, imitándole, dependiendo enteramente de El, es como serás transformado a Su semejanza.</a:t>
            </a:r>
            <a:endParaRPr lang="es-ES" dirty="0"/>
          </a:p>
        </p:txBody>
      </p:sp>
      <p:pic>
        <p:nvPicPr>
          <p:cNvPr id="18" name="Imagen 17" descr="Imagen que contiene persona, interior, tabla, joven&#10;&#10;El contenido generado por IA puede ser incorrecto.">
            <a:extLst>
              <a:ext uri="{FF2B5EF4-FFF2-40B4-BE49-F238E27FC236}">
                <a16:creationId xmlns:a16="http://schemas.microsoft.com/office/drawing/2014/main" id="{78DFDD5A-3FA8-EBC4-5C7D-41D63AE2E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489" y="118322"/>
            <a:ext cx="4758864" cy="3648153"/>
          </a:xfrm>
          <a:prstGeom prst="roundRect">
            <a:avLst>
              <a:gd name="adj" fmla="val 4167"/>
            </a:avLst>
          </a:prstGeom>
          <a:solidFill>
            <a:srgbClr val="FFFFFF"/>
          </a:solidFill>
          <a:ln w="76200" cap="sq">
            <a:solidFill>
              <a:srgbClr val="784D98"/>
            </a:solidFill>
            <a:miter lim="800000"/>
          </a:ln>
          <a:effectLst/>
          <a:scene3d>
            <a:camera prst="orthographicFront"/>
            <a:lightRig rig="threePt" dir="t">
              <a:rot lat="0" lon="0" rev="2700000"/>
            </a:lightRig>
          </a:scene3d>
          <a:sp3d>
            <a:bevelT h="38100"/>
            <a:contourClr>
              <a:srgbClr val="C0C0C0"/>
            </a:contourClr>
          </a:sp3d>
        </p:spPr>
      </p:pic>
      <p:pic>
        <p:nvPicPr>
          <p:cNvPr id="24" name="Imagen 23" descr="Un dibujo de una persona&#10;&#10;El contenido generado por IA puede ser incorrecto.">
            <a:extLst>
              <a:ext uri="{FF2B5EF4-FFF2-40B4-BE49-F238E27FC236}">
                <a16:creationId xmlns:a16="http://schemas.microsoft.com/office/drawing/2014/main" id="{A50E1C3B-DCB3-83CF-1944-3BAD9A283E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0972" y="3881391"/>
            <a:ext cx="3468800" cy="2889537"/>
          </a:xfrm>
          <a:prstGeom prst="roundRect">
            <a:avLst>
              <a:gd name="adj" fmla="val 4167"/>
            </a:avLst>
          </a:prstGeom>
          <a:solidFill>
            <a:srgbClr val="FFFFFF"/>
          </a:solidFill>
          <a:ln w="76200" cap="sq">
            <a:solidFill>
              <a:srgbClr val="954C7C"/>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8734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childTnLst>
                          </p:cTn>
                        </p:par>
                        <p:par>
                          <p:cTn id="32" fill="hold">
                            <p:stCondLst>
                              <p:cond delay="500"/>
                            </p:stCondLst>
                            <p:childTnLst>
                              <p:par>
                                <p:cTn id="33" presetID="16" presetClass="entr" presetSubtype="42"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outHorizontal)">
                                      <p:cBhvr>
                                        <p:cTn id="35" dur="500"/>
                                        <p:tgtEl>
                                          <p:spTgt spid="1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anim calcmode="lin" valueType="num">
                                      <p:cBhvr>
                                        <p:cTn id="45" dur="500" fill="hold"/>
                                        <p:tgtEl>
                                          <p:spTgt spid="24"/>
                                        </p:tgtEl>
                                        <p:attrNameLst>
                                          <p:attrName>ppt_w</p:attrName>
                                        </p:attrNameLst>
                                      </p:cBhvr>
                                      <p:tavLst>
                                        <p:tav tm="0" fmla="#ppt_w*sin(2.5*pi*$)">
                                          <p:val>
                                            <p:fltVal val="0"/>
                                          </p:val>
                                        </p:tav>
                                        <p:tav tm="100000">
                                          <p:val>
                                            <p:fltVal val="1"/>
                                          </p:val>
                                        </p:tav>
                                      </p:tavLst>
                                    </p:anim>
                                    <p:anim calcmode="lin" valueType="num">
                                      <p:cBhvr>
                                        <p:cTn id="46" dur="500" fill="hold"/>
                                        <p:tgtEl>
                                          <p:spTgt spid="24"/>
                                        </p:tgtEl>
                                        <p:attrNameLst>
                                          <p:attrName>ppt_h</p:attrName>
                                        </p:attrNameLst>
                                      </p:cBhvr>
                                      <p:tavLst>
                                        <p:tav tm="0">
                                          <p:val>
                                            <p:strVal val="#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5000"/>
          </a:stretch>
        </a:blipFill>
        <a:effectLst/>
      </p:bgPr>
    </p:bg>
    <p:spTree>
      <p:nvGrpSpPr>
        <p:cNvPr id="1" name="">
          <a:extLst>
            <a:ext uri="{FF2B5EF4-FFF2-40B4-BE49-F238E27FC236}">
              <a16:creationId xmlns:a16="http://schemas.microsoft.com/office/drawing/2014/main" id="{7804B87A-5AA6-877F-9810-915301011E7E}"/>
            </a:ext>
          </a:extLst>
        </p:cNvPr>
        <p:cNvGrpSpPr/>
        <p:nvPr/>
      </p:nvGrpSpPr>
      <p:grpSpPr>
        <a:xfrm>
          <a:off x="0" y="0"/>
          <a:ext cx="0" cy="0"/>
          <a:chOff x="0" y="0"/>
          <a:chExt cx="0" cy="0"/>
        </a:xfrm>
      </p:grpSpPr>
      <p:grpSp>
        <p:nvGrpSpPr>
          <p:cNvPr id="6" name="Grupo 5">
            <a:extLst>
              <a:ext uri="{FF2B5EF4-FFF2-40B4-BE49-F238E27FC236}">
                <a16:creationId xmlns:a16="http://schemas.microsoft.com/office/drawing/2014/main" id="{49BFF564-1541-B5D3-D318-7AA3ED7BC0BF}"/>
              </a:ext>
            </a:extLst>
          </p:cNvPr>
          <p:cNvGrpSpPr/>
          <p:nvPr/>
        </p:nvGrpSpPr>
        <p:grpSpPr>
          <a:xfrm>
            <a:off x="4568527" y="79638"/>
            <a:ext cx="5286255" cy="652794"/>
            <a:chOff x="4568527" y="79638"/>
            <a:chExt cx="5286255" cy="652794"/>
          </a:xfrm>
        </p:grpSpPr>
        <p:pic>
          <p:nvPicPr>
            <p:cNvPr id="21" name="Imagen 20">
              <a:extLst>
                <a:ext uri="{FF2B5EF4-FFF2-40B4-BE49-F238E27FC236}">
                  <a16:creationId xmlns:a16="http://schemas.microsoft.com/office/drawing/2014/main" id="{092A96B5-99A9-CCEC-F61C-CDFFCE210DF1}"/>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9264410" y="83705"/>
              <a:ext cx="590372" cy="648727"/>
            </a:xfrm>
            <a:prstGeom prst="rect">
              <a:avLst/>
            </a:prstGeom>
          </p:spPr>
        </p:pic>
        <p:sp>
          <p:nvSpPr>
            <p:cNvPr id="14" name="Rectángulo: esquinas redondeadas 13">
              <a:extLst>
                <a:ext uri="{FF2B5EF4-FFF2-40B4-BE49-F238E27FC236}">
                  <a16:creationId xmlns:a16="http://schemas.microsoft.com/office/drawing/2014/main" id="{BE01CD6E-884B-CBE2-BE80-F3D9AD84AAC4}"/>
                </a:ext>
              </a:extLst>
            </p:cNvPr>
            <p:cNvSpPr/>
            <p:nvPr/>
          </p:nvSpPr>
          <p:spPr>
            <a:xfrm>
              <a:off x="4592251" y="84904"/>
              <a:ext cx="4933293" cy="646331"/>
            </a:xfrm>
            <a:prstGeom prst="roundRect">
              <a:avLst/>
            </a:prstGeom>
            <a:solidFill>
              <a:srgbClr val="964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5F038FC9-7D65-1F00-11C0-86FB458890FA}"/>
                </a:ext>
              </a:extLst>
            </p:cNvPr>
            <p:cNvSpPr txBox="1"/>
            <p:nvPr/>
          </p:nvSpPr>
          <p:spPr>
            <a:xfrm>
              <a:off x="4568527" y="79638"/>
              <a:ext cx="502916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rPr>
                <a:t>¿Cuál será la experiencia del corazón que más plenamente descansa en Cristo?</a:t>
              </a:r>
            </a:p>
          </p:txBody>
        </p:sp>
      </p:grpSp>
      <p:grpSp>
        <p:nvGrpSpPr>
          <p:cNvPr id="2" name="Grupo 1">
            <a:extLst>
              <a:ext uri="{FF2B5EF4-FFF2-40B4-BE49-F238E27FC236}">
                <a16:creationId xmlns:a16="http://schemas.microsoft.com/office/drawing/2014/main" id="{570863F7-A579-A479-503D-116DBD7AFA41}"/>
              </a:ext>
            </a:extLst>
          </p:cNvPr>
          <p:cNvGrpSpPr/>
          <p:nvPr/>
        </p:nvGrpSpPr>
        <p:grpSpPr>
          <a:xfrm>
            <a:off x="4001850" y="81046"/>
            <a:ext cx="590372" cy="648000"/>
            <a:chOff x="4001850" y="81046"/>
            <a:chExt cx="590372" cy="648000"/>
          </a:xfrm>
        </p:grpSpPr>
        <p:pic>
          <p:nvPicPr>
            <p:cNvPr id="13" name="Imagen 12">
              <a:extLst>
                <a:ext uri="{FF2B5EF4-FFF2-40B4-BE49-F238E27FC236}">
                  <a16:creationId xmlns:a16="http://schemas.microsoft.com/office/drawing/2014/main" id="{9C8543C5-0F1B-CDE3-8EFC-B3FCEA9F2F32}"/>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4001850" y="81046"/>
              <a:ext cx="590372" cy="648000"/>
            </a:xfrm>
            <a:prstGeom prst="rect">
              <a:avLst/>
            </a:prstGeom>
          </p:spPr>
        </p:pic>
        <p:sp>
          <p:nvSpPr>
            <p:cNvPr id="16" name="CuadroTexto 15">
              <a:extLst>
                <a:ext uri="{FF2B5EF4-FFF2-40B4-BE49-F238E27FC236}">
                  <a16:creationId xmlns:a16="http://schemas.microsoft.com/office/drawing/2014/main" id="{77D247C1-582A-A034-61CB-6FC6307660D3}"/>
                </a:ext>
              </a:extLst>
            </p:cNvPr>
            <p:cNvSpPr txBox="1"/>
            <p:nvPr/>
          </p:nvSpPr>
          <p:spPr>
            <a:xfrm>
              <a:off x="4120852" y="168452"/>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grpSp>
        <p:nvGrpSpPr>
          <p:cNvPr id="9" name="Grupo 8">
            <a:extLst>
              <a:ext uri="{FF2B5EF4-FFF2-40B4-BE49-F238E27FC236}">
                <a16:creationId xmlns:a16="http://schemas.microsoft.com/office/drawing/2014/main" id="{8B303825-7BDD-4228-09C9-01F824462E27}"/>
              </a:ext>
            </a:extLst>
          </p:cNvPr>
          <p:cNvGrpSpPr/>
          <p:nvPr/>
        </p:nvGrpSpPr>
        <p:grpSpPr>
          <a:xfrm>
            <a:off x="4592250" y="3693964"/>
            <a:ext cx="3981073" cy="652067"/>
            <a:chOff x="4592250" y="3693964"/>
            <a:chExt cx="3981073" cy="652067"/>
          </a:xfrm>
        </p:grpSpPr>
        <p:pic>
          <p:nvPicPr>
            <p:cNvPr id="22" name="Imagen 21">
              <a:extLst>
                <a:ext uri="{FF2B5EF4-FFF2-40B4-BE49-F238E27FC236}">
                  <a16:creationId xmlns:a16="http://schemas.microsoft.com/office/drawing/2014/main" id="{17A8A87D-076D-7181-B781-D42484407804}"/>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7982923" y="3698031"/>
              <a:ext cx="590400" cy="648000"/>
            </a:xfrm>
            <a:prstGeom prst="rect">
              <a:avLst/>
            </a:prstGeom>
          </p:spPr>
        </p:pic>
        <p:sp>
          <p:nvSpPr>
            <p:cNvPr id="18" name="Rectángulo: esquinas redondeadas 17">
              <a:extLst>
                <a:ext uri="{FF2B5EF4-FFF2-40B4-BE49-F238E27FC236}">
                  <a16:creationId xmlns:a16="http://schemas.microsoft.com/office/drawing/2014/main" id="{8B9739BC-0717-D5CC-1CDB-4240DDAE4C2F}"/>
                </a:ext>
              </a:extLst>
            </p:cNvPr>
            <p:cNvSpPr/>
            <p:nvPr/>
          </p:nvSpPr>
          <p:spPr>
            <a:xfrm>
              <a:off x="4592250" y="3698031"/>
              <a:ext cx="3552824" cy="646331"/>
            </a:xfrm>
            <a:prstGeom prst="roundRect">
              <a:avLst/>
            </a:prstGeom>
            <a:solidFill>
              <a:srgbClr val="966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A83A5888-350D-3975-12AA-21CC2AC7E3ED}"/>
                </a:ext>
              </a:extLst>
            </p:cNvPr>
            <p:cNvSpPr txBox="1"/>
            <p:nvPr/>
          </p:nvSpPr>
          <p:spPr>
            <a:xfrm>
              <a:off x="4649400" y="3693964"/>
              <a:ext cx="34956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 qué temas tratará Satanás de desviar nuestra atención?</a:t>
              </a:r>
            </a:p>
          </p:txBody>
        </p:sp>
      </p:grpSp>
      <p:grpSp>
        <p:nvGrpSpPr>
          <p:cNvPr id="8" name="Grupo 7">
            <a:extLst>
              <a:ext uri="{FF2B5EF4-FFF2-40B4-BE49-F238E27FC236}">
                <a16:creationId xmlns:a16="http://schemas.microsoft.com/office/drawing/2014/main" id="{F0FBD73B-275D-BDB0-4778-3E6F7580F17C}"/>
              </a:ext>
            </a:extLst>
          </p:cNvPr>
          <p:cNvGrpSpPr/>
          <p:nvPr/>
        </p:nvGrpSpPr>
        <p:grpSpPr>
          <a:xfrm>
            <a:off x="4001850" y="3688411"/>
            <a:ext cx="590400" cy="648000"/>
            <a:chOff x="4001850" y="3688411"/>
            <a:chExt cx="590400" cy="648000"/>
          </a:xfrm>
        </p:grpSpPr>
        <p:pic>
          <p:nvPicPr>
            <p:cNvPr id="17" name="Imagen 16">
              <a:extLst>
                <a:ext uri="{FF2B5EF4-FFF2-40B4-BE49-F238E27FC236}">
                  <a16:creationId xmlns:a16="http://schemas.microsoft.com/office/drawing/2014/main" id="{D659A756-0124-11B3-6404-4FB85BEC3A60}"/>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4001850" y="3688411"/>
              <a:ext cx="590400" cy="648000"/>
            </a:xfrm>
            <a:prstGeom prst="rect">
              <a:avLst/>
            </a:prstGeom>
          </p:spPr>
        </p:pic>
        <p:sp>
          <p:nvSpPr>
            <p:cNvPr id="20" name="CuadroTexto 19">
              <a:extLst>
                <a:ext uri="{FF2B5EF4-FFF2-40B4-BE49-F238E27FC236}">
                  <a16:creationId xmlns:a16="http://schemas.microsoft.com/office/drawing/2014/main" id="{454780AC-0415-9CD8-8AC3-D68ACD18C7C1}"/>
                </a:ext>
              </a:extLst>
            </p:cNvPr>
            <p:cNvSpPr txBox="1"/>
            <p:nvPr/>
          </p:nvSpPr>
          <p:spPr>
            <a:xfrm>
              <a:off x="4048234" y="3772054"/>
              <a:ext cx="528576"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10</a:t>
              </a:r>
            </a:p>
          </p:txBody>
        </p:sp>
      </p:grpSp>
      <p:sp>
        <p:nvSpPr>
          <p:cNvPr id="3" name="CuadroTexto 2">
            <a:extLst>
              <a:ext uri="{FF2B5EF4-FFF2-40B4-BE49-F238E27FC236}">
                <a16:creationId xmlns:a16="http://schemas.microsoft.com/office/drawing/2014/main" id="{C2DF1EEE-7F61-0B57-6C72-46A75021EBE7}"/>
              </a:ext>
            </a:extLst>
          </p:cNvPr>
          <p:cNvSpPr txBox="1"/>
          <p:nvPr/>
        </p:nvSpPr>
        <p:spPr>
          <a:xfrm>
            <a:off x="3581400" y="756168"/>
            <a:ext cx="8507273" cy="2862322"/>
          </a:xfrm>
          <a:prstGeom prst="rect">
            <a:avLst/>
          </a:prstGeom>
          <a:noFill/>
        </p:spPr>
        <p:txBody>
          <a:bodyPr wrap="square">
            <a:spAutoFit/>
          </a:bodyPr>
          <a:lstStyle/>
          <a:p>
            <a:r>
              <a:rPr lang="es-ES" b="1" dirty="0"/>
              <a:t>El Señor dice: “Permaneced en mí.” Estas palabras expresan una idea de descanso, estabilidad, confianza. También nos invita: “¡Venid a mí... y os daré descanso!” (Mateo 11:28). Las palabras del salmista hacen resaltar el mismo pensamiento: “Confía calladamente en Jehová, y espérale con paciencia.” E Isaías asegura que “en quietud y en confianza será vuestra fortaleza.” (Salmos 37:7; Isaías 30:15). Este descanso no se obtiene en la inactividad; porque en la invitación del Salvador la promesa de descanso va unida con un llamamiento a trabajar: “Tomad mi yugo sobre vosotros, y... hallaréis descanso.” (Mateo 11:29). El corazón que más plenamente descansa en Cristo es el más ardiente y activo en el trabajo para El.</a:t>
            </a:r>
          </a:p>
        </p:txBody>
      </p:sp>
      <p:sp>
        <p:nvSpPr>
          <p:cNvPr id="5" name="CuadroTexto 4">
            <a:extLst>
              <a:ext uri="{FF2B5EF4-FFF2-40B4-BE49-F238E27FC236}">
                <a16:creationId xmlns:a16="http://schemas.microsoft.com/office/drawing/2014/main" id="{F157DB65-A897-2FF7-82A0-2057461FEC55}"/>
              </a:ext>
            </a:extLst>
          </p:cNvPr>
          <p:cNvSpPr txBox="1"/>
          <p:nvPr/>
        </p:nvSpPr>
        <p:spPr>
          <a:xfrm>
            <a:off x="50951" y="4435941"/>
            <a:ext cx="7696049" cy="2308324"/>
          </a:xfrm>
          <a:prstGeom prst="rect">
            <a:avLst/>
          </a:prstGeom>
          <a:noFill/>
        </p:spPr>
        <p:txBody>
          <a:bodyPr wrap="square">
            <a:spAutoFit/>
          </a:bodyPr>
          <a:lstStyle/>
          <a:p>
            <a:r>
              <a:rPr lang="es-ES" b="1" dirty="0"/>
              <a:t>Cuando pensamos mucho en nosotros mismos, nos alejamos de Cristo, la fuente de la fortaleza y la vida. Por esto Satanás se esfuerza constantemente por mantener la atención apartada del Salvador, a fin de impedir la unión y comunión del alma con Cristo. Valiéndose de los placeres del mundo, los cuidados, perplejidades y tristezas de la vida, así como de nuestras propias faltas e imperfecciones, o de las ajenas, procura desviar nuestra atención hacia todas estas cosas, o hacia algunas de ellas. No nos dejemos engañar por sus maquinaciones.</a:t>
            </a:r>
          </a:p>
        </p:txBody>
      </p:sp>
      <p:pic>
        <p:nvPicPr>
          <p:cNvPr id="4" name="Imagen 3" descr="Imagen que contiene persona, foto, posando, hombre&#10;&#10;El contenido generado por IA puede ser incorrecto.">
            <a:extLst>
              <a:ext uri="{FF2B5EF4-FFF2-40B4-BE49-F238E27FC236}">
                <a16:creationId xmlns:a16="http://schemas.microsoft.com/office/drawing/2014/main" id="{7F75598E-2460-BB5F-A6C6-BB5BF7ADC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51" y="128889"/>
            <a:ext cx="3309847" cy="4281652"/>
          </a:xfrm>
          <a:prstGeom prst="roundRect">
            <a:avLst>
              <a:gd name="adj" fmla="val 4167"/>
            </a:avLst>
          </a:prstGeom>
          <a:solidFill>
            <a:srgbClr val="FFFFFF"/>
          </a:solidFill>
          <a:ln w="76200" cap="sq">
            <a:solidFill>
              <a:srgbClr val="964C56"/>
            </a:solidFill>
            <a:miter lim="800000"/>
          </a:ln>
          <a:effectLst/>
          <a:scene3d>
            <a:camera prst="orthographicFront"/>
            <a:lightRig rig="threePt" dir="t">
              <a:rot lat="0" lon="0" rev="2700000"/>
            </a:lightRig>
          </a:scene3d>
          <a:sp3d>
            <a:bevelT h="38100"/>
            <a:contourClr>
              <a:srgbClr val="C0C0C0"/>
            </a:contourClr>
          </a:sp3d>
        </p:spPr>
      </p:pic>
      <p:pic>
        <p:nvPicPr>
          <p:cNvPr id="7" name="Imagen 6" descr="Imagen que contiene hombre&#10;&#10;El contenido generado por IA puede ser incorrecto.">
            <a:extLst>
              <a:ext uri="{FF2B5EF4-FFF2-40B4-BE49-F238E27FC236}">
                <a16:creationId xmlns:a16="http://schemas.microsoft.com/office/drawing/2014/main" id="{578BF7CD-6743-0E7C-622B-F1DF7C9D4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4929" y="3602285"/>
            <a:ext cx="2523744" cy="3154680"/>
          </a:xfrm>
          <a:prstGeom prst="roundRect">
            <a:avLst>
              <a:gd name="adj" fmla="val 4167"/>
            </a:avLst>
          </a:prstGeom>
          <a:solidFill>
            <a:srgbClr val="FFFFFF"/>
          </a:solidFill>
          <a:ln w="76200" cap="sq">
            <a:solidFill>
              <a:srgbClr val="96604C"/>
            </a:solidFill>
            <a:miter lim="800000"/>
          </a:ln>
          <a:effectLst/>
          <a:scene3d>
            <a:camera prst="orthographicFront"/>
            <a:lightRig rig="threePt" dir="t">
              <a:rot lat="0" lon="0" rev="2700000"/>
            </a:lightRig>
          </a:scene3d>
          <a:sp3d>
            <a:bevelT h="38100"/>
            <a:contourClr>
              <a:srgbClr val="C0C0C0"/>
            </a:contourClr>
          </a:sp3d>
        </p:spPr>
      </p:pic>
      <p:pic>
        <p:nvPicPr>
          <p:cNvPr id="10" name="Imagen 9" descr="Un hombre sentado en el suelo&#10;&#10;El contenido generado por IA puede ser incorrecto.">
            <a:extLst>
              <a:ext uri="{FF2B5EF4-FFF2-40B4-BE49-F238E27FC236}">
                <a16:creationId xmlns:a16="http://schemas.microsoft.com/office/drawing/2014/main" id="{216C0313-D24D-6A76-A6C3-DF71B3A3B691}"/>
              </a:ext>
            </a:extLst>
          </p:cNvPr>
          <p:cNvPicPr>
            <a:picLocks noChangeAspect="1"/>
          </p:cNvPicPr>
          <p:nvPr/>
        </p:nvPicPr>
        <p:blipFill>
          <a:blip r:embed="rId7">
            <a:extLst>
              <a:ext uri="{28A0092B-C50C-407E-A947-70E740481C1C}">
                <a14:useLocalDpi xmlns:a14="http://schemas.microsoft.com/office/drawing/2010/main" val="0"/>
              </a:ext>
            </a:extLst>
          </a:blip>
          <a:srcRect l="26624" r="19141"/>
          <a:stretch>
            <a:fillRect/>
          </a:stretch>
        </p:blipFill>
        <p:spPr>
          <a:xfrm>
            <a:off x="7685427" y="4445236"/>
            <a:ext cx="1775791" cy="2299029"/>
          </a:xfrm>
          <a:prstGeom prst="roundRect">
            <a:avLst>
              <a:gd name="adj" fmla="val 4167"/>
            </a:avLst>
          </a:prstGeom>
          <a:solidFill>
            <a:srgbClr val="FFFFFF"/>
          </a:solidFill>
          <a:ln w="76200" cap="sq">
            <a:solidFill>
              <a:srgbClr val="96604C"/>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833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in)">
                                      <p:cBhvr>
                                        <p:cTn id="19" dur="750"/>
                                        <p:tgtEl>
                                          <p:spTgt spid="4"/>
                                        </p:tgtEl>
                                      </p:cBhvr>
                                    </p:animEffect>
                                  </p:childTnLst>
                                </p:cTn>
                              </p:par>
                            </p:childTnLst>
                          </p:cTn>
                        </p:par>
                        <p:par>
                          <p:cTn id="20" fill="hold">
                            <p:stCondLst>
                              <p:cond delay="75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style.rotation</p:attrName>
                                        </p:attrNameLst>
                                      </p:cBhvr>
                                      <p:tavLst>
                                        <p:tav tm="0">
                                          <p:val>
                                            <p:fltVal val="90"/>
                                          </p:val>
                                        </p:tav>
                                        <p:tav tm="100000">
                                          <p:val>
                                            <p:fltVal val="0"/>
                                          </p:val>
                                        </p:tav>
                                      </p:tavLst>
                                    </p:anim>
                                    <p:animEffect transition="in" filter="fade">
                                      <p:cBhvr>
                                        <p:cTn id="31" dur="500"/>
                                        <p:tgtEl>
                                          <p:spTgt spid="8"/>
                                        </p:tgtEl>
                                      </p:cBhvr>
                                    </p:animEffect>
                                  </p:childTnLst>
                                </p:cTn>
                              </p:par>
                            </p:childTnLst>
                          </p:cTn>
                        </p:par>
                        <p:par>
                          <p:cTn id="32" fill="hold">
                            <p:stCondLst>
                              <p:cond delay="500"/>
                            </p:stCondLst>
                            <p:childTnLst>
                              <p:par>
                                <p:cTn id="33" presetID="16" presetClass="entr" presetSubtype="42"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1"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2"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43" dur="500" fill="hold"/>
                                        <p:tgtEl>
                                          <p:spTgt spid="10"/>
                                        </p:tgtEl>
                                        <p:attrNameLst>
                                          <p:attrName>ppt_h</p:attrName>
                                        </p:attrNameLst>
                                      </p:cBhvr>
                                      <p:tavLst>
                                        <p:tav tm="0">
                                          <p:val>
                                            <p:strVal val="#ppt_h"/>
                                          </p:val>
                                        </p:tav>
                                        <p:tav tm="100000">
                                          <p:val>
                                            <p:strVal val="#ppt_h"/>
                                          </p:val>
                                        </p:tav>
                                      </p:tavLst>
                                    </p:anim>
                                    <p:anim calcmode="lin" valueType="num">
                                      <p:cBhvr>
                                        <p:cTn id="44"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5"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6"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47" dur="500" decel="50000">
                                          <p:stCondLst>
                                            <p:cond delay="0"/>
                                          </p:stCondLst>
                                        </p:cTn>
                                        <p:tgtEl>
                                          <p:spTgt spid="10"/>
                                        </p:tgtEl>
                                      </p:cBhvr>
                                    </p:animEffect>
                                  </p:childTnLst>
                                </p:cTn>
                              </p:par>
                            </p:childTnLst>
                          </p:cTn>
                        </p:par>
                        <p:par>
                          <p:cTn id="48" fill="hold">
                            <p:stCondLst>
                              <p:cond delay="500"/>
                            </p:stCondLst>
                            <p:childTnLst>
                              <p:par>
                                <p:cTn id="49" presetID="25"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2"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3"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54" dur="500" fill="hold"/>
                                        <p:tgtEl>
                                          <p:spTgt spid="7"/>
                                        </p:tgtEl>
                                        <p:attrNameLst>
                                          <p:attrName>ppt_h</p:attrName>
                                        </p:attrNameLst>
                                      </p:cBhvr>
                                      <p:tavLst>
                                        <p:tav tm="0">
                                          <p:val>
                                            <p:strVal val="#ppt_h"/>
                                          </p:val>
                                        </p:tav>
                                        <p:tav tm="100000">
                                          <p:val>
                                            <p:strVal val="#ppt_h"/>
                                          </p:val>
                                        </p:tav>
                                      </p:tavLst>
                                    </p:anim>
                                    <p:anim calcmode="lin" valueType="num">
                                      <p:cBhvr>
                                        <p:cTn id="55"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6"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7"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58" dur="500" decel="50000">
                                          <p:stCondLst>
                                            <p:cond delay="0"/>
                                          </p:stCondLst>
                                        </p:cTn>
                                        <p:tgtEl>
                                          <p:spTgt spid="7"/>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a:extLst>
            <a:ext uri="{FF2B5EF4-FFF2-40B4-BE49-F238E27FC236}">
              <a16:creationId xmlns:a16="http://schemas.microsoft.com/office/drawing/2014/main" id="{A4ECC80D-3F68-EDC3-4744-2DE3D90B6A74}"/>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A6958A91-8EB1-4EC6-41E9-76EC00EFC15E}"/>
              </a:ext>
            </a:extLst>
          </p:cNvPr>
          <p:cNvGrpSpPr/>
          <p:nvPr/>
        </p:nvGrpSpPr>
        <p:grpSpPr>
          <a:xfrm>
            <a:off x="752477" y="50724"/>
            <a:ext cx="5981520" cy="649669"/>
            <a:chOff x="752477" y="50724"/>
            <a:chExt cx="5981520" cy="649669"/>
          </a:xfrm>
        </p:grpSpPr>
        <p:pic>
          <p:nvPicPr>
            <p:cNvPr id="16" name="Imagen 15">
              <a:extLst>
                <a:ext uri="{FF2B5EF4-FFF2-40B4-BE49-F238E27FC236}">
                  <a16:creationId xmlns:a16="http://schemas.microsoft.com/office/drawing/2014/main" id="{27A287AB-223C-8E93-40F8-F19085A17C60}"/>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6143625" y="52393"/>
              <a:ext cx="590372" cy="648000"/>
            </a:xfrm>
            <a:prstGeom prst="rect">
              <a:avLst/>
            </a:prstGeom>
          </p:spPr>
        </p:pic>
        <p:sp>
          <p:nvSpPr>
            <p:cNvPr id="9" name="Rectángulo: esquinas redondeadas 8">
              <a:extLst>
                <a:ext uri="{FF2B5EF4-FFF2-40B4-BE49-F238E27FC236}">
                  <a16:creationId xmlns:a16="http://schemas.microsoft.com/office/drawing/2014/main" id="{43AA9A1E-4AEE-FFEF-33C2-D4316413D9CB}"/>
                </a:ext>
              </a:extLst>
            </p:cNvPr>
            <p:cNvSpPr/>
            <p:nvPr/>
          </p:nvSpPr>
          <p:spPr>
            <a:xfrm>
              <a:off x="752477" y="52393"/>
              <a:ext cx="5695948" cy="646331"/>
            </a:xfrm>
            <a:prstGeom prst="roundRect">
              <a:avLst/>
            </a:prstGeom>
            <a:solidFill>
              <a:srgbClr val="9782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289716C4-98C9-B573-A44C-418694201E68}"/>
                </a:ext>
              </a:extLst>
            </p:cNvPr>
            <p:cNvSpPr txBox="1"/>
            <p:nvPr/>
          </p:nvSpPr>
          <p:spPr>
            <a:xfrm>
              <a:off x="771525" y="50724"/>
              <a:ext cx="55721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¿De qué única manera puede romperse el vínculo de amor entre Cristo y la humanidad?</a:t>
              </a:r>
            </a:p>
          </p:txBody>
        </p:sp>
      </p:grpSp>
      <p:grpSp>
        <p:nvGrpSpPr>
          <p:cNvPr id="2" name="Grupo 1">
            <a:extLst>
              <a:ext uri="{FF2B5EF4-FFF2-40B4-BE49-F238E27FC236}">
                <a16:creationId xmlns:a16="http://schemas.microsoft.com/office/drawing/2014/main" id="{FC003914-36C4-9DAD-73EB-DFD5FB437842}"/>
              </a:ext>
            </a:extLst>
          </p:cNvPr>
          <p:cNvGrpSpPr/>
          <p:nvPr/>
        </p:nvGrpSpPr>
        <p:grpSpPr>
          <a:xfrm>
            <a:off x="187160" y="52393"/>
            <a:ext cx="603416" cy="648000"/>
            <a:chOff x="157343" y="52393"/>
            <a:chExt cx="603416" cy="648000"/>
          </a:xfrm>
        </p:grpSpPr>
        <p:pic>
          <p:nvPicPr>
            <p:cNvPr id="8" name="Imagen 7">
              <a:extLst>
                <a:ext uri="{FF2B5EF4-FFF2-40B4-BE49-F238E27FC236}">
                  <a16:creationId xmlns:a16="http://schemas.microsoft.com/office/drawing/2014/main" id="{0D82912F-DFA4-CAC5-68EE-3E3F0027025E}"/>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157343" y="52393"/>
              <a:ext cx="590372" cy="648000"/>
            </a:xfrm>
            <a:prstGeom prst="rect">
              <a:avLst/>
            </a:prstGeom>
          </p:spPr>
        </p:pic>
        <p:sp>
          <p:nvSpPr>
            <p:cNvPr id="11" name="CuadroTexto 10">
              <a:extLst>
                <a:ext uri="{FF2B5EF4-FFF2-40B4-BE49-F238E27FC236}">
                  <a16:creationId xmlns:a16="http://schemas.microsoft.com/office/drawing/2014/main" id="{BD40F152-BABA-D13C-00F6-F3FA0CF21BFF}"/>
                </a:ext>
              </a:extLst>
            </p:cNvPr>
            <p:cNvSpPr txBox="1"/>
            <p:nvPr/>
          </p:nvSpPr>
          <p:spPr>
            <a:xfrm>
              <a:off x="203636" y="116891"/>
              <a:ext cx="557123"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11</a:t>
              </a:r>
            </a:p>
          </p:txBody>
        </p:sp>
      </p:grpSp>
      <p:grpSp>
        <p:nvGrpSpPr>
          <p:cNvPr id="18" name="Grupo 17">
            <a:extLst>
              <a:ext uri="{FF2B5EF4-FFF2-40B4-BE49-F238E27FC236}">
                <a16:creationId xmlns:a16="http://schemas.microsoft.com/office/drawing/2014/main" id="{B2AF4271-BBD9-4BE3-3C28-D8A1D595C7AD}"/>
              </a:ext>
            </a:extLst>
          </p:cNvPr>
          <p:cNvGrpSpPr/>
          <p:nvPr/>
        </p:nvGrpSpPr>
        <p:grpSpPr>
          <a:xfrm>
            <a:off x="838111" y="2993410"/>
            <a:ext cx="4814917" cy="654465"/>
            <a:chOff x="838111" y="2993410"/>
            <a:chExt cx="4814917" cy="654465"/>
          </a:xfrm>
        </p:grpSpPr>
        <p:pic>
          <p:nvPicPr>
            <p:cNvPr id="17" name="Imagen 16">
              <a:extLst>
                <a:ext uri="{FF2B5EF4-FFF2-40B4-BE49-F238E27FC236}">
                  <a16:creationId xmlns:a16="http://schemas.microsoft.com/office/drawing/2014/main" id="{B6A522E2-D94E-2CCD-4826-609F17461DC5}"/>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flipH="1">
              <a:off x="5062628" y="2999875"/>
              <a:ext cx="590400" cy="648000"/>
            </a:xfrm>
            <a:prstGeom prst="rect">
              <a:avLst/>
            </a:prstGeom>
          </p:spPr>
        </p:pic>
        <p:sp>
          <p:nvSpPr>
            <p:cNvPr id="13" name="Rectángulo: esquinas redondeadas 12">
              <a:extLst>
                <a:ext uri="{FF2B5EF4-FFF2-40B4-BE49-F238E27FC236}">
                  <a16:creationId xmlns:a16="http://schemas.microsoft.com/office/drawing/2014/main" id="{6DC1972F-A179-37F7-EF9D-70CEBD2EB5A6}"/>
                </a:ext>
              </a:extLst>
            </p:cNvPr>
            <p:cNvSpPr/>
            <p:nvPr/>
          </p:nvSpPr>
          <p:spPr>
            <a:xfrm>
              <a:off x="838111" y="2997477"/>
              <a:ext cx="4419600" cy="646331"/>
            </a:xfrm>
            <a:prstGeom prst="roundRect">
              <a:avLst/>
            </a:prstGeom>
            <a:solidFill>
              <a:srgbClr val="958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4D21A6DB-E774-D60E-D1B9-2D84A9A1FA63}"/>
                </a:ext>
              </a:extLst>
            </p:cNvPr>
            <p:cNvSpPr txBox="1"/>
            <p:nvPr/>
          </p:nvSpPr>
          <p:spPr>
            <a:xfrm>
              <a:off x="914311" y="2993410"/>
              <a:ext cx="44196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Juan, el discípulo, no era naturalmente amoroso. ¿Cómo llegó a serlo?</a:t>
              </a:r>
            </a:p>
          </p:txBody>
        </p:sp>
      </p:grpSp>
      <p:grpSp>
        <p:nvGrpSpPr>
          <p:cNvPr id="6" name="Grupo 5">
            <a:extLst>
              <a:ext uri="{FF2B5EF4-FFF2-40B4-BE49-F238E27FC236}">
                <a16:creationId xmlns:a16="http://schemas.microsoft.com/office/drawing/2014/main" id="{580BF89A-59E2-1D63-DCFE-07D9DE26F0FB}"/>
              </a:ext>
            </a:extLst>
          </p:cNvPr>
          <p:cNvGrpSpPr/>
          <p:nvPr/>
        </p:nvGrpSpPr>
        <p:grpSpPr>
          <a:xfrm>
            <a:off x="242978" y="2993410"/>
            <a:ext cx="614183" cy="648000"/>
            <a:chOff x="242978" y="2993410"/>
            <a:chExt cx="614183" cy="648000"/>
          </a:xfrm>
        </p:grpSpPr>
        <p:pic>
          <p:nvPicPr>
            <p:cNvPr id="12" name="Imagen 11">
              <a:extLst>
                <a:ext uri="{FF2B5EF4-FFF2-40B4-BE49-F238E27FC236}">
                  <a16:creationId xmlns:a16="http://schemas.microsoft.com/office/drawing/2014/main" id="{9C19E8D8-9116-C60A-3D83-23142B94EC77}"/>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242978" y="2993410"/>
              <a:ext cx="590400" cy="648000"/>
            </a:xfrm>
            <a:prstGeom prst="rect">
              <a:avLst/>
            </a:prstGeom>
          </p:spPr>
        </p:pic>
        <p:sp>
          <p:nvSpPr>
            <p:cNvPr id="15" name="CuadroTexto 14">
              <a:extLst>
                <a:ext uri="{FF2B5EF4-FFF2-40B4-BE49-F238E27FC236}">
                  <a16:creationId xmlns:a16="http://schemas.microsoft.com/office/drawing/2014/main" id="{F845E68D-4FDC-C852-BE23-75F5C5588FDE}"/>
                </a:ext>
              </a:extLst>
            </p:cNvPr>
            <p:cNvSpPr txBox="1"/>
            <p:nvPr/>
          </p:nvSpPr>
          <p:spPr>
            <a:xfrm>
              <a:off x="309562" y="3042925"/>
              <a:ext cx="547599"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sp>
        <p:nvSpPr>
          <p:cNvPr id="3" name="CuadroTexto 2">
            <a:extLst>
              <a:ext uri="{FF2B5EF4-FFF2-40B4-BE49-F238E27FC236}">
                <a16:creationId xmlns:a16="http://schemas.microsoft.com/office/drawing/2014/main" id="{58EF442D-C922-B22B-2387-40CF01BF4C8E}"/>
              </a:ext>
            </a:extLst>
          </p:cNvPr>
          <p:cNvSpPr txBox="1"/>
          <p:nvPr/>
        </p:nvSpPr>
        <p:spPr>
          <a:xfrm>
            <a:off x="157343" y="679205"/>
            <a:ext cx="9487920" cy="2308324"/>
          </a:xfrm>
          <a:prstGeom prst="rect">
            <a:avLst/>
          </a:prstGeom>
          <a:noFill/>
        </p:spPr>
        <p:txBody>
          <a:bodyPr wrap="square">
            <a:spAutoFit/>
          </a:bodyPr>
          <a:lstStyle/>
          <a:p>
            <a:r>
              <a:rPr lang="es-ES" b="1" dirty="0"/>
              <a:t>Cuando Cristo se humanó, vinculó a la humanidad consigo mediante un lazo que ningún poder es capaz de romper, salvo la decisión del hombre mismo. Satanás nos presentará, de continuo, incentivos para inducirnos a romper ese lazo, a decidir que nos separemos de Cristo. Necesitamos velar, luchar y orar, para que nada pueda inducirnos a elegir otro maestro; pues estamos siempre libres para hacer esto. Mantengamos por lo tanto los ojos fijos en Cristo, y El nos preservará. Confiando en Jesús, estamos seguros. Nada puede arrebatarnos de su mano. Si le contemplamos constantemente, “somos transformados en la misma semejanza, de gloria en gloria, así como por el Espíritu del Señor.”</a:t>
            </a:r>
          </a:p>
        </p:txBody>
      </p:sp>
      <p:sp>
        <p:nvSpPr>
          <p:cNvPr id="5" name="CuadroTexto 4">
            <a:extLst>
              <a:ext uri="{FF2B5EF4-FFF2-40B4-BE49-F238E27FC236}">
                <a16:creationId xmlns:a16="http://schemas.microsoft.com/office/drawing/2014/main" id="{9CCE4298-F9FE-EFEC-D8A7-06E671B36CDE}"/>
              </a:ext>
            </a:extLst>
          </p:cNvPr>
          <p:cNvSpPr txBox="1"/>
          <p:nvPr/>
        </p:nvSpPr>
        <p:spPr>
          <a:xfrm>
            <a:off x="2933699" y="3728641"/>
            <a:ext cx="9248165" cy="3139321"/>
          </a:xfrm>
          <a:prstGeom prst="rect">
            <a:avLst/>
          </a:prstGeom>
          <a:noFill/>
        </p:spPr>
        <p:txBody>
          <a:bodyPr wrap="square">
            <a:spAutoFit/>
          </a:bodyPr>
          <a:lstStyle/>
          <a:p>
            <a:r>
              <a:rPr lang="es-ES" b="1" dirty="0"/>
              <a:t>La fortaleza y la paciencia, el poder y la ternura, la majestad y la mansedumbre que vio en la vida diaria del Hijo de Dios, llenaron su alma de admiración y amor. De día en día su corazón era atraído hacia Cristo, hasta que en su amor por su Maestro perdió de vista su propio yo. Su genio rencoroso y ambicioso cedió al poder transformador de Cristo. La influencia regeneradora del Espíritu Santo renovó su corazón. El poder del amor de Cristo transformó su carácter. Tal es el seguro resultado de la unión con Jesús. Cuando Cristo mora en el corazón, la naturaleza entera se transforma. El Espíritu de Cristo y su amor enternecen el corazón, subyugan el alma y elevan los pensamientos y deseos a Dios y al cielo. No sólo hacía valer sus derechos y ambicionaba honores, sino que era impetuoso y se resentía bajo las injurias. Sin embargo, cuando se le manifestó el carácter divino de Cristo, vio su propia deficiencia y este conocimiento le humilló. </a:t>
            </a:r>
          </a:p>
        </p:txBody>
      </p:sp>
      <p:pic>
        <p:nvPicPr>
          <p:cNvPr id="7" name="Imagen 6" descr="Dibujo de una cascada&#10;&#10;El contenido generado por IA puede ser incorrecto.">
            <a:extLst>
              <a:ext uri="{FF2B5EF4-FFF2-40B4-BE49-F238E27FC236}">
                <a16:creationId xmlns:a16="http://schemas.microsoft.com/office/drawing/2014/main" id="{A5B40E0E-C7C4-B061-1529-2360D1B4E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0441" y="116891"/>
            <a:ext cx="2435002" cy="2760612"/>
          </a:xfrm>
          <a:prstGeom prst="roundRect">
            <a:avLst>
              <a:gd name="adj" fmla="val 4167"/>
            </a:avLst>
          </a:prstGeom>
          <a:solidFill>
            <a:srgbClr val="FFFFFF"/>
          </a:solidFill>
          <a:ln w="76200" cap="sq">
            <a:solidFill>
              <a:srgbClr val="837139"/>
            </a:solidFill>
            <a:miter lim="800000"/>
          </a:ln>
          <a:effectLst/>
          <a:scene3d>
            <a:camera prst="orthographicFront"/>
            <a:lightRig rig="threePt" dir="t">
              <a:rot lat="0" lon="0" rev="2700000"/>
            </a:lightRig>
          </a:scene3d>
          <a:sp3d>
            <a:bevelT h="38100"/>
            <a:contourClr>
              <a:srgbClr val="C0C0C0"/>
            </a:contourClr>
          </a:sp3d>
        </p:spPr>
      </p:pic>
      <p:sp>
        <p:nvSpPr>
          <p:cNvPr id="19" name="CuadroTexto 18">
            <a:extLst>
              <a:ext uri="{FF2B5EF4-FFF2-40B4-BE49-F238E27FC236}">
                <a16:creationId xmlns:a16="http://schemas.microsoft.com/office/drawing/2014/main" id="{22796473-8FB4-7F38-C734-00B7BDB75793}"/>
              </a:ext>
            </a:extLst>
          </p:cNvPr>
          <p:cNvSpPr txBox="1"/>
          <p:nvPr/>
        </p:nvSpPr>
        <p:spPr>
          <a:xfrm>
            <a:off x="5704938" y="2890646"/>
            <a:ext cx="6244083" cy="923330"/>
          </a:xfrm>
          <a:prstGeom prst="rect">
            <a:avLst/>
          </a:prstGeom>
          <a:noFill/>
        </p:spPr>
        <p:txBody>
          <a:bodyPr wrap="square">
            <a:spAutoFit/>
          </a:bodyPr>
          <a:lstStyle/>
          <a:p>
            <a:r>
              <a:rPr lang="es-ES" b="1" dirty="0"/>
              <a:t>Aun Juan, el discípulo amado, el que más plenamente llegó a reflejar la imagen del Salvador, no poseía por naturaleza esa belleza de carácter. </a:t>
            </a:r>
            <a:endParaRPr lang="es-ES" dirty="0"/>
          </a:p>
        </p:txBody>
      </p:sp>
      <p:pic>
        <p:nvPicPr>
          <p:cNvPr id="23" name="Imagen 22" descr="Pintura de una persona&#10;&#10;El contenido generado por IA puede ser incorrecto.">
            <a:extLst>
              <a:ext uri="{FF2B5EF4-FFF2-40B4-BE49-F238E27FC236}">
                <a16:creationId xmlns:a16="http://schemas.microsoft.com/office/drawing/2014/main" id="{9344A338-3E1F-E9A4-ED89-C62B60C9E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916" y="3781185"/>
            <a:ext cx="2546784" cy="2938089"/>
          </a:xfrm>
          <a:prstGeom prst="roundRect">
            <a:avLst>
              <a:gd name="adj" fmla="val 4167"/>
            </a:avLst>
          </a:prstGeom>
          <a:solidFill>
            <a:srgbClr val="FFFFFF"/>
          </a:solidFill>
          <a:ln w="76200" cap="sq">
            <a:solidFill>
              <a:srgbClr val="958D4D"/>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6300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90"/>
                                          </p:val>
                                        </p:tav>
                                        <p:tav tm="100000">
                                          <p:val>
                                            <p:fltVal val="0"/>
                                          </p:val>
                                        </p:tav>
                                      </p:tavLst>
                                    </p:anim>
                                    <p:animEffect transition="in" filter="fade">
                                      <p:cBhvr>
                                        <p:cTn id="32" dur="500"/>
                                        <p:tgtEl>
                                          <p:spTgt spid="6"/>
                                        </p:tgtEl>
                                      </p:cBhvr>
                                    </p:animEffect>
                                  </p:childTnLst>
                                </p:cTn>
                              </p:par>
                            </p:childTnLst>
                          </p:cTn>
                        </p:par>
                        <p:par>
                          <p:cTn id="33" fill="hold">
                            <p:stCondLst>
                              <p:cond delay="500"/>
                            </p:stCondLst>
                            <p:childTnLst>
                              <p:par>
                                <p:cTn id="34" presetID="16" presetClass="entr" presetSubtype="42"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outHorizontal)">
                                      <p:cBhvr>
                                        <p:cTn id="36" dur="500"/>
                                        <p:tgtEl>
                                          <p:spTgt spid="18"/>
                                        </p:tgtEl>
                                      </p:cBhvr>
                                    </p:animEffect>
                                  </p:childTnLst>
                                </p:cTn>
                              </p:par>
                            </p:childTnLst>
                          </p:cTn>
                        </p:par>
                        <p:par>
                          <p:cTn id="37" fill="hold">
                            <p:stCondLst>
                              <p:cond delay="1000"/>
                            </p:stCondLst>
                            <p:childTnLst>
                              <p:par>
                                <p:cTn id="38" presetID="6" presetClass="entr" presetSubtype="32"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out)">
                                      <p:cBhvr>
                                        <p:cTn id="40" dur="75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9A2D64F2-CE26-D0F1-222F-28C6387E0B93}"/>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27BD49E0-BF4E-77B7-A6A9-543CABD32A34}"/>
              </a:ext>
            </a:extLst>
          </p:cNvPr>
          <p:cNvGrpSpPr/>
          <p:nvPr/>
        </p:nvGrpSpPr>
        <p:grpSpPr>
          <a:xfrm>
            <a:off x="4082705" y="120571"/>
            <a:ext cx="4828108" cy="1105118"/>
            <a:chOff x="4082705" y="120571"/>
            <a:chExt cx="4828108" cy="1105118"/>
          </a:xfrm>
        </p:grpSpPr>
        <p:pic>
          <p:nvPicPr>
            <p:cNvPr id="14" name="Imagen 13">
              <a:extLst>
                <a:ext uri="{FF2B5EF4-FFF2-40B4-BE49-F238E27FC236}">
                  <a16:creationId xmlns:a16="http://schemas.microsoft.com/office/drawing/2014/main" id="{495A2A81-105D-BACF-B8DC-2AA96E60114C}"/>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8149306" y="120571"/>
              <a:ext cx="761507" cy="1101600"/>
            </a:xfrm>
            <a:prstGeom prst="rect">
              <a:avLst/>
            </a:prstGeom>
          </p:spPr>
        </p:pic>
        <p:sp>
          <p:nvSpPr>
            <p:cNvPr id="7" name="Rectángulo: esquinas redondeadas 6">
              <a:extLst>
                <a:ext uri="{FF2B5EF4-FFF2-40B4-BE49-F238E27FC236}">
                  <a16:creationId xmlns:a16="http://schemas.microsoft.com/office/drawing/2014/main" id="{B11A5164-1ED1-1D5B-F37E-71FB487943F7}"/>
                </a:ext>
              </a:extLst>
            </p:cNvPr>
            <p:cNvSpPr/>
            <p:nvPr/>
          </p:nvSpPr>
          <p:spPr>
            <a:xfrm>
              <a:off x="4082705" y="124924"/>
              <a:ext cx="4238532" cy="1100765"/>
            </a:xfrm>
            <a:prstGeom prst="roundRect">
              <a:avLst/>
            </a:prstGeom>
            <a:solidFill>
              <a:srgbClr val="8892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9463AA1D-0DC2-ABB3-8134-2E94CF2739E2}"/>
                </a:ext>
              </a:extLst>
            </p:cNvPr>
            <p:cNvSpPr txBox="1"/>
            <p:nvPr/>
          </p:nvSpPr>
          <p:spPr>
            <a:xfrm>
              <a:off x="4149197" y="213392"/>
              <a:ext cx="423853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¿Qué lecciones aprendemos de la experiencia de los discípulos después de que Jesús regresó al cielo?</a:t>
              </a:r>
            </a:p>
          </p:txBody>
        </p:sp>
      </p:grpSp>
      <p:grpSp>
        <p:nvGrpSpPr>
          <p:cNvPr id="2" name="Grupo 1">
            <a:extLst>
              <a:ext uri="{FF2B5EF4-FFF2-40B4-BE49-F238E27FC236}">
                <a16:creationId xmlns:a16="http://schemas.microsoft.com/office/drawing/2014/main" id="{370FCFEA-51C8-7379-6698-A3AB287026C7}"/>
              </a:ext>
            </a:extLst>
          </p:cNvPr>
          <p:cNvGrpSpPr/>
          <p:nvPr/>
        </p:nvGrpSpPr>
        <p:grpSpPr>
          <a:xfrm>
            <a:off x="3354444" y="122082"/>
            <a:ext cx="761507" cy="1103607"/>
            <a:chOff x="3354444" y="122082"/>
            <a:chExt cx="761507" cy="1103607"/>
          </a:xfrm>
        </p:grpSpPr>
        <p:pic>
          <p:nvPicPr>
            <p:cNvPr id="6" name="Imagen 5">
              <a:extLst>
                <a:ext uri="{FF2B5EF4-FFF2-40B4-BE49-F238E27FC236}">
                  <a16:creationId xmlns:a16="http://schemas.microsoft.com/office/drawing/2014/main" id="{56F5A06D-6768-5B4F-3567-D0868767AA54}"/>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54444" y="122082"/>
              <a:ext cx="761507" cy="1103607"/>
            </a:xfrm>
            <a:prstGeom prst="rect">
              <a:avLst/>
            </a:prstGeom>
          </p:spPr>
        </p:pic>
        <p:sp>
          <p:nvSpPr>
            <p:cNvPr id="9" name="CuadroTexto 8">
              <a:extLst>
                <a:ext uri="{FF2B5EF4-FFF2-40B4-BE49-F238E27FC236}">
                  <a16:creationId xmlns:a16="http://schemas.microsoft.com/office/drawing/2014/main" id="{A8B00758-C07E-5738-70AC-783897D9B863}"/>
                </a:ext>
              </a:extLst>
            </p:cNvPr>
            <p:cNvSpPr txBox="1"/>
            <p:nvPr/>
          </p:nvSpPr>
          <p:spPr>
            <a:xfrm>
              <a:off x="3444480" y="431524"/>
              <a:ext cx="59037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13</a:t>
              </a:r>
            </a:p>
          </p:txBody>
        </p:sp>
      </p:grpSp>
      <p:sp>
        <p:nvSpPr>
          <p:cNvPr id="3" name="CuadroTexto 2">
            <a:extLst>
              <a:ext uri="{FF2B5EF4-FFF2-40B4-BE49-F238E27FC236}">
                <a16:creationId xmlns:a16="http://schemas.microsoft.com/office/drawing/2014/main" id="{ACFD5A41-6F5C-E87A-FB0D-9EAC8AFA24D2}"/>
              </a:ext>
            </a:extLst>
          </p:cNvPr>
          <p:cNvSpPr txBox="1"/>
          <p:nvPr/>
        </p:nvSpPr>
        <p:spPr>
          <a:xfrm>
            <a:off x="159657" y="1225689"/>
            <a:ext cx="11879943" cy="5632311"/>
          </a:xfrm>
          <a:prstGeom prst="rect">
            <a:avLst/>
          </a:prstGeom>
          <a:noFill/>
        </p:spPr>
        <p:txBody>
          <a:bodyPr wrap="square">
            <a:spAutoFit/>
          </a:bodyPr>
          <a:lstStyle/>
          <a:p>
            <a:r>
              <a:rPr lang="es-ES" b="1" dirty="0"/>
              <a:t>Al congregarse después de la ascensión, estaban ansiosos de presentar sus peticiones al Padre en el nombre de Jesús. Con solemne reverencia se postraron en oración repitiendo la promesa: “Todo cuanto pidiereis al Padre en mi nombre, él os lo dará. Hasta ahora no habéis pedido nada en mi nombre: pedid, y recibiréis, para que vuestro gozo sea completo.” (Juan 16:23, 24). Extendieron cada vez más alto la mano de la fe presentando este poderoso argumento: “¡Cristo Jesús es el que murió; más aún, el que fue levantado de entre los muertos; el que está a la diestra de Dios; el que también intercede por nosotros!” (Romanos 8:34).El día de Pentecostés les trajo la presencia del Consolador, de quien Cristo había dicho: “Estará en vosotros.” Les había dicho, además: “Os conviene que yo vaya; porque si no me fuere, el Consolador no vendrá a vosotros; mas si me fuere, os le enviaré.” (Juan 14:17; 16:7). Y desde aquel día, mediante el Espíritu, Cristo iba a morar continuamente en el corazón de sus hijos. Su unión con  ellos sería más estrecha que cuando estaba personalmente con ellos. La luz, el amor y el poder de la presencia de Cristo resplandecían de tal manera por medio de ellos que los hombres, al mirarlos, “se maravillaban; y al fin los reconocían, que eran de los que habían estado con Jesús.” (Hechos 4:13). </a:t>
            </a:r>
          </a:p>
          <a:p>
            <a:r>
              <a:rPr lang="es-ES" b="1" dirty="0"/>
              <a:t>Todo lo que Cristo fue para sus primeros discípulos desea serlo para sus hijos hoy, pues en su última oración, que elevó estando junto al pequeño grupo reunido en derredor suyo, dijo: “No ruego solamente por éstos, sino por aquellos también que han de creer en mí por medio de la palabra de ellos.”  (Juan 17:20). Oró por nosotros y pidió que fuésemos uno con El, como El es uno con el Padre. ¡Cuán preciosa unión! El Salvador había dicho de sí mismo: “No puede el Hijo hacer nada de sí mismo;” “el Padre, morando en mí, hace las obras.” (Juan 5:19; 14:10). Si Cristo está en nuestro corazón, obrará en nosotros “el querer como el hacer, por su buena voluntad.” (Filipenses 2:13). Obraremos como El obró; manifestaremos el mismo espíritu. Amándole y morando en El, creceremos “en todos respectos en el que es la cabeza, es decir, en Cristo.”</a:t>
            </a:r>
          </a:p>
        </p:txBody>
      </p:sp>
      <p:pic>
        <p:nvPicPr>
          <p:cNvPr id="4" name="Imagen 3" descr="Un grupo de personas de pie&#10;&#10;El contenido generado por IA puede ser incorrecto.">
            <a:extLst>
              <a:ext uri="{FF2B5EF4-FFF2-40B4-BE49-F238E27FC236}">
                <a16:creationId xmlns:a16="http://schemas.microsoft.com/office/drawing/2014/main" id="{D36B9032-5F08-1EF4-7D8D-AB084F8619C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31456"/>
          <a:stretch>
            <a:fillRect/>
          </a:stretch>
        </p:blipFill>
        <p:spPr>
          <a:xfrm>
            <a:off x="135924" y="122082"/>
            <a:ext cx="2956606" cy="1143804"/>
          </a:xfrm>
          <a:prstGeom prst="roundRect">
            <a:avLst>
              <a:gd name="adj" fmla="val 4167"/>
            </a:avLst>
          </a:prstGeom>
          <a:solidFill>
            <a:srgbClr val="FFFFFF"/>
          </a:solidFill>
          <a:ln w="76200" cap="sq">
            <a:solidFill>
              <a:srgbClr val="88924E"/>
            </a:solidFill>
            <a:miter lim="800000"/>
          </a:ln>
          <a:effectLst/>
          <a:scene3d>
            <a:camera prst="orthographicFront"/>
            <a:lightRig rig="threePt" dir="t">
              <a:rot lat="0" lon="0" rev="2700000"/>
            </a:lightRig>
          </a:scene3d>
          <a:sp3d>
            <a:bevelT h="38100"/>
            <a:contourClr>
              <a:srgbClr val="C0C0C0"/>
            </a:contourClr>
          </a:sp3d>
        </p:spPr>
      </p:pic>
      <p:pic>
        <p:nvPicPr>
          <p:cNvPr id="10" name="Imagen 9" descr="Un grupo de personas en un escenario&#10;&#10;El contenido generado por IA puede ser incorrecto.">
            <a:extLst>
              <a:ext uri="{FF2B5EF4-FFF2-40B4-BE49-F238E27FC236}">
                <a16:creationId xmlns:a16="http://schemas.microsoft.com/office/drawing/2014/main" id="{AE334494-CB47-3DD8-BAEB-3EF12B16B2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728" y="90454"/>
            <a:ext cx="2830337" cy="1143804"/>
          </a:xfrm>
          <a:prstGeom prst="roundRect">
            <a:avLst>
              <a:gd name="adj" fmla="val 4167"/>
            </a:avLst>
          </a:prstGeom>
          <a:solidFill>
            <a:srgbClr val="FFFFFF"/>
          </a:solidFill>
          <a:ln w="76200" cap="sq">
            <a:solidFill>
              <a:srgbClr val="88924E"/>
            </a:solidFill>
            <a:miter lim="800000"/>
          </a:ln>
          <a:effectLst/>
          <a:scene3d>
            <a:camera prst="orthographicFront"/>
            <a:lightRig rig="threePt" dir="t">
              <a:rot lat="0" lon="0" rev="2700000"/>
            </a:lightRig>
          </a:scene3d>
          <a:sp3d>
            <a:bevelT h="38100"/>
            <a:contourClr>
              <a:srgbClr val="C0C0C0"/>
            </a:contourClr>
          </a:sp3d>
        </p:spPr>
      </p:pic>
      <p:pic>
        <p:nvPicPr>
          <p:cNvPr id="11" name="Imagen 10">
            <a:hlinkClick r:id="rId7" action="ppaction://hlinksldjump"/>
            <a:extLst>
              <a:ext uri="{FF2B5EF4-FFF2-40B4-BE49-F238E27FC236}">
                <a16:creationId xmlns:a16="http://schemas.microsoft.com/office/drawing/2014/main" id="{7C711D8F-BF61-12FF-5DF3-2C6864928EB5}"/>
              </a:ext>
            </a:extLst>
          </p:cNvPr>
          <p:cNvPicPr>
            <a:picLocks noChangeAspect="1"/>
          </p:cNvPicPr>
          <p:nvPr/>
        </p:nvPicPr>
        <p:blipFill>
          <a:blip r:embed="rId8">
            <a:duotone>
              <a:prstClr val="black"/>
              <a:schemeClr val="accent6">
                <a:tint val="45000"/>
                <a:satMod val="400000"/>
              </a:schemeClr>
            </a:duotone>
          </a:blip>
          <a:stretch>
            <a:fillRect/>
          </a:stretch>
        </p:blipFill>
        <p:spPr>
          <a:xfrm>
            <a:off x="11399838" y="6132513"/>
            <a:ext cx="725487" cy="725487"/>
          </a:xfrm>
          <a:prstGeom prst="rect">
            <a:avLst/>
          </a:prstGeom>
          <a:ln>
            <a:noFill/>
          </a:ln>
        </p:spPr>
      </p:pic>
    </p:spTree>
    <p:extLst>
      <p:ext uri="{BB962C8B-B14F-4D97-AF65-F5344CB8AC3E}">
        <p14:creationId xmlns:p14="http://schemas.microsoft.com/office/powerpoint/2010/main" val="1387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Horizontal)">
                                      <p:cBhvr>
                                        <p:cTn id="14" dur="500"/>
                                        <p:tgtEl>
                                          <p:spTgt spid="5"/>
                                        </p:tgtEl>
                                      </p:cBhvr>
                                    </p:animEffect>
                                  </p:childTnLst>
                                </p:cTn>
                              </p:par>
                            </p:childTnLst>
                          </p:cTn>
                        </p:par>
                        <p:par>
                          <p:cTn id="15" fill="hold">
                            <p:stCondLst>
                              <p:cond delay="1000"/>
                            </p:stCondLst>
                            <p:childTnLst>
                              <p:par>
                                <p:cTn id="16" presetID="2" presetClass="entr" presetSubtype="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17EB3D-12DB-A698-EE00-D4514E791D41}"/>
              </a:ext>
            </a:extLst>
          </p:cNvPr>
          <p:cNvSpPr txBox="1"/>
          <p:nvPr/>
        </p:nvSpPr>
        <p:spPr>
          <a:xfrm>
            <a:off x="352424" y="3172242"/>
            <a:ext cx="11610975" cy="3267176"/>
          </a:xfrm>
          <a:prstGeom prst="rect">
            <a:avLst/>
          </a:prstGeom>
          <a:noFill/>
        </p:spPr>
        <p:txBody>
          <a:bodyPr wrap="square">
            <a:spAutoFit/>
            <a:scene3d>
              <a:camera prst="orthographicFront"/>
              <a:lightRig rig="threePt" dir="t"/>
            </a:scene3d>
            <a:sp3d extrusionH="57150">
              <a:bevelT w="38100" h="38100"/>
            </a:sp3d>
          </a:bodyPr>
          <a:lstStyle/>
          <a:p>
            <a:pPr marL="571500" lvl="0" indent="-571500">
              <a:lnSpc>
                <a:spcPct val="200000"/>
              </a:lnSpc>
              <a:buFont typeface="Wingdings 3" panose="05040102010807070707" pitchFamily="18" charset="2"/>
              <a:buChar char=""/>
              <a:defRPr/>
            </a:pPr>
            <a:r>
              <a:rPr kumimoji="0" lang="es-ES"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Capítulo 7: “</a:t>
            </a:r>
            <a:r>
              <a:rPr lang="es-ES" sz="3600" b="1" dirty="0">
                <a:solidFill>
                  <a:srgbClr val="109C97"/>
                </a:solidFill>
                <a:hlinkClick r:id="rId3" action="ppaction://hlinksldjump">
                  <a:extLst>
                    <a:ext uri="{A12FA001-AC4F-418D-AE19-62706E023703}">
                      <ahyp:hlinkClr xmlns:ahyp="http://schemas.microsoft.com/office/drawing/2018/hyperlinkcolor" val="tx"/>
                    </a:ext>
                  </a:extLst>
                </a:hlinkClick>
              </a:rPr>
              <a:t>Cómo lograr una magnífica renovación</a:t>
            </a:r>
            <a:r>
              <a:rPr kumimoji="0" lang="es-ES"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a:t>
            </a:r>
            <a:endParaRPr kumimoji="0" lang="es-ES" sz="3600" b="1" i="0" u="none" strike="noStrike" kern="1200" cap="none" spc="0" normalizeH="0" baseline="0" noProof="0" dirty="0">
              <a:ln>
                <a:noFill/>
              </a:ln>
              <a:solidFill>
                <a:srgbClr val="109C97"/>
              </a:solidFill>
              <a:effectLst/>
              <a:uLnTx/>
              <a:uFillTx/>
              <a:latin typeface="Aptos" panose="02110004020202020204"/>
            </a:endParaRPr>
          </a:p>
          <a:p>
            <a:pPr marL="571500" lvl="0" indent="-571500">
              <a:lnSpc>
                <a:spcPct val="200000"/>
              </a:lnSpc>
              <a:buFont typeface="Wingdings 3" panose="05040102010807070707" pitchFamily="18" charset="2"/>
              <a:buChar char=""/>
              <a:defRPr/>
            </a:pPr>
            <a:r>
              <a:rPr kumimoji="0" lang="es-ES"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Capítulo 8: “</a:t>
            </a:r>
            <a:r>
              <a:rPr lang="es-ES" sz="3600" b="1" dirty="0">
                <a:solidFill>
                  <a:srgbClr val="D86ECC"/>
                </a:solidFill>
                <a:hlinkClick r:id="rId4" action="ppaction://hlinksldjump">
                  <a:extLst>
                    <a:ext uri="{A12FA001-AC4F-418D-AE19-62706E023703}">
                      <ahyp:hlinkClr xmlns:ahyp="http://schemas.microsoft.com/office/drawing/2018/hyperlinkcolor" val="tx"/>
                    </a:ext>
                  </a:extLst>
                </a:hlinkClick>
              </a:rPr>
              <a:t>El secreto del crecimiento</a:t>
            </a:r>
            <a:r>
              <a:rPr kumimoji="0" lang="es-ES"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a:t>
            </a:r>
            <a:endParaRPr kumimoji="0" lang="es-ES" sz="3600" b="1" i="0" u="none" strike="noStrike" kern="1200" cap="none" spc="0" normalizeH="0" baseline="0" noProof="0" dirty="0">
              <a:ln>
                <a:noFill/>
              </a:ln>
              <a:solidFill>
                <a:srgbClr val="D86ECC"/>
              </a:solidFill>
              <a:effectLst/>
              <a:uLnTx/>
              <a:uFillTx/>
              <a:latin typeface="Aptos" panose="02110004020202020204"/>
            </a:endParaRPr>
          </a:p>
          <a:p>
            <a:pPr marL="571500" lvl="0" indent="-571500">
              <a:lnSpc>
                <a:spcPct val="200000"/>
              </a:lnSpc>
              <a:buFont typeface="Wingdings 3" panose="05040102010807070707" pitchFamily="18" charset="2"/>
              <a:buChar char=""/>
              <a:defRPr/>
            </a:pPr>
            <a:r>
              <a:rPr lang="es-ES" sz="3600" b="1" dirty="0">
                <a:solidFill>
                  <a:srgbClr val="7030A0"/>
                </a:solidFill>
                <a:hlinkClick r:id="rId5" action="ppaction://hlinksldjump">
                  <a:extLst>
                    <a:ext uri="{A12FA001-AC4F-418D-AE19-62706E023703}">
                      <ahyp:hlinkClr xmlns:ahyp="http://schemas.microsoft.com/office/drawing/2018/hyperlinkcolor" val="tx"/>
                    </a:ext>
                  </a:extLst>
                </a:hlinkClick>
              </a:rPr>
              <a:t>Capítulo 9: “El gozo de la colaboración”</a:t>
            </a:r>
            <a:endParaRPr lang="es-ES" sz="3600" b="1" dirty="0">
              <a:solidFill>
                <a:srgbClr val="7030A0"/>
              </a:solidFill>
            </a:endParaRPr>
          </a:p>
        </p:txBody>
      </p:sp>
      <p:sp>
        <p:nvSpPr>
          <p:cNvPr id="5" name="CuadroTexto 4">
            <a:extLst>
              <a:ext uri="{FF2B5EF4-FFF2-40B4-BE49-F238E27FC236}">
                <a16:creationId xmlns:a16="http://schemas.microsoft.com/office/drawing/2014/main" id="{5C3253C9-2EEF-F0EE-608F-C19026BA0C2E}"/>
              </a:ext>
            </a:extLst>
          </p:cNvPr>
          <p:cNvSpPr txBox="1"/>
          <p:nvPr/>
        </p:nvSpPr>
        <p:spPr>
          <a:xfrm>
            <a:off x="3323359" y="1460489"/>
            <a:ext cx="5545282" cy="1107996"/>
          </a:xfrm>
          <a:prstGeom prst="rect">
            <a:avLst/>
          </a:prstGeom>
          <a:solidFill>
            <a:schemeClr val="accent4">
              <a:lumMod val="75000"/>
            </a:schemeClr>
          </a:solidFill>
          <a:ln>
            <a:solidFill>
              <a:schemeClr val="accent2">
                <a:lumMod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Lección 3</a:t>
            </a:r>
          </a:p>
        </p:txBody>
      </p:sp>
      <p:sp>
        <p:nvSpPr>
          <p:cNvPr id="6" name="CuadroTexto 5">
            <a:extLst>
              <a:ext uri="{FF2B5EF4-FFF2-40B4-BE49-F238E27FC236}">
                <a16:creationId xmlns:a16="http://schemas.microsoft.com/office/drawing/2014/main" id="{A1798E01-CE41-8D65-2779-05912005A3B8}"/>
              </a:ext>
            </a:extLst>
          </p:cNvPr>
          <p:cNvSpPr txBox="1"/>
          <p:nvPr/>
        </p:nvSpPr>
        <p:spPr>
          <a:xfrm>
            <a:off x="271462" y="8917"/>
            <a:ext cx="1177290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Estas presentaciones están basadas en el libro “El camino a Cristo” de Elena G. White, y la guía de estudios preparada por los fideicomisarios del Instituto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Puedes descargar o leer el libro en </a:t>
            </a:r>
            <a:r>
              <a:rPr kumimoji="0" lang="es-ES" sz="24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hlinkClick r:id="rId6">
                  <a:extLst>
                    <a:ext uri="{A12FA001-AC4F-418D-AE19-62706E023703}">
                      <ahyp:hlinkClr xmlns:ahyp="http://schemas.microsoft.com/office/drawing/2018/hyperlinkcolor" val="tx"/>
                    </a:ext>
                  </a:extLst>
                </a:hlinkClick>
              </a:rPr>
              <a:t>https://egwwritings.org/book/b1749</a:t>
            </a:r>
            <a:r>
              <a:rPr kumimoji="0" lang="es-ES" sz="24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Lee el capítulo correspondiente del libro, y contesta estas preguntas. Haz clic en el capítulo para acceder a él.</a:t>
            </a:r>
          </a:p>
        </p:txBody>
      </p:sp>
    </p:spTree>
    <p:extLst>
      <p:ext uri="{BB962C8B-B14F-4D97-AF65-F5344CB8AC3E}">
        <p14:creationId xmlns:p14="http://schemas.microsoft.com/office/powerpoint/2010/main" val="21117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a:extLst>
            <a:ext uri="{FF2B5EF4-FFF2-40B4-BE49-F238E27FC236}">
              <a16:creationId xmlns:a16="http://schemas.microsoft.com/office/drawing/2014/main" id="{2B23B64E-622D-79B5-EC8D-05E56440B3F1}"/>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91DCF48-92E6-A592-AC03-49063FEBAF60}"/>
              </a:ext>
            </a:extLst>
          </p:cNvPr>
          <p:cNvSpPr txBox="1"/>
          <p:nvPr/>
        </p:nvSpPr>
        <p:spPr>
          <a:xfrm>
            <a:off x="95024" y="64548"/>
            <a:ext cx="438172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Capítulo 9: “El gozo de la colaboración" </a:t>
            </a:r>
          </a:p>
        </p:txBody>
      </p:sp>
      <p:grpSp>
        <p:nvGrpSpPr>
          <p:cNvPr id="17" name="Grupo 16">
            <a:extLst>
              <a:ext uri="{FF2B5EF4-FFF2-40B4-BE49-F238E27FC236}">
                <a16:creationId xmlns:a16="http://schemas.microsoft.com/office/drawing/2014/main" id="{6F6E08E4-74F2-A543-09E7-DFE06593DBF1}"/>
              </a:ext>
            </a:extLst>
          </p:cNvPr>
          <p:cNvGrpSpPr/>
          <p:nvPr/>
        </p:nvGrpSpPr>
        <p:grpSpPr>
          <a:xfrm>
            <a:off x="636626" y="455109"/>
            <a:ext cx="7505430" cy="649773"/>
            <a:chOff x="636626" y="455109"/>
            <a:chExt cx="7505430" cy="649773"/>
          </a:xfrm>
        </p:grpSpPr>
        <p:pic>
          <p:nvPicPr>
            <p:cNvPr id="9" name="Imagen 8">
              <a:extLst>
                <a:ext uri="{FF2B5EF4-FFF2-40B4-BE49-F238E27FC236}">
                  <a16:creationId xmlns:a16="http://schemas.microsoft.com/office/drawing/2014/main" id="{82E710E3-15DB-F4F4-CD26-CFAA977C5FDA}"/>
                </a:ext>
              </a:extLst>
            </p:cNvPr>
            <p:cNvPicPr preferRelativeResize="0">
              <a:picLocks/>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flipH="1">
              <a:off x="7551685" y="455109"/>
              <a:ext cx="590371" cy="649773"/>
            </a:xfrm>
            <a:prstGeom prst="rect">
              <a:avLst/>
            </a:prstGeom>
            <a:effectLst>
              <a:outerShdw blurRad="50800" dist="38100" dir="2700000" algn="tl" rotWithShape="0">
                <a:prstClr val="black">
                  <a:alpha val="40000"/>
                </a:prstClr>
              </a:outerShdw>
            </a:effectLst>
          </p:spPr>
        </p:pic>
        <p:sp>
          <p:nvSpPr>
            <p:cNvPr id="11" name="Diagrama de flujo: entrada manual 10">
              <a:extLst>
                <a:ext uri="{FF2B5EF4-FFF2-40B4-BE49-F238E27FC236}">
                  <a16:creationId xmlns:a16="http://schemas.microsoft.com/office/drawing/2014/main" id="{DDA1D594-D878-EEF7-B07F-8A59B5DFDA4A}"/>
                </a:ext>
              </a:extLst>
            </p:cNvPr>
            <p:cNvSpPr/>
            <p:nvPr/>
          </p:nvSpPr>
          <p:spPr>
            <a:xfrm>
              <a:off x="636626" y="455109"/>
              <a:ext cx="6930735" cy="649773"/>
            </a:xfrm>
            <a:prstGeom prst="flowChartManualInput">
              <a:avLst/>
            </a:prstGeom>
            <a:blipFill dpi="0"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Grupo 2">
            <a:extLst>
              <a:ext uri="{FF2B5EF4-FFF2-40B4-BE49-F238E27FC236}">
                <a16:creationId xmlns:a16="http://schemas.microsoft.com/office/drawing/2014/main" id="{5495BEC6-A7EB-D04A-EF3D-6E78A29DB8AD}"/>
              </a:ext>
            </a:extLst>
          </p:cNvPr>
          <p:cNvGrpSpPr/>
          <p:nvPr/>
        </p:nvGrpSpPr>
        <p:grpSpPr>
          <a:xfrm>
            <a:off x="46256" y="581707"/>
            <a:ext cx="590371" cy="523175"/>
            <a:chOff x="46256" y="581707"/>
            <a:chExt cx="590371" cy="523175"/>
          </a:xfrm>
        </p:grpSpPr>
        <p:pic>
          <p:nvPicPr>
            <p:cNvPr id="10" name="Imagen 9">
              <a:extLst>
                <a:ext uri="{FF2B5EF4-FFF2-40B4-BE49-F238E27FC236}">
                  <a16:creationId xmlns:a16="http://schemas.microsoft.com/office/drawing/2014/main" id="{625E4493-F97C-6867-7E97-AA3BE49AE756}"/>
                </a:ext>
              </a:extLst>
            </p:cNvPr>
            <p:cNvPicPr preferRelativeResize="0">
              <a:picLocks/>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46256" y="581707"/>
              <a:ext cx="590371" cy="523175"/>
            </a:xfrm>
            <a:prstGeom prst="rect">
              <a:avLst/>
            </a:prstGeom>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20F9A3E9-C40E-B3A0-1078-472C21979B1D}"/>
                </a:ext>
              </a:extLst>
            </p:cNvPr>
            <p:cNvSpPr txBox="1"/>
            <p:nvPr/>
          </p:nvSpPr>
          <p:spPr>
            <a:xfrm>
              <a:off x="131892" y="602936"/>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grpSp>
        <p:nvGrpSpPr>
          <p:cNvPr id="19" name="Grupo 18">
            <a:extLst>
              <a:ext uri="{FF2B5EF4-FFF2-40B4-BE49-F238E27FC236}">
                <a16:creationId xmlns:a16="http://schemas.microsoft.com/office/drawing/2014/main" id="{7D35010E-4840-E4F8-A35C-21DBD1331491}"/>
              </a:ext>
            </a:extLst>
          </p:cNvPr>
          <p:cNvGrpSpPr/>
          <p:nvPr/>
        </p:nvGrpSpPr>
        <p:grpSpPr>
          <a:xfrm>
            <a:off x="4772563" y="4097051"/>
            <a:ext cx="7172054" cy="649773"/>
            <a:chOff x="4772563" y="4097051"/>
            <a:chExt cx="7172054" cy="649773"/>
          </a:xfrm>
        </p:grpSpPr>
        <p:pic>
          <p:nvPicPr>
            <p:cNvPr id="5" name="Imagen 4">
              <a:extLst>
                <a:ext uri="{FF2B5EF4-FFF2-40B4-BE49-F238E27FC236}">
                  <a16:creationId xmlns:a16="http://schemas.microsoft.com/office/drawing/2014/main" id="{54562A8C-6312-92EB-C30B-ADE3556E99D5}"/>
                </a:ext>
              </a:extLst>
            </p:cNvPr>
            <p:cNvPicPr preferRelativeResize="0">
              <a:picLocks/>
            </p:cNvPicPr>
            <p:nvPr/>
          </p:nvPicPr>
          <p:blipFill>
            <a:blip r:embed="rId3">
              <a:duotone>
                <a:prstClr val="black"/>
                <a:srgbClr val="FFFF99">
                  <a:tint val="45000"/>
                  <a:satMod val="400000"/>
                </a:srgbClr>
              </a:duotone>
              <a:extLst>
                <a:ext uri="{28A0092B-C50C-407E-A947-70E740481C1C}">
                  <a14:useLocalDpi xmlns:a14="http://schemas.microsoft.com/office/drawing/2010/main" val="0"/>
                </a:ext>
              </a:extLst>
            </a:blip>
            <a:srcRect/>
            <a:stretch/>
          </p:blipFill>
          <p:spPr>
            <a:xfrm flipH="1">
              <a:off x="11354246" y="4097051"/>
              <a:ext cx="590371" cy="649773"/>
            </a:xfrm>
            <a:prstGeom prst="rect">
              <a:avLst/>
            </a:prstGeom>
            <a:effectLst>
              <a:outerShdw blurRad="50800" dist="38100" dir="2700000" algn="tl" rotWithShape="0">
                <a:prstClr val="black">
                  <a:alpha val="40000"/>
                </a:prstClr>
              </a:outerShdw>
            </a:effectLst>
          </p:spPr>
        </p:pic>
        <p:sp>
          <p:nvSpPr>
            <p:cNvPr id="7" name="Diagrama de flujo: entrada manual 6">
              <a:extLst>
                <a:ext uri="{FF2B5EF4-FFF2-40B4-BE49-F238E27FC236}">
                  <a16:creationId xmlns:a16="http://schemas.microsoft.com/office/drawing/2014/main" id="{81218822-9E26-FA85-EB37-588DB18F8F19}"/>
                </a:ext>
              </a:extLst>
            </p:cNvPr>
            <p:cNvSpPr/>
            <p:nvPr/>
          </p:nvSpPr>
          <p:spPr>
            <a:xfrm>
              <a:off x="4772563" y="4097051"/>
              <a:ext cx="6581684" cy="649773"/>
            </a:xfrm>
            <a:prstGeom prst="flowChartManualInput">
              <a:avLst/>
            </a:prstGeom>
            <a:blipFill dpi="0" rotWithShape="1">
              <a:blip r:embed="rId4">
                <a:duotone>
                  <a:prstClr val="black"/>
                  <a:srgbClr val="FFFF99">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a:extLst>
              <a:ext uri="{FF2B5EF4-FFF2-40B4-BE49-F238E27FC236}">
                <a16:creationId xmlns:a16="http://schemas.microsoft.com/office/drawing/2014/main" id="{89FC07B2-04CD-B5FB-3D51-3B4B63ED685B}"/>
              </a:ext>
            </a:extLst>
          </p:cNvPr>
          <p:cNvGrpSpPr/>
          <p:nvPr/>
        </p:nvGrpSpPr>
        <p:grpSpPr>
          <a:xfrm>
            <a:off x="4182192" y="4223649"/>
            <a:ext cx="590371" cy="523175"/>
            <a:chOff x="4182192" y="4223649"/>
            <a:chExt cx="590371" cy="523175"/>
          </a:xfrm>
        </p:grpSpPr>
        <p:pic>
          <p:nvPicPr>
            <p:cNvPr id="6" name="Imagen 5">
              <a:extLst>
                <a:ext uri="{FF2B5EF4-FFF2-40B4-BE49-F238E27FC236}">
                  <a16:creationId xmlns:a16="http://schemas.microsoft.com/office/drawing/2014/main" id="{360D0FA5-DAC1-D7D6-5767-7171BB2F0482}"/>
                </a:ext>
              </a:extLst>
            </p:cNvPr>
            <p:cNvPicPr preferRelativeResize="0">
              <a:picLocks/>
            </p:cNvPicPr>
            <p:nvPr/>
          </p:nvPicPr>
          <p:blipFill>
            <a:blip r:embed="rId3">
              <a:duotone>
                <a:prstClr val="black"/>
                <a:srgbClr val="FFFF99">
                  <a:tint val="45000"/>
                  <a:satMod val="400000"/>
                </a:srgbClr>
              </a:duotone>
              <a:extLst>
                <a:ext uri="{28A0092B-C50C-407E-A947-70E740481C1C}">
                  <a14:useLocalDpi xmlns:a14="http://schemas.microsoft.com/office/drawing/2010/main" val="0"/>
                </a:ext>
              </a:extLst>
            </a:blip>
            <a:srcRect/>
            <a:stretch/>
          </p:blipFill>
          <p:spPr>
            <a:xfrm>
              <a:off x="4182192" y="4223649"/>
              <a:ext cx="590371" cy="523175"/>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AD0141AF-9BD2-00AF-62CD-22809ADCA18D}"/>
                </a:ext>
              </a:extLst>
            </p:cNvPr>
            <p:cNvSpPr txBox="1"/>
            <p:nvPr/>
          </p:nvSpPr>
          <p:spPr>
            <a:xfrm>
              <a:off x="4267828" y="4244878"/>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sp>
        <p:nvSpPr>
          <p:cNvPr id="4" name="CuadroTexto 3">
            <a:extLst>
              <a:ext uri="{FF2B5EF4-FFF2-40B4-BE49-F238E27FC236}">
                <a16:creationId xmlns:a16="http://schemas.microsoft.com/office/drawing/2014/main" id="{81472004-5614-414D-09A7-44956DB7E439}"/>
              </a:ext>
            </a:extLst>
          </p:cNvPr>
          <p:cNvSpPr txBox="1"/>
          <p:nvPr/>
        </p:nvSpPr>
        <p:spPr>
          <a:xfrm>
            <a:off x="636626" y="595329"/>
            <a:ext cx="6930736"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¿Qué lecciones debemos aprender del ministerio de los ángeles?</a:t>
            </a:r>
          </a:p>
        </p:txBody>
      </p:sp>
      <p:sp>
        <p:nvSpPr>
          <p:cNvPr id="14" name="CuadroTexto 13">
            <a:extLst>
              <a:ext uri="{FF2B5EF4-FFF2-40B4-BE49-F238E27FC236}">
                <a16:creationId xmlns:a16="http://schemas.microsoft.com/office/drawing/2014/main" id="{5C6C9706-917A-7EDB-80A0-08DD2EB5E648}"/>
              </a:ext>
            </a:extLst>
          </p:cNvPr>
          <p:cNvSpPr txBox="1"/>
          <p:nvPr/>
        </p:nvSpPr>
        <p:spPr>
          <a:xfrm>
            <a:off x="4790850" y="4287660"/>
            <a:ext cx="6667320"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¿Cómo se manifestará el amor a Jesús en nuestras acciones?</a:t>
            </a:r>
          </a:p>
        </p:txBody>
      </p:sp>
      <p:sp>
        <p:nvSpPr>
          <p:cNvPr id="13" name="CuadroTexto 12">
            <a:extLst>
              <a:ext uri="{FF2B5EF4-FFF2-40B4-BE49-F238E27FC236}">
                <a16:creationId xmlns:a16="http://schemas.microsoft.com/office/drawing/2014/main" id="{FD060F0B-87B0-B29F-1BCB-04EB015D3AFE}"/>
              </a:ext>
            </a:extLst>
          </p:cNvPr>
          <p:cNvSpPr txBox="1"/>
          <p:nvPr/>
        </p:nvSpPr>
        <p:spPr>
          <a:xfrm>
            <a:off x="166146" y="1209167"/>
            <a:ext cx="8629511" cy="2585323"/>
          </a:xfrm>
          <a:prstGeom prst="rect">
            <a:avLst/>
          </a:prstGeom>
          <a:noFill/>
        </p:spPr>
        <p:txBody>
          <a:bodyPr wrap="square">
            <a:spAutoFit/>
          </a:bodyPr>
          <a:lstStyle/>
          <a:p>
            <a:r>
              <a:rPr lang="es-ES" b="1" dirty="0"/>
              <a:t>El gozo de nuestro Salvador se cifraba en levantar y redimir a los hombres caídos. Para lograr este fin no consideró su vida como cosa preciosa, sino que sufrió la cruz y menospreció la ignominia. Así también los ángeles se dedican siempre a trabajar por la felicidad de otros. Esto constituye su gozo. Lo que los corazones egoístas considerarían ocupación degradante: servir a los desafortunados y en todo sentido inferiores a ellos mismos en carácter y jerarquía, es la obra de los ángeles exentos de pecado. El espíritu de amor y abnegación que manifiesta Cristo es el espíritu que llena los cielos, y es la misma esencia de su gloria. Es el espíritu que poseerán los discípulos de Cristo, la obra que harán.</a:t>
            </a:r>
          </a:p>
        </p:txBody>
      </p:sp>
      <p:sp>
        <p:nvSpPr>
          <p:cNvPr id="16" name="CuadroTexto 15">
            <a:extLst>
              <a:ext uri="{FF2B5EF4-FFF2-40B4-BE49-F238E27FC236}">
                <a16:creationId xmlns:a16="http://schemas.microsoft.com/office/drawing/2014/main" id="{B27B103D-40E5-37EE-EC8D-E19350ABCDFD}"/>
              </a:ext>
            </a:extLst>
          </p:cNvPr>
          <p:cNvSpPr txBox="1"/>
          <p:nvPr/>
        </p:nvSpPr>
        <p:spPr>
          <a:xfrm>
            <a:off x="7417674" y="4847601"/>
            <a:ext cx="4631135" cy="1754326"/>
          </a:xfrm>
          <a:prstGeom prst="rect">
            <a:avLst/>
          </a:prstGeom>
          <a:noFill/>
        </p:spPr>
        <p:txBody>
          <a:bodyPr wrap="square">
            <a:spAutoFit/>
          </a:bodyPr>
          <a:lstStyle/>
          <a:p>
            <a:r>
              <a:rPr lang="es-ES" b="1" dirty="0"/>
              <a:t>El amor al Señor Jesús se manifestará por el deseo de trabajar como El trabajó, para beneficiar y elevar a la humanidad. Nos inspirará amor, ternura y simpatía por todas las criaturas que gozan del cuidado de nuestro Padre celestial.</a:t>
            </a:r>
          </a:p>
        </p:txBody>
      </p:sp>
      <p:pic>
        <p:nvPicPr>
          <p:cNvPr id="15" name="Imagen 14" descr="Imagen que contiene persona, niño, joven, sostener&#10;&#10;El contenido generado por IA puede ser incorrecto.">
            <a:extLst>
              <a:ext uri="{FF2B5EF4-FFF2-40B4-BE49-F238E27FC236}">
                <a16:creationId xmlns:a16="http://schemas.microsoft.com/office/drawing/2014/main" id="{53BD1CC1-FC8D-CD4B-6DC1-3D9425FE3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292" y="148948"/>
            <a:ext cx="3063325" cy="3807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Un par de personas sentadas en una mesa&#10;&#10;El contenido generado por IA puede ser incorrecto.">
            <a:extLst>
              <a:ext uri="{FF2B5EF4-FFF2-40B4-BE49-F238E27FC236}">
                <a16:creationId xmlns:a16="http://schemas.microsoft.com/office/drawing/2014/main" id="{2C7D68B9-E581-B003-381D-7079A6F0B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91" y="3823081"/>
            <a:ext cx="3946377" cy="2958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n 21" descr="Un grupo de personas sentadas&#10;&#10;El contenido generado por IA puede ser incorrecto.">
            <a:extLst>
              <a:ext uri="{FF2B5EF4-FFF2-40B4-BE49-F238E27FC236}">
                <a16:creationId xmlns:a16="http://schemas.microsoft.com/office/drawing/2014/main" id="{CC95DAAC-8C31-F960-B0AA-8C21D46ED5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828" y="4876629"/>
            <a:ext cx="2960286" cy="1910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755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35"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anim calcmode="lin" valueType="num">
                                      <p:cBhvr>
                                        <p:cTn id="19" dur="750" fill="hold"/>
                                        <p:tgtEl>
                                          <p:spTgt spid="15"/>
                                        </p:tgtEl>
                                        <p:attrNameLst>
                                          <p:attrName>style.rotation</p:attrName>
                                        </p:attrNameLst>
                                      </p:cBhvr>
                                      <p:tavLst>
                                        <p:tav tm="0">
                                          <p:val>
                                            <p:fltVal val="720"/>
                                          </p:val>
                                        </p:tav>
                                        <p:tav tm="100000">
                                          <p:val>
                                            <p:fltVal val="0"/>
                                          </p:val>
                                        </p:tav>
                                      </p:tavLst>
                                    </p:anim>
                                    <p:anim calcmode="lin" valueType="num">
                                      <p:cBhvr>
                                        <p:cTn id="20" dur="750" fill="hold"/>
                                        <p:tgtEl>
                                          <p:spTgt spid="15"/>
                                        </p:tgtEl>
                                        <p:attrNameLst>
                                          <p:attrName>ppt_h</p:attrName>
                                        </p:attrNameLst>
                                      </p:cBhvr>
                                      <p:tavLst>
                                        <p:tav tm="0">
                                          <p:val>
                                            <p:fltVal val="0"/>
                                          </p:val>
                                        </p:tav>
                                        <p:tav tm="100000">
                                          <p:val>
                                            <p:strVal val="#ppt_h"/>
                                          </p:val>
                                        </p:tav>
                                      </p:tavLst>
                                    </p:anim>
                                    <p:anim calcmode="lin" valueType="num">
                                      <p:cBhvr>
                                        <p:cTn id="21" dur="750" fill="hold"/>
                                        <p:tgtEl>
                                          <p:spTgt spid="15"/>
                                        </p:tgtEl>
                                        <p:attrNameLst>
                                          <p:attrName>ppt_w</p:attrName>
                                        </p:attrNameLst>
                                      </p:cBhvr>
                                      <p:tavLst>
                                        <p:tav tm="0">
                                          <p:val>
                                            <p:fltVal val="0"/>
                                          </p:val>
                                        </p:tav>
                                        <p:tav tm="100000">
                                          <p:val>
                                            <p:strVal val="#ppt_w"/>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vertical)">
                                      <p:cBhvr>
                                        <p:cTn id="31" dur="500"/>
                                        <p:tgtEl>
                                          <p:spTgt spid="18"/>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0"/>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a:extLst>
            <a:ext uri="{FF2B5EF4-FFF2-40B4-BE49-F238E27FC236}">
              <a16:creationId xmlns:a16="http://schemas.microsoft.com/office/drawing/2014/main" id="{103E0830-A687-23EA-AE54-41F90129C91D}"/>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C92CAFBB-8DC3-B3B0-3A98-0EE63CBE3ED2}"/>
              </a:ext>
            </a:extLst>
          </p:cNvPr>
          <p:cNvGrpSpPr/>
          <p:nvPr/>
        </p:nvGrpSpPr>
        <p:grpSpPr>
          <a:xfrm>
            <a:off x="4593313" y="248450"/>
            <a:ext cx="590371" cy="523175"/>
            <a:chOff x="4593313" y="248450"/>
            <a:chExt cx="590371" cy="523175"/>
          </a:xfrm>
        </p:grpSpPr>
        <p:pic>
          <p:nvPicPr>
            <p:cNvPr id="5" name="Imagen 4">
              <a:extLst>
                <a:ext uri="{FF2B5EF4-FFF2-40B4-BE49-F238E27FC236}">
                  <a16:creationId xmlns:a16="http://schemas.microsoft.com/office/drawing/2014/main" id="{6C63BC9C-2A1B-7FB7-03DD-15A168A7FDB3}"/>
                </a:ext>
              </a:extLst>
            </p:cNvPr>
            <p:cNvPicPr preferRelativeResize="0">
              <a:picLocks/>
            </p:cNvPicPr>
            <p:nvPr/>
          </p:nvPicPr>
          <p:blipFill>
            <a:blip r:embed="rId3">
              <a:duotone>
                <a:prstClr val="black"/>
                <a:srgbClr val="FDA3A5">
                  <a:tint val="45000"/>
                  <a:satMod val="400000"/>
                </a:srgbClr>
              </a:duotone>
              <a:extLst>
                <a:ext uri="{28A0092B-C50C-407E-A947-70E740481C1C}">
                  <a14:useLocalDpi xmlns:a14="http://schemas.microsoft.com/office/drawing/2010/main" val="0"/>
                </a:ext>
              </a:extLst>
            </a:blip>
            <a:srcRect/>
            <a:stretch/>
          </p:blipFill>
          <p:spPr>
            <a:xfrm>
              <a:off x="4593313" y="248450"/>
              <a:ext cx="590371" cy="523175"/>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30BA044-41D1-E55E-AB04-15BA5404604D}"/>
                </a:ext>
              </a:extLst>
            </p:cNvPr>
            <p:cNvSpPr txBox="1"/>
            <p:nvPr/>
          </p:nvSpPr>
          <p:spPr>
            <a:xfrm>
              <a:off x="4678949" y="269679"/>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3</a:t>
              </a:r>
            </a:p>
          </p:txBody>
        </p:sp>
      </p:grpSp>
      <p:grpSp>
        <p:nvGrpSpPr>
          <p:cNvPr id="18" name="Grupo 17">
            <a:extLst>
              <a:ext uri="{FF2B5EF4-FFF2-40B4-BE49-F238E27FC236}">
                <a16:creationId xmlns:a16="http://schemas.microsoft.com/office/drawing/2014/main" id="{0D064251-01A0-4D58-9408-4CF9E872C085}"/>
              </a:ext>
            </a:extLst>
          </p:cNvPr>
          <p:cNvGrpSpPr/>
          <p:nvPr/>
        </p:nvGrpSpPr>
        <p:grpSpPr>
          <a:xfrm>
            <a:off x="171630" y="3818786"/>
            <a:ext cx="590371" cy="523175"/>
            <a:chOff x="171630" y="3818786"/>
            <a:chExt cx="590371" cy="523175"/>
          </a:xfrm>
        </p:grpSpPr>
        <p:pic>
          <p:nvPicPr>
            <p:cNvPr id="13" name="Imagen 12">
              <a:extLst>
                <a:ext uri="{FF2B5EF4-FFF2-40B4-BE49-F238E27FC236}">
                  <a16:creationId xmlns:a16="http://schemas.microsoft.com/office/drawing/2014/main" id="{A9C52812-E2CD-F4A6-4837-49B98A051CA8}"/>
                </a:ext>
              </a:extLst>
            </p:cNvPr>
            <p:cNvPicPr preferRelativeResize="0">
              <a:picLocks/>
            </p:cNvPicPr>
            <p:nvPr/>
          </p:nvPicPr>
          <p:blipFill>
            <a:blip r:embed="rId3">
              <a:duotone>
                <a:prstClr val="black"/>
                <a:srgbClr val="DCB5EB">
                  <a:tint val="45000"/>
                  <a:satMod val="400000"/>
                </a:srgbClr>
              </a:duotone>
              <a:extLst>
                <a:ext uri="{28A0092B-C50C-407E-A947-70E740481C1C}">
                  <a14:useLocalDpi xmlns:a14="http://schemas.microsoft.com/office/drawing/2010/main" val="0"/>
                </a:ext>
              </a:extLst>
            </a:blip>
            <a:srcRect/>
            <a:stretch/>
          </p:blipFill>
          <p:spPr>
            <a:xfrm>
              <a:off x="171630" y="3818786"/>
              <a:ext cx="590371" cy="523175"/>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62EC9D28-90C0-15C5-99D2-B5CB230B5F26}"/>
                </a:ext>
              </a:extLst>
            </p:cNvPr>
            <p:cNvSpPr txBox="1"/>
            <p:nvPr/>
          </p:nvSpPr>
          <p:spPr>
            <a:xfrm>
              <a:off x="271780" y="3825501"/>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4</a:t>
              </a:r>
            </a:p>
          </p:txBody>
        </p:sp>
      </p:grpSp>
      <p:grpSp>
        <p:nvGrpSpPr>
          <p:cNvPr id="16" name="Grupo 15">
            <a:extLst>
              <a:ext uri="{FF2B5EF4-FFF2-40B4-BE49-F238E27FC236}">
                <a16:creationId xmlns:a16="http://schemas.microsoft.com/office/drawing/2014/main" id="{19DE4896-2168-7464-9B54-9297F7B29BF5}"/>
              </a:ext>
            </a:extLst>
          </p:cNvPr>
          <p:cNvGrpSpPr/>
          <p:nvPr/>
        </p:nvGrpSpPr>
        <p:grpSpPr>
          <a:xfrm>
            <a:off x="5183684" y="121852"/>
            <a:ext cx="6876870" cy="649773"/>
            <a:chOff x="5183684" y="121852"/>
            <a:chExt cx="6876870" cy="649773"/>
          </a:xfrm>
        </p:grpSpPr>
        <p:pic>
          <p:nvPicPr>
            <p:cNvPr id="4" name="Imagen 3">
              <a:extLst>
                <a:ext uri="{FF2B5EF4-FFF2-40B4-BE49-F238E27FC236}">
                  <a16:creationId xmlns:a16="http://schemas.microsoft.com/office/drawing/2014/main" id="{F58AC5D2-30DB-F2C2-1EA1-C94767608569}"/>
                </a:ext>
              </a:extLst>
            </p:cNvPr>
            <p:cNvPicPr preferRelativeResize="0">
              <a:picLocks/>
            </p:cNvPicPr>
            <p:nvPr/>
          </p:nvPicPr>
          <p:blipFill>
            <a:blip r:embed="rId3">
              <a:duotone>
                <a:prstClr val="black"/>
                <a:srgbClr val="FDA3A5">
                  <a:tint val="45000"/>
                  <a:satMod val="400000"/>
                </a:srgbClr>
              </a:duotone>
              <a:extLst>
                <a:ext uri="{28A0092B-C50C-407E-A947-70E740481C1C}">
                  <a14:useLocalDpi xmlns:a14="http://schemas.microsoft.com/office/drawing/2010/main" val="0"/>
                </a:ext>
              </a:extLst>
            </a:blip>
            <a:srcRect/>
            <a:stretch/>
          </p:blipFill>
          <p:spPr>
            <a:xfrm flipH="1">
              <a:off x="11470183" y="121852"/>
              <a:ext cx="590371" cy="649773"/>
            </a:xfrm>
            <a:prstGeom prst="rect">
              <a:avLst/>
            </a:prstGeom>
            <a:effectLst>
              <a:outerShdw blurRad="50800" dist="38100" dir="2700000" algn="tl" rotWithShape="0">
                <a:prstClr val="black">
                  <a:alpha val="40000"/>
                </a:prstClr>
              </a:outerShdw>
            </a:effectLst>
          </p:spPr>
        </p:pic>
        <p:sp>
          <p:nvSpPr>
            <p:cNvPr id="6" name="Diagrama de flujo: entrada manual 5">
              <a:extLst>
                <a:ext uri="{FF2B5EF4-FFF2-40B4-BE49-F238E27FC236}">
                  <a16:creationId xmlns:a16="http://schemas.microsoft.com/office/drawing/2014/main" id="{5D621761-FFA2-6469-8455-41029BEF4389}"/>
                </a:ext>
              </a:extLst>
            </p:cNvPr>
            <p:cNvSpPr/>
            <p:nvPr/>
          </p:nvSpPr>
          <p:spPr>
            <a:xfrm>
              <a:off x="5183684" y="121852"/>
              <a:ext cx="6286499" cy="649773"/>
            </a:xfrm>
            <a:prstGeom prst="flowChartManualInput">
              <a:avLst/>
            </a:prstGeom>
            <a:blipFill dpi="0" rotWithShape="1">
              <a:blip r:embed="rId4">
                <a:duotone>
                  <a:prstClr val="black"/>
                  <a:srgbClr val="FDA3A5">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2266F6-5FC7-FE38-22ED-B9D6B9DF955D}"/>
                </a:ext>
              </a:extLst>
            </p:cNvPr>
            <p:cNvSpPr txBox="1"/>
            <p:nvPr/>
          </p:nvSpPr>
          <p:spPr>
            <a:xfrm>
              <a:off x="5250268" y="286550"/>
              <a:ext cx="6200865"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¿Cuál fue el “gran objeto” de la vida de Cristo en la Tierra?</a:t>
              </a:r>
            </a:p>
          </p:txBody>
        </p:sp>
      </p:grpSp>
      <p:grpSp>
        <p:nvGrpSpPr>
          <p:cNvPr id="20" name="Grupo 19">
            <a:extLst>
              <a:ext uri="{FF2B5EF4-FFF2-40B4-BE49-F238E27FC236}">
                <a16:creationId xmlns:a16="http://schemas.microsoft.com/office/drawing/2014/main" id="{33CA56A5-0D49-A2C6-CBA4-1BBE6F284D71}"/>
              </a:ext>
            </a:extLst>
          </p:cNvPr>
          <p:cNvGrpSpPr/>
          <p:nvPr/>
        </p:nvGrpSpPr>
        <p:grpSpPr>
          <a:xfrm>
            <a:off x="762001" y="3685222"/>
            <a:ext cx="7943087" cy="657642"/>
            <a:chOff x="762001" y="3685222"/>
            <a:chExt cx="7943087" cy="657642"/>
          </a:xfrm>
        </p:grpSpPr>
        <p:pic>
          <p:nvPicPr>
            <p:cNvPr id="12" name="Imagen 11">
              <a:extLst>
                <a:ext uri="{FF2B5EF4-FFF2-40B4-BE49-F238E27FC236}">
                  <a16:creationId xmlns:a16="http://schemas.microsoft.com/office/drawing/2014/main" id="{A4C5CCF4-ABF5-4865-632F-2378BFC4C6B9}"/>
                </a:ext>
              </a:extLst>
            </p:cNvPr>
            <p:cNvPicPr preferRelativeResize="0">
              <a:picLocks/>
            </p:cNvPicPr>
            <p:nvPr/>
          </p:nvPicPr>
          <p:blipFill>
            <a:blip r:embed="rId3">
              <a:duotone>
                <a:prstClr val="black"/>
                <a:srgbClr val="DCB5EB">
                  <a:tint val="45000"/>
                  <a:satMod val="400000"/>
                </a:srgbClr>
              </a:duotone>
              <a:extLst>
                <a:ext uri="{28A0092B-C50C-407E-A947-70E740481C1C}">
                  <a14:useLocalDpi xmlns:a14="http://schemas.microsoft.com/office/drawing/2010/main" val="0"/>
                </a:ext>
              </a:extLst>
            </a:blip>
            <a:srcRect/>
            <a:stretch/>
          </p:blipFill>
          <p:spPr>
            <a:xfrm flipH="1">
              <a:off x="8114717" y="3685222"/>
              <a:ext cx="590371" cy="649773"/>
            </a:xfrm>
            <a:prstGeom prst="rect">
              <a:avLst/>
            </a:prstGeom>
            <a:effectLst>
              <a:outerShdw blurRad="50800" dist="38100" dir="2700000" algn="tl" rotWithShape="0">
                <a:prstClr val="black">
                  <a:alpha val="40000"/>
                </a:prstClr>
              </a:outerShdw>
            </a:effectLst>
          </p:spPr>
        </p:pic>
        <p:sp>
          <p:nvSpPr>
            <p:cNvPr id="14" name="Diagrama de flujo: entrada manual 13">
              <a:extLst>
                <a:ext uri="{FF2B5EF4-FFF2-40B4-BE49-F238E27FC236}">
                  <a16:creationId xmlns:a16="http://schemas.microsoft.com/office/drawing/2014/main" id="{9CD3B531-2BD2-9BB5-94A0-61603199839E}"/>
                </a:ext>
              </a:extLst>
            </p:cNvPr>
            <p:cNvSpPr/>
            <p:nvPr/>
          </p:nvSpPr>
          <p:spPr>
            <a:xfrm>
              <a:off x="762001" y="3693091"/>
              <a:ext cx="7384048" cy="649773"/>
            </a:xfrm>
            <a:prstGeom prst="flowChartManualInput">
              <a:avLst/>
            </a:prstGeom>
            <a:blipFill dpi="0" rotWithShape="1">
              <a:blip r:embed="rId4">
                <a:duotone>
                  <a:prstClr val="black"/>
                  <a:srgbClr val="DCB5EB">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DC7CF2C8-90F3-B637-72FD-AB6D9E566CDF}"/>
                </a:ext>
              </a:extLst>
            </p:cNvPr>
            <p:cNvSpPr txBox="1"/>
            <p:nvPr/>
          </p:nvSpPr>
          <p:spPr>
            <a:xfrm>
              <a:off x="809626" y="3842639"/>
              <a:ext cx="7517308"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¿Qué se verá como resultado de la gracia de Cristo en nuestra vida?</a:t>
              </a:r>
            </a:p>
          </p:txBody>
        </p:sp>
      </p:grpSp>
      <p:sp>
        <p:nvSpPr>
          <p:cNvPr id="8" name="CuadroTexto 7">
            <a:extLst>
              <a:ext uri="{FF2B5EF4-FFF2-40B4-BE49-F238E27FC236}">
                <a16:creationId xmlns:a16="http://schemas.microsoft.com/office/drawing/2014/main" id="{72F28C65-D15A-337B-1404-86109ED71822}"/>
              </a:ext>
            </a:extLst>
          </p:cNvPr>
          <p:cNvSpPr txBox="1"/>
          <p:nvPr/>
        </p:nvSpPr>
        <p:spPr>
          <a:xfrm>
            <a:off x="4668429" y="808386"/>
            <a:ext cx="7378501" cy="2862322"/>
          </a:xfrm>
          <a:prstGeom prst="rect">
            <a:avLst/>
          </a:prstGeom>
          <a:noFill/>
        </p:spPr>
        <p:txBody>
          <a:bodyPr wrap="square">
            <a:spAutoFit/>
          </a:bodyPr>
          <a:lstStyle/>
          <a:p>
            <a:r>
              <a:rPr lang="es-ES" b="1" dirty="0"/>
              <a:t>La vida terrenal del Salvador no fue una vida de comodidad y devoción para sí, sino que El trabajó con esfuerzo persistente, fervoroso e infatigable por la salvación de la perdida humanidad. Desde el pesebre hasta el Calvario, siguió la senda de la abnegación y no procuró estar libre de tareas arduas y duros viajes, ni de trabajos y cuidados agotadores. Dijo: “El Hijo del hombre no vino para ser servido, sino para servir, y para dar su vida en rescate por muchos.” (Mateo 20:28). Tal fue el gran objeto de su vida. Todo lo demás fue secundario y accesorio. Fue su comida y bebida hacer la voluntad de Dios y acabar su obra. En ésta no hubo amor propio ni egoísmo.</a:t>
            </a:r>
          </a:p>
        </p:txBody>
      </p:sp>
      <p:sp>
        <p:nvSpPr>
          <p:cNvPr id="11" name="CuadroTexto 10">
            <a:extLst>
              <a:ext uri="{FF2B5EF4-FFF2-40B4-BE49-F238E27FC236}">
                <a16:creationId xmlns:a16="http://schemas.microsoft.com/office/drawing/2014/main" id="{EE1F037C-18FE-4D4A-91E8-7E3F3BC95173}"/>
              </a:ext>
            </a:extLst>
          </p:cNvPr>
          <p:cNvSpPr txBox="1"/>
          <p:nvPr/>
        </p:nvSpPr>
        <p:spPr>
          <a:xfrm>
            <a:off x="255704" y="4334995"/>
            <a:ext cx="7384048" cy="2308324"/>
          </a:xfrm>
          <a:prstGeom prst="rect">
            <a:avLst/>
          </a:prstGeom>
          <a:noFill/>
        </p:spPr>
        <p:txBody>
          <a:bodyPr wrap="square">
            <a:spAutoFit/>
          </a:bodyPr>
          <a:lstStyle/>
          <a:p>
            <a:r>
              <a:rPr lang="es-ES" b="1" dirty="0"/>
              <a:t>Así también los que son participantes de la gracia de Cristo estarán dispuestos a hacer cualquier sacrificio para que los otros por quienes El murió compartan el don celestial. Harán cuanto puedan para que su paso por el mundo lo mejore. Este espíritu es el fruto seguro del alma verdaderamente convertida. Tan pronto como uno acude a Cristo nace en el corazón un vivo deseo de hacer saber a otros cuán precioso amigo encontró en el Señor Jesús. La verdad salvadora y santificadora no puede permanecer encerrada en el corazón. </a:t>
            </a:r>
          </a:p>
        </p:txBody>
      </p:sp>
      <p:pic>
        <p:nvPicPr>
          <p:cNvPr id="10" name="Imagen 9" descr="Un grupo de personas de pie&#10;&#10;El contenido generado por IA puede ser incorrecto.">
            <a:extLst>
              <a:ext uri="{FF2B5EF4-FFF2-40B4-BE49-F238E27FC236}">
                <a16:creationId xmlns:a16="http://schemas.microsoft.com/office/drawing/2014/main" id="{441F95FC-56F4-59F0-5385-8F24637347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505" y="64372"/>
            <a:ext cx="2653117" cy="19884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 grupo de personas disfrazadas&#10;&#10;El contenido generado por IA puede ser incorrecto.">
            <a:extLst>
              <a:ext uri="{FF2B5EF4-FFF2-40B4-BE49-F238E27FC236}">
                <a16:creationId xmlns:a16="http://schemas.microsoft.com/office/drawing/2014/main" id="{294DFD22-7AC5-8297-B415-122025252CDE}"/>
              </a:ext>
            </a:extLst>
          </p:cNvPr>
          <p:cNvPicPr>
            <a:picLocks noChangeAspect="1"/>
          </p:cNvPicPr>
          <p:nvPr/>
        </p:nvPicPr>
        <p:blipFill>
          <a:blip r:embed="rId6">
            <a:extLst>
              <a:ext uri="{28A0092B-C50C-407E-A947-70E740481C1C}">
                <a14:useLocalDpi xmlns:a14="http://schemas.microsoft.com/office/drawing/2010/main" val="0"/>
              </a:ext>
            </a:extLst>
          </a:blip>
          <a:srcRect t="21311"/>
          <a:stretch>
            <a:fillRect/>
          </a:stretch>
        </p:blipFill>
        <p:spPr>
          <a:xfrm>
            <a:off x="123504" y="2131538"/>
            <a:ext cx="2653117" cy="1580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Dibujo de una persona&#10;&#10;El contenido generado por IA puede ser incorrecto.">
            <a:extLst>
              <a:ext uri="{FF2B5EF4-FFF2-40B4-BE49-F238E27FC236}">
                <a16:creationId xmlns:a16="http://schemas.microsoft.com/office/drawing/2014/main" id="{D3E09351-2E51-95CC-F885-64D65B2E26DD}"/>
              </a:ext>
            </a:extLst>
          </p:cNvPr>
          <p:cNvPicPr>
            <a:picLocks noChangeAspect="1"/>
          </p:cNvPicPr>
          <p:nvPr/>
        </p:nvPicPr>
        <p:blipFill>
          <a:blip r:embed="rId7">
            <a:extLst>
              <a:ext uri="{28A0092B-C50C-407E-A947-70E740481C1C}">
                <a14:useLocalDpi xmlns:a14="http://schemas.microsoft.com/office/drawing/2010/main" val="0"/>
              </a:ext>
            </a:extLst>
          </a:blip>
          <a:srcRect t="9694" r="11155"/>
          <a:stretch>
            <a:fillRect/>
          </a:stretch>
        </p:blipFill>
        <p:spPr>
          <a:xfrm>
            <a:off x="2840921" y="64372"/>
            <a:ext cx="1685808" cy="2141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Un grupo de personas en un campo de hierba seca&#10;&#10;El contenido generado por IA puede ser incorrecto.">
            <a:extLst>
              <a:ext uri="{FF2B5EF4-FFF2-40B4-BE49-F238E27FC236}">
                <a16:creationId xmlns:a16="http://schemas.microsoft.com/office/drawing/2014/main" id="{3A8B77D8-FA97-033A-06A3-53C2F37517D9}"/>
              </a:ext>
            </a:extLst>
          </p:cNvPr>
          <p:cNvPicPr>
            <a:picLocks noChangeAspect="1"/>
          </p:cNvPicPr>
          <p:nvPr/>
        </p:nvPicPr>
        <p:blipFill rotWithShape="1">
          <a:blip r:embed="rId8">
            <a:extLst>
              <a:ext uri="{28A0092B-C50C-407E-A947-70E740481C1C}">
                <a14:useLocalDpi xmlns:a14="http://schemas.microsoft.com/office/drawing/2010/main" val="0"/>
              </a:ext>
            </a:extLst>
          </a:blip>
          <a:srcRect l="18085" t="9510" r="15506" b="16904"/>
          <a:stretch>
            <a:fillRect/>
          </a:stretch>
        </p:blipFill>
        <p:spPr>
          <a:xfrm>
            <a:off x="2840922" y="2239547"/>
            <a:ext cx="1685808" cy="14679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descr="Hombre parado junto a un grupo de personas en una tienda&#10;&#10;El contenido generado por IA puede ser incorrecto.">
            <a:extLst>
              <a:ext uri="{FF2B5EF4-FFF2-40B4-BE49-F238E27FC236}">
                <a16:creationId xmlns:a16="http://schemas.microsoft.com/office/drawing/2014/main" id="{ECF539E3-A2BC-0ED6-478C-1A6C7A44AFC8}"/>
              </a:ext>
            </a:extLst>
          </p:cNvPr>
          <p:cNvPicPr>
            <a:picLocks noChangeAspect="1"/>
          </p:cNvPicPr>
          <p:nvPr/>
        </p:nvPicPr>
        <p:blipFill rotWithShape="1">
          <a:blip r:embed="rId9">
            <a:extLst>
              <a:ext uri="{28A0092B-C50C-407E-A947-70E740481C1C}">
                <a14:useLocalDpi xmlns:a14="http://schemas.microsoft.com/office/drawing/2010/main" val="0"/>
              </a:ext>
            </a:extLst>
          </a:blip>
          <a:srcRect t="4564" b="22416"/>
          <a:stretch>
            <a:fillRect/>
          </a:stretch>
        </p:blipFill>
        <p:spPr>
          <a:xfrm>
            <a:off x="7934937" y="4500281"/>
            <a:ext cx="3999797" cy="21602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829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8" presetClass="entr" presetSubtype="9"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upLeft)">
                                      <p:cBhvr>
                                        <p:cTn id="15" dur="750"/>
                                        <p:tgtEl>
                                          <p:spTgt spid="10"/>
                                        </p:tgtEl>
                                      </p:cBhvr>
                                    </p:animEffect>
                                  </p:childTnLst>
                                </p:cTn>
                              </p:par>
                            </p:childTnLst>
                          </p:cTn>
                        </p:par>
                        <p:par>
                          <p:cTn id="16" fill="hold">
                            <p:stCondLst>
                              <p:cond delay="1750"/>
                            </p:stCondLst>
                            <p:childTnLst>
                              <p:par>
                                <p:cTn id="17" presetID="18" presetClass="entr" presetSubtype="3"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trips(upRight)">
                                      <p:cBhvr>
                                        <p:cTn id="19" dur="750"/>
                                        <p:tgtEl>
                                          <p:spTgt spid="19"/>
                                        </p:tgtEl>
                                      </p:cBhvr>
                                    </p:animEffect>
                                  </p:childTnLst>
                                </p:cTn>
                              </p:par>
                            </p:childTnLst>
                          </p:cTn>
                        </p:par>
                        <p:par>
                          <p:cTn id="20" fill="hold">
                            <p:stCondLst>
                              <p:cond delay="2500"/>
                            </p:stCondLst>
                            <p:childTnLst>
                              <p:par>
                                <p:cTn id="21" presetID="18" presetClass="entr" presetSubtype="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trips(downRight)">
                                      <p:cBhvr>
                                        <p:cTn id="23" dur="750"/>
                                        <p:tgtEl>
                                          <p:spTgt spid="21"/>
                                        </p:tgtEl>
                                      </p:cBhvr>
                                    </p:animEffect>
                                  </p:childTnLst>
                                </p:cTn>
                              </p:par>
                            </p:childTnLst>
                          </p:cTn>
                        </p:par>
                        <p:par>
                          <p:cTn id="24" fill="hold">
                            <p:stCondLst>
                              <p:cond delay="3250"/>
                            </p:stCondLst>
                            <p:childTnLst>
                              <p:par>
                                <p:cTn id="25" presetID="18" presetClass="entr" presetSubtype="1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trips(downLeft)">
                                      <p:cBhvr>
                                        <p:cTn id="27" dur="7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800" decel="100000"/>
                                        <p:tgtEl>
                                          <p:spTgt spid="23"/>
                                        </p:tgtEl>
                                      </p:cBhvr>
                                    </p:animEffect>
                                    <p:anim calcmode="lin" valueType="num">
                                      <p:cBhvr>
                                        <p:cTn id="47" dur="800" decel="100000" fill="hold"/>
                                        <p:tgtEl>
                                          <p:spTgt spid="23"/>
                                        </p:tgtEl>
                                        <p:attrNameLst>
                                          <p:attrName>style.rotation</p:attrName>
                                        </p:attrNameLst>
                                      </p:cBhvr>
                                      <p:tavLst>
                                        <p:tav tm="0">
                                          <p:val>
                                            <p:fltVal val="-90"/>
                                          </p:val>
                                        </p:tav>
                                        <p:tav tm="100000">
                                          <p:val>
                                            <p:fltVal val="0"/>
                                          </p:val>
                                        </p:tav>
                                      </p:tavLst>
                                    </p:anim>
                                    <p:anim calcmode="lin" valueType="num">
                                      <p:cBhvr>
                                        <p:cTn id="48" dur="800" decel="100000" fill="hold"/>
                                        <p:tgtEl>
                                          <p:spTgt spid="23"/>
                                        </p:tgtEl>
                                        <p:attrNameLst>
                                          <p:attrName>ppt_x</p:attrName>
                                        </p:attrNameLst>
                                      </p:cBhvr>
                                      <p:tavLst>
                                        <p:tav tm="0">
                                          <p:val>
                                            <p:strVal val="#ppt_x+0.4"/>
                                          </p:val>
                                        </p:tav>
                                        <p:tav tm="100000">
                                          <p:val>
                                            <p:strVal val="#ppt_x-0.05"/>
                                          </p:val>
                                        </p:tav>
                                      </p:tavLst>
                                    </p:anim>
                                    <p:anim calcmode="lin" valueType="num">
                                      <p:cBhvr>
                                        <p:cTn id="49" dur="800" decel="100000" fill="hold"/>
                                        <p:tgtEl>
                                          <p:spTgt spid="2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a:extLst>
            <a:ext uri="{FF2B5EF4-FFF2-40B4-BE49-F238E27FC236}">
              <a16:creationId xmlns:a16="http://schemas.microsoft.com/office/drawing/2014/main" id="{248339CF-C545-BB9D-8B3F-97B8002ED161}"/>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B6CC05B3-A6EB-0CD6-903B-BC68E40FF095}"/>
              </a:ext>
            </a:extLst>
          </p:cNvPr>
          <p:cNvGrpSpPr/>
          <p:nvPr/>
        </p:nvGrpSpPr>
        <p:grpSpPr>
          <a:xfrm>
            <a:off x="171630" y="277478"/>
            <a:ext cx="590371" cy="523175"/>
            <a:chOff x="171630" y="277478"/>
            <a:chExt cx="590371" cy="523175"/>
          </a:xfrm>
        </p:grpSpPr>
        <p:pic>
          <p:nvPicPr>
            <p:cNvPr id="9" name="Imagen 8">
              <a:extLst>
                <a:ext uri="{FF2B5EF4-FFF2-40B4-BE49-F238E27FC236}">
                  <a16:creationId xmlns:a16="http://schemas.microsoft.com/office/drawing/2014/main" id="{B7063CBA-0201-EEA4-C5C3-2AE60C1E5BF6}"/>
                </a:ext>
              </a:extLst>
            </p:cNvPr>
            <p:cNvPicPr preferRelativeResize="0">
              <a:picLocks/>
            </p:cNvPicPr>
            <p:nvPr/>
          </p:nvPicPr>
          <p:blipFill>
            <a:blip r:embed="rId3">
              <a:duotone>
                <a:prstClr val="black"/>
                <a:srgbClr val="BDB4FE">
                  <a:tint val="45000"/>
                  <a:satMod val="400000"/>
                </a:srgbClr>
              </a:duotone>
              <a:extLst>
                <a:ext uri="{28A0092B-C50C-407E-A947-70E740481C1C}">
                  <a14:useLocalDpi xmlns:a14="http://schemas.microsoft.com/office/drawing/2010/main" val="0"/>
                </a:ext>
              </a:extLst>
            </a:blip>
            <a:srcRect/>
            <a:stretch/>
          </p:blipFill>
          <p:spPr>
            <a:xfrm>
              <a:off x="171630" y="277478"/>
              <a:ext cx="590371" cy="523175"/>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04EC277A-5286-1CAE-46EF-E90AA677756A}"/>
                </a:ext>
              </a:extLst>
            </p:cNvPr>
            <p:cNvSpPr txBox="1"/>
            <p:nvPr/>
          </p:nvSpPr>
          <p:spPr>
            <a:xfrm>
              <a:off x="257266" y="298707"/>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grpSp>
      <p:grpSp>
        <p:nvGrpSpPr>
          <p:cNvPr id="18" name="Grupo 17">
            <a:extLst>
              <a:ext uri="{FF2B5EF4-FFF2-40B4-BE49-F238E27FC236}">
                <a16:creationId xmlns:a16="http://schemas.microsoft.com/office/drawing/2014/main" id="{F2BDF24B-92CF-6564-3F85-38F107DFA2F7}"/>
              </a:ext>
            </a:extLst>
          </p:cNvPr>
          <p:cNvGrpSpPr/>
          <p:nvPr/>
        </p:nvGrpSpPr>
        <p:grpSpPr>
          <a:xfrm>
            <a:off x="3264443" y="4558168"/>
            <a:ext cx="590371" cy="523175"/>
            <a:chOff x="3264443" y="4558168"/>
            <a:chExt cx="590371" cy="523175"/>
          </a:xfrm>
        </p:grpSpPr>
        <p:pic>
          <p:nvPicPr>
            <p:cNvPr id="13" name="Imagen 12">
              <a:extLst>
                <a:ext uri="{FF2B5EF4-FFF2-40B4-BE49-F238E27FC236}">
                  <a16:creationId xmlns:a16="http://schemas.microsoft.com/office/drawing/2014/main" id="{59FD5712-7738-2CAE-ED9D-F36D1E489864}"/>
                </a:ext>
              </a:extLst>
            </p:cNvPr>
            <p:cNvPicPr preferRelativeResize="0">
              <a:picLocks/>
            </p:cNvPicPr>
            <p:nvPr/>
          </p:nvPicPr>
          <p:blipFill>
            <a:blip r:embed="rId3">
              <a:duotone>
                <a:prstClr val="black"/>
                <a:srgbClr val="A3F4FD">
                  <a:tint val="45000"/>
                  <a:satMod val="400000"/>
                </a:srgbClr>
              </a:duotone>
              <a:extLst>
                <a:ext uri="{28A0092B-C50C-407E-A947-70E740481C1C}">
                  <a14:useLocalDpi xmlns:a14="http://schemas.microsoft.com/office/drawing/2010/main" val="0"/>
                </a:ext>
              </a:extLst>
            </a:blip>
            <a:srcRect/>
            <a:stretch/>
          </p:blipFill>
          <p:spPr>
            <a:xfrm>
              <a:off x="3264443" y="4558168"/>
              <a:ext cx="590371" cy="523175"/>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4196A5D5-E82E-0C10-FD0E-CB141E5573CC}"/>
                </a:ext>
              </a:extLst>
            </p:cNvPr>
            <p:cNvSpPr txBox="1"/>
            <p:nvPr/>
          </p:nvSpPr>
          <p:spPr>
            <a:xfrm>
              <a:off x="3350079" y="4579397"/>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grpSp>
      <p:grpSp>
        <p:nvGrpSpPr>
          <p:cNvPr id="16" name="Grupo 15">
            <a:extLst>
              <a:ext uri="{FF2B5EF4-FFF2-40B4-BE49-F238E27FC236}">
                <a16:creationId xmlns:a16="http://schemas.microsoft.com/office/drawing/2014/main" id="{7EDB88F9-8AD9-550B-E5AB-17FF6606A05F}"/>
              </a:ext>
            </a:extLst>
          </p:cNvPr>
          <p:cNvGrpSpPr/>
          <p:nvPr/>
        </p:nvGrpSpPr>
        <p:grpSpPr>
          <a:xfrm>
            <a:off x="762000" y="150880"/>
            <a:ext cx="7945664" cy="649773"/>
            <a:chOff x="762000" y="150880"/>
            <a:chExt cx="7945664" cy="649773"/>
          </a:xfrm>
        </p:grpSpPr>
        <p:pic>
          <p:nvPicPr>
            <p:cNvPr id="8" name="Imagen 7">
              <a:extLst>
                <a:ext uri="{FF2B5EF4-FFF2-40B4-BE49-F238E27FC236}">
                  <a16:creationId xmlns:a16="http://schemas.microsoft.com/office/drawing/2014/main" id="{92C0FE17-2A38-531E-E135-F3D0BBADE994}"/>
                </a:ext>
              </a:extLst>
            </p:cNvPr>
            <p:cNvPicPr preferRelativeResize="0">
              <a:picLocks/>
            </p:cNvPicPr>
            <p:nvPr/>
          </p:nvPicPr>
          <p:blipFill>
            <a:blip r:embed="rId3">
              <a:duotone>
                <a:prstClr val="black"/>
                <a:srgbClr val="BDB4FE">
                  <a:tint val="45000"/>
                  <a:satMod val="400000"/>
                </a:srgbClr>
              </a:duotone>
              <a:extLst>
                <a:ext uri="{28A0092B-C50C-407E-A947-70E740481C1C}">
                  <a14:useLocalDpi xmlns:a14="http://schemas.microsoft.com/office/drawing/2010/main" val="0"/>
                </a:ext>
              </a:extLst>
            </a:blip>
            <a:srcRect/>
            <a:stretch/>
          </p:blipFill>
          <p:spPr>
            <a:xfrm flipH="1">
              <a:off x="8117293" y="150880"/>
              <a:ext cx="590371" cy="649773"/>
            </a:xfrm>
            <a:prstGeom prst="rect">
              <a:avLst/>
            </a:prstGeom>
            <a:effectLst>
              <a:outerShdw blurRad="50800" dist="38100" dir="2700000" algn="tl" rotWithShape="0">
                <a:prstClr val="black">
                  <a:alpha val="40000"/>
                </a:prstClr>
              </a:outerShdw>
            </a:effectLst>
          </p:spPr>
        </p:pic>
        <p:sp>
          <p:nvSpPr>
            <p:cNvPr id="10" name="Diagrama de flujo: entrada manual 9">
              <a:extLst>
                <a:ext uri="{FF2B5EF4-FFF2-40B4-BE49-F238E27FC236}">
                  <a16:creationId xmlns:a16="http://schemas.microsoft.com/office/drawing/2014/main" id="{779F6067-49D0-2294-C3AD-7A3CB6EAC485}"/>
                </a:ext>
              </a:extLst>
            </p:cNvPr>
            <p:cNvSpPr/>
            <p:nvPr/>
          </p:nvSpPr>
          <p:spPr>
            <a:xfrm>
              <a:off x="762000" y="150880"/>
              <a:ext cx="7355293" cy="649773"/>
            </a:xfrm>
            <a:prstGeom prst="flowChartManualInput">
              <a:avLst/>
            </a:prstGeom>
            <a:blipFill dpi="0" rotWithShape="1">
              <a:blip r:embed="rId4">
                <a:duotone>
                  <a:prstClr val="black"/>
                  <a:srgbClr val="BDB4FE">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8D2BE39-ED48-DC61-DD6B-EFEE36EC567C}"/>
                </a:ext>
              </a:extLst>
            </p:cNvPr>
            <p:cNvSpPr txBox="1"/>
            <p:nvPr/>
          </p:nvSpPr>
          <p:spPr>
            <a:xfrm>
              <a:off x="790575" y="328545"/>
              <a:ext cx="7269658"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¿Cómo se tornará en nosotros el esfuerzo por bendecir a los demás?</a:t>
              </a:r>
            </a:p>
          </p:txBody>
        </p:sp>
      </p:grpSp>
      <p:grpSp>
        <p:nvGrpSpPr>
          <p:cNvPr id="19" name="Grupo 18">
            <a:extLst>
              <a:ext uri="{FF2B5EF4-FFF2-40B4-BE49-F238E27FC236}">
                <a16:creationId xmlns:a16="http://schemas.microsoft.com/office/drawing/2014/main" id="{12CE6B95-E789-A7DA-D525-7454A86027D7}"/>
              </a:ext>
            </a:extLst>
          </p:cNvPr>
          <p:cNvGrpSpPr/>
          <p:nvPr/>
        </p:nvGrpSpPr>
        <p:grpSpPr>
          <a:xfrm>
            <a:off x="3854813" y="4431569"/>
            <a:ext cx="7772221" cy="649774"/>
            <a:chOff x="3854813" y="4431569"/>
            <a:chExt cx="7772221" cy="649774"/>
          </a:xfrm>
        </p:grpSpPr>
        <p:pic>
          <p:nvPicPr>
            <p:cNvPr id="12" name="Imagen 11">
              <a:extLst>
                <a:ext uri="{FF2B5EF4-FFF2-40B4-BE49-F238E27FC236}">
                  <a16:creationId xmlns:a16="http://schemas.microsoft.com/office/drawing/2014/main" id="{FCA7114C-7558-F664-71B5-6349BCA6C63B}"/>
                </a:ext>
              </a:extLst>
            </p:cNvPr>
            <p:cNvPicPr preferRelativeResize="0">
              <a:picLocks/>
            </p:cNvPicPr>
            <p:nvPr/>
          </p:nvPicPr>
          <p:blipFill>
            <a:blip r:embed="rId3">
              <a:duotone>
                <a:prstClr val="black"/>
                <a:srgbClr val="A3F4FD">
                  <a:tint val="45000"/>
                  <a:satMod val="400000"/>
                </a:srgbClr>
              </a:duotone>
              <a:extLst>
                <a:ext uri="{28A0092B-C50C-407E-A947-70E740481C1C}">
                  <a14:useLocalDpi xmlns:a14="http://schemas.microsoft.com/office/drawing/2010/main" val="0"/>
                </a:ext>
              </a:extLst>
            </a:blip>
            <a:srcRect/>
            <a:stretch/>
          </p:blipFill>
          <p:spPr>
            <a:xfrm flipH="1">
              <a:off x="11036663" y="4431569"/>
              <a:ext cx="590371" cy="649773"/>
            </a:xfrm>
            <a:prstGeom prst="rect">
              <a:avLst/>
            </a:prstGeom>
            <a:effectLst>
              <a:outerShdw blurRad="50800" dist="38100" dir="2700000" algn="tl" rotWithShape="0">
                <a:prstClr val="black">
                  <a:alpha val="40000"/>
                </a:prstClr>
              </a:outerShdw>
            </a:effectLst>
          </p:spPr>
        </p:pic>
        <p:sp>
          <p:nvSpPr>
            <p:cNvPr id="14" name="Diagrama de flujo: entrada manual 13">
              <a:extLst>
                <a:ext uri="{FF2B5EF4-FFF2-40B4-BE49-F238E27FC236}">
                  <a16:creationId xmlns:a16="http://schemas.microsoft.com/office/drawing/2014/main" id="{2954BC45-4F31-BBC0-4499-C4E7101D474A}"/>
                </a:ext>
              </a:extLst>
            </p:cNvPr>
            <p:cNvSpPr/>
            <p:nvPr/>
          </p:nvSpPr>
          <p:spPr>
            <a:xfrm>
              <a:off x="3854813" y="4431570"/>
              <a:ext cx="7181849" cy="649773"/>
            </a:xfrm>
            <a:prstGeom prst="flowChartManualInput">
              <a:avLst/>
            </a:prstGeom>
            <a:blipFill dpi="0" rotWithShape="1">
              <a:blip r:embed="rId4">
                <a:duotone>
                  <a:prstClr val="black"/>
                  <a:srgbClr val="A3F4FD">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0EE3940-EBD9-440A-8D13-C40AA2C6A36D}"/>
                </a:ext>
              </a:extLst>
            </p:cNvPr>
            <p:cNvSpPr txBox="1"/>
            <p:nvPr/>
          </p:nvSpPr>
          <p:spPr>
            <a:xfrm>
              <a:off x="3892912" y="4617497"/>
              <a:ext cx="7143750"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¿Por qué no permitió Dios que los ángeles predicaran el evangelio?</a:t>
              </a:r>
            </a:p>
          </p:txBody>
        </p:sp>
      </p:grpSp>
      <p:sp>
        <p:nvSpPr>
          <p:cNvPr id="4" name="CuadroTexto 3">
            <a:extLst>
              <a:ext uri="{FF2B5EF4-FFF2-40B4-BE49-F238E27FC236}">
                <a16:creationId xmlns:a16="http://schemas.microsoft.com/office/drawing/2014/main" id="{2E931000-55B2-FCEB-B244-50F89ED85501}"/>
              </a:ext>
            </a:extLst>
          </p:cNvPr>
          <p:cNvSpPr txBox="1"/>
          <p:nvPr/>
        </p:nvSpPr>
        <p:spPr>
          <a:xfrm>
            <a:off x="171630" y="885353"/>
            <a:ext cx="6185627" cy="2585323"/>
          </a:xfrm>
          <a:prstGeom prst="rect">
            <a:avLst/>
          </a:prstGeom>
          <a:noFill/>
        </p:spPr>
        <p:txBody>
          <a:bodyPr wrap="square">
            <a:spAutoFit/>
          </a:bodyPr>
          <a:lstStyle/>
          <a:p>
            <a:r>
              <a:rPr lang="es-ES" b="1" dirty="0"/>
              <a:t>Y el esfuerzo por hacer bien a otros se tornará en bendiciones para nosotros mismos. Tal era el designio de Dios al darnos una parte que hacer en el plan de redención. El concedió a los hombres el privilegio de ser hechos participantes de la naturaleza divina y de difundir a su vez bendiciones para sus hermanos. Este es el honor más alto y el gozo mayor que Dios pueda conferir a los hombres. Los que así participan en trabajos de amor son los que más se acercan a su Creador.</a:t>
            </a:r>
          </a:p>
        </p:txBody>
      </p:sp>
      <p:sp>
        <p:nvSpPr>
          <p:cNvPr id="7" name="CuadroTexto 6">
            <a:extLst>
              <a:ext uri="{FF2B5EF4-FFF2-40B4-BE49-F238E27FC236}">
                <a16:creationId xmlns:a16="http://schemas.microsoft.com/office/drawing/2014/main" id="{7207AE2B-6637-49EF-DC8D-3B1A7F8AB54E}"/>
              </a:ext>
            </a:extLst>
          </p:cNvPr>
          <p:cNvSpPr txBox="1"/>
          <p:nvPr/>
        </p:nvSpPr>
        <p:spPr>
          <a:xfrm>
            <a:off x="3264443" y="5148762"/>
            <a:ext cx="8609692" cy="1477328"/>
          </a:xfrm>
          <a:prstGeom prst="rect">
            <a:avLst/>
          </a:prstGeom>
          <a:noFill/>
        </p:spPr>
        <p:txBody>
          <a:bodyPr wrap="square">
            <a:spAutoFit/>
          </a:bodyPr>
          <a:lstStyle/>
          <a:p>
            <a:r>
              <a:rPr lang="es-ES" b="1" dirty="0"/>
              <a:t>Dios podría haber encomendado a los ángeles del cielo el mensaje del Evangelio y todo el ministerio de amor. Podría haber empleado otros medios para llevar a cabo su propósito. Pero en su amor infinito quiso hacernos colaboradores con El, con Cristo y con los ángeles, para que compartiésemos la bendición, el gozo y la elevación espiritual que resultan de este abnegado ministerio.</a:t>
            </a:r>
          </a:p>
        </p:txBody>
      </p:sp>
      <p:pic>
        <p:nvPicPr>
          <p:cNvPr id="6" name="Imagen 5" descr="Un par de personas de pie&#10;&#10;El contenido generado por IA puede ser incorrecto.">
            <a:extLst>
              <a:ext uri="{FF2B5EF4-FFF2-40B4-BE49-F238E27FC236}">
                <a16:creationId xmlns:a16="http://schemas.microsoft.com/office/drawing/2014/main" id="{5096480C-3B22-BEC3-1077-7E2EC19B450E}"/>
              </a:ext>
            </a:extLst>
          </p:cNvPr>
          <p:cNvPicPr>
            <a:picLocks noChangeAspect="1"/>
          </p:cNvPicPr>
          <p:nvPr/>
        </p:nvPicPr>
        <p:blipFill rotWithShape="1">
          <a:blip r:embed="rId5">
            <a:extLst>
              <a:ext uri="{28A0092B-C50C-407E-A947-70E740481C1C}">
                <a14:useLocalDpi xmlns:a14="http://schemas.microsoft.com/office/drawing/2010/main" val="0"/>
              </a:ext>
            </a:extLst>
          </a:blip>
          <a:srcRect l="4340" t="15311" r="1415" b="3271"/>
          <a:stretch>
            <a:fillRect/>
          </a:stretch>
        </p:blipFill>
        <p:spPr>
          <a:xfrm>
            <a:off x="132104" y="3465178"/>
            <a:ext cx="2899954" cy="3143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Grupo de personas en un escenario&#10;&#10;El contenido generado por IA puede ser incorrecto.">
            <a:extLst>
              <a:ext uri="{FF2B5EF4-FFF2-40B4-BE49-F238E27FC236}">
                <a16:creationId xmlns:a16="http://schemas.microsoft.com/office/drawing/2014/main" id="{B6E764A3-E4B1-CD18-0BC3-CBAC1F42270C}"/>
              </a:ext>
            </a:extLst>
          </p:cNvPr>
          <p:cNvPicPr>
            <a:picLocks noChangeAspect="1"/>
          </p:cNvPicPr>
          <p:nvPr/>
        </p:nvPicPr>
        <p:blipFill rotWithShape="1">
          <a:blip r:embed="rId6">
            <a:extLst>
              <a:ext uri="{28A0092B-C50C-407E-A947-70E740481C1C}">
                <a14:useLocalDpi xmlns:a14="http://schemas.microsoft.com/office/drawing/2010/main" val="0"/>
              </a:ext>
            </a:extLst>
          </a:blip>
          <a:srcRect l="1083" t="893" r="1336" b="5690"/>
          <a:stretch>
            <a:fillRect/>
          </a:stretch>
        </p:blipFill>
        <p:spPr>
          <a:xfrm>
            <a:off x="6589642" y="910940"/>
            <a:ext cx="5195957" cy="3412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943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vertical)">
                                      <p:cBhvr>
                                        <p:cTn id="26" dur="500"/>
                                        <p:tgtEl>
                                          <p:spTgt spid="18"/>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8)">
                                      <p:cBhvr>
                                        <p:cTn id="35" dur="750"/>
                                        <p:tgtEl>
                                          <p:spTgt spid="6"/>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a:extLst>
            <a:ext uri="{FF2B5EF4-FFF2-40B4-BE49-F238E27FC236}">
              <a16:creationId xmlns:a16="http://schemas.microsoft.com/office/drawing/2014/main" id="{EC0588D7-F6C7-7666-CBB3-103432B7455D}"/>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C8AACE00-F877-F24B-22CD-A43959A90E00}"/>
              </a:ext>
            </a:extLst>
          </p:cNvPr>
          <p:cNvGrpSpPr/>
          <p:nvPr/>
        </p:nvGrpSpPr>
        <p:grpSpPr>
          <a:xfrm>
            <a:off x="2876730" y="191161"/>
            <a:ext cx="590371" cy="523175"/>
            <a:chOff x="2876730" y="191161"/>
            <a:chExt cx="590371" cy="523175"/>
          </a:xfrm>
        </p:grpSpPr>
        <p:pic>
          <p:nvPicPr>
            <p:cNvPr id="5" name="Imagen 4">
              <a:extLst>
                <a:ext uri="{FF2B5EF4-FFF2-40B4-BE49-F238E27FC236}">
                  <a16:creationId xmlns:a16="http://schemas.microsoft.com/office/drawing/2014/main" id="{1F7963B5-E669-4F66-6DF0-6C21DB6DE756}"/>
                </a:ext>
              </a:extLst>
            </p:cNvPr>
            <p:cNvPicPr preferRelativeResize="0">
              <a:picLocks/>
            </p:cNvPicPr>
            <p:nvPr/>
          </p:nvPicPr>
          <p:blipFill>
            <a:blip r:embed="rId3">
              <a:duotone>
                <a:prstClr val="black"/>
                <a:srgbClr val="00FF00">
                  <a:tint val="45000"/>
                  <a:satMod val="400000"/>
                </a:srgbClr>
              </a:duotone>
              <a:extLst>
                <a:ext uri="{28A0092B-C50C-407E-A947-70E740481C1C}">
                  <a14:useLocalDpi xmlns:a14="http://schemas.microsoft.com/office/drawing/2010/main" val="0"/>
                </a:ext>
              </a:extLst>
            </a:blip>
            <a:srcRect/>
            <a:stretch/>
          </p:blipFill>
          <p:spPr>
            <a:xfrm>
              <a:off x="2876730" y="191161"/>
              <a:ext cx="590371" cy="523175"/>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B260C42C-B5BE-4F60-395E-6EDB557123AE}"/>
                </a:ext>
              </a:extLst>
            </p:cNvPr>
            <p:cNvSpPr txBox="1"/>
            <p:nvPr/>
          </p:nvSpPr>
          <p:spPr>
            <a:xfrm>
              <a:off x="2962366" y="212390"/>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grpSp>
      <p:grpSp>
        <p:nvGrpSpPr>
          <p:cNvPr id="18" name="Grupo 17">
            <a:extLst>
              <a:ext uri="{FF2B5EF4-FFF2-40B4-BE49-F238E27FC236}">
                <a16:creationId xmlns:a16="http://schemas.microsoft.com/office/drawing/2014/main" id="{C2A86AE1-729A-E081-5B22-4B9E865C82D1}"/>
              </a:ext>
            </a:extLst>
          </p:cNvPr>
          <p:cNvGrpSpPr/>
          <p:nvPr/>
        </p:nvGrpSpPr>
        <p:grpSpPr>
          <a:xfrm>
            <a:off x="171630" y="4792934"/>
            <a:ext cx="590371" cy="523175"/>
            <a:chOff x="171630" y="4792934"/>
            <a:chExt cx="590371" cy="523175"/>
          </a:xfrm>
        </p:grpSpPr>
        <p:pic>
          <p:nvPicPr>
            <p:cNvPr id="9" name="Imagen 8">
              <a:extLst>
                <a:ext uri="{FF2B5EF4-FFF2-40B4-BE49-F238E27FC236}">
                  <a16:creationId xmlns:a16="http://schemas.microsoft.com/office/drawing/2014/main" id="{0129DB5B-C2D0-2E53-9960-FF05E821E921}"/>
                </a:ext>
              </a:extLst>
            </p:cNvPr>
            <p:cNvPicPr preferRelativeResize="0">
              <a:picLocks/>
            </p:cNvPicPr>
            <p:nvPr/>
          </p:nvPicPr>
          <p:blipFill>
            <a:blip r:embed="rId3">
              <a:duotone>
                <a:prstClr val="black"/>
                <a:srgbClr val="336600">
                  <a:tint val="45000"/>
                  <a:satMod val="400000"/>
                </a:srgbClr>
              </a:duotone>
              <a:extLst>
                <a:ext uri="{28A0092B-C50C-407E-A947-70E740481C1C}">
                  <a14:useLocalDpi xmlns:a14="http://schemas.microsoft.com/office/drawing/2010/main" val="0"/>
                </a:ext>
              </a:extLst>
            </a:blip>
            <a:srcRect/>
            <a:stretch/>
          </p:blipFill>
          <p:spPr>
            <a:xfrm>
              <a:off x="171630" y="4792934"/>
              <a:ext cx="590371" cy="523175"/>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B3EE862F-79C9-4489-AF2E-549BBD77F075}"/>
                </a:ext>
              </a:extLst>
            </p:cNvPr>
            <p:cNvSpPr txBox="1"/>
            <p:nvPr/>
          </p:nvSpPr>
          <p:spPr>
            <a:xfrm>
              <a:off x="257266" y="4814163"/>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8</a:t>
              </a:r>
            </a:p>
          </p:txBody>
        </p:sp>
      </p:grpSp>
      <p:grpSp>
        <p:nvGrpSpPr>
          <p:cNvPr id="16" name="Grupo 15">
            <a:extLst>
              <a:ext uri="{FF2B5EF4-FFF2-40B4-BE49-F238E27FC236}">
                <a16:creationId xmlns:a16="http://schemas.microsoft.com/office/drawing/2014/main" id="{7C635E5E-238D-BDEA-F86F-BB49A0126E40}"/>
              </a:ext>
            </a:extLst>
          </p:cNvPr>
          <p:cNvGrpSpPr/>
          <p:nvPr/>
        </p:nvGrpSpPr>
        <p:grpSpPr>
          <a:xfrm>
            <a:off x="3467101" y="64563"/>
            <a:ext cx="8553269" cy="649773"/>
            <a:chOff x="3467101" y="64563"/>
            <a:chExt cx="8553269" cy="649773"/>
          </a:xfrm>
        </p:grpSpPr>
        <p:pic>
          <p:nvPicPr>
            <p:cNvPr id="4" name="Imagen 3">
              <a:extLst>
                <a:ext uri="{FF2B5EF4-FFF2-40B4-BE49-F238E27FC236}">
                  <a16:creationId xmlns:a16="http://schemas.microsoft.com/office/drawing/2014/main" id="{7B098CD1-FEEE-3EED-E052-C1937D72551B}"/>
                </a:ext>
              </a:extLst>
            </p:cNvPr>
            <p:cNvPicPr preferRelativeResize="0">
              <a:picLocks/>
            </p:cNvPicPr>
            <p:nvPr/>
          </p:nvPicPr>
          <p:blipFill>
            <a:blip r:embed="rId3">
              <a:duotone>
                <a:prstClr val="black"/>
                <a:srgbClr val="00FF00">
                  <a:tint val="45000"/>
                  <a:satMod val="400000"/>
                </a:srgbClr>
              </a:duotone>
              <a:extLst>
                <a:ext uri="{28A0092B-C50C-407E-A947-70E740481C1C}">
                  <a14:useLocalDpi xmlns:a14="http://schemas.microsoft.com/office/drawing/2010/main" val="0"/>
                </a:ext>
              </a:extLst>
            </a:blip>
            <a:srcRect/>
            <a:stretch/>
          </p:blipFill>
          <p:spPr>
            <a:xfrm flipH="1">
              <a:off x="11429999" y="64563"/>
              <a:ext cx="590371" cy="649773"/>
            </a:xfrm>
            <a:prstGeom prst="rect">
              <a:avLst/>
            </a:prstGeom>
            <a:effectLst>
              <a:outerShdw blurRad="50800" dist="38100" dir="2700000" algn="tl" rotWithShape="0">
                <a:prstClr val="black">
                  <a:alpha val="40000"/>
                </a:prstClr>
              </a:outerShdw>
            </a:effectLst>
          </p:spPr>
        </p:pic>
        <p:sp>
          <p:nvSpPr>
            <p:cNvPr id="6" name="Diagrama de flujo: entrada manual 5">
              <a:extLst>
                <a:ext uri="{FF2B5EF4-FFF2-40B4-BE49-F238E27FC236}">
                  <a16:creationId xmlns:a16="http://schemas.microsoft.com/office/drawing/2014/main" id="{7D65B1D2-524C-51FC-393A-1AB3A87580D8}"/>
                </a:ext>
              </a:extLst>
            </p:cNvPr>
            <p:cNvSpPr/>
            <p:nvPr/>
          </p:nvSpPr>
          <p:spPr>
            <a:xfrm>
              <a:off x="3467101" y="64563"/>
              <a:ext cx="7962898" cy="649773"/>
            </a:xfrm>
            <a:prstGeom prst="flowChartManualInput">
              <a:avLst/>
            </a:prstGeom>
            <a:blipFill dpi="0" rotWithShape="1">
              <a:blip r:embed="rId4">
                <a:duotone>
                  <a:prstClr val="black"/>
                  <a:srgbClr val="00FF00">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8117856-F265-2D6E-E9F8-25914D77F44A}"/>
                </a:ext>
              </a:extLst>
            </p:cNvPr>
            <p:cNvSpPr txBox="1"/>
            <p:nvPr/>
          </p:nvSpPr>
          <p:spPr>
            <a:xfrm>
              <a:off x="3552736" y="258556"/>
              <a:ext cx="7877262"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Enumera algunos de los beneficios que nos reporta el trabajar para otros.</a:t>
              </a:r>
            </a:p>
          </p:txBody>
        </p:sp>
      </p:grpSp>
      <p:grpSp>
        <p:nvGrpSpPr>
          <p:cNvPr id="20" name="Grupo 19">
            <a:extLst>
              <a:ext uri="{FF2B5EF4-FFF2-40B4-BE49-F238E27FC236}">
                <a16:creationId xmlns:a16="http://schemas.microsoft.com/office/drawing/2014/main" id="{A0E04AF9-D777-DB23-01F6-FA17F25FAC9B}"/>
              </a:ext>
            </a:extLst>
          </p:cNvPr>
          <p:cNvGrpSpPr/>
          <p:nvPr/>
        </p:nvGrpSpPr>
        <p:grpSpPr>
          <a:xfrm>
            <a:off x="762001" y="4666335"/>
            <a:ext cx="5762445" cy="649774"/>
            <a:chOff x="762001" y="4666335"/>
            <a:chExt cx="5762445" cy="649774"/>
          </a:xfrm>
        </p:grpSpPr>
        <p:pic>
          <p:nvPicPr>
            <p:cNvPr id="8" name="Imagen 7">
              <a:extLst>
                <a:ext uri="{FF2B5EF4-FFF2-40B4-BE49-F238E27FC236}">
                  <a16:creationId xmlns:a16="http://schemas.microsoft.com/office/drawing/2014/main" id="{EBD0469C-DBE7-42F2-CF3B-95F7B818BBEA}"/>
                </a:ext>
              </a:extLst>
            </p:cNvPr>
            <p:cNvPicPr preferRelativeResize="0">
              <a:picLocks/>
            </p:cNvPicPr>
            <p:nvPr/>
          </p:nvPicPr>
          <p:blipFill>
            <a:blip r:embed="rId3">
              <a:duotone>
                <a:prstClr val="black"/>
                <a:srgbClr val="336600">
                  <a:tint val="45000"/>
                  <a:satMod val="400000"/>
                </a:srgbClr>
              </a:duotone>
              <a:extLst>
                <a:ext uri="{28A0092B-C50C-407E-A947-70E740481C1C}">
                  <a14:useLocalDpi xmlns:a14="http://schemas.microsoft.com/office/drawing/2010/main" val="0"/>
                </a:ext>
              </a:extLst>
            </a:blip>
            <a:srcRect/>
            <a:stretch/>
          </p:blipFill>
          <p:spPr>
            <a:xfrm flipH="1">
              <a:off x="5934075" y="4666335"/>
              <a:ext cx="590371" cy="649773"/>
            </a:xfrm>
            <a:prstGeom prst="rect">
              <a:avLst/>
            </a:prstGeom>
            <a:effectLst>
              <a:outerShdw blurRad="50800" dist="38100" dir="2700000" algn="tl" rotWithShape="0">
                <a:prstClr val="black">
                  <a:alpha val="40000"/>
                </a:prstClr>
              </a:outerShdw>
            </a:effectLst>
          </p:spPr>
        </p:pic>
        <p:sp>
          <p:nvSpPr>
            <p:cNvPr id="10" name="Diagrama de flujo: entrada manual 9">
              <a:extLst>
                <a:ext uri="{FF2B5EF4-FFF2-40B4-BE49-F238E27FC236}">
                  <a16:creationId xmlns:a16="http://schemas.microsoft.com/office/drawing/2014/main" id="{6350257D-84C7-BE98-B0D4-FBE3EE6111C6}"/>
                </a:ext>
              </a:extLst>
            </p:cNvPr>
            <p:cNvSpPr/>
            <p:nvPr/>
          </p:nvSpPr>
          <p:spPr>
            <a:xfrm>
              <a:off x="762001" y="4666336"/>
              <a:ext cx="5172074" cy="649773"/>
            </a:xfrm>
            <a:prstGeom prst="flowChartManualInput">
              <a:avLst/>
            </a:prstGeom>
            <a:blipFill dpi="0" rotWithShape="1">
              <a:blip r:embed="rId4">
                <a:duotone>
                  <a:prstClr val="black"/>
                  <a:srgbClr val="336600">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AFDD0623-CB18-5243-9ECA-DBAB784F642A}"/>
                </a:ext>
              </a:extLst>
            </p:cNvPr>
            <p:cNvSpPr txBox="1"/>
            <p:nvPr/>
          </p:nvSpPr>
          <p:spPr>
            <a:xfrm>
              <a:off x="847636" y="4860329"/>
              <a:ext cx="4962613"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¿Cuál es el único modo de crecer en la gracia?</a:t>
              </a:r>
            </a:p>
          </p:txBody>
        </p:sp>
      </p:grpSp>
      <p:sp>
        <p:nvSpPr>
          <p:cNvPr id="12" name="CuadroTexto 11">
            <a:extLst>
              <a:ext uri="{FF2B5EF4-FFF2-40B4-BE49-F238E27FC236}">
                <a16:creationId xmlns:a16="http://schemas.microsoft.com/office/drawing/2014/main" id="{A34A72AE-4859-F92B-DEB6-4813AE91A98A}"/>
              </a:ext>
            </a:extLst>
          </p:cNvPr>
          <p:cNvSpPr txBox="1"/>
          <p:nvPr/>
        </p:nvSpPr>
        <p:spPr>
          <a:xfrm>
            <a:off x="2876730" y="754486"/>
            <a:ext cx="9262656" cy="3970318"/>
          </a:xfrm>
          <a:prstGeom prst="rect">
            <a:avLst/>
          </a:prstGeom>
          <a:noFill/>
        </p:spPr>
        <p:txBody>
          <a:bodyPr wrap="square">
            <a:spAutoFit/>
          </a:bodyPr>
          <a:lstStyle/>
          <a:p>
            <a:r>
              <a:rPr lang="es-ES" b="1" dirty="0"/>
              <a:t>Si trabajáis como Cristo quiere que sus discípulos trabajen y ganen almas para El, sentiréis la necesidad de una experiencia más profunda y de un conocimiento más amplio de las cosas divinas, y tendréis hambre y sed de justicia. Intercederéis con Dios y vuestra fe se robustecerá; vuestra alma beberá en abundancia de la fuente de salvación. El encontrar oposición y pruebas os llevará a leer la Escritura y a orar. Creceréis en la gracia y en el conocimiento de Cristo y adquiriréis una rica experiencia. El trabajo desinteresado por otros da al carácter profundidad, firmeza y una amabilidad como la de Cristo; trae paz y felicidad al que posea tal carácter. Las aspiraciones se elevan. No hay lugar para la pereza ni el egoísmo. Los que de esta manera ejerciten las gracias cristianas crecerán y se harán fuertes para trabajar por Dios. Tendrán claras percepciones espirituales, una fe firme y creciente y aumentará su poder en la oración. El Espíritu de Dios, que mueve el espíritu de ellos, pone en juego las sagradas armonías del alma, en respuesta al toque divino. Los que así se consagran a un esfuerzo desinteresado por el bien ajeno están obrando ciertamente su propia salvación.</a:t>
            </a:r>
          </a:p>
        </p:txBody>
      </p:sp>
      <p:sp>
        <p:nvSpPr>
          <p:cNvPr id="15" name="CuadroTexto 14">
            <a:extLst>
              <a:ext uri="{FF2B5EF4-FFF2-40B4-BE49-F238E27FC236}">
                <a16:creationId xmlns:a16="http://schemas.microsoft.com/office/drawing/2014/main" id="{D1DD86CB-1DDA-6F1B-01A9-F2894B0AA4FF}"/>
              </a:ext>
            </a:extLst>
          </p:cNvPr>
          <p:cNvSpPr txBox="1"/>
          <p:nvPr/>
        </p:nvSpPr>
        <p:spPr>
          <a:xfrm>
            <a:off x="171630" y="5316109"/>
            <a:ext cx="5172074" cy="1477328"/>
          </a:xfrm>
          <a:prstGeom prst="rect">
            <a:avLst/>
          </a:prstGeom>
          <a:noFill/>
        </p:spPr>
        <p:txBody>
          <a:bodyPr wrap="square">
            <a:spAutoFit/>
          </a:bodyPr>
          <a:lstStyle/>
          <a:p>
            <a:r>
              <a:rPr lang="es-ES" b="1" dirty="0"/>
              <a:t>El único modo de crecer en la gracia consiste en hacer desinteresadamente la obra que Cristo nos ordenó hacer: dedicarnos, en la medida de nuestra capacidad, a auxiliar y beneficiar a los que necesitan la ayuda que podemos darles.</a:t>
            </a:r>
          </a:p>
        </p:txBody>
      </p:sp>
      <p:pic>
        <p:nvPicPr>
          <p:cNvPr id="14" name="Imagen 13" descr="Imagen que contiene persona, tabla, joven, hombre&#10;&#10;El contenido generado por IA puede ser incorrecto.">
            <a:extLst>
              <a:ext uri="{FF2B5EF4-FFF2-40B4-BE49-F238E27FC236}">
                <a16:creationId xmlns:a16="http://schemas.microsoft.com/office/drawing/2014/main" id="{F16D58C2-F1C9-6697-6CD4-4EB7BB2E71F0}"/>
              </a:ext>
            </a:extLst>
          </p:cNvPr>
          <p:cNvPicPr>
            <a:picLocks noChangeAspect="1"/>
          </p:cNvPicPr>
          <p:nvPr/>
        </p:nvPicPr>
        <p:blipFill rotWithShape="1">
          <a:blip r:embed="rId5">
            <a:extLst>
              <a:ext uri="{28A0092B-C50C-407E-A947-70E740481C1C}">
                <a14:useLocalDpi xmlns:a14="http://schemas.microsoft.com/office/drawing/2010/main" val="0"/>
              </a:ext>
            </a:extLst>
          </a:blip>
          <a:srcRect l="37621" t="201" r="18099" b="3612"/>
          <a:stretch>
            <a:fillRect/>
          </a:stretch>
        </p:blipFill>
        <p:spPr>
          <a:xfrm>
            <a:off x="171630" y="191161"/>
            <a:ext cx="2619464" cy="4434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 grupo de niños sentados en una mesa&#10;&#10;El contenido generado por IA puede ser incorrecto.">
            <a:extLst>
              <a:ext uri="{FF2B5EF4-FFF2-40B4-BE49-F238E27FC236}">
                <a16:creationId xmlns:a16="http://schemas.microsoft.com/office/drawing/2014/main" id="{6B433E1A-DDD4-015F-C31C-A330F8BFA8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6229" y="4764954"/>
            <a:ext cx="2644141" cy="1982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Un grupo de amigos&#10;&#10;El contenido generado por IA puede ser incorrecto.">
            <a:extLst>
              <a:ext uri="{FF2B5EF4-FFF2-40B4-BE49-F238E27FC236}">
                <a16:creationId xmlns:a16="http://schemas.microsoft.com/office/drawing/2014/main" id="{85E071C2-B004-5603-6193-BE7E6988D5DB}"/>
              </a:ext>
            </a:extLst>
          </p:cNvPr>
          <p:cNvPicPr>
            <a:picLocks noChangeAspect="1"/>
          </p:cNvPicPr>
          <p:nvPr/>
        </p:nvPicPr>
        <p:blipFill rotWithShape="1">
          <a:blip r:embed="rId7">
            <a:extLst>
              <a:ext uri="{28A0092B-C50C-407E-A947-70E740481C1C}">
                <a14:useLocalDpi xmlns:a14="http://schemas.microsoft.com/office/drawing/2010/main" val="0"/>
              </a:ext>
            </a:extLst>
          </a:blip>
          <a:srcRect l="-810" t="5612" r="810" b="15062"/>
          <a:stretch>
            <a:fillRect/>
          </a:stretch>
        </p:blipFill>
        <p:spPr>
          <a:xfrm>
            <a:off x="7114817" y="4742725"/>
            <a:ext cx="2096222" cy="2004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Una persona y un niño sentados en una mesa&#10;&#10;El contenido generado por IA puede ser incorrecto.">
            <a:extLst>
              <a:ext uri="{FF2B5EF4-FFF2-40B4-BE49-F238E27FC236}">
                <a16:creationId xmlns:a16="http://schemas.microsoft.com/office/drawing/2014/main" id="{B43E4C1E-DBAE-821B-6F1F-586EA99315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3704" y="5478893"/>
            <a:ext cx="1649508" cy="1237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301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vertical)">
                                      <p:cBhvr>
                                        <p:cTn id="27" dur="500"/>
                                        <p:tgtEl>
                                          <p:spTgt spid="18"/>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ppt_h/2"/>
                                          </p:val>
                                        </p:tav>
                                        <p:tav tm="100000">
                                          <p:val>
                                            <p:strVal val="#ppt_y"/>
                                          </p:val>
                                        </p:tav>
                                      </p:tavLst>
                                    </p:anim>
                                    <p:anim calcmode="lin" valueType="num">
                                      <p:cBhvr>
                                        <p:cTn id="38" dur="500" fill="hold"/>
                                        <p:tgtEl>
                                          <p:spTgt spid="21"/>
                                        </p:tgtEl>
                                        <p:attrNameLst>
                                          <p:attrName>ppt_w</p:attrName>
                                        </p:attrNameLst>
                                      </p:cBhvr>
                                      <p:tavLst>
                                        <p:tav tm="0">
                                          <p:val>
                                            <p:strVal val="#ppt_w"/>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childTnLst>
                                </p:cTn>
                              </p:par>
                              <p:par>
                                <p:cTn id="40" presetID="17" presetClass="entr" presetSubtype="4" fill="hold" nodeType="withEffect">
                                  <p:stCondLst>
                                    <p:cond delay="25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
                                          </p:val>
                                        </p:tav>
                                        <p:tav tm="100000">
                                          <p:val>
                                            <p:strVal val="#ppt_x"/>
                                          </p:val>
                                        </p:tav>
                                      </p:tavLst>
                                    </p:anim>
                                    <p:anim calcmode="lin" valueType="num">
                                      <p:cBhvr>
                                        <p:cTn id="43" dur="500" fill="hold"/>
                                        <p:tgtEl>
                                          <p:spTgt spid="19"/>
                                        </p:tgtEl>
                                        <p:attrNameLst>
                                          <p:attrName>ppt_y</p:attrName>
                                        </p:attrNameLst>
                                      </p:cBhvr>
                                      <p:tavLst>
                                        <p:tav tm="0">
                                          <p:val>
                                            <p:strVal val="#ppt_y+#ppt_h/2"/>
                                          </p:val>
                                        </p:tav>
                                        <p:tav tm="100000">
                                          <p:val>
                                            <p:strVal val="#ppt_y"/>
                                          </p:val>
                                        </p:tav>
                                      </p:tavLst>
                                    </p:anim>
                                    <p:anim calcmode="lin" valueType="num">
                                      <p:cBhvr>
                                        <p:cTn id="44" dur="500" fill="hold"/>
                                        <p:tgtEl>
                                          <p:spTgt spid="19"/>
                                        </p:tgtEl>
                                        <p:attrNameLst>
                                          <p:attrName>ppt_w</p:attrName>
                                        </p:attrNameLst>
                                      </p:cBhvr>
                                      <p:tavLst>
                                        <p:tav tm="0">
                                          <p:val>
                                            <p:strVal val="#ppt_w"/>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childTnLst>
                                </p:cTn>
                              </p:par>
                              <p:par>
                                <p:cTn id="46" presetID="17" presetClass="entr" presetSubtype="4" fill="hold" nodeType="withEffect">
                                  <p:stCondLst>
                                    <p:cond delay="50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ppt_h/2"/>
                                          </p:val>
                                        </p:tav>
                                        <p:tav tm="100000">
                                          <p:val>
                                            <p:strVal val="#ppt_y"/>
                                          </p:val>
                                        </p:tav>
                                      </p:tavLst>
                                    </p:anim>
                                    <p:anim calcmode="lin" valueType="num">
                                      <p:cBhvr>
                                        <p:cTn id="50" dur="500" fill="hold"/>
                                        <p:tgtEl>
                                          <p:spTgt spid="17"/>
                                        </p:tgtEl>
                                        <p:attrNameLst>
                                          <p:attrName>ppt_w</p:attrName>
                                        </p:attrNameLst>
                                      </p:cBhvr>
                                      <p:tavLst>
                                        <p:tav tm="0">
                                          <p:val>
                                            <p:strVal val="#ppt_w"/>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3D8B5327-4CEE-F9DF-585E-8C6119560364}"/>
              </a:ext>
            </a:extLst>
          </p:cNvPr>
          <p:cNvGrpSpPr/>
          <p:nvPr/>
        </p:nvGrpSpPr>
        <p:grpSpPr>
          <a:xfrm>
            <a:off x="162192" y="221574"/>
            <a:ext cx="590371" cy="523175"/>
            <a:chOff x="162192" y="221574"/>
            <a:chExt cx="590371" cy="523175"/>
          </a:xfrm>
        </p:grpSpPr>
        <p:pic>
          <p:nvPicPr>
            <p:cNvPr id="5" name="Imagen 4">
              <a:extLst>
                <a:ext uri="{FF2B5EF4-FFF2-40B4-BE49-F238E27FC236}">
                  <a16:creationId xmlns:a16="http://schemas.microsoft.com/office/drawing/2014/main" id="{3FF20543-2FE0-EC8A-9E2B-6E70EC63B67A}"/>
                </a:ext>
              </a:extLst>
            </p:cNvPr>
            <p:cNvPicPr preferRelativeResize="0">
              <a:picLocks/>
            </p:cNvPicPr>
            <p:nvPr/>
          </p:nvPicPr>
          <p:blipFill>
            <a:blip r:embed="rId3">
              <a:duotone>
                <a:prstClr val="black"/>
                <a:srgbClr val="CC3300">
                  <a:tint val="45000"/>
                  <a:satMod val="400000"/>
                </a:srgbClr>
              </a:duotone>
              <a:extLst>
                <a:ext uri="{28A0092B-C50C-407E-A947-70E740481C1C}">
                  <a14:useLocalDpi xmlns:a14="http://schemas.microsoft.com/office/drawing/2010/main" val="0"/>
                </a:ext>
              </a:extLst>
            </a:blip>
            <a:srcRect/>
            <a:stretch/>
          </p:blipFill>
          <p:spPr>
            <a:xfrm>
              <a:off x="162192" y="221574"/>
              <a:ext cx="590371" cy="523175"/>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BA044B04-66A1-559F-9EAF-5DDA707C2DB3}"/>
                </a:ext>
              </a:extLst>
            </p:cNvPr>
            <p:cNvSpPr txBox="1"/>
            <p:nvPr/>
          </p:nvSpPr>
          <p:spPr>
            <a:xfrm>
              <a:off x="247828" y="242803"/>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grpSp>
        <p:nvGrpSpPr>
          <p:cNvPr id="10" name="Grupo 9">
            <a:extLst>
              <a:ext uri="{FF2B5EF4-FFF2-40B4-BE49-F238E27FC236}">
                <a16:creationId xmlns:a16="http://schemas.microsoft.com/office/drawing/2014/main" id="{1AC57F49-BB10-AB62-7B8C-ED53F603B3BB}"/>
              </a:ext>
            </a:extLst>
          </p:cNvPr>
          <p:cNvGrpSpPr/>
          <p:nvPr/>
        </p:nvGrpSpPr>
        <p:grpSpPr>
          <a:xfrm>
            <a:off x="752561" y="94976"/>
            <a:ext cx="8591369" cy="649773"/>
            <a:chOff x="752561" y="94976"/>
            <a:chExt cx="8591369" cy="649773"/>
          </a:xfrm>
        </p:grpSpPr>
        <p:pic>
          <p:nvPicPr>
            <p:cNvPr id="4" name="Imagen 3">
              <a:extLst>
                <a:ext uri="{FF2B5EF4-FFF2-40B4-BE49-F238E27FC236}">
                  <a16:creationId xmlns:a16="http://schemas.microsoft.com/office/drawing/2014/main" id="{7B667647-FD0F-347A-3C66-B3DA0746E709}"/>
                </a:ext>
              </a:extLst>
            </p:cNvPr>
            <p:cNvPicPr preferRelativeResize="0">
              <a:picLocks/>
            </p:cNvPicPr>
            <p:nvPr/>
          </p:nvPicPr>
          <p:blipFill>
            <a:blip r:embed="rId3">
              <a:duotone>
                <a:prstClr val="black"/>
                <a:srgbClr val="CC3300">
                  <a:tint val="45000"/>
                  <a:satMod val="400000"/>
                </a:srgbClr>
              </a:duotone>
              <a:extLst>
                <a:ext uri="{28A0092B-C50C-407E-A947-70E740481C1C}">
                  <a14:useLocalDpi xmlns:a14="http://schemas.microsoft.com/office/drawing/2010/main" val="0"/>
                </a:ext>
              </a:extLst>
            </a:blip>
            <a:srcRect/>
            <a:stretch/>
          </p:blipFill>
          <p:spPr>
            <a:xfrm flipH="1">
              <a:off x="8753559" y="94976"/>
              <a:ext cx="590371" cy="649773"/>
            </a:xfrm>
            <a:prstGeom prst="rect">
              <a:avLst/>
            </a:prstGeom>
            <a:effectLst>
              <a:outerShdw blurRad="50800" dist="38100" dir="2700000" algn="tl" rotWithShape="0">
                <a:prstClr val="black">
                  <a:alpha val="40000"/>
                </a:prstClr>
              </a:outerShdw>
            </a:effectLst>
          </p:spPr>
        </p:pic>
        <p:sp>
          <p:nvSpPr>
            <p:cNvPr id="6" name="Diagrama de flujo: entrada manual 5">
              <a:extLst>
                <a:ext uri="{FF2B5EF4-FFF2-40B4-BE49-F238E27FC236}">
                  <a16:creationId xmlns:a16="http://schemas.microsoft.com/office/drawing/2014/main" id="{CBE3784E-C033-6E46-CEAA-27CF61303893}"/>
                </a:ext>
              </a:extLst>
            </p:cNvPr>
            <p:cNvSpPr/>
            <p:nvPr/>
          </p:nvSpPr>
          <p:spPr>
            <a:xfrm>
              <a:off x="752563" y="94976"/>
              <a:ext cx="8000998" cy="649773"/>
            </a:xfrm>
            <a:prstGeom prst="flowChartManualInput">
              <a:avLst/>
            </a:prstGeom>
            <a:blipFill dpi="0" rotWithShape="1">
              <a:blip r:embed="rId4">
                <a:duotone>
                  <a:prstClr val="black"/>
                  <a:srgbClr val="CC3300">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A0B6500-8553-C6C2-17C9-DECC8647F099}"/>
                </a:ext>
              </a:extLst>
            </p:cNvPr>
            <p:cNvSpPr txBox="1"/>
            <p:nvPr/>
          </p:nvSpPr>
          <p:spPr>
            <a:xfrm>
              <a:off x="752561" y="288969"/>
              <a:ext cx="8000998"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¿Qué podríamos aprender de los primeros años de Jesús como carpintero?</a:t>
              </a:r>
            </a:p>
          </p:txBody>
        </p:sp>
      </p:grpSp>
      <p:grpSp>
        <p:nvGrpSpPr>
          <p:cNvPr id="17" name="Grupo 16">
            <a:extLst>
              <a:ext uri="{FF2B5EF4-FFF2-40B4-BE49-F238E27FC236}">
                <a16:creationId xmlns:a16="http://schemas.microsoft.com/office/drawing/2014/main" id="{A823A971-E9D1-7D36-63CA-002EAAF0BF11}"/>
              </a:ext>
            </a:extLst>
          </p:cNvPr>
          <p:cNvGrpSpPr/>
          <p:nvPr/>
        </p:nvGrpSpPr>
        <p:grpSpPr>
          <a:xfrm>
            <a:off x="752561" y="3399971"/>
            <a:ext cx="10458270" cy="649774"/>
            <a:chOff x="752561" y="3399971"/>
            <a:chExt cx="10458270" cy="649774"/>
          </a:xfrm>
        </p:grpSpPr>
        <p:pic>
          <p:nvPicPr>
            <p:cNvPr id="2" name="Imagen 1">
              <a:extLst>
                <a:ext uri="{FF2B5EF4-FFF2-40B4-BE49-F238E27FC236}">
                  <a16:creationId xmlns:a16="http://schemas.microsoft.com/office/drawing/2014/main" id="{8A58B8E5-5EB3-823B-4F9A-DD072ED6D739}"/>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10620460" y="3399971"/>
              <a:ext cx="590371" cy="649773"/>
            </a:xfrm>
            <a:prstGeom prst="rect">
              <a:avLst/>
            </a:prstGeom>
          </p:spPr>
        </p:pic>
        <p:sp>
          <p:nvSpPr>
            <p:cNvPr id="14" name="Diagrama de flujo: entrada manual 13">
              <a:extLst>
                <a:ext uri="{FF2B5EF4-FFF2-40B4-BE49-F238E27FC236}">
                  <a16:creationId xmlns:a16="http://schemas.microsoft.com/office/drawing/2014/main" id="{D67FE836-2614-CF44-7659-599F27D1B69A}"/>
                </a:ext>
              </a:extLst>
            </p:cNvPr>
            <p:cNvSpPr/>
            <p:nvPr/>
          </p:nvSpPr>
          <p:spPr>
            <a:xfrm>
              <a:off x="752561" y="3399972"/>
              <a:ext cx="9867899" cy="649773"/>
            </a:xfrm>
            <a:prstGeom prst="flowChartManualInpu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24009CAF-1AE0-356B-7E26-BAA18AD0D50B}"/>
                </a:ext>
              </a:extLst>
            </p:cNvPr>
            <p:cNvSpPr txBox="1"/>
            <p:nvPr/>
          </p:nvSpPr>
          <p:spPr>
            <a:xfrm>
              <a:off x="841611" y="3569030"/>
              <a:ext cx="9778849"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¿Qué lección importante se sugiere en cuanto al uso de los talentos en la parábola de Jesús?</a:t>
              </a:r>
            </a:p>
          </p:txBody>
        </p:sp>
      </p:grpSp>
      <p:grpSp>
        <p:nvGrpSpPr>
          <p:cNvPr id="16" name="Grupo 15">
            <a:extLst>
              <a:ext uri="{FF2B5EF4-FFF2-40B4-BE49-F238E27FC236}">
                <a16:creationId xmlns:a16="http://schemas.microsoft.com/office/drawing/2014/main" id="{216973B6-0FFE-1114-4E65-84AB314704FD}"/>
              </a:ext>
            </a:extLst>
          </p:cNvPr>
          <p:cNvGrpSpPr/>
          <p:nvPr/>
        </p:nvGrpSpPr>
        <p:grpSpPr>
          <a:xfrm>
            <a:off x="162190" y="3526570"/>
            <a:ext cx="590372" cy="523175"/>
            <a:chOff x="162190" y="3526570"/>
            <a:chExt cx="590372" cy="523175"/>
          </a:xfrm>
        </p:grpSpPr>
        <p:pic>
          <p:nvPicPr>
            <p:cNvPr id="12" name="Imagen 11">
              <a:extLst>
                <a:ext uri="{FF2B5EF4-FFF2-40B4-BE49-F238E27FC236}">
                  <a16:creationId xmlns:a16="http://schemas.microsoft.com/office/drawing/2014/main" id="{F3A474AC-0902-E468-20E6-AC464A6F31C3}"/>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162191" y="3526570"/>
              <a:ext cx="590371" cy="523175"/>
            </a:xfrm>
            <a:prstGeom prst="rect">
              <a:avLst/>
            </a:prstGeom>
          </p:spPr>
        </p:pic>
        <p:sp>
          <p:nvSpPr>
            <p:cNvPr id="11" name="CuadroTexto 10">
              <a:extLst>
                <a:ext uri="{FF2B5EF4-FFF2-40B4-BE49-F238E27FC236}">
                  <a16:creationId xmlns:a16="http://schemas.microsoft.com/office/drawing/2014/main" id="{684DA179-46B5-843C-7CC6-3249E1550E80}"/>
                </a:ext>
              </a:extLst>
            </p:cNvPr>
            <p:cNvSpPr txBox="1"/>
            <p:nvPr/>
          </p:nvSpPr>
          <p:spPr>
            <a:xfrm>
              <a:off x="162190" y="3557324"/>
              <a:ext cx="580935"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10</a:t>
              </a:r>
            </a:p>
          </p:txBody>
        </p:sp>
      </p:grpSp>
      <p:sp>
        <p:nvSpPr>
          <p:cNvPr id="9" name="CuadroTexto 8">
            <a:extLst>
              <a:ext uri="{FF2B5EF4-FFF2-40B4-BE49-F238E27FC236}">
                <a16:creationId xmlns:a16="http://schemas.microsoft.com/office/drawing/2014/main" id="{73935D51-3DD0-CC94-15A0-E43CC14ABDDB}"/>
              </a:ext>
            </a:extLst>
          </p:cNvPr>
          <p:cNvSpPr txBox="1"/>
          <p:nvPr/>
        </p:nvSpPr>
        <p:spPr>
          <a:xfrm>
            <a:off x="118648" y="841172"/>
            <a:ext cx="7225581" cy="2585323"/>
          </a:xfrm>
          <a:prstGeom prst="rect">
            <a:avLst/>
          </a:prstGeom>
          <a:noFill/>
        </p:spPr>
        <p:txBody>
          <a:bodyPr wrap="square">
            <a:spAutoFit/>
          </a:bodyPr>
          <a:lstStyle/>
          <a:p>
            <a:r>
              <a:rPr lang="es-ES" b="1" dirty="0"/>
              <a:t>Nuestro Salvador pasó la mayor parte de su vida terrenal trabajando pacientemente en la carpintería de Nazaret. Los ángeles ministradores acompañaban al  Señor de la vida mientras caminaba con campesinos y labradores, desconocido y sin honores. Estaba cumpliendo su misión tan fielmente mientras trabajaba en su humilde oficio como cuando sanaba a los enfermos y andaba sobre las olas tempestuosas del mar de Galilea. Así también nosotros, en los deberes más humildes y en las posiciones más bajas de la vida, podemos andar y trabajar con Jesús.</a:t>
            </a:r>
          </a:p>
        </p:txBody>
      </p:sp>
      <p:sp>
        <p:nvSpPr>
          <p:cNvPr id="15" name="CuadroTexto 14">
            <a:extLst>
              <a:ext uri="{FF2B5EF4-FFF2-40B4-BE49-F238E27FC236}">
                <a16:creationId xmlns:a16="http://schemas.microsoft.com/office/drawing/2014/main" id="{E9153E05-0EBB-574B-D366-EC0AEF402A1D}"/>
              </a:ext>
            </a:extLst>
          </p:cNvPr>
          <p:cNvSpPr txBox="1"/>
          <p:nvPr/>
        </p:nvSpPr>
        <p:spPr>
          <a:xfrm>
            <a:off x="5003155" y="4100669"/>
            <a:ext cx="7055683" cy="2585323"/>
          </a:xfrm>
          <a:prstGeom prst="rect">
            <a:avLst/>
          </a:prstGeom>
          <a:noFill/>
        </p:spPr>
        <p:txBody>
          <a:bodyPr wrap="square">
            <a:spAutoFit/>
          </a:bodyPr>
          <a:lstStyle/>
          <a:p>
            <a:r>
              <a:rPr lang="es-ES" b="1" dirty="0"/>
              <a:t>Muchos se excusan de poner sus dones al servicio de Cristo porque otros poseen mejores dotes y ventajas. Ha prevalecido la opinión de que sólo los que están especialmente dotados tienen que consagrar sus habilidades al servicio de Dios. Muchos han llegado a la conclusión de que únicamente cierta clase favorecida recibe talentos, y que esto excluye a los demás, que por supuesto no son llamados a participar de las tareas ni de los galardones. Pero no es ésta la enseñanza de la parábola. Cuando el señor de la casa llamó a sus siervos, dio a cada uno su trabajo.</a:t>
            </a:r>
          </a:p>
        </p:txBody>
      </p:sp>
      <p:pic>
        <p:nvPicPr>
          <p:cNvPr id="19" name="Imagen 18" descr="Imagen que contiene persona, exterior, pasto, mujer&#10;&#10;El contenido generado por IA puede ser incorrecto.">
            <a:extLst>
              <a:ext uri="{FF2B5EF4-FFF2-40B4-BE49-F238E27FC236}">
                <a16:creationId xmlns:a16="http://schemas.microsoft.com/office/drawing/2014/main" id="{60020D53-5756-90AB-9C23-195F5048F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7771" y="824701"/>
            <a:ext cx="4611914" cy="2524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descr="Un grupo de hombres sentados en una mesa&#10;&#10;El contenido generado por IA puede ser incorrecto.">
            <a:extLst>
              <a:ext uri="{FF2B5EF4-FFF2-40B4-BE49-F238E27FC236}">
                <a16:creationId xmlns:a16="http://schemas.microsoft.com/office/drawing/2014/main" id="{0E0E2548-486A-7F14-340B-26C28A6E8ECC}"/>
              </a:ext>
            </a:extLst>
          </p:cNvPr>
          <p:cNvPicPr>
            <a:picLocks noChangeAspect="1"/>
          </p:cNvPicPr>
          <p:nvPr/>
        </p:nvPicPr>
        <p:blipFill rotWithShape="1">
          <a:blip r:embed="rId6">
            <a:extLst>
              <a:ext uri="{28A0092B-C50C-407E-A947-70E740481C1C}">
                <a14:useLocalDpi xmlns:a14="http://schemas.microsoft.com/office/drawing/2010/main" val="0"/>
              </a:ext>
            </a:extLst>
          </a:blip>
          <a:srcRect t="7807" b="21334"/>
          <a:stretch>
            <a:fillRect/>
          </a:stretch>
        </p:blipFill>
        <p:spPr>
          <a:xfrm>
            <a:off x="133162" y="4124041"/>
            <a:ext cx="4830724" cy="2653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010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9" presetClass="entr" presetSubtype="1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fmla="#ppt_w*sin(2.5*pi*$)">
                                          <p:val>
                                            <p:fltVal val="0"/>
                                          </p:val>
                                        </p:tav>
                                        <p:tav tm="100000">
                                          <p:val>
                                            <p:fltVal val="1"/>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vertical)">
                                      <p:cBhvr>
                                        <p:cTn id="26" dur="500"/>
                                        <p:tgtEl>
                                          <p:spTgt spid="1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1000"/>
                            </p:stCondLst>
                            <p:childTnLst>
                              <p:par>
                                <p:cTn id="32" presetID="19"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fmla="#ppt_w*sin(2.5*pi*$)">
                                          <p:val>
                                            <p:fltVal val="0"/>
                                          </p:val>
                                        </p:tav>
                                        <p:tav tm="100000">
                                          <p:val>
                                            <p:fltVal val="1"/>
                                          </p:val>
                                        </p:tav>
                                      </p:tavLst>
                                    </p:anim>
                                    <p:anim calcmode="lin" valueType="num">
                                      <p:cBhvr>
                                        <p:cTn id="35"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0A3A19-4C3D-6874-8FC6-2B14BC9CB66A}"/>
              </a:ext>
            </a:extLst>
          </p:cNvPr>
          <p:cNvSpPr txBox="1"/>
          <p:nvPr/>
        </p:nvSpPr>
        <p:spPr>
          <a:xfrm>
            <a:off x="6096000" y="2443769"/>
            <a:ext cx="6096000" cy="4247317"/>
          </a:xfrm>
          <a:prstGeom prst="rect">
            <a:avLst/>
          </a:prstGeom>
          <a:noFill/>
        </p:spPr>
        <p:txBody>
          <a:bodyPr wrap="square">
            <a:spAutoFit/>
          </a:bodyPr>
          <a:lstStyle/>
          <a:p>
            <a:r>
              <a:rPr lang="es-ES" b="1" dirty="0"/>
              <a:t>Los más humildes y más pobres de los discípulos de Jesús pueden ser una bendición para otros. Tal vez no crean que están haciendo algún bien especial, pero por su influencia inconsciente pueden iniciar olas de bendición que se extenderán y profundizarán, cuyos benditos resultados ellos mismos desconocerán hasta el día de la recompensa final. No les parece que estén haciendo algo grande. No necesitan cargarse de ansiedad por el éxito. Basta que sigan adelante quedamente, haciendo fielmente la obra que la providencia de Dios les asigne, y no habrán vivido en vano. Sus propias almas reflejarán cada vez mejor la semejanza de Cristo; son colaboradores de Dios en esta vida, y se están preparando para la obra más elevada y el gozo sin sombra de la vida venidera.</a:t>
            </a:r>
          </a:p>
        </p:txBody>
      </p:sp>
      <p:sp>
        <p:nvSpPr>
          <p:cNvPr id="4" name="CuadroTexto 3">
            <a:extLst>
              <a:ext uri="{FF2B5EF4-FFF2-40B4-BE49-F238E27FC236}">
                <a16:creationId xmlns:a16="http://schemas.microsoft.com/office/drawing/2014/main" id="{34D7A75A-A738-5D34-2977-7A1F42B17331}"/>
              </a:ext>
            </a:extLst>
          </p:cNvPr>
          <p:cNvSpPr txBox="1"/>
          <p:nvPr/>
        </p:nvSpPr>
        <p:spPr>
          <a:xfrm>
            <a:off x="233571" y="296651"/>
            <a:ext cx="6660715" cy="2031325"/>
          </a:xfrm>
          <a:prstGeom prst="rect">
            <a:avLst/>
          </a:prstGeom>
          <a:noFill/>
        </p:spPr>
        <p:txBody>
          <a:bodyPr wrap="square">
            <a:spAutoFit/>
          </a:bodyPr>
          <a:lstStyle/>
          <a:p>
            <a:r>
              <a:rPr lang="es-ES" b="1" dirty="0"/>
              <a:t>No debéis esperar mejores oportunidades o capacidades extraordinarias para empezar a trabajar por Dios. No necesitáis preocuparos de lo que el mundo dirá o pensará acerca de vosotros. Si vuestra vida diaria atestigua la pureza y sinceridad de vuestra fe, y los demás están convencidos de que deseáis hacerles bien, vuestros esfuerzos no serán enteramente perdidos.</a:t>
            </a:r>
          </a:p>
        </p:txBody>
      </p:sp>
      <p:pic>
        <p:nvPicPr>
          <p:cNvPr id="6" name="Imagen 5" descr="Imagen que contiene persona, tabla, hombre, mujer&#10;&#10;El contenido generado por IA puede ser incorrecto.">
            <a:extLst>
              <a:ext uri="{FF2B5EF4-FFF2-40B4-BE49-F238E27FC236}">
                <a16:creationId xmlns:a16="http://schemas.microsoft.com/office/drawing/2014/main" id="{2C373B1F-920E-8BBB-F60D-52D1F3D4D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487" y="58851"/>
            <a:ext cx="4769836" cy="2384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Dibujo de una persona&#10;&#10;El contenido generado por IA puede ser incorrecto.">
            <a:extLst>
              <a:ext uri="{FF2B5EF4-FFF2-40B4-BE49-F238E27FC236}">
                <a16:creationId xmlns:a16="http://schemas.microsoft.com/office/drawing/2014/main" id="{0F571E27-1AA5-8808-51EA-B67E2C62AC2A}"/>
              </a:ext>
            </a:extLst>
          </p:cNvPr>
          <p:cNvPicPr>
            <a:picLocks noChangeAspect="1"/>
          </p:cNvPicPr>
          <p:nvPr/>
        </p:nvPicPr>
        <p:blipFill rotWithShape="1">
          <a:blip r:embed="rId4">
            <a:extLst>
              <a:ext uri="{28A0092B-C50C-407E-A947-70E740481C1C}">
                <a14:useLocalDpi xmlns:a14="http://schemas.microsoft.com/office/drawing/2010/main" val="0"/>
              </a:ext>
            </a:extLst>
          </a:blip>
          <a:srcRect r="10048"/>
          <a:stretch>
            <a:fillRect/>
          </a:stretch>
        </p:blipFill>
        <p:spPr>
          <a:xfrm>
            <a:off x="233571" y="2327976"/>
            <a:ext cx="5717286" cy="4363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Imagen 1">
            <a:hlinkClick r:id="rId5" action="ppaction://hlinksldjump"/>
            <a:extLst>
              <a:ext uri="{FF2B5EF4-FFF2-40B4-BE49-F238E27FC236}">
                <a16:creationId xmlns:a16="http://schemas.microsoft.com/office/drawing/2014/main" id="{E171CC58-9457-5886-06CB-B9FB14254B5B}"/>
              </a:ext>
            </a:extLst>
          </p:cNvPr>
          <p:cNvPicPr>
            <a:picLocks noChangeAspect="1"/>
          </p:cNvPicPr>
          <p:nvPr/>
        </p:nvPicPr>
        <p:blipFill>
          <a:blip r:embed="rId6">
            <a:duotone>
              <a:prstClr val="black"/>
              <a:schemeClr val="accent4">
                <a:tint val="45000"/>
                <a:satMod val="400000"/>
              </a:schemeClr>
            </a:duotone>
          </a:blip>
          <a:stretch>
            <a:fillRect/>
          </a:stretch>
        </p:blipFill>
        <p:spPr>
          <a:xfrm>
            <a:off x="11399838" y="6227763"/>
            <a:ext cx="725487" cy="725487"/>
          </a:xfrm>
          <a:prstGeom prst="rect">
            <a:avLst/>
          </a:prstGeom>
          <a:ln>
            <a:noFill/>
          </a:ln>
        </p:spPr>
      </p:pic>
    </p:spTree>
    <p:extLst>
      <p:ext uri="{BB962C8B-B14F-4D97-AF65-F5344CB8AC3E}">
        <p14:creationId xmlns:p14="http://schemas.microsoft.com/office/powerpoint/2010/main" val="364935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D0914BB-1011-7FCC-0460-97A44933A137}"/>
              </a:ext>
            </a:extLst>
          </p:cNvPr>
          <p:cNvSpPr txBox="1"/>
          <p:nvPr/>
        </p:nvSpPr>
        <p:spPr>
          <a:xfrm>
            <a:off x="95024" y="64548"/>
            <a:ext cx="566569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Capítulo 7: "Cómo lograr una magnífica renovación" </a:t>
            </a:r>
          </a:p>
        </p:txBody>
      </p:sp>
      <p:pic>
        <p:nvPicPr>
          <p:cNvPr id="26" name="Imagen 25" descr="Icono&#10;&#10;El contenido generado por IA puede ser incorrecto.">
            <a:extLst>
              <a:ext uri="{FF2B5EF4-FFF2-40B4-BE49-F238E27FC236}">
                <a16:creationId xmlns:a16="http://schemas.microsoft.com/office/drawing/2014/main" id="{477DF544-019B-A5B0-E9DB-6A95F996C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85" y="940606"/>
            <a:ext cx="961437" cy="896477"/>
          </a:xfrm>
          <a:prstGeom prst="rect">
            <a:avLst/>
          </a:prstGeom>
          <a:effectLst>
            <a:outerShdw blurRad="50800" dist="38100" dir="2700000" algn="tl" rotWithShape="0">
              <a:prstClr val="black">
                <a:alpha val="40000"/>
              </a:prstClr>
            </a:outerShdw>
          </a:effectLst>
        </p:spPr>
      </p:pic>
      <p:sp>
        <p:nvSpPr>
          <p:cNvPr id="28" name="Flecha: a la derecha 27">
            <a:extLst>
              <a:ext uri="{FF2B5EF4-FFF2-40B4-BE49-F238E27FC236}">
                <a16:creationId xmlns:a16="http://schemas.microsoft.com/office/drawing/2014/main" id="{7E19A45A-A772-F46D-A36B-823A7BF861E3}"/>
              </a:ext>
            </a:extLst>
          </p:cNvPr>
          <p:cNvSpPr/>
          <p:nvPr/>
        </p:nvSpPr>
        <p:spPr>
          <a:xfrm>
            <a:off x="1072677" y="267339"/>
            <a:ext cx="8383049" cy="2231392"/>
          </a:xfrm>
          <a:prstGeom prst="rightArrow">
            <a:avLst>
              <a:gd name="adj1" fmla="val 50000"/>
              <a:gd name="adj2" fmla="val 37160"/>
            </a:avLst>
          </a:prstGeom>
          <a:solidFill>
            <a:srgbClr val="FDEEF1"/>
          </a:solidFill>
          <a:ln>
            <a:solidFill>
              <a:srgbClr val="EEA4B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6A1426"/>
                </a:solidFill>
              </a:rPr>
              <a:t>VERDADERO O FALSO. Con el fin de saber si está verdaderamente convertido o no, una persona debe ser capaz de rastrear las circunstancias y el momento de su conversión.</a:t>
            </a:r>
          </a:p>
        </p:txBody>
      </p:sp>
      <p:sp>
        <p:nvSpPr>
          <p:cNvPr id="29" name="CuadroTexto 28">
            <a:extLst>
              <a:ext uri="{FF2B5EF4-FFF2-40B4-BE49-F238E27FC236}">
                <a16:creationId xmlns:a16="http://schemas.microsoft.com/office/drawing/2014/main" id="{37D43A8D-27C6-AA10-B82C-B6BAA42D7BD2}"/>
              </a:ext>
            </a:extLst>
          </p:cNvPr>
          <p:cNvSpPr txBox="1"/>
          <p:nvPr/>
        </p:nvSpPr>
        <p:spPr>
          <a:xfrm>
            <a:off x="289749" y="1038211"/>
            <a:ext cx="711042" cy="646331"/>
          </a:xfrm>
          <a:prstGeom prst="rect">
            <a:avLst/>
          </a:prstGeom>
          <a:noFill/>
        </p:spPr>
        <p:txBody>
          <a:bodyPr wrap="square" rtlCol="0">
            <a:spAutoFit/>
          </a:bodyPr>
          <a:lstStyle/>
          <a:p>
            <a:pPr algn="ctr"/>
            <a:r>
              <a:rPr lang="es-ES" sz="3600" b="1" dirty="0">
                <a:solidFill>
                  <a:srgbClr val="6A1426"/>
                </a:solidFill>
                <a:effectLst>
                  <a:outerShdw blurRad="50800" dist="38100" dir="2700000" algn="tl" rotWithShape="0">
                    <a:srgbClr val="ED657F"/>
                  </a:outerShdw>
                </a:effectLst>
              </a:rPr>
              <a:t>1</a:t>
            </a:r>
          </a:p>
        </p:txBody>
      </p:sp>
      <p:pic>
        <p:nvPicPr>
          <p:cNvPr id="30" name="Imagen 29">
            <a:extLst>
              <a:ext uri="{FF2B5EF4-FFF2-40B4-BE49-F238E27FC236}">
                <a16:creationId xmlns:a16="http://schemas.microsoft.com/office/drawing/2014/main" id="{1F816067-159E-DCF0-8008-A951C4ED2A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0788" y="3717199"/>
            <a:ext cx="646449" cy="602770"/>
          </a:xfrm>
          <a:prstGeom prst="rect">
            <a:avLst/>
          </a:prstGeom>
          <a:effectLst>
            <a:outerShdw blurRad="50800" dist="38100" dir="2700000" algn="tl" rotWithShape="0">
              <a:prstClr val="black">
                <a:alpha val="40000"/>
              </a:prstClr>
            </a:outerShdw>
          </a:effectLst>
        </p:spPr>
      </p:pic>
      <p:sp>
        <p:nvSpPr>
          <p:cNvPr id="31" name="Flecha: a la derecha 30">
            <a:extLst>
              <a:ext uri="{FF2B5EF4-FFF2-40B4-BE49-F238E27FC236}">
                <a16:creationId xmlns:a16="http://schemas.microsoft.com/office/drawing/2014/main" id="{D2EDFAE8-D387-124A-96A6-5291E28BAF9A}"/>
              </a:ext>
            </a:extLst>
          </p:cNvPr>
          <p:cNvSpPr/>
          <p:nvPr/>
        </p:nvSpPr>
        <p:spPr>
          <a:xfrm>
            <a:off x="766762" y="3543300"/>
            <a:ext cx="9224963" cy="969618"/>
          </a:xfrm>
          <a:prstGeom prst="rightArrow">
            <a:avLst>
              <a:gd name="adj1" fmla="val 50000"/>
              <a:gd name="adj2" fmla="val 37160"/>
            </a:avLst>
          </a:prstGeom>
          <a:solidFill>
            <a:srgbClr val="FDFAEE"/>
          </a:solidFill>
          <a:ln>
            <a:solidFill>
              <a:srgbClr val="EEDF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9F831D"/>
                </a:solidFill>
              </a:rPr>
              <a:t>¿Cómo puede saberse que el Espíritu de Dios está obrando en la vida de una persona?</a:t>
            </a:r>
          </a:p>
        </p:txBody>
      </p:sp>
      <p:sp>
        <p:nvSpPr>
          <p:cNvPr id="32" name="CuadroTexto 31">
            <a:extLst>
              <a:ext uri="{FF2B5EF4-FFF2-40B4-BE49-F238E27FC236}">
                <a16:creationId xmlns:a16="http://schemas.microsoft.com/office/drawing/2014/main" id="{DFD5BBF8-F777-F177-7CAA-23B380117CD0}"/>
              </a:ext>
            </a:extLst>
          </p:cNvPr>
          <p:cNvSpPr txBox="1"/>
          <p:nvPr/>
        </p:nvSpPr>
        <p:spPr>
          <a:xfrm>
            <a:off x="295277" y="3777807"/>
            <a:ext cx="400050" cy="461665"/>
          </a:xfrm>
          <a:prstGeom prst="rect">
            <a:avLst/>
          </a:prstGeom>
          <a:noFill/>
        </p:spPr>
        <p:txBody>
          <a:bodyPr wrap="square" rtlCol="0">
            <a:spAutoFit/>
          </a:bodyPr>
          <a:lstStyle/>
          <a:p>
            <a:pPr algn="ctr"/>
            <a:r>
              <a:rPr lang="es-ES" sz="2400" b="1" dirty="0">
                <a:solidFill>
                  <a:srgbClr val="9F831D"/>
                </a:solidFill>
                <a:effectLst>
                  <a:outerShdw blurRad="50800" dist="50800" dir="5400000" algn="ctr" rotWithShape="0">
                    <a:srgbClr val="D3AE27"/>
                  </a:outerShdw>
                </a:effectLst>
              </a:rPr>
              <a:t>2</a:t>
            </a:r>
          </a:p>
        </p:txBody>
      </p:sp>
      <p:sp>
        <p:nvSpPr>
          <p:cNvPr id="34" name="CuadroTexto 33">
            <a:extLst>
              <a:ext uri="{FF2B5EF4-FFF2-40B4-BE49-F238E27FC236}">
                <a16:creationId xmlns:a16="http://schemas.microsoft.com/office/drawing/2014/main" id="{07DDEF23-13DC-302E-A4D3-F5D4B528861E}"/>
              </a:ext>
            </a:extLst>
          </p:cNvPr>
          <p:cNvSpPr txBox="1"/>
          <p:nvPr/>
        </p:nvSpPr>
        <p:spPr>
          <a:xfrm>
            <a:off x="495302" y="2219609"/>
            <a:ext cx="7651240" cy="1200329"/>
          </a:xfrm>
          <a:prstGeom prst="rect">
            <a:avLst/>
          </a:prstGeom>
          <a:noFill/>
        </p:spPr>
        <p:txBody>
          <a:bodyPr wrap="square">
            <a:spAutoFit/>
          </a:bodyPr>
          <a:lstStyle/>
          <a:p>
            <a:r>
              <a:rPr lang="es-ES" b="1" dirty="0"/>
              <a:t>Es posible que una persona no sepa indicar el momento y lugar exactos de su conversión, o que no pueda tal vez señalar el encadenamiento de circunstancias que la llevaron a ese momento; pero esto no prueba que no se haya convertido.</a:t>
            </a:r>
          </a:p>
        </p:txBody>
      </p:sp>
      <p:sp>
        <p:nvSpPr>
          <p:cNvPr id="4" name="CuadroTexto 3">
            <a:extLst>
              <a:ext uri="{FF2B5EF4-FFF2-40B4-BE49-F238E27FC236}">
                <a16:creationId xmlns:a16="http://schemas.microsoft.com/office/drawing/2014/main" id="{5F11765B-26FC-3E2B-F48C-8AADBB846632}"/>
              </a:ext>
            </a:extLst>
          </p:cNvPr>
          <p:cNvSpPr txBox="1"/>
          <p:nvPr/>
        </p:nvSpPr>
        <p:spPr>
          <a:xfrm>
            <a:off x="2505456" y="4559336"/>
            <a:ext cx="7282623" cy="2031325"/>
          </a:xfrm>
          <a:prstGeom prst="rect">
            <a:avLst/>
          </a:prstGeom>
          <a:noFill/>
        </p:spPr>
        <p:txBody>
          <a:bodyPr wrap="square">
            <a:spAutoFit/>
          </a:bodyPr>
          <a:lstStyle/>
          <a:p>
            <a:r>
              <a:rPr lang="es-ES" b="1" dirty="0"/>
              <a:t>Cristo dijo a Nicodemo: “El viento de donde quiere sopla; y oyes su sonido, mas no sabes de donde viene, ni a donde va: así es todo aquel que es nacido del Espíritu.” (Juan 3:8). Como el viento es invisible y, sin embargo, se ven y se sienten claramente sus efectos, así también obra el Espíritu de Dios en el corazón humano. El poder regenerador, que ningún ojo humano puede ver, engendra una vida nueva en el alma; crea un nuevo ser conforme a la imagen de Dios.</a:t>
            </a:r>
          </a:p>
        </p:txBody>
      </p:sp>
      <p:pic>
        <p:nvPicPr>
          <p:cNvPr id="3" name="Imagen 2">
            <a:extLst>
              <a:ext uri="{FF2B5EF4-FFF2-40B4-BE49-F238E27FC236}">
                <a16:creationId xmlns:a16="http://schemas.microsoft.com/office/drawing/2014/main" id="{D0BA479D-4E56-B0A3-570B-C76AFC37F881}"/>
              </a:ext>
            </a:extLst>
          </p:cNvPr>
          <p:cNvPicPr>
            <a:picLocks noChangeAspect="1"/>
          </p:cNvPicPr>
          <p:nvPr/>
        </p:nvPicPr>
        <p:blipFill>
          <a:blip r:embed="rId5"/>
          <a:stretch>
            <a:fillRect/>
          </a:stretch>
        </p:blipFill>
        <p:spPr>
          <a:xfrm>
            <a:off x="9788079" y="229943"/>
            <a:ext cx="2273568" cy="3214280"/>
          </a:xfrm>
          <a:prstGeom prst="snip2DiagRect">
            <a:avLst/>
          </a:prstGeom>
          <a:solidFill>
            <a:srgbClr val="FFFFFF">
              <a:shade val="85000"/>
            </a:srgbClr>
          </a:solidFill>
          <a:ln w="38100" cap="sq">
            <a:solidFill>
              <a:srgbClr val="EEA4B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ersona, hombre, tabla, sostener&#10;&#10;El contenido generado por IA puede ser incorrecto.">
            <a:extLst>
              <a:ext uri="{FF2B5EF4-FFF2-40B4-BE49-F238E27FC236}">
                <a16:creationId xmlns:a16="http://schemas.microsoft.com/office/drawing/2014/main" id="{643C862A-6CC5-6CA9-6C46-384B8F396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1250" y="4134051"/>
            <a:ext cx="2079962" cy="2494006"/>
          </a:xfrm>
          <a:prstGeom prst="snip2DiagRect">
            <a:avLst>
              <a:gd name="adj1" fmla="val 10035"/>
              <a:gd name="adj2" fmla="val 0"/>
            </a:avLst>
          </a:prstGeom>
          <a:solidFill>
            <a:srgbClr val="FFFFFF">
              <a:shade val="85000"/>
            </a:srgbClr>
          </a:solidFill>
          <a:ln w="38100" cap="sq">
            <a:solidFill>
              <a:srgbClr val="EEDF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par de personas sentadas en una banca de madera&#10;&#10;El contenido generado por IA puede ser incorrecto.">
            <a:extLst>
              <a:ext uri="{FF2B5EF4-FFF2-40B4-BE49-F238E27FC236}">
                <a16:creationId xmlns:a16="http://schemas.microsoft.com/office/drawing/2014/main" id="{ED1A9850-E3C1-EFB5-4FA8-1F79B57984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13" y="4431187"/>
            <a:ext cx="2229780" cy="2229780"/>
          </a:xfrm>
          <a:prstGeom prst="snip2DiagRect">
            <a:avLst>
              <a:gd name="adj1" fmla="val 0"/>
              <a:gd name="adj2" fmla="val 11589"/>
            </a:avLst>
          </a:prstGeom>
          <a:solidFill>
            <a:srgbClr val="FFFFFF">
              <a:shade val="85000"/>
            </a:srgbClr>
          </a:solidFill>
          <a:ln w="38100" cap="sq">
            <a:solidFill>
              <a:srgbClr val="EEDF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520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1"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4)">
                                      <p:cBhvr>
                                        <p:cTn id="10" dur="500"/>
                                        <p:tgtEl>
                                          <p:spTgt spid="2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ppt_w</p:attrName>
                                        </p:attrNameLst>
                                      </p:cBhvr>
                                      <p:tavLst>
                                        <p:tav tm="0" fmla="#ppt_w*sin(2.5*pi*$)">
                                          <p:val>
                                            <p:fltVal val="0"/>
                                          </p:val>
                                        </p:tav>
                                        <p:tav tm="100000">
                                          <p:val>
                                            <p:fltVal val="1"/>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1" presetClass="entr" presetSubtype="4"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heel(4)">
                                      <p:cBhvr>
                                        <p:cTn id="33" dur="500"/>
                                        <p:tgtEl>
                                          <p:spTgt spid="3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par>
                          <p:cTn id="38" fill="hold">
                            <p:stCondLst>
                              <p:cond delay="1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anim calcmode="lin" valueType="num">
                                      <p:cBhvr>
                                        <p:cTn id="42" dur="750" fill="hold"/>
                                        <p:tgtEl>
                                          <p:spTgt spid="8"/>
                                        </p:tgtEl>
                                        <p:attrNameLst>
                                          <p:attrName>ppt_w</p:attrName>
                                        </p:attrNameLst>
                                      </p:cBhvr>
                                      <p:tavLst>
                                        <p:tav tm="0" fmla="#ppt_w*sin(2.5*pi*$)">
                                          <p:val>
                                            <p:fltVal val="0"/>
                                          </p:val>
                                        </p:tav>
                                        <p:tav tm="100000">
                                          <p:val>
                                            <p:fltVal val="1"/>
                                          </p:val>
                                        </p:tav>
                                      </p:tavLst>
                                    </p:anim>
                                    <p:anim calcmode="lin" valueType="num">
                                      <p:cBhvr>
                                        <p:cTn id="43" dur="75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anim calcmode="lin" valueType="num">
                                      <p:cBhvr>
                                        <p:cTn id="49" dur="500" fill="hold"/>
                                        <p:tgtEl>
                                          <p:spTgt spid="10"/>
                                        </p:tgtEl>
                                        <p:attrNameLst>
                                          <p:attrName>ppt_w</p:attrName>
                                        </p:attrNameLst>
                                      </p:cBhvr>
                                      <p:tavLst>
                                        <p:tav tm="0" fmla="#ppt_w*sin(2.5*pi*$)">
                                          <p:val>
                                            <p:fltVal val="0"/>
                                          </p:val>
                                        </p:tav>
                                        <p:tav tm="100000">
                                          <p:val>
                                            <p:fltVal val="1"/>
                                          </p:val>
                                        </p:tav>
                                      </p:tavLst>
                                    </p:anim>
                                    <p:anim calcmode="lin" valueType="num">
                                      <p:cBhvr>
                                        <p:cTn id="50" dur="500" fill="hold"/>
                                        <p:tgtEl>
                                          <p:spTgt spid="10"/>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1" grpId="0" animBg="1"/>
      <p:bldP spid="32" grpId="0"/>
      <p:bldP spid="34"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B24D500-1BE1-8063-3076-970FBE6514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00541" y="228084"/>
            <a:ext cx="646448" cy="602770"/>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91B9FB92-EF72-F147-95BE-44E7FBB57F49}"/>
              </a:ext>
            </a:extLst>
          </p:cNvPr>
          <p:cNvSpPr/>
          <p:nvPr/>
        </p:nvSpPr>
        <p:spPr>
          <a:xfrm>
            <a:off x="4556515" y="54185"/>
            <a:ext cx="7186613" cy="969618"/>
          </a:xfrm>
          <a:prstGeom prst="rightArrow">
            <a:avLst>
              <a:gd name="adj1" fmla="val 50000"/>
              <a:gd name="adj2" fmla="val 37160"/>
            </a:avLst>
          </a:prstGeom>
          <a:solidFill>
            <a:srgbClr val="FDF4EE"/>
          </a:solidFill>
          <a:ln>
            <a:solidFill>
              <a:srgbClr val="EEC2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C26424"/>
                </a:solidFill>
              </a:rPr>
              <a:t>¿Cómo NO se da a conocer el carácter? ¿Cómo se da a conocer?</a:t>
            </a:r>
          </a:p>
        </p:txBody>
      </p:sp>
      <p:sp>
        <p:nvSpPr>
          <p:cNvPr id="8" name="CuadroTexto 7">
            <a:extLst>
              <a:ext uri="{FF2B5EF4-FFF2-40B4-BE49-F238E27FC236}">
                <a16:creationId xmlns:a16="http://schemas.microsoft.com/office/drawing/2014/main" id="{3FA3A5B6-1E3D-350F-D6D4-E2574937848D}"/>
              </a:ext>
            </a:extLst>
          </p:cNvPr>
          <p:cNvSpPr txBox="1"/>
          <p:nvPr/>
        </p:nvSpPr>
        <p:spPr>
          <a:xfrm>
            <a:off x="4085030" y="288692"/>
            <a:ext cx="400050" cy="461665"/>
          </a:xfrm>
          <a:prstGeom prst="rect">
            <a:avLst/>
          </a:prstGeom>
          <a:noFill/>
        </p:spPr>
        <p:txBody>
          <a:bodyPr wrap="square" rtlCol="0">
            <a:spAutoFit/>
          </a:bodyPr>
          <a:lstStyle/>
          <a:p>
            <a:pPr algn="ctr"/>
            <a:r>
              <a:rPr lang="es-ES" sz="2400" b="1" dirty="0">
                <a:solidFill>
                  <a:srgbClr val="C26424"/>
                </a:solidFill>
                <a:effectLst>
                  <a:outerShdw blurRad="50800" dist="50800" dir="5400000" algn="ctr" rotWithShape="0">
                    <a:srgbClr val="E08E56"/>
                  </a:outerShdw>
                </a:effectLst>
              </a:rPr>
              <a:t>3</a:t>
            </a:r>
          </a:p>
        </p:txBody>
      </p:sp>
      <p:pic>
        <p:nvPicPr>
          <p:cNvPr id="9" name="Imagen 8">
            <a:extLst>
              <a:ext uri="{FF2B5EF4-FFF2-40B4-BE49-F238E27FC236}">
                <a16:creationId xmlns:a16="http://schemas.microsoft.com/office/drawing/2014/main" id="{4E669CDE-E1A8-7489-E525-DD4444E6149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154" y="3949698"/>
            <a:ext cx="646448" cy="602770"/>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380866D0-2D34-0621-8FBF-9B0F321206BE}"/>
              </a:ext>
            </a:extLst>
          </p:cNvPr>
          <p:cNvSpPr/>
          <p:nvPr/>
        </p:nvSpPr>
        <p:spPr>
          <a:xfrm>
            <a:off x="732128" y="3775799"/>
            <a:ext cx="7186613" cy="969618"/>
          </a:xfrm>
          <a:prstGeom prst="rightArrow">
            <a:avLst>
              <a:gd name="adj1" fmla="val 50000"/>
              <a:gd name="adj2" fmla="val 37160"/>
            </a:avLst>
          </a:prstGeom>
          <a:solidFill>
            <a:srgbClr val="F9FDEE"/>
          </a:solidFill>
          <a:ln>
            <a:solidFill>
              <a:srgbClr val="DDEE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7A981C"/>
                </a:solidFill>
              </a:rPr>
              <a:t>¿Qué cosas pueden producir solo una conducta externa correcta?</a:t>
            </a:r>
          </a:p>
        </p:txBody>
      </p:sp>
      <p:sp>
        <p:nvSpPr>
          <p:cNvPr id="11" name="CuadroTexto 10">
            <a:extLst>
              <a:ext uri="{FF2B5EF4-FFF2-40B4-BE49-F238E27FC236}">
                <a16:creationId xmlns:a16="http://schemas.microsoft.com/office/drawing/2014/main" id="{B540369F-BDFF-ABD8-9221-F3F9CBC29E0B}"/>
              </a:ext>
            </a:extLst>
          </p:cNvPr>
          <p:cNvSpPr txBox="1"/>
          <p:nvPr/>
        </p:nvSpPr>
        <p:spPr>
          <a:xfrm>
            <a:off x="260643" y="4010306"/>
            <a:ext cx="400050" cy="461665"/>
          </a:xfrm>
          <a:prstGeom prst="rect">
            <a:avLst/>
          </a:prstGeom>
          <a:noFill/>
        </p:spPr>
        <p:txBody>
          <a:bodyPr wrap="square" rtlCol="0">
            <a:spAutoFit/>
          </a:bodyPr>
          <a:lstStyle/>
          <a:p>
            <a:pPr algn="ctr"/>
            <a:r>
              <a:rPr lang="es-ES" sz="2400" b="1" dirty="0">
                <a:solidFill>
                  <a:srgbClr val="7A981C"/>
                </a:solidFill>
                <a:effectLst>
                  <a:outerShdw blurRad="50800" dist="50800" dir="5400000" algn="ctr" rotWithShape="0">
                    <a:srgbClr val="ADD727"/>
                  </a:outerShdw>
                </a:effectLst>
              </a:rPr>
              <a:t>4</a:t>
            </a:r>
          </a:p>
        </p:txBody>
      </p:sp>
      <p:sp>
        <p:nvSpPr>
          <p:cNvPr id="3" name="CuadroTexto 2">
            <a:extLst>
              <a:ext uri="{FF2B5EF4-FFF2-40B4-BE49-F238E27FC236}">
                <a16:creationId xmlns:a16="http://schemas.microsoft.com/office/drawing/2014/main" id="{EEB829E3-C8EA-CA97-EBEA-CF6637FB149C}"/>
              </a:ext>
            </a:extLst>
          </p:cNvPr>
          <p:cNvSpPr txBox="1"/>
          <p:nvPr/>
        </p:nvSpPr>
        <p:spPr>
          <a:xfrm>
            <a:off x="3784131" y="973729"/>
            <a:ext cx="8407869" cy="2862322"/>
          </a:xfrm>
          <a:prstGeom prst="rect">
            <a:avLst/>
          </a:prstGeom>
          <a:noFill/>
        </p:spPr>
        <p:txBody>
          <a:bodyPr wrap="square">
            <a:spAutoFit/>
          </a:bodyPr>
          <a:lstStyle/>
          <a:p>
            <a:r>
              <a:rPr lang="es-ES" b="1" dirty="0"/>
              <a:t>Aunque la obra del Espíritu es silenciosa e imperceptible, sus efectos son manifiestos. Cuando el corazón ha sido renovado por el Espíritu de Dios, el hecho se revela en la vida. Si bien no podemos hacer cosa alguna para cambiar nuestro corazón, ni para ponernos en armonía con Dios; si bien no debemos confiar para nada en nosotros mismos ni en nuestras buenas obras, nuestra vida demostrará si la gracia de Dios mora en nosotros.  Se notará un cambio en el carácter, en las costumbres y ocupaciones. El contraste entre lo que eran antes y lo que son ahora será muy claro e inequívoco. El carácter se da a conocer, no por las obras buenas o malas que de vez en cuando se ejecuten, sino por la tendencia de las palabras y de los actos habituales en la vida diaria.</a:t>
            </a:r>
          </a:p>
        </p:txBody>
      </p:sp>
      <p:sp>
        <p:nvSpPr>
          <p:cNvPr id="5" name="CuadroTexto 4">
            <a:extLst>
              <a:ext uri="{FF2B5EF4-FFF2-40B4-BE49-F238E27FC236}">
                <a16:creationId xmlns:a16="http://schemas.microsoft.com/office/drawing/2014/main" id="{19DCFF10-1D9A-9071-9511-65157300F8D8}"/>
              </a:ext>
            </a:extLst>
          </p:cNvPr>
          <p:cNvSpPr txBox="1"/>
          <p:nvPr/>
        </p:nvSpPr>
        <p:spPr>
          <a:xfrm>
            <a:off x="231389" y="4853575"/>
            <a:ext cx="7758787" cy="1754326"/>
          </a:xfrm>
          <a:prstGeom prst="rect">
            <a:avLst/>
          </a:prstGeom>
          <a:noFill/>
        </p:spPr>
        <p:txBody>
          <a:bodyPr wrap="square">
            <a:spAutoFit/>
          </a:bodyPr>
          <a:lstStyle/>
          <a:p>
            <a:r>
              <a:rPr lang="es-ES" b="1" dirty="0"/>
              <a:t>Es cierto que puede haber una conducta externa correcta sin el poder renovador de Cristo. El amor a la influencia y el deseo de ser estimado por los demás pueden producir una vida bien ordenada. El respeto propio puede impulsarnos a evitar las apariencias de mal. Un corazón egoísta puede realizar actos de generosidad. ¿De qué medio nos valdremos, entonces, para saber de parte de quién estamos?</a:t>
            </a:r>
          </a:p>
        </p:txBody>
      </p:sp>
      <p:pic>
        <p:nvPicPr>
          <p:cNvPr id="4" name="Imagen 3" descr="Un par de personas de pie&#10;&#10;El contenido generado por IA puede ser incorrecto.">
            <a:extLst>
              <a:ext uri="{FF2B5EF4-FFF2-40B4-BE49-F238E27FC236}">
                <a16:creationId xmlns:a16="http://schemas.microsoft.com/office/drawing/2014/main" id="{77B3B4F4-5DCC-1E72-EA81-9D86900965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54" y="250099"/>
            <a:ext cx="3648178" cy="3586742"/>
          </a:xfrm>
          <a:prstGeom prst="snip2DiagRect">
            <a:avLst/>
          </a:prstGeom>
          <a:solidFill>
            <a:srgbClr val="FFFFFF">
              <a:shade val="85000"/>
            </a:srgbClr>
          </a:solidFill>
          <a:ln w="38100" cap="sq">
            <a:solidFill>
              <a:srgbClr val="EEC2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3D5F221-D34B-910D-6964-9418EFC76548}"/>
              </a:ext>
            </a:extLst>
          </p:cNvPr>
          <p:cNvPicPr>
            <a:picLocks noChangeAspect="1"/>
          </p:cNvPicPr>
          <p:nvPr/>
        </p:nvPicPr>
        <p:blipFill>
          <a:blip r:embed="rId7"/>
          <a:stretch>
            <a:fillRect/>
          </a:stretch>
        </p:blipFill>
        <p:spPr>
          <a:xfrm>
            <a:off x="8050335" y="4123467"/>
            <a:ext cx="4010071" cy="2460415"/>
          </a:xfrm>
          <a:prstGeom prst="snip2DiagRect">
            <a:avLst>
              <a:gd name="adj1" fmla="val 28681"/>
              <a:gd name="adj2" fmla="val 0"/>
            </a:avLst>
          </a:prstGeom>
          <a:solidFill>
            <a:srgbClr val="FFFFFF">
              <a:shade val="85000"/>
            </a:srgbClr>
          </a:solidFill>
          <a:ln w="38100" cap="sq">
            <a:solidFill>
              <a:srgbClr val="DDEE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6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1"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4)">
                                      <p:cBhvr>
                                        <p:cTn id="31" dur="750"/>
                                        <p:tgtEl>
                                          <p:spTgt spid="9"/>
                                        </p:tgtEl>
                                      </p:cBhvr>
                                    </p:animEffect>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FA87E482-1F68-9B4B-ABE9-5A46ABE7EFEE}"/>
              </a:ext>
            </a:extLst>
          </p:cNvPr>
          <p:cNvPicPr>
            <a:picLocks noChangeAspect="1"/>
          </p:cNvPicPr>
          <p:nvPr/>
        </p:nvPicPr>
        <p:blipFill>
          <a:blip r:embed="rId3"/>
          <a:stretch>
            <a:fillRect/>
          </a:stretch>
        </p:blipFill>
        <p:spPr>
          <a:xfrm>
            <a:off x="147589" y="2415246"/>
            <a:ext cx="2463083" cy="1384800"/>
          </a:xfrm>
          <a:prstGeom prst="snip2DiagRect">
            <a:avLst/>
          </a:prstGeom>
          <a:solidFill>
            <a:srgbClr val="FFFFFF">
              <a:shade val="85000"/>
            </a:srgbClr>
          </a:solidFill>
          <a:ln w="38100" cap="sq">
            <a:solidFill>
              <a:srgbClr val="C7D3B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067917E4-AB3E-92C8-5D92-476F6F65AC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250099"/>
            <a:ext cx="646448"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2E621AD9-EC01-F7EA-E85C-FA2627779E80}"/>
              </a:ext>
            </a:extLst>
          </p:cNvPr>
          <p:cNvSpPr/>
          <p:nvPr/>
        </p:nvSpPr>
        <p:spPr>
          <a:xfrm>
            <a:off x="803564" y="76200"/>
            <a:ext cx="5835362" cy="969618"/>
          </a:xfrm>
          <a:prstGeom prst="rightArrow">
            <a:avLst>
              <a:gd name="adj1" fmla="val 50000"/>
              <a:gd name="adj2" fmla="val 37160"/>
            </a:avLst>
          </a:prstGeom>
          <a:solidFill>
            <a:srgbClr val="F1FDEE"/>
          </a:solidFill>
          <a:ln>
            <a:solidFill>
              <a:srgbClr val="B2EE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369F1D"/>
                </a:solidFill>
              </a:rPr>
              <a:t>¿Cuáles son las evidencias de que somos de Cristo?</a:t>
            </a:r>
          </a:p>
        </p:txBody>
      </p:sp>
      <p:sp>
        <p:nvSpPr>
          <p:cNvPr id="8" name="CuadroTexto 7">
            <a:extLst>
              <a:ext uri="{FF2B5EF4-FFF2-40B4-BE49-F238E27FC236}">
                <a16:creationId xmlns:a16="http://schemas.microsoft.com/office/drawing/2014/main" id="{E77341FB-62C4-CB6C-FCE3-7275D1F4A96B}"/>
              </a:ext>
            </a:extLst>
          </p:cNvPr>
          <p:cNvSpPr txBox="1"/>
          <p:nvPr/>
        </p:nvSpPr>
        <p:spPr>
          <a:xfrm>
            <a:off x="332078" y="310707"/>
            <a:ext cx="400050" cy="461665"/>
          </a:xfrm>
          <a:prstGeom prst="rect">
            <a:avLst/>
          </a:prstGeom>
          <a:noFill/>
        </p:spPr>
        <p:txBody>
          <a:bodyPr wrap="square" rtlCol="0">
            <a:spAutoFit/>
          </a:bodyPr>
          <a:lstStyle/>
          <a:p>
            <a:pPr algn="ctr"/>
            <a:r>
              <a:rPr lang="es-ES" sz="2400" b="1" dirty="0">
                <a:solidFill>
                  <a:srgbClr val="369F1D"/>
                </a:solidFill>
                <a:effectLst>
                  <a:outerShdw blurRad="50800" dist="50800" dir="5400000" algn="ctr" rotWithShape="0">
                    <a:srgbClr val="45CD25"/>
                  </a:outerShdw>
                </a:effectLst>
              </a:rPr>
              <a:t>5</a:t>
            </a:r>
          </a:p>
        </p:txBody>
      </p:sp>
      <p:pic>
        <p:nvPicPr>
          <p:cNvPr id="12" name="Imagen 11">
            <a:extLst>
              <a:ext uri="{FF2B5EF4-FFF2-40B4-BE49-F238E27FC236}">
                <a16:creationId xmlns:a16="http://schemas.microsoft.com/office/drawing/2014/main" id="{FE6A3E72-0EF2-D2C6-BF16-E6AF41367A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449" y="2729380"/>
            <a:ext cx="646449" cy="602770"/>
          </a:xfrm>
          <a:prstGeom prst="rect">
            <a:avLst/>
          </a:prstGeom>
          <a:effectLst>
            <a:outerShdw blurRad="50800" dist="38100" dir="2700000" algn="tl" rotWithShape="0">
              <a:prstClr val="black">
                <a:alpha val="40000"/>
              </a:prstClr>
            </a:outerShdw>
          </a:effectLst>
        </p:spPr>
      </p:pic>
      <p:sp>
        <p:nvSpPr>
          <p:cNvPr id="13" name="Flecha: a la derecha 12">
            <a:extLst>
              <a:ext uri="{FF2B5EF4-FFF2-40B4-BE49-F238E27FC236}">
                <a16:creationId xmlns:a16="http://schemas.microsoft.com/office/drawing/2014/main" id="{976A9EAA-AAFF-B628-1962-0889BED41888}"/>
              </a:ext>
            </a:extLst>
          </p:cNvPr>
          <p:cNvSpPr/>
          <p:nvPr/>
        </p:nvSpPr>
        <p:spPr>
          <a:xfrm>
            <a:off x="3349660" y="2375267"/>
            <a:ext cx="6492563" cy="1335272"/>
          </a:xfrm>
          <a:prstGeom prst="rightArrow">
            <a:avLst>
              <a:gd name="adj1" fmla="val 50000"/>
              <a:gd name="adj2" fmla="val 37160"/>
            </a:avLst>
          </a:prstGeom>
          <a:solidFill>
            <a:srgbClr val="F5F7F3"/>
          </a:solidFill>
          <a:ln>
            <a:solidFill>
              <a:srgbClr val="C6D2B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677E58"/>
                </a:solidFill>
              </a:rPr>
              <a:t>Cuando nos convertimos en nuevas criaturas en Cristo, ¿qué sucede con nuestras prioridades, gustos y carácter?</a:t>
            </a:r>
          </a:p>
        </p:txBody>
      </p:sp>
      <p:sp>
        <p:nvSpPr>
          <p:cNvPr id="14" name="CuadroTexto 13">
            <a:extLst>
              <a:ext uri="{FF2B5EF4-FFF2-40B4-BE49-F238E27FC236}">
                <a16:creationId xmlns:a16="http://schemas.microsoft.com/office/drawing/2014/main" id="{99FEDBD9-FDDD-1CD1-C215-23CA22095D01}"/>
              </a:ext>
            </a:extLst>
          </p:cNvPr>
          <p:cNvSpPr txBox="1"/>
          <p:nvPr/>
        </p:nvSpPr>
        <p:spPr>
          <a:xfrm>
            <a:off x="2873413" y="2790409"/>
            <a:ext cx="400050" cy="461665"/>
          </a:xfrm>
          <a:prstGeom prst="rect">
            <a:avLst/>
          </a:prstGeom>
          <a:noFill/>
        </p:spPr>
        <p:txBody>
          <a:bodyPr wrap="square" rtlCol="0">
            <a:spAutoFit/>
          </a:bodyPr>
          <a:lstStyle/>
          <a:p>
            <a:pPr algn="ctr"/>
            <a:r>
              <a:rPr lang="es-ES" sz="2400" b="1" dirty="0">
                <a:solidFill>
                  <a:srgbClr val="677E58"/>
                </a:solidFill>
                <a:effectLst>
                  <a:outerShdw blurRad="50800" dist="38100" dir="2700000" algn="tl" rotWithShape="0">
                    <a:srgbClr val="8AA27A"/>
                  </a:outerShdw>
                </a:effectLst>
              </a:rPr>
              <a:t>6</a:t>
            </a:r>
          </a:p>
        </p:txBody>
      </p:sp>
      <p:sp>
        <p:nvSpPr>
          <p:cNvPr id="3" name="CuadroTexto 2">
            <a:extLst>
              <a:ext uri="{FF2B5EF4-FFF2-40B4-BE49-F238E27FC236}">
                <a16:creationId xmlns:a16="http://schemas.microsoft.com/office/drawing/2014/main" id="{E6B49262-F199-EE64-E966-A267488487D8}"/>
              </a:ext>
            </a:extLst>
          </p:cNvPr>
          <p:cNvSpPr txBox="1"/>
          <p:nvPr/>
        </p:nvSpPr>
        <p:spPr>
          <a:xfrm>
            <a:off x="147589" y="937918"/>
            <a:ext cx="6099048" cy="1477328"/>
          </a:xfrm>
          <a:prstGeom prst="rect">
            <a:avLst/>
          </a:prstGeom>
          <a:noFill/>
        </p:spPr>
        <p:txBody>
          <a:bodyPr wrap="square">
            <a:spAutoFit/>
          </a:bodyPr>
          <a:lstStyle/>
          <a:p>
            <a:r>
              <a:rPr lang="es-ES" b="1" dirty="0"/>
              <a:t>Si somos de Cristo, nuestros pensamientos están con El y le dedicamos nuestras más gratas reflexiones. Le hemos consagrado todo lo que tenemos y somos. Anhelamos ser semejantes a El, tener su Espíritu, hacer su voluntad y agradarle en todo.</a:t>
            </a:r>
          </a:p>
        </p:txBody>
      </p:sp>
      <p:sp>
        <p:nvSpPr>
          <p:cNvPr id="5" name="CuadroTexto 4">
            <a:extLst>
              <a:ext uri="{FF2B5EF4-FFF2-40B4-BE49-F238E27FC236}">
                <a16:creationId xmlns:a16="http://schemas.microsoft.com/office/drawing/2014/main" id="{F4E1625A-F269-88AF-9B34-813288AB7F05}"/>
              </a:ext>
            </a:extLst>
          </p:cNvPr>
          <p:cNvSpPr txBox="1"/>
          <p:nvPr/>
        </p:nvSpPr>
        <p:spPr>
          <a:xfrm>
            <a:off x="2610672" y="3651434"/>
            <a:ext cx="9485419" cy="3139321"/>
          </a:xfrm>
          <a:prstGeom prst="rect">
            <a:avLst/>
          </a:prstGeom>
          <a:noFill/>
        </p:spPr>
        <p:txBody>
          <a:bodyPr wrap="square">
            <a:spAutoFit/>
          </a:bodyPr>
          <a:lstStyle/>
          <a:p>
            <a:r>
              <a:rPr lang="es-ES" b="1" dirty="0"/>
              <a:t>Los que llegan a ser nuevas criaturas en Cristo Jesús producen los frutos de su Espíritu: “amor, gozo, paz, longanimidad, benignidad, bondad, fidelidad, mansedumbre, templanza.” Gálatas 5:22, 23. Ya no se conforman con las concupiscencias anteriores, sino que por la fe siguen las pisadas del Hijo de Dios, reflejan su carácter y se purifican a sí mismos como El es puro. Aman ahora las cosas que en un tiempo aborrecían, y aborrecen las cosas que en otro tiempo amaban. El que era orgulloso y dominador es ahora manso y humilde de corazón. El  que antes era vano y altanero, es ahora serio y discreto. El que antes era borracho, es ahora sobrio y el que era libertino, puro. Han dejado las costumbres y modas vanas del mundo. Los cristianos no buscan “el adorno exterior,” sino que “sea adornado el hombre interior del corazón, con la ropa imperecedera de un espíritu manso y sosegado.”</a:t>
            </a:r>
          </a:p>
        </p:txBody>
      </p:sp>
      <p:pic>
        <p:nvPicPr>
          <p:cNvPr id="16" name="Imagen 15">
            <a:extLst>
              <a:ext uri="{FF2B5EF4-FFF2-40B4-BE49-F238E27FC236}">
                <a16:creationId xmlns:a16="http://schemas.microsoft.com/office/drawing/2014/main" id="{11DC40A7-45F3-00A5-F64E-C6F95E0F5E6B}"/>
              </a:ext>
            </a:extLst>
          </p:cNvPr>
          <p:cNvPicPr>
            <a:picLocks noChangeAspect="1"/>
          </p:cNvPicPr>
          <p:nvPr/>
        </p:nvPicPr>
        <p:blipFill>
          <a:blip r:embed="rId6"/>
          <a:stretch>
            <a:fillRect/>
          </a:stretch>
        </p:blipFill>
        <p:spPr>
          <a:xfrm>
            <a:off x="9697023" y="250099"/>
            <a:ext cx="2387163" cy="2387163"/>
          </a:xfrm>
          <a:prstGeom prst="snip2DiagRect">
            <a:avLst>
              <a:gd name="adj1" fmla="val 14989"/>
              <a:gd name="adj2" fmla="val 0"/>
            </a:avLst>
          </a:prstGeom>
          <a:solidFill>
            <a:srgbClr val="FFFFFF">
              <a:shade val="85000"/>
            </a:srgbClr>
          </a:solidFill>
          <a:ln w="38100" cap="sq">
            <a:solidFill>
              <a:srgbClr val="B2EE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Persona con cabello largo&#10;&#10;El contenido generado por IA puede ser incorrecto.">
            <a:extLst>
              <a:ext uri="{FF2B5EF4-FFF2-40B4-BE49-F238E27FC236}">
                <a16:creationId xmlns:a16="http://schemas.microsoft.com/office/drawing/2014/main" id="{8C155C56-C3E0-914C-62E5-018ED1404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3403" y="310707"/>
            <a:ext cx="1916366" cy="2299639"/>
          </a:xfrm>
          <a:prstGeom prst="snip2DiagRect">
            <a:avLst/>
          </a:prstGeom>
          <a:solidFill>
            <a:srgbClr val="FFFFFF">
              <a:shade val="85000"/>
            </a:srgbClr>
          </a:solidFill>
          <a:ln w="38100" cap="sq">
            <a:solidFill>
              <a:srgbClr val="B2EE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Personas sentadas en una mesa&#10;&#10;El contenido generado por IA puede ser incorrecto.">
            <a:extLst>
              <a:ext uri="{FF2B5EF4-FFF2-40B4-BE49-F238E27FC236}">
                <a16:creationId xmlns:a16="http://schemas.microsoft.com/office/drawing/2014/main" id="{CFA58ED7-DF9F-60AC-D967-DB2CF90C63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588" y="3936505"/>
            <a:ext cx="1909811" cy="2681738"/>
          </a:xfrm>
          <a:prstGeom prst="snip2DiagRect">
            <a:avLst>
              <a:gd name="adj1" fmla="val 12631"/>
              <a:gd name="adj2" fmla="val 0"/>
            </a:avLst>
          </a:prstGeom>
          <a:solidFill>
            <a:srgbClr val="FFFFFF">
              <a:shade val="85000"/>
            </a:srgbClr>
          </a:solidFill>
          <a:ln w="38100" cap="sq">
            <a:solidFill>
              <a:srgbClr val="C7D3B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935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1"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4)">
                                      <p:cBhvr>
                                        <p:cTn id="36" dur="500"/>
                                        <p:tgtEl>
                                          <p:spTgt spid="1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1+#ppt_w/2"/>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animBg="1"/>
      <p:bldP spid="14"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2000"/>
          </a:stretch>
        </a:blipFill>
        <a:effectLst/>
      </p:bgPr>
    </p:bg>
    <p:spTree>
      <p:nvGrpSpPr>
        <p:cNvPr id="1" name="">
          <a:extLst>
            <a:ext uri="{FF2B5EF4-FFF2-40B4-BE49-F238E27FC236}">
              <a16:creationId xmlns:a16="http://schemas.microsoft.com/office/drawing/2014/main" id="{83E8B75A-A0B7-F63F-69EC-49945BA48A2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D5D90EC3-1D81-3984-AD70-403A4E03B7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589" y="250099"/>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31295770-16B8-1F43-D9B5-5BC1019C9622}"/>
              </a:ext>
            </a:extLst>
          </p:cNvPr>
          <p:cNvSpPr/>
          <p:nvPr/>
        </p:nvSpPr>
        <p:spPr>
          <a:xfrm>
            <a:off x="803563" y="76200"/>
            <a:ext cx="11240847" cy="969618"/>
          </a:xfrm>
          <a:prstGeom prst="rightArrow">
            <a:avLst>
              <a:gd name="adj1" fmla="val 50000"/>
              <a:gd name="adj2" fmla="val 37160"/>
            </a:avLst>
          </a:prstGeom>
          <a:solidFill>
            <a:srgbClr val="EEFDF2"/>
          </a:solidFill>
          <a:ln>
            <a:solidFill>
              <a:srgbClr val="A4EEB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1EA244"/>
                </a:solidFill>
              </a:rPr>
              <a:t>No hay evidencia de arrepentimiento verdadero cuando no se produce ___________ ____________________.</a:t>
            </a:r>
          </a:p>
        </p:txBody>
      </p:sp>
      <p:sp>
        <p:nvSpPr>
          <p:cNvPr id="8" name="CuadroTexto 7">
            <a:extLst>
              <a:ext uri="{FF2B5EF4-FFF2-40B4-BE49-F238E27FC236}">
                <a16:creationId xmlns:a16="http://schemas.microsoft.com/office/drawing/2014/main" id="{2EE6918F-C68D-C92D-D05A-6AEDCF6E4B13}"/>
              </a:ext>
            </a:extLst>
          </p:cNvPr>
          <p:cNvSpPr txBox="1"/>
          <p:nvPr/>
        </p:nvSpPr>
        <p:spPr>
          <a:xfrm>
            <a:off x="332078" y="310707"/>
            <a:ext cx="400050" cy="461665"/>
          </a:xfrm>
          <a:prstGeom prst="rect">
            <a:avLst/>
          </a:prstGeom>
          <a:noFill/>
        </p:spPr>
        <p:txBody>
          <a:bodyPr wrap="square" rtlCol="0">
            <a:spAutoFit/>
          </a:bodyPr>
          <a:lstStyle/>
          <a:p>
            <a:pPr algn="ctr"/>
            <a:r>
              <a:rPr lang="es-ES" sz="2400" b="1" dirty="0">
                <a:solidFill>
                  <a:srgbClr val="1EA244"/>
                </a:solidFill>
                <a:effectLst>
                  <a:outerShdw blurRad="50800" dist="50800" dir="5400000" algn="ctr" rotWithShape="0">
                    <a:srgbClr val="25C954"/>
                  </a:outerShdw>
                </a:effectLst>
              </a:rPr>
              <a:t>7</a:t>
            </a:r>
          </a:p>
        </p:txBody>
      </p:sp>
      <p:pic>
        <p:nvPicPr>
          <p:cNvPr id="9" name="Imagen 8">
            <a:extLst>
              <a:ext uri="{FF2B5EF4-FFF2-40B4-BE49-F238E27FC236}">
                <a16:creationId xmlns:a16="http://schemas.microsoft.com/office/drawing/2014/main" id="{76EAD602-AB04-A094-5DF5-4F41594FD4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3525652"/>
            <a:ext cx="646447"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BBAA28B6-D5F1-7EB0-0361-BF8E0EC464CE}"/>
              </a:ext>
            </a:extLst>
          </p:cNvPr>
          <p:cNvSpPr/>
          <p:nvPr/>
        </p:nvSpPr>
        <p:spPr>
          <a:xfrm>
            <a:off x="803563" y="3351753"/>
            <a:ext cx="8159461" cy="969618"/>
          </a:xfrm>
          <a:prstGeom prst="rightArrow">
            <a:avLst>
              <a:gd name="adj1" fmla="val 50000"/>
              <a:gd name="adj2" fmla="val 37160"/>
            </a:avLst>
          </a:prstGeom>
          <a:solidFill>
            <a:srgbClr val="EEFDF8"/>
          </a:solidFill>
          <a:ln>
            <a:solidFill>
              <a:srgbClr val="A4EED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1FA578"/>
                </a:solidFill>
              </a:rPr>
              <a:t>¿Cuál es la actitud del cristiano verdadero para con el deber o el sacrificio?</a:t>
            </a:r>
          </a:p>
        </p:txBody>
      </p:sp>
      <p:sp>
        <p:nvSpPr>
          <p:cNvPr id="11" name="CuadroTexto 10">
            <a:extLst>
              <a:ext uri="{FF2B5EF4-FFF2-40B4-BE49-F238E27FC236}">
                <a16:creationId xmlns:a16="http://schemas.microsoft.com/office/drawing/2014/main" id="{379A20A3-BC99-E8F5-043E-3DF5BF28C8AF}"/>
              </a:ext>
            </a:extLst>
          </p:cNvPr>
          <p:cNvSpPr txBox="1"/>
          <p:nvPr/>
        </p:nvSpPr>
        <p:spPr>
          <a:xfrm>
            <a:off x="332078" y="3586260"/>
            <a:ext cx="400050" cy="461665"/>
          </a:xfrm>
          <a:prstGeom prst="rect">
            <a:avLst/>
          </a:prstGeom>
          <a:noFill/>
        </p:spPr>
        <p:txBody>
          <a:bodyPr wrap="square" rtlCol="0">
            <a:spAutoFit/>
          </a:bodyPr>
          <a:lstStyle/>
          <a:p>
            <a:pPr algn="ctr"/>
            <a:r>
              <a:rPr lang="es-ES" sz="2400" b="1" dirty="0">
                <a:solidFill>
                  <a:srgbClr val="1FA578"/>
                </a:solidFill>
                <a:effectLst>
                  <a:outerShdw blurRad="50800" dist="50800" dir="5400000" algn="ctr" rotWithShape="0">
                    <a:srgbClr val="A4EED5"/>
                  </a:outerShdw>
                </a:effectLst>
              </a:rPr>
              <a:t>8</a:t>
            </a:r>
          </a:p>
        </p:txBody>
      </p:sp>
      <p:sp>
        <p:nvSpPr>
          <p:cNvPr id="3" name="CuadroTexto 2">
            <a:extLst>
              <a:ext uri="{FF2B5EF4-FFF2-40B4-BE49-F238E27FC236}">
                <a16:creationId xmlns:a16="http://schemas.microsoft.com/office/drawing/2014/main" id="{8073069B-7EBA-8ED1-92EF-C1B69CA9E09F}"/>
              </a:ext>
            </a:extLst>
          </p:cNvPr>
          <p:cNvSpPr txBox="1"/>
          <p:nvPr/>
        </p:nvSpPr>
        <p:spPr>
          <a:xfrm>
            <a:off x="185710" y="1059924"/>
            <a:ext cx="4135147" cy="2031325"/>
          </a:xfrm>
          <a:prstGeom prst="rect">
            <a:avLst/>
          </a:prstGeom>
          <a:noFill/>
        </p:spPr>
        <p:txBody>
          <a:bodyPr wrap="square">
            <a:spAutoFit/>
          </a:bodyPr>
          <a:lstStyle/>
          <a:p>
            <a:r>
              <a:rPr lang="es-ES" b="1" dirty="0"/>
              <a:t>No hay evidencia de arrepentimiento verdadero cuando no se produce una reforma en la vida. Si restituye la prenda, devuelve lo que haya robado, confiesa sus pecados y ama a Dios y a su prójimo, el pecador puede estar seguro de que pasó de muerte a vida.</a:t>
            </a:r>
          </a:p>
        </p:txBody>
      </p:sp>
      <p:sp>
        <p:nvSpPr>
          <p:cNvPr id="5" name="CuadroTexto 4">
            <a:extLst>
              <a:ext uri="{FF2B5EF4-FFF2-40B4-BE49-F238E27FC236}">
                <a16:creationId xmlns:a16="http://schemas.microsoft.com/office/drawing/2014/main" id="{396C5528-C34F-955E-1FE9-CD02DED1C2F4}"/>
              </a:ext>
            </a:extLst>
          </p:cNvPr>
          <p:cNvSpPr txBox="1"/>
          <p:nvPr/>
        </p:nvSpPr>
        <p:spPr>
          <a:xfrm>
            <a:off x="6566218" y="4318982"/>
            <a:ext cx="5440072" cy="2308324"/>
          </a:xfrm>
          <a:prstGeom prst="rect">
            <a:avLst/>
          </a:prstGeom>
          <a:noFill/>
        </p:spPr>
        <p:txBody>
          <a:bodyPr wrap="square">
            <a:spAutoFit/>
          </a:bodyPr>
          <a:lstStyle/>
          <a:p>
            <a:r>
              <a:rPr lang="es-ES" b="1" dirty="0"/>
              <a:t>Cuando vamos a Cristo como seres errados y pecaminosos, y nos hacemos participantes de su gracia perdonadora, el amor brota en nuestro corazón. Toda carga resulta ligera, porque el yugo de Cristo es suave. Nuestros deberes se vuelven delicias y los sacrificios un placer. El sendero que antes nos parecía cubierto de tinieblas brilla ahora con los rayos del Sol de justicia.</a:t>
            </a:r>
          </a:p>
        </p:txBody>
      </p:sp>
      <p:pic>
        <p:nvPicPr>
          <p:cNvPr id="2" name="Imagen 1">
            <a:extLst>
              <a:ext uri="{FF2B5EF4-FFF2-40B4-BE49-F238E27FC236}">
                <a16:creationId xmlns:a16="http://schemas.microsoft.com/office/drawing/2014/main" id="{8272899C-3D56-9F07-9C91-E1A78A190410}"/>
              </a:ext>
            </a:extLst>
          </p:cNvPr>
          <p:cNvPicPr>
            <a:picLocks noChangeAspect="1"/>
          </p:cNvPicPr>
          <p:nvPr/>
        </p:nvPicPr>
        <p:blipFill>
          <a:blip r:embed="rId5"/>
          <a:stretch>
            <a:fillRect/>
          </a:stretch>
        </p:blipFill>
        <p:spPr>
          <a:xfrm>
            <a:off x="4648215" y="991019"/>
            <a:ext cx="3638550" cy="2412517"/>
          </a:xfrm>
          <a:prstGeom prst="snip2DiagRect">
            <a:avLst>
              <a:gd name="adj1" fmla="val 17303"/>
              <a:gd name="adj2" fmla="val 0"/>
            </a:avLst>
          </a:prstGeom>
          <a:solidFill>
            <a:srgbClr val="FFFFFF">
              <a:shade val="85000"/>
            </a:srgbClr>
          </a:solidFill>
          <a:ln w="38100" cap="sq">
            <a:solidFill>
              <a:srgbClr val="A4EEB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puesto, cama, hombre, gato&#10;&#10;El contenido generado por IA puede ser incorrecto.">
            <a:extLst>
              <a:ext uri="{FF2B5EF4-FFF2-40B4-BE49-F238E27FC236}">
                <a16:creationId xmlns:a16="http://schemas.microsoft.com/office/drawing/2014/main" id="{E15B9C9F-DBA0-4D30-F721-F70B96030D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5691" y="991019"/>
            <a:ext cx="3147645" cy="2360734"/>
          </a:xfrm>
          <a:prstGeom prst="snip2DiagRect">
            <a:avLst/>
          </a:prstGeom>
          <a:solidFill>
            <a:srgbClr val="FFFFFF">
              <a:shade val="85000"/>
            </a:srgbClr>
          </a:solidFill>
          <a:ln w="38100" cap="sq">
            <a:solidFill>
              <a:srgbClr val="A4EEB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 grupo de personas sentadas en un sillón&#10;&#10;El contenido generado por IA puede ser incorrecto.">
            <a:extLst>
              <a:ext uri="{FF2B5EF4-FFF2-40B4-BE49-F238E27FC236}">
                <a16:creationId xmlns:a16="http://schemas.microsoft.com/office/drawing/2014/main" id="{31407E48-DA4D-F258-D826-B94829E29510}"/>
              </a:ext>
            </a:extLst>
          </p:cNvPr>
          <p:cNvPicPr>
            <a:picLocks noChangeAspect="1"/>
          </p:cNvPicPr>
          <p:nvPr/>
        </p:nvPicPr>
        <p:blipFill rotWithShape="1">
          <a:blip r:embed="rId7">
            <a:extLst>
              <a:ext uri="{28A0092B-C50C-407E-A947-70E740481C1C}">
                <a14:useLocalDpi xmlns:a14="http://schemas.microsoft.com/office/drawing/2010/main" val="0"/>
              </a:ext>
            </a:extLst>
          </a:blip>
          <a:srcRect t="341" b="341"/>
          <a:stretch>
            <a:fillRect/>
          </a:stretch>
        </p:blipFill>
        <p:spPr>
          <a:xfrm>
            <a:off x="185710" y="4291554"/>
            <a:ext cx="2301098" cy="2285395"/>
          </a:xfrm>
          <a:prstGeom prst="snip2DiagRect">
            <a:avLst>
              <a:gd name="adj1" fmla="val 16091"/>
              <a:gd name="adj2" fmla="val 0"/>
            </a:avLst>
          </a:prstGeom>
          <a:solidFill>
            <a:srgbClr val="FFFFFF">
              <a:shade val="85000"/>
            </a:srgbClr>
          </a:solidFill>
          <a:ln w="38100" cap="sq">
            <a:solidFill>
              <a:srgbClr val="A4EED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Grupo de personas en una playa&#10;&#10;El contenido generado por IA puede ser incorrecto.">
            <a:extLst>
              <a:ext uri="{FF2B5EF4-FFF2-40B4-BE49-F238E27FC236}">
                <a16:creationId xmlns:a16="http://schemas.microsoft.com/office/drawing/2014/main" id="{B8181F89-F248-65A9-45C3-8EE5B1C7F8CB}"/>
              </a:ext>
            </a:extLst>
          </p:cNvPr>
          <p:cNvPicPr>
            <a:picLocks noChangeAspect="1"/>
          </p:cNvPicPr>
          <p:nvPr/>
        </p:nvPicPr>
        <p:blipFill rotWithShape="1">
          <a:blip r:embed="rId8">
            <a:extLst>
              <a:ext uri="{28A0092B-C50C-407E-A947-70E740481C1C}">
                <a14:useLocalDpi xmlns:a14="http://schemas.microsoft.com/office/drawing/2010/main" val="0"/>
              </a:ext>
            </a:extLst>
          </a:blip>
          <a:srcRect l="-375" t="12657" r="375" b="34743"/>
          <a:stretch>
            <a:fillRect/>
          </a:stretch>
        </p:blipFill>
        <p:spPr>
          <a:xfrm>
            <a:off x="2771776" y="4291554"/>
            <a:ext cx="3400424" cy="2285395"/>
          </a:xfrm>
          <a:prstGeom prst="snip2DiagRect">
            <a:avLst>
              <a:gd name="adj1" fmla="val 0"/>
              <a:gd name="adj2" fmla="val 17831"/>
            </a:avLst>
          </a:prstGeom>
          <a:solidFill>
            <a:srgbClr val="FFFFFF">
              <a:shade val="85000"/>
            </a:srgbClr>
          </a:solidFill>
          <a:ln w="38100" cap="sq">
            <a:solidFill>
              <a:srgbClr val="A4EED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581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1"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4)">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anim calcmode="lin" valueType="num">
                                      <p:cBhvr>
                                        <p:cTn id="49" dur="500" fill="hold"/>
                                        <p:tgtEl>
                                          <p:spTgt spid="18"/>
                                        </p:tgtEl>
                                        <p:attrNameLst>
                                          <p:attrName>ppt_x</p:attrName>
                                        </p:attrNameLst>
                                      </p:cBhvr>
                                      <p:tavLst>
                                        <p:tav tm="0">
                                          <p:val>
                                            <p:strVal val="#ppt_x"/>
                                          </p:val>
                                        </p:tav>
                                        <p:tav tm="100000">
                                          <p:val>
                                            <p:strVal val="#ppt_x"/>
                                          </p:val>
                                        </p:tav>
                                      </p:tavLst>
                                    </p:anim>
                                    <p:anim calcmode="lin" valueType="num">
                                      <p:cBhvr>
                                        <p:cTn id="50" dur="500" fill="hold"/>
                                        <p:tgtEl>
                                          <p:spTgt spid="18"/>
                                        </p:tgtEl>
                                        <p:attrNameLst>
                                          <p:attrName>ppt_y</p:attrName>
                                        </p:attrNameLst>
                                      </p:cBhvr>
                                      <p:tavLst>
                                        <p:tav tm="0">
                                          <p:val>
                                            <p:strVal val="#ppt_y+.1"/>
                                          </p:val>
                                        </p:tav>
                                        <p:tav tm="100000">
                                          <p:val>
                                            <p:strVal val="#ppt_y"/>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4000"/>
          </a:stretch>
        </a:blipFill>
        <a:effectLst/>
      </p:bgPr>
    </p:bg>
    <p:spTree>
      <p:nvGrpSpPr>
        <p:cNvPr id="1" name="">
          <a:extLst>
            <a:ext uri="{FF2B5EF4-FFF2-40B4-BE49-F238E27FC236}">
              <a16:creationId xmlns:a16="http://schemas.microsoft.com/office/drawing/2014/main" id="{22890629-63A6-1575-5CA3-306721D6EEF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A5063AB-47CB-63AE-B1D7-050B44F655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539" y="211999"/>
            <a:ext cx="646448"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A22DF07E-0E27-0E85-855A-58E91E92060B}"/>
              </a:ext>
            </a:extLst>
          </p:cNvPr>
          <p:cNvSpPr/>
          <p:nvPr/>
        </p:nvSpPr>
        <p:spPr>
          <a:xfrm>
            <a:off x="784513" y="38100"/>
            <a:ext cx="10188287" cy="969618"/>
          </a:xfrm>
          <a:prstGeom prst="rightArrow">
            <a:avLst>
              <a:gd name="adj1" fmla="val 50000"/>
              <a:gd name="adj2" fmla="val 37160"/>
            </a:avLst>
          </a:prstGeom>
          <a:solidFill>
            <a:srgbClr val="EEFDFC"/>
          </a:solidFill>
          <a:ln>
            <a:solidFill>
              <a:srgbClr val="A4EEE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1B918B"/>
                </a:solidFill>
              </a:rPr>
              <a:t>Haz una lista de siete resultados que se producen cuando el amor es el móvil de las acciones.</a:t>
            </a:r>
          </a:p>
        </p:txBody>
      </p:sp>
      <p:sp>
        <p:nvSpPr>
          <p:cNvPr id="8" name="CuadroTexto 7">
            <a:extLst>
              <a:ext uri="{FF2B5EF4-FFF2-40B4-BE49-F238E27FC236}">
                <a16:creationId xmlns:a16="http://schemas.microsoft.com/office/drawing/2014/main" id="{708E86F0-B4B2-AB10-6A13-FB895934BFDE}"/>
              </a:ext>
            </a:extLst>
          </p:cNvPr>
          <p:cNvSpPr txBox="1"/>
          <p:nvPr/>
        </p:nvSpPr>
        <p:spPr>
          <a:xfrm>
            <a:off x="313028" y="272607"/>
            <a:ext cx="400050" cy="461665"/>
          </a:xfrm>
          <a:prstGeom prst="rect">
            <a:avLst/>
          </a:prstGeom>
          <a:noFill/>
        </p:spPr>
        <p:txBody>
          <a:bodyPr wrap="square" rtlCol="0">
            <a:spAutoFit/>
          </a:bodyPr>
          <a:lstStyle/>
          <a:p>
            <a:pPr algn="ctr"/>
            <a:r>
              <a:rPr lang="es-ES" sz="2400" b="1" dirty="0">
                <a:solidFill>
                  <a:srgbClr val="1B918B"/>
                </a:solidFill>
                <a:effectLst>
                  <a:outerShdw blurRad="50800" dist="50800" dir="5400000" algn="ctr" rotWithShape="0">
                    <a:srgbClr val="91EBE7"/>
                  </a:outerShdw>
                </a:effectLst>
              </a:rPr>
              <a:t>9</a:t>
            </a:r>
          </a:p>
        </p:txBody>
      </p:sp>
      <p:pic>
        <p:nvPicPr>
          <p:cNvPr id="9" name="Imagen 8">
            <a:extLst>
              <a:ext uri="{FF2B5EF4-FFF2-40B4-BE49-F238E27FC236}">
                <a16:creationId xmlns:a16="http://schemas.microsoft.com/office/drawing/2014/main" id="{EAA13777-3AAF-B374-EE63-B1D973FA79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013" y="2860559"/>
            <a:ext cx="646448"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0E765EC9-BD73-71AB-B738-54555BF2B263}"/>
              </a:ext>
            </a:extLst>
          </p:cNvPr>
          <p:cNvSpPr/>
          <p:nvPr/>
        </p:nvSpPr>
        <p:spPr>
          <a:xfrm>
            <a:off x="774987" y="2686660"/>
            <a:ext cx="8835737" cy="969618"/>
          </a:xfrm>
          <a:prstGeom prst="rightArrow">
            <a:avLst>
              <a:gd name="adj1" fmla="val 50000"/>
              <a:gd name="adj2" fmla="val 37160"/>
            </a:avLst>
          </a:prstGeom>
          <a:solidFill>
            <a:srgbClr val="EEF6FD"/>
          </a:solidFill>
          <a:ln>
            <a:solidFill>
              <a:srgbClr val="A4CE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2173B1"/>
                </a:solidFill>
              </a:rPr>
              <a:t>¿Contra qué dos errores deben protegerse especialmente los nuevos cristianos?</a:t>
            </a:r>
          </a:p>
        </p:txBody>
      </p:sp>
      <p:sp>
        <p:nvSpPr>
          <p:cNvPr id="11" name="CuadroTexto 10">
            <a:extLst>
              <a:ext uri="{FF2B5EF4-FFF2-40B4-BE49-F238E27FC236}">
                <a16:creationId xmlns:a16="http://schemas.microsoft.com/office/drawing/2014/main" id="{23477E74-6208-A71B-C17A-10CA937F7894}"/>
              </a:ext>
            </a:extLst>
          </p:cNvPr>
          <p:cNvSpPr txBox="1"/>
          <p:nvPr/>
        </p:nvSpPr>
        <p:spPr>
          <a:xfrm>
            <a:off x="219023" y="2931111"/>
            <a:ext cx="584539" cy="461665"/>
          </a:xfrm>
          <a:prstGeom prst="rect">
            <a:avLst/>
          </a:prstGeom>
          <a:noFill/>
        </p:spPr>
        <p:txBody>
          <a:bodyPr wrap="square" rtlCol="0">
            <a:spAutoFit/>
          </a:bodyPr>
          <a:lstStyle/>
          <a:p>
            <a:pPr algn="ctr"/>
            <a:r>
              <a:rPr lang="es-ES" sz="2400" b="1" dirty="0">
                <a:solidFill>
                  <a:srgbClr val="2173B1"/>
                </a:solidFill>
                <a:effectLst>
                  <a:outerShdw blurRad="50800" dist="50800" dir="5400000" algn="ctr" rotWithShape="0">
                    <a:srgbClr val="4B9EDD"/>
                  </a:outerShdw>
                </a:effectLst>
              </a:rPr>
              <a:t>10</a:t>
            </a:r>
          </a:p>
        </p:txBody>
      </p:sp>
      <p:sp>
        <p:nvSpPr>
          <p:cNvPr id="3" name="CuadroTexto 2">
            <a:extLst>
              <a:ext uri="{FF2B5EF4-FFF2-40B4-BE49-F238E27FC236}">
                <a16:creationId xmlns:a16="http://schemas.microsoft.com/office/drawing/2014/main" id="{A0CA83CD-F0EA-6C7B-1AF2-5BD058687358}"/>
              </a:ext>
            </a:extLst>
          </p:cNvPr>
          <p:cNvSpPr txBox="1"/>
          <p:nvPr/>
        </p:nvSpPr>
        <p:spPr>
          <a:xfrm>
            <a:off x="442237" y="960500"/>
            <a:ext cx="7846998" cy="1754326"/>
          </a:xfrm>
          <a:prstGeom prst="rect">
            <a:avLst/>
          </a:prstGeom>
          <a:noFill/>
        </p:spPr>
        <p:txBody>
          <a:bodyPr wrap="square">
            <a:spAutoFit/>
          </a:bodyPr>
          <a:lstStyle/>
          <a:p>
            <a:r>
              <a:rPr lang="es-ES" b="1" dirty="0"/>
              <a:t>En el corazón regenerado por la gracia divina, el amor es el móvil de las acciones. </a:t>
            </a:r>
          </a:p>
          <a:p>
            <a:r>
              <a:rPr lang="es-ES" b="1" dirty="0"/>
              <a:t>Modifica el carácter, gobierna los impulsos, restringe las pasiones, subyuga la enemistad y ennoblece los afectos. Este amor atesorado en el alma endulza la vida y  derrama una influencia purificadora sobre todos los que están en derredor.</a:t>
            </a:r>
          </a:p>
        </p:txBody>
      </p:sp>
      <p:sp>
        <p:nvSpPr>
          <p:cNvPr id="5" name="CuadroTexto 4">
            <a:extLst>
              <a:ext uri="{FF2B5EF4-FFF2-40B4-BE49-F238E27FC236}">
                <a16:creationId xmlns:a16="http://schemas.microsoft.com/office/drawing/2014/main" id="{B8C5B941-3281-98CA-40CD-14927C7DBFCF}"/>
              </a:ext>
            </a:extLst>
          </p:cNvPr>
          <p:cNvSpPr txBox="1"/>
          <p:nvPr/>
        </p:nvSpPr>
        <p:spPr>
          <a:xfrm>
            <a:off x="4755970" y="3637226"/>
            <a:ext cx="7356824" cy="3139321"/>
          </a:xfrm>
          <a:prstGeom prst="rect">
            <a:avLst/>
          </a:prstGeom>
          <a:noFill/>
        </p:spPr>
        <p:txBody>
          <a:bodyPr wrap="square">
            <a:spAutoFit/>
          </a:bodyPr>
          <a:lstStyle/>
          <a:p>
            <a:r>
              <a:rPr lang="es-ES" b="1" dirty="0"/>
              <a:t>El primero, en el cual ya se ha insistido, es el de fijarnos en nuestras propias obras, confiando en algo que podamos hacer para ponernos en armonía con Dios. El que está procurando llegar a ser santo mediante sus esfuerzos por observar la ley, está procurando una imposibilidad. Todo lo que el hombre puede hacer sin Cristo está contaminado de egoísmo y pecado. Sólo la gracia de Cristo, por medio de la fe, puede hacernos santos. </a:t>
            </a:r>
          </a:p>
          <a:p>
            <a:r>
              <a:rPr lang="es-ES" b="1" dirty="0"/>
              <a:t>El error opuesto y no menos peligroso consiste en sostener que la fe en Cristo exime a los hombres de guardar la ley de Dios, y que en vista de que sólo por la fe llegamos a ser participantes de la gracia de Cristo, nuestras obras no tienen nada que ver con nuestra redención.</a:t>
            </a:r>
          </a:p>
        </p:txBody>
      </p:sp>
      <p:pic>
        <p:nvPicPr>
          <p:cNvPr id="4" name="Imagen 3" descr="Grupo de personas sentadas&#10;&#10;El contenido generado por IA puede ser incorrecto.">
            <a:extLst>
              <a:ext uri="{FF2B5EF4-FFF2-40B4-BE49-F238E27FC236}">
                <a16:creationId xmlns:a16="http://schemas.microsoft.com/office/drawing/2014/main" id="{8418F242-3555-DC2A-27CC-794E21FBAB9A}"/>
              </a:ext>
            </a:extLst>
          </p:cNvPr>
          <p:cNvPicPr>
            <a:picLocks noChangeAspect="1"/>
          </p:cNvPicPr>
          <p:nvPr/>
        </p:nvPicPr>
        <p:blipFill rotWithShape="1">
          <a:blip r:embed="rId5">
            <a:extLst>
              <a:ext uri="{28A0092B-C50C-407E-A947-70E740481C1C}">
                <a14:useLocalDpi xmlns:a14="http://schemas.microsoft.com/office/drawing/2010/main" val="0"/>
              </a:ext>
            </a:extLst>
          </a:blip>
          <a:srcRect t="6665" b="20511"/>
          <a:stretch>
            <a:fillRect/>
          </a:stretch>
        </p:blipFill>
        <p:spPr>
          <a:xfrm>
            <a:off x="8434382" y="1096789"/>
            <a:ext cx="3548738" cy="1522614"/>
          </a:xfrm>
          <a:prstGeom prst="snip2DiagRect">
            <a:avLst>
              <a:gd name="adj1" fmla="val 0"/>
              <a:gd name="adj2" fmla="val 18930"/>
            </a:avLst>
          </a:prstGeom>
          <a:solidFill>
            <a:srgbClr val="FFFFFF">
              <a:shade val="85000"/>
            </a:srgbClr>
          </a:solidFill>
          <a:ln w="38100" cap="sq">
            <a:solidFill>
              <a:srgbClr val="BCE7E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Grupo 1">
            <a:extLst>
              <a:ext uri="{FF2B5EF4-FFF2-40B4-BE49-F238E27FC236}">
                <a16:creationId xmlns:a16="http://schemas.microsoft.com/office/drawing/2014/main" id="{19073912-1053-CD6F-2787-E0F84E6826DE}"/>
              </a:ext>
            </a:extLst>
          </p:cNvPr>
          <p:cNvGrpSpPr/>
          <p:nvPr/>
        </p:nvGrpSpPr>
        <p:grpSpPr>
          <a:xfrm>
            <a:off x="113872" y="4374931"/>
            <a:ext cx="4562149" cy="2146333"/>
            <a:chOff x="113872" y="4374931"/>
            <a:chExt cx="4562149" cy="2146333"/>
          </a:xfrm>
        </p:grpSpPr>
        <p:pic>
          <p:nvPicPr>
            <p:cNvPr id="13" name="Imagen 12" descr="Imagen que contiene objeto, medidor, dibujo&#10;&#10;El contenido generado por IA puede ser incorrecto.">
              <a:extLst>
                <a:ext uri="{FF2B5EF4-FFF2-40B4-BE49-F238E27FC236}">
                  <a16:creationId xmlns:a16="http://schemas.microsoft.com/office/drawing/2014/main" id="{01F478A5-769C-A280-E6BD-6B20517B5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013" y="4965098"/>
              <a:ext cx="4383413" cy="1556166"/>
            </a:xfrm>
            <a:prstGeom prst="rect">
              <a:avLst/>
            </a:prstGeom>
          </p:spPr>
        </p:pic>
        <p:sp>
          <p:nvSpPr>
            <p:cNvPr id="14" name="CuadroTexto 13">
              <a:extLst>
                <a:ext uri="{FF2B5EF4-FFF2-40B4-BE49-F238E27FC236}">
                  <a16:creationId xmlns:a16="http://schemas.microsoft.com/office/drawing/2014/main" id="{1A109592-87C7-735B-77AC-3600AB24CBDC}"/>
                </a:ext>
              </a:extLst>
            </p:cNvPr>
            <p:cNvSpPr txBox="1"/>
            <p:nvPr/>
          </p:nvSpPr>
          <p:spPr>
            <a:xfrm>
              <a:off x="3175213" y="4542852"/>
              <a:ext cx="1500808"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ES" sz="7200" b="1" dirty="0">
                  <a:ln/>
                  <a:solidFill>
                    <a:schemeClr val="accent6">
                      <a:lumMod val="75000"/>
                    </a:schemeClr>
                  </a:solidFill>
                </a:rPr>
                <a:t>FE</a:t>
              </a:r>
            </a:p>
          </p:txBody>
        </p:sp>
        <p:sp>
          <p:nvSpPr>
            <p:cNvPr id="15" name="CuadroTexto 14">
              <a:extLst>
                <a:ext uri="{FF2B5EF4-FFF2-40B4-BE49-F238E27FC236}">
                  <a16:creationId xmlns:a16="http://schemas.microsoft.com/office/drawing/2014/main" id="{84456326-52B1-1B30-771A-0C69B73958FB}"/>
                </a:ext>
              </a:extLst>
            </p:cNvPr>
            <p:cNvSpPr txBox="1"/>
            <p:nvPr/>
          </p:nvSpPr>
          <p:spPr>
            <a:xfrm>
              <a:off x="113872" y="4374931"/>
              <a:ext cx="1666875"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s-ES" sz="3600" b="1" dirty="0">
                  <a:ln/>
                  <a:solidFill>
                    <a:schemeClr val="accent2">
                      <a:lumMod val="75000"/>
                    </a:schemeClr>
                  </a:solidFill>
                </a:rPr>
                <a:t>OBRAS</a:t>
              </a:r>
            </a:p>
          </p:txBody>
        </p:sp>
      </p:grpSp>
    </p:spTree>
    <p:extLst>
      <p:ext uri="{BB962C8B-B14F-4D97-AF65-F5344CB8AC3E}">
        <p14:creationId xmlns:p14="http://schemas.microsoft.com/office/powerpoint/2010/main" val="31646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8"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1"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4)">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a:extLst>
            <a:ext uri="{FF2B5EF4-FFF2-40B4-BE49-F238E27FC236}">
              <a16:creationId xmlns:a16="http://schemas.microsoft.com/office/drawing/2014/main" id="{3B74D7A7-7F8A-8BBC-BEEB-6BAFF386E1E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B1FCEC28-A734-5EB2-974F-93A1F1461A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250099"/>
            <a:ext cx="646448"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E86A369B-7F2E-4DAA-4118-8A627B7BEED2}"/>
              </a:ext>
            </a:extLst>
          </p:cNvPr>
          <p:cNvSpPr/>
          <p:nvPr/>
        </p:nvSpPr>
        <p:spPr>
          <a:xfrm>
            <a:off x="803563" y="76200"/>
            <a:ext cx="7186613" cy="969618"/>
          </a:xfrm>
          <a:prstGeom prst="rightArrow">
            <a:avLst>
              <a:gd name="adj1" fmla="val 50000"/>
              <a:gd name="adj2" fmla="val 37160"/>
            </a:avLst>
          </a:prstGeom>
          <a:solidFill>
            <a:srgbClr val="F2F6F8"/>
          </a:solidFill>
          <a:ln>
            <a:solidFill>
              <a:srgbClr val="BBD0D7"/>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476C79"/>
                </a:solidFill>
              </a:rPr>
              <a:t>¿Cómo crees que podemos evitar cualquiera de los dos errores?</a:t>
            </a:r>
          </a:p>
        </p:txBody>
      </p:sp>
      <p:sp>
        <p:nvSpPr>
          <p:cNvPr id="8" name="CuadroTexto 7">
            <a:extLst>
              <a:ext uri="{FF2B5EF4-FFF2-40B4-BE49-F238E27FC236}">
                <a16:creationId xmlns:a16="http://schemas.microsoft.com/office/drawing/2014/main" id="{CCCC93FD-9B60-2DBC-7F76-4D0607DEE418}"/>
              </a:ext>
            </a:extLst>
          </p:cNvPr>
          <p:cNvSpPr txBox="1"/>
          <p:nvPr/>
        </p:nvSpPr>
        <p:spPr>
          <a:xfrm>
            <a:off x="265402" y="310707"/>
            <a:ext cx="553747" cy="461665"/>
          </a:xfrm>
          <a:prstGeom prst="rect">
            <a:avLst/>
          </a:prstGeom>
          <a:noFill/>
        </p:spPr>
        <p:txBody>
          <a:bodyPr wrap="square" rtlCol="0">
            <a:spAutoFit/>
          </a:bodyPr>
          <a:lstStyle/>
          <a:p>
            <a:pPr algn="ctr"/>
            <a:r>
              <a:rPr lang="es-ES" sz="2400" b="1" dirty="0">
                <a:solidFill>
                  <a:srgbClr val="476C79"/>
                </a:solidFill>
                <a:effectLst>
                  <a:outerShdw blurRad="50800" dist="50800" dir="5400000" algn="ctr" rotWithShape="0">
                    <a:srgbClr val="B5CBD3"/>
                  </a:outerShdw>
                </a:effectLst>
              </a:rPr>
              <a:t>11</a:t>
            </a:r>
          </a:p>
        </p:txBody>
      </p:sp>
      <p:pic>
        <p:nvPicPr>
          <p:cNvPr id="9" name="Imagen 8">
            <a:extLst>
              <a:ext uri="{FF2B5EF4-FFF2-40B4-BE49-F238E27FC236}">
                <a16:creationId xmlns:a16="http://schemas.microsoft.com/office/drawing/2014/main" id="{507A6C1B-0608-8B75-2A3E-CD122F9E5B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46789" y="2974035"/>
            <a:ext cx="646448"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99B5E24E-BC74-9003-E55E-0AEB85680A1F}"/>
              </a:ext>
            </a:extLst>
          </p:cNvPr>
          <p:cNvSpPr/>
          <p:nvPr/>
        </p:nvSpPr>
        <p:spPr>
          <a:xfrm>
            <a:off x="4002764" y="2800136"/>
            <a:ext cx="5035261" cy="969618"/>
          </a:xfrm>
          <a:prstGeom prst="rightArrow">
            <a:avLst>
              <a:gd name="adj1" fmla="val 50000"/>
              <a:gd name="adj2" fmla="val 37160"/>
            </a:avLst>
          </a:prstGeom>
          <a:solidFill>
            <a:srgbClr val="EEF0FD"/>
          </a:solidFill>
          <a:ln>
            <a:solidFill>
              <a:srgbClr val="A4AF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1A2A8A"/>
                </a:solidFill>
              </a:rPr>
              <a:t>¿Cuál es la verdadera señal del discipulado?</a:t>
            </a:r>
          </a:p>
        </p:txBody>
      </p:sp>
      <p:sp>
        <p:nvSpPr>
          <p:cNvPr id="12" name="CuadroTexto 11">
            <a:extLst>
              <a:ext uri="{FF2B5EF4-FFF2-40B4-BE49-F238E27FC236}">
                <a16:creationId xmlns:a16="http://schemas.microsoft.com/office/drawing/2014/main" id="{8DC8665E-B332-392A-BFF4-EBFD518D2173}"/>
              </a:ext>
            </a:extLst>
          </p:cNvPr>
          <p:cNvSpPr txBox="1"/>
          <p:nvPr/>
        </p:nvSpPr>
        <p:spPr>
          <a:xfrm>
            <a:off x="3449016" y="3044587"/>
            <a:ext cx="553747" cy="461665"/>
          </a:xfrm>
          <a:prstGeom prst="rect">
            <a:avLst/>
          </a:prstGeom>
          <a:noFill/>
        </p:spPr>
        <p:txBody>
          <a:bodyPr wrap="square" rtlCol="0">
            <a:spAutoFit/>
          </a:bodyPr>
          <a:lstStyle/>
          <a:p>
            <a:pPr algn="ctr"/>
            <a:r>
              <a:rPr lang="es-ES" sz="2400" b="1" dirty="0">
                <a:solidFill>
                  <a:srgbClr val="1A2A8A"/>
                </a:solidFill>
                <a:effectLst>
                  <a:outerShdw blurRad="50800" dist="50800" dir="5400000" algn="ctr" rotWithShape="0">
                    <a:srgbClr val="95A1EB"/>
                  </a:outerShdw>
                </a:effectLst>
              </a:rPr>
              <a:t>12</a:t>
            </a:r>
          </a:p>
        </p:txBody>
      </p:sp>
      <p:sp>
        <p:nvSpPr>
          <p:cNvPr id="3" name="CuadroTexto 2">
            <a:extLst>
              <a:ext uri="{FF2B5EF4-FFF2-40B4-BE49-F238E27FC236}">
                <a16:creationId xmlns:a16="http://schemas.microsoft.com/office/drawing/2014/main" id="{E98B2000-AFBC-1865-662D-12CA01894FFF}"/>
              </a:ext>
            </a:extLst>
          </p:cNvPr>
          <p:cNvSpPr txBox="1"/>
          <p:nvPr/>
        </p:nvSpPr>
        <p:spPr>
          <a:xfrm>
            <a:off x="6389255" y="4153145"/>
            <a:ext cx="5759310" cy="2585323"/>
          </a:xfrm>
          <a:prstGeom prst="rect">
            <a:avLst/>
          </a:prstGeom>
          <a:noFill/>
        </p:spPr>
        <p:txBody>
          <a:bodyPr wrap="square">
            <a:spAutoFit/>
          </a:bodyPr>
          <a:lstStyle/>
          <a:p>
            <a:r>
              <a:rPr lang="es-ES" b="1" dirty="0"/>
              <a:t>La obediencia, es decir el servicio y la lealtad que se rinden por amor, es la verdadera prueba del discipulado. Por esto dice la Escritura: “Este es el amor de Dios, que guardemos sus mandamientos.” “El que dice: Yo le conozco, y no guarda sus mandamientos, es mentiroso, y no hay verdad en él.” 1 Juan 5:3; 2:4. En vez de eximir al hombre de la obediencia, la fe, y sólo ella, nos hace participantes de la gracia de Cristo, y nos capacita para obedecer.</a:t>
            </a:r>
          </a:p>
        </p:txBody>
      </p:sp>
      <p:sp>
        <p:nvSpPr>
          <p:cNvPr id="5" name="CuadroTexto 4">
            <a:extLst>
              <a:ext uri="{FF2B5EF4-FFF2-40B4-BE49-F238E27FC236}">
                <a16:creationId xmlns:a16="http://schemas.microsoft.com/office/drawing/2014/main" id="{D743BA95-487C-4C37-F23B-159EF34B0B60}"/>
              </a:ext>
            </a:extLst>
          </p:cNvPr>
          <p:cNvSpPr txBox="1"/>
          <p:nvPr/>
        </p:nvSpPr>
        <p:spPr>
          <a:xfrm>
            <a:off x="265402" y="975258"/>
            <a:ext cx="9008484" cy="1754326"/>
          </a:xfrm>
          <a:prstGeom prst="rect">
            <a:avLst/>
          </a:prstGeom>
          <a:noFill/>
        </p:spPr>
        <p:txBody>
          <a:bodyPr wrap="square">
            <a:spAutoFit/>
          </a:bodyPr>
          <a:lstStyle/>
          <a:p>
            <a:r>
              <a:rPr lang="es-ES" b="1" dirty="0"/>
              <a:t>Si nuestros corazones están renovados a la semejanza de Dios, si el amor divino está implantado en el alma, ¿no se cumplirá la ley de Dios en nuestra vida? Cuando el principio del amor es implantado en el corazón, cuando el hombre es renovado a la imagen del que lo creó, se cumple en él la promesa del nuevo pacto: “Pondré mis leyes en su corazón, y también en su mente las escribiré.” (Hebreos 10:16). Y si la ley está  escrita en el corazón, ¿no modelará la vida?</a:t>
            </a:r>
          </a:p>
        </p:txBody>
      </p:sp>
      <p:pic>
        <p:nvPicPr>
          <p:cNvPr id="17" name="Imagen 16" descr="Un hombre con los brazos cruzados&#10;&#10;El contenido generado por IA puede ser incorrecto.">
            <a:extLst>
              <a:ext uri="{FF2B5EF4-FFF2-40B4-BE49-F238E27FC236}">
                <a16:creationId xmlns:a16="http://schemas.microsoft.com/office/drawing/2014/main" id="{256810FF-803C-D60A-03A9-5F214FE913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2191" y="9822"/>
            <a:ext cx="2292220" cy="3909431"/>
          </a:xfrm>
          <a:prstGeom prst="rect">
            <a:avLst/>
          </a:prstGeom>
        </p:spPr>
      </p:pic>
      <p:pic>
        <p:nvPicPr>
          <p:cNvPr id="19" name="Imagen 18" descr="Un conjunto de letras blancas en un fondo blanco&#10;&#10;El contenido generado por IA puede ser incorrecto.">
            <a:extLst>
              <a:ext uri="{FF2B5EF4-FFF2-40B4-BE49-F238E27FC236}">
                <a16:creationId xmlns:a16="http://schemas.microsoft.com/office/drawing/2014/main" id="{3893CB11-3193-B9E2-A427-05D0B35DEDB0}"/>
              </a:ext>
            </a:extLst>
          </p:cNvPr>
          <p:cNvPicPr>
            <a:picLocks noChangeAspect="1"/>
          </p:cNvPicPr>
          <p:nvPr/>
        </p:nvPicPr>
        <p:blipFill rotWithShape="1">
          <a:blip r:embed="rId7">
            <a:extLst>
              <a:ext uri="{28A0092B-C50C-407E-A947-70E740481C1C}">
                <a14:useLocalDpi xmlns:a14="http://schemas.microsoft.com/office/drawing/2010/main" val="0"/>
              </a:ext>
            </a:extLst>
          </a:blip>
          <a:srcRect l="20833" t="-426" r="22173" b="426"/>
          <a:stretch>
            <a:fillRect/>
          </a:stretch>
        </p:blipFill>
        <p:spPr>
          <a:xfrm>
            <a:off x="3008227" y="3779690"/>
            <a:ext cx="3301465" cy="2862547"/>
          </a:xfrm>
          <a:prstGeom prst="snip2DiagRect">
            <a:avLst>
              <a:gd name="adj1" fmla="val 0"/>
              <a:gd name="adj2" fmla="val 16667"/>
            </a:avLst>
          </a:prstGeom>
          <a:solidFill>
            <a:srgbClr val="FFFFFF">
              <a:shade val="85000"/>
            </a:srgbClr>
          </a:solidFill>
          <a:ln w="38100" cap="sq">
            <a:solidFill>
              <a:srgbClr val="A4AF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Imagen que contiene texto, hombre, viejo, grupo&#10;&#10;El contenido generado por IA puede ser incorrecto.">
            <a:extLst>
              <a:ext uri="{FF2B5EF4-FFF2-40B4-BE49-F238E27FC236}">
                <a16:creationId xmlns:a16="http://schemas.microsoft.com/office/drawing/2014/main" id="{1D96A79D-01E5-1002-B03D-21C69A8402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056" y="2841701"/>
            <a:ext cx="2670889" cy="3776636"/>
          </a:xfrm>
          <a:prstGeom prst="snip2DiagRect">
            <a:avLst>
              <a:gd name="adj1" fmla="val 16746"/>
              <a:gd name="adj2" fmla="val 0"/>
            </a:avLst>
          </a:prstGeom>
          <a:solidFill>
            <a:srgbClr val="FFFFFF">
              <a:shade val="85000"/>
            </a:srgbClr>
          </a:solidFill>
          <a:ln w="38100" cap="sq">
            <a:solidFill>
              <a:srgbClr val="A4AF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273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1"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4)">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750" fill="hold"/>
                                        <p:tgtEl>
                                          <p:spTgt spid="19"/>
                                        </p:tgtEl>
                                        <p:attrNameLst>
                                          <p:attrName>ppt_w</p:attrName>
                                        </p:attrNameLst>
                                      </p:cBhvr>
                                      <p:tavLst>
                                        <p:tav tm="0">
                                          <p:val>
                                            <p:fltVal val="0"/>
                                          </p:val>
                                        </p:tav>
                                        <p:tav tm="100000">
                                          <p:val>
                                            <p:strVal val="#ppt_w"/>
                                          </p:val>
                                        </p:tav>
                                      </p:tavLst>
                                    </p:anim>
                                    <p:anim calcmode="lin" valueType="num">
                                      <p:cBhvr>
                                        <p:cTn id="40" dur="750" fill="hold"/>
                                        <p:tgtEl>
                                          <p:spTgt spid="19"/>
                                        </p:tgtEl>
                                        <p:attrNameLst>
                                          <p:attrName>ppt_h</p:attrName>
                                        </p:attrNameLst>
                                      </p:cBhvr>
                                      <p:tavLst>
                                        <p:tav tm="0">
                                          <p:val>
                                            <p:fltVal val="0"/>
                                          </p:val>
                                        </p:tav>
                                        <p:tav tm="100000">
                                          <p:val>
                                            <p:strVal val="#ppt_h"/>
                                          </p:val>
                                        </p:tav>
                                      </p:tavLst>
                                    </p:anim>
                                    <p:anim calcmode="lin" valueType="num">
                                      <p:cBhvr>
                                        <p:cTn id="41" dur="750" fill="hold"/>
                                        <p:tgtEl>
                                          <p:spTgt spid="19"/>
                                        </p:tgtEl>
                                        <p:attrNameLst>
                                          <p:attrName>style.rotation</p:attrName>
                                        </p:attrNameLst>
                                      </p:cBhvr>
                                      <p:tavLst>
                                        <p:tav tm="0">
                                          <p:val>
                                            <p:fltVal val="90"/>
                                          </p:val>
                                        </p:tav>
                                        <p:tav tm="100000">
                                          <p:val>
                                            <p:fltVal val="0"/>
                                          </p:val>
                                        </p:tav>
                                      </p:tavLst>
                                    </p:anim>
                                    <p:animEffect transition="in" filter="fade">
                                      <p:cBhvr>
                                        <p:cTn id="42" dur="750"/>
                                        <p:tgtEl>
                                          <p:spTgt spid="19"/>
                                        </p:tgtEl>
                                      </p:cBhvr>
                                    </p:animEffect>
                                  </p:childTnLst>
                                </p:cTn>
                              </p:par>
                            </p:childTnLst>
                          </p:cTn>
                        </p:par>
                        <p:par>
                          <p:cTn id="43" fill="hold">
                            <p:stCondLst>
                              <p:cond delay="750"/>
                            </p:stCondLst>
                            <p:childTnLst>
                              <p:par>
                                <p:cTn id="44" presetID="31" presetClass="entr" presetSubtype="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750" fill="hold"/>
                                        <p:tgtEl>
                                          <p:spTgt spid="21"/>
                                        </p:tgtEl>
                                        <p:attrNameLst>
                                          <p:attrName>ppt_w</p:attrName>
                                        </p:attrNameLst>
                                      </p:cBhvr>
                                      <p:tavLst>
                                        <p:tav tm="0">
                                          <p:val>
                                            <p:fltVal val="0"/>
                                          </p:val>
                                        </p:tav>
                                        <p:tav tm="100000">
                                          <p:val>
                                            <p:strVal val="#ppt_w"/>
                                          </p:val>
                                        </p:tav>
                                      </p:tavLst>
                                    </p:anim>
                                    <p:anim calcmode="lin" valueType="num">
                                      <p:cBhvr>
                                        <p:cTn id="47" dur="750" fill="hold"/>
                                        <p:tgtEl>
                                          <p:spTgt spid="21"/>
                                        </p:tgtEl>
                                        <p:attrNameLst>
                                          <p:attrName>ppt_h</p:attrName>
                                        </p:attrNameLst>
                                      </p:cBhvr>
                                      <p:tavLst>
                                        <p:tav tm="0">
                                          <p:val>
                                            <p:fltVal val="0"/>
                                          </p:val>
                                        </p:tav>
                                        <p:tav tm="100000">
                                          <p:val>
                                            <p:strVal val="#ppt_h"/>
                                          </p:val>
                                        </p:tav>
                                      </p:tavLst>
                                    </p:anim>
                                    <p:anim calcmode="lin" valueType="num">
                                      <p:cBhvr>
                                        <p:cTn id="48" dur="750" fill="hold"/>
                                        <p:tgtEl>
                                          <p:spTgt spid="21"/>
                                        </p:tgtEl>
                                        <p:attrNameLst>
                                          <p:attrName>style.rotation</p:attrName>
                                        </p:attrNameLst>
                                      </p:cBhvr>
                                      <p:tavLst>
                                        <p:tav tm="0">
                                          <p:val>
                                            <p:fltVal val="90"/>
                                          </p:val>
                                        </p:tav>
                                        <p:tav tm="100000">
                                          <p:val>
                                            <p:fltVal val="0"/>
                                          </p:val>
                                        </p:tav>
                                      </p:tavLst>
                                    </p:anim>
                                    <p:animEffect transition="in" filter="fade">
                                      <p:cBhvr>
                                        <p:cTn id="49" dur="750"/>
                                        <p:tgtEl>
                                          <p:spTgt spid="21"/>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87D40D1B-F993-DB2A-8306-CB7614F019D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3F36464-93F1-51FE-6FBB-3E3C36F1ED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536" y="3511537"/>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73BC9E69-893C-C5C8-E551-7A4B419DCFC2}"/>
              </a:ext>
            </a:extLst>
          </p:cNvPr>
          <p:cNvSpPr/>
          <p:nvPr/>
        </p:nvSpPr>
        <p:spPr>
          <a:xfrm>
            <a:off x="784511" y="3337638"/>
            <a:ext cx="4797136" cy="969618"/>
          </a:xfrm>
          <a:prstGeom prst="rightArrow">
            <a:avLst>
              <a:gd name="adj1" fmla="val 50000"/>
              <a:gd name="adj2" fmla="val 37160"/>
            </a:avLst>
          </a:prstGeom>
          <a:solidFill>
            <a:srgbClr val="F5F3F7"/>
          </a:solidFill>
          <a:ln>
            <a:solidFill>
              <a:srgbClr val="CBC0D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6A5577"/>
                </a:solidFill>
              </a:rPr>
              <a:t>¿Cómo se define la presunción o falsa fe?</a:t>
            </a:r>
          </a:p>
        </p:txBody>
      </p:sp>
      <p:sp>
        <p:nvSpPr>
          <p:cNvPr id="8" name="CuadroTexto 7">
            <a:extLst>
              <a:ext uri="{FF2B5EF4-FFF2-40B4-BE49-F238E27FC236}">
                <a16:creationId xmlns:a16="http://schemas.microsoft.com/office/drawing/2014/main" id="{A8427D22-FC26-7E7E-4B5D-E9FA49FBA327}"/>
              </a:ext>
            </a:extLst>
          </p:cNvPr>
          <p:cNvSpPr txBox="1"/>
          <p:nvPr/>
        </p:nvSpPr>
        <p:spPr>
          <a:xfrm>
            <a:off x="235524" y="3582088"/>
            <a:ext cx="575014" cy="461665"/>
          </a:xfrm>
          <a:prstGeom prst="rect">
            <a:avLst/>
          </a:prstGeom>
          <a:noFill/>
        </p:spPr>
        <p:txBody>
          <a:bodyPr wrap="square" rtlCol="0">
            <a:spAutoFit/>
          </a:bodyPr>
          <a:lstStyle/>
          <a:p>
            <a:pPr algn="ctr"/>
            <a:r>
              <a:rPr lang="es-ES" sz="2400" b="1" dirty="0">
                <a:solidFill>
                  <a:srgbClr val="6A5577"/>
                </a:solidFill>
                <a:effectLst>
                  <a:outerShdw blurRad="50800" dist="50800" dir="5400000" algn="ctr" rotWithShape="0">
                    <a:srgbClr val="CBC0D2"/>
                  </a:outerShdw>
                </a:effectLst>
              </a:rPr>
              <a:t>14</a:t>
            </a:r>
          </a:p>
        </p:txBody>
      </p:sp>
      <p:pic>
        <p:nvPicPr>
          <p:cNvPr id="9" name="Imagen 8">
            <a:extLst>
              <a:ext uri="{FF2B5EF4-FFF2-40B4-BE49-F238E27FC236}">
                <a16:creationId xmlns:a16="http://schemas.microsoft.com/office/drawing/2014/main" id="{73A83D77-5798-9A5B-E056-04ED714836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2463" y="399805"/>
            <a:ext cx="646448" cy="602770"/>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93ECEB84-1C07-B0F3-D372-43D75BB58E7F}"/>
              </a:ext>
            </a:extLst>
          </p:cNvPr>
          <p:cNvSpPr/>
          <p:nvPr/>
        </p:nvSpPr>
        <p:spPr>
          <a:xfrm>
            <a:off x="4243674" y="45692"/>
            <a:ext cx="7827336" cy="1335272"/>
          </a:xfrm>
          <a:prstGeom prst="rightArrow">
            <a:avLst>
              <a:gd name="adj1" fmla="val 50000"/>
              <a:gd name="adj2" fmla="val 37160"/>
            </a:avLst>
          </a:prstGeom>
          <a:solidFill>
            <a:srgbClr val="F4EEFD"/>
          </a:solidFill>
          <a:ln>
            <a:solidFill>
              <a:srgbClr val="C2A4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5920AC"/>
                </a:solidFill>
              </a:rPr>
              <a:t>¿Cómo entiendes estas declaraciones: “No ganamos la salvación con nuestra obediencia” y “la obediencia es el fruto de la fe”?</a:t>
            </a:r>
          </a:p>
        </p:txBody>
      </p:sp>
      <p:sp>
        <p:nvSpPr>
          <p:cNvPr id="11" name="CuadroTexto 10">
            <a:extLst>
              <a:ext uri="{FF2B5EF4-FFF2-40B4-BE49-F238E27FC236}">
                <a16:creationId xmlns:a16="http://schemas.microsoft.com/office/drawing/2014/main" id="{0BC79AEE-A908-182F-1829-B7C10DC76A6E}"/>
              </a:ext>
            </a:extLst>
          </p:cNvPr>
          <p:cNvSpPr txBox="1"/>
          <p:nvPr/>
        </p:nvSpPr>
        <p:spPr>
          <a:xfrm>
            <a:off x="3680567" y="463445"/>
            <a:ext cx="579776" cy="461665"/>
          </a:xfrm>
          <a:prstGeom prst="rect">
            <a:avLst/>
          </a:prstGeom>
          <a:noFill/>
        </p:spPr>
        <p:txBody>
          <a:bodyPr wrap="square" rtlCol="0">
            <a:spAutoFit/>
          </a:bodyPr>
          <a:lstStyle/>
          <a:p>
            <a:pPr algn="ctr"/>
            <a:r>
              <a:rPr lang="es-ES" sz="2400" b="1" dirty="0">
                <a:solidFill>
                  <a:srgbClr val="5920AC"/>
                </a:solidFill>
                <a:effectLst>
                  <a:outerShdw blurRad="50800" dist="38100" dir="2700000" algn="tl" rotWithShape="0">
                    <a:srgbClr val="C2A4EE"/>
                  </a:outerShdw>
                </a:effectLst>
              </a:rPr>
              <a:t>13</a:t>
            </a:r>
          </a:p>
        </p:txBody>
      </p:sp>
      <p:sp>
        <p:nvSpPr>
          <p:cNvPr id="3" name="CuadroTexto 2">
            <a:extLst>
              <a:ext uri="{FF2B5EF4-FFF2-40B4-BE49-F238E27FC236}">
                <a16:creationId xmlns:a16="http://schemas.microsoft.com/office/drawing/2014/main" id="{24D06363-5139-0487-D40E-D907E33B97FC}"/>
              </a:ext>
            </a:extLst>
          </p:cNvPr>
          <p:cNvSpPr txBox="1"/>
          <p:nvPr/>
        </p:nvSpPr>
        <p:spPr>
          <a:xfrm>
            <a:off x="2971800" y="1057889"/>
            <a:ext cx="8581849" cy="2308324"/>
          </a:xfrm>
          <a:prstGeom prst="rect">
            <a:avLst/>
          </a:prstGeom>
          <a:noFill/>
        </p:spPr>
        <p:txBody>
          <a:bodyPr wrap="square">
            <a:spAutoFit/>
          </a:bodyPr>
          <a:lstStyle/>
          <a:p>
            <a:r>
              <a:rPr lang="es-ES" b="1" dirty="0"/>
              <a:t>No ganamos la salvación con nuestra obediencia; porque la salvación es el don gratuito de Dios, que se recibe por la fe. Pero la obediencia es el fruto de la fe. “Sabéis que él fue manifestado para quitar los pecados, y en él no hay pecado. Todo aquel que mora en él no peca; todo aquel que peca no le ha visto, ni le ha conocido.” (1 Juan 3:5, 6). He aquí la verdadera prueba. Si moramos en Cristo, si el amor de Dios está en nosotros, nuestros sentimientos, nuestros pensamientos, nuestros designios, nuestras acciones, estarán en armonía con la voluntad de Dios, según se expresa en los preceptos de su santa ley. </a:t>
            </a:r>
          </a:p>
        </p:txBody>
      </p:sp>
      <p:sp>
        <p:nvSpPr>
          <p:cNvPr id="5" name="CuadroTexto 4">
            <a:extLst>
              <a:ext uri="{FF2B5EF4-FFF2-40B4-BE49-F238E27FC236}">
                <a16:creationId xmlns:a16="http://schemas.microsoft.com/office/drawing/2014/main" id="{290C8749-53EA-4AF8-CF01-EF828F002CDF}"/>
              </a:ext>
            </a:extLst>
          </p:cNvPr>
          <p:cNvSpPr txBox="1"/>
          <p:nvPr/>
        </p:nvSpPr>
        <p:spPr>
          <a:xfrm>
            <a:off x="0" y="4226985"/>
            <a:ext cx="9248775" cy="2585323"/>
          </a:xfrm>
          <a:prstGeom prst="rect">
            <a:avLst/>
          </a:prstGeom>
          <a:noFill/>
        </p:spPr>
        <p:txBody>
          <a:bodyPr wrap="square">
            <a:spAutoFit/>
          </a:bodyPr>
          <a:lstStyle/>
          <a:p>
            <a:r>
              <a:rPr lang="es-ES" b="1" dirty="0"/>
              <a:t>La así llamada fe en Cristo que, según se sostiene, exime a los hombres de la obligación de obedecer a Dios, no es fe, sino presunción. “Por gracia sois salvos, por medio de la fe.” Mas “la fe, si no tuviere obras, es de suyo muerta.” (Efesios 2:8; Santiago 2:17). El Señor Jesús dijo de sí mismo antes de venir al mundo: “Me complazco en hacer tu voluntad, oh Dios mío, y tu ley está en medio de mi corazón.” (Salmos 40:8). Y cuando estaba por ascender de nuevo al  cielo, dijo: “Yo he guardado los mandamientos de mi Padre, y permanezco en su amor.” (Juan 15:10). La Escritura afirma: “Y en esto sabemos que le conocemos a él: si guardamos sus mandamientos. ... El que dice que mora en él, debe también él mismo andar así como él anduvo.”(1 Juan 2:3, 6). </a:t>
            </a:r>
          </a:p>
        </p:txBody>
      </p:sp>
      <p:pic>
        <p:nvPicPr>
          <p:cNvPr id="4" name="Imagen 3" descr="Imagen que contiene persona, edificio, hombre, parado&#10;&#10;El contenido generado por IA puede ser incorrecto.">
            <a:extLst>
              <a:ext uri="{FF2B5EF4-FFF2-40B4-BE49-F238E27FC236}">
                <a16:creationId xmlns:a16="http://schemas.microsoft.com/office/drawing/2014/main" id="{7F463EB2-26FE-1F60-0166-DFE07C481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64" y="278296"/>
            <a:ext cx="2620204" cy="3108715"/>
          </a:xfrm>
          <a:prstGeom prst="snip2DiagRect">
            <a:avLst/>
          </a:prstGeom>
          <a:solidFill>
            <a:srgbClr val="FFFFFF">
              <a:shade val="85000"/>
            </a:srgbClr>
          </a:solidFill>
          <a:ln w="38100" cap="sq">
            <a:solidFill>
              <a:srgbClr val="C2A4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Texto&#10;&#10;El contenido generado por IA puede ser incorrecto.">
            <a:extLst>
              <a:ext uri="{FF2B5EF4-FFF2-40B4-BE49-F238E27FC236}">
                <a16:creationId xmlns:a16="http://schemas.microsoft.com/office/drawing/2014/main" id="{B1BD3B7A-4F34-C178-7661-8F56ADC7C137}"/>
              </a:ext>
            </a:extLst>
          </p:cNvPr>
          <p:cNvPicPr>
            <a:picLocks noChangeAspect="1"/>
          </p:cNvPicPr>
          <p:nvPr/>
        </p:nvPicPr>
        <p:blipFill rotWithShape="1">
          <a:blip r:embed="rId6">
            <a:extLst>
              <a:ext uri="{28A0092B-C50C-407E-A947-70E740481C1C}">
                <a14:useLocalDpi xmlns:a14="http://schemas.microsoft.com/office/drawing/2010/main" val="0"/>
              </a:ext>
            </a:extLst>
          </a:blip>
          <a:srcRect l="3737" r="31537"/>
          <a:stretch>
            <a:fillRect/>
          </a:stretch>
        </p:blipFill>
        <p:spPr>
          <a:xfrm>
            <a:off x="9258303" y="3582088"/>
            <a:ext cx="2805161" cy="3056837"/>
          </a:xfrm>
          <a:prstGeom prst="snip2DiagRect">
            <a:avLst>
              <a:gd name="adj1" fmla="val 13464"/>
              <a:gd name="adj2" fmla="val 0"/>
            </a:avLst>
          </a:prstGeom>
          <a:solidFill>
            <a:srgbClr val="FFFFFF">
              <a:shade val="85000"/>
            </a:srgbClr>
          </a:solidFill>
          <a:ln w="38100" cap="sq">
            <a:solidFill>
              <a:srgbClr val="CBC0D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76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1"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4)">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1"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4)">
                                      <p:cBhvr>
                                        <p:cTn id="31" dur="500"/>
                                        <p:tgtEl>
                                          <p:spTgt spid="6"/>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1980</TotalTime>
  <Words>6141</Words>
  <Application>Microsoft Office PowerPoint</Application>
  <PresentationFormat>Panorámica</PresentationFormat>
  <Paragraphs>152</Paragraphs>
  <Slides>25</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Aptos</vt:lpstr>
      <vt:lpstr>Aptos Display</vt:lpstr>
      <vt:lpstr>Arial</vt:lpstr>
      <vt:lpstr>Wingdings 3</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236</cp:revision>
  <dcterms:created xsi:type="dcterms:W3CDTF">2025-06-30T08:47:02Z</dcterms:created>
  <dcterms:modified xsi:type="dcterms:W3CDTF">2025-07-28T10:37:34Z</dcterms:modified>
</cp:coreProperties>
</file>