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83" r:id="rId2"/>
    <p:sldId id="284" r:id="rId3"/>
    <p:sldId id="259" r:id="rId4"/>
    <p:sldId id="285" r:id="rId5"/>
    <p:sldId id="286" r:id="rId6"/>
    <p:sldId id="287" r:id="rId7"/>
    <p:sldId id="288" r:id="rId8"/>
    <p:sldId id="289" r:id="rId9"/>
    <p:sldId id="290" r:id="rId10"/>
    <p:sldId id="291" r:id="rId11"/>
    <p:sldId id="292" r:id="rId12"/>
    <p:sldId id="293" r:id="rId13"/>
    <p:sldId id="318" r:id="rId14"/>
    <p:sldId id="294" r:id="rId15"/>
    <p:sldId id="295" r:id="rId16"/>
    <p:sldId id="296" r:id="rId17"/>
    <p:sldId id="297" r:id="rId18"/>
    <p:sldId id="298" r:id="rId19"/>
    <p:sldId id="299" r:id="rId20"/>
    <p:sldId id="319" r:id="rId21"/>
    <p:sldId id="300" r:id="rId22"/>
    <p:sldId id="301" r:id="rId23"/>
    <p:sldId id="302" r:id="rId24"/>
    <p:sldId id="320" r:id="rId25"/>
    <p:sldId id="321" r:id="rId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D86ECC"/>
    <a:srgbClr val="109C97"/>
    <a:srgbClr val="FF3737"/>
    <a:srgbClr val="88924E"/>
    <a:srgbClr val="958D4D"/>
    <a:srgbClr val="837139"/>
    <a:srgbClr val="96604C"/>
    <a:srgbClr val="964C56"/>
    <a:srgbClr val="954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809C6-4472-4903-BBA2-8B468EE72630}" type="datetimeFigureOut">
              <a:rPr lang="es-ES" smtClean="0"/>
              <a:t>31/07/2025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66B3A-A129-4BE7-974A-B12ABBDF0AF8}" type="slidenum">
              <a:rPr lang="es-ES" smtClean="0"/>
              <a:t>‹Nº›</a:t>
            </a:fld>
            <a:endParaRPr lang="es-ES"/>
          </a:p>
        </p:txBody>
      </p:sp>
    </p:spTree>
    <p:extLst>
      <p:ext uri="{BB962C8B-B14F-4D97-AF65-F5344CB8AC3E}">
        <p14:creationId xmlns:p14="http://schemas.microsoft.com/office/powerpoint/2010/main" val="348797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4</a:t>
            </a:fld>
            <a:endParaRPr lang="es-ES"/>
          </a:p>
        </p:txBody>
      </p:sp>
    </p:spTree>
    <p:extLst>
      <p:ext uri="{BB962C8B-B14F-4D97-AF65-F5344CB8AC3E}">
        <p14:creationId xmlns:p14="http://schemas.microsoft.com/office/powerpoint/2010/main" val="364063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8</a:t>
            </a:fld>
            <a:endParaRPr lang="es-ES"/>
          </a:p>
        </p:txBody>
      </p:sp>
    </p:spTree>
    <p:extLst>
      <p:ext uri="{BB962C8B-B14F-4D97-AF65-F5344CB8AC3E}">
        <p14:creationId xmlns:p14="http://schemas.microsoft.com/office/powerpoint/2010/main" val="165698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14</a:t>
            </a:fld>
            <a:endParaRPr lang="es-ES"/>
          </a:p>
        </p:txBody>
      </p:sp>
    </p:spTree>
    <p:extLst>
      <p:ext uri="{BB962C8B-B14F-4D97-AF65-F5344CB8AC3E}">
        <p14:creationId xmlns:p14="http://schemas.microsoft.com/office/powerpoint/2010/main" val="318513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15</a:t>
            </a:fld>
            <a:endParaRPr lang="es-ES"/>
          </a:p>
        </p:txBody>
      </p:sp>
    </p:spTree>
    <p:extLst>
      <p:ext uri="{BB962C8B-B14F-4D97-AF65-F5344CB8AC3E}">
        <p14:creationId xmlns:p14="http://schemas.microsoft.com/office/powerpoint/2010/main" val="681952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0D66B3A-A129-4BE7-974A-B12ABBDF0AF8}" type="slidenum">
              <a:rPr lang="es-ES" smtClean="0"/>
              <a:t>18</a:t>
            </a:fld>
            <a:endParaRPr lang="es-ES"/>
          </a:p>
        </p:txBody>
      </p:sp>
    </p:spTree>
    <p:extLst>
      <p:ext uri="{BB962C8B-B14F-4D97-AF65-F5344CB8AC3E}">
        <p14:creationId xmlns:p14="http://schemas.microsoft.com/office/powerpoint/2010/main" val="4241236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9342C-2F18-55EC-9DAF-ECF5AEA9F5D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C187DE-BE9C-69B4-39CE-CED96C3D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F6A4A68-B6FA-A982-0AFE-89DC1BA35ABA}"/>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5" name="Marcador de pie de página 4">
            <a:extLst>
              <a:ext uri="{FF2B5EF4-FFF2-40B4-BE49-F238E27FC236}">
                <a16:creationId xmlns:a16="http://schemas.microsoft.com/office/drawing/2014/main" id="{8EC18C49-8004-726B-4A7C-26D687F9EB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587286-E280-AEDC-A04E-DE6515CACDC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98090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0FE42-547B-3F22-C4B8-F023D682C20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B5C804-B9F8-B554-4B31-C0A24B488F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954749-0846-78ED-F724-1A4615AEB3B3}"/>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5" name="Marcador de pie de página 4">
            <a:extLst>
              <a:ext uri="{FF2B5EF4-FFF2-40B4-BE49-F238E27FC236}">
                <a16:creationId xmlns:a16="http://schemas.microsoft.com/office/drawing/2014/main" id="{A5D91420-1F29-7A5E-D19B-37B87C3E6F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82DD88-0890-406E-5611-04064884EBE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14413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3F3C46-893A-0BD8-47A4-F8A96F357D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0114F3-5E58-5CB1-6E9A-AF4132E102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FE539-F886-CA34-B695-5F87418E9FE0}"/>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5" name="Marcador de pie de página 4">
            <a:extLst>
              <a:ext uri="{FF2B5EF4-FFF2-40B4-BE49-F238E27FC236}">
                <a16:creationId xmlns:a16="http://schemas.microsoft.com/office/drawing/2014/main" id="{D7FD83E1-C049-3623-B72C-250C1B0C18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DF711-91D7-E991-56C3-07A0B70716AE}"/>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01549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CE41A-3FA5-F00A-F386-F4592E27D3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883C6A-5CD9-3889-EDE5-6FA21E1ACF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E6A5E7-4211-46E5-057F-E18CBE200A28}"/>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5" name="Marcador de pie de página 4">
            <a:extLst>
              <a:ext uri="{FF2B5EF4-FFF2-40B4-BE49-F238E27FC236}">
                <a16:creationId xmlns:a16="http://schemas.microsoft.com/office/drawing/2014/main" id="{355035A3-17C2-9600-CEC3-A3D837611C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5AA124-9176-8A00-4AED-7D120462290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90786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055A1-7C67-9FF6-13DE-54F8463C69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C78D37-CD00-659F-300A-27DDBC1CD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EB2476-EBA6-7948-EC58-8BF66E393342}"/>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5" name="Marcador de pie de página 4">
            <a:extLst>
              <a:ext uri="{FF2B5EF4-FFF2-40B4-BE49-F238E27FC236}">
                <a16:creationId xmlns:a16="http://schemas.microsoft.com/office/drawing/2014/main" id="{19127550-5EFB-3506-B09C-58AD823869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0C0EE5-4CBE-FCC9-FD65-278E1085ABEB}"/>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52777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779EF1-8912-478B-F006-963297BC15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6232D1-8E2F-9412-F2DB-51A02090C2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A723DF-A239-E8C6-C10A-28930841F1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577CEDB-44B6-8FB2-0BF8-2F34DEE5E63B}"/>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6" name="Marcador de pie de página 5">
            <a:extLst>
              <a:ext uri="{FF2B5EF4-FFF2-40B4-BE49-F238E27FC236}">
                <a16:creationId xmlns:a16="http://schemas.microsoft.com/office/drawing/2014/main" id="{F1EDAF57-7177-30A4-B6D8-ABC7F08CA1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3F9B992-E27F-2694-5EFD-463581A0F862}"/>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37953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1FF28-996E-0371-E6B6-A9236670A2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BFA5F7-E5E3-39F3-EE6B-30E394390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D377B8C-D3D5-5FA5-0777-F45C885E7C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F42C6C-A907-80B0-B563-5B6988E59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58070-6A5C-F7EC-C8D7-3FB9DC0D46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C3BA2C-9494-7BD7-D3F3-038646F57C77}"/>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8" name="Marcador de pie de página 7">
            <a:extLst>
              <a:ext uri="{FF2B5EF4-FFF2-40B4-BE49-F238E27FC236}">
                <a16:creationId xmlns:a16="http://schemas.microsoft.com/office/drawing/2014/main" id="{B70F907E-20EB-3567-1293-8DC5728B642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503EBE-DB95-0495-DDFA-A49142BC75F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97548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E3BEE-59FA-C8D1-93DA-C78D49C4E5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099C096-3AAA-19F0-655E-5E640C098965}"/>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4" name="Marcador de pie de página 3">
            <a:extLst>
              <a:ext uri="{FF2B5EF4-FFF2-40B4-BE49-F238E27FC236}">
                <a16:creationId xmlns:a16="http://schemas.microsoft.com/office/drawing/2014/main" id="{7FC9CEFE-E7F3-8A43-F32C-9B4F8F6ABA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A5C9BA5-3732-75B4-B101-48E746DE543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85027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C64D2A2-931A-CC31-A317-30EDA1799B92}"/>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3" name="Marcador de pie de página 2">
            <a:extLst>
              <a:ext uri="{FF2B5EF4-FFF2-40B4-BE49-F238E27FC236}">
                <a16:creationId xmlns:a16="http://schemas.microsoft.com/office/drawing/2014/main" id="{F4A4F34D-44DA-5930-F93A-71AE1CA4108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43246BE-54D6-6BD6-F580-9FFA0DBA3A0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4524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F6524-0CCF-FE41-E07E-18F9FE1FCE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7DF36-3985-ABDE-1E6F-3C0A09525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8A68DC3-B1FB-1226-5913-2E484509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B84CD0-B094-7083-E7D6-4E101EBA9A5E}"/>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6" name="Marcador de pie de página 5">
            <a:extLst>
              <a:ext uri="{FF2B5EF4-FFF2-40B4-BE49-F238E27FC236}">
                <a16:creationId xmlns:a16="http://schemas.microsoft.com/office/drawing/2014/main" id="{F7E9D4BB-632E-D17E-133D-C39C41CFF2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EA2033-2D3E-80BB-8F71-8A4D79F3545D}"/>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56388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D2ACD-5213-4159-A5E2-85F42FBAF9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34F7C4-E0FE-EC37-220C-933674109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4FCEFF-7C1F-92EA-9E2C-A5DA8A2B4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6B5266-63CB-CDE2-51CD-198E819B2A8C}"/>
              </a:ext>
            </a:extLst>
          </p:cNvPr>
          <p:cNvSpPr>
            <a:spLocks noGrp="1"/>
          </p:cNvSpPr>
          <p:nvPr>
            <p:ph type="dt" sz="half" idx="10"/>
          </p:nvPr>
        </p:nvSpPr>
        <p:spPr/>
        <p:txBody>
          <a:bodyPr/>
          <a:lstStyle/>
          <a:p>
            <a:fld id="{AC39F54E-213A-4598-B3CE-593C3DC93621}" type="datetimeFigureOut">
              <a:rPr lang="es-ES" smtClean="0"/>
              <a:t>31/07/2025</a:t>
            </a:fld>
            <a:endParaRPr lang="es-ES"/>
          </a:p>
        </p:txBody>
      </p:sp>
      <p:sp>
        <p:nvSpPr>
          <p:cNvPr id="6" name="Marcador de pie de página 5">
            <a:extLst>
              <a:ext uri="{FF2B5EF4-FFF2-40B4-BE49-F238E27FC236}">
                <a16:creationId xmlns:a16="http://schemas.microsoft.com/office/drawing/2014/main" id="{78B8132D-4696-6B4A-EF4E-5F4906967A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323B21-5C80-E184-4A9B-D62663BDBAC6}"/>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40126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5B66B7-D3DC-4857-30E2-48839277E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F710E8-C320-39A6-31A4-BB9F933E4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19C374-6E35-5362-FEA6-1AF8980E8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39F54E-213A-4598-B3CE-593C3DC93621}" type="datetimeFigureOut">
              <a:rPr lang="es-ES" smtClean="0"/>
              <a:t>31/07/2025</a:t>
            </a:fld>
            <a:endParaRPr lang="es-ES"/>
          </a:p>
        </p:txBody>
      </p:sp>
      <p:sp>
        <p:nvSpPr>
          <p:cNvPr id="5" name="Marcador de pie de página 4">
            <a:extLst>
              <a:ext uri="{FF2B5EF4-FFF2-40B4-BE49-F238E27FC236}">
                <a16:creationId xmlns:a16="http://schemas.microsoft.com/office/drawing/2014/main" id="{4A02FB78-D073-C5C6-41BC-60000B5F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C86EE7-900F-C8FD-B663-26FEEF020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92EAF-168C-4277-A972-644689FDEC1D}" type="slidenum">
              <a:rPr lang="es-ES" smtClean="0"/>
              <a:t>‹Nº›</a:t>
            </a:fld>
            <a:endParaRPr lang="es-ES"/>
          </a:p>
        </p:txBody>
      </p:sp>
    </p:spTree>
    <p:extLst>
      <p:ext uri="{BB962C8B-B14F-4D97-AF65-F5344CB8AC3E}">
        <p14:creationId xmlns:p14="http://schemas.microsoft.com/office/powerpoint/2010/main" val="1309462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slide" Target="slide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5.png"/><Relationship Id="rId7" Type="http://schemas.openxmlformats.org/officeDocument/2006/relationships/slide" Target="slide2.xml"/><Relationship Id="rId2" Type="http://schemas.openxmlformats.org/officeDocument/2006/relationships/image" Target="../media/image94.jpg"/><Relationship Id="rId1" Type="http://schemas.openxmlformats.org/officeDocument/2006/relationships/slideLayout" Target="../slideLayouts/slideLayout7.xml"/><Relationship Id="rId6" Type="http://schemas.openxmlformats.org/officeDocument/2006/relationships/image" Target="../media/image97.jpg"/><Relationship Id="rId5" Type="http://schemas.microsoft.com/office/2007/relationships/hdphoto" Target="../media/hdphoto1.wdp"/><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hyperlink" Target="https://egwwritings.org/book/b" TargetMode="External"/><Relationship Id="rId5" Type="http://schemas.openxmlformats.org/officeDocument/2006/relationships/slide" Target="slide20.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99.png"/><Relationship Id="rId7" Type="http://schemas.openxmlformats.org/officeDocument/2006/relationships/image" Target="../media/image107.jp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0.png"/><Relationship Id="rId9" Type="http://schemas.openxmlformats.org/officeDocument/2006/relationships/image" Target="../media/image109.jp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0.jpg"/><Relationship Id="rId1" Type="http://schemas.openxmlformats.org/officeDocument/2006/relationships/slideLayout" Target="../slideLayouts/slideLayout7.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99.png"/><Relationship Id="rId7" Type="http://schemas.openxmlformats.org/officeDocument/2006/relationships/image" Target="../media/image116.jp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8.jpg"/><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slide" Target="slide2.xml"/><Relationship Id="rId4" Type="http://schemas.openxmlformats.org/officeDocument/2006/relationships/image" Target="../media/image12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D1765BA1-DE54-94A8-57D1-79F9C8EFB326}"/>
              </a:ext>
            </a:extLst>
          </p:cNvPr>
          <p:cNvSpPr txBox="1"/>
          <p:nvPr/>
        </p:nvSpPr>
        <p:spPr>
          <a:xfrm>
            <a:off x="11087100" y="6324600"/>
            <a:ext cx="86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mn-cs"/>
              </a:rPr>
              <a:t>E.G.W</a:t>
            </a:r>
          </a:p>
        </p:txBody>
      </p:sp>
      <p:sp>
        <p:nvSpPr>
          <p:cNvPr id="2" name="CuadroTexto 1">
            <a:extLst>
              <a:ext uri="{FF2B5EF4-FFF2-40B4-BE49-F238E27FC236}">
                <a16:creationId xmlns:a16="http://schemas.microsoft.com/office/drawing/2014/main" id="{4EE24E9C-F0D4-A24F-0E60-AC2B5D263B1D}"/>
              </a:ext>
            </a:extLst>
          </p:cNvPr>
          <p:cNvSpPr txBox="1"/>
          <p:nvPr/>
        </p:nvSpPr>
        <p:spPr>
          <a:xfrm>
            <a:off x="10763250" y="21193"/>
            <a:ext cx="1330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3</a:t>
            </a:r>
            <a:r>
              <a:rPr kumimoji="0" lang="cs-CZ"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část</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pic>
        <p:nvPicPr>
          <p:cNvPr id="4" name="Imagen 3" descr="Texto&#10;&#10;El contenido generado por IA puede ser incorrecto.">
            <a:extLst>
              <a:ext uri="{FF2B5EF4-FFF2-40B4-BE49-F238E27FC236}">
                <a16:creationId xmlns:a16="http://schemas.microsoft.com/office/drawing/2014/main" id="{EE6779F6-185A-5F86-2A5F-9AE1D5148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425" y="344358"/>
            <a:ext cx="8940800" cy="5200321"/>
          </a:xfrm>
          <a:prstGeom prst="rect">
            <a:avLst/>
          </a:prstGeom>
        </p:spPr>
      </p:pic>
    </p:spTree>
    <p:extLst>
      <p:ext uri="{BB962C8B-B14F-4D97-AF65-F5344CB8AC3E}">
        <p14:creationId xmlns:p14="http://schemas.microsoft.com/office/powerpoint/2010/main" val="9869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A8DFFBBB-88F7-DB2D-6C16-515C5037102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1B932EA-9DF7-ACCC-27C6-B810C0FB94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539" y="231049"/>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81BBDCDA-89C8-A911-251C-CFE3024117C3}"/>
              </a:ext>
            </a:extLst>
          </p:cNvPr>
          <p:cNvSpPr/>
          <p:nvPr/>
        </p:nvSpPr>
        <p:spPr>
          <a:xfrm>
            <a:off x="784513" y="57150"/>
            <a:ext cx="4530437" cy="969618"/>
          </a:xfrm>
          <a:prstGeom prst="rightArrow">
            <a:avLst>
              <a:gd name="adj1" fmla="val 50000"/>
              <a:gd name="adj2" fmla="val 37160"/>
            </a:avLst>
          </a:prstGeom>
          <a:solidFill>
            <a:srgbClr val="F8EEFD"/>
          </a:solidFill>
          <a:ln>
            <a:solidFill>
              <a:srgbClr val="D6A4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AC4BDD"/>
                </a:solidFill>
              </a:rPr>
              <a:t>Jaká je podmínka věčného života?</a:t>
            </a:r>
          </a:p>
        </p:txBody>
      </p:sp>
      <p:sp>
        <p:nvSpPr>
          <p:cNvPr id="8" name="CuadroTexto 7">
            <a:extLst>
              <a:ext uri="{FF2B5EF4-FFF2-40B4-BE49-F238E27FC236}">
                <a16:creationId xmlns:a16="http://schemas.microsoft.com/office/drawing/2014/main" id="{9786FE75-974B-A304-8ADC-551345B4E622}"/>
              </a:ext>
            </a:extLst>
          </p:cNvPr>
          <p:cNvSpPr txBox="1"/>
          <p:nvPr/>
        </p:nvSpPr>
        <p:spPr>
          <a:xfrm>
            <a:off x="217777" y="291657"/>
            <a:ext cx="584539" cy="461665"/>
          </a:xfrm>
          <a:prstGeom prst="rect">
            <a:avLst/>
          </a:prstGeom>
          <a:noFill/>
        </p:spPr>
        <p:txBody>
          <a:bodyPr wrap="square" rtlCol="0">
            <a:spAutoFit/>
          </a:bodyPr>
          <a:lstStyle/>
          <a:p>
            <a:pPr algn="ctr"/>
            <a:r>
              <a:rPr lang="es-ES" sz="2400" b="1" dirty="0">
                <a:solidFill>
                  <a:srgbClr val="AC4BDD"/>
                </a:solidFill>
                <a:effectLst>
                  <a:outerShdw blurRad="50800" dist="50800" dir="5400000" algn="ctr" rotWithShape="0">
                    <a:srgbClr val="D6A4EE"/>
                  </a:outerShdw>
                </a:effectLst>
              </a:rPr>
              <a:t>15</a:t>
            </a:r>
          </a:p>
        </p:txBody>
      </p:sp>
      <p:pic>
        <p:nvPicPr>
          <p:cNvPr id="9" name="Imagen 8">
            <a:extLst>
              <a:ext uri="{FF2B5EF4-FFF2-40B4-BE49-F238E27FC236}">
                <a16:creationId xmlns:a16="http://schemas.microsoft.com/office/drawing/2014/main" id="{9086C0A7-0196-F117-CC32-CCAD378025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20636" y="2747732"/>
            <a:ext cx="646447"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AD804AAB-7357-1179-AA23-0F059DD9F5C0}"/>
              </a:ext>
            </a:extLst>
          </p:cNvPr>
          <p:cNvSpPr/>
          <p:nvPr/>
        </p:nvSpPr>
        <p:spPr>
          <a:xfrm>
            <a:off x="3376611" y="2573833"/>
            <a:ext cx="8597612" cy="969618"/>
          </a:xfrm>
          <a:prstGeom prst="rightArrow">
            <a:avLst>
              <a:gd name="adj1" fmla="val 50000"/>
              <a:gd name="adj2" fmla="val 37160"/>
            </a:avLst>
          </a:prstGeom>
          <a:solidFill>
            <a:srgbClr val="FCEEFD"/>
          </a:solidFill>
          <a:ln>
            <a:solidFill>
              <a:srgbClr val="EBA4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9C1EA2"/>
                </a:solidFill>
              </a:rPr>
              <a:t>Shrň svými vlastními slovy, jak "Kristus pro nás připravil únikovou cestu".</a:t>
            </a:r>
          </a:p>
        </p:txBody>
      </p:sp>
      <p:sp>
        <p:nvSpPr>
          <p:cNvPr id="11" name="CuadroTexto 10">
            <a:extLst>
              <a:ext uri="{FF2B5EF4-FFF2-40B4-BE49-F238E27FC236}">
                <a16:creationId xmlns:a16="http://schemas.microsoft.com/office/drawing/2014/main" id="{E1920373-019D-9EE6-3961-604F8D30A3F7}"/>
              </a:ext>
            </a:extLst>
          </p:cNvPr>
          <p:cNvSpPr txBox="1"/>
          <p:nvPr/>
        </p:nvSpPr>
        <p:spPr>
          <a:xfrm>
            <a:off x="2820646" y="2818284"/>
            <a:ext cx="584539" cy="461665"/>
          </a:xfrm>
          <a:prstGeom prst="rect">
            <a:avLst/>
          </a:prstGeom>
          <a:noFill/>
        </p:spPr>
        <p:txBody>
          <a:bodyPr wrap="square" rtlCol="0">
            <a:spAutoFit/>
          </a:bodyPr>
          <a:lstStyle/>
          <a:p>
            <a:pPr algn="ctr"/>
            <a:r>
              <a:rPr lang="es-ES" sz="2400" b="1" dirty="0">
                <a:solidFill>
                  <a:srgbClr val="9C1EA2"/>
                </a:solidFill>
                <a:effectLst>
                  <a:outerShdw blurRad="50800" dist="50800" dir="5400000" algn="ctr" rotWithShape="0">
                    <a:srgbClr val="EBA4EE"/>
                  </a:outerShdw>
                </a:effectLst>
              </a:rPr>
              <a:t>16</a:t>
            </a:r>
          </a:p>
        </p:txBody>
      </p:sp>
      <p:sp>
        <p:nvSpPr>
          <p:cNvPr id="3" name="CuadroTexto 2">
            <a:extLst>
              <a:ext uri="{FF2B5EF4-FFF2-40B4-BE49-F238E27FC236}">
                <a16:creationId xmlns:a16="http://schemas.microsoft.com/office/drawing/2014/main" id="{C4729740-5D74-2AAA-5DF9-033B310B6B93}"/>
              </a:ext>
            </a:extLst>
          </p:cNvPr>
          <p:cNvSpPr txBox="1"/>
          <p:nvPr/>
        </p:nvSpPr>
        <p:spPr>
          <a:xfrm>
            <a:off x="146341" y="1006951"/>
            <a:ext cx="7676859" cy="1754326"/>
          </a:xfrm>
          <a:prstGeom prst="rect">
            <a:avLst/>
          </a:prstGeom>
          <a:noFill/>
        </p:spPr>
        <p:txBody>
          <a:bodyPr wrap="square">
            <a:spAutoFit/>
          </a:bodyPr>
          <a:lstStyle/>
          <a:p>
            <a:r>
              <a:rPr lang="es-ES" b="1" dirty="0"/>
              <a:t>Podmínka věčného života je dnes táž, jaká byla vždy - zůstala táž, jaká byla v ráji před pádem našich prvních rodičů. Je to naprostá poslušnost zákona Božího, dokonalá spravedlnost. Kdyby byl věčný život udělován za jiných podmínek, bylo by tím ohroženo blaho celého vesmíru. Otevřela by se cesta pro hřích, který by se stal se vší bídou a žalem nesmrtelným.</a:t>
            </a:r>
          </a:p>
        </p:txBody>
      </p:sp>
      <p:sp>
        <p:nvSpPr>
          <p:cNvPr id="5" name="CuadroTexto 4">
            <a:extLst>
              <a:ext uri="{FF2B5EF4-FFF2-40B4-BE49-F238E27FC236}">
                <a16:creationId xmlns:a16="http://schemas.microsoft.com/office/drawing/2014/main" id="{FEF20567-6406-FA3E-DDB3-D82F8BCAAE43}"/>
              </a:ext>
            </a:extLst>
          </p:cNvPr>
          <p:cNvSpPr txBox="1"/>
          <p:nvPr/>
        </p:nvSpPr>
        <p:spPr>
          <a:xfrm>
            <a:off x="2820646" y="3385640"/>
            <a:ext cx="8793335" cy="3139321"/>
          </a:xfrm>
          <a:prstGeom prst="rect">
            <a:avLst/>
          </a:prstGeom>
          <a:noFill/>
        </p:spPr>
        <p:txBody>
          <a:bodyPr wrap="square">
            <a:spAutoFit/>
          </a:bodyPr>
          <a:lstStyle/>
          <a:p>
            <a:r>
              <a:rPr lang="es-ES" b="1" dirty="0"/>
              <a:t>Před svým pádem si mohl Adam poslušností zákona Božího vytvořit spravedlivou povahu. V tom však zklamal a pro jeho hřích se stala hříšnou i naše přirozenost, takže nedokážeme být vlastní silou spravedliví. Protože jsme hříšní a nesvatí, nemůžeme být dokonale poslušni svatého zákona. Nemáme vlastní spravedlnost, kterou bychom mohli obstát před požadavky zákona Božího. Kristus však pro nás připravil východisko. Žil na zemi uprostřed týchž zkoušek a pokušení, jimž musíme čelit my. Přesto  žil bez hříchu. Zemřel pro nás a nyní nám nabízí, že vezme na sebe naše hříchy a dá nám svou spravedlnost. Odevzdáš-li se mu a přijmeš-li ho za svého Spasitele, budeš jeho zásluhou považován za spravedlivého, ať je tvůj život sebehříšnější. Kristův charakter stojí na místě tvého charakteru a Bůh tě přijímá tak, jako bys byl nehřešil.</a:t>
            </a:r>
          </a:p>
        </p:txBody>
      </p:sp>
      <p:pic>
        <p:nvPicPr>
          <p:cNvPr id="17" name="Imagen 16" descr="Imagen de la pantalla de un video juego&#10;&#10;El contenido generado por IA puede ser incorrecto.">
            <a:extLst>
              <a:ext uri="{FF2B5EF4-FFF2-40B4-BE49-F238E27FC236}">
                <a16:creationId xmlns:a16="http://schemas.microsoft.com/office/drawing/2014/main" id="{7EB4BA98-A351-E6E7-5ACE-EE92F727225B}"/>
              </a:ext>
            </a:extLst>
          </p:cNvPr>
          <p:cNvPicPr>
            <a:picLocks noChangeAspect="1"/>
          </p:cNvPicPr>
          <p:nvPr/>
        </p:nvPicPr>
        <p:blipFill rotWithShape="1">
          <a:blip r:embed="rId5">
            <a:extLst>
              <a:ext uri="{28A0092B-C50C-407E-A947-70E740481C1C}">
                <a14:useLocalDpi xmlns:a14="http://schemas.microsoft.com/office/drawing/2010/main" val="0"/>
              </a:ext>
            </a:extLst>
          </a:blip>
          <a:srcRect t="16737" b="10277"/>
          <a:stretch>
            <a:fillRect/>
          </a:stretch>
        </p:blipFill>
        <p:spPr>
          <a:xfrm>
            <a:off x="7823200" y="273429"/>
            <a:ext cx="4022031" cy="2202904"/>
          </a:xfrm>
          <a:prstGeom prst="snip2DiagRect">
            <a:avLst>
              <a:gd name="adj1" fmla="val 14438"/>
              <a:gd name="adj2" fmla="val 0"/>
            </a:avLst>
          </a:prstGeom>
          <a:solidFill>
            <a:srgbClr val="FFFFFF">
              <a:shade val="85000"/>
            </a:srgbClr>
          </a:solidFill>
          <a:ln w="38100" cap="sq">
            <a:solidFill>
              <a:srgbClr val="D6A4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Un dibujo de un parque&#10;&#10;El contenido generado por IA puede ser incorrecto.">
            <a:extLst>
              <a:ext uri="{FF2B5EF4-FFF2-40B4-BE49-F238E27FC236}">
                <a16:creationId xmlns:a16="http://schemas.microsoft.com/office/drawing/2014/main" id="{C41556FB-EC46-D7DA-8D9C-65C8D79E1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41" y="2978146"/>
            <a:ext cx="2460404" cy="1845303"/>
          </a:xfrm>
          <a:prstGeom prst="snip2DiagRect">
            <a:avLst/>
          </a:prstGeom>
          <a:solidFill>
            <a:srgbClr val="FFFFFF">
              <a:shade val="85000"/>
            </a:srgbClr>
          </a:solidFill>
          <a:ln w="38100" cap="sq">
            <a:solidFill>
              <a:srgbClr val="F2BBF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hombre con un traje de color negro sobre una superficie de madera&#10;&#10;El contenido generado por IA puede ser incorrecto.">
            <a:extLst>
              <a:ext uri="{FF2B5EF4-FFF2-40B4-BE49-F238E27FC236}">
                <a16:creationId xmlns:a16="http://schemas.microsoft.com/office/drawing/2014/main" id="{E8E4FE53-2E50-F90D-8DEA-31E9865546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41" y="4906529"/>
            <a:ext cx="2460404" cy="1845303"/>
          </a:xfrm>
          <a:prstGeom prst="snip2DiagRect">
            <a:avLst>
              <a:gd name="adj1" fmla="val 16697"/>
              <a:gd name="adj2" fmla="val 0"/>
            </a:avLst>
          </a:prstGeom>
          <a:solidFill>
            <a:srgbClr val="FFFFFF">
              <a:shade val="85000"/>
            </a:srgbClr>
          </a:solidFill>
          <a:ln w="38100" cap="sq">
            <a:solidFill>
              <a:srgbClr val="F2BBF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693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2" presetClass="entr" presetSubtype="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1+#ppt_w/2"/>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1"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500"/>
                                        <p:tgtEl>
                                          <p:spTgt spid="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2"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2000"/>
          </a:stretch>
        </a:blipFill>
        <a:effectLst/>
      </p:bgPr>
    </p:bg>
    <p:spTree>
      <p:nvGrpSpPr>
        <p:cNvPr id="1" name="">
          <a:extLst>
            <a:ext uri="{FF2B5EF4-FFF2-40B4-BE49-F238E27FC236}">
              <a16:creationId xmlns:a16="http://schemas.microsoft.com/office/drawing/2014/main" id="{15B9D305-87F8-D61C-9282-61B0B26EA4F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8CDEA74-5340-6C84-5A9D-CFC6BE535C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5336" y="250099"/>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1D3BC92A-1128-F2AD-CEE0-231530E88E8D}"/>
              </a:ext>
            </a:extLst>
          </p:cNvPr>
          <p:cNvSpPr/>
          <p:nvPr/>
        </p:nvSpPr>
        <p:spPr>
          <a:xfrm>
            <a:off x="1841310" y="76200"/>
            <a:ext cx="10140661" cy="969618"/>
          </a:xfrm>
          <a:prstGeom prst="rightArrow">
            <a:avLst>
              <a:gd name="adj1" fmla="val 50000"/>
              <a:gd name="adj2" fmla="val 37160"/>
            </a:avLst>
          </a:prstGeom>
          <a:solidFill>
            <a:srgbClr val="FDEEFA"/>
          </a:solidFill>
          <a:ln>
            <a:solidFill>
              <a:srgbClr val="EEA4D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781663"/>
                </a:solidFill>
              </a:rPr>
              <a:t>Staví do protikladu "víru zcela odlišnou od víry" s vírou, která je spojena s vírou.</a:t>
            </a:r>
          </a:p>
        </p:txBody>
      </p:sp>
      <p:sp>
        <p:nvSpPr>
          <p:cNvPr id="8" name="CuadroTexto 7">
            <a:extLst>
              <a:ext uri="{FF2B5EF4-FFF2-40B4-BE49-F238E27FC236}">
                <a16:creationId xmlns:a16="http://schemas.microsoft.com/office/drawing/2014/main" id="{8F434F22-B90C-7408-B5D2-591237BE0AAE}"/>
              </a:ext>
            </a:extLst>
          </p:cNvPr>
          <p:cNvSpPr txBox="1"/>
          <p:nvPr/>
        </p:nvSpPr>
        <p:spPr>
          <a:xfrm>
            <a:off x="1263292" y="311663"/>
            <a:ext cx="584539" cy="461665"/>
          </a:xfrm>
          <a:prstGeom prst="rect">
            <a:avLst/>
          </a:prstGeom>
          <a:noFill/>
        </p:spPr>
        <p:txBody>
          <a:bodyPr wrap="square" rtlCol="0">
            <a:spAutoFit/>
          </a:bodyPr>
          <a:lstStyle/>
          <a:p>
            <a:pPr algn="ctr"/>
            <a:r>
              <a:rPr lang="es-ES" sz="2400" b="1" dirty="0">
                <a:solidFill>
                  <a:srgbClr val="781663"/>
                </a:solidFill>
                <a:effectLst>
                  <a:outerShdw blurRad="50800" dist="50800" dir="5400000" algn="ctr" rotWithShape="0">
                    <a:srgbClr val="F7BBEC"/>
                  </a:outerShdw>
                </a:effectLst>
              </a:rPr>
              <a:t>17</a:t>
            </a:r>
          </a:p>
        </p:txBody>
      </p:sp>
      <p:pic>
        <p:nvPicPr>
          <p:cNvPr id="9" name="Imagen 8">
            <a:extLst>
              <a:ext uri="{FF2B5EF4-FFF2-40B4-BE49-F238E27FC236}">
                <a16:creationId xmlns:a16="http://schemas.microsoft.com/office/drawing/2014/main" id="{C8403770-C6DD-90E3-5D88-9BC7624104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831" y="4426413"/>
            <a:ext cx="646448" cy="602770"/>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2343981B-3829-E57A-485F-9F7AE8046791}"/>
              </a:ext>
            </a:extLst>
          </p:cNvPr>
          <p:cNvSpPr/>
          <p:nvPr/>
        </p:nvSpPr>
        <p:spPr>
          <a:xfrm>
            <a:off x="750042" y="4072300"/>
            <a:ext cx="7892763" cy="1335272"/>
          </a:xfrm>
          <a:prstGeom prst="rightArrow">
            <a:avLst>
              <a:gd name="adj1" fmla="val 50000"/>
              <a:gd name="adj2" fmla="val 37160"/>
            </a:avLst>
          </a:prstGeom>
          <a:solidFill>
            <a:srgbClr val="FDEEF5"/>
          </a:solidFill>
          <a:ln>
            <a:solidFill>
              <a:srgbClr val="EEA4C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AF2161"/>
                </a:solidFill>
              </a:rPr>
              <a:t>Čím blíže se dostáváme k Ježíši, tím více chybující se budeme zdát. </a:t>
            </a:r>
            <a:r>
              <a:rPr lang="cs-CZ" b="1" dirty="0">
                <a:solidFill>
                  <a:srgbClr val="AF2161"/>
                </a:solidFill>
              </a:rPr>
              <a:t>              </a:t>
            </a:r>
            <a:r>
              <a:rPr lang="es-ES" b="1" dirty="0">
                <a:solidFill>
                  <a:srgbClr val="AF2161"/>
                </a:solidFill>
              </a:rPr>
              <a:t>Co je důkazem toho, že místo toho, aby to působilo sklíčenost?</a:t>
            </a:r>
          </a:p>
        </p:txBody>
      </p:sp>
      <p:sp>
        <p:nvSpPr>
          <p:cNvPr id="11" name="CuadroTexto 10">
            <a:extLst>
              <a:ext uri="{FF2B5EF4-FFF2-40B4-BE49-F238E27FC236}">
                <a16:creationId xmlns:a16="http://schemas.microsoft.com/office/drawing/2014/main" id="{BC92A91C-BEFA-3964-0F20-4801C7707D1C}"/>
              </a:ext>
            </a:extLst>
          </p:cNvPr>
          <p:cNvSpPr txBox="1"/>
          <p:nvPr/>
        </p:nvSpPr>
        <p:spPr>
          <a:xfrm>
            <a:off x="197594" y="4496965"/>
            <a:ext cx="568036" cy="461665"/>
          </a:xfrm>
          <a:prstGeom prst="rect">
            <a:avLst/>
          </a:prstGeom>
          <a:noFill/>
        </p:spPr>
        <p:txBody>
          <a:bodyPr wrap="square" rtlCol="0">
            <a:spAutoFit/>
          </a:bodyPr>
          <a:lstStyle/>
          <a:p>
            <a:pPr algn="ctr"/>
            <a:r>
              <a:rPr lang="es-ES" sz="2400" b="1" dirty="0">
                <a:solidFill>
                  <a:srgbClr val="AF2161"/>
                </a:solidFill>
                <a:effectLst>
                  <a:outerShdw blurRad="50800" dist="38100" dir="2700000" algn="tl" rotWithShape="0">
                    <a:srgbClr val="EA8EB8"/>
                  </a:outerShdw>
                </a:effectLst>
              </a:rPr>
              <a:t>18</a:t>
            </a:r>
          </a:p>
        </p:txBody>
      </p:sp>
      <p:sp>
        <p:nvSpPr>
          <p:cNvPr id="3" name="CuadroTexto 2">
            <a:extLst>
              <a:ext uri="{FF2B5EF4-FFF2-40B4-BE49-F238E27FC236}">
                <a16:creationId xmlns:a16="http://schemas.microsoft.com/office/drawing/2014/main" id="{CF11C884-4219-61B0-D827-7EF5903E8E3B}"/>
              </a:ext>
            </a:extLst>
          </p:cNvPr>
          <p:cNvSpPr txBox="1"/>
          <p:nvPr/>
        </p:nvSpPr>
        <p:spPr>
          <a:xfrm>
            <a:off x="4733925" y="1102082"/>
            <a:ext cx="7248046" cy="2585323"/>
          </a:xfrm>
          <a:prstGeom prst="rect">
            <a:avLst/>
          </a:prstGeom>
          <a:noFill/>
        </p:spPr>
        <p:txBody>
          <a:bodyPr wrap="square">
            <a:spAutoFit/>
          </a:bodyPr>
          <a:lstStyle/>
          <a:p>
            <a:r>
              <a:rPr lang="es-ES" b="1" dirty="0"/>
              <a:t>í v nás a skrze nás.Mluvíme-li o víře, je třeba mít na paměti, že je tu určitý rozdíl. Je druh víry, který se naprosto liší od pravé víry. Existence a moc Boží, pravda slova Božího jsou skutečnosti, které ani satan a jeho zástupy nemohou popřít. Bible praví, že“i démoni tomu věří, ale hrozí se” (Jakubův 2,19); to ovšem není víra. Kde je·nejen víra ve slovo Boží, ale i podřízení vůle Bohu, kde je Bohu poddáno srdce, kde jsou k němu upřeny city, tam je pravá víra, víra, která působí láskou a očišťuje duši. Takovou vírou se obnovuje srdce k obrazu Božímu.</a:t>
            </a:r>
          </a:p>
        </p:txBody>
      </p:sp>
      <p:sp>
        <p:nvSpPr>
          <p:cNvPr id="5" name="CuadroTexto 4">
            <a:extLst>
              <a:ext uri="{FF2B5EF4-FFF2-40B4-BE49-F238E27FC236}">
                <a16:creationId xmlns:a16="http://schemas.microsoft.com/office/drawing/2014/main" id="{7AF04193-B142-E7CA-113F-4319261E4C7B}"/>
              </a:ext>
            </a:extLst>
          </p:cNvPr>
          <p:cNvSpPr txBox="1"/>
          <p:nvPr/>
        </p:nvSpPr>
        <p:spPr>
          <a:xfrm>
            <a:off x="225545" y="5407572"/>
            <a:ext cx="8461255" cy="1200329"/>
          </a:xfrm>
          <a:prstGeom prst="rect">
            <a:avLst/>
          </a:prstGeom>
          <a:noFill/>
        </p:spPr>
        <p:txBody>
          <a:bodyPr wrap="square">
            <a:spAutoFit/>
          </a:bodyPr>
          <a:lstStyle/>
          <a:p>
            <a:r>
              <a:rPr lang="es-ES" b="1" dirty="0"/>
              <a:t>Čím více se přibližujeme Ježíši, tím více nedostatků budeme na sobě shledávat, neboť naše soudnost se zlepší a vedle dokonalé povahy Ježíšovy se ukáže naše nedokonalost v jasnějším světle. Je to důkaz, že satanovy klamy ztrácejí svou moc; že oživující vliv Ducha Božího nás probouzí</a:t>
            </a:r>
          </a:p>
        </p:txBody>
      </p:sp>
      <p:pic>
        <p:nvPicPr>
          <p:cNvPr id="4" name="Imagen 3" descr="Una persona en frente de agua&#10;&#10;El contenido generado por IA puede ser incorrecto.">
            <a:extLst>
              <a:ext uri="{FF2B5EF4-FFF2-40B4-BE49-F238E27FC236}">
                <a16:creationId xmlns:a16="http://schemas.microsoft.com/office/drawing/2014/main" id="{36F75605-9583-5E09-36CF-B024B6202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1737" y="3876600"/>
            <a:ext cx="3321432" cy="2601686"/>
          </a:xfrm>
          <a:prstGeom prst="snip2DiagRect">
            <a:avLst>
              <a:gd name="adj1" fmla="val 0"/>
              <a:gd name="adj2" fmla="val 19101"/>
            </a:avLst>
          </a:prstGeom>
          <a:solidFill>
            <a:srgbClr val="FFFFFF">
              <a:shade val="85000"/>
            </a:srgbClr>
          </a:solidFill>
          <a:ln w="38100" cap="sq">
            <a:solidFill>
              <a:srgbClr val="EEA4C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971B9ACC-372C-A49D-76A2-F4AAACE016D3}"/>
              </a:ext>
            </a:extLst>
          </p:cNvPr>
          <p:cNvPicPr>
            <a:picLocks noChangeAspect="1"/>
          </p:cNvPicPr>
          <p:nvPr/>
        </p:nvPicPr>
        <p:blipFill rotWithShape="1">
          <a:blip r:embed="rId6">
            <a:extLst>
              <a:ext uri="{28A0092B-C50C-407E-A947-70E740481C1C}">
                <a14:useLocalDpi xmlns:a14="http://schemas.microsoft.com/office/drawing/2010/main" val="0"/>
              </a:ext>
            </a:extLst>
          </a:blip>
          <a:srcRect t="21841" b="21970"/>
          <a:stretch>
            <a:fillRect/>
          </a:stretch>
        </p:blipFill>
        <p:spPr>
          <a:xfrm>
            <a:off x="210029" y="1041683"/>
            <a:ext cx="4379448" cy="3182801"/>
          </a:xfrm>
          <a:prstGeom prst="snip2DiagRect">
            <a:avLst>
              <a:gd name="adj1" fmla="val 20298"/>
              <a:gd name="adj2" fmla="val 0"/>
            </a:avLst>
          </a:prstGeom>
          <a:solidFill>
            <a:srgbClr val="FFFFFF">
              <a:shade val="85000"/>
            </a:srgbClr>
          </a:solidFill>
          <a:ln w="38100" cap="sq">
            <a:solidFill>
              <a:srgbClr val="EEA4D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241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fltVal val="0.5"/>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1"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4)">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1000"/>
                            </p:stCondLst>
                            <p:childTnLst>
                              <p:par>
                                <p:cTn id="41" presetID="31"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 calcmode="lin" valueType="num">
                                      <p:cBhvr>
                                        <p:cTn id="45" dur="500" fill="hold"/>
                                        <p:tgtEl>
                                          <p:spTgt spid="4"/>
                                        </p:tgtEl>
                                        <p:attrNameLst>
                                          <p:attrName>style.rotation</p:attrName>
                                        </p:attrNameLst>
                                      </p:cBhvr>
                                      <p:tavLst>
                                        <p:tav tm="0">
                                          <p:val>
                                            <p:fltVal val="90"/>
                                          </p:val>
                                        </p:tav>
                                        <p:tav tm="100000">
                                          <p:val>
                                            <p:fltVal val="0"/>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2000"/>
          </a:stretch>
        </a:blipFill>
        <a:effectLst/>
      </p:bgPr>
    </p:bg>
    <p:spTree>
      <p:nvGrpSpPr>
        <p:cNvPr id="1" name="">
          <a:extLst>
            <a:ext uri="{FF2B5EF4-FFF2-40B4-BE49-F238E27FC236}">
              <a16:creationId xmlns:a16="http://schemas.microsoft.com/office/drawing/2014/main" id="{1B3B3D87-DAB4-5F6F-D6CF-AF7FC569529C}"/>
            </a:ext>
          </a:extLst>
        </p:cNvPr>
        <p:cNvGrpSpPr/>
        <p:nvPr/>
      </p:nvGrpSpPr>
      <p:grpSpPr>
        <a:xfrm>
          <a:off x="0" y="0"/>
          <a:ext cx="0" cy="0"/>
          <a:chOff x="0" y="0"/>
          <a:chExt cx="0" cy="0"/>
        </a:xfrm>
      </p:grpSpPr>
      <p:pic>
        <p:nvPicPr>
          <p:cNvPr id="9" name="Imagen 8" descr="Hombre parado en una montaña&#10;&#10;El contenido generado por IA puede ser incorrecto.">
            <a:extLst>
              <a:ext uri="{FF2B5EF4-FFF2-40B4-BE49-F238E27FC236}">
                <a16:creationId xmlns:a16="http://schemas.microsoft.com/office/drawing/2014/main" id="{40693E58-8060-C1F6-3172-C640D90FEFD7}"/>
              </a:ext>
            </a:extLst>
          </p:cNvPr>
          <p:cNvPicPr>
            <a:picLocks noChangeAspect="1"/>
          </p:cNvPicPr>
          <p:nvPr/>
        </p:nvPicPr>
        <p:blipFill rotWithShape="1">
          <a:blip r:embed="rId3">
            <a:extLst>
              <a:ext uri="{28A0092B-C50C-407E-A947-70E740481C1C}">
                <a14:useLocalDpi xmlns:a14="http://schemas.microsoft.com/office/drawing/2010/main" val="0"/>
              </a:ext>
            </a:extLst>
          </a:blip>
          <a:srcRect t="1043" r="231" b="2053"/>
          <a:stretch>
            <a:fillRect/>
          </a:stretch>
        </p:blipFill>
        <p:spPr>
          <a:xfrm>
            <a:off x="5837187" y="1183808"/>
            <a:ext cx="5950622" cy="5365112"/>
          </a:xfrm>
          <a:prstGeom prst="snip2DiagRect">
            <a:avLst/>
          </a:prstGeom>
          <a:solidFill>
            <a:srgbClr val="FFFFFF">
              <a:shade val="85000"/>
            </a:srgbClr>
          </a:solidFill>
          <a:ln w="57150" cap="sq">
            <a:solidFill>
              <a:srgbClr val="FF1D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7C53F8B1-90A1-E4C7-41F6-C62B8FE5D4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250297"/>
            <a:ext cx="646447" cy="602371"/>
          </a:xfrm>
          <a:prstGeom prst="rect">
            <a:avLst/>
          </a:prstGeom>
          <a:effectLst>
            <a:outerShdw blurRad="50800" dist="38100" dir="2700000" algn="tl" rotWithShape="0">
              <a:prstClr val="black">
                <a:alpha val="40000"/>
              </a:prstClr>
            </a:outerShdw>
          </a:effectLst>
        </p:spPr>
      </p:pic>
      <p:sp>
        <p:nvSpPr>
          <p:cNvPr id="5" name="Flecha: a la derecha 4">
            <a:extLst>
              <a:ext uri="{FF2B5EF4-FFF2-40B4-BE49-F238E27FC236}">
                <a16:creationId xmlns:a16="http://schemas.microsoft.com/office/drawing/2014/main" id="{43E10859-76FD-88F7-FBE0-17E47C634771}"/>
              </a:ext>
            </a:extLst>
          </p:cNvPr>
          <p:cNvSpPr/>
          <p:nvPr/>
        </p:nvSpPr>
        <p:spPr>
          <a:xfrm>
            <a:off x="803563" y="76200"/>
            <a:ext cx="7692737" cy="969618"/>
          </a:xfrm>
          <a:prstGeom prst="rightArrow">
            <a:avLst>
              <a:gd name="adj1" fmla="val 50000"/>
              <a:gd name="adj2" fmla="val 37160"/>
            </a:avLst>
          </a:prstGeom>
          <a:solidFill>
            <a:srgbClr val="FDE7E7"/>
          </a:solidFill>
          <a:ln>
            <a:solidFill>
              <a:srgbClr val="FF61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rPr>
              <a:t>K čemu by nás mělo vést vnímání naší hříšnosti?</a:t>
            </a:r>
          </a:p>
        </p:txBody>
      </p:sp>
      <p:sp>
        <p:nvSpPr>
          <p:cNvPr id="6" name="CuadroTexto 5">
            <a:extLst>
              <a:ext uri="{FF2B5EF4-FFF2-40B4-BE49-F238E27FC236}">
                <a16:creationId xmlns:a16="http://schemas.microsoft.com/office/drawing/2014/main" id="{8221C412-651E-1FAE-7DFA-B9C462441B30}"/>
              </a:ext>
            </a:extLst>
          </p:cNvPr>
          <p:cNvSpPr txBox="1"/>
          <p:nvPr/>
        </p:nvSpPr>
        <p:spPr>
          <a:xfrm>
            <a:off x="225545" y="311663"/>
            <a:ext cx="584539" cy="461665"/>
          </a:xfrm>
          <a:prstGeom prst="rect">
            <a:avLst/>
          </a:prstGeom>
          <a:noFill/>
        </p:spPr>
        <p:txBody>
          <a:bodyPr wrap="square" rtlCol="0">
            <a:spAutoFit/>
          </a:bodyPr>
          <a:lstStyle/>
          <a:p>
            <a:pPr algn="ctr"/>
            <a:r>
              <a:rPr lang="es-ES" sz="2400" b="1" dirty="0">
                <a:solidFill>
                  <a:srgbClr val="C00000"/>
                </a:solidFill>
                <a:effectLst>
                  <a:outerShdw blurRad="50800" dist="50800" dir="5400000" algn="ctr" rotWithShape="0">
                    <a:srgbClr val="EEA4BD"/>
                  </a:outerShdw>
                </a:effectLst>
              </a:rPr>
              <a:t>19</a:t>
            </a:r>
          </a:p>
        </p:txBody>
      </p:sp>
      <p:sp>
        <p:nvSpPr>
          <p:cNvPr id="3" name="CuadroTexto 2">
            <a:extLst>
              <a:ext uri="{FF2B5EF4-FFF2-40B4-BE49-F238E27FC236}">
                <a16:creationId xmlns:a16="http://schemas.microsoft.com/office/drawing/2014/main" id="{BF12385B-613A-99AE-6F93-93158C5E4057}"/>
              </a:ext>
            </a:extLst>
          </p:cNvPr>
          <p:cNvSpPr txBox="1"/>
          <p:nvPr/>
        </p:nvSpPr>
        <p:spPr>
          <a:xfrm>
            <a:off x="147589" y="1008791"/>
            <a:ext cx="5289430" cy="4247317"/>
          </a:xfrm>
          <a:prstGeom prst="rect">
            <a:avLst/>
          </a:prstGeom>
          <a:noFill/>
        </p:spPr>
        <p:txBody>
          <a:bodyPr wrap="square">
            <a:spAutoFit/>
          </a:bodyPr>
          <a:lstStyle/>
          <a:p>
            <a:r>
              <a:rPr lang="es-ES" b="1" dirty="0"/>
              <a:t>V srdci, které si neuvědomuje svou hříšnost, nemůže dlít hluboká láska k Ježíši. Člověk, přetvořený milostí Kristovou, obdivuje božskou povahu Ježíšovu; nevidíme-li však svou mravní nedokonalost, je to neklamné znamení, že jsme ještě nespatřili krásu a vznešenost Kristovu.Čím méně si myslíme o sobě, tím více oceňujeme nekonečnou čistotu a laskavost našeho Spasitele: Pohled na vlastní hříšnost nás pudí </a:t>
            </a:r>
            <a:r>
              <a:rPr lang="cs-CZ" b="1" dirty="0"/>
              <a:t>               </a:t>
            </a:r>
            <a:r>
              <a:rPr lang="es-ES" b="1" dirty="0"/>
              <a:t>k tomu, jenž nám může odpustit; a chopí-li se člověk, uvědomující si svou bezmocnost, Krista, zjeví mu Kristus svou moc. Čím více nás k němu </a:t>
            </a:r>
            <a:r>
              <a:rPr lang="cs-CZ" b="1" dirty="0"/>
              <a:t>   </a:t>
            </a:r>
            <a:r>
              <a:rPr lang="es-ES" b="1" dirty="0"/>
              <a:t>a k slovu Božímu pudí pocit potřeby, tím plněji poznáme Kristovu povahu a tím dokonaleji budeme zrcadlit jeho obraz.</a:t>
            </a:r>
          </a:p>
        </p:txBody>
      </p:sp>
      <p:pic>
        <p:nvPicPr>
          <p:cNvPr id="2" name="Imagen 1">
            <a:hlinkClick r:id="rId5" action="ppaction://hlinksldjump"/>
            <a:extLst>
              <a:ext uri="{FF2B5EF4-FFF2-40B4-BE49-F238E27FC236}">
                <a16:creationId xmlns:a16="http://schemas.microsoft.com/office/drawing/2014/main" id="{85D0C0A1-31B2-2979-E0D0-6254CA44A75C}"/>
              </a:ext>
            </a:extLst>
          </p:cNvPr>
          <p:cNvPicPr>
            <a:picLocks noChangeAspect="1"/>
          </p:cNvPicPr>
          <p:nvPr/>
        </p:nvPicPr>
        <p:blipFill>
          <a:blip r:embed="rId6">
            <a:duotone>
              <a:prstClr val="black"/>
              <a:srgbClr val="FF3737">
                <a:tint val="45000"/>
                <a:satMod val="400000"/>
              </a:srgbClr>
            </a:duotone>
          </a:blip>
          <a:stretch>
            <a:fillRect/>
          </a:stretch>
        </p:blipFill>
        <p:spPr>
          <a:xfrm>
            <a:off x="11318924" y="283304"/>
            <a:ext cx="725487" cy="725487"/>
          </a:xfrm>
          <a:prstGeom prst="rect">
            <a:avLst/>
          </a:prstGeom>
          <a:ln>
            <a:noFill/>
          </a:ln>
        </p:spPr>
      </p:pic>
    </p:spTree>
    <p:extLst>
      <p:ext uri="{BB962C8B-B14F-4D97-AF65-F5344CB8AC3E}">
        <p14:creationId xmlns:p14="http://schemas.microsoft.com/office/powerpoint/2010/main" val="353449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a:extLst>
            <a:ext uri="{FF2B5EF4-FFF2-40B4-BE49-F238E27FC236}">
              <a16:creationId xmlns:a16="http://schemas.microsoft.com/office/drawing/2014/main" id="{90BDCCF9-D327-AF3D-C07D-C8662565DCBC}"/>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9A87775-37FE-FD64-C7D7-FB12FDE8FA8D}"/>
              </a:ext>
            </a:extLst>
          </p:cNvPr>
          <p:cNvSpPr txBox="1"/>
          <p:nvPr/>
        </p:nvSpPr>
        <p:spPr>
          <a:xfrm>
            <a:off x="95024" y="64548"/>
            <a:ext cx="449602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K</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apít</a:t>
            </a: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o</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l</a:t>
            </a: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a</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8: „</a:t>
            </a: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Růst v Kristu</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a:t>
            </a:r>
          </a:p>
        </p:txBody>
      </p:sp>
      <p:grpSp>
        <p:nvGrpSpPr>
          <p:cNvPr id="17" name="Grupo 16">
            <a:extLst>
              <a:ext uri="{FF2B5EF4-FFF2-40B4-BE49-F238E27FC236}">
                <a16:creationId xmlns:a16="http://schemas.microsoft.com/office/drawing/2014/main" id="{4B20943F-5BF6-675F-749B-1A94F7114CC3}"/>
              </a:ext>
            </a:extLst>
          </p:cNvPr>
          <p:cNvGrpSpPr/>
          <p:nvPr/>
        </p:nvGrpSpPr>
        <p:grpSpPr>
          <a:xfrm>
            <a:off x="5396002" y="110714"/>
            <a:ext cx="6533971" cy="666843"/>
            <a:chOff x="5396002" y="110714"/>
            <a:chExt cx="6533971" cy="666843"/>
          </a:xfrm>
        </p:grpSpPr>
        <p:pic>
          <p:nvPicPr>
            <p:cNvPr id="5" name="Imagen 4" descr="Imagen que contiene Forma&#10;&#10;El contenido generado por IA puede ser incorrecto.">
              <a:extLst>
                <a:ext uri="{FF2B5EF4-FFF2-40B4-BE49-F238E27FC236}">
                  <a16:creationId xmlns:a16="http://schemas.microsoft.com/office/drawing/2014/main" id="{1303921B-97C5-2EF4-6A94-F9DE2A92F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39601" y="131226"/>
              <a:ext cx="590372" cy="646331"/>
            </a:xfrm>
            <a:prstGeom prst="rect">
              <a:avLst/>
            </a:prstGeom>
          </p:spPr>
        </p:pic>
        <p:sp>
          <p:nvSpPr>
            <p:cNvPr id="6" name="Rectángulo: esquinas redondeadas 5">
              <a:extLst>
                <a:ext uri="{FF2B5EF4-FFF2-40B4-BE49-F238E27FC236}">
                  <a16:creationId xmlns:a16="http://schemas.microsoft.com/office/drawing/2014/main" id="{ABD832D8-F4AE-49FF-FE30-A0C185250379}"/>
                </a:ext>
              </a:extLst>
            </p:cNvPr>
            <p:cNvSpPr/>
            <p:nvPr/>
          </p:nvSpPr>
          <p:spPr>
            <a:xfrm>
              <a:off x="5396002" y="131226"/>
              <a:ext cx="6219824" cy="646331"/>
            </a:xfrm>
            <a:prstGeom prst="roundRect">
              <a:avLst/>
            </a:prstGeom>
            <a:solidFill>
              <a:srgbClr val="7D95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869571EC-C698-2C5F-8BA5-EC533A41D1CE}"/>
                </a:ext>
              </a:extLst>
            </p:cNvPr>
            <p:cNvSpPr txBox="1"/>
            <p:nvPr/>
          </p:nvSpPr>
          <p:spPr>
            <a:xfrm>
              <a:off x="5453151" y="110714"/>
              <a:ext cx="6219825" cy="646331"/>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Uvádí dva příklady přírody, které j Bibl</a:t>
              </a:r>
              <a:r>
                <a:rPr lang="cs-CZ" b="1" dirty="0">
                  <a:solidFill>
                    <a:schemeClr val="bg1"/>
                  </a:solidFill>
                  <a:effectLst>
                    <a:outerShdw blurRad="38100" dist="38100" dir="2700000" algn="tl">
                      <a:srgbClr val="000000">
                        <a:alpha val="43137"/>
                      </a:srgbClr>
                    </a:outerShdw>
                  </a:effectLst>
                </a:rPr>
                <a:t>e</a:t>
              </a:r>
              <a:r>
                <a:rPr lang="es-ES" b="1" dirty="0">
                  <a:solidFill>
                    <a:schemeClr val="bg1"/>
                  </a:solidFill>
                  <a:effectLst>
                    <a:outerShdw blurRad="38100" dist="38100" dir="2700000" algn="tl">
                      <a:srgbClr val="000000">
                        <a:alpha val="43137"/>
                      </a:srgbClr>
                    </a:outerShdw>
                  </a:effectLst>
                </a:rPr>
                <a:t> používá k popisu našeho</a:t>
              </a:r>
              <a:r>
                <a:rPr lang="cs-CZ" b="1" dirty="0">
                  <a:solidFill>
                    <a:schemeClr val="bg1"/>
                  </a:solidFill>
                  <a:effectLst>
                    <a:outerShdw blurRad="38100" dist="38100" dir="2700000" algn="tl">
                      <a:srgbClr val="000000">
                        <a:alpha val="43137"/>
                      </a:srgbClr>
                    </a:outerShdw>
                  </a:effectLst>
                </a:rPr>
                <a:t> znovuzrození v Kristu</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3" name="Grupo 2">
            <a:extLst>
              <a:ext uri="{FF2B5EF4-FFF2-40B4-BE49-F238E27FC236}">
                <a16:creationId xmlns:a16="http://schemas.microsoft.com/office/drawing/2014/main" id="{E55BFA20-A6D1-A0DE-B453-AE0B62008910}"/>
              </a:ext>
            </a:extLst>
          </p:cNvPr>
          <p:cNvGrpSpPr/>
          <p:nvPr/>
        </p:nvGrpSpPr>
        <p:grpSpPr>
          <a:xfrm>
            <a:off x="4805629" y="131226"/>
            <a:ext cx="590372" cy="646331"/>
            <a:chOff x="4805629" y="131226"/>
            <a:chExt cx="590372" cy="646331"/>
          </a:xfrm>
        </p:grpSpPr>
        <p:pic>
          <p:nvPicPr>
            <p:cNvPr id="4" name="Imagen 3" descr="Imagen que contiene Forma&#10;&#10;El contenido generado por IA puede ser incorrecto.">
              <a:extLst>
                <a:ext uri="{FF2B5EF4-FFF2-40B4-BE49-F238E27FC236}">
                  <a16:creationId xmlns:a16="http://schemas.microsoft.com/office/drawing/2014/main" id="{7BD0F5F2-F86C-4919-4A8D-1C04AE899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629" y="131226"/>
              <a:ext cx="590372" cy="646331"/>
            </a:xfrm>
            <a:prstGeom prst="rect">
              <a:avLst/>
            </a:prstGeom>
          </p:spPr>
        </p:pic>
        <p:sp>
          <p:nvSpPr>
            <p:cNvPr id="7" name="CuadroTexto 6">
              <a:extLst>
                <a:ext uri="{FF2B5EF4-FFF2-40B4-BE49-F238E27FC236}">
                  <a16:creationId xmlns:a16="http://schemas.microsoft.com/office/drawing/2014/main" id="{94BAF42B-39ED-3156-BE94-A68AF9E7DC90}"/>
                </a:ext>
              </a:extLst>
            </p:cNvPr>
            <p:cNvSpPr txBox="1"/>
            <p:nvPr/>
          </p:nvSpPr>
          <p:spPr>
            <a:xfrm>
              <a:off x="4896028" y="214774"/>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19" name="Grupo 18">
            <a:extLst>
              <a:ext uri="{FF2B5EF4-FFF2-40B4-BE49-F238E27FC236}">
                <a16:creationId xmlns:a16="http://schemas.microsoft.com/office/drawing/2014/main" id="{76BC9D22-9013-693A-42BC-CC3C96536C6C}"/>
              </a:ext>
            </a:extLst>
          </p:cNvPr>
          <p:cNvGrpSpPr/>
          <p:nvPr/>
        </p:nvGrpSpPr>
        <p:grpSpPr>
          <a:xfrm>
            <a:off x="938451" y="3968250"/>
            <a:ext cx="4514700" cy="650398"/>
            <a:chOff x="938451" y="3968250"/>
            <a:chExt cx="4514700" cy="650398"/>
          </a:xfrm>
        </p:grpSpPr>
        <p:pic>
          <p:nvPicPr>
            <p:cNvPr id="13" name="Imagen 12">
              <a:extLst>
                <a:ext uri="{FF2B5EF4-FFF2-40B4-BE49-F238E27FC236}">
                  <a16:creationId xmlns:a16="http://schemas.microsoft.com/office/drawing/2014/main" id="{0EEB4951-0175-C821-37FA-5E33C351F42E}"/>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4862751" y="3969917"/>
              <a:ext cx="590400" cy="648000"/>
            </a:xfrm>
            <a:prstGeom prst="rect">
              <a:avLst/>
            </a:prstGeom>
          </p:spPr>
        </p:pic>
        <p:sp>
          <p:nvSpPr>
            <p:cNvPr id="10" name="Rectángulo: esquinas redondeadas 9">
              <a:extLst>
                <a:ext uri="{FF2B5EF4-FFF2-40B4-BE49-F238E27FC236}">
                  <a16:creationId xmlns:a16="http://schemas.microsoft.com/office/drawing/2014/main" id="{82802316-15CE-53FA-DF88-6AE8DCBD1E3E}"/>
                </a:ext>
              </a:extLst>
            </p:cNvPr>
            <p:cNvSpPr/>
            <p:nvPr/>
          </p:nvSpPr>
          <p:spPr>
            <a:xfrm>
              <a:off x="938451" y="3972317"/>
              <a:ext cx="4200524" cy="646331"/>
            </a:xfrm>
            <a:prstGeom prst="roundRect">
              <a:avLst/>
            </a:prstGeom>
            <a:solidFill>
              <a:srgbClr val="4D97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257298FB-5BB7-2231-E5AF-1715383F2E0D}"/>
                </a:ext>
              </a:extLst>
            </p:cNvPr>
            <p:cNvSpPr txBox="1"/>
            <p:nvPr/>
          </p:nvSpPr>
          <p:spPr>
            <a:xfrm>
              <a:off x="995601" y="3968250"/>
              <a:ext cx="4200524" cy="646331"/>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Jak</a:t>
              </a:r>
              <a:r>
                <a:rPr lang="cs-CZ" b="1" dirty="0">
                  <a:solidFill>
                    <a:schemeClr val="bg1"/>
                  </a:solidFill>
                  <a:effectLst>
                    <a:outerShdw blurRad="38100" dist="38100" dir="2700000" algn="tl">
                      <a:srgbClr val="000000">
                        <a:alpha val="43137"/>
                      </a:srgbClr>
                    </a:outerShdw>
                  </a:effectLst>
                </a:rPr>
                <a:t>ilustrují</a:t>
              </a:r>
              <a:r>
                <a:rPr lang="es-ES" b="1" dirty="0">
                  <a:solidFill>
                    <a:schemeClr val="bg1"/>
                  </a:solidFill>
                  <a:effectLst>
                    <a:outerShdw blurRad="38100" dist="38100" dir="2700000" algn="tl">
                      <a:srgbClr val="000000">
                        <a:alpha val="43137"/>
                      </a:srgbClr>
                    </a:outerShdw>
                  </a:effectLst>
                </a:rPr>
                <a:t> je křesťanský růst příklady z přírody?</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18" name="Grupo 17">
            <a:extLst>
              <a:ext uri="{FF2B5EF4-FFF2-40B4-BE49-F238E27FC236}">
                <a16:creationId xmlns:a16="http://schemas.microsoft.com/office/drawing/2014/main" id="{1D289E69-E7D0-A46D-0120-7520633F3796}"/>
              </a:ext>
            </a:extLst>
          </p:cNvPr>
          <p:cNvGrpSpPr/>
          <p:nvPr/>
        </p:nvGrpSpPr>
        <p:grpSpPr>
          <a:xfrm>
            <a:off x="348078" y="3972315"/>
            <a:ext cx="590400" cy="648000"/>
            <a:chOff x="348078" y="3972315"/>
            <a:chExt cx="590400" cy="648000"/>
          </a:xfrm>
        </p:grpSpPr>
        <p:pic>
          <p:nvPicPr>
            <p:cNvPr id="8" name="Imagen 7">
              <a:extLst>
                <a:ext uri="{FF2B5EF4-FFF2-40B4-BE49-F238E27FC236}">
                  <a16:creationId xmlns:a16="http://schemas.microsoft.com/office/drawing/2014/main" id="{00CCF46F-085B-8991-5BC0-062E09B4A6C7}"/>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48078" y="3972315"/>
              <a:ext cx="590400" cy="648000"/>
            </a:xfrm>
            <a:prstGeom prst="rect">
              <a:avLst/>
            </a:prstGeom>
          </p:spPr>
        </p:pic>
        <p:sp>
          <p:nvSpPr>
            <p:cNvPr id="12" name="CuadroTexto 11">
              <a:extLst>
                <a:ext uri="{FF2B5EF4-FFF2-40B4-BE49-F238E27FC236}">
                  <a16:creationId xmlns:a16="http://schemas.microsoft.com/office/drawing/2014/main" id="{2ED44EB3-1F4A-C17E-E0F7-F5702A9CECAF}"/>
                </a:ext>
              </a:extLst>
            </p:cNvPr>
            <p:cNvSpPr txBox="1"/>
            <p:nvPr/>
          </p:nvSpPr>
          <p:spPr>
            <a:xfrm>
              <a:off x="438477" y="4055865"/>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9" name="CuadroTexto 8">
            <a:extLst>
              <a:ext uri="{FF2B5EF4-FFF2-40B4-BE49-F238E27FC236}">
                <a16:creationId xmlns:a16="http://schemas.microsoft.com/office/drawing/2014/main" id="{CEB13EDD-7632-070F-DC2C-B6C5A39EAEAB}"/>
              </a:ext>
            </a:extLst>
          </p:cNvPr>
          <p:cNvSpPr txBox="1"/>
          <p:nvPr/>
        </p:nvSpPr>
        <p:spPr>
          <a:xfrm>
            <a:off x="5967654" y="968938"/>
            <a:ext cx="5905498" cy="2031325"/>
          </a:xfrm>
          <a:prstGeom prst="rect">
            <a:avLst/>
          </a:prstGeom>
          <a:noFill/>
        </p:spPr>
        <p:txBody>
          <a:bodyPr wrap="square">
            <a:spAutoFit/>
          </a:bodyPr>
          <a:lstStyle/>
          <a:p>
            <a:r>
              <a:rPr lang="es-ES" b="1" dirty="0"/>
              <a:t>Změnu srdce, kterou se stáváme dítkami Božími, nazývá Bible znovuzrozením. Bible přirovnává tuto změnu také ke klíčení dobrého semene, zasetého hospodářem. Podobně jsou ti, kdo byli právě obráceni ke Kristu, “jako novorozené děti” (1. Petrův 2,2), jež porostou (viz Efezským 4,15) v dospělé muže a ženy</a:t>
            </a:r>
            <a:r>
              <a:rPr lang="cs-CZ" b="1" dirty="0"/>
              <a:t>           </a:t>
            </a:r>
            <a:r>
              <a:rPr lang="es-ES" b="1" dirty="0"/>
              <a:t> v Kristu Ježíši.</a:t>
            </a:r>
          </a:p>
        </p:txBody>
      </p:sp>
      <p:sp>
        <p:nvSpPr>
          <p:cNvPr id="15" name="CuadroTexto 14">
            <a:extLst>
              <a:ext uri="{FF2B5EF4-FFF2-40B4-BE49-F238E27FC236}">
                <a16:creationId xmlns:a16="http://schemas.microsoft.com/office/drawing/2014/main" id="{DEDDAF79-CDAE-F24D-848E-93CB675683EF}"/>
              </a:ext>
            </a:extLst>
          </p:cNvPr>
          <p:cNvSpPr txBox="1"/>
          <p:nvPr/>
        </p:nvSpPr>
        <p:spPr>
          <a:xfrm>
            <a:off x="174480" y="4888900"/>
            <a:ext cx="6163056" cy="1477328"/>
          </a:xfrm>
          <a:prstGeom prst="rect">
            <a:avLst/>
          </a:prstGeom>
          <a:noFill/>
        </p:spPr>
        <p:txBody>
          <a:bodyPr wrap="square">
            <a:spAutoFit/>
          </a:bodyPr>
          <a:lstStyle/>
          <a:p>
            <a:r>
              <a:rPr lang="es-ES" b="1" dirty="0"/>
              <a:t>Jako dobré semeno zaseté na poli porostou a mají přinášet plody. Izaiáš praví, že “nazváni budou stromy spravedlnosti, které zasadil Hospodin, aby se oslavil” Izajáš 61,3. Obrazů z přírody bylo použito proto, abychom mohli snáze pochopit tajemné pravdy duchovního života.</a:t>
            </a:r>
            <a:endParaRPr lang="es-ES" dirty="0"/>
          </a:p>
        </p:txBody>
      </p:sp>
      <p:pic>
        <p:nvPicPr>
          <p:cNvPr id="16" name="Imagen 15" descr="Imagen que contiene alimentos&#10;&#10;El contenido generado por IA puede ser incorrecto.">
            <a:extLst>
              <a:ext uri="{FF2B5EF4-FFF2-40B4-BE49-F238E27FC236}">
                <a16:creationId xmlns:a16="http://schemas.microsoft.com/office/drawing/2014/main" id="{C4CC9C5C-DE16-E5E8-8345-AE7ECC806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48" y="1046142"/>
            <a:ext cx="5416697" cy="2525006"/>
          </a:xfrm>
          <a:prstGeom prst="roundRect">
            <a:avLst>
              <a:gd name="adj" fmla="val 4167"/>
            </a:avLst>
          </a:prstGeom>
          <a:solidFill>
            <a:srgbClr val="FFFFFF"/>
          </a:solidFill>
          <a:ln w="76200" cap="sq">
            <a:solidFill>
              <a:srgbClr val="7D954E"/>
            </a:solidFill>
            <a:miter lim="800000"/>
          </a:ln>
          <a:effectLst/>
          <a:scene3d>
            <a:camera prst="orthographicFront"/>
            <a:lightRig rig="threePt" dir="t">
              <a:rot lat="0" lon="0" rev="2700000"/>
            </a:lightRig>
          </a:scene3d>
          <a:sp3d>
            <a:bevelT h="38100"/>
            <a:contourClr>
              <a:srgbClr val="C0C0C0"/>
            </a:contourClr>
          </a:sp3d>
        </p:spPr>
      </p:pic>
      <p:pic>
        <p:nvPicPr>
          <p:cNvPr id="14" name="Imagen 13" descr="Imagen que contiene Patrón de fondo&#10;&#10;El contenido generado por IA puede ser incorrecto.">
            <a:extLst>
              <a:ext uri="{FF2B5EF4-FFF2-40B4-BE49-F238E27FC236}">
                <a16:creationId xmlns:a16="http://schemas.microsoft.com/office/drawing/2014/main" id="{7A6DA305-DBBE-1A2C-4B2D-147C76C9C5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6523" y="3297774"/>
            <a:ext cx="3767760" cy="3429000"/>
          </a:xfrm>
          <a:prstGeom prst="roundRect">
            <a:avLst>
              <a:gd name="adj" fmla="val 4167"/>
            </a:avLst>
          </a:prstGeom>
          <a:solidFill>
            <a:srgbClr val="FFFFFF"/>
          </a:solidFill>
          <a:ln w="76200" cap="sq">
            <a:solidFill>
              <a:srgbClr val="4D976E"/>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6478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childTnLst>
                          </p:cTn>
                        </p:par>
                        <p:par>
                          <p:cTn id="35" fill="hold">
                            <p:stCondLst>
                              <p:cond delay="500"/>
                            </p:stCondLst>
                            <p:childTnLst>
                              <p:par>
                                <p:cTn id="36" presetID="16" presetClass="entr" presetSubtype="42"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outHorizont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A175576-BB96-1112-A728-950BA83DD9DA}"/>
            </a:ext>
          </a:extLst>
        </p:cNvPr>
        <p:cNvGrpSpPr/>
        <p:nvPr/>
      </p:nvGrpSpPr>
      <p:grpSpPr>
        <a:xfrm>
          <a:off x="0" y="0"/>
          <a:ext cx="0" cy="0"/>
          <a:chOff x="0" y="0"/>
          <a:chExt cx="0" cy="0"/>
        </a:xfrm>
      </p:grpSpPr>
      <p:grpSp>
        <p:nvGrpSpPr>
          <p:cNvPr id="6" name="Grupo 5">
            <a:extLst>
              <a:ext uri="{FF2B5EF4-FFF2-40B4-BE49-F238E27FC236}">
                <a16:creationId xmlns:a16="http://schemas.microsoft.com/office/drawing/2014/main" id="{D0604B86-E6BA-1959-D7EF-8E4DED7CFF02}"/>
              </a:ext>
            </a:extLst>
          </p:cNvPr>
          <p:cNvGrpSpPr/>
          <p:nvPr/>
        </p:nvGrpSpPr>
        <p:grpSpPr>
          <a:xfrm>
            <a:off x="762002" y="54868"/>
            <a:ext cx="6533970" cy="668305"/>
            <a:chOff x="762002" y="54868"/>
            <a:chExt cx="6533970" cy="668305"/>
          </a:xfrm>
        </p:grpSpPr>
        <p:pic>
          <p:nvPicPr>
            <p:cNvPr id="16" name="Imagen 15">
              <a:extLst>
                <a:ext uri="{FF2B5EF4-FFF2-40B4-BE49-F238E27FC236}">
                  <a16:creationId xmlns:a16="http://schemas.microsoft.com/office/drawing/2014/main" id="{438D71DD-4995-D778-33DC-5EED3CEB1013}"/>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6705600" y="75173"/>
              <a:ext cx="590372" cy="648000"/>
            </a:xfrm>
            <a:prstGeom prst="rect">
              <a:avLst/>
            </a:prstGeom>
          </p:spPr>
        </p:pic>
        <p:sp>
          <p:nvSpPr>
            <p:cNvPr id="9" name="Rectángulo: esquinas redondeadas 8">
              <a:extLst>
                <a:ext uri="{FF2B5EF4-FFF2-40B4-BE49-F238E27FC236}">
                  <a16:creationId xmlns:a16="http://schemas.microsoft.com/office/drawing/2014/main" id="{CD501D78-5AB7-7A56-AC0B-2195FCDFB8F4}"/>
                </a:ext>
              </a:extLst>
            </p:cNvPr>
            <p:cNvSpPr/>
            <p:nvPr/>
          </p:nvSpPr>
          <p:spPr>
            <a:xfrm>
              <a:off x="762002" y="75380"/>
              <a:ext cx="6096000" cy="646331"/>
            </a:xfrm>
            <a:prstGeom prst="roundRect">
              <a:avLst/>
            </a:prstGeom>
            <a:solidFill>
              <a:srgbClr val="4D87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24CB7C83-8114-605C-8078-C237DB18F5D6}"/>
                </a:ext>
              </a:extLst>
            </p:cNvPr>
            <p:cNvSpPr txBox="1"/>
            <p:nvPr/>
          </p:nvSpPr>
          <p:spPr>
            <a:xfrm>
              <a:off x="819151" y="54868"/>
              <a:ext cx="5886449" cy="646331"/>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Jakým způsobem ukazuje příroda, že v křesťanském růstu by neměly být žádné starosti ani starosti?</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2" name="Grupo 1">
            <a:extLst>
              <a:ext uri="{FF2B5EF4-FFF2-40B4-BE49-F238E27FC236}">
                <a16:creationId xmlns:a16="http://schemas.microsoft.com/office/drawing/2014/main" id="{6F1634C1-0F65-25A6-14DD-1551E5F561ED}"/>
              </a:ext>
            </a:extLst>
          </p:cNvPr>
          <p:cNvGrpSpPr/>
          <p:nvPr/>
        </p:nvGrpSpPr>
        <p:grpSpPr>
          <a:xfrm>
            <a:off x="171630" y="84698"/>
            <a:ext cx="590372" cy="648000"/>
            <a:chOff x="171630" y="84698"/>
            <a:chExt cx="590372" cy="648000"/>
          </a:xfrm>
        </p:grpSpPr>
        <p:pic>
          <p:nvPicPr>
            <p:cNvPr id="7" name="Imagen 6">
              <a:extLst>
                <a:ext uri="{FF2B5EF4-FFF2-40B4-BE49-F238E27FC236}">
                  <a16:creationId xmlns:a16="http://schemas.microsoft.com/office/drawing/2014/main" id="{CC9477E5-D2F6-C5A1-D71B-8115FEFCD052}"/>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171630" y="84698"/>
              <a:ext cx="590372" cy="648000"/>
            </a:xfrm>
            <a:prstGeom prst="rect">
              <a:avLst/>
            </a:prstGeom>
          </p:spPr>
        </p:pic>
        <p:sp>
          <p:nvSpPr>
            <p:cNvPr id="11" name="CuadroTexto 10">
              <a:extLst>
                <a:ext uri="{FF2B5EF4-FFF2-40B4-BE49-F238E27FC236}">
                  <a16:creationId xmlns:a16="http://schemas.microsoft.com/office/drawing/2014/main" id="{FBB06AE2-E371-600B-EC31-67BF86E4CC45}"/>
                </a:ext>
              </a:extLst>
            </p:cNvPr>
            <p:cNvSpPr txBox="1"/>
            <p:nvPr/>
          </p:nvSpPr>
          <p:spPr>
            <a:xfrm>
              <a:off x="262028" y="158928"/>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18" name="Grupo 17">
            <a:extLst>
              <a:ext uri="{FF2B5EF4-FFF2-40B4-BE49-F238E27FC236}">
                <a16:creationId xmlns:a16="http://schemas.microsoft.com/office/drawing/2014/main" id="{01B0A3FB-D4F1-AF68-82CD-0FA04760BF76}"/>
              </a:ext>
            </a:extLst>
          </p:cNvPr>
          <p:cNvGrpSpPr/>
          <p:nvPr/>
        </p:nvGrpSpPr>
        <p:grpSpPr>
          <a:xfrm>
            <a:off x="3300502" y="5015911"/>
            <a:ext cx="4286099" cy="650611"/>
            <a:chOff x="3300502" y="5015911"/>
            <a:chExt cx="4286099" cy="650611"/>
          </a:xfrm>
        </p:grpSpPr>
        <p:pic>
          <p:nvPicPr>
            <p:cNvPr id="17" name="Imagen 16">
              <a:extLst>
                <a:ext uri="{FF2B5EF4-FFF2-40B4-BE49-F238E27FC236}">
                  <a16:creationId xmlns:a16="http://schemas.microsoft.com/office/drawing/2014/main" id="{2B461BF7-79C7-B8EB-A441-ABBD55283F07}"/>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flipH="1">
              <a:off x="6996201" y="5018522"/>
              <a:ext cx="590400" cy="648000"/>
            </a:xfrm>
            <a:prstGeom prst="rect">
              <a:avLst/>
            </a:prstGeom>
          </p:spPr>
        </p:pic>
        <p:sp>
          <p:nvSpPr>
            <p:cNvPr id="13" name="Rectángulo: esquinas redondeadas 12">
              <a:extLst>
                <a:ext uri="{FF2B5EF4-FFF2-40B4-BE49-F238E27FC236}">
                  <a16:creationId xmlns:a16="http://schemas.microsoft.com/office/drawing/2014/main" id="{5B48CFFB-6267-651A-8D1F-BD343735DF84}"/>
                </a:ext>
              </a:extLst>
            </p:cNvPr>
            <p:cNvSpPr/>
            <p:nvPr/>
          </p:nvSpPr>
          <p:spPr>
            <a:xfrm>
              <a:off x="3300502" y="5019978"/>
              <a:ext cx="3838574" cy="646331"/>
            </a:xfrm>
            <a:prstGeom prst="roundRect">
              <a:avLst/>
            </a:prstGeom>
            <a:solidFill>
              <a:srgbClr val="4E7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A660B643-50DA-794A-2308-339B93A93EC5}"/>
                </a:ext>
              </a:extLst>
            </p:cNvPr>
            <p:cNvSpPr txBox="1"/>
            <p:nvPr/>
          </p:nvSpPr>
          <p:spPr>
            <a:xfrm>
              <a:off x="3357652" y="5015911"/>
              <a:ext cx="3695699" cy="646331"/>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Jak se staráte o trvalý křesťanský růst?</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8" name="Grupo 7">
            <a:extLst>
              <a:ext uri="{FF2B5EF4-FFF2-40B4-BE49-F238E27FC236}">
                <a16:creationId xmlns:a16="http://schemas.microsoft.com/office/drawing/2014/main" id="{2DA71558-4BB5-2967-04AC-7044F48DD3B4}"/>
              </a:ext>
            </a:extLst>
          </p:cNvPr>
          <p:cNvGrpSpPr/>
          <p:nvPr/>
        </p:nvGrpSpPr>
        <p:grpSpPr>
          <a:xfrm>
            <a:off x="2710102" y="5008991"/>
            <a:ext cx="590400" cy="648000"/>
            <a:chOff x="2710102" y="5008991"/>
            <a:chExt cx="590400" cy="648000"/>
          </a:xfrm>
        </p:grpSpPr>
        <p:pic>
          <p:nvPicPr>
            <p:cNvPr id="12" name="Imagen 11">
              <a:extLst>
                <a:ext uri="{FF2B5EF4-FFF2-40B4-BE49-F238E27FC236}">
                  <a16:creationId xmlns:a16="http://schemas.microsoft.com/office/drawing/2014/main" id="{ECE08B00-9DC9-5396-C83E-76F13A729BA7}"/>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2710102" y="5008991"/>
              <a:ext cx="590400" cy="648000"/>
            </a:xfrm>
            <a:prstGeom prst="rect">
              <a:avLst/>
            </a:prstGeom>
          </p:spPr>
        </p:pic>
        <p:sp>
          <p:nvSpPr>
            <p:cNvPr id="15" name="CuadroTexto 14">
              <a:extLst>
                <a:ext uri="{FF2B5EF4-FFF2-40B4-BE49-F238E27FC236}">
                  <a16:creationId xmlns:a16="http://schemas.microsoft.com/office/drawing/2014/main" id="{33F19B5F-F2B8-7627-F461-898FA357FE50}"/>
                </a:ext>
              </a:extLst>
            </p:cNvPr>
            <p:cNvSpPr txBox="1"/>
            <p:nvPr/>
          </p:nvSpPr>
          <p:spPr>
            <a:xfrm>
              <a:off x="2800528" y="5103526"/>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sp>
        <p:nvSpPr>
          <p:cNvPr id="3" name="CuadroTexto 2">
            <a:extLst>
              <a:ext uri="{FF2B5EF4-FFF2-40B4-BE49-F238E27FC236}">
                <a16:creationId xmlns:a16="http://schemas.microsoft.com/office/drawing/2014/main" id="{617808FF-FB5A-94B8-F991-070D4A3B69C6}"/>
              </a:ext>
            </a:extLst>
          </p:cNvPr>
          <p:cNvSpPr txBox="1"/>
          <p:nvPr/>
        </p:nvSpPr>
        <p:spPr>
          <a:xfrm>
            <a:off x="171630" y="733921"/>
            <a:ext cx="9324823" cy="3693319"/>
          </a:xfrm>
          <a:prstGeom prst="rect">
            <a:avLst/>
          </a:prstGeom>
          <a:noFill/>
        </p:spPr>
        <p:txBody>
          <a:bodyPr wrap="square">
            <a:spAutoFit/>
          </a:bodyPr>
          <a:lstStyle/>
          <a:p>
            <a:r>
              <a:rPr lang="es-ES" b="1" dirty="0"/>
              <a:t>Jak je tomu s životem, tak je tomu i s růstem. Jen Bůh vytvoří z poupěte květinu a z květiny plod. Jeho mocí se semeno vyvíjí, “napřed stéblo, potom klas, pak v klasu plná pšenice” (Marek 4,1). A prorok Ozeáš praví o Izraeli, že “rozkvete jako lilie”. “Oživnou jako obilí, rozkvetou jak réva” Ozeáš 14,5.7. A Ježíš nás vyzývá, abychom si všimli lilií, jak rostou (viz Lukáš 12,27). Rostliny a květiny nerostou proto, že vynakládají vlastní sílu, úsilí a péči, nýbrž proto, že dostávají od Boha to, co jim k životu poskytuje. Dítě nemůže vlastní silou nebo z vlastního popudu vyrůst ani o píď a právě tak my si nemůžeme vlastním úsilím zajistit duchovní růst. Rostlina a dítě rostou tím, že přijímají ze svého okolí to, co  jim pomáhá k životu - vzduch, sluneční svit a potravu. Čím tyto dary přírody jsou pro živočichy a rostliny, tím je Kristus těm, kdo v něho věří. Je jejich “světlem věčným”, “slunce a štít” Izajáš 60,19; Žalm 84,11. Bude “jako rosa Izraelovi”, “jako když sestupuje déšť na posečenou louku” Ozeáš 14,5; Žalm 72,6. Je živá voda, “Boží chléb, který sestupuje z nebe a dává život světu” Jan 6,33</a:t>
            </a:r>
          </a:p>
        </p:txBody>
      </p:sp>
      <p:sp>
        <p:nvSpPr>
          <p:cNvPr id="5" name="CuadroTexto 4">
            <a:extLst>
              <a:ext uri="{FF2B5EF4-FFF2-40B4-BE49-F238E27FC236}">
                <a16:creationId xmlns:a16="http://schemas.microsoft.com/office/drawing/2014/main" id="{36309DB6-E11A-C88D-5662-040A0D2D96A5}"/>
              </a:ext>
            </a:extLst>
          </p:cNvPr>
          <p:cNvSpPr txBox="1"/>
          <p:nvPr/>
        </p:nvSpPr>
        <p:spPr>
          <a:xfrm>
            <a:off x="2411745" y="5661426"/>
            <a:ext cx="8036707" cy="1200329"/>
          </a:xfrm>
          <a:prstGeom prst="rect">
            <a:avLst/>
          </a:prstGeom>
          <a:noFill/>
        </p:spPr>
        <p:txBody>
          <a:bodyPr wrap="square">
            <a:spAutoFit/>
          </a:bodyPr>
          <a:lstStyle/>
          <a:p>
            <a:r>
              <a:rPr lang="es-ES" b="1" dirty="0"/>
              <a:t>V nepřekonatelném daru, jímž byl jeho Syn, obklopil Bůh celý svět ovzduším milosti, které je právě tak skutečné jako vzdušný obal, jenž obklopuje zeměkouli. Všichni, kdo se rozhodnou dýchat toto životodárné ovzduší, budou žít a růst v dospělé muže a ženy v Kristu Ježíši.</a:t>
            </a:r>
          </a:p>
        </p:txBody>
      </p:sp>
      <p:pic>
        <p:nvPicPr>
          <p:cNvPr id="4" name="Imagen 3" descr="Planta con flores amarillas&#10;&#10;El contenido generado por IA puede ser incorrecto.">
            <a:extLst>
              <a:ext uri="{FF2B5EF4-FFF2-40B4-BE49-F238E27FC236}">
                <a16:creationId xmlns:a16="http://schemas.microsoft.com/office/drawing/2014/main" id="{541A9962-43D4-1918-1444-4B1143BA6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3602" y="158928"/>
            <a:ext cx="2451736" cy="4374667"/>
          </a:xfrm>
          <a:prstGeom prst="roundRect">
            <a:avLst>
              <a:gd name="adj" fmla="val 4167"/>
            </a:avLst>
          </a:prstGeom>
          <a:solidFill>
            <a:srgbClr val="FFFFFF"/>
          </a:solidFill>
          <a:ln w="76200" cap="sq">
            <a:solidFill>
              <a:srgbClr val="4D8A93"/>
            </a:solidFill>
            <a:miter lim="800000"/>
          </a:ln>
          <a:effectLst/>
          <a:scene3d>
            <a:camera prst="orthographicFront"/>
            <a:lightRig rig="threePt" dir="t">
              <a:rot lat="0" lon="0" rev="2700000"/>
            </a:lightRig>
          </a:scene3d>
          <a:sp3d>
            <a:bevelT h="38100"/>
            <a:contourClr>
              <a:srgbClr val="C0C0C0"/>
            </a:contourClr>
          </a:sp3d>
        </p:spPr>
      </p:pic>
      <p:pic>
        <p:nvPicPr>
          <p:cNvPr id="21" name="Imagen 20" descr="Imagen que contiene alimentos, azul, vidrio, florero&#10;&#10;El contenido generado por IA puede ser incorrecto.">
            <a:extLst>
              <a:ext uri="{FF2B5EF4-FFF2-40B4-BE49-F238E27FC236}">
                <a16:creationId xmlns:a16="http://schemas.microsoft.com/office/drawing/2014/main" id="{0054A854-100C-4F06-EBDE-4EFAB6A76E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6552" y="4705656"/>
            <a:ext cx="1552035" cy="2079142"/>
          </a:xfrm>
          <a:prstGeom prst="roundRect">
            <a:avLst>
              <a:gd name="adj" fmla="val 4167"/>
            </a:avLst>
          </a:prstGeom>
          <a:solidFill>
            <a:srgbClr val="FFFFFF"/>
          </a:solidFill>
          <a:ln w="76200" cap="sq">
            <a:solidFill>
              <a:srgbClr val="4E7394"/>
            </a:solidFill>
            <a:miter lim="800000"/>
          </a:ln>
          <a:effectLst/>
          <a:scene3d>
            <a:camera prst="orthographicFront"/>
            <a:lightRig rig="threePt" dir="t">
              <a:rot lat="0" lon="0" rev="2700000"/>
            </a:lightRig>
          </a:scene3d>
          <a:sp3d>
            <a:bevelT h="38100"/>
            <a:contourClr>
              <a:srgbClr val="C0C0C0"/>
            </a:contourClr>
          </a:sp3d>
        </p:spPr>
      </p:pic>
      <p:pic>
        <p:nvPicPr>
          <p:cNvPr id="23" name="Imagen 22" descr="Imagen borrosa de una persona&#10;&#10;El contenido generado por IA puede ser incorrecto.">
            <a:extLst>
              <a:ext uri="{FF2B5EF4-FFF2-40B4-BE49-F238E27FC236}">
                <a16:creationId xmlns:a16="http://schemas.microsoft.com/office/drawing/2014/main" id="{6A3014A4-74BF-8E5C-2C66-CDB28340A0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4" y="5015911"/>
            <a:ext cx="2324909" cy="1683161"/>
          </a:xfrm>
          <a:prstGeom prst="roundRect">
            <a:avLst>
              <a:gd name="adj" fmla="val 4167"/>
            </a:avLst>
          </a:prstGeom>
          <a:solidFill>
            <a:srgbClr val="FFFFFF"/>
          </a:solidFill>
          <a:ln w="76200" cap="sq">
            <a:solidFill>
              <a:srgbClr val="4E739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8418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Horizontal)">
                                      <p:cBhvr>
                                        <p:cTn id="14" dur="500"/>
                                        <p:tgtEl>
                                          <p:spTgt spid="6"/>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90"/>
                                          </p:val>
                                        </p:tav>
                                        <p:tav tm="100000">
                                          <p:val>
                                            <p:fltVal val="0"/>
                                          </p:val>
                                        </p:tav>
                                      </p:tavLst>
                                    </p:anim>
                                    <p:animEffect transition="in" filter="fade">
                                      <p:cBhvr>
                                        <p:cTn id="33" dur="500"/>
                                        <p:tgtEl>
                                          <p:spTgt spid="8"/>
                                        </p:tgtEl>
                                      </p:cBhvr>
                                    </p:animEffect>
                                  </p:childTnLst>
                                </p:cTn>
                              </p:par>
                            </p:childTnLst>
                          </p:cTn>
                        </p:par>
                        <p:par>
                          <p:cTn id="34" fill="hold">
                            <p:stCondLst>
                              <p:cond delay="500"/>
                            </p:stCondLst>
                            <p:childTnLst>
                              <p:par>
                                <p:cTn id="35" presetID="16" presetClass="entr" presetSubtype="42"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out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1+#ppt_w/2"/>
                                          </p:val>
                                        </p:tav>
                                        <p:tav tm="100000">
                                          <p:val>
                                            <p:strVal val="#ppt_x"/>
                                          </p:val>
                                        </p:tav>
                                      </p:tavLst>
                                    </p:anim>
                                    <p:anim calcmode="lin" valueType="num">
                                      <p:cBhvr additive="base">
                                        <p:cTn id="43" dur="500" fill="hold"/>
                                        <p:tgtEl>
                                          <p:spTgt spid="23"/>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0-#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a:extLst>
            <a:ext uri="{FF2B5EF4-FFF2-40B4-BE49-F238E27FC236}">
              <a16:creationId xmlns:a16="http://schemas.microsoft.com/office/drawing/2014/main" id="{BA4397FE-D245-0988-6FDC-334D4B492A55}"/>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F1AA6204-D7CB-F597-C0A8-87E248C02415}"/>
              </a:ext>
            </a:extLst>
          </p:cNvPr>
          <p:cNvGrpSpPr/>
          <p:nvPr/>
        </p:nvGrpSpPr>
        <p:grpSpPr>
          <a:xfrm>
            <a:off x="3829051" y="100824"/>
            <a:ext cx="3665643" cy="658304"/>
            <a:chOff x="3829051" y="100824"/>
            <a:chExt cx="3665643" cy="658304"/>
          </a:xfrm>
        </p:grpSpPr>
        <p:pic>
          <p:nvPicPr>
            <p:cNvPr id="6" name="Imagen 5">
              <a:extLst>
                <a:ext uri="{FF2B5EF4-FFF2-40B4-BE49-F238E27FC236}">
                  <a16:creationId xmlns:a16="http://schemas.microsoft.com/office/drawing/2014/main" id="{D7CF672F-CF78-D09F-BDC6-EDE93CF7A98F}"/>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6907256" y="111128"/>
              <a:ext cx="587438" cy="648000"/>
            </a:xfrm>
            <a:prstGeom prst="rect">
              <a:avLst/>
            </a:prstGeom>
          </p:spPr>
        </p:pic>
        <p:sp>
          <p:nvSpPr>
            <p:cNvPr id="8" name="Rectángulo: esquinas redondeadas 7">
              <a:extLst>
                <a:ext uri="{FF2B5EF4-FFF2-40B4-BE49-F238E27FC236}">
                  <a16:creationId xmlns:a16="http://schemas.microsoft.com/office/drawing/2014/main" id="{44484308-4665-66C3-A816-2CEDFCEAFAF5}"/>
                </a:ext>
              </a:extLst>
            </p:cNvPr>
            <p:cNvSpPr/>
            <p:nvPr/>
          </p:nvSpPr>
          <p:spPr>
            <a:xfrm>
              <a:off x="3829051" y="104891"/>
              <a:ext cx="3248175" cy="646331"/>
            </a:xfrm>
            <a:prstGeom prst="roundRect">
              <a:avLst/>
            </a:prstGeom>
            <a:solidFill>
              <a:srgbClr val="4D58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156C0F19-66BD-EBA1-1C34-CA58E097FB41}"/>
                </a:ext>
              </a:extLst>
            </p:cNvPr>
            <p:cNvSpPr txBox="1"/>
            <p:nvPr/>
          </p:nvSpPr>
          <p:spPr>
            <a:xfrm>
              <a:off x="3886201" y="100824"/>
              <a:ext cx="3248175" cy="646331"/>
            </a:xfrm>
            <a:prstGeom prst="rect">
              <a:avLst/>
            </a:prstGeom>
            <a:noFill/>
          </p:spPr>
          <p:txBody>
            <a:bodyPr wrap="square">
              <a:spAutoFit/>
            </a:bodyPr>
            <a:lstStyle/>
            <a:p>
              <a:pPr lvl="0" algn="ctr">
                <a:defRPr/>
              </a:pPr>
              <a:r>
                <a:rPr lang="cs-CZ" b="1" dirty="0">
                  <a:solidFill>
                    <a:schemeClr val="bg1"/>
                  </a:solidFill>
                  <a:effectLst>
                    <a:outerShdw blurRad="38100" dist="38100" dir="2700000" algn="tl">
                      <a:srgbClr val="000000">
                        <a:alpha val="43137"/>
                      </a:srgbClr>
                    </a:outerShdw>
                  </a:effectLst>
                </a:rPr>
                <a:t>Čím bychom měli začínat každý den</a:t>
              </a:r>
              <a:r>
                <a:rPr lang="es-ES" b="1" dirty="0">
                  <a:solidFill>
                    <a:schemeClr val="bg1"/>
                  </a:solidFill>
                  <a:effectLst>
                    <a:outerShdw blurRad="38100" dist="38100" dir="2700000" algn="tl">
                      <a:srgbClr val="000000">
                        <a:alpha val="43137"/>
                      </a:srgbClr>
                    </a:outerShdw>
                  </a:effectLst>
                </a:rPr>
                <a:t>?</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2" name="Grupo 1">
            <a:extLst>
              <a:ext uri="{FF2B5EF4-FFF2-40B4-BE49-F238E27FC236}">
                <a16:creationId xmlns:a16="http://schemas.microsoft.com/office/drawing/2014/main" id="{F5BC0E86-4392-56B3-27F9-225ED1395071}"/>
              </a:ext>
            </a:extLst>
          </p:cNvPr>
          <p:cNvGrpSpPr/>
          <p:nvPr/>
        </p:nvGrpSpPr>
        <p:grpSpPr>
          <a:xfrm>
            <a:off x="3233978" y="114209"/>
            <a:ext cx="590400" cy="648000"/>
            <a:chOff x="3233978" y="114209"/>
            <a:chExt cx="590400" cy="648000"/>
          </a:xfrm>
        </p:grpSpPr>
        <p:pic>
          <p:nvPicPr>
            <p:cNvPr id="7" name="Imagen 6">
              <a:extLst>
                <a:ext uri="{FF2B5EF4-FFF2-40B4-BE49-F238E27FC236}">
                  <a16:creationId xmlns:a16="http://schemas.microsoft.com/office/drawing/2014/main" id="{6858FE74-23AB-53D8-7B55-32E3B8CA4411}"/>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3233978" y="114209"/>
              <a:ext cx="590400" cy="648000"/>
            </a:xfrm>
            <a:prstGeom prst="rect">
              <a:avLst/>
            </a:prstGeom>
          </p:spPr>
        </p:pic>
        <p:sp>
          <p:nvSpPr>
            <p:cNvPr id="10" name="CuadroTexto 9">
              <a:extLst>
                <a:ext uri="{FF2B5EF4-FFF2-40B4-BE49-F238E27FC236}">
                  <a16:creationId xmlns:a16="http://schemas.microsoft.com/office/drawing/2014/main" id="{20C6B321-E04E-C954-6AA9-58D4B5B57B0F}"/>
                </a:ext>
              </a:extLst>
            </p:cNvPr>
            <p:cNvSpPr txBox="1"/>
            <p:nvPr/>
          </p:nvSpPr>
          <p:spPr>
            <a:xfrm>
              <a:off x="3367177" y="188439"/>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grpSp>
        <p:nvGrpSpPr>
          <p:cNvPr id="19" name="Grupo 18">
            <a:extLst>
              <a:ext uri="{FF2B5EF4-FFF2-40B4-BE49-F238E27FC236}">
                <a16:creationId xmlns:a16="http://schemas.microsoft.com/office/drawing/2014/main" id="{94EC45CD-6B74-FB15-7E0E-E595BEC668D4}"/>
              </a:ext>
            </a:extLst>
          </p:cNvPr>
          <p:cNvGrpSpPr/>
          <p:nvPr/>
        </p:nvGrpSpPr>
        <p:grpSpPr>
          <a:xfrm>
            <a:off x="681128" y="4464035"/>
            <a:ext cx="4027518" cy="654936"/>
            <a:chOff x="681128" y="4464035"/>
            <a:chExt cx="4027518" cy="654936"/>
          </a:xfrm>
        </p:grpSpPr>
        <p:pic>
          <p:nvPicPr>
            <p:cNvPr id="17" name="Imagen 16">
              <a:extLst>
                <a:ext uri="{FF2B5EF4-FFF2-40B4-BE49-F238E27FC236}">
                  <a16:creationId xmlns:a16="http://schemas.microsoft.com/office/drawing/2014/main" id="{E9359D38-7D27-3924-A950-DA3E52D2D119}"/>
                </a:ext>
              </a:extLst>
            </p:cNvPr>
            <p:cNvPicPr preferRelativeResize="0">
              <a:picLocks/>
            </p:cNvPicPr>
            <p:nvPr/>
          </p:nvPicPr>
          <p:blipFill>
            <a:blip r:embed="rId6">
              <a:extLst>
                <a:ext uri="{28A0092B-C50C-407E-A947-70E740481C1C}">
                  <a14:useLocalDpi xmlns:a14="http://schemas.microsoft.com/office/drawing/2010/main" val="0"/>
                </a:ext>
              </a:extLst>
            </a:blip>
            <a:srcRect/>
            <a:stretch/>
          </p:blipFill>
          <p:spPr>
            <a:xfrm flipH="1">
              <a:off x="4118246" y="4470971"/>
              <a:ext cx="590400" cy="648000"/>
            </a:xfrm>
            <a:prstGeom prst="rect">
              <a:avLst/>
            </a:prstGeom>
          </p:spPr>
        </p:pic>
        <p:sp>
          <p:nvSpPr>
            <p:cNvPr id="13" name="Rectángulo: esquinas redondeadas 12">
              <a:extLst>
                <a:ext uri="{FF2B5EF4-FFF2-40B4-BE49-F238E27FC236}">
                  <a16:creationId xmlns:a16="http://schemas.microsoft.com/office/drawing/2014/main" id="{9698779B-C1B2-DB91-7C77-423120D17B71}"/>
                </a:ext>
              </a:extLst>
            </p:cNvPr>
            <p:cNvSpPr/>
            <p:nvPr/>
          </p:nvSpPr>
          <p:spPr>
            <a:xfrm>
              <a:off x="681128" y="4468102"/>
              <a:ext cx="3627543" cy="646331"/>
            </a:xfrm>
            <a:prstGeom prst="roundRect">
              <a:avLst/>
            </a:prstGeom>
            <a:solidFill>
              <a:srgbClr val="6A52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B7B5397A-D673-0748-6F3B-4E37B06B859A}"/>
                </a:ext>
              </a:extLst>
            </p:cNvPr>
            <p:cNvSpPr txBox="1"/>
            <p:nvPr/>
          </p:nvSpPr>
          <p:spPr>
            <a:xfrm>
              <a:off x="738278" y="4464035"/>
              <a:ext cx="3627543" cy="646331"/>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Jak bychom měli "plánovat" každý den?</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18" name="Grupo 17">
            <a:extLst>
              <a:ext uri="{FF2B5EF4-FFF2-40B4-BE49-F238E27FC236}">
                <a16:creationId xmlns:a16="http://schemas.microsoft.com/office/drawing/2014/main" id="{CB7B4F0A-86A9-13C5-32DA-EDC4229BFC97}"/>
              </a:ext>
            </a:extLst>
          </p:cNvPr>
          <p:cNvGrpSpPr/>
          <p:nvPr/>
        </p:nvGrpSpPr>
        <p:grpSpPr>
          <a:xfrm>
            <a:off x="90728" y="4480496"/>
            <a:ext cx="590400" cy="648000"/>
            <a:chOff x="90728" y="4480496"/>
            <a:chExt cx="590400" cy="648000"/>
          </a:xfrm>
        </p:grpSpPr>
        <p:pic>
          <p:nvPicPr>
            <p:cNvPr id="12" name="Imagen 11">
              <a:extLst>
                <a:ext uri="{FF2B5EF4-FFF2-40B4-BE49-F238E27FC236}">
                  <a16:creationId xmlns:a16="http://schemas.microsoft.com/office/drawing/2014/main" id="{EBBB8BED-5867-C9CD-887D-BD8A86753D63}"/>
                </a:ext>
              </a:extLst>
            </p:cNvPr>
            <p:cNvPicPr preferRelativeResize="0">
              <a:picLocks/>
            </p:cNvPicPr>
            <p:nvPr/>
          </p:nvPicPr>
          <p:blipFill>
            <a:blip r:embed="rId6">
              <a:extLst>
                <a:ext uri="{28A0092B-C50C-407E-A947-70E740481C1C}">
                  <a14:useLocalDpi xmlns:a14="http://schemas.microsoft.com/office/drawing/2010/main" val="0"/>
                </a:ext>
              </a:extLst>
            </a:blip>
            <a:srcRect/>
            <a:stretch/>
          </p:blipFill>
          <p:spPr>
            <a:xfrm>
              <a:off x="90728" y="4480496"/>
              <a:ext cx="590400" cy="648000"/>
            </a:xfrm>
            <a:prstGeom prst="rect">
              <a:avLst/>
            </a:prstGeom>
          </p:spPr>
        </p:pic>
        <p:sp>
          <p:nvSpPr>
            <p:cNvPr id="15" name="CuadroTexto 14">
              <a:extLst>
                <a:ext uri="{FF2B5EF4-FFF2-40B4-BE49-F238E27FC236}">
                  <a16:creationId xmlns:a16="http://schemas.microsoft.com/office/drawing/2014/main" id="{E081F697-D080-E864-3AF1-667DEC5B3507}"/>
                </a:ext>
              </a:extLst>
            </p:cNvPr>
            <p:cNvSpPr txBox="1"/>
            <p:nvPr/>
          </p:nvSpPr>
          <p:spPr>
            <a:xfrm>
              <a:off x="219254" y="4551650"/>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sp>
        <p:nvSpPr>
          <p:cNvPr id="3" name="CuadroTexto 2">
            <a:extLst>
              <a:ext uri="{FF2B5EF4-FFF2-40B4-BE49-F238E27FC236}">
                <a16:creationId xmlns:a16="http://schemas.microsoft.com/office/drawing/2014/main" id="{7C5C10DF-6AA6-E6CA-1A60-D267E49E21E6}"/>
              </a:ext>
            </a:extLst>
          </p:cNvPr>
          <p:cNvSpPr txBox="1"/>
          <p:nvPr/>
        </p:nvSpPr>
        <p:spPr>
          <a:xfrm>
            <a:off x="2971800" y="833363"/>
            <a:ext cx="9220200" cy="3554819"/>
          </a:xfrm>
          <a:prstGeom prst="rect">
            <a:avLst/>
          </a:prstGeom>
          <a:noFill/>
        </p:spPr>
        <p:txBody>
          <a:bodyPr wrap="square">
            <a:spAutoFit/>
          </a:bodyPr>
          <a:lstStyle/>
          <a:p>
            <a:r>
              <a:rPr lang="es-ES" sz="1500" b="1" dirty="0"/>
              <a:t>Jako se květina obrací ke slunci, aby jí jeho zářivé paprsky dopomohly ke kráse a souladnosti, tak se máme my obracet ke Slunci spravedlnosti, aby na nás zářilo světlo nebes a naše povaha se vyvíjela k obrazu Kristovu.Tomu nás učí Ježíš, když praví: “Zůstaňte ve mně, a já ve vás; jako výhonek nemůže nésti ovce sám od sebe, nezůstane-li při kmeni, tak ani vy, nezůstanete-li ve mně... Beze mne nemůžete činit nic” Jan 15,4.5. Abyste mohli žít svatým životem, jste právě tak závislí na Kristu, jako je výhonek závislý na kmeni, aby mohl růst a přinášet ovoce. Jste-li odtrženi od Krista, nemáte života. Nemáte sílu, abyste odolali pokušení nebo rostli v milosti a svatosti. Přebýváte-li v něm, budete moci prospívat. Bude-li váš život vycházet z Krista, neuschnete, ani nezůstanete bez ovoce. Budete podobni stromu, zasazenému u tekoucích vod.Mnozí si myslí, že část práce musí vykonat sami. Spoléhají na Krista, že jim odpustí hříchy, pokoušejí se však žít správně vlastním úsilím. Každý takový pokus musí ztroskotat. Ježíš praví: “Beze mne nemůžete činit nic.” Náš růst v milosti, naše radost, naše užitečnost - to vše zcela závisí na našem spojení s Kristem. Porosteme v milosti, budeme-li ve styku s ním, každý den, každou hodinu, budeme-li v něm přebývat. Kristus je nejen původcem naší víry, ale i jejím dokonavatelem. Kristus je první a poslední, je vždycky. Má být s námi nejen na začátku a na konci naší cesty, ale při každém našem kroku. David k tomu praví: “Hospodina  si před oči stavím stále, a když je mi po pravici, nic mnou neotřese” Žalm 16,8</a:t>
            </a:r>
          </a:p>
        </p:txBody>
      </p:sp>
      <p:sp>
        <p:nvSpPr>
          <p:cNvPr id="16" name="CuadroTexto 15">
            <a:extLst>
              <a:ext uri="{FF2B5EF4-FFF2-40B4-BE49-F238E27FC236}">
                <a16:creationId xmlns:a16="http://schemas.microsoft.com/office/drawing/2014/main" id="{6554A250-3D9A-7105-76DC-7419CB5E8208}"/>
              </a:ext>
            </a:extLst>
          </p:cNvPr>
          <p:cNvSpPr txBox="1"/>
          <p:nvPr/>
        </p:nvSpPr>
        <p:spPr>
          <a:xfrm>
            <a:off x="5003" y="5091316"/>
            <a:ext cx="9481897" cy="2031325"/>
          </a:xfrm>
          <a:prstGeom prst="rect">
            <a:avLst/>
          </a:prstGeom>
          <a:noFill/>
        </p:spPr>
        <p:txBody>
          <a:bodyPr wrap="square">
            <a:spAutoFit/>
          </a:bodyPr>
          <a:lstStyle/>
          <a:p>
            <a:r>
              <a:rPr lang="es-ES" b="1" dirty="0"/>
              <a:t>Zasvěť se Bohu hned ráno, to ať je tvá první činnost. Modli se: “Přijmi mě, Pane, celého jako své vlastnictví. Kladu všechny své plány k tvým nohám. Použij mne dnes ve své službě. Zůstaň ve mně a dej, abych celé své dílo dokonal v tobě”. Tak se modli každo</a:t>
            </a:r>
            <a:r>
              <a:rPr lang="cs-CZ" b="1" dirty="0"/>
              <a:t>-</a:t>
            </a:r>
            <a:r>
              <a:rPr lang="es-ES" b="1" dirty="0"/>
              <a:t>denně. Každé ráno se posvěť Bohu pro nadcházející den. Předlož mu všechny své plány, aby svou prozřetelností určil, které se mají uskutečnit a které nikoli. Tak vkládej každý</a:t>
            </a:r>
            <a:r>
              <a:rPr lang="cs-CZ" b="1" dirty="0"/>
              <a:t>       </a:t>
            </a:r>
            <a:r>
              <a:rPr lang="es-ES" b="1" dirty="0"/>
              <a:t> den svůj život do rukou Božích a tvůj život se bude stále více a více utvářet podle života Kristova.</a:t>
            </a:r>
          </a:p>
        </p:txBody>
      </p:sp>
      <p:pic>
        <p:nvPicPr>
          <p:cNvPr id="4" name="Imagen 3" descr="Una planta con flores amarillas&#10;&#10;El contenido generado por IA puede ser incorrecto.">
            <a:extLst>
              <a:ext uri="{FF2B5EF4-FFF2-40B4-BE49-F238E27FC236}">
                <a16:creationId xmlns:a16="http://schemas.microsoft.com/office/drawing/2014/main" id="{B7F922B4-EB92-04D0-4FFA-E8D5819B524E}"/>
              </a:ext>
            </a:extLst>
          </p:cNvPr>
          <p:cNvPicPr>
            <a:picLocks noChangeAspect="1"/>
          </p:cNvPicPr>
          <p:nvPr/>
        </p:nvPicPr>
        <p:blipFill>
          <a:blip r:embed="rId7">
            <a:extLst>
              <a:ext uri="{28A0092B-C50C-407E-A947-70E740481C1C}">
                <a14:useLocalDpi xmlns:a14="http://schemas.microsoft.com/office/drawing/2010/main" val="0"/>
              </a:ext>
            </a:extLst>
          </a:blip>
          <a:srcRect t="68333"/>
          <a:stretch>
            <a:fillRect/>
          </a:stretch>
        </p:blipFill>
        <p:spPr>
          <a:xfrm>
            <a:off x="7943143" y="61190"/>
            <a:ext cx="3958603" cy="768145"/>
          </a:xfrm>
          <a:prstGeom prst="roundRect">
            <a:avLst>
              <a:gd name="adj" fmla="val 4167"/>
            </a:avLst>
          </a:prstGeom>
          <a:solidFill>
            <a:srgbClr val="FFFFFF"/>
          </a:solidFill>
          <a:ln w="76200" cap="sq">
            <a:solidFill>
              <a:srgbClr val="4D5895"/>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Mano de una persona&#10;&#10;El contenido generado por IA puede ser incorrecto.">
            <a:extLst>
              <a:ext uri="{FF2B5EF4-FFF2-40B4-BE49-F238E27FC236}">
                <a16:creationId xmlns:a16="http://schemas.microsoft.com/office/drawing/2014/main" id="{C91C0113-CCE9-91E0-846A-F0440F9BBE07}"/>
              </a:ext>
            </a:extLst>
          </p:cNvPr>
          <p:cNvPicPr>
            <a:picLocks noChangeAspect="1"/>
          </p:cNvPicPr>
          <p:nvPr/>
        </p:nvPicPr>
        <p:blipFill>
          <a:blip r:embed="rId8">
            <a:extLst>
              <a:ext uri="{28A0092B-C50C-407E-A947-70E740481C1C}">
                <a14:useLocalDpi xmlns:a14="http://schemas.microsoft.com/office/drawing/2010/main" val="0"/>
              </a:ext>
            </a:extLst>
          </a:blip>
          <a:srcRect l="5163"/>
          <a:stretch>
            <a:fillRect/>
          </a:stretch>
        </p:blipFill>
        <p:spPr>
          <a:xfrm>
            <a:off x="9486900" y="4944920"/>
            <a:ext cx="2614372" cy="1851890"/>
          </a:xfrm>
          <a:prstGeom prst="roundRect">
            <a:avLst>
              <a:gd name="adj" fmla="val 4167"/>
            </a:avLst>
          </a:prstGeom>
          <a:solidFill>
            <a:srgbClr val="FFFFFF"/>
          </a:solidFill>
          <a:ln w="76200" cap="sq">
            <a:solidFill>
              <a:srgbClr val="6A5299"/>
            </a:solidFill>
            <a:miter lim="800000"/>
          </a:ln>
          <a:effectLst/>
          <a:scene3d>
            <a:camera prst="orthographicFront"/>
            <a:lightRig rig="threePt" dir="t">
              <a:rot lat="0" lon="0" rev="2700000"/>
            </a:lightRig>
          </a:scene3d>
          <a:sp3d>
            <a:bevelT h="38100"/>
            <a:contourClr>
              <a:srgbClr val="C0C0C0"/>
            </a:contourClr>
          </a:sp3d>
        </p:spPr>
      </p:pic>
      <p:pic>
        <p:nvPicPr>
          <p:cNvPr id="21" name="Imagen 20" descr="Imagen digital de fuego&#10;&#10;El contenido generado por IA puede ser incorrecto.">
            <a:extLst>
              <a:ext uri="{FF2B5EF4-FFF2-40B4-BE49-F238E27FC236}">
                <a16:creationId xmlns:a16="http://schemas.microsoft.com/office/drawing/2014/main" id="{77A08E4C-174C-B96C-05AE-3168457C486B}"/>
              </a:ext>
            </a:extLst>
          </p:cNvPr>
          <p:cNvPicPr>
            <a:picLocks noChangeAspect="1"/>
          </p:cNvPicPr>
          <p:nvPr/>
        </p:nvPicPr>
        <p:blipFill rotWithShape="1">
          <a:blip r:embed="rId9">
            <a:extLst>
              <a:ext uri="{28A0092B-C50C-407E-A947-70E740481C1C}">
                <a14:useLocalDpi xmlns:a14="http://schemas.microsoft.com/office/drawing/2010/main" val="0"/>
              </a:ext>
            </a:extLst>
          </a:blip>
          <a:srcRect l="7712" r="7712"/>
          <a:stretch>
            <a:fillRect/>
          </a:stretch>
        </p:blipFill>
        <p:spPr>
          <a:xfrm>
            <a:off x="90728" y="169362"/>
            <a:ext cx="2852996" cy="4216672"/>
          </a:xfrm>
          <a:prstGeom prst="roundRect">
            <a:avLst>
              <a:gd name="adj" fmla="val 4167"/>
            </a:avLst>
          </a:prstGeom>
          <a:solidFill>
            <a:srgbClr val="FFFFFF"/>
          </a:solidFill>
          <a:ln w="76200" cap="sq">
            <a:solidFill>
              <a:srgbClr val="4D5895"/>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3132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par>
                          <p:cTn id="15" fill="hold">
                            <p:stCondLst>
                              <p:cond delay="1000"/>
                            </p:stCondLst>
                            <p:childTnLst>
                              <p:par>
                                <p:cTn id="16" presetID="4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anim calcmode="lin" valueType="num">
                                      <p:cBhvr>
                                        <p:cTn id="19" dur="750" fill="hold"/>
                                        <p:tgtEl>
                                          <p:spTgt spid="4"/>
                                        </p:tgtEl>
                                        <p:attrNameLst>
                                          <p:attrName>ppt_w</p:attrName>
                                        </p:attrNameLst>
                                      </p:cBhvr>
                                      <p:tavLst>
                                        <p:tav tm="0" fmla="#ppt_w*sin(2.5*pi*$)">
                                          <p:val>
                                            <p:fltVal val="0"/>
                                          </p:val>
                                        </p:tav>
                                        <p:tav tm="100000">
                                          <p:val>
                                            <p:fltVal val="1"/>
                                          </p:val>
                                        </p:tav>
                                      </p:tavLst>
                                    </p:anim>
                                    <p:anim calcmode="lin" valueType="num">
                                      <p:cBhvr>
                                        <p:cTn id="20"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 calcmode="lin" valueType="num">
                                      <p:cBhvr>
                                        <p:cTn id="37" dur="500" fill="hold"/>
                                        <p:tgtEl>
                                          <p:spTgt spid="18"/>
                                        </p:tgtEl>
                                        <p:attrNameLst>
                                          <p:attrName>style.rotation</p:attrName>
                                        </p:attrNameLst>
                                      </p:cBhvr>
                                      <p:tavLst>
                                        <p:tav tm="0">
                                          <p:val>
                                            <p:fltVal val="90"/>
                                          </p:val>
                                        </p:tav>
                                        <p:tav tm="100000">
                                          <p:val>
                                            <p:fltVal val="0"/>
                                          </p:val>
                                        </p:tav>
                                      </p:tavLst>
                                    </p:anim>
                                    <p:animEffect transition="in" filter="fade">
                                      <p:cBhvr>
                                        <p:cTn id="38" dur="500"/>
                                        <p:tgtEl>
                                          <p:spTgt spid="18"/>
                                        </p:tgtEl>
                                      </p:cBhvr>
                                    </p:animEffect>
                                  </p:childTnLst>
                                </p:cTn>
                              </p:par>
                            </p:childTnLst>
                          </p:cTn>
                        </p:par>
                        <p:par>
                          <p:cTn id="39" fill="hold">
                            <p:stCondLst>
                              <p:cond delay="500"/>
                            </p:stCondLst>
                            <p:childTnLst>
                              <p:par>
                                <p:cTn id="40" presetID="16" presetClass="entr" presetSubtype="42"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a:extLst>
            <a:ext uri="{FF2B5EF4-FFF2-40B4-BE49-F238E27FC236}">
              <a16:creationId xmlns:a16="http://schemas.microsoft.com/office/drawing/2014/main" id="{A4907587-3F7C-23EB-DB0E-DF9F6F980A3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747A0B-064B-BA4B-0F0C-D53923D1681E}"/>
              </a:ext>
            </a:extLst>
          </p:cNvPr>
          <p:cNvSpPr txBox="1"/>
          <p:nvPr/>
        </p:nvSpPr>
        <p:spPr>
          <a:xfrm>
            <a:off x="271552" y="4954493"/>
            <a:ext cx="7758023" cy="923330"/>
          </a:xfrm>
          <a:prstGeom prst="rect">
            <a:avLst/>
          </a:prstGeom>
          <a:noFill/>
        </p:spPr>
        <p:txBody>
          <a:bodyPr wrap="square">
            <a:spAutoFit/>
          </a:bodyPr>
          <a:lstStyle/>
          <a:p>
            <a:r>
              <a:rPr lang="es-ES" b="1" dirty="0"/>
              <a:t>“__________________, __________________, __________________ </a:t>
            </a:r>
            <a:r>
              <a:rPr lang="cs-CZ" b="1" dirty="0"/>
              <a:t>z</a:t>
            </a:r>
            <a:r>
              <a:rPr lang="es-ES" b="1" dirty="0"/>
              <a:t>cela z</a:t>
            </a:r>
            <a:r>
              <a:rPr lang="cs-CZ" b="1" dirty="0" err="1"/>
              <a:t>áviset</a:t>
            </a:r>
            <a:r>
              <a:rPr lang="cs-CZ" b="1" dirty="0"/>
              <a:t> na</a:t>
            </a:r>
            <a:r>
              <a:rPr lang="es-ES" b="1" dirty="0"/>
              <a:t> Ně</a:t>
            </a:r>
            <a:r>
              <a:rPr lang="cs-CZ" b="1" dirty="0"/>
              <a:t>m</a:t>
            </a:r>
            <a:r>
              <a:rPr lang="es-ES" b="1" dirty="0"/>
              <a:t>, t</a:t>
            </a:r>
            <a:r>
              <a:rPr lang="cs-CZ" b="1" dirty="0"/>
              <a:t>o je způsob, j</a:t>
            </a:r>
            <a:r>
              <a:rPr lang="es-ES" b="1" dirty="0"/>
              <a:t>ak budete proměněni </a:t>
            </a:r>
            <a:r>
              <a:rPr lang="cs-CZ" b="1" dirty="0"/>
              <a:t>k</a:t>
            </a:r>
            <a:r>
              <a:rPr lang="es-ES" b="1" dirty="0"/>
              <a:t> Jeho </a:t>
            </a:r>
            <a:r>
              <a:rPr lang="cs-CZ" b="1" dirty="0"/>
              <a:t>obraz</a:t>
            </a:r>
            <a:r>
              <a:rPr lang="es-ES" b="1" dirty="0"/>
              <a:t>u. __________________”.</a:t>
            </a:r>
          </a:p>
        </p:txBody>
      </p:sp>
      <p:grpSp>
        <p:nvGrpSpPr>
          <p:cNvPr id="4" name="Grupo 3">
            <a:extLst>
              <a:ext uri="{FF2B5EF4-FFF2-40B4-BE49-F238E27FC236}">
                <a16:creationId xmlns:a16="http://schemas.microsoft.com/office/drawing/2014/main" id="{B607ABD4-F5CF-3FF6-D484-1EB5A6D1E555}"/>
              </a:ext>
            </a:extLst>
          </p:cNvPr>
          <p:cNvGrpSpPr/>
          <p:nvPr/>
        </p:nvGrpSpPr>
        <p:grpSpPr>
          <a:xfrm>
            <a:off x="742951" y="233238"/>
            <a:ext cx="5295841" cy="653458"/>
            <a:chOff x="742951" y="233238"/>
            <a:chExt cx="5295841" cy="653458"/>
          </a:xfrm>
        </p:grpSpPr>
        <p:pic>
          <p:nvPicPr>
            <p:cNvPr id="16" name="Imagen 15">
              <a:extLst>
                <a:ext uri="{FF2B5EF4-FFF2-40B4-BE49-F238E27FC236}">
                  <a16:creationId xmlns:a16="http://schemas.microsoft.com/office/drawing/2014/main" id="{7066BE0C-8DCA-6699-22C3-6380B5316530}"/>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5448392" y="238696"/>
              <a:ext cx="590400" cy="648000"/>
            </a:xfrm>
            <a:prstGeom prst="rect">
              <a:avLst/>
            </a:prstGeom>
          </p:spPr>
        </p:pic>
        <p:sp>
          <p:nvSpPr>
            <p:cNvPr id="8" name="Rectángulo: esquinas redondeadas 7">
              <a:extLst>
                <a:ext uri="{FF2B5EF4-FFF2-40B4-BE49-F238E27FC236}">
                  <a16:creationId xmlns:a16="http://schemas.microsoft.com/office/drawing/2014/main" id="{BB9565E8-AD3D-5427-7868-568A6EFB7627}"/>
                </a:ext>
              </a:extLst>
            </p:cNvPr>
            <p:cNvSpPr/>
            <p:nvPr/>
          </p:nvSpPr>
          <p:spPr>
            <a:xfrm>
              <a:off x="742951" y="237305"/>
              <a:ext cx="4914900" cy="646331"/>
            </a:xfrm>
            <a:prstGeom prst="roundRect">
              <a:avLst/>
            </a:prstGeom>
            <a:solidFill>
              <a:srgbClr val="784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286FC15C-4B8B-7B19-3869-1640BB0F3690}"/>
                </a:ext>
              </a:extLst>
            </p:cNvPr>
            <p:cNvSpPr txBox="1"/>
            <p:nvPr/>
          </p:nvSpPr>
          <p:spPr>
            <a:xfrm>
              <a:off x="819151" y="233238"/>
              <a:ext cx="4762499" cy="646331"/>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Jak rozumíte tomuto výroku: "Život v Kristu je život odpočinku"?</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2" name="Grupo 1">
            <a:extLst>
              <a:ext uri="{FF2B5EF4-FFF2-40B4-BE49-F238E27FC236}">
                <a16:creationId xmlns:a16="http://schemas.microsoft.com/office/drawing/2014/main" id="{25D99E31-892C-8C10-17D6-57FF33075D2F}"/>
              </a:ext>
            </a:extLst>
          </p:cNvPr>
          <p:cNvGrpSpPr/>
          <p:nvPr/>
        </p:nvGrpSpPr>
        <p:grpSpPr>
          <a:xfrm>
            <a:off x="152550" y="239703"/>
            <a:ext cx="590400" cy="648000"/>
            <a:chOff x="152550" y="239703"/>
            <a:chExt cx="590400" cy="648000"/>
          </a:xfrm>
        </p:grpSpPr>
        <p:pic>
          <p:nvPicPr>
            <p:cNvPr id="7" name="Imagen 6">
              <a:extLst>
                <a:ext uri="{FF2B5EF4-FFF2-40B4-BE49-F238E27FC236}">
                  <a16:creationId xmlns:a16="http://schemas.microsoft.com/office/drawing/2014/main" id="{1F2D8514-77B3-F16A-3C65-7382A05F0C87}"/>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152550" y="239703"/>
              <a:ext cx="590400" cy="648000"/>
            </a:xfrm>
            <a:prstGeom prst="rect">
              <a:avLst/>
            </a:prstGeom>
          </p:spPr>
        </p:pic>
        <p:sp>
          <p:nvSpPr>
            <p:cNvPr id="10" name="CuadroTexto 9">
              <a:extLst>
                <a:ext uri="{FF2B5EF4-FFF2-40B4-BE49-F238E27FC236}">
                  <a16:creationId xmlns:a16="http://schemas.microsoft.com/office/drawing/2014/main" id="{FBB1F20F-710E-8E2C-A6C7-90DAED1ABF61}"/>
                </a:ext>
              </a:extLst>
            </p:cNvPr>
            <p:cNvSpPr txBox="1"/>
            <p:nvPr/>
          </p:nvSpPr>
          <p:spPr>
            <a:xfrm>
              <a:off x="271552" y="320853"/>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19" name="Grupo 18">
            <a:extLst>
              <a:ext uri="{FF2B5EF4-FFF2-40B4-BE49-F238E27FC236}">
                <a16:creationId xmlns:a16="http://schemas.microsoft.com/office/drawing/2014/main" id="{00A7FC6F-9870-A14E-AC00-6B5F7351A083}"/>
              </a:ext>
            </a:extLst>
          </p:cNvPr>
          <p:cNvGrpSpPr/>
          <p:nvPr/>
        </p:nvGrpSpPr>
        <p:grpSpPr>
          <a:xfrm>
            <a:off x="723899" y="4108857"/>
            <a:ext cx="1781173" cy="646538"/>
            <a:chOff x="723899" y="4108857"/>
            <a:chExt cx="1781173" cy="646538"/>
          </a:xfrm>
        </p:grpSpPr>
        <p:pic>
          <p:nvPicPr>
            <p:cNvPr id="17" name="Imagen 16">
              <a:extLst>
                <a:ext uri="{FF2B5EF4-FFF2-40B4-BE49-F238E27FC236}">
                  <a16:creationId xmlns:a16="http://schemas.microsoft.com/office/drawing/2014/main" id="{8F542D55-1CFA-2170-0559-4B6C6481493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1914672" y="4108857"/>
              <a:ext cx="590400" cy="646331"/>
            </a:xfrm>
            <a:prstGeom prst="rect">
              <a:avLst/>
            </a:prstGeom>
          </p:spPr>
        </p:pic>
        <p:sp>
          <p:nvSpPr>
            <p:cNvPr id="13" name="Rectángulo: esquinas redondeadas 12">
              <a:extLst>
                <a:ext uri="{FF2B5EF4-FFF2-40B4-BE49-F238E27FC236}">
                  <a16:creationId xmlns:a16="http://schemas.microsoft.com/office/drawing/2014/main" id="{E7866C69-A7E7-B13D-4E4A-4E5815ED0B46}"/>
                </a:ext>
              </a:extLst>
            </p:cNvPr>
            <p:cNvSpPr/>
            <p:nvPr/>
          </p:nvSpPr>
          <p:spPr>
            <a:xfrm>
              <a:off x="742950" y="4109064"/>
              <a:ext cx="1314450" cy="646331"/>
            </a:xfrm>
            <a:prstGeom prst="roundRect">
              <a:avLst/>
            </a:prstGeom>
            <a:solidFill>
              <a:srgbClr val="954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FEE6D003-F4BF-8224-DA71-99BEDD8C766F}"/>
                </a:ext>
              </a:extLst>
            </p:cNvPr>
            <p:cNvSpPr txBox="1"/>
            <p:nvPr/>
          </p:nvSpPr>
          <p:spPr>
            <a:xfrm>
              <a:off x="723899" y="4237411"/>
              <a:ext cx="165734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rPr>
                <a:t>Doplňte:</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11" name="Grupo 10">
            <a:extLst>
              <a:ext uri="{FF2B5EF4-FFF2-40B4-BE49-F238E27FC236}">
                <a16:creationId xmlns:a16="http://schemas.microsoft.com/office/drawing/2014/main" id="{4006DC79-D480-C73B-4531-430CF3F8A4A1}"/>
              </a:ext>
            </a:extLst>
          </p:cNvPr>
          <p:cNvGrpSpPr/>
          <p:nvPr/>
        </p:nvGrpSpPr>
        <p:grpSpPr>
          <a:xfrm>
            <a:off x="152550" y="4098077"/>
            <a:ext cx="590400" cy="648000"/>
            <a:chOff x="152550" y="4098077"/>
            <a:chExt cx="590400" cy="648000"/>
          </a:xfrm>
        </p:grpSpPr>
        <p:pic>
          <p:nvPicPr>
            <p:cNvPr id="12" name="Imagen 11">
              <a:extLst>
                <a:ext uri="{FF2B5EF4-FFF2-40B4-BE49-F238E27FC236}">
                  <a16:creationId xmlns:a16="http://schemas.microsoft.com/office/drawing/2014/main" id="{505AADC9-AC0D-CD6B-430F-2954DBD71388}"/>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152550" y="4098077"/>
              <a:ext cx="590400" cy="648000"/>
            </a:xfrm>
            <a:prstGeom prst="rect">
              <a:avLst/>
            </a:prstGeom>
          </p:spPr>
        </p:pic>
        <p:sp>
          <p:nvSpPr>
            <p:cNvPr id="15" name="CuadroTexto 14">
              <a:extLst>
                <a:ext uri="{FF2B5EF4-FFF2-40B4-BE49-F238E27FC236}">
                  <a16:creationId xmlns:a16="http://schemas.microsoft.com/office/drawing/2014/main" id="{DC3F2539-E315-E7F0-1CA6-D65FEA2EB0E0}"/>
                </a:ext>
              </a:extLst>
            </p:cNvPr>
            <p:cNvSpPr txBox="1"/>
            <p:nvPr/>
          </p:nvSpPr>
          <p:spPr>
            <a:xfrm>
              <a:off x="271551" y="4192612"/>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8</a:t>
              </a:r>
            </a:p>
          </p:txBody>
        </p:sp>
      </p:grpSp>
      <p:sp>
        <p:nvSpPr>
          <p:cNvPr id="3" name="CuadroTexto 2">
            <a:extLst>
              <a:ext uri="{FF2B5EF4-FFF2-40B4-BE49-F238E27FC236}">
                <a16:creationId xmlns:a16="http://schemas.microsoft.com/office/drawing/2014/main" id="{D67A348A-40AB-74F9-4E37-94BB2B7F1C79}"/>
              </a:ext>
            </a:extLst>
          </p:cNvPr>
          <p:cNvSpPr txBox="1"/>
          <p:nvPr/>
        </p:nvSpPr>
        <p:spPr>
          <a:xfrm>
            <a:off x="152550" y="1019069"/>
            <a:ext cx="6486375" cy="2862322"/>
          </a:xfrm>
          <a:prstGeom prst="rect">
            <a:avLst/>
          </a:prstGeom>
          <a:noFill/>
        </p:spPr>
        <p:txBody>
          <a:bodyPr wrap="square">
            <a:spAutoFit/>
          </a:bodyPr>
          <a:lstStyle/>
          <a:p>
            <a:r>
              <a:rPr lang="es-ES" b="1" dirty="0"/>
              <a:t>Život v Kristu je život vyrovnaný. Nemusí v něm být nějaké citové vzrušení, ale má v něm být trvalá pokojná důvěra. Naději nevkládáš v sebe, nýbrž v Krista. Tvá slabost se spojuje s jeho silou, tvá nevědomost s jeho moudrostí, </a:t>
            </a:r>
            <a:r>
              <a:rPr lang="cs-CZ" b="1" dirty="0"/>
              <a:t>            </a:t>
            </a:r>
            <a:r>
              <a:rPr lang="es-ES" b="1" dirty="0"/>
              <a:t>tvá křehkost s jeho vytrvalostí a silou. Nesmíš se proto</a:t>
            </a:r>
            <a:r>
              <a:rPr lang="cs-CZ" b="1" dirty="0"/>
              <a:t>           </a:t>
            </a:r>
            <a:r>
              <a:rPr lang="es-ES" b="1" dirty="0"/>
              <a:t> dívat na sebe, nesmíš myslet na sebe, nýbrž se musíš dívat na Krista. Přemýšlej o jeho lásce, o kráse a dokonalosti jeho povahy. Kristus v sebezapření, Kristus v pokoře, Kristus </a:t>
            </a:r>
            <a:r>
              <a:rPr lang="cs-CZ" b="1" dirty="0"/>
              <a:t>           </a:t>
            </a:r>
            <a:r>
              <a:rPr lang="es-ES" b="1" dirty="0"/>
              <a:t>v čistotě a svatosti, Kristus ve své nevýslovné lásce - to jsou náměty pro rozjímání.</a:t>
            </a:r>
          </a:p>
        </p:txBody>
      </p:sp>
      <p:sp>
        <p:nvSpPr>
          <p:cNvPr id="6" name="CuadroTexto 5">
            <a:extLst>
              <a:ext uri="{FF2B5EF4-FFF2-40B4-BE49-F238E27FC236}">
                <a16:creationId xmlns:a16="http://schemas.microsoft.com/office/drawing/2014/main" id="{7DDC495D-3313-B800-DB20-26A2C0711BF5}"/>
              </a:ext>
            </a:extLst>
          </p:cNvPr>
          <p:cNvSpPr txBox="1"/>
          <p:nvPr/>
        </p:nvSpPr>
        <p:spPr>
          <a:xfrm>
            <a:off x="271552" y="5987545"/>
            <a:ext cx="8313528" cy="646331"/>
          </a:xfrm>
          <a:prstGeom prst="rect">
            <a:avLst/>
          </a:prstGeom>
          <a:noFill/>
        </p:spPr>
        <p:txBody>
          <a:bodyPr wrap="square">
            <a:spAutoFit/>
          </a:bodyPr>
          <a:lstStyle/>
          <a:p>
            <a:r>
              <a:rPr lang="es-ES" b="1" dirty="0"/>
              <a:t>Milovat Ho, napodobovat Ho, zcela záviset na Něm, to je způsob, jak budete proměněni k Jeho obrazu.</a:t>
            </a:r>
            <a:endParaRPr lang="es-ES" dirty="0"/>
          </a:p>
        </p:txBody>
      </p:sp>
      <p:pic>
        <p:nvPicPr>
          <p:cNvPr id="18" name="Imagen 17" descr="Imagen que contiene persona, interior, tabla, joven&#10;&#10;El contenido generado por IA puede ser incorrecto.">
            <a:extLst>
              <a:ext uri="{FF2B5EF4-FFF2-40B4-BE49-F238E27FC236}">
                <a16:creationId xmlns:a16="http://schemas.microsoft.com/office/drawing/2014/main" id="{78DFDD5A-3FA8-EBC4-5C7D-41D63AE2E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489" y="118322"/>
            <a:ext cx="4758864" cy="3648153"/>
          </a:xfrm>
          <a:prstGeom prst="roundRect">
            <a:avLst>
              <a:gd name="adj" fmla="val 4167"/>
            </a:avLst>
          </a:prstGeom>
          <a:solidFill>
            <a:srgbClr val="FFFFFF"/>
          </a:solidFill>
          <a:ln w="76200" cap="sq">
            <a:solidFill>
              <a:srgbClr val="784D98"/>
            </a:solidFill>
            <a:miter lim="800000"/>
          </a:ln>
          <a:effectLst/>
          <a:scene3d>
            <a:camera prst="orthographicFront"/>
            <a:lightRig rig="threePt" dir="t">
              <a:rot lat="0" lon="0" rev="2700000"/>
            </a:lightRig>
          </a:scene3d>
          <a:sp3d>
            <a:bevelT h="38100"/>
            <a:contourClr>
              <a:srgbClr val="C0C0C0"/>
            </a:contourClr>
          </a:sp3d>
        </p:spPr>
      </p:pic>
      <p:pic>
        <p:nvPicPr>
          <p:cNvPr id="24" name="Imagen 23" descr="Un dibujo de una persona&#10;&#10;El contenido generado por IA puede ser incorrecto.">
            <a:extLst>
              <a:ext uri="{FF2B5EF4-FFF2-40B4-BE49-F238E27FC236}">
                <a16:creationId xmlns:a16="http://schemas.microsoft.com/office/drawing/2014/main" id="{A50E1C3B-DCB3-83CF-1944-3BAD9A283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0972" y="3881391"/>
            <a:ext cx="3468800" cy="2889537"/>
          </a:xfrm>
          <a:prstGeom prst="roundRect">
            <a:avLst>
              <a:gd name="adj" fmla="val 4167"/>
            </a:avLst>
          </a:prstGeom>
          <a:solidFill>
            <a:srgbClr val="FFFFFF"/>
          </a:solidFill>
          <a:ln w="76200" cap="sq">
            <a:solidFill>
              <a:srgbClr val="954C7C"/>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8734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childTnLst>
                          </p:cTn>
                        </p:par>
                        <p:par>
                          <p:cTn id="32" fill="hold">
                            <p:stCondLst>
                              <p:cond delay="500"/>
                            </p:stCondLst>
                            <p:childTnLst>
                              <p:par>
                                <p:cTn id="33" presetID="16" presetClass="entr" presetSubtype="42"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outHorizontal)">
                                      <p:cBhvr>
                                        <p:cTn id="35" dur="500"/>
                                        <p:tgtEl>
                                          <p:spTgt spid="1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anim calcmode="lin" valueType="num">
                                      <p:cBhvr>
                                        <p:cTn id="45" dur="500" fill="hold"/>
                                        <p:tgtEl>
                                          <p:spTgt spid="24"/>
                                        </p:tgtEl>
                                        <p:attrNameLst>
                                          <p:attrName>ppt_w</p:attrName>
                                        </p:attrNameLst>
                                      </p:cBhvr>
                                      <p:tavLst>
                                        <p:tav tm="0" fmla="#ppt_w*sin(2.5*pi*$)">
                                          <p:val>
                                            <p:fltVal val="0"/>
                                          </p:val>
                                        </p:tav>
                                        <p:tav tm="100000">
                                          <p:val>
                                            <p:fltVal val="1"/>
                                          </p:val>
                                        </p:tav>
                                      </p:tavLst>
                                    </p:anim>
                                    <p:anim calcmode="lin" valueType="num">
                                      <p:cBhvr>
                                        <p:cTn id="46" dur="500" fill="hold"/>
                                        <p:tgtEl>
                                          <p:spTgt spid="24"/>
                                        </p:tgtEl>
                                        <p:attrNameLst>
                                          <p:attrName>ppt_h</p:attrName>
                                        </p:attrNameLst>
                                      </p:cBhvr>
                                      <p:tavLst>
                                        <p:tav tm="0">
                                          <p:val>
                                            <p:strVal val="#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5000"/>
          </a:stretch>
        </a:blipFill>
        <a:effectLst/>
      </p:bgPr>
    </p:bg>
    <p:spTree>
      <p:nvGrpSpPr>
        <p:cNvPr id="1" name="">
          <a:extLst>
            <a:ext uri="{FF2B5EF4-FFF2-40B4-BE49-F238E27FC236}">
              <a16:creationId xmlns:a16="http://schemas.microsoft.com/office/drawing/2014/main" id="{7804B87A-5AA6-877F-9810-915301011E7E}"/>
            </a:ext>
          </a:extLst>
        </p:cNvPr>
        <p:cNvGrpSpPr/>
        <p:nvPr/>
      </p:nvGrpSpPr>
      <p:grpSpPr>
        <a:xfrm>
          <a:off x="0" y="0"/>
          <a:ext cx="0" cy="0"/>
          <a:chOff x="0" y="0"/>
          <a:chExt cx="0" cy="0"/>
        </a:xfrm>
      </p:grpSpPr>
      <p:grpSp>
        <p:nvGrpSpPr>
          <p:cNvPr id="6" name="Grupo 5">
            <a:extLst>
              <a:ext uri="{FF2B5EF4-FFF2-40B4-BE49-F238E27FC236}">
                <a16:creationId xmlns:a16="http://schemas.microsoft.com/office/drawing/2014/main" id="{49BFF564-1541-B5D3-D318-7AA3ED7BC0BF}"/>
              </a:ext>
            </a:extLst>
          </p:cNvPr>
          <p:cNvGrpSpPr/>
          <p:nvPr/>
        </p:nvGrpSpPr>
        <p:grpSpPr>
          <a:xfrm>
            <a:off x="4568527" y="79638"/>
            <a:ext cx="5286255" cy="652794"/>
            <a:chOff x="4568527" y="79638"/>
            <a:chExt cx="5286255" cy="652794"/>
          </a:xfrm>
        </p:grpSpPr>
        <p:pic>
          <p:nvPicPr>
            <p:cNvPr id="21" name="Imagen 20">
              <a:extLst>
                <a:ext uri="{FF2B5EF4-FFF2-40B4-BE49-F238E27FC236}">
                  <a16:creationId xmlns:a16="http://schemas.microsoft.com/office/drawing/2014/main" id="{092A96B5-99A9-CCEC-F61C-CDFFCE210DF1}"/>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9264410" y="83705"/>
              <a:ext cx="590372" cy="648727"/>
            </a:xfrm>
            <a:prstGeom prst="rect">
              <a:avLst/>
            </a:prstGeom>
          </p:spPr>
        </p:pic>
        <p:sp>
          <p:nvSpPr>
            <p:cNvPr id="14" name="Rectángulo: esquinas redondeadas 13">
              <a:extLst>
                <a:ext uri="{FF2B5EF4-FFF2-40B4-BE49-F238E27FC236}">
                  <a16:creationId xmlns:a16="http://schemas.microsoft.com/office/drawing/2014/main" id="{BE01CD6E-884B-CBE2-BE80-F3D9AD84AAC4}"/>
                </a:ext>
              </a:extLst>
            </p:cNvPr>
            <p:cNvSpPr/>
            <p:nvPr/>
          </p:nvSpPr>
          <p:spPr>
            <a:xfrm>
              <a:off x="4592251" y="84904"/>
              <a:ext cx="4933293" cy="646331"/>
            </a:xfrm>
            <a:prstGeom prst="roundRect">
              <a:avLst/>
            </a:prstGeom>
            <a:solidFill>
              <a:srgbClr val="964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5F038FC9-7D65-1F00-11C0-86FB458890FA}"/>
                </a:ext>
              </a:extLst>
            </p:cNvPr>
            <p:cNvSpPr txBox="1"/>
            <p:nvPr/>
          </p:nvSpPr>
          <p:spPr>
            <a:xfrm>
              <a:off x="4568527" y="79638"/>
              <a:ext cx="5029169" cy="646331"/>
            </a:xfrm>
            <a:prstGeom prst="rect">
              <a:avLst/>
            </a:prstGeom>
            <a:noFill/>
          </p:spPr>
          <p:txBody>
            <a:bodyPr wrap="square">
              <a:spAutoFit/>
            </a:bodyPr>
            <a:lstStyle/>
            <a:p>
              <a:pPr lvl="0" algn="ctr">
                <a:defRPr/>
              </a:pPr>
              <a:r>
                <a:rPr lang="es-ES" b="1" dirty="0">
                  <a:solidFill>
                    <a:schemeClr val="bg1"/>
                  </a:solidFill>
                </a:rPr>
                <a:t>Jaká bude zkušenost srdce, které nejplněji spočívá v Kristu?</a:t>
              </a:r>
            </a:p>
          </p:txBody>
        </p:sp>
      </p:grpSp>
      <p:grpSp>
        <p:nvGrpSpPr>
          <p:cNvPr id="2" name="Grupo 1">
            <a:extLst>
              <a:ext uri="{FF2B5EF4-FFF2-40B4-BE49-F238E27FC236}">
                <a16:creationId xmlns:a16="http://schemas.microsoft.com/office/drawing/2014/main" id="{570863F7-A579-A479-503D-116DBD7AFA41}"/>
              </a:ext>
            </a:extLst>
          </p:cNvPr>
          <p:cNvGrpSpPr/>
          <p:nvPr/>
        </p:nvGrpSpPr>
        <p:grpSpPr>
          <a:xfrm>
            <a:off x="4001850" y="81046"/>
            <a:ext cx="590372" cy="648000"/>
            <a:chOff x="4001850" y="81046"/>
            <a:chExt cx="590372" cy="648000"/>
          </a:xfrm>
        </p:grpSpPr>
        <p:pic>
          <p:nvPicPr>
            <p:cNvPr id="13" name="Imagen 12">
              <a:extLst>
                <a:ext uri="{FF2B5EF4-FFF2-40B4-BE49-F238E27FC236}">
                  <a16:creationId xmlns:a16="http://schemas.microsoft.com/office/drawing/2014/main" id="{9C8543C5-0F1B-CDE3-8EFC-B3FCEA9F2F32}"/>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4001850" y="81046"/>
              <a:ext cx="590372" cy="648000"/>
            </a:xfrm>
            <a:prstGeom prst="rect">
              <a:avLst/>
            </a:prstGeom>
          </p:spPr>
        </p:pic>
        <p:sp>
          <p:nvSpPr>
            <p:cNvPr id="16" name="CuadroTexto 15">
              <a:extLst>
                <a:ext uri="{FF2B5EF4-FFF2-40B4-BE49-F238E27FC236}">
                  <a16:creationId xmlns:a16="http://schemas.microsoft.com/office/drawing/2014/main" id="{77D247C1-582A-A034-61CB-6FC6307660D3}"/>
                </a:ext>
              </a:extLst>
            </p:cNvPr>
            <p:cNvSpPr txBox="1"/>
            <p:nvPr/>
          </p:nvSpPr>
          <p:spPr>
            <a:xfrm>
              <a:off x="4120852" y="168452"/>
              <a:ext cx="409575"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9" name="Grupo 8">
            <a:extLst>
              <a:ext uri="{FF2B5EF4-FFF2-40B4-BE49-F238E27FC236}">
                <a16:creationId xmlns:a16="http://schemas.microsoft.com/office/drawing/2014/main" id="{8B303825-7BDD-4228-09C9-01F824462E27}"/>
              </a:ext>
            </a:extLst>
          </p:cNvPr>
          <p:cNvGrpSpPr/>
          <p:nvPr/>
        </p:nvGrpSpPr>
        <p:grpSpPr>
          <a:xfrm>
            <a:off x="4592250" y="3693964"/>
            <a:ext cx="3981073" cy="652067"/>
            <a:chOff x="4592250" y="3693964"/>
            <a:chExt cx="3981073" cy="652067"/>
          </a:xfrm>
        </p:grpSpPr>
        <p:pic>
          <p:nvPicPr>
            <p:cNvPr id="22" name="Imagen 21">
              <a:extLst>
                <a:ext uri="{FF2B5EF4-FFF2-40B4-BE49-F238E27FC236}">
                  <a16:creationId xmlns:a16="http://schemas.microsoft.com/office/drawing/2014/main" id="{17A8A87D-076D-7181-B781-D42484407804}"/>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7982923" y="3698031"/>
              <a:ext cx="590400" cy="648000"/>
            </a:xfrm>
            <a:prstGeom prst="rect">
              <a:avLst/>
            </a:prstGeom>
          </p:spPr>
        </p:pic>
        <p:sp>
          <p:nvSpPr>
            <p:cNvPr id="18" name="Rectángulo: esquinas redondeadas 17">
              <a:extLst>
                <a:ext uri="{FF2B5EF4-FFF2-40B4-BE49-F238E27FC236}">
                  <a16:creationId xmlns:a16="http://schemas.microsoft.com/office/drawing/2014/main" id="{8B9739BC-0717-D5CC-1CDB-4240DDAE4C2F}"/>
                </a:ext>
              </a:extLst>
            </p:cNvPr>
            <p:cNvSpPr/>
            <p:nvPr/>
          </p:nvSpPr>
          <p:spPr>
            <a:xfrm>
              <a:off x="4592250" y="3698031"/>
              <a:ext cx="3552824" cy="646331"/>
            </a:xfrm>
            <a:prstGeom prst="roundRect">
              <a:avLst/>
            </a:prstGeom>
            <a:solidFill>
              <a:srgbClr val="966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A83A5888-350D-3975-12AA-21CC2AC7E3ED}"/>
                </a:ext>
              </a:extLst>
            </p:cNvPr>
            <p:cNvSpPr txBox="1"/>
            <p:nvPr/>
          </p:nvSpPr>
          <p:spPr>
            <a:xfrm>
              <a:off x="4649400" y="3693964"/>
              <a:ext cx="3495674" cy="646331"/>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K jakým otázkám se Satan pokusí odvrátit naši pozornost?</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8" name="Grupo 7">
            <a:extLst>
              <a:ext uri="{FF2B5EF4-FFF2-40B4-BE49-F238E27FC236}">
                <a16:creationId xmlns:a16="http://schemas.microsoft.com/office/drawing/2014/main" id="{F0FBD73B-275D-BDB0-4778-3E6F7580F17C}"/>
              </a:ext>
            </a:extLst>
          </p:cNvPr>
          <p:cNvGrpSpPr/>
          <p:nvPr/>
        </p:nvGrpSpPr>
        <p:grpSpPr>
          <a:xfrm>
            <a:off x="4001850" y="3688411"/>
            <a:ext cx="590400" cy="648000"/>
            <a:chOff x="4001850" y="3688411"/>
            <a:chExt cx="590400" cy="648000"/>
          </a:xfrm>
        </p:grpSpPr>
        <p:pic>
          <p:nvPicPr>
            <p:cNvPr id="17" name="Imagen 16">
              <a:extLst>
                <a:ext uri="{FF2B5EF4-FFF2-40B4-BE49-F238E27FC236}">
                  <a16:creationId xmlns:a16="http://schemas.microsoft.com/office/drawing/2014/main" id="{D659A756-0124-11B3-6404-4FB85BEC3A6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4001850" y="3688411"/>
              <a:ext cx="590400" cy="648000"/>
            </a:xfrm>
            <a:prstGeom prst="rect">
              <a:avLst/>
            </a:prstGeom>
          </p:spPr>
        </p:pic>
        <p:sp>
          <p:nvSpPr>
            <p:cNvPr id="20" name="CuadroTexto 19">
              <a:extLst>
                <a:ext uri="{FF2B5EF4-FFF2-40B4-BE49-F238E27FC236}">
                  <a16:creationId xmlns:a16="http://schemas.microsoft.com/office/drawing/2014/main" id="{454780AC-0415-9CD8-8AC3-D68ACD18C7C1}"/>
                </a:ext>
              </a:extLst>
            </p:cNvPr>
            <p:cNvSpPr txBox="1"/>
            <p:nvPr/>
          </p:nvSpPr>
          <p:spPr>
            <a:xfrm>
              <a:off x="4048234" y="3772054"/>
              <a:ext cx="528576"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sp>
        <p:nvSpPr>
          <p:cNvPr id="3" name="CuadroTexto 2">
            <a:extLst>
              <a:ext uri="{FF2B5EF4-FFF2-40B4-BE49-F238E27FC236}">
                <a16:creationId xmlns:a16="http://schemas.microsoft.com/office/drawing/2014/main" id="{C2DF1EEE-7F61-0B57-6C72-46A75021EBE7}"/>
              </a:ext>
            </a:extLst>
          </p:cNvPr>
          <p:cNvSpPr txBox="1"/>
          <p:nvPr/>
        </p:nvSpPr>
        <p:spPr>
          <a:xfrm>
            <a:off x="3581400" y="756168"/>
            <a:ext cx="8507273" cy="2308324"/>
          </a:xfrm>
          <a:prstGeom prst="rect">
            <a:avLst/>
          </a:prstGeom>
          <a:noFill/>
        </p:spPr>
        <p:txBody>
          <a:bodyPr wrap="square">
            <a:spAutoFit/>
          </a:bodyPr>
          <a:lstStyle/>
          <a:p>
            <a:r>
              <a:rPr lang="es-ES" b="1" dirty="0"/>
              <a:t>Ježíš praví: “Přebývejte ve mně.” Tato slova vyvolávají představu odpočívání, stability, důvěry. Zve nás: “Pojďte ke mně,...a já vám dám odpočinek” Matouš 11,28.29. Slova žalmistova vyjadřují tutéž myšlenku: “Odpočívej v Hospodinem </a:t>
            </a:r>
            <a:r>
              <a:rPr lang="cs-CZ" b="1" dirty="0"/>
              <a:t>       </a:t>
            </a:r>
            <a:r>
              <a:rPr lang="es-ES" b="1" dirty="0"/>
              <a:t>a čekej na něj.” A Izaiáš nám dává ujištění: “V utišení se a v doufání bude vaše spása” Žalm 37,7; Izajáš 30,15. Toto odpočívání však nespočívá v nečinnosti, neboť ve Spasitelově pozvání je zaslíbení o odpočívání spojeno s výzvou k práci: “Vezměte na sebe mé jho... a naleznete odpočinek” Matouš 11,29. Srdce, které plně odpočívá v Kristu, pracuje pro Krista nejopravdověji a nejhorlivěji.</a:t>
            </a:r>
          </a:p>
        </p:txBody>
      </p:sp>
      <p:sp>
        <p:nvSpPr>
          <p:cNvPr id="5" name="CuadroTexto 4">
            <a:extLst>
              <a:ext uri="{FF2B5EF4-FFF2-40B4-BE49-F238E27FC236}">
                <a16:creationId xmlns:a16="http://schemas.microsoft.com/office/drawing/2014/main" id="{F157DB65-A897-2FF7-82A0-2057461FEC55}"/>
              </a:ext>
            </a:extLst>
          </p:cNvPr>
          <p:cNvSpPr txBox="1"/>
          <p:nvPr/>
        </p:nvSpPr>
        <p:spPr>
          <a:xfrm>
            <a:off x="50951" y="4435941"/>
            <a:ext cx="7696049" cy="1754326"/>
          </a:xfrm>
          <a:prstGeom prst="rect">
            <a:avLst/>
          </a:prstGeom>
          <a:noFill/>
        </p:spPr>
        <p:txBody>
          <a:bodyPr wrap="square">
            <a:spAutoFit/>
          </a:bodyPr>
          <a:lstStyle/>
          <a:p>
            <a:r>
              <a:rPr lang="es-ES" b="1" dirty="0"/>
              <a:t>Zabýváme-li se vlastním já, odvracíme se od Krista, zdroje síly a života. Právě proto se satan stále snaží odvést naši pozornost od Spasitele a zabránit tomu, abychom s ním byli v souladu a ve spojení. Snaží se roz</a:t>
            </a:r>
            <a:r>
              <a:rPr lang="cs-CZ" b="1" dirty="0"/>
              <a:t>-</a:t>
            </a:r>
            <a:r>
              <a:rPr lang="es-ES" b="1" dirty="0"/>
              <a:t>ptýlit naši mysl světskými radovánkami, životními starostmi, potížemi</a:t>
            </a:r>
            <a:r>
              <a:rPr lang="cs-CZ" b="1" dirty="0"/>
              <a:t>    </a:t>
            </a:r>
            <a:r>
              <a:rPr lang="es-ES" b="1" dirty="0"/>
              <a:t> a strastmi, nedostatky druhých lidí nebo vlastními chybami a slabostmi. Nedej se oklamat jeho výmysly.</a:t>
            </a:r>
          </a:p>
        </p:txBody>
      </p:sp>
      <p:pic>
        <p:nvPicPr>
          <p:cNvPr id="4" name="Imagen 3" descr="Imagen que contiene persona, foto, posando, hombre&#10;&#10;El contenido generado por IA puede ser incorrecto.">
            <a:extLst>
              <a:ext uri="{FF2B5EF4-FFF2-40B4-BE49-F238E27FC236}">
                <a16:creationId xmlns:a16="http://schemas.microsoft.com/office/drawing/2014/main" id="{7F75598E-2460-BB5F-A6C6-BB5BF7ADC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51" y="128889"/>
            <a:ext cx="3309847" cy="4281652"/>
          </a:xfrm>
          <a:prstGeom prst="roundRect">
            <a:avLst>
              <a:gd name="adj" fmla="val 4167"/>
            </a:avLst>
          </a:prstGeom>
          <a:solidFill>
            <a:srgbClr val="FFFFFF"/>
          </a:solidFill>
          <a:ln w="76200" cap="sq">
            <a:solidFill>
              <a:srgbClr val="964C56"/>
            </a:solidFill>
            <a:miter lim="800000"/>
          </a:ln>
          <a:effectLst/>
          <a:scene3d>
            <a:camera prst="orthographicFront"/>
            <a:lightRig rig="threePt" dir="t">
              <a:rot lat="0" lon="0" rev="2700000"/>
            </a:lightRig>
          </a:scene3d>
          <a:sp3d>
            <a:bevelT h="38100"/>
            <a:contourClr>
              <a:srgbClr val="C0C0C0"/>
            </a:contourClr>
          </a:sp3d>
        </p:spPr>
      </p:pic>
      <p:pic>
        <p:nvPicPr>
          <p:cNvPr id="7" name="Imagen 6" descr="Imagen que contiene hombre&#10;&#10;El contenido generado por IA puede ser incorrecto.">
            <a:extLst>
              <a:ext uri="{FF2B5EF4-FFF2-40B4-BE49-F238E27FC236}">
                <a16:creationId xmlns:a16="http://schemas.microsoft.com/office/drawing/2014/main" id="{578BF7CD-6743-0E7C-622B-F1DF7C9D4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4929" y="3602285"/>
            <a:ext cx="2523744" cy="3154680"/>
          </a:xfrm>
          <a:prstGeom prst="roundRect">
            <a:avLst>
              <a:gd name="adj" fmla="val 4167"/>
            </a:avLst>
          </a:prstGeom>
          <a:solidFill>
            <a:srgbClr val="FFFFFF"/>
          </a:solidFill>
          <a:ln w="76200" cap="sq">
            <a:solidFill>
              <a:srgbClr val="96604C"/>
            </a:solidFill>
            <a:miter lim="800000"/>
          </a:ln>
          <a:effectLst/>
          <a:scene3d>
            <a:camera prst="orthographicFront"/>
            <a:lightRig rig="threePt" dir="t">
              <a:rot lat="0" lon="0" rev="2700000"/>
            </a:lightRig>
          </a:scene3d>
          <a:sp3d>
            <a:bevelT h="38100"/>
            <a:contourClr>
              <a:srgbClr val="C0C0C0"/>
            </a:contourClr>
          </a:sp3d>
        </p:spPr>
      </p:pic>
      <p:pic>
        <p:nvPicPr>
          <p:cNvPr id="10" name="Imagen 9" descr="Un hombre sentado en el suelo&#10;&#10;El contenido generado por IA puede ser incorrecto.">
            <a:extLst>
              <a:ext uri="{FF2B5EF4-FFF2-40B4-BE49-F238E27FC236}">
                <a16:creationId xmlns:a16="http://schemas.microsoft.com/office/drawing/2014/main" id="{216C0313-D24D-6A76-A6C3-DF71B3A3B691}"/>
              </a:ext>
            </a:extLst>
          </p:cNvPr>
          <p:cNvPicPr>
            <a:picLocks noChangeAspect="1"/>
          </p:cNvPicPr>
          <p:nvPr/>
        </p:nvPicPr>
        <p:blipFill>
          <a:blip r:embed="rId7">
            <a:extLst>
              <a:ext uri="{28A0092B-C50C-407E-A947-70E740481C1C}">
                <a14:useLocalDpi xmlns:a14="http://schemas.microsoft.com/office/drawing/2010/main" val="0"/>
              </a:ext>
            </a:extLst>
          </a:blip>
          <a:srcRect l="26624" r="19141"/>
          <a:stretch>
            <a:fillRect/>
          </a:stretch>
        </p:blipFill>
        <p:spPr>
          <a:xfrm>
            <a:off x="7685427" y="4445236"/>
            <a:ext cx="1775791" cy="2299029"/>
          </a:xfrm>
          <a:prstGeom prst="roundRect">
            <a:avLst>
              <a:gd name="adj" fmla="val 4167"/>
            </a:avLst>
          </a:prstGeom>
          <a:solidFill>
            <a:srgbClr val="FFFFFF"/>
          </a:solidFill>
          <a:ln w="76200" cap="sq">
            <a:solidFill>
              <a:srgbClr val="96604C"/>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833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750"/>
                                        <p:tgtEl>
                                          <p:spTgt spid="4"/>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style.rotation</p:attrName>
                                        </p:attrNameLst>
                                      </p:cBhvr>
                                      <p:tavLst>
                                        <p:tav tm="0">
                                          <p:val>
                                            <p:fltVal val="90"/>
                                          </p:val>
                                        </p:tav>
                                        <p:tav tm="100000">
                                          <p:val>
                                            <p:fltVal val="0"/>
                                          </p:val>
                                        </p:tav>
                                      </p:tavLst>
                                    </p:anim>
                                    <p:animEffect transition="in" filter="fade">
                                      <p:cBhvr>
                                        <p:cTn id="31" dur="500"/>
                                        <p:tgtEl>
                                          <p:spTgt spid="8"/>
                                        </p:tgtEl>
                                      </p:cBhvr>
                                    </p:animEffect>
                                  </p:childTnLst>
                                </p:cTn>
                              </p:par>
                            </p:childTnLst>
                          </p:cTn>
                        </p:par>
                        <p:par>
                          <p:cTn id="32" fill="hold">
                            <p:stCondLst>
                              <p:cond delay="500"/>
                            </p:stCondLst>
                            <p:childTnLst>
                              <p:par>
                                <p:cTn id="33" presetID="16" presetClass="entr" presetSubtype="42"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1"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2"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43" dur="500" fill="hold"/>
                                        <p:tgtEl>
                                          <p:spTgt spid="10"/>
                                        </p:tgtEl>
                                        <p:attrNameLst>
                                          <p:attrName>ppt_h</p:attrName>
                                        </p:attrNameLst>
                                      </p:cBhvr>
                                      <p:tavLst>
                                        <p:tav tm="0">
                                          <p:val>
                                            <p:strVal val="#ppt_h"/>
                                          </p:val>
                                        </p:tav>
                                        <p:tav tm="100000">
                                          <p:val>
                                            <p:strVal val="#ppt_h"/>
                                          </p:val>
                                        </p:tav>
                                      </p:tavLst>
                                    </p:anim>
                                    <p:anim calcmode="lin" valueType="num">
                                      <p:cBhvr>
                                        <p:cTn id="44"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5"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6"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47" dur="500" decel="50000">
                                          <p:stCondLst>
                                            <p:cond delay="0"/>
                                          </p:stCondLst>
                                        </p:cTn>
                                        <p:tgtEl>
                                          <p:spTgt spid="10"/>
                                        </p:tgtEl>
                                      </p:cBhvr>
                                    </p:animEffect>
                                  </p:childTnLst>
                                </p:cTn>
                              </p:par>
                            </p:childTnLst>
                          </p:cTn>
                        </p:par>
                        <p:par>
                          <p:cTn id="48" fill="hold">
                            <p:stCondLst>
                              <p:cond delay="500"/>
                            </p:stCondLst>
                            <p:childTnLst>
                              <p:par>
                                <p:cTn id="49" presetID="25"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2"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3"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54" dur="500" fill="hold"/>
                                        <p:tgtEl>
                                          <p:spTgt spid="7"/>
                                        </p:tgtEl>
                                        <p:attrNameLst>
                                          <p:attrName>ppt_h</p:attrName>
                                        </p:attrNameLst>
                                      </p:cBhvr>
                                      <p:tavLst>
                                        <p:tav tm="0">
                                          <p:val>
                                            <p:strVal val="#ppt_h"/>
                                          </p:val>
                                        </p:tav>
                                        <p:tav tm="100000">
                                          <p:val>
                                            <p:strVal val="#ppt_h"/>
                                          </p:val>
                                        </p:tav>
                                      </p:tavLst>
                                    </p:anim>
                                    <p:anim calcmode="lin" valueType="num">
                                      <p:cBhvr>
                                        <p:cTn id="55"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6"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7"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58" dur="500" decel="50000">
                                          <p:stCondLst>
                                            <p:cond delay="0"/>
                                          </p:stCondLst>
                                        </p:cTn>
                                        <p:tgtEl>
                                          <p:spTgt spid="7"/>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a:extLst>
            <a:ext uri="{FF2B5EF4-FFF2-40B4-BE49-F238E27FC236}">
              <a16:creationId xmlns:a16="http://schemas.microsoft.com/office/drawing/2014/main" id="{A4ECC80D-3F68-EDC3-4744-2DE3D90B6A74}"/>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A6958A91-8EB1-4EC6-41E9-76EC00EFC15E}"/>
              </a:ext>
            </a:extLst>
          </p:cNvPr>
          <p:cNvGrpSpPr/>
          <p:nvPr/>
        </p:nvGrpSpPr>
        <p:grpSpPr>
          <a:xfrm>
            <a:off x="752477" y="50724"/>
            <a:ext cx="5981520" cy="649669"/>
            <a:chOff x="752477" y="50724"/>
            <a:chExt cx="5981520" cy="649669"/>
          </a:xfrm>
        </p:grpSpPr>
        <p:pic>
          <p:nvPicPr>
            <p:cNvPr id="16" name="Imagen 15">
              <a:extLst>
                <a:ext uri="{FF2B5EF4-FFF2-40B4-BE49-F238E27FC236}">
                  <a16:creationId xmlns:a16="http://schemas.microsoft.com/office/drawing/2014/main" id="{27A287AB-223C-8E93-40F8-F19085A17C6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flipH="1">
              <a:off x="6143625" y="52393"/>
              <a:ext cx="590372" cy="648000"/>
            </a:xfrm>
            <a:prstGeom prst="rect">
              <a:avLst/>
            </a:prstGeom>
          </p:spPr>
        </p:pic>
        <p:sp>
          <p:nvSpPr>
            <p:cNvPr id="9" name="Rectángulo: esquinas redondeadas 8">
              <a:extLst>
                <a:ext uri="{FF2B5EF4-FFF2-40B4-BE49-F238E27FC236}">
                  <a16:creationId xmlns:a16="http://schemas.microsoft.com/office/drawing/2014/main" id="{43AA9A1E-4AEE-FFEF-33C2-D4316413D9CB}"/>
                </a:ext>
              </a:extLst>
            </p:cNvPr>
            <p:cNvSpPr/>
            <p:nvPr/>
          </p:nvSpPr>
          <p:spPr>
            <a:xfrm>
              <a:off x="752477" y="52393"/>
              <a:ext cx="5695948" cy="646331"/>
            </a:xfrm>
            <a:prstGeom prst="roundRect">
              <a:avLst/>
            </a:prstGeom>
            <a:solidFill>
              <a:srgbClr val="9782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289716C4-98C9-B573-A44C-418694201E68}"/>
                </a:ext>
              </a:extLst>
            </p:cNvPr>
            <p:cNvSpPr txBox="1"/>
            <p:nvPr/>
          </p:nvSpPr>
          <p:spPr>
            <a:xfrm>
              <a:off x="771525" y="50724"/>
              <a:ext cx="5572125" cy="646331"/>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Jaký</a:t>
              </a:r>
              <a:r>
                <a:rPr lang="cs-CZ" b="1" dirty="0">
                  <a:solidFill>
                    <a:schemeClr val="bg1"/>
                  </a:solidFill>
                  <a:effectLst>
                    <a:outerShdw blurRad="38100" dist="38100" dir="2700000" algn="tl">
                      <a:srgbClr val="000000">
                        <a:alpha val="43137"/>
                      </a:srgbClr>
                    </a:outerShdw>
                  </a:effectLst>
                </a:rPr>
                <a:t> je</a:t>
              </a:r>
              <a:r>
                <a:rPr lang="es-ES" b="1" dirty="0">
                  <a:solidFill>
                    <a:schemeClr val="bg1"/>
                  </a:solidFill>
                  <a:effectLst>
                    <a:outerShdw blurRad="38100" dist="38100" dir="2700000" algn="tl">
                      <a:srgbClr val="000000">
                        <a:alpha val="43137"/>
                      </a:srgbClr>
                    </a:outerShdw>
                  </a:effectLst>
                </a:rPr>
                <a:t> jedineý způsob </a:t>
              </a:r>
              <a:r>
                <a:rPr lang="cs-CZ" b="1" dirty="0">
                  <a:solidFill>
                    <a:schemeClr val="bg1"/>
                  </a:solidFill>
                  <a:effectLst>
                    <a:outerShdw blurRad="38100" dist="38100" dir="2700000" algn="tl">
                      <a:srgbClr val="000000">
                        <a:alpha val="43137"/>
                      </a:srgbClr>
                    </a:outerShdw>
                  </a:effectLst>
                </a:rPr>
                <a:t>pro</a:t>
              </a:r>
              <a:r>
                <a:rPr lang="es-ES" b="1" dirty="0">
                  <a:solidFill>
                    <a:schemeClr val="bg1"/>
                  </a:solidFill>
                  <a:effectLst>
                    <a:outerShdw blurRad="38100" dist="38100" dir="2700000" algn="tl">
                      <a:srgbClr val="000000">
                        <a:alpha val="43137"/>
                      </a:srgbClr>
                    </a:outerShdw>
                  </a:effectLst>
                </a:rPr>
                <a:t> přerušen</a:t>
              </a:r>
              <a:r>
                <a:rPr lang="cs-CZ" b="1" dirty="0">
                  <a:solidFill>
                    <a:schemeClr val="bg1"/>
                  </a:solidFill>
                  <a:effectLst>
                    <a:outerShdw blurRad="38100" dist="38100" dir="2700000" algn="tl">
                      <a:srgbClr val="000000">
                        <a:alpha val="43137"/>
                      </a:srgbClr>
                    </a:outerShdw>
                  </a:effectLst>
                </a:rPr>
                <a:t>í</a:t>
              </a:r>
              <a:r>
                <a:rPr lang="es-ES" b="1" dirty="0">
                  <a:solidFill>
                    <a:schemeClr val="bg1"/>
                  </a:solidFill>
                  <a:effectLst>
                    <a:outerShdw blurRad="38100" dist="38100" dir="2700000" algn="tl">
                      <a:srgbClr val="000000">
                        <a:alpha val="43137"/>
                      </a:srgbClr>
                    </a:outerShdw>
                  </a:effectLst>
                </a:rPr>
                <a:t> pout</a:t>
              </a:r>
              <a:r>
                <a:rPr lang="cs-CZ" b="1" dirty="0">
                  <a:solidFill>
                    <a:schemeClr val="bg1"/>
                  </a:solidFill>
                  <a:effectLst>
                    <a:outerShdw blurRad="38100" dist="38100" dir="2700000" algn="tl">
                      <a:srgbClr val="000000">
                        <a:alpha val="43137"/>
                      </a:srgbClr>
                    </a:outerShdw>
                  </a:effectLst>
                </a:rPr>
                <a:t>a</a:t>
              </a:r>
              <a:r>
                <a:rPr lang="es-ES" b="1" dirty="0">
                  <a:solidFill>
                    <a:schemeClr val="bg1"/>
                  </a:solidFill>
                  <a:effectLst>
                    <a:outerShdw blurRad="38100" dist="38100" dir="2700000" algn="tl">
                      <a:srgbClr val="000000">
                        <a:alpha val="43137"/>
                      </a:srgbClr>
                    </a:outerShdw>
                  </a:effectLst>
                </a:rPr>
                <a:t> lásky mezi Kristem a lid</a:t>
              </a:r>
              <a:r>
                <a:rPr lang="cs-CZ" b="1" dirty="0">
                  <a:solidFill>
                    <a:schemeClr val="bg1"/>
                  </a:solidFill>
                  <a:effectLst>
                    <a:outerShdw blurRad="38100" dist="38100" dir="2700000" algn="tl">
                      <a:srgbClr val="000000">
                        <a:alpha val="43137"/>
                      </a:srgbClr>
                    </a:outerShdw>
                  </a:effectLst>
                </a:rPr>
                <a:t>mi</a:t>
              </a:r>
              <a:r>
                <a:rPr lang="es-ES" b="1" dirty="0">
                  <a:solidFill>
                    <a:schemeClr val="bg1"/>
                  </a:solidFill>
                  <a:effectLst>
                    <a:outerShdw blurRad="38100" dist="38100" dir="2700000" algn="tl">
                      <a:srgbClr val="000000">
                        <a:alpha val="43137"/>
                      </a:srgbClr>
                    </a:outerShdw>
                  </a:effectLst>
                </a:rPr>
                <a:t>?</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2" name="Grupo 1">
            <a:extLst>
              <a:ext uri="{FF2B5EF4-FFF2-40B4-BE49-F238E27FC236}">
                <a16:creationId xmlns:a16="http://schemas.microsoft.com/office/drawing/2014/main" id="{FC003914-36C4-9DAD-73EB-DFD5FB437842}"/>
              </a:ext>
            </a:extLst>
          </p:cNvPr>
          <p:cNvGrpSpPr/>
          <p:nvPr/>
        </p:nvGrpSpPr>
        <p:grpSpPr>
          <a:xfrm>
            <a:off x="187160" y="52393"/>
            <a:ext cx="603416" cy="648000"/>
            <a:chOff x="157343" y="52393"/>
            <a:chExt cx="603416" cy="648000"/>
          </a:xfrm>
        </p:grpSpPr>
        <p:pic>
          <p:nvPicPr>
            <p:cNvPr id="8" name="Imagen 7">
              <a:extLst>
                <a:ext uri="{FF2B5EF4-FFF2-40B4-BE49-F238E27FC236}">
                  <a16:creationId xmlns:a16="http://schemas.microsoft.com/office/drawing/2014/main" id="{0D82912F-DFA4-CAC5-68EE-3E3F0027025E}"/>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157343" y="52393"/>
              <a:ext cx="590372" cy="648000"/>
            </a:xfrm>
            <a:prstGeom prst="rect">
              <a:avLst/>
            </a:prstGeom>
          </p:spPr>
        </p:pic>
        <p:sp>
          <p:nvSpPr>
            <p:cNvPr id="11" name="CuadroTexto 10">
              <a:extLst>
                <a:ext uri="{FF2B5EF4-FFF2-40B4-BE49-F238E27FC236}">
                  <a16:creationId xmlns:a16="http://schemas.microsoft.com/office/drawing/2014/main" id="{BD40F152-BABA-D13C-00F6-F3FA0CF21BFF}"/>
                </a:ext>
              </a:extLst>
            </p:cNvPr>
            <p:cNvSpPr txBox="1"/>
            <p:nvPr/>
          </p:nvSpPr>
          <p:spPr>
            <a:xfrm>
              <a:off x="203636" y="116891"/>
              <a:ext cx="557123"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11</a:t>
              </a:r>
            </a:p>
          </p:txBody>
        </p:sp>
      </p:grpSp>
      <p:grpSp>
        <p:nvGrpSpPr>
          <p:cNvPr id="18" name="Grupo 17">
            <a:extLst>
              <a:ext uri="{FF2B5EF4-FFF2-40B4-BE49-F238E27FC236}">
                <a16:creationId xmlns:a16="http://schemas.microsoft.com/office/drawing/2014/main" id="{B2AF4271-BBD9-4BE3-3C28-D8A1D595C7AD}"/>
              </a:ext>
            </a:extLst>
          </p:cNvPr>
          <p:cNvGrpSpPr/>
          <p:nvPr/>
        </p:nvGrpSpPr>
        <p:grpSpPr>
          <a:xfrm>
            <a:off x="838111" y="2993410"/>
            <a:ext cx="4814917" cy="654465"/>
            <a:chOff x="838111" y="2993410"/>
            <a:chExt cx="4814917" cy="654465"/>
          </a:xfrm>
        </p:grpSpPr>
        <p:pic>
          <p:nvPicPr>
            <p:cNvPr id="17" name="Imagen 16">
              <a:extLst>
                <a:ext uri="{FF2B5EF4-FFF2-40B4-BE49-F238E27FC236}">
                  <a16:creationId xmlns:a16="http://schemas.microsoft.com/office/drawing/2014/main" id="{B6A522E2-D94E-2CCD-4826-609F17461DC5}"/>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flipH="1">
              <a:off x="5062628" y="2999875"/>
              <a:ext cx="590400" cy="648000"/>
            </a:xfrm>
            <a:prstGeom prst="rect">
              <a:avLst/>
            </a:prstGeom>
          </p:spPr>
        </p:pic>
        <p:sp>
          <p:nvSpPr>
            <p:cNvPr id="13" name="Rectángulo: esquinas redondeadas 12">
              <a:extLst>
                <a:ext uri="{FF2B5EF4-FFF2-40B4-BE49-F238E27FC236}">
                  <a16:creationId xmlns:a16="http://schemas.microsoft.com/office/drawing/2014/main" id="{6DC1972F-A179-37F7-EF9D-70CEBD2EB5A6}"/>
                </a:ext>
              </a:extLst>
            </p:cNvPr>
            <p:cNvSpPr/>
            <p:nvPr/>
          </p:nvSpPr>
          <p:spPr>
            <a:xfrm>
              <a:off x="838111" y="2997477"/>
              <a:ext cx="4419600" cy="646331"/>
            </a:xfrm>
            <a:prstGeom prst="roundRect">
              <a:avLst/>
            </a:prstGeom>
            <a:solidFill>
              <a:srgbClr val="958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4D21A6DB-E774-D60E-D1B9-2D84A9A1FA63}"/>
                </a:ext>
              </a:extLst>
            </p:cNvPr>
            <p:cNvSpPr txBox="1"/>
            <p:nvPr/>
          </p:nvSpPr>
          <p:spPr>
            <a:xfrm>
              <a:off x="914311" y="2993410"/>
              <a:ext cx="4419600" cy="646331"/>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Jan, učedník, nebyl od přírody milující. Jak k tomu došlo?</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6" name="Grupo 5">
            <a:extLst>
              <a:ext uri="{FF2B5EF4-FFF2-40B4-BE49-F238E27FC236}">
                <a16:creationId xmlns:a16="http://schemas.microsoft.com/office/drawing/2014/main" id="{580BF89A-59E2-1D63-DCFE-07D9DE26F0FB}"/>
              </a:ext>
            </a:extLst>
          </p:cNvPr>
          <p:cNvGrpSpPr/>
          <p:nvPr/>
        </p:nvGrpSpPr>
        <p:grpSpPr>
          <a:xfrm>
            <a:off x="242978" y="2993410"/>
            <a:ext cx="614183" cy="648000"/>
            <a:chOff x="242978" y="2993410"/>
            <a:chExt cx="614183" cy="648000"/>
          </a:xfrm>
        </p:grpSpPr>
        <p:pic>
          <p:nvPicPr>
            <p:cNvPr id="12" name="Imagen 11">
              <a:extLst>
                <a:ext uri="{FF2B5EF4-FFF2-40B4-BE49-F238E27FC236}">
                  <a16:creationId xmlns:a16="http://schemas.microsoft.com/office/drawing/2014/main" id="{9C19E8D8-9116-C60A-3D83-23142B94EC77}"/>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242978" y="2993410"/>
              <a:ext cx="590400" cy="648000"/>
            </a:xfrm>
            <a:prstGeom prst="rect">
              <a:avLst/>
            </a:prstGeom>
          </p:spPr>
        </p:pic>
        <p:sp>
          <p:nvSpPr>
            <p:cNvPr id="15" name="CuadroTexto 14">
              <a:extLst>
                <a:ext uri="{FF2B5EF4-FFF2-40B4-BE49-F238E27FC236}">
                  <a16:creationId xmlns:a16="http://schemas.microsoft.com/office/drawing/2014/main" id="{F845E68D-4FDC-C852-BE23-75F5C5588FDE}"/>
                </a:ext>
              </a:extLst>
            </p:cNvPr>
            <p:cNvSpPr txBox="1"/>
            <p:nvPr/>
          </p:nvSpPr>
          <p:spPr>
            <a:xfrm>
              <a:off x="309562" y="3042925"/>
              <a:ext cx="547599"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sp>
        <p:nvSpPr>
          <p:cNvPr id="3" name="CuadroTexto 2">
            <a:extLst>
              <a:ext uri="{FF2B5EF4-FFF2-40B4-BE49-F238E27FC236}">
                <a16:creationId xmlns:a16="http://schemas.microsoft.com/office/drawing/2014/main" id="{58EF442D-C922-B22B-2387-40CF01BF4C8E}"/>
              </a:ext>
            </a:extLst>
          </p:cNvPr>
          <p:cNvSpPr txBox="1"/>
          <p:nvPr/>
        </p:nvSpPr>
        <p:spPr>
          <a:xfrm>
            <a:off x="157343" y="679205"/>
            <a:ext cx="9487920" cy="2185214"/>
          </a:xfrm>
          <a:prstGeom prst="rect">
            <a:avLst/>
          </a:prstGeom>
          <a:noFill/>
        </p:spPr>
        <p:txBody>
          <a:bodyPr wrap="square">
            <a:spAutoFit/>
          </a:bodyPr>
          <a:lstStyle/>
          <a:p>
            <a:r>
              <a:rPr lang="es-ES" sz="1700" b="1" dirty="0"/>
              <a:t>Když vzal Kristus na sebe lidskou podobu, připoutal k sobě lidstvo poutem lásky, jenž nemůže přetrhnout žádná síla, leda se k tomu rozhodne člověk sám. Satan nás stále navádí a popouzí, abychom toto pouto přetrhli, abychom se rozhodli odloučit se od Krista. Proto musíme bdít, zápasit, modlit se, aby nás nic nemohlo  svést k tomu, abychom si zvolili jiného pána, vždyť tak můžeme učinit kdykoli, protože máme svobodnou vůli. Mějme proto stále upřený pohled na Krista a on nás bude chránit. Díváme-li se na Ježíše, jsme v bezpečí. Nic nás nemůže vytrhnout z jeho ruky. Vzhlížíme-li stále k němu, “jsme proměňováni k jeho obrazu ve stále větší slávě - to vše mocí Ducha Páně” 2. Korintským 3,18</a:t>
            </a:r>
          </a:p>
        </p:txBody>
      </p:sp>
      <p:sp>
        <p:nvSpPr>
          <p:cNvPr id="5" name="CuadroTexto 4">
            <a:extLst>
              <a:ext uri="{FF2B5EF4-FFF2-40B4-BE49-F238E27FC236}">
                <a16:creationId xmlns:a16="http://schemas.microsoft.com/office/drawing/2014/main" id="{9CCE4298-F9FE-EFEC-D8A7-06E671B36CDE}"/>
              </a:ext>
            </a:extLst>
          </p:cNvPr>
          <p:cNvSpPr txBox="1"/>
          <p:nvPr/>
        </p:nvSpPr>
        <p:spPr>
          <a:xfrm>
            <a:off x="2933699" y="3728641"/>
            <a:ext cx="9248165" cy="2308324"/>
          </a:xfrm>
          <a:prstGeom prst="rect">
            <a:avLst/>
          </a:prstGeom>
          <a:noFill/>
        </p:spPr>
        <p:txBody>
          <a:bodyPr wrap="square">
            <a:spAutoFit/>
          </a:bodyPr>
          <a:lstStyle/>
          <a:p>
            <a:r>
              <a:rPr lang="es-ES" b="1" dirty="0"/>
              <a:t>Síla a trpělivost, moc a něžnost, vznešenost a pokora, které viděl v každodenním životě Syna Božího, naplnilo jeho duši obdivem a láskou. Každý den bylo jeho srdce přitahováno blíže ke Kristu, až v lásce k svému Mistru zapomněl na sebe. Jeho domýšlivost a ctižádost ustoupily působením přetvářející moci Kristovy. A oživující vliv Ducha svatého mu dal nové srdce. Moc lásky Kristovy způsobila změnu v jeho povaze. Takto se v důsledku projevuje společenství s Ježíšem. Přebývá-li Kristus v srdci, mění se celá povaha od základu. Duch Kristův a jeho láska podmaňují srdce, povznášejí myšlenky a přání k Bohu a nebesům.</a:t>
            </a:r>
          </a:p>
        </p:txBody>
      </p:sp>
      <p:pic>
        <p:nvPicPr>
          <p:cNvPr id="7" name="Imagen 6" descr="Dibujo de una cascada&#10;&#10;El contenido generado por IA puede ser incorrecto.">
            <a:extLst>
              <a:ext uri="{FF2B5EF4-FFF2-40B4-BE49-F238E27FC236}">
                <a16:creationId xmlns:a16="http://schemas.microsoft.com/office/drawing/2014/main" id="{A5B40E0E-C7C4-B061-1529-2360D1B4E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0441" y="116891"/>
            <a:ext cx="2435002" cy="2760612"/>
          </a:xfrm>
          <a:prstGeom prst="roundRect">
            <a:avLst>
              <a:gd name="adj" fmla="val 4167"/>
            </a:avLst>
          </a:prstGeom>
          <a:solidFill>
            <a:srgbClr val="FFFFFF"/>
          </a:solidFill>
          <a:ln w="76200" cap="sq">
            <a:solidFill>
              <a:srgbClr val="837139"/>
            </a:solidFill>
            <a:miter lim="800000"/>
          </a:ln>
          <a:effectLst/>
          <a:scene3d>
            <a:camera prst="orthographicFront"/>
            <a:lightRig rig="threePt" dir="t">
              <a:rot lat="0" lon="0" rev="2700000"/>
            </a:lightRig>
          </a:scene3d>
          <a:sp3d>
            <a:bevelT h="38100"/>
            <a:contourClr>
              <a:srgbClr val="C0C0C0"/>
            </a:contourClr>
          </a:sp3d>
        </p:spPr>
      </p:pic>
      <p:sp>
        <p:nvSpPr>
          <p:cNvPr id="19" name="CuadroTexto 18">
            <a:extLst>
              <a:ext uri="{FF2B5EF4-FFF2-40B4-BE49-F238E27FC236}">
                <a16:creationId xmlns:a16="http://schemas.microsoft.com/office/drawing/2014/main" id="{22796473-8FB4-7F38-C734-00B7BDB75793}"/>
              </a:ext>
            </a:extLst>
          </p:cNvPr>
          <p:cNvSpPr txBox="1"/>
          <p:nvPr/>
        </p:nvSpPr>
        <p:spPr>
          <a:xfrm>
            <a:off x="5704938" y="2890646"/>
            <a:ext cx="6244083" cy="646331"/>
          </a:xfrm>
          <a:prstGeom prst="rect">
            <a:avLst/>
          </a:prstGeom>
          <a:noFill/>
        </p:spPr>
        <p:txBody>
          <a:bodyPr wrap="square">
            <a:spAutoFit/>
          </a:bodyPr>
          <a:lstStyle/>
          <a:p>
            <a:r>
              <a:rPr lang="es-ES" b="1" dirty="0"/>
              <a:t>Ani Jan, milovaný učedník, který se Spasiteli nejvíce podobal, neměl milou povahu od začátku.</a:t>
            </a:r>
            <a:endParaRPr lang="es-ES" dirty="0"/>
          </a:p>
        </p:txBody>
      </p:sp>
      <p:pic>
        <p:nvPicPr>
          <p:cNvPr id="23" name="Imagen 22" descr="Pintura de una persona&#10;&#10;El contenido generado por IA puede ser incorrecto.">
            <a:extLst>
              <a:ext uri="{FF2B5EF4-FFF2-40B4-BE49-F238E27FC236}">
                <a16:creationId xmlns:a16="http://schemas.microsoft.com/office/drawing/2014/main" id="{9344A338-3E1F-E9A4-ED89-C62B60C9E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916" y="3781185"/>
            <a:ext cx="2546784" cy="2938089"/>
          </a:xfrm>
          <a:prstGeom prst="roundRect">
            <a:avLst>
              <a:gd name="adj" fmla="val 4167"/>
            </a:avLst>
          </a:prstGeom>
          <a:solidFill>
            <a:srgbClr val="FFFFFF"/>
          </a:solidFill>
          <a:ln w="76200" cap="sq">
            <a:solidFill>
              <a:srgbClr val="958D4D"/>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6300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90"/>
                                          </p:val>
                                        </p:tav>
                                        <p:tav tm="100000">
                                          <p:val>
                                            <p:fltVal val="0"/>
                                          </p:val>
                                        </p:tav>
                                      </p:tavLst>
                                    </p:anim>
                                    <p:animEffect transition="in" filter="fade">
                                      <p:cBhvr>
                                        <p:cTn id="32" dur="500"/>
                                        <p:tgtEl>
                                          <p:spTgt spid="6"/>
                                        </p:tgtEl>
                                      </p:cBhvr>
                                    </p:animEffect>
                                  </p:childTnLst>
                                </p:cTn>
                              </p:par>
                            </p:childTnLst>
                          </p:cTn>
                        </p:par>
                        <p:par>
                          <p:cTn id="33" fill="hold">
                            <p:stCondLst>
                              <p:cond delay="500"/>
                            </p:stCondLst>
                            <p:childTnLst>
                              <p:par>
                                <p:cTn id="34" presetID="16" presetClass="entr" presetSubtype="42"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outHorizontal)">
                                      <p:cBhvr>
                                        <p:cTn id="36" dur="500"/>
                                        <p:tgtEl>
                                          <p:spTgt spid="18"/>
                                        </p:tgtEl>
                                      </p:cBhvr>
                                    </p:animEffect>
                                  </p:childTnLst>
                                </p:cTn>
                              </p:par>
                            </p:childTnLst>
                          </p:cTn>
                        </p:par>
                        <p:par>
                          <p:cTn id="37" fill="hold">
                            <p:stCondLst>
                              <p:cond delay="1000"/>
                            </p:stCondLst>
                            <p:childTnLst>
                              <p:par>
                                <p:cTn id="38" presetID="6" presetClass="entr" presetSubtype="32"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out)">
                                      <p:cBhvr>
                                        <p:cTn id="40" dur="75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9A2D64F2-CE26-D0F1-222F-28C6387E0B93}"/>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27BD49E0-BF4E-77B7-A6A9-543CABD32A34}"/>
              </a:ext>
            </a:extLst>
          </p:cNvPr>
          <p:cNvGrpSpPr/>
          <p:nvPr/>
        </p:nvGrpSpPr>
        <p:grpSpPr>
          <a:xfrm>
            <a:off x="4082705" y="120571"/>
            <a:ext cx="4828108" cy="1105118"/>
            <a:chOff x="4082705" y="120571"/>
            <a:chExt cx="4828108" cy="1105118"/>
          </a:xfrm>
        </p:grpSpPr>
        <p:pic>
          <p:nvPicPr>
            <p:cNvPr id="14" name="Imagen 13">
              <a:extLst>
                <a:ext uri="{FF2B5EF4-FFF2-40B4-BE49-F238E27FC236}">
                  <a16:creationId xmlns:a16="http://schemas.microsoft.com/office/drawing/2014/main" id="{495A2A81-105D-BACF-B8DC-2AA96E60114C}"/>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8149306" y="120571"/>
              <a:ext cx="761507" cy="1101600"/>
            </a:xfrm>
            <a:prstGeom prst="rect">
              <a:avLst/>
            </a:prstGeom>
          </p:spPr>
        </p:pic>
        <p:sp>
          <p:nvSpPr>
            <p:cNvPr id="7" name="Rectángulo: esquinas redondeadas 6">
              <a:extLst>
                <a:ext uri="{FF2B5EF4-FFF2-40B4-BE49-F238E27FC236}">
                  <a16:creationId xmlns:a16="http://schemas.microsoft.com/office/drawing/2014/main" id="{B11A5164-1ED1-1D5B-F37E-71FB487943F7}"/>
                </a:ext>
              </a:extLst>
            </p:cNvPr>
            <p:cNvSpPr/>
            <p:nvPr/>
          </p:nvSpPr>
          <p:spPr>
            <a:xfrm>
              <a:off x="4082705" y="124924"/>
              <a:ext cx="4238532" cy="1100765"/>
            </a:xfrm>
            <a:prstGeom prst="roundRect">
              <a:avLst/>
            </a:prstGeom>
            <a:solidFill>
              <a:srgbClr val="8892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9463AA1D-0DC2-ABB3-8134-2E94CF2739E2}"/>
                </a:ext>
              </a:extLst>
            </p:cNvPr>
            <p:cNvSpPr txBox="1"/>
            <p:nvPr/>
          </p:nvSpPr>
          <p:spPr>
            <a:xfrm>
              <a:off x="4149197" y="213392"/>
              <a:ext cx="4238532" cy="923330"/>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Jaké poučení si můžeme vzít ze zkušenosti učedníků po Ježíšově n</a:t>
              </a:r>
              <a:r>
                <a:rPr lang="cs-CZ" b="1" dirty="0">
                  <a:solidFill>
                    <a:schemeClr val="bg1"/>
                  </a:solidFill>
                  <a:effectLst>
                    <a:outerShdw blurRad="38100" dist="38100" dir="2700000" algn="tl">
                      <a:srgbClr val="000000">
                        <a:alpha val="43137"/>
                      </a:srgbClr>
                    </a:outerShdw>
                  </a:effectLst>
                </a:rPr>
                <a:t>a</a:t>
              </a:r>
              <a:r>
                <a:rPr lang="es-ES" b="1" dirty="0">
                  <a:solidFill>
                    <a:schemeClr val="bg1"/>
                  </a:solidFill>
                  <a:effectLst>
                    <a:outerShdw blurRad="38100" dist="38100" dir="2700000" algn="tl">
                      <a:srgbClr val="000000">
                        <a:alpha val="43137"/>
                      </a:srgbClr>
                    </a:outerShdw>
                  </a:effectLst>
                </a:rPr>
                <a:t>nebe</a:t>
              </a:r>
              <a:r>
                <a:rPr lang="cs-CZ" b="1" dirty="0">
                  <a:solidFill>
                    <a:schemeClr val="bg1"/>
                  </a:solidFill>
                  <a:effectLst>
                    <a:outerShdw blurRad="38100" dist="38100" dir="2700000" algn="tl">
                      <a:srgbClr val="000000">
                        <a:alpha val="43137"/>
                      </a:srgbClr>
                    </a:outerShdw>
                  </a:effectLst>
                </a:rPr>
                <a:t>vstoupení</a:t>
              </a:r>
              <a:r>
                <a:rPr lang="es-ES" b="1" dirty="0">
                  <a:solidFill>
                    <a:schemeClr val="bg1"/>
                  </a:solidFill>
                  <a:effectLst>
                    <a:outerShdw blurRad="38100" dist="38100" dir="2700000" algn="tl">
                      <a:srgbClr val="000000">
                        <a:alpha val="43137"/>
                      </a:srgbClr>
                    </a:outerShdw>
                  </a:effectLst>
                </a:rPr>
                <a:t>?</a:t>
              </a:r>
              <a:endPar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2" name="Grupo 1">
            <a:extLst>
              <a:ext uri="{FF2B5EF4-FFF2-40B4-BE49-F238E27FC236}">
                <a16:creationId xmlns:a16="http://schemas.microsoft.com/office/drawing/2014/main" id="{370FCFEA-51C8-7379-6698-A3AB287026C7}"/>
              </a:ext>
            </a:extLst>
          </p:cNvPr>
          <p:cNvGrpSpPr/>
          <p:nvPr/>
        </p:nvGrpSpPr>
        <p:grpSpPr>
          <a:xfrm>
            <a:off x="3354444" y="122082"/>
            <a:ext cx="761507" cy="1103607"/>
            <a:chOff x="3354444" y="122082"/>
            <a:chExt cx="761507" cy="1103607"/>
          </a:xfrm>
        </p:grpSpPr>
        <p:pic>
          <p:nvPicPr>
            <p:cNvPr id="6" name="Imagen 5">
              <a:extLst>
                <a:ext uri="{FF2B5EF4-FFF2-40B4-BE49-F238E27FC236}">
                  <a16:creationId xmlns:a16="http://schemas.microsoft.com/office/drawing/2014/main" id="{56F5A06D-6768-5B4F-3567-D0868767AA54}"/>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54444" y="122082"/>
              <a:ext cx="761507" cy="1103607"/>
            </a:xfrm>
            <a:prstGeom prst="rect">
              <a:avLst/>
            </a:prstGeom>
          </p:spPr>
        </p:pic>
        <p:sp>
          <p:nvSpPr>
            <p:cNvPr id="9" name="CuadroTexto 8">
              <a:extLst>
                <a:ext uri="{FF2B5EF4-FFF2-40B4-BE49-F238E27FC236}">
                  <a16:creationId xmlns:a16="http://schemas.microsoft.com/office/drawing/2014/main" id="{A8B00758-C07E-5738-70AC-783897D9B863}"/>
                </a:ext>
              </a:extLst>
            </p:cNvPr>
            <p:cNvSpPr txBox="1"/>
            <p:nvPr/>
          </p:nvSpPr>
          <p:spPr>
            <a:xfrm>
              <a:off x="3444480" y="431524"/>
              <a:ext cx="59037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13</a:t>
              </a:r>
            </a:p>
          </p:txBody>
        </p:sp>
      </p:grpSp>
      <p:sp>
        <p:nvSpPr>
          <p:cNvPr id="3" name="CuadroTexto 2">
            <a:extLst>
              <a:ext uri="{FF2B5EF4-FFF2-40B4-BE49-F238E27FC236}">
                <a16:creationId xmlns:a16="http://schemas.microsoft.com/office/drawing/2014/main" id="{ACFD5A41-6F5C-E87A-FB0D-9EAC8AFA24D2}"/>
              </a:ext>
            </a:extLst>
          </p:cNvPr>
          <p:cNvSpPr txBox="1"/>
          <p:nvPr/>
        </p:nvSpPr>
        <p:spPr>
          <a:xfrm>
            <a:off x="156028" y="1327079"/>
            <a:ext cx="11879943" cy="4524315"/>
          </a:xfrm>
          <a:prstGeom prst="rect">
            <a:avLst/>
          </a:prstGeom>
          <a:noFill/>
        </p:spPr>
        <p:txBody>
          <a:bodyPr wrap="square">
            <a:spAutoFit/>
          </a:bodyPr>
          <a:lstStyle/>
          <a:p>
            <a:r>
              <a:rPr lang="es-ES" b="1" dirty="0"/>
              <a:t>Když se učedníci sešli po nanebevstoupení svého Pána, přednesli Otci prosby ve jménu Ježíšově. S úctou a bázní se sklonili v modlitbě a opakovali si Ježíšovo zaslíbení: “Budete-li Otce o něco prosit, dá vám to v mém jménu. Dosud jste za nic neprosili v mém jménu, proste, a dostane se vám, aby byla vaše radost dovršena” Jan 16,23.24. Pozvedli ruku víry výše a výše s pádným tvrzením: “Vždyť Kristus Ježíš, který zemřel a který byl vzkříšen, je na pravici Boží a přimlouvá se za nás” Římanům 8,34. Letnice jim pak přinesly přítomnost Utěšitele, o němž Kristus pravil: “Bude ve vás. ”A dále pravil: “Prospěje vám, abych odešel. Když neodejdu, Přímluvce k vám nepřijde. Odejdu-li, pošlu ho k vám” Jan 14,17;16,7. Od té chvíle přebýval Kristus skrze Ducha trvale v srdcích svých následovníků. Jejich společenství s ním bylo nyní těsnější, než když byl s nimi osobně. Světlo, láska a moc Krista, který v nich přebýval, z nich vyzařovaly, takže lidé při pohledu na ně “se divili; poznávali, že bývali s Ježíšem” Skutky 4,13.Vším, čím byl Kristus učedníkům, chce být svým následovníkům i dnes, neboť ve své poslední modlitbě, kdy se kolem něho shromáždil malý hlouček učedníků, pravil: “Prosím nejen za tyto, nýbrž i za ty, kteří pro jejich slovo uvěří ve mne” Jan 17,20.Ježíš se modlil za nás a prosil, abychom byli jedno s ním, jako je on jedno s Otcem. Jaká to jednota! Spasitel pravil o sobě: “Syn nemůže sám ze sebe činit nic;” “Otec, který ve mně přebývá, činí své skutky” Jan 5,19; 14,10. Přebývá-li Kristus v našich srdcích, bude v nás působit “i vůli i čin pro dobré rozhodnutí” Filipským 2,13. Budeme pracovat tak, jak pracoval on; budeme proje-  vovat téhož ducha. A tak, milujeme-li a přebýváme-li v Něm, budeme růst“cele v něj, který je hlava, to je Kristus” Efezským 4,15</a:t>
            </a:r>
          </a:p>
        </p:txBody>
      </p:sp>
      <p:pic>
        <p:nvPicPr>
          <p:cNvPr id="4" name="Imagen 3" descr="Un grupo de personas de pie&#10;&#10;El contenido generado por IA puede ser incorrecto.">
            <a:extLst>
              <a:ext uri="{FF2B5EF4-FFF2-40B4-BE49-F238E27FC236}">
                <a16:creationId xmlns:a16="http://schemas.microsoft.com/office/drawing/2014/main" id="{D36B9032-5F08-1EF4-7D8D-AB084F8619C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31456"/>
          <a:stretch>
            <a:fillRect/>
          </a:stretch>
        </p:blipFill>
        <p:spPr>
          <a:xfrm>
            <a:off x="135924" y="122082"/>
            <a:ext cx="2956606" cy="1143804"/>
          </a:xfrm>
          <a:prstGeom prst="roundRect">
            <a:avLst>
              <a:gd name="adj" fmla="val 4167"/>
            </a:avLst>
          </a:prstGeom>
          <a:solidFill>
            <a:srgbClr val="FFFFFF"/>
          </a:solidFill>
          <a:ln w="76200" cap="sq">
            <a:solidFill>
              <a:srgbClr val="88924E"/>
            </a:solidFill>
            <a:miter lim="800000"/>
          </a:ln>
          <a:effectLst/>
          <a:scene3d>
            <a:camera prst="orthographicFront"/>
            <a:lightRig rig="threePt" dir="t">
              <a:rot lat="0" lon="0" rev="2700000"/>
            </a:lightRig>
          </a:scene3d>
          <a:sp3d>
            <a:bevelT h="38100"/>
            <a:contourClr>
              <a:srgbClr val="C0C0C0"/>
            </a:contourClr>
          </a:sp3d>
        </p:spPr>
      </p:pic>
      <p:pic>
        <p:nvPicPr>
          <p:cNvPr id="10" name="Imagen 9" descr="Un grupo de personas en un escenario&#10;&#10;El contenido generado por IA puede ser incorrecto.">
            <a:extLst>
              <a:ext uri="{FF2B5EF4-FFF2-40B4-BE49-F238E27FC236}">
                <a16:creationId xmlns:a16="http://schemas.microsoft.com/office/drawing/2014/main" id="{AE334494-CB47-3DD8-BAEB-3EF12B16B2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728" y="90454"/>
            <a:ext cx="2830337" cy="1143804"/>
          </a:xfrm>
          <a:prstGeom prst="roundRect">
            <a:avLst>
              <a:gd name="adj" fmla="val 4167"/>
            </a:avLst>
          </a:prstGeom>
          <a:solidFill>
            <a:srgbClr val="FFFFFF"/>
          </a:solidFill>
          <a:ln w="76200" cap="sq">
            <a:solidFill>
              <a:srgbClr val="88924E"/>
            </a:solidFill>
            <a:miter lim="800000"/>
          </a:ln>
          <a:effectLst/>
          <a:scene3d>
            <a:camera prst="orthographicFront"/>
            <a:lightRig rig="threePt" dir="t">
              <a:rot lat="0" lon="0" rev="2700000"/>
            </a:lightRig>
          </a:scene3d>
          <a:sp3d>
            <a:bevelT h="38100"/>
            <a:contourClr>
              <a:srgbClr val="C0C0C0"/>
            </a:contourClr>
          </a:sp3d>
        </p:spPr>
      </p:pic>
      <p:pic>
        <p:nvPicPr>
          <p:cNvPr id="11" name="Imagen 10">
            <a:hlinkClick r:id="rId7" action="ppaction://hlinksldjump"/>
            <a:extLst>
              <a:ext uri="{FF2B5EF4-FFF2-40B4-BE49-F238E27FC236}">
                <a16:creationId xmlns:a16="http://schemas.microsoft.com/office/drawing/2014/main" id="{7C711D8F-BF61-12FF-5DF3-2C6864928EB5}"/>
              </a:ext>
            </a:extLst>
          </p:cNvPr>
          <p:cNvPicPr>
            <a:picLocks noChangeAspect="1"/>
          </p:cNvPicPr>
          <p:nvPr/>
        </p:nvPicPr>
        <p:blipFill>
          <a:blip r:embed="rId8">
            <a:duotone>
              <a:prstClr val="black"/>
              <a:schemeClr val="accent6">
                <a:tint val="45000"/>
                <a:satMod val="400000"/>
              </a:schemeClr>
            </a:duotone>
          </a:blip>
          <a:stretch>
            <a:fillRect/>
          </a:stretch>
        </p:blipFill>
        <p:spPr>
          <a:xfrm>
            <a:off x="11399838" y="6132513"/>
            <a:ext cx="725487" cy="725487"/>
          </a:xfrm>
          <a:prstGeom prst="rect">
            <a:avLst/>
          </a:prstGeom>
          <a:ln>
            <a:noFill/>
          </a:ln>
        </p:spPr>
      </p:pic>
    </p:spTree>
    <p:extLst>
      <p:ext uri="{BB962C8B-B14F-4D97-AF65-F5344CB8AC3E}">
        <p14:creationId xmlns:p14="http://schemas.microsoft.com/office/powerpoint/2010/main" val="1387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par>
                          <p:cTn id="15" fill="hold">
                            <p:stCondLst>
                              <p:cond delay="1000"/>
                            </p:stCondLst>
                            <p:childTnLst>
                              <p:par>
                                <p:cTn id="16" presetID="2" presetClass="entr" presetSubtype="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17EB3D-12DB-A698-EE00-D4514E791D41}"/>
              </a:ext>
            </a:extLst>
          </p:cNvPr>
          <p:cNvSpPr txBox="1"/>
          <p:nvPr/>
        </p:nvSpPr>
        <p:spPr>
          <a:xfrm>
            <a:off x="352424" y="3172242"/>
            <a:ext cx="11610975" cy="3267176"/>
          </a:xfrm>
          <a:prstGeom prst="rect">
            <a:avLst/>
          </a:prstGeom>
          <a:noFill/>
        </p:spPr>
        <p:txBody>
          <a:bodyPr wrap="square">
            <a:spAutoFit/>
            <a:scene3d>
              <a:camera prst="orthographicFront"/>
              <a:lightRig rig="threePt" dir="t"/>
            </a:scene3d>
            <a:sp3d extrusionH="57150">
              <a:bevelT w="38100" h="38100"/>
            </a:sp3d>
          </a:bodyPr>
          <a:lstStyle/>
          <a:p>
            <a:pPr marL="571500" lvl="0" indent="-571500">
              <a:lnSpc>
                <a:spcPct val="200000"/>
              </a:lnSpc>
              <a:buFont typeface="Wingdings 3" panose="05040102010807070707" pitchFamily="18" charset="2"/>
              <a:buChar char=""/>
              <a:defRPr/>
            </a:pPr>
            <a:r>
              <a:rPr kumimoji="0" lang="cs-CZ"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K</a:t>
            </a:r>
            <a:r>
              <a:rPr kumimoji="0" lang="es-ES"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apít</a:t>
            </a:r>
            <a:r>
              <a:rPr kumimoji="0" lang="cs-CZ"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o</a:t>
            </a:r>
            <a:r>
              <a:rPr kumimoji="0" lang="es-ES"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l</a:t>
            </a:r>
            <a:r>
              <a:rPr kumimoji="0" lang="cs-CZ"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a</a:t>
            </a:r>
            <a:r>
              <a:rPr kumimoji="0" lang="es-ES"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 7: “</a:t>
            </a:r>
            <a:r>
              <a:rPr kumimoji="0" lang="cs-CZ"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Zkouška učednictví</a:t>
            </a:r>
            <a:r>
              <a:rPr kumimoji="0" lang="es-ES" sz="3600" b="1" i="0" u="none" strike="noStrike" kern="1200" cap="none" spc="0" normalizeH="0" baseline="0" noProof="0" dirty="0">
                <a:ln>
                  <a:noFill/>
                </a:ln>
                <a:solidFill>
                  <a:srgbClr val="109C97"/>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a:t>
            </a:r>
            <a:endParaRPr kumimoji="0" lang="es-ES" sz="3600" b="1" i="0" u="none" strike="noStrike" kern="1200" cap="none" spc="0" normalizeH="0" baseline="0" noProof="0" dirty="0">
              <a:ln>
                <a:noFill/>
              </a:ln>
              <a:solidFill>
                <a:srgbClr val="109C97"/>
              </a:solidFill>
              <a:effectLst/>
              <a:uLnTx/>
              <a:uFillTx/>
              <a:latin typeface="Aptos" panose="02110004020202020204"/>
            </a:endParaRPr>
          </a:p>
          <a:p>
            <a:pPr marL="571500" lvl="0" indent="-571500">
              <a:lnSpc>
                <a:spcPct val="200000"/>
              </a:lnSpc>
              <a:buFont typeface="Wingdings 3" panose="05040102010807070707" pitchFamily="18" charset="2"/>
              <a:buChar char=""/>
              <a:defRPr/>
            </a:pPr>
            <a:r>
              <a:rPr kumimoji="0" lang="cs-CZ"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K</a:t>
            </a:r>
            <a:r>
              <a:rPr kumimoji="0" lang="es-ES"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apít</a:t>
            </a:r>
            <a:r>
              <a:rPr kumimoji="0" lang="cs-CZ"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o</a:t>
            </a:r>
            <a:r>
              <a:rPr kumimoji="0" lang="es-ES"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l</a:t>
            </a:r>
            <a:r>
              <a:rPr kumimoji="0" lang="cs-CZ"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a</a:t>
            </a:r>
            <a:r>
              <a:rPr kumimoji="0" lang="es-ES"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 8: “</a:t>
            </a:r>
            <a:r>
              <a:rPr kumimoji="0" lang="cs-CZ"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Růst v Kristu</a:t>
            </a:r>
            <a:r>
              <a:rPr kumimoji="0" lang="es-ES" sz="3600" b="1" i="0" u="none" strike="noStrike" kern="1200" cap="none" spc="0" normalizeH="0" baseline="0" noProof="0" dirty="0">
                <a:ln>
                  <a:noFill/>
                </a:ln>
                <a:solidFill>
                  <a:srgbClr val="D86ECC"/>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a:t>
            </a:r>
            <a:endParaRPr kumimoji="0" lang="es-ES" sz="3600" b="1" i="0" u="none" strike="noStrike" kern="1200" cap="none" spc="0" normalizeH="0" baseline="0" noProof="0" dirty="0">
              <a:ln>
                <a:noFill/>
              </a:ln>
              <a:solidFill>
                <a:srgbClr val="D86ECC"/>
              </a:solidFill>
              <a:effectLst/>
              <a:uLnTx/>
              <a:uFillTx/>
              <a:latin typeface="Aptos" panose="02110004020202020204"/>
            </a:endParaRPr>
          </a:p>
          <a:p>
            <a:pPr marL="571500" lvl="0" indent="-571500">
              <a:lnSpc>
                <a:spcPct val="200000"/>
              </a:lnSpc>
              <a:buFont typeface="Wingdings 3" panose="05040102010807070707" pitchFamily="18" charset="2"/>
              <a:buChar char=""/>
              <a:defRPr/>
            </a:pPr>
            <a:r>
              <a:rPr lang="cs-CZ" sz="3600" b="1" dirty="0">
                <a:solidFill>
                  <a:srgbClr val="7030A0"/>
                </a:solidFill>
                <a:hlinkClick r:id="rId5" action="ppaction://hlinksldjump">
                  <a:extLst>
                    <a:ext uri="{A12FA001-AC4F-418D-AE19-62706E023703}">
                      <ahyp:hlinkClr xmlns:ahyp="http://schemas.microsoft.com/office/drawing/2018/hyperlinkcolor" val="tx"/>
                    </a:ext>
                  </a:extLst>
                </a:hlinkClick>
              </a:rPr>
              <a:t>K</a:t>
            </a:r>
            <a:r>
              <a:rPr lang="es-ES" sz="3600" b="1" dirty="0">
                <a:solidFill>
                  <a:srgbClr val="7030A0"/>
                </a:solidFill>
                <a:hlinkClick r:id="rId5" action="ppaction://hlinksldjump">
                  <a:extLst>
                    <a:ext uri="{A12FA001-AC4F-418D-AE19-62706E023703}">
                      <ahyp:hlinkClr xmlns:ahyp="http://schemas.microsoft.com/office/drawing/2018/hyperlinkcolor" val="tx"/>
                    </a:ext>
                  </a:extLst>
                </a:hlinkClick>
              </a:rPr>
              <a:t>apít</a:t>
            </a:r>
            <a:r>
              <a:rPr lang="cs-CZ" sz="3600" b="1" dirty="0">
                <a:solidFill>
                  <a:srgbClr val="7030A0"/>
                </a:solidFill>
                <a:hlinkClick r:id="rId5" action="ppaction://hlinksldjump">
                  <a:extLst>
                    <a:ext uri="{A12FA001-AC4F-418D-AE19-62706E023703}">
                      <ahyp:hlinkClr xmlns:ahyp="http://schemas.microsoft.com/office/drawing/2018/hyperlinkcolor" val="tx"/>
                    </a:ext>
                  </a:extLst>
                </a:hlinkClick>
              </a:rPr>
              <a:t>o</a:t>
            </a:r>
            <a:r>
              <a:rPr lang="es-ES" sz="3600" b="1" dirty="0">
                <a:solidFill>
                  <a:srgbClr val="7030A0"/>
                </a:solidFill>
                <a:hlinkClick r:id="rId5" action="ppaction://hlinksldjump">
                  <a:extLst>
                    <a:ext uri="{A12FA001-AC4F-418D-AE19-62706E023703}">
                      <ahyp:hlinkClr xmlns:ahyp="http://schemas.microsoft.com/office/drawing/2018/hyperlinkcolor" val="tx"/>
                    </a:ext>
                  </a:extLst>
                </a:hlinkClick>
              </a:rPr>
              <a:t>l</a:t>
            </a:r>
            <a:r>
              <a:rPr lang="cs-CZ" sz="3600" b="1" dirty="0">
                <a:solidFill>
                  <a:srgbClr val="7030A0"/>
                </a:solidFill>
                <a:hlinkClick r:id="rId5" action="ppaction://hlinksldjump">
                  <a:extLst>
                    <a:ext uri="{A12FA001-AC4F-418D-AE19-62706E023703}">
                      <ahyp:hlinkClr xmlns:ahyp="http://schemas.microsoft.com/office/drawing/2018/hyperlinkcolor" val="tx"/>
                    </a:ext>
                  </a:extLst>
                </a:hlinkClick>
              </a:rPr>
              <a:t>a</a:t>
            </a:r>
            <a:r>
              <a:rPr lang="es-ES" sz="3600" b="1" dirty="0">
                <a:solidFill>
                  <a:srgbClr val="7030A0"/>
                </a:solidFill>
                <a:hlinkClick r:id="rId5" action="ppaction://hlinksldjump">
                  <a:extLst>
                    <a:ext uri="{A12FA001-AC4F-418D-AE19-62706E023703}">
                      <ahyp:hlinkClr xmlns:ahyp="http://schemas.microsoft.com/office/drawing/2018/hyperlinkcolor" val="tx"/>
                    </a:ext>
                  </a:extLst>
                </a:hlinkClick>
              </a:rPr>
              <a:t> 9: “</a:t>
            </a:r>
            <a:r>
              <a:rPr lang="cs-CZ" sz="3600" b="1" dirty="0">
                <a:solidFill>
                  <a:srgbClr val="7030A0"/>
                </a:solidFill>
                <a:hlinkClick r:id="rId5" action="ppaction://hlinksldjump">
                  <a:extLst>
                    <a:ext uri="{A12FA001-AC4F-418D-AE19-62706E023703}">
                      <ahyp:hlinkClr xmlns:ahyp="http://schemas.microsoft.com/office/drawing/2018/hyperlinkcolor" val="tx"/>
                    </a:ext>
                  </a:extLst>
                </a:hlinkClick>
              </a:rPr>
              <a:t>Dílo a život</a:t>
            </a:r>
            <a:r>
              <a:rPr lang="es-ES" sz="3600" b="1" dirty="0">
                <a:solidFill>
                  <a:srgbClr val="7030A0"/>
                </a:solidFill>
                <a:hlinkClick r:id="rId5" action="ppaction://hlinksldjump">
                  <a:extLst>
                    <a:ext uri="{A12FA001-AC4F-418D-AE19-62706E023703}">
                      <ahyp:hlinkClr xmlns:ahyp="http://schemas.microsoft.com/office/drawing/2018/hyperlinkcolor" val="tx"/>
                    </a:ext>
                  </a:extLst>
                </a:hlinkClick>
              </a:rPr>
              <a:t>”</a:t>
            </a:r>
            <a:endParaRPr lang="es-ES" sz="3600" b="1" dirty="0">
              <a:solidFill>
                <a:srgbClr val="7030A0"/>
              </a:solidFill>
            </a:endParaRPr>
          </a:p>
        </p:txBody>
      </p:sp>
      <p:sp>
        <p:nvSpPr>
          <p:cNvPr id="5" name="CuadroTexto 4">
            <a:extLst>
              <a:ext uri="{FF2B5EF4-FFF2-40B4-BE49-F238E27FC236}">
                <a16:creationId xmlns:a16="http://schemas.microsoft.com/office/drawing/2014/main" id="{5C3253C9-2EEF-F0EE-608F-C19026BA0C2E}"/>
              </a:ext>
            </a:extLst>
          </p:cNvPr>
          <p:cNvSpPr txBox="1"/>
          <p:nvPr/>
        </p:nvSpPr>
        <p:spPr>
          <a:xfrm>
            <a:off x="3323359" y="1460489"/>
            <a:ext cx="5545282" cy="1107996"/>
          </a:xfrm>
          <a:prstGeom prst="rect">
            <a:avLst/>
          </a:prstGeom>
          <a:solidFill>
            <a:schemeClr val="accent4">
              <a:lumMod val="75000"/>
            </a:schemeClr>
          </a:solidFill>
          <a:ln>
            <a:solidFill>
              <a:schemeClr val="accent2">
                <a:lumMod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3</a:t>
            </a:r>
            <a:r>
              <a:rPr kumimoji="0" lang="cs-CZ"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část</a:t>
            </a:r>
            <a:endParaRPr kumimoji="0" lang="es-E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A1798E01-CE41-8D65-2779-05912005A3B8}"/>
              </a:ext>
            </a:extLst>
          </p:cNvPr>
          <p:cNvSpPr txBox="1"/>
          <p:nvPr/>
        </p:nvSpPr>
        <p:spPr>
          <a:xfrm>
            <a:off x="271462" y="8917"/>
            <a:ext cx="11772900" cy="1292662"/>
          </a:xfrm>
          <a:prstGeom prst="rect">
            <a:avLst/>
          </a:prstGeom>
          <a:noFill/>
        </p:spPr>
        <p:txBody>
          <a:bodyPr wrap="square" rtlCol="0">
            <a:spAutoFit/>
          </a:bodyPr>
          <a:lstStyle/>
          <a:p>
            <a:pPr lvl="0">
              <a:defRPr/>
            </a:pPr>
            <a:r>
              <a:rPr lang="es-ES" b="1" dirty="0">
                <a:solidFill>
                  <a:prstClr val="black"/>
                </a:solidFill>
              </a:rPr>
              <a:t>Tyto prezentace jsou vytvořeny na pokladech knihy „Cesta ke Kristu“ od Elen Gould Whiteové a studijního materiálu, který vydal institut knih EGW.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Aptos" panose="02110004020202020204"/>
                <a:ea typeface="+mn-ea"/>
                <a:cs typeface="+mn-cs"/>
              </a:rPr>
              <a:t>Knihu si můžete stáhnout nebo přečíst</a:t>
            </a: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 n</a:t>
            </a:r>
            <a:r>
              <a:rPr kumimoji="0" lang="cs-CZ" sz="1800" b="1" i="0" u="none" strike="noStrike" kern="1200" cap="none" spc="0" normalizeH="0" baseline="0" noProof="0" dirty="0">
                <a:ln>
                  <a:noFill/>
                </a:ln>
                <a:solidFill>
                  <a:prstClr val="black"/>
                </a:solidFill>
                <a:effectLst/>
                <a:uLnTx/>
                <a:uFillTx/>
                <a:latin typeface="Aptos" panose="02110004020202020204"/>
                <a:ea typeface="+mn-ea"/>
                <a:cs typeface="+mn-cs"/>
              </a:rPr>
              <a:t>a</a:t>
            </a: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 sz="24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hlinkClick r:id="rId6">
                  <a:extLst>
                    <a:ext uri="{A12FA001-AC4F-418D-AE19-62706E023703}">
                      <ahyp:hlinkClr xmlns:ahyp="http://schemas.microsoft.com/office/drawing/2018/hyperlinkcolor" val="tx"/>
                    </a:ext>
                  </a:extLst>
                </a:hlinkClick>
              </a:rPr>
              <a:t>https://egwwritings.org/book/b</a:t>
            </a:r>
            <a:r>
              <a:rPr kumimoji="0" lang="cs-CZ" sz="24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2804</a:t>
            </a:r>
            <a:r>
              <a:rPr kumimoji="0" lang="es-ES" sz="24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 </a:t>
            </a:r>
          </a:p>
          <a:p>
            <a:pPr lvl="0">
              <a:defRPr/>
            </a:pPr>
            <a:r>
              <a:rPr lang="es-ES" b="1" dirty="0">
                <a:solidFill>
                  <a:prstClr val="black"/>
                </a:solidFill>
              </a:rPr>
              <a:t>Přečtěte si příslušnou kapitolu v knize a odpovězte na tyto otázky. Kliknutím na kapitolu se k ní dostanete.</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17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a:extLst>
            <a:ext uri="{FF2B5EF4-FFF2-40B4-BE49-F238E27FC236}">
              <a16:creationId xmlns:a16="http://schemas.microsoft.com/office/drawing/2014/main" id="{2B23B64E-622D-79B5-EC8D-05E56440B3F1}"/>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91DCF48-92E6-A592-AC03-49063FEBAF60}"/>
              </a:ext>
            </a:extLst>
          </p:cNvPr>
          <p:cNvSpPr txBox="1"/>
          <p:nvPr/>
        </p:nvSpPr>
        <p:spPr>
          <a:xfrm>
            <a:off x="95024" y="64548"/>
            <a:ext cx="438172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K</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apít</a:t>
            </a: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o</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l</a:t>
            </a: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a</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9: “</a:t>
            </a: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Dílo a život</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a:t>
            </a:r>
          </a:p>
        </p:txBody>
      </p:sp>
      <p:grpSp>
        <p:nvGrpSpPr>
          <p:cNvPr id="17" name="Grupo 16">
            <a:extLst>
              <a:ext uri="{FF2B5EF4-FFF2-40B4-BE49-F238E27FC236}">
                <a16:creationId xmlns:a16="http://schemas.microsoft.com/office/drawing/2014/main" id="{6F6E08E4-74F2-A543-09E7-DFE06593DBF1}"/>
              </a:ext>
            </a:extLst>
          </p:cNvPr>
          <p:cNvGrpSpPr/>
          <p:nvPr/>
        </p:nvGrpSpPr>
        <p:grpSpPr>
          <a:xfrm>
            <a:off x="636626" y="455109"/>
            <a:ext cx="7505430" cy="649773"/>
            <a:chOff x="636626" y="455109"/>
            <a:chExt cx="7505430" cy="649773"/>
          </a:xfrm>
        </p:grpSpPr>
        <p:pic>
          <p:nvPicPr>
            <p:cNvPr id="9" name="Imagen 8">
              <a:extLst>
                <a:ext uri="{FF2B5EF4-FFF2-40B4-BE49-F238E27FC236}">
                  <a16:creationId xmlns:a16="http://schemas.microsoft.com/office/drawing/2014/main" id="{82E710E3-15DB-F4F4-CD26-CFAA977C5FDA}"/>
                </a:ext>
              </a:extLst>
            </p:cNvPr>
            <p:cNvPicPr preferRelativeResize="0">
              <a:picLocks/>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flipH="1">
              <a:off x="7551685" y="455109"/>
              <a:ext cx="590371" cy="649773"/>
            </a:xfrm>
            <a:prstGeom prst="rect">
              <a:avLst/>
            </a:prstGeom>
            <a:effectLst>
              <a:outerShdw blurRad="50800" dist="38100" dir="2700000" algn="tl" rotWithShape="0">
                <a:prstClr val="black">
                  <a:alpha val="40000"/>
                </a:prstClr>
              </a:outerShdw>
            </a:effectLst>
          </p:spPr>
        </p:pic>
        <p:sp>
          <p:nvSpPr>
            <p:cNvPr id="11" name="Diagrama de flujo: entrada manual 10">
              <a:extLst>
                <a:ext uri="{FF2B5EF4-FFF2-40B4-BE49-F238E27FC236}">
                  <a16:creationId xmlns:a16="http://schemas.microsoft.com/office/drawing/2014/main" id="{DDA1D594-D878-EEF7-B07F-8A59B5DFDA4A}"/>
                </a:ext>
              </a:extLst>
            </p:cNvPr>
            <p:cNvSpPr/>
            <p:nvPr/>
          </p:nvSpPr>
          <p:spPr>
            <a:xfrm>
              <a:off x="636626" y="455109"/>
              <a:ext cx="6930735" cy="649773"/>
            </a:xfrm>
            <a:prstGeom prst="flowChartManualInput">
              <a:avLst/>
            </a:prstGeom>
            <a:blipFill dpi="0"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Grupo 2">
            <a:extLst>
              <a:ext uri="{FF2B5EF4-FFF2-40B4-BE49-F238E27FC236}">
                <a16:creationId xmlns:a16="http://schemas.microsoft.com/office/drawing/2014/main" id="{5495BEC6-A7EB-D04A-EF3D-6E78A29DB8AD}"/>
              </a:ext>
            </a:extLst>
          </p:cNvPr>
          <p:cNvGrpSpPr/>
          <p:nvPr/>
        </p:nvGrpSpPr>
        <p:grpSpPr>
          <a:xfrm>
            <a:off x="46256" y="581707"/>
            <a:ext cx="590371" cy="523175"/>
            <a:chOff x="46256" y="581707"/>
            <a:chExt cx="590371" cy="523175"/>
          </a:xfrm>
        </p:grpSpPr>
        <p:pic>
          <p:nvPicPr>
            <p:cNvPr id="10" name="Imagen 9">
              <a:extLst>
                <a:ext uri="{FF2B5EF4-FFF2-40B4-BE49-F238E27FC236}">
                  <a16:creationId xmlns:a16="http://schemas.microsoft.com/office/drawing/2014/main" id="{625E4493-F97C-6867-7E97-AA3BE49AE756}"/>
                </a:ext>
              </a:extLst>
            </p:cNvPr>
            <p:cNvPicPr preferRelativeResize="0">
              <a:picLocks/>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46256" y="581707"/>
              <a:ext cx="590371" cy="523175"/>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20F9A3E9-C40E-B3A0-1078-472C21979B1D}"/>
                </a:ext>
              </a:extLst>
            </p:cNvPr>
            <p:cNvSpPr txBox="1"/>
            <p:nvPr/>
          </p:nvSpPr>
          <p:spPr>
            <a:xfrm>
              <a:off x="131892" y="602936"/>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19" name="Grupo 18">
            <a:extLst>
              <a:ext uri="{FF2B5EF4-FFF2-40B4-BE49-F238E27FC236}">
                <a16:creationId xmlns:a16="http://schemas.microsoft.com/office/drawing/2014/main" id="{7D35010E-4840-E4F8-A35C-21DBD1331491}"/>
              </a:ext>
            </a:extLst>
          </p:cNvPr>
          <p:cNvGrpSpPr/>
          <p:nvPr/>
        </p:nvGrpSpPr>
        <p:grpSpPr>
          <a:xfrm>
            <a:off x="4772563" y="4097051"/>
            <a:ext cx="7172054" cy="649773"/>
            <a:chOff x="4772563" y="4097051"/>
            <a:chExt cx="7172054" cy="649773"/>
          </a:xfrm>
        </p:grpSpPr>
        <p:pic>
          <p:nvPicPr>
            <p:cNvPr id="5" name="Imagen 4">
              <a:extLst>
                <a:ext uri="{FF2B5EF4-FFF2-40B4-BE49-F238E27FC236}">
                  <a16:creationId xmlns:a16="http://schemas.microsoft.com/office/drawing/2014/main" id="{54562A8C-6312-92EB-C30B-ADE3556E99D5}"/>
                </a:ext>
              </a:extLst>
            </p:cNvPr>
            <p:cNvPicPr preferRelativeResize="0">
              <a:picLocks/>
            </p:cNvPicPr>
            <p:nvPr/>
          </p:nvPicPr>
          <p:blipFill>
            <a:blip r:embed="rId3">
              <a:duotone>
                <a:prstClr val="black"/>
                <a:srgbClr val="FFFF99">
                  <a:tint val="45000"/>
                  <a:satMod val="400000"/>
                </a:srgbClr>
              </a:duotone>
              <a:extLst>
                <a:ext uri="{28A0092B-C50C-407E-A947-70E740481C1C}">
                  <a14:useLocalDpi xmlns:a14="http://schemas.microsoft.com/office/drawing/2010/main" val="0"/>
                </a:ext>
              </a:extLst>
            </a:blip>
            <a:srcRect/>
            <a:stretch/>
          </p:blipFill>
          <p:spPr>
            <a:xfrm flipH="1">
              <a:off x="11354246" y="4097051"/>
              <a:ext cx="590371" cy="649773"/>
            </a:xfrm>
            <a:prstGeom prst="rect">
              <a:avLst/>
            </a:prstGeom>
            <a:effectLst>
              <a:outerShdw blurRad="50800" dist="38100" dir="2700000" algn="tl" rotWithShape="0">
                <a:prstClr val="black">
                  <a:alpha val="40000"/>
                </a:prstClr>
              </a:outerShdw>
            </a:effectLst>
          </p:spPr>
        </p:pic>
        <p:sp>
          <p:nvSpPr>
            <p:cNvPr id="7" name="Diagrama de flujo: entrada manual 6">
              <a:extLst>
                <a:ext uri="{FF2B5EF4-FFF2-40B4-BE49-F238E27FC236}">
                  <a16:creationId xmlns:a16="http://schemas.microsoft.com/office/drawing/2014/main" id="{81218822-9E26-FA85-EB37-588DB18F8F19}"/>
                </a:ext>
              </a:extLst>
            </p:cNvPr>
            <p:cNvSpPr/>
            <p:nvPr/>
          </p:nvSpPr>
          <p:spPr>
            <a:xfrm>
              <a:off x="4772563" y="4097051"/>
              <a:ext cx="6581684" cy="649773"/>
            </a:xfrm>
            <a:prstGeom prst="flowChartManualInput">
              <a:avLst/>
            </a:prstGeom>
            <a:blipFill dpi="0" rotWithShape="1">
              <a:blip r:embed="rId4">
                <a:duotone>
                  <a:prstClr val="black"/>
                  <a:srgbClr val="FFFF99">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89FC07B2-04CD-B5FB-3D51-3B4B63ED685B}"/>
              </a:ext>
            </a:extLst>
          </p:cNvPr>
          <p:cNvGrpSpPr/>
          <p:nvPr/>
        </p:nvGrpSpPr>
        <p:grpSpPr>
          <a:xfrm>
            <a:off x="4182192" y="4223649"/>
            <a:ext cx="590371" cy="523175"/>
            <a:chOff x="4182192" y="4223649"/>
            <a:chExt cx="590371" cy="523175"/>
          </a:xfrm>
        </p:grpSpPr>
        <p:pic>
          <p:nvPicPr>
            <p:cNvPr id="6" name="Imagen 5">
              <a:extLst>
                <a:ext uri="{FF2B5EF4-FFF2-40B4-BE49-F238E27FC236}">
                  <a16:creationId xmlns:a16="http://schemas.microsoft.com/office/drawing/2014/main" id="{360D0FA5-DAC1-D7D6-5767-7171BB2F0482}"/>
                </a:ext>
              </a:extLst>
            </p:cNvPr>
            <p:cNvPicPr preferRelativeResize="0">
              <a:picLocks/>
            </p:cNvPicPr>
            <p:nvPr/>
          </p:nvPicPr>
          <p:blipFill>
            <a:blip r:embed="rId3">
              <a:duotone>
                <a:prstClr val="black"/>
                <a:srgbClr val="FFFF99">
                  <a:tint val="45000"/>
                  <a:satMod val="400000"/>
                </a:srgbClr>
              </a:duotone>
              <a:extLst>
                <a:ext uri="{28A0092B-C50C-407E-A947-70E740481C1C}">
                  <a14:useLocalDpi xmlns:a14="http://schemas.microsoft.com/office/drawing/2010/main" val="0"/>
                </a:ext>
              </a:extLst>
            </a:blip>
            <a:srcRect/>
            <a:stretch/>
          </p:blipFill>
          <p:spPr>
            <a:xfrm>
              <a:off x="4182192" y="4223649"/>
              <a:ext cx="590371" cy="523175"/>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AD0141AF-9BD2-00AF-62CD-22809ADCA18D}"/>
                </a:ext>
              </a:extLst>
            </p:cNvPr>
            <p:cNvSpPr txBox="1"/>
            <p:nvPr/>
          </p:nvSpPr>
          <p:spPr>
            <a:xfrm>
              <a:off x="4267828" y="4244878"/>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4" name="CuadroTexto 3">
            <a:extLst>
              <a:ext uri="{FF2B5EF4-FFF2-40B4-BE49-F238E27FC236}">
                <a16:creationId xmlns:a16="http://schemas.microsoft.com/office/drawing/2014/main" id="{81472004-5614-414D-09A7-44956DB7E439}"/>
              </a:ext>
            </a:extLst>
          </p:cNvPr>
          <p:cNvSpPr txBox="1"/>
          <p:nvPr/>
        </p:nvSpPr>
        <p:spPr>
          <a:xfrm>
            <a:off x="636626" y="595329"/>
            <a:ext cx="6930736"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Jaké poučení bychom si měli vzít ze služby andělů?</a:t>
            </a:r>
          </a:p>
        </p:txBody>
      </p:sp>
      <p:sp>
        <p:nvSpPr>
          <p:cNvPr id="14" name="CuadroTexto 13">
            <a:extLst>
              <a:ext uri="{FF2B5EF4-FFF2-40B4-BE49-F238E27FC236}">
                <a16:creationId xmlns:a16="http://schemas.microsoft.com/office/drawing/2014/main" id="{5C6C9706-917A-7EDB-80A0-08DD2EB5E648}"/>
              </a:ext>
            </a:extLst>
          </p:cNvPr>
          <p:cNvSpPr txBox="1"/>
          <p:nvPr/>
        </p:nvSpPr>
        <p:spPr>
          <a:xfrm>
            <a:off x="4790850" y="4287660"/>
            <a:ext cx="6667320"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Jak se láska k Ježíšovi projeví v našich skutcích?</a:t>
            </a:r>
          </a:p>
        </p:txBody>
      </p:sp>
      <p:sp>
        <p:nvSpPr>
          <p:cNvPr id="13" name="CuadroTexto 12">
            <a:extLst>
              <a:ext uri="{FF2B5EF4-FFF2-40B4-BE49-F238E27FC236}">
                <a16:creationId xmlns:a16="http://schemas.microsoft.com/office/drawing/2014/main" id="{FD060F0B-87B0-B29F-1BCB-04EB015D3AFE}"/>
              </a:ext>
            </a:extLst>
          </p:cNvPr>
          <p:cNvSpPr txBox="1"/>
          <p:nvPr/>
        </p:nvSpPr>
        <p:spPr>
          <a:xfrm>
            <a:off x="166146" y="1209167"/>
            <a:ext cx="8629511" cy="2031325"/>
          </a:xfrm>
          <a:prstGeom prst="rect">
            <a:avLst/>
          </a:prstGeom>
          <a:noFill/>
        </p:spPr>
        <p:txBody>
          <a:bodyPr wrap="square">
            <a:spAutoFit/>
          </a:bodyPr>
          <a:lstStyle/>
          <a:p>
            <a:r>
              <a:rPr lang="es-ES" b="1" dirty="0"/>
              <a:t>Radostí našeho Spasitele bylo pozdvižení a vykoupení padlého lidstva. Pro tento cíl nasadil život, podstoupil utrpení na kříži, nedbal potupy. Také andělé mají </a:t>
            </a:r>
            <a:r>
              <a:rPr lang="cs-CZ" b="1" dirty="0"/>
              <a:t>        </a:t>
            </a:r>
            <a:r>
              <a:rPr lang="es-ES" b="1" dirty="0"/>
              <a:t>za úkol pečovat o štěstí druhých. To jim činí potěšení. Bezhříšní andělé konají právě to, co by pyšní a sobečtí lidé pokládali za pokořující službu; slouží těm, </a:t>
            </a:r>
            <a:r>
              <a:rPr lang="cs-CZ" b="1" dirty="0"/>
              <a:t> </a:t>
            </a:r>
            <a:r>
              <a:rPr lang="es-ES" b="1" dirty="0"/>
              <a:t>kteří upadli do hříchu, lidem se zkaženou povahou. Duch Kristovy obětavé lásky proniká nebesy a je podstatou všeho požehnání. Takového ducha mají mít Kristovi následovníci; tak se mají projevovat.</a:t>
            </a:r>
          </a:p>
        </p:txBody>
      </p:sp>
      <p:sp>
        <p:nvSpPr>
          <p:cNvPr id="16" name="CuadroTexto 15">
            <a:extLst>
              <a:ext uri="{FF2B5EF4-FFF2-40B4-BE49-F238E27FC236}">
                <a16:creationId xmlns:a16="http://schemas.microsoft.com/office/drawing/2014/main" id="{B27B103D-40E5-37EE-EC8D-E19350ABCDFD}"/>
              </a:ext>
            </a:extLst>
          </p:cNvPr>
          <p:cNvSpPr txBox="1"/>
          <p:nvPr/>
        </p:nvSpPr>
        <p:spPr>
          <a:xfrm>
            <a:off x="7417674" y="4847601"/>
            <a:ext cx="4631135" cy="1477328"/>
          </a:xfrm>
          <a:prstGeom prst="rect">
            <a:avLst/>
          </a:prstGeom>
          <a:noFill/>
        </p:spPr>
        <p:txBody>
          <a:bodyPr wrap="square">
            <a:spAutoFit/>
          </a:bodyPr>
          <a:lstStyle/>
          <a:p>
            <a:r>
              <a:rPr lang="es-ES" b="1" dirty="0"/>
              <a:t>Láska k Ježíši se projeví v touze pracovat tak, jak pracoval on, pro blaho a spásu lidstva. Povede k lásce a něžnému soucitu ke všem stvořením; o něž pečuje náš nebeský Otec</a:t>
            </a:r>
          </a:p>
        </p:txBody>
      </p:sp>
      <p:pic>
        <p:nvPicPr>
          <p:cNvPr id="15" name="Imagen 14" descr="Imagen que contiene persona, niño, joven, sostener&#10;&#10;El contenido generado por IA puede ser incorrecto.">
            <a:extLst>
              <a:ext uri="{FF2B5EF4-FFF2-40B4-BE49-F238E27FC236}">
                <a16:creationId xmlns:a16="http://schemas.microsoft.com/office/drawing/2014/main" id="{53BD1CC1-FC8D-CD4B-6DC1-3D9425FE3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292" y="148948"/>
            <a:ext cx="3063325" cy="3807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Un par de personas sentadas en una mesa&#10;&#10;El contenido generado por IA puede ser incorrecto.">
            <a:extLst>
              <a:ext uri="{FF2B5EF4-FFF2-40B4-BE49-F238E27FC236}">
                <a16:creationId xmlns:a16="http://schemas.microsoft.com/office/drawing/2014/main" id="{2C7D68B9-E581-B003-381D-7079A6F0B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91" y="3823081"/>
            <a:ext cx="3946377" cy="2958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descr="Un grupo de personas sentadas&#10;&#10;El contenido generado por IA puede ser incorrecto.">
            <a:extLst>
              <a:ext uri="{FF2B5EF4-FFF2-40B4-BE49-F238E27FC236}">
                <a16:creationId xmlns:a16="http://schemas.microsoft.com/office/drawing/2014/main" id="{CC95DAAC-8C31-F960-B0AA-8C21D46ED5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828" y="4876629"/>
            <a:ext cx="2960286" cy="1910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755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35"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anim calcmode="lin" valueType="num">
                                      <p:cBhvr>
                                        <p:cTn id="19" dur="750" fill="hold"/>
                                        <p:tgtEl>
                                          <p:spTgt spid="15"/>
                                        </p:tgtEl>
                                        <p:attrNameLst>
                                          <p:attrName>style.rotation</p:attrName>
                                        </p:attrNameLst>
                                      </p:cBhvr>
                                      <p:tavLst>
                                        <p:tav tm="0">
                                          <p:val>
                                            <p:fltVal val="720"/>
                                          </p:val>
                                        </p:tav>
                                        <p:tav tm="100000">
                                          <p:val>
                                            <p:fltVal val="0"/>
                                          </p:val>
                                        </p:tav>
                                      </p:tavLst>
                                    </p:anim>
                                    <p:anim calcmode="lin" valueType="num">
                                      <p:cBhvr>
                                        <p:cTn id="20" dur="750" fill="hold"/>
                                        <p:tgtEl>
                                          <p:spTgt spid="15"/>
                                        </p:tgtEl>
                                        <p:attrNameLst>
                                          <p:attrName>ppt_h</p:attrName>
                                        </p:attrNameLst>
                                      </p:cBhvr>
                                      <p:tavLst>
                                        <p:tav tm="0">
                                          <p:val>
                                            <p:fltVal val="0"/>
                                          </p:val>
                                        </p:tav>
                                        <p:tav tm="100000">
                                          <p:val>
                                            <p:strVal val="#ppt_h"/>
                                          </p:val>
                                        </p:tav>
                                      </p:tavLst>
                                    </p:anim>
                                    <p:anim calcmode="lin" valueType="num">
                                      <p:cBhvr>
                                        <p:cTn id="21" dur="750" fill="hold"/>
                                        <p:tgtEl>
                                          <p:spTgt spid="15"/>
                                        </p:tgtEl>
                                        <p:attrNameLst>
                                          <p:attrName>ppt_w</p:attrName>
                                        </p:attrNameLst>
                                      </p:cBhvr>
                                      <p:tavLst>
                                        <p:tav tm="0">
                                          <p:val>
                                            <p:fltVal val="0"/>
                                          </p:val>
                                        </p:tav>
                                        <p:tav tm="100000">
                                          <p:val>
                                            <p:strVal val="#ppt_w"/>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vertical)">
                                      <p:cBhvr>
                                        <p:cTn id="31" dur="500"/>
                                        <p:tgtEl>
                                          <p:spTgt spid="18"/>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0"/>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a:extLst>
            <a:ext uri="{FF2B5EF4-FFF2-40B4-BE49-F238E27FC236}">
              <a16:creationId xmlns:a16="http://schemas.microsoft.com/office/drawing/2014/main" id="{103E0830-A687-23EA-AE54-41F90129C91D}"/>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C92CAFBB-8DC3-B3B0-3A98-0EE63CBE3ED2}"/>
              </a:ext>
            </a:extLst>
          </p:cNvPr>
          <p:cNvGrpSpPr/>
          <p:nvPr/>
        </p:nvGrpSpPr>
        <p:grpSpPr>
          <a:xfrm>
            <a:off x="4593313" y="248450"/>
            <a:ext cx="590371" cy="523175"/>
            <a:chOff x="4593313" y="248450"/>
            <a:chExt cx="590371" cy="523175"/>
          </a:xfrm>
        </p:grpSpPr>
        <p:pic>
          <p:nvPicPr>
            <p:cNvPr id="5" name="Imagen 4">
              <a:extLst>
                <a:ext uri="{FF2B5EF4-FFF2-40B4-BE49-F238E27FC236}">
                  <a16:creationId xmlns:a16="http://schemas.microsoft.com/office/drawing/2014/main" id="{6C63BC9C-2A1B-7FB7-03DD-15A168A7FDB3}"/>
                </a:ext>
              </a:extLst>
            </p:cNvPr>
            <p:cNvPicPr preferRelativeResize="0">
              <a:picLocks/>
            </p:cNvPicPr>
            <p:nvPr/>
          </p:nvPicPr>
          <p:blipFill>
            <a:blip r:embed="rId3">
              <a:duotone>
                <a:prstClr val="black"/>
                <a:srgbClr val="FDA3A5">
                  <a:tint val="45000"/>
                  <a:satMod val="400000"/>
                </a:srgbClr>
              </a:duotone>
              <a:extLst>
                <a:ext uri="{28A0092B-C50C-407E-A947-70E740481C1C}">
                  <a14:useLocalDpi xmlns:a14="http://schemas.microsoft.com/office/drawing/2010/main" val="0"/>
                </a:ext>
              </a:extLst>
            </a:blip>
            <a:srcRect/>
            <a:stretch/>
          </p:blipFill>
          <p:spPr>
            <a:xfrm>
              <a:off x="4593313" y="248450"/>
              <a:ext cx="590371" cy="523175"/>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30BA044-41D1-E55E-AB04-15BA5404604D}"/>
                </a:ext>
              </a:extLst>
            </p:cNvPr>
            <p:cNvSpPr txBox="1"/>
            <p:nvPr/>
          </p:nvSpPr>
          <p:spPr>
            <a:xfrm>
              <a:off x="4678949" y="269679"/>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18" name="Grupo 17">
            <a:extLst>
              <a:ext uri="{FF2B5EF4-FFF2-40B4-BE49-F238E27FC236}">
                <a16:creationId xmlns:a16="http://schemas.microsoft.com/office/drawing/2014/main" id="{0D064251-01A0-4D58-9408-4CF9E872C085}"/>
              </a:ext>
            </a:extLst>
          </p:cNvPr>
          <p:cNvGrpSpPr/>
          <p:nvPr/>
        </p:nvGrpSpPr>
        <p:grpSpPr>
          <a:xfrm>
            <a:off x="171630" y="3818786"/>
            <a:ext cx="590371" cy="523175"/>
            <a:chOff x="171630" y="3818786"/>
            <a:chExt cx="590371" cy="523175"/>
          </a:xfrm>
        </p:grpSpPr>
        <p:pic>
          <p:nvPicPr>
            <p:cNvPr id="13" name="Imagen 12">
              <a:extLst>
                <a:ext uri="{FF2B5EF4-FFF2-40B4-BE49-F238E27FC236}">
                  <a16:creationId xmlns:a16="http://schemas.microsoft.com/office/drawing/2014/main" id="{A9C52812-E2CD-F4A6-4837-49B98A051CA8}"/>
                </a:ext>
              </a:extLst>
            </p:cNvPr>
            <p:cNvPicPr preferRelativeResize="0">
              <a:picLocks/>
            </p:cNvPicPr>
            <p:nvPr/>
          </p:nvPicPr>
          <p:blipFill>
            <a:blip r:embed="rId3">
              <a:duotone>
                <a:prstClr val="black"/>
                <a:srgbClr val="DCB5EB">
                  <a:tint val="45000"/>
                  <a:satMod val="400000"/>
                </a:srgbClr>
              </a:duotone>
              <a:extLst>
                <a:ext uri="{28A0092B-C50C-407E-A947-70E740481C1C}">
                  <a14:useLocalDpi xmlns:a14="http://schemas.microsoft.com/office/drawing/2010/main" val="0"/>
                </a:ext>
              </a:extLst>
            </a:blip>
            <a:srcRect/>
            <a:stretch/>
          </p:blipFill>
          <p:spPr>
            <a:xfrm>
              <a:off x="171630" y="3818786"/>
              <a:ext cx="590371" cy="523175"/>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62EC9D28-90C0-15C5-99D2-B5CB230B5F26}"/>
                </a:ext>
              </a:extLst>
            </p:cNvPr>
            <p:cNvSpPr txBox="1"/>
            <p:nvPr/>
          </p:nvSpPr>
          <p:spPr>
            <a:xfrm>
              <a:off x="271780" y="3825501"/>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grpSp>
        <p:nvGrpSpPr>
          <p:cNvPr id="16" name="Grupo 15">
            <a:extLst>
              <a:ext uri="{FF2B5EF4-FFF2-40B4-BE49-F238E27FC236}">
                <a16:creationId xmlns:a16="http://schemas.microsoft.com/office/drawing/2014/main" id="{19DE4896-2168-7464-9B54-9297F7B29BF5}"/>
              </a:ext>
            </a:extLst>
          </p:cNvPr>
          <p:cNvGrpSpPr/>
          <p:nvPr/>
        </p:nvGrpSpPr>
        <p:grpSpPr>
          <a:xfrm>
            <a:off x="5183684" y="121852"/>
            <a:ext cx="6876870" cy="649773"/>
            <a:chOff x="5183684" y="121852"/>
            <a:chExt cx="6876870" cy="649773"/>
          </a:xfrm>
        </p:grpSpPr>
        <p:pic>
          <p:nvPicPr>
            <p:cNvPr id="4" name="Imagen 3">
              <a:extLst>
                <a:ext uri="{FF2B5EF4-FFF2-40B4-BE49-F238E27FC236}">
                  <a16:creationId xmlns:a16="http://schemas.microsoft.com/office/drawing/2014/main" id="{F58AC5D2-30DB-F2C2-1EA1-C94767608569}"/>
                </a:ext>
              </a:extLst>
            </p:cNvPr>
            <p:cNvPicPr preferRelativeResize="0">
              <a:picLocks/>
            </p:cNvPicPr>
            <p:nvPr/>
          </p:nvPicPr>
          <p:blipFill>
            <a:blip r:embed="rId3">
              <a:duotone>
                <a:prstClr val="black"/>
                <a:srgbClr val="FDA3A5">
                  <a:tint val="45000"/>
                  <a:satMod val="400000"/>
                </a:srgbClr>
              </a:duotone>
              <a:extLst>
                <a:ext uri="{28A0092B-C50C-407E-A947-70E740481C1C}">
                  <a14:useLocalDpi xmlns:a14="http://schemas.microsoft.com/office/drawing/2010/main" val="0"/>
                </a:ext>
              </a:extLst>
            </a:blip>
            <a:srcRect/>
            <a:stretch/>
          </p:blipFill>
          <p:spPr>
            <a:xfrm flipH="1">
              <a:off x="11470183" y="121852"/>
              <a:ext cx="590371" cy="649773"/>
            </a:xfrm>
            <a:prstGeom prst="rect">
              <a:avLst/>
            </a:prstGeom>
            <a:effectLst>
              <a:outerShdw blurRad="50800" dist="38100" dir="2700000" algn="tl" rotWithShape="0">
                <a:prstClr val="black">
                  <a:alpha val="40000"/>
                </a:prstClr>
              </a:outerShdw>
            </a:effectLst>
          </p:spPr>
        </p:pic>
        <p:sp>
          <p:nvSpPr>
            <p:cNvPr id="6" name="Diagrama de flujo: entrada manual 5">
              <a:extLst>
                <a:ext uri="{FF2B5EF4-FFF2-40B4-BE49-F238E27FC236}">
                  <a16:creationId xmlns:a16="http://schemas.microsoft.com/office/drawing/2014/main" id="{5D621761-FFA2-6469-8455-41029BEF4389}"/>
                </a:ext>
              </a:extLst>
            </p:cNvPr>
            <p:cNvSpPr/>
            <p:nvPr/>
          </p:nvSpPr>
          <p:spPr>
            <a:xfrm>
              <a:off x="5183684" y="121852"/>
              <a:ext cx="6286499" cy="649773"/>
            </a:xfrm>
            <a:prstGeom prst="flowChartManualInput">
              <a:avLst/>
            </a:prstGeom>
            <a:blipFill dpi="0" rotWithShape="1">
              <a:blip r:embed="rId4">
                <a:duotone>
                  <a:prstClr val="black"/>
                  <a:srgbClr val="FDA3A5">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2266F6-5FC7-FE38-22ED-B9D6B9DF955D}"/>
                </a:ext>
              </a:extLst>
            </p:cNvPr>
            <p:cNvSpPr txBox="1"/>
            <p:nvPr/>
          </p:nvSpPr>
          <p:spPr>
            <a:xfrm>
              <a:off x="5250268" y="286550"/>
              <a:ext cx="6200865"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Co bylo "velkým cílem" Kristova života na zemi?</a:t>
              </a:r>
            </a:p>
          </p:txBody>
        </p:sp>
      </p:grpSp>
      <p:grpSp>
        <p:nvGrpSpPr>
          <p:cNvPr id="20" name="Grupo 19">
            <a:extLst>
              <a:ext uri="{FF2B5EF4-FFF2-40B4-BE49-F238E27FC236}">
                <a16:creationId xmlns:a16="http://schemas.microsoft.com/office/drawing/2014/main" id="{33CA56A5-0D49-A2C6-CBA4-1BBE6F284D71}"/>
              </a:ext>
            </a:extLst>
          </p:cNvPr>
          <p:cNvGrpSpPr/>
          <p:nvPr/>
        </p:nvGrpSpPr>
        <p:grpSpPr>
          <a:xfrm>
            <a:off x="762001" y="3685222"/>
            <a:ext cx="7943087" cy="657642"/>
            <a:chOff x="762001" y="3685222"/>
            <a:chExt cx="7943087" cy="657642"/>
          </a:xfrm>
        </p:grpSpPr>
        <p:pic>
          <p:nvPicPr>
            <p:cNvPr id="12" name="Imagen 11">
              <a:extLst>
                <a:ext uri="{FF2B5EF4-FFF2-40B4-BE49-F238E27FC236}">
                  <a16:creationId xmlns:a16="http://schemas.microsoft.com/office/drawing/2014/main" id="{A4C5CCF4-ABF5-4865-632F-2378BFC4C6B9}"/>
                </a:ext>
              </a:extLst>
            </p:cNvPr>
            <p:cNvPicPr preferRelativeResize="0">
              <a:picLocks/>
            </p:cNvPicPr>
            <p:nvPr/>
          </p:nvPicPr>
          <p:blipFill>
            <a:blip r:embed="rId3">
              <a:duotone>
                <a:prstClr val="black"/>
                <a:srgbClr val="DCB5EB">
                  <a:tint val="45000"/>
                  <a:satMod val="400000"/>
                </a:srgbClr>
              </a:duotone>
              <a:extLst>
                <a:ext uri="{28A0092B-C50C-407E-A947-70E740481C1C}">
                  <a14:useLocalDpi xmlns:a14="http://schemas.microsoft.com/office/drawing/2010/main" val="0"/>
                </a:ext>
              </a:extLst>
            </a:blip>
            <a:srcRect/>
            <a:stretch/>
          </p:blipFill>
          <p:spPr>
            <a:xfrm flipH="1">
              <a:off x="8114717" y="3685222"/>
              <a:ext cx="590371" cy="649773"/>
            </a:xfrm>
            <a:prstGeom prst="rect">
              <a:avLst/>
            </a:prstGeom>
            <a:effectLst>
              <a:outerShdw blurRad="50800" dist="38100" dir="2700000" algn="tl" rotWithShape="0">
                <a:prstClr val="black">
                  <a:alpha val="40000"/>
                </a:prstClr>
              </a:outerShdw>
            </a:effectLst>
          </p:spPr>
        </p:pic>
        <p:sp>
          <p:nvSpPr>
            <p:cNvPr id="14" name="Diagrama de flujo: entrada manual 13">
              <a:extLst>
                <a:ext uri="{FF2B5EF4-FFF2-40B4-BE49-F238E27FC236}">
                  <a16:creationId xmlns:a16="http://schemas.microsoft.com/office/drawing/2014/main" id="{9CD3B531-2BD2-9BB5-94A0-61603199839E}"/>
                </a:ext>
              </a:extLst>
            </p:cNvPr>
            <p:cNvSpPr/>
            <p:nvPr/>
          </p:nvSpPr>
          <p:spPr>
            <a:xfrm>
              <a:off x="762001" y="3693091"/>
              <a:ext cx="7384048" cy="649773"/>
            </a:xfrm>
            <a:prstGeom prst="flowChartManualInput">
              <a:avLst/>
            </a:prstGeom>
            <a:blipFill dpi="0" rotWithShape="1">
              <a:blip r:embed="rId4">
                <a:duotone>
                  <a:prstClr val="black"/>
                  <a:srgbClr val="DCB5EB">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C7CF2C8-90F3-B637-72FD-AB6D9E566CDF}"/>
                </a:ext>
              </a:extLst>
            </p:cNvPr>
            <p:cNvSpPr txBox="1"/>
            <p:nvPr/>
          </p:nvSpPr>
          <p:spPr>
            <a:xfrm>
              <a:off x="809626" y="3842639"/>
              <a:ext cx="7517308"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Co bude vidět jako výsledek Kristovy milosti v našich životech?</a:t>
              </a:r>
            </a:p>
          </p:txBody>
        </p:sp>
      </p:grpSp>
      <p:sp>
        <p:nvSpPr>
          <p:cNvPr id="8" name="CuadroTexto 7">
            <a:extLst>
              <a:ext uri="{FF2B5EF4-FFF2-40B4-BE49-F238E27FC236}">
                <a16:creationId xmlns:a16="http://schemas.microsoft.com/office/drawing/2014/main" id="{72F28C65-D15A-337B-1404-86109ED71822}"/>
              </a:ext>
            </a:extLst>
          </p:cNvPr>
          <p:cNvSpPr txBox="1"/>
          <p:nvPr/>
        </p:nvSpPr>
        <p:spPr>
          <a:xfrm>
            <a:off x="4668429" y="808386"/>
            <a:ext cx="7378501" cy="2862322"/>
          </a:xfrm>
          <a:prstGeom prst="rect">
            <a:avLst/>
          </a:prstGeom>
          <a:noFill/>
        </p:spPr>
        <p:txBody>
          <a:bodyPr wrap="square">
            <a:spAutoFit/>
          </a:bodyPr>
          <a:lstStyle/>
          <a:p>
            <a:r>
              <a:rPr lang="es-ES" b="1" dirty="0"/>
              <a:t>Spasitelův život na zemi nebyl životem snadným a pohodlným. Kristus pracoval vytrvale, opravdově a neúnavně pro spásu ztraceného lidstva. Od kolébky až po Golgotu kráčel po cestě sebezapření, nepokoušel se vyhnout těžkým úkolům, namáhavým cestám, vyčerpávající práci a starostem. Řekl: “Syn člověka ne-  přišel, aby si dal sloužit, ale aby sloužil a dal svůj život jako výkupné za mnohé” Matouš 20,28. To byl hlavní cíl jeho života. Všechno ostatní bylo podružné a sloužilo jen hlavnímu cíli. Jeho pokrmem a nápojem bylo konat vůli Boží a dokončit své dílo. Sobectví a sebeláska neměly v jeho díle místa.</a:t>
            </a:r>
          </a:p>
        </p:txBody>
      </p:sp>
      <p:sp>
        <p:nvSpPr>
          <p:cNvPr id="11" name="CuadroTexto 10">
            <a:extLst>
              <a:ext uri="{FF2B5EF4-FFF2-40B4-BE49-F238E27FC236}">
                <a16:creationId xmlns:a16="http://schemas.microsoft.com/office/drawing/2014/main" id="{EE1F037C-18FE-4D4A-91E8-7E3F3BC95173}"/>
              </a:ext>
            </a:extLst>
          </p:cNvPr>
          <p:cNvSpPr txBox="1"/>
          <p:nvPr/>
        </p:nvSpPr>
        <p:spPr>
          <a:xfrm>
            <a:off x="255704" y="4334995"/>
            <a:ext cx="7384048" cy="2031325"/>
          </a:xfrm>
          <a:prstGeom prst="rect">
            <a:avLst/>
          </a:prstGeom>
          <a:noFill/>
        </p:spPr>
        <p:txBody>
          <a:bodyPr wrap="square">
            <a:spAutoFit/>
          </a:bodyPr>
          <a:lstStyle/>
          <a:p>
            <a:r>
              <a:rPr lang="es-ES" b="1" dirty="0"/>
              <a:t>Podobně i ti, kdo chtějí prožívat milost Kristovu, jsou vždy ochotni</a:t>
            </a:r>
            <a:r>
              <a:rPr lang="cs-CZ" b="1" dirty="0"/>
              <a:t>               </a:t>
            </a:r>
            <a:r>
              <a:rPr lang="es-ES" b="1" dirty="0"/>
              <a:t> ke každé oběti, aby se i jiní, pro něž Kristus zemřel, mohli podílet </a:t>
            </a:r>
            <a:r>
              <a:rPr lang="cs-CZ" b="1" dirty="0"/>
              <a:t>          </a:t>
            </a:r>
            <a:r>
              <a:rPr lang="es-ES" b="1" dirty="0"/>
              <a:t>na nebeském daru. Udělají vše, co mohou, aby učinili svět lepším. Tento duch je plodem duše skutečně obrácené. Jakmile někdo přijde ke Kristu, zrodí se v jeho srdci touha sdělit druhým, jak vzácného přítele našel v Ježíši; spásná a posvěcující pravda nemůže zůstat </a:t>
            </a:r>
            <a:r>
              <a:rPr lang="cs-CZ" b="1" dirty="0"/>
              <a:t>          </a:t>
            </a:r>
            <a:r>
              <a:rPr lang="es-ES" b="1" dirty="0"/>
              <a:t>v jejich srdci zavřena. </a:t>
            </a:r>
          </a:p>
        </p:txBody>
      </p:sp>
      <p:pic>
        <p:nvPicPr>
          <p:cNvPr id="10" name="Imagen 9" descr="Un grupo de personas de pie&#10;&#10;El contenido generado por IA puede ser incorrecto.">
            <a:extLst>
              <a:ext uri="{FF2B5EF4-FFF2-40B4-BE49-F238E27FC236}">
                <a16:creationId xmlns:a16="http://schemas.microsoft.com/office/drawing/2014/main" id="{441F95FC-56F4-59F0-5385-8F24637347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505" y="64372"/>
            <a:ext cx="2653117" cy="1988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 grupo de personas disfrazadas&#10;&#10;El contenido generado por IA puede ser incorrecto.">
            <a:extLst>
              <a:ext uri="{FF2B5EF4-FFF2-40B4-BE49-F238E27FC236}">
                <a16:creationId xmlns:a16="http://schemas.microsoft.com/office/drawing/2014/main" id="{294DFD22-7AC5-8297-B415-122025252CDE}"/>
              </a:ext>
            </a:extLst>
          </p:cNvPr>
          <p:cNvPicPr>
            <a:picLocks noChangeAspect="1"/>
          </p:cNvPicPr>
          <p:nvPr/>
        </p:nvPicPr>
        <p:blipFill>
          <a:blip r:embed="rId6">
            <a:extLst>
              <a:ext uri="{28A0092B-C50C-407E-A947-70E740481C1C}">
                <a14:useLocalDpi xmlns:a14="http://schemas.microsoft.com/office/drawing/2010/main" val="0"/>
              </a:ext>
            </a:extLst>
          </a:blip>
          <a:srcRect t="21311"/>
          <a:stretch>
            <a:fillRect/>
          </a:stretch>
        </p:blipFill>
        <p:spPr>
          <a:xfrm>
            <a:off x="123504" y="2131538"/>
            <a:ext cx="2653117" cy="1580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Dibujo de una persona&#10;&#10;El contenido generado por IA puede ser incorrecto.">
            <a:extLst>
              <a:ext uri="{FF2B5EF4-FFF2-40B4-BE49-F238E27FC236}">
                <a16:creationId xmlns:a16="http://schemas.microsoft.com/office/drawing/2014/main" id="{D3E09351-2E51-95CC-F885-64D65B2E26DD}"/>
              </a:ext>
            </a:extLst>
          </p:cNvPr>
          <p:cNvPicPr>
            <a:picLocks noChangeAspect="1"/>
          </p:cNvPicPr>
          <p:nvPr/>
        </p:nvPicPr>
        <p:blipFill>
          <a:blip r:embed="rId7">
            <a:extLst>
              <a:ext uri="{28A0092B-C50C-407E-A947-70E740481C1C}">
                <a14:useLocalDpi xmlns:a14="http://schemas.microsoft.com/office/drawing/2010/main" val="0"/>
              </a:ext>
            </a:extLst>
          </a:blip>
          <a:srcRect t="9694" r="11155"/>
          <a:stretch>
            <a:fillRect/>
          </a:stretch>
        </p:blipFill>
        <p:spPr>
          <a:xfrm>
            <a:off x="2840921" y="64372"/>
            <a:ext cx="1685808" cy="2141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Un grupo de personas en un campo de hierba seca&#10;&#10;El contenido generado por IA puede ser incorrecto.">
            <a:extLst>
              <a:ext uri="{FF2B5EF4-FFF2-40B4-BE49-F238E27FC236}">
                <a16:creationId xmlns:a16="http://schemas.microsoft.com/office/drawing/2014/main" id="{3A8B77D8-FA97-033A-06A3-53C2F37517D9}"/>
              </a:ext>
            </a:extLst>
          </p:cNvPr>
          <p:cNvPicPr>
            <a:picLocks noChangeAspect="1"/>
          </p:cNvPicPr>
          <p:nvPr/>
        </p:nvPicPr>
        <p:blipFill rotWithShape="1">
          <a:blip r:embed="rId8">
            <a:extLst>
              <a:ext uri="{28A0092B-C50C-407E-A947-70E740481C1C}">
                <a14:useLocalDpi xmlns:a14="http://schemas.microsoft.com/office/drawing/2010/main" val="0"/>
              </a:ext>
            </a:extLst>
          </a:blip>
          <a:srcRect l="18085" t="9510" r="15506" b="16904"/>
          <a:stretch>
            <a:fillRect/>
          </a:stretch>
        </p:blipFill>
        <p:spPr>
          <a:xfrm>
            <a:off x="2840922" y="2239547"/>
            <a:ext cx="1685808" cy="14679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descr="Hombre parado junto a un grupo de personas en una tienda&#10;&#10;El contenido generado por IA puede ser incorrecto.">
            <a:extLst>
              <a:ext uri="{FF2B5EF4-FFF2-40B4-BE49-F238E27FC236}">
                <a16:creationId xmlns:a16="http://schemas.microsoft.com/office/drawing/2014/main" id="{ECF539E3-A2BC-0ED6-478C-1A6C7A44AFC8}"/>
              </a:ext>
            </a:extLst>
          </p:cNvPr>
          <p:cNvPicPr>
            <a:picLocks noChangeAspect="1"/>
          </p:cNvPicPr>
          <p:nvPr/>
        </p:nvPicPr>
        <p:blipFill rotWithShape="1">
          <a:blip r:embed="rId9">
            <a:extLst>
              <a:ext uri="{28A0092B-C50C-407E-A947-70E740481C1C}">
                <a14:useLocalDpi xmlns:a14="http://schemas.microsoft.com/office/drawing/2010/main" val="0"/>
              </a:ext>
            </a:extLst>
          </a:blip>
          <a:srcRect t="4564" b="22416"/>
          <a:stretch>
            <a:fillRect/>
          </a:stretch>
        </p:blipFill>
        <p:spPr>
          <a:xfrm>
            <a:off x="7934937" y="4500281"/>
            <a:ext cx="3999797" cy="21602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829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8" presetClass="entr" presetSubtype="9"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upLeft)">
                                      <p:cBhvr>
                                        <p:cTn id="15" dur="750"/>
                                        <p:tgtEl>
                                          <p:spTgt spid="10"/>
                                        </p:tgtEl>
                                      </p:cBhvr>
                                    </p:animEffect>
                                  </p:childTnLst>
                                </p:cTn>
                              </p:par>
                            </p:childTnLst>
                          </p:cTn>
                        </p:par>
                        <p:par>
                          <p:cTn id="16" fill="hold">
                            <p:stCondLst>
                              <p:cond delay="1750"/>
                            </p:stCondLst>
                            <p:childTnLst>
                              <p:par>
                                <p:cTn id="17" presetID="18" presetClass="entr" presetSubtype="3"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upRight)">
                                      <p:cBhvr>
                                        <p:cTn id="19" dur="750"/>
                                        <p:tgtEl>
                                          <p:spTgt spid="19"/>
                                        </p:tgtEl>
                                      </p:cBhvr>
                                    </p:animEffect>
                                  </p:childTnLst>
                                </p:cTn>
                              </p:par>
                            </p:childTnLst>
                          </p:cTn>
                        </p:par>
                        <p:par>
                          <p:cTn id="20" fill="hold">
                            <p:stCondLst>
                              <p:cond delay="2500"/>
                            </p:stCondLst>
                            <p:childTnLst>
                              <p:par>
                                <p:cTn id="21" presetID="18" presetClass="entr" presetSubtype="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trips(downRight)">
                                      <p:cBhvr>
                                        <p:cTn id="23" dur="750"/>
                                        <p:tgtEl>
                                          <p:spTgt spid="21"/>
                                        </p:tgtEl>
                                      </p:cBhvr>
                                    </p:animEffect>
                                  </p:childTnLst>
                                </p:cTn>
                              </p:par>
                            </p:childTnLst>
                          </p:cTn>
                        </p:par>
                        <p:par>
                          <p:cTn id="24" fill="hold">
                            <p:stCondLst>
                              <p:cond delay="3250"/>
                            </p:stCondLst>
                            <p:childTnLst>
                              <p:par>
                                <p:cTn id="25" presetID="18" presetClass="entr" presetSubtype="1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7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800" decel="100000"/>
                                        <p:tgtEl>
                                          <p:spTgt spid="23"/>
                                        </p:tgtEl>
                                      </p:cBhvr>
                                    </p:animEffect>
                                    <p:anim calcmode="lin" valueType="num">
                                      <p:cBhvr>
                                        <p:cTn id="47" dur="800" decel="100000" fill="hold"/>
                                        <p:tgtEl>
                                          <p:spTgt spid="23"/>
                                        </p:tgtEl>
                                        <p:attrNameLst>
                                          <p:attrName>style.rotation</p:attrName>
                                        </p:attrNameLst>
                                      </p:cBhvr>
                                      <p:tavLst>
                                        <p:tav tm="0">
                                          <p:val>
                                            <p:fltVal val="-90"/>
                                          </p:val>
                                        </p:tav>
                                        <p:tav tm="100000">
                                          <p:val>
                                            <p:fltVal val="0"/>
                                          </p:val>
                                        </p:tav>
                                      </p:tavLst>
                                    </p:anim>
                                    <p:anim calcmode="lin" valueType="num">
                                      <p:cBhvr>
                                        <p:cTn id="48" dur="800" decel="100000" fill="hold"/>
                                        <p:tgtEl>
                                          <p:spTgt spid="23"/>
                                        </p:tgtEl>
                                        <p:attrNameLst>
                                          <p:attrName>ppt_x</p:attrName>
                                        </p:attrNameLst>
                                      </p:cBhvr>
                                      <p:tavLst>
                                        <p:tav tm="0">
                                          <p:val>
                                            <p:strVal val="#ppt_x+0.4"/>
                                          </p:val>
                                        </p:tav>
                                        <p:tav tm="100000">
                                          <p:val>
                                            <p:strVal val="#ppt_x-0.05"/>
                                          </p:val>
                                        </p:tav>
                                      </p:tavLst>
                                    </p:anim>
                                    <p:anim calcmode="lin" valueType="num">
                                      <p:cBhvr>
                                        <p:cTn id="49" dur="800" decel="100000" fill="hold"/>
                                        <p:tgtEl>
                                          <p:spTgt spid="2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a:extLst>
            <a:ext uri="{FF2B5EF4-FFF2-40B4-BE49-F238E27FC236}">
              <a16:creationId xmlns:a16="http://schemas.microsoft.com/office/drawing/2014/main" id="{248339CF-C545-BB9D-8B3F-97B8002ED161}"/>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B6CC05B3-A6EB-0CD6-903B-BC68E40FF095}"/>
              </a:ext>
            </a:extLst>
          </p:cNvPr>
          <p:cNvGrpSpPr/>
          <p:nvPr/>
        </p:nvGrpSpPr>
        <p:grpSpPr>
          <a:xfrm>
            <a:off x="171630" y="277478"/>
            <a:ext cx="590371" cy="523175"/>
            <a:chOff x="171630" y="277478"/>
            <a:chExt cx="590371" cy="523175"/>
          </a:xfrm>
        </p:grpSpPr>
        <p:pic>
          <p:nvPicPr>
            <p:cNvPr id="9" name="Imagen 8">
              <a:extLst>
                <a:ext uri="{FF2B5EF4-FFF2-40B4-BE49-F238E27FC236}">
                  <a16:creationId xmlns:a16="http://schemas.microsoft.com/office/drawing/2014/main" id="{B7063CBA-0201-EEA4-C5C3-2AE60C1E5BF6}"/>
                </a:ext>
              </a:extLst>
            </p:cNvPr>
            <p:cNvPicPr preferRelativeResize="0">
              <a:picLocks/>
            </p:cNvPicPr>
            <p:nvPr/>
          </p:nvPicPr>
          <p:blipFill>
            <a:blip r:embed="rId3">
              <a:duotone>
                <a:prstClr val="black"/>
                <a:srgbClr val="BDB4FE">
                  <a:tint val="45000"/>
                  <a:satMod val="400000"/>
                </a:srgbClr>
              </a:duotone>
              <a:extLst>
                <a:ext uri="{28A0092B-C50C-407E-A947-70E740481C1C}">
                  <a14:useLocalDpi xmlns:a14="http://schemas.microsoft.com/office/drawing/2010/main" val="0"/>
                </a:ext>
              </a:extLst>
            </a:blip>
            <a:srcRect/>
            <a:stretch/>
          </p:blipFill>
          <p:spPr>
            <a:xfrm>
              <a:off x="171630" y="277478"/>
              <a:ext cx="590371" cy="523175"/>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04EC277A-5286-1CAE-46EF-E90AA677756A}"/>
                </a:ext>
              </a:extLst>
            </p:cNvPr>
            <p:cNvSpPr txBox="1"/>
            <p:nvPr/>
          </p:nvSpPr>
          <p:spPr>
            <a:xfrm>
              <a:off x="257266" y="298707"/>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grpSp>
        <p:nvGrpSpPr>
          <p:cNvPr id="18" name="Grupo 17">
            <a:extLst>
              <a:ext uri="{FF2B5EF4-FFF2-40B4-BE49-F238E27FC236}">
                <a16:creationId xmlns:a16="http://schemas.microsoft.com/office/drawing/2014/main" id="{F2BDF24B-92CF-6564-3F85-38F107DFA2F7}"/>
              </a:ext>
            </a:extLst>
          </p:cNvPr>
          <p:cNvGrpSpPr/>
          <p:nvPr/>
        </p:nvGrpSpPr>
        <p:grpSpPr>
          <a:xfrm>
            <a:off x="3264443" y="4558168"/>
            <a:ext cx="590371" cy="523175"/>
            <a:chOff x="3264443" y="4558168"/>
            <a:chExt cx="590371" cy="523175"/>
          </a:xfrm>
        </p:grpSpPr>
        <p:pic>
          <p:nvPicPr>
            <p:cNvPr id="13" name="Imagen 12">
              <a:extLst>
                <a:ext uri="{FF2B5EF4-FFF2-40B4-BE49-F238E27FC236}">
                  <a16:creationId xmlns:a16="http://schemas.microsoft.com/office/drawing/2014/main" id="{59FD5712-7738-2CAE-ED9D-F36D1E489864}"/>
                </a:ext>
              </a:extLst>
            </p:cNvPr>
            <p:cNvPicPr preferRelativeResize="0">
              <a:picLocks/>
            </p:cNvPicPr>
            <p:nvPr/>
          </p:nvPicPr>
          <p:blipFill>
            <a:blip r:embed="rId3">
              <a:duotone>
                <a:prstClr val="black"/>
                <a:srgbClr val="A3F4FD">
                  <a:tint val="45000"/>
                  <a:satMod val="400000"/>
                </a:srgbClr>
              </a:duotone>
              <a:extLst>
                <a:ext uri="{28A0092B-C50C-407E-A947-70E740481C1C}">
                  <a14:useLocalDpi xmlns:a14="http://schemas.microsoft.com/office/drawing/2010/main" val="0"/>
                </a:ext>
              </a:extLst>
            </a:blip>
            <a:srcRect/>
            <a:stretch/>
          </p:blipFill>
          <p:spPr>
            <a:xfrm>
              <a:off x="3264443" y="4558168"/>
              <a:ext cx="590371" cy="523175"/>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4196A5D5-E82E-0C10-FD0E-CB141E5573CC}"/>
                </a:ext>
              </a:extLst>
            </p:cNvPr>
            <p:cNvSpPr txBox="1"/>
            <p:nvPr/>
          </p:nvSpPr>
          <p:spPr>
            <a:xfrm>
              <a:off x="3350079" y="4579397"/>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grpSp>
        <p:nvGrpSpPr>
          <p:cNvPr id="16" name="Grupo 15">
            <a:extLst>
              <a:ext uri="{FF2B5EF4-FFF2-40B4-BE49-F238E27FC236}">
                <a16:creationId xmlns:a16="http://schemas.microsoft.com/office/drawing/2014/main" id="{7EDB88F9-8AD9-550B-E5AB-17FF6606A05F}"/>
              </a:ext>
            </a:extLst>
          </p:cNvPr>
          <p:cNvGrpSpPr/>
          <p:nvPr/>
        </p:nvGrpSpPr>
        <p:grpSpPr>
          <a:xfrm>
            <a:off x="762000" y="150880"/>
            <a:ext cx="7945664" cy="649773"/>
            <a:chOff x="762000" y="150880"/>
            <a:chExt cx="7945664" cy="649773"/>
          </a:xfrm>
        </p:grpSpPr>
        <p:pic>
          <p:nvPicPr>
            <p:cNvPr id="8" name="Imagen 7">
              <a:extLst>
                <a:ext uri="{FF2B5EF4-FFF2-40B4-BE49-F238E27FC236}">
                  <a16:creationId xmlns:a16="http://schemas.microsoft.com/office/drawing/2014/main" id="{92C0FE17-2A38-531E-E135-F3D0BBADE994}"/>
                </a:ext>
              </a:extLst>
            </p:cNvPr>
            <p:cNvPicPr preferRelativeResize="0">
              <a:picLocks/>
            </p:cNvPicPr>
            <p:nvPr/>
          </p:nvPicPr>
          <p:blipFill>
            <a:blip r:embed="rId3">
              <a:duotone>
                <a:prstClr val="black"/>
                <a:srgbClr val="BDB4FE">
                  <a:tint val="45000"/>
                  <a:satMod val="400000"/>
                </a:srgbClr>
              </a:duotone>
              <a:extLst>
                <a:ext uri="{28A0092B-C50C-407E-A947-70E740481C1C}">
                  <a14:useLocalDpi xmlns:a14="http://schemas.microsoft.com/office/drawing/2010/main" val="0"/>
                </a:ext>
              </a:extLst>
            </a:blip>
            <a:srcRect/>
            <a:stretch/>
          </p:blipFill>
          <p:spPr>
            <a:xfrm flipH="1">
              <a:off x="8117293" y="150880"/>
              <a:ext cx="590371" cy="649773"/>
            </a:xfrm>
            <a:prstGeom prst="rect">
              <a:avLst/>
            </a:prstGeom>
            <a:effectLst>
              <a:outerShdw blurRad="50800" dist="38100" dir="2700000" algn="tl" rotWithShape="0">
                <a:prstClr val="black">
                  <a:alpha val="40000"/>
                </a:prstClr>
              </a:outerShdw>
            </a:effectLst>
          </p:spPr>
        </p:pic>
        <p:sp>
          <p:nvSpPr>
            <p:cNvPr id="10" name="Diagrama de flujo: entrada manual 9">
              <a:extLst>
                <a:ext uri="{FF2B5EF4-FFF2-40B4-BE49-F238E27FC236}">
                  <a16:creationId xmlns:a16="http://schemas.microsoft.com/office/drawing/2014/main" id="{779F6067-49D0-2294-C3AD-7A3CB6EAC485}"/>
                </a:ext>
              </a:extLst>
            </p:cNvPr>
            <p:cNvSpPr/>
            <p:nvPr/>
          </p:nvSpPr>
          <p:spPr>
            <a:xfrm>
              <a:off x="762000" y="150880"/>
              <a:ext cx="7355293" cy="649773"/>
            </a:xfrm>
            <a:prstGeom prst="flowChartManualInput">
              <a:avLst/>
            </a:prstGeom>
            <a:blipFill dpi="0" rotWithShape="1">
              <a:blip r:embed="rId4">
                <a:duotone>
                  <a:prstClr val="black"/>
                  <a:srgbClr val="BDB4FE">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8D2BE39-ED48-DC61-DD6B-EFEE36EC567C}"/>
                </a:ext>
              </a:extLst>
            </p:cNvPr>
            <p:cNvSpPr txBox="1"/>
            <p:nvPr/>
          </p:nvSpPr>
          <p:spPr>
            <a:xfrm>
              <a:off x="790575" y="328545"/>
              <a:ext cx="7269658"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Jak se v nás promění snaha žehnat druhým?</a:t>
              </a:r>
            </a:p>
          </p:txBody>
        </p:sp>
      </p:grpSp>
      <p:grpSp>
        <p:nvGrpSpPr>
          <p:cNvPr id="19" name="Grupo 18">
            <a:extLst>
              <a:ext uri="{FF2B5EF4-FFF2-40B4-BE49-F238E27FC236}">
                <a16:creationId xmlns:a16="http://schemas.microsoft.com/office/drawing/2014/main" id="{12CE6B95-E789-A7DA-D525-7454A86027D7}"/>
              </a:ext>
            </a:extLst>
          </p:cNvPr>
          <p:cNvGrpSpPr/>
          <p:nvPr/>
        </p:nvGrpSpPr>
        <p:grpSpPr>
          <a:xfrm>
            <a:off x="3854813" y="4431569"/>
            <a:ext cx="7772221" cy="649774"/>
            <a:chOff x="3854813" y="4431569"/>
            <a:chExt cx="7772221" cy="649774"/>
          </a:xfrm>
        </p:grpSpPr>
        <p:pic>
          <p:nvPicPr>
            <p:cNvPr id="12" name="Imagen 11">
              <a:extLst>
                <a:ext uri="{FF2B5EF4-FFF2-40B4-BE49-F238E27FC236}">
                  <a16:creationId xmlns:a16="http://schemas.microsoft.com/office/drawing/2014/main" id="{FCA7114C-7558-F664-71B5-6349BCA6C63B}"/>
                </a:ext>
              </a:extLst>
            </p:cNvPr>
            <p:cNvPicPr preferRelativeResize="0">
              <a:picLocks/>
            </p:cNvPicPr>
            <p:nvPr/>
          </p:nvPicPr>
          <p:blipFill>
            <a:blip r:embed="rId3">
              <a:duotone>
                <a:prstClr val="black"/>
                <a:srgbClr val="A3F4FD">
                  <a:tint val="45000"/>
                  <a:satMod val="400000"/>
                </a:srgbClr>
              </a:duotone>
              <a:extLst>
                <a:ext uri="{28A0092B-C50C-407E-A947-70E740481C1C}">
                  <a14:useLocalDpi xmlns:a14="http://schemas.microsoft.com/office/drawing/2010/main" val="0"/>
                </a:ext>
              </a:extLst>
            </a:blip>
            <a:srcRect/>
            <a:stretch/>
          </p:blipFill>
          <p:spPr>
            <a:xfrm flipH="1">
              <a:off x="11036663" y="4431569"/>
              <a:ext cx="590371" cy="649773"/>
            </a:xfrm>
            <a:prstGeom prst="rect">
              <a:avLst/>
            </a:prstGeom>
            <a:effectLst>
              <a:outerShdw blurRad="50800" dist="38100" dir="2700000" algn="tl" rotWithShape="0">
                <a:prstClr val="black">
                  <a:alpha val="40000"/>
                </a:prstClr>
              </a:outerShdw>
            </a:effectLst>
          </p:spPr>
        </p:pic>
        <p:sp>
          <p:nvSpPr>
            <p:cNvPr id="14" name="Diagrama de flujo: entrada manual 13">
              <a:extLst>
                <a:ext uri="{FF2B5EF4-FFF2-40B4-BE49-F238E27FC236}">
                  <a16:creationId xmlns:a16="http://schemas.microsoft.com/office/drawing/2014/main" id="{2954BC45-4F31-BBC0-4499-C4E7101D474A}"/>
                </a:ext>
              </a:extLst>
            </p:cNvPr>
            <p:cNvSpPr/>
            <p:nvPr/>
          </p:nvSpPr>
          <p:spPr>
            <a:xfrm>
              <a:off x="3854813" y="4431570"/>
              <a:ext cx="7181849" cy="649773"/>
            </a:xfrm>
            <a:prstGeom prst="flowChartManualInput">
              <a:avLst/>
            </a:prstGeom>
            <a:blipFill dpi="0" rotWithShape="1">
              <a:blip r:embed="rId4">
                <a:duotone>
                  <a:prstClr val="black"/>
                  <a:srgbClr val="A3F4FD">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0EE3940-EBD9-440A-8D13-C40AA2C6A36D}"/>
                </a:ext>
              </a:extLst>
            </p:cNvPr>
            <p:cNvSpPr txBox="1"/>
            <p:nvPr/>
          </p:nvSpPr>
          <p:spPr>
            <a:xfrm>
              <a:off x="3892912" y="4617497"/>
              <a:ext cx="7143750"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Proč Bůh nedovolil andělům, aby kázali evangelium?</a:t>
              </a:r>
            </a:p>
          </p:txBody>
        </p:sp>
      </p:grpSp>
      <p:sp>
        <p:nvSpPr>
          <p:cNvPr id="4" name="CuadroTexto 3">
            <a:extLst>
              <a:ext uri="{FF2B5EF4-FFF2-40B4-BE49-F238E27FC236}">
                <a16:creationId xmlns:a16="http://schemas.microsoft.com/office/drawing/2014/main" id="{2E931000-55B2-FCEB-B244-50F89ED85501}"/>
              </a:ext>
            </a:extLst>
          </p:cNvPr>
          <p:cNvSpPr txBox="1"/>
          <p:nvPr/>
        </p:nvSpPr>
        <p:spPr>
          <a:xfrm>
            <a:off x="171630" y="885353"/>
            <a:ext cx="6185627" cy="2031325"/>
          </a:xfrm>
          <a:prstGeom prst="rect">
            <a:avLst/>
          </a:prstGeom>
          <a:noFill/>
        </p:spPr>
        <p:txBody>
          <a:bodyPr wrap="square">
            <a:spAutoFit/>
          </a:bodyPr>
          <a:lstStyle/>
          <a:p>
            <a:r>
              <a:rPr lang="es-ES" b="1" dirty="0"/>
              <a:t>Snaha být druhým lidem požehnáním bude odměněna požehnáním pro nás. Bůh nám záměrně svěřil úlohu</a:t>
            </a:r>
            <a:r>
              <a:rPr lang="cs-CZ" b="1" dirty="0"/>
              <a:t>             </a:t>
            </a:r>
            <a:r>
              <a:rPr lang="es-ES" b="1" dirty="0"/>
              <a:t> v plánu vykoupení. Udělil lidem výsadu stát se účastníky božské přirozenosti. Přeje si a žádá, abychom i my byli požehnáním pro své bližní. To je nejvyšší čest, největší radost, kterou může lidi obdařit. Ti, kdo se takto podílejí na díle lásky, přicházejí ke svému Stvořiteli nejblíže.</a:t>
            </a:r>
          </a:p>
        </p:txBody>
      </p:sp>
      <p:sp>
        <p:nvSpPr>
          <p:cNvPr id="7" name="CuadroTexto 6">
            <a:extLst>
              <a:ext uri="{FF2B5EF4-FFF2-40B4-BE49-F238E27FC236}">
                <a16:creationId xmlns:a16="http://schemas.microsoft.com/office/drawing/2014/main" id="{7207AE2B-6637-49EF-DC8D-3B1A7F8AB54E}"/>
              </a:ext>
            </a:extLst>
          </p:cNvPr>
          <p:cNvSpPr txBox="1"/>
          <p:nvPr/>
        </p:nvSpPr>
        <p:spPr>
          <a:xfrm>
            <a:off x="3264443" y="5148762"/>
            <a:ext cx="8609692" cy="1477328"/>
          </a:xfrm>
          <a:prstGeom prst="rect">
            <a:avLst/>
          </a:prstGeom>
          <a:noFill/>
        </p:spPr>
        <p:txBody>
          <a:bodyPr wrap="square">
            <a:spAutoFit/>
          </a:bodyPr>
          <a:lstStyle/>
          <a:p>
            <a:r>
              <a:rPr lang="es-ES" b="1" dirty="0"/>
              <a:t>Bůh mohl svěřit poselství evangelia a celé dílo služby lásky nebeským andělům. Mohl použít jiných prostředků k uskutečnění svého úmyslu. Ve své nekonečné lásce se však rozhodl, že nás učiní svými spolupracovníky, spolupracovníky Krista a andělů, abychom mohli sdílet požehnání, radost, duchovní povznesení; jež poskytuje nesobecká služba.</a:t>
            </a:r>
          </a:p>
        </p:txBody>
      </p:sp>
      <p:pic>
        <p:nvPicPr>
          <p:cNvPr id="6" name="Imagen 5" descr="Un par de personas de pie&#10;&#10;El contenido generado por IA puede ser incorrecto.">
            <a:extLst>
              <a:ext uri="{FF2B5EF4-FFF2-40B4-BE49-F238E27FC236}">
                <a16:creationId xmlns:a16="http://schemas.microsoft.com/office/drawing/2014/main" id="{5096480C-3B22-BEC3-1077-7E2EC19B450E}"/>
              </a:ext>
            </a:extLst>
          </p:cNvPr>
          <p:cNvPicPr>
            <a:picLocks noChangeAspect="1"/>
          </p:cNvPicPr>
          <p:nvPr/>
        </p:nvPicPr>
        <p:blipFill rotWithShape="1">
          <a:blip r:embed="rId5">
            <a:extLst>
              <a:ext uri="{28A0092B-C50C-407E-A947-70E740481C1C}">
                <a14:useLocalDpi xmlns:a14="http://schemas.microsoft.com/office/drawing/2010/main" val="0"/>
              </a:ext>
            </a:extLst>
          </a:blip>
          <a:srcRect l="4340" t="15311" r="1415" b="3271"/>
          <a:stretch>
            <a:fillRect/>
          </a:stretch>
        </p:blipFill>
        <p:spPr>
          <a:xfrm>
            <a:off x="132104" y="3465178"/>
            <a:ext cx="2899954" cy="3143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Grupo de personas en un escenario&#10;&#10;El contenido generado por IA puede ser incorrecto.">
            <a:extLst>
              <a:ext uri="{FF2B5EF4-FFF2-40B4-BE49-F238E27FC236}">
                <a16:creationId xmlns:a16="http://schemas.microsoft.com/office/drawing/2014/main" id="{B6E764A3-E4B1-CD18-0BC3-CBAC1F42270C}"/>
              </a:ext>
            </a:extLst>
          </p:cNvPr>
          <p:cNvPicPr>
            <a:picLocks noChangeAspect="1"/>
          </p:cNvPicPr>
          <p:nvPr/>
        </p:nvPicPr>
        <p:blipFill rotWithShape="1">
          <a:blip r:embed="rId6">
            <a:extLst>
              <a:ext uri="{28A0092B-C50C-407E-A947-70E740481C1C}">
                <a14:useLocalDpi xmlns:a14="http://schemas.microsoft.com/office/drawing/2010/main" val="0"/>
              </a:ext>
            </a:extLst>
          </a:blip>
          <a:srcRect l="1083" t="893" r="1336" b="5690"/>
          <a:stretch>
            <a:fillRect/>
          </a:stretch>
        </p:blipFill>
        <p:spPr>
          <a:xfrm>
            <a:off x="6589642" y="910940"/>
            <a:ext cx="5195957" cy="3412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943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vertical)">
                                      <p:cBhvr>
                                        <p:cTn id="26" dur="500"/>
                                        <p:tgtEl>
                                          <p:spTgt spid="18"/>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8)">
                                      <p:cBhvr>
                                        <p:cTn id="35" dur="750"/>
                                        <p:tgtEl>
                                          <p:spTgt spid="6"/>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a:extLst>
            <a:ext uri="{FF2B5EF4-FFF2-40B4-BE49-F238E27FC236}">
              <a16:creationId xmlns:a16="http://schemas.microsoft.com/office/drawing/2014/main" id="{EC0588D7-F6C7-7666-CBB3-103432B7455D}"/>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C8AACE00-F877-F24B-22CD-A43959A90E00}"/>
              </a:ext>
            </a:extLst>
          </p:cNvPr>
          <p:cNvGrpSpPr/>
          <p:nvPr/>
        </p:nvGrpSpPr>
        <p:grpSpPr>
          <a:xfrm>
            <a:off x="2876730" y="191161"/>
            <a:ext cx="590371" cy="523175"/>
            <a:chOff x="2876730" y="191161"/>
            <a:chExt cx="590371" cy="523175"/>
          </a:xfrm>
        </p:grpSpPr>
        <p:pic>
          <p:nvPicPr>
            <p:cNvPr id="5" name="Imagen 4">
              <a:extLst>
                <a:ext uri="{FF2B5EF4-FFF2-40B4-BE49-F238E27FC236}">
                  <a16:creationId xmlns:a16="http://schemas.microsoft.com/office/drawing/2014/main" id="{1F7963B5-E669-4F66-6DF0-6C21DB6DE756}"/>
                </a:ext>
              </a:extLst>
            </p:cNvPr>
            <p:cNvPicPr preferRelativeResize="0">
              <a:picLocks/>
            </p:cNvPicPr>
            <p:nvPr/>
          </p:nvPicPr>
          <p:blipFill>
            <a:blip r:embed="rId3">
              <a:duotone>
                <a:prstClr val="black"/>
                <a:srgbClr val="00FF00">
                  <a:tint val="45000"/>
                  <a:satMod val="400000"/>
                </a:srgbClr>
              </a:duotone>
              <a:extLst>
                <a:ext uri="{28A0092B-C50C-407E-A947-70E740481C1C}">
                  <a14:useLocalDpi xmlns:a14="http://schemas.microsoft.com/office/drawing/2010/main" val="0"/>
                </a:ext>
              </a:extLst>
            </a:blip>
            <a:srcRect/>
            <a:stretch/>
          </p:blipFill>
          <p:spPr>
            <a:xfrm>
              <a:off x="2876730" y="191161"/>
              <a:ext cx="590371" cy="523175"/>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B260C42C-B5BE-4F60-395E-6EDB557123AE}"/>
                </a:ext>
              </a:extLst>
            </p:cNvPr>
            <p:cNvSpPr txBox="1"/>
            <p:nvPr/>
          </p:nvSpPr>
          <p:spPr>
            <a:xfrm>
              <a:off x="2962366" y="212390"/>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18" name="Grupo 17">
            <a:extLst>
              <a:ext uri="{FF2B5EF4-FFF2-40B4-BE49-F238E27FC236}">
                <a16:creationId xmlns:a16="http://schemas.microsoft.com/office/drawing/2014/main" id="{C2A86AE1-729A-E081-5B22-4B9E865C82D1}"/>
              </a:ext>
            </a:extLst>
          </p:cNvPr>
          <p:cNvGrpSpPr/>
          <p:nvPr/>
        </p:nvGrpSpPr>
        <p:grpSpPr>
          <a:xfrm>
            <a:off x="171630" y="4792934"/>
            <a:ext cx="590371" cy="523175"/>
            <a:chOff x="171630" y="4792934"/>
            <a:chExt cx="590371" cy="523175"/>
          </a:xfrm>
        </p:grpSpPr>
        <p:pic>
          <p:nvPicPr>
            <p:cNvPr id="9" name="Imagen 8">
              <a:extLst>
                <a:ext uri="{FF2B5EF4-FFF2-40B4-BE49-F238E27FC236}">
                  <a16:creationId xmlns:a16="http://schemas.microsoft.com/office/drawing/2014/main" id="{0129DB5B-C2D0-2E53-9960-FF05E821E921}"/>
                </a:ext>
              </a:extLst>
            </p:cNvPr>
            <p:cNvPicPr preferRelativeResize="0">
              <a:picLocks/>
            </p:cNvPicPr>
            <p:nvPr/>
          </p:nvPicPr>
          <p:blipFill>
            <a:blip r:embed="rId3">
              <a:duotone>
                <a:prstClr val="black"/>
                <a:srgbClr val="336600">
                  <a:tint val="45000"/>
                  <a:satMod val="400000"/>
                </a:srgbClr>
              </a:duotone>
              <a:extLst>
                <a:ext uri="{28A0092B-C50C-407E-A947-70E740481C1C}">
                  <a14:useLocalDpi xmlns:a14="http://schemas.microsoft.com/office/drawing/2010/main" val="0"/>
                </a:ext>
              </a:extLst>
            </a:blip>
            <a:srcRect/>
            <a:stretch/>
          </p:blipFill>
          <p:spPr>
            <a:xfrm>
              <a:off x="171630" y="4792934"/>
              <a:ext cx="590371" cy="523175"/>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B3EE862F-79C9-4489-AF2E-549BBD77F075}"/>
                </a:ext>
              </a:extLst>
            </p:cNvPr>
            <p:cNvSpPr txBox="1"/>
            <p:nvPr/>
          </p:nvSpPr>
          <p:spPr>
            <a:xfrm>
              <a:off x="257266" y="4814163"/>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8</a:t>
              </a:r>
            </a:p>
          </p:txBody>
        </p:sp>
      </p:grpSp>
      <p:grpSp>
        <p:nvGrpSpPr>
          <p:cNvPr id="16" name="Grupo 15">
            <a:extLst>
              <a:ext uri="{FF2B5EF4-FFF2-40B4-BE49-F238E27FC236}">
                <a16:creationId xmlns:a16="http://schemas.microsoft.com/office/drawing/2014/main" id="{7C635E5E-238D-BDEA-F86F-BB49A0126E40}"/>
              </a:ext>
            </a:extLst>
          </p:cNvPr>
          <p:cNvGrpSpPr/>
          <p:nvPr/>
        </p:nvGrpSpPr>
        <p:grpSpPr>
          <a:xfrm>
            <a:off x="3467101" y="64563"/>
            <a:ext cx="8553269" cy="649773"/>
            <a:chOff x="3467101" y="64563"/>
            <a:chExt cx="8553269" cy="649773"/>
          </a:xfrm>
        </p:grpSpPr>
        <p:pic>
          <p:nvPicPr>
            <p:cNvPr id="4" name="Imagen 3">
              <a:extLst>
                <a:ext uri="{FF2B5EF4-FFF2-40B4-BE49-F238E27FC236}">
                  <a16:creationId xmlns:a16="http://schemas.microsoft.com/office/drawing/2014/main" id="{7B098CD1-FEEE-3EED-E052-C1937D72551B}"/>
                </a:ext>
              </a:extLst>
            </p:cNvPr>
            <p:cNvPicPr preferRelativeResize="0">
              <a:picLocks/>
            </p:cNvPicPr>
            <p:nvPr/>
          </p:nvPicPr>
          <p:blipFill>
            <a:blip r:embed="rId3">
              <a:duotone>
                <a:prstClr val="black"/>
                <a:srgbClr val="00FF00">
                  <a:tint val="45000"/>
                  <a:satMod val="400000"/>
                </a:srgbClr>
              </a:duotone>
              <a:extLst>
                <a:ext uri="{28A0092B-C50C-407E-A947-70E740481C1C}">
                  <a14:useLocalDpi xmlns:a14="http://schemas.microsoft.com/office/drawing/2010/main" val="0"/>
                </a:ext>
              </a:extLst>
            </a:blip>
            <a:srcRect/>
            <a:stretch/>
          </p:blipFill>
          <p:spPr>
            <a:xfrm flipH="1">
              <a:off x="11429999" y="64563"/>
              <a:ext cx="590371" cy="649773"/>
            </a:xfrm>
            <a:prstGeom prst="rect">
              <a:avLst/>
            </a:prstGeom>
            <a:effectLst>
              <a:outerShdw blurRad="50800" dist="38100" dir="2700000" algn="tl" rotWithShape="0">
                <a:prstClr val="black">
                  <a:alpha val="40000"/>
                </a:prstClr>
              </a:outerShdw>
            </a:effectLst>
          </p:spPr>
        </p:pic>
        <p:sp>
          <p:nvSpPr>
            <p:cNvPr id="6" name="Diagrama de flujo: entrada manual 5">
              <a:extLst>
                <a:ext uri="{FF2B5EF4-FFF2-40B4-BE49-F238E27FC236}">
                  <a16:creationId xmlns:a16="http://schemas.microsoft.com/office/drawing/2014/main" id="{7D65B1D2-524C-51FC-393A-1AB3A87580D8}"/>
                </a:ext>
              </a:extLst>
            </p:cNvPr>
            <p:cNvSpPr/>
            <p:nvPr/>
          </p:nvSpPr>
          <p:spPr>
            <a:xfrm>
              <a:off x="3467101" y="64563"/>
              <a:ext cx="7962898" cy="649773"/>
            </a:xfrm>
            <a:prstGeom prst="flowChartManualInput">
              <a:avLst/>
            </a:prstGeom>
            <a:blipFill dpi="0" rotWithShape="1">
              <a:blip r:embed="rId4">
                <a:duotone>
                  <a:prstClr val="black"/>
                  <a:srgbClr val="00FF00">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7856-F265-2D6E-E9F8-25914D77F44A}"/>
                </a:ext>
              </a:extLst>
            </p:cNvPr>
            <p:cNvSpPr txBox="1"/>
            <p:nvPr/>
          </p:nvSpPr>
          <p:spPr>
            <a:xfrm>
              <a:off x="3552736" y="258556"/>
              <a:ext cx="7877262"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Vyjmenujte některé z výhod práce pro druhé.</a:t>
              </a:r>
            </a:p>
          </p:txBody>
        </p:sp>
      </p:grpSp>
      <p:grpSp>
        <p:nvGrpSpPr>
          <p:cNvPr id="20" name="Grupo 19">
            <a:extLst>
              <a:ext uri="{FF2B5EF4-FFF2-40B4-BE49-F238E27FC236}">
                <a16:creationId xmlns:a16="http://schemas.microsoft.com/office/drawing/2014/main" id="{A0E04AF9-D777-DB23-01F6-FA17F25FAC9B}"/>
              </a:ext>
            </a:extLst>
          </p:cNvPr>
          <p:cNvGrpSpPr/>
          <p:nvPr/>
        </p:nvGrpSpPr>
        <p:grpSpPr>
          <a:xfrm>
            <a:off x="762001" y="4666335"/>
            <a:ext cx="5762445" cy="649774"/>
            <a:chOff x="762001" y="4666335"/>
            <a:chExt cx="5762445" cy="649774"/>
          </a:xfrm>
        </p:grpSpPr>
        <p:pic>
          <p:nvPicPr>
            <p:cNvPr id="8" name="Imagen 7">
              <a:extLst>
                <a:ext uri="{FF2B5EF4-FFF2-40B4-BE49-F238E27FC236}">
                  <a16:creationId xmlns:a16="http://schemas.microsoft.com/office/drawing/2014/main" id="{EBD0469C-DBE7-42F2-CF3B-95F7B818BBEA}"/>
                </a:ext>
              </a:extLst>
            </p:cNvPr>
            <p:cNvPicPr preferRelativeResize="0">
              <a:picLocks/>
            </p:cNvPicPr>
            <p:nvPr/>
          </p:nvPicPr>
          <p:blipFill>
            <a:blip r:embed="rId3">
              <a:duotone>
                <a:prstClr val="black"/>
                <a:srgbClr val="336600">
                  <a:tint val="45000"/>
                  <a:satMod val="400000"/>
                </a:srgbClr>
              </a:duotone>
              <a:extLst>
                <a:ext uri="{28A0092B-C50C-407E-A947-70E740481C1C}">
                  <a14:useLocalDpi xmlns:a14="http://schemas.microsoft.com/office/drawing/2010/main" val="0"/>
                </a:ext>
              </a:extLst>
            </a:blip>
            <a:srcRect/>
            <a:stretch/>
          </p:blipFill>
          <p:spPr>
            <a:xfrm flipH="1">
              <a:off x="5934075" y="4666335"/>
              <a:ext cx="590371" cy="649773"/>
            </a:xfrm>
            <a:prstGeom prst="rect">
              <a:avLst/>
            </a:prstGeom>
            <a:effectLst>
              <a:outerShdw blurRad="50800" dist="38100" dir="2700000" algn="tl" rotWithShape="0">
                <a:prstClr val="black">
                  <a:alpha val="40000"/>
                </a:prstClr>
              </a:outerShdw>
            </a:effectLst>
          </p:spPr>
        </p:pic>
        <p:sp>
          <p:nvSpPr>
            <p:cNvPr id="10" name="Diagrama de flujo: entrada manual 9">
              <a:extLst>
                <a:ext uri="{FF2B5EF4-FFF2-40B4-BE49-F238E27FC236}">
                  <a16:creationId xmlns:a16="http://schemas.microsoft.com/office/drawing/2014/main" id="{6350257D-84C7-BE98-B0D4-FBE3EE6111C6}"/>
                </a:ext>
              </a:extLst>
            </p:cNvPr>
            <p:cNvSpPr/>
            <p:nvPr/>
          </p:nvSpPr>
          <p:spPr>
            <a:xfrm>
              <a:off x="762001" y="4666336"/>
              <a:ext cx="5172074" cy="649773"/>
            </a:xfrm>
            <a:prstGeom prst="flowChartManualInput">
              <a:avLst/>
            </a:prstGeom>
            <a:blipFill dpi="0" rotWithShape="1">
              <a:blip r:embed="rId4">
                <a:duotone>
                  <a:prstClr val="black"/>
                  <a:srgbClr val="336600">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AFDD0623-CB18-5243-9ECA-DBAB784F642A}"/>
                </a:ext>
              </a:extLst>
            </p:cNvPr>
            <p:cNvSpPr txBox="1"/>
            <p:nvPr/>
          </p:nvSpPr>
          <p:spPr>
            <a:xfrm>
              <a:off x="847636" y="4860329"/>
              <a:ext cx="4962613"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Jaký je jediný způsob, jak růst v milosti?</a:t>
              </a:r>
            </a:p>
          </p:txBody>
        </p:sp>
      </p:grpSp>
      <p:sp>
        <p:nvSpPr>
          <p:cNvPr id="12" name="CuadroTexto 11">
            <a:extLst>
              <a:ext uri="{FF2B5EF4-FFF2-40B4-BE49-F238E27FC236}">
                <a16:creationId xmlns:a16="http://schemas.microsoft.com/office/drawing/2014/main" id="{A34A72AE-4859-F92B-DEB6-4813AE91A98A}"/>
              </a:ext>
            </a:extLst>
          </p:cNvPr>
          <p:cNvSpPr txBox="1"/>
          <p:nvPr/>
        </p:nvSpPr>
        <p:spPr>
          <a:xfrm>
            <a:off x="2876730" y="754486"/>
            <a:ext cx="9262656" cy="3416320"/>
          </a:xfrm>
          <a:prstGeom prst="rect">
            <a:avLst/>
          </a:prstGeom>
          <a:noFill/>
        </p:spPr>
        <p:txBody>
          <a:bodyPr wrap="square">
            <a:spAutoFit/>
          </a:bodyPr>
          <a:lstStyle/>
          <a:p>
            <a:r>
              <a:rPr lang="es-ES" b="1" dirty="0"/>
              <a:t>Pustíš-li se do práce, kterou Kristus určil pro své učedníky, a budeš-li pro něho získávat druhé, pocítíš potřebu hlubší zkušenosti a většího poznání Božích věcí a budeš lačnět a prahnout spravedlnosti. Budeš se dotazovat Boha, tvá víra se posílí a ty budeš pít většími doušky ze studnice spásy. Boje a zkoušky tě přivedou k Bibli a k modlitbě. Porosteš v milosti a v poznání Krista a shromáždíš bohaté zkušenosti.Duch nesobecké lásky k druhým dává povaze hloubku, pevnost a křesťanskou vznešenost a přináší pokoj a štěstí. Srdce zatouží po něčem vyšším. Není v něm místa pro lenost nebo sobectví. Ti, kdo takto užívají křesťanských darů milosti, porostou a zesílí pro dílo Boží. Získají jasné duchovní vědomí, pevnou, rostoucí víru a jejich modlitby nabudou větší moci. Duch Boží, který působí na jejich ducha, rozechvěje v nich svým božským dotykem posvátné melodie. Ti, kteří se takto věnují nesobecké práci pro blaho druhých, dělají to nejlepší pro vlastní spasení.</a:t>
            </a:r>
          </a:p>
        </p:txBody>
      </p:sp>
      <p:sp>
        <p:nvSpPr>
          <p:cNvPr id="15" name="CuadroTexto 14">
            <a:extLst>
              <a:ext uri="{FF2B5EF4-FFF2-40B4-BE49-F238E27FC236}">
                <a16:creationId xmlns:a16="http://schemas.microsoft.com/office/drawing/2014/main" id="{D1DD86CB-1DDA-6F1B-01A9-F2894B0AA4FF}"/>
              </a:ext>
            </a:extLst>
          </p:cNvPr>
          <p:cNvSpPr txBox="1"/>
          <p:nvPr/>
        </p:nvSpPr>
        <p:spPr>
          <a:xfrm>
            <a:off x="171630" y="5316109"/>
            <a:ext cx="5172074" cy="1477328"/>
          </a:xfrm>
          <a:prstGeom prst="rect">
            <a:avLst/>
          </a:prstGeom>
          <a:noFill/>
        </p:spPr>
        <p:txBody>
          <a:bodyPr wrap="square">
            <a:spAutoFit/>
          </a:bodyPr>
          <a:lstStyle/>
          <a:p>
            <a:r>
              <a:rPr lang="es-ES" b="1" dirty="0"/>
              <a:t>Jedinou cestou, jak růst v milosti Kristově, je konat nezištně dílo, které nám ukládá Kristus, </a:t>
            </a:r>
            <a:r>
              <a:rPr lang="cs-CZ" b="1" dirty="0"/>
              <a:t> </a:t>
            </a:r>
            <a:r>
              <a:rPr lang="es-ES" b="1" dirty="0"/>
              <a:t>to znamená pracovat podle svých schopností, pomáhat a být požehnáním pro ty, kdo potřebují pomoc, kterou jim můžeme poskytnout.</a:t>
            </a:r>
          </a:p>
        </p:txBody>
      </p:sp>
      <p:pic>
        <p:nvPicPr>
          <p:cNvPr id="14" name="Imagen 13" descr="Imagen que contiene persona, tabla, joven, hombre&#10;&#10;El contenido generado por IA puede ser incorrecto.">
            <a:extLst>
              <a:ext uri="{FF2B5EF4-FFF2-40B4-BE49-F238E27FC236}">
                <a16:creationId xmlns:a16="http://schemas.microsoft.com/office/drawing/2014/main" id="{F16D58C2-F1C9-6697-6CD4-4EB7BB2E71F0}"/>
              </a:ext>
            </a:extLst>
          </p:cNvPr>
          <p:cNvPicPr>
            <a:picLocks noChangeAspect="1"/>
          </p:cNvPicPr>
          <p:nvPr/>
        </p:nvPicPr>
        <p:blipFill rotWithShape="1">
          <a:blip r:embed="rId5">
            <a:extLst>
              <a:ext uri="{28A0092B-C50C-407E-A947-70E740481C1C}">
                <a14:useLocalDpi xmlns:a14="http://schemas.microsoft.com/office/drawing/2010/main" val="0"/>
              </a:ext>
            </a:extLst>
          </a:blip>
          <a:srcRect l="37621" t="201" r="18099" b="3612"/>
          <a:stretch>
            <a:fillRect/>
          </a:stretch>
        </p:blipFill>
        <p:spPr>
          <a:xfrm>
            <a:off x="171630" y="191161"/>
            <a:ext cx="2619464" cy="4434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 grupo de niños sentados en una mesa&#10;&#10;El contenido generado por IA puede ser incorrecto.">
            <a:extLst>
              <a:ext uri="{FF2B5EF4-FFF2-40B4-BE49-F238E27FC236}">
                <a16:creationId xmlns:a16="http://schemas.microsoft.com/office/drawing/2014/main" id="{6B433E1A-DDD4-015F-C31C-A330F8BFA8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6229" y="4764954"/>
            <a:ext cx="2644141" cy="1982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Un grupo de amigos&#10;&#10;El contenido generado por IA puede ser incorrecto.">
            <a:extLst>
              <a:ext uri="{FF2B5EF4-FFF2-40B4-BE49-F238E27FC236}">
                <a16:creationId xmlns:a16="http://schemas.microsoft.com/office/drawing/2014/main" id="{85E071C2-B004-5603-6193-BE7E6988D5DB}"/>
              </a:ext>
            </a:extLst>
          </p:cNvPr>
          <p:cNvPicPr>
            <a:picLocks noChangeAspect="1"/>
          </p:cNvPicPr>
          <p:nvPr/>
        </p:nvPicPr>
        <p:blipFill rotWithShape="1">
          <a:blip r:embed="rId7">
            <a:extLst>
              <a:ext uri="{28A0092B-C50C-407E-A947-70E740481C1C}">
                <a14:useLocalDpi xmlns:a14="http://schemas.microsoft.com/office/drawing/2010/main" val="0"/>
              </a:ext>
            </a:extLst>
          </a:blip>
          <a:srcRect l="-810" t="5612" r="810" b="15062"/>
          <a:stretch>
            <a:fillRect/>
          </a:stretch>
        </p:blipFill>
        <p:spPr>
          <a:xfrm>
            <a:off x="7114817" y="4742725"/>
            <a:ext cx="2096222" cy="2004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Una persona y un niño sentados en una mesa&#10;&#10;El contenido generado por IA puede ser incorrecto.">
            <a:extLst>
              <a:ext uri="{FF2B5EF4-FFF2-40B4-BE49-F238E27FC236}">
                <a16:creationId xmlns:a16="http://schemas.microsoft.com/office/drawing/2014/main" id="{B43E4C1E-DBAE-821B-6F1F-586EA99315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3704" y="5478893"/>
            <a:ext cx="1649508" cy="1237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301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vertical)">
                                      <p:cBhvr>
                                        <p:cTn id="27" dur="500"/>
                                        <p:tgtEl>
                                          <p:spTgt spid="18"/>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ppt_h/2"/>
                                          </p:val>
                                        </p:tav>
                                        <p:tav tm="100000">
                                          <p:val>
                                            <p:strVal val="#ppt_y"/>
                                          </p:val>
                                        </p:tav>
                                      </p:tavLst>
                                    </p:anim>
                                    <p:anim calcmode="lin" valueType="num">
                                      <p:cBhvr>
                                        <p:cTn id="38" dur="500" fill="hold"/>
                                        <p:tgtEl>
                                          <p:spTgt spid="21"/>
                                        </p:tgtEl>
                                        <p:attrNameLst>
                                          <p:attrName>ppt_w</p:attrName>
                                        </p:attrNameLst>
                                      </p:cBhvr>
                                      <p:tavLst>
                                        <p:tav tm="0">
                                          <p:val>
                                            <p:strVal val="#ppt_w"/>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childTnLst>
                                </p:cTn>
                              </p:par>
                              <p:par>
                                <p:cTn id="40" presetID="17" presetClass="entr" presetSubtype="4" fill="hold" nodeType="withEffect">
                                  <p:stCondLst>
                                    <p:cond delay="25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ppt_h/2"/>
                                          </p:val>
                                        </p:tav>
                                        <p:tav tm="100000">
                                          <p:val>
                                            <p:strVal val="#ppt_y"/>
                                          </p:val>
                                        </p:tav>
                                      </p:tavLst>
                                    </p:anim>
                                    <p:anim calcmode="lin" valueType="num">
                                      <p:cBhvr>
                                        <p:cTn id="44" dur="500" fill="hold"/>
                                        <p:tgtEl>
                                          <p:spTgt spid="19"/>
                                        </p:tgtEl>
                                        <p:attrNameLst>
                                          <p:attrName>ppt_w</p:attrName>
                                        </p:attrNameLst>
                                      </p:cBhvr>
                                      <p:tavLst>
                                        <p:tav tm="0">
                                          <p:val>
                                            <p:strVal val="#ppt_w"/>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childTnLst>
                                </p:cTn>
                              </p:par>
                              <p:par>
                                <p:cTn id="46" presetID="17" presetClass="entr" presetSubtype="4" fill="hold" nodeType="withEffect">
                                  <p:stCondLst>
                                    <p:cond delay="50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ppt_h/2"/>
                                          </p:val>
                                        </p:tav>
                                        <p:tav tm="100000">
                                          <p:val>
                                            <p:strVal val="#ppt_y"/>
                                          </p:val>
                                        </p:tav>
                                      </p:tavLst>
                                    </p:anim>
                                    <p:anim calcmode="lin" valueType="num">
                                      <p:cBhvr>
                                        <p:cTn id="50" dur="500" fill="hold"/>
                                        <p:tgtEl>
                                          <p:spTgt spid="17"/>
                                        </p:tgtEl>
                                        <p:attrNameLst>
                                          <p:attrName>ppt_w</p:attrName>
                                        </p:attrNameLst>
                                      </p:cBhvr>
                                      <p:tavLst>
                                        <p:tav tm="0">
                                          <p:val>
                                            <p:strVal val="#ppt_w"/>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3D8B5327-4CEE-F9DF-585E-8C6119560364}"/>
              </a:ext>
            </a:extLst>
          </p:cNvPr>
          <p:cNvGrpSpPr/>
          <p:nvPr/>
        </p:nvGrpSpPr>
        <p:grpSpPr>
          <a:xfrm>
            <a:off x="162192" y="221574"/>
            <a:ext cx="590371" cy="523175"/>
            <a:chOff x="162192" y="221574"/>
            <a:chExt cx="590371" cy="523175"/>
          </a:xfrm>
        </p:grpSpPr>
        <p:pic>
          <p:nvPicPr>
            <p:cNvPr id="5" name="Imagen 4">
              <a:extLst>
                <a:ext uri="{FF2B5EF4-FFF2-40B4-BE49-F238E27FC236}">
                  <a16:creationId xmlns:a16="http://schemas.microsoft.com/office/drawing/2014/main" id="{3FF20543-2FE0-EC8A-9E2B-6E70EC63B67A}"/>
                </a:ext>
              </a:extLst>
            </p:cNvPr>
            <p:cNvPicPr preferRelativeResize="0">
              <a:picLocks/>
            </p:cNvPicPr>
            <p:nvPr/>
          </p:nvPicPr>
          <p:blipFill>
            <a:blip r:embed="rId3">
              <a:duotone>
                <a:prstClr val="black"/>
                <a:srgbClr val="CC3300">
                  <a:tint val="45000"/>
                  <a:satMod val="400000"/>
                </a:srgbClr>
              </a:duotone>
              <a:extLst>
                <a:ext uri="{28A0092B-C50C-407E-A947-70E740481C1C}">
                  <a14:useLocalDpi xmlns:a14="http://schemas.microsoft.com/office/drawing/2010/main" val="0"/>
                </a:ext>
              </a:extLst>
            </a:blip>
            <a:srcRect/>
            <a:stretch/>
          </p:blipFill>
          <p:spPr>
            <a:xfrm>
              <a:off x="162192" y="221574"/>
              <a:ext cx="590371" cy="523175"/>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BA044B04-66A1-559F-9EAF-5DDA707C2DB3}"/>
                </a:ext>
              </a:extLst>
            </p:cNvPr>
            <p:cNvSpPr txBox="1"/>
            <p:nvPr/>
          </p:nvSpPr>
          <p:spPr>
            <a:xfrm>
              <a:off x="247828" y="242803"/>
              <a:ext cx="41910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10" name="Grupo 9">
            <a:extLst>
              <a:ext uri="{FF2B5EF4-FFF2-40B4-BE49-F238E27FC236}">
                <a16:creationId xmlns:a16="http://schemas.microsoft.com/office/drawing/2014/main" id="{1AC57F49-BB10-AB62-7B8C-ED53F603B3BB}"/>
              </a:ext>
            </a:extLst>
          </p:cNvPr>
          <p:cNvGrpSpPr/>
          <p:nvPr/>
        </p:nvGrpSpPr>
        <p:grpSpPr>
          <a:xfrm>
            <a:off x="752561" y="94976"/>
            <a:ext cx="8591369" cy="649773"/>
            <a:chOff x="752561" y="94976"/>
            <a:chExt cx="8591369" cy="649773"/>
          </a:xfrm>
        </p:grpSpPr>
        <p:pic>
          <p:nvPicPr>
            <p:cNvPr id="4" name="Imagen 3">
              <a:extLst>
                <a:ext uri="{FF2B5EF4-FFF2-40B4-BE49-F238E27FC236}">
                  <a16:creationId xmlns:a16="http://schemas.microsoft.com/office/drawing/2014/main" id="{7B667647-FD0F-347A-3C66-B3DA0746E709}"/>
                </a:ext>
              </a:extLst>
            </p:cNvPr>
            <p:cNvPicPr preferRelativeResize="0">
              <a:picLocks/>
            </p:cNvPicPr>
            <p:nvPr/>
          </p:nvPicPr>
          <p:blipFill>
            <a:blip r:embed="rId3">
              <a:duotone>
                <a:prstClr val="black"/>
                <a:srgbClr val="CC3300">
                  <a:tint val="45000"/>
                  <a:satMod val="400000"/>
                </a:srgbClr>
              </a:duotone>
              <a:extLst>
                <a:ext uri="{28A0092B-C50C-407E-A947-70E740481C1C}">
                  <a14:useLocalDpi xmlns:a14="http://schemas.microsoft.com/office/drawing/2010/main" val="0"/>
                </a:ext>
              </a:extLst>
            </a:blip>
            <a:srcRect/>
            <a:stretch/>
          </p:blipFill>
          <p:spPr>
            <a:xfrm flipH="1">
              <a:off x="8753559" y="94976"/>
              <a:ext cx="590371" cy="649773"/>
            </a:xfrm>
            <a:prstGeom prst="rect">
              <a:avLst/>
            </a:prstGeom>
            <a:effectLst>
              <a:outerShdw blurRad="50800" dist="38100" dir="2700000" algn="tl" rotWithShape="0">
                <a:prstClr val="black">
                  <a:alpha val="40000"/>
                </a:prstClr>
              </a:outerShdw>
            </a:effectLst>
          </p:spPr>
        </p:pic>
        <p:sp>
          <p:nvSpPr>
            <p:cNvPr id="6" name="Diagrama de flujo: entrada manual 5">
              <a:extLst>
                <a:ext uri="{FF2B5EF4-FFF2-40B4-BE49-F238E27FC236}">
                  <a16:creationId xmlns:a16="http://schemas.microsoft.com/office/drawing/2014/main" id="{CBE3784E-C033-6E46-CEAA-27CF61303893}"/>
                </a:ext>
              </a:extLst>
            </p:cNvPr>
            <p:cNvSpPr/>
            <p:nvPr/>
          </p:nvSpPr>
          <p:spPr>
            <a:xfrm>
              <a:off x="752563" y="94976"/>
              <a:ext cx="8000998" cy="649773"/>
            </a:xfrm>
            <a:prstGeom prst="flowChartManualInput">
              <a:avLst/>
            </a:prstGeom>
            <a:blipFill dpi="0" rotWithShape="1">
              <a:blip r:embed="rId4">
                <a:duotone>
                  <a:prstClr val="black"/>
                  <a:srgbClr val="CC3300">
                    <a:tint val="45000"/>
                    <a:satMod val="400000"/>
                  </a:srgbClr>
                </a:duotone>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A0B6500-8553-C6C2-17C9-DECC8647F099}"/>
                </a:ext>
              </a:extLst>
            </p:cNvPr>
            <p:cNvSpPr txBox="1"/>
            <p:nvPr/>
          </p:nvSpPr>
          <p:spPr>
            <a:xfrm>
              <a:off x="752561" y="288969"/>
              <a:ext cx="8000998"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Co se můžeme naučit z Ježíšových prvních let, kdy pracoval jako tesař?</a:t>
              </a:r>
            </a:p>
          </p:txBody>
        </p:sp>
      </p:grpSp>
      <p:grpSp>
        <p:nvGrpSpPr>
          <p:cNvPr id="17" name="Grupo 16">
            <a:extLst>
              <a:ext uri="{FF2B5EF4-FFF2-40B4-BE49-F238E27FC236}">
                <a16:creationId xmlns:a16="http://schemas.microsoft.com/office/drawing/2014/main" id="{A823A971-E9D1-7D36-63CA-002EAAF0BF11}"/>
              </a:ext>
            </a:extLst>
          </p:cNvPr>
          <p:cNvGrpSpPr/>
          <p:nvPr/>
        </p:nvGrpSpPr>
        <p:grpSpPr>
          <a:xfrm>
            <a:off x="752561" y="3399971"/>
            <a:ext cx="10458270" cy="649774"/>
            <a:chOff x="752561" y="3399971"/>
            <a:chExt cx="10458270" cy="649774"/>
          </a:xfrm>
        </p:grpSpPr>
        <p:pic>
          <p:nvPicPr>
            <p:cNvPr id="2" name="Imagen 1">
              <a:extLst>
                <a:ext uri="{FF2B5EF4-FFF2-40B4-BE49-F238E27FC236}">
                  <a16:creationId xmlns:a16="http://schemas.microsoft.com/office/drawing/2014/main" id="{8A58B8E5-5EB3-823B-4F9A-DD072ED6D739}"/>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flipH="1">
              <a:off x="10620460" y="3399971"/>
              <a:ext cx="590371" cy="649773"/>
            </a:xfrm>
            <a:prstGeom prst="rect">
              <a:avLst/>
            </a:prstGeom>
          </p:spPr>
        </p:pic>
        <p:sp>
          <p:nvSpPr>
            <p:cNvPr id="14" name="Diagrama de flujo: entrada manual 13">
              <a:extLst>
                <a:ext uri="{FF2B5EF4-FFF2-40B4-BE49-F238E27FC236}">
                  <a16:creationId xmlns:a16="http://schemas.microsoft.com/office/drawing/2014/main" id="{D67FE836-2614-CF44-7659-599F27D1B69A}"/>
                </a:ext>
              </a:extLst>
            </p:cNvPr>
            <p:cNvSpPr/>
            <p:nvPr/>
          </p:nvSpPr>
          <p:spPr>
            <a:xfrm>
              <a:off x="752561" y="3399972"/>
              <a:ext cx="9867899" cy="649773"/>
            </a:xfrm>
            <a:prstGeom prst="flowChartManualInpu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4009CAF-1AE0-356B-7E26-BAA18AD0D50B}"/>
                </a:ext>
              </a:extLst>
            </p:cNvPr>
            <p:cNvSpPr txBox="1"/>
            <p:nvPr/>
          </p:nvSpPr>
          <p:spPr>
            <a:xfrm>
              <a:off x="841611" y="3569030"/>
              <a:ext cx="9778849"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Jaké důležité poučení je v Ježíšově podobenství naznačeno o používání talentů?</a:t>
              </a:r>
            </a:p>
          </p:txBody>
        </p:sp>
      </p:grpSp>
      <p:grpSp>
        <p:nvGrpSpPr>
          <p:cNvPr id="16" name="Grupo 15">
            <a:extLst>
              <a:ext uri="{FF2B5EF4-FFF2-40B4-BE49-F238E27FC236}">
                <a16:creationId xmlns:a16="http://schemas.microsoft.com/office/drawing/2014/main" id="{216973B6-0FFE-1114-4E65-84AB314704FD}"/>
              </a:ext>
            </a:extLst>
          </p:cNvPr>
          <p:cNvGrpSpPr/>
          <p:nvPr/>
        </p:nvGrpSpPr>
        <p:grpSpPr>
          <a:xfrm>
            <a:off x="162190" y="3526570"/>
            <a:ext cx="590372" cy="523175"/>
            <a:chOff x="162190" y="3526570"/>
            <a:chExt cx="590372" cy="523175"/>
          </a:xfrm>
        </p:grpSpPr>
        <p:pic>
          <p:nvPicPr>
            <p:cNvPr id="12" name="Imagen 11">
              <a:extLst>
                <a:ext uri="{FF2B5EF4-FFF2-40B4-BE49-F238E27FC236}">
                  <a16:creationId xmlns:a16="http://schemas.microsoft.com/office/drawing/2014/main" id="{F3A474AC-0902-E468-20E6-AC464A6F31C3}"/>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162191" y="3526570"/>
              <a:ext cx="590371" cy="523175"/>
            </a:xfrm>
            <a:prstGeom prst="rect">
              <a:avLst/>
            </a:prstGeom>
          </p:spPr>
        </p:pic>
        <p:sp>
          <p:nvSpPr>
            <p:cNvPr id="11" name="CuadroTexto 10">
              <a:extLst>
                <a:ext uri="{FF2B5EF4-FFF2-40B4-BE49-F238E27FC236}">
                  <a16:creationId xmlns:a16="http://schemas.microsoft.com/office/drawing/2014/main" id="{684DA179-46B5-843C-7CC6-3249E1550E80}"/>
                </a:ext>
              </a:extLst>
            </p:cNvPr>
            <p:cNvSpPr txBox="1"/>
            <p:nvPr/>
          </p:nvSpPr>
          <p:spPr>
            <a:xfrm>
              <a:off x="162190" y="3557324"/>
              <a:ext cx="580935"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sp>
        <p:nvSpPr>
          <p:cNvPr id="9" name="CuadroTexto 8">
            <a:extLst>
              <a:ext uri="{FF2B5EF4-FFF2-40B4-BE49-F238E27FC236}">
                <a16:creationId xmlns:a16="http://schemas.microsoft.com/office/drawing/2014/main" id="{73935D51-3DD0-CC94-15A0-E43CC14ABDDB}"/>
              </a:ext>
            </a:extLst>
          </p:cNvPr>
          <p:cNvSpPr txBox="1"/>
          <p:nvPr/>
        </p:nvSpPr>
        <p:spPr>
          <a:xfrm>
            <a:off x="118648" y="841172"/>
            <a:ext cx="7225581" cy="2308324"/>
          </a:xfrm>
          <a:prstGeom prst="rect">
            <a:avLst/>
          </a:prstGeom>
          <a:noFill/>
        </p:spPr>
        <p:txBody>
          <a:bodyPr wrap="square">
            <a:spAutoFit/>
          </a:bodyPr>
          <a:lstStyle/>
          <a:p>
            <a:r>
              <a:rPr lang="es-ES" b="1" dirty="0"/>
              <a:t>Větší část svého pozemského života strávil náš Spasitel v truhlářské dílně v Nazaretu, kde trpělivě pracoval. Pána života obklopovali andělé, když se nepoznán a neuctíván stýkal s dělníky a rolníky. Spasitel věrně plnil své poslání, když vykonávat své skromné řemeslo, právě tak jako když léčil nemocné nebo kráčel </a:t>
            </a:r>
            <a:r>
              <a:rPr lang="cs-CZ" b="1" dirty="0"/>
              <a:t>                               </a:t>
            </a:r>
            <a:r>
              <a:rPr lang="es-ES" b="1" dirty="0"/>
              <a:t>po rozbouřených vodách galilejského jezera. Tak můžeme</a:t>
            </a:r>
            <a:r>
              <a:rPr lang="cs-CZ" b="1" dirty="0"/>
              <a:t>                                 </a:t>
            </a:r>
            <a:r>
              <a:rPr lang="es-ES" b="1" dirty="0"/>
              <a:t> i v nejprostších povinnostech a na nejskromnějších místech </a:t>
            </a:r>
            <a:r>
              <a:rPr lang="cs-CZ" b="1" dirty="0"/>
              <a:t>                   </a:t>
            </a:r>
            <a:r>
              <a:rPr lang="es-ES" b="1" dirty="0"/>
              <a:t>kráčet a pracovat s Kristem.</a:t>
            </a:r>
          </a:p>
        </p:txBody>
      </p:sp>
      <p:sp>
        <p:nvSpPr>
          <p:cNvPr id="15" name="CuadroTexto 14">
            <a:extLst>
              <a:ext uri="{FF2B5EF4-FFF2-40B4-BE49-F238E27FC236}">
                <a16:creationId xmlns:a16="http://schemas.microsoft.com/office/drawing/2014/main" id="{E9153E05-0EBB-574B-D366-EC0AEF402A1D}"/>
              </a:ext>
            </a:extLst>
          </p:cNvPr>
          <p:cNvSpPr txBox="1"/>
          <p:nvPr/>
        </p:nvSpPr>
        <p:spPr>
          <a:xfrm>
            <a:off x="5003155" y="4100669"/>
            <a:ext cx="7055683" cy="2308324"/>
          </a:xfrm>
          <a:prstGeom prst="rect">
            <a:avLst/>
          </a:prstGeom>
          <a:noFill/>
        </p:spPr>
        <p:txBody>
          <a:bodyPr wrap="square">
            <a:spAutoFit/>
          </a:bodyPr>
          <a:lstStyle/>
          <a:p>
            <a:r>
              <a:rPr lang="es-ES" b="1" dirty="0"/>
              <a:t>Mnozí odpírají své dary službě Boží a vymlouvají se, že druzí mají lepší nadání a větší přednosti. Myslí si, že jen od těch, kdo mají zvláštní nadání se žádá, aby věnovali své schopnosti službě  Boží. Mnozí si dokonce myslí, že nadáním je obdařena jen zcela zvláštní vrstva lidí, kdežto ostatní jsou opomíjeni, a proto nejsou povoláni, aby se podíleli na·práci a také na odměně. V podobenství se však o tom nic nepraví. Když hospodář svolal své služebníky, přidělil práci každému.</a:t>
            </a:r>
          </a:p>
        </p:txBody>
      </p:sp>
      <p:pic>
        <p:nvPicPr>
          <p:cNvPr id="19" name="Imagen 18" descr="Imagen que contiene persona, exterior, pasto, mujer&#10;&#10;El contenido generado por IA puede ser incorrecto.">
            <a:extLst>
              <a:ext uri="{FF2B5EF4-FFF2-40B4-BE49-F238E27FC236}">
                <a16:creationId xmlns:a16="http://schemas.microsoft.com/office/drawing/2014/main" id="{60020D53-5756-90AB-9C23-195F5048F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7771" y="824701"/>
            <a:ext cx="4611914" cy="2524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descr="Un grupo de hombres sentados en una mesa&#10;&#10;El contenido generado por IA puede ser incorrecto.">
            <a:extLst>
              <a:ext uri="{FF2B5EF4-FFF2-40B4-BE49-F238E27FC236}">
                <a16:creationId xmlns:a16="http://schemas.microsoft.com/office/drawing/2014/main" id="{0E0E2548-486A-7F14-340B-26C28A6E8ECC}"/>
              </a:ext>
            </a:extLst>
          </p:cNvPr>
          <p:cNvPicPr>
            <a:picLocks noChangeAspect="1"/>
          </p:cNvPicPr>
          <p:nvPr/>
        </p:nvPicPr>
        <p:blipFill rotWithShape="1">
          <a:blip r:embed="rId6">
            <a:extLst>
              <a:ext uri="{28A0092B-C50C-407E-A947-70E740481C1C}">
                <a14:useLocalDpi xmlns:a14="http://schemas.microsoft.com/office/drawing/2010/main" val="0"/>
              </a:ext>
            </a:extLst>
          </a:blip>
          <a:srcRect t="7807" b="21334"/>
          <a:stretch>
            <a:fillRect/>
          </a:stretch>
        </p:blipFill>
        <p:spPr>
          <a:xfrm>
            <a:off x="133162" y="4124041"/>
            <a:ext cx="4830724" cy="2653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010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9" presetClass="entr" presetSubtype="1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fmla="#ppt_w*sin(2.5*pi*$)">
                                          <p:val>
                                            <p:fltVal val="0"/>
                                          </p:val>
                                        </p:tav>
                                        <p:tav tm="100000">
                                          <p:val>
                                            <p:fltVal val="1"/>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vertical)">
                                      <p:cBhvr>
                                        <p:cTn id="26" dur="500"/>
                                        <p:tgtEl>
                                          <p:spTgt spid="1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1000"/>
                            </p:stCondLst>
                            <p:childTnLst>
                              <p:par>
                                <p:cTn id="32" presetID="19"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fmla="#ppt_w*sin(2.5*pi*$)">
                                          <p:val>
                                            <p:fltVal val="0"/>
                                          </p:val>
                                        </p:tav>
                                        <p:tav tm="100000">
                                          <p:val>
                                            <p:fltVal val="1"/>
                                          </p:val>
                                        </p:tav>
                                      </p:tavLst>
                                    </p:anim>
                                    <p:anim calcmode="lin" valueType="num">
                                      <p:cBhvr>
                                        <p:cTn id="35"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0A3A19-4C3D-6874-8FC6-2B14BC9CB66A}"/>
              </a:ext>
            </a:extLst>
          </p:cNvPr>
          <p:cNvSpPr txBox="1"/>
          <p:nvPr/>
        </p:nvSpPr>
        <p:spPr>
          <a:xfrm>
            <a:off x="6096000" y="2443769"/>
            <a:ext cx="6096000" cy="3693319"/>
          </a:xfrm>
          <a:prstGeom prst="rect">
            <a:avLst/>
          </a:prstGeom>
          <a:noFill/>
        </p:spPr>
        <p:txBody>
          <a:bodyPr wrap="square">
            <a:spAutoFit/>
          </a:bodyPr>
          <a:lstStyle/>
          <a:p>
            <a:r>
              <a:rPr lang="es-ES" b="1" dirty="0"/>
              <a:t>I ti nejskromnější a nejchudší z učedníků Ježíšových mohou být požehnáním pro druhé. Ani si možná neuvědomují, že konají něco dobrého, avšak svým bezděčným vlivem způsobí, že z nich vycházejí vlny požehnání, jež pak sílí a prohlubují se. Požehnané plody svého působení poznají třeba až v den velkého účtování. Nevědí, ani necítí, že by konali něco velkého; nežádá se od nich, aby se starali, zda jejich úsilí bude mít úspěch. Mají jen klidně postupovat vpřed a věrně konat dílo, jež jim Bůh ve své moudrosti svěřil, a jejich život nebude zbytečný. Duchovně se budou stále víc podobat Kristu; spolupracují s Bohem už nyní a připravují se tak pro vyšší práci a nezkalenou radost v životě budoucím</a:t>
            </a:r>
          </a:p>
        </p:txBody>
      </p:sp>
      <p:sp>
        <p:nvSpPr>
          <p:cNvPr id="4" name="CuadroTexto 3">
            <a:extLst>
              <a:ext uri="{FF2B5EF4-FFF2-40B4-BE49-F238E27FC236}">
                <a16:creationId xmlns:a16="http://schemas.microsoft.com/office/drawing/2014/main" id="{34D7A75A-A738-5D34-2977-7A1F42B17331}"/>
              </a:ext>
            </a:extLst>
          </p:cNvPr>
          <p:cNvSpPr txBox="1"/>
          <p:nvPr/>
        </p:nvSpPr>
        <p:spPr>
          <a:xfrm>
            <a:off x="233571" y="296651"/>
            <a:ext cx="6660715" cy="1754326"/>
          </a:xfrm>
          <a:prstGeom prst="rect">
            <a:avLst/>
          </a:prstGeom>
          <a:noFill/>
        </p:spPr>
        <p:txBody>
          <a:bodyPr wrap="square">
            <a:spAutoFit/>
          </a:bodyPr>
          <a:lstStyle/>
          <a:p>
            <a:r>
              <a:rPr lang="es-ES" b="1" dirty="0"/>
              <a:t>Nečekej na to, že se naskytne nějaká zvláštní příležitost, ani neočekávej, že se ti dostane mimořádných schopností, dříve než začneš pracovat pro Boha. Nestarej se o to, co si o tobě myslí svět. Svědčí-li tvůj každodenní život o čistotě a upřím</a:t>
            </a:r>
            <a:r>
              <a:rPr lang="cs-CZ" b="1" dirty="0"/>
              <a:t>-</a:t>
            </a:r>
            <a:r>
              <a:rPr lang="es-ES" b="1" dirty="0"/>
              <a:t>nosti tvé víry a jsou-li druzí přesvědčeni o tom, že jim chceš pomoci, není tvé úsilí zcela marné.</a:t>
            </a:r>
          </a:p>
        </p:txBody>
      </p:sp>
      <p:pic>
        <p:nvPicPr>
          <p:cNvPr id="6" name="Imagen 5" descr="Imagen que contiene persona, tabla, hombre, mujer&#10;&#10;El contenido generado por IA puede ser incorrecto.">
            <a:extLst>
              <a:ext uri="{FF2B5EF4-FFF2-40B4-BE49-F238E27FC236}">
                <a16:creationId xmlns:a16="http://schemas.microsoft.com/office/drawing/2014/main" id="{2C373B1F-920E-8BBB-F60D-52D1F3D4D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487" y="58851"/>
            <a:ext cx="4769836" cy="2384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Dibujo de una persona&#10;&#10;El contenido generado por IA puede ser incorrecto.">
            <a:extLst>
              <a:ext uri="{FF2B5EF4-FFF2-40B4-BE49-F238E27FC236}">
                <a16:creationId xmlns:a16="http://schemas.microsoft.com/office/drawing/2014/main" id="{0F571E27-1AA5-8808-51EA-B67E2C62AC2A}"/>
              </a:ext>
            </a:extLst>
          </p:cNvPr>
          <p:cNvPicPr>
            <a:picLocks noChangeAspect="1"/>
          </p:cNvPicPr>
          <p:nvPr/>
        </p:nvPicPr>
        <p:blipFill rotWithShape="1">
          <a:blip r:embed="rId4">
            <a:extLst>
              <a:ext uri="{28A0092B-C50C-407E-A947-70E740481C1C}">
                <a14:useLocalDpi xmlns:a14="http://schemas.microsoft.com/office/drawing/2010/main" val="0"/>
              </a:ext>
            </a:extLst>
          </a:blip>
          <a:srcRect r="10048"/>
          <a:stretch>
            <a:fillRect/>
          </a:stretch>
        </p:blipFill>
        <p:spPr>
          <a:xfrm>
            <a:off x="233571" y="2327976"/>
            <a:ext cx="5717286" cy="4363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Imagen 1">
            <a:hlinkClick r:id="rId5" action="ppaction://hlinksldjump"/>
            <a:extLst>
              <a:ext uri="{FF2B5EF4-FFF2-40B4-BE49-F238E27FC236}">
                <a16:creationId xmlns:a16="http://schemas.microsoft.com/office/drawing/2014/main" id="{E171CC58-9457-5886-06CB-B9FB14254B5B}"/>
              </a:ext>
            </a:extLst>
          </p:cNvPr>
          <p:cNvPicPr>
            <a:picLocks noChangeAspect="1"/>
          </p:cNvPicPr>
          <p:nvPr/>
        </p:nvPicPr>
        <p:blipFill>
          <a:blip r:embed="rId6">
            <a:duotone>
              <a:prstClr val="black"/>
              <a:schemeClr val="accent4">
                <a:tint val="45000"/>
                <a:satMod val="400000"/>
              </a:schemeClr>
            </a:duotone>
          </a:blip>
          <a:stretch>
            <a:fillRect/>
          </a:stretch>
        </p:blipFill>
        <p:spPr>
          <a:xfrm>
            <a:off x="11399838" y="6227763"/>
            <a:ext cx="725487" cy="725487"/>
          </a:xfrm>
          <a:prstGeom prst="rect">
            <a:avLst/>
          </a:prstGeom>
          <a:ln>
            <a:noFill/>
          </a:ln>
        </p:spPr>
      </p:pic>
    </p:spTree>
    <p:extLst>
      <p:ext uri="{BB962C8B-B14F-4D97-AF65-F5344CB8AC3E}">
        <p14:creationId xmlns:p14="http://schemas.microsoft.com/office/powerpoint/2010/main" val="364935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D0914BB-1011-7FCC-0460-97A44933A137}"/>
              </a:ext>
            </a:extLst>
          </p:cNvPr>
          <p:cNvSpPr txBox="1"/>
          <p:nvPr/>
        </p:nvSpPr>
        <p:spPr>
          <a:xfrm>
            <a:off x="95024" y="64548"/>
            <a:ext cx="566569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K</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apít</a:t>
            </a: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o</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lo 7: „</a:t>
            </a: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Zkouška učednictví</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a:t>
            </a:r>
          </a:p>
        </p:txBody>
      </p:sp>
      <p:pic>
        <p:nvPicPr>
          <p:cNvPr id="26" name="Imagen 25" descr="Icono&#10;&#10;El contenido generado por IA puede ser incorrecto.">
            <a:extLst>
              <a:ext uri="{FF2B5EF4-FFF2-40B4-BE49-F238E27FC236}">
                <a16:creationId xmlns:a16="http://schemas.microsoft.com/office/drawing/2014/main" id="{477DF544-019B-A5B0-E9DB-6A95F996C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85" y="940606"/>
            <a:ext cx="961437" cy="896477"/>
          </a:xfrm>
          <a:prstGeom prst="rect">
            <a:avLst/>
          </a:prstGeom>
          <a:effectLst>
            <a:outerShdw blurRad="50800" dist="38100" dir="2700000" algn="tl" rotWithShape="0">
              <a:prstClr val="black">
                <a:alpha val="40000"/>
              </a:prstClr>
            </a:outerShdw>
          </a:effectLst>
        </p:spPr>
      </p:pic>
      <p:sp>
        <p:nvSpPr>
          <p:cNvPr id="28" name="Flecha: a la derecha 27">
            <a:extLst>
              <a:ext uri="{FF2B5EF4-FFF2-40B4-BE49-F238E27FC236}">
                <a16:creationId xmlns:a16="http://schemas.microsoft.com/office/drawing/2014/main" id="{7E19A45A-A772-F46D-A36B-823A7BF861E3}"/>
              </a:ext>
            </a:extLst>
          </p:cNvPr>
          <p:cNvSpPr/>
          <p:nvPr/>
        </p:nvSpPr>
        <p:spPr>
          <a:xfrm>
            <a:off x="1072677" y="267339"/>
            <a:ext cx="8383049" cy="2231392"/>
          </a:xfrm>
          <a:prstGeom prst="rightArrow">
            <a:avLst>
              <a:gd name="adj1" fmla="val 50000"/>
              <a:gd name="adj2" fmla="val 37160"/>
            </a:avLst>
          </a:prstGeom>
          <a:solidFill>
            <a:srgbClr val="FDEEF1"/>
          </a:solidFill>
          <a:ln>
            <a:solidFill>
              <a:srgbClr val="EEA4B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6A1426"/>
                </a:solidFill>
              </a:rPr>
              <a:t>PRAVDA NEBO LEŽ. Aby člověk poznal, zda je nebo není skutečně obrácen, musí být schopen vysledovat okolnosti a načasování svého obrácení.</a:t>
            </a:r>
          </a:p>
        </p:txBody>
      </p:sp>
      <p:sp>
        <p:nvSpPr>
          <p:cNvPr id="29" name="CuadroTexto 28">
            <a:extLst>
              <a:ext uri="{FF2B5EF4-FFF2-40B4-BE49-F238E27FC236}">
                <a16:creationId xmlns:a16="http://schemas.microsoft.com/office/drawing/2014/main" id="{37D43A8D-27C6-AA10-B82C-B6BAA42D7BD2}"/>
              </a:ext>
            </a:extLst>
          </p:cNvPr>
          <p:cNvSpPr txBox="1"/>
          <p:nvPr/>
        </p:nvSpPr>
        <p:spPr>
          <a:xfrm>
            <a:off x="289749" y="1038211"/>
            <a:ext cx="711042" cy="646331"/>
          </a:xfrm>
          <a:prstGeom prst="rect">
            <a:avLst/>
          </a:prstGeom>
          <a:noFill/>
        </p:spPr>
        <p:txBody>
          <a:bodyPr wrap="square" rtlCol="0">
            <a:spAutoFit/>
          </a:bodyPr>
          <a:lstStyle/>
          <a:p>
            <a:pPr algn="ctr"/>
            <a:r>
              <a:rPr lang="es-ES" sz="3600" b="1" dirty="0">
                <a:solidFill>
                  <a:srgbClr val="6A1426"/>
                </a:solidFill>
                <a:effectLst>
                  <a:outerShdw blurRad="50800" dist="38100" dir="2700000" algn="tl" rotWithShape="0">
                    <a:srgbClr val="ED657F"/>
                  </a:outerShdw>
                </a:effectLst>
              </a:rPr>
              <a:t>1</a:t>
            </a:r>
          </a:p>
        </p:txBody>
      </p:sp>
      <p:pic>
        <p:nvPicPr>
          <p:cNvPr id="30" name="Imagen 29">
            <a:extLst>
              <a:ext uri="{FF2B5EF4-FFF2-40B4-BE49-F238E27FC236}">
                <a16:creationId xmlns:a16="http://schemas.microsoft.com/office/drawing/2014/main" id="{1F816067-159E-DCF0-8008-A951C4ED2A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788" y="3717199"/>
            <a:ext cx="646449" cy="602770"/>
          </a:xfrm>
          <a:prstGeom prst="rect">
            <a:avLst/>
          </a:prstGeom>
          <a:effectLst>
            <a:outerShdw blurRad="50800" dist="38100" dir="2700000" algn="tl" rotWithShape="0">
              <a:prstClr val="black">
                <a:alpha val="40000"/>
              </a:prstClr>
            </a:outerShdw>
          </a:effectLst>
        </p:spPr>
      </p:pic>
      <p:sp>
        <p:nvSpPr>
          <p:cNvPr id="31" name="Flecha: a la derecha 30">
            <a:extLst>
              <a:ext uri="{FF2B5EF4-FFF2-40B4-BE49-F238E27FC236}">
                <a16:creationId xmlns:a16="http://schemas.microsoft.com/office/drawing/2014/main" id="{D2EDFAE8-D387-124A-96A6-5291E28BAF9A}"/>
              </a:ext>
            </a:extLst>
          </p:cNvPr>
          <p:cNvSpPr/>
          <p:nvPr/>
        </p:nvSpPr>
        <p:spPr>
          <a:xfrm>
            <a:off x="766762" y="3543300"/>
            <a:ext cx="9224963" cy="969618"/>
          </a:xfrm>
          <a:prstGeom prst="rightArrow">
            <a:avLst>
              <a:gd name="adj1" fmla="val 50000"/>
              <a:gd name="adj2" fmla="val 37160"/>
            </a:avLst>
          </a:prstGeom>
          <a:solidFill>
            <a:srgbClr val="FDFAEE"/>
          </a:solidFill>
          <a:ln>
            <a:solidFill>
              <a:srgbClr val="EEDF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9F831D"/>
                </a:solidFill>
              </a:rPr>
              <a:t>Jak můžeš vědět, že Boží Duch působí v životě člověka?</a:t>
            </a:r>
          </a:p>
        </p:txBody>
      </p:sp>
      <p:sp>
        <p:nvSpPr>
          <p:cNvPr id="32" name="CuadroTexto 31">
            <a:extLst>
              <a:ext uri="{FF2B5EF4-FFF2-40B4-BE49-F238E27FC236}">
                <a16:creationId xmlns:a16="http://schemas.microsoft.com/office/drawing/2014/main" id="{DFD5BBF8-F777-F177-7CAA-23B380117CD0}"/>
              </a:ext>
            </a:extLst>
          </p:cNvPr>
          <p:cNvSpPr txBox="1"/>
          <p:nvPr/>
        </p:nvSpPr>
        <p:spPr>
          <a:xfrm>
            <a:off x="295277" y="3777807"/>
            <a:ext cx="400050" cy="461665"/>
          </a:xfrm>
          <a:prstGeom prst="rect">
            <a:avLst/>
          </a:prstGeom>
          <a:noFill/>
        </p:spPr>
        <p:txBody>
          <a:bodyPr wrap="square" rtlCol="0">
            <a:spAutoFit/>
          </a:bodyPr>
          <a:lstStyle/>
          <a:p>
            <a:pPr algn="ctr"/>
            <a:r>
              <a:rPr lang="es-ES" sz="2400" b="1" dirty="0">
                <a:solidFill>
                  <a:srgbClr val="9F831D"/>
                </a:solidFill>
                <a:effectLst>
                  <a:outerShdw blurRad="50800" dist="50800" dir="5400000" algn="ctr" rotWithShape="0">
                    <a:srgbClr val="D3AE27"/>
                  </a:outerShdw>
                </a:effectLst>
              </a:rPr>
              <a:t>2</a:t>
            </a:r>
          </a:p>
        </p:txBody>
      </p:sp>
      <p:sp>
        <p:nvSpPr>
          <p:cNvPr id="34" name="CuadroTexto 33">
            <a:extLst>
              <a:ext uri="{FF2B5EF4-FFF2-40B4-BE49-F238E27FC236}">
                <a16:creationId xmlns:a16="http://schemas.microsoft.com/office/drawing/2014/main" id="{07DDEF23-13DC-302E-A4D3-F5D4B528861E}"/>
              </a:ext>
            </a:extLst>
          </p:cNvPr>
          <p:cNvSpPr txBox="1"/>
          <p:nvPr/>
        </p:nvSpPr>
        <p:spPr>
          <a:xfrm>
            <a:off x="495302" y="2219609"/>
            <a:ext cx="7651240" cy="923330"/>
          </a:xfrm>
          <a:prstGeom prst="rect">
            <a:avLst/>
          </a:prstGeom>
          <a:noFill/>
        </p:spPr>
        <p:txBody>
          <a:bodyPr wrap="square">
            <a:spAutoFit/>
          </a:bodyPr>
          <a:lstStyle/>
          <a:p>
            <a:r>
              <a:rPr lang="es-ES" b="1" dirty="0"/>
              <a:t>Člověk možná nedokáže udat přesný čas a přesné místo nebo nedokáže určit celý řetěz okolností, které vedly k jeho obrácení; to však nedokazuje, že není obrácen.</a:t>
            </a:r>
          </a:p>
        </p:txBody>
      </p:sp>
      <p:sp>
        <p:nvSpPr>
          <p:cNvPr id="4" name="CuadroTexto 3">
            <a:extLst>
              <a:ext uri="{FF2B5EF4-FFF2-40B4-BE49-F238E27FC236}">
                <a16:creationId xmlns:a16="http://schemas.microsoft.com/office/drawing/2014/main" id="{5F11765B-26FC-3E2B-F48C-8AADBB846632}"/>
              </a:ext>
            </a:extLst>
          </p:cNvPr>
          <p:cNvSpPr txBox="1"/>
          <p:nvPr/>
        </p:nvSpPr>
        <p:spPr>
          <a:xfrm>
            <a:off x="2505456" y="4559336"/>
            <a:ext cx="7282623" cy="1754326"/>
          </a:xfrm>
          <a:prstGeom prst="rect">
            <a:avLst/>
          </a:prstGeom>
          <a:noFill/>
        </p:spPr>
        <p:txBody>
          <a:bodyPr wrap="square">
            <a:spAutoFit/>
          </a:bodyPr>
          <a:lstStyle/>
          <a:p>
            <a:r>
              <a:rPr lang="es-ES" b="1" dirty="0"/>
              <a:t>Kristus pravil Nikodémovi: “Vítr vane, kam chce; jeho zvuk slyšíš, </a:t>
            </a:r>
            <a:r>
              <a:rPr lang="cs-CZ" b="1" dirty="0"/>
              <a:t> </a:t>
            </a:r>
            <a:r>
              <a:rPr lang="es-ES" b="1" dirty="0"/>
              <a:t>ale nevíš odkud přichází a kam jde. Tak je to s každým, kdo se narodil z Ducha” Jan 3,8. Jako vítr, jenž je neviditelný, ale jehož působení je jasně vidět a cítit, takový je i Duch Boží ve svém působení na lidská srdce. Tato oživující síla, kterou lidské oko nemůže spatřit, vytváří </a:t>
            </a:r>
            <a:r>
              <a:rPr lang="cs-CZ" b="1" dirty="0"/>
              <a:t>         </a:t>
            </a:r>
            <a:r>
              <a:rPr lang="es-ES" b="1" dirty="0"/>
              <a:t>v člověku nový život, vytváří novou bytost podle obrazu Božího.</a:t>
            </a:r>
          </a:p>
        </p:txBody>
      </p:sp>
      <p:pic>
        <p:nvPicPr>
          <p:cNvPr id="3" name="Imagen 2">
            <a:extLst>
              <a:ext uri="{FF2B5EF4-FFF2-40B4-BE49-F238E27FC236}">
                <a16:creationId xmlns:a16="http://schemas.microsoft.com/office/drawing/2014/main" id="{D0BA479D-4E56-B0A3-570B-C76AFC37F881}"/>
              </a:ext>
            </a:extLst>
          </p:cNvPr>
          <p:cNvPicPr>
            <a:picLocks noChangeAspect="1"/>
          </p:cNvPicPr>
          <p:nvPr/>
        </p:nvPicPr>
        <p:blipFill>
          <a:blip r:embed="rId5"/>
          <a:stretch>
            <a:fillRect/>
          </a:stretch>
        </p:blipFill>
        <p:spPr>
          <a:xfrm>
            <a:off x="9788079" y="229943"/>
            <a:ext cx="2273568" cy="3214280"/>
          </a:xfrm>
          <a:prstGeom prst="snip2DiagRect">
            <a:avLst/>
          </a:prstGeom>
          <a:solidFill>
            <a:srgbClr val="FFFFFF">
              <a:shade val="85000"/>
            </a:srgbClr>
          </a:solidFill>
          <a:ln w="38100" cap="sq">
            <a:solidFill>
              <a:srgbClr val="EEA4B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tabla, sostener&#10;&#10;El contenido generado por IA puede ser incorrecto.">
            <a:extLst>
              <a:ext uri="{FF2B5EF4-FFF2-40B4-BE49-F238E27FC236}">
                <a16:creationId xmlns:a16="http://schemas.microsoft.com/office/drawing/2014/main" id="{643C862A-6CC5-6CA9-6C46-384B8F396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1250" y="4134051"/>
            <a:ext cx="2079962" cy="2494006"/>
          </a:xfrm>
          <a:prstGeom prst="snip2DiagRect">
            <a:avLst>
              <a:gd name="adj1" fmla="val 10035"/>
              <a:gd name="adj2" fmla="val 0"/>
            </a:avLst>
          </a:prstGeom>
          <a:solidFill>
            <a:srgbClr val="FFFFFF">
              <a:shade val="85000"/>
            </a:srgbClr>
          </a:solidFill>
          <a:ln w="38100" cap="sq">
            <a:solidFill>
              <a:srgbClr val="EEDF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par de personas sentadas en una banca de madera&#10;&#10;El contenido generado por IA puede ser incorrecto.">
            <a:extLst>
              <a:ext uri="{FF2B5EF4-FFF2-40B4-BE49-F238E27FC236}">
                <a16:creationId xmlns:a16="http://schemas.microsoft.com/office/drawing/2014/main" id="{ED1A9850-E3C1-EFB5-4FA8-1F79B57984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13" y="4431187"/>
            <a:ext cx="2229780" cy="2229780"/>
          </a:xfrm>
          <a:prstGeom prst="snip2DiagRect">
            <a:avLst>
              <a:gd name="adj1" fmla="val 0"/>
              <a:gd name="adj2" fmla="val 11589"/>
            </a:avLst>
          </a:prstGeom>
          <a:solidFill>
            <a:srgbClr val="FFFFFF">
              <a:shade val="85000"/>
            </a:srgbClr>
          </a:solidFill>
          <a:ln w="38100" cap="sq">
            <a:solidFill>
              <a:srgbClr val="EEDF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520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1"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4)">
                                      <p:cBhvr>
                                        <p:cTn id="10" dur="500"/>
                                        <p:tgtEl>
                                          <p:spTgt spid="2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ppt_w</p:attrName>
                                        </p:attrNameLst>
                                      </p:cBhvr>
                                      <p:tavLst>
                                        <p:tav tm="0" fmla="#ppt_w*sin(2.5*pi*$)">
                                          <p:val>
                                            <p:fltVal val="0"/>
                                          </p:val>
                                        </p:tav>
                                        <p:tav tm="100000">
                                          <p:val>
                                            <p:fltVal val="1"/>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1"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heel(4)">
                                      <p:cBhvr>
                                        <p:cTn id="33" dur="500"/>
                                        <p:tgtEl>
                                          <p:spTgt spid="3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par>
                          <p:cTn id="38" fill="hold">
                            <p:stCondLst>
                              <p:cond delay="1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anim calcmode="lin" valueType="num">
                                      <p:cBhvr>
                                        <p:cTn id="42" dur="750" fill="hold"/>
                                        <p:tgtEl>
                                          <p:spTgt spid="8"/>
                                        </p:tgtEl>
                                        <p:attrNameLst>
                                          <p:attrName>ppt_w</p:attrName>
                                        </p:attrNameLst>
                                      </p:cBhvr>
                                      <p:tavLst>
                                        <p:tav tm="0" fmla="#ppt_w*sin(2.5*pi*$)">
                                          <p:val>
                                            <p:fltVal val="0"/>
                                          </p:val>
                                        </p:tav>
                                        <p:tav tm="100000">
                                          <p:val>
                                            <p:fltVal val="1"/>
                                          </p:val>
                                        </p:tav>
                                      </p:tavLst>
                                    </p:anim>
                                    <p:anim calcmode="lin" valueType="num">
                                      <p:cBhvr>
                                        <p:cTn id="43" dur="75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anim calcmode="lin" valueType="num">
                                      <p:cBhvr>
                                        <p:cTn id="49" dur="500" fill="hold"/>
                                        <p:tgtEl>
                                          <p:spTgt spid="10"/>
                                        </p:tgtEl>
                                        <p:attrNameLst>
                                          <p:attrName>ppt_w</p:attrName>
                                        </p:attrNameLst>
                                      </p:cBhvr>
                                      <p:tavLst>
                                        <p:tav tm="0" fmla="#ppt_w*sin(2.5*pi*$)">
                                          <p:val>
                                            <p:fltVal val="0"/>
                                          </p:val>
                                        </p:tav>
                                        <p:tav tm="100000">
                                          <p:val>
                                            <p:fltVal val="1"/>
                                          </p:val>
                                        </p:tav>
                                      </p:tavLst>
                                    </p:anim>
                                    <p:anim calcmode="lin" valueType="num">
                                      <p:cBhvr>
                                        <p:cTn id="50" dur="500" fill="hold"/>
                                        <p:tgtEl>
                                          <p:spTgt spid="10"/>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1" grpId="0" animBg="1"/>
      <p:bldP spid="32" grpId="0"/>
      <p:bldP spid="34"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B24D500-1BE1-8063-3076-970FBE6514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00541" y="228084"/>
            <a:ext cx="646448" cy="602770"/>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91B9FB92-EF72-F147-95BE-44E7FBB57F49}"/>
              </a:ext>
            </a:extLst>
          </p:cNvPr>
          <p:cNvSpPr/>
          <p:nvPr/>
        </p:nvSpPr>
        <p:spPr>
          <a:xfrm>
            <a:off x="4556515" y="54185"/>
            <a:ext cx="7186613" cy="969618"/>
          </a:xfrm>
          <a:prstGeom prst="rightArrow">
            <a:avLst>
              <a:gd name="adj1" fmla="val 50000"/>
              <a:gd name="adj2" fmla="val 37160"/>
            </a:avLst>
          </a:prstGeom>
          <a:solidFill>
            <a:srgbClr val="FDF4EE"/>
          </a:solidFill>
          <a:ln>
            <a:solidFill>
              <a:srgbClr val="EEC2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b="1" dirty="0">
                <a:solidFill>
                  <a:srgbClr val="C26424"/>
                </a:solidFill>
              </a:rPr>
              <a:t>Jak je možné, že postava NENÍ známa? Jak se to stalo známým?</a:t>
            </a:r>
            <a:endParaRPr lang="es-ES" b="1" dirty="0">
              <a:solidFill>
                <a:srgbClr val="C26424"/>
              </a:solidFill>
            </a:endParaRPr>
          </a:p>
        </p:txBody>
      </p:sp>
      <p:sp>
        <p:nvSpPr>
          <p:cNvPr id="8" name="CuadroTexto 7">
            <a:extLst>
              <a:ext uri="{FF2B5EF4-FFF2-40B4-BE49-F238E27FC236}">
                <a16:creationId xmlns:a16="http://schemas.microsoft.com/office/drawing/2014/main" id="{3FA3A5B6-1E3D-350F-D6D4-E2574937848D}"/>
              </a:ext>
            </a:extLst>
          </p:cNvPr>
          <p:cNvSpPr txBox="1"/>
          <p:nvPr/>
        </p:nvSpPr>
        <p:spPr>
          <a:xfrm>
            <a:off x="4085030" y="288692"/>
            <a:ext cx="400050" cy="461665"/>
          </a:xfrm>
          <a:prstGeom prst="rect">
            <a:avLst/>
          </a:prstGeom>
          <a:noFill/>
        </p:spPr>
        <p:txBody>
          <a:bodyPr wrap="square" rtlCol="0">
            <a:spAutoFit/>
          </a:bodyPr>
          <a:lstStyle/>
          <a:p>
            <a:pPr algn="ctr"/>
            <a:r>
              <a:rPr lang="es-ES" sz="2400" b="1" dirty="0">
                <a:solidFill>
                  <a:srgbClr val="C26424"/>
                </a:solidFill>
                <a:effectLst>
                  <a:outerShdw blurRad="50800" dist="50800" dir="5400000" algn="ctr" rotWithShape="0">
                    <a:srgbClr val="E08E56"/>
                  </a:outerShdw>
                </a:effectLst>
              </a:rPr>
              <a:t>3</a:t>
            </a:r>
          </a:p>
        </p:txBody>
      </p:sp>
      <p:pic>
        <p:nvPicPr>
          <p:cNvPr id="9" name="Imagen 8">
            <a:extLst>
              <a:ext uri="{FF2B5EF4-FFF2-40B4-BE49-F238E27FC236}">
                <a16:creationId xmlns:a16="http://schemas.microsoft.com/office/drawing/2014/main" id="{4E669CDE-E1A8-7489-E525-DD4444E614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154" y="3949698"/>
            <a:ext cx="646448" cy="602770"/>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380866D0-2D34-0621-8FBF-9B0F321206BE}"/>
              </a:ext>
            </a:extLst>
          </p:cNvPr>
          <p:cNvSpPr/>
          <p:nvPr/>
        </p:nvSpPr>
        <p:spPr>
          <a:xfrm>
            <a:off x="732128" y="3775799"/>
            <a:ext cx="7186613" cy="969618"/>
          </a:xfrm>
          <a:prstGeom prst="rightArrow">
            <a:avLst>
              <a:gd name="adj1" fmla="val 50000"/>
              <a:gd name="adj2" fmla="val 37160"/>
            </a:avLst>
          </a:prstGeom>
          <a:solidFill>
            <a:srgbClr val="F9FDEE"/>
          </a:solidFill>
          <a:ln>
            <a:solidFill>
              <a:srgbClr val="DDEE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7A981C"/>
                </a:solidFill>
              </a:rPr>
              <a:t>Co může způsobit jen správné vnější chování?</a:t>
            </a:r>
          </a:p>
        </p:txBody>
      </p:sp>
      <p:sp>
        <p:nvSpPr>
          <p:cNvPr id="11" name="CuadroTexto 10">
            <a:extLst>
              <a:ext uri="{FF2B5EF4-FFF2-40B4-BE49-F238E27FC236}">
                <a16:creationId xmlns:a16="http://schemas.microsoft.com/office/drawing/2014/main" id="{B540369F-BDFF-ABD8-9221-F3F9CBC29E0B}"/>
              </a:ext>
            </a:extLst>
          </p:cNvPr>
          <p:cNvSpPr txBox="1"/>
          <p:nvPr/>
        </p:nvSpPr>
        <p:spPr>
          <a:xfrm>
            <a:off x="260643" y="4010306"/>
            <a:ext cx="400050" cy="461665"/>
          </a:xfrm>
          <a:prstGeom prst="rect">
            <a:avLst/>
          </a:prstGeom>
          <a:noFill/>
        </p:spPr>
        <p:txBody>
          <a:bodyPr wrap="square" rtlCol="0">
            <a:spAutoFit/>
          </a:bodyPr>
          <a:lstStyle/>
          <a:p>
            <a:pPr algn="ctr"/>
            <a:r>
              <a:rPr lang="es-ES" sz="2400" b="1" dirty="0">
                <a:solidFill>
                  <a:srgbClr val="7A981C"/>
                </a:solidFill>
                <a:effectLst>
                  <a:outerShdw blurRad="50800" dist="50800" dir="5400000" algn="ctr" rotWithShape="0">
                    <a:srgbClr val="ADD727"/>
                  </a:outerShdw>
                </a:effectLst>
              </a:rPr>
              <a:t>4</a:t>
            </a:r>
          </a:p>
        </p:txBody>
      </p:sp>
      <p:sp>
        <p:nvSpPr>
          <p:cNvPr id="3" name="CuadroTexto 2">
            <a:extLst>
              <a:ext uri="{FF2B5EF4-FFF2-40B4-BE49-F238E27FC236}">
                <a16:creationId xmlns:a16="http://schemas.microsoft.com/office/drawing/2014/main" id="{EEB829E3-C8EA-CA97-EBEA-CF6637FB149C}"/>
              </a:ext>
            </a:extLst>
          </p:cNvPr>
          <p:cNvSpPr txBox="1"/>
          <p:nvPr/>
        </p:nvSpPr>
        <p:spPr>
          <a:xfrm>
            <a:off x="3784131" y="973729"/>
            <a:ext cx="8407869" cy="2585323"/>
          </a:xfrm>
          <a:prstGeom prst="rect">
            <a:avLst/>
          </a:prstGeom>
          <a:noFill/>
        </p:spPr>
        <p:txBody>
          <a:bodyPr wrap="square">
            <a:spAutoFit/>
          </a:bodyPr>
          <a:lstStyle/>
          <a:p>
            <a:r>
              <a:rPr lang="es-ES" b="1" dirty="0"/>
              <a:t>Zatímco však Duch působí v tichosti a nepozorovatelně, jsou výsledky jeho působení zjevné. Bylo-li srdce obnoveno Duchem Božím, podá o tom svědectví sám život. Nemůžeme učinit nic pro to, abychom změnili svá srdce nebo abychom byli v souladu s Bohem, nemůžeme se vůbec spolehnout na sebe nebo na své dobré skutky, nemůžeme na nich stavět; náš život sám odhalí, zda v nás přebývá milost Boží. Změna se projeví v povaze, ve zvycích, v jednání. Ukáže se jasný, nápadný rozdíl mezi tím, jaké byly dříve, a jaké jsou nyní. Povaha se neprojevuje příležitostnými dobrými skutky nebo občasnými zlými činy, nýbrž každodenním projevem a jednáním.</a:t>
            </a:r>
          </a:p>
        </p:txBody>
      </p:sp>
      <p:sp>
        <p:nvSpPr>
          <p:cNvPr id="5" name="CuadroTexto 4">
            <a:extLst>
              <a:ext uri="{FF2B5EF4-FFF2-40B4-BE49-F238E27FC236}">
                <a16:creationId xmlns:a16="http://schemas.microsoft.com/office/drawing/2014/main" id="{19DCFF10-1D9A-9071-9511-65157300F8D8}"/>
              </a:ext>
            </a:extLst>
          </p:cNvPr>
          <p:cNvSpPr txBox="1"/>
          <p:nvPr/>
        </p:nvSpPr>
        <p:spPr>
          <a:xfrm>
            <a:off x="231389" y="4853575"/>
            <a:ext cx="7758787" cy="1477328"/>
          </a:xfrm>
          <a:prstGeom prst="rect">
            <a:avLst/>
          </a:prstGeom>
          <a:noFill/>
        </p:spPr>
        <p:txBody>
          <a:bodyPr wrap="square">
            <a:spAutoFit/>
          </a:bodyPr>
          <a:lstStyle/>
          <a:p>
            <a:r>
              <a:rPr lang="es-ES" b="1" dirty="0"/>
              <a:t>Je pravda, že může nastat vnější náprava jednání bez obrozující moci Kristovy. Touha po získání vlivu a úcty druhých může vést ke spořáda</a:t>
            </a:r>
            <a:r>
              <a:rPr lang="cs-CZ" b="1" dirty="0"/>
              <a:t>-0</a:t>
            </a:r>
            <a:r>
              <a:rPr lang="es-ES" b="1" dirty="0"/>
              <a:t>nému životu. Sebeúcta nás může vést k tomu, že se vyhýbáme zdání zla. I sobecké srdce může konat dobré skutky. Podle čeho pak máme poznat, na čí straně jsme?</a:t>
            </a:r>
          </a:p>
        </p:txBody>
      </p:sp>
      <p:pic>
        <p:nvPicPr>
          <p:cNvPr id="4" name="Imagen 3" descr="Un par de personas de pie&#10;&#10;El contenido generado por IA puede ser incorrecto.">
            <a:extLst>
              <a:ext uri="{FF2B5EF4-FFF2-40B4-BE49-F238E27FC236}">
                <a16:creationId xmlns:a16="http://schemas.microsoft.com/office/drawing/2014/main" id="{77B3B4F4-5DCC-1E72-EA81-9D86900965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4" y="250099"/>
            <a:ext cx="3648178" cy="3586742"/>
          </a:xfrm>
          <a:prstGeom prst="snip2DiagRect">
            <a:avLst/>
          </a:prstGeom>
          <a:solidFill>
            <a:srgbClr val="FFFFFF">
              <a:shade val="85000"/>
            </a:srgbClr>
          </a:solidFill>
          <a:ln w="38100" cap="sq">
            <a:solidFill>
              <a:srgbClr val="EEC2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3D5F221-D34B-910D-6964-9418EFC76548}"/>
              </a:ext>
            </a:extLst>
          </p:cNvPr>
          <p:cNvPicPr>
            <a:picLocks noChangeAspect="1"/>
          </p:cNvPicPr>
          <p:nvPr/>
        </p:nvPicPr>
        <p:blipFill>
          <a:blip r:embed="rId7"/>
          <a:stretch>
            <a:fillRect/>
          </a:stretch>
        </p:blipFill>
        <p:spPr>
          <a:xfrm>
            <a:off x="8050335" y="4123467"/>
            <a:ext cx="4010071" cy="2460415"/>
          </a:xfrm>
          <a:prstGeom prst="snip2DiagRect">
            <a:avLst>
              <a:gd name="adj1" fmla="val 28681"/>
              <a:gd name="adj2" fmla="val 0"/>
            </a:avLst>
          </a:prstGeom>
          <a:solidFill>
            <a:srgbClr val="FFFFFF">
              <a:shade val="85000"/>
            </a:srgbClr>
          </a:solidFill>
          <a:ln w="38100" cap="sq">
            <a:solidFill>
              <a:srgbClr val="DDEE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6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1"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4)">
                                      <p:cBhvr>
                                        <p:cTn id="31" dur="750"/>
                                        <p:tgtEl>
                                          <p:spTgt spid="9"/>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FA87E482-1F68-9B4B-ABE9-5A46ABE7EFEE}"/>
              </a:ext>
            </a:extLst>
          </p:cNvPr>
          <p:cNvPicPr>
            <a:picLocks noChangeAspect="1"/>
          </p:cNvPicPr>
          <p:nvPr/>
        </p:nvPicPr>
        <p:blipFill>
          <a:blip r:embed="rId3"/>
          <a:stretch>
            <a:fillRect/>
          </a:stretch>
        </p:blipFill>
        <p:spPr>
          <a:xfrm>
            <a:off x="147589" y="2415246"/>
            <a:ext cx="2463083" cy="1384800"/>
          </a:xfrm>
          <a:prstGeom prst="snip2DiagRect">
            <a:avLst/>
          </a:prstGeom>
          <a:solidFill>
            <a:srgbClr val="FFFFFF">
              <a:shade val="85000"/>
            </a:srgbClr>
          </a:solidFill>
          <a:ln w="38100" cap="sq">
            <a:solidFill>
              <a:srgbClr val="C7D3B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067917E4-AB3E-92C8-5D92-476F6F65AC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250099"/>
            <a:ext cx="646448"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2E621AD9-EC01-F7EA-E85C-FA2627779E80}"/>
              </a:ext>
            </a:extLst>
          </p:cNvPr>
          <p:cNvSpPr/>
          <p:nvPr/>
        </p:nvSpPr>
        <p:spPr>
          <a:xfrm>
            <a:off x="803564" y="76200"/>
            <a:ext cx="5835362" cy="969618"/>
          </a:xfrm>
          <a:prstGeom prst="rightArrow">
            <a:avLst>
              <a:gd name="adj1" fmla="val 50000"/>
              <a:gd name="adj2" fmla="val 37160"/>
            </a:avLst>
          </a:prstGeom>
          <a:solidFill>
            <a:srgbClr val="F1FDEE"/>
          </a:solidFill>
          <a:ln>
            <a:solidFill>
              <a:srgbClr val="B2EEA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369F1D"/>
                </a:solidFill>
              </a:rPr>
              <a:t>Jak</a:t>
            </a:r>
            <a:r>
              <a:rPr lang="cs-CZ" b="1" dirty="0">
                <a:solidFill>
                  <a:srgbClr val="369F1D"/>
                </a:solidFill>
              </a:rPr>
              <a:t> poznáme</a:t>
            </a:r>
            <a:r>
              <a:rPr lang="es-ES" b="1" dirty="0">
                <a:solidFill>
                  <a:srgbClr val="369F1D"/>
                </a:solidFill>
              </a:rPr>
              <a:t>, že jsme Kristovi?</a:t>
            </a:r>
          </a:p>
        </p:txBody>
      </p:sp>
      <p:sp>
        <p:nvSpPr>
          <p:cNvPr id="8" name="CuadroTexto 7">
            <a:extLst>
              <a:ext uri="{FF2B5EF4-FFF2-40B4-BE49-F238E27FC236}">
                <a16:creationId xmlns:a16="http://schemas.microsoft.com/office/drawing/2014/main" id="{E77341FB-62C4-CB6C-FCE3-7275D1F4A96B}"/>
              </a:ext>
            </a:extLst>
          </p:cNvPr>
          <p:cNvSpPr txBox="1"/>
          <p:nvPr/>
        </p:nvSpPr>
        <p:spPr>
          <a:xfrm>
            <a:off x="332078" y="310707"/>
            <a:ext cx="400050" cy="461665"/>
          </a:xfrm>
          <a:prstGeom prst="rect">
            <a:avLst/>
          </a:prstGeom>
          <a:noFill/>
        </p:spPr>
        <p:txBody>
          <a:bodyPr wrap="square" rtlCol="0">
            <a:spAutoFit/>
          </a:bodyPr>
          <a:lstStyle/>
          <a:p>
            <a:pPr algn="ctr"/>
            <a:r>
              <a:rPr lang="es-ES" sz="2400" b="1" dirty="0">
                <a:solidFill>
                  <a:srgbClr val="369F1D"/>
                </a:solidFill>
                <a:effectLst>
                  <a:outerShdw blurRad="50800" dist="50800" dir="5400000" algn="ctr" rotWithShape="0">
                    <a:srgbClr val="45CD25"/>
                  </a:outerShdw>
                </a:effectLst>
              </a:rPr>
              <a:t>5</a:t>
            </a:r>
          </a:p>
        </p:txBody>
      </p:sp>
      <p:pic>
        <p:nvPicPr>
          <p:cNvPr id="12" name="Imagen 11">
            <a:extLst>
              <a:ext uri="{FF2B5EF4-FFF2-40B4-BE49-F238E27FC236}">
                <a16:creationId xmlns:a16="http://schemas.microsoft.com/office/drawing/2014/main" id="{FE6A3E72-0EF2-D2C6-BF16-E6AF41367A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449" y="2729380"/>
            <a:ext cx="646449" cy="602770"/>
          </a:xfrm>
          <a:prstGeom prst="rect">
            <a:avLst/>
          </a:prstGeom>
          <a:effectLst>
            <a:outerShdw blurRad="50800" dist="38100" dir="2700000" algn="tl" rotWithShape="0">
              <a:prstClr val="black">
                <a:alpha val="40000"/>
              </a:prstClr>
            </a:outerShdw>
          </a:effectLst>
        </p:spPr>
      </p:pic>
      <p:sp>
        <p:nvSpPr>
          <p:cNvPr id="13" name="Flecha: a la derecha 12">
            <a:extLst>
              <a:ext uri="{FF2B5EF4-FFF2-40B4-BE49-F238E27FC236}">
                <a16:creationId xmlns:a16="http://schemas.microsoft.com/office/drawing/2014/main" id="{976A9EAA-AAFF-B628-1962-0889BED41888}"/>
              </a:ext>
            </a:extLst>
          </p:cNvPr>
          <p:cNvSpPr/>
          <p:nvPr/>
        </p:nvSpPr>
        <p:spPr>
          <a:xfrm>
            <a:off x="3349660" y="2375267"/>
            <a:ext cx="6492563" cy="1335272"/>
          </a:xfrm>
          <a:prstGeom prst="rightArrow">
            <a:avLst>
              <a:gd name="adj1" fmla="val 50000"/>
              <a:gd name="adj2" fmla="val 37160"/>
            </a:avLst>
          </a:prstGeom>
          <a:solidFill>
            <a:srgbClr val="F5F7F3"/>
          </a:solidFill>
          <a:ln>
            <a:solidFill>
              <a:srgbClr val="C6D2B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677E58"/>
                </a:solidFill>
              </a:rPr>
              <a:t>Když se staneme novými stvořeními v Kristu, co se stane</a:t>
            </a:r>
            <a:r>
              <a:rPr lang="cs-CZ" b="1" dirty="0">
                <a:solidFill>
                  <a:srgbClr val="677E58"/>
                </a:solidFill>
              </a:rPr>
              <a:t>                </a:t>
            </a:r>
            <a:r>
              <a:rPr lang="es-ES" b="1" dirty="0">
                <a:solidFill>
                  <a:srgbClr val="677E58"/>
                </a:solidFill>
              </a:rPr>
              <a:t> s našimi prioritami, vkusem a charakterem?</a:t>
            </a:r>
          </a:p>
        </p:txBody>
      </p:sp>
      <p:sp>
        <p:nvSpPr>
          <p:cNvPr id="14" name="CuadroTexto 13">
            <a:extLst>
              <a:ext uri="{FF2B5EF4-FFF2-40B4-BE49-F238E27FC236}">
                <a16:creationId xmlns:a16="http://schemas.microsoft.com/office/drawing/2014/main" id="{99FEDBD9-FDDD-1CD1-C215-23CA22095D01}"/>
              </a:ext>
            </a:extLst>
          </p:cNvPr>
          <p:cNvSpPr txBox="1"/>
          <p:nvPr/>
        </p:nvSpPr>
        <p:spPr>
          <a:xfrm>
            <a:off x="2873413" y="2790409"/>
            <a:ext cx="400050" cy="461665"/>
          </a:xfrm>
          <a:prstGeom prst="rect">
            <a:avLst/>
          </a:prstGeom>
          <a:noFill/>
        </p:spPr>
        <p:txBody>
          <a:bodyPr wrap="square" rtlCol="0">
            <a:spAutoFit/>
          </a:bodyPr>
          <a:lstStyle/>
          <a:p>
            <a:pPr algn="ctr"/>
            <a:r>
              <a:rPr lang="es-ES" sz="2400" b="1" dirty="0">
                <a:solidFill>
                  <a:srgbClr val="677E58"/>
                </a:solidFill>
                <a:effectLst>
                  <a:outerShdw blurRad="50800" dist="38100" dir="2700000" algn="tl" rotWithShape="0">
                    <a:srgbClr val="8AA27A"/>
                  </a:outerShdw>
                </a:effectLst>
              </a:rPr>
              <a:t>6</a:t>
            </a:r>
          </a:p>
        </p:txBody>
      </p:sp>
      <p:sp>
        <p:nvSpPr>
          <p:cNvPr id="3" name="CuadroTexto 2">
            <a:extLst>
              <a:ext uri="{FF2B5EF4-FFF2-40B4-BE49-F238E27FC236}">
                <a16:creationId xmlns:a16="http://schemas.microsoft.com/office/drawing/2014/main" id="{E6B49262-F199-EE64-E966-A267488487D8}"/>
              </a:ext>
            </a:extLst>
          </p:cNvPr>
          <p:cNvSpPr txBox="1"/>
          <p:nvPr/>
        </p:nvSpPr>
        <p:spPr>
          <a:xfrm>
            <a:off x="147588" y="937918"/>
            <a:ext cx="6194217" cy="1477328"/>
          </a:xfrm>
          <a:prstGeom prst="rect">
            <a:avLst/>
          </a:prstGeom>
          <a:noFill/>
        </p:spPr>
        <p:txBody>
          <a:bodyPr wrap="square">
            <a:spAutoFit/>
          </a:bodyPr>
          <a:lstStyle/>
          <a:p>
            <a:r>
              <a:rPr lang="cs-CZ" b="1" dirty="0"/>
              <a:t>J</a:t>
            </a:r>
            <a:r>
              <a:rPr lang="es-ES" b="1" dirty="0"/>
              <a:t>me-li Kristovi, upínají se naše myšlenky k němu a k němu směřují i naše city. Všechno, co máme a co jsme, </a:t>
            </a:r>
            <a:r>
              <a:rPr lang="cs-CZ" b="1" dirty="0"/>
              <a:t>                         </a:t>
            </a:r>
            <a:r>
              <a:rPr lang="es-ES" b="1" dirty="0"/>
              <a:t>je zasvěceno jemu. Toužíme být podle jeho obrazu, projevovat jeho ducha, konat jeho vůli a ve všem </a:t>
            </a:r>
            <a:r>
              <a:rPr lang="cs-CZ" b="1" dirty="0"/>
              <a:t>                               </a:t>
            </a:r>
            <a:r>
              <a:rPr lang="es-ES" b="1" dirty="0"/>
              <a:t>se mu líbit.</a:t>
            </a:r>
          </a:p>
        </p:txBody>
      </p:sp>
      <p:sp>
        <p:nvSpPr>
          <p:cNvPr id="5" name="CuadroTexto 4">
            <a:extLst>
              <a:ext uri="{FF2B5EF4-FFF2-40B4-BE49-F238E27FC236}">
                <a16:creationId xmlns:a16="http://schemas.microsoft.com/office/drawing/2014/main" id="{F4E1625A-F269-88AF-9B34-813288AB7F05}"/>
              </a:ext>
            </a:extLst>
          </p:cNvPr>
          <p:cNvSpPr txBox="1"/>
          <p:nvPr/>
        </p:nvSpPr>
        <p:spPr>
          <a:xfrm>
            <a:off x="2610672" y="3651434"/>
            <a:ext cx="9485419" cy="2585323"/>
          </a:xfrm>
          <a:prstGeom prst="rect">
            <a:avLst/>
          </a:prstGeom>
          <a:noFill/>
        </p:spPr>
        <p:txBody>
          <a:bodyPr wrap="square">
            <a:spAutoFit/>
          </a:bodyPr>
          <a:lstStyle/>
          <a:p>
            <a:r>
              <a:rPr lang="es-ES" b="1" dirty="0"/>
              <a:t>Ti, kdo se stanou novými stvořeními v Kristu Ježíši, přinesou plody Ducha, což je“láska, radost, pokoj, trpělivost, laskavost, dobrota, věrnost, tichost, sebeovládání” Galatským 5,22-23. Přestanou nacházet zalíbení ve starých neřestech, za to však vírou v Syna Božího budou kráčet ve šlépějích Kristových, obrážet jeho povahu a budou čistí, jako je čistý on. Věci, které kdysi nenáviděli, budou nyní milovat, a to, co kdysi milovali, budou nyní nenávidět. Lidé pyšní a sebevědomí se stanou opravdovými a skromnými. Z opilce se stane střízlivý, ze zhýralce člověk mravně čistý. Člověk opouští marnivé zvyky a způsoby světa. Křesťan nebude vyhledávat “vnější ozdoby”, nýbrž jeho okrasou bude“to, co je skryto v srdci a co je nepomíjitelné: tichý a pokojný duch” 1. Petrův 3,3.4</a:t>
            </a:r>
          </a:p>
        </p:txBody>
      </p:sp>
      <p:pic>
        <p:nvPicPr>
          <p:cNvPr id="16" name="Imagen 15">
            <a:extLst>
              <a:ext uri="{FF2B5EF4-FFF2-40B4-BE49-F238E27FC236}">
                <a16:creationId xmlns:a16="http://schemas.microsoft.com/office/drawing/2014/main" id="{11DC40A7-45F3-00A5-F64E-C6F95E0F5E6B}"/>
              </a:ext>
            </a:extLst>
          </p:cNvPr>
          <p:cNvPicPr>
            <a:picLocks noChangeAspect="1"/>
          </p:cNvPicPr>
          <p:nvPr/>
        </p:nvPicPr>
        <p:blipFill>
          <a:blip r:embed="rId6"/>
          <a:stretch>
            <a:fillRect/>
          </a:stretch>
        </p:blipFill>
        <p:spPr>
          <a:xfrm>
            <a:off x="9697023" y="250099"/>
            <a:ext cx="2387163" cy="2387163"/>
          </a:xfrm>
          <a:prstGeom prst="snip2DiagRect">
            <a:avLst>
              <a:gd name="adj1" fmla="val 14989"/>
              <a:gd name="adj2" fmla="val 0"/>
            </a:avLst>
          </a:prstGeom>
          <a:solidFill>
            <a:srgbClr val="FFFFFF">
              <a:shade val="85000"/>
            </a:srgbClr>
          </a:solidFill>
          <a:ln w="38100" cap="sq">
            <a:solidFill>
              <a:srgbClr val="B2EE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Persona con cabello largo&#10;&#10;El contenido generado por IA puede ser incorrecto.">
            <a:extLst>
              <a:ext uri="{FF2B5EF4-FFF2-40B4-BE49-F238E27FC236}">
                <a16:creationId xmlns:a16="http://schemas.microsoft.com/office/drawing/2014/main" id="{8C155C56-C3E0-914C-62E5-018ED1404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3403" y="310707"/>
            <a:ext cx="1916366" cy="2299639"/>
          </a:xfrm>
          <a:prstGeom prst="snip2DiagRect">
            <a:avLst/>
          </a:prstGeom>
          <a:solidFill>
            <a:srgbClr val="FFFFFF">
              <a:shade val="85000"/>
            </a:srgbClr>
          </a:solidFill>
          <a:ln w="38100" cap="sq">
            <a:solidFill>
              <a:srgbClr val="B2EEA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Personas sentadas en una mesa&#10;&#10;El contenido generado por IA puede ser incorrecto.">
            <a:extLst>
              <a:ext uri="{FF2B5EF4-FFF2-40B4-BE49-F238E27FC236}">
                <a16:creationId xmlns:a16="http://schemas.microsoft.com/office/drawing/2014/main" id="{CFA58ED7-DF9F-60AC-D967-DB2CF90C63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588" y="3936505"/>
            <a:ext cx="1909811" cy="2681738"/>
          </a:xfrm>
          <a:prstGeom prst="snip2DiagRect">
            <a:avLst>
              <a:gd name="adj1" fmla="val 12631"/>
              <a:gd name="adj2" fmla="val 0"/>
            </a:avLst>
          </a:prstGeom>
          <a:solidFill>
            <a:srgbClr val="FFFFFF">
              <a:shade val="85000"/>
            </a:srgbClr>
          </a:solidFill>
          <a:ln w="38100" cap="sq">
            <a:solidFill>
              <a:srgbClr val="C7D3B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935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1"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4)">
                                      <p:cBhvr>
                                        <p:cTn id="36" dur="500"/>
                                        <p:tgtEl>
                                          <p:spTgt spid="1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1+#ppt_w/2"/>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animBg="1"/>
      <p:bldP spid="14"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2000"/>
          </a:stretch>
        </a:blipFill>
        <a:effectLst/>
      </p:bgPr>
    </p:bg>
    <p:spTree>
      <p:nvGrpSpPr>
        <p:cNvPr id="1" name="">
          <a:extLst>
            <a:ext uri="{FF2B5EF4-FFF2-40B4-BE49-F238E27FC236}">
              <a16:creationId xmlns:a16="http://schemas.microsoft.com/office/drawing/2014/main" id="{83E8B75A-A0B7-F63F-69EC-49945BA48A2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D5D90EC3-1D81-3984-AD70-403A4E03B7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589" y="250099"/>
            <a:ext cx="646447"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31295770-16B8-1F43-D9B5-5BC1019C9622}"/>
              </a:ext>
            </a:extLst>
          </p:cNvPr>
          <p:cNvSpPr/>
          <p:nvPr/>
        </p:nvSpPr>
        <p:spPr>
          <a:xfrm>
            <a:off x="803563" y="76200"/>
            <a:ext cx="11240847" cy="969618"/>
          </a:xfrm>
          <a:prstGeom prst="rightArrow">
            <a:avLst>
              <a:gd name="adj1" fmla="val 50000"/>
              <a:gd name="adj2" fmla="val 37160"/>
            </a:avLst>
          </a:prstGeom>
          <a:solidFill>
            <a:srgbClr val="EEFDF2"/>
          </a:solidFill>
          <a:ln>
            <a:solidFill>
              <a:srgbClr val="A4EEB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1EA244"/>
                </a:solidFill>
              </a:rPr>
              <a:t>Neexistuje žádný důkaz o opravdovém pokání, když se ___________ ____________________ nestane.</a:t>
            </a:r>
          </a:p>
        </p:txBody>
      </p:sp>
      <p:sp>
        <p:nvSpPr>
          <p:cNvPr id="8" name="CuadroTexto 7">
            <a:extLst>
              <a:ext uri="{FF2B5EF4-FFF2-40B4-BE49-F238E27FC236}">
                <a16:creationId xmlns:a16="http://schemas.microsoft.com/office/drawing/2014/main" id="{2EE6918F-C68D-C92D-D05A-6AEDCF6E4B13}"/>
              </a:ext>
            </a:extLst>
          </p:cNvPr>
          <p:cNvSpPr txBox="1"/>
          <p:nvPr/>
        </p:nvSpPr>
        <p:spPr>
          <a:xfrm>
            <a:off x="332078" y="310707"/>
            <a:ext cx="400050" cy="461665"/>
          </a:xfrm>
          <a:prstGeom prst="rect">
            <a:avLst/>
          </a:prstGeom>
          <a:noFill/>
        </p:spPr>
        <p:txBody>
          <a:bodyPr wrap="square" rtlCol="0">
            <a:spAutoFit/>
          </a:bodyPr>
          <a:lstStyle/>
          <a:p>
            <a:pPr algn="ctr"/>
            <a:r>
              <a:rPr lang="es-ES" sz="2400" b="1" dirty="0">
                <a:solidFill>
                  <a:srgbClr val="1EA244"/>
                </a:solidFill>
                <a:effectLst>
                  <a:outerShdw blurRad="50800" dist="50800" dir="5400000" algn="ctr" rotWithShape="0">
                    <a:srgbClr val="25C954"/>
                  </a:outerShdw>
                </a:effectLst>
              </a:rPr>
              <a:t>7</a:t>
            </a:r>
          </a:p>
        </p:txBody>
      </p:sp>
      <p:pic>
        <p:nvPicPr>
          <p:cNvPr id="9" name="Imagen 8">
            <a:extLst>
              <a:ext uri="{FF2B5EF4-FFF2-40B4-BE49-F238E27FC236}">
                <a16:creationId xmlns:a16="http://schemas.microsoft.com/office/drawing/2014/main" id="{76EAD602-AB04-A094-5DF5-4F41594FD4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3525652"/>
            <a:ext cx="646447"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BBAA28B6-D5F1-7EB0-0361-BF8E0EC464CE}"/>
              </a:ext>
            </a:extLst>
          </p:cNvPr>
          <p:cNvSpPr/>
          <p:nvPr/>
        </p:nvSpPr>
        <p:spPr>
          <a:xfrm>
            <a:off x="803563" y="3351753"/>
            <a:ext cx="8159461" cy="969618"/>
          </a:xfrm>
          <a:prstGeom prst="rightArrow">
            <a:avLst>
              <a:gd name="adj1" fmla="val 50000"/>
              <a:gd name="adj2" fmla="val 37160"/>
            </a:avLst>
          </a:prstGeom>
          <a:solidFill>
            <a:srgbClr val="EEFDF8"/>
          </a:solidFill>
          <a:ln>
            <a:solidFill>
              <a:srgbClr val="A4EED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1FA578"/>
                </a:solidFill>
              </a:rPr>
              <a:t>Jaký je postoj pravého křesťana k povinnosti nebo oběti?</a:t>
            </a:r>
          </a:p>
        </p:txBody>
      </p:sp>
      <p:sp>
        <p:nvSpPr>
          <p:cNvPr id="11" name="CuadroTexto 10">
            <a:extLst>
              <a:ext uri="{FF2B5EF4-FFF2-40B4-BE49-F238E27FC236}">
                <a16:creationId xmlns:a16="http://schemas.microsoft.com/office/drawing/2014/main" id="{379A20A3-BC99-E8F5-043E-3DF5BF28C8AF}"/>
              </a:ext>
            </a:extLst>
          </p:cNvPr>
          <p:cNvSpPr txBox="1"/>
          <p:nvPr/>
        </p:nvSpPr>
        <p:spPr>
          <a:xfrm>
            <a:off x="332078" y="3586260"/>
            <a:ext cx="400050" cy="461665"/>
          </a:xfrm>
          <a:prstGeom prst="rect">
            <a:avLst/>
          </a:prstGeom>
          <a:noFill/>
        </p:spPr>
        <p:txBody>
          <a:bodyPr wrap="square" rtlCol="0">
            <a:spAutoFit/>
          </a:bodyPr>
          <a:lstStyle/>
          <a:p>
            <a:pPr algn="ctr"/>
            <a:r>
              <a:rPr lang="es-ES" sz="2400" b="1" dirty="0">
                <a:solidFill>
                  <a:srgbClr val="1FA578"/>
                </a:solidFill>
                <a:effectLst>
                  <a:outerShdw blurRad="50800" dist="50800" dir="5400000" algn="ctr" rotWithShape="0">
                    <a:srgbClr val="A4EED5"/>
                  </a:outerShdw>
                </a:effectLst>
              </a:rPr>
              <a:t>8</a:t>
            </a:r>
          </a:p>
        </p:txBody>
      </p:sp>
      <p:sp>
        <p:nvSpPr>
          <p:cNvPr id="3" name="CuadroTexto 2">
            <a:extLst>
              <a:ext uri="{FF2B5EF4-FFF2-40B4-BE49-F238E27FC236}">
                <a16:creationId xmlns:a16="http://schemas.microsoft.com/office/drawing/2014/main" id="{8073069B-7EBA-8ED1-92EF-C1B69CA9E09F}"/>
              </a:ext>
            </a:extLst>
          </p:cNvPr>
          <p:cNvSpPr txBox="1"/>
          <p:nvPr/>
        </p:nvSpPr>
        <p:spPr>
          <a:xfrm>
            <a:off x="185710" y="1059924"/>
            <a:ext cx="4135147" cy="1754326"/>
          </a:xfrm>
          <a:prstGeom prst="rect">
            <a:avLst/>
          </a:prstGeom>
          <a:noFill/>
        </p:spPr>
        <p:txBody>
          <a:bodyPr wrap="square">
            <a:spAutoFit/>
          </a:bodyPr>
          <a:lstStyle/>
          <a:p>
            <a:r>
              <a:rPr lang="es-ES" b="1" dirty="0"/>
              <a:t>Pokání není možno dokázat jinak, než změnou, kterou působí. Obnoví-li hříšník svůj slib Bohu, vrátí-li, co uloupil, vyzná-li své hříchy, miluje Boha a své bližní, může si být jist, že se vrátil ze smrti do života.</a:t>
            </a:r>
          </a:p>
        </p:txBody>
      </p:sp>
      <p:sp>
        <p:nvSpPr>
          <p:cNvPr id="5" name="CuadroTexto 4">
            <a:extLst>
              <a:ext uri="{FF2B5EF4-FFF2-40B4-BE49-F238E27FC236}">
                <a16:creationId xmlns:a16="http://schemas.microsoft.com/office/drawing/2014/main" id="{396C5528-C34F-955E-1FE9-CD02DED1C2F4}"/>
              </a:ext>
            </a:extLst>
          </p:cNvPr>
          <p:cNvSpPr txBox="1"/>
          <p:nvPr/>
        </p:nvSpPr>
        <p:spPr>
          <a:xfrm>
            <a:off x="6566218" y="4318982"/>
            <a:ext cx="5440072" cy="2031325"/>
          </a:xfrm>
          <a:prstGeom prst="rect">
            <a:avLst/>
          </a:prstGeom>
          <a:noFill/>
        </p:spPr>
        <p:txBody>
          <a:bodyPr wrap="square">
            <a:spAutoFit/>
          </a:bodyPr>
          <a:lstStyle/>
          <a:p>
            <a:r>
              <a:rPr lang="es-ES" b="1" dirty="0"/>
              <a:t>Přijdeme-li jako bloudící, hříšné bytosti ke Kristu a staneme-li se účastníky jeho odpouštějící milosti, vytryskne z našeho srdce láska. Každé břímě nám bude lehké, protože jho, které ukládá Kristus, je lehké. Povinnost se stane potěšením, oběť radostí. Cestu, která se zdála zahalená tmou, osvětlí paprsky Slunce spravedlnosti</a:t>
            </a:r>
          </a:p>
        </p:txBody>
      </p:sp>
      <p:pic>
        <p:nvPicPr>
          <p:cNvPr id="2" name="Imagen 1">
            <a:extLst>
              <a:ext uri="{FF2B5EF4-FFF2-40B4-BE49-F238E27FC236}">
                <a16:creationId xmlns:a16="http://schemas.microsoft.com/office/drawing/2014/main" id="{8272899C-3D56-9F07-9C91-E1A78A190410}"/>
              </a:ext>
            </a:extLst>
          </p:cNvPr>
          <p:cNvPicPr>
            <a:picLocks noChangeAspect="1"/>
          </p:cNvPicPr>
          <p:nvPr/>
        </p:nvPicPr>
        <p:blipFill>
          <a:blip r:embed="rId5"/>
          <a:stretch>
            <a:fillRect/>
          </a:stretch>
        </p:blipFill>
        <p:spPr>
          <a:xfrm>
            <a:off x="4648215" y="991019"/>
            <a:ext cx="3638550" cy="2412517"/>
          </a:xfrm>
          <a:prstGeom prst="snip2DiagRect">
            <a:avLst>
              <a:gd name="adj1" fmla="val 17303"/>
              <a:gd name="adj2" fmla="val 0"/>
            </a:avLst>
          </a:prstGeom>
          <a:solidFill>
            <a:srgbClr val="FFFFFF">
              <a:shade val="85000"/>
            </a:srgbClr>
          </a:solidFill>
          <a:ln w="38100" cap="sq">
            <a:solidFill>
              <a:srgbClr val="A4EEB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puesto, cama, hombre, gato&#10;&#10;El contenido generado por IA puede ser incorrecto.">
            <a:extLst>
              <a:ext uri="{FF2B5EF4-FFF2-40B4-BE49-F238E27FC236}">
                <a16:creationId xmlns:a16="http://schemas.microsoft.com/office/drawing/2014/main" id="{E15B9C9F-DBA0-4D30-F721-F70B96030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5691" y="991019"/>
            <a:ext cx="3147645" cy="2360734"/>
          </a:xfrm>
          <a:prstGeom prst="snip2DiagRect">
            <a:avLst/>
          </a:prstGeom>
          <a:solidFill>
            <a:srgbClr val="FFFFFF">
              <a:shade val="85000"/>
            </a:srgbClr>
          </a:solidFill>
          <a:ln w="38100" cap="sq">
            <a:solidFill>
              <a:srgbClr val="A4EEB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grupo de personas sentadas en un sillón&#10;&#10;El contenido generado por IA puede ser incorrecto.">
            <a:extLst>
              <a:ext uri="{FF2B5EF4-FFF2-40B4-BE49-F238E27FC236}">
                <a16:creationId xmlns:a16="http://schemas.microsoft.com/office/drawing/2014/main" id="{31407E48-DA4D-F258-D826-B94829E29510}"/>
              </a:ext>
            </a:extLst>
          </p:cNvPr>
          <p:cNvPicPr>
            <a:picLocks noChangeAspect="1"/>
          </p:cNvPicPr>
          <p:nvPr/>
        </p:nvPicPr>
        <p:blipFill rotWithShape="1">
          <a:blip r:embed="rId7">
            <a:extLst>
              <a:ext uri="{28A0092B-C50C-407E-A947-70E740481C1C}">
                <a14:useLocalDpi xmlns:a14="http://schemas.microsoft.com/office/drawing/2010/main" val="0"/>
              </a:ext>
            </a:extLst>
          </a:blip>
          <a:srcRect t="341" b="341"/>
          <a:stretch>
            <a:fillRect/>
          </a:stretch>
        </p:blipFill>
        <p:spPr>
          <a:xfrm>
            <a:off x="185710" y="4291554"/>
            <a:ext cx="2301098" cy="2285395"/>
          </a:xfrm>
          <a:prstGeom prst="snip2DiagRect">
            <a:avLst>
              <a:gd name="adj1" fmla="val 16091"/>
              <a:gd name="adj2" fmla="val 0"/>
            </a:avLst>
          </a:prstGeom>
          <a:solidFill>
            <a:srgbClr val="FFFFFF">
              <a:shade val="85000"/>
            </a:srgbClr>
          </a:solidFill>
          <a:ln w="38100" cap="sq">
            <a:solidFill>
              <a:srgbClr val="A4EED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Grupo de personas en una playa&#10;&#10;El contenido generado por IA puede ser incorrecto.">
            <a:extLst>
              <a:ext uri="{FF2B5EF4-FFF2-40B4-BE49-F238E27FC236}">
                <a16:creationId xmlns:a16="http://schemas.microsoft.com/office/drawing/2014/main" id="{B8181F89-F248-65A9-45C3-8EE5B1C7F8CB}"/>
              </a:ext>
            </a:extLst>
          </p:cNvPr>
          <p:cNvPicPr>
            <a:picLocks noChangeAspect="1"/>
          </p:cNvPicPr>
          <p:nvPr/>
        </p:nvPicPr>
        <p:blipFill rotWithShape="1">
          <a:blip r:embed="rId8">
            <a:extLst>
              <a:ext uri="{28A0092B-C50C-407E-A947-70E740481C1C}">
                <a14:useLocalDpi xmlns:a14="http://schemas.microsoft.com/office/drawing/2010/main" val="0"/>
              </a:ext>
            </a:extLst>
          </a:blip>
          <a:srcRect l="-375" t="12657" r="375" b="34743"/>
          <a:stretch>
            <a:fillRect/>
          </a:stretch>
        </p:blipFill>
        <p:spPr>
          <a:xfrm>
            <a:off x="2771776" y="4291554"/>
            <a:ext cx="3400424" cy="2285395"/>
          </a:xfrm>
          <a:prstGeom prst="snip2DiagRect">
            <a:avLst>
              <a:gd name="adj1" fmla="val 0"/>
              <a:gd name="adj2" fmla="val 17831"/>
            </a:avLst>
          </a:prstGeom>
          <a:solidFill>
            <a:srgbClr val="FFFFFF">
              <a:shade val="85000"/>
            </a:srgbClr>
          </a:solidFill>
          <a:ln w="38100" cap="sq">
            <a:solidFill>
              <a:srgbClr val="A4EED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581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1"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4)">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anim calcmode="lin" valueType="num">
                                      <p:cBhvr>
                                        <p:cTn id="49" dur="500" fill="hold"/>
                                        <p:tgtEl>
                                          <p:spTgt spid="18"/>
                                        </p:tgtEl>
                                        <p:attrNameLst>
                                          <p:attrName>ppt_x</p:attrName>
                                        </p:attrNameLst>
                                      </p:cBhvr>
                                      <p:tavLst>
                                        <p:tav tm="0">
                                          <p:val>
                                            <p:strVal val="#ppt_x"/>
                                          </p:val>
                                        </p:tav>
                                        <p:tav tm="100000">
                                          <p:val>
                                            <p:strVal val="#ppt_x"/>
                                          </p:val>
                                        </p:tav>
                                      </p:tavLst>
                                    </p:anim>
                                    <p:anim calcmode="lin" valueType="num">
                                      <p:cBhvr>
                                        <p:cTn id="50" dur="500" fill="hold"/>
                                        <p:tgtEl>
                                          <p:spTgt spid="18"/>
                                        </p:tgtEl>
                                        <p:attrNameLst>
                                          <p:attrName>ppt_y</p:attrName>
                                        </p:attrNameLst>
                                      </p:cBhvr>
                                      <p:tavLst>
                                        <p:tav tm="0">
                                          <p:val>
                                            <p:strVal val="#ppt_y+.1"/>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4000"/>
          </a:stretch>
        </a:blipFill>
        <a:effectLst/>
      </p:bgPr>
    </p:bg>
    <p:spTree>
      <p:nvGrpSpPr>
        <p:cNvPr id="1" name="">
          <a:extLst>
            <a:ext uri="{FF2B5EF4-FFF2-40B4-BE49-F238E27FC236}">
              <a16:creationId xmlns:a16="http://schemas.microsoft.com/office/drawing/2014/main" id="{22890629-63A6-1575-5CA3-306721D6EEF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A5063AB-47CB-63AE-B1D7-050B44F655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539" y="211999"/>
            <a:ext cx="646448"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A22DF07E-0E27-0E85-855A-58E91E92060B}"/>
              </a:ext>
            </a:extLst>
          </p:cNvPr>
          <p:cNvSpPr/>
          <p:nvPr/>
        </p:nvSpPr>
        <p:spPr>
          <a:xfrm>
            <a:off x="784513" y="38100"/>
            <a:ext cx="10188287" cy="969618"/>
          </a:xfrm>
          <a:prstGeom prst="rightArrow">
            <a:avLst>
              <a:gd name="adj1" fmla="val 50000"/>
              <a:gd name="adj2" fmla="val 37160"/>
            </a:avLst>
          </a:prstGeom>
          <a:solidFill>
            <a:srgbClr val="EEFDFC"/>
          </a:solidFill>
          <a:ln>
            <a:solidFill>
              <a:srgbClr val="A4EEE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1B918B"/>
                </a:solidFill>
              </a:rPr>
              <a:t>Udělejte si seznam sedmi výsledků, které nastanou, když je láska motivem k činům.</a:t>
            </a:r>
          </a:p>
        </p:txBody>
      </p:sp>
      <p:sp>
        <p:nvSpPr>
          <p:cNvPr id="8" name="CuadroTexto 7">
            <a:extLst>
              <a:ext uri="{FF2B5EF4-FFF2-40B4-BE49-F238E27FC236}">
                <a16:creationId xmlns:a16="http://schemas.microsoft.com/office/drawing/2014/main" id="{708E86F0-B4B2-AB10-6A13-FB895934BFDE}"/>
              </a:ext>
            </a:extLst>
          </p:cNvPr>
          <p:cNvSpPr txBox="1"/>
          <p:nvPr/>
        </p:nvSpPr>
        <p:spPr>
          <a:xfrm>
            <a:off x="313028" y="272607"/>
            <a:ext cx="400050" cy="461665"/>
          </a:xfrm>
          <a:prstGeom prst="rect">
            <a:avLst/>
          </a:prstGeom>
          <a:noFill/>
        </p:spPr>
        <p:txBody>
          <a:bodyPr wrap="square" rtlCol="0">
            <a:spAutoFit/>
          </a:bodyPr>
          <a:lstStyle/>
          <a:p>
            <a:pPr algn="ctr"/>
            <a:r>
              <a:rPr lang="es-ES" sz="2400" b="1" dirty="0">
                <a:solidFill>
                  <a:srgbClr val="1B918B"/>
                </a:solidFill>
                <a:effectLst>
                  <a:outerShdw blurRad="50800" dist="50800" dir="5400000" algn="ctr" rotWithShape="0">
                    <a:srgbClr val="91EBE7"/>
                  </a:outerShdw>
                </a:effectLst>
              </a:rPr>
              <a:t>9</a:t>
            </a:r>
          </a:p>
        </p:txBody>
      </p:sp>
      <p:pic>
        <p:nvPicPr>
          <p:cNvPr id="9" name="Imagen 8">
            <a:extLst>
              <a:ext uri="{FF2B5EF4-FFF2-40B4-BE49-F238E27FC236}">
                <a16:creationId xmlns:a16="http://schemas.microsoft.com/office/drawing/2014/main" id="{EAA13777-3AAF-B374-EE63-B1D973FA79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013" y="2860559"/>
            <a:ext cx="646448"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0E765EC9-BD73-71AB-B738-54555BF2B263}"/>
              </a:ext>
            </a:extLst>
          </p:cNvPr>
          <p:cNvSpPr/>
          <p:nvPr/>
        </p:nvSpPr>
        <p:spPr>
          <a:xfrm>
            <a:off x="774987" y="2686660"/>
            <a:ext cx="8835737" cy="969618"/>
          </a:xfrm>
          <a:prstGeom prst="rightArrow">
            <a:avLst>
              <a:gd name="adj1" fmla="val 50000"/>
              <a:gd name="adj2" fmla="val 37160"/>
            </a:avLst>
          </a:prstGeom>
          <a:solidFill>
            <a:srgbClr val="EEF6FD"/>
          </a:solidFill>
          <a:ln>
            <a:solidFill>
              <a:srgbClr val="A4CE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2173B1"/>
                </a:solidFill>
              </a:rPr>
              <a:t>P</a:t>
            </a:r>
            <a:r>
              <a:rPr lang="cs-CZ" b="1" dirty="0" err="1">
                <a:solidFill>
                  <a:srgbClr val="2173B1"/>
                </a:solidFill>
              </a:rPr>
              <a:t>řed</a:t>
            </a:r>
            <a:r>
              <a:rPr lang="es-ES" b="1" dirty="0">
                <a:solidFill>
                  <a:srgbClr val="2173B1"/>
                </a:solidFill>
              </a:rPr>
              <a:t> </a:t>
            </a:r>
            <a:r>
              <a:rPr lang="cs-CZ" b="1" dirty="0">
                <a:solidFill>
                  <a:srgbClr val="2173B1"/>
                </a:solidFill>
              </a:rPr>
              <a:t>jakými</a:t>
            </a:r>
            <a:r>
              <a:rPr lang="es-ES" b="1" dirty="0">
                <a:solidFill>
                  <a:srgbClr val="2173B1"/>
                </a:solidFill>
              </a:rPr>
              <a:t> dvěma omyl</a:t>
            </a:r>
            <a:r>
              <a:rPr lang="cs-CZ" b="1" dirty="0">
                <a:solidFill>
                  <a:srgbClr val="2173B1"/>
                </a:solidFill>
              </a:rPr>
              <a:t>y</a:t>
            </a:r>
            <a:r>
              <a:rPr lang="es-ES" b="1" dirty="0">
                <a:solidFill>
                  <a:srgbClr val="2173B1"/>
                </a:solidFill>
              </a:rPr>
              <a:t> by se měli noví křesťané zvláště chránit?</a:t>
            </a:r>
          </a:p>
        </p:txBody>
      </p:sp>
      <p:sp>
        <p:nvSpPr>
          <p:cNvPr id="11" name="CuadroTexto 10">
            <a:extLst>
              <a:ext uri="{FF2B5EF4-FFF2-40B4-BE49-F238E27FC236}">
                <a16:creationId xmlns:a16="http://schemas.microsoft.com/office/drawing/2014/main" id="{23477E74-6208-A71B-C17A-10CA937F7894}"/>
              </a:ext>
            </a:extLst>
          </p:cNvPr>
          <p:cNvSpPr txBox="1"/>
          <p:nvPr/>
        </p:nvSpPr>
        <p:spPr>
          <a:xfrm>
            <a:off x="219023" y="2931111"/>
            <a:ext cx="584539" cy="461665"/>
          </a:xfrm>
          <a:prstGeom prst="rect">
            <a:avLst/>
          </a:prstGeom>
          <a:noFill/>
        </p:spPr>
        <p:txBody>
          <a:bodyPr wrap="square" rtlCol="0">
            <a:spAutoFit/>
          </a:bodyPr>
          <a:lstStyle/>
          <a:p>
            <a:pPr algn="ctr"/>
            <a:r>
              <a:rPr lang="es-ES" sz="2400" b="1" dirty="0">
                <a:solidFill>
                  <a:srgbClr val="2173B1"/>
                </a:solidFill>
                <a:effectLst>
                  <a:outerShdw blurRad="50800" dist="50800" dir="5400000" algn="ctr" rotWithShape="0">
                    <a:srgbClr val="4B9EDD"/>
                  </a:outerShdw>
                </a:effectLst>
              </a:rPr>
              <a:t>10</a:t>
            </a:r>
          </a:p>
        </p:txBody>
      </p:sp>
      <p:sp>
        <p:nvSpPr>
          <p:cNvPr id="3" name="CuadroTexto 2">
            <a:extLst>
              <a:ext uri="{FF2B5EF4-FFF2-40B4-BE49-F238E27FC236}">
                <a16:creationId xmlns:a16="http://schemas.microsoft.com/office/drawing/2014/main" id="{A0CA83CD-F0EA-6C7B-1AF2-5BD058687358}"/>
              </a:ext>
            </a:extLst>
          </p:cNvPr>
          <p:cNvSpPr txBox="1"/>
          <p:nvPr/>
        </p:nvSpPr>
        <p:spPr>
          <a:xfrm>
            <a:off x="451763" y="1084673"/>
            <a:ext cx="7846998" cy="1200329"/>
          </a:xfrm>
          <a:prstGeom prst="rect">
            <a:avLst/>
          </a:prstGeom>
          <a:noFill/>
        </p:spPr>
        <p:txBody>
          <a:bodyPr wrap="square">
            <a:spAutoFit/>
          </a:bodyPr>
          <a:lstStyle/>
          <a:p>
            <a:r>
              <a:rPr lang="es-ES" b="1" dirty="0"/>
              <a:t>V srdci obnoveném božskou  milostí je láska hnací silou jednání.</a:t>
            </a:r>
            <a:r>
              <a:rPr lang="cs-CZ" b="1" dirty="0"/>
              <a:t>                        </a:t>
            </a:r>
            <a:r>
              <a:rPr lang="es-ES" b="1" dirty="0"/>
              <a:t> Mění povahu, ovládá pohnutky, řídí náklonnosti, překonává nepřátelství a zušlechťuje city. Je-li tato láska v srdci, zkrášluje život a má zjemňující vliv na naše okolí.</a:t>
            </a:r>
          </a:p>
        </p:txBody>
      </p:sp>
      <p:sp>
        <p:nvSpPr>
          <p:cNvPr id="5" name="CuadroTexto 4">
            <a:extLst>
              <a:ext uri="{FF2B5EF4-FFF2-40B4-BE49-F238E27FC236}">
                <a16:creationId xmlns:a16="http://schemas.microsoft.com/office/drawing/2014/main" id="{B8C5B941-3281-98CA-40CD-14927C7DBFCF}"/>
              </a:ext>
            </a:extLst>
          </p:cNvPr>
          <p:cNvSpPr txBox="1"/>
          <p:nvPr/>
        </p:nvSpPr>
        <p:spPr>
          <a:xfrm>
            <a:off x="4755970" y="3637226"/>
            <a:ext cx="7356824" cy="2862322"/>
          </a:xfrm>
          <a:prstGeom prst="rect">
            <a:avLst/>
          </a:prstGeom>
          <a:noFill/>
        </p:spPr>
        <p:txBody>
          <a:bodyPr wrap="square">
            <a:spAutoFit/>
          </a:bodyPr>
          <a:lstStyle/>
          <a:p>
            <a:r>
              <a:rPr lang="es-ES" b="1" dirty="0"/>
              <a:t>Prvním omylem, o němž už byla zmínka, je víra člověka ve vlastní síly a ve vlastní skutky; víra, že jimi se člověk může uvést do souladu s Bohem. Kdo se pokouší dodržovat zákon a stát se svatým vlastními skutky, pokouší se o nemožné. Všechno, co člověk koná bez Krista, je poskvrněno sobectvím a hříchem. Jen víra v milost Kristovu nás může posvětit.</a:t>
            </a:r>
            <a:r>
              <a:rPr lang="cs-CZ" b="1" dirty="0"/>
              <a:t>                                                                                                                                          </a:t>
            </a:r>
            <a:r>
              <a:rPr lang="es-ES" b="1" dirty="0"/>
              <a:t>Druhý neméně nebezpečný omyl, je víra, že Kristus osvobodil člověka od zachování zákona Božího, že jen vírou se stáváme účastníci milosti Kristovy a že naše skutky nemají s naším vykoupením nic společného.</a:t>
            </a:r>
          </a:p>
        </p:txBody>
      </p:sp>
      <p:pic>
        <p:nvPicPr>
          <p:cNvPr id="4" name="Imagen 3" descr="Grupo de personas sentadas&#10;&#10;El contenido generado por IA puede ser incorrecto.">
            <a:extLst>
              <a:ext uri="{FF2B5EF4-FFF2-40B4-BE49-F238E27FC236}">
                <a16:creationId xmlns:a16="http://schemas.microsoft.com/office/drawing/2014/main" id="{8418F242-3555-DC2A-27CC-794E21FBAB9A}"/>
              </a:ext>
            </a:extLst>
          </p:cNvPr>
          <p:cNvPicPr>
            <a:picLocks noChangeAspect="1"/>
          </p:cNvPicPr>
          <p:nvPr/>
        </p:nvPicPr>
        <p:blipFill rotWithShape="1">
          <a:blip r:embed="rId5">
            <a:extLst>
              <a:ext uri="{28A0092B-C50C-407E-A947-70E740481C1C}">
                <a14:useLocalDpi xmlns:a14="http://schemas.microsoft.com/office/drawing/2010/main" val="0"/>
              </a:ext>
            </a:extLst>
          </a:blip>
          <a:srcRect t="6665" b="20511"/>
          <a:stretch>
            <a:fillRect/>
          </a:stretch>
        </p:blipFill>
        <p:spPr>
          <a:xfrm>
            <a:off x="8434382" y="1096789"/>
            <a:ext cx="3548738" cy="1522614"/>
          </a:xfrm>
          <a:prstGeom prst="snip2DiagRect">
            <a:avLst>
              <a:gd name="adj1" fmla="val 0"/>
              <a:gd name="adj2" fmla="val 18930"/>
            </a:avLst>
          </a:prstGeom>
          <a:solidFill>
            <a:srgbClr val="FFFFFF">
              <a:shade val="85000"/>
            </a:srgbClr>
          </a:solidFill>
          <a:ln w="38100" cap="sq">
            <a:solidFill>
              <a:srgbClr val="BCE7E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19073912-1053-CD6F-2787-E0F84E6826DE}"/>
              </a:ext>
            </a:extLst>
          </p:cNvPr>
          <p:cNvGrpSpPr/>
          <p:nvPr/>
        </p:nvGrpSpPr>
        <p:grpSpPr>
          <a:xfrm>
            <a:off x="113872" y="4374931"/>
            <a:ext cx="4515326" cy="2146333"/>
            <a:chOff x="113872" y="4374931"/>
            <a:chExt cx="4515326" cy="2146333"/>
          </a:xfrm>
        </p:grpSpPr>
        <p:pic>
          <p:nvPicPr>
            <p:cNvPr id="13" name="Imagen 12" descr="Imagen que contiene objeto, medidor, dibujo&#10;&#10;El contenido generado por IA puede ser incorrecto.">
              <a:extLst>
                <a:ext uri="{FF2B5EF4-FFF2-40B4-BE49-F238E27FC236}">
                  <a16:creationId xmlns:a16="http://schemas.microsoft.com/office/drawing/2014/main" id="{01F478A5-769C-A280-E6BD-6B20517B5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013" y="4965098"/>
              <a:ext cx="4383413" cy="1556166"/>
            </a:xfrm>
            <a:prstGeom prst="rect">
              <a:avLst/>
            </a:prstGeom>
          </p:spPr>
        </p:pic>
        <p:sp>
          <p:nvSpPr>
            <p:cNvPr id="14" name="CuadroTexto 13">
              <a:extLst>
                <a:ext uri="{FF2B5EF4-FFF2-40B4-BE49-F238E27FC236}">
                  <a16:creationId xmlns:a16="http://schemas.microsoft.com/office/drawing/2014/main" id="{1A109592-87C7-735B-77AC-3600AB24CBDC}"/>
                </a:ext>
              </a:extLst>
            </p:cNvPr>
            <p:cNvSpPr txBox="1"/>
            <p:nvPr/>
          </p:nvSpPr>
          <p:spPr>
            <a:xfrm>
              <a:off x="3128390" y="4898151"/>
              <a:ext cx="1500808"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cs-CZ" sz="3200" b="1" dirty="0">
                  <a:ln/>
                  <a:solidFill>
                    <a:schemeClr val="accent6">
                      <a:lumMod val="75000"/>
                    </a:schemeClr>
                  </a:solidFill>
                </a:rPr>
                <a:t>VÍRA</a:t>
              </a:r>
              <a:endParaRPr lang="es-ES" sz="3200" b="1" dirty="0">
                <a:ln/>
                <a:solidFill>
                  <a:schemeClr val="accent6">
                    <a:lumMod val="75000"/>
                  </a:schemeClr>
                </a:solidFill>
              </a:endParaRPr>
            </a:p>
          </p:txBody>
        </p:sp>
        <p:sp>
          <p:nvSpPr>
            <p:cNvPr id="15" name="CuadroTexto 14">
              <a:extLst>
                <a:ext uri="{FF2B5EF4-FFF2-40B4-BE49-F238E27FC236}">
                  <a16:creationId xmlns:a16="http://schemas.microsoft.com/office/drawing/2014/main" id="{84456326-52B1-1B30-771A-0C69B73958FB}"/>
                </a:ext>
              </a:extLst>
            </p:cNvPr>
            <p:cNvSpPr txBox="1"/>
            <p:nvPr/>
          </p:nvSpPr>
          <p:spPr>
            <a:xfrm>
              <a:off x="113872" y="4374931"/>
              <a:ext cx="1666875"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s-ES" sz="2800" b="1" dirty="0">
                  <a:ln/>
                  <a:solidFill>
                    <a:schemeClr val="accent2">
                      <a:lumMod val="75000"/>
                    </a:schemeClr>
                  </a:solidFill>
                </a:rPr>
                <a:t>S</a:t>
              </a:r>
              <a:r>
                <a:rPr lang="cs-CZ" sz="2800" b="1" dirty="0">
                  <a:ln/>
                  <a:solidFill>
                    <a:schemeClr val="accent2">
                      <a:lumMod val="75000"/>
                    </a:schemeClr>
                  </a:solidFill>
                </a:rPr>
                <a:t>KUTKY</a:t>
              </a:r>
              <a:endParaRPr lang="es-ES" sz="2800" b="1" dirty="0">
                <a:ln/>
                <a:solidFill>
                  <a:schemeClr val="accent2">
                    <a:lumMod val="75000"/>
                  </a:schemeClr>
                </a:solidFill>
              </a:endParaRPr>
            </a:p>
          </p:txBody>
        </p:sp>
      </p:grpSp>
    </p:spTree>
    <p:extLst>
      <p:ext uri="{BB962C8B-B14F-4D97-AF65-F5344CB8AC3E}">
        <p14:creationId xmlns:p14="http://schemas.microsoft.com/office/powerpoint/2010/main" val="31646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8"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1"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4)">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a:extLst>
            <a:ext uri="{FF2B5EF4-FFF2-40B4-BE49-F238E27FC236}">
              <a16:creationId xmlns:a16="http://schemas.microsoft.com/office/drawing/2014/main" id="{3B74D7A7-7F8A-8BBC-BEEB-6BAFF386E1E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1FCEC28-A734-5EB2-974F-93A1F1461A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589" y="250099"/>
            <a:ext cx="646448" cy="602769"/>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E86A369B-7F2E-4DAA-4118-8A627B7BEED2}"/>
              </a:ext>
            </a:extLst>
          </p:cNvPr>
          <p:cNvSpPr/>
          <p:nvPr/>
        </p:nvSpPr>
        <p:spPr>
          <a:xfrm>
            <a:off x="803563" y="76200"/>
            <a:ext cx="7186613" cy="969618"/>
          </a:xfrm>
          <a:prstGeom prst="rightArrow">
            <a:avLst>
              <a:gd name="adj1" fmla="val 50000"/>
              <a:gd name="adj2" fmla="val 37160"/>
            </a:avLst>
          </a:prstGeom>
          <a:solidFill>
            <a:srgbClr val="F2F6F8"/>
          </a:solidFill>
          <a:ln>
            <a:solidFill>
              <a:srgbClr val="BBD0D7"/>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476C79"/>
                </a:solidFill>
              </a:rPr>
              <a:t>Jak si myslíte, že se můžeme vyhnout oběma chybám?</a:t>
            </a:r>
          </a:p>
        </p:txBody>
      </p:sp>
      <p:sp>
        <p:nvSpPr>
          <p:cNvPr id="8" name="CuadroTexto 7">
            <a:extLst>
              <a:ext uri="{FF2B5EF4-FFF2-40B4-BE49-F238E27FC236}">
                <a16:creationId xmlns:a16="http://schemas.microsoft.com/office/drawing/2014/main" id="{CCCC93FD-9B60-2DBC-7F76-4D0607DEE418}"/>
              </a:ext>
            </a:extLst>
          </p:cNvPr>
          <p:cNvSpPr txBox="1"/>
          <p:nvPr/>
        </p:nvSpPr>
        <p:spPr>
          <a:xfrm>
            <a:off x="265402" y="310707"/>
            <a:ext cx="553747" cy="461665"/>
          </a:xfrm>
          <a:prstGeom prst="rect">
            <a:avLst/>
          </a:prstGeom>
          <a:noFill/>
        </p:spPr>
        <p:txBody>
          <a:bodyPr wrap="square" rtlCol="0">
            <a:spAutoFit/>
          </a:bodyPr>
          <a:lstStyle/>
          <a:p>
            <a:pPr algn="ctr"/>
            <a:r>
              <a:rPr lang="es-ES" sz="2400" b="1" dirty="0">
                <a:solidFill>
                  <a:srgbClr val="476C79"/>
                </a:solidFill>
                <a:effectLst>
                  <a:outerShdw blurRad="50800" dist="50800" dir="5400000" algn="ctr" rotWithShape="0">
                    <a:srgbClr val="B5CBD3"/>
                  </a:outerShdw>
                </a:effectLst>
              </a:rPr>
              <a:t>11</a:t>
            </a:r>
          </a:p>
        </p:txBody>
      </p:sp>
      <p:pic>
        <p:nvPicPr>
          <p:cNvPr id="9" name="Imagen 8">
            <a:extLst>
              <a:ext uri="{FF2B5EF4-FFF2-40B4-BE49-F238E27FC236}">
                <a16:creationId xmlns:a16="http://schemas.microsoft.com/office/drawing/2014/main" id="{507A6C1B-0608-8B75-2A3E-CD122F9E5B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46789" y="2974035"/>
            <a:ext cx="646448" cy="602769"/>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99B5E24E-BC74-9003-E55E-0AEB85680A1F}"/>
              </a:ext>
            </a:extLst>
          </p:cNvPr>
          <p:cNvSpPr/>
          <p:nvPr/>
        </p:nvSpPr>
        <p:spPr>
          <a:xfrm>
            <a:off x="4002764" y="2800136"/>
            <a:ext cx="5035261" cy="969618"/>
          </a:xfrm>
          <a:prstGeom prst="rightArrow">
            <a:avLst>
              <a:gd name="adj1" fmla="val 50000"/>
              <a:gd name="adj2" fmla="val 37160"/>
            </a:avLst>
          </a:prstGeom>
          <a:solidFill>
            <a:srgbClr val="EEF0FD"/>
          </a:solidFill>
          <a:ln>
            <a:solidFill>
              <a:srgbClr val="A4AF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b="1" dirty="0">
                <a:solidFill>
                  <a:srgbClr val="1A2A8A"/>
                </a:solidFill>
              </a:rPr>
              <a:t>Co je pravým znamením učednictví?</a:t>
            </a:r>
            <a:endParaRPr lang="es-ES" b="1" dirty="0">
              <a:solidFill>
                <a:srgbClr val="1A2A8A"/>
              </a:solidFill>
            </a:endParaRPr>
          </a:p>
        </p:txBody>
      </p:sp>
      <p:sp>
        <p:nvSpPr>
          <p:cNvPr id="12" name="CuadroTexto 11">
            <a:extLst>
              <a:ext uri="{FF2B5EF4-FFF2-40B4-BE49-F238E27FC236}">
                <a16:creationId xmlns:a16="http://schemas.microsoft.com/office/drawing/2014/main" id="{8DC8665E-B332-392A-BFF4-EBFD518D2173}"/>
              </a:ext>
            </a:extLst>
          </p:cNvPr>
          <p:cNvSpPr txBox="1"/>
          <p:nvPr/>
        </p:nvSpPr>
        <p:spPr>
          <a:xfrm>
            <a:off x="3449016" y="3044587"/>
            <a:ext cx="553747" cy="461665"/>
          </a:xfrm>
          <a:prstGeom prst="rect">
            <a:avLst/>
          </a:prstGeom>
          <a:noFill/>
        </p:spPr>
        <p:txBody>
          <a:bodyPr wrap="square" rtlCol="0">
            <a:spAutoFit/>
          </a:bodyPr>
          <a:lstStyle/>
          <a:p>
            <a:pPr algn="ctr"/>
            <a:r>
              <a:rPr lang="es-ES" sz="2400" b="1" dirty="0">
                <a:solidFill>
                  <a:srgbClr val="1A2A8A"/>
                </a:solidFill>
                <a:effectLst>
                  <a:outerShdw blurRad="50800" dist="50800" dir="5400000" algn="ctr" rotWithShape="0">
                    <a:srgbClr val="95A1EB"/>
                  </a:outerShdw>
                </a:effectLst>
              </a:rPr>
              <a:t>12</a:t>
            </a:r>
          </a:p>
        </p:txBody>
      </p:sp>
      <p:sp>
        <p:nvSpPr>
          <p:cNvPr id="3" name="CuadroTexto 2">
            <a:extLst>
              <a:ext uri="{FF2B5EF4-FFF2-40B4-BE49-F238E27FC236}">
                <a16:creationId xmlns:a16="http://schemas.microsoft.com/office/drawing/2014/main" id="{E98B2000-AFBC-1865-662D-12CA01894FFF}"/>
              </a:ext>
            </a:extLst>
          </p:cNvPr>
          <p:cNvSpPr txBox="1"/>
          <p:nvPr/>
        </p:nvSpPr>
        <p:spPr>
          <a:xfrm>
            <a:off x="6389255" y="4153145"/>
            <a:ext cx="5759310" cy="2308324"/>
          </a:xfrm>
          <a:prstGeom prst="rect">
            <a:avLst/>
          </a:prstGeom>
          <a:noFill/>
        </p:spPr>
        <p:txBody>
          <a:bodyPr wrap="square">
            <a:spAutoFit/>
          </a:bodyPr>
          <a:lstStyle/>
          <a:p>
            <a:r>
              <a:rPr lang="es-ES" b="1" dirty="0"/>
              <a:t>Poslušnost - služba lásky a oddanost lásce - je pravým znamením učednictví. Písmo říká: “V tom je totiž láska k Bohu, že zachováváme jeho přikázání.” “Kdo říká: Poznal jsem ho, ale jeho přikázání nezachovává, je lhář a není v něm pravdy” 1. Janův 5,3; 2,4. Je to víra a jen víra, která nás místo osvobození od poslušnosti činí účastníky milosti Kristovy, která nám umožní být poslušnými.</a:t>
            </a:r>
          </a:p>
        </p:txBody>
      </p:sp>
      <p:sp>
        <p:nvSpPr>
          <p:cNvPr id="5" name="CuadroTexto 4">
            <a:extLst>
              <a:ext uri="{FF2B5EF4-FFF2-40B4-BE49-F238E27FC236}">
                <a16:creationId xmlns:a16="http://schemas.microsoft.com/office/drawing/2014/main" id="{D743BA95-487C-4C37-F23B-159EF34B0B60}"/>
              </a:ext>
            </a:extLst>
          </p:cNvPr>
          <p:cNvSpPr txBox="1"/>
          <p:nvPr/>
        </p:nvSpPr>
        <p:spPr>
          <a:xfrm>
            <a:off x="265402" y="975258"/>
            <a:ext cx="9008484" cy="1477328"/>
          </a:xfrm>
          <a:prstGeom prst="rect">
            <a:avLst/>
          </a:prstGeom>
          <a:noFill/>
        </p:spPr>
        <p:txBody>
          <a:bodyPr wrap="square">
            <a:spAutoFit/>
          </a:bodyPr>
          <a:lstStyle/>
          <a:p>
            <a:r>
              <a:rPr lang="es-ES" b="1" dirty="0"/>
              <a:t>Jsou-li naše srdce nově stvořena k obrazu Božímu, je-li v duši vštípena božská láska, je možné, aby se zákon Boží neprojevil v životě? Je-li zásada lásky vštípena do srdce, je-li člověk znovuzrozen podle obrazu toho, jenž ho stvořil, je splněno zaslíbení nové smlouvy. “Dám jim své zákony do srdce, a vepíši jim je do myslí” Židům 10,16. A je-li zákon zapsán do srdce, bude utvářet život.</a:t>
            </a:r>
          </a:p>
        </p:txBody>
      </p:sp>
      <p:pic>
        <p:nvPicPr>
          <p:cNvPr id="17" name="Imagen 16" descr="Un hombre con los brazos cruzados&#10;&#10;El contenido generado por IA puede ser incorrecto.">
            <a:extLst>
              <a:ext uri="{FF2B5EF4-FFF2-40B4-BE49-F238E27FC236}">
                <a16:creationId xmlns:a16="http://schemas.microsoft.com/office/drawing/2014/main" id="{256810FF-803C-D60A-03A9-5F214FE913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2191" y="9822"/>
            <a:ext cx="2292220" cy="3909431"/>
          </a:xfrm>
          <a:prstGeom prst="rect">
            <a:avLst/>
          </a:prstGeom>
        </p:spPr>
      </p:pic>
      <p:pic>
        <p:nvPicPr>
          <p:cNvPr id="19" name="Imagen 18" descr="Un conjunto de letras blancas en un fondo blanco&#10;&#10;El contenido generado por IA puede ser incorrecto.">
            <a:extLst>
              <a:ext uri="{FF2B5EF4-FFF2-40B4-BE49-F238E27FC236}">
                <a16:creationId xmlns:a16="http://schemas.microsoft.com/office/drawing/2014/main" id="{3893CB11-3193-B9E2-A427-05D0B35DEDB0}"/>
              </a:ext>
            </a:extLst>
          </p:cNvPr>
          <p:cNvPicPr>
            <a:picLocks noChangeAspect="1"/>
          </p:cNvPicPr>
          <p:nvPr/>
        </p:nvPicPr>
        <p:blipFill rotWithShape="1">
          <a:blip r:embed="rId7">
            <a:extLst>
              <a:ext uri="{28A0092B-C50C-407E-A947-70E740481C1C}">
                <a14:useLocalDpi xmlns:a14="http://schemas.microsoft.com/office/drawing/2010/main" val="0"/>
              </a:ext>
            </a:extLst>
          </a:blip>
          <a:srcRect l="20833" t="-426" r="22173" b="426"/>
          <a:stretch>
            <a:fillRect/>
          </a:stretch>
        </p:blipFill>
        <p:spPr>
          <a:xfrm>
            <a:off x="3008227" y="3779690"/>
            <a:ext cx="3301465" cy="2862547"/>
          </a:xfrm>
          <a:prstGeom prst="snip2DiagRect">
            <a:avLst>
              <a:gd name="adj1" fmla="val 0"/>
              <a:gd name="adj2" fmla="val 16667"/>
            </a:avLst>
          </a:prstGeom>
          <a:solidFill>
            <a:srgbClr val="FFFFFF">
              <a:shade val="85000"/>
            </a:srgbClr>
          </a:solidFill>
          <a:ln w="38100" cap="sq">
            <a:solidFill>
              <a:srgbClr val="A4AF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Imagen que contiene texto, hombre, viejo, grupo&#10;&#10;El contenido generado por IA puede ser incorrecto.">
            <a:extLst>
              <a:ext uri="{FF2B5EF4-FFF2-40B4-BE49-F238E27FC236}">
                <a16:creationId xmlns:a16="http://schemas.microsoft.com/office/drawing/2014/main" id="{1D96A79D-01E5-1002-B03D-21C69A8402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056" y="2841701"/>
            <a:ext cx="2670889" cy="3776636"/>
          </a:xfrm>
          <a:prstGeom prst="snip2DiagRect">
            <a:avLst>
              <a:gd name="adj1" fmla="val 16746"/>
              <a:gd name="adj2" fmla="val 0"/>
            </a:avLst>
          </a:prstGeom>
          <a:solidFill>
            <a:srgbClr val="FFFFFF">
              <a:shade val="85000"/>
            </a:srgbClr>
          </a:solidFill>
          <a:ln w="38100" cap="sq">
            <a:solidFill>
              <a:srgbClr val="A4AF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273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1"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4)">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750" fill="hold"/>
                                        <p:tgtEl>
                                          <p:spTgt spid="19"/>
                                        </p:tgtEl>
                                        <p:attrNameLst>
                                          <p:attrName>ppt_w</p:attrName>
                                        </p:attrNameLst>
                                      </p:cBhvr>
                                      <p:tavLst>
                                        <p:tav tm="0">
                                          <p:val>
                                            <p:fltVal val="0"/>
                                          </p:val>
                                        </p:tav>
                                        <p:tav tm="100000">
                                          <p:val>
                                            <p:strVal val="#ppt_w"/>
                                          </p:val>
                                        </p:tav>
                                      </p:tavLst>
                                    </p:anim>
                                    <p:anim calcmode="lin" valueType="num">
                                      <p:cBhvr>
                                        <p:cTn id="40" dur="750" fill="hold"/>
                                        <p:tgtEl>
                                          <p:spTgt spid="19"/>
                                        </p:tgtEl>
                                        <p:attrNameLst>
                                          <p:attrName>ppt_h</p:attrName>
                                        </p:attrNameLst>
                                      </p:cBhvr>
                                      <p:tavLst>
                                        <p:tav tm="0">
                                          <p:val>
                                            <p:fltVal val="0"/>
                                          </p:val>
                                        </p:tav>
                                        <p:tav tm="100000">
                                          <p:val>
                                            <p:strVal val="#ppt_h"/>
                                          </p:val>
                                        </p:tav>
                                      </p:tavLst>
                                    </p:anim>
                                    <p:anim calcmode="lin" valueType="num">
                                      <p:cBhvr>
                                        <p:cTn id="41" dur="750" fill="hold"/>
                                        <p:tgtEl>
                                          <p:spTgt spid="19"/>
                                        </p:tgtEl>
                                        <p:attrNameLst>
                                          <p:attrName>style.rotation</p:attrName>
                                        </p:attrNameLst>
                                      </p:cBhvr>
                                      <p:tavLst>
                                        <p:tav tm="0">
                                          <p:val>
                                            <p:fltVal val="90"/>
                                          </p:val>
                                        </p:tav>
                                        <p:tav tm="100000">
                                          <p:val>
                                            <p:fltVal val="0"/>
                                          </p:val>
                                        </p:tav>
                                      </p:tavLst>
                                    </p:anim>
                                    <p:animEffect transition="in" filter="fade">
                                      <p:cBhvr>
                                        <p:cTn id="42" dur="750"/>
                                        <p:tgtEl>
                                          <p:spTgt spid="19"/>
                                        </p:tgtEl>
                                      </p:cBhvr>
                                    </p:animEffect>
                                  </p:childTnLst>
                                </p:cTn>
                              </p:par>
                            </p:childTnLst>
                          </p:cTn>
                        </p:par>
                        <p:par>
                          <p:cTn id="43" fill="hold">
                            <p:stCondLst>
                              <p:cond delay="750"/>
                            </p:stCondLst>
                            <p:childTnLst>
                              <p:par>
                                <p:cTn id="44" presetID="31"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750" fill="hold"/>
                                        <p:tgtEl>
                                          <p:spTgt spid="21"/>
                                        </p:tgtEl>
                                        <p:attrNameLst>
                                          <p:attrName>ppt_w</p:attrName>
                                        </p:attrNameLst>
                                      </p:cBhvr>
                                      <p:tavLst>
                                        <p:tav tm="0">
                                          <p:val>
                                            <p:fltVal val="0"/>
                                          </p:val>
                                        </p:tav>
                                        <p:tav tm="100000">
                                          <p:val>
                                            <p:strVal val="#ppt_w"/>
                                          </p:val>
                                        </p:tav>
                                      </p:tavLst>
                                    </p:anim>
                                    <p:anim calcmode="lin" valueType="num">
                                      <p:cBhvr>
                                        <p:cTn id="47" dur="750" fill="hold"/>
                                        <p:tgtEl>
                                          <p:spTgt spid="21"/>
                                        </p:tgtEl>
                                        <p:attrNameLst>
                                          <p:attrName>ppt_h</p:attrName>
                                        </p:attrNameLst>
                                      </p:cBhvr>
                                      <p:tavLst>
                                        <p:tav tm="0">
                                          <p:val>
                                            <p:fltVal val="0"/>
                                          </p:val>
                                        </p:tav>
                                        <p:tav tm="100000">
                                          <p:val>
                                            <p:strVal val="#ppt_h"/>
                                          </p:val>
                                        </p:tav>
                                      </p:tavLst>
                                    </p:anim>
                                    <p:anim calcmode="lin" valueType="num">
                                      <p:cBhvr>
                                        <p:cTn id="48" dur="750" fill="hold"/>
                                        <p:tgtEl>
                                          <p:spTgt spid="21"/>
                                        </p:tgtEl>
                                        <p:attrNameLst>
                                          <p:attrName>style.rotation</p:attrName>
                                        </p:attrNameLst>
                                      </p:cBhvr>
                                      <p:tavLst>
                                        <p:tav tm="0">
                                          <p:val>
                                            <p:fltVal val="90"/>
                                          </p:val>
                                        </p:tav>
                                        <p:tav tm="100000">
                                          <p:val>
                                            <p:fltVal val="0"/>
                                          </p:val>
                                        </p:tav>
                                      </p:tavLst>
                                    </p:anim>
                                    <p:animEffect transition="in" filter="fade">
                                      <p:cBhvr>
                                        <p:cTn id="49" dur="750"/>
                                        <p:tgtEl>
                                          <p:spTgt spid="21"/>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87D40D1B-F993-DB2A-8306-CB7614F019D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3F36464-93F1-51FE-6FBB-3E3C36F1ED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2186" y="3643213"/>
            <a:ext cx="575014" cy="536162"/>
          </a:xfrm>
          <a:prstGeom prst="rect">
            <a:avLst/>
          </a:prstGeom>
          <a:effectLst>
            <a:outerShdw blurRad="50800" dist="38100" dir="2700000" algn="tl" rotWithShape="0">
              <a:prstClr val="black">
                <a:alpha val="40000"/>
              </a:prstClr>
            </a:outerShdw>
          </a:effectLst>
        </p:spPr>
      </p:pic>
      <p:sp>
        <p:nvSpPr>
          <p:cNvPr id="7" name="Flecha: a la derecha 6">
            <a:extLst>
              <a:ext uri="{FF2B5EF4-FFF2-40B4-BE49-F238E27FC236}">
                <a16:creationId xmlns:a16="http://schemas.microsoft.com/office/drawing/2014/main" id="{73BC9E69-893C-C5C8-E551-7A4B419DCFC2}"/>
              </a:ext>
            </a:extLst>
          </p:cNvPr>
          <p:cNvSpPr/>
          <p:nvPr/>
        </p:nvSpPr>
        <p:spPr>
          <a:xfrm>
            <a:off x="784511" y="3337638"/>
            <a:ext cx="4770715" cy="1145548"/>
          </a:xfrm>
          <a:prstGeom prst="rightArrow">
            <a:avLst>
              <a:gd name="adj1" fmla="val 50000"/>
              <a:gd name="adj2" fmla="val 37160"/>
            </a:avLst>
          </a:prstGeom>
          <a:solidFill>
            <a:srgbClr val="F5F3F7"/>
          </a:solidFill>
          <a:ln>
            <a:solidFill>
              <a:srgbClr val="CBC0D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6A5577"/>
                </a:solidFill>
              </a:rPr>
              <a:t>Jak je definována domýšlivost nebo falešná víra?</a:t>
            </a:r>
          </a:p>
        </p:txBody>
      </p:sp>
      <p:sp>
        <p:nvSpPr>
          <p:cNvPr id="8" name="CuadroTexto 7">
            <a:extLst>
              <a:ext uri="{FF2B5EF4-FFF2-40B4-BE49-F238E27FC236}">
                <a16:creationId xmlns:a16="http://schemas.microsoft.com/office/drawing/2014/main" id="{A8427D22-FC26-7E7E-4B5D-E9FA49FBA327}"/>
              </a:ext>
            </a:extLst>
          </p:cNvPr>
          <p:cNvSpPr txBox="1"/>
          <p:nvPr/>
        </p:nvSpPr>
        <p:spPr>
          <a:xfrm>
            <a:off x="257741" y="3667337"/>
            <a:ext cx="575014" cy="461665"/>
          </a:xfrm>
          <a:prstGeom prst="rect">
            <a:avLst/>
          </a:prstGeom>
          <a:noFill/>
        </p:spPr>
        <p:txBody>
          <a:bodyPr wrap="square" rtlCol="0">
            <a:spAutoFit/>
          </a:bodyPr>
          <a:lstStyle/>
          <a:p>
            <a:pPr algn="ctr"/>
            <a:r>
              <a:rPr lang="es-ES" sz="2400" b="1" dirty="0">
                <a:solidFill>
                  <a:srgbClr val="6A5577"/>
                </a:solidFill>
                <a:effectLst>
                  <a:outerShdw blurRad="50800" dist="50800" dir="5400000" algn="ctr" rotWithShape="0">
                    <a:srgbClr val="CBC0D2"/>
                  </a:outerShdw>
                </a:effectLst>
              </a:rPr>
              <a:t>14</a:t>
            </a:r>
          </a:p>
        </p:txBody>
      </p:sp>
      <p:pic>
        <p:nvPicPr>
          <p:cNvPr id="9" name="Imagen 8">
            <a:extLst>
              <a:ext uri="{FF2B5EF4-FFF2-40B4-BE49-F238E27FC236}">
                <a16:creationId xmlns:a16="http://schemas.microsoft.com/office/drawing/2014/main" id="{73A83D77-5798-9A5B-E056-04ED714836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2463" y="399805"/>
            <a:ext cx="646448" cy="602770"/>
          </a:xfrm>
          <a:prstGeom prst="rect">
            <a:avLst/>
          </a:prstGeom>
          <a:effectLst>
            <a:outerShdw blurRad="50800" dist="38100" dir="2700000" algn="tl" rotWithShape="0">
              <a:prstClr val="black">
                <a:alpha val="40000"/>
              </a:prstClr>
            </a:outerShdw>
          </a:effectLst>
        </p:spPr>
      </p:pic>
      <p:sp>
        <p:nvSpPr>
          <p:cNvPr id="10" name="Flecha: a la derecha 9">
            <a:extLst>
              <a:ext uri="{FF2B5EF4-FFF2-40B4-BE49-F238E27FC236}">
                <a16:creationId xmlns:a16="http://schemas.microsoft.com/office/drawing/2014/main" id="{93ECEB84-1C07-B0F3-D372-43D75BB58E7F}"/>
              </a:ext>
            </a:extLst>
          </p:cNvPr>
          <p:cNvSpPr/>
          <p:nvPr/>
        </p:nvSpPr>
        <p:spPr>
          <a:xfrm>
            <a:off x="4243674" y="45692"/>
            <a:ext cx="7827336" cy="1335272"/>
          </a:xfrm>
          <a:prstGeom prst="rightArrow">
            <a:avLst>
              <a:gd name="adj1" fmla="val 50000"/>
              <a:gd name="adj2" fmla="val 37160"/>
            </a:avLst>
          </a:prstGeom>
          <a:solidFill>
            <a:srgbClr val="F4EEFD"/>
          </a:solidFill>
          <a:ln>
            <a:solidFill>
              <a:srgbClr val="C2A4E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5920AC"/>
                </a:solidFill>
              </a:rPr>
              <a:t>Jak rozumíte těmto výrokům: "Spasení si nezasloužíme svou poslušností" a "poslušnost je ovocem víry"?</a:t>
            </a:r>
          </a:p>
        </p:txBody>
      </p:sp>
      <p:sp>
        <p:nvSpPr>
          <p:cNvPr id="11" name="CuadroTexto 10">
            <a:extLst>
              <a:ext uri="{FF2B5EF4-FFF2-40B4-BE49-F238E27FC236}">
                <a16:creationId xmlns:a16="http://schemas.microsoft.com/office/drawing/2014/main" id="{0BC79AEE-A908-182F-1829-B7C10DC76A6E}"/>
              </a:ext>
            </a:extLst>
          </p:cNvPr>
          <p:cNvSpPr txBox="1"/>
          <p:nvPr/>
        </p:nvSpPr>
        <p:spPr>
          <a:xfrm>
            <a:off x="3680567" y="463445"/>
            <a:ext cx="579776" cy="461665"/>
          </a:xfrm>
          <a:prstGeom prst="rect">
            <a:avLst/>
          </a:prstGeom>
          <a:noFill/>
        </p:spPr>
        <p:txBody>
          <a:bodyPr wrap="square" rtlCol="0">
            <a:spAutoFit/>
          </a:bodyPr>
          <a:lstStyle/>
          <a:p>
            <a:pPr algn="ctr"/>
            <a:r>
              <a:rPr lang="es-ES" sz="2400" b="1" dirty="0">
                <a:solidFill>
                  <a:srgbClr val="5920AC"/>
                </a:solidFill>
                <a:effectLst>
                  <a:outerShdw blurRad="50800" dist="38100" dir="2700000" algn="tl" rotWithShape="0">
                    <a:srgbClr val="C2A4EE"/>
                  </a:outerShdw>
                </a:effectLst>
              </a:rPr>
              <a:t>13</a:t>
            </a:r>
          </a:p>
        </p:txBody>
      </p:sp>
      <p:sp>
        <p:nvSpPr>
          <p:cNvPr id="3" name="CuadroTexto 2">
            <a:extLst>
              <a:ext uri="{FF2B5EF4-FFF2-40B4-BE49-F238E27FC236}">
                <a16:creationId xmlns:a16="http://schemas.microsoft.com/office/drawing/2014/main" id="{24D06363-5139-0487-D40E-D907E33B97FC}"/>
              </a:ext>
            </a:extLst>
          </p:cNvPr>
          <p:cNvSpPr txBox="1"/>
          <p:nvPr/>
        </p:nvSpPr>
        <p:spPr>
          <a:xfrm>
            <a:off x="2971800" y="1057889"/>
            <a:ext cx="8984676" cy="2585323"/>
          </a:xfrm>
          <a:prstGeom prst="rect">
            <a:avLst/>
          </a:prstGeom>
          <a:noFill/>
        </p:spPr>
        <p:txBody>
          <a:bodyPr wrap="square">
            <a:spAutoFit/>
          </a:bodyPr>
          <a:lstStyle/>
          <a:p>
            <a:r>
              <a:rPr lang="es-ES" b="1" dirty="0"/>
              <a:t>Spasení nezískáme svou poslušností, protože spasení je svobodný dar Boží, který přijímáme vírou. Poslušnost je plodem víry. “A víte, že Syn Boží se zjevil, aby hříchy sňal, a v něm žádný hřích  není. Kdo v Synu zůstává, nehřeší; kdo hřeší, ten ho neviděl ani nepoznal” 1. Janův 3,5.6. To je pravý zkušební kámen. Přebýváme-li v Kristu, přebývá-li v nás láska Boží, jsou naše city, naše myšlenky, naše úmysly a naše činy </a:t>
            </a:r>
            <a:r>
              <a:rPr lang="cs-CZ" b="1" dirty="0"/>
              <a:t>              </a:t>
            </a:r>
            <a:r>
              <a:rPr lang="es-ES" b="1" dirty="0"/>
              <a:t>v souladu s vůlí Boží, jak je vyjádřena v přikázáních svatého zákona Božího. “Dítky, </a:t>
            </a:r>
            <a:r>
              <a:rPr lang="cs-CZ" b="1" dirty="0"/>
              <a:t>              </a:t>
            </a:r>
            <a:r>
              <a:rPr lang="es-ES" b="1" dirty="0"/>
              <a:t>ať vás nikdo neklame: Spravedlivý je ten, kdo činí spravedlnost - tak jako on je spravedlivý” 1. Janův 3,7. Spravedlnost je vymezena svatým zákonem Božím, kde je vyjádřena v deseti přikázáních daných na Sinaji</a:t>
            </a:r>
          </a:p>
        </p:txBody>
      </p:sp>
      <p:sp>
        <p:nvSpPr>
          <p:cNvPr id="5" name="CuadroTexto 4">
            <a:extLst>
              <a:ext uri="{FF2B5EF4-FFF2-40B4-BE49-F238E27FC236}">
                <a16:creationId xmlns:a16="http://schemas.microsoft.com/office/drawing/2014/main" id="{290C8749-53EA-4AF8-CF01-EF828F002CDF}"/>
              </a:ext>
            </a:extLst>
          </p:cNvPr>
          <p:cNvSpPr txBox="1"/>
          <p:nvPr/>
        </p:nvSpPr>
        <p:spPr>
          <a:xfrm>
            <a:off x="0" y="4226985"/>
            <a:ext cx="9248775" cy="2308324"/>
          </a:xfrm>
          <a:prstGeom prst="rect">
            <a:avLst/>
          </a:prstGeom>
          <a:noFill/>
        </p:spPr>
        <p:txBody>
          <a:bodyPr wrap="square">
            <a:spAutoFit/>
          </a:bodyPr>
          <a:lstStyle/>
          <a:p>
            <a:r>
              <a:rPr lang="es-ES" b="1" dirty="0"/>
              <a:t>Domnělá víra v Krista, která tvrdí, že člověk byl zproštěn povinnosti poslouchat Boha, není vírou, ale opovážlivostí. “Milostí tedy jste spaseni skrze víru,” avšak “stejně tak i víra, nemá-li při sobě skutky, je sama o sobě mrtvá” Efezským 2,8; Jakubův 2,17. Ježíš pravil o sobě než přišel na zem: “Plnit, Bože můj, tvou vůli, je mým přáním, tvůj zákon mám ve svém nitru” Žalm 40,9. A než vystoupil na nebe, řekl: “... já zachovávám přikázání svého Otce a zůstávám v jeho lásce” Jan 15,10. Písmo, svaté praví: “Podle</a:t>
            </a:r>
            <a:r>
              <a:rPr lang="cs-CZ" b="1" dirty="0"/>
              <a:t> </a:t>
            </a:r>
            <a:r>
              <a:rPr lang="es-ES" b="1" dirty="0"/>
              <a:t> toho víme, že jsme ho poznali, jestliže zachováváme jeho přikázání... Kdo říká, </a:t>
            </a:r>
            <a:r>
              <a:rPr lang="cs-CZ" b="1" dirty="0"/>
              <a:t>                             </a:t>
            </a:r>
            <a:r>
              <a:rPr lang="es-ES" b="1" dirty="0"/>
              <a:t>že v něm zůstává, musí žít tak, jak žil on” 1. Janův 2,3.6</a:t>
            </a:r>
          </a:p>
        </p:txBody>
      </p:sp>
      <p:pic>
        <p:nvPicPr>
          <p:cNvPr id="4" name="Imagen 3" descr="Imagen que contiene persona, edificio, hombre, parado&#10;&#10;El contenido generado por IA puede ser incorrecto.">
            <a:extLst>
              <a:ext uri="{FF2B5EF4-FFF2-40B4-BE49-F238E27FC236}">
                <a16:creationId xmlns:a16="http://schemas.microsoft.com/office/drawing/2014/main" id="{7F463EB2-26FE-1F60-0166-DFE07C481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64" y="278296"/>
            <a:ext cx="2620204" cy="3108715"/>
          </a:xfrm>
          <a:prstGeom prst="snip2DiagRect">
            <a:avLst/>
          </a:prstGeom>
          <a:solidFill>
            <a:srgbClr val="FFFFFF">
              <a:shade val="85000"/>
            </a:srgbClr>
          </a:solidFill>
          <a:ln w="38100" cap="sq">
            <a:solidFill>
              <a:srgbClr val="C2A4E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Texto&#10;&#10;El contenido generado por IA puede ser incorrecto.">
            <a:extLst>
              <a:ext uri="{FF2B5EF4-FFF2-40B4-BE49-F238E27FC236}">
                <a16:creationId xmlns:a16="http://schemas.microsoft.com/office/drawing/2014/main" id="{B1BD3B7A-4F34-C178-7661-8F56ADC7C137}"/>
              </a:ext>
            </a:extLst>
          </p:cNvPr>
          <p:cNvPicPr>
            <a:picLocks noChangeAspect="1"/>
          </p:cNvPicPr>
          <p:nvPr/>
        </p:nvPicPr>
        <p:blipFill rotWithShape="1">
          <a:blip r:embed="rId6">
            <a:extLst>
              <a:ext uri="{28A0092B-C50C-407E-A947-70E740481C1C}">
                <a14:useLocalDpi xmlns:a14="http://schemas.microsoft.com/office/drawing/2010/main" val="0"/>
              </a:ext>
            </a:extLst>
          </a:blip>
          <a:srcRect l="3737" r="31537"/>
          <a:stretch>
            <a:fillRect/>
          </a:stretch>
        </p:blipFill>
        <p:spPr>
          <a:xfrm>
            <a:off x="9258303" y="3582088"/>
            <a:ext cx="2805161" cy="3056837"/>
          </a:xfrm>
          <a:prstGeom prst="snip2DiagRect">
            <a:avLst>
              <a:gd name="adj1" fmla="val 13464"/>
              <a:gd name="adj2" fmla="val 0"/>
            </a:avLst>
          </a:prstGeom>
          <a:solidFill>
            <a:srgbClr val="FFFFFF">
              <a:shade val="85000"/>
            </a:srgbClr>
          </a:solidFill>
          <a:ln w="38100" cap="sq">
            <a:solidFill>
              <a:srgbClr val="CBC0D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76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1"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4)">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1"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4)">
                                      <p:cBhvr>
                                        <p:cTn id="31" dur="500"/>
                                        <p:tgtEl>
                                          <p:spTgt spid="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P spid="3" grpId="0"/>
      <p:bldP spid="5"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2160</TotalTime>
  <Words>5355</Words>
  <Application>Microsoft Office PowerPoint</Application>
  <PresentationFormat>Panorámica</PresentationFormat>
  <Paragraphs>149</Paragraphs>
  <Slides>25</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Aptos</vt:lpstr>
      <vt:lpstr>Aptos Display</vt:lpstr>
      <vt:lpstr>Arial</vt:lpstr>
      <vt:lpstr>Wingdings 3</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326</cp:revision>
  <dcterms:created xsi:type="dcterms:W3CDTF">2025-06-30T08:47:02Z</dcterms:created>
  <dcterms:modified xsi:type="dcterms:W3CDTF">2025-07-31T19:56:49Z</dcterms:modified>
</cp:coreProperties>
</file>