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283" r:id="rId2"/>
    <p:sldId id="258" r:id="rId3"/>
    <p:sldId id="259" r:id="rId4"/>
    <p:sldId id="262" r:id="rId5"/>
    <p:sldId id="263" r:id="rId6"/>
    <p:sldId id="261" r:id="rId7"/>
    <p:sldId id="264" r:id="rId8"/>
    <p:sldId id="265" r:id="rId9"/>
    <p:sldId id="266" r:id="rId10"/>
    <p:sldId id="267" r:id="rId11"/>
    <p:sldId id="268" r:id="rId12"/>
    <p:sldId id="270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Sabon Next LT" panose="02000500000000000000" pitchFamily="2" charset="0"/>
      <p:regular r:id="rId33"/>
      <p:bold r:id="rId34"/>
      <p:italic r:id="rId35"/>
      <p:boldItalic r:id="rId36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60AF"/>
    <a:srgbClr val="B39133"/>
    <a:srgbClr val="D1C69F"/>
    <a:srgbClr val="706500"/>
    <a:srgbClr val="FFEB29"/>
    <a:srgbClr val="B9B58D"/>
    <a:srgbClr val="FFCC81"/>
    <a:srgbClr val="DAB578"/>
    <a:srgbClr val="DEBC86"/>
    <a:srgbClr val="AC7B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1069" autoAdjust="0"/>
  </p:normalViewPr>
  <p:slideViewPr>
    <p:cSldViewPr snapToGrid="0">
      <p:cViewPr varScale="1">
        <p:scale>
          <a:sx n="93" d="100"/>
          <a:sy n="93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CCF0C5-18E1-43D7-A8D2-0BF99B7D6925}" type="datetimeFigureOut">
              <a:rPr lang="es-ES" smtClean="0"/>
              <a:t>01/01/2023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B363F-9844-4BDE-AAC8-FFC2A2C644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5057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Duch svatý by Bezaleelovi udělil "vědu", tj. spolehlivé informace; "inteligence", tj. zdravý rozum pro aplikaci znalostí; a "moudrost", to znamená rozlišování, dobrý úsudek a rozvážnost. Získal také "další dovednosti ve všech uměních", které zahrnovaly odborné znalosti nebo umělecké nadání jako hlavní architekt. 
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B363F-9844-4BDE-AAC8-FFC2A2C64400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4572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B363F-9844-4BDE-AAC8-FFC2A2C64400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25567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B363F-9844-4BDE-AAC8-FFC2A2C64400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6111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B363F-9844-4BDE-AAC8-FFC2A2C64400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61326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B363F-9844-4BDE-AAC8-FFC2A2C64400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15737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B363F-9844-4BDE-AAC8-FFC2A2C64400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94325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B363F-9844-4BDE-AAC8-FFC2A2C64400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57421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B363F-9844-4BDE-AAC8-FFC2A2C64400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1843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Otniel byl vynikajícím soudcem, protože není zaznamenáno, že by se dopustil nějakého bláznovství nebo bezbožného činu.
Když byl Otniel naplněn Duchem Jehovovým, nejprve soudil Izrael a pak šel do války. To by naznačovalo, že opravil, co bylo špatně uprostřed vesnice, než se pokusil bojovat s nepřítelem. To by mělo být vždy provedeno. Nejprve je nutné překonat hřích, nejhorší z nepřátel. Pouze tehdy, když je tento nepřítel ovládán, můžeme doufat, že porazíme naše vnější nepřátele. 
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B363F-9844-4BDE-AAC8-FFC2A2C64400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9256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Doslova "potáhl". Gedeon nezačal tažení oblečen pouze v brnění vojáků, ale "oděn" Boží mocí. Ty, které Bůh povolává, aby konali Jeho dílo, k tomu také uschopňuje.
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B363F-9844-4BDE-AAC8-FFC2A2C64400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3458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B363F-9844-4BDE-AAC8-FFC2A2C64400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7194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Přítomnost Ducha svatého je to, co činí službu Bohu účinnou pro dobro. Může zde být mnoho aktivity a horečnatá úzkost, ale pokud dílo není posvěceno přítomností a mocí Ducha, bude dosaženo jen málo dobrých a trvalých výsledků. 
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B363F-9844-4BDE-AAC8-FFC2A2C64400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0233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Samson: Začalo ho to vzrušovat" (BJ). Hebrejské sloveso znamená "pobízet", "pobízet", "pobízet", "trápit", "rušit", "rozrušit". Hospodinovy pohnutky ho začaly znepokojovat, podněcovat jeho mysl k plánům proti útlaku Pelištejců. Samson cítil nutkání uplatnit svou neobyčejnou sílu v hodnotných skutcích.
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B363F-9844-4BDE-AAC8-FFC2A2C64400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4528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B363F-9844-4BDE-AAC8-FFC2A2C64400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0262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B363F-9844-4BDE-AAC8-FFC2A2C64400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20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Saulův život před touto dobou nemohl být nepochybně považován za vzor zbožnosti. Nebylo téměř zázrakem, že se stal prorokem, i když, pravda, ne v tom smyslu, že by byl povolán do prorockého úřadu. Ale vizte, vychvaloval majestát a moc Boží a vyjadřoval se inspirovaným způsobem ohledně svatých pravd. Uchovával tajemství, které pro něj muselo být těžké udržet, a nedávné potvrzující důkazy o božské milosti a prozřetelnosti ho posunuly do hlubin jeho duše. Jeho potlačované emoce explodovaly při důkazu, že Samuelova slova se skutečně naplnila: "přestěhoval se do jiného člověka" (v.6). Jeho zkušenost také svědčila o tom, že Bůh může proměnit méně slibné lidi v nástroje, které Mu budou užitečné.
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B363F-9844-4BDE-AAC8-FFC2A2C64400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6808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2E7889-5274-64FD-9E83-29A7DCE1F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B58B8D0-5C57-B87B-B040-E765F00BB9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205A37-C1CE-DA89-28F8-71C2A6BC8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F6BA1-2DFB-40D2-9F2E-C8F41ACEC595}" type="datetimeFigureOut">
              <a:rPr lang="es-ES" smtClean="0"/>
              <a:t>01/01/2023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D76380-6198-1A15-1B88-BC76F845A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4036C7-C7D0-49B2-EB4E-DB5285E43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133DC-700B-4D7E-B263-4BC4BF94D57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1686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1B6290-2C4C-9883-F378-83272E225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5EA9B2A-950C-8824-0E88-E62EDC44D0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A1314E7-7506-5D0A-80C1-E567A4AC9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F6BA1-2DFB-40D2-9F2E-C8F41ACEC595}" type="datetimeFigureOut">
              <a:rPr lang="es-ES" smtClean="0"/>
              <a:t>01/01/2023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E0F62D-2087-486A-58BF-90E12888F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FE15C1-2B0D-92A9-8230-AF960946F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133DC-700B-4D7E-B263-4BC4BF94D57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7533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9416819-0A62-6EBF-FF5C-246B0F3B68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7F36F38-A472-FCAC-65D4-D331621712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8F1AA2-F802-0DDB-4EE3-C27682B7B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F6BA1-2DFB-40D2-9F2E-C8F41ACEC595}" type="datetimeFigureOut">
              <a:rPr lang="es-ES" smtClean="0"/>
              <a:t>01/01/2023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2453C9-87D0-1806-224D-C2D9121ED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CB9D94-0219-FF45-1D68-442B1F6B7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133DC-700B-4D7E-B263-4BC4BF94D57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876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800045-9D52-514A-0141-12361F105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3A7D7C-734C-79DB-9191-4BBEEF71A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D2185E-F381-1FCD-3B25-3A001ED50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F6BA1-2DFB-40D2-9F2E-C8F41ACEC595}" type="datetimeFigureOut">
              <a:rPr lang="es-ES" smtClean="0"/>
              <a:t>01/01/2023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09028AC-44A8-30D6-7867-86447C565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05111F-ED46-56CE-D21D-90D34D8A8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133DC-700B-4D7E-B263-4BC4BF94D57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0061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5C4D3D-563B-1B37-C6B7-5757B3DD6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6FFF567-7281-822E-64BC-012122324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AE352B-6360-0EB7-F8CD-6CB564BB0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F6BA1-2DFB-40D2-9F2E-C8F41ACEC595}" type="datetimeFigureOut">
              <a:rPr lang="es-ES" smtClean="0"/>
              <a:t>01/01/2023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1EE173-3093-4EBA-8B05-62EABED88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854B53-0CB7-96CD-C188-EC955F12E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133DC-700B-4D7E-B263-4BC4BF94D57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2626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D639F6-B107-55FE-623B-1EBB38CE1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BB1D75-CDA3-1946-58D1-B49FCA4E14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5E30882-29CD-0C9D-6C13-C4F31CBFA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C529416-527B-1559-B4C3-0E1C34596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F6BA1-2DFB-40D2-9F2E-C8F41ACEC595}" type="datetimeFigureOut">
              <a:rPr lang="es-ES" smtClean="0"/>
              <a:t>01/01/2023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1D9E34-2EA6-D2A3-8643-3202FF0E3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015F71D-440A-20FA-72D5-31D5538D8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133DC-700B-4D7E-B263-4BC4BF94D57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6473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1B8F2E-EF03-C30B-6630-C22FEFD01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306BA37-D4B5-521D-7B87-A3910312C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2F808D7-FCED-F80B-D83C-1C925D8E1F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356EA84-8AFB-BE29-2867-FDB46A2E16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BCEF6FC-02C0-3A57-B31F-C25D5A11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1AC904B-BDF6-AAD6-FF85-73E56E975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F6BA1-2DFB-40D2-9F2E-C8F41ACEC595}" type="datetimeFigureOut">
              <a:rPr lang="es-ES" smtClean="0"/>
              <a:t>01/01/2023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041E1EA-5D20-52B7-E666-8A6425515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04B9875-F26E-C48E-E859-10258FB9B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133DC-700B-4D7E-B263-4BC4BF94D57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3732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DD3F39-EDFF-9335-8063-4D442F7E1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56BDD53-3202-E04B-368C-18C657D23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F6BA1-2DFB-40D2-9F2E-C8F41ACEC595}" type="datetimeFigureOut">
              <a:rPr lang="es-ES" smtClean="0"/>
              <a:t>01/01/2023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78BFBA6-AC63-A897-E209-4E20F1924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B19E1F1-7B80-39A7-C49F-791DE3A20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133DC-700B-4D7E-B263-4BC4BF94D57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277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4493C94-4FA3-5FEC-A6DC-B320221D7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F6BA1-2DFB-40D2-9F2E-C8F41ACEC595}" type="datetimeFigureOut">
              <a:rPr lang="es-ES" smtClean="0"/>
              <a:t>01/01/2023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AABAD44-42BE-D6AB-6E4C-BBD3BA32B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AD4E8A7-B00A-092A-BDA5-A15F7A2A5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133DC-700B-4D7E-B263-4BC4BF94D57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4304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15E337-439F-02A5-B582-8607074B6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A86FB8-A4ED-8BBD-6C80-5292D0410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505FB08-E0A0-E659-090D-D0EC11D429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DCC8E83-C9F0-F4ED-2D11-CFD8DBC34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F6BA1-2DFB-40D2-9F2E-C8F41ACEC595}" type="datetimeFigureOut">
              <a:rPr lang="es-ES" smtClean="0"/>
              <a:t>01/01/2023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AF89CCA-F3C2-39D9-E9CF-EF726735C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C77FF61-A728-1FB1-15A3-AE0E0C2E2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133DC-700B-4D7E-B263-4BC4BF94D57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5954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2F4870-841A-AA54-9EBE-FCBB46BBF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37D863D-743A-8CD3-D5F5-AE4DAE9025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0B50ED4-D186-6AD7-E40A-2DD78A56E2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3C0D2AA-47CD-6FC3-06B0-279337CDC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F6BA1-2DFB-40D2-9F2E-C8F41ACEC595}" type="datetimeFigureOut">
              <a:rPr lang="es-ES" smtClean="0"/>
              <a:t>01/01/2023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D0CF21-AC00-DCBC-3E15-46288B505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5067464-20A2-6D23-6B56-747E89C14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133DC-700B-4D7E-B263-4BC4BF94D57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8306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200B9A5-16FE-29A9-89BC-1810006CC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0419DEF-723A-BC94-8536-E87A30783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042FFE-73DB-307B-8A59-697FAC8BC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F6BA1-2DFB-40D2-9F2E-C8F41ACEC595}" type="datetimeFigureOut">
              <a:rPr lang="es-ES" smtClean="0"/>
              <a:t>01/01/2023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7F74ED-EB74-FFD8-D544-8E3D633F15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DCD150-2371-7E11-00B1-CDC501FF49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133DC-700B-4D7E-B263-4BC4BF94D57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2510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g"/><Relationship Id="rId7" Type="http://schemas.openxmlformats.org/officeDocument/2006/relationships/image" Target="../media/image5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jpg"/><Relationship Id="rId7" Type="http://schemas.openxmlformats.org/officeDocument/2006/relationships/image" Target="../media/image6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Relationship Id="rId9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g"/><Relationship Id="rId7" Type="http://schemas.openxmlformats.org/officeDocument/2006/relationships/image" Target="../media/image7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jpg"/><Relationship Id="rId7" Type="http://schemas.openxmlformats.org/officeDocument/2006/relationships/image" Target="../media/image7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g"/><Relationship Id="rId5" Type="http://schemas.openxmlformats.org/officeDocument/2006/relationships/image" Target="../media/image76.png"/><Relationship Id="rId4" Type="http://schemas.openxmlformats.org/officeDocument/2006/relationships/image" Target="../media/image7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jp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g"/><Relationship Id="rId3" Type="http://schemas.openxmlformats.org/officeDocument/2006/relationships/image" Target="../media/image91.jpg"/><Relationship Id="rId7" Type="http://schemas.openxmlformats.org/officeDocument/2006/relationships/image" Target="../media/image9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93.jpg"/><Relationship Id="rId4" Type="http://schemas.openxmlformats.org/officeDocument/2006/relationships/image" Target="../media/image92.png"/><Relationship Id="rId9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g"/><Relationship Id="rId5" Type="http://schemas.openxmlformats.org/officeDocument/2006/relationships/image" Target="../media/image106.jpg"/><Relationship Id="rId4" Type="http://schemas.openxmlformats.org/officeDocument/2006/relationships/image" Target="../media/image10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g"/><Relationship Id="rId5" Type="http://schemas.openxmlformats.org/officeDocument/2006/relationships/image" Target="../media/image115.JPG"/><Relationship Id="rId4" Type="http://schemas.openxmlformats.org/officeDocument/2006/relationships/image" Target="../media/image114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microsoft.com/office/2007/relationships/hdphoto" Target="../media/hdphoto2.wdp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F11D79C-14A1-4402-A181-B83D3A4B2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3435" y="5459294"/>
            <a:ext cx="9265829" cy="117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2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3884E207-4DF7-4C83-33E2-4C60426A6309}"/>
              </a:ext>
            </a:extLst>
          </p:cNvPr>
          <p:cNvGrpSpPr/>
          <p:nvPr/>
        </p:nvGrpSpPr>
        <p:grpSpPr>
          <a:xfrm>
            <a:off x="120775" y="38100"/>
            <a:ext cx="3470150" cy="505568"/>
            <a:chOff x="120775" y="38100"/>
            <a:chExt cx="3470150" cy="505568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E08B870E-5565-BBF9-F65B-ECF6D4BFC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775" y="38100"/>
              <a:ext cx="3470150" cy="50556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6C96EF96-0670-3BED-15C0-69E4C394228C}"/>
                </a:ext>
              </a:extLst>
            </p:cNvPr>
            <p:cNvSpPr txBox="1"/>
            <p:nvPr/>
          </p:nvSpPr>
          <p:spPr>
            <a:xfrm>
              <a:off x="363563" y="90302"/>
              <a:ext cx="2965324" cy="350745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Rozdáv</a:t>
              </a:r>
              <a:r>
                <a:rPr lang="cs-CZ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á</a:t>
              </a:r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 d</a:t>
              </a:r>
              <a:r>
                <a:rPr lang="cs-CZ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a</a:t>
              </a:r>
              <a:r>
                <a:rPr lang="es-ES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ry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endParaRP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DCF327C7-F570-2A83-D858-D81AE909BA7E}"/>
              </a:ext>
            </a:extLst>
          </p:cNvPr>
          <p:cNvSpPr txBox="1"/>
          <p:nvPr/>
        </p:nvSpPr>
        <p:spPr>
          <a:xfrm>
            <a:off x="120775" y="505355"/>
            <a:ext cx="44577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“   “</a:t>
            </a:r>
            <a:r>
              <a:rPr lang="cs-CZ" b="1" dirty="0"/>
              <a:t>J</a:t>
            </a:r>
            <a:r>
              <a:rPr lang="cs-CZ" sz="1600" b="1" dirty="0"/>
              <a:t>ednomu je skrze Ducha dáno slovo moudrosti, druhému slovo poznání podle téhož Ducha, někomu zase víra v témž Duchu, někomu dar uzdravování v jednom a témž Duchu, někomu působení mocných činů, dalšímu zase proroctví, jinému rozlišování duchů, někomu dar mluvit      ve vytržení, jinému dar vykládat, co to znamená. To všechno působí jeden a týž Duch, který uděluje každému zvláštní dar, jak sám chce.</a:t>
            </a:r>
            <a:r>
              <a:rPr lang="pl-PL" sz="1600" b="1" dirty="0"/>
              <a:t> Tak jako tělo je jedno, ale má mnoho údů, a jako všecky údy těla jsou jedno tělo, ač je jich mnoho, tak je to i s Kris-tem. </a:t>
            </a:r>
            <a:r>
              <a:rPr lang="cs-CZ" sz="1600" b="1" dirty="0"/>
              <a:t>Neboť my všichni, ať Židé či Řekové, ať otroci či svobodní, byli jsme jedním Duchem pokřtěni      v jedno tělo a všichni jsme byli napojeni týmž Duchem</a:t>
            </a:r>
            <a:r>
              <a:rPr lang="es-ES" sz="1600" b="1" dirty="0"/>
              <a:t>”</a:t>
            </a:r>
            <a:br>
              <a:rPr lang="es-ES" sz="2000" b="1" dirty="0"/>
            </a:br>
            <a:r>
              <a:rPr lang="es-ES" sz="1600" b="1" dirty="0"/>
              <a:t>(1</a:t>
            </a:r>
            <a:r>
              <a:rPr lang="cs-CZ" sz="1600" b="1" dirty="0"/>
              <a:t>. list K</a:t>
            </a:r>
            <a:r>
              <a:rPr lang="es-ES" sz="1600" b="1" dirty="0"/>
              <a:t>orints</a:t>
            </a:r>
            <a:r>
              <a:rPr lang="cs-CZ" sz="1600" b="1" dirty="0"/>
              <a:t>kým</a:t>
            </a:r>
            <a:r>
              <a:rPr lang="es-ES" sz="1600" b="1" dirty="0"/>
              <a:t> 12</a:t>
            </a:r>
            <a:r>
              <a:rPr lang="cs-CZ" sz="1600" b="1" dirty="0"/>
              <a:t>,</a:t>
            </a:r>
            <a:r>
              <a:rPr lang="es-ES" sz="1600" b="1" dirty="0"/>
              <a:t>8-13)</a:t>
            </a:r>
            <a:r>
              <a:rPr lang="cs-CZ" sz="1600" b="1" dirty="0"/>
              <a:t>.</a:t>
            </a:r>
            <a:endParaRPr lang="es-ES" sz="16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1C85CF3-002F-33E8-3FA0-848F8980F2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8237" y="90302"/>
            <a:ext cx="7471213" cy="6677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B9DED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8D0900F3-8946-ACC1-1DA1-9D9B2066E3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21" y="4563844"/>
            <a:ext cx="2289175" cy="2217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4C1B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Pin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FB918263-0E50-5DBF-9EAD-C4045A0C6F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663" y="4458751"/>
            <a:ext cx="1742840" cy="2322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4C1B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Logotipo&#10;&#10;Descripción generada automáticamente con confianza baja">
            <a:extLst>
              <a:ext uri="{FF2B5EF4-FFF2-40B4-BE49-F238E27FC236}">
                <a16:creationId xmlns:a16="http://schemas.microsoft.com/office/drawing/2014/main" id="{B589BB20-25B0-FD30-2382-7B3766C4A9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1" y="543668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1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3000"/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34DCB82-01F3-7CFA-065F-6FE399941661}"/>
              </a:ext>
            </a:extLst>
          </p:cNvPr>
          <p:cNvSpPr txBox="1"/>
          <p:nvPr/>
        </p:nvSpPr>
        <p:spPr>
          <a:xfrm>
            <a:off x="393223" y="904129"/>
            <a:ext cx="64580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“</a:t>
            </a:r>
            <a:r>
              <a:rPr lang="cs-CZ" sz="2000" b="1" dirty="0"/>
              <a:t>Sotva se Saul obrátil, aby od Samuela odešel, proměnil  mu Bůh srdce v jiné. Onoho dne se dostavila všechna tato znamení.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44E2DC02-CB6E-5F8A-4C1A-323811FFFC26}"/>
              </a:ext>
            </a:extLst>
          </p:cNvPr>
          <p:cNvGrpSpPr/>
          <p:nvPr/>
        </p:nvGrpSpPr>
        <p:grpSpPr>
          <a:xfrm>
            <a:off x="232277" y="170862"/>
            <a:ext cx="6458085" cy="594022"/>
            <a:chOff x="262548" y="84838"/>
            <a:chExt cx="6458085" cy="594022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7DB8C3AF-273F-CCF4-297D-F14C7D86D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548" y="84838"/>
              <a:ext cx="6458085" cy="5940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BF93C389-E780-31C1-FA24-768381B3FB6E}"/>
                </a:ext>
              </a:extLst>
            </p:cNvPr>
            <p:cNvSpPr txBox="1"/>
            <p:nvPr/>
          </p:nvSpPr>
          <p:spPr>
            <a:xfrm>
              <a:off x="423494" y="125934"/>
              <a:ext cx="6096000" cy="494127"/>
            </a:xfrm>
            <a:prstGeom prst="rect">
              <a:avLst/>
            </a:prstGeom>
            <a:noFill/>
          </p:spPr>
          <p:txBody>
            <a:bodyPr wrap="square">
              <a:prstTxWarp prst="textPlain">
                <a:avLst/>
              </a:prstTxWarp>
              <a:spAutoFit/>
            </a:bodyPr>
            <a:lstStyle/>
            <a:p>
              <a:r>
                <a:rPr lang="cs-CZ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Udělá z</a:t>
              </a:r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vás jiného </a:t>
              </a:r>
              <a:r>
                <a:rPr lang="cs-CZ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člověka.</a:t>
              </a:r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endParaRPr>
            </a:p>
          </p:txBody>
        </p: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96A80D3C-4543-49E3-2DE7-896F94623F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209" r="10996"/>
          <a:stretch/>
        </p:blipFill>
        <p:spPr>
          <a:xfrm>
            <a:off x="171299" y="2083650"/>
            <a:ext cx="3134932" cy="4662464"/>
          </a:xfrm>
          <a:prstGeom prst="rect">
            <a:avLst/>
          </a:prstGeom>
          <a:ln w="762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BA0D485-67E0-98FF-16D7-FAD0111E8DB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445"/>
          <a:stretch/>
        </p:blipFill>
        <p:spPr>
          <a:xfrm>
            <a:off x="6939948" y="118812"/>
            <a:ext cx="5080753" cy="6620375"/>
          </a:xfrm>
          <a:prstGeom prst="rect">
            <a:avLst/>
          </a:prstGeom>
          <a:ln w="762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DF6BF83-9C7C-F994-92A7-87595C9FD187}"/>
              </a:ext>
            </a:extLst>
          </p:cNvPr>
          <p:cNvSpPr txBox="1"/>
          <p:nvPr/>
        </p:nvSpPr>
        <p:spPr>
          <a:xfrm>
            <a:off x="3505130" y="1978157"/>
            <a:ext cx="338509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Když přišli na onen pahorek, přicházel mu vstříc hlouček proroků. Tu se ho zmocnil duch Boží a on upadl upros-</a:t>
            </a:r>
            <a:r>
              <a:rPr lang="cs-CZ" sz="2000" b="1" dirty="0" err="1"/>
              <a:t>třed</a:t>
            </a:r>
            <a:r>
              <a:rPr lang="cs-CZ" sz="2000" b="1" dirty="0"/>
              <a:t> nich do prorockého vy-tržení. Všichni z lidu, kdo ho znali z dřívějška, když viděli, že prorokuje spolu s proroky, říkali jeden druhému: "Co se to s </a:t>
            </a:r>
            <a:r>
              <a:rPr lang="cs-CZ" sz="2000" b="1" dirty="0" err="1"/>
              <a:t>Kíšovým</a:t>
            </a:r>
            <a:r>
              <a:rPr lang="cs-CZ" sz="2000" b="1" dirty="0"/>
              <a:t> synem děje? Což také Saul je mezi proroky?"</a:t>
            </a:r>
            <a:br>
              <a:rPr lang="es-ES" sz="2000" b="1" dirty="0"/>
            </a:br>
            <a:r>
              <a:rPr lang="es-ES" sz="2000" b="1" dirty="0"/>
              <a:t>(1</a:t>
            </a:r>
            <a:r>
              <a:rPr lang="cs-CZ" sz="2000" b="1" dirty="0"/>
              <a:t>.</a:t>
            </a:r>
            <a:r>
              <a:rPr lang="es-ES" sz="2000" b="1" dirty="0"/>
              <a:t> Samuel</a:t>
            </a:r>
            <a:r>
              <a:rPr lang="cs-CZ" sz="2000" b="1" dirty="0"/>
              <a:t>ova </a:t>
            </a:r>
            <a:r>
              <a:rPr lang="es-ES" sz="2000" b="1" dirty="0"/>
              <a:t>10</a:t>
            </a:r>
            <a:r>
              <a:rPr lang="cs-CZ" sz="2000" b="1" dirty="0"/>
              <a:t>,</a:t>
            </a:r>
            <a:r>
              <a:rPr lang="es-ES" sz="2000" b="1" dirty="0"/>
              <a:t>9-11) </a:t>
            </a:r>
          </a:p>
        </p:txBody>
      </p:sp>
      <p:pic>
        <p:nvPicPr>
          <p:cNvPr id="11" name="Imagen 10" descr="Icono&#10;&#10;Descripción generada automáticamente">
            <a:extLst>
              <a:ext uri="{FF2B5EF4-FFF2-40B4-BE49-F238E27FC236}">
                <a16:creationId xmlns:a16="http://schemas.microsoft.com/office/drawing/2014/main" id="{19F4A241-81D8-7029-9B36-4CCEAC3F2A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9" y="942718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8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l="-3000" t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9A279D3-160B-5C1D-7456-0199CC18A86E}"/>
              </a:ext>
            </a:extLst>
          </p:cNvPr>
          <p:cNvSpPr txBox="1"/>
          <p:nvPr/>
        </p:nvSpPr>
        <p:spPr>
          <a:xfrm>
            <a:off x="252638" y="632341"/>
            <a:ext cx="6898718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975">
              <a:spcBef>
                <a:spcPts val="600"/>
              </a:spcBef>
            </a:pPr>
            <a:r>
              <a:rPr lang="es-ES" sz="2000" b="1" dirty="0"/>
              <a:t>[</a:t>
            </a:r>
            <a:r>
              <a:rPr lang="cs-CZ" sz="2000" b="1" dirty="0" err="1"/>
              <a:t>Obadjáš</a:t>
            </a:r>
            <a:r>
              <a:rPr lang="cs-CZ" sz="2000" b="1" dirty="0"/>
              <a:t> říká </a:t>
            </a:r>
            <a:r>
              <a:rPr lang="cs-CZ" sz="2000" b="1" dirty="0" err="1"/>
              <a:t>Elijášovi</a:t>
            </a:r>
            <a:r>
              <a:rPr lang="es-ES" sz="2000" b="1" dirty="0"/>
              <a:t>] : “</a:t>
            </a:r>
            <a:r>
              <a:rPr lang="cs-CZ" sz="2000" b="1" dirty="0"/>
              <a:t>Stane se, že já od tebe odejdu           a Hospodinův duch tě odnese nevím kam. Já to půjdu oznámit </a:t>
            </a:r>
            <a:r>
              <a:rPr lang="cs-CZ" sz="2000" b="1" dirty="0" err="1"/>
              <a:t>Achabovi</a:t>
            </a:r>
            <a:r>
              <a:rPr lang="cs-CZ" sz="2000" b="1" dirty="0"/>
              <a:t>, on tě nenajde a zabije mě. Tvůj služebník se přece   od mládí bojí Hospodina!</a:t>
            </a:r>
            <a:r>
              <a:rPr lang="es-ES" sz="2000" b="1" dirty="0"/>
              <a:t>” (1</a:t>
            </a:r>
            <a:r>
              <a:rPr lang="cs-CZ" sz="2000" b="1" dirty="0"/>
              <a:t>. Královská </a:t>
            </a:r>
            <a:r>
              <a:rPr lang="es-ES" sz="2000" b="1" dirty="0"/>
              <a:t>18</a:t>
            </a:r>
            <a:r>
              <a:rPr lang="cs-CZ" sz="2000" b="1" dirty="0"/>
              <a:t>,</a:t>
            </a:r>
            <a:r>
              <a:rPr lang="es-ES" sz="2000" b="1" dirty="0"/>
              <a:t>12)</a:t>
            </a:r>
          </a:p>
          <a:p>
            <a:pPr indent="180975">
              <a:spcBef>
                <a:spcPts val="600"/>
              </a:spcBef>
            </a:pPr>
            <a:r>
              <a:rPr lang="es-ES" sz="2000" b="1" dirty="0"/>
              <a:t>“</a:t>
            </a:r>
            <a:r>
              <a:rPr lang="cs-CZ" sz="2000" b="1" dirty="0" err="1"/>
              <a:t>Kddyž</a:t>
            </a:r>
            <a:r>
              <a:rPr lang="cs-CZ" sz="2000" b="1" dirty="0"/>
              <a:t> vystoupil z vody, Duch Páně se Filipa zmocnil a dvořan ho už neviděl, ale radoval se a jel dál svou cestou.</a:t>
            </a:r>
            <a:r>
              <a:rPr lang="es-ES" sz="2000" b="1" dirty="0"/>
              <a:t>” (</a:t>
            </a:r>
            <a:r>
              <a:rPr lang="cs-CZ" sz="2000" b="1" dirty="0"/>
              <a:t>Skutky</a:t>
            </a:r>
            <a:r>
              <a:rPr lang="es-ES" sz="2000" b="1" dirty="0"/>
              <a:t> 8</a:t>
            </a:r>
            <a:r>
              <a:rPr lang="cs-CZ" sz="2000" b="1" dirty="0"/>
              <a:t>,</a:t>
            </a:r>
            <a:r>
              <a:rPr lang="es-ES" sz="2000" b="1" dirty="0"/>
              <a:t>39)</a:t>
            </a:r>
          </a:p>
          <a:p>
            <a:pPr indent="180975">
              <a:spcBef>
                <a:spcPts val="600"/>
              </a:spcBef>
            </a:pPr>
            <a:r>
              <a:rPr lang="es-ES" sz="2000" b="1" dirty="0"/>
              <a:t>“</a:t>
            </a:r>
            <a:r>
              <a:rPr lang="cs-CZ" sz="2000" b="1" dirty="0"/>
              <a:t>Tehdy byl Ježíš Duchem vyveden na poušť, aby byl </a:t>
            </a:r>
            <a:r>
              <a:rPr lang="cs-CZ" sz="2000" b="1" dirty="0" err="1"/>
              <a:t>pookoušen</a:t>
            </a:r>
            <a:r>
              <a:rPr lang="cs-CZ" sz="2000" b="1" dirty="0"/>
              <a:t> od ďábla</a:t>
            </a:r>
            <a:r>
              <a:rPr lang="es-ES" sz="2000" b="1" dirty="0"/>
              <a:t>” (Mate</a:t>
            </a:r>
            <a:r>
              <a:rPr lang="cs-CZ" sz="2000" b="1" dirty="0" err="1"/>
              <a:t>uš</a:t>
            </a:r>
            <a:r>
              <a:rPr lang="es-ES" sz="2000" b="1" dirty="0"/>
              <a:t> 4</a:t>
            </a:r>
            <a:r>
              <a:rPr lang="cs-CZ" sz="2000" b="1" dirty="0"/>
              <a:t>,</a:t>
            </a:r>
            <a:r>
              <a:rPr lang="es-ES" sz="2000" b="1" dirty="0"/>
              <a:t>1)</a:t>
            </a:r>
            <a:r>
              <a:rPr lang="cs-CZ" sz="2000" b="1" dirty="0"/>
              <a:t>.</a:t>
            </a:r>
            <a:endParaRPr lang="es-ES" sz="2000" b="1" dirty="0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FB92FA13-CCC1-AB03-694A-2960B6DAE8B5}"/>
              </a:ext>
            </a:extLst>
          </p:cNvPr>
          <p:cNvGrpSpPr/>
          <p:nvPr/>
        </p:nvGrpSpPr>
        <p:grpSpPr>
          <a:xfrm>
            <a:off x="206461" y="71133"/>
            <a:ext cx="6432464" cy="591665"/>
            <a:chOff x="206461" y="71133"/>
            <a:chExt cx="6432464" cy="591665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AFA0198B-6ADC-3B83-D5CF-D249F6533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461" y="71133"/>
              <a:ext cx="6432464" cy="59166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3F215201-4DE0-72BC-74AE-92EB64FEBE92}"/>
                </a:ext>
              </a:extLst>
            </p:cNvPr>
            <p:cNvSpPr txBox="1"/>
            <p:nvPr/>
          </p:nvSpPr>
          <p:spPr>
            <a:xfrm>
              <a:off x="401359" y="148709"/>
              <a:ext cx="6096000" cy="369332"/>
            </a:xfrm>
            <a:prstGeom prst="rect">
              <a:avLst/>
            </a:prstGeom>
            <a:noFill/>
          </p:spPr>
          <p:txBody>
            <a:bodyPr wrap="square">
              <a:prstTxWarp prst="textPlain">
                <a:avLst/>
              </a:prstTxWarp>
              <a:spAutoFit/>
            </a:bodyPr>
            <a:lstStyle>
              <a:defPPr>
                <a:defRPr lang="es-ES"/>
              </a:defPPr>
            </a:lstStyle>
            <a:p>
              <a:r>
                <a:rPr lang="pl-PL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Duch svatý tě vede tam, kam chce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endParaRPr>
            </a:p>
          </p:txBody>
        </p:sp>
      </p:grpSp>
      <p:pic>
        <p:nvPicPr>
          <p:cNvPr id="18" name="Imagen 17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A2877BB-56ED-6EDF-8ED3-A9F9E0BB5E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0"/>
          <a:stretch/>
        </p:blipFill>
        <p:spPr>
          <a:xfrm>
            <a:off x="3937525" y="3691794"/>
            <a:ext cx="3015934" cy="3070955"/>
          </a:xfrm>
          <a:prstGeom prst="roundRect">
            <a:avLst>
              <a:gd name="adj" fmla="val 3240"/>
            </a:avLst>
          </a:prstGeom>
          <a:ln>
            <a:solidFill>
              <a:schemeClr val="accent5">
                <a:lumMod val="5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0070C0"/>
            </a:contourClr>
          </a:sp3d>
        </p:spPr>
      </p:pic>
      <p:pic>
        <p:nvPicPr>
          <p:cNvPr id="20" name="Imagen 19" descr="Un dibujo de un caballo&#10;&#10;Descripción generada automáticamente con confianza media">
            <a:extLst>
              <a:ext uri="{FF2B5EF4-FFF2-40B4-BE49-F238E27FC236}">
                <a16:creationId xmlns:a16="http://schemas.microsoft.com/office/drawing/2014/main" id="{506D874A-B319-49A6-0DC5-BDDF551F43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" r="1177"/>
          <a:stretch/>
        </p:blipFill>
        <p:spPr>
          <a:xfrm>
            <a:off x="7187908" y="118169"/>
            <a:ext cx="4907197" cy="6644582"/>
          </a:xfrm>
          <a:prstGeom prst="roundRect">
            <a:avLst>
              <a:gd name="adj" fmla="val 2948"/>
            </a:avLst>
          </a:prstGeom>
          <a:ln>
            <a:solidFill>
              <a:schemeClr val="accent5">
                <a:lumMod val="5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0070C0"/>
            </a:contourClr>
          </a:sp3d>
        </p:spPr>
      </p:pic>
      <p:pic>
        <p:nvPicPr>
          <p:cNvPr id="22" name="Imagen 21" descr="Una caricatura de un hombre&#10;&#10;Descripción generada automáticamente con confianza media">
            <a:extLst>
              <a:ext uri="{FF2B5EF4-FFF2-40B4-BE49-F238E27FC236}">
                <a16:creationId xmlns:a16="http://schemas.microsoft.com/office/drawing/2014/main" id="{937D6CFC-9FAD-E980-7377-8BA89C52B3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22"/>
          <a:stretch/>
        </p:blipFill>
        <p:spPr>
          <a:xfrm>
            <a:off x="221838" y="3691794"/>
            <a:ext cx="3480159" cy="3070955"/>
          </a:xfrm>
          <a:prstGeom prst="roundRect">
            <a:avLst>
              <a:gd name="adj" fmla="val 5934"/>
            </a:avLst>
          </a:prstGeom>
          <a:ln>
            <a:solidFill>
              <a:schemeClr val="accent5">
                <a:lumMod val="5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0070C0"/>
            </a:contourClr>
          </a:sp3d>
        </p:spPr>
      </p:pic>
      <p:pic>
        <p:nvPicPr>
          <p:cNvPr id="7" name="Imagen 6" descr="Icono&#10;&#10;Descripción generada automáticamente con confianza media">
            <a:extLst>
              <a:ext uri="{FF2B5EF4-FFF2-40B4-BE49-F238E27FC236}">
                <a16:creationId xmlns:a16="http://schemas.microsoft.com/office/drawing/2014/main" id="{F1D6EBD6-D67C-B8A3-170A-9C268D130C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0" y="660723"/>
            <a:ext cx="360000" cy="360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2FD1C92-5CFF-F802-BCA0-AD632F918B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320" y="1951875"/>
            <a:ext cx="359695" cy="35969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D36F4CD-8046-9FA0-DB4C-C49BA40278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25" y="2958911"/>
            <a:ext cx="359695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4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008275B-6DD9-68D8-E002-E76A694A517D}"/>
              </a:ext>
            </a:extLst>
          </p:cNvPr>
          <p:cNvSpPr txBox="1"/>
          <p:nvPr/>
        </p:nvSpPr>
        <p:spPr>
          <a:xfrm>
            <a:off x="200025" y="751514"/>
            <a:ext cx="8953500" cy="3924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74625">
              <a:spcBef>
                <a:spcPts val="600"/>
              </a:spcBef>
            </a:pPr>
            <a:r>
              <a:rPr lang="es-ES" sz="2000" b="1" dirty="0"/>
              <a:t>“</a:t>
            </a:r>
            <a:r>
              <a:rPr lang="cs-CZ" b="1" dirty="0"/>
              <a:t>A Petr stále ještě přemýšlel o svém vidění, když mu Duch řekl: "Jsou tu tři muži a </a:t>
            </a:r>
            <a:r>
              <a:rPr lang="cs-CZ" b="1" dirty="0" err="1"/>
              <a:t>hleda</a:t>
            </a:r>
            <a:r>
              <a:rPr lang="cs-CZ" b="1" dirty="0"/>
              <a:t>-     jí tě</a:t>
            </a:r>
            <a:r>
              <a:rPr lang="es-ES" sz="2000" b="1" dirty="0"/>
              <a:t>” (</a:t>
            </a:r>
            <a:r>
              <a:rPr lang="cs-CZ" sz="2000" b="1" dirty="0"/>
              <a:t>Skutky</a:t>
            </a:r>
            <a:r>
              <a:rPr lang="es-ES" sz="2000" b="1" dirty="0"/>
              <a:t> 10</a:t>
            </a:r>
            <a:r>
              <a:rPr lang="cs-CZ" sz="2000" b="1" dirty="0"/>
              <a:t>,</a:t>
            </a:r>
            <a:r>
              <a:rPr lang="es-ES" sz="2000" b="1" dirty="0"/>
              <a:t>19) </a:t>
            </a:r>
            <a:r>
              <a:rPr lang="cs-CZ" sz="2000" b="1" dirty="0"/>
              <a:t>.</a:t>
            </a:r>
            <a:endParaRPr lang="es-ES" sz="2000" b="1" dirty="0"/>
          </a:p>
          <a:p>
            <a:pPr indent="174625">
              <a:spcBef>
                <a:spcPts val="600"/>
              </a:spcBef>
            </a:pPr>
            <a:r>
              <a:rPr lang="es-ES" sz="2000" b="1" dirty="0"/>
              <a:t>“</a:t>
            </a:r>
            <a:r>
              <a:rPr lang="cs-CZ" b="1" dirty="0"/>
              <a:t>Duch mi řekl, abych bez rozpaků šel s nimi. Se mnou se vydalo na cestu i těchto šest  bratří a všichni jsme vstoupili do </a:t>
            </a:r>
            <a:r>
              <a:rPr lang="cs-CZ" b="1" dirty="0" err="1"/>
              <a:t>Kornéliova</a:t>
            </a:r>
            <a:r>
              <a:rPr lang="cs-CZ" b="1" dirty="0"/>
              <a:t> domu</a:t>
            </a:r>
            <a:r>
              <a:rPr lang="es-ES" sz="2000" b="1" dirty="0"/>
              <a:t>” (</a:t>
            </a:r>
            <a:r>
              <a:rPr lang="cs-CZ" sz="2000" b="1" dirty="0"/>
              <a:t>Skutky</a:t>
            </a:r>
            <a:r>
              <a:rPr lang="es-ES" sz="2000" b="1" dirty="0"/>
              <a:t> 11</a:t>
            </a:r>
            <a:r>
              <a:rPr lang="cs-CZ" sz="2000" b="1" dirty="0"/>
              <a:t>,</a:t>
            </a:r>
            <a:r>
              <a:rPr lang="es-ES" sz="2000" b="1" dirty="0"/>
              <a:t>12)</a:t>
            </a:r>
            <a:r>
              <a:rPr lang="cs-CZ" sz="2000" b="1" dirty="0"/>
              <a:t>.</a:t>
            </a:r>
            <a:endParaRPr lang="es-ES" sz="2000" b="1" dirty="0"/>
          </a:p>
          <a:p>
            <a:pPr indent="180975">
              <a:spcBef>
                <a:spcPts val="600"/>
              </a:spcBef>
            </a:pPr>
            <a:r>
              <a:rPr lang="es-ES" sz="2000" b="1" dirty="0"/>
              <a:t>“</a:t>
            </a:r>
            <a:r>
              <a:rPr lang="cs-CZ" b="1" dirty="0"/>
              <a:t>Když konali bohoslužbu Pánu a postili se, řekl Duch svatý: "Oddělte mi Barnabáše               a Saula k dílu, k němuž jsem je povolal"</a:t>
            </a:r>
            <a:r>
              <a:rPr lang="es-ES" sz="2000" b="1" dirty="0"/>
              <a:t>” (</a:t>
            </a:r>
            <a:r>
              <a:rPr lang="cs-CZ" sz="2000" b="1" dirty="0"/>
              <a:t>Skutky</a:t>
            </a:r>
            <a:r>
              <a:rPr lang="es-ES" sz="2000" b="1" dirty="0"/>
              <a:t> 13</a:t>
            </a:r>
            <a:r>
              <a:rPr lang="cs-CZ" sz="2000" b="1" dirty="0"/>
              <a:t>,</a:t>
            </a:r>
            <a:r>
              <a:rPr lang="es-ES" sz="2000" b="1" dirty="0"/>
              <a:t>2)</a:t>
            </a:r>
            <a:r>
              <a:rPr lang="cs-CZ" sz="2000" b="1" dirty="0"/>
              <a:t>.</a:t>
            </a:r>
            <a:endParaRPr lang="es-ES" sz="2000" b="1" dirty="0"/>
          </a:p>
          <a:p>
            <a:pPr indent="180975">
              <a:spcBef>
                <a:spcPts val="600"/>
              </a:spcBef>
            </a:pPr>
            <a:r>
              <a:rPr lang="es-ES" sz="2000" b="1" dirty="0"/>
              <a:t>“</a:t>
            </a:r>
            <a:r>
              <a:rPr lang="cs-CZ" sz="2000" b="1" dirty="0"/>
              <a:t>.</a:t>
            </a:r>
            <a:r>
              <a:rPr lang="cs-CZ" b="1" dirty="0"/>
              <a:t>I spočinula tam na mně Hospodinova ruka a řekl mi: "Vstaň a jdi na pláň, budu tam k tobě mluvit." Vstal jsem tedy a odešel jsem na pláň. A hle, stála tam Hospodinova sláva jako tehdy, když jsem ji viděl u průplavu </a:t>
            </a:r>
            <a:r>
              <a:rPr lang="cs-CZ" b="1" dirty="0" err="1"/>
              <a:t>Kebaru</a:t>
            </a:r>
            <a:r>
              <a:rPr lang="cs-CZ" b="1" dirty="0"/>
              <a:t>. I padl jsem na tvář. Vstoupil však do mne duch   a postavil mě na nohy a on ke mně mluvil. Řekl mi: "Jdi a zavři se uvnitř svého domu. Lidský synu, hle, budeš svázán provazy a spoután jimi, takže nebudeš moci vycházet mezi ně“</a:t>
            </a:r>
            <a:r>
              <a:rPr lang="es-ES" sz="2000" b="1" dirty="0"/>
              <a:t> (Eze</a:t>
            </a:r>
            <a:r>
              <a:rPr lang="cs-CZ" sz="2000" b="1" dirty="0"/>
              <a:t>ch</a:t>
            </a:r>
            <a:r>
              <a:rPr lang="es-ES" sz="2000" b="1" dirty="0"/>
              <a:t>iel 3</a:t>
            </a:r>
            <a:r>
              <a:rPr lang="cs-CZ" sz="2000" b="1" dirty="0"/>
              <a:t>,</a:t>
            </a:r>
            <a:r>
              <a:rPr lang="es-ES" sz="2000" b="1" dirty="0"/>
              <a:t>22-25) </a:t>
            </a:r>
          </a:p>
        </p:txBody>
      </p:sp>
      <p:pic>
        <p:nvPicPr>
          <p:cNvPr id="6" name="Imagen 5" descr="Imagen que contiene persona, ropa, hombre, vestido&#10;&#10;Descripción generada automáticamente">
            <a:extLst>
              <a:ext uri="{FF2B5EF4-FFF2-40B4-BE49-F238E27FC236}">
                <a16:creationId xmlns:a16="http://schemas.microsoft.com/office/drawing/2014/main" id="{555C52B0-767C-B233-119E-42EE0CA74B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147" y="85725"/>
            <a:ext cx="3043552" cy="365226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 cmpd="thickThin">
            <a:solidFill>
              <a:srgbClr val="D26200"/>
            </a:solidFill>
            <a:prstDash val="sysDash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exterior, persona, parado, hombre&#10;&#10;Descripción generada automáticamente">
            <a:extLst>
              <a:ext uri="{FF2B5EF4-FFF2-40B4-BE49-F238E27FC236}">
                <a16:creationId xmlns:a16="http://schemas.microsoft.com/office/drawing/2014/main" id="{50551603-CF0D-F914-EBA1-6B61E74E57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0"/>
          <a:stretch/>
        </p:blipFill>
        <p:spPr>
          <a:xfrm>
            <a:off x="8611148" y="4129873"/>
            <a:ext cx="3466551" cy="266733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 cmpd="thickThin">
            <a:solidFill>
              <a:srgbClr val="D26200"/>
            </a:solidFill>
            <a:prstDash val="sysDash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C00F8DBF-911D-293A-B13D-66F026E13B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5053495"/>
            <a:ext cx="3514176" cy="171878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 cmpd="thickThin">
            <a:solidFill>
              <a:srgbClr val="D26200"/>
            </a:solidFill>
            <a:prstDash val="sysDash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Un hombre de golf en las manos&#10;&#10;Descripción generada automáticamente con confianza media">
            <a:extLst>
              <a:ext uri="{FF2B5EF4-FFF2-40B4-BE49-F238E27FC236}">
                <a16:creationId xmlns:a16="http://schemas.microsoft.com/office/drawing/2014/main" id="{8D93A0CB-D05F-1A0D-E04D-145AF0A892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9"/>
          <a:stretch/>
        </p:blipFill>
        <p:spPr>
          <a:xfrm>
            <a:off x="4582047" y="4880813"/>
            <a:ext cx="3604689" cy="1891461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 cmpd="thickThin">
            <a:solidFill>
              <a:srgbClr val="D26200"/>
            </a:solidFill>
            <a:prstDash val="sysDash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n 4" descr="Logotipo, Icono&#10;&#10;Descripción generada automáticamente">
            <a:extLst>
              <a:ext uri="{FF2B5EF4-FFF2-40B4-BE49-F238E27FC236}">
                <a16:creationId xmlns:a16="http://schemas.microsoft.com/office/drawing/2014/main" id="{3BEB150D-6AD4-9D4F-AECC-C1C9CE9BC7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6" y="801754"/>
            <a:ext cx="360000" cy="360000"/>
          </a:xfrm>
          <a:prstGeom prst="rect">
            <a:avLst/>
          </a:prstGeom>
        </p:spPr>
      </p:pic>
      <p:pic>
        <p:nvPicPr>
          <p:cNvPr id="7" name="Imagen 6" descr="Logotipo, Icono&#10;&#10;Descripción generada automáticamente">
            <a:extLst>
              <a:ext uri="{FF2B5EF4-FFF2-40B4-BE49-F238E27FC236}">
                <a16:creationId xmlns:a16="http://schemas.microsoft.com/office/drawing/2014/main" id="{9B02ADE4-29C5-B461-2B06-36D4DF626E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6" y="1486779"/>
            <a:ext cx="360000" cy="360000"/>
          </a:xfrm>
          <a:prstGeom prst="rect">
            <a:avLst/>
          </a:prstGeom>
        </p:spPr>
      </p:pic>
      <p:pic>
        <p:nvPicPr>
          <p:cNvPr id="9" name="Imagen 8" descr="Logotipo, Icono&#10;&#10;Descripción generada automáticamente">
            <a:extLst>
              <a:ext uri="{FF2B5EF4-FFF2-40B4-BE49-F238E27FC236}">
                <a16:creationId xmlns:a16="http://schemas.microsoft.com/office/drawing/2014/main" id="{F87D8B29-CD2B-0355-8385-CE0C5FCFC3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6" y="2156926"/>
            <a:ext cx="360000" cy="360000"/>
          </a:xfrm>
          <a:prstGeom prst="rect">
            <a:avLst/>
          </a:prstGeom>
        </p:spPr>
      </p:pic>
      <p:pic>
        <p:nvPicPr>
          <p:cNvPr id="11" name="Imagen 10" descr="Logotipo, Icono&#10;&#10;Descripción generada automáticamente">
            <a:extLst>
              <a:ext uri="{FF2B5EF4-FFF2-40B4-BE49-F238E27FC236}">
                <a16:creationId xmlns:a16="http://schemas.microsoft.com/office/drawing/2014/main" id="{8FED1005-D095-384B-BB15-F2FC3B11A6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6" y="2837121"/>
            <a:ext cx="360000" cy="360000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14B984A6-A40F-6CF6-E212-482737C17113}"/>
              </a:ext>
            </a:extLst>
          </p:cNvPr>
          <p:cNvGrpSpPr/>
          <p:nvPr/>
        </p:nvGrpSpPr>
        <p:grpSpPr>
          <a:xfrm>
            <a:off x="750125" y="85725"/>
            <a:ext cx="3957434" cy="594442"/>
            <a:chOff x="750125" y="85725"/>
            <a:chExt cx="3957434" cy="594442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1C130B2C-A021-5A8B-45E0-84A68FC97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125" y="85725"/>
              <a:ext cx="3957434" cy="59444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39676476-A895-FF03-45AD-568A2846AF1C}"/>
                </a:ext>
              </a:extLst>
            </p:cNvPr>
            <p:cNvSpPr txBox="1"/>
            <p:nvPr/>
          </p:nvSpPr>
          <p:spPr>
            <a:xfrm>
              <a:off x="862281" y="143624"/>
              <a:ext cx="3783634" cy="449881"/>
            </a:xfrm>
            <a:prstGeom prst="rect">
              <a:avLst/>
            </a:prstGeom>
            <a:noFill/>
          </p:spPr>
          <p:txBody>
            <a:bodyPr wrap="square">
              <a:prstTxWarp prst="textPlain">
                <a:avLst/>
              </a:prstTxWarp>
              <a:spAutoFit/>
            </a:bodyPr>
            <a:lstStyle/>
            <a:p>
              <a:r>
                <a:rPr lang="es-E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Po</a:t>
              </a:r>
              <a:r>
                <a:rPr lang="cs-CZ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dá</a:t>
              </a:r>
              <a:r>
                <a:rPr lang="es-E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 </a:t>
              </a:r>
              <a:r>
                <a:rPr lang="es-ES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konkrétní</a:t>
              </a:r>
              <a:r>
                <a:rPr lang="es-E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 </a:t>
              </a:r>
              <a:r>
                <a:rPr lang="es-ES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zprávy</a:t>
              </a:r>
              <a:endPara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337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4000"/>
            <a:lum/>
          </a:blip>
          <a:srcRect/>
          <a:stretch>
            <a:fillRect t="-17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A772608-0DCD-A828-63C0-05D918E6C026}"/>
              </a:ext>
            </a:extLst>
          </p:cNvPr>
          <p:cNvSpPr txBox="1"/>
          <p:nvPr/>
        </p:nvSpPr>
        <p:spPr>
          <a:xfrm>
            <a:off x="0" y="735139"/>
            <a:ext cx="478756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/>
            <a:r>
              <a:rPr lang="es-ES" sz="2000" dirty="0"/>
              <a:t>“</a:t>
            </a:r>
            <a:r>
              <a:rPr lang="cs-CZ" sz="2000" b="1" dirty="0"/>
              <a:t>Anděl Páně řekl Filipovi: "Vydej se      na jih k cestě, která vede z Jeruzaléma      do Gázy." Ta cesta je opuštěná“</a:t>
            </a:r>
            <a:r>
              <a:rPr lang="es-ES" sz="2000" b="1" dirty="0"/>
              <a:t>… </a:t>
            </a:r>
            <a:r>
              <a:rPr lang="cs-CZ" sz="2000" b="1" dirty="0"/>
              <a:t>Duch   řekl Filipovi: "Běž k tomu vozu a jdi       vedle něho!"</a:t>
            </a:r>
            <a:r>
              <a:rPr lang="es-ES" sz="2000" b="1" dirty="0"/>
              <a:t> (</a:t>
            </a:r>
            <a:r>
              <a:rPr lang="cs-CZ" sz="2000" b="1" dirty="0"/>
              <a:t>Skutky</a:t>
            </a:r>
            <a:r>
              <a:rPr lang="es-ES" sz="2000" b="1" dirty="0"/>
              <a:t> 8:26</a:t>
            </a:r>
            <a:r>
              <a:rPr lang="cs-CZ" sz="2000" b="1" dirty="0"/>
              <a:t>.</a:t>
            </a:r>
            <a:r>
              <a:rPr lang="es-ES" sz="2000" b="1" dirty="0"/>
              <a:t>29)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A64A129A-E017-53A5-0230-6999BA18F830}"/>
              </a:ext>
            </a:extLst>
          </p:cNvPr>
          <p:cNvGrpSpPr/>
          <p:nvPr/>
        </p:nvGrpSpPr>
        <p:grpSpPr>
          <a:xfrm>
            <a:off x="-89960" y="74633"/>
            <a:ext cx="3856838" cy="642523"/>
            <a:chOff x="105562" y="70909"/>
            <a:chExt cx="3856838" cy="642523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2A5943E0-CF2E-CC95-C549-F43B8CE52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62" y="70909"/>
              <a:ext cx="3856838" cy="64252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84C13DBE-7164-DD17-516E-929A45CE8C75}"/>
                </a:ext>
              </a:extLst>
            </p:cNvPr>
            <p:cNvSpPr txBox="1"/>
            <p:nvPr/>
          </p:nvSpPr>
          <p:spPr>
            <a:xfrm>
              <a:off x="238126" y="183052"/>
              <a:ext cx="3619500" cy="369332"/>
            </a:xfrm>
            <a:prstGeom prst="rect">
              <a:avLst/>
            </a:prstGeom>
            <a:noFill/>
          </p:spPr>
          <p:txBody>
            <a:bodyPr wrap="square">
              <a:prstTxWarp prst="textPlain">
                <a:avLst/>
              </a:prstTxWarp>
              <a:spAutoFit/>
            </a:bodyPr>
            <a:lstStyle/>
            <a:p>
              <a:r>
                <a:rPr lang="cs-CZ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P</a:t>
              </a:r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říkaz</a:t>
              </a:r>
              <a:r>
                <a:rPr lang="cs-CZ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uje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endParaRPr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3C44D666-0688-BE30-D54D-B89CEA1EAD2B}"/>
              </a:ext>
            </a:extLst>
          </p:cNvPr>
          <p:cNvSpPr txBox="1"/>
          <p:nvPr/>
        </p:nvSpPr>
        <p:spPr>
          <a:xfrm>
            <a:off x="3375498" y="3343874"/>
            <a:ext cx="881650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      </a:t>
            </a:r>
            <a:r>
              <a:rPr lang="es-ES" sz="2000" b="1" dirty="0"/>
              <a:t>“</a:t>
            </a:r>
            <a:r>
              <a:rPr lang="cs-CZ" sz="2000" b="1" dirty="0"/>
              <a:t>V Damašku žil jeden učedník, jménem </a:t>
            </a:r>
            <a:r>
              <a:rPr lang="cs-CZ" sz="2000" b="1" dirty="0" err="1"/>
              <a:t>Ananiáš</a:t>
            </a:r>
            <a:r>
              <a:rPr lang="cs-CZ" sz="2000" b="1" dirty="0"/>
              <a:t>. Toho Pán ve vidění zavolal: "</a:t>
            </a:r>
            <a:r>
              <a:rPr lang="cs-CZ" sz="2000" b="1" dirty="0" err="1"/>
              <a:t>Ananiáši</a:t>
            </a:r>
            <a:r>
              <a:rPr lang="cs-CZ" sz="2000" b="1" dirty="0"/>
              <a:t>!" On odpověděl: "Zde jsem, Pane." Pán mu řekl: "Jdi hned do ulice, která se jmenuje Přímá, a v domě </a:t>
            </a:r>
            <a:r>
              <a:rPr lang="cs-CZ" sz="2000" b="1" dirty="0" err="1"/>
              <a:t>Judově</a:t>
            </a:r>
            <a:r>
              <a:rPr lang="cs-CZ" sz="2000" b="1" dirty="0"/>
              <a:t> vyhledej Saula z </a:t>
            </a:r>
            <a:r>
              <a:rPr lang="cs-CZ" sz="2000" b="1" dirty="0" err="1"/>
              <a:t>Tarsu</a:t>
            </a:r>
            <a:r>
              <a:rPr lang="cs-CZ" sz="2000" b="1" dirty="0"/>
              <a:t>. Právě se modlí    a dostalo se mu vidění, jak k němu vchází muž jménem </a:t>
            </a:r>
            <a:r>
              <a:rPr lang="cs-CZ" sz="2000" b="1" dirty="0" err="1"/>
              <a:t>Ananiáš</a:t>
            </a:r>
            <a:r>
              <a:rPr lang="cs-CZ" sz="2000" b="1" dirty="0"/>
              <a:t> a vkládá na něj ruce, aby opět viděl." </a:t>
            </a:r>
            <a:r>
              <a:rPr lang="cs-CZ" sz="2000" b="1" dirty="0" err="1"/>
              <a:t>Ananiáš</a:t>
            </a:r>
            <a:r>
              <a:rPr lang="cs-CZ" sz="2000" b="1" dirty="0"/>
              <a:t> odpověděl: "Pane, mnoho lidí mi vyprávělo o tom člověku, kolik zla způsobil bratřím v Jeruzalémě. Také zde má od velekněží plnou moc zatknout každého, kdo vzývá tvé jméno." Pán mu však řekl: "Jdi, neboť on je mým nástrojem, který jsem si zvolil, aby nesl mé jméno národům i králům a </a:t>
            </a:r>
            <a:r>
              <a:rPr lang="cs-CZ" sz="2000" b="1" dirty="0" err="1"/>
              <a:t>sy-nům</a:t>
            </a:r>
            <a:r>
              <a:rPr lang="cs-CZ" sz="2000" b="1" dirty="0"/>
              <a:t> izraelským. Ukáži mu, co všechno musí podstoupit pro mé jméno"</a:t>
            </a:r>
            <a:r>
              <a:rPr lang="es-ES" sz="2000" b="1" dirty="0"/>
              <a:t>” </a:t>
            </a:r>
            <a:r>
              <a:rPr lang="cs-CZ" sz="2000" b="1" dirty="0"/>
              <a:t>    </a:t>
            </a:r>
            <a:r>
              <a:rPr lang="es-ES" sz="2000" b="1" dirty="0"/>
              <a:t>(</a:t>
            </a:r>
            <a:r>
              <a:rPr lang="cs-CZ" sz="2000" b="1" dirty="0"/>
              <a:t>Skutky</a:t>
            </a:r>
            <a:r>
              <a:rPr lang="es-ES" sz="2000" b="1" dirty="0"/>
              <a:t> 9</a:t>
            </a:r>
            <a:r>
              <a:rPr lang="cs-CZ" sz="2000" b="1" dirty="0"/>
              <a:t>,</a:t>
            </a:r>
            <a:r>
              <a:rPr lang="es-ES" sz="2000" b="1" dirty="0"/>
              <a:t>10-16)</a:t>
            </a:r>
            <a:r>
              <a:rPr lang="cs-CZ" sz="2000" b="1" dirty="0"/>
              <a:t>.</a:t>
            </a:r>
            <a:endParaRPr lang="es-ES" sz="2000" b="1" dirty="0"/>
          </a:p>
        </p:txBody>
      </p:sp>
      <p:pic>
        <p:nvPicPr>
          <p:cNvPr id="12" name="Imagen 11" descr="Imagen que contiene persona, ropa, hombre, cama&#10;&#10;Descripción generada automáticamente">
            <a:extLst>
              <a:ext uri="{FF2B5EF4-FFF2-40B4-BE49-F238E27FC236}">
                <a16:creationId xmlns:a16="http://schemas.microsoft.com/office/drawing/2014/main" id="{E1E6BBA3-9E3A-B275-D02A-3EF34EB0D3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72383"/>
            <a:ext cx="3299422" cy="39632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Imagen 10" descr="Una caricatura de un hombre&#10;&#10;Descripción generada automáticamente con confianza media">
            <a:extLst>
              <a:ext uri="{FF2B5EF4-FFF2-40B4-BE49-F238E27FC236}">
                <a16:creationId xmlns:a16="http://schemas.microsoft.com/office/drawing/2014/main" id="{064DA6B1-B06F-0941-9F4F-D41DDDC3BC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309" y="74633"/>
            <a:ext cx="4660130" cy="3069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n 15" descr="Un grupo de amigos&#10;&#10;Descripción generada automáticamente con confianza media">
            <a:extLst>
              <a:ext uri="{FF2B5EF4-FFF2-40B4-BE49-F238E27FC236}">
                <a16:creationId xmlns:a16="http://schemas.microsoft.com/office/drawing/2014/main" id="{327A9016-1B79-B689-BDE6-1EBE9DA3EA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129" y="81912"/>
            <a:ext cx="2427619" cy="30622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4A95FCB3-E7EA-C93D-B367-6B49DD9811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6" y="735139"/>
            <a:ext cx="396000" cy="396000"/>
          </a:xfrm>
          <a:prstGeom prst="rect">
            <a:avLst/>
          </a:prstGeom>
        </p:spPr>
      </p:pic>
      <p:pic>
        <p:nvPicPr>
          <p:cNvPr id="9" name="Imagen 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77BB1255-C2C7-738A-31CC-0BD5C2EDC2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983" y="3339009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9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6000"/>
            <a:lum/>
          </a:blip>
          <a:srcRect/>
          <a:stretch>
            <a:fillRect l="-16000"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62D18D0A-66D1-8B1F-A52A-28F8E75132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1" r="16941"/>
          <a:stretch/>
        </p:blipFill>
        <p:spPr>
          <a:xfrm>
            <a:off x="5130743" y="3329255"/>
            <a:ext cx="1908215" cy="3376330"/>
          </a:xfrm>
          <a:prstGeom prst="rect">
            <a:avLst/>
          </a:prstGeom>
          <a:ln w="38100" cap="sq">
            <a:solidFill>
              <a:srgbClr val="B391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8F1D940-C885-9584-4973-85DA06C209B2}"/>
              </a:ext>
            </a:extLst>
          </p:cNvPr>
          <p:cNvSpPr txBox="1"/>
          <p:nvPr/>
        </p:nvSpPr>
        <p:spPr>
          <a:xfrm>
            <a:off x="274275" y="779220"/>
            <a:ext cx="6781800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975">
              <a:spcBef>
                <a:spcPts val="600"/>
              </a:spcBef>
            </a:pPr>
            <a:r>
              <a:rPr lang="es-ES" b="1" dirty="0"/>
              <a:t>“</a:t>
            </a:r>
            <a:r>
              <a:rPr lang="cs-CZ" sz="2000" b="1" dirty="0"/>
              <a:t>Duch Boží vyzbrojil </a:t>
            </a:r>
            <a:r>
              <a:rPr lang="cs-CZ" sz="2000" b="1" dirty="0" err="1"/>
              <a:t>Zekarjáše</a:t>
            </a:r>
            <a:r>
              <a:rPr lang="cs-CZ" sz="2000" b="1" dirty="0"/>
              <a:t>, syna kněze </a:t>
            </a:r>
            <a:r>
              <a:rPr lang="cs-CZ" sz="2000" b="1" dirty="0" err="1"/>
              <a:t>Jójady</a:t>
            </a:r>
            <a:r>
              <a:rPr lang="cs-CZ" sz="2000" b="1" dirty="0"/>
              <a:t>. Postavil se proti lidu a řekl jim: "Toto praví Bůh: Proč přestupujete </a:t>
            </a:r>
            <a:r>
              <a:rPr lang="cs-CZ" sz="2000" b="1" dirty="0" err="1"/>
              <a:t>Hospo-dinovy</a:t>
            </a:r>
            <a:r>
              <a:rPr lang="cs-CZ" sz="2000" b="1" dirty="0"/>
              <a:t> příkazy? Nepotkáte se se zdarem. Poněvadž jste opus-</a:t>
            </a:r>
            <a:r>
              <a:rPr lang="cs-CZ" sz="2000" b="1" dirty="0" err="1"/>
              <a:t>tili</a:t>
            </a:r>
            <a:r>
              <a:rPr lang="cs-CZ" sz="2000" b="1" dirty="0"/>
              <a:t> Hospodina, opustí on vás"</a:t>
            </a:r>
            <a:r>
              <a:rPr lang="es-ES" b="1" dirty="0"/>
              <a:t>” (2</a:t>
            </a:r>
            <a:r>
              <a:rPr lang="cs-CZ" b="1" dirty="0"/>
              <a:t>. Paralipomenon</a:t>
            </a:r>
            <a:r>
              <a:rPr lang="es-ES" b="1" dirty="0"/>
              <a:t> 24</a:t>
            </a:r>
            <a:r>
              <a:rPr lang="cs-CZ" b="1" dirty="0"/>
              <a:t>,2</a:t>
            </a:r>
            <a:r>
              <a:rPr lang="es-ES" b="1" dirty="0"/>
              <a:t>0)</a:t>
            </a:r>
            <a:r>
              <a:rPr lang="cs-CZ" b="1" dirty="0"/>
              <a:t>.</a:t>
            </a:r>
            <a:endParaRPr lang="es-ES" b="1" dirty="0"/>
          </a:p>
          <a:p>
            <a:pPr indent="180975">
              <a:spcBef>
                <a:spcPts val="600"/>
              </a:spcBef>
            </a:pPr>
            <a:r>
              <a:rPr lang="es-ES" b="1" dirty="0"/>
              <a:t>“</a:t>
            </a:r>
            <a:r>
              <a:rPr lang="cs-CZ" sz="2000" b="1" dirty="0"/>
              <a:t>Já však jsem naplněn mocí, duchem Hospodinovým, právem a bohatýrskou silou, abych mohl Jákobovi povědět      o jeho nevěrnosti, Izraeli o jeho hříchu</a:t>
            </a:r>
            <a:r>
              <a:rPr lang="es-ES" b="1" dirty="0"/>
              <a:t>” (Mi</a:t>
            </a:r>
            <a:r>
              <a:rPr lang="cs-CZ" b="1" dirty="0" err="1"/>
              <a:t>cheáš</a:t>
            </a:r>
            <a:r>
              <a:rPr lang="es-ES" b="1" dirty="0"/>
              <a:t> 3</a:t>
            </a:r>
            <a:r>
              <a:rPr lang="cs-CZ" b="1" dirty="0"/>
              <a:t>,</a:t>
            </a:r>
            <a:r>
              <a:rPr lang="es-ES" b="1" dirty="0"/>
              <a:t>8)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E7D5A77B-4367-2169-D69A-0E141D252D49}"/>
              </a:ext>
            </a:extLst>
          </p:cNvPr>
          <p:cNvGrpSpPr/>
          <p:nvPr/>
        </p:nvGrpSpPr>
        <p:grpSpPr>
          <a:xfrm>
            <a:off x="84118" y="59932"/>
            <a:ext cx="6894552" cy="678970"/>
            <a:chOff x="84118" y="59932"/>
            <a:chExt cx="6894552" cy="678970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415BC4B7-8C92-859B-0D0E-7B701693D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18" y="59932"/>
              <a:ext cx="6894552" cy="67897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2EAC4A45-E344-E8D0-8878-77DF2A6A1E1B}"/>
                </a:ext>
              </a:extLst>
            </p:cNvPr>
            <p:cNvSpPr txBox="1"/>
            <p:nvPr/>
          </p:nvSpPr>
          <p:spPr>
            <a:xfrm>
              <a:off x="209550" y="157862"/>
              <a:ext cx="6648450" cy="428625"/>
            </a:xfrm>
            <a:prstGeom prst="rect">
              <a:avLst/>
            </a:prstGeom>
            <a:noFill/>
          </p:spPr>
          <p:txBody>
            <a:bodyPr wrap="square">
              <a:prstTxWarp prst="textPlain">
                <a:avLst/>
              </a:prstTxWarp>
              <a:spAutoFit/>
            </a:bodyPr>
            <a:lstStyle/>
            <a:p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Inspirujte poselství o pokání a obrácení se k </a:t>
              </a:r>
              <a:r>
                <a:rPr lang="es-ES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Bohu</a:t>
              </a:r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 </a:t>
              </a:r>
            </a:p>
          </p:txBody>
        </p:sp>
      </p:grpSp>
      <p:pic>
        <p:nvPicPr>
          <p:cNvPr id="5" name="Imagen 4" descr="Pájaro de color azul&#10;&#10;Descripción generada automáticamente con confianza baja">
            <a:extLst>
              <a:ext uri="{FF2B5EF4-FFF2-40B4-BE49-F238E27FC236}">
                <a16:creationId xmlns:a16="http://schemas.microsoft.com/office/drawing/2014/main" id="{75ADC5BD-32F9-B868-29C0-7B3B2F35BF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6"/>
          <a:stretch/>
        </p:blipFill>
        <p:spPr>
          <a:xfrm>
            <a:off x="84118" y="3329255"/>
            <a:ext cx="4914900" cy="3376330"/>
          </a:xfrm>
          <a:prstGeom prst="rect">
            <a:avLst/>
          </a:prstGeom>
          <a:ln w="38100" cap="sq">
            <a:solidFill>
              <a:srgbClr val="B391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Pintura de una persona con traje&#10;&#10;Descripción generada automáticamente con confianza media">
            <a:extLst>
              <a:ext uri="{FF2B5EF4-FFF2-40B4-BE49-F238E27FC236}">
                <a16:creationId xmlns:a16="http://schemas.microsoft.com/office/drawing/2014/main" id="{1BF1FBBB-02B2-C9EA-7233-0B8C02DF51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107" y="0"/>
            <a:ext cx="514189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 descr="Logotipo, Icono&#10;&#10;Descripción generada automáticamente con confianza media">
            <a:extLst>
              <a:ext uri="{FF2B5EF4-FFF2-40B4-BE49-F238E27FC236}">
                <a16:creationId xmlns:a16="http://schemas.microsoft.com/office/drawing/2014/main" id="{0326A5E4-3541-153D-F216-2C8128D515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8" y="805577"/>
            <a:ext cx="360000" cy="360000"/>
          </a:xfrm>
          <a:prstGeom prst="rect">
            <a:avLst/>
          </a:prstGeom>
        </p:spPr>
      </p:pic>
      <p:pic>
        <p:nvPicPr>
          <p:cNvPr id="17" name="Imagen 16" descr="Logotipo, Icono&#10;&#10;Descripción generada automáticamente con confianza media">
            <a:extLst>
              <a:ext uri="{FF2B5EF4-FFF2-40B4-BE49-F238E27FC236}">
                <a16:creationId xmlns:a16="http://schemas.microsoft.com/office/drawing/2014/main" id="{910C0D6B-03A0-4CDE-8626-5974381D1C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6" y="2243852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7000"/>
            <a:lum/>
          </a:blip>
          <a:srcRect/>
          <a:stretch>
            <a:fillRect t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F3D6387F-FADE-A75B-DD32-9653AA0FF8F3}"/>
              </a:ext>
            </a:extLst>
          </p:cNvPr>
          <p:cNvGrpSpPr/>
          <p:nvPr/>
        </p:nvGrpSpPr>
        <p:grpSpPr>
          <a:xfrm>
            <a:off x="72633" y="111125"/>
            <a:ext cx="7953909" cy="689844"/>
            <a:chOff x="72633" y="111125"/>
            <a:chExt cx="7953909" cy="689844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15B9814D-91BF-2F7B-25C8-D99909077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33" y="111125"/>
              <a:ext cx="7953909" cy="68984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07CE2904-C346-AC45-F12F-E1F88E89E202}"/>
                </a:ext>
              </a:extLst>
            </p:cNvPr>
            <p:cNvSpPr txBox="1"/>
            <p:nvPr/>
          </p:nvSpPr>
          <p:spPr>
            <a:xfrm>
              <a:off x="311917" y="191675"/>
              <a:ext cx="7586715" cy="448357"/>
            </a:xfrm>
            <a:prstGeom prst="rect">
              <a:avLst/>
            </a:prstGeom>
            <a:noFill/>
          </p:spPr>
          <p:txBody>
            <a:bodyPr wrap="square">
              <a:prstTxWarp prst="textPlain">
                <a:avLst/>
              </a:prstTxWarp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Učí nás všem věcem a všemu o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Ježíši</a:t>
              </a:r>
              <a:endPara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endParaRPr>
            </a:p>
          </p:txBody>
        </p:sp>
      </p:grpSp>
      <p:pic>
        <p:nvPicPr>
          <p:cNvPr id="6" name="Imagen 5" descr="Imagen que contiene exterior, naturaleza, montaña, pasto&#10;&#10;Descripción generada automáticamente">
            <a:extLst>
              <a:ext uri="{FF2B5EF4-FFF2-40B4-BE49-F238E27FC236}">
                <a16:creationId xmlns:a16="http://schemas.microsoft.com/office/drawing/2014/main" id="{D9104EDA-5418-B9DD-8E64-7D1B46E488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695" y="191675"/>
            <a:ext cx="3870480" cy="3870480"/>
          </a:xfrm>
          <a:prstGeom prst="ellipse">
            <a:avLst/>
          </a:prstGeom>
          <a:ln w="63500" cap="rnd">
            <a:solidFill>
              <a:srgbClr val="601414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n 7" descr="Mujer sentada en un sillón&#10;&#10;Descripción generada automáticamente">
            <a:extLst>
              <a:ext uri="{FF2B5EF4-FFF2-40B4-BE49-F238E27FC236}">
                <a16:creationId xmlns:a16="http://schemas.microsoft.com/office/drawing/2014/main" id="{E8ED46DA-742A-8BC2-785A-13C816862B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"/>
          <a:stretch/>
        </p:blipFill>
        <p:spPr>
          <a:xfrm flipH="1">
            <a:off x="154889" y="1207801"/>
            <a:ext cx="3628464" cy="5242080"/>
          </a:xfrm>
          <a:prstGeom prst="ellipse">
            <a:avLst/>
          </a:prstGeom>
          <a:ln w="63500" cap="rnd">
            <a:solidFill>
              <a:srgbClr val="601414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46A7CDE-1F52-8F64-4586-4766F0EC8CE6}"/>
              </a:ext>
            </a:extLst>
          </p:cNvPr>
          <p:cNvSpPr txBox="1"/>
          <p:nvPr/>
        </p:nvSpPr>
        <p:spPr>
          <a:xfrm>
            <a:off x="4105275" y="4304425"/>
            <a:ext cx="805815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975">
              <a:spcBef>
                <a:spcPts val="600"/>
              </a:spcBef>
            </a:pPr>
            <a:r>
              <a:rPr lang="es-ES" sz="2000" b="1" dirty="0"/>
              <a:t>“</a:t>
            </a:r>
            <a:r>
              <a:rPr lang="cs-CZ" b="1" dirty="0"/>
              <a:t>Dával jsi svého dobrého ducha, aby je poučoval. Neodnímal jsi jim od úst svou manu a dával jsi jim vodu, když žíznili</a:t>
            </a:r>
            <a:r>
              <a:rPr lang="es-ES" sz="2000" b="1" dirty="0"/>
              <a:t>” (Nehem</a:t>
            </a:r>
            <a:r>
              <a:rPr lang="cs-CZ" sz="2000" b="1" dirty="0" err="1"/>
              <a:t>jáš</a:t>
            </a:r>
            <a:r>
              <a:rPr lang="es-ES" sz="2000" b="1" dirty="0"/>
              <a:t> 9</a:t>
            </a:r>
            <a:r>
              <a:rPr lang="cs-CZ" sz="2000" b="1" dirty="0"/>
              <a:t>,</a:t>
            </a:r>
            <a:r>
              <a:rPr lang="es-ES" sz="2000" b="1" dirty="0"/>
              <a:t>20)</a:t>
            </a:r>
            <a:r>
              <a:rPr lang="cs-CZ" sz="2000" b="1" dirty="0"/>
              <a:t>.</a:t>
            </a:r>
            <a:r>
              <a:rPr lang="es-ES" sz="2000" b="1" dirty="0"/>
              <a:t> </a:t>
            </a:r>
          </a:p>
          <a:p>
            <a:pPr indent="180975">
              <a:spcBef>
                <a:spcPts val="600"/>
              </a:spcBef>
            </a:pPr>
            <a:r>
              <a:rPr lang="es-ES" sz="2000" b="1" dirty="0"/>
              <a:t>“</a:t>
            </a:r>
            <a:r>
              <a:rPr lang="cs-CZ" b="1" dirty="0"/>
              <a:t>Ale Přímluvce, Duch svatý, kterého pošle Otec ve jménu mém, ten vás naučí všemu a připomene vám všecko, co jsem vám řekl</a:t>
            </a:r>
            <a:r>
              <a:rPr lang="es-ES" sz="2000" b="1" dirty="0"/>
              <a:t>” (Jan 14</a:t>
            </a:r>
            <a:r>
              <a:rPr lang="cs-CZ" sz="2000" b="1" dirty="0"/>
              <a:t>,</a:t>
            </a:r>
            <a:r>
              <a:rPr lang="es-ES" sz="2000" b="1" dirty="0"/>
              <a:t>26)</a:t>
            </a:r>
            <a:r>
              <a:rPr lang="cs-CZ" sz="2000" b="1" dirty="0"/>
              <a:t>.</a:t>
            </a:r>
            <a:r>
              <a:rPr lang="es-ES" sz="2000" b="1" dirty="0"/>
              <a:t> </a:t>
            </a:r>
          </a:p>
          <a:p>
            <a:pPr indent="180975">
              <a:spcBef>
                <a:spcPts val="600"/>
              </a:spcBef>
            </a:pPr>
            <a:r>
              <a:rPr lang="es-ES" sz="2000" b="1" dirty="0"/>
              <a:t>“</a:t>
            </a:r>
            <a:r>
              <a:rPr lang="cs-CZ" sz="2000" b="1" dirty="0"/>
              <a:t>A</a:t>
            </a:r>
            <a:r>
              <a:rPr lang="cs-CZ" b="1" dirty="0"/>
              <a:t>ž přijde Přímluvce, kterého vám pošlu od Otce, Duch pravdy, jenž od Otce vychází, ten o mně vydá svědectví</a:t>
            </a:r>
            <a:r>
              <a:rPr lang="es-ES" sz="2000" b="1" dirty="0"/>
              <a:t>” (Jan 15</a:t>
            </a:r>
            <a:r>
              <a:rPr lang="cs-CZ" sz="2000" b="1" dirty="0"/>
              <a:t>,</a:t>
            </a:r>
            <a:r>
              <a:rPr lang="es-ES" sz="2000" b="1" dirty="0"/>
              <a:t>26)</a:t>
            </a:r>
            <a:r>
              <a:rPr lang="cs-CZ" sz="2000" b="1" dirty="0"/>
              <a:t>.</a:t>
            </a:r>
            <a:r>
              <a:rPr lang="es-ES" sz="2000" b="1" dirty="0"/>
              <a:t>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7647D89-2958-638D-23B8-8B72E9EF9B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6723" y="1158840"/>
            <a:ext cx="4203987" cy="2670001"/>
          </a:xfrm>
          <a:prstGeom prst="ellipse">
            <a:avLst/>
          </a:prstGeom>
          <a:ln w="63500" cap="rnd">
            <a:solidFill>
              <a:srgbClr val="601414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94117B61-D1EF-0ABF-0C82-67A8016C68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931" y="4366460"/>
            <a:ext cx="360000" cy="360000"/>
          </a:xfrm>
          <a:prstGeom prst="rect">
            <a:avLst/>
          </a:prstGeom>
        </p:spPr>
      </p:pic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9C94DD1B-2CE0-E041-8318-141D982E92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931" y="5055438"/>
            <a:ext cx="360000" cy="360000"/>
          </a:xfrm>
          <a:prstGeom prst="rect">
            <a:avLst/>
          </a:prstGeom>
        </p:spPr>
      </p:pic>
      <p:pic>
        <p:nvPicPr>
          <p:cNvPr id="12" name="Imagen 11" descr="Logotipo&#10;&#10;Descripción generada automáticamente">
            <a:extLst>
              <a:ext uri="{FF2B5EF4-FFF2-40B4-BE49-F238E27FC236}">
                <a16:creationId xmlns:a16="http://schemas.microsoft.com/office/drawing/2014/main" id="{4FE9B8CE-92D7-9177-43B1-728B9F856B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844" y="569879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7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4103C7C-D621-CF69-6947-C5C1C8032994}"/>
              </a:ext>
            </a:extLst>
          </p:cNvPr>
          <p:cNvSpPr txBox="1"/>
          <p:nvPr/>
        </p:nvSpPr>
        <p:spPr>
          <a:xfrm>
            <a:off x="569583" y="1524515"/>
            <a:ext cx="42767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“</a:t>
            </a:r>
            <a:r>
              <a:rPr lang="cs-CZ" sz="2000" b="1" dirty="0"/>
              <a:t>Vložím vám do nitra svého ducha; učiním, že se budete řídit mými nařízeními, zachovávat moje řády         a jednat podle nich</a:t>
            </a:r>
            <a:r>
              <a:rPr lang="es-ES" sz="2000" b="1" dirty="0"/>
              <a:t>” (Eze</a:t>
            </a:r>
            <a:r>
              <a:rPr lang="cs-CZ" sz="2000" b="1" dirty="0"/>
              <a:t>ch</a:t>
            </a:r>
            <a:r>
              <a:rPr lang="es-ES" sz="2000" b="1" dirty="0"/>
              <a:t>iel 36</a:t>
            </a:r>
            <a:r>
              <a:rPr lang="cs-CZ" sz="2000" b="1" dirty="0"/>
              <a:t>,</a:t>
            </a:r>
            <a:r>
              <a:rPr lang="es-ES" sz="2000" b="1" dirty="0"/>
              <a:t>27)</a:t>
            </a:r>
            <a:r>
              <a:rPr lang="cs-CZ" sz="2000" b="1" dirty="0"/>
              <a:t>.</a:t>
            </a:r>
            <a:endParaRPr lang="es-ES" sz="20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2D1BDE5-3917-7264-07D6-D8B84CCD6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0642" y="0"/>
            <a:ext cx="7231358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FD75364A-1DA1-447B-EB49-76D8EB34347E}"/>
              </a:ext>
            </a:extLst>
          </p:cNvPr>
          <p:cNvGrpSpPr/>
          <p:nvPr/>
        </p:nvGrpSpPr>
        <p:grpSpPr>
          <a:xfrm>
            <a:off x="138021" y="114301"/>
            <a:ext cx="4659256" cy="1229198"/>
            <a:chOff x="138021" y="114301"/>
            <a:chExt cx="4659256" cy="1229198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87023606-D996-E56C-C729-C3EA8CBFF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21" y="114301"/>
              <a:ext cx="4659256" cy="122919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EF4D024A-2810-64A5-56D3-DF4AB3B62DE8}"/>
                </a:ext>
              </a:extLst>
            </p:cNvPr>
            <p:cNvSpPr txBox="1"/>
            <p:nvPr/>
          </p:nvSpPr>
          <p:spPr>
            <a:xfrm>
              <a:off x="261937" y="218895"/>
              <a:ext cx="4443413" cy="856178"/>
            </a:xfrm>
            <a:prstGeom prst="rect">
              <a:avLst/>
            </a:prstGeom>
            <a:noFill/>
          </p:spPr>
          <p:txBody>
            <a:bodyPr wrap="square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Pomáhá nám</a:t>
              </a:r>
              <a:r>
                <a:rPr lang="cs-CZ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 poznávat</a:t>
              </a:r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 a uvádět do praxe
Jeho </a:t>
              </a:r>
              <a:r>
                <a:rPr lang="es-ES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přikázání</a:t>
              </a:r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 </a:t>
              </a:r>
            </a:p>
          </p:txBody>
        </p:sp>
      </p:grpSp>
      <p:pic>
        <p:nvPicPr>
          <p:cNvPr id="12" name="Imagen 11" descr="Icono&#10;&#10;Descripción generada automáticamente con confianza media">
            <a:extLst>
              <a:ext uri="{FF2B5EF4-FFF2-40B4-BE49-F238E27FC236}">
                <a16:creationId xmlns:a16="http://schemas.microsoft.com/office/drawing/2014/main" id="{8F992616-E1EF-0603-BD8F-1054EA0E3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7" y="1596908"/>
            <a:ext cx="360000" cy="360000"/>
          </a:xfrm>
          <a:prstGeom prst="rect">
            <a:avLst/>
          </a:prstGeom>
        </p:spPr>
      </p:pic>
      <p:pic>
        <p:nvPicPr>
          <p:cNvPr id="4" name="Imagen 3" descr="Una persona con un micrófono en la mano&#10;&#10;Descripción generada automáticamente con confianza baja">
            <a:extLst>
              <a:ext uri="{FF2B5EF4-FFF2-40B4-BE49-F238E27FC236}">
                <a16:creationId xmlns:a16="http://schemas.microsoft.com/office/drawing/2014/main" id="{8FFCFBE7-621F-6C62-5E22-B2A09654C3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2" b="7544"/>
          <a:stretch/>
        </p:blipFill>
        <p:spPr>
          <a:xfrm flipH="1">
            <a:off x="310968" y="2955080"/>
            <a:ext cx="4535340" cy="3686942"/>
          </a:xfrm>
          <a:prstGeom prst="ellipse">
            <a:avLst/>
          </a:prstGeom>
          <a:ln w="63500" cap="rnd">
            <a:solidFill>
              <a:srgbClr val="C860A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5017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0DEDB60-9087-5801-2D00-5D8D445CE4BF}"/>
              </a:ext>
            </a:extLst>
          </p:cNvPr>
          <p:cNvSpPr txBox="1"/>
          <p:nvPr/>
        </p:nvSpPr>
        <p:spPr>
          <a:xfrm>
            <a:off x="60745" y="876504"/>
            <a:ext cx="5892380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6700">
              <a:spcBef>
                <a:spcPts val="600"/>
              </a:spcBef>
            </a:pPr>
            <a:r>
              <a:rPr lang="es-ES" sz="2000" b="1" dirty="0"/>
              <a:t>“</a:t>
            </a:r>
            <a:r>
              <a:rPr lang="cs-CZ" sz="2000" dirty="0"/>
              <a:t>T</a:t>
            </a:r>
            <a:r>
              <a:rPr lang="cs-CZ" sz="2000" b="1" dirty="0"/>
              <a:t>řicátého roku ve čtvrtém měsíci, pátého dne to-ho měsíce, když jsem byl mezi přesídlenci u průplavu </a:t>
            </a:r>
            <a:r>
              <a:rPr lang="cs-CZ" sz="2000" b="1" dirty="0" err="1"/>
              <a:t>Kebaru</a:t>
            </a:r>
            <a:r>
              <a:rPr lang="cs-CZ" sz="2000" b="1" dirty="0"/>
              <a:t>, otevřela se nebesa a měl jsem různá vidění od Boha</a:t>
            </a:r>
            <a:r>
              <a:rPr lang="es-ES" sz="2000" b="1" dirty="0"/>
              <a:t>” (Eze</a:t>
            </a:r>
            <a:r>
              <a:rPr lang="cs-CZ" sz="2000" b="1" dirty="0"/>
              <a:t>ch</a:t>
            </a:r>
            <a:r>
              <a:rPr lang="es-ES" sz="2000" b="1" dirty="0"/>
              <a:t>iel 1</a:t>
            </a:r>
            <a:r>
              <a:rPr lang="cs-CZ" sz="2000" b="1" dirty="0"/>
              <a:t>,</a:t>
            </a:r>
            <a:r>
              <a:rPr lang="es-ES" sz="2000" b="1" dirty="0"/>
              <a:t>1)</a:t>
            </a:r>
            <a:r>
              <a:rPr lang="cs-CZ" sz="2000" b="1" dirty="0"/>
              <a:t>.</a:t>
            </a:r>
            <a:endParaRPr lang="es-ES" sz="2000" b="1" dirty="0"/>
          </a:p>
          <a:p>
            <a:pPr indent="266700">
              <a:spcBef>
                <a:spcPts val="600"/>
              </a:spcBef>
            </a:pPr>
            <a:r>
              <a:rPr lang="es-ES" sz="2000" b="1" dirty="0"/>
              <a:t>“</a:t>
            </a:r>
            <a:r>
              <a:rPr lang="cs-CZ" sz="2000" b="1" dirty="0" err="1"/>
              <a:t>iděl</a:t>
            </a:r>
            <a:r>
              <a:rPr lang="cs-CZ" sz="2000" b="1" dirty="0"/>
              <a:t> jsem ve vidění - byl jsem ve vidění na hradě </a:t>
            </a:r>
            <a:r>
              <a:rPr lang="cs-CZ" sz="2000" b="1" dirty="0" err="1"/>
              <a:t>Šúšanu</a:t>
            </a:r>
            <a:r>
              <a:rPr lang="cs-CZ" sz="2000" b="1" dirty="0"/>
              <a:t> v </a:t>
            </a:r>
            <a:r>
              <a:rPr lang="cs-CZ" sz="2000" b="1" dirty="0" err="1"/>
              <a:t>élamské</a:t>
            </a:r>
            <a:r>
              <a:rPr lang="cs-CZ" sz="2000" b="1" dirty="0"/>
              <a:t> krajině - viděl jsem tedy ve vidění, že jsem u řeky </a:t>
            </a:r>
            <a:r>
              <a:rPr lang="cs-CZ" sz="2000" b="1" dirty="0" err="1"/>
              <a:t>Úlaje</a:t>
            </a:r>
            <a:r>
              <a:rPr lang="cs-CZ" sz="2000" b="1" dirty="0"/>
              <a:t>: Pozvedl jsem oči a spatřil jsem, hle, jeden beran stál před řekou a měl dva rohy. Ty rohy byly veliké, jeden však byl větší než druhý; větší vyrostl jako poslední</a:t>
            </a:r>
            <a:r>
              <a:rPr lang="es-ES" sz="2000" b="1" dirty="0"/>
              <a:t>” (Daniel 8</a:t>
            </a:r>
            <a:r>
              <a:rPr lang="cs-CZ" sz="2000" b="1" dirty="0"/>
              <a:t>,</a:t>
            </a:r>
            <a:r>
              <a:rPr lang="es-ES" sz="2000" b="1" dirty="0"/>
              <a:t>2-3)</a:t>
            </a:r>
            <a:r>
              <a:rPr lang="cs-CZ" sz="2000" b="1" dirty="0"/>
              <a:t>.</a:t>
            </a:r>
            <a:endParaRPr lang="es-ES" sz="2000" b="1" dirty="0"/>
          </a:p>
          <a:p>
            <a:pPr indent="266700">
              <a:spcBef>
                <a:spcPts val="600"/>
              </a:spcBef>
            </a:pPr>
            <a:r>
              <a:rPr lang="es-ES" sz="2000" b="1" dirty="0"/>
              <a:t>“</a:t>
            </a:r>
            <a:r>
              <a:rPr lang="cs-CZ" sz="2000" b="1" dirty="0"/>
              <a:t>Tam měl Pavel v noci vidění: Stanul před ním jakýsi Makedonec a velmi ho prosil: "Přeplav se do Makedonie a pomoz nám!"</a:t>
            </a:r>
            <a:r>
              <a:rPr lang="es-ES" sz="2000" b="1" dirty="0"/>
              <a:t>” (</a:t>
            </a:r>
            <a:r>
              <a:rPr lang="cs-CZ" sz="2000" b="1" dirty="0"/>
              <a:t>Skutky</a:t>
            </a:r>
            <a:r>
              <a:rPr lang="es-ES" sz="2000" b="1" dirty="0"/>
              <a:t> 16</a:t>
            </a:r>
            <a:r>
              <a:rPr lang="cs-CZ" sz="2000" b="1" dirty="0"/>
              <a:t>,</a:t>
            </a:r>
            <a:r>
              <a:rPr lang="es-ES" sz="2000" b="1" dirty="0"/>
              <a:t>9)</a:t>
            </a:r>
            <a:r>
              <a:rPr lang="cs-CZ" sz="2000" b="1" dirty="0"/>
              <a:t>.</a:t>
            </a:r>
            <a:r>
              <a:rPr lang="es-ES" sz="2000" b="1" dirty="0"/>
              <a:t> </a:t>
            </a:r>
          </a:p>
          <a:p>
            <a:r>
              <a:rPr lang="cs-CZ" sz="2000" b="1" dirty="0"/>
              <a:t>      </a:t>
            </a:r>
            <a:r>
              <a:rPr lang="es-ES" sz="2000" b="1" dirty="0"/>
              <a:t>“</a:t>
            </a:r>
            <a:r>
              <a:rPr lang="cs-CZ" b="1" dirty="0"/>
              <a:t>A </a:t>
            </a:r>
            <a:r>
              <a:rPr lang="cs-CZ" sz="2000" b="1" dirty="0"/>
              <a:t>stane se v posledních dnech, praví Bůh, sešlu svého    Ducha na všechny lidi, synové vaši a vaše dcery budou mluvit v prorockém vytržení, vaši mládenci budou mít  vidění a vaši starci budou mít sny.</a:t>
            </a:r>
            <a:r>
              <a:rPr lang="pl-PL" sz="2000" b="1" dirty="0"/>
              <a:t> I na své služebníky a na své</a:t>
            </a:r>
            <a:r>
              <a:rPr lang="es-ES" sz="2000" b="1" dirty="0"/>
              <a:t>” (</a:t>
            </a:r>
            <a:r>
              <a:rPr lang="cs-CZ" sz="2000" b="1" dirty="0"/>
              <a:t>Skutky</a:t>
            </a:r>
            <a:r>
              <a:rPr lang="es-ES" sz="2000" b="1" dirty="0"/>
              <a:t> 2</a:t>
            </a:r>
            <a:r>
              <a:rPr lang="cs-CZ" sz="2000" b="1" dirty="0"/>
              <a:t>,</a:t>
            </a:r>
            <a:r>
              <a:rPr lang="es-ES" sz="2000" b="1" dirty="0"/>
              <a:t>17)</a:t>
            </a:r>
            <a:r>
              <a:rPr lang="cs-CZ" sz="2000" b="1" dirty="0"/>
              <a:t>.</a:t>
            </a:r>
            <a:endParaRPr lang="es-ES" sz="2000" b="1" dirty="0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AC5CF87E-1E10-1B42-7AC9-3C4F63D92226}"/>
              </a:ext>
            </a:extLst>
          </p:cNvPr>
          <p:cNvGrpSpPr/>
          <p:nvPr/>
        </p:nvGrpSpPr>
        <p:grpSpPr>
          <a:xfrm>
            <a:off x="76261" y="42940"/>
            <a:ext cx="3278256" cy="642859"/>
            <a:chOff x="76261" y="42940"/>
            <a:chExt cx="3278256" cy="642859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FCE820CB-6CF1-6CF3-04FE-0CFCFFC42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61" y="42940"/>
              <a:ext cx="3278256" cy="64285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AE9592B6-C152-E03B-F019-3C174D8FCD75}"/>
                </a:ext>
              </a:extLst>
            </p:cNvPr>
            <p:cNvSpPr txBox="1"/>
            <p:nvPr/>
          </p:nvSpPr>
          <p:spPr>
            <a:xfrm>
              <a:off x="247649" y="137401"/>
              <a:ext cx="2905125" cy="386473"/>
            </a:xfrm>
            <a:prstGeom prst="rect">
              <a:avLst/>
            </a:prstGeom>
            <a:noFill/>
          </p:spPr>
          <p:txBody>
            <a:bodyPr wrap="square">
              <a:prstTxWarp prst="textPlain">
                <a:avLst/>
              </a:prstTxWarp>
              <a:spAutoFit/>
            </a:bodyPr>
            <a:lstStyle/>
            <a:p>
              <a:r>
                <a:rPr lang="es-ES" b="1" dirty="0">
                  <a:solidFill>
                    <a:srgbClr val="706500"/>
                  </a:solidFill>
                  <a:latin typeface="Sabon Next LT" panose="02000500000000000000" pitchFamily="2" charset="0"/>
                  <a:cs typeface="Sabon Next LT" panose="02000500000000000000" pitchFamily="2" charset="0"/>
                </a:rPr>
                <a:t>D</a:t>
              </a:r>
              <a:r>
                <a:rPr lang="cs-CZ" b="1" dirty="0" err="1">
                  <a:solidFill>
                    <a:srgbClr val="706500"/>
                  </a:solidFill>
                  <a:latin typeface="Sabon Next LT" panose="02000500000000000000" pitchFamily="2" charset="0"/>
                  <a:cs typeface="Sabon Next LT" panose="02000500000000000000" pitchFamily="2" charset="0"/>
                </a:rPr>
                <a:t>ává</a:t>
              </a:r>
              <a:r>
                <a:rPr lang="es-ES" b="1" dirty="0">
                  <a:solidFill>
                    <a:srgbClr val="706500"/>
                  </a:solidFill>
                  <a:latin typeface="Sabon Next LT" panose="02000500000000000000" pitchFamily="2" charset="0"/>
                  <a:cs typeface="Sabon Next LT" panose="02000500000000000000" pitchFamily="2" charset="0"/>
                </a:rPr>
                <a:t> vize a </a:t>
              </a:r>
              <a:r>
                <a:rPr lang="es-ES" b="1" dirty="0" err="1">
                  <a:solidFill>
                    <a:srgbClr val="706500"/>
                  </a:solidFill>
                  <a:latin typeface="Sabon Next LT" panose="02000500000000000000" pitchFamily="2" charset="0"/>
                  <a:cs typeface="Sabon Next LT" panose="02000500000000000000" pitchFamily="2" charset="0"/>
                </a:rPr>
                <a:t>sny</a:t>
              </a:r>
              <a:endParaRPr lang="es-ES" b="1" dirty="0">
                <a:solidFill>
                  <a:srgbClr val="706500"/>
                </a:solidFill>
                <a:latin typeface="Sabon Next LT" panose="02000500000000000000" pitchFamily="2" charset="0"/>
                <a:cs typeface="Sabon Next LT" panose="02000500000000000000" pitchFamily="2" charset="0"/>
              </a:endParaRPr>
            </a:p>
          </p:txBody>
        </p:sp>
      </p:grpSp>
      <p:pic>
        <p:nvPicPr>
          <p:cNvPr id="5" name="Imagen 4" descr="Imagen que contiene naturaleza, montaña&#10;&#10;Descripción generada automáticamente">
            <a:extLst>
              <a:ext uri="{FF2B5EF4-FFF2-40B4-BE49-F238E27FC236}">
                <a16:creationId xmlns:a16="http://schemas.microsoft.com/office/drawing/2014/main" id="{A0B319A9-7A3D-B229-A768-E462DFC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024" y="118352"/>
            <a:ext cx="2916557" cy="2253373"/>
          </a:xfrm>
          <a:prstGeom prst="rect">
            <a:avLst/>
          </a:prstGeom>
          <a:ln w="190500" cap="sq">
            <a:solidFill>
              <a:srgbClr val="FFCC8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Imagen 8" descr="Pin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E20C3CA0-8F9B-269D-2002-95D6A96E9C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517" y="328713"/>
            <a:ext cx="3009839" cy="4011295"/>
          </a:xfrm>
          <a:prstGeom prst="rect">
            <a:avLst/>
          </a:prstGeom>
          <a:ln w="190500" cap="sq">
            <a:solidFill>
              <a:srgbClr val="D6CF9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Imagen 10" descr="Imagen que contiene hombre, edificio, a rayas, cama&#10;&#10;Descripción generada automáticamente">
            <a:extLst>
              <a:ext uri="{FF2B5EF4-FFF2-40B4-BE49-F238E27FC236}">
                <a16:creationId xmlns:a16="http://schemas.microsoft.com/office/drawing/2014/main" id="{222B2800-2E7D-3028-E8D4-961DE89C6C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489" y="2542444"/>
            <a:ext cx="2907825" cy="3941095"/>
          </a:xfrm>
          <a:prstGeom prst="rect">
            <a:avLst/>
          </a:prstGeom>
          <a:ln w="190500" cap="sq">
            <a:solidFill>
              <a:srgbClr val="E4C9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Imagen 14" descr="Patrón de fondo&#10;&#10;Descripción generada automáticamente">
            <a:extLst>
              <a:ext uri="{FF2B5EF4-FFF2-40B4-BE49-F238E27FC236}">
                <a16:creationId xmlns:a16="http://schemas.microsoft.com/office/drawing/2014/main" id="{A847ABF9-FD55-250A-1161-3E49637F5A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5" r="4751"/>
          <a:stretch/>
        </p:blipFill>
        <p:spPr>
          <a:xfrm>
            <a:off x="9074517" y="4721963"/>
            <a:ext cx="3009839" cy="1807324"/>
          </a:xfrm>
          <a:prstGeom prst="rect">
            <a:avLst/>
          </a:prstGeom>
          <a:ln w="190500" cap="sq">
            <a:solidFill>
              <a:srgbClr val="A7FF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" name="Imagen 18" descr="Logotipo, Icono&#10;&#10;Descripción generada automáticamente">
            <a:extLst>
              <a:ext uri="{FF2B5EF4-FFF2-40B4-BE49-F238E27FC236}">
                <a16:creationId xmlns:a16="http://schemas.microsoft.com/office/drawing/2014/main" id="{5BED02F0-5E51-528D-0BAD-CFABC56AAF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5" y="922027"/>
            <a:ext cx="360000" cy="360000"/>
          </a:xfrm>
          <a:prstGeom prst="rect">
            <a:avLst/>
          </a:prstGeom>
        </p:spPr>
      </p:pic>
      <p:pic>
        <p:nvPicPr>
          <p:cNvPr id="20" name="Imagen 19" descr="Logotipo, Icono&#10;&#10;Descripción generada automáticamente">
            <a:extLst>
              <a:ext uri="{FF2B5EF4-FFF2-40B4-BE49-F238E27FC236}">
                <a16:creationId xmlns:a16="http://schemas.microsoft.com/office/drawing/2014/main" id="{49B682D7-8E75-8C9B-941D-E0ABB7B375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5" y="2175509"/>
            <a:ext cx="360000" cy="360000"/>
          </a:xfrm>
          <a:prstGeom prst="rect">
            <a:avLst/>
          </a:prstGeom>
        </p:spPr>
      </p:pic>
      <p:pic>
        <p:nvPicPr>
          <p:cNvPr id="21" name="Imagen 20" descr="Logotipo, Icono&#10;&#10;Descripción generada automáticamente">
            <a:extLst>
              <a:ext uri="{FF2B5EF4-FFF2-40B4-BE49-F238E27FC236}">
                <a16:creationId xmlns:a16="http://schemas.microsoft.com/office/drawing/2014/main" id="{1B251722-A3C5-034C-47D4-6943795486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9" y="4101805"/>
            <a:ext cx="360000" cy="360000"/>
          </a:xfrm>
          <a:prstGeom prst="rect">
            <a:avLst/>
          </a:prstGeom>
        </p:spPr>
      </p:pic>
      <p:pic>
        <p:nvPicPr>
          <p:cNvPr id="22" name="Imagen 21" descr="Logotipo, Icono&#10;&#10;Descripción generada automáticamente">
            <a:extLst>
              <a:ext uri="{FF2B5EF4-FFF2-40B4-BE49-F238E27FC236}">
                <a16:creationId xmlns:a16="http://schemas.microsoft.com/office/drawing/2014/main" id="{0D434589-D243-4A74-9AC2-E921500033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4" y="5043433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6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7E96">
            <a:alpha val="5764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FCF6749-6CA1-144E-C009-217B5208806F}"/>
              </a:ext>
            </a:extLst>
          </p:cNvPr>
          <p:cNvSpPr txBox="1"/>
          <p:nvPr/>
        </p:nvSpPr>
        <p:spPr>
          <a:xfrm>
            <a:off x="426373" y="2102850"/>
            <a:ext cx="3138328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200" b="1" dirty="0"/>
              <a:t>“</a:t>
            </a:r>
            <a:r>
              <a:rPr lang="cs-CZ" sz="2000" b="1" dirty="0"/>
              <a:t>Až vás povedou před soud, nemějte předem starost, co budete mluvit; ale co vám bude v té hodině dáno, to mluvte. Nejste to vy, kdo mluví, ale Duch svatý</a:t>
            </a:r>
            <a:r>
              <a:rPr lang="es-ES" sz="2200" b="1" dirty="0"/>
              <a:t>” (Mar</a:t>
            </a:r>
            <a:r>
              <a:rPr lang="cs-CZ" sz="2200" b="1" dirty="0" err="1"/>
              <a:t>ek</a:t>
            </a:r>
            <a:r>
              <a:rPr lang="es-ES" sz="2200" b="1" dirty="0"/>
              <a:t> 13</a:t>
            </a:r>
            <a:r>
              <a:rPr lang="cs-CZ" sz="2200" b="1" dirty="0"/>
              <a:t>,</a:t>
            </a:r>
            <a:r>
              <a:rPr lang="es-ES" sz="2200" b="1" dirty="0"/>
              <a:t>11)</a:t>
            </a:r>
            <a:r>
              <a:rPr lang="cs-CZ" sz="2200" b="1" dirty="0"/>
              <a:t>.</a:t>
            </a:r>
            <a:r>
              <a:rPr lang="es-ES" sz="2200" b="1" dirty="0"/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200" b="1" dirty="0"/>
              <a:t>“</a:t>
            </a:r>
            <a:r>
              <a:rPr lang="cs-CZ" sz="2000" b="1" dirty="0"/>
              <a:t>Vždyť Duch svatý vás v té hodině naučí, co je třeba říci</a:t>
            </a:r>
            <a:r>
              <a:rPr lang="es-ES" sz="2200" b="1" dirty="0"/>
              <a:t>”</a:t>
            </a:r>
            <a:br>
              <a:rPr lang="es-ES" sz="2200" b="1" dirty="0"/>
            </a:br>
            <a:r>
              <a:rPr lang="es-ES" sz="2200" b="1" dirty="0"/>
              <a:t>(Lu</a:t>
            </a:r>
            <a:r>
              <a:rPr lang="cs-CZ" sz="2200" b="1" dirty="0" err="1"/>
              <a:t>káš</a:t>
            </a:r>
            <a:r>
              <a:rPr lang="es-ES" sz="2200" b="1" dirty="0"/>
              <a:t> 12</a:t>
            </a:r>
            <a:r>
              <a:rPr lang="cs-CZ" sz="2200" b="1" dirty="0"/>
              <a:t>,</a:t>
            </a:r>
            <a:r>
              <a:rPr lang="es-ES" sz="2200" b="1" dirty="0"/>
              <a:t>12)</a:t>
            </a:r>
            <a:r>
              <a:rPr lang="cs-CZ" sz="2200" b="1" dirty="0"/>
              <a:t>.</a:t>
            </a:r>
            <a:r>
              <a:rPr lang="es-ES" sz="2200" b="1" dirty="0"/>
              <a:t> </a:t>
            </a:r>
          </a:p>
        </p:txBody>
      </p:sp>
      <p:pic>
        <p:nvPicPr>
          <p:cNvPr id="4" name="Imagen 3" descr="Un par de personas sentadas en una mesa&#10;&#10;Descripción generada automáticamente con confianza media">
            <a:extLst>
              <a:ext uri="{FF2B5EF4-FFF2-40B4-BE49-F238E27FC236}">
                <a16:creationId xmlns:a16="http://schemas.microsoft.com/office/drawing/2014/main" id="{12302BFD-07B1-403E-0D64-177047967A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"/>
          <a:stretch/>
        </p:blipFill>
        <p:spPr>
          <a:xfrm>
            <a:off x="3959051" y="160392"/>
            <a:ext cx="8104245" cy="6537215"/>
          </a:xfrm>
          <a:prstGeom prst="rect">
            <a:avLst/>
          </a:prstGeom>
          <a:ln w="57150" cap="sq">
            <a:solidFill>
              <a:srgbClr val="2E46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9BEB1DB2-A6A6-98DD-51CF-DD51374CD33D}"/>
              </a:ext>
            </a:extLst>
          </p:cNvPr>
          <p:cNvGrpSpPr/>
          <p:nvPr/>
        </p:nvGrpSpPr>
        <p:grpSpPr>
          <a:xfrm>
            <a:off x="88512" y="138096"/>
            <a:ext cx="3733667" cy="1273375"/>
            <a:chOff x="88512" y="138096"/>
            <a:chExt cx="3733667" cy="1273375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2A727439-A9B1-A8EF-B397-EC7620C7A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12" y="138096"/>
              <a:ext cx="3733667" cy="127337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0F0FA19F-8BB0-7E03-DDE1-36912BE4B82A}"/>
                </a:ext>
              </a:extLst>
            </p:cNvPr>
            <p:cNvSpPr txBox="1"/>
            <p:nvPr/>
          </p:nvSpPr>
          <p:spPr>
            <a:xfrm>
              <a:off x="244139" y="188336"/>
              <a:ext cx="3422412" cy="1015962"/>
            </a:xfrm>
            <a:prstGeom prst="rect">
              <a:avLst/>
            </a:prstGeom>
            <a:noFill/>
          </p:spPr>
          <p:txBody>
            <a:bodyPr wrap="square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Vkládá nám do mysli slova, která </a:t>
              </a:r>
              <a:r>
                <a:rPr lang="es-ES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potřebujeme</a:t>
              </a:r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říci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endParaRPr>
            </a:p>
          </p:txBody>
        </p:sp>
      </p:grpSp>
      <p:pic>
        <p:nvPicPr>
          <p:cNvPr id="8" name="Imagen 7" descr="Imagen que contiene Icono&#10;&#10;Descripción generada automáticamente">
            <a:extLst>
              <a:ext uri="{FF2B5EF4-FFF2-40B4-BE49-F238E27FC236}">
                <a16:creationId xmlns:a16="http://schemas.microsoft.com/office/drawing/2014/main" id="{F2177A8F-DA76-BF18-8402-6B29A74FE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04" y="2191813"/>
            <a:ext cx="360000" cy="360000"/>
          </a:xfrm>
          <a:prstGeom prst="rect">
            <a:avLst/>
          </a:prstGeom>
        </p:spPr>
      </p:pic>
      <p:pic>
        <p:nvPicPr>
          <p:cNvPr id="9" name="Imagen 8" descr="Imagen que contiene Icono&#10;&#10;Descripción generada automáticamente">
            <a:extLst>
              <a:ext uri="{FF2B5EF4-FFF2-40B4-BE49-F238E27FC236}">
                <a16:creationId xmlns:a16="http://schemas.microsoft.com/office/drawing/2014/main" id="{4D43F594-3A51-3141-2F6C-753AC957E0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00" y="4542672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7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79BAE7E-CD38-0A6D-F683-79A0590674B6}"/>
              </a:ext>
            </a:extLst>
          </p:cNvPr>
          <p:cNvSpPr txBox="1"/>
          <p:nvPr/>
        </p:nvSpPr>
        <p:spPr>
          <a:xfrm>
            <a:off x="1788607" y="2018336"/>
            <a:ext cx="9013372" cy="3600986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>
            <a:spAutoFit/>
          </a:bodyPr>
          <a:lstStyle/>
          <a:p>
            <a:r>
              <a:rPr lang="es-ES" sz="2000" b="1" dirty="0"/>
              <a:t>Kdykoli mluvíme o Duchu svatém, m</a:t>
            </a:r>
            <a:r>
              <a:rPr lang="cs-CZ" sz="2000" b="1" dirty="0"/>
              <a:t>á</a:t>
            </a:r>
            <a:r>
              <a:rPr lang="es-ES" sz="2000" b="1" dirty="0"/>
              <a:t>me na</a:t>
            </a:r>
            <a:r>
              <a:rPr lang="cs-CZ" sz="2000" b="1" dirty="0"/>
              <a:t> mysli</a:t>
            </a:r>
            <a:r>
              <a:rPr lang="es-ES" sz="2000" b="1" dirty="0"/>
              <a:t> Nový zákon a zvláště</a:t>
            </a:r>
            <a:r>
              <a:rPr lang="cs-CZ" sz="2000" b="1" dirty="0"/>
              <a:t> období</a:t>
            </a:r>
            <a:r>
              <a:rPr lang="es-ES" sz="2000" b="1" dirty="0"/>
              <a:t> Letnic. Bůh</a:t>
            </a:r>
            <a:r>
              <a:rPr lang="cs-CZ" sz="2000" b="1" dirty="0"/>
              <a:t> však</a:t>
            </a:r>
            <a:r>
              <a:rPr lang="es-ES" sz="2000" b="1" dirty="0"/>
              <a:t> nevyhradil milost Ducha svatého pouze pro</a:t>
            </a:r>
            <a:r>
              <a:rPr lang="cs-CZ" sz="2000" b="1" dirty="0"/>
              <a:t>novozákonní</a:t>
            </a:r>
            <a:r>
              <a:rPr lang="es-ES" sz="2000" b="1" dirty="0"/>
              <a:t> dobu</a:t>
            </a:r>
            <a:r>
              <a:rPr lang="cs-CZ" sz="2000" b="1" dirty="0"/>
              <a:t>. </a:t>
            </a:r>
            <a:r>
              <a:rPr lang="es-ES" sz="2000" b="1" dirty="0"/>
              <a:t> </a:t>
            </a:r>
            <a:r>
              <a:rPr lang="cs-CZ" sz="2000" b="1" dirty="0"/>
              <a:t>       I</a:t>
            </a:r>
            <a:r>
              <a:rPr lang="es-ES" sz="2000" b="1" dirty="0"/>
              <a:t> v dávných dobách umožňoval svým služebníkům plnit úkoly </a:t>
            </a:r>
            <a:r>
              <a:rPr lang="cs-CZ" sz="2000" b="1" dirty="0"/>
              <a:t>prostřednictvím   </a:t>
            </a:r>
            <a:r>
              <a:rPr lang="es-ES" sz="2000" b="1" dirty="0"/>
              <a:t> vylití Ducha svatého.</a:t>
            </a:r>
            <a:endParaRPr lang="cs-CZ" sz="2000" b="1" dirty="0"/>
          </a:p>
          <a:p>
            <a:r>
              <a:rPr lang="es-ES" sz="800" b="1" dirty="0"/>
              <a:t>
</a:t>
            </a:r>
            <a:r>
              <a:rPr lang="es-ES" sz="2000" b="1" dirty="0"/>
              <a:t>Co se stane, když obdržíme Ducha Svatého? Zůstáváme nečinní, nebo nás to </a:t>
            </a:r>
            <a:r>
              <a:rPr lang="cs-CZ" sz="2000" b="1" dirty="0"/>
              <a:t>       </a:t>
            </a:r>
            <a:r>
              <a:rPr lang="es-ES" sz="2000" b="1" dirty="0"/>
              <a:t>nutí </a:t>
            </a:r>
            <a:r>
              <a:rPr lang="es-ES" sz="2000" b="1" dirty="0" err="1"/>
              <a:t>jednat</a:t>
            </a:r>
            <a:r>
              <a:rPr lang="es-ES" sz="2000" b="1" dirty="0"/>
              <a:t>?</a:t>
            </a:r>
          </a:p>
          <a:p>
            <a:r>
              <a:rPr lang="es-ES" sz="2000" b="1" dirty="0" err="1"/>
              <a:t>Když</a:t>
            </a:r>
            <a:r>
              <a:rPr lang="es-ES" sz="2000" b="1" dirty="0"/>
              <a:t> obdržíme Ducha svatého, jsme požádáni, abychom jednali. Duch Boží je původcem všech dobrých a velkých úspěchů a působí prostřednictvím lidských </a:t>
            </a:r>
            <a:r>
              <a:rPr lang="es-ES" sz="2000" b="1" dirty="0" err="1"/>
              <a:t>nástrojů</a:t>
            </a:r>
            <a:r>
              <a:rPr lang="es-ES" sz="2000" b="1" dirty="0"/>
              <a:t>.</a:t>
            </a:r>
          </a:p>
          <a:p>
            <a:r>
              <a:rPr lang="es-ES" sz="2000" b="1" dirty="0"/>
              <a:t>Co se stane, když je člověk naplněn Duchem Svatým? Co t</a:t>
            </a:r>
            <a:r>
              <a:rPr lang="cs-CZ" sz="2000" b="1" dirty="0" err="1"/>
              <a:t>akovému</a:t>
            </a:r>
            <a:r>
              <a:rPr lang="es-ES" sz="2000" b="1" dirty="0"/>
              <a:t> člověku</a:t>
            </a:r>
            <a:r>
              <a:rPr lang="cs-CZ" sz="2000" b="1" dirty="0"/>
              <a:t> poskytuje k tomu</a:t>
            </a:r>
            <a:r>
              <a:rPr lang="es-ES" sz="2000" b="1" dirty="0"/>
              <a:t>, aby </a:t>
            </a:r>
            <a:r>
              <a:rPr lang="cs-CZ" sz="2000" b="1" dirty="0"/>
              <a:t>konal Jeho</a:t>
            </a:r>
            <a:r>
              <a:rPr lang="es-ES" sz="2000" b="1" dirty="0"/>
              <a:t> poslání? </a:t>
            </a:r>
          </a:p>
        </p:txBody>
      </p:sp>
    </p:spTree>
    <p:extLst>
      <p:ext uri="{BB962C8B-B14F-4D97-AF65-F5344CB8AC3E}">
        <p14:creationId xmlns:p14="http://schemas.microsoft.com/office/powerpoint/2010/main" val="136859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BE0C339-489A-A80D-F96B-7928ECAB5CBD}"/>
              </a:ext>
            </a:extLst>
          </p:cNvPr>
          <p:cNvSpPr txBox="1"/>
          <p:nvPr/>
        </p:nvSpPr>
        <p:spPr>
          <a:xfrm>
            <a:off x="287942" y="1547256"/>
            <a:ext cx="3389754" cy="4262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74625">
              <a:spcBef>
                <a:spcPts val="1800"/>
              </a:spcBef>
            </a:pPr>
            <a:r>
              <a:rPr lang="es-ES" sz="2400" b="1" dirty="0"/>
              <a:t>“</a:t>
            </a:r>
            <a:r>
              <a:rPr lang="cs-CZ" sz="2000" b="1" dirty="0"/>
              <a:t>A naděje neklame, neboť Boží láska je vylita do našich srdcí skrze Ducha svatého, který nám byl dán</a:t>
            </a:r>
            <a:r>
              <a:rPr lang="es-ES" sz="2400" b="1" dirty="0"/>
              <a:t>” </a:t>
            </a:r>
            <a:br>
              <a:rPr lang="es-ES" sz="2400" b="1" dirty="0"/>
            </a:br>
            <a:r>
              <a:rPr lang="es-ES" sz="2000" b="1" dirty="0"/>
              <a:t>(</a:t>
            </a:r>
            <a:r>
              <a:rPr lang="cs-CZ" sz="2000" b="1" dirty="0"/>
              <a:t>list Římanům</a:t>
            </a:r>
            <a:r>
              <a:rPr lang="es-ES" sz="2000" b="1" dirty="0"/>
              <a:t> 5</a:t>
            </a:r>
            <a:r>
              <a:rPr lang="cs-CZ" sz="2000" b="1" dirty="0"/>
              <a:t>,</a:t>
            </a:r>
            <a:r>
              <a:rPr lang="es-ES" sz="2000" b="1" dirty="0"/>
              <a:t>5)</a:t>
            </a:r>
            <a:r>
              <a:rPr lang="cs-CZ" sz="2000" b="1" dirty="0"/>
              <a:t>.</a:t>
            </a:r>
            <a:endParaRPr lang="es-ES" sz="2000" b="1" dirty="0"/>
          </a:p>
          <a:p>
            <a:pPr indent="174625">
              <a:spcBef>
                <a:spcPts val="1800"/>
              </a:spcBef>
            </a:pPr>
            <a:r>
              <a:rPr lang="es-ES" sz="2400" b="1" dirty="0"/>
              <a:t>“</a:t>
            </a:r>
            <a:r>
              <a:rPr lang="cs-CZ" sz="2000" b="1" dirty="0"/>
              <a:t>Ovoce Božího Ducha však    je láska, radost, pokoj, trpě-</a:t>
            </a:r>
            <a:r>
              <a:rPr lang="cs-CZ" sz="2000" b="1" dirty="0" err="1"/>
              <a:t>livost</a:t>
            </a:r>
            <a:r>
              <a:rPr lang="cs-CZ" sz="2000" b="1" dirty="0"/>
              <a:t>, laskavost, dobrota, věrnost, tichost a </a:t>
            </a:r>
            <a:r>
              <a:rPr lang="cs-CZ" sz="2000" b="1" dirty="0" err="1"/>
              <a:t>sebeovlá-dání</a:t>
            </a:r>
            <a:r>
              <a:rPr lang="cs-CZ" sz="2000" b="1" dirty="0"/>
              <a:t>. Proti to-mu se zákon neobrací</a:t>
            </a:r>
            <a:r>
              <a:rPr lang="es-ES" sz="2400" b="1" dirty="0"/>
              <a:t>”</a:t>
            </a:r>
            <a:br>
              <a:rPr lang="es-ES" sz="2400" b="1" dirty="0"/>
            </a:br>
            <a:r>
              <a:rPr lang="es-ES" sz="2000" b="1" dirty="0"/>
              <a:t>(</a:t>
            </a:r>
            <a:r>
              <a:rPr lang="cs-CZ" sz="2000" b="1" dirty="0"/>
              <a:t>list </a:t>
            </a:r>
            <a:r>
              <a:rPr lang="es-ES" sz="2000" b="1" dirty="0"/>
              <a:t>G</a:t>
            </a:r>
            <a:r>
              <a:rPr lang="cs-CZ" sz="2000" b="1" dirty="0"/>
              <a:t>a</a:t>
            </a:r>
            <a:r>
              <a:rPr lang="es-ES" sz="2000" b="1" dirty="0"/>
              <a:t>latas</a:t>
            </a:r>
            <a:r>
              <a:rPr lang="cs-CZ" sz="2000" b="1" dirty="0"/>
              <a:t>kým</a:t>
            </a:r>
            <a:r>
              <a:rPr lang="es-ES" sz="2000" b="1" dirty="0"/>
              <a:t> 5</a:t>
            </a:r>
            <a:r>
              <a:rPr lang="cs-CZ" sz="2000" b="1" dirty="0"/>
              <a:t>,</a:t>
            </a:r>
            <a:r>
              <a:rPr lang="es-ES" sz="2000" b="1" dirty="0"/>
              <a:t>22-23)</a:t>
            </a:r>
            <a:r>
              <a:rPr lang="cs-CZ" sz="2000" b="1" dirty="0"/>
              <a:t>.</a:t>
            </a:r>
            <a:endParaRPr lang="es-ES" sz="2000" b="1" dirty="0"/>
          </a:p>
        </p:txBody>
      </p:sp>
      <p:pic>
        <p:nvPicPr>
          <p:cNvPr id="4" name="Imagen 3" descr="Una flor amarilla&#10;&#10;Descripción generada automáticamente con confianza baja">
            <a:extLst>
              <a:ext uri="{FF2B5EF4-FFF2-40B4-BE49-F238E27FC236}">
                <a16:creationId xmlns:a16="http://schemas.microsoft.com/office/drawing/2014/main" id="{5C2152EB-1710-96C0-9372-EC7AB33D64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"/>
          <a:stretch/>
        </p:blipFill>
        <p:spPr>
          <a:xfrm>
            <a:off x="3677696" y="84594"/>
            <a:ext cx="8392001" cy="6678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1375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A24128FD-1757-1064-34E4-D0C80E11BAF2}"/>
              </a:ext>
            </a:extLst>
          </p:cNvPr>
          <p:cNvGrpSpPr/>
          <p:nvPr/>
        </p:nvGrpSpPr>
        <p:grpSpPr>
          <a:xfrm>
            <a:off x="92159" y="95250"/>
            <a:ext cx="3444862" cy="653500"/>
            <a:chOff x="92159" y="95250"/>
            <a:chExt cx="3444862" cy="653500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F5651D65-ACA1-FE59-785C-7AD904119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59" y="95250"/>
              <a:ext cx="3444862" cy="653500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FCD551E3-08C9-0EF6-4F9D-057B9DE340DC}"/>
                </a:ext>
              </a:extLst>
            </p:cNvPr>
            <p:cNvSpPr txBox="1"/>
            <p:nvPr/>
          </p:nvSpPr>
          <p:spPr>
            <a:xfrm>
              <a:off x="337716" y="207664"/>
              <a:ext cx="2953747" cy="369332"/>
            </a:xfrm>
            <a:prstGeom prst="rect">
              <a:avLst/>
            </a:prstGeom>
            <a:noFill/>
          </p:spPr>
          <p:txBody>
            <a:bodyPr wrap="square">
              <a:prstTxWarp prst="textPlain">
                <a:avLst/>
              </a:prstTxWarp>
              <a:spAutoFit/>
            </a:bodyPr>
            <a:lstStyle/>
            <a:p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Dává nám </a:t>
              </a:r>
              <a:r>
                <a:rPr lang="es-ES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své</a:t>
              </a:r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ovoce</a:t>
              </a:r>
              <a:endParaRPr lang="es-E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endParaRPr>
            </a:p>
          </p:txBody>
        </p:sp>
      </p:grpSp>
      <p:pic>
        <p:nvPicPr>
          <p:cNvPr id="8" name="Imagen 7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C68AAE71-AAB7-6930-5A29-F033440F78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03" y="1638562"/>
            <a:ext cx="360000" cy="360000"/>
          </a:xfrm>
          <a:prstGeom prst="rect">
            <a:avLst/>
          </a:prstGeom>
        </p:spPr>
      </p:pic>
      <p:pic>
        <p:nvPicPr>
          <p:cNvPr id="9" name="Imagen 8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D8B97EEF-A613-F06A-2438-BDE53DA80A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9" y="3498608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9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 l="-22000" t="-12000" r="-2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8CF5963-B041-7F0E-B167-F3BB6095F458}"/>
              </a:ext>
            </a:extLst>
          </p:cNvPr>
          <p:cNvSpPr txBox="1"/>
          <p:nvPr/>
        </p:nvSpPr>
        <p:spPr>
          <a:xfrm>
            <a:off x="6021510" y="4452538"/>
            <a:ext cx="5845139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0363">
              <a:spcBef>
                <a:spcPts val="600"/>
              </a:spcBef>
            </a:pPr>
            <a:r>
              <a:rPr lang="es-ES" sz="2000" b="1" dirty="0"/>
              <a:t>“</a:t>
            </a:r>
            <a:r>
              <a:rPr lang="cs-CZ" sz="2000" b="1" dirty="0"/>
              <a:t>Jemu </a:t>
            </a:r>
            <a:r>
              <a:rPr lang="es-ES" sz="2000" b="1" dirty="0"/>
              <a:t>[Sime</a:t>
            </a:r>
            <a:r>
              <a:rPr lang="cs-CZ" sz="2000" b="1" dirty="0"/>
              <a:t>o</a:t>
            </a:r>
            <a:r>
              <a:rPr lang="es-ES" sz="2000" b="1" dirty="0"/>
              <a:t>n</a:t>
            </a:r>
            <a:r>
              <a:rPr lang="cs-CZ" sz="2000" b="1" dirty="0" err="1"/>
              <a:t>ovi</a:t>
            </a:r>
            <a:r>
              <a:rPr lang="es-ES" sz="2000" b="1" dirty="0"/>
              <a:t>] </a:t>
            </a:r>
            <a:r>
              <a:rPr lang="cs-CZ" sz="2000" b="1" dirty="0"/>
              <a:t>bylo Duchem svatým předpověděno, že neuzří smrti, dokud nespatří Hospodinova Mesiáše</a:t>
            </a:r>
            <a:r>
              <a:rPr lang="es-ES" sz="2000" b="1" dirty="0"/>
              <a:t>” (Lu</a:t>
            </a:r>
            <a:r>
              <a:rPr lang="cs-CZ" sz="2000" b="1" dirty="0" err="1"/>
              <a:t>káš</a:t>
            </a:r>
            <a:r>
              <a:rPr lang="es-ES" sz="2000" b="1" dirty="0"/>
              <a:t> 2</a:t>
            </a:r>
            <a:r>
              <a:rPr lang="cs-CZ" sz="2000" b="1" dirty="0"/>
              <a:t>,</a:t>
            </a:r>
            <a:r>
              <a:rPr lang="es-ES" sz="2000" b="1" dirty="0"/>
              <a:t>26) </a:t>
            </a:r>
            <a:r>
              <a:rPr lang="cs-CZ" sz="2000" b="1" dirty="0"/>
              <a:t>.</a:t>
            </a:r>
            <a:endParaRPr lang="es-ES" sz="2000" b="1" dirty="0"/>
          </a:p>
          <a:p>
            <a:pPr indent="361950">
              <a:spcBef>
                <a:spcPts val="600"/>
              </a:spcBef>
            </a:pPr>
            <a:r>
              <a:rPr lang="es-ES" sz="2000" b="1" dirty="0"/>
              <a:t>“</a:t>
            </a:r>
            <a:r>
              <a:rPr lang="cs-CZ" sz="2000" b="1" dirty="0"/>
              <a:t>Jeden z nich, jménem </a:t>
            </a:r>
            <a:r>
              <a:rPr lang="cs-CZ" sz="2000" b="1" dirty="0" err="1"/>
              <a:t>Agabus</a:t>
            </a:r>
            <a:r>
              <a:rPr lang="cs-CZ" sz="2000" b="1" dirty="0"/>
              <a:t>, veden Duchem předpověděl, že po celém světě nastane veliký hlad.        To se také stalo za císaře Klaudia</a:t>
            </a:r>
            <a:r>
              <a:rPr lang="es-ES" sz="2000" b="1" dirty="0"/>
              <a:t>” (</a:t>
            </a:r>
            <a:r>
              <a:rPr lang="cs-CZ" sz="2000" b="1" dirty="0"/>
              <a:t>Skutky</a:t>
            </a:r>
            <a:r>
              <a:rPr lang="es-ES" sz="2000" b="1" dirty="0"/>
              <a:t> 11</a:t>
            </a:r>
            <a:r>
              <a:rPr lang="cs-CZ" sz="2000" b="1" dirty="0"/>
              <a:t>,</a:t>
            </a:r>
            <a:r>
              <a:rPr lang="es-ES" sz="2000" b="1" dirty="0"/>
              <a:t>28)</a:t>
            </a:r>
            <a:r>
              <a:rPr lang="cs-CZ" sz="2000" b="1" dirty="0"/>
              <a:t>.</a:t>
            </a:r>
            <a:endParaRPr lang="es-ES" sz="2000" b="1" dirty="0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4226C375-36F2-D285-8E1E-ED348BBB9C5C}"/>
              </a:ext>
            </a:extLst>
          </p:cNvPr>
          <p:cNvGrpSpPr/>
          <p:nvPr/>
        </p:nvGrpSpPr>
        <p:grpSpPr>
          <a:xfrm>
            <a:off x="432079" y="76230"/>
            <a:ext cx="4300696" cy="589527"/>
            <a:chOff x="432079" y="76230"/>
            <a:chExt cx="4300696" cy="589527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4E762B35-28DD-9421-C6C3-AD3D43D6B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079" y="76230"/>
              <a:ext cx="4300696" cy="58952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1C2A61A8-3783-1B34-2ED0-D18E99212B04}"/>
                </a:ext>
              </a:extLst>
            </p:cNvPr>
            <p:cNvSpPr txBox="1"/>
            <p:nvPr/>
          </p:nvSpPr>
          <p:spPr>
            <a:xfrm>
              <a:off x="633046" y="139183"/>
              <a:ext cx="3908809" cy="357791"/>
            </a:xfrm>
            <a:prstGeom prst="rect">
              <a:avLst/>
            </a:prstGeom>
            <a:noFill/>
          </p:spPr>
          <p:txBody>
            <a:bodyPr wrap="square">
              <a:prstTxWarp prst="textPlain">
                <a:avLst/>
              </a:prstTxWarp>
              <a:spAutoFit/>
            </a:bodyPr>
            <a:lstStyle/>
            <a:p>
              <a:r>
                <a:rPr lang="es-ES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Odhaluje </a:t>
              </a:r>
              <a:r>
                <a:rPr lang="es-ES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nám</a:t>
              </a:r>
              <a:r>
                <a:rPr lang="es-ES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budoucnost</a:t>
              </a:r>
              <a:endParaRPr lang="es-E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endParaRPr>
            </a:p>
          </p:txBody>
        </p:sp>
      </p:grpSp>
      <p:pic>
        <p:nvPicPr>
          <p:cNvPr id="6" name="Imagen 5" descr="Imagen que contiene persona, interior, hombre, comiendo&#10;&#10;Descripción generada automáticamente">
            <a:extLst>
              <a:ext uri="{FF2B5EF4-FFF2-40B4-BE49-F238E27FC236}">
                <a16:creationId xmlns:a16="http://schemas.microsoft.com/office/drawing/2014/main" id="{54D259F7-8D98-F242-C309-3B68F127DC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4"/>
          <a:stretch/>
        </p:blipFill>
        <p:spPr>
          <a:xfrm>
            <a:off x="6096000" y="139184"/>
            <a:ext cx="5953125" cy="3952593"/>
          </a:xfrm>
          <a:prstGeom prst="rect">
            <a:avLst/>
          </a:prstGeom>
          <a:ln w="38100" cap="sq">
            <a:solidFill>
              <a:srgbClr val="D68D6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FA69C355-287C-9754-1A31-F1DA3788F3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4"/>
          <a:stretch/>
        </p:blipFill>
        <p:spPr>
          <a:xfrm>
            <a:off x="142875" y="793820"/>
            <a:ext cx="5557147" cy="5962988"/>
          </a:xfrm>
          <a:prstGeom prst="rect">
            <a:avLst/>
          </a:prstGeom>
          <a:ln w="38100" cap="sq">
            <a:solidFill>
              <a:srgbClr val="69792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7CD7E558-1646-BB06-6BDE-30B66C2740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558" y="4482682"/>
            <a:ext cx="360000" cy="360000"/>
          </a:xfrm>
          <a:prstGeom prst="rect">
            <a:avLst/>
          </a:prstGeom>
        </p:spPr>
      </p:pic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0DAC5855-7A2F-608D-297F-292712D240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558" y="5507008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6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203088E-0022-8B91-3711-62ED50BF17E4}"/>
              </a:ext>
            </a:extLst>
          </p:cNvPr>
          <p:cNvSpPr txBox="1"/>
          <p:nvPr/>
        </p:nvSpPr>
        <p:spPr>
          <a:xfrm>
            <a:off x="6162675" y="77514"/>
            <a:ext cx="59959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“</a:t>
            </a:r>
            <a:r>
              <a:rPr lang="cs-CZ" sz="2000" b="1" dirty="0"/>
              <a:t>Tak také Duch přichází na pomoc naší slabosti.     Vždyť ani nevíme, jak a za co se modlit, ale sám Duch se za nás přimlouvá nevyslovitelným lkáním</a:t>
            </a:r>
            <a:r>
              <a:rPr lang="es-ES" sz="2000" b="1" dirty="0"/>
              <a:t>” </a:t>
            </a:r>
            <a:r>
              <a:rPr lang="cs-CZ" sz="2000" b="1" dirty="0"/>
              <a:t>					</a:t>
            </a:r>
            <a:r>
              <a:rPr lang="es-ES" sz="2000" b="1" dirty="0"/>
              <a:t>(</a:t>
            </a:r>
            <a:r>
              <a:rPr lang="cs-CZ" sz="2000" b="1" dirty="0"/>
              <a:t>list Římanům</a:t>
            </a:r>
            <a:r>
              <a:rPr lang="es-ES" sz="2000" b="1" dirty="0"/>
              <a:t> 8</a:t>
            </a:r>
            <a:r>
              <a:rPr lang="cs-CZ" sz="2000" b="1" dirty="0"/>
              <a:t>,</a:t>
            </a:r>
            <a:r>
              <a:rPr lang="es-ES" sz="2000" b="1" dirty="0"/>
              <a:t>26)</a:t>
            </a:r>
            <a:r>
              <a:rPr lang="cs-CZ" sz="2000" b="1" dirty="0"/>
              <a:t>.</a:t>
            </a:r>
            <a:r>
              <a:rPr lang="es-ES" sz="2000" b="1" dirty="0"/>
              <a:t> 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6C626DC7-5261-801A-14A2-F845BB0CFB90}"/>
              </a:ext>
            </a:extLst>
          </p:cNvPr>
          <p:cNvGrpSpPr/>
          <p:nvPr/>
        </p:nvGrpSpPr>
        <p:grpSpPr>
          <a:xfrm>
            <a:off x="206036" y="107661"/>
            <a:ext cx="4014272" cy="787283"/>
            <a:chOff x="206036" y="107661"/>
            <a:chExt cx="4014272" cy="787283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DFCBE3CA-BD71-4CDA-A118-012314D62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036" y="107661"/>
              <a:ext cx="4014272" cy="78728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0FDC1231-91B8-7DF0-887D-22DD272C89D1}"/>
                </a:ext>
              </a:extLst>
            </p:cNvPr>
            <p:cNvSpPr txBox="1"/>
            <p:nvPr/>
          </p:nvSpPr>
          <p:spPr>
            <a:xfrm>
              <a:off x="308225" y="172576"/>
              <a:ext cx="3811712" cy="583756"/>
            </a:xfrm>
            <a:prstGeom prst="rect">
              <a:avLst/>
            </a:prstGeom>
            <a:noFill/>
          </p:spPr>
          <p:txBody>
            <a:bodyPr wrap="square">
              <a:prstTxWarp prst="textPlain">
                <a:avLst/>
              </a:prstTxWarp>
              <a:spAutoFit/>
            </a:bodyPr>
            <a:lstStyle/>
            <a:p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Přimlouv</a:t>
              </a:r>
              <a:r>
                <a:rPr lang="cs-CZ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á</a:t>
              </a:r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 se, když se </a:t>
              </a:r>
              <a:r>
                <a:rPr lang="es-ES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modlíme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endParaRPr>
            </a:p>
          </p:txBody>
        </p:sp>
      </p:grpSp>
      <p:pic>
        <p:nvPicPr>
          <p:cNvPr id="7" name="Imagen 6" descr="Logotipo, Icono&#10;&#10;Descripción generada automáticamente">
            <a:extLst>
              <a:ext uri="{FF2B5EF4-FFF2-40B4-BE49-F238E27FC236}">
                <a16:creationId xmlns:a16="http://schemas.microsoft.com/office/drawing/2014/main" id="{53641463-2294-7494-79CE-7F98098E59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326" y="12120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97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37185B8-B7E0-511C-5218-47133093FCAF}"/>
              </a:ext>
            </a:extLst>
          </p:cNvPr>
          <p:cNvSpPr txBox="1"/>
          <p:nvPr/>
        </p:nvSpPr>
        <p:spPr>
          <a:xfrm>
            <a:off x="0" y="698390"/>
            <a:ext cx="53715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/>
            <a:r>
              <a:rPr lang="es-ES" sz="2000" b="1" dirty="0"/>
              <a:t>“</a:t>
            </a:r>
            <a:r>
              <a:rPr lang="cs-CZ" sz="2000" b="1" dirty="0"/>
              <a:t>ale dostanete sílu Ducha svatého, který      na vás sestoupí, a budete mi svědky v </a:t>
            </a:r>
            <a:r>
              <a:rPr lang="cs-CZ" sz="2000" b="1" dirty="0" err="1"/>
              <a:t>Jeruza-lémě</a:t>
            </a:r>
            <a:r>
              <a:rPr lang="cs-CZ" sz="2000" b="1" dirty="0"/>
              <a:t> a v celém Judsku, </a:t>
            </a:r>
            <a:r>
              <a:rPr lang="cs-CZ" sz="2000" b="1" dirty="0" err="1"/>
              <a:t>Samařsku</a:t>
            </a:r>
            <a:r>
              <a:rPr lang="cs-CZ" sz="2000" b="1" dirty="0"/>
              <a:t> a až na sám konec země</a:t>
            </a:r>
            <a:r>
              <a:rPr lang="es-ES" sz="2000" b="1" dirty="0"/>
              <a:t>” (</a:t>
            </a:r>
            <a:r>
              <a:rPr lang="cs-CZ" sz="2000" b="1" dirty="0"/>
              <a:t>Skutky</a:t>
            </a:r>
            <a:r>
              <a:rPr lang="es-ES" sz="2000" b="1" dirty="0"/>
              <a:t> 1</a:t>
            </a:r>
            <a:r>
              <a:rPr lang="cs-CZ" sz="2000" b="1" dirty="0"/>
              <a:t>,</a:t>
            </a:r>
            <a:r>
              <a:rPr lang="es-ES" sz="2000" b="1" dirty="0"/>
              <a:t>8)</a:t>
            </a:r>
            <a:r>
              <a:rPr lang="cs-CZ" sz="2000" b="1" dirty="0"/>
              <a:t>.</a:t>
            </a:r>
            <a:r>
              <a:rPr lang="es-ES" sz="2000" b="1" dirty="0"/>
              <a:t> 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DE8B0305-F68E-81C7-A5BA-595125B8A35D}"/>
              </a:ext>
            </a:extLst>
          </p:cNvPr>
          <p:cNvGrpSpPr/>
          <p:nvPr/>
        </p:nvGrpSpPr>
        <p:grpSpPr>
          <a:xfrm>
            <a:off x="114861" y="68840"/>
            <a:ext cx="5070088" cy="664691"/>
            <a:chOff x="114861" y="68840"/>
            <a:chExt cx="5070088" cy="664691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23772CDD-438F-8A64-122E-1BFA3EA1D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61" y="68840"/>
              <a:ext cx="5070088" cy="664691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F0DD1CB6-1D63-9F2C-2C0B-989973C19991}"/>
                </a:ext>
              </a:extLst>
            </p:cNvPr>
            <p:cNvSpPr txBox="1"/>
            <p:nvPr/>
          </p:nvSpPr>
          <p:spPr>
            <a:xfrm>
              <a:off x="281355" y="129128"/>
              <a:ext cx="4742821" cy="426095"/>
            </a:xfrm>
            <a:prstGeom prst="rect">
              <a:avLst/>
            </a:prstGeom>
            <a:noFill/>
          </p:spPr>
          <p:txBody>
            <a:bodyPr wrap="square">
              <a:prstTxWarp prst="textPlain">
                <a:avLst/>
              </a:prstTxWarp>
              <a:spAutoFit/>
            </a:bodyPr>
            <a:lstStyle/>
            <a:p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Dává nám </a:t>
              </a:r>
              <a:r>
                <a:rPr lang="es-ES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moc</a:t>
              </a:r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svědčit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endParaRPr>
            </a:p>
          </p:txBody>
        </p:sp>
      </p:grpSp>
      <p:pic>
        <p:nvPicPr>
          <p:cNvPr id="6" name="Imagen 5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213E67AF-82A1-8125-AFD9-E37B33ABF4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" b="2095"/>
          <a:stretch/>
        </p:blipFill>
        <p:spPr>
          <a:xfrm>
            <a:off x="5340002" y="199464"/>
            <a:ext cx="6705600" cy="4975435"/>
          </a:xfrm>
          <a:prstGeom prst="round2DiagRect">
            <a:avLst>
              <a:gd name="adj1" fmla="val 13541"/>
              <a:gd name="adj2" fmla="val 11136"/>
            </a:avLst>
          </a:prstGeom>
          <a:ln w="38100" cap="sq">
            <a:solidFill>
              <a:srgbClr val="728CB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87861DD-E955-315C-2BDD-A68D906121A3}"/>
              </a:ext>
            </a:extLst>
          </p:cNvPr>
          <p:cNvSpPr txBox="1"/>
          <p:nvPr/>
        </p:nvSpPr>
        <p:spPr>
          <a:xfrm>
            <a:off x="5949430" y="5513485"/>
            <a:ext cx="60030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“</a:t>
            </a:r>
            <a:r>
              <a:rPr lang="cs-CZ" sz="2000" b="1" dirty="0"/>
              <a:t>Když se pomodlili, otřáslo se místo, kde byli </a:t>
            </a:r>
            <a:r>
              <a:rPr lang="cs-CZ" sz="2000" b="1" dirty="0" err="1"/>
              <a:t>shromáž</a:t>
            </a:r>
            <a:r>
              <a:rPr lang="cs-CZ" sz="2000" b="1" dirty="0"/>
              <a:t>-děni, a všichni byli naplněni Duchem svatým a s </a:t>
            </a:r>
            <a:r>
              <a:rPr lang="cs-CZ" sz="2000" b="1" dirty="0" err="1"/>
              <a:t>odva</a:t>
            </a:r>
            <a:r>
              <a:rPr lang="cs-CZ" sz="2000" b="1" dirty="0"/>
              <a:t>-hou mluvili slovo Boží</a:t>
            </a:r>
            <a:r>
              <a:rPr lang="es-ES" sz="2000" b="1" dirty="0"/>
              <a:t>” (</a:t>
            </a:r>
            <a:r>
              <a:rPr lang="cs-CZ" sz="2000" b="1" dirty="0"/>
              <a:t>Skutky</a:t>
            </a:r>
            <a:r>
              <a:rPr lang="es-ES" sz="2000" b="1" dirty="0"/>
              <a:t> 4</a:t>
            </a:r>
            <a:r>
              <a:rPr lang="cs-CZ" sz="2000" b="1" dirty="0"/>
              <a:t>,</a:t>
            </a:r>
            <a:r>
              <a:rPr lang="es-ES" sz="2000" b="1" dirty="0"/>
              <a:t>31)</a:t>
            </a:r>
            <a:r>
              <a:rPr lang="cs-CZ" sz="2000" b="1" dirty="0"/>
              <a:t>.</a:t>
            </a:r>
            <a:endParaRPr lang="es-ES" sz="2000" b="1" dirty="0"/>
          </a:p>
        </p:txBody>
      </p:sp>
      <p:pic>
        <p:nvPicPr>
          <p:cNvPr id="10" name="Imagen 9" descr="Un grupo de personas alrededor de fuego&#10;&#10;Descripción generada automáticamente con confianza media">
            <a:extLst>
              <a:ext uri="{FF2B5EF4-FFF2-40B4-BE49-F238E27FC236}">
                <a16:creationId xmlns:a16="http://schemas.microsoft.com/office/drawing/2014/main" id="{90AF0FAE-74BA-B9A0-32C1-F5FA311B99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1" b="21040"/>
          <a:stretch/>
        </p:blipFill>
        <p:spPr>
          <a:xfrm>
            <a:off x="215343" y="2026479"/>
            <a:ext cx="4909316" cy="240510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que contiene tabla, llenado, grande, entero&#10;&#10;Descripción generada automáticamente">
            <a:extLst>
              <a:ext uri="{FF2B5EF4-FFF2-40B4-BE49-F238E27FC236}">
                <a16:creationId xmlns:a16="http://schemas.microsoft.com/office/drawing/2014/main" id="{ABF45E87-67B6-9A9F-19BA-62784B75EC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4491"/>
          <a:stretch/>
        </p:blipFill>
        <p:spPr>
          <a:xfrm>
            <a:off x="215343" y="4571600"/>
            <a:ext cx="4909316" cy="2199628"/>
          </a:xfrm>
          <a:prstGeom prst="round2DiagRect">
            <a:avLst>
              <a:gd name="adj1" fmla="val 0"/>
              <a:gd name="adj2" fmla="val 15989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1AF15E64-E141-B03D-310F-4B1AF60419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5" y="770274"/>
            <a:ext cx="360000" cy="360000"/>
          </a:xfrm>
          <a:prstGeom prst="rect">
            <a:avLst/>
          </a:prstGeom>
        </p:spPr>
      </p:pic>
      <p:pic>
        <p:nvPicPr>
          <p:cNvPr id="11" name="Imagen 10" descr="Icono&#10;&#10;Descripción generada automáticamente">
            <a:extLst>
              <a:ext uri="{FF2B5EF4-FFF2-40B4-BE49-F238E27FC236}">
                <a16:creationId xmlns:a16="http://schemas.microsoft.com/office/drawing/2014/main" id="{AC452B2C-79A6-0C42-6412-81BDE9FA50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478" y="5603917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87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E568CD2-ED57-143E-4B94-FB9691E21479}"/>
              </a:ext>
            </a:extLst>
          </p:cNvPr>
          <p:cNvSpPr txBox="1"/>
          <p:nvPr/>
        </p:nvSpPr>
        <p:spPr>
          <a:xfrm>
            <a:off x="3688421" y="928276"/>
            <a:ext cx="82604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/>
              <a:t>Duch Svatý dává každému, kromě mnoha jiných věcí: moc svědčit (Jan 15</a:t>
            </a:r>
            <a:r>
              <a:rPr lang="cs-CZ" sz="2400" b="1" dirty="0"/>
              <a:t>,</a:t>
            </a:r>
            <a:r>
              <a:rPr lang="es-ES" sz="2400" b="1" dirty="0"/>
              <a:t>26; </a:t>
            </a:r>
            <a:r>
              <a:rPr lang="cs-CZ" sz="2400" b="1" dirty="0"/>
              <a:t>Skutky</a:t>
            </a:r>
            <a:r>
              <a:rPr lang="es-ES" sz="2400" b="1" dirty="0"/>
              <a:t> 1</a:t>
            </a:r>
            <a:r>
              <a:rPr lang="cs-CZ" sz="2400" b="1" dirty="0"/>
              <a:t>,</a:t>
            </a:r>
            <a:r>
              <a:rPr lang="es-ES" sz="2400" b="1" dirty="0"/>
              <a:t>8) nebo </a:t>
            </a:r>
            <a:r>
              <a:rPr lang="cs-CZ" sz="2400" b="1" dirty="0"/>
              <a:t>se za něj přimlouvá během modlitby</a:t>
            </a:r>
            <a:r>
              <a:rPr lang="es-ES" sz="2400" b="1" dirty="0"/>
              <a:t> (</a:t>
            </a:r>
            <a:r>
              <a:rPr lang="cs-CZ" sz="2400" b="1" dirty="0"/>
              <a:t>list Římanům</a:t>
            </a:r>
            <a:r>
              <a:rPr lang="es-ES" sz="2400" b="1" dirty="0"/>
              <a:t> 8</a:t>
            </a:r>
            <a:r>
              <a:rPr lang="cs-CZ" sz="2400" b="1" dirty="0"/>
              <a:t>,</a:t>
            </a:r>
            <a:r>
              <a:rPr lang="es-ES" sz="2400" b="1" dirty="0"/>
              <a:t>26) </a:t>
            </a:r>
            <a:r>
              <a:rPr lang="cs-CZ" sz="2400" b="1" dirty="0"/>
              <a:t>nebo dává ovoce</a:t>
            </a:r>
            <a:r>
              <a:rPr lang="es-ES" sz="2400" b="1" dirty="0"/>
              <a:t> (</a:t>
            </a:r>
            <a:r>
              <a:rPr lang="cs-CZ" sz="2400" b="1" dirty="0"/>
              <a:t>list </a:t>
            </a:r>
            <a:r>
              <a:rPr lang="es-ES" sz="2400" b="1" dirty="0"/>
              <a:t>G</a:t>
            </a:r>
            <a:r>
              <a:rPr lang="cs-CZ" sz="2400" b="1" dirty="0"/>
              <a:t>a</a:t>
            </a:r>
            <a:r>
              <a:rPr lang="es-ES" sz="2400" b="1" dirty="0"/>
              <a:t>latas</a:t>
            </a:r>
            <a:r>
              <a:rPr lang="cs-CZ" sz="2400" b="1" dirty="0"/>
              <a:t>kým</a:t>
            </a:r>
            <a:r>
              <a:rPr lang="es-ES" sz="2400" b="1" dirty="0"/>
              <a:t> 5</a:t>
            </a:r>
            <a:r>
              <a:rPr lang="cs-CZ" sz="2400" b="1" dirty="0"/>
              <a:t>,</a:t>
            </a:r>
            <a:r>
              <a:rPr lang="es-ES" sz="2400" b="1" dirty="0"/>
              <a:t>22) nebo nás učí o Ježíši (Jan 15</a:t>
            </a:r>
            <a:r>
              <a:rPr lang="cs-CZ" sz="2400" b="1" dirty="0"/>
              <a:t>,</a:t>
            </a:r>
            <a:r>
              <a:rPr lang="es-ES" sz="2400" b="1" dirty="0"/>
              <a:t>26). Každému z nás také dává to, co potřebujeme, abychom naplnili poslání, které nám bylo na této zemi svěřeno.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315B4A3-2247-CD2E-37F7-2CF92961579B}"/>
              </a:ext>
            </a:extLst>
          </p:cNvPr>
          <p:cNvSpPr txBox="1"/>
          <p:nvPr/>
        </p:nvSpPr>
        <p:spPr>
          <a:xfrm>
            <a:off x="1918698" y="3267663"/>
            <a:ext cx="10030147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/>
              <a:t>Naslouchejme, co nám Bůh říká </a:t>
            </a:r>
            <a:r>
              <a:rPr lang="cs-CZ" sz="2400" b="1" dirty="0"/>
              <a:t>prostřednictvím proroka</a:t>
            </a:r>
            <a:r>
              <a:rPr lang="es-ES" sz="2400" b="1" dirty="0"/>
              <a:t> Zac</a:t>
            </a:r>
            <a:r>
              <a:rPr lang="cs-CZ" sz="2400" b="1" dirty="0"/>
              <a:t>h</a:t>
            </a:r>
            <a:r>
              <a:rPr lang="es-ES" sz="2400" b="1" dirty="0"/>
              <a:t>ar</a:t>
            </a:r>
            <a:r>
              <a:rPr lang="cs-CZ" sz="2400" b="1" dirty="0" err="1"/>
              <a:t>jáše</a:t>
            </a:r>
            <a:r>
              <a:rPr lang="cs-CZ" sz="2400" b="1" dirty="0"/>
              <a:t>:</a:t>
            </a:r>
            <a:r>
              <a:rPr lang="es-ES" sz="2400" b="1" dirty="0"/>
              <a:t> “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Nato mi řekl: "Toto je slovo Hospodinovo k </a:t>
            </a:r>
            <a:r>
              <a:rPr lang="cs-CZ" sz="2000" b="1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Zerubábelovi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: Ne mocí ani silou, nýbrž mým duchem, praví Hospodin zástupů</a:t>
            </a:r>
            <a:r>
              <a:rPr lang="es-ES" sz="2400" b="1" dirty="0"/>
              <a:t>”</a:t>
            </a:r>
            <a:r>
              <a:rPr lang="cs-CZ" sz="2400" b="1" dirty="0"/>
              <a:t> (</a:t>
            </a:r>
            <a:r>
              <a:rPr lang="es-ES" sz="2400" b="1" dirty="0"/>
              <a:t>Zac</a:t>
            </a:r>
            <a:r>
              <a:rPr lang="cs-CZ" sz="2400" b="1" dirty="0"/>
              <a:t>h</a:t>
            </a:r>
            <a:r>
              <a:rPr lang="es-ES" sz="2400" b="1" dirty="0"/>
              <a:t>ar</a:t>
            </a:r>
            <a:r>
              <a:rPr lang="cs-CZ" sz="2400" b="1" dirty="0" err="1"/>
              <a:t>jáš</a:t>
            </a:r>
            <a:r>
              <a:rPr lang="es-ES" sz="2400" b="1" dirty="0"/>
              <a:t> 4</a:t>
            </a:r>
            <a:r>
              <a:rPr lang="cs-CZ" sz="2400" b="1" dirty="0"/>
              <a:t>,</a:t>
            </a:r>
            <a:r>
              <a:rPr lang="es-ES" sz="2400" b="1" dirty="0"/>
              <a:t>6</a:t>
            </a:r>
            <a:r>
              <a:rPr lang="cs-CZ" sz="2400" b="1" dirty="0"/>
              <a:t>)</a:t>
            </a:r>
            <a:r>
              <a:rPr lang="es-ES" sz="2400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sz="2400" b="1" dirty="0" err="1"/>
              <a:t>Jak</a:t>
            </a:r>
            <a:r>
              <a:rPr lang="cs-CZ" sz="2400" b="1" dirty="0"/>
              <a:t> můžeme</a:t>
            </a:r>
            <a:r>
              <a:rPr lang="es-ES" sz="2400" b="1" dirty="0"/>
              <a:t> přijmout Ducha svatého? “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Jestliže tedy vy, ač jste zlí, umíte svým dětem dávat dobré dary, čím spíše váš Otec z nebe dá Ducha svatého těm, kdo ho o to prosí!</a:t>
            </a:r>
            <a:r>
              <a:rPr lang="es-ES" sz="2400" b="1" dirty="0"/>
              <a:t>” (Lu</a:t>
            </a:r>
            <a:r>
              <a:rPr lang="cs-CZ" sz="2400" b="1" dirty="0" err="1"/>
              <a:t>káš</a:t>
            </a:r>
            <a:r>
              <a:rPr lang="es-ES" sz="2400" b="1" dirty="0"/>
              <a:t> 11</a:t>
            </a:r>
            <a:r>
              <a:rPr lang="cs-CZ" sz="2400" b="1" dirty="0"/>
              <a:t>,</a:t>
            </a:r>
            <a:r>
              <a:rPr lang="es-ES" sz="2400" b="1" dirty="0"/>
              <a:t>13).</a:t>
            </a:r>
          </a:p>
          <a:p>
            <a:pPr>
              <a:spcBef>
                <a:spcPts val="600"/>
              </a:spcBef>
            </a:pPr>
            <a:r>
              <a:rPr lang="es-ES" sz="2400" b="1" dirty="0" err="1"/>
              <a:t>Bůh</a:t>
            </a:r>
            <a:r>
              <a:rPr lang="es-ES" sz="2400" b="1" dirty="0"/>
              <a:t> je ochoten dát nám Ducha svatého jen t</a:t>
            </a:r>
            <a:r>
              <a:rPr lang="cs-CZ" sz="2400" b="1" dirty="0" err="1"/>
              <a:t>ehdy</a:t>
            </a:r>
            <a:r>
              <a:rPr lang="cs-CZ" sz="2400" b="1" dirty="0"/>
              <a:t>, když Jej o to požádáme</a:t>
            </a:r>
            <a:r>
              <a:rPr lang="es-ES" sz="2400" b="1" dirty="0"/>
              <a:t>. Proste </a:t>
            </a:r>
            <a:r>
              <a:rPr lang="cs-CZ" sz="2400" b="1" dirty="0"/>
              <a:t>tedy</a:t>
            </a:r>
            <a:r>
              <a:rPr lang="es-ES" sz="2400" b="1" dirty="0"/>
              <a:t> a Duch svatý vám dá to, co potřebujete, abyste splnili své </a:t>
            </a:r>
            <a:r>
              <a:rPr lang="es-ES" sz="2400" b="1" dirty="0" err="1"/>
              <a:t>poslání</a:t>
            </a:r>
            <a:r>
              <a:rPr lang="es-ES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361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D3C8E0F8-6E82-DE1D-686F-DFC9C109E9FA}"/>
              </a:ext>
            </a:extLst>
          </p:cNvPr>
          <p:cNvGrpSpPr/>
          <p:nvPr/>
        </p:nvGrpSpPr>
        <p:grpSpPr>
          <a:xfrm>
            <a:off x="229436" y="264251"/>
            <a:ext cx="7846051" cy="569808"/>
            <a:chOff x="229437" y="264251"/>
            <a:chExt cx="6934200" cy="569808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EE95FDDA-0E55-83C7-4840-AB4BBC826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9437" y="264251"/>
              <a:ext cx="6934200" cy="56980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6CD06797-41F8-8B13-1131-C4C3EE1AA7D4}"/>
                </a:ext>
              </a:extLst>
            </p:cNvPr>
            <p:cNvSpPr txBox="1"/>
            <p:nvPr/>
          </p:nvSpPr>
          <p:spPr>
            <a:xfrm>
              <a:off x="417971" y="363552"/>
              <a:ext cx="6660696" cy="369332"/>
            </a:xfrm>
            <a:prstGeom prst="rect">
              <a:avLst/>
            </a:prstGeom>
            <a:noFill/>
          </p:spPr>
          <p:txBody>
            <a:bodyPr wrap="square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Duch svatý dává poznání, inteligenci, moudrost a </a:t>
              </a:r>
              <a:r>
                <a:rPr lang="es-ES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dovednosti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endParaRPr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BA7255A2-C781-838D-AF85-433C2CCE5636}"/>
              </a:ext>
            </a:extLst>
          </p:cNvPr>
          <p:cNvSpPr txBox="1"/>
          <p:nvPr/>
        </p:nvSpPr>
        <p:spPr>
          <a:xfrm>
            <a:off x="4105274" y="1253514"/>
            <a:ext cx="4054655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6700"/>
            <a:r>
              <a:rPr lang="es-ES" sz="2400" b="1" dirty="0"/>
              <a:t>“H</a:t>
            </a:r>
            <a:r>
              <a:rPr lang="cs-CZ" sz="2400" b="1" dirty="0" err="1"/>
              <a:t>ospodin</a:t>
            </a:r>
            <a:r>
              <a:rPr lang="cs-CZ" sz="2400" b="1" dirty="0"/>
              <a:t> promluvil k</a:t>
            </a:r>
            <a:r>
              <a:rPr lang="es-ES" sz="2400" b="1" dirty="0"/>
              <a:t> Mo</a:t>
            </a:r>
            <a:r>
              <a:rPr lang="cs-CZ" sz="2400" b="1" dirty="0"/>
              <a:t>j-</a:t>
            </a:r>
            <a:r>
              <a:rPr lang="cs-CZ" sz="2400" b="1" dirty="0" err="1"/>
              <a:t>žíšovi</a:t>
            </a:r>
            <a:r>
              <a:rPr lang="es-ES" sz="2400" b="1" dirty="0"/>
              <a:t>: </a:t>
            </a:r>
            <a:r>
              <a:rPr lang="cs-CZ" sz="2400" b="1" dirty="0"/>
              <a:t> Hleď, povolal jsem jménem </a:t>
            </a:r>
            <a:r>
              <a:rPr lang="es-ES" sz="2400" b="1" dirty="0"/>
              <a:t>Mira </a:t>
            </a:r>
            <a:r>
              <a:rPr lang="cs-CZ" sz="2400" b="1" dirty="0"/>
              <a:t> </a:t>
            </a:r>
            <a:r>
              <a:rPr lang="cs-CZ" sz="2400" b="1" dirty="0" err="1"/>
              <a:t>Besaleeda</a:t>
            </a:r>
            <a:r>
              <a:rPr lang="cs-CZ" sz="2400" b="1" dirty="0"/>
              <a:t>,  syna </a:t>
            </a:r>
            <a:r>
              <a:rPr lang="es-ES" sz="2400" b="1" dirty="0"/>
              <a:t> Ur</a:t>
            </a:r>
            <a:r>
              <a:rPr lang="cs-CZ" sz="2400" b="1" dirty="0"/>
              <a:t>í</a:t>
            </a:r>
            <a:r>
              <a:rPr lang="es-ES" sz="2400" b="1" dirty="0"/>
              <a:t>ho</a:t>
            </a:r>
            <a:r>
              <a:rPr lang="cs-CZ" sz="2400" b="1" dirty="0"/>
              <a:t>, vnuka</a:t>
            </a:r>
            <a:r>
              <a:rPr lang="es-ES" sz="2400" b="1" dirty="0"/>
              <a:t> </a:t>
            </a:r>
            <a:r>
              <a:rPr lang="cs-CZ" sz="2400" b="1" dirty="0" err="1"/>
              <a:t>Chú</a:t>
            </a:r>
            <a:r>
              <a:rPr lang="es-ES" sz="2400" b="1" dirty="0"/>
              <a:t>r</a:t>
            </a:r>
            <a:r>
              <a:rPr lang="cs-CZ" sz="2400" b="1" dirty="0"/>
              <a:t>ova</a:t>
            </a:r>
            <a:r>
              <a:rPr lang="es-ES" sz="2400" b="1" dirty="0"/>
              <a:t>, </a:t>
            </a:r>
            <a:r>
              <a:rPr lang="cs-CZ" sz="2400" b="1" dirty="0"/>
              <a:t>   z pokolení </a:t>
            </a:r>
            <a:r>
              <a:rPr lang="cs-CZ" sz="2400" b="1" dirty="0" err="1"/>
              <a:t>Judova</a:t>
            </a:r>
            <a:r>
              <a:rPr lang="cs-CZ" sz="2400" b="1" dirty="0"/>
              <a:t>. Naplnil jsem ho Božím duchem, totiž moudrostí</a:t>
            </a:r>
            <a:r>
              <a:rPr lang="es-ES" sz="2400" b="1" dirty="0"/>
              <a:t>, </a:t>
            </a:r>
            <a:r>
              <a:rPr lang="cs-CZ" sz="2400" b="1" dirty="0"/>
              <a:t>důvtipem a </a:t>
            </a:r>
            <a:r>
              <a:rPr lang="cs-CZ" sz="2400" b="1" dirty="0" err="1"/>
              <a:t>zna-lostí</a:t>
            </a:r>
            <a:r>
              <a:rPr lang="cs-CZ" sz="2400" b="1" dirty="0"/>
              <a:t> každého díla</a:t>
            </a:r>
            <a:r>
              <a:rPr lang="es-ES" sz="2400" b="1" dirty="0"/>
              <a:t> </a:t>
            </a:r>
            <a:r>
              <a:rPr lang="cs-CZ" sz="2400" b="1" dirty="0"/>
              <a:t>pracovat    se zlatem, stříbrem a mědí, </a:t>
            </a:r>
            <a:r>
              <a:rPr lang="es-ES" sz="2400" b="1" dirty="0"/>
              <a:t> </a:t>
            </a:r>
            <a:r>
              <a:rPr lang="cs-CZ" sz="2400" b="1" dirty="0"/>
              <a:t>opracovávat kameny</a:t>
            </a:r>
            <a:r>
              <a:rPr lang="es-ES" sz="2400" b="1" dirty="0"/>
              <a:t> p</a:t>
            </a:r>
            <a:r>
              <a:rPr lang="cs-CZ" sz="2400" b="1" dirty="0"/>
              <a:t>ro </a:t>
            </a:r>
            <a:r>
              <a:rPr lang="cs-CZ" sz="2400" b="1" dirty="0" err="1"/>
              <a:t>vsa-zování</a:t>
            </a:r>
            <a:r>
              <a:rPr lang="cs-CZ" sz="2400" b="1" dirty="0"/>
              <a:t> a obrábět dřevo</a:t>
            </a:r>
            <a:r>
              <a:rPr lang="es-ES" sz="2400" b="1" dirty="0"/>
              <a:t> </a:t>
            </a:r>
            <a:r>
              <a:rPr lang="cs-CZ" sz="2400" b="1" dirty="0"/>
              <a:t>k </a:t>
            </a:r>
            <a:r>
              <a:rPr lang="cs-CZ" sz="2400" b="1" dirty="0" err="1"/>
              <a:t>zho-tovení</a:t>
            </a:r>
            <a:r>
              <a:rPr lang="cs-CZ" sz="2400" b="1" dirty="0"/>
              <a:t> jakéhokoli díla</a:t>
            </a:r>
            <a:r>
              <a:rPr lang="es-ES" sz="2400" b="1" dirty="0"/>
              <a:t>”</a:t>
            </a:r>
          </a:p>
          <a:p>
            <a:r>
              <a:rPr lang="es-ES" sz="2400" b="1" dirty="0"/>
              <a:t>(</a:t>
            </a:r>
            <a:r>
              <a:rPr lang="cs-CZ" sz="2400" b="1" dirty="0"/>
              <a:t>2. Mojžíšova</a:t>
            </a:r>
            <a:r>
              <a:rPr lang="es-ES" sz="2400" b="1" dirty="0"/>
              <a:t> 31</a:t>
            </a:r>
            <a:r>
              <a:rPr lang="cs-CZ" sz="2400" b="1" dirty="0"/>
              <a:t>,</a:t>
            </a:r>
            <a:r>
              <a:rPr lang="es-ES" sz="2400" b="1" dirty="0"/>
              <a:t>1-5)</a:t>
            </a:r>
            <a:r>
              <a:rPr lang="cs-CZ" sz="2400" b="1" dirty="0"/>
              <a:t>.</a:t>
            </a:r>
            <a:endParaRPr lang="es-ES" sz="2400" b="1" dirty="0"/>
          </a:p>
        </p:txBody>
      </p:sp>
      <p:pic>
        <p:nvPicPr>
          <p:cNvPr id="9" name="Imagen 8" descr="Un grupo de personas en una banca de madera&#10;&#10;Descripción generada automáticamente con confianza media">
            <a:extLst>
              <a:ext uri="{FF2B5EF4-FFF2-40B4-BE49-F238E27FC236}">
                <a16:creationId xmlns:a16="http://schemas.microsoft.com/office/drawing/2014/main" id="{0FDCFA6F-061C-6ED4-9FE8-FA48AA781A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507" y="1254770"/>
            <a:ext cx="3883856" cy="26159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Imagen que contiene persona, hombre, sostener, parado&#10;&#10;Descripción generada automáticamente">
            <a:extLst>
              <a:ext uri="{FF2B5EF4-FFF2-40B4-BE49-F238E27FC236}">
                <a16:creationId xmlns:a16="http://schemas.microsoft.com/office/drawing/2014/main" id="{14A06AE6-9F64-E6FC-E523-CB7EE881CA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507" y="4119295"/>
            <a:ext cx="3894541" cy="2615956"/>
          </a:xfrm>
          <a:prstGeom prst="snip2DiagRect">
            <a:avLst>
              <a:gd name="adj1" fmla="val 18793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 descr="Imagen que contiene persona, tabla, interior, hombre&#10;&#10;Descripción generada automáticamente">
            <a:extLst>
              <a:ext uri="{FF2B5EF4-FFF2-40B4-BE49-F238E27FC236}">
                <a16:creationId xmlns:a16="http://schemas.microsoft.com/office/drawing/2014/main" id="{4D0FAF97-0F75-9898-33BA-821D04FE76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01" y="1134006"/>
            <a:ext cx="3883856" cy="2623052"/>
          </a:xfrm>
          <a:prstGeom prst="snip2DiagRect">
            <a:avLst>
              <a:gd name="adj1" fmla="val 18883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 descr="Imagen que contiene persona, hombre, parado, tabla&#10;&#10;Descripción generada automáticamente">
            <a:extLst>
              <a:ext uri="{FF2B5EF4-FFF2-40B4-BE49-F238E27FC236}">
                <a16:creationId xmlns:a16="http://schemas.microsoft.com/office/drawing/2014/main" id="{03AF5A37-2A32-1A33-6F2B-82210AA929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02" y="4007760"/>
            <a:ext cx="3883855" cy="26256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1E26A68-A9A1-42BE-8E0F-AE236D67D2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0924" y="133133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29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edificio, hombre, piedra, parado&#10;&#10;Descripción generada automáticamente">
            <a:extLst>
              <a:ext uri="{FF2B5EF4-FFF2-40B4-BE49-F238E27FC236}">
                <a16:creationId xmlns:a16="http://schemas.microsoft.com/office/drawing/2014/main" id="{D23AB417-7748-CD6A-7BBC-BE01F01101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149223"/>
            <a:ext cx="3695215" cy="6559553"/>
          </a:xfrm>
          <a:prstGeom prst="rect">
            <a:avLst/>
          </a:prstGeom>
          <a:ln w="38100" cap="sq">
            <a:solidFill>
              <a:srgbClr val="694117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E40BADCD-425E-706D-FE8E-F5363559A006}"/>
              </a:ext>
            </a:extLst>
          </p:cNvPr>
          <p:cNvGrpSpPr/>
          <p:nvPr/>
        </p:nvGrpSpPr>
        <p:grpSpPr>
          <a:xfrm>
            <a:off x="3962399" y="73432"/>
            <a:ext cx="2615381" cy="1568555"/>
            <a:chOff x="3962399" y="73432"/>
            <a:chExt cx="2615381" cy="1568555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BB61E872-C543-1CD8-5557-A4E6342BF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399" y="73432"/>
              <a:ext cx="2615381" cy="156855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5C863E8F-02CA-EA86-A5C0-338B56F4E7D8}"/>
                </a:ext>
              </a:extLst>
            </p:cNvPr>
            <p:cNvSpPr txBox="1"/>
            <p:nvPr/>
          </p:nvSpPr>
          <p:spPr>
            <a:xfrm>
              <a:off x="4031224" y="168887"/>
              <a:ext cx="2458066" cy="1184117"/>
            </a:xfrm>
            <a:prstGeom prst="rect">
              <a:avLst/>
            </a:prstGeom>
            <a:noFill/>
          </p:spPr>
          <p:txBody>
            <a:bodyPr wrap="square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s-E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D</a:t>
              </a:r>
              <a:r>
                <a:rPr lang="cs-CZ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ává</a:t>
              </a:r>
              <a:r>
                <a:rPr lang="es-E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 soudc</a:t>
              </a:r>
              <a:r>
                <a:rPr lang="cs-CZ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ům</a:t>
              </a:r>
              <a:r>
                <a:rPr lang="es-E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i moudrost</a:t>
              </a:r>
              <a:r>
                <a:rPr lang="cs-CZ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 a</a:t>
              </a:r>
              <a:br>
                <a:rPr lang="es-E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</a:br>
              <a:r>
                <a:rPr lang="es-E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 </a:t>
              </a:r>
              <a:r>
                <a:rPr lang="cs-CZ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roz</a:t>
              </a:r>
              <a:r>
                <a:rPr lang="es-E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hodno</a:t>
              </a:r>
              <a:r>
                <a:rPr lang="cs-CZ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s</a:t>
              </a:r>
              <a:r>
                <a:rPr lang="es-E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t </a:t>
              </a:r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AAF59CF3-11F0-689D-8A94-94AC0C6A2A07}"/>
              </a:ext>
            </a:extLst>
          </p:cNvPr>
          <p:cNvSpPr txBox="1"/>
          <p:nvPr/>
        </p:nvSpPr>
        <p:spPr>
          <a:xfrm>
            <a:off x="4203817" y="4230023"/>
            <a:ext cx="791198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“</a:t>
            </a:r>
            <a:r>
              <a:rPr lang="cs-CZ" sz="2000" b="1" dirty="0"/>
              <a:t>I úpěli Izraelci k Hospodinu a Hospodin jim povolal vysvoboditele, aby  je vysvobodil, </a:t>
            </a:r>
            <a:r>
              <a:rPr lang="cs-CZ" sz="2000" b="1" dirty="0" err="1"/>
              <a:t>Otníela</a:t>
            </a:r>
            <a:r>
              <a:rPr lang="cs-CZ" sz="2000" b="1" dirty="0"/>
              <a:t>, syna </a:t>
            </a:r>
            <a:r>
              <a:rPr lang="cs-CZ" sz="2000" b="1" dirty="0" err="1"/>
              <a:t>Kenazova</a:t>
            </a:r>
            <a:r>
              <a:rPr lang="cs-CZ" sz="2000" b="1" dirty="0"/>
              <a:t>, mladšího bratra </a:t>
            </a:r>
            <a:r>
              <a:rPr lang="cs-CZ" sz="2000" b="1" dirty="0" err="1"/>
              <a:t>Kálebova</a:t>
            </a:r>
            <a:r>
              <a:rPr lang="cs-CZ" sz="2000" b="1" dirty="0"/>
              <a:t>. Na něm spočinul duch Hospodinův a on se ujal soudu nad Izraelem. Vytrhl do </a:t>
            </a:r>
            <a:r>
              <a:rPr lang="cs-CZ" sz="2000" b="1" dirty="0" err="1"/>
              <a:t>bo</a:t>
            </a:r>
            <a:r>
              <a:rPr lang="cs-CZ" sz="2000" b="1" dirty="0"/>
              <a:t>-je a Hospodin mu vydal do rukou aramejského krále </a:t>
            </a:r>
            <a:r>
              <a:rPr lang="cs-CZ" sz="2000" b="1" dirty="0" err="1"/>
              <a:t>Kúšana</a:t>
            </a:r>
            <a:r>
              <a:rPr lang="cs-CZ" sz="2000" b="1" dirty="0"/>
              <a:t> </a:t>
            </a:r>
            <a:r>
              <a:rPr lang="cs-CZ" sz="2000" b="1" dirty="0" err="1"/>
              <a:t>Rišátajim-ského</a:t>
            </a:r>
            <a:r>
              <a:rPr lang="cs-CZ" sz="2000" b="1" dirty="0"/>
              <a:t>. Na </a:t>
            </a:r>
            <a:r>
              <a:rPr lang="cs-CZ" sz="2000" b="1" dirty="0" err="1"/>
              <a:t>Kúšana</a:t>
            </a:r>
            <a:r>
              <a:rPr lang="cs-CZ" sz="2000" b="1" dirty="0"/>
              <a:t> </a:t>
            </a:r>
            <a:r>
              <a:rPr lang="cs-CZ" sz="2000" b="1" dirty="0" err="1"/>
              <a:t>Rišátajimského</a:t>
            </a:r>
            <a:r>
              <a:rPr lang="cs-CZ" sz="2000" b="1" dirty="0"/>
              <a:t> mocně dolehla jeho ruka.</a:t>
            </a:r>
            <a:r>
              <a:rPr lang="es-ES" sz="2000" b="1" dirty="0"/>
              <a:t>” </a:t>
            </a:r>
            <a:r>
              <a:rPr lang="cs-CZ" sz="2000" b="1" dirty="0"/>
              <a:t>          </a:t>
            </a:r>
            <a:r>
              <a:rPr lang="es-ES" sz="2000" b="1" dirty="0"/>
              <a:t>(</a:t>
            </a:r>
            <a:r>
              <a:rPr lang="cs-CZ" sz="2000" b="1" dirty="0"/>
              <a:t>Soudců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9-10)</a:t>
            </a:r>
          </a:p>
        </p:txBody>
      </p:sp>
      <p:pic>
        <p:nvPicPr>
          <p:cNvPr id="1026" name="Picture 2" descr="Judges 1:1-10 &lt;br/&gt;After the death of Joshua, the Israelites wondered who would lead them. The Lord told them He had delivered the land into the hands of Judah. &lt;br/&gt;The tribes of Judah, along with Simeon, attacked the Canaanites and Perizzites and defeated them. They pursued and captured the Canaanite leader Adonibez-ek and cut off his thumbs and great toes. – Slide 1">
            <a:extLst>
              <a:ext uri="{FF2B5EF4-FFF2-40B4-BE49-F238E27FC236}">
                <a16:creationId xmlns:a16="http://schemas.microsoft.com/office/drawing/2014/main" id="{69FA1FB8-AE2C-70FF-C61C-8D1D0C245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763" y="94076"/>
            <a:ext cx="5278210" cy="3958658"/>
          </a:xfrm>
          <a:prstGeom prst="rect">
            <a:avLst/>
          </a:prstGeom>
          <a:ln w="38100" cap="sq">
            <a:solidFill>
              <a:srgbClr val="694117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AC75D806-9785-4898-D4AF-6FF8B332CF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416" y="430069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13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Pintura de una persona con un paraguas&#10;&#10;Descripción generada automáticamente con confianza media">
            <a:extLst>
              <a:ext uri="{FF2B5EF4-FFF2-40B4-BE49-F238E27FC236}">
                <a16:creationId xmlns:a16="http://schemas.microsoft.com/office/drawing/2014/main" id="{6419530C-0D64-5125-53EC-5F739C654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033" y="163093"/>
            <a:ext cx="5424498" cy="65951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587135A-F2E6-0DA9-ADFC-0AC51E2E1BE2}"/>
              </a:ext>
            </a:extLst>
          </p:cNvPr>
          <p:cNvSpPr txBox="1"/>
          <p:nvPr/>
        </p:nvSpPr>
        <p:spPr>
          <a:xfrm>
            <a:off x="494945" y="864475"/>
            <a:ext cx="599122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“</a:t>
            </a:r>
            <a:r>
              <a:rPr lang="cs-CZ" sz="2000" b="1" dirty="0"/>
              <a:t>Avšak </a:t>
            </a:r>
            <a:r>
              <a:rPr lang="cs-CZ" sz="2000" b="1" dirty="0" err="1"/>
              <a:t>Gedeóna</a:t>
            </a:r>
            <a:r>
              <a:rPr lang="cs-CZ" sz="2000" b="1" dirty="0"/>
              <a:t> vyzbrojil duch Hospodinův a on zatroubil na polnici, a tak svolal k sobě </a:t>
            </a:r>
            <a:r>
              <a:rPr lang="cs-CZ" sz="2000" b="1" dirty="0" err="1"/>
              <a:t>Abíezerovce</a:t>
            </a:r>
            <a:r>
              <a:rPr lang="cs-CZ" sz="2000" b="1" dirty="0"/>
              <a:t>.</a:t>
            </a:r>
          </a:p>
          <a:p>
            <a:r>
              <a:rPr lang="cs-CZ" sz="2000" b="1" dirty="0"/>
              <a:t>35 Rozeslal posly po celém </a:t>
            </a:r>
            <a:r>
              <a:rPr lang="cs-CZ" sz="2000" b="1" dirty="0" err="1"/>
              <a:t>Manasesovi</a:t>
            </a:r>
            <a:r>
              <a:rPr lang="cs-CZ" sz="2000" b="1" dirty="0"/>
              <a:t>, takže i ten byl k němu přivolán. Rozeslal také posly k </a:t>
            </a:r>
            <a:r>
              <a:rPr lang="cs-CZ" sz="2000" b="1" dirty="0" err="1"/>
              <a:t>Ašerovi</a:t>
            </a:r>
            <a:r>
              <a:rPr lang="cs-CZ" sz="2000" b="1" dirty="0"/>
              <a:t>, </a:t>
            </a:r>
            <a:r>
              <a:rPr lang="cs-CZ" sz="2000" b="1" dirty="0" err="1"/>
              <a:t>Zabulónovi</a:t>
            </a:r>
            <a:r>
              <a:rPr lang="cs-CZ" sz="2000" b="1" dirty="0"/>
              <a:t> a </a:t>
            </a:r>
            <a:r>
              <a:rPr lang="cs-CZ" sz="2000" b="1" dirty="0" err="1"/>
              <a:t>Neftalímu</a:t>
            </a:r>
            <a:r>
              <a:rPr lang="cs-CZ" sz="2000" b="1" dirty="0"/>
              <a:t> a oni jim vytáhli naproti</a:t>
            </a:r>
            <a:r>
              <a:rPr lang="es-ES" sz="2000" b="1" dirty="0"/>
              <a:t>” (</a:t>
            </a:r>
            <a:r>
              <a:rPr lang="cs-CZ" sz="2000" b="1" dirty="0"/>
              <a:t>Soudců</a:t>
            </a:r>
            <a:r>
              <a:rPr lang="es-ES" sz="2000" b="1" dirty="0"/>
              <a:t> 6</a:t>
            </a:r>
            <a:r>
              <a:rPr lang="cs-CZ" sz="2000" b="1" dirty="0"/>
              <a:t>,</a:t>
            </a:r>
            <a:r>
              <a:rPr lang="es-ES" sz="2000" b="1" dirty="0"/>
              <a:t>34-35)</a:t>
            </a:r>
            <a:r>
              <a:rPr lang="cs-CZ" sz="2000" b="1" dirty="0"/>
              <a:t>.</a:t>
            </a:r>
            <a:endParaRPr lang="es-ES" sz="2000" b="1" dirty="0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7C39F885-A919-98C5-FF27-3BC0F9C2A8B2}"/>
              </a:ext>
            </a:extLst>
          </p:cNvPr>
          <p:cNvGrpSpPr/>
          <p:nvPr/>
        </p:nvGrpSpPr>
        <p:grpSpPr>
          <a:xfrm>
            <a:off x="77994" y="114501"/>
            <a:ext cx="6369674" cy="585890"/>
            <a:chOff x="116494" y="114501"/>
            <a:chExt cx="6369674" cy="58589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57690F27-61DE-14F2-A548-00F11BF42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494" y="114501"/>
              <a:ext cx="6369674" cy="58589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81D9928B-C23E-8BA1-8353-A0645335BCF7}"/>
                </a:ext>
              </a:extLst>
            </p:cNvPr>
            <p:cNvSpPr txBox="1"/>
            <p:nvPr/>
          </p:nvSpPr>
          <p:spPr>
            <a:xfrm>
              <a:off x="342272" y="192883"/>
              <a:ext cx="5991223" cy="369332"/>
            </a:xfrm>
            <a:prstGeom prst="rect">
              <a:avLst/>
            </a:prstGeom>
            <a:noFill/>
          </p:spPr>
          <p:txBody>
            <a:bodyPr wrap="square">
              <a:prstTxWarp prst="textPlain">
                <a:avLst/>
              </a:prstTxWarp>
              <a:spAutoFit/>
            </a:bodyPr>
            <a:lstStyle/>
            <a:p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Duch svatý obdarovává mocí konat </a:t>
              </a:r>
              <a:r>
                <a:rPr lang="es-ES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své</a:t>
              </a:r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 </a:t>
              </a:r>
              <a:r>
                <a:rPr lang="es-ES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dílo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endParaRPr>
            </a:p>
          </p:txBody>
        </p:sp>
      </p:grpSp>
      <p:pic>
        <p:nvPicPr>
          <p:cNvPr id="15" name="Imagen 14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58045BAA-193B-4B19-5F57-B288553E2C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" r="1472"/>
          <a:stretch/>
        </p:blipFill>
        <p:spPr>
          <a:xfrm>
            <a:off x="600075" y="3046051"/>
            <a:ext cx="4848226" cy="37121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Imagen 7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12C3E4E8-17AE-26D8-39C0-BA5E822107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08" y="930037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3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3000" b="-1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magen que contiene persona, parado, hombre, gente&#10;&#10;Descripción generada automáticamente">
            <a:extLst>
              <a:ext uri="{FF2B5EF4-FFF2-40B4-BE49-F238E27FC236}">
                <a16:creationId xmlns:a16="http://schemas.microsoft.com/office/drawing/2014/main" id="{30FDF388-E3BD-67EC-0A3F-A28D636A4F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B53C171A-7587-26DC-8E5E-ED1638A2D556}"/>
              </a:ext>
            </a:extLst>
          </p:cNvPr>
          <p:cNvGrpSpPr/>
          <p:nvPr/>
        </p:nvGrpSpPr>
        <p:grpSpPr>
          <a:xfrm>
            <a:off x="151991" y="73466"/>
            <a:ext cx="6809247" cy="770980"/>
            <a:chOff x="151991" y="126206"/>
            <a:chExt cx="6809247" cy="710244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6380EE7D-AD40-5485-748E-C841BD267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991" y="126206"/>
              <a:ext cx="6809247" cy="71024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B53A9443-5094-DD4B-798E-4C77284B7651}"/>
                </a:ext>
              </a:extLst>
            </p:cNvPr>
            <p:cNvSpPr txBox="1"/>
            <p:nvPr/>
          </p:nvSpPr>
          <p:spPr>
            <a:xfrm>
              <a:off x="258175" y="196950"/>
              <a:ext cx="6596878" cy="493038"/>
            </a:xfrm>
            <a:prstGeom prst="rect">
              <a:avLst/>
            </a:prstGeom>
            <a:noFill/>
          </p:spPr>
          <p:txBody>
            <a:bodyPr wrap="square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Duch svatý způsobuje, že z našich úst vychází požehnání</a:t>
              </a:r>
              <a:r>
                <a:rPr lang="cs-CZ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.</a:t>
              </a:r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 </a:t>
              </a: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1FA779B6-57A9-675C-F0FD-014DDBACFDDE}"/>
              </a:ext>
            </a:extLst>
          </p:cNvPr>
          <p:cNvSpPr txBox="1"/>
          <p:nvPr/>
        </p:nvSpPr>
        <p:spPr>
          <a:xfrm>
            <a:off x="331991" y="1173220"/>
            <a:ext cx="6809246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 “</a:t>
            </a:r>
            <a:r>
              <a:rPr lang="cs-CZ" sz="2000" b="1" dirty="0" err="1"/>
              <a:t>Bileám</a:t>
            </a:r>
            <a:r>
              <a:rPr lang="cs-CZ" sz="2000" b="1" dirty="0"/>
              <a:t> viděl, že se Hospodinu líbí, aby Izraeli žehnal. </a:t>
            </a:r>
            <a:r>
              <a:rPr lang="cs-CZ" sz="2000" b="1" dirty="0" err="1"/>
              <a:t>Neuchý</a:t>
            </a:r>
            <a:r>
              <a:rPr lang="cs-CZ" sz="2000" b="1" dirty="0"/>
              <a:t>-lil se tedy jako podvakrát předtím k zaklínadlům, nýbrž obrátil se tváří k poušti. Když se </a:t>
            </a:r>
            <a:r>
              <a:rPr lang="cs-CZ" sz="2000" b="1" dirty="0" err="1"/>
              <a:t>Bileám</a:t>
            </a:r>
            <a:r>
              <a:rPr lang="cs-CZ" sz="2000" b="1" dirty="0"/>
              <a:t> rozhlédl, spatřil, jak Izrael </a:t>
            </a:r>
            <a:r>
              <a:rPr lang="cs-CZ" sz="2000" b="1" dirty="0" err="1"/>
              <a:t>tá-boří</a:t>
            </a:r>
            <a:r>
              <a:rPr lang="cs-CZ" sz="2000" b="1" dirty="0"/>
              <a:t> kmen vedle kmene. Tu se ho zmocnil Boží duch a on pro-nesl svou průpověď: "Výrok </a:t>
            </a:r>
            <a:r>
              <a:rPr lang="cs-CZ" sz="2000" b="1" dirty="0" err="1"/>
              <a:t>Bileáma</a:t>
            </a:r>
            <a:r>
              <a:rPr lang="cs-CZ" sz="2000" b="1" dirty="0"/>
              <a:t>, syna </a:t>
            </a:r>
            <a:r>
              <a:rPr lang="cs-CZ" sz="2000" b="1" dirty="0" err="1"/>
              <a:t>Beórova</a:t>
            </a:r>
            <a:r>
              <a:rPr lang="cs-CZ" sz="2000" b="1" dirty="0"/>
              <a:t>, výrok mu-že jasnozřivého, výrok toho, jenž slyší řeč Boží, jenž mívá </a:t>
            </a:r>
            <a:r>
              <a:rPr lang="cs-CZ" sz="2000" b="1" dirty="0" err="1"/>
              <a:t>vi</a:t>
            </a:r>
            <a:r>
              <a:rPr lang="cs-CZ" sz="2000" b="1" dirty="0"/>
              <a:t>-dění od Všemocného; když upadá do vytržení, má odkryté oči. Jak skvělé jsou tvé stany, Jákobe, tvé příbytky, Izraeli! </a:t>
            </a:r>
            <a:r>
              <a:rPr lang="cs-CZ" sz="2000" b="1" dirty="0" err="1"/>
              <a:t>Rozpros-tírají</a:t>
            </a:r>
            <a:r>
              <a:rPr lang="cs-CZ" sz="2000" b="1" dirty="0"/>
              <a:t> se jako úvaly, jako zahrady nad řekou, jako vonné stromo-ví vysázené Hospodinem, jako cedry při vodách. Z jeho věder se řinou vody, jeho símě je hojně zavlažováno, jeho král bude vyvýšen nad </a:t>
            </a:r>
            <a:r>
              <a:rPr lang="cs-CZ" sz="2000" b="1" dirty="0" err="1"/>
              <a:t>Agaga</a:t>
            </a:r>
            <a:r>
              <a:rPr lang="cs-CZ" sz="2000" b="1" dirty="0"/>
              <a:t>, jeho království bude povzneseno.</a:t>
            </a:r>
            <a:r>
              <a:rPr lang="pl-PL" sz="2000" b="1" dirty="0"/>
              <a:t> Bůh, který ho vyvedl z Egypta, je mu jako rohy jednorožců. </a:t>
            </a:r>
            <a:r>
              <a:rPr lang="cs-CZ" sz="2000" b="1" dirty="0"/>
              <a:t>Zhltne pronárody, své protivníky, rozhryže jim kosti, protkne je svými šípy. Stočil se a lehl jako lev, jak lvice. Donutí ho někdo, aby povstal? Kdo ti bude žehnat, buď požehnán, kdo tě bude pro-</a:t>
            </a:r>
            <a:r>
              <a:rPr lang="cs-CZ" sz="2000" b="1" dirty="0" err="1"/>
              <a:t>klínat</a:t>
            </a:r>
            <a:r>
              <a:rPr lang="cs-CZ" sz="2000" b="1" dirty="0"/>
              <a:t>, buď proklet.</a:t>
            </a:r>
            <a:r>
              <a:rPr lang="es-ES" sz="2000" b="1" dirty="0"/>
              <a:t>” (</a:t>
            </a:r>
            <a:r>
              <a:rPr lang="cs-CZ" sz="2000" b="1" dirty="0"/>
              <a:t>4. Mojžíšova</a:t>
            </a:r>
            <a:r>
              <a:rPr lang="es-ES" sz="2000" b="1" dirty="0"/>
              <a:t> 24</a:t>
            </a:r>
            <a:r>
              <a:rPr lang="cs-CZ" sz="2000" b="1" dirty="0"/>
              <a:t>,</a:t>
            </a:r>
            <a:r>
              <a:rPr lang="es-ES" sz="2000" b="1" dirty="0"/>
              <a:t>1-9)</a:t>
            </a:r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56E4F35E-7A85-65F3-4B83-E2453876C3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91" y="1265768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88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1000"/>
            <a:lum/>
          </a:blip>
          <a:srcRect/>
          <a:stretch>
            <a:fillRect l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grupo de personas en uniforme junto a una persona&#10;&#10;Descripción generada automáticamente">
            <a:extLst>
              <a:ext uri="{FF2B5EF4-FFF2-40B4-BE49-F238E27FC236}">
                <a16:creationId xmlns:a16="http://schemas.microsoft.com/office/drawing/2014/main" id="{9254FACA-D849-D53D-B25F-E0043E4ABA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50" y="109533"/>
            <a:ext cx="7715250" cy="43376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1479B8C-BAD9-9110-8798-DC4CF59459C3}"/>
              </a:ext>
            </a:extLst>
          </p:cNvPr>
          <p:cNvSpPr txBox="1"/>
          <p:nvPr/>
        </p:nvSpPr>
        <p:spPr>
          <a:xfrm>
            <a:off x="351270" y="4719937"/>
            <a:ext cx="1192655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b="1" dirty="0"/>
              <a:t>“</a:t>
            </a:r>
            <a:r>
              <a:rPr lang="cs-CZ" sz="1600" b="1" dirty="0"/>
              <a:t>Jistě, můžeš obsadit zemi toho, koho ti podrobí tvůj bůh </a:t>
            </a:r>
            <a:r>
              <a:rPr lang="cs-CZ" sz="1600" b="1" dirty="0" err="1"/>
              <a:t>Kemóš</a:t>
            </a:r>
            <a:r>
              <a:rPr lang="cs-CZ" sz="1600" b="1" dirty="0"/>
              <a:t>. Ale zemi každého, koho před námi vyžene Hospodin, náš Bůh, obsadíme my. Nuže, jsi snad lepší než </a:t>
            </a:r>
            <a:r>
              <a:rPr lang="cs-CZ" sz="1600" b="1" dirty="0" err="1"/>
              <a:t>moábský</a:t>
            </a:r>
            <a:r>
              <a:rPr lang="cs-CZ" sz="1600" b="1" dirty="0"/>
              <a:t> král Balák, syn </a:t>
            </a:r>
            <a:r>
              <a:rPr lang="cs-CZ" sz="1600" b="1" dirty="0" err="1"/>
              <a:t>Sipórův</a:t>
            </a:r>
            <a:r>
              <a:rPr lang="cs-CZ" sz="1600" b="1" dirty="0"/>
              <a:t>? Pustil se on s Izraelem do sporu nebo do boje? Izrael sídlí v </a:t>
            </a:r>
            <a:r>
              <a:rPr lang="cs-CZ" sz="1600" b="1" dirty="0" err="1"/>
              <a:t>Chešbónu</a:t>
            </a:r>
            <a:r>
              <a:rPr lang="cs-CZ" sz="1600" b="1" dirty="0"/>
              <a:t> a jeho vesnicích, v </a:t>
            </a:r>
            <a:r>
              <a:rPr lang="cs-CZ" sz="1600" b="1" dirty="0" err="1"/>
              <a:t>Aróeru</a:t>
            </a:r>
            <a:r>
              <a:rPr lang="cs-CZ" sz="1600" b="1" dirty="0"/>
              <a:t> a jeho vesnicích i ve všech městech při </a:t>
            </a:r>
            <a:r>
              <a:rPr lang="cs-CZ" sz="1600" b="1" dirty="0" err="1"/>
              <a:t>Arnónu</a:t>
            </a:r>
            <a:r>
              <a:rPr lang="cs-CZ" sz="1600" b="1" dirty="0"/>
              <a:t> již tři sta let. Proč jste je za tu dobu nezabrali? Pokud jde o mne, já jsem se proti tobě neprohřešil, avšak ty se dopouštíš zlého vůči mně, když se chystáš proti mně bojovat. Nechť dnes Hospodin rozhodne mezi </a:t>
            </a:r>
            <a:r>
              <a:rPr lang="cs-CZ" sz="1600" b="1" dirty="0" err="1"/>
              <a:t>Iz-raelci</a:t>
            </a:r>
            <a:r>
              <a:rPr lang="cs-CZ" sz="1600" b="1" dirty="0"/>
              <a:t> a </a:t>
            </a:r>
            <a:r>
              <a:rPr lang="cs-CZ" sz="1600" b="1" dirty="0" err="1"/>
              <a:t>Amónovci</a:t>
            </a:r>
            <a:r>
              <a:rPr lang="cs-CZ" sz="1600" b="1" dirty="0"/>
              <a:t> jako soudce!“ Ale král </a:t>
            </a:r>
            <a:r>
              <a:rPr lang="cs-CZ" sz="1600" b="1" dirty="0" err="1"/>
              <a:t>Amónovců</a:t>
            </a:r>
            <a:r>
              <a:rPr lang="cs-CZ" sz="1600" b="1" dirty="0"/>
              <a:t> nechtěl slyšet vzkaz, který mu </a:t>
            </a:r>
            <a:r>
              <a:rPr lang="cs-CZ" sz="1600" b="1" dirty="0" err="1"/>
              <a:t>Jiftách</a:t>
            </a:r>
            <a:r>
              <a:rPr lang="cs-CZ" sz="1600" b="1" dirty="0"/>
              <a:t> poslal. Tu spočinul na </a:t>
            </a:r>
            <a:r>
              <a:rPr lang="cs-CZ" sz="1600" b="1" dirty="0" err="1"/>
              <a:t>Jiftáchovi</a:t>
            </a:r>
            <a:r>
              <a:rPr lang="cs-CZ" sz="1600" b="1" dirty="0"/>
              <a:t> duch Hospodinův a on táhl </a:t>
            </a:r>
            <a:r>
              <a:rPr lang="cs-CZ" sz="1600" b="1" dirty="0" err="1"/>
              <a:t>Gileádem</a:t>
            </a:r>
            <a:r>
              <a:rPr lang="cs-CZ" sz="1600" b="1" dirty="0"/>
              <a:t> a </a:t>
            </a:r>
            <a:r>
              <a:rPr lang="cs-CZ" sz="1600" b="1" dirty="0" err="1"/>
              <a:t>Manasesem</a:t>
            </a:r>
            <a:r>
              <a:rPr lang="cs-CZ" sz="1600" b="1" dirty="0"/>
              <a:t> do </a:t>
            </a:r>
            <a:r>
              <a:rPr lang="cs-CZ" sz="1600" b="1" dirty="0" err="1"/>
              <a:t>Mispy</a:t>
            </a:r>
            <a:r>
              <a:rPr lang="cs-CZ" sz="1600" b="1" dirty="0"/>
              <a:t> </a:t>
            </a:r>
            <a:r>
              <a:rPr lang="cs-CZ" sz="1600" b="1" dirty="0" err="1"/>
              <a:t>gileádské</a:t>
            </a:r>
            <a:r>
              <a:rPr lang="cs-CZ" sz="1600" b="1" dirty="0"/>
              <a:t> a z </a:t>
            </a:r>
            <a:r>
              <a:rPr lang="cs-CZ" sz="1600" b="1" dirty="0" err="1"/>
              <a:t>Mispy</a:t>
            </a:r>
            <a:r>
              <a:rPr lang="cs-CZ" sz="1600" b="1" dirty="0"/>
              <a:t> </a:t>
            </a:r>
            <a:r>
              <a:rPr lang="cs-CZ" sz="1600" b="1" dirty="0" err="1"/>
              <a:t>gileádské</a:t>
            </a:r>
            <a:r>
              <a:rPr lang="cs-CZ" sz="1600" b="1" dirty="0"/>
              <a:t> táhl proti </a:t>
            </a:r>
            <a:r>
              <a:rPr lang="cs-CZ" sz="1600" b="1" dirty="0" err="1"/>
              <a:t>Amónovcům</a:t>
            </a:r>
            <a:r>
              <a:rPr lang="cs-CZ" sz="1600" b="1" dirty="0"/>
              <a:t>. </a:t>
            </a:r>
            <a:r>
              <a:rPr lang="cs-CZ" sz="1600" b="1" dirty="0" err="1"/>
              <a:t>Jiftách</a:t>
            </a:r>
            <a:r>
              <a:rPr lang="cs-CZ" sz="1600" b="1" dirty="0"/>
              <a:t> složil Hospodinu slib: "Vydáš-li mi </a:t>
            </a:r>
            <a:r>
              <a:rPr lang="cs-CZ" sz="1600" b="1" dirty="0" err="1"/>
              <a:t>Amónovce</a:t>
            </a:r>
            <a:r>
              <a:rPr lang="cs-CZ" sz="1600" b="1" dirty="0"/>
              <a:t> opravdu do rukou, ten, kdo mi vyjde naproti z vrat mého domu, až se budu vracet v pokoji od </a:t>
            </a:r>
            <a:r>
              <a:rPr lang="cs-CZ" sz="1600" b="1" dirty="0" err="1"/>
              <a:t>Amónovců</a:t>
            </a:r>
            <a:r>
              <a:rPr lang="cs-CZ" sz="1600" b="1" dirty="0"/>
              <a:t>, bude patřit </a:t>
            </a:r>
            <a:r>
              <a:rPr lang="cs-CZ" sz="1600" b="1" dirty="0" err="1"/>
              <a:t>Hospodi</a:t>
            </a:r>
            <a:r>
              <a:rPr lang="cs-CZ" sz="1600" b="1" dirty="0"/>
              <a:t>-nu a toho obětuji v zápalnou oběť.„ Nato táhl </a:t>
            </a:r>
            <a:r>
              <a:rPr lang="cs-CZ" sz="1600" b="1" dirty="0" err="1"/>
              <a:t>Jiftách</a:t>
            </a:r>
            <a:r>
              <a:rPr lang="cs-CZ" sz="1600" b="1" dirty="0"/>
              <a:t> do boje proti </a:t>
            </a:r>
            <a:r>
              <a:rPr lang="cs-CZ" sz="1600" b="1" dirty="0" err="1"/>
              <a:t>Amónovcům</a:t>
            </a:r>
            <a:r>
              <a:rPr lang="cs-CZ" sz="1600" b="1" dirty="0"/>
              <a:t> a Hospodin mu je vydal do rukou</a:t>
            </a:r>
            <a:r>
              <a:rPr lang="es-ES" sz="1600" b="1" dirty="0"/>
              <a:t>” (</a:t>
            </a:r>
            <a:r>
              <a:rPr lang="cs-CZ" sz="1600" b="1" dirty="0"/>
              <a:t>Soud</a:t>
            </a:r>
            <a:r>
              <a:rPr lang="es-ES" sz="1600" b="1" dirty="0"/>
              <a:t>c</a:t>
            </a:r>
            <a:r>
              <a:rPr lang="cs-CZ" sz="1600" b="1" dirty="0"/>
              <a:t>ů</a:t>
            </a:r>
            <a:r>
              <a:rPr lang="es-ES" sz="1600" b="1" dirty="0"/>
              <a:t> 11</a:t>
            </a:r>
            <a:r>
              <a:rPr lang="cs-CZ" sz="1600" b="1" dirty="0"/>
              <a:t>,</a:t>
            </a:r>
            <a:r>
              <a:rPr lang="es-ES" sz="1600" b="1" dirty="0"/>
              <a:t>27-32)</a:t>
            </a:r>
            <a:r>
              <a:rPr lang="cs-CZ" sz="1600" b="1" dirty="0"/>
              <a:t>.</a:t>
            </a:r>
            <a:endParaRPr lang="es-ES" sz="1600" b="1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17B0BB6F-4C3B-36C3-1B21-A751DC6C1042}"/>
              </a:ext>
            </a:extLst>
          </p:cNvPr>
          <p:cNvGrpSpPr/>
          <p:nvPr/>
        </p:nvGrpSpPr>
        <p:grpSpPr>
          <a:xfrm>
            <a:off x="85118" y="75960"/>
            <a:ext cx="4229708" cy="1124190"/>
            <a:chOff x="85118" y="75960"/>
            <a:chExt cx="4229708" cy="1124190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BCCF2831-B996-BA7F-C71D-F86E01F6F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18" y="75960"/>
              <a:ext cx="4229708" cy="112419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FC7F67F5-DC62-98A0-5410-9794D6F79073}"/>
                </a:ext>
              </a:extLst>
            </p:cNvPr>
            <p:cNvSpPr txBox="1"/>
            <p:nvPr/>
          </p:nvSpPr>
          <p:spPr>
            <a:xfrm>
              <a:off x="228297" y="166684"/>
              <a:ext cx="3962400" cy="784238"/>
            </a:xfrm>
            <a:prstGeom prst="rect">
              <a:avLst/>
            </a:prstGeom>
            <a:noFill/>
          </p:spPr>
          <p:txBody>
            <a:bodyPr wrap="square">
              <a:prstTxWarp prst="textPlain">
                <a:avLst/>
              </a:prstTxWarp>
              <a:spAutoFit/>
            </a:bodyPr>
            <a:lstStyle/>
            <a:p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Činí službu Bohu účinnou, trvalou</a:t>
              </a:r>
              <a:r>
                <a:rPr lang="cs-CZ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 </a:t>
              </a:r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 a </a:t>
              </a:r>
              <a:r>
                <a:rPr lang="es-ES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vítěznou</a:t>
              </a:r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.</a:t>
              </a: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AEADA08B-5407-5454-8DA5-76014E0F86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375" y="1214673"/>
            <a:ext cx="2880570" cy="34549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n 10" descr="Icono&#10;&#10;Descripción generada automáticamente">
            <a:extLst>
              <a:ext uri="{FF2B5EF4-FFF2-40B4-BE49-F238E27FC236}">
                <a16:creationId xmlns:a16="http://schemas.microsoft.com/office/drawing/2014/main" id="{52BC8CFE-68A9-2107-0376-1C414B3E8F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8" y="4669643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2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6180"/>
                    </a14:imgEffect>
                    <a14:imgEffect>
                      <a14:saturation sat="353000"/>
                    </a14:imgEffect>
                    <a14:imgEffect>
                      <a14:brightnessContrast bright="-24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1B1CED54-E42E-0C86-3447-FA0553236C0C}"/>
              </a:ext>
            </a:extLst>
          </p:cNvPr>
          <p:cNvGrpSpPr/>
          <p:nvPr/>
        </p:nvGrpSpPr>
        <p:grpSpPr>
          <a:xfrm>
            <a:off x="369340" y="145504"/>
            <a:ext cx="8404790" cy="765083"/>
            <a:chOff x="369340" y="145504"/>
            <a:chExt cx="7926935" cy="765083"/>
          </a:xfrm>
        </p:grpSpPr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38172942-988E-AF9C-BA03-311F0CBD5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40" y="145504"/>
              <a:ext cx="7926935" cy="76508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B0378D40-889B-9906-0845-76C70C0E57FD}"/>
                </a:ext>
              </a:extLst>
            </p:cNvPr>
            <p:cNvSpPr txBox="1"/>
            <p:nvPr/>
          </p:nvSpPr>
          <p:spPr>
            <a:xfrm>
              <a:off x="656509" y="247650"/>
              <a:ext cx="7490461" cy="490952"/>
            </a:xfrm>
            <a:prstGeom prst="rect">
              <a:avLst/>
            </a:prstGeom>
            <a:noFill/>
          </p:spPr>
          <p:txBody>
            <a:bodyPr wrap="square">
              <a:prstTxWarp prst="textPlain">
                <a:avLst/>
              </a:prstTxWarp>
              <a:spAutoFit/>
            </a:bodyPr>
            <a:lstStyle/>
            <a:p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Zneklidňuje nás, zneklidňuje naši mysl, když si vytváříme plány, </a:t>
              </a:r>
              <a:r>
                <a:rPr lang="cs-CZ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které</a:t>
              </a:r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 máme </a:t>
              </a:r>
              <a:r>
                <a:rPr lang="cs-CZ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uskutečni</a:t>
              </a:r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bon Next LT" panose="02000500000000000000" pitchFamily="2" charset="0"/>
                  <a:cs typeface="Sabon Next LT" panose="02000500000000000000" pitchFamily="2" charset="0"/>
                </a:rPr>
                <a:t>t </a:t>
              </a:r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4A55636E-E6B4-BEA8-E9D4-1001B3D3209C}"/>
              </a:ext>
            </a:extLst>
          </p:cNvPr>
          <p:cNvSpPr txBox="1"/>
          <p:nvPr/>
        </p:nvSpPr>
        <p:spPr>
          <a:xfrm>
            <a:off x="314798" y="1594373"/>
            <a:ext cx="8657752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975">
              <a:spcBef>
                <a:spcPts val="12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 duch Hospodinův ho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[Sa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 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cs-CZ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čal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ponoukat v </a:t>
            </a:r>
            <a:r>
              <a:rPr lang="cs-CZ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Danovském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táboře mezi </a:t>
            </a:r>
            <a:r>
              <a:rPr lang="cs-CZ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Soreou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cs-CZ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Eštaólem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(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Soudců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13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25)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12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cs-CZ" sz="2000" b="1" dirty="0">
                <a:solidFill>
                  <a:schemeClr val="bg1"/>
                </a:solidFill>
              </a:rPr>
              <a:t>Tu přitáhl </a:t>
            </a:r>
            <a:r>
              <a:rPr lang="cs-CZ" sz="2000" b="1" dirty="0" err="1">
                <a:solidFill>
                  <a:schemeClr val="bg1"/>
                </a:solidFill>
              </a:rPr>
              <a:t>Náchaš</a:t>
            </a:r>
            <a:r>
              <a:rPr lang="cs-CZ" sz="2000" b="1" dirty="0">
                <a:solidFill>
                  <a:schemeClr val="bg1"/>
                </a:solidFill>
              </a:rPr>
              <a:t> </a:t>
            </a:r>
            <a:r>
              <a:rPr lang="cs-CZ" sz="2000" b="1" dirty="0" err="1">
                <a:solidFill>
                  <a:schemeClr val="bg1"/>
                </a:solidFill>
              </a:rPr>
              <a:t>Amónský</a:t>
            </a:r>
            <a:r>
              <a:rPr lang="cs-CZ" sz="2000" b="1" dirty="0">
                <a:solidFill>
                  <a:schemeClr val="bg1"/>
                </a:solidFill>
              </a:rPr>
              <a:t> a utábořil se proti </a:t>
            </a:r>
            <a:r>
              <a:rPr lang="cs-CZ" sz="2000" b="1" dirty="0" err="1">
                <a:solidFill>
                  <a:schemeClr val="bg1"/>
                </a:solidFill>
              </a:rPr>
              <a:t>Jábeši</a:t>
            </a:r>
            <a:r>
              <a:rPr lang="cs-CZ" sz="2000" b="1" dirty="0">
                <a:solidFill>
                  <a:schemeClr val="bg1"/>
                </a:solidFill>
              </a:rPr>
              <a:t> v </a:t>
            </a:r>
            <a:r>
              <a:rPr lang="cs-CZ" sz="2000" b="1" dirty="0" err="1">
                <a:solidFill>
                  <a:schemeClr val="bg1"/>
                </a:solidFill>
              </a:rPr>
              <a:t>Gileádu</a:t>
            </a:r>
            <a:r>
              <a:rPr lang="cs-CZ" sz="2000" b="1" dirty="0">
                <a:solidFill>
                  <a:schemeClr val="bg1"/>
                </a:solidFill>
              </a:rPr>
              <a:t>. Všichni </a:t>
            </a:r>
            <a:r>
              <a:rPr lang="cs-CZ" sz="2000" b="1" dirty="0" err="1">
                <a:solidFill>
                  <a:schemeClr val="bg1"/>
                </a:solidFill>
              </a:rPr>
              <a:t>jábešští</a:t>
            </a:r>
            <a:r>
              <a:rPr lang="cs-CZ" sz="2000" b="1" dirty="0">
                <a:solidFill>
                  <a:schemeClr val="bg1"/>
                </a:solidFill>
              </a:rPr>
              <a:t> muži </a:t>
            </a:r>
            <a:r>
              <a:rPr lang="cs-CZ" sz="2000" b="1" dirty="0" err="1">
                <a:solidFill>
                  <a:schemeClr val="bg1"/>
                </a:solidFill>
              </a:rPr>
              <a:t>Náchašovi</a:t>
            </a:r>
            <a:r>
              <a:rPr lang="cs-CZ" sz="2000" b="1" dirty="0">
                <a:solidFill>
                  <a:schemeClr val="bg1"/>
                </a:solidFill>
              </a:rPr>
              <a:t> řekli: "Uzavři s námi smlouvu a budeme tvými otroky.“ </a:t>
            </a:r>
            <a:r>
              <a:rPr lang="cs-CZ" sz="2000" b="1" dirty="0" err="1">
                <a:solidFill>
                  <a:schemeClr val="bg1"/>
                </a:solidFill>
              </a:rPr>
              <a:t>Náchaš</a:t>
            </a:r>
            <a:r>
              <a:rPr lang="cs-CZ" sz="2000" b="1" dirty="0">
                <a:solidFill>
                  <a:schemeClr val="bg1"/>
                </a:solidFill>
              </a:rPr>
              <a:t> </a:t>
            </a:r>
            <a:r>
              <a:rPr lang="cs-CZ" sz="2000" b="1" dirty="0" err="1">
                <a:solidFill>
                  <a:schemeClr val="bg1"/>
                </a:solidFill>
              </a:rPr>
              <a:t>Amónský</a:t>
            </a:r>
            <a:r>
              <a:rPr lang="cs-CZ" sz="2000" b="1" dirty="0">
                <a:solidFill>
                  <a:schemeClr val="bg1"/>
                </a:solidFill>
              </a:rPr>
              <a:t> jim odpověděl: "Uzavřu ji s vámi tím způsobem, že každému z vás vyloupnu pravé oko. Tak uvedu pohanu na celý Izrael." </a:t>
            </a:r>
            <a:r>
              <a:rPr lang="cs-CZ" sz="2000" b="1" dirty="0" err="1">
                <a:solidFill>
                  <a:schemeClr val="bg1"/>
                </a:solidFill>
              </a:rPr>
              <a:t>Jábešští</a:t>
            </a:r>
            <a:r>
              <a:rPr lang="cs-CZ" sz="2000" b="1" dirty="0">
                <a:solidFill>
                  <a:schemeClr val="bg1"/>
                </a:solidFill>
              </a:rPr>
              <a:t> starší mu řekli: "Poskytni nám sedm dní. Rozešleme posly do celého izraelského území. </a:t>
            </a:r>
            <a:r>
              <a:rPr lang="cs-CZ" sz="2000" b="1" dirty="0" err="1">
                <a:solidFill>
                  <a:schemeClr val="bg1"/>
                </a:solidFill>
              </a:rPr>
              <a:t>Nebu</a:t>
            </a:r>
            <a:r>
              <a:rPr lang="cs-CZ" sz="2000" b="1" dirty="0">
                <a:solidFill>
                  <a:schemeClr val="bg1"/>
                </a:solidFill>
              </a:rPr>
              <a:t>-de-</a:t>
            </a:r>
            <a:r>
              <a:rPr lang="cs-CZ" sz="2000" b="1" dirty="0" err="1">
                <a:solidFill>
                  <a:schemeClr val="bg1"/>
                </a:solidFill>
              </a:rPr>
              <a:t>li</a:t>
            </a:r>
            <a:r>
              <a:rPr lang="cs-CZ" sz="2000" b="1" dirty="0">
                <a:solidFill>
                  <a:schemeClr val="bg1"/>
                </a:solidFill>
              </a:rPr>
              <a:t> nikoho, kdo by nás zachránil, vyjdeme k tobě.“ I přišli poslové do </a:t>
            </a:r>
            <a:r>
              <a:rPr lang="cs-CZ" sz="2000" b="1" dirty="0" err="1">
                <a:solidFill>
                  <a:schemeClr val="bg1"/>
                </a:solidFill>
              </a:rPr>
              <a:t>Gibeje</a:t>
            </a:r>
            <a:r>
              <a:rPr lang="cs-CZ" sz="2000" b="1" dirty="0">
                <a:solidFill>
                  <a:schemeClr val="bg1"/>
                </a:solidFill>
              </a:rPr>
              <a:t> Saulovy a přednesli ta slova lidu. Všechen lid se dal do hlasitého pláče. Saul šel právě za dobytkem z pole. Tázal se: "Co je lidu, že pláče?" A oni mu sdělili slova </a:t>
            </a:r>
            <a:r>
              <a:rPr lang="cs-CZ" sz="2000" b="1" dirty="0" err="1">
                <a:solidFill>
                  <a:schemeClr val="bg1"/>
                </a:solidFill>
              </a:rPr>
              <a:t>jábešských</a:t>
            </a:r>
            <a:r>
              <a:rPr lang="cs-CZ" sz="2000" b="1" dirty="0">
                <a:solidFill>
                  <a:schemeClr val="bg1"/>
                </a:solidFill>
              </a:rPr>
              <a:t> mužů. Jakmile Saul ta slova uslyšel, zmocnil se ho duch Boží. Vzplanul nesmírným hněvem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(1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Samuel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11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1-6)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C826C59-1C0A-7943-A8E8-6E5405B7D4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90" t="1792" b="1"/>
          <a:stretch/>
        </p:blipFill>
        <p:spPr>
          <a:xfrm>
            <a:off x="9158830" y="2700635"/>
            <a:ext cx="2940055" cy="19621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8F2C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D2070B0-93E5-EF5F-F243-914800817FF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70" t="2487"/>
          <a:stretch/>
        </p:blipFill>
        <p:spPr>
          <a:xfrm>
            <a:off x="9181225" y="4804223"/>
            <a:ext cx="2917661" cy="1962149"/>
          </a:xfrm>
          <a:prstGeom prst="snip2DiagRect">
            <a:avLst>
              <a:gd name="adj1" fmla="val 15048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E8F2C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Una caricatura de una persona con un perro&#10;&#10;Descripción generada automáticamente con confianza baja">
            <a:extLst>
              <a:ext uri="{FF2B5EF4-FFF2-40B4-BE49-F238E27FC236}">
                <a16:creationId xmlns:a16="http://schemas.microsoft.com/office/drawing/2014/main" id="{21A8D0AD-B120-3D85-70FB-75C223F5DBA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" r="41614"/>
          <a:stretch/>
        </p:blipFill>
        <p:spPr>
          <a:xfrm>
            <a:off x="9365064" y="145504"/>
            <a:ext cx="2100087" cy="2339612"/>
          </a:xfrm>
          <a:prstGeom prst="rect">
            <a:avLst/>
          </a:prstGeom>
          <a:ln w="88900" cap="sq" cmpd="thickThin">
            <a:solidFill>
              <a:srgbClr val="05CE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5" name="Imagen 24" descr="Icono&#10;&#10;Descripción generada automáticamente con confianza media">
            <a:extLst>
              <a:ext uri="{FF2B5EF4-FFF2-40B4-BE49-F238E27FC236}">
                <a16:creationId xmlns:a16="http://schemas.microsoft.com/office/drawing/2014/main" id="{4C11C28C-B501-64B5-4D04-476260DDDC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19" y="1655010"/>
            <a:ext cx="360000" cy="360000"/>
          </a:xfrm>
          <a:prstGeom prst="rect">
            <a:avLst/>
          </a:prstGeom>
        </p:spPr>
      </p:pic>
      <p:pic>
        <p:nvPicPr>
          <p:cNvPr id="26" name="Imagen 25" descr="Icono&#10;&#10;Descripción generada automáticamente con confianza media">
            <a:extLst>
              <a:ext uri="{FF2B5EF4-FFF2-40B4-BE49-F238E27FC236}">
                <a16:creationId xmlns:a16="http://schemas.microsoft.com/office/drawing/2014/main" id="{DAA16AB9-0045-6F9A-A09F-3D2ACEB50A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19" y="2431618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9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577"/>
                    </a14:imgEffect>
                    <a14:imgEffect>
                      <a14:saturation sat="62000"/>
                    </a14:imgEffect>
                    <a14:imgEffect>
                      <a14:brightnessContrast bright="20000" contrast="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F16F781-7EEA-9BBE-9D57-4660972B92B2}"/>
              </a:ext>
            </a:extLst>
          </p:cNvPr>
          <p:cNvSpPr txBox="1"/>
          <p:nvPr/>
        </p:nvSpPr>
        <p:spPr>
          <a:xfrm>
            <a:off x="172811" y="788643"/>
            <a:ext cx="85337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71463"/>
            <a:r>
              <a:rPr lang="cs-CZ" sz="2000" b="1" dirty="0"/>
              <a:t>Tu se ho zmocnil duch Hospodinův, že jej holýma rukama roztrhl jako kůzle. Otci ani matce nepověděl, co udělal</a:t>
            </a:r>
            <a:r>
              <a:rPr lang="es-ES" sz="2000" b="1" dirty="0"/>
              <a:t> </a:t>
            </a:r>
            <a:r>
              <a:rPr lang="es-ES" b="1" dirty="0"/>
              <a:t>(</a:t>
            </a:r>
            <a:r>
              <a:rPr lang="cs-CZ" b="1" dirty="0"/>
              <a:t>So</a:t>
            </a:r>
            <a:r>
              <a:rPr lang="es-ES" b="1" dirty="0"/>
              <a:t>u</a:t>
            </a:r>
            <a:r>
              <a:rPr lang="cs-CZ" b="1" dirty="0"/>
              <a:t>d</a:t>
            </a:r>
            <a:r>
              <a:rPr lang="es-ES" b="1" dirty="0"/>
              <a:t>c</a:t>
            </a:r>
            <a:r>
              <a:rPr lang="cs-CZ" b="1" dirty="0"/>
              <a:t>ů</a:t>
            </a:r>
            <a:r>
              <a:rPr lang="es-ES" b="1" dirty="0"/>
              <a:t> 14</a:t>
            </a:r>
            <a:r>
              <a:rPr lang="cs-CZ" b="1" dirty="0"/>
              <a:t>,</a:t>
            </a:r>
            <a:r>
              <a:rPr lang="es-ES" b="1" dirty="0"/>
              <a:t>6)</a:t>
            </a:r>
            <a:r>
              <a:rPr lang="cs-CZ" b="1" dirty="0"/>
              <a:t>.</a:t>
            </a:r>
            <a:r>
              <a:rPr lang="es-ES" b="1" dirty="0"/>
              <a:t> 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93B18A1A-DE87-02FF-0C2F-75FF4AB47E9D}"/>
              </a:ext>
            </a:extLst>
          </p:cNvPr>
          <p:cNvGrpSpPr/>
          <p:nvPr/>
        </p:nvGrpSpPr>
        <p:grpSpPr>
          <a:xfrm>
            <a:off x="360180" y="134477"/>
            <a:ext cx="7688549" cy="707201"/>
            <a:chOff x="360180" y="134477"/>
            <a:chExt cx="7688549" cy="707201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C7F34E11-F6DD-F89B-9FCB-2E7FB24AB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180" y="134477"/>
              <a:ext cx="7688549" cy="70720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B6858DDF-5B3C-78DB-6504-B1F21778EDBE}"/>
                </a:ext>
              </a:extLst>
            </p:cNvPr>
            <p:cNvSpPr txBox="1"/>
            <p:nvPr/>
          </p:nvSpPr>
          <p:spPr>
            <a:xfrm>
              <a:off x="698574" y="290786"/>
              <a:ext cx="7011760" cy="369332"/>
            </a:xfrm>
            <a:prstGeom prst="rect">
              <a:avLst/>
            </a:prstGeom>
            <a:noFill/>
          </p:spPr>
          <p:txBody>
            <a:bodyPr wrap="square" numCol="1">
              <a:prstTxWarp prst="textPlain">
                <a:avLst/>
              </a:prstTxWarp>
              <a:spAutoFit/>
            </a:bodyPr>
            <a:lstStyle>
              <a:defPPr>
                <a:defRPr lang="es-ES"/>
              </a:defPPr>
              <a:lvl1pPr>
                <a:defRPr>
                  <a:latin typeface="Sabon Next LT" panose="02000500000000000000" pitchFamily="2" charset="0"/>
                  <a:cs typeface="Sabon Next LT" panose="02000500000000000000" pitchFamily="2" charset="0"/>
                </a:defRPr>
              </a:lvl1pPr>
            </a:lstStyle>
            <a:p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Poskytuje nám konkrétní dar</a:t>
              </a:r>
              <a:r>
                <a:rPr lang="cs-CZ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</a:t>
              </a:r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pro </a:t>
              </a:r>
              <a:r>
                <a:rPr lang="es-ES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misii</a:t>
              </a:r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</p:txBody>
        </p:sp>
      </p:grpSp>
      <p:pic>
        <p:nvPicPr>
          <p:cNvPr id="5" name="Imagen 4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86123A4D-1CFE-04EB-421E-A28DF24F5C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r="19141"/>
          <a:stretch/>
        </p:blipFill>
        <p:spPr>
          <a:xfrm>
            <a:off x="8616877" y="113391"/>
            <a:ext cx="1746012" cy="1485900"/>
          </a:xfrm>
          <a:prstGeom prst="rect">
            <a:avLst/>
          </a:prstGeom>
          <a:ln w="38100" cap="sq">
            <a:solidFill>
              <a:srgbClr val="F0DD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5756BD7-F7B3-951D-FFBE-AE73D7A6B3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193" t="7575" r="7362" b="5758"/>
          <a:stretch/>
        </p:blipFill>
        <p:spPr>
          <a:xfrm>
            <a:off x="10571389" y="98728"/>
            <a:ext cx="1447800" cy="1485900"/>
          </a:xfrm>
          <a:prstGeom prst="rect">
            <a:avLst/>
          </a:prstGeom>
          <a:ln w="38100" cap="sq">
            <a:solidFill>
              <a:srgbClr val="F0DD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9A5D1AA-41EE-901C-0958-88F4497268D2}"/>
              </a:ext>
            </a:extLst>
          </p:cNvPr>
          <p:cNvSpPr txBox="1"/>
          <p:nvPr/>
        </p:nvSpPr>
        <p:spPr>
          <a:xfrm>
            <a:off x="2871126" y="2387226"/>
            <a:ext cx="9320873" cy="1902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/>
            <a:r>
              <a:rPr lang="es-ES" b="1" dirty="0"/>
              <a:t>“</a:t>
            </a:r>
            <a:r>
              <a:rPr lang="cs-CZ" b="1" dirty="0"/>
              <a:t>Všichni byli naplněni Duchem svatým a začali ve vytržení mluvit jazyky, jak jim Duch dával promlouvat</a:t>
            </a:r>
            <a:r>
              <a:rPr lang="es-ES" b="1" dirty="0"/>
              <a:t>” (</a:t>
            </a:r>
            <a:r>
              <a:rPr lang="cs-CZ" b="1" dirty="0"/>
              <a:t>Skutky</a:t>
            </a:r>
            <a:r>
              <a:rPr lang="es-ES" b="1" dirty="0"/>
              <a:t> 2</a:t>
            </a:r>
            <a:r>
              <a:rPr lang="cs-CZ" b="1" dirty="0"/>
              <a:t>,</a:t>
            </a:r>
            <a:r>
              <a:rPr lang="es-ES" b="1" dirty="0"/>
              <a:t>4)</a:t>
            </a:r>
            <a:r>
              <a:rPr lang="cs-CZ" b="1" dirty="0"/>
              <a:t>.</a:t>
            </a:r>
            <a:endParaRPr lang="es-ES" b="1" dirty="0"/>
          </a:p>
          <a:p>
            <a:r>
              <a:rPr lang="cs-CZ" sz="1600" b="1" dirty="0"/>
              <a:t>          </a:t>
            </a:r>
            <a:r>
              <a:rPr lang="es-ES" sz="1600" b="1" dirty="0"/>
              <a:t>“</a:t>
            </a:r>
            <a:r>
              <a:rPr lang="cs-CZ" sz="1600" b="1" dirty="0"/>
              <a:t>Nemohu sám unést všechen tento lid, je to nad mé síly. Když už se mnou chceš takto jednat, raději mě           zabij, jestliže jsem u tebe nalezl milost, abych se nemusel dívat na svoje trápení." Hospodin Mojžíšovi odvětil: "</a:t>
            </a:r>
            <a:r>
              <a:rPr lang="cs-CZ" sz="1600" b="1" dirty="0" err="1"/>
              <a:t>Shromažď</a:t>
            </a:r>
            <a:r>
              <a:rPr lang="cs-CZ" sz="1600" b="1" dirty="0"/>
              <a:t> mi sedmdesát mužů z izraelských starších, o nichž víš, že jsou staršími a správci v lidu. Vezmi je ke stanu setkávání, ať se tam postaví s tebou. Sestoupím a budu tam s tebou mluvit. A odeberu       z ducha, který je na tobě, a vložím jej na ně. Ponesou pak břímě lidu s tebou, neponeseš je už sám…</a:t>
            </a:r>
            <a:endParaRPr lang="es-ES" sz="16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1CF3E46-0D62-5B96-1B42-FBFCA0E1324C}"/>
              </a:ext>
            </a:extLst>
          </p:cNvPr>
          <p:cNvSpPr txBox="1"/>
          <p:nvPr/>
        </p:nvSpPr>
        <p:spPr>
          <a:xfrm>
            <a:off x="159726" y="1616276"/>
            <a:ext cx="118725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71463"/>
            <a:r>
              <a:rPr lang="cs-CZ" sz="2000" b="1" dirty="0"/>
              <a:t>Když přišel do </a:t>
            </a:r>
            <a:r>
              <a:rPr lang="cs-CZ" sz="2000" b="1" dirty="0" err="1"/>
              <a:t>Lechí</a:t>
            </a:r>
            <a:r>
              <a:rPr lang="cs-CZ" sz="2000" b="1" dirty="0"/>
              <a:t>, </a:t>
            </a:r>
            <a:r>
              <a:rPr lang="cs-CZ" sz="2000" b="1" dirty="0" err="1"/>
              <a:t>Pelištejci</a:t>
            </a:r>
            <a:r>
              <a:rPr lang="cs-CZ" sz="2000" b="1" dirty="0"/>
              <a:t> ho přivítali válečným pokřikem. Tu se ho zmocnil duch Hospodinův a provazy na jeho pažích byly jako nitě, které sežehl oheň. Pouta mu na rukou povolila</a:t>
            </a:r>
            <a:r>
              <a:rPr lang="es-ES" b="1" dirty="0"/>
              <a:t> (Soudc</a:t>
            </a:r>
            <a:r>
              <a:rPr lang="cs-CZ" b="1" dirty="0"/>
              <a:t>ů</a:t>
            </a:r>
            <a:r>
              <a:rPr lang="es-ES" b="1" dirty="0"/>
              <a:t> 15</a:t>
            </a:r>
            <a:r>
              <a:rPr lang="cs-CZ" b="1" dirty="0"/>
              <a:t>,</a:t>
            </a:r>
            <a:r>
              <a:rPr lang="es-ES" b="1" dirty="0"/>
              <a:t>14)</a:t>
            </a:r>
            <a:r>
              <a:rPr lang="cs-CZ" b="1" dirty="0"/>
              <a:t>.</a:t>
            </a:r>
            <a:r>
              <a:rPr lang="es-ES" b="1" dirty="0"/>
              <a:t> </a:t>
            </a:r>
          </a:p>
        </p:txBody>
      </p:sp>
      <p:pic>
        <p:nvPicPr>
          <p:cNvPr id="13" name="Imagen 12" descr="Imagen que contiene tabla, llenado, entero, grande&#10;&#10;Descripción generada automáticamente">
            <a:extLst>
              <a:ext uri="{FF2B5EF4-FFF2-40B4-BE49-F238E27FC236}">
                <a16:creationId xmlns:a16="http://schemas.microsoft.com/office/drawing/2014/main" id="{73C1AE6A-F6C3-E607-01CE-A06E966779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43"/>
          <a:stretch/>
        </p:blipFill>
        <p:spPr>
          <a:xfrm>
            <a:off x="61954" y="2532877"/>
            <a:ext cx="2695575" cy="1785518"/>
          </a:xfrm>
          <a:prstGeom prst="rect">
            <a:avLst/>
          </a:prstGeom>
          <a:ln w="38100" cap="sq">
            <a:solidFill>
              <a:srgbClr val="B2642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C9C9FAB-6610-4B84-67AD-D587FB77E4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00" y="4549571"/>
            <a:ext cx="4033576" cy="2194047"/>
          </a:xfrm>
          <a:prstGeom prst="rect">
            <a:avLst/>
          </a:prstGeom>
          <a:ln w="38100" cap="sq">
            <a:solidFill>
              <a:srgbClr val="A18EB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agen 17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AB85C80-BDE8-BA9A-E2B0-111950C487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4" y="761976"/>
            <a:ext cx="396000" cy="396000"/>
          </a:xfrm>
          <a:prstGeom prst="rect">
            <a:avLst/>
          </a:prstGeom>
        </p:spPr>
      </p:pic>
      <p:pic>
        <p:nvPicPr>
          <p:cNvPr id="19" name="Imagen 1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58B3724C-0507-493E-E0AC-D5775AF766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4" y="1588104"/>
            <a:ext cx="396000" cy="396000"/>
          </a:xfrm>
          <a:prstGeom prst="rect">
            <a:avLst/>
          </a:prstGeom>
        </p:spPr>
      </p:pic>
      <p:pic>
        <p:nvPicPr>
          <p:cNvPr id="20" name="Imagen 19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012B0F1E-CCB4-883D-F8D9-359D1F1C73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126" y="2420956"/>
            <a:ext cx="396000" cy="396000"/>
          </a:xfrm>
          <a:prstGeom prst="rect">
            <a:avLst/>
          </a:prstGeom>
        </p:spPr>
      </p:pic>
      <p:pic>
        <p:nvPicPr>
          <p:cNvPr id="21" name="Imagen 20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F2E2D95-F3B4-8392-63FD-4C3FA7E30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126" y="2939946"/>
            <a:ext cx="396000" cy="396000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315B844F-1640-47F3-F70A-12D846D93454}"/>
              </a:ext>
            </a:extLst>
          </p:cNvPr>
          <p:cNvSpPr txBox="1"/>
          <p:nvPr/>
        </p:nvSpPr>
        <p:spPr>
          <a:xfrm>
            <a:off x="4228998" y="4334232"/>
            <a:ext cx="7963002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“</a:t>
            </a:r>
            <a:r>
              <a:rPr lang="cs-CZ" sz="2000" b="1" dirty="0"/>
              <a:t>Mojžíš tedy vyšel ven a oznámil Hospodinova slova lidu. Shromáždil sedmdesát mužů ze starších lidu a rozestavil je kolem stanu. Hospodin sestoupil v oblaku, promluvil k němu a odebral z ducha, který byl na něm, a dal jej těm sedmdesáti starším. Sotva na nich duch spočinul, </a:t>
            </a:r>
            <a:r>
              <a:rPr lang="cs-CZ" sz="2000" b="1" dirty="0" err="1"/>
              <a:t>proroko-vali</a:t>
            </a:r>
            <a:r>
              <a:rPr lang="cs-CZ" sz="2000" b="1" dirty="0"/>
              <a:t>, ale potom už nikdy. Dva muži však zůstali v táboře, jeden se </a:t>
            </a:r>
            <a:r>
              <a:rPr lang="cs-CZ" sz="2000" b="1" dirty="0" err="1"/>
              <a:t>jmeno</a:t>
            </a:r>
            <a:r>
              <a:rPr lang="cs-CZ" sz="2000" b="1" dirty="0"/>
              <a:t>-val </a:t>
            </a:r>
            <a:r>
              <a:rPr lang="cs-CZ" sz="2000" b="1" dirty="0" err="1"/>
              <a:t>Eldad</a:t>
            </a:r>
            <a:r>
              <a:rPr lang="cs-CZ" sz="2000" b="1" dirty="0"/>
              <a:t> a druhý </a:t>
            </a:r>
            <a:r>
              <a:rPr lang="cs-CZ" sz="2000" b="1" dirty="0" err="1"/>
              <a:t>Médad</a:t>
            </a:r>
            <a:r>
              <a:rPr lang="cs-CZ" sz="2000" b="1" dirty="0"/>
              <a:t>. I na nich spočinul duch, ačkoliv nepřišli ke sta-nu; byli totiž mezi zapsanými. Ti prorokovali v táboře</a:t>
            </a:r>
            <a:r>
              <a:rPr lang="es-ES" b="1" dirty="0"/>
              <a:t>” </a:t>
            </a:r>
            <a:r>
              <a:rPr lang="cs-CZ" b="1" dirty="0"/>
              <a:t>		      </a:t>
            </a:r>
            <a:r>
              <a:rPr lang="es-ES" b="1" dirty="0"/>
              <a:t>(</a:t>
            </a:r>
            <a:r>
              <a:rPr lang="cs-CZ" b="1" dirty="0"/>
              <a:t>4. Mojžíšova</a:t>
            </a:r>
            <a:r>
              <a:rPr lang="es-ES" b="1" dirty="0"/>
              <a:t> 11</a:t>
            </a:r>
            <a:r>
              <a:rPr lang="cs-CZ" b="1" dirty="0"/>
              <a:t>,</a:t>
            </a:r>
            <a:r>
              <a:rPr lang="es-ES" b="1" dirty="0"/>
              <a:t>14-17</a:t>
            </a:r>
            <a:r>
              <a:rPr lang="cs-CZ" b="1" dirty="0"/>
              <a:t>;</a:t>
            </a:r>
            <a:r>
              <a:rPr lang="es-ES" b="1" dirty="0"/>
              <a:t> 24-26)</a:t>
            </a:r>
            <a:r>
              <a:rPr lang="cs-CZ" b="1" dirty="0"/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7837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uiExpand="1" build="p"/>
      <p:bldP spid="11" grpId="0"/>
      <p:bldP spid="23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4563</TotalTime>
  <Words>3630</Words>
  <Application>Microsoft Office PowerPoint</Application>
  <PresentationFormat>Panorámica</PresentationFormat>
  <Paragraphs>96</Paragraphs>
  <Slides>24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9" baseType="lpstr">
      <vt:lpstr>Calibri</vt:lpstr>
      <vt:lpstr>Sabon Next LT</vt:lpstr>
      <vt:lpstr>Calibri Light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Laveda</dc:creator>
  <cp:lastModifiedBy>Sergio Fustero Carreras</cp:lastModifiedBy>
  <cp:revision>351</cp:revision>
  <dcterms:created xsi:type="dcterms:W3CDTF">2022-10-04T15:48:52Z</dcterms:created>
  <dcterms:modified xsi:type="dcterms:W3CDTF">2023-01-01T16:49:27Z</dcterms:modified>
</cp:coreProperties>
</file>