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7" r:id="rId2"/>
    <p:sldId id="258" r:id="rId3"/>
    <p:sldId id="259" r:id="rId4"/>
    <p:sldId id="271" r:id="rId5"/>
    <p:sldId id="260" r:id="rId6"/>
    <p:sldId id="279" r:id="rId7"/>
    <p:sldId id="261" r:id="rId8"/>
    <p:sldId id="272" r:id="rId9"/>
    <p:sldId id="262" r:id="rId10"/>
    <p:sldId id="274" r:id="rId11"/>
    <p:sldId id="263" r:id="rId12"/>
    <p:sldId id="275" r:id="rId13"/>
    <p:sldId id="264" r:id="rId14"/>
    <p:sldId id="276" r:id="rId15"/>
    <p:sldId id="265" r:id="rId16"/>
    <p:sldId id="277" r:id="rId17"/>
    <p:sldId id="267" r:id="rId18"/>
    <p:sldId id="280" r:id="rId19"/>
    <p:sldId id="268" r:id="rId20"/>
  </p:sldIdLst>
  <p:sldSz cx="12192000" cy="6858000"/>
  <p:notesSz cx="6858000" cy="9144000"/>
  <p:embeddedFontLst>
    <p:embeddedFont>
      <p:font typeface="Algerian" panose="04020705040A02060702" pitchFamily="82" charset="0"/>
      <p:regular r:id="rId22"/>
    </p:embeddedFont>
    <p:embeddedFont>
      <p:font typeface="Baby Darling" panose="020B0604020202020204" charset="0"/>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omic Sans MS" panose="030F0702030302020204" pitchFamily="66" charset="0"/>
      <p:regular r:id="rId30"/>
      <p:bold r:id="rId31"/>
      <p:italic r:id="rId32"/>
      <p:boldItalic r:id="rId33"/>
    </p:embeddedFont>
    <p:embeddedFont>
      <p:font typeface="Impact" panose="020B0806030902050204" pitchFamily="34" charset="0"/>
      <p:regular r:id="rId3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BDD9"/>
    <a:srgbClr val="45161D"/>
    <a:srgbClr val="F4FEAB"/>
    <a:srgbClr val="DDBB65"/>
    <a:srgbClr val="F47A7C"/>
    <a:srgbClr val="B3ACB2"/>
    <a:srgbClr val="D3CFD2"/>
    <a:srgbClr val="5A4735"/>
    <a:srgbClr val="B7B0D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2920" autoAdjust="0"/>
  </p:normalViewPr>
  <p:slideViewPr>
    <p:cSldViewPr snapToGrid="0">
      <p:cViewPr varScale="1">
        <p:scale>
          <a:sx n="95" d="100"/>
          <a:sy n="95" d="100"/>
        </p:scale>
        <p:origin x="10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F4003-D2E2-4FDE-B895-D6118234DEEB}" type="datetimeFigureOut">
              <a:rPr lang="es-ES" smtClean="0"/>
              <a:t>15/01/2023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C1A59-C93F-49C6-A6E1-22A0C067C983}" type="slidenum">
              <a:rPr lang="es-ES" smtClean="0"/>
              <a:t>‹Nº›</a:t>
            </a:fld>
            <a:endParaRPr lang="es-ES"/>
          </a:p>
        </p:txBody>
      </p:sp>
    </p:spTree>
    <p:extLst>
      <p:ext uri="{BB962C8B-B14F-4D97-AF65-F5344CB8AC3E}">
        <p14:creationId xmlns:p14="http://schemas.microsoft.com/office/powerpoint/2010/main" val="221161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DOKONČÍME JEJICH DÍLO</a:t>
            </a:r>
          </a:p>
        </p:txBody>
      </p:sp>
      <p:sp>
        <p:nvSpPr>
          <p:cNvPr id="4" name="Marcador de número de diapositiva 3"/>
          <p:cNvSpPr>
            <a:spLocks noGrp="1"/>
          </p:cNvSpPr>
          <p:nvPr>
            <p:ph type="sldNum" sz="quarter" idx="5"/>
          </p:nvPr>
        </p:nvSpPr>
        <p:spPr/>
        <p:txBody>
          <a:bodyPr/>
          <a:lstStyle/>
          <a:p>
            <a:fld id="{540C1A59-C93F-49C6-A6E1-22A0C067C983}" type="slidenum">
              <a:rPr lang="es-ES" smtClean="0"/>
              <a:t>1</a:t>
            </a:fld>
            <a:endParaRPr lang="es-ES"/>
          </a:p>
        </p:txBody>
      </p:sp>
    </p:spTree>
    <p:extLst>
      <p:ext uri="{BB962C8B-B14F-4D97-AF65-F5344CB8AC3E}">
        <p14:creationId xmlns:p14="http://schemas.microsoft.com/office/powerpoint/2010/main" val="1626404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40C1A59-C93F-49C6-A6E1-22A0C067C983}" type="slidenum">
              <a:rPr lang="es-ES" smtClean="0"/>
              <a:t>17</a:t>
            </a:fld>
            <a:endParaRPr lang="es-ES"/>
          </a:p>
        </p:txBody>
      </p:sp>
    </p:spTree>
    <p:extLst>
      <p:ext uri="{BB962C8B-B14F-4D97-AF65-F5344CB8AC3E}">
        <p14:creationId xmlns:p14="http://schemas.microsoft.com/office/powerpoint/2010/main" val="2145732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Oficiální stránky s jeho knihy (prohlížení a zdarma ke stažení), a životopis: https://egwwritings.org/
Mladá Ellen Harmonová (později Ellen G. Whiteová) měla své první prorocké vidění měsíc po svých sedmnáctých narozeninách a pouhé dva měsíce po zklamání z října 1844. Musela to být dojemná událost. Klečela v modlitbě se čtyřmi dalšími přáteli v domě své drahé přítelkyně, paní Hainsové, v jižním Portlandu ve státě Maine. Těchto pět zasvěcených žen se modlilo v naději, že jim jejich nebeský Otec zjeví důvod, proč Ježíš 22. října nepřišel tak, jak očekávaly. Když se modlili o porozumění a vedení, mladá Elena pocítila Boží moc nad sebou jako nikdy předtím. Arthur W. Spalding řekl:
"V okamžiku ztratila z dohledu lidi kolem sebe, spatřila vidění Boha."
Viděl úzkou, přímou cestu, která se ztratila nad světem a po níž putoval Boží lid do věčného města na onom světě. Za nimi na cestě zářilo zářící světlo, ve kterém mu anděl řekl, že je to "půlnoční volání roku 1844". 22. říjen 1844 byl nazýván Dnem zklamání, ale ve skutečnosti to byl Den Jeho setkání. Ti poutníci na cestě, kteří nespouštěli oči z Ježíše a kráčeli ve světle, které bylo vylito na jeho cestu, šli bezpečně, ale ti, kteří vyvinuli malomyslnost a zbabělost, ztratili svou cestu a padli. Brzy uslyšeli Boží hlas oznamující Druhý příchod Ježíše a pak uviděli malý černý obláček, který se zvětšoval co do velikosti a jasu, až duha nebes zjevila příchod Syna Člověka v Jeho slávě." Stopy pionýrů, s. 65, 66.
Když Elena vyšla z této první vize, jejím přátelům se ulevilo, že si mysleli, že je mrtvá. V plicích neměl dech, oči měl otevřené, ale nic neviděl. Pouze očima své mysli mohl vidět scény vidění. Řekl:
"Nikdy jsem si nemyslel, že znovu přijdu na svět. Když mi dech přišel do těla, nic jsem neslyšel. Všechno bylo temné. Světlo a sláva, na nichž spočinuly mé oči, skryly světlo. Tak to bylo na mnoho hodin. Pak jsem postupně začal rozpoznávat světlo a ptal se, kde je. 'Jste tady v mém domě,' řekl majitel domu. Co? Tady? Nevíte o tom? Pak se mi všechno vrátilo. Je tohle můj domov? Přišel jsem sem znovu? Ach, ta tíha a břemeno, které vstoupilo do mé duše" MS 16, 1894; Posel k Remanentovi, 6.
Brečela jsem, když jsem se ocitla tady, a cítila jsem nostalgii. Viděl jsem lepší svět a on mi poškodil tento., --Life Sketches, str. 67, 68.
Toto je vzácné světlo, které sestra Whiteová obdržela ve svých vizích a které vidíme odrážet se na každé stránce jejích úžasných knih.
Kolik z těchto knih jste přečetli? Můžete jmenovat pět svých knih?
</a:t>
            </a:r>
          </a:p>
        </p:txBody>
      </p:sp>
      <p:sp>
        <p:nvSpPr>
          <p:cNvPr id="4" name="Marcador de número de diapositiva 3"/>
          <p:cNvSpPr>
            <a:spLocks noGrp="1"/>
          </p:cNvSpPr>
          <p:nvPr>
            <p:ph type="sldNum" sz="quarter" idx="5"/>
          </p:nvPr>
        </p:nvSpPr>
        <p:spPr/>
        <p:txBody>
          <a:bodyPr/>
          <a:lstStyle/>
          <a:p>
            <a:fld id="{540C1A59-C93F-49C6-A6E1-22A0C067C983}" type="slidenum">
              <a:rPr lang="es-ES" smtClean="0"/>
              <a:t>18</a:t>
            </a:fld>
            <a:endParaRPr lang="es-ES"/>
          </a:p>
        </p:txBody>
      </p:sp>
    </p:spTree>
    <p:extLst>
      <p:ext uri="{BB962C8B-B14F-4D97-AF65-F5344CB8AC3E}">
        <p14:creationId xmlns:p14="http://schemas.microsoft.com/office/powerpoint/2010/main" val="3318114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40C1A59-C93F-49C6-A6E1-22A0C067C983}" type="slidenum">
              <a:rPr lang="es-ES" smtClean="0"/>
              <a:t>3</a:t>
            </a:fld>
            <a:endParaRPr lang="es-ES"/>
          </a:p>
        </p:txBody>
      </p:sp>
    </p:spTree>
    <p:extLst>
      <p:ext uri="{BB962C8B-B14F-4D97-AF65-F5344CB8AC3E}">
        <p14:creationId xmlns:p14="http://schemas.microsoft.com/office/powerpoint/2010/main" val="262256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V roce 1818 William Miller usoudil, že se Kristus vrátí v roce 1843 nebo 1844, ale váhal to lidem říct, protože si myslel: "Jsem jen farmář a budou si ze mě dělat legraci." A tak se touto záležitostí zabýval dalších patnáct let. Jednoho dne, přesně 2. srpna 1831, slíbil Pánu, že pokud se cesta otevře, půjde. Arthur Spalding vypráví, jak Pán vedl svého synovce Irwinga do svého domu s pozváním, které přijal. "Co myslíš tou otevřenou cestou?" "Že pokud někdo přijde, bez mé iniciativy, a požádá mě, abych vystoupil a oznámil poselství, řekl bych, že cesta je otevřená."
Pak Irving u vchodových dveří promluvil a předal otci poselství: Přijď a ujmi se bohoslužby v kostele v nepřítomnosti místního kazatele." Pojďte a učte náš lid, že Pán přichází. . . . "
William Miller byl ohromen tímto náhlým voláním. Neodpověděl dítěti ani slovo, ale otočil se, přešel zadní dveře, sešel dolů po malém svahu na západní straně a vyšplhal zpátky do javorového lesa, kam se často chodil modlit. Celou cestu mu do uší šeptal hlas: "Jdi a řekni to! Jdi a řekni to! Jdi a řekni to světu!" Ve svém javorovém lese (stále vzpřímené, s několika patriarchy času a několika něžnými stromy) padl na kolena a křičel: "Pane, nemohu jít! Nemůžu! Jsem jen zemědělec, ne kazatel; jak mohu nést poselství jako Noe?" Jediné, co slyšel, bylo: "Porušíš slib tak brzy poté, co jsi ho učinil? Jdi a řekni to světu!
Nakonec to vzdal a zvolal: 'Pane, nevím, jak to mohu udělat, ale jestli půjdeš se mnou, půjdu.'
"Jeho náklad byl odstraněn. Jeho duch stoupal. Skočil, ten klidný, starý farmář středního věku, skákal sem a tam, tleskal rukama a volal: "Sláva, aleluja!"
"Lucie, jeho nejmladší dcera, jeho téměř stálá společnice, ho následovala, když spěchal po cestě; A teď, když jsem stál vedle něho, jsem byl pozorný k jeho činu a jeho triumfu. Ohromena tou explozí, kterou nikdy předtím u svého otce neviděla, běžela zpátky do domu a křičela: "Mami, mami, pojď rychle! Táta je v lese a zbláznil se!" To o něm později říkal svět, ale Lucie přehodnotila svůj úsudek a následovala jeho učení až do konce svých dnů." –Stopy pionýrů, s. 20-22.
Toto je příběh Millerova povolání kázat druhý příchod našeho Pána. Jak mocným kazatelem byl také! Ohleduplný, energický. Jeho služba obrátila tisíce lidí. Očekáváme-li, že nám Pán pomůže připravit se na Jeho příchod a pomůže druhým být připraveni, musíme pilně studovat Bibli a být ve své práci tak věrní, jako byl Miller na přelomu let 1830 a 1840.
</a:t>
            </a:r>
          </a:p>
        </p:txBody>
      </p:sp>
      <p:sp>
        <p:nvSpPr>
          <p:cNvPr id="4" name="Marcador de número de diapositiva 3"/>
          <p:cNvSpPr>
            <a:spLocks noGrp="1"/>
          </p:cNvSpPr>
          <p:nvPr>
            <p:ph type="sldNum" sz="quarter" idx="5"/>
          </p:nvPr>
        </p:nvSpPr>
        <p:spPr/>
        <p:txBody>
          <a:bodyPr/>
          <a:lstStyle/>
          <a:p>
            <a:fld id="{540C1A59-C93F-49C6-A6E1-22A0C067C983}" type="slidenum">
              <a:rPr lang="es-ES" smtClean="0"/>
              <a:t>4</a:t>
            </a:fld>
            <a:endParaRPr lang="es-ES"/>
          </a:p>
        </p:txBody>
      </p:sp>
    </p:spTree>
    <p:extLst>
      <p:ext uri="{BB962C8B-B14F-4D97-AF65-F5344CB8AC3E}">
        <p14:creationId xmlns:p14="http://schemas.microsoft.com/office/powerpoint/2010/main" val="1714841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40C1A59-C93F-49C6-A6E1-22A0C067C983}" type="slidenum">
              <a:rPr lang="es-ES" smtClean="0"/>
              <a:t>5</a:t>
            </a:fld>
            <a:endParaRPr lang="es-ES"/>
          </a:p>
        </p:txBody>
      </p:sp>
    </p:spTree>
    <p:extLst>
      <p:ext uri="{BB962C8B-B14F-4D97-AF65-F5344CB8AC3E}">
        <p14:creationId xmlns:p14="http://schemas.microsoft.com/office/powerpoint/2010/main" val="3455160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Bohoslužba se konala v křesťanském kostele ve Washingtonu v New Hampshire v neděli v zimě roku l844. Předsedal jí pastor Frederich Wheeler, metodista a adventistický kazatel z Hillsboro, do jehož oblasti patřil i tento kostel. Mezi účastníky rozhovoru si všiml dámy středního věku, která seděla na lavičce Daniela Farnswortha, která na něj během bohoslužby nespouštěla jasné oči a zdálo se, že téměř odchází, když prohlásil: Všichni, kdo vyznávají společenství s Kristem v takové službě, by měli být připraveni poslouchat Boha a dodržovat Jeho přikázání ve všech věcech. Chtěl vědět o této dámě. 
O něco později, při návštěvě rodiny, se pastor setkal s paní Raquel Oakesovou, matkou mladého Delight Oakes, učitele školy. Přímo ve svém slově i ve svém pohledu řekl: 
"Vzpomínáte si, pastore Wheelera, že jste řekl, že každý, kdo vyznává Krista, by měl dodržovat všechna Boží přikázání?
-Ano.
Málem jsem na schůzce vstal, abych něco řekl.
- Zdálo se mi. Co chtěl říct?
Chtěl jsem vám říci, že je lepší odstranit stůl svátosti a přikrýt ho ubrusem, dokud nezačnete dodržovat Boží přikázání. Raquel Oakes řekl.
Pastor Wheeler překvapeně seděl. Cítil se trochu apokalypticky, ale byl vděčný, že tato osoba s přímou akcí měla křesťanskou milost čekat na soukromý rozhovor. Že nedodržoval Boží přikázání? Neuposlechl? No jo! Slyšel od této baptistické sestry 7. dne, která sem nedávno přišla, a její silný názor na povinnost křesťanů zachovávat sobotní neděli. To bylo liberální čtvrté přikázání, které mu nyní kázala. 
Bylo to účinné kázání. Frederick Wheeler zanechal přemýšlení. Pokračoval v myšlení a studiu a o několik týdnů později zachovával svou první sobotu a kázal o ní ještě ten den." Kapitáni hostií, str.
107, 108.
</a:t>
            </a:r>
          </a:p>
        </p:txBody>
      </p:sp>
      <p:sp>
        <p:nvSpPr>
          <p:cNvPr id="4" name="Marcador de número de diapositiva 3"/>
          <p:cNvSpPr>
            <a:spLocks noGrp="1"/>
          </p:cNvSpPr>
          <p:nvPr>
            <p:ph type="sldNum" sz="quarter" idx="5"/>
          </p:nvPr>
        </p:nvSpPr>
        <p:spPr/>
        <p:txBody>
          <a:bodyPr/>
          <a:lstStyle/>
          <a:p>
            <a:fld id="{540C1A59-C93F-49C6-A6E1-22A0C067C983}" type="slidenum">
              <a:rPr lang="es-ES" smtClean="0"/>
              <a:t>6</a:t>
            </a:fld>
            <a:endParaRPr lang="es-ES"/>
          </a:p>
        </p:txBody>
      </p:sp>
    </p:spTree>
    <p:extLst>
      <p:ext uri="{BB962C8B-B14F-4D97-AF65-F5344CB8AC3E}">
        <p14:creationId xmlns:p14="http://schemas.microsoft.com/office/powerpoint/2010/main" val="1810438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solidFill>
                  <a:srgbClr val="5A5C5E"/>
                </a:solidFill>
                <a:effectLst/>
                <a:latin typeface="Algerian" panose="04020705040A02060702" pitchFamily="82" charset="0"/>
              </a:rPr>
              <a:t>Někde na prašné cestě zastavil Jaime Springer White svůj kočár tažený koňmi, ve kterém on a jeho žena Ellen G. Whiteová cestovali z Rochesteru ve státě New York do Bangoru ve státě Maine; Bylo to v roce 1852. White zaparkoval ve stínu stromu na oběd, uvázal koně poblíž, kde se mohl pást, vytáhl pero, inkoust a papír. Začal psát pomocí krabičky na oběd jako psacího stolu. Právě na této cestě napsal Jaime White, přijatý učitel, první lekce Sabbath School, z nichž první čtyři byly publikovány v srpnu toho léta v inauguračním vydání The Youth's Instrutor.</a:t>
            </a:r>
            <a:br>
              <a:rPr lang="es-ES" b="0" i="0" dirty="0">
                <a:solidFill>
                  <a:srgbClr val="5A5C5E"/>
                </a:solidFill>
                <a:effectLst/>
                <a:latin typeface="Algerian" panose="04020705040A02060702" pitchFamily="82" charset="0"/>
              </a:rPr>
            </a:br>
            <a:r>
              <a:rPr lang="es-ES" b="0" i="0" dirty="0">
                <a:solidFill>
                  <a:srgbClr val="5A5C5E"/>
                </a:solidFill>
                <a:effectLst/>
                <a:latin typeface="Algerian" panose="04020705040A02060702" pitchFamily="82" charset="0"/>
              </a:rPr>
              <a:t>Pro adventismus to bylo něco jako geneze toho, co je dodnes známo jako "sobotní škola". V roce 1853, jen několik let poté, co byla ve Washingtonu v New Hampshire vytvořena první skupina adventistů, kteří zachovávají Sabat, James White zorganizoval první pravidelnou sobotní školu v Rochesteru ve státě New York. V roce 1852, odhadem neformálních členů ve státě New York, White napsal sérii 19 přednášek, které se objevily v novém učiteli mládeže. Od svého založení se Sabbath School zaměřila na čtyři důrazy, které jsou dodnes prominentní: rozvoj společenství, komunitní dosah, studium Bible a misie v zahraničí. Pevná rovnováha těchto prvků charakterizuje nejdůležitější sobotní školy na světě.
</a:t>
            </a:r>
            <a:endParaRPr lang="es-ES" dirty="0"/>
          </a:p>
        </p:txBody>
      </p:sp>
      <p:sp>
        <p:nvSpPr>
          <p:cNvPr id="4" name="Marcador de número de diapositiva 3"/>
          <p:cNvSpPr>
            <a:spLocks noGrp="1"/>
          </p:cNvSpPr>
          <p:nvPr>
            <p:ph type="sldNum" sz="quarter" idx="5"/>
          </p:nvPr>
        </p:nvSpPr>
        <p:spPr/>
        <p:txBody>
          <a:bodyPr/>
          <a:lstStyle/>
          <a:p>
            <a:fld id="{540C1A59-C93F-49C6-A6E1-22A0C067C983}" type="slidenum">
              <a:rPr lang="es-ES" smtClean="0"/>
              <a:t>8</a:t>
            </a:fld>
            <a:endParaRPr lang="es-ES"/>
          </a:p>
        </p:txBody>
      </p:sp>
    </p:spTree>
    <p:extLst>
      <p:ext uri="{BB962C8B-B14F-4D97-AF65-F5344CB8AC3E}">
        <p14:creationId xmlns:p14="http://schemas.microsoft.com/office/powerpoint/2010/main" val="152038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Uriah Smith byl jedním z průkopníků adventistické církve. Je dobře známý svými výklady o proroctvích, svou rolí během debat v kongresu v roce 1888 a svou rolí ve věroučném vývoji naší církve. Byl také neochvějným zastáncem odluky církve od státu a zuřivým odpůrcem otroctví; Ale věděli jste, že Uriah Smith také vynikal jako vynálezce?
Když mu bylo třináct, byla mu amputována levá noha. Ačkoli v současné době tento typ operace nemusí mít velké komplikace, v polovině devatenáctého století byly věci velmi odlišné. Jak popsal George R. Knight ve svém Úvodu ke spisům Ellen G. Whiteové, v té době byla lékařská péče velmi nejistá. Lékaři získali pouze čtyři až osm měsíců akademické přípravy. Profesí nebyly žádné zdravotní sestry, nemocnice vypadaly jako jatka a používání anestezie se ještě nestalo populárním (s. 465-471). Uříznutí nohy bez utišujícího prostředku na bolest muselo být děsivou věcí. Takže bez anestezie byla Smithova noha odříznuta. Dr. Amos Twitchell provedl operaci za méně než dvacet minut.
Co udělal Smith se svým neštěstím? Šel se zeptat na ulici? Považoval Boha za nespravedlivého, když dovolil, aby mu byla amputována tato část těla? Nic z toho. Místo toho, aby omezil svůj osobní rozvoj, jeho postižení se stalo požehnáním pro jeho život, protože ho přimělo hledat kreativní alternativy, jak se s tím vyrovnat. Vzhledem k tomu, že hrubá umělá noha, která mu byla nabídnuta, se mu nelíbila, kromě toho, že pro něj bylo docela nepohodlné se s ní pohybovat, vynalezl jednu, která měla mnohem větší pružnost v koleni a kotníku. Vynález patentoval v roce 1863 a prodával ho ve velkém množství během americké občanské války.
Šalomoun řekl: "Kdo se odevzdá nějakému problému, neprojevuje sílu ani charakter" (Přísloví 24:10). Uriáš se nevzdal. Tváří v tvář nepřízni osudu prokázal sílu svého charakteru. Máte veškerou božskou pomoc; Takže se nevzdávejte tváří v tvář nepřízni osudu. Kdo ví, jestli z vás neudělá vynálezce!
</a:t>
            </a:r>
          </a:p>
        </p:txBody>
      </p:sp>
      <p:sp>
        <p:nvSpPr>
          <p:cNvPr id="4" name="Marcador de número de diapositiva 3"/>
          <p:cNvSpPr>
            <a:spLocks noGrp="1"/>
          </p:cNvSpPr>
          <p:nvPr>
            <p:ph type="sldNum" sz="quarter" idx="5"/>
          </p:nvPr>
        </p:nvSpPr>
        <p:spPr/>
        <p:txBody>
          <a:bodyPr/>
          <a:lstStyle/>
          <a:p>
            <a:fld id="{540C1A59-C93F-49C6-A6E1-22A0C067C983}" type="slidenum">
              <a:rPr lang="es-ES" smtClean="0"/>
              <a:t>12</a:t>
            </a:fld>
            <a:endParaRPr lang="es-ES"/>
          </a:p>
        </p:txBody>
      </p:sp>
    </p:spTree>
    <p:extLst>
      <p:ext uri="{BB962C8B-B14F-4D97-AF65-F5344CB8AC3E}">
        <p14:creationId xmlns:p14="http://schemas.microsoft.com/office/powerpoint/2010/main" val="2515551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John Nevins Andrews (22. července 1829 – 21. října 1883) byl adventistický kazatel sedmého dne, první oficiální misionář adventistů sedmého dne, spisovatel, redaktor a učenec. Je po něm pojmenována Andrews University (Michigan, USA), univerzita vlastněná a provozovaná Církví adventistů sedmého dne.
Andrews se narodil v Polsku ve státě Maine v roce 1829, v únoru 1843 se stal milleritem a v roce 1845 začal zachovávat sedmý den Sabat. V září 1849 se setkal s Jamesem Whitem a Ellen Whiteovou. Později se Whiteovi nalodili s rodinou Andrewsových.
V roce 1850 začal kočovnou pastorační službu v Nové Anglii a v roce 1853 byl vysvěcen na kněze. Andrews hrál klíčovou roli při zakládání adventistické teologie. Mezi jeho nejpamátnější úspěchy v adventistickém prorockém výkladu patřil rozvoj spojení mezi dvourohou šelmou ze Zjevení a Spojenými státy americkými.
29. října 1856 se Andrews oženil s Angeline Stevens (1824–1872) ve Waukonu v Iowě, kam se rodiny Andrewsových a Stevensových nedávno přestěhovaly. V červnu 1859 odhlasovala konference v Battle Creeku, že Andrews by měl pomáhat J. N. Loughboroughovi při stanové evangelizaci v Michiganu. Do Iowy se vrátil na podzim roku 1860. Během těchto let se mu narodily první dvě děti: Charles (nar. 1857) a Mary (nar. 1861) a Andrews napsal první vydání své nejvýznamnější knihy The History of the Saturday and the First Day of the Week (Historie soboty a prvního dne týdne) (Battle Creek Steam Press, 1859).
</a:t>
            </a:r>
          </a:p>
          <a:p>
            <a:r>
              <a:rPr lang="es-ES" dirty="0"/>
              <a:t>V červnu 1862 John opustil Waukon, aby pracoval s evangelizačním stanem v New Yorku a pomohl založit Newyorskou konferenci. V únoru 1863 se Angeline a její dvě děti přestěhovaly z Iowy, aby se k němu připojily v New Yorku. Další dvě děti se narodily Johnovi a Angeline v New Yorku, kteří zemřeli v dětství na tuberkulózu. V roce 1864 byl John zvolen jako denominační zástupce probošta maršála ve Washingtonu, D.C., aby zajistil uznání církve jako nebojujícího. 14. května 1867 byl Andrews zvolen třetím prezidentem Generální konference (do 18. května 1869), poté se stal redaktorem Review and Herald (1869–1870), nyní Adventist Review.
V roce 1872 Angeline zemřela na mrtvici. John se přestěhoval do South Lancasteru v Massachusetts, kde děti mohly zůstat s rodinou Harrisových. O dva roky později (15. září 1874) byl Jan spolu se svými dvěma přeživšími dětmi, Karlem a Marií, poslán jako první oficiální adventističtí misionáři do Evropy. Andrews pomohl založit vydavatelství ve Švýcarsku a francouzsky psané adventistické noviny Les Signes des Temps (1876). V roce 1878 Mary onemocněla tuberkulózou a zemřela krátce poté, co dorazila na léčení do sanatoria v Battle Creeku.
John pokračoval ve své misionářské práci v Evropě, kde v roce 1883 zemřel na tuberkulózu. Bylo mu 54 let. Je pohřben ve švýcarské Basileji.
</a:t>
            </a:r>
          </a:p>
        </p:txBody>
      </p:sp>
      <p:sp>
        <p:nvSpPr>
          <p:cNvPr id="4" name="Marcador de número de diapositiva 3"/>
          <p:cNvSpPr>
            <a:spLocks noGrp="1"/>
          </p:cNvSpPr>
          <p:nvPr>
            <p:ph type="sldNum" sz="quarter" idx="5"/>
          </p:nvPr>
        </p:nvSpPr>
        <p:spPr/>
        <p:txBody>
          <a:bodyPr/>
          <a:lstStyle/>
          <a:p>
            <a:fld id="{540C1A59-C93F-49C6-A6E1-22A0C067C983}" type="slidenum">
              <a:rPr lang="es-ES" smtClean="0"/>
              <a:t>14</a:t>
            </a:fld>
            <a:endParaRPr lang="es-ES"/>
          </a:p>
        </p:txBody>
      </p:sp>
    </p:spTree>
    <p:extLst>
      <p:ext uri="{BB962C8B-B14F-4D97-AF65-F5344CB8AC3E}">
        <p14:creationId xmlns:p14="http://schemas.microsoft.com/office/powerpoint/2010/main" val="3582947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40C1A59-C93F-49C6-A6E1-22A0C067C983}" type="slidenum">
              <a:rPr lang="es-ES" smtClean="0"/>
              <a:t>16</a:t>
            </a:fld>
            <a:endParaRPr lang="es-ES"/>
          </a:p>
        </p:txBody>
      </p:sp>
    </p:spTree>
    <p:extLst>
      <p:ext uri="{BB962C8B-B14F-4D97-AF65-F5344CB8AC3E}">
        <p14:creationId xmlns:p14="http://schemas.microsoft.com/office/powerpoint/2010/main" val="2981049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B8E9FB-265D-6ABF-B9E4-1F0BFB7393A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AB38CC1-4618-DB55-84AB-225FF11E66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40706F4-84D9-CE30-EB5E-64E2F0CA371F}"/>
              </a:ext>
            </a:extLst>
          </p:cNvPr>
          <p:cNvSpPr>
            <a:spLocks noGrp="1"/>
          </p:cNvSpPr>
          <p:nvPr>
            <p:ph type="dt" sz="half" idx="10"/>
          </p:nvPr>
        </p:nvSpPr>
        <p:spPr/>
        <p:txBody>
          <a:bodyPr/>
          <a:lstStyle/>
          <a:p>
            <a:fld id="{B9762C4A-DF62-4345-AA4B-D5A155A6717D}" type="datetimeFigureOut">
              <a:rPr lang="es-ES" smtClean="0"/>
              <a:t>15/01/2023</a:t>
            </a:fld>
            <a:endParaRPr lang="es-ES"/>
          </a:p>
        </p:txBody>
      </p:sp>
      <p:sp>
        <p:nvSpPr>
          <p:cNvPr id="5" name="Marcador de pie de página 4">
            <a:extLst>
              <a:ext uri="{FF2B5EF4-FFF2-40B4-BE49-F238E27FC236}">
                <a16:creationId xmlns:a16="http://schemas.microsoft.com/office/drawing/2014/main" id="{721AA33A-573D-4A89-32E6-3C8B99E86DB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210B6A-3B56-A16D-25D7-5EED181BB152}"/>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2435285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ADB6C1-E067-3320-AD24-F0651DA37DE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0B9775D-8190-49C5-BA8D-975AA8088E7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E293FF3-40E1-5418-FB52-46A5597CD133}"/>
              </a:ext>
            </a:extLst>
          </p:cNvPr>
          <p:cNvSpPr>
            <a:spLocks noGrp="1"/>
          </p:cNvSpPr>
          <p:nvPr>
            <p:ph type="dt" sz="half" idx="10"/>
          </p:nvPr>
        </p:nvSpPr>
        <p:spPr/>
        <p:txBody>
          <a:bodyPr/>
          <a:lstStyle/>
          <a:p>
            <a:fld id="{B9762C4A-DF62-4345-AA4B-D5A155A6717D}" type="datetimeFigureOut">
              <a:rPr lang="es-ES" smtClean="0"/>
              <a:t>15/01/2023</a:t>
            </a:fld>
            <a:endParaRPr lang="es-ES"/>
          </a:p>
        </p:txBody>
      </p:sp>
      <p:sp>
        <p:nvSpPr>
          <p:cNvPr id="5" name="Marcador de pie de página 4">
            <a:extLst>
              <a:ext uri="{FF2B5EF4-FFF2-40B4-BE49-F238E27FC236}">
                <a16:creationId xmlns:a16="http://schemas.microsoft.com/office/drawing/2014/main" id="{7B946585-54A3-59E9-A01B-CA261F7130E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85E7FD-1B58-940B-9B54-EC94CB748195}"/>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4131263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0EBBC25-5EC7-9680-96E9-7AA9732DCEA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10B6400-AFAC-7553-D4B6-3A0B12CD47E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E36AB53-6184-87B2-4284-933ECA4DB713}"/>
              </a:ext>
            </a:extLst>
          </p:cNvPr>
          <p:cNvSpPr>
            <a:spLocks noGrp="1"/>
          </p:cNvSpPr>
          <p:nvPr>
            <p:ph type="dt" sz="half" idx="10"/>
          </p:nvPr>
        </p:nvSpPr>
        <p:spPr/>
        <p:txBody>
          <a:bodyPr/>
          <a:lstStyle/>
          <a:p>
            <a:fld id="{B9762C4A-DF62-4345-AA4B-D5A155A6717D}" type="datetimeFigureOut">
              <a:rPr lang="es-ES" smtClean="0"/>
              <a:t>15/01/2023</a:t>
            </a:fld>
            <a:endParaRPr lang="es-ES"/>
          </a:p>
        </p:txBody>
      </p:sp>
      <p:sp>
        <p:nvSpPr>
          <p:cNvPr id="5" name="Marcador de pie de página 4">
            <a:extLst>
              <a:ext uri="{FF2B5EF4-FFF2-40B4-BE49-F238E27FC236}">
                <a16:creationId xmlns:a16="http://schemas.microsoft.com/office/drawing/2014/main" id="{193080B5-CF55-BC6D-E0BF-EA604D236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97FC3B-EC0C-414B-67FB-CABA01DBE769}"/>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3772000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0BDBE2-6F2C-8C62-526E-CAB8CB4A765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81C5FFA-2858-BF8C-1D1D-071F3140F58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805F334-6DBC-5E7F-9903-3ECF07BB5941}"/>
              </a:ext>
            </a:extLst>
          </p:cNvPr>
          <p:cNvSpPr>
            <a:spLocks noGrp="1"/>
          </p:cNvSpPr>
          <p:nvPr>
            <p:ph type="dt" sz="half" idx="10"/>
          </p:nvPr>
        </p:nvSpPr>
        <p:spPr/>
        <p:txBody>
          <a:bodyPr/>
          <a:lstStyle/>
          <a:p>
            <a:fld id="{B9762C4A-DF62-4345-AA4B-D5A155A6717D}" type="datetimeFigureOut">
              <a:rPr lang="es-ES" smtClean="0"/>
              <a:t>15/01/2023</a:t>
            </a:fld>
            <a:endParaRPr lang="es-ES"/>
          </a:p>
        </p:txBody>
      </p:sp>
      <p:sp>
        <p:nvSpPr>
          <p:cNvPr id="5" name="Marcador de pie de página 4">
            <a:extLst>
              <a:ext uri="{FF2B5EF4-FFF2-40B4-BE49-F238E27FC236}">
                <a16:creationId xmlns:a16="http://schemas.microsoft.com/office/drawing/2014/main" id="{109623D1-586B-A327-E3C1-AE778035945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A0E438-3F61-312F-CD59-5E7F7B44789B}"/>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211353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BB1AC5-43D4-5F25-3316-0A8EA3BBC41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EA19F4D-BF49-A6E2-73E0-6040BD5600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F4235AE-FED0-7977-DBD8-F35F7FBB7BC2}"/>
              </a:ext>
            </a:extLst>
          </p:cNvPr>
          <p:cNvSpPr>
            <a:spLocks noGrp="1"/>
          </p:cNvSpPr>
          <p:nvPr>
            <p:ph type="dt" sz="half" idx="10"/>
          </p:nvPr>
        </p:nvSpPr>
        <p:spPr/>
        <p:txBody>
          <a:bodyPr/>
          <a:lstStyle/>
          <a:p>
            <a:fld id="{B9762C4A-DF62-4345-AA4B-D5A155A6717D}" type="datetimeFigureOut">
              <a:rPr lang="es-ES" smtClean="0"/>
              <a:t>15/01/2023</a:t>
            </a:fld>
            <a:endParaRPr lang="es-ES"/>
          </a:p>
        </p:txBody>
      </p:sp>
      <p:sp>
        <p:nvSpPr>
          <p:cNvPr id="5" name="Marcador de pie de página 4">
            <a:extLst>
              <a:ext uri="{FF2B5EF4-FFF2-40B4-BE49-F238E27FC236}">
                <a16:creationId xmlns:a16="http://schemas.microsoft.com/office/drawing/2014/main" id="{11123FA5-C27B-D674-E85A-5B95072452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E3B8FDF-CEBE-BDB6-D3D3-94D1654F7751}"/>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191789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ACAA70-E15F-DF97-E633-ECF0B1BFAF6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9D873FE-B0F2-02EF-2EFC-A3AAB629282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95F6ED1-4034-8058-3F2F-5E03FB888B7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95273AF-E013-485C-3520-EF8BEEB3B2BE}"/>
              </a:ext>
            </a:extLst>
          </p:cNvPr>
          <p:cNvSpPr>
            <a:spLocks noGrp="1"/>
          </p:cNvSpPr>
          <p:nvPr>
            <p:ph type="dt" sz="half" idx="10"/>
          </p:nvPr>
        </p:nvSpPr>
        <p:spPr/>
        <p:txBody>
          <a:bodyPr/>
          <a:lstStyle/>
          <a:p>
            <a:fld id="{B9762C4A-DF62-4345-AA4B-D5A155A6717D}" type="datetimeFigureOut">
              <a:rPr lang="es-ES" smtClean="0"/>
              <a:t>15/01/2023</a:t>
            </a:fld>
            <a:endParaRPr lang="es-ES"/>
          </a:p>
        </p:txBody>
      </p:sp>
      <p:sp>
        <p:nvSpPr>
          <p:cNvPr id="6" name="Marcador de pie de página 5">
            <a:extLst>
              <a:ext uri="{FF2B5EF4-FFF2-40B4-BE49-F238E27FC236}">
                <a16:creationId xmlns:a16="http://schemas.microsoft.com/office/drawing/2014/main" id="{67659800-EA38-6C44-9005-5C2EE9B5D63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29A57D2-A173-F6A5-F99A-6F5C9765B6D0}"/>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23134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E6F58A-ACA9-2FF3-C6D4-C622BF9AA74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D1F38AD-0955-88D3-2C7F-CDC6F2AFE7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A95BBDB-49E6-93B5-6160-E71A3271647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3384E7-5CFF-A0A6-6094-3E47F7CE14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635E00C-28F8-D1D2-5E84-1E2FD6BED79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F9E7651-BC63-D5F3-1EB0-F26BD65F8DB3}"/>
              </a:ext>
            </a:extLst>
          </p:cNvPr>
          <p:cNvSpPr>
            <a:spLocks noGrp="1"/>
          </p:cNvSpPr>
          <p:nvPr>
            <p:ph type="dt" sz="half" idx="10"/>
          </p:nvPr>
        </p:nvSpPr>
        <p:spPr/>
        <p:txBody>
          <a:bodyPr/>
          <a:lstStyle/>
          <a:p>
            <a:fld id="{B9762C4A-DF62-4345-AA4B-D5A155A6717D}" type="datetimeFigureOut">
              <a:rPr lang="es-ES" smtClean="0"/>
              <a:t>15/01/2023</a:t>
            </a:fld>
            <a:endParaRPr lang="es-ES"/>
          </a:p>
        </p:txBody>
      </p:sp>
      <p:sp>
        <p:nvSpPr>
          <p:cNvPr id="8" name="Marcador de pie de página 7">
            <a:extLst>
              <a:ext uri="{FF2B5EF4-FFF2-40B4-BE49-F238E27FC236}">
                <a16:creationId xmlns:a16="http://schemas.microsoft.com/office/drawing/2014/main" id="{388CA007-3039-D181-2591-8041B88BF5B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570FA8D-FFC8-FCC3-AEC4-C5D0CF092FE2}"/>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349223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A34691-E34B-C0B4-F1B4-CADF8CD485D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39E3EE2-3FA0-534F-624C-F11B1BC8E71B}"/>
              </a:ext>
            </a:extLst>
          </p:cNvPr>
          <p:cNvSpPr>
            <a:spLocks noGrp="1"/>
          </p:cNvSpPr>
          <p:nvPr>
            <p:ph type="dt" sz="half" idx="10"/>
          </p:nvPr>
        </p:nvSpPr>
        <p:spPr/>
        <p:txBody>
          <a:bodyPr/>
          <a:lstStyle/>
          <a:p>
            <a:fld id="{B9762C4A-DF62-4345-AA4B-D5A155A6717D}" type="datetimeFigureOut">
              <a:rPr lang="es-ES" smtClean="0"/>
              <a:t>15/01/2023</a:t>
            </a:fld>
            <a:endParaRPr lang="es-ES"/>
          </a:p>
        </p:txBody>
      </p:sp>
      <p:sp>
        <p:nvSpPr>
          <p:cNvPr id="4" name="Marcador de pie de página 3">
            <a:extLst>
              <a:ext uri="{FF2B5EF4-FFF2-40B4-BE49-F238E27FC236}">
                <a16:creationId xmlns:a16="http://schemas.microsoft.com/office/drawing/2014/main" id="{EE48677B-0B03-6A37-BC1A-BDC1205BFBD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14E6761-2637-78E1-ABA1-B61990B1649E}"/>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36496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6D0CC95-4F79-3277-D6CB-C958136A16AD}"/>
              </a:ext>
            </a:extLst>
          </p:cNvPr>
          <p:cNvSpPr>
            <a:spLocks noGrp="1"/>
          </p:cNvSpPr>
          <p:nvPr>
            <p:ph type="dt" sz="half" idx="10"/>
          </p:nvPr>
        </p:nvSpPr>
        <p:spPr/>
        <p:txBody>
          <a:bodyPr/>
          <a:lstStyle/>
          <a:p>
            <a:fld id="{B9762C4A-DF62-4345-AA4B-D5A155A6717D}" type="datetimeFigureOut">
              <a:rPr lang="es-ES" smtClean="0"/>
              <a:t>15/01/2023</a:t>
            </a:fld>
            <a:endParaRPr lang="es-ES"/>
          </a:p>
        </p:txBody>
      </p:sp>
      <p:sp>
        <p:nvSpPr>
          <p:cNvPr id="3" name="Marcador de pie de página 2">
            <a:extLst>
              <a:ext uri="{FF2B5EF4-FFF2-40B4-BE49-F238E27FC236}">
                <a16:creationId xmlns:a16="http://schemas.microsoft.com/office/drawing/2014/main" id="{9E04C25C-2EB1-BF4F-CDC0-77FEA9BA326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AE08074-FDD9-68DE-638B-2C738700C9AC}"/>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2459018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5F4C8D-4FDD-F5E2-1A77-579FD8EB491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3143ABB-8D78-B7B9-E8C8-C7833BA411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0D419B3-2915-4F6D-A8B8-0D4055AFB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C393DC3-16CC-466B-26A7-EFEC018331F1}"/>
              </a:ext>
            </a:extLst>
          </p:cNvPr>
          <p:cNvSpPr>
            <a:spLocks noGrp="1"/>
          </p:cNvSpPr>
          <p:nvPr>
            <p:ph type="dt" sz="half" idx="10"/>
          </p:nvPr>
        </p:nvSpPr>
        <p:spPr/>
        <p:txBody>
          <a:bodyPr/>
          <a:lstStyle/>
          <a:p>
            <a:fld id="{B9762C4A-DF62-4345-AA4B-D5A155A6717D}" type="datetimeFigureOut">
              <a:rPr lang="es-ES" smtClean="0"/>
              <a:t>15/01/2023</a:t>
            </a:fld>
            <a:endParaRPr lang="es-ES"/>
          </a:p>
        </p:txBody>
      </p:sp>
      <p:sp>
        <p:nvSpPr>
          <p:cNvPr id="6" name="Marcador de pie de página 5">
            <a:extLst>
              <a:ext uri="{FF2B5EF4-FFF2-40B4-BE49-F238E27FC236}">
                <a16:creationId xmlns:a16="http://schemas.microsoft.com/office/drawing/2014/main" id="{164A5BE0-1540-3349-6C42-81CF2F71F0A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0F2675-EF6F-2E18-A3A0-5B8AA2C43C63}"/>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355634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2061A9-F2BE-2630-123E-C9CE40E7590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2E7406C-FD07-28B6-BA6A-54D85ADD2E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940F3A8-849C-1189-8548-E48FF7B8D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A183884-29F1-D6B5-76C1-95F8AF69D453}"/>
              </a:ext>
            </a:extLst>
          </p:cNvPr>
          <p:cNvSpPr>
            <a:spLocks noGrp="1"/>
          </p:cNvSpPr>
          <p:nvPr>
            <p:ph type="dt" sz="half" idx="10"/>
          </p:nvPr>
        </p:nvSpPr>
        <p:spPr/>
        <p:txBody>
          <a:bodyPr/>
          <a:lstStyle/>
          <a:p>
            <a:fld id="{B9762C4A-DF62-4345-AA4B-D5A155A6717D}" type="datetimeFigureOut">
              <a:rPr lang="es-ES" smtClean="0"/>
              <a:t>15/01/2023</a:t>
            </a:fld>
            <a:endParaRPr lang="es-ES"/>
          </a:p>
        </p:txBody>
      </p:sp>
      <p:sp>
        <p:nvSpPr>
          <p:cNvPr id="6" name="Marcador de pie de página 5">
            <a:extLst>
              <a:ext uri="{FF2B5EF4-FFF2-40B4-BE49-F238E27FC236}">
                <a16:creationId xmlns:a16="http://schemas.microsoft.com/office/drawing/2014/main" id="{704380F1-26AF-64D1-6267-F3019F221F0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ADE9D9-F13B-89D3-3BA5-22D2C58FDCA2}"/>
              </a:ext>
            </a:extLst>
          </p:cNvPr>
          <p:cNvSpPr>
            <a:spLocks noGrp="1"/>
          </p:cNvSpPr>
          <p:nvPr>
            <p:ph type="sldNum" sz="quarter" idx="12"/>
          </p:nvPr>
        </p:nvSpPr>
        <p:spPr/>
        <p:txBody>
          <a:bodyPr/>
          <a:lstStyle/>
          <a:p>
            <a:fld id="{FACDEF4C-34D1-4D0E-BDD5-A8056281753B}" type="slidenum">
              <a:rPr lang="es-ES" smtClean="0"/>
              <a:t>‹Nº›</a:t>
            </a:fld>
            <a:endParaRPr lang="es-ES"/>
          </a:p>
        </p:txBody>
      </p:sp>
    </p:spTree>
    <p:extLst>
      <p:ext uri="{BB962C8B-B14F-4D97-AF65-F5344CB8AC3E}">
        <p14:creationId xmlns:p14="http://schemas.microsoft.com/office/powerpoint/2010/main" val="4189599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050F253-DC38-D449-D77E-054C1FEF76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CEE5E1-9FC8-22AC-B79E-B0FC5E0576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D776A97-75B4-8911-DD49-49838C68F8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62C4A-DF62-4345-AA4B-D5A155A6717D}" type="datetimeFigureOut">
              <a:rPr lang="es-ES" smtClean="0"/>
              <a:t>15/01/2023</a:t>
            </a:fld>
            <a:endParaRPr lang="es-ES"/>
          </a:p>
        </p:txBody>
      </p:sp>
      <p:sp>
        <p:nvSpPr>
          <p:cNvPr id="5" name="Marcador de pie de página 4">
            <a:extLst>
              <a:ext uri="{FF2B5EF4-FFF2-40B4-BE49-F238E27FC236}">
                <a16:creationId xmlns:a16="http://schemas.microsoft.com/office/drawing/2014/main" id="{093CADF2-A3A6-362F-D815-D168493501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3E68462-1B62-5064-51E3-11159FE15E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CDEF4C-34D1-4D0E-BDD5-A8056281753B}" type="slidenum">
              <a:rPr lang="es-ES" smtClean="0"/>
              <a:t>‹Nº›</a:t>
            </a:fld>
            <a:endParaRPr lang="es-ES"/>
          </a:p>
        </p:txBody>
      </p:sp>
    </p:spTree>
    <p:extLst>
      <p:ext uri="{BB962C8B-B14F-4D97-AF65-F5344CB8AC3E}">
        <p14:creationId xmlns:p14="http://schemas.microsoft.com/office/powerpoint/2010/main" val="1570935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tif"/><Relationship Id="rId5" Type="http://schemas.openxmlformats.org/officeDocument/2006/relationships/image" Target="../media/image5.ti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1711"/>
        </a:solidFill>
        <a:effectLst/>
      </p:bgPr>
    </p:bg>
    <p:spTree>
      <p:nvGrpSpPr>
        <p:cNvPr id="1" name=""/>
        <p:cNvGrpSpPr/>
        <p:nvPr/>
      </p:nvGrpSpPr>
      <p:grpSpPr>
        <a:xfrm>
          <a:off x="0" y="0"/>
          <a:ext cx="0" cy="0"/>
          <a:chOff x="0" y="0"/>
          <a:chExt cx="0" cy="0"/>
        </a:xfrm>
      </p:grpSpPr>
      <p:pic>
        <p:nvPicPr>
          <p:cNvPr id="9" name="Imagen 8" descr="Interfaz de usuario gráfica, Aplicación, Teams&#10;&#10;Descripción generada automáticamente">
            <a:extLst>
              <a:ext uri="{FF2B5EF4-FFF2-40B4-BE49-F238E27FC236}">
                <a16:creationId xmlns:a16="http://schemas.microsoft.com/office/drawing/2014/main" id="{92EFD4BB-07C6-6900-8C9C-DA8F7E452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 y="1256815"/>
            <a:ext cx="12196128" cy="5601185"/>
          </a:xfrm>
          <a:prstGeom prst="rect">
            <a:avLst/>
          </a:prstGeom>
        </p:spPr>
      </p:pic>
      <p:sp>
        <p:nvSpPr>
          <p:cNvPr id="3" name="CuadroTexto 2">
            <a:extLst>
              <a:ext uri="{FF2B5EF4-FFF2-40B4-BE49-F238E27FC236}">
                <a16:creationId xmlns:a16="http://schemas.microsoft.com/office/drawing/2014/main" id="{3D6F2A57-A576-B4A8-4EB8-D1001F52521C}"/>
              </a:ext>
            </a:extLst>
          </p:cNvPr>
          <p:cNvSpPr txBox="1"/>
          <p:nvPr/>
        </p:nvSpPr>
        <p:spPr>
          <a:xfrm>
            <a:off x="132919" y="4575749"/>
            <a:ext cx="11922034" cy="2050872"/>
          </a:xfrm>
          <a:prstGeom prst="rect">
            <a:avLst/>
          </a:prstGeom>
          <a:noFill/>
        </p:spPr>
        <p:txBody>
          <a:bodyPr wrap="square">
            <a:prstTxWarp prst="textChevron">
              <a:avLst/>
            </a:prstTxWarp>
            <a:spAutoFit/>
          </a:bodyPr>
          <a:lstStyle/>
          <a:p>
            <a:pPr algn="ctr"/>
            <a:r>
              <a:rPr lang="es-ES" sz="4000" b="1" cap="small" dirty="0">
                <a:solidFill>
                  <a:schemeClr val="bg1"/>
                </a:solidFill>
              </a:rPr>
              <a:t>DOKONČÍME JEJICH DÍLO</a:t>
            </a:r>
          </a:p>
          <a:p>
            <a:pPr algn="ctr"/>
            <a:endParaRPr lang="es-ES" sz="4000" b="1" cap="small" dirty="0">
              <a:solidFill>
                <a:schemeClr val="bg1"/>
              </a:solidFill>
            </a:endParaRPr>
          </a:p>
        </p:txBody>
      </p:sp>
    </p:spTree>
    <p:extLst>
      <p:ext uri="{BB962C8B-B14F-4D97-AF65-F5344CB8AC3E}">
        <p14:creationId xmlns:p14="http://schemas.microsoft.com/office/powerpoint/2010/main" val="341548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7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3ACB2"/>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643A7D4-8492-E3CE-8193-6A3BAC5970D4}"/>
              </a:ext>
            </a:extLst>
          </p:cNvPr>
          <p:cNvSpPr txBox="1"/>
          <p:nvPr/>
        </p:nvSpPr>
        <p:spPr>
          <a:xfrm>
            <a:off x="0" y="6411754"/>
            <a:ext cx="12192000" cy="369332"/>
          </a:xfrm>
          <a:prstGeom prst="rect">
            <a:avLst/>
          </a:prstGeom>
          <a:noFill/>
        </p:spPr>
        <p:txBody>
          <a:bodyPr wrap="square">
            <a:spAutoFit/>
          </a:bodyPr>
          <a:lstStyle/>
          <a:p>
            <a:pPr algn="ctr"/>
            <a:r>
              <a:rPr lang="es-ES" b="1" dirty="0"/>
              <a:t>Dětský domov Josepha Batese v roce 2005. Dům byl postaven v roce 1742 a je nejstarším</a:t>
            </a:r>
            <a:r>
              <a:rPr lang="cs-CZ" b="1" dirty="0"/>
              <a:t> </a:t>
            </a:r>
            <a:r>
              <a:rPr lang="es-ES" b="1" dirty="0"/>
              <a:t>domovem ve Fairhavenu, MA.</a:t>
            </a:r>
          </a:p>
        </p:txBody>
      </p:sp>
      <p:pic>
        <p:nvPicPr>
          <p:cNvPr id="6" name="Imagen 5">
            <a:extLst>
              <a:ext uri="{FF2B5EF4-FFF2-40B4-BE49-F238E27FC236}">
                <a16:creationId xmlns:a16="http://schemas.microsoft.com/office/drawing/2014/main" id="{0882078E-8AE9-E83E-6EF5-1F1315124674}"/>
              </a:ext>
            </a:extLst>
          </p:cNvPr>
          <p:cNvPicPr>
            <a:picLocks noChangeAspect="1"/>
          </p:cNvPicPr>
          <p:nvPr/>
        </p:nvPicPr>
        <p:blipFill rotWithShape="1">
          <a:blip r:embed="rId2"/>
          <a:srcRect t="2629" b="2745"/>
          <a:stretch/>
        </p:blipFill>
        <p:spPr>
          <a:xfrm>
            <a:off x="3870581" y="178423"/>
            <a:ext cx="8149103" cy="6024387"/>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3" name="Imagen 2">
            <a:extLst>
              <a:ext uri="{FF2B5EF4-FFF2-40B4-BE49-F238E27FC236}">
                <a16:creationId xmlns:a16="http://schemas.microsoft.com/office/drawing/2014/main" id="{B478FB62-04A7-7BEA-5F4D-0093C895E417}"/>
              </a:ext>
            </a:extLst>
          </p:cNvPr>
          <p:cNvPicPr>
            <a:picLocks noChangeAspect="1"/>
          </p:cNvPicPr>
          <p:nvPr/>
        </p:nvPicPr>
        <p:blipFill>
          <a:blip r:embed="rId3"/>
          <a:stretch>
            <a:fillRect/>
          </a:stretch>
        </p:blipFill>
        <p:spPr>
          <a:xfrm>
            <a:off x="717634" y="2517753"/>
            <a:ext cx="2407404" cy="3614721"/>
          </a:xfrm>
          <a:prstGeom prst="rect">
            <a:avLst/>
          </a:prstGeom>
          <a:effectLst>
            <a:outerShdw blurRad="63500" sx="102000" sy="102000" algn="ctr" rotWithShape="0">
              <a:prstClr val="black">
                <a:alpha val="40000"/>
              </a:prstClr>
            </a:outerShdw>
          </a:effectLst>
        </p:spPr>
      </p:pic>
      <p:pic>
        <p:nvPicPr>
          <p:cNvPr id="2" name="Imagen 1">
            <a:extLst>
              <a:ext uri="{FF2B5EF4-FFF2-40B4-BE49-F238E27FC236}">
                <a16:creationId xmlns:a16="http://schemas.microsoft.com/office/drawing/2014/main" id="{EC677A24-4284-A023-EED8-584E40DBEB0A}"/>
              </a:ext>
            </a:extLst>
          </p:cNvPr>
          <p:cNvPicPr>
            <a:picLocks noChangeAspect="1"/>
          </p:cNvPicPr>
          <p:nvPr/>
        </p:nvPicPr>
        <p:blipFill>
          <a:blip r:embed="rId4"/>
          <a:stretch>
            <a:fillRect/>
          </a:stretch>
        </p:blipFill>
        <p:spPr>
          <a:xfrm>
            <a:off x="133217" y="65119"/>
            <a:ext cx="3576238" cy="23129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0365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t="-29000" b="-1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1836DEA-70E5-84DF-E1DC-134195F3CD80}"/>
              </a:ext>
            </a:extLst>
          </p:cNvPr>
          <p:cNvPicPr>
            <a:picLocks noChangeAspect="1"/>
          </p:cNvPicPr>
          <p:nvPr/>
        </p:nvPicPr>
        <p:blipFill>
          <a:blip r:embed="rId3"/>
          <a:stretch>
            <a:fillRect/>
          </a:stretch>
        </p:blipFill>
        <p:spPr>
          <a:xfrm>
            <a:off x="6954202" y="0"/>
            <a:ext cx="5237798" cy="6858000"/>
          </a:xfrm>
          <a:prstGeom prst="rect">
            <a:avLst/>
          </a:prstGeom>
          <a:ln>
            <a:noFill/>
          </a:ln>
          <a:effectLst>
            <a:softEdge rad="112500"/>
          </a:effectLst>
        </p:spPr>
      </p:pic>
      <p:sp>
        <p:nvSpPr>
          <p:cNvPr id="6" name="CuadroTexto 5">
            <a:extLst>
              <a:ext uri="{FF2B5EF4-FFF2-40B4-BE49-F238E27FC236}">
                <a16:creationId xmlns:a16="http://schemas.microsoft.com/office/drawing/2014/main" id="{C3E393FB-8DBA-FF15-E624-076CC5143BFE}"/>
              </a:ext>
            </a:extLst>
          </p:cNvPr>
          <p:cNvSpPr txBox="1"/>
          <p:nvPr/>
        </p:nvSpPr>
        <p:spPr>
          <a:xfrm>
            <a:off x="7140121" y="4770593"/>
            <a:ext cx="1491594" cy="400110"/>
          </a:xfrm>
          <a:prstGeom prst="rect">
            <a:avLst/>
          </a:prstGeom>
          <a:noFill/>
        </p:spPr>
        <p:txBody>
          <a:bodyPr wrap="square">
            <a:spAutoFit/>
          </a:bodyPr>
          <a:lstStyle/>
          <a:p>
            <a:pPr algn="ctr"/>
            <a:r>
              <a:rPr lang="es-ES" sz="2000" dirty="0">
                <a:solidFill>
                  <a:schemeClr val="bg1"/>
                </a:solidFill>
                <a:latin typeface="Baby Darling" panose="02000500000000000000" pitchFamily="2" charset="0"/>
              </a:rPr>
              <a:t>Urías Smith</a:t>
            </a:r>
          </a:p>
        </p:txBody>
      </p:sp>
      <p:sp>
        <p:nvSpPr>
          <p:cNvPr id="7" name="CuadroTexto 6">
            <a:extLst>
              <a:ext uri="{FF2B5EF4-FFF2-40B4-BE49-F238E27FC236}">
                <a16:creationId xmlns:a16="http://schemas.microsoft.com/office/drawing/2014/main" id="{F6E48D56-2956-2983-5915-0D4126D906C0}"/>
              </a:ext>
            </a:extLst>
          </p:cNvPr>
          <p:cNvSpPr txBox="1"/>
          <p:nvPr/>
        </p:nvSpPr>
        <p:spPr>
          <a:xfrm>
            <a:off x="405088" y="420484"/>
            <a:ext cx="6549114" cy="6017032"/>
          </a:xfrm>
          <a:prstGeom prst="rect">
            <a:avLst/>
          </a:prstGeom>
          <a:noFill/>
        </p:spPr>
        <p:txBody>
          <a:bodyPr wrap="square">
            <a:spAutoFit/>
          </a:bodyPr>
          <a:lstStyle/>
          <a:p>
            <a:pPr>
              <a:spcBef>
                <a:spcPts val="600"/>
              </a:spcBef>
            </a:pPr>
            <a:r>
              <a:rPr lang="es-ES" b="1" dirty="0"/>
              <a:t>Uriah Smith (1832–1903) byl adventistický spisovatel, kazatel, pedagog a teolog. Byl nejdéle sloužícím redaktorem Review and Herald, více než 50 </a:t>
            </a:r>
            <a:r>
              <a:rPr lang="es-ES" b="1" dirty="0" err="1"/>
              <a:t>let</a:t>
            </a:r>
            <a:r>
              <a:rPr lang="es-ES" b="1" dirty="0"/>
              <a:t>.</a:t>
            </a:r>
          </a:p>
          <a:p>
            <a:pPr>
              <a:spcBef>
                <a:spcPts val="600"/>
              </a:spcBef>
            </a:pPr>
            <a:r>
              <a:rPr lang="es-ES" b="1" dirty="0" err="1"/>
              <a:t>Byl</a:t>
            </a:r>
            <a:r>
              <a:rPr lang="es-ES" b="1" dirty="0"/>
              <a:t> to nesmírně všestranný a kreativní člověk. Některé z jeho méně známých příspěvků zahrnují jeho práci jako básník, autor hymnů, vynálezce a </a:t>
            </a:r>
            <a:r>
              <a:rPr lang="es-ES" b="1" dirty="0" err="1"/>
              <a:t>rytec</a:t>
            </a:r>
            <a:r>
              <a:rPr lang="es-ES" b="1" dirty="0"/>
              <a:t>.</a:t>
            </a:r>
          </a:p>
          <a:p>
            <a:pPr>
              <a:spcBef>
                <a:spcPts val="600"/>
              </a:spcBef>
            </a:pPr>
            <a:r>
              <a:rPr lang="es-ES" b="1" dirty="0" err="1"/>
              <a:t>Kromě</a:t>
            </a:r>
            <a:r>
              <a:rPr lang="es-ES" b="1" dirty="0"/>
              <a:t> dalších vynálezů patentoval umělou nohu s pohyblivým kotníkem a stůl s vylepšeným sklopným </a:t>
            </a:r>
            <a:r>
              <a:rPr lang="es-ES" b="1" dirty="0" err="1"/>
              <a:t>sedadlem</a:t>
            </a:r>
            <a:r>
              <a:rPr lang="es-ES" b="1" dirty="0"/>
              <a:t>.</a:t>
            </a:r>
          </a:p>
          <a:p>
            <a:pPr>
              <a:spcBef>
                <a:spcPts val="600"/>
              </a:spcBef>
            </a:pPr>
            <a:r>
              <a:rPr lang="es-ES" b="1" dirty="0"/>
              <a:t>Smith byl zvolen prvním tajemníkem Generální konference. Později zastával stejnou pozici znovu pětkrát. Působil také jako pokladník (1876-1877).</a:t>
            </a:r>
          </a:p>
          <a:p>
            <a:pPr>
              <a:spcBef>
                <a:spcPts val="600"/>
              </a:spcBef>
            </a:pPr>
            <a:r>
              <a:rPr lang="es-ES" b="1" dirty="0"/>
              <a:t>Do služby byl vysvěcen v roce 1874. Ve stejném roce pomohl založit Battle Creek College. Jako teolog vyučoval biblické hodiny, workshopy služby a předsedal univerzitní </a:t>
            </a:r>
            <a:r>
              <a:rPr lang="es-ES" b="1" dirty="0" err="1"/>
              <a:t>radě</a:t>
            </a:r>
            <a:r>
              <a:rPr lang="es-ES" b="1" dirty="0"/>
              <a:t>.</a:t>
            </a:r>
          </a:p>
          <a:p>
            <a:pPr>
              <a:spcBef>
                <a:spcPts val="600"/>
              </a:spcBef>
            </a:pPr>
            <a:r>
              <a:rPr lang="es-ES" b="1" dirty="0" err="1"/>
              <a:t>Jako</a:t>
            </a:r>
            <a:r>
              <a:rPr lang="es-ES" b="1" dirty="0"/>
              <a:t> autor mnoha knih vyřezal Smith některé z nejranějších dřevorytových ilustrací publikovaných ranými sabatistickými adventisty. Byl jedním z nejplodnějších autorů raného adventismu. Jeho nejznámějším dílem je „</a:t>
            </a:r>
            <a:r>
              <a:rPr lang="cs-CZ" b="1" dirty="0"/>
              <a:t>Poznám</a:t>
            </a:r>
            <a:r>
              <a:rPr lang="es-ES" b="1" dirty="0"/>
              <a:t>ky </a:t>
            </a:r>
            <a:r>
              <a:rPr lang="cs-CZ" b="1" dirty="0"/>
              <a:t>ke knihám</a:t>
            </a:r>
            <a:r>
              <a:rPr lang="es-ES" b="1" dirty="0"/>
              <a:t> Daniel a </a:t>
            </a:r>
            <a:r>
              <a:rPr lang="cs-CZ" b="1" dirty="0" err="1"/>
              <a:t>Zje-vení</a:t>
            </a:r>
            <a:r>
              <a:rPr lang="es-ES" b="1" dirty="0"/>
              <a:t>", často zkracované jednoduše jako "Daniel a </a:t>
            </a:r>
            <a:r>
              <a:rPr lang="cs-CZ" b="1" dirty="0"/>
              <a:t>Zjevení</a:t>
            </a:r>
            <a:r>
              <a:rPr lang="es-ES" b="1" dirty="0"/>
              <a:t>".  Stal</a:t>
            </a:r>
            <a:r>
              <a:rPr lang="cs-CZ" b="1" dirty="0"/>
              <a:t>y</a:t>
            </a:r>
            <a:r>
              <a:rPr lang="es-ES" b="1" dirty="0"/>
              <a:t> se </a:t>
            </a:r>
            <a:r>
              <a:rPr lang="cs-CZ" b="1" dirty="0"/>
              <a:t>základní</a:t>
            </a:r>
            <a:r>
              <a:rPr lang="es-ES" b="1" dirty="0"/>
              <a:t>m textem adventistické ví</a:t>
            </a:r>
            <a:r>
              <a:rPr lang="cs-CZ" b="1" dirty="0" err="1"/>
              <a:t>ry</a:t>
            </a:r>
            <a:r>
              <a:rPr lang="es-ES" b="1" dirty="0"/>
              <a:t> poslední dob</a:t>
            </a:r>
            <a:r>
              <a:rPr lang="cs-CZ" b="1" dirty="0"/>
              <a:t>y</a:t>
            </a:r>
            <a:r>
              <a:rPr lang="es-ES" b="1" dirty="0"/>
              <a:t>.</a:t>
            </a:r>
          </a:p>
        </p:txBody>
      </p:sp>
      <p:sp>
        <p:nvSpPr>
          <p:cNvPr id="8" name="CuadroTexto 7">
            <a:extLst>
              <a:ext uri="{FF2B5EF4-FFF2-40B4-BE49-F238E27FC236}">
                <a16:creationId xmlns:a16="http://schemas.microsoft.com/office/drawing/2014/main" id="{AB5EE7F6-683A-E8E2-4624-A92DCEFFEED5}"/>
              </a:ext>
            </a:extLst>
          </p:cNvPr>
          <p:cNvSpPr txBox="1"/>
          <p:nvPr/>
        </p:nvSpPr>
        <p:spPr>
          <a:xfrm>
            <a:off x="7359290" y="67342"/>
            <a:ext cx="4427622" cy="923330"/>
          </a:xfrm>
          <a:prstGeom prst="rect">
            <a:avLst/>
          </a:prstGeom>
          <a:noFill/>
        </p:spPr>
        <p:txBody>
          <a:bodyPr wrap="square">
            <a:spAutoFit/>
          </a:bodyPr>
          <a:lstStyle/>
          <a:p>
            <a:pPr algn="ctr"/>
            <a:r>
              <a:rPr lang="es-ES" sz="2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Výklad Daniele a Zjevení
</a:t>
            </a:r>
          </a:p>
        </p:txBody>
      </p:sp>
    </p:spTree>
    <p:extLst>
      <p:ext uri="{BB962C8B-B14F-4D97-AF65-F5344CB8AC3E}">
        <p14:creationId xmlns:p14="http://schemas.microsoft.com/office/powerpoint/2010/main" val="1644764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0" presetClass="path" presetSubtype="0" accel="50000" decel="50000" fill="hold" grpId="1" nodeType="afterEffect">
                                  <p:stCondLst>
                                    <p:cond delay="0"/>
                                  </p:stCondLst>
                                  <p:childTnLst>
                                    <p:animMotion origin="layout" path="M 0.00378 -0.00162 L 0.26628 0.17963 L 0.26381 0.17801 " pathEditMode="relative" ptsTypes="AAA">
                                      <p:cBhvr>
                                        <p:cTn id="13" dur="2000" fill="hold"/>
                                        <p:tgtEl>
                                          <p:spTgt spid="6"/>
                                        </p:tgtEl>
                                        <p:attrNameLst>
                                          <p:attrName>ppt_x</p:attrName>
                                          <p:attrName>ppt_y</p:attrName>
                                        </p:attrNameLst>
                                      </p:cBhvr>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left)">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left)">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wipe(left)">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wipe(left)">
                                      <p:cBhvr>
                                        <p:cTn id="45" dur="5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wipe(left)">
                                      <p:cBhvr>
                                        <p:cTn id="5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uiExpand="1" build="p"/>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A061DF1-9F46-1C3A-C100-B31CFFA9E005}"/>
              </a:ext>
            </a:extLst>
          </p:cNvPr>
          <p:cNvPicPr>
            <a:picLocks noChangeAspect="1"/>
          </p:cNvPicPr>
          <p:nvPr/>
        </p:nvPicPr>
        <p:blipFill rotWithShape="1">
          <a:blip r:embed="rId3"/>
          <a:srcRect t="10009" b="7230"/>
          <a:stretch/>
        </p:blipFill>
        <p:spPr>
          <a:xfrm>
            <a:off x="173122" y="120579"/>
            <a:ext cx="3252910" cy="3607358"/>
          </a:xfrm>
          <a:prstGeom prst="rect">
            <a:avLst/>
          </a:prstGeom>
        </p:spPr>
      </p:pic>
      <p:pic>
        <p:nvPicPr>
          <p:cNvPr id="3" name="Imagen 2">
            <a:extLst>
              <a:ext uri="{FF2B5EF4-FFF2-40B4-BE49-F238E27FC236}">
                <a16:creationId xmlns:a16="http://schemas.microsoft.com/office/drawing/2014/main" id="{276254BB-EE7A-7B2E-9318-1D693FA0807D}"/>
              </a:ext>
            </a:extLst>
          </p:cNvPr>
          <p:cNvPicPr>
            <a:picLocks noChangeAspect="1"/>
          </p:cNvPicPr>
          <p:nvPr/>
        </p:nvPicPr>
        <p:blipFill rotWithShape="1">
          <a:blip r:embed="rId4"/>
          <a:srcRect t="3969" b="19105"/>
          <a:stretch/>
        </p:blipFill>
        <p:spPr>
          <a:xfrm>
            <a:off x="3460447" y="290170"/>
            <a:ext cx="4586616" cy="6277660"/>
          </a:xfrm>
          <a:prstGeom prst="rect">
            <a:avLst/>
          </a:prstGeom>
        </p:spPr>
      </p:pic>
      <p:pic>
        <p:nvPicPr>
          <p:cNvPr id="4" name="Imagen 3">
            <a:extLst>
              <a:ext uri="{FF2B5EF4-FFF2-40B4-BE49-F238E27FC236}">
                <a16:creationId xmlns:a16="http://schemas.microsoft.com/office/drawing/2014/main" id="{67729333-BB51-23CB-424C-5E51585D88EC}"/>
              </a:ext>
            </a:extLst>
          </p:cNvPr>
          <p:cNvPicPr>
            <a:picLocks noChangeAspect="1"/>
          </p:cNvPicPr>
          <p:nvPr/>
        </p:nvPicPr>
        <p:blipFill>
          <a:blip r:embed="rId5"/>
          <a:stretch>
            <a:fillRect/>
          </a:stretch>
        </p:blipFill>
        <p:spPr>
          <a:xfrm>
            <a:off x="8289890" y="120579"/>
            <a:ext cx="3706925" cy="6595517"/>
          </a:xfrm>
          <a:prstGeom prst="rect">
            <a:avLst/>
          </a:prstGeom>
        </p:spPr>
      </p:pic>
      <p:pic>
        <p:nvPicPr>
          <p:cNvPr id="5" name="Imagen 4">
            <a:extLst>
              <a:ext uri="{FF2B5EF4-FFF2-40B4-BE49-F238E27FC236}">
                <a16:creationId xmlns:a16="http://schemas.microsoft.com/office/drawing/2014/main" id="{B8AC1582-7D9F-A4A6-9A46-EC6317BCD5E8}"/>
              </a:ext>
            </a:extLst>
          </p:cNvPr>
          <p:cNvPicPr>
            <a:picLocks noChangeAspect="1"/>
          </p:cNvPicPr>
          <p:nvPr/>
        </p:nvPicPr>
        <p:blipFill>
          <a:blip r:embed="rId6"/>
          <a:stretch>
            <a:fillRect/>
          </a:stretch>
        </p:blipFill>
        <p:spPr>
          <a:xfrm>
            <a:off x="195184" y="3988659"/>
            <a:ext cx="2988021" cy="2727438"/>
          </a:xfrm>
          <a:prstGeom prst="rect">
            <a:avLst/>
          </a:prstGeom>
        </p:spPr>
      </p:pic>
    </p:spTree>
    <p:extLst>
      <p:ext uri="{BB962C8B-B14F-4D97-AF65-F5344CB8AC3E}">
        <p14:creationId xmlns:p14="http://schemas.microsoft.com/office/powerpoint/2010/main" val="313878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6000" r="-4000" b="-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B15F74-A658-2692-BB0F-015F1E9DF362}"/>
              </a:ext>
            </a:extLst>
          </p:cNvPr>
          <p:cNvSpPr txBox="1"/>
          <p:nvPr/>
        </p:nvSpPr>
        <p:spPr>
          <a:xfrm>
            <a:off x="5302305" y="612844"/>
            <a:ext cx="6205087" cy="5632311"/>
          </a:xfrm>
          <a:prstGeom prst="rect">
            <a:avLst/>
          </a:prstGeom>
          <a:noFill/>
        </p:spPr>
        <p:txBody>
          <a:bodyPr wrap="square">
            <a:spAutoFit/>
          </a:bodyPr>
          <a:lstStyle/>
          <a:p>
            <a:r>
              <a:rPr lang="es-ES" sz="2000" b="1" dirty="0"/>
              <a:t>První adventisté sedmého dne byli všechno, jen ne nadšení </a:t>
            </a:r>
            <a:r>
              <a:rPr lang="es-ES" sz="2000" b="1" dirty="0" err="1"/>
              <a:t>misionáři</a:t>
            </a:r>
            <a:r>
              <a:rPr lang="es-ES" sz="2000" b="1" dirty="0"/>
              <a:t>.</a:t>
            </a:r>
          </a:p>
          <a:p>
            <a:r>
              <a:rPr lang="es-ES" sz="2000" b="1" dirty="0"/>
              <a:t>V září 1874 byl John Nevis Andrews poslán do Evropy jako "první oficiální misionář" </a:t>
            </a:r>
            <a:r>
              <a:rPr lang="es-ES" sz="2000" b="1" dirty="0" err="1"/>
              <a:t>denominace</a:t>
            </a:r>
            <a:r>
              <a:rPr lang="es-ES" sz="2000" b="1" dirty="0"/>
              <a:t>.</a:t>
            </a:r>
          </a:p>
          <a:p>
            <a:r>
              <a:rPr lang="es-ES" sz="2000" b="1" dirty="0" err="1"/>
              <a:t>Bůh</a:t>
            </a:r>
            <a:r>
              <a:rPr lang="es-ES" sz="2000" b="1" dirty="0"/>
              <a:t> si ho použil, požehnal mu příspěvek k šíření adventistického poselství v této části světa a díky jeho péči a moci mnoho lidí přivítalo poselství Církve adventistů sedmého dne s otevřenou </a:t>
            </a:r>
            <a:r>
              <a:rPr lang="es-ES" sz="2000" b="1" dirty="0" err="1"/>
              <a:t>náručí</a:t>
            </a:r>
            <a:r>
              <a:rPr lang="es-ES" sz="2000" b="1" dirty="0"/>
              <a:t>.</a:t>
            </a:r>
          </a:p>
          <a:p>
            <a:r>
              <a:rPr lang="es-ES" sz="2000" b="1" dirty="0" err="1"/>
              <a:t>Shromáždil</a:t>
            </a:r>
            <a:r>
              <a:rPr lang="es-ES" sz="2000" b="1" dirty="0"/>
              <a:t> věřící, kteří zachovávají sobotu, rozptýlené po celé Anglii a na evropském kontinentu. Organizoval práci se sídlem ve švýcarské </a:t>
            </a:r>
            <a:r>
              <a:rPr lang="es-ES" sz="2000" b="1" dirty="0" err="1"/>
              <a:t>Basileji</a:t>
            </a:r>
            <a:r>
              <a:rPr lang="es-ES" sz="2000" b="1" dirty="0"/>
              <a:t>.</a:t>
            </a:r>
          </a:p>
          <a:p>
            <a:r>
              <a:rPr lang="es-ES" sz="2000" b="1" dirty="0" err="1"/>
              <a:t>Byl</a:t>
            </a:r>
            <a:r>
              <a:rPr lang="es-ES" sz="2000" b="1" dirty="0"/>
              <a:t> to průkopnický misionář, který</a:t>
            </a:r>
            <a:r>
              <a:rPr lang="cs-CZ" sz="2000" b="1" dirty="0"/>
              <a:t> této službě</a:t>
            </a:r>
            <a:r>
              <a:rPr lang="es-ES" sz="2000" b="1" dirty="0"/>
              <a:t> </a:t>
            </a:r>
            <a:r>
              <a:rPr lang="cs-CZ" sz="2000" b="1" dirty="0"/>
              <a:t>zasvětil celý</a:t>
            </a:r>
            <a:r>
              <a:rPr lang="es-ES" sz="2000" b="1" dirty="0"/>
              <a:t> </a:t>
            </a:r>
            <a:r>
              <a:rPr lang="es-ES" sz="2000" b="1" dirty="0" err="1"/>
              <a:t>život</a:t>
            </a:r>
            <a:r>
              <a:rPr lang="es-ES" sz="2000" b="1" dirty="0"/>
              <a:t>.</a:t>
            </a:r>
          </a:p>
          <a:p>
            <a:r>
              <a:rPr lang="es-ES" sz="2000" b="1" dirty="0" err="1"/>
              <a:t>Světové</a:t>
            </a:r>
            <a:r>
              <a:rPr lang="es-ES" sz="2000" b="1" dirty="0"/>
              <a:t> mise mají prvořadý význam. Dokonce i dnes existují území, kam adventistické poselství nevstoupilo</a:t>
            </a:r>
            <a:r>
              <a:rPr lang="cs-CZ" sz="2000" b="1" dirty="0"/>
              <a:t>  </a:t>
            </a:r>
            <a:r>
              <a:rPr lang="es-ES" sz="2000" b="1" dirty="0"/>
              <a:t> a naši misionáři jsou Bohem vedeni k šíření poselství </a:t>
            </a:r>
            <a:r>
              <a:rPr lang="cs-CZ" sz="2000" b="1" dirty="0"/>
              <a:t>  </a:t>
            </a:r>
            <a:r>
              <a:rPr lang="es-ES" sz="2000" b="1" dirty="0"/>
              <a:t>"do celého světa". I vy můžete spolupracovat </a:t>
            </a:r>
            <a:r>
              <a:rPr lang="cs-CZ" sz="2000" b="1" dirty="0"/>
              <a:t>nabízením literatury</a:t>
            </a:r>
            <a:r>
              <a:rPr lang="es-ES" sz="2000" b="1" dirty="0"/>
              <a:t>. </a:t>
            </a:r>
          </a:p>
        </p:txBody>
      </p:sp>
      <p:pic>
        <p:nvPicPr>
          <p:cNvPr id="2" name="Imagen 1">
            <a:extLst>
              <a:ext uri="{FF2B5EF4-FFF2-40B4-BE49-F238E27FC236}">
                <a16:creationId xmlns:a16="http://schemas.microsoft.com/office/drawing/2014/main" id="{DFF44844-9F96-1F0D-EDDA-E11B1217D8A1}"/>
              </a:ext>
            </a:extLst>
          </p:cNvPr>
          <p:cNvPicPr>
            <a:picLocks noChangeAspect="1"/>
          </p:cNvPicPr>
          <p:nvPr/>
        </p:nvPicPr>
        <p:blipFill>
          <a:blip r:embed="rId3"/>
          <a:stretch>
            <a:fillRect/>
          </a:stretch>
        </p:blipFill>
        <p:spPr>
          <a:xfrm>
            <a:off x="-12017" y="-40196"/>
            <a:ext cx="5218863" cy="6958484"/>
          </a:xfrm>
          <a:prstGeom prst="rect">
            <a:avLst/>
          </a:prstGeom>
          <a:ln>
            <a:noFill/>
          </a:ln>
          <a:effectLst>
            <a:softEdge rad="112500"/>
          </a:effectLst>
        </p:spPr>
      </p:pic>
      <p:sp>
        <p:nvSpPr>
          <p:cNvPr id="6" name="CuadroTexto 5">
            <a:extLst>
              <a:ext uri="{FF2B5EF4-FFF2-40B4-BE49-F238E27FC236}">
                <a16:creationId xmlns:a16="http://schemas.microsoft.com/office/drawing/2014/main" id="{343B7963-B170-6427-8357-CFE0DDDFA89A}"/>
              </a:ext>
            </a:extLst>
          </p:cNvPr>
          <p:cNvSpPr txBox="1"/>
          <p:nvPr/>
        </p:nvSpPr>
        <p:spPr>
          <a:xfrm>
            <a:off x="73394" y="59170"/>
            <a:ext cx="5143500" cy="923330"/>
          </a:xfrm>
          <a:prstGeom prst="rect">
            <a:avLst/>
          </a:prstGeom>
          <a:noFill/>
        </p:spPr>
        <p:txBody>
          <a:bodyPr wrap="square">
            <a:spAutoFit/>
          </a:bodyPr>
          <a:lstStyle/>
          <a:p>
            <a:pPr algn="ctr"/>
            <a:r>
              <a:rPr lang="es-ES" sz="2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První vyslaný misionář
</a:t>
            </a:r>
          </a:p>
        </p:txBody>
      </p:sp>
      <p:sp>
        <p:nvSpPr>
          <p:cNvPr id="8" name="CuadroTexto 7">
            <a:extLst>
              <a:ext uri="{FF2B5EF4-FFF2-40B4-BE49-F238E27FC236}">
                <a16:creationId xmlns:a16="http://schemas.microsoft.com/office/drawing/2014/main" id="{8ED0C104-362C-FF8A-EBF2-9521F39AD4E3}"/>
              </a:ext>
            </a:extLst>
          </p:cNvPr>
          <p:cNvSpPr txBox="1"/>
          <p:nvPr/>
        </p:nvSpPr>
        <p:spPr>
          <a:xfrm>
            <a:off x="2722992" y="4991107"/>
            <a:ext cx="2404905" cy="400110"/>
          </a:xfrm>
          <a:prstGeom prst="rect">
            <a:avLst/>
          </a:prstGeom>
          <a:noFill/>
        </p:spPr>
        <p:txBody>
          <a:bodyPr wrap="square">
            <a:spAutoFit/>
          </a:bodyPr>
          <a:lstStyle/>
          <a:p>
            <a:pPr algn="ctr"/>
            <a:r>
              <a:rPr lang="es-ES" sz="2000" dirty="0">
                <a:solidFill>
                  <a:schemeClr val="bg1"/>
                </a:solidFill>
                <a:latin typeface="Baby Darling" panose="02000500000000000000" pitchFamily="2" charset="0"/>
              </a:rPr>
              <a:t>John </a:t>
            </a:r>
            <a:r>
              <a:rPr lang="es-ES" sz="2000" dirty="0" err="1">
                <a:solidFill>
                  <a:schemeClr val="bg1"/>
                </a:solidFill>
                <a:latin typeface="Baby Darling" panose="02000500000000000000" pitchFamily="2" charset="0"/>
              </a:rPr>
              <a:t>Nevis</a:t>
            </a:r>
            <a:r>
              <a:rPr lang="es-ES" sz="2000" dirty="0">
                <a:solidFill>
                  <a:schemeClr val="bg1"/>
                </a:solidFill>
                <a:latin typeface="Baby Darling" panose="02000500000000000000" pitchFamily="2" charset="0"/>
              </a:rPr>
              <a:t> Andrews</a:t>
            </a:r>
          </a:p>
        </p:txBody>
      </p:sp>
    </p:spTree>
    <p:extLst>
      <p:ext uri="{BB962C8B-B14F-4D97-AF65-F5344CB8AC3E}">
        <p14:creationId xmlns:p14="http://schemas.microsoft.com/office/powerpoint/2010/main" val="3175525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0" presetClass="path" presetSubtype="0" accel="50000" decel="50000" fill="hold" grpId="1" nodeType="afterEffect">
                                  <p:stCondLst>
                                    <p:cond delay="0"/>
                                  </p:stCondLst>
                                  <p:childTnLst>
                                    <p:animMotion origin="layout" path="M -0.00104 -4.44444E-6 L -0.00104 0.00024 L -0.00403 0.17732 L -0.00481 0.18079 " pathEditMode="relative" rAng="0" ptsTypes="AAAA">
                                      <p:cBhvr>
                                        <p:cTn id="13" dur="2000" fill="hold"/>
                                        <p:tgtEl>
                                          <p:spTgt spid="8"/>
                                        </p:tgtEl>
                                        <p:attrNameLst>
                                          <p:attrName>ppt_x</p:attrName>
                                          <p:attrName>ppt_y</p:attrName>
                                        </p:attrNameLst>
                                      </p:cBhvr>
                                      <p:rCtr x="-195" y="9028"/>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wipe(left)">
                                      <p:cBhvr>
                                        <p:cTn id="45" dur="5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wipe(left)">
                                      <p:cBhvr>
                                        <p:cTn id="5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BB65"/>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13DA2B0-A981-DFBC-DD6A-C0C98C727FD3}"/>
              </a:ext>
            </a:extLst>
          </p:cNvPr>
          <p:cNvSpPr txBox="1"/>
          <p:nvPr/>
        </p:nvSpPr>
        <p:spPr>
          <a:xfrm>
            <a:off x="3484271" y="849980"/>
            <a:ext cx="3882361" cy="2506840"/>
          </a:xfrm>
          <a:prstGeom prst="rect">
            <a:avLst/>
          </a:prstGeom>
          <a:noFill/>
        </p:spPr>
        <p:txBody>
          <a:bodyPr wrap="square">
            <a:spAutoFit/>
          </a:bodyPr>
          <a:lstStyle/>
          <a:p>
            <a:r>
              <a:rPr lang="es-ES" sz="2000" b="1" dirty="0"/>
              <a:t>Rodina Andrewsových v roce 1862:</a:t>
            </a:r>
          </a:p>
          <a:p>
            <a:endParaRPr lang="es-ES" sz="2000" b="1" dirty="0"/>
          </a:p>
          <a:p>
            <a:pPr marL="285750" indent="-285750">
              <a:lnSpc>
                <a:spcPct val="150000"/>
              </a:lnSpc>
              <a:buFont typeface="Wingdings" panose="05000000000000000000" pitchFamily="2" charset="2"/>
              <a:buChar char="§"/>
            </a:pPr>
            <a:r>
              <a:rPr lang="en-US" sz="2000" b="1" dirty="0"/>
              <a:t>John N. Andrews (33 let)</a:t>
            </a:r>
          </a:p>
          <a:p>
            <a:pPr marL="285750" indent="-285750">
              <a:lnSpc>
                <a:spcPct val="150000"/>
              </a:lnSpc>
              <a:buFont typeface="Wingdings" panose="05000000000000000000" pitchFamily="2" charset="2"/>
              <a:buChar char="§"/>
            </a:pPr>
            <a:r>
              <a:rPr lang="es-ES" sz="2000" b="1" dirty="0"/>
              <a:t>Angeline Stevens</a:t>
            </a:r>
            <a:r>
              <a:rPr lang="cs-CZ" sz="2000" b="1" dirty="0"/>
              <a:t>ová</a:t>
            </a:r>
            <a:r>
              <a:rPr lang="es-ES" sz="2000" b="1" dirty="0"/>
              <a:t> (38 </a:t>
            </a:r>
            <a:r>
              <a:rPr lang="es-ES" sz="2000" b="1" dirty="0" err="1"/>
              <a:t>let</a:t>
            </a:r>
            <a:r>
              <a:rPr lang="es-ES" sz="2000" b="1" dirty="0"/>
              <a:t>)</a:t>
            </a:r>
          </a:p>
          <a:p>
            <a:pPr marL="285750" indent="-285750">
              <a:lnSpc>
                <a:spcPct val="150000"/>
              </a:lnSpc>
              <a:buFont typeface="Wingdings" panose="05000000000000000000" pitchFamily="2" charset="2"/>
              <a:buChar char="§"/>
            </a:pPr>
            <a:r>
              <a:rPr lang="es-ES" sz="2000" b="1" dirty="0"/>
              <a:t>Charles Melville (5 años)</a:t>
            </a:r>
          </a:p>
          <a:p>
            <a:pPr marL="285750" indent="-285750">
              <a:lnSpc>
                <a:spcPct val="150000"/>
              </a:lnSpc>
              <a:buFont typeface="Wingdings" panose="05000000000000000000" pitchFamily="2" charset="2"/>
              <a:buChar char="§"/>
            </a:pPr>
            <a:r>
              <a:rPr lang="es-ES" sz="2000" b="1" dirty="0"/>
              <a:t> Mary Frances (18 m</a:t>
            </a:r>
            <a:r>
              <a:rPr lang="cs-CZ" sz="2000" b="1" dirty="0"/>
              <a:t>ě</a:t>
            </a:r>
            <a:r>
              <a:rPr lang="es-ES" sz="2000" b="1" dirty="0"/>
              <a:t>s</a:t>
            </a:r>
            <a:r>
              <a:rPr lang="cs-CZ" sz="2000" b="1" dirty="0"/>
              <a:t>íců</a:t>
            </a:r>
            <a:r>
              <a:rPr lang="es-ES" sz="2000" b="1" dirty="0"/>
              <a:t>)</a:t>
            </a:r>
          </a:p>
        </p:txBody>
      </p:sp>
      <p:pic>
        <p:nvPicPr>
          <p:cNvPr id="5" name="Imagen 4">
            <a:extLst>
              <a:ext uri="{FF2B5EF4-FFF2-40B4-BE49-F238E27FC236}">
                <a16:creationId xmlns:a16="http://schemas.microsoft.com/office/drawing/2014/main" id="{312A2A90-694A-50D2-4210-BD06C498FF51}"/>
              </a:ext>
            </a:extLst>
          </p:cNvPr>
          <p:cNvPicPr>
            <a:picLocks noChangeAspect="1"/>
          </p:cNvPicPr>
          <p:nvPr/>
        </p:nvPicPr>
        <p:blipFill>
          <a:blip r:embed="rId3"/>
          <a:stretch>
            <a:fillRect/>
          </a:stretch>
        </p:blipFill>
        <p:spPr>
          <a:xfrm>
            <a:off x="7419705" y="106610"/>
            <a:ext cx="4716149" cy="6673796"/>
          </a:xfrm>
          <a:prstGeom prst="rect">
            <a:avLst/>
          </a:prstGeom>
          <a:effectLst>
            <a:outerShdw blurRad="63500" sx="102000" sy="102000" algn="ctr" rotWithShape="0">
              <a:prstClr val="black">
                <a:alpha val="40000"/>
              </a:prstClr>
            </a:outerShdw>
          </a:effectLst>
        </p:spPr>
      </p:pic>
      <p:sp>
        <p:nvSpPr>
          <p:cNvPr id="7" name="CuadroTexto 6">
            <a:extLst>
              <a:ext uri="{FF2B5EF4-FFF2-40B4-BE49-F238E27FC236}">
                <a16:creationId xmlns:a16="http://schemas.microsoft.com/office/drawing/2014/main" id="{8B6A58F6-7EA7-1946-819C-8AFC3692BF5F}"/>
              </a:ext>
            </a:extLst>
          </p:cNvPr>
          <p:cNvSpPr txBox="1"/>
          <p:nvPr/>
        </p:nvSpPr>
        <p:spPr>
          <a:xfrm>
            <a:off x="90499" y="4655407"/>
            <a:ext cx="3340700" cy="1938992"/>
          </a:xfrm>
          <a:prstGeom prst="rect">
            <a:avLst/>
          </a:prstGeom>
          <a:noFill/>
        </p:spPr>
        <p:txBody>
          <a:bodyPr wrap="square">
            <a:spAutoFit/>
          </a:bodyPr>
          <a:lstStyle/>
          <a:p>
            <a:r>
              <a:rPr lang="es-ES" sz="2400" b="1" dirty="0"/>
              <a:t>Dům v Neuchâtelu </a:t>
            </a:r>
            <a:r>
              <a:rPr lang="cs-CZ" sz="2400" b="1" dirty="0"/>
              <a:t>       </a:t>
            </a:r>
            <a:r>
              <a:rPr lang="es-ES" sz="2400" b="1" dirty="0"/>
              <a:t>ve Švýcarsku, kde se </a:t>
            </a:r>
            <a:r>
              <a:rPr lang="cs-CZ" sz="2400" b="1" dirty="0"/>
              <a:t>      </a:t>
            </a:r>
            <a:r>
              <a:rPr lang="es-ES" sz="2400" b="1" dirty="0"/>
              <a:t>J. N. Andrews poprvé usadil po svém příjezdu do </a:t>
            </a:r>
            <a:r>
              <a:rPr lang="es-ES" sz="2400" b="1" dirty="0" err="1"/>
              <a:t>Evropy</a:t>
            </a:r>
            <a:r>
              <a:rPr lang="es-ES" sz="2400" b="1" dirty="0"/>
              <a:t>.</a:t>
            </a:r>
          </a:p>
        </p:txBody>
      </p:sp>
      <p:pic>
        <p:nvPicPr>
          <p:cNvPr id="10" name="Imagen 9">
            <a:extLst>
              <a:ext uri="{FF2B5EF4-FFF2-40B4-BE49-F238E27FC236}">
                <a16:creationId xmlns:a16="http://schemas.microsoft.com/office/drawing/2014/main" id="{95F3BA13-F117-A29B-2E67-45FBB96C99A4}"/>
              </a:ext>
            </a:extLst>
          </p:cNvPr>
          <p:cNvPicPr>
            <a:picLocks noChangeAspect="1"/>
          </p:cNvPicPr>
          <p:nvPr/>
        </p:nvPicPr>
        <p:blipFill>
          <a:blip r:embed="rId4"/>
          <a:stretch>
            <a:fillRect/>
          </a:stretch>
        </p:blipFill>
        <p:spPr>
          <a:xfrm>
            <a:off x="3537344" y="4314039"/>
            <a:ext cx="3776216" cy="2376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Imagen 1">
            <a:extLst>
              <a:ext uri="{FF2B5EF4-FFF2-40B4-BE49-F238E27FC236}">
                <a16:creationId xmlns:a16="http://schemas.microsoft.com/office/drawing/2014/main" id="{A1BF1C02-F6A1-6471-2914-453B5973F11C}"/>
              </a:ext>
            </a:extLst>
          </p:cNvPr>
          <p:cNvPicPr>
            <a:picLocks noChangeAspect="1"/>
          </p:cNvPicPr>
          <p:nvPr/>
        </p:nvPicPr>
        <p:blipFill>
          <a:blip r:embed="rId5"/>
          <a:stretch>
            <a:fillRect/>
          </a:stretch>
        </p:blipFill>
        <p:spPr>
          <a:xfrm>
            <a:off x="90499" y="108147"/>
            <a:ext cx="3340701" cy="4343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4244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wipe(left)">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500"/>
                                        <p:tgtEl>
                                          <p:spTgt spid="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wipe(left)">
                                      <p:cBhvr>
                                        <p:cTn id="24" dur="500"/>
                                        <p:tgtEl>
                                          <p:spTgt spid="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wipe(left)">
                                      <p:cBhvr>
                                        <p:cTn id="29" dur="500"/>
                                        <p:tgtEl>
                                          <p:spTgt spid="4">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1+#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1+#ppt_w/2"/>
                                          </p:val>
                                        </p:tav>
                                        <p:tav tm="100000">
                                          <p:val>
                                            <p:strVal val="#ppt_x"/>
                                          </p:val>
                                        </p:tav>
                                      </p:tavLst>
                                    </p:anim>
                                    <p:anim calcmode="lin" valueType="num">
                                      <p:cBhvr additive="base">
                                        <p:cTn id="3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horizontal)">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26000" b="-1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1F826B-1D5A-65C4-4FC7-96213349D989}"/>
              </a:ext>
            </a:extLst>
          </p:cNvPr>
          <p:cNvSpPr txBox="1"/>
          <p:nvPr/>
        </p:nvSpPr>
        <p:spPr>
          <a:xfrm>
            <a:off x="150670" y="414721"/>
            <a:ext cx="6486159" cy="2246769"/>
          </a:xfrm>
          <a:prstGeom prst="rect">
            <a:avLst/>
          </a:prstGeom>
          <a:noFill/>
        </p:spPr>
        <p:txBody>
          <a:bodyPr wrap="square">
            <a:spAutoFit/>
          </a:bodyPr>
          <a:lstStyle/>
          <a:p>
            <a:r>
              <a:rPr lang="es-ES" sz="2000" b="1" dirty="0"/>
              <a:t>V říjnu 1860 se sešla komise devatenácti lidí, aby našla </a:t>
            </a:r>
            <a:r>
              <a:rPr lang="cs-CZ" sz="2000" b="1" dirty="0"/>
              <a:t>název</a:t>
            </a:r>
            <a:r>
              <a:rPr lang="es-ES" sz="2000" b="1" dirty="0"/>
              <a:t> pro naši denominaci, vyřešila některé právní detaily </a:t>
            </a:r>
            <a:r>
              <a:rPr lang="cs-CZ" sz="2000" b="1" dirty="0"/>
              <a:t> </a:t>
            </a:r>
            <a:r>
              <a:rPr lang="es-ES" sz="2000" b="1" dirty="0"/>
              <a:t>a podpořila pocit identity mezi věřícími. Během ní David Hewitt, známý jako "nejčestnější muž" v Battle Creeku</a:t>
            </a:r>
            <a:r>
              <a:rPr lang="cs-CZ" sz="2000" b="1" dirty="0"/>
              <a:t>,</a:t>
            </a:r>
            <a:r>
              <a:rPr lang="es-ES" sz="2000" b="1" dirty="0"/>
              <a:t> navrhl, abychom přijali jméno "adventisté sedmého dne". Návrh byl přijat, protože mnoho delegátů uznalo, že název vý</a:t>
            </a:r>
            <a:r>
              <a:rPr lang="cs-CZ" sz="2000" b="1" dirty="0" err="1"/>
              <a:t>stiž</a:t>
            </a:r>
            <a:r>
              <a:rPr lang="es-ES" sz="2000" b="1" dirty="0"/>
              <a:t>ně vyjadřuje naši víru a věroučný postoj. </a:t>
            </a:r>
          </a:p>
        </p:txBody>
      </p:sp>
      <p:pic>
        <p:nvPicPr>
          <p:cNvPr id="4" name="Imagen 3">
            <a:extLst>
              <a:ext uri="{FF2B5EF4-FFF2-40B4-BE49-F238E27FC236}">
                <a16:creationId xmlns:a16="http://schemas.microsoft.com/office/drawing/2014/main" id="{6554FF60-9C36-2A10-73F2-140513E0AD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77025" y="0"/>
            <a:ext cx="5514975" cy="6858000"/>
          </a:xfrm>
          <a:prstGeom prst="rect">
            <a:avLst/>
          </a:prstGeom>
          <a:ln>
            <a:noFill/>
          </a:ln>
          <a:effectLst>
            <a:softEdge rad="112500"/>
          </a:effectLst>
        </p:spPr>
      </p:pic>
      <p:sp>
        <p:nvSpPr>
          <p:cNvPr id="2" name="CuadroTexto 1">
            <a:extLst>
              <a:ext uri="{FF2B5EF4-FFF2-40B4-BE49-F238E27FC236}">
                <a16:creationId xmlns:a16="http://schemas.microsoft.com/office/drawing/2014/main" id="{51C91090-D01C-49E3-1C8F-683FA749CF43}"/>
              </a:ext>
            </a:extLst>
          </p:cNvPr>
          <p:cNvSpPr txBox="1"/>
          <p:nvPr/>
        </p:nvSpPr>
        <p:spPr>
          <a:xfrm>
            <a:off x="6666977" y="64155"/>
            <a:ext cx="5514974" cy="923330"/>
          </a:xfrm>
          <a:prstGeom prst="rect">
            <a:avLst/>
          </a:prstGeom>
          <a:noFill/>
        </p:spPr>
        <p:txBody>
          <a:bodyPr wrap="square" rtlCol="0">
            <a:spAutoFit/>
          </a:bodyPr>
          <a:lstStyle/>
          <a:p>
            <a:pPr algn="ctr"/>
            <a:r>
              <a:rPr lang="cs-CZ" sz="2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Autor</a:t>
            </a:r>
            <a:r>
              <a:rPr lang="es-ES" sz="2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cs-CZ" sz="2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názvu církve</a:t>
            </a:r>
            <a:r>
              <a:rPr lang="es-ES" sz="27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p>
        </p:txBody>
      </p:sp>
      <p:sp>
        <p:nvSpPr>
          <p:cNvPr id="10" name="CuadroTexto 9">
            <a:extLst>
              <a:ext uri="{FF2B5EF4-FFF2-40B4-BE49-F238E27FC236}">
                <a16:creationId xmlns:a16="http://schemas.microsoft.com/office/drawing/2014/main" id="{EB68F6C3-57BA-EAB6-B6BD-7128C76B0187}"/>
              </a:ext>
            </a:extLst>
          </p:cNvPr>
          <p:cNvSpPr txBox="1"/>
          <p:nvPr/>
        </p:nvSpPr>
        <p:spPr>
          <a:xfrm>
            <a:off x="150674" y="4754370"/>
            <a:ext cx="6486155" cy="1631216"/>
          </a:xfrm>
          <a:prstGeom prst="rect">
            <a:avLst/>
          </a:prstGeom>
          <a:noFill/>
        </p:spPr>
        <p:txBody>
          <a:bodyPr wrap="square">
            <a:spAutoFit/>
          </a:bodyPr>
          <a:lstStyle/>
          <a:p>
            <a:r>
              <a:rPr lang="es-ES" sz="2000" b="1" dirty="0"/>
              <a:t>Dnes, více než sto</a:t>
            </a:r>
            <a:r>
              <a:rPr lang="cs-CZ" sz="2000" b="1" dirty="0"/>
              <a:t>padesát </a:t>
            </a:r>
            <a:r>
              <a:rPr lang="es-ES" sz="2000" b="1" dirty="0"/>
              <a:t> let po této události, </a:t>
            </a:r>
            <a:r>
              <a:rPr lang="cs-CZ" sz="2000" b="1" dirty="0"/>
              <a:t>vystihuje</a:t>
            </a:r>
            <a:r>
              <a:rPr lang="es-ES" sz="2000" b="1" dirty="0"/>
              <a:t> název "Adventisté sedmého dne" stejné</a:t>
            </a:r>
            <a:r>
              <a:rPr lang="cs-CZ" sz="2000" b="1" dirty="0"/>
              <a:t> poslání</a:t>
            </a:r>
            <a:r>
              <a:rPr lang="es-ES" sz="2000" b="1" dirty="0"/>
              <a:t> jako v roce 1860. Musíme se pevně ztotožnit s naší organizací a snažit se každý den duchovně růst, abychom mohli nést vysoko prapor naší </a:t>
            </a:r>
            <a:r>
              <a:rPr lang="es-ES" sz="2000" b="1" dirty="0" err="1"/>
              <a:t>církve</a:t>
            </a:r>
            <a:r>
              <a:rPr lang="es-ES" sz="2000" b="1" dirty="0"/>
              <a:t>.</a:t>
            </a:r>
          </a:p>
        </p:txBody>
      </p:sp>
      <p:grpSp>
        <p:nvGrpSpPr>
          <p:cNvPr id="5" name="Grupo 4">
            <a:extLst>
              <a:ext uri="{FF2B5EF4-FFF2-40B4-BE49-F238E27FC236}">
                <a16:creationId xmlns:a16="http://schemas.microsoft.com/office/drawing/2014/main" id="{BF4F6DBA-253B-DC49-0249-13AACF49C91C}"/>
              </a:ext>
            </a:extLst>
          </p:cNvPr>
          <p:cNvGrpSpPr/>
          <p:nvPr/>
        </p:nvGrpSpPr>
        <p:grpSpPr>
          <a:xfrm>
            <a:off x="6850024" y="5113670"/>
            <a:ext cx="1791959" cy="454218"/>
            <a:chOff x="10239267" y="6239144"/>
            <a:chExt cx="1791959" cy="454218"/>
          </a:xfrm>
        </p:grpSpPr>
        <p:sp>
          <p:nvSpPr>
            <p:cNvPr id="13" name="Rectángulo 12">
              <a:extLst>
                <a:ext uri="{FF2B5EF4-FFF2-40B4-BE49-F238E27FC236}">
                  <a16:creationId xmlns:a16="http://schemas.microsoft.com/office/drawing/2014/main" id="{8E41D04E-A84E-27A7-CC31-7FB1BCAA9E46}"/>
                </a:ext>
              </a:extLst>
            </p:cNvPr>
            <p:cNvSpPr/>
            <p:nvPr/>
          </p:nvSpPr>
          <p:spPr>
            <a:xfrm>
              <a:off x="10239270" y="6239144"/>
              <a:ext cx="1791956" cy="4001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C8342805-479E-178E-B284-1CAD2D4FBE61}"/>
                </a:ext>
              </a:extLst>
            </p:cNvPr>
            <p:cNvSpPr txBox="1"/>
            <p:nvPr/>
          </p:nvSpPr>
          <p:spPr>
            <a:xfrm>
              <a:off x="10239267" y="6293252"/>
              <a:ext cx="1791957" cy="400110"/>
            </a:xfrm>
            <a:prstGeom prst="rect">
              <a:avLst/>
            </a:prstGeom>
            <a:noFill/>
          </p:spPr>
          <p:txBody>
            <a:bodyPr wrap="square">
              <a:spAutoFit/>
            </a:bodyPr>
            <a:lstStyle/>
            <a:p>
              <a:pPr algn="ctr"/>
              <a:r>
                <a:rPr lang="es-ES" sz="2000" dirty="0">
                  <a:solidFill>
                    <a:schemeClr val="bg1"/>
                  </a:solidFill>
                  <a:latin typeface="Baby Darling" panose="02000500000000000000" pitchFamily="2" charset="0"/>
                </a:rPr>
                <a:t>David Hewitt</a:t>
              </a:r>
            </a:p>
          </p:txBody>
        </p:sp>
      </p:grpSp>
      <p:sp>
        <p:nvSpPr>
          <p:cNvPr id="6" name="CuadroTexto 5">
            <a:extLst>
              <a:ext uri="{FF2B5EF4-FFF2-40B4-BE49-F238E27FC236}">
                <a16:creationId xmlns:a16="http://schemas.microsoft.com/office/drawing/2014/main" id="{7FECBE2E-240D-548F-861D-77C87EFAA740}"/>
              </a:ext>
            </a:extLst>
          </p:cNvPr>
          <p:cNvSpPr txBox="1"/>
          <p:nvPr/>
        </p:nvSpPr>
        <p:spPr>
          <a:xfrm>
            <a:off x="200911" y="2892322"/>
            <a:ext cx="6476110" cy="1631216"/>
          </a:xfrm>
          <a:prstGeom prst="rect">
            <a:avLst/>
          </a:prstGeom>
          <a:noFill/>
        </p:spPr>
        <p:txBody>
          <a:bodyPr wrap="square">
            <a:spAutoFit/>
          </a:bodyPr>
          <a:lstStyle/>
          <a:p>
            <a:pPr marL="342900" indent="-342900">
              <a:buFont typeface="Wingdings" panose="05000000000000000000" pitchFamily="2" charset="2"/>
              <a:buChar char="ü"/>
            </a:pPr>
            <a:r>
              <a:rPr lang="es-ES" sz="2000" b="1" dirty="0"/>
              <a:t>"Adventista" označuje ujištění o Ježíšově brzkém návratu (adventu) na tuto </a:t>
            </a:r>
            <a:r>
              <a:rPr lang="es-ES" sz="2000" b="1" dirty="0" err="1"/>
              <a:t>zemi</a:t>
            </a:r>
            <a:r>
              <a:rPr lang="es-ES" sz="2000" b="1" dirty="0"/>
              <a:t>.</a:t>
            </a:r>
          </a:p>
          <a:p>
            <a:pPr marL="342900" indent="-342900">
              <a:buFont typeface="Wingdings" panose="05000000000000000000" pitchFamily="2" charset="2"/>
              <a:buChar char="ü"/>
            </a:pPr>
            <a:r>
              <a:rPr lang="es-ES" sz="2000" b="1" dirty="0"/>
              <a:t>"Sedmý den" odkazuje na biblický Sabat odpočinku </a:t>
            </a:r>
            <a:r>
              <a:rPr lang="cs-CZ" sz="2000" b="1" dirty="0"/>
              <a:t>který </a:t>
            </a:r>
            <a:r>
              <a:rPr lang="es-ES" sz="2000" b="1" dirty="0"/>
              <a:t>da</a:t>
            </a:r>
            <a:r>
              <a:rPr lang="cs-CZ" sz="2000" b="1" dirty="0"/>
              <a:t>l</a:t>
            </a:r>
            <a:r>
              <a:rPr lang="es-ES" sz="2000" b="1" dirty="0"/>
              <a:t> B</a:t>
            </a:r>
            <a:r>
              <a:rPr lang="cs-CZ" sz="2000" b="1" dirty="0" err="1"/>
              <a:t>ůh</a:t>
            </a:r>
            <a:r>
              <a:rPr lang="cs-CZ" sz="2000" b="1" dirty="0"/>
              <a:t> ve své</a:t>
            </a:r>
            <a:r>
              <a:rPr lang="es-ES" sz="2000" b="1" dirty="0"/>
              <a:t> milostí stvořenému lidstvu a</a:t>
            </a:r>
            <a:r>
              <a:rPr lang="cs-CZ" sz="2000" b="1" dirty="0"/>
              <a:t> který</a:t>
            </a:r>
            <a:r>
              <a:rPr lang="es-ES" sz="2000" b="1" dirty="0"/>
              <a:t> </a:t>
            </a:r>
            <a:r>
              <a:rPr lang="cs-CZ" sz="2000" b="1" dirty="0"/>
              <a:t>také </a:t>
            </a:r>
            <a:r>
              <a:rPr lang="es-ES" sz="2000" b="1" dirty="0"/>
              <a:t>zachováva</a:t>
            </a:r>
            <a:r>
              <a:rPr lang="cs-CZ" sz="2000" b="1" dirty="0"/>
              <a:t>l</a:t>
            </a:r>
            <a:r>
              <a:rPr lang="es-ES" sz="2000" b="1" dirty="0"/>
              <a:t> Ježíšem během </a:t>
            </a:r>
            <a:r>
              <a:rPr lang="cs-CZ" sz="2000" b="1" dirty="0"/>
              <a:t>pobytu na zemi</a:t>
            </a:r>
            <a:r>
              <a:rPr lang="es-ES" sz="2000" b="1" dirty="0"/>
              <a:t>. </a:t>
            </a:r>
          </a:p>
        </p:txBody>
      </p:sp>
    </p:spTree>
    <p:extLst>
      <p:ext uri="{BB962C8B-B14F-4D97-AF65-F5344CB8AC3E}">
        <p14:creationId xmlns:p14="http://schemas.microsoft.com/office/powerpoint/2010/main" val="349950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0" presetClass="path" presetSubtype="0" accel="50000" decel="50000" fill="hold" nodeType="afterEffect">
                                  <p:stCondLst>
                                    <p:cond delay="0"/>
                                  </p:stCondLst>
                                  <p:childTnLst>
                                    <p:animMotion origin="layout" path="M -0.00105 0.04445 L -0.00105 0.04445 L -0.00105 0.04445 L 0.25247 0.1301 L 0.25247 0.1301 " pathEditMode="relative" ptsTypes="AAAAA">
                                      <p:cBhvr>
                                        <p:cTn id="13" dur="2000" fill="hold"/>
                                        <p:tgtEl>
                                          <p:spTgt spid="5"/>
                                        </p:tgtEl>
                                        <p:attrNameLst>
                                          <p:attrName>ppt_x</p:attrName>
                                          <p:attrName>ppt_y</p:attrName>
                                        </p:attrNameLst>
                                      </p:cBhvr>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wipe(left)">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10" grpId="0"/>
      <p:bldP spid="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EAB"/>
        </a:solidFill>
        <a:effectLst/>
      </p:bgPr>
    </p:bg>
    <p:spTree>
      <p:nvGrpSpPr>
        <p:cNvPr id="1" name=""/>
        <p:cNvGrpSpPr/>
        <p:nvPr/>
      </p:nvGrpSpPr>
      <p:grpSpPr>
        <a:xfrm>
          <a:off x="0" y="0"/>
          <a:ext cx="0" cy="0"/>
          <a:chOff x="0" y="0"/>
          <a:chExt cx="0" cy="0"/>
        </a:xfrm>
      </p:grpSpPr>
      <p:pic>
        <p:nvPicPr>
          <p:cNvPr id="3" name="Imagen 2" descr="Foto en blanco y negro de una mujer&#10;&#10;Descripción generada automáticamente">
            <a:extLst>
              <a:ext uri="{FF2B5EF4-FFF2-40B4-BE49-F238E27FC236}">
                <a16:creationId xmlns:a16="http://schemas.microsoft.com/office/drawing/2014/main" id="{746E52A2-A7B3-7ACD-09A8-60508B197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18" y="120576"/>
            <a:ext cx="4407627" cy="5247175"/>
          </a:xfrm>
          <a:prstGeom prst="rect">
            <a:avLst/>
          </a:prstGeom>
          <a:ln>
            <a:solidFill>
              <a:schemeClr val="tx1"/>
            </a:solidFill>
          </a:ln>
        </p:spPr>
      </p:pic>
      <p:sp>
        <p:nvSpPr>
          <p:cNvPr id="7" name="CuadroTexto 6">
            <a:extLst>
              <a:ext uri="{FF2B5EF4-FFF2-40B4-BE49-F238E27FC236}">
                <a16:creationId xmlns:a16="http://schemas.microsoft.com/office/drawing/2014/main" id="{863C4ABA-C845-25EB-C3D2-4ECE99DB3EE6}"/>
              </a:ext>
            </a:extLst>
          </p:cNvPr>
          <p:cNvSpPr txBox="1"/>
          <p:nvPr/>
        </p:nvSpPr>
        <p:spPr>
          <a:xfrm>
            <a:off x="4549141" y="235496"/>
            <a:ext cx="2332922" cy="1200329"/>
          </a:xfrm>
          <a:prstGeom prst="rect">
            <a:avLst/>
          </a:prstGeom>
          <a:noFill/>
        </p:spPr>
        <p:txBody>
          <a:bodyPr wrap="square">
            <a:spAutoFit/>
          </a:bodyPr>
          <a:lstStyle/>
          <a:p>
            <a:pPr algn="ctr"/>
            <a:r>
              <a:rPr lang="es-ES" sz="2400" b="1" dirty="0"/>
              <a:t>Olive Hewittová, manželka Davida Hewitta.</a:t>
            </a:r>
          </a:p>
        </p:txBody>
      </p:sp>
      <p:pic>
        <p:nvPicPr>
          <p:cNvPr id="9" name="Imagen 8" descr="Foto en blanco y negro de un bosque&#10;&#10;Descripción generada automáticamente con confianza media">
            <a:extLst>
              <a:ext uri="{FF2B5EF4-FFF2-40B4-BE49-F238E27FC236}">
                <a16:creationId xmlns:a16="http://schemas.microsoft.com/office/drawing/2014/main" id="{4815F5B8-17DD-7989-B974-A5E4C39E8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2860" y="0"/>
            <a:ext cx="4549140" cy="6858000"/>
          </a:xfrm>
          <a:prstGeom prst="rect">
            <a:avLst/>
          </a:prstGeom>
          <a:ln>
            <a:noFill/>
          </a:ln>
          <a:effectLst>
            <a:softEdge rad="112500"/>
          </a:effectLst>
        </p:spPr>
      </p:pic>
      <p:pic>
        <p:nvPicPr>
          <p:cNvPr id="13" name="Imagen 12">
            <a:extLst>
              <a:ext uri="{FF2B5EF4-FFF2-40B4-BE49-F238E27FC236}">
                <a16:creationId xmlns:a16="http://schemas.microsoft.com/office/drawing/2014/main" id="{19F332A5-57C6-6393-46A0-BC3753DEB172}"/>
              </a:ext>
            </a:extLst>
          </p:cNvPr>
          <p:cNvPicPr>
            <a:picLocks noChangeAspect="1"/>
          </p:cNvPicPr>
          <p:nvPr/>
        </p:nvPicPr>
        <p:blipFill rotWithShape="1">
          <a:blip r:embed="rId5">
            <a:extLst>
              <a:ext uri="{28A0092B-C50C-407E-A947-70E740481C1C}">
                <a14:useLocalDpi xmlns:a14="http://schemas.microsoft.com/office/drawing/2010/main" val="0"/>
              </a:ext>
            </a:extLst>
          </a:blip>
          <a:srcRect b="14652"/>
          <a:stretch/>
        </p:blipFill>
        <p:spPr>
          <a:xfrm>
            <a:off x="4642744" y="4146980"/>
            <a:ext cx="3000733" cy="2441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32319A52-AD7F-7F8F-1AFB-5F3C820BF69B}"/>
              </a:ext>
            </a:extLst>
          </p:cNvPr>
          <p:cNvSpPr txBox="1"/>
          <p:nvPr/>
        </p:nvSpPr>
        <p:spPr>
          <a:xfrm>
            <a:off x="1325513" y="5778262"/>
            <a:ext cx="3396972" cy="830997"/>
          </a:xfrm>
          <a:prstGeom prst="rect">
            <a:avLst/>
          </a:prstGeom>
          <a:noFill/>
        </p:spPr>
        <p:txBody>
          <a:bodyPr wrap="square">
            <a:spAutoFit/>
          </a:bodyPr>
          <a:lstStyle/>
          <a:p>
            <a:pPr algn="ctr"/>
            <a:r>
              <a:rPr lang="es-ES" sz="2400" b="1" dirty="0"/>
              <a:t>Logo </a:t>
            </a:r>
            <a:r>
              <a:rPr lang="cs-CZ" sz="2400" b="1" dirty="0"/>
              <a:t>Církve adventistů sedmého dne.</a:t>
            </a:r>
            <a:endParaRPr lang="es-ES" sz="2400" b="1" dirty="0"/>
          </a:p>
        </p:txBody>
      </p:sp>
    </p:spTree>
    <p:extLst>
      <p:ext uri="{BB962C8B-B14F-4D97-AF65-F5344CB8AC3E}">
        <p14:creationId xmlns:p14="http://schemas.microsoft.com/office/powerpoint/2010/main" val="3847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t="-1000" r="-2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E28E37B-ED36-92F8-6A50-0182332DD0E8}"/>
              </a:ext>
            </a:extLst>
          </p:cNvPr>
          <p:cNvSpPr txBox="1"/>
          <p:nvPr/>
        </p:nvSpPr>
        <p:spPr>
          <a:xfrm>
            <a:off x="5141892" y="689562"/>
            <a:ext cx="6855839" cy="5463034"/>
          </a:xfrm>
          <a:prstGeom prst="rect">
            <a:avLst/>
          </a:prstGeom>
          <a:noFill/>
        </p:spPr>
        <p:txBody>
          <a:bodyPr wrap="square">
            <a:spAutoFit/>
          </a:bodyPr>
          <a:lstStyle/>
          <a:p>
            <a:pPr>
              <a:spcBef>
                <a:spcPts val="600"/>
              </a:spcBef>
            </a:pPr>
            <a:r>
              <a:rPr lang="es-ES" b="1" dirty="0"/>
              <a:t>Když Ellen G. Whiteová obdržela Boží povolání</a:t>
            </a:r>
            <a:r>
              <a:rPr lang="cs-CZ" b="1" dirty="0"/>
              <a:t> k tomu, aby se stala</a:t>
            </a:r>
            <a:r>
              <a:rPr lang="es-ES" b="1" dirty="0"/>
              <a:t> Je</a:t>
            </a:r>
            <a:r>
              <a:rPr lang="cs-CZ" b="1" dirty="0"/>
              <a:t>-</a:t>
            </a:r>
            <a:r>
              <a:rPr lang="es-ES" b="1" dirty="0"/>
              <a:t>ho služebnicí, nebyla si jistá, jestli je to to, čím opravdu chce být. Pán </a:t>
            </a:r>
            <a:r>
              <a:rPr lang="cs-CZ" b="1" dirty="0"/>
              <a:t> jí</a:t>
            </a:r>
            <a:r>
              <a:rPr lang="es-ES" b="1" dirty="0"/>
              <a:t> však ukázal, že bude důležitou součástí adventistického </a:t>
            </a:r>
            <a:r>
              <a:rPr lang="es-ES" b="1" dirty="0" err="1"/>
              <a:t>hnutí</a:t>
            </a:r>
            <a:r>
              <a:rPr lang="es-ES" b="1" dirty="0"/>
              <a:t>.</a:t>
            </a:r>
          </a:p>
          <a:p>
            <a:pPr>
              <a:spcBef>
                <a:spcPts val="600"/>
              </a:spcBef>
            </a:pPr>
            <a:r>
              <a:rPr lang="es-ES" b="1" dirty="0" err="1"/>
              <a:t>Whiteová</a:t>
            </a:r>
            <a:r>
              <a:rPr lang="es-ES" b="1" dirty="0"/>
              <a:t> byla obdařena darem proroctví, podílela se na prohlášení milleritů v roce 1840 a šířila nové světlo na očištění svatyně a </a:t>
            </a:r>
            <a:r>
              <a:rPr lang="es-ES" b="1" dirty="0" err="1"/>
              <a:t>soboty</a:t>
            </a:r>
            <a:r>
              <a:rPr lang="es-ES" b="1" dirty="0"/>
              <a:t>.</a:t>
            </a:r>
          </a:p>
          <a:p>
            <a:pPr>
              <a:spcBef>
                <a:spcPts val="600"/>
              </a:spcBef>
            </a:pPr>
            <a:r>
              <a:rPr lang="es-ES" b="1" dirty="0" err="1"/>
              <a:t>Na</a:t>
            </a:r>
            <a:r>
              <a:rPr lang="es-ES" b="1" dirty="0"/>
              <a:t> počátku je</a:t>
            </a:r>
            <a:r>
              <a:rPr lang="cs-CZ" b="1" dirty="0"/>
              <a:t>jí</a:t>
            </a:r>
            <a:r>
              <a:rPr lang="es-ES" b="1" dirty="0"/>
              <a:t> veřejné práce </a:t>
            </a:r>
            <a:r>
              <a:rPr lang="cs-CZ" b="1" dirty="0"/>
              <a:t>jí</a:t>
            </a:r>
            <a:r>
              <a:rPr lang="es-ES" b="1" dirty="0"/>
              <a:t> Pán přikázal: "Piš, piš, piš to, co jsem </a:t>
            </a:r>
            <a:r>
              <a:rPr lang="cs-CZ" b="1" dirty="0"/>
              <a:t>  </a:t>
            </a:r>
            <a:r>
              <a:rPr lang="es-ES" b="1" dirty="0"/>
              <a:t>ti zjevil." Během sedmdesáti let veřejné služby (mezi lety 1844 a 1915) napsal</a:t>
            </a:r>
            <a:r>
              <a:rPr lang="cs-CZ" b="1" dirty="0"/>
              <a:t>a</a:t>
            </a:r>
            <a:r>
              <a:rPr lang="es-ES" b="1" dirty="0"/>
              <a:t> přibližně 25 milionů slov,</a:t>
            </a:r>
            <a:r>
              <a:rPr lang="cs-CZ" b="1" dirty="0"/>
              <a:t> což obnáší</a:t>
            </a:r>
            <a:r>
              <a:rPr lang="es-ES" b="1" dirty="0"/>
              <a:t> asi sto tisíc stran rukopis</a:t>
            </a:r>
            <a:r>
              <a:rPr lang="cs-CZ" b="1" dirty="0"/>
              <a:t>-</a:t>
            </a:r>
            <a:r>
              <a:rPr lang="es-ES" b="1" dirty="0"/>
              <a:t>ného materiálu. To je hodně </a:t>
            </a:r>
            <a:r>
              <a:rPr lang="es-ES" b="1" dirty="0" err="1"/>
              <a:t>psaní</a:t>
            </a:r>
            <a:r>
              <a:rPr lang="es-ES" b="1" dirty="0"/>
              <a:t>!</a:t>
            </a:r>
          </a:p>
          <a:p>
            <a:pPr>
              <a:spcBef>
                <a:spcPts val="600"/>
              </a:spcBef>
            </a:pPr>
            <a:r>
              <a:rPr lang="es-ES" b="1" dirty="0" err="1"/>
              <a:t>Rané</a:t>
            </a:r>
            <a:r>
              <a:rPr lang="es-ES" b="1" dirty="0"/>
              <a:t> rady sestry Whiteové v oblasti církevní správy a organizace, v od</a:t>
            </a:r>
            <a:r>
              <a:rPr lang="cs-CZ" b="1" dirty="0"/>
              <a:t>-</a:t>
            </a:r>
            <a:r>
              <a:rPr lang="es-ES" b="1" dirty="0"/>
              <a:t>větvích zdravotnictví, lékařské evangelizace, vzdělávání a vydavatelství jsou dobře známy. Jeho četné knihy předávají tato poselství dnešním církvím. Je</a:t>
            </a:r>
            <a:r>
              <a:rPr lang="cs-CZ" b="1" dirty="0"/>
              <a:t>jí</a:t>
            </a:r>
            <a:r>
              <a:rPr lang="es-ES" b="1" dirty="0"/>
              <a:t> spisy nejsou zastaralé, a</a:t>
            </a:r>
            <a:r>
              <a:rPr lang="cs-CZ" b="1" dirty="0" err="1"/>
              <a:t>le</a:t>
            </a:r>
            <a:r>
              <a:rPr lang="cs-CZ" b="1" dirty="0"/>
              <a:t> stá</a:t>
            </a:r>
            <a:r>
              <a:rPr lang="es-ES" b="1" dirty="0"/>
              <a:t>le aktuální. Tam, kde byly je</a:t>
            </a:r>
            <a:r>
              <a:rPr lang="cs-CZ" b="1" dirty="0"/>
              <a:t>jí</a:t>
            </a:r>
            <a:r>
              <a:rPr lang="es-ES" b="1" dirty="0"/>
              <a:t> rady uvedeny do praxe, potvrdily výsledky je</a:t>
            </a:r>
            <a:r>
              <a:rPr lang="cs-CZ" b="1" dirty="0"/>
              <a:t>jí</a:t>
            </a:r>
            <a:r>
              <a:rPr lang="es-ES" b="1" dirty="0"/>
              <a:t> božský </a:t>
            </a:r>
            <a:r>
              <a:rPr lang="es-ES" b="1" dirty="0" err="1"/>
              <a:t>původ</a:t>
            </a:r>
            <a:r>
              <a:rPr lang="es-ES" b="1" dirty="0"/>
              <a:t>.</a:t>
            </a:r>
          </a:p>
          <a:p>
            <a:pPr>
              <a:spcBef>
                <a:spcPts val="600"/>
              </a:spcBef>
            </a:pPr>
            <a:r>
              <a:rPr lang="es-ES" b="1" dirty="0" err="1"/>
              <a:t>Dnes</a:t>
            </a:r>
            <a:r>
              <a:rPr lang="cs-CZ" b="1" dirty="0"/>
              <a:t> je</a:t>
            </a:r>
            <a:r>
              <a:rPr lang="es-ES" b="1" dirty="0"/>
              <a:t> Církev adventistů sedmého dne, kterou pomáhala zakládat,</a:t>
            </a:r>
            <a:r>
              <a:rPr lang="cs-CZ" b="1" dirty="0"/>
              <a:t> mocným hnutím</a:t>
            </a:r>
            <a:r>
              <a:rPr lang="es-ES" b="1" dirty="0"/>
              <a:t> po celém světě, které nese poselství</a:t>
            </a:r>
            <a:r>
              <a:rPr lang="cs-CZ" b="1" dirty="0"/>
              <a:t> </a:t>
            </a:r>
            <a:r>
              <a:rPr lang="es-ES" b="1" dirty="0"/>
              <a:t>spasení pro jiné lidi, kteří nemají žádnou </a:t>
            </a:r>
            <a:r>
              <a:rPr lang="es-ES" b="1" dirty="0" err="1"/>
              <a:t>naději</a:t>
            </a:r>
            <a:r>
              <a:rPr lang="es-ES" b="1" dirty="0"/>
              <a:t>.</a:t>
            </a:r>
          </a:p>
          <a:p>
            <a:pPr>
              <a:spcBef>
                <a:spcPts val="600"/>
              </a:spcBef>
            </a:pPr>
            <a:r>
              <a:rPr lang="es-ES" b="1" dirty="0" err="1"/>
              <a:t>Přečtěme</a:t>
            </a:r>
            <a:r>
              <a:rPr lang="es-ES" b="1" dirty="0"/>
              <a:t> si je</a:t>
            </a:r>
            <a:r>
              <a:rPr lang="cs-CZ" b="1" dirty="0"/>
              <a:t>jí</a:t>
            </a:r>
            <a:r>
              <a:rPr lang="es-ES" b="1" dirty="0"/>
              <a:t> knihy a </a:t>
            </a:r>
            <a:r>
              <a:rPr lang="cs-CZ" b="1" dirty="0"/>
              <a:t>držme se v nich obsažených rad</a:t>
            </a:r>
            <a:r>
              <a:rPr lang="es-ES" b="1" dirty="0"/>
              <a:t>.</a:t>
            </a:r>
          </a:p>
        </p:txBody>
      </p:sp>
      <p:pic>
        <p:nvPicPr>
          <p:cNvPr id="4" name="Imagen 3">
            <a:extLst>
              <a:ext uri="{FF2B5EF4-FFF2-40B4-BE49-F238E27FC236}">
                <a16:creationId xmlns:a16="http://schemas.microsoft.com/office/drawing/2014/main" id="{A2B59E56-B2D9-B83C-250B-C10D4DAFD8E9}"/>
              </a:ext>
            </a:extLst>
          </p:cNvPr>
          <p:cNvPicPr>
            <a:picLocks noChangeAspect="1"/>
          </p:cNvPicPr>
          <p:nvPr/>
        </p:nvPicPr>
        <p:blipFill>
          <a:blip r:embed="rId4"/>
          <a:stretch>
            <a:fillRect/>
          </a:stretch>
        </p:blipFill>
        <p:spPr>
          <a:xfrm>
            <a:off x="-80388" y="-101721"/>
            <a:ext cx="5222280" cy="6965216"/>
          </a:xfrm>
          <a:prstGeom prst="rect">
            <a:avLst/>
          </a:prstGeom>
          <a:ln>
            <a:noFill/>
          </a:ln>
          <a:effectLst>
            <a:softEdge rad="112500"/>
          </a:effectLst>
        </p:spPr>
      </p:pic>
      <p:sp>
        <p:nvSpPr>
          <p:cNvPr id="2" name="CuadroTexto 1">
            <a:extLst>
              <a:ext uri="{FF2B5EF4-FFF2-40B4-BE49-F238E27FC236}">
                <a16:creationId xmlns:a16="http://schemas.microsoft.com/office/drawing/2014/main" id="{BC40B579-75BA-31EB-6CC4-C0B57818B404}"/>
              </a:ext>
            </a:extLst>
          </p:cNvPr>
          <p:cNvSpPr txBox="1"/>
          <p:nvPr/>
        </p:nvSpPr>
        <p:spPr>
          <a:xfrm>
            <a:off x="0" y="-101721"/>
            <a:ext cx="5141892" cy="1077218"/>
          </a:xfrm>
          <a:prstGeom prst="rect">
            <a:avLst/>
          </a:prstGeom>
          <a:noFill/>
        </p:spPr>
        <p:txBody>
          <a:bodyPr wrap="square" rtlCol="0">
            <a:spAutoFit/>
          </a:bodyPr>
          <a:lstStyle/>
          <a:p>
            <a:pPr algn="ctr"/>
            <a:r>
              <a:rPr lang="es-E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Dar proroctví
</a:t>
            </a:r>
          </a:p>
        </p:txBody>
      </p:sp>
      <p:sp>
        <p:nvSpPr>
          <p:cNvPr id="8" name="CuadroTexto 7">
            <a:extLst>
              <a:ext uri="{FF2B5EF4-FFF2-40B4-BE49-F238E27FC236}">
                <a16:creationId xmlns:a16="http://schemas.microsoft.com/office/drawing/2014/main" id="{9E075820-1142-B70B-D521-FE8181D3FF45}"/>
              </a:ext>
            </a:extLst>
          </p:cNvPr>
          <p:cNvSpPr txBox="1"/>
          <p:nvPr/>
        </p:nvSpPr>
        <p:spPr>
          <a:xfrm>
            <a:off x="68909" y="6282812"/>
            <a:ext cx="1631181" cy="369332"/>
          </a:xfrm>
          <a:prstGeom prst="rect">
            <a:avLst/>
          </a:prstGeom>
          <a:noFill/>
        </p:spPr>
        <p:txBody>
          <a:bodyPr wrap="square">
            <a:spAutoFit/>
          </a:bodyPr>
          <a:lstStyle/>
          <a:p>
            <a:pPr algn="ctr"/>
            <a:r>
              <a:rPr lang="es-ES" dirty="0">
                <a:solidFill>
                  <a:schemeClr val="bg1"/>
                </a:solidFill>
                <a:latin typeface="Baby Darling" panose="02000500000000000000" pitchFamily="2" charset="0"/>
              </a:rPr>
              <a:t>Elena G. White </a:t>
            </a:r>
          </a:p>
        </p:txBody>
      </p:sp>
    </p:spTree>
    <p:extLst>
      <p:ext uri="{BB962C8B-B14F-4D97-AF65-F5344CB8AC3E}">
        <p14:creationId xmlns:p14="http://schemas.microsoft.com/office/powerpoint/2010/main" val="2957051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0" presetClass="path" presetSubtype="0" accel="50000" decel="50000" fill="hold" grpId="1" nodeType="afterEffect">
                                  <p:stCondLst>
                                    <p:cond delay="0"/>
                                  </p:stCondLst>
                                  <p:childTnLst>
                                    <p:animMotion origin="layout" path="M 0.00091 -0.00116 L 0.26666 0.01041 L 0.26302 0.00787 " pathEditMode="relative" rAng="0" ptsTypes="AAA">
                                      <p:cBhvr>
                                        <p:cTn id="13" dur="2000" fill="hold"/>
                                        <p:tgtEl>
                                          <p:spTgt spid="8"/>
                                        </p:tgtEl>
                                        <p:attrNameLst>
                                          <p:attrName>ppt_x</p:attrName>
                                          <p:attrName>ppt_y</p:attrName>
                                        </p:attrNameLst>
                                      </p:cBhvr>
                                      <p:rCtr x="13281" y="579"/>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wipe(left)">
                                      <p:cBhvr>
                                        <p:cTn id="45" dur="5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wipe(left)">
                                      <p:cBhvr>
                                        <p:cTn id="5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4BDD9"/>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AAA6991-1DF8-455A-9991-7F52F9665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descr="Imagen que contiene foto, hombre, posando, gente&#10;&#10;Descripción generada automáticamente">
            <a:extLst>
              <a:ext uri="{FF2B5EF4-FFF2-40B4-BE49-F238E27FC236}">
                <a16:creationId xmlns:a16="http://schemas.microsoft.com/office/drawing/2014/main" id="{FB8FBB63-D14A-4A9B-E506-A7A5A28B3059}"/>
              </a:ext>
            </a:extLst>
          </p:cNvPr>
          <p:cNvPicPr>
            <a:picLocks noChangeAspect="1"/>
          </p:cNvPicPr>
          <p:nvPr/>
        </p:nvPicPr>
        <p:blipFill rotWithShape="1">
          <a:blip r:embed="rId3">
            <a:extLst>
              <a:ext uri="{28A0092B-C50C-407E-A947-70E740481C1C}">
                <a14:useLocalDpi xmlns:a14="http://schemas.microsoft.com/office/drawing/2010/main" val="0"/>
              </a:ext>
            </a:extLst>
          </a:blip>
          <a:srcRect l="3903" t="12783" r="3518" b="20204"/>
          <a:stretch/>
        </p:blipFill>
        <p:spPr>
          <a:xfrm>
            <a:off x="259756" y="253661"/>
            <a:ext cx="4570678" cy="4128360"/>
          </a:xfrm>
          <a:prstGeom prst="rect">
            <a:avLst/>
          </a:prstGeom>
          <a:ln w="28575">
            <a:solidFill>
              <a:schemeClr val="bg1"/>
            </a:solidFill>
          </a:ln>
        </p:spPr>
      </p:pic>
      <p:pic>
        <p:nvPicPr>
          <p:cNvPr id="5" name="Imagen 4">
            <a:extLst>
              <a:ext uri="{FF2B5EF4-FFF2-40B4-BE49-F238E27FC236}">
                <a16:creationId xmlns:a16="http://schemas.microsoft.com/office/drawing/2014/main" id="{60E6B95E-7197-8509-6B51-54236B1050C8}"/>
              </a:ext>
            </a:extLst>
          </p:cNvPr>
          <p:cNvPicPr>
            <a:picLocks noChangeAspect="1"/>
          </p:cNvPicPr>
          <p:nvPr/>
        </p:nvPicPr>
        <p:blipFill rotWithShape="1">
          <a:blip r:embed="rId4">
            <a:extLst>
              <a:ext uri="{28A0092B-C50C-407E-A947-70E740481C1C}">
                <a14:useLocalDpi xmlns:a14="http://schemas.microsoft.com/office/drawing/2010/main" val="0"/>
              </a:ext>
            </a:extLst>
          </a:blip>
          <a:srcRect l="13675" r="13675"/>
          <a:stretch/>
        </p:blipFill>
        <p:spPr>
          <a:xfrm>
            <a:off x="4968251" y="269799"/>
            <a:ext cx="2249424" cy="4128360"/>
          </a:xfrm>
          <a:prstGeom prst="rect">
            <a:avLst/>
          </a:prstGeom>
          <a:ln w="28575">
            <a:solidFill>
              <a:schemeClr val="bg1"/>
            </a:solidFill>
          </a:ln>
        </p:spPr>
      </p:pic>
      <p:pic>
        <p:nvPicPr>
          <p:cNvPr id="9" name="Imagen 8">
            <a:extLst>
              <a:ext uri="{FF2B5EF4-FFF2-40B4-BE49-F238E27FC236}">
                <a16:creationId xmlns:a16="http://schemas.microsoft.com/office/drawing/2014/main" id="{CF0F8EAD-7B49-E338-FD23-F0239BBF2CEA}"/>
              </a:ext>
            </a:extLst>
          </p:cNvPr>
          <p:cNvPicPr>
            <a:picLocks noChangeAspect="1"/>
          </p:cNvPicPr>
          <p:nvPr/>
        </p:nvPicPr>
        <p:blipFill rotWithShape="1">
          <a:blip r:embed="rId5">
            <a:extLst>
              <a:ext uri="{28A0092B-C50C-407E-A947-70E740481C1C}">
                <a14:useLocalDpi xmlns:a14="http://schemas.microsoft.com/office/drawing/2010/main" val="0"/>
              </a:ext>
            </a:extLst>
          </a:blip>
          <a:srcRect l="87" t="5747" r="-87" b="23839"/>
          <a:stretch/>
        </p:blipFill>
        <p:spPr>
          <a:xfrm>
            <a:off x="259756" y="4540159"/>
            <a:ext cx="2249424" cy="2111850"/>
          </a:xfrm>
          <a:prstGeom prst="rect">
            <a:avLst/>
          </a:prstGeom>
          <a:ln w="28575">
            <a:solidFill>
              <a:schemeClr val="bg1"/>
            </a:solidFill>
          </a:ln>
        </p:spPr>
      </p:pic>
      <p:pic>
        <p:nvPicPr>
          <p:cNvPr id="13" name="Imagen 12" descr="Un grupo de hombres vestidos de negro&#10;&#10;Descripción generada automáticamente con confianza media">
            <a:extLst>
              <a:ext uri="{FF2B5EF4-FFF2-40B4-BE49-F238E27FC236}">
                <a16:creationId xmlns:a16="http://schemas.microsoft.com/office/drawing/2014/main" id="{E9ADC7CC-EF10-A0ED-CFCC-2337ABC215D0}"/>
              </a:ext>
            </a:extLst>
          </p:cNvPr>
          <p:cNvPicPr>
            <a:picLocks noChangeAspect="1"/>
          </p:cNvPicPr>
          <p:nvPr/>
        </p:nvPicPr>
        <p:blipFill rotWithShape="1">
          <a:blip r:embed="rId6">
            <a:extLst>
              <a:ext uri="{28A0092B-C50C-407E-A947-70E740481C1C}">
                <a14:useLocalDpi xmlns:a14="http://schemas.microsoft.com/office/drawing/2010/main" val="0"/>
              </a:ext>
            </a:extLst>
          </a:blip>
          <a:srcRect l="1842" r="1842"/>
          <a:stretch/>
        </p:blipFill>
        <p:spPr>
          <a:xfrm>
            <a:off x="7358256" y="269799"/>
            <a:ext cx="4572626" cy="6382210"/>
          </a:xfrm>
          <a:prstGeom prst="rect">
            <a:avLst/>
          </a:prstGeom>
          <a:ln w="28575">
            <a:solidFill>
              <a:schemeClr val="bg1"/>
            </a:solidFill>
          </a:ln>
        </p:spPr>
      </p:pic>
      <p:pic>
        <p:nvPicPr>
          <p:cNvPr id="7" name="Imagen 6">
            <a:extLst>
              <a:ext uri="{FF2B5EF4-FFF2-40B4-BE49-F238E27FC236}">
                <a16:creationId xmlns:a16="http://schemas.microsoft.com/office/drawing/2014/main" id="{00C3BEC5-B869-1E04-D5EB-2A1DBE9AC763}"/>
              </a:ext>
            </a:extLst>
          </p:cNvPr>
          <p:cNvPicPr>
            <a:picLocks noChangeAspect="1"/>
          </p:cNvPicPr>
          <p:nvPr/>
        </p:nvPicPr>
        <p:blipFill>
          <a:blip r:embed="rId7"/>
          <a:stretch>
            <a:fillRect/>
          </a:stretch>
        </p:blipFill>
        <p:spPr>
          <a:xfrm>
            <a:off x="2938254" y="4540159"/>
            <a:ext cx="3921861" cy="2129354"/>
          </a:xfrm>
          <a:prstGeom prst="rect">
            <a:avLst/>
          </a:prstGeom>
          <a:ln w="28575">
            <a:solidFill>
              <a:schemeClr val="bg1"/>
            </a:solidFill>
          </a:ln>
        </p:spPr>
      </p:pic>
    </p:spTree>
    <p:extLst>
      <p:ext uri="{BB962C8B-B14F-4D97-AF65-F5344CB8AC3E}">
        <p14:creationId xmlns:p14="http://schemas.microsoft.com/office/powerpoint/2010/main" val="424796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845D0779-6DE9-5D90-FCB6-7118CAE371E8}"/>
              </a:ext>
            </a:extLst>
          </p:cNvPr>
          <p:cNvPicPr>
            <a:picLocks noChangeAspect="1"/>
          </p:cNvPicPr>
          <p:nvPr/>
        </p:nvPicPr>
        <p:blipFill>
          <a:blip r:embed="rId2"/>
          <a:stretch>
            <a:fillRect/>
          </a:stretch>
        </p:blipFill>
        <p:spPr>
          <a:xfrm>
            <a:off x="0" y="0"/>
            <a:ext cx="12192000" cy="6858368"/>
          </a:xfrm>
          <a:prstGeom prst="rect">
            <a:avLst/>
          </a:prstGeom>
        </p:spPr>
      </p:pic>
      <p:sp>
        <p:nvSpPr>
          <p:cNvPr id="3" name="CuadroTexto 2">
            <a:extLst>
              <a:ext uri="{FF2B5EF4-FFF2-40B4-BE49-F238E27FC236}">
                <a16:creationId xmlns:a16="http://schemas.microsoft.com/office/drawing/2014/main" id="{9227FEC3-ED78-B8FF-3BC6-EE4D2EBE0DEE}"/>
              </a:ext>
            </a:extLst>
          </p:cNvPr>
          <p:cNvSpPr txBox="1"/>
          <p:nvPr/>
        </p:nvSpPr>
        <p:spPr>
          <a:xfrm>
            <a:off x="139473" y="0"/>
            <a:ext cx="10652457" cy="1323439"/>
          </a:xfrm>
          <a:prstGeom prst="rect">
            <a:avLst/>
          </a:prstGeom>
          <a:solidFill>
            <a:schemeClr val="bg1">
              <a:alpha val="77000"/>
            </a:schemeClr>
          </a:solidFill>
          <a:effectLst>
            <a:softEdge rad="50800"/>
          </a:effectLst>
        </p:spPr>
        <p:txBody>
          <a:bodyPr wrap="square">
            <a:spAutoFit/>
          </a:bodyPr>
          <a:lstStyle/>
          <a:p>
            <a:r>
              <a:rPr lang="es-ES" sz="2000" b="1" dirty="0"/>
              <a:t>Nemusíme se bát výzev, které Boží dílo přináší. Pamatujme na to, že Pán nikdy neopustí svou církev a použije nás, stejně jako to udělal s těmito pionýry, aby přinesl naději na Spasitele, který za nás dal život a přijde podruhé. Bůh učinil a udělá veliké věci s použitím těch, kteří jsou ochotni nechat se vést mocí </a:t>
            </a:r>
            <a:r>
              <a:rPr lang="es-ES" sz="2000" b="1" dirty="0" err="1"/>
              <a:t>Všemohoucího</a:t>
            </a:r>
            <a:r>
              <a:rPr lang="es-ES" sz="2000" b="1" dirty="0"/>
              <a:t>.</a:t>
            </a:r>
          </a:p>
        </p:txBody>
      </p:sp>
      <p:sp>
        <p:nvSpPr>
          <p:cNvPr id="6" name="CuadroTexto 5">
            <a:extLst>
              <a:ext uri="{FF2B5EF4-FFF2-40B4-BE49-F238E27FC236}">
                <a16:creationId xmlns:a16="http://schemas.microsoft.com/office/drawing/2014/main" id="{13D9C538-4B91-CFCC-6003-3AF831D666B7}"/>
              </a:ext>
            </a:extLst>
          </p:cNvPr>
          <p:cNvSpPr txBox="1"/>
          <p:nvPr/>
        </p:nvSpPr>
        <p:spPr>
          <a:xfrm>
            <a:off x="50240" y="5484318"/>
            <a:ext cx="4914849" cy="1323439"/>
          </a:xfrm>
          <a:prstGeom prst="rect">
            <a:avLst/>
          </a:prstGeom>
          <a:noFill/>
        </p:spPr>
        <p:txBody>
          <a:bodyPr wrap="square">
            <a:spAutoFit/>
          </a:bodyPr>
          <a:lstStyle/>
          <a:p>
            <a:r>
              <a:rPr lang="es-ES" sz="2000" b="1" dirty="0">
                <a:solidFill>
                  <a:schemeClr val="bg1"/>
                </a:solidFill>
                <a:effectLst>
                  <a:glow rad="127000">
                    <a:srgbClr val="45161D"/>
                  </a:glow>
                </a:effectLst>
              </a:rPr>
              <a:t>Naši průkopníci nás inspirují k tomu, abychom dokončili práci, která nám byla svěřena: Kázat evangelium všem národům.</a:t>
            </a:r>
            <a:r>
              <a:rPr lang="cs-CZ" sz="2000" b="1" dirty="0">
                <a:solidFill>
                  <a:schemeClr val="bg1"/>
                </a:solidFill>
                <a:effectLst>
                  <a:glow rad="127000">
                    <a:srgbClr val="45161D"/>
                  </a:glow>
                </a:effectLst>
              </a:rPr>
              <a:t> Do</a:t>
            </a:r>
            <a:r>
              <a:rPr lang="es-ES" sz="2000" b="1" dirty="0">
                <a:solidFill>
                  <a:schemeClr val="bg1"/>
                </a:solidFill>
                <a:effectLst>
                  <a:glow rad="127000">
                    <a:srgbClr val="45161D"/>
                  </a:glow>
                </a:effectLst>
              </a:rPr>
              <a:t>končíme</a:t>
            </a:r>
            <a:r>
              <a:rPr lang="cs-CZ" sz="2000" b="1" dirty="0">
                <a:solidFill>
                  <a:schemeClr val="bg1"/>
                </a:solidFill>
                <a:effectLst>
                  <a:glow rad="127000">
                    <a:srgbClr val="45161D"/>
                  </a:glow>
                </a:effectLst>
              </a:rPr>
              <a:t> jejich dílo</a:t>
            </a:r>
            <a:r>
              <a:rPr lang="es-ES" sz="2000" b="1" dirty="0">
                <a:solidFill>
                  <a:schemeClr val="bg1"/>
                </a:solidFill>
                <a:effectLst>
                  <a:glow rad="127000">
                    <a:srgbClr val="45161D"/>
                  </a:glow>
                </a:effectLst>
              </a:rPr>
              <a:t>!</a:t>
            </a:r>
          </a:p>
        </p:txBody>
      </p:sp>
    </p:spTree>
    <p:extLst>
      <p:ext uri="{BB962C8B-B14F-4D97-AF65-F5344CB8AC3E}">
        <p14:creationId xmlns:p14="http://schemas.microsoft.com/office/powerpoint/2010/main" val="4191009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6">
                <a:tint val="45000"/>
                <a:satMod val="400000"/>
              </a:schemeClr>
            </a:duotone>
          </a:blip>
          <a:srcRect/>
          <a:stretch>
            <a:fillRect t="-2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A0FD11-DAB1-28A0-DE13-B9C592670E45}"/>
              </a:ext>
            </a:extLst>
          </p:cNvPr>
          <p:cNvSpPr txBox="1"/>
          <p:nvPr/>
        </p:nvSpPr>
        <p:spPr>
          <a:xfrm>
            <a:off x="182958" y="153204"/>
            <a:ext cx="8825286" cy="1938992"/>
          </a:xfrm>
          <a:prstGeom prst="rect">
            <a:avLst/>
          </a:prstGeom>
          <a:noFill/>
        </p:spPr>
        <p:txBody>
          <a:bodyPr wrap="square">
            <a:spAutoFit/>
          </a:bodyPr>
          <a:lstStyle/>
          <a:p>
            <a:r>
              <a:rPr lang="es-ES" sz="2000" b="1" dirty="0">
                <a:solidFill>
                  <a:schemeClr val="bg1"/>
                </a:solidFill>
                <a:effectLst>
                  <a:outerShdw blurRad="38100" dist="38100" dir="2700000" algn="tl">
                    <a:srgbClr val="000000">
                      <a:alpha val="43137"/>
                    </a:srgbClr>
                  </a:outerShdw>
                </a:effectLst>
              </a:rPr>
              <a:t>Jsou lidé, kteří mají vroucí touhu sloužit v Božím díle. Bůh používá tyto lidi k to</a:t>
            </a:r>
            <a:r>
              <a:rPr lang="cs-CZ" sz="2000" b="1" dirty="0">
                <a:solidFill>
                  <a:schemeClr val="bg1"/>
                </a:solidFill>
                <a:effectLst>
                  <a:outerShdw blurRad="38100" dist="38100" dir="2700000" algn="tl">
                    <a:srgbClr val="000000">
                      <a:alpha val="43137"/>
                    </a:srgbClr>
                  </a:outerShdw>
                </a:effectLst>
              </a:rPr>
              <a:t>-</a:t>
            </a:r>
            <a:r>
              <a:rPr lang="es-ES" sz="2000" b="1" dirty="0">
                <a:solidFill>
                  <a:schemeClr val="bg1"/>
                </a:solidFill>
                <a:effectLst>
                  <a:outerShdw blurRad="38100" dist="38100" dir="2700000" algn="tl">
                    <a:srgbClr val="000000">
                      <a:alpha val="43137"/>
                    </a:srgbClr>
                  </a:outerShdw>
                </a:effectLst>
              </a:rPr>
              <a:t>mu, aby rozvíjeli své dílo, aby církev mohla plnit poslání, které jí bylo svěřeno: kázat evangelium celému světu.
Vzpomeňme si na velké průkopníky minulosti a na to, čím přispěli k růstu a pokro</a:t>
            </a:r>
            <a:r>
              <a:rPr lang="cs-CZ" sz="2000" b="1" dirty="0">
                <a:solidFill>
                  <a:schemeClr val="bg1"/>
                </a:solidFill>
                <a:effectLst>
                  <a:outerShdw blurRad="38100" dist="38100" dir="2700000" algn="tl">
                    <a:srgbClr val="000000">
                      <a:alpha val="43137"/>
                    </a:srgbClr>
                  </a:outerShdw>
                </a:effectLst>
              </a:rPr>
              <a:t>-</a:t>
            </a:r>
            <a:r>
              <a:rPr lang="es-ES" sz="2000" b="1" dirty="0">
                <a:solidFill>
                  <a:schemeClr val="bg1"/>
                </a:solidFill>
                <a:effectLst>
                  <a:outerShdw blurRad="38100" dist="38100" dir="2700000" algn="tl">
                    <a:srgbClr val="000000">
                      <a:alpha val="43137"/>
                    </a:srgbClr>
                  </a:outerShdw>
                </a:effectLst>
              </a:rPr>
              <a:t>ku Božího díla.
</a:t>
            </a:r>
          </a:p>
        </p:txBody>
      </p:sp>
      <p:sp>
        <p:nvSpPr>
          <p:cNvPr id="4" name="CuadroTexto 3">
            <a:extLst>
              <a:ext uri="{FF2B5EF4-FFF2-40B4-BE49-F238E27FC236}">
                <a16:creationId xmlns:a16="http://schemas.microsoft.com/office/drawing/2014/main" id="{2EAB043B-479F-7BDA-B6A7-FED9605C910C}"/>
              </a:ext>
            </a:extLst>
          </p:cNvPr>
          <p:cNvSpPr txBox="1"/>
          <p:nvPr/>
        </p:nvSpPr>
        <p:spPr>
          <a:xfrm>
            <a:off x="5654508" y="1739875"/>
            <a:ext cx="6391537" cy="2246769"/>
          </a:xfrm>
          <a:prstGeom prst="rect">
            <a:avLst/>
          </a:prstGeom>
          <a:noFill/>
        </p:spPr>
        <p:txBody>
          <a:bodyPr wrap="square">
            <a:spAutoFit/>
          </a:bodyPr>
          <a:lstStyle/>
          <a:p>
            <a:r>
              <a:rPr lang="es-ES" sz="2000" b="1" dirty="0">
                <a:solidFill>
                  <a:schemeClr val="bg1"/>
                </a:solidFill>
                <a:effectLst>
                  <a:outerShdw blurRad="38100" dist="38100" dir="2700000" algn="tl">
                    <a:srgbClr val="000000">
                      <a:alpha val="43137"/>
                    </a:srgbClr>
                  </a:outerShdw>
                </a:effectLst>
              </a:rPr>
              <a:t>21. května 1863 založila malá skupina lidí ve městě Battle Creek v Michiganu ve Spojených státech Církev adventistů sedmého dne. Dnes církev pokračuje v předávání tohoto podivuhodného poselství naděje každému národu, pokole</a:t>
            </a:r>
            <a:r>
              <a:rPr lang="cs-CZ" sz="2000" b="1" dirty="0">
                <a:solidFill>
                  <a:schemeClr val="bg1"/>
                </a:solidFill>
                <a:effectLst>
                  <a:outerShdw blurRad="38100" dist="38100" dir="2700000" algn="tl">
                    <a:srgbClr val="000000">
                      <a:alpha val="43137"/>
                    </a:srgbClr>
                  </a:outerShdw>
                </a:effectLst>
              </a:rPr>
              <a:t>-</a:t>
            </a:r>
            <a:r>
              <a:rPr lang="es-ES" sz="2000" b="1" dirty="0">
                <a:solidFill>
                  <a:schemeClr val="bg1"/>
                </a:solidFill>
                <a:effectLst>
                  <a:outerShdw blurRad="38100" dist="38100" dir="2700000" algn="tl">
                    <a:srgbClr val="000000">
                      <a:alpha val="43137"/>
                    </a:srgbClr>
                  </a:outerShdw>
                </a:effectLst>
              </a:rPr>
              <a:t>ní, jazyku a lidu, dokud není dokončeno dílo, které jí bylo svěřeno, a dokud se Kristus nevrátí.
</a:t>
            </a:r>
          </a:p>
        </p:txBody>
      </p:sp>
      <p:sp>
        <p:nvSpPr>
          <p:cNvPr id="7" name="CuadroTexto 6">
            <a:extLst>
              <a:ext uri="{FF2B5EF4-FFF2-40B4-BE49-F238E27FC236}">
                <a16:creationId xmlns:a16="http://schemas.microsoft.com/office/drawing/2014/main" id="{B5863666-1048-66E1-12DE-4B5AF5386210}"/>
              </a:ext>
            </a:extLst>
          </p:cNvPr>
          <p:cNvSpPr txBox="1"/>
          <p:nvPr/>
        </p:nvSpPr>
        <p:spPr>
          <a:xfrm>
            <a:off x="678085" y="5073581"/>
            <a:ext cx="7042981" cy="1415772"/>
          </a:xfrm>
          <a:prstGeom prst="rect">
            <a:avLst/>
          </a:prstGeom>
          <a:noFill/>
        </p:spPr>
        <p:txBody>
          <a:bodyPr wrap="square">
            <a:spAutoFit/>
          </a:bodyPr>
          <a:lstStyle/>
          <a:p>
            <a:pPr>
              <a:spcBef>
                <a:spcPts val="1200"/>
              </a:spcBef>
            </a:pPr>
            <a:r>
              <a:rPr lang="es-ES" sz="2000" b="1" dirty="0">
                <a:solidFill>
                  <a:schemeClr val="bg1"/>
                </a:solidFill>
                <a:effectLst>
                  <a:outerShdw blurRad="38100" dist="38100" dir="2700000" algn="tl">
                    <a:srgbClr val="000000">
                      <a:alpha val="43137"/>
                    </a:srgbClr>
                  </a:outerShdw>
                </a:effectLst>
                <a:latin typeface="Comic Sans MS" panose="030F0702030302020204" pitchFamily="66" charset="0"/>
              </a:rPr>
              <a:t>"Nem</a:t>
            </a:r>
            <a:r>
              <a:rPr lang="cs-CZ" sz="2000" b="1" dirty="0" err="1">
                <a:solidFill>
                  <a:schemeClr val="bg1"/>
                </a:solidFill>
                <a:effectLst>
                  <a:outerShdw blurRad="38100" dist="38100" dir="2700000" algn="tl">
                    <a:srgbClr val="000000">
                      <a:alpha val="43137"/>
                    </a:srgbClr>
                  </a:outerShdw>
                </a:effectLst>
                <a:latin typeface="Comic Sans MS" panose="030F0702030302020204" pitchFamily="66" charset="0"/>
              </a:rPr>
              <a:t>usíme</a:t>
            </a:r>
            <a:r>
              <a:rPr lang="cs-CZ" sz="2000" b="1" dirty="0">
                <a:solidFill>
                  <a:schemeClr val="bg1"/>
                </a:solidFill>
                <a:effectLst>
                  <a:outerShdw blurRad="38100" dist="38100" dir="2700000" algn="tl">
                    <a:srgbClr val="000000">
                      <a:alpha val="43137"/>
                    </a:srgbClr>
                  </a:outerShdw>
                </a:effectLst>
                <a:latin typeface="Comic Sans MS" panose="030F0702030302020204" pitchFamily="66" charset="0"/>
              </a:rPr>
              <a:t> se obávat</a:t>
            </a:r>
            <a:r>
              <a:rPr lang="es-ES" sz="2000" b="1" dirty="0">
                <a:solidFill>
                  <a:schemeClr val="bg1"/>
                </a:solidFill>
                <a:effectLst>
                  <a:outerShdw blurRad="38100" dist="38100" dir="2700000" algn="tl">
                    <a:srgbClr val="000000">
                      <a:alpha val="43137"/>
                    </a:srgbClr>
                  </a:outerShdw>
                </a:effectLst>
                <a:latin typeface="Comic Sans MS" panose="030F0702030302020204" pitchFamily="66" charset="0"/>
              </a:rPr>
              <a:t> budoucnosti, pokud nezapomeneme, jak nás Pán vedl a čemu </a:t>
            </a:r>
            <a:r>
              <a:rPr lang="cs-CZ" sz="2000"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2000" b="1" dirty="0">
                <a:solidFill>
                  <a:schemeClr val="bg1"/>
                </a:solidFill>
                <a:effectLst>
                  <a:outerShdw blurRad="38100" dist="38100" dir="2700000" algn="tl">
                    <a:srgbClr val="000000">
                      <a:alpha val="43137"/>
                    </a:srgbClr>
                  </a:outerShdw>
                </a:effectLst>
                <a:latin typeface="Comic Sans MS" panose="030F0702030302020204" pitchFamily="66" charset="0"/>
              </a:rPr>
              <a:t>nás učil v naší minulosti.".</a:t>
            </a:r>
          </a:p>
          <a:p>
            <a:pPr>
              <a:spcBef>
                <a:spcPts val="1200"/>
              </a:spcBef>
            </a:pPr>
            <a:r>
              <a:rPr lang="es-ES" sz="16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cs-CZ" sz="1600" b="1" dirty="0">
                <a:solidFill>
                  <a:schemeClr val="bg1"/>
                </a:solidFill>
                <a:effectLst>
                  <a:outerShdw blurRad="38100" dist="38100" dir="2700000" algn="tl">
                    <a:srgbClr val="000000">
                      <a:alpha val="43137"/>
                    </a:srgbClr>
                  </a:outerShdw>
                </a:effectLst>
                <a:latin typeface="Comic Sans MS" panose="030F0702030302020204" pitchFamily="66" charset="0"/>
              </a:rPr>
              <a:t>Autobiografické poznámky EGW, strana</a:t>
            </a:r>
            <a:r>
              <a:rPr lang="es-ES" sz="1600" b="1" dirty="0">
                <a:solidFill>
                  <a:schemeClr val="bg1"/>
                </a:solidFill>
                <a:effectLst>
                  <a:outerShdw blurRad="38100" dist="38100" dir="2700000" algn="tl">
                    <a:srgbClr val="000000">
                      <a:alpha val="43137"/>
                    </a:srgbClr>
                  </a:outerShdw>
                </a:effectLst>
                <a:latin typeface="Comic Sans MS" panose="030F0702030302020204" pitchFamily="66" charset="0"/>
              </a:rPr>
              <a:t> 216 (1902).</a:t>
            </a:r>
            <a:r>
              <a:rPr lang="cs-CZ" sz="1600"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600" b="1" dirty="0">
                <a:solidFill>
                  <a:schemeClr val="bg1"/>
                </a:solidFill>
                <a:effectLst>
                  <a:outerShdw blurRad="38100" dist="38100" dir="2700000" algn="tl">
                    <a:srgbClr val="000000">
                      <a:alpha val="43137"/>
                    </a:srgbClr>
                  </a:outerShdw>
                </a:effectLst>
                <a:latin typeface="Comic Sans MS" panose="030F0702030302020204" pitchFamily="66" charset="0"/>
              </a:rPr>
              <a:t>—</a:t>
            </a:r>
          </a:p>
        </p:txBody>
      </p:sp>
      <p:pic>
        <p:nvPicPr>
          <p:cNvPr id="9" name="Imagen 8">
            <a:extLst>
              <a:ext uri="{FF2B5EF4-FFF2-40B4-BE49-F238E27FC236}">
                <a16:creationId xmlns:a16="http://schemas.microsoft.com/office/drawing/2014/main" id="{E84AEE77-49E4-B2C0-4DBD-5D817AAA3890}"/>
              </a:ext>
            </a:extLst>
          </p:cNvPr>
          <p:cNvPicPr>
            <a:picLocks noChangeAspect="1"/>
          </p:cNvPicPr>
          <p:nvPr/>
        </p:nvPicPr>
        <p:blipFill>
          <a:blip r:embed="rId3"/>
          <a:stretch>
            <a:fillRect/>
          </a:stretch>
        </p:blipFill>
        <p:spPr>
          <a:xfrm>
            <a:off x="8342722" y="3920372"/>
            <a:ext cx="3717532" cy="2788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a:extLst>
              <a:ext uri="{FF2B5EF4-FFF2-40B4-BE49-F238E27FC236}">
                <a16:creationId xmlns:a16="http://schemas.microsoft.com/office/drawing/2014/main" id="{F54F06A5-57D1-D0F7-7CB6-C898B90CFED8}"/>
              </a:ext>
            </a:extLst>
          </p:cNvPr>
          <p:cNvPicPr>
            <a:picLocks noChangeAspect="1"/>
          </p:cNvPicPr>
          <p:nvPr/>
        </p:nvPicPr>
        <p:blipFill>
          <a:blip r:embed="rId4"/>
          <a:stretch>
            <a:fillRect/>
          </a:stretch>
        </p:blipFill>
        <p:spPr>
          <a:xfrm>
            <a:off x="145955" y="1932420"/>
            <a:ext cx="5378046" cy="3104925"/>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Foto en blanco y negro de un campo&#10;&#10;Descripción generada automáticamente">
            <a:extLst>
              <a:ext uri="{FF2B5EF4-FFF2-40B4-BE49-F238E27FC236}">
                <a16:creationId xmlns:a16="http://schemas.microsoft.com/office/drawing/2014/main" id="{745D67A9-D1B3-E070-F379-3F75754044DE}"/>
              </a:ext>
            </a:extLst>
          </p:cNvPr>
          <p:cNvPicPr>
            <a:picLocks noChangeAspect="1"/>
          </p:cNvPicPr>
          <p:nvPr/>
        </p:nvPicPr>
        <p:blipFill rotWithShape="1">
          <a:blip r:embed="rId5">
            <a:extLst>
              <a:ext uri="{28A0092B-C50C-407E-A947-70E740481C1C}">
                <a14:useLocalDpi xmlns:a14="http://schemas.microsoft.com/office/drawing/2010/main" val="0"/>
              </a:ext>
            </a:extLst>
          </a:blip>
          <a:srcRect t="20163"/>
          <a:stretch/>
        </p:blipFill>
        <p:spPr>
          <a:xfrm>
            <a:off x="5654508" y="3920372"/>
            <a:ext cx="2534576" cy="1116973"/>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Foto en blanco y negro de un grupo de personas de pie&#10;&#10;Descripción generada automáticamente">
            <a:extLst>
              <a:ext uri="{FF2B5EF4-FFF2-40B4-BE49-F238E27FC236}">
                <a16:creationId xmlns:a16="http://schemas.microsoft.com/office/drawing/2014/main" id="{FAE0FEB1-0769-7993-A693-758B6D8718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9250" y="121551"/>
            <a:ext cx="2667000" cy="1647836"/>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636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l="-6000" t="-21000" b="-21000"/>
          </a:stretch>
        </a:blipFill>
        <a:effectLst/>
      </p:bgPr>
    </p:bg>
    <p:spTree>
      <p:nvGrpSpPr>
        <p:cNvPr id="1" name=""/>
        <p:cNvGrpSpPr/>
        <p:nvPr/>
      </p:nvGrpSpPr>
      <p:grpSpPr>
        <a:xfrm>
          <a:off x="0" y="0"/>
          <a:ext cx="0" cy="0"/>
          <a:chOff x="0" y="0"/>
          <a:chExt cx="0" cy="0"/>
        </a:xfrm>
      </p:grpSpPr>
      <p:pic>
        <p:nvPicPr>
          <p:cNvPr id="4" name="Imagen 3" descr="La cara de un hombre con traje y corbata&#10;&#10;Descripción generada automáticamente">
            <a:extLst>
              <a:ext uri="{FF2B5EF4-FFF2-40B4-BE49-F238E27FC236}">
                <a16:creationId xmlns:a16="http://schemas.microsoft.com/office/drawing/2014/main" id="{E2D6B130-DD7F-34EC-D64C-4E5E0AF080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717" y="0"/>
            <a:ext cx="5048250" cy="6858000"/>
          </a:xfrm>
          <a:prstGeom prst="rect">
            <a:avLst/>
          </a:prstGeom>
          <a:ln>
            <a:noFill/>
          </a:ln>
          <a:effectLst>
            <a:softEdge rad="112500"/>
          </a:effectLst>
        </p:spPr>
      </p:pic>
      <p:sp>
        <p:nvSpPr>
          <p:cNvPr id="2" name="CuadroTexto 1">
            <a:extLst>
              <a:ext uri="{FF2B5EF4-FFF2-40B4-BE49-F238E27FC236}">
                <a16:creationId xmlns:a16="http://schemas.microsoft.com/office/drawing/2014/main" id="{13DAE599-D0FF-B634-CEBA-468E8F237CA3}"/>
              </a:ext>
            </a:extLst>
          </p:cNvPr>
          <p:cNvSpPr txBox="1"/>
          <p:nvPr/>
        </p:nvSpPr>
        <p:spPr>
          <a:xfrm>
            <a:off x="7214717" y="77392"/>
            <a:ext cx="4682531" cy="1200329"/>
          </a:xfrm>
          <a:prstGeom prst="rect">
            <a:avLst/>
          </a:prstGeom>
          <a:noFill/>
        </p:spPr>
        <p:txBody>
          <a:bodyPr wrap="square" rtlCol="0">
            <a:spAutoFit/>
          </a:bodyPr>
          <a:lstStyle/>
          <a:p>
            <a:pPr algn="ctr"/>
            <a:r>
              <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Prorocký výklad Daniele 8</a:t>
            </a:r>
            <a:r>
              <a:rPr lang="cs-CZ"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t>
            </a:r>
            <a:r>
              <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14 </a:t>
            </a:r>
            <a:r>
              <a:rPr lang="cs-CZ"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a:t>
            </a:r>
            <a:r>
              <a:rPr lang="cs-CZ"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o</a:t>
            </a:r>
            <a:r>
              <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cs-CZ"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a:t>
            </a:r>
            <a:r>
              <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ruh</a:t>
            </a:r>
            <a:r>
              <a:rPr lang="cs-CZ" sz="2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ém</a:t>
            </a:r>
            <a:r>
              <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příchod</a:t>
            </a:r>
            <a:r>
              <a:rPr lang="cs-CZ"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u</a:t>
            </a:r>
            <a:r>
              <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p>
        </p:txBody>
      </p:sp>
      <p:sp>
        <p:nvSpPr>
          <p:cNvPr id="5" name="CuadroTexto 4">
            <a:extLst>
              <a:ext uri="{FF2B5EF4-FFF2-40B4-BE49-F238E27FC236}">
                <a16:creationId xmlns:a16="http://schemas.microsoft.com/office/drawing/2014/main" id="{DC9FA46E-181A-9ED1-7C77-8C04860D8200}"/>
              </a:ext>
            </a:extLst>
          </p:cNvPr>
          <p:cNvSpPr txBox="1"/>
          <p:nvPr/>
        </p:nvSpPr>
        <p:spPr>
          <a:xfrm>
            <a:off x="7321134" y="5102690"/>
            <a:ext cx="2304422" cy="400110"/>
          </a:xfrm>
          <a:prstGeom prst="rect">
            <a:avLst/>
          </a:prstGeom>
          <a:noFill/>
        </p:spPr>
        <p:txBody>
          <a:bodyPr wrap="square">
            <a:spAutoFit/>
          </a:bodyPr>
          <a:lstStyle/>
          <a:p>
            <a:pPr algn="ctr"/>
            <a:r>
              <a:rPr lang="es-ES" sz="2000" dirty="0">
                <a:solidFill>
                  <a:schemeClr val="bg1"/>
                </a:solidFill>
                <a:latin typeface="Baby Darling" panose="02000500000000000000" pitchFamily="2" charset="0"/>
              </a:rPr>
              <a:t>Guillermo Miller</a:t>
            </a:r>
          </a:p>
        </p:txBody>
      </p:sp>
      <p:sp>
        <p:nvSpPr>
          <p:cNvPr id="7" name="CuadroTexto 6">
            <a:extLst>
              <a:ext uri="{FF2B5EF4-FFF2-40B4-BE49-F238E27FC236}">
                <a16:creationId xmlns:a16="http://schemas.microsoft.com/office/drawing/2014/main" id="{078BAEE8-A928-ED9A-C7B4-8AAAD9EBFEC7}"/>
              </a:ext>
            </a:extLst>
          </p:cNvPr>
          <p:cNvSpPr txBox="1"/>
          <p:nvPr/>
        </p:nvSpPr>
        <p:spPr>
          <a:xfrm>
            <a:off x="294752" y="387355"/>
            <a:ext cx="6785270" cy="6247864"/>
          </a:xfrm>
          <a:prstGeom prst="rect">
            <a:avLst/>
          </a:prstGeom>
          <a:noFill/>
        </p:spPr>
        <p:txBody>
          <a:bodyPr wrap="square">
            <a:spAutoFit/>
          </a:bodyPr>
          <a:lstStyle/>
          <a:p>
            <a:r>
              <a:rPr lang="es-ES" sz="2000" b="1" dirty="0"/>
              <a:t>Když bylo Williamu Millerovi třicet čtyři let, byl nespokojený s životem, který vedl. Duch svatý zapůsobil na jeho srdce, aby se zaměřilo na stu</a:t>
            </a:r>
            <a:r>
              <a:rPr lang="cs-CZ" sz="2000" b="1" dirty="0"/>
              <a:t>-</a:t>
            </a:r>
            <a:r>
              <a:rPr lang="es-ES" sz="2000" b="1" dirty="0"/>
              <a:t>dium Bible. V této knize mu byl Ježíš zjeven jako jeho Spasitel. V Kristu našel odpověď na všechny své potřeby. Rozhodl se, že důkladně pro</a:t>
            </a:r>
            <a:r>
              <a:rPr lang="cs-CZ" sz="2000" b="1" dirty="0"/>
              <a:t>-</a:t>
            </a:r>
            <a:r>
              <a:rPr lang="es-ES" sz="2000" b="1" dirty="0"/>
              <a:t>studuje Bibli a najde odpovědi na mnoho problémů, které ho mátly. Jeho studium ho přivedlo k velkým proroctvím, která naznačovala první a druhý příchod Ježíše, zvláště k proroctvím Daniele a </a:t>
            </a:r>
            <a:r>
              <a:rPr lang="es-ES" sz="2000" b="1" dirty="0" err="1"/>
              <a:t>Zjevení</a:t>
            </a:r>
            <a:r>
              <a:rPr lang="es-ES" sz="2000" b="1" dirty="0"/>
              <a:t>.</a:t>
            </a:r>
          </a:p>
          <a:p>
            <a:r>
              <a:rPr lang="es-ES" sz="2000" b="1" dirty="0"/>
              <a:t>V roce 1818 v důsledku studia proroctví Daniele 8 a 9 dospěl k závěru, že Kristus přijde někdy v roce 1843.</a:t>
            </a:r>
          </a:p>
          <a:p>
            <a:r>
              <a:rPr lang="es-ES" sz="2000" b="1" dirty="0" err="1"/>
              <a:t>Váhal</a:t>
            </a:r>
            <a:r>
              <a:rPr lang="es-ES" sz="2000" b="1" dirty="0"/>
              <a:t> až do roku 1831, než začal oznamovat své objevy.</a:t>
            </a:r>
            <a:br>
              <a:rPr lang="es-ES" sz="2000" b="1" dirty="0"/>
            </a:br>
            <a:r>
              <a:rPr lang="es-ES" sz="2000" b="1" dirty="0"/>
              <a:t>Jeho první veřejné kázání znamená začátek adventistického hnutí v Se</a:t>
            </a:r>
            <a:r>
              <a:rPr lang="cs-CZ" sz="2000" b="1" dirty="0"/>
              <a:t>-</a:t>
            </a:r>
            <a:r>
              <a:rPr lang="es-ES" sz="2000" b="1" dirty="0"/>
              <a:t>verní Americe. V následujících měsících a letech přibližně 100 000 lidí uvěřilo v blížící se druhý příchod Krista.</a:t>
            </a:r>
          </a:p>
          <a:p>
            <a:r>
              <a:rPr lang="es-ES" sz="2000" b="1" dirty="0"/>
              <a:t>Miller žil několik let po zklamání v roce 1844, </a:t>
            </a:r>
            <a:r>
              <a:rPr lang="cs-CZ" sz="2000" b="1" dirty="0"/>
              <a:t>zemřel</a:t>
            </a:r>
            <a:r>
              <a:rPr lang="es-ES" sz="2000" b="1" dirty="0"/>
              <a:t> do roce 1849. Nedaleko jeho domu v Low Hampton je malý kostel, který postavil před svou smrtí. </a:t>
            </a:r>
            <a:r>
              <a:rPr lang="cs-CZ" sz="2000" b="1" dirty="0"/>
              <a:t>Přestože</a:t>
            </a:r>
            <a:r>
              <a:rPr lang="es-ES" sz="2000" b="1" dirty="0"/>
              <a:t> tomu, že nepochopil událost, která se měla stát v roce 1844, použil</a:t>
            </a:r>
            <a:r>
              <a:rPr lang="cs-CZ" sz="2000" b="1" dirty="0"/>
              <a:t> si ho Bůh k tomu</a:t>
            </a:r>
            <a:r>
              <a:rPr lang="es-ES" sz="2000" b="1" dirty="0"/>
              <a:t>, aby probudil svět do blízkosti konce a připravil hříšníky na čas </a:t>
            </a:r>
            <a:r>
              <a:rPr lang="es-ES" sz="2000" b="1" dirty="0" err="1"/>
              <a:t>soudu</a:t>
            </a:r>
            <a:r>
              <a:rPr lang="es-ES" sz="2000" b="1" dirty="0"/>
              <a:t>.</a:t>
            </a:r>
          </a:p>
        </p:txBody>
      </p:sp>
    </p:spTree>
    <p:extLst>
      <p:ext uri="{BB962C8B-B14F-4D97-AF65-F5344CB8AC3E}">
        <p14:creationId xmlns:p14="http://schemas.microsoft.com/office/powerpoint/2010/main" val="1409957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42" presetClass="path" presetSubtype="0" accel="50000" decel="50000" fill="hold" grpId="0" nodeType="afterEffect">
                                  <p:stCondLst>
                                    <p:cond delay="0"/>
                                  </p:stCondLst>
                                  <p:childTnLst>
                                    <p:animMotion origin="layout" path="M -1.875E-6 1.85185E-6 L 0.00209 0.16597 " pathEditMode="relative" rAng="0" ptsTypes="AA">
                                      <p:cBhvr>
                                        <p:cTn id="13" dur="2000" fill="hold"/>
                                        <p:tgtEl>
                                          <p:spTgt spid="5"/>
                                        </p:tgtEl>
                                        <p:attrNameLst>
                                          <p:attrName>ppt_x</p:attrName>
                                          <p:attrName>ppt_y</p:attrName>
                                        </p:attrNameLst>
                                      </p:cBhvr>
                                      <p:rCtr x="104" y="8287"/>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left)">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left)">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wipe(left)">
                                      <p:cBhvr>
                                        <p:cTn id="4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B0B2"/>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E88D521-2499-5194-0855-B372B84DB467}"/>
              </a:ext>
            </a:extLst>
          </p:cNvPr>
          <p:cNvPicPr>
            <a:picLocks noChangeAspect="1"/>
          </p:cNvPicPr>
          <p:nvPr/>
        </p:nvPicPr>
        <p:blipFill rotWithShape="1">
          <a:blip r:embed="rId3"/>
          <a:srcRect l="9894" r="9919"/>
          <a:stretch/>
        </p:blipFill>
        <p:spPr>
          <a:xfrm>
            <a:off x="266700" y="77946"/>
            <a:ext cx="6477000" cy="3914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4455F191-5CF2-9480-5F77-946AFD891B6F}"/>
              </a:ext>
            </a:extLst>
          </p:cNvPr>
          <p:cNvPicPr>
            <a:picLocks noChangeAspect="1"/>
          </p:cNvPicPr>
          <p:nvPr/>
        </p:nvPicPr>
        <p:blipFill>
          <a:blip r:embed="rId4"/>
          <a:stretch>
            <a:fillRect/>
          </a:stretch>
        </p:blipFill>
        <p:spPr>
          <a:xfrm>
            <a:off x="6996089" y="117923"/>
            <a:ext cx="5103459" cy="6608980"/>
          </a:xfrm>
          <a:prstGeom prst="rect">
            <a:avLst/>
          </a:prstGeom>
        </p:spPr>
      </p:pic>
      <p:pic>
        <p:nvPicPr>
          <p:cNvPr id="6" name="Imagen 5">
            <a:extLst>
              <a:ext uri="{FF2B5EF4-FFF2-40B4-BE49-F238E27FC236}">
                <a16:creationId xmlns:a16="http://schemas.microsoft.com/office/drawing/2014/main" id="{B6DD3976-E78D-DBBD-9A84-3AC9559BA34B}"/>
              </a:ext>
            </a:extLst>
          </p:cNvPr>
          <p:cNvPicPr>
            <a:picLocks noChangeAspect="1"/>
          </p:cNvPicPr>
          <p:nvPr/>
        </p:nvPicPr>
        <p:blipFill>
          <a:blip r:embed="rId5"/>
          <a:stretch>
            <a:fillRect/>
          </a:stretch>
        </p:blipFill>
        <p:spPr>
          <a:xfrm>
            <a:off x="3835806" y="4079363"/>
            <a:ext cx="3103133" cy="2731245"/>
          </a:xfrm>
          <a:prstGeom prst="rect">
            <a:avLst/>
          </a:prstGeom>
        </p:spPr>
      </p:pic>
      <p:pic>
        <p:nvPicPr>
          <p:cNvPr id="8" name="Imagen 7" descr="Imagen que contiene exterior, hombre, edificio, caminando&#10;&#10;Descripción generada automáticamente">
            <a:extLst>
              <a:ext uri="{FF2B5EF4-FFF2-40B4-BE49-F238E27FC236}">
                <a16:creationId xmlns:a16="http://schemas.microsoft.com/office/drawing/2014/main" id="{72236801-46BC-38D8-39FE-E390447FD96C}"/>
              </a:ext>
            </a:extLst>
          </p:cNvPr>
          <p:cNvPicPr>
            <a:picLocks noChangeAspect="1"/>
          </p:cNvPicPr>
          <p:nvPr/>
        </p:nvPicPr>
        <p:blipFill rotWithShape="1">
          <a:blip r:embed="rId6">
            <a:extLst>
              <a:ext uri="{28A0092B-C50C-407E-A947-70E740481C1C}">
                <a14:useLocalDpi xmlns:a14="http://schemas.microsoft.com/office/drawing/2010/main" val="0"/>
              </a:ext>
            </a:extLst>
          </a:blip>
          <a:srcRect l="29245" t="1302" b="60495"/>
          <a:stretch/>
        </p:blipFill>
        <p:spPr>
          <a:xfrm>
            <a:off x="149107" y="4146003"/>
            <a:ext cx="3583004" cy="2560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6082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9F4ED9-01C2-FDDB-41ED-31D16367AAD9}"/>
              </a:ext>
            </a:extLst>
          </p:cNvPr>
          <p:cNvSpPr txBox="1"/>
          <p:nvPr/>
        </p:nvSpPr>
        <p:spPr>
          <a:xfrm>
            <a:off x="5534913" y="339290"/>
            <a:ext cx="6343189" cy="6247864"/>
          </a:xfrm>
          <a:prstGeom prst="rect">
            <a:avLst/>
          </a:prstGeom>
          <a:noFill/>
        </p:spPr>
        <p:txBody>
          <a:bodyPr wrap="square">
            <a:spAutoFit/>
          </a:bodyPr>
          <a:lstStyle/>
          <a:p>
            <a:pPr>
              <a:spcBef>
                <a:spcPts val="600"/>
              </a:spcBef>
            </a:pPr>
            <a:r>
              <a:rPr lang="es-ES" sz="2000" b="1" dirty="0"/>
              <a:t>Když se Rachel Oakesová dozvěděla, že </a:t>
            </a:r>
            <a:r>
              <a:rPr lang="cs-CZ" sz="2000" b="1" dirty="0"/>
              <a:t>pravým Hospodinovým dnem odpočinku je sobota</a:t>
            </a:r>
            <a:r>
              <a:rPr lang="es-ES" sz="2000" b="1" dirty="0"/>
              <a:t>, okamžitě začala tento den </a:t>
            </a:r>
            <a:r>
              <a:rPr lang="es-ES" sz="2000" b="1" dirty="0" err="1"/>
              <a:t>zachovávat</a:t>
            </a:r>
            <a:r>
              <a:rPr lang="es-ES" sz="2000" b="1" dirty="0"/>
              <a:t>.</a:t>
            </a:r>
          </a:p>
          <a:p>
            <a:pPr>
              <a:spcBef>
                <a:spcPts val="600"/>
              </a:spcBef>
            </a:pPr>
            <a:r>
              <a:rPr lang="cs-CZ" sz="2000" b="1" dirty="0"/>
              <a:t>Společně se svou dcerou</a:t>
            </a:r>
            <a:r>
              <a:rPr lang="es-ES" sz="2000" b="1" dirty="0"/>
              <a:t> Delight</a:t>
            </a:r>
            <a:r>
              <a:rPr lang="cs-CZ" sz="2000" b="1" dirty="0"/>
              <a:t> vstoupila v roce</a:t>
            </a:r>
            <a:r>
              <a:rPr lang="es-ES" sz="2000" b="1" dirty="0"/>
              <a:t> 1837 </a:t>
            </a:r>
            <a:r>
              <a:rPr lang="cs-CZ" sz="2000" b="1" dirty="0"/>
              <a:t>   </a:t>
            </a:r>
            <a:r>
              <a:rPr lang="es-ES" sz="2000" b="1" dirty="0"/>
              <a:t>do baptistické církve sedmého dne ve </a:t>
            </a:r>
            <a:r>
              <a:rPr lang="es-ES" sz="2000" b="1" dirty="0" err="1"/>
              <a:t>Vernonu</a:t>
            </a:r>
            <a:r>
              <a:rPr lang="es-ES" sz="2000" b="1" dirty="0"/>
              <a:t>.</a:t>
            </a:r>
          </a:p>
          <a:p>
            <a:pPr>
              <a:spcBef>
                <a:spcPts val="600"/>
              </a:spcBef>
            </a:pPr>
            <a:r>
              <a:rPr lang="es-ES" sz="2000" b="1" dirty="0"/>
              <a:t>V roce 1843 se </a:t>
            </a:r>
            <a:r>
              <a:rPr lang="cs-CZ" sz="2000" b="1" dirty="0"/>
              <a:t>obě</a:t>
            </a:r>
            <a:r>
              <a:rPr lang="es-ES" sz="2000" b="1" dirty="0"/>
              <a:t> přestěhovaly do Washingtonu v New Hampshire. Ráchel se stala nástrojem v Božích rukou, aby přinesla světlo soboty skupině adventistů v tomto městě. Adventisté zase přinesli Ráchel požehnanou naději </a:t>
            </a:r>
            <a:r>
              <a:rPr lang="cs-CZ" sz="2000" b="1" dirty="0"/>
              <a:t>o </a:t>
            </a:r>
            <a:r>
              <a:rPr lang="cs-CZ" sz="2000" b="1" dirty="0" err="1"/>
              <a:t>dru</a:t>
            </a:r>
            <a:r>
              <a:rPr lang="cs-CZ" sz="2000" b="1" dirty="0"/>
              <a:t>-</a:t>
            </a:r>
            <a:r>
              <a:rPr lang="es-ES" sz="2000" b="1" dirty="0"/>
              <a:t>hé</a:t>
            </a:r>
            <a:r>
              <a:rPr lang="cs-CZ" sz="2000" b="1" dirty="0"/>
              <a:t>m</a:t>
            </a:r>
            <a:r>
              <a:rPr lang="es-ES" sz="2000" b="1" dirty="0"/>
              <a:t> </a:t>
            </a:r>
            <a:r>
              <a:rPr lang="es-ES" sz="2000" b="1" dirty="0" err="1"/>
              <a:t>příchodu</a:t>
            </a:r>
            <a:r>
              <a:rPr lang="es-ES" sz="2000" b="1" dirty="0"/>
              <a:t>.</a:t>
            </a:r>
          </a:p>
          <a:p>
            <a:pPr>
              <a:spcBef>
                <a:spcPts val="600"/>
              </a:spcBef>
            </a:pPr>
            <a:r>
              <a:rPr lang="cs-CZ" sz="2000" b="1" dirty="0"/>
              <a:t>Pod jejím vlivem měl </a:t>
            </a:r>
            <a:r>
              <a:rPr lang="es-ES" sz="2000" b="1" dirty="0"/>
              <a:t>Rachel Frederick Wheeler (1811–1910), pastor metodistické episkopální církve a propagátor učení Williama Millera, 16. března 1844</a:t>
            </a:r>
            <a:r>
              <a:rPr lang="cs-CZ" sz="2000" b="1" dirty="0"/>
              <a:t> jako první</a:t>
            </a:r>
            <a:r>
              <a:rPr lang="es-ES" sz="2000" b="1" dirty="0"/>
              <a:t> káz</a:t>
            </a:r>
            <a:r>
              <a:rPr lang="cs-CZ" sz="2000" b="1" dirty="0" err="1"/>
              <a:t>ání</a:t>
            </a:r>
            <a:r>
              <a:rPr lang="es-ES" sz="2000" b="1" dirty="0"/>
              <a:t> o </a:t>
            </a:r>
            <a:r>
              <a:rPr lang="cs-CZ" sz="2000" b="1" dirty="0"/>
              <a:t>sobotě</a:t>
            </a:r>
            <a:r>
              <a:rPr lang="es-ES" sz="2000" b="1" dirty="0"/>
              <a:t> jako sedm</a:t>
            </a:r>
            <a:r>
              <a:rPr lang="cs-CZ" sz="2000" b="1" dirty="0" err="1"/>
              <a:t>ém</a:t>
            </a:r>
            <a:r>
              <a:rPr lang="cs-CZ" sz="2000" b="1" dirty="0"/>
              <a:t> dni ve</a:t>
            </a:r>
            <a:r>
              <a:rPr lang="es-ES" sz="2000" b="1" dirty="0"/>
              <a:t> své kongregaci "Křesťan</a:t>
            </a:r>
            <a:r>
              <a:rPr lang="cs-CZ" sz="2000" b="1" dirty="0"/>
              <a:t>-</a:t>
            </a:r>
            <a:r>
              <a:rPr lang="es-ES" sz="2000" b="1" dirty="0"/>
              <a:t>ských </a:t>
            </a:r>
            <a:r>
              <a:rPr lang="es-ES" sz="2000" b="1" dirty="0" err="1"/>
              <a:t>bratří</a:t>
            </a:r>
            <a:r>
              <a:rPr lang="es-ES" sz="2000" b="1" dirty="0"/>
              <a:t>".</a:t>
            </a:r>
          </a:p>
          <a:p>
            <a:pPr>
              <a:spcBef>
                <a:spcPts val="600"/>
              </a:spcBef>
            </a:pPr>
            <a:r>
              <a:rPr lang="es-ES" sz="2000" b="1" dirty="0"/>
              <a:t>Raquel Oakes Prestonová byla horlivá světitelka soboty. Díky </a:t>
            </a:r>
            <a:r>
              <a:rPr lang="cs-CZ" sz="2000" b="1" dirty="0"/>
              <a:t>tomu</a:t>
            </a:r>
            <a:r>
              <a:rPr lang="es-ES" sz="2000" b="1" dirty="0"/>
              <a:t> se adventistická církev ve Washingtonu v New Hampshire stala první adventistickou církví zachovávající </a:t>
            </a:r>
            <a:r>
              <a:rPr lang="es-ES" sz="2000" b="1" dirty="0" err="1"/>
              <a:t>sobotu</a:t>
            </a:r>
            <a:r>
              <a:rPr lang="es-ES" sz="2000" b="1" dirty="0"/>
              <a:t>.</a:t>
            </a:r>
          </a:p>
        </p:txBody>
      </p:sp>
      <p:pic>
        <p:nvPicPr>
          <p:cNvPr id="2" name="Imagen 1">
            <a:extLst>
              <a:ext uri="{FF2B5EF4-FFF2-40B4-BE49-F238E27FC236}">
                <a16:creationId xmlns:a16="http://schemas.microsoft.com/office/drawing/2014/main" id="{B59602A7-C097-3E07-6F89-FDABFD084EF3}"/>
              </a:ext>
            </a:extLst>
          </p:cNvPr>
          <p:cNvPicPr>
            <a:picLocks noChangeAspect="1"/>
          </p:cNvPicPr>
          <p:nvPr/>
        </p:nvPicPr>
        <p:blipFill>
          <a:blip r:embed="rId4"/>
          <a:stretch>
            <a:fillRect/>
          </a:stretch>
        </p:blipFill>
        <p:spPr>
          <a:xfrm>
            <a:off x="77834" y="34222"/>
            <a:ext cx="5297805" cy="6858000"/>
          </a:xfrm>
          <a:prstGeom prst="rect">
            <a:avLst/>
          </a:prstGeom>
          <a:ln>
            <a:noFill/>
          </a:ln>
          <a:effectLst>
            <a:softEdge rad="112500"/>
          </a:effectLst>
        </p:spPr>
      </p:pic>
      <p:sp>
        <p:nvSpPr>
          <p:cNvPr id="5" name="CuadroTexto 4">
            <a:extLst>
              <a:ext uri="{FF2B5EF4-FFF2-40B4-BE49-F238E27FC236}">
                <a16:creationId xmlns:a16="http://schemas.microsoft.com/office/drawing/2014/main" id="{DFAC3286-227B-3EC9-7631-D254C710465A}"/>
              </a:ext>
            </a:extLst>
          </p:cNvPr>
          <p:cNvSpPr txBox="1"/>
          <p:nvPr/>
        </p:nvSpPr>
        <p:spPr>
          <a:xfrm>
            <a:off x="3408703" y="4677112"/>
            <a:ext cx="1892104" cy="400110"/>
          </a:xfrm>
          <a:prstGeom prst="rect">
            <a:avLst/>
          </a:prstGeom>
          <a:noFill/>
        </p:spPr>
        <p:txBody>
          <a:bodyPr wrap="square">
            <a:spAutoFit/>
          </a:bodyPr>
          <a:lstStyle/>
          <a:p>
            <a:pPr algn="ctr"/>
            <a:r>
              <a:rPr lang="es-ES" sz="2000" dirty="0">
                <a:latin typeface="Baby Darling" panose="02000500000000000000" pitchFamily="2" charset="0"/>
              </a:rPr>
              <a:t>Raquel Oakes</a:t>
            </a:r>
          </a:p>
        </p:txBody>
      </p:sp>
      <p:sp>
        <p:nvSpPr>
          <p:cNvPr id="6" name="CuadroTexto 5">
            <a:extLst>
              <a:ext uri="{FF2B5EF4-FFF2-40B4-BE49-F238E27FC236}">
                <a16:creationId xmlns:a16="http://schemas.microsoft.com/office/drawing/2014/main" id="{6172F45A-23EA-D960-D2B6-087046F8C194}"/>
              </a:ext>
            </a:extLst>
          </p:cNvPr>
          <p:cNvSpPr txBox="1"/>
          <p:nvPr/>
        </p:nvSpPr>
        <p:spPr>
          <a:xfrm>
            <a:off x="1" y="34222"/>
            <a:ext cx="5207266" cy="1815882"/>
          </a:xfrm>
          <a:prstGeom prst="rect">
            <a:avLst/>
          </a:prstGeom>
          <a:noFill/>
        </p:spPr>
        <p:txBody>
          <a:bodyPr wrap="square" rtlCol="0">
            <a:spAutoFit/>
          </a:bodyPr>
          <a:lstStyle/>
          <a:p>
            <a:pPr algn="ctr"/>
            <a:r>
              <a:rPr lang="es-E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Přinesl</a:t>
            </a:r>
            <a:r>
              <a:rPr lang="cs-CZ"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a</a:t>
            </a:r>
            <a:r>
              <a:rPr lang="es-E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 do první </a:t>
            </a:r>
            <a:r>
              <a:rPr lang="cs-CZ"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                             </a:t>
            </a:r>
            <a:r>
              <a:rPr lang="es-E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adventistické církve v Americ</a:t>
            </a:r>
            <a:r>
              <a:rPr lang="cs-CZ"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e</a:t>
            </a:r>
            <a:r>
              <a:rPr lang="es-E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 pravdu o sobotě
</a:t>
            </a:r>
          </a:p>
        </p:txBody>
      </p:sp>
    </p:spTree>
    <p:extLst>
      <p:ext uri="{BB962C8B-B14F-4D97-AF65-F5344CB8AC3E}">
        <p14:creationId xmlns:p14="http://schemas.microsoft.com/office/powerpoint/2010/main" val="150276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0" presetClass="path" presetSubtype="0" accel="50000" decel="50000" fill="hold" grpId="2" nodeType="afterEffect">
                                  <p:stCondLst>
                                    <p:cond delay="0"/>
                                  </p:stCondLst>
                                  <p:childTnLst>
                                    <p:animMotion origin="layout" path="M -1.45833E-6 -1.11111E-6 L -1.45833E-6 0.00023 L -0.07187 0.17292 L -0.0681 0.17107 " pathEditMode="relative" rAng="0" ptsTypes="AAAA">
                                      <p:cBhvr>
                                        <p:cTn id="13" dur="2000" fill="hold"/>
                                        <p:tgtEl>
                                          <p:spTgt spid="5"/>
                                        </p:tgtEl>
                                        <p:attrNameLst>
                                          <p:attrName>ppt_x</p:attrName>
                                          <p:attrName>ppt_y</p:attrName>
                                        </p:attrNameLst>
                                      </p:cBhvr>
                                      <p:rCtr x="-3594" y="8634"/>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wipe(left)">
                                      <p:cBhvr>
                                        <p:cTn id="4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1"/>
      <p:bldP spid="5" grpId="2"/>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agen 2">
            <a:extLst>
              <a:ext uri="{FF2B5EF4-FFF2-40B4-BE49-F238E27FC236}">
                <a16:creationId xmlns:a16="http://schemas.microsoft.com/office/drawing/2014/main" id="{B6DDCC0F-B672-5477-AC63-7D1D253A78AE}"/>
              </a:ext>
            </a:extLst>
          </p:cNvPr>
          <p:cNvPicPr>
            <a:picLocks noChangeAspect="1"/>
          </p:cNvPicPr>
          <p:nvPr/>
        </p:nvPicPr>
        <p:blipFill rotWithShape="1">
          <a:blip r:embed="rId3"/>
          <a:srcRect l="-463" t="25628" r="377" b="8206"/>
          <a:stretch/>
        </p:blipFill>
        <p:spPr>
          <a:xfrm rot="21480000">
            <a:off x="901594" y="783349"/>
            <a:ext cx="10349842" cy="5208890"/>
          </a:xfrm>
          <a:prstGeom prst="rect">
            <a:avLst/>
          </a:prstGeom>
        </p:spPr>
      </p:pic>
      <p:sp>
        <p:nvSpPr>
          <p:cNvPr id="4" name="CuadroTexto 3">
            <a:extLst>
              <a:ext uri="{FF2B5EF4-FFF2-40B4-BE49-F238E27FC236}">
                <a16:creationId xmlns:a16="http://schemas.microsoft.com/office/drawing/2014/main" id="{D8288152-1AC6-15F6-8F41-52535001B507}"/>
              </a:ext>
            </a:extLst>
          </p:cNvPr>
          <p:cNvSpPr txBox="1"/>
          <p:nvPr/>
        </p:nvSpPr>
        <p:spPr>
          <a:xfrm>
            <a:off x="-609600" y="6453062"/>
            <a:ext cx="13411200" cy="369332"/>
          </a:xfrm>
          <a:prstGeom prst="rect">
            <a:avLst/>
          </a:prstGeom>
          <a:noFill/>
        </p:spPr>
        <p:txBody>
          <a:bodyPr wrap="square">
            <a:spAutoFit/>
          </a:bodyPr>
          <a:lstStyle/>
          <a:p>
            <a:pPr algn="ctr"/>
            <a:r>
              <a:rPr lang="cs-CZ" b="1" dirty="0"/>
              <a:t>Sbor Církve</a:t>
            </a:r>
            <a:r>
              <a:rPr lang="es-ES" b="1" dirty="0"/>
              <a:t> Adventist</a:t>
            </a:r>
            <a:r>
              <a:rPr lang="cs-CZ" b="1" dirty="0"/>
              <a:t>ů sedmého dne v</a:t>
            </a:r>
            <a:r>
              <a:rPr lang="es-ES" b="1" dirty="0"/>
              <a:t> New Hampshire</a:t>
            </a:r>
            <a:r>
              <a:rPr lang="cs-CZ" b="1" dirty="0"/>
              <a:t> ve státě </a:t>
            </a:r>
            <a:r>
              <a:rPr lang="es-ES" b="1" dirty="0"/>
              <a:t>Washington</a:t>
            </a:r>
            <a:r>
              <a:rPr lang="cs-CZ" b="1" dirty="0"/>
              <a:t>,</a:t>
            </a:r>
            <a:r>
              <a:rPr lang="es-ES" b="1" dirty="0"/>
              <a:t> kter</a:t>
            </a:r>
            <a:r>
              <a:rPr lang="cs-CZ" b="1" dirty="0"/>
              <a:t>ý</a:t>
            </a:r>
            <a:r>
              <a:rPr lang="es-ES" b="1" dirty="0"/>
              <a:t> se stal</a:t>
            </a:r>
            <a:r>
              <a:rPr lang="cs-CZ" b="1" dirty="0"/>
              <a:t> prvním</a:t>
            </a:r>
            <a:r>
              <a:rPr lang="es-ES" b="1" dirty="0"/>
              <a:t> v Americe</a:t>
            </a:r>
            <a:r>
              <a:rPr lang="cs-CZ" b="1" dirty="0"/>
              <a:t>.</a:t>
            </a:r>
            <a:endParaRPr lang="es-ES" b="1" dirty="0"/>
          </a:p>
        </p:txBody>
      </p:sp>
    </p:spTree>
    <p:extLst>
      <p:ext uri="{BB962C8B-B14F-4D97-AF65-F5344CB8AC3E}">
        <p14:creationId xmlns:p14="http://schemas.microsoft.com/office/powerpoint/2010/main" val="2953053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l="-21000" t="-10000" b="-25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6AF84C7-B4CF-12AD-516E-50B6887EB88C}"/>
              </a:ext>
            </a:extLst>
          </p:cNvPr>
          <p:cNvPicPr>
            <a:picLocks noChangeAspect="1"/>
          </p:cNvPicPr>
          <p:nvPr/>
        </p:nvPicPr>
        <p:blipFill>
          <a:blip r:embed="rId3"/>
          <a:stretch>
            <a:fillRect/>
          </a:stretch>
        </p:blipFill>
        <p:spPr>
          <a:xfrm>
            <a:off x="7050107" y="-46167"/>
            <a:ext cx="5141893" cy="6858000"/>
          </a:xfrm>
          <a:prstGeom prst="rect">
            <a:avLst/>
          </a:prstGeom>
          <a:ln>
            <a:noFill/>
          </a:ln>
          <a:effectLst>
            <a:softEdge rad="112500"/>
          </a:effectLst>
        </p:spPr>
      </p:pic>
      <p:sp>
        <p:nvSpPr>
          <p:cNvPr id="4" name="CuadroTexto 3">
            <a:extLst>
              <a:ext uri="{FF2B5EF4-FFF2-40B4-BE49-F238E27FC236}">
                <a16:creationId xmlns:a16="http://schemas.microsoft.com/office/drawing/2014/main" id="{21B32E4F-2F88-3A16-071F-87F0E8335CFA}"/>
              </a:ext>
            </a:extLst>
          </p:cNvPr>
          <p:cNvSpPr txBox="1"/>
          <p:nvPr/>
        </p:nvSpPr>
        <p:spPr>
          <a:xfrm>
            <a:off x="7725051" y="-32322"/>
            <a:ext cx="4466949" cy="1200329"/>
          </a:xfrm>
          <a:prstGeom prst="rect">
            <a:avLst/>
          </a:prstGeom>
          <a:noFill/>
        </p:spPr>
        <p:txBody>
          <a:bodyPr wrap="square" rtlCol="0">
            <a:spAutoFit/>
          </a:bodyPr>
          <a:lstStyle/>
          <a:p>
            <a:r>
              <a:rPr lang="cs-CZ"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Organizátor církve</a:t>
            </a:r>
            <a:r>
              <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a:t>
            </a:r>
            <a:r>
              <a:rPr lang="cs-CZ"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 </a:t>
            </a:r>
            <a:r>
              <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sobotní školy </a:t>
            </a:r>
            <a:r>
              <a:rPr lang="cs-CZ"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         	</a:t>
            </a:r>
            <a:r>
              <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a tiskárny
</a:t>
            </a:r>
          </a:p>
        </p:txBody>
      </p:sp>
      <p:sp>
        <p:nvSpPr>
          <p:cNvPr id="6" name="CuadroTexto 5">
            <a:extLst>
              <a:ext uri="{FF2B5EF4-FFF2-40B4-BE49-F238E27FC236}">
                <a16:creationId xmlns:a16="http://schemas.microsoft.com/office/drawing/2014/main" id="{48658D1B-0B7E-EB99-9A40-E44E6791FA71}"/>
              </a:ext>
            </a:extLst>
          </p:cNvPr>
          <p:cNvSpPr txBox="1"/>
          <p:nvPr/>
        </p:nvSpPr>
        <p:spPr>
          <a:xfrm>
            <a:off x="6888691" y="5270216"/>
            <a:ext cx="1972826" cy="400110"/>
          </a:xfrm>
          <a:prstGeom prst="rect">
            <a:avLst/>
          </a:prstGeom>
          <a:noFill/>
        </p:spPr>
        <p:txBody>
          <a:bodyPr wrap="square">
            <a:spAutoFit/>
          </a:bodyPr>
          <a:lstStyle/>
          <a:p>
            <a:pPr algn="ctr"/>
            <a:r>
              <a:rPr lang="es-ES" sz="2000" dirty="0">
                <a:solidFill>
                  <a:schemeClr val="bg1"/>
                </a:solidFill>
                <a:effectLst>
                  <a:outerShdw blurRad="38100" dist="38100" dir="2700000" algn="tl">
                    <a:srgbClr val="000000">
                      <a:alpha val="43137"/>
                    </a:srgbClr>
                  </a:outerShdw>
                </a:effectLst>
                <a:latin typeface="Baby Darling" panose="02000500000000000000" pitchFamily="2" charset="0"/>
              </a:rPr>
              <a:t>Jaime White</a:t>
            </a:r>
          </a:p>
        </p:txBody>
      </p:sp>
      <p:sp>
        <p:nvSpPr>
          <p:cNvPr id="8" name="CuadroTexto 7">
            <a:extLst>
              <a:ext uri="{FF2B5EF4-FFF2-40B4-BE49-F238E27FC236}">
                <a16:creationId xmlns:a16="http://schemas.microsoft.com/office/drawing/2014/main" id="{955DECF0-7E59-EDA2-D16D-276CBF8C0F72}"/>
              </a:ext>
            </a:extLst>
          </p:cNvPr>
          <p:cNvSpPr txBox="1"/>
          <p:nvPr/>
        </p:nvSpPr>
        <p:spPr>
          <a:xfrm>
            <a:off x="226911" y="378948"/>
            <a:ext cx="6742809" cy="6140142"/>
          </a:xfrm>
          <a:prstGeom prst="rect">
            <a:avLst/>
          </a:prstGeom>
          <a:noFill/>
        </p:spPr>
        <p:txBody>
          <a:bodyPr wrap="square">
            <a:spAutoFit/>
          </a:bodyPr>
          <a:lstStyle/>
          <a:p>
            <a:pPr>
              <a:spcBef>
                <a:spcPts val="600"/>
              </a:spcBef>
            </a:pPr>
            <a:r>
              <a:rPr lang="es-ES" b="1" dirty="0"/>
              <a:t>Adventisté sedmého dne se nikdy nesetkali s talentovanějším </a:t>
            </a:r>
            <a:r>
              <a:rPr lang="cs-CZ" b="1" dirty="0"/>
              <a:t>            </a:t>
            </a:r>
            <a:r>
              <a:rPr lang="es-ES" b="1" dirty="0"/>
              <a:t>a schopnějším misionářským vedoucím pracovníkem a vůdcem, </a:t>
            </a:r>
            <a:r>
              <a:rPr lang="cs-CZ" b="1" dirty="0"/>
              <a:t>     </a:t>
            </a:r>
            <a:r>
              <a:rPr lang="es-ES" b="1" dirty="0"/>
              <a:t>než </a:t>
            </a:r>
            <a:r>
              <a:rPr lang="cs-CZ" b="1" dirty="0"/>
              <a:t>byl</a:t>
            </a:r>
            <a:r>
              <a:rPr lang="es-ES" b="1" dirty="0"/>
              <a:t> James White. Byl také mocným veřejným evangelistou. </a:t>
            </a:r>
            <a:r>
              <a:rPr lang="cs-CZ" b="1" dirty="0"/>
              <a:t>  </a:t>
            </a:r>
            <a:r>
              <a:rPr lang="es-ES" b="1" dirty="0"/>
              <a:t>Spolu s Williamem Millerem, Josephem Batesem a dalšími kazateli </a:t>
            </a:r>
            <a:r>
              <a:rPr lang="cs-CZ" b="1" dirty="0"/>
              <a:t> </a:t>
            </a:r>
            <a:r>
              <a:rPr lang="es-ES" b="1" dirty="0"/>
              <a:t>se podílel na hlásání příchodu našeho Pána kolem roku 1840. Přežil milleritské hnutí a stal se "prvním velkým apoštolem věci adventistů sedmého </a:t>
            </a:r>
            <a:r>
              <a:rPr lang="es-ES" b="1" dirty="0" err="1"/>
              <a:t>dne</a:t>
            </a:r>
            <a:r>
              <a:rPr lang="es-ES" b="1" dirty="0"/>
              <a:t>".</a:t>
            </a:r>
          </a:p>
          <a:p>
            <a:pPr>
              <a:spcBef>
                <a:spcPts val="600"/>
              </a:spcBef>
            </a:pPr>
            <a:r>
              <a:rPr lang="es-ES" b="1" dirty="0" err="1"/>
              <a:t>Slovo</a:t>
            </a:r>
            <a:r>
              <a:rPr lang="es-ES" b="1" dirty="0"/>
              <a:t> "první" se vztahuje na Jamese Whitea jako na žádného jiného služebníka v církvi. Byl vydavatelem prvních adventistů vydávaných novin "Současná pravda" (1849). Byl prvním redaktorem Review and Herald (1850), Youth's Instructor (1852) a také Signs of the Times (1874). Mohl být prvním předsedou Generální konference, ale odmítl poctu, kterou mu nabídla většina jeho bratří, protože vedl proorganizační hnutí Církve. Nechtěl, aby si lidé mysleli, že si vytváří pozici pro sebe. V letech 1865–1867, 1868–1871 a 1874–1880 byl předsedou Generální </a:t>
            </a:r>
            <a:r>
              <a:rPr lang="es-ES" b="1" dirty="0" err="1"/>
              <a:t>konference</a:t>
            </a:r>
            <a:r>
              <a:rPr lang="es-ES" b="1" dirty="0"/>
              <a:t>.</a:t>
            </a:r>
          </a:p>
          <a:p>
            <a:pPr>
              <a:spcBef>
                <a:spcPts val="600"/>
              </a:spcBef>
            </a:pPr>
            <a:r>
              <a:rPr lang="es-ES" b="1" dirty="0" err="1"/>
              <a:t>Přínos</a:t>
            </a:r>
            <a:r>
              <a:rPr lang="es-ES" b="1" dirty="0"/>
              <a:t> Jaimeho Whitea církvi byl v oblasti publikování</a:t>
            </a:r>
            <a:r>
              <a:rPr lang="cs-CZ" b="1" dirty="0"/>
              <a:t> a</a:t>
            </a:r>
            <a:r>
              <a:rPr lang="es-ES" b="1" dirty="0"/>
              <a:t> církevního vedení a </a:t>
            </a:r>
            <a:r>
              <a:rPr lang="es-ES" b="1" dirty="0" err="1"/>
              <a:t>správy</a:t>
            </a:r>
            <a:r>
              <a:rPr lang="es-ES" b="1" dirty="0"/>
              <a:t>.</a:t>
            </a:r>
          </a:p>
          <a:p>
            <a:pPr>
              <a:spcBef>
                <a:spcPts val="600"/>
              </a:spcBef>
            </a:pPr>
            <a:r>
              <a:rPr lang="cs-CZ" b="1" dirty="0"/>
              <a:t>Stal se organizátorem</a:t>
            </a:r>
            <a:r>
              <a:rPr lang="es-ES" b="1" dirty="0"/>
              <a:t> </a:t>
            </a:r>
            <a:r>
              <a:rPr lang="cs-CZ" b="1" dirty="0"/>
              <a:t>sobotní školy</a:t>
            </a:r>
            <a:r>
              <a:rPr lang="es-ES" b="1" dirty="0"/>
              <a:t> a se svou ženou Ellen G. White</a:t>
            </a:r>
            <a:r>
              <a:rPr lang="cs-CZ" b="1" dirty="0"/>
              <a:t>-</a:t>
            </a:r>
            <a:r>
              <a:rPr lang="es-ES" b="1" dirty="0"/>
              <a:t>ovou založil Review and Herald Publishing Association, a Pacific Press Publishing </a:t>
            </a:r>
            <a:r>
              <a:rPr lang="es-ES" b="1" dirty="0" err="1"/>
              <a:t>Association</a:t>
            </a:r>
            <a:r>
              <a:rPr lang="es-ES" b="1" dirty="0"/>
              <a:t>.</a:t>
            </a:r>
          </a:p>
        </p:txBody>
      </p:sp>
    </p:spTree>
    <p:extLst>
      <p:ext uri="{BB962C8B-B14F-4D97-AF65-F5344CB8AC3E}">
        <p14:creationId xmlns:p14="http://schemas.microsoft.com/office/powerpoint/2010/main" val="2269456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0" presetClass="path" presetSubtype="0" accel="50000" decel="50000" fill="hold" grpId="1" nodeType="afterEffect">
                                  <p:stCondLst>
                                    <p:cond delay="0"/>
                                  </p:stCondLst>
                                  <p:childTnLst>
                                    <p:animMotion origin="layout" path="M -3.33333E-6 4.81481E-6 L -3.33333E-6 0.00023 L 0.27214 0.12037 L 0.27214 0.12106 " pathEditMode="relative" rAng="0" ptsTypes="AAAA">
                                      <p:cBhvr>
                                        <p:cTn id="13" dur="2000" fill="hold"/>
                                        <p:tgtEl>
                                          <p:spTgt spid="6"/>
                                        </p:tgtEl>
                                        <p:attrNameLst>
                                          <p:attrName>ppt_x</p:attrName>
                                          <p:attrName>ppt_y</p:attrName>
                                        </p:attrNameLst>
                                      </p:cBhvr>
                                      <p:rCtr x="13607" y="6042"/>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wipe(left)">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wipe(left)">
                                      <p:cBhvr>
                                        <p:cTn id="35" dur="500"/>
                                        <p:tgtEl>
                                          <p:spTgt spid="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wipe(left)">
                                      <p:cBhvr>
                                        <p:cTn id="4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7B0D6"/>
        </a:solidFill>
        <a:effectLst/>
      </p:bgPr>
    </p:bg>
    <p:spTree>
      <p:nvGrpSpPr>
        <p:cNvPr id="1" name=""/>
        <p:cNvGrpSpPr/>
        <p:nvPr/>
      </p:nvGrpSpPr>
      <p:grpSpPr>
        <a:xfrm>
          <a:off x="0" y="0"/>
          <a:ext cx="0" cy="0"/>
          <a:chOff x="0" y="0"/>
          <a:chExt cx="0" cy="0"/>
        </a:xfrm>
      </p:grpSpPr>
      <p:pic>
        <p:nvPicPr>
          <p:cNvPr id="5" name="Imagen 4" descr="Foto en blanco y negro de una casa&#10;&#10;Descripción generada automáticamente">
            <a:extLst>
              <a:ext uri="{FF2B5EF4-FFF2-40B4-BE49-F238E27FC236}">
                <a16:creationId xmlns:a16="http://schemas.microsoft.com/office/drawing/2014/main" id="{3EAD21BD-DF4B-CD06-6BBC-679B52906AAF}"/>
              </a:ext>
            </a:extLst>
          </p:cNvPr>
          <p:cNvPicPr>
            <a:picLocks noChangeAspect="1"/>
          </p:cNvPicPr>
          <p:nvPr/>
        </p:nvPicPr>
        <p:blipFill rotWithShape="1">
          <a:blip r:embed="rId3">
            <a:extLst>
              <a:ext uri="{28A0092B-C50C-407E-A947-70E740481C1C}">
                <a14:useLocalDpi xmlns:a14="http://schemas.microsoft.com/office/drawing/2010/main" val="0"/>
              </a:ext>
            </a:extLst>
          </a:blip>
          <a:srcRect b="3189"/>
          <a:stretch/>
        </p:blipFill>
        <p:spPr>
          <a:xfrm>
            <a:off x="3674" y="0"/>
            <a:ext cx="8128000" cy="5004079"/>
          </a:xfrm>
          <a:prstGeom prst="rect">
            <a:avLst/>
          </a:prstGeom>
        </p:spPr>
      </p:pic>
      <p:sp>
        <p:nvSpPr>
          <p:cNvPr id="3" name="CuadroTexto 2">
            <a:extLst>
              <a:ext uri="{FF2B5EF4-FFF2-40B4-BE49-F238E27FC236}">
                <a16:creationId xmlns:a16="http://schemas.microsoft.com/office/drawing/2014/main" id="{A125F557-CF54-8EDA-2351-9F1FF3947AAD}"/>
              </a:ext>
            </a:extLst>
          </p:cNvPr>
          <p:cNvSpPr txBox="1"/>
          <p:nvPr/>
        </p:nvSpPr>
        <p:spPr>
          <a:xfrm>
            <a:off x="2308131" y="4634747"/>
            <a:ext cx="5823543" cy="646331"/>
          </a:xfrm>
          <a:prstGeom prst="rect">
            <a:avLst/>
          </a:prstGeom>
          <a:noFill/>
        </p:spPr>
        <p:txBody>
          <a:bodyPr wrap="square">
            <a:spAutoFit/>
          </a:bodyPr>
          <a:lstStyle/>
          <a:p>
            <a:pPr algn="r"/>
            <a:r>
              <a:rPr lang="cs-CZ" b="1" dirty="0">
                <a:solidFill>
                  <a:srgbClr val="FFFF66"/>
                </a:solidFill>
                <a:effectLst>
                  <a:outerShdw blurRad="38100" dist="38100" dir="2700000" algn="tl">
                    <a:srgbClr val="000000">
                      <a:alpha val="43137"/>
                    </a:srgbClr>
                  </a:outerShdw>
                </a:effectLst>
              </a:rPr>
              <a:t>Nakladatelství</a:t>
            </a:r>
            <a:r>
              <a:rPr lang="en-US" b="1" dirty="0">
                <a:solidFill>
                  <a:srgbClr val="FFFF66"/>
                </a:solidFill>
                <a:effectLst>
                  <a:outerShdw blurRad="38100" dist="38100" dir="2700000" algn="tl">
                    <a:srgbClr val="000000">
                      <a:alpha val="43137"/>
                    </a:srgbClr>
                  </a:outerShdw>
                </a:effectLst>
              </a:rPr>
              <a:t> Review and Herald (3. </a:t>
            </a:r>
            <a:r>
              <a:rPr lang="en-US" b="1" dirty="0" err="1">
                <a:solidFill>
                  <a:srgbClr val="FFFF66"/>
                </a:solidFill>
                <a:effectLst>
                  <a:outerShdw blurRad="38100" dist="38100" dir="2700000" algn="tl">
                    <a:srgbClr val="000000">
                      <a:alpha val="43137"/>
                    </a:srgbClr>
                  </a:outerShdw>
                </a:effectLst>
              </a:rPr>
              <a:t>listopadu</a:t>
            </a:r>
            <a:r>
              <a:rPr lang="en-US" b="1" dirty="0">
                <a:solidFill>
                  <a:srgbClr val="FFFF66"/>
                </a:solidFill>
                <a:effectLst>
                  <a:outerShdw blurRad="38100" dist="38100" dir="2700000" algn="tl">
                    <a:srgbClr val="000000">
                      <a:alpha val="43137"/>
                    </a:srgbClr>
                  </a:outerShdw>
                </a:effectLst>
              </a:rPr>
              <a:t> 1859)
</a:t>
            </a:r>
          </a:p>
        </p:txBody>
      </p:sp>
      <p:sp>
        <p:nvSpPr>
          <p:cNvPr id="7" name="CuadroTexto 6">
            <a:extLst>
              <a:ext uri="{FF2B5EF4-FFF2-40B4-BE49-F238E27FC236}">
                <a16:creationId xmlns:a16="http://schemas.microsoft.com/office/drawing/2014/main" id="{A35D0963-38C1-A7DB-59C3-AFAF580A4E2E}"/>
              </a:ext>
            </a:extLst>
          </p:cNvPr>
          <p:cNvSpPr txBox="1"/>
          <p:nvPr/>
        </p:nvSpPr>
        <p:spPr>
          <a:xfrm>
            <a:off x="89915" y="5274494"/>
            <a:ext cx="8055997" cy="1477328"/>
          </a:xfrm>
          <a:prstGeom prst="rect">
            <a:avLst/>
          </a:prstGeom>
          <a:noFill/>
        </p:spPr>
        <p:txBody>
          <a:bodyPr wrap="square">
            <a:spAutoFit/>
          </a:bodyPr>
          <a:lstStyle/>
          <a:p>
            <a:r>
              <a:rPr lang="es-ES" b="1" dirty="0"/>
              <a:t>Jaime White napsal svou první brožuru </a:t>
            </a:r>
            <a:r>
              <a:rPr lang="cs-CZ" b="1" dirty="0"/>
              <a:t>o sobotní škole</a:t>
            </a:r>
            <a:r>
              <a:rPr lang="es-ES" b="1" dirty="0"/>
              <a:t> během cesty z Rochesteru do </a:t>
            </a:r>
            <a:r>
              <a:rPr lang="es-ES" b="1" dirty="0" err="1"/>
              <a:t>Bangoru</a:t>
            </a:r>
            <a:r>
              <a:rPr lang="es-ES" b="1" dirty="0"/>
              <a:t>.</a:t>
            </a:r>
          </a:p>
          <a:p>
            <a:r>
              <a:rPr lang="cs-CZ" b="1" dirty="0"/>
              <a:t>Sobotní škola se od počátku</a:t>
            </a:r>
            <a:r>
              <a:rPr lang="es-ES" b="1" dirty="0"/>
              <a:t> zaměřila na čtyři dodnes</a:t>
            </a:r>
            <a:r>
              <a:rPr lang="cs-CZ" b="1" dirty="0"/>
              <a:t> výsadní</a:t>
            </a:r>
            <a:r>
              <a:rPr lang="es-ES" b="1" dirty="0"/>
              <a:t> </a:t>
            </a:r>
            <a:r>
              <a:rPr lang="cs-CZ" b="1" dirty="0"/>
              <a:t>aspekty</a:t>
            </a:r>
            <a:r>
              <a:rPr lang="es-ES" b="1" dirty="0"/>
              <a:t>, kter</a:t>
            </a:r>
            <a:r>
              <a:rPr lang="cs-CZ" b="1" dirty="0" err="1"/>
              <a:t>ými</a:t>
            </a:r>
            <a:r>
              <a:rPr lang="es-ES" b="1" dirty="0"/>
              <a:t> jsou: rozvoj společenství, komunitní dosah, studium Bible a misie v zahraničí. </a:t>
            </a:r>
            <a:r>
              <a:rPr lang="cs-CZ" b="1" dirty="0"/>
              <a:t>Vyváženost </a:t>
            </a:r>
            <a:r>
              <a:rPr lang="es-ES" b="1" dirty="0"/>
              <a:t>těchto prvků charakterizuje </a:t>
            </a:r>
            <a:r>
              <a:rPr lang="cs-CZ" b="1" dirty="0"/>
              <a:t>i současnou</a:t>
            </a:r>
            <a:r>
              <a:rPr lang="es-ES" b="1" dirty="0"/>
              <a:t> sobotní škol</a:t>
            </a:r>
            <a:r>
              <a:rPr lang="cs-CZ" b="1" dirty="0"/>
              <a:t>u</a:t>
            </a:r>
            <a:r>
              <a:rPr lang="es-ES" b="1" dirty="0"/>
              <a:t>.</a:t>
            </a:r>
          </a:p>
        </p:txBody>
      </p:sp>
      <p:pic>
        <p:nvPicPr>
          <p:cNvPr id="1026" name="Picture 2">
            <a:extLst>
              <a:ext uri="{FF2B5EF4-FFF2-40B4-BE49-F238E27FC236}">
                <a16:creationId xmlns:a16="http://schemas.microsoft.com/office/drawing/2014/main" id="{8ADACA10-5824-F406-0048-427EF1ABD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2661" y="3322916"/>
            <a:ext cx="3923710" cy="346267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Mapa&#10;&#10;Descripción generada automáticamente con confianza baja">
            <a:extLst>
              <a:ext uri="{FF2B5EF4-FFF2-40B4-BE49-F238E27FC236}">
                <a16:creationId xmlns:a16="http://schemas.microsoft.com/office/drawing/2014/main" id="{B989C926-3672-AB61-46B2-8A3BB9CFB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4435" y="171585"/>
            <a:ext cx="1921936" cy="3041136"/>
          </a:xfrm>
          <a:prstGeom prst="rect">
            <a:avLst/>
          </a:prstGeom>
          <a:effectLst>
            <a:outerShdw blurRad="63500" sx="102000" sy="102000" algn="ctr" rotWithShape="0">
              <a:prstClr val="black">
                <a:alpha val="40000"/>
              </a:prstClr>
            </a:outerShdw>
          </a:effectLst>
        </p:spPr>
      </p:pic>
      <p:pic>
        <p:nvPicPr>
          <p:cNvPr id="11" name="Imagen 10" descr="Texto&#10;&#10;Descripción generada automáticamente">
            <a:extLst>
              <a:ext uri="{FF2B5EF4-FFF2-40B4-BE49-F238E27FC236}">
                <a16:creationId xmlns:a16="http://schemas.microsoft.com/office/drawing/2014/main" id="{0162096C-96C4-F23E-7B68-35A259C153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661" y="171585"/>
            <a:ext cx="1949804" cy="3041136"/>
          </a:xfrm>
          <a:prstGeom prst="rect">
            <a:avLst/>
          </a:prstGeom>
          <a:effectLst>
            <a:outerShdw blurRad="63500" sx="102000" sy="102000" algn="ctr" rotWithShape="0">
              <a:prstClr val="black">
                <a:alpha val="40000"/>
              </a:prstClr>
            </a:outerShdw>
          </a:effectLst>
        </p:spPr>
      </p:pic>
      <p:pic>
        <p:nvPicPr>
          <p:cNvPr id="13" name="Imagen 12">
            <a:extLst>
              <a:ext uri="{FF2B5EF4-FFF2-40B4-BE49-F238E27FC236}">
                <a16:creationId xmlns:a16="http://schemas.microsoft.com/office/drawing/2014/main" id="{39BF6DCC-0933-5370-F234-EF4445BC3502}"/>
              </a:ext>
            </a:extLst>
          </p:cNvPr>
          <p:cNvPicPr>
            <a:picLocks noChangeAspect="1"/>
          </p:cNvPicPr>
          <p:nvPr/>
        </p:nvPicPr>
        <p:blipFill rotWithShape="1">
          <a:blip r:embed="rId7"/>
          <a:srcRect l="7622"/>
          <a:stretch/>
        </p:blipFill>
        <p:spPr>
          <a:xfrm>
            <a:off x="75677" y="131393"/>
            <a:ext cx="2736449" cy="1667162"/>
          </a:xfrm>
          <a:prstGeom prst="rect">
            <a:avLst/>
          </a:prstGeom>
          <a:solidFill>
            <a:srgbClr val="FFFFFF">
              <a:shade val="85000"/>
            </a:srgbClr>
          </a:solidFill>
          <a:ln w="38100" cap="sq">
            <a:solidFill>
              <a:srgbClr val="FFFF6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5727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1000"/>
                                        <p:tgtEl>
                                          <p:spTgt spid="11"/>
                                        </p:tgtEl>
                                      </p:cBhvr>
                                    </p:animEffect>
                                  </p:childTnLst>
                                </p:cTn>
                              </p:par>
                              <p:par>
                                <p:cTn id="13" presetID="21"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edge">
                                      <p:cBhvr>
                                        <p:cTn id="20" dur="1000"/>
                                        <p:tgtEl>
                                          <p:spTgt spid="102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wipe(left)">
                                      <p:cBhvr>
                                        <p:cTn id="24" dur="500"/>
                                        <p:tgtEl>
                                          <p:spTgt spid="7">
                                            <p:txEl>
                                              <p:pRg st="0" end="0"/>
                                            </p:txEl>
                                          </p:spTgt>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wipe(left)">
                                      <p:cBhvr>
                                        <p:cTn id="2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7000" r="-15000" b="-32000"/>
          </a:stretch>
        </a:blipFill>
        <a:effectLst/>
      </p:bgPr>
    </p:bg>
    <p:spTree>
      <p:nvGrpSpPr>
        <p:cNvPr id="1" name=""/>
        <p:cNvGrpSpPr/>
        <p:nvPr/>
      </p:nvGrpSpPr>
      <p:grpSpPr>
        <a:xfrm>
          <a:off x="0" y="0"/>
          <a:ext cx="0" cy="0"/>
          <a:chOff x="0" y="0"/>
          <a:chExt cx="0" cy="0"/>
        </a:xfrm>
      </p:grpSpPr>
      <p:pic>
        <p:nvPicPr>
          <p:cNvPr id="5" name="Imagen 4" descr="La cara de un hombre con traje y corbata&#10;&#10;Descripción generada automáticamente">
            <a:extLst>
              <a:ext uri="{FF2B5EF4-FFF2-40B4-BE49-F238E27FC236}">
                <a16:creationId xmlns:a16="http://schemas.microsoft.com/office/drawing/2014/main" id="{55E7133C-5170-F807-0105-C1FABB1A72C6}"/>
              </a:ext>
            </a:extLst>
          </p:cNvPr>
          <p:cNvPicPr>
            <a:picLocks noChangeAspect="1"/>
          </p:cNvPicPr>
          <p:nvPr/>
        </p:nvPicPr>
        <p:blipFill rotWithShape="1">
          <a:blip r:embed="rId3">
            <a:extLst>
              <a:ext uri="{28A0092B-C50C-407E-A947-70E740481C1C}">
                <a14:useLocalDpi xmlns:a14="http://schemas.microsoft.com/office/drawing/2010/main" val="0"/>
              </a:ext>
            </a:extLst>
          </a:blip>
          <a:srcRect l="3616"/>
          <a:stretch/>
        </p:blipFill>
        <p:spPr>
          <a:xfrm>
            <a:off x="10388" y="0"/>
            <a:ext cx="5262915" cy="6858000"/>
          </a:xfrm>
          <a:prstGeom prst="rect">
            <a:avLst/>
          </a:prstGeom>
          <a:effectLst>
            <a:softEdge rad="50800"/>
          </a:effectLst>
        </p:spPr>
      </p:pic>
      <p:sp>
        <p:nvSpPr>
          <p:cNvPr id="4" name="CuadroTexto 3">
            <a:extLst>
              <a:ext uri="{FF2B5EF4-FFF2-40B4-BE49-F238E27FC236}">
                <a16:creationId xmlns:a16="http://schemas.microsoft.com/office/drawing/2014/main" id="{A2BDF99D-02E1-BED1-01E7-5DC62F5D20D8}"/>
              </a:ext>
            </a:extLst>
          </p:cNvPr>
          <p:cNvSpPr txBox="1"/>
          <p:nvPr/>
        </p:nvSpPr>
        <p:spPr>
          <a:xfrm>
            <a:off x="-158339" y="4630886"/>
            <a:ext cx="1972826" cy="400110"/>
          </a:xfrm>
          <a:prstGeom prst="rect">
            <a:avLst/>
          </a:prstGeom>
          <a:noFill/>
        </p:spPr>
        <p:txBody>
          <a:bodyPr wrap="square">
            <a:spAutoFit/>
          </a:bodyPr>
          <a:lstStyle/>
          <a:p>
            <a:pPr algn="ctr"/>
            <a:r>
              <a:rPr lang="es-ES" sz="2000" dirty="0">
                <a:solidFill>
                  <a:schemeClr val="bg1"/>
                </a:solidFill>
                <a:effectLst>
                  <a:outerShdw blurRad="38100" dist="38100" dir="2700000" algn="tl">
                    <a:srgbClr val="000000">
                      <a:alpha val="43137"/>
                    </a:srgbClr>
                  </a:outerShdw>
                </a:effectLst>
                <a:latin typeface="Baby Darling" panose="02000500000000000000" pitchFamily="2" charset="0"/>
              </a:rPr>
              <a:t>José Bates</a:t>
            </a:r>
          </a:p>
        </p:txBody>
      </p:sp>
      <p:sp>
        <p:nvSpPr>
          <p:cNvPr id="9" name="CuadroTexto 8">
            <a:extLst>
              <a:ext uri="{FF2B5EF4-FFF2-40B4-BE49-F238E27FC236}">
                <a16:creationId xmlns:a16="http://schemas.microsoft.com/office/drawing/2014/main" id="{35F739E6-A8BC-C760-83B6-1AC396A50B9C}"/>
              </a:ext>
            </a:extLst>
          </p:cNvPr>
          <p:cNvSpPr txBox="1"/>
          <p:nvPr/>
        </p:nvSpPr>
        <p:spPr>
          <a:xfrm>
            <a:off x="5349507" y="497428"/>
            <a:ext cx="6754091" cy="5863144"/>
          </a:xfrm>
          <a:prstGeom prst="rect">
            <a:avLst/>
          </a:prstGeom>
          <a:noFill/>
        </p:spPr>
        <p:txBody>
          <a:bodyPr wrap="square">
            <a:spAutoFit/>
          </a:bodyPr>
          <a:lstStyle/>
          <a:p>
            <a:pPr>
              <a:spcBef>
                <a:spcPts val="300"/>
              </a:spcBef>
            </a:pPr>
            <a:r>
              <a:rPr lang="es-ES" b="1" dirty="0"/>
              <a:t>V červnu 1807 vyplul José Bates jako chlapec na loď. To byl začátek </a:t>
            </a:r>
            <a:r>
              <a:rPr lang="cs-CZ" b="1" dirty="0"/>
              <a:t>jeho</a:t>
            </a:r>
            <a:r>
              <a:rPr lang="es-ES" b="1" dirty="0"/>
              <a:t> námořní kariéry. Nakonec se stal lodním </a:t>
            </a:r>
            <a:r>
              <a:rPr lang="es-ES" b="1" dirty="0" err="1"/>
              <a:t>kapitánem</a:t>
            </a:r>
            <a:r>
              <a:rPr lang="es-ES" b="1" dirty="0"/>
              <a:t>.</a:t>
            </a:r>
          </a:p>
          <a:p>
            <a:pPr>
              <a:spcBef>
                <a:spcPts val="300"/>
              </a:spcBef>
            </a:pPr>
            <a:r>
              <a:rPr lang="es-ES" b="1" dirty="0" err="1"/>
              <a:t>Během</a:t>
            </a:r>
            <a:r>
              <a:rPr lang="es-ES" b="1" dirty="0"/>
              <a:t> jedné ze svých cest si přečetl výtisk Bible, který mu jeho žena zabalila. Zažil obrácení a zapojil se do různých reforem, pomohl založit</a:t>
            </a:r>
            <a:r>
              <a:rPr lang="cs-CZ" b="1" dirty="0"/>
              <a:t> zdravotní</a:t>
            </a:r>
            <a:r>
              <a:rPr lang="es-ES" b="1" dirty="0"/>
              <a:t> </a:t>
            </a:r>
            <a:r>
              <a:rPr lang="es-ES" b="1" dirty="0" err="1"/>
              <a:t>společnost</a:t>
            </a:r>
            <a:r>
              <a:rPr lang="es-ES" b="1" dirty="0"/>
              <a:t>.</a:t>
            </a:r>
          </a:p>
          <a:p>
            <a:pPr>
              <a:spcBef>
                <a:spcPts val="300"/>
              </a:spcBef>
            </a:pPr>
            <a:r>
              <a:rPr lang="es-ES" b="1" dirty="0" err="1"/>
              <a:t>Později</a:t>
            </a:r>
            <a:r>
              <a:rPr lang="es-ES" b="1" dirty="0"/>
              <a:t> byl neoblomný v zachování odluky církve od státu. Byl také silným zastáncem zrušení </a:t>
            </a:r>
            <a:r>
              <a:rPr lang="es-ES" b="1" dirty="0" err="1"/>
              <a:t>otroctví</a:t>
            </a:r>
            <a:r>
              <a:rPr lang="es-ES" b="1" dirty="0"/>
              <a:t>.</a:t>
            </a:r>
          </a:p>
          <a:p>
            <a:pPr>
              <a:spcBef>
                <a:spcPts val="300"/>
              </a:spcBef>
            </a:pPr>
            <a:r>
              <a:rPr lang="es-ES" b="1" dirty="0" err="1"/>
              <a:t>Na</a:t>
            </a:r>
            <a:r>
              <a:rPr lang="es-ES" b="1" dirty="0"/>
              <a:t> svých cestách si všiml nestřídmosti námořníků a </a:t>
            </a:r>
            <a:r>
              <a:rPr lang="cs-CZ" b="1" dirty="0" err="1"/>
              <a:t>ná</a:t>
            </a:r>
            <a:r>
              <a:rPr lang="es-ES" b="1" dirty="0"/>
              <a:t>sledných vedlejších účinků. To ho ovlivnilo natolik, že se stal jedním z bojov</a:t>
            </a:r>
            <a:r>
              <a:rPr lang="cs-CZ" b="1" dirty="0"/>
              <a:t>-</a:t>
            </a:r>
            <a:r>
              <a:rPr lang="es-ES" b="1" dirty="0"/>
              <a:t>níků za zdravotní reformu, zdrž</a:t>
            </a:r>
            <a:r>
              <a:rPr lang="cs-CZ" b="1" dirty="0"/>
              <a:t>ova</a:t>
            </a:r>
            <a:r>
              <a:rPr lang="es-ES" b="1" dirty="0"/>
              <a:t>l se alkoholu, tabáku a kofeinu </a:t>
            </a:r>
            <a:r>
              <a:rPr lang="cs-CZ" b="1" dirty="0"/>
              <a:t>      </a:t>
            </a:r>
            <a:r>
              <a:rPr lang="es-ES" b="1" dirty="0"/>
              <a:t>a stal se </a:t>
            </a:r>
            <a:r>
              <a:rPr lang="es-ES" b="1" dirty="0" err="1"/>
              <a:t>vegetariánem</a:t>
            </a:r>
            <a:r>
              <a:rPr lang="es-ES" b="1" dirty="0"/>
              <a:t>.</a:t>
            </a:r>
          </a:p>
          <a:p>
            <a:pPr>
              <a:spcBef>
                <a:spcPts val="300"/>
              </a:spcBef>
            </a:pPr>
            <a:r>
              <a:rPr lang="es-ES" b="1" dirty="0"/>
              <a:t>V roce 1839 přijal učení Williama Millera. Po 22. říjnu 1844, stejně jako mnoho dalších milleritů, hledal smysl </a:t>
            </a:r>
            <a:r>
              <a:rPr lang="cs-CZ" b="1" dirty="0"/>
              <a:t>v</a:t>
            </a:r>
            <a:r>
              <a:rPr lang="es-ES" b="1" dirty="0"/>
              <a:t>elkého </a:t>
            </a:r>
            <a:r>
              <a:rPr lang="cs-CZ" b="1" dirty="0"/>
              <a:t>zklamání</a:t>
            </a:r>
            <a:r>
              <a:rPr lang="es-ES" b="1" dirty="0"/>
              <a:t>.</a:t>
            </a:r>
          </a:p>
          <a:p>
            <a:pPr>
              <a:spcBef>
                <a:spcPts val="300"/>
              </a:spcBef>
            </a:pPr>
            <a:r>
              <a:rPr lang="cs-CZ" b="1" dirty="0"/>
              <a:t>Na jaře roku</a:t>
            </a:r>
            <a:r>
              <a:rPr lang="es-ES" b="1" dirty="0"/>
              <a:t> 1845 Bates přijal sobotu</a:t>
            </a:r>
            <a:r>
              <a:rPr lang="cs-CZ" b="1" dirty="0"/>
              <a:t> jako</a:t>
            </a:r>
            <a:r>
              <a:rPr lang="es-ES" b="1" dirty="0"/>
              <a:t> sedm</a:t>
            </a:r>
            <a:r>
              <a:rPr lang="cs-CZ" b="1" dirty="0"/>
              <a:t>ý</a:t>
            </a:r>
            <a:r>
              <a:rPr lang="es-ES" b="1" dirty="0"/>
              <a:t> d</a:t>
            </a:r>
            <a:r>
              <a:rPr lang="cs-CZ" b="1" dirty="0"/>
              <a:t>e</a:t>
            </a:r>
            <a:r>
              <a:rPr lang="es-ES" b="1" dirty="0"/>
              <a:t>n. Brzy byl znám jako "apoštol soboty" a napsal na toto téma několik brožur. Jedna </a:t>
            </a:r>
            <a:r>
              <a:rPr lang="cs-CZ" b="1" dirty="0"/>
              <a:t>     </a:t>
            </a:r>
            <a:r>
              <a:rPr lang="es-ES" b="1" dirty="0"/>
              <a:t>z prvních, publikovaná v roce 1846, nesla název "Sedm</a:t>
            </a:r>
            <a:r>
              <a:rPr lang="cs-CZ" b="1" dirty="0"/>
              <a:t>ý</a:t>
            </a:r>
            <a:r>
              <a:rPr lang="es-ES" b="1" dirty="0"/>
              <a:t> d</a:t>
            </a:r>
            <a:r>
              <a:rPr lang="cs-CZ" b="1" dirty="0"/>
              <a:t>e</a:t>
            </a:r>
            <a:r>
              <a:rPr lang="es-ES" b="1" dirty="0"/>
              <a:t>n</a:t>
            </a:r>
            <a:r>
              <a:rPr lang="cs-CZ" b="1" dirty="0"/>
              <a:t> sobota jako</a:t>
            </a:r>
            <a:r>
              <a:rPr lang="es-ES" b="1" dirty="0"/>
              <a:t> věčné </a:t>
            </a:r>
            <a:r>
              <a:rPr lang="es-ES" b="1" dirty="0" err="1"/>
              <a:t>znamení</a:t>
            </a:r>
            <a:r>
              <a:rPr lang="es-ES" b="1" dirty="0"/>
              <a:t>".</a:t>
            </a:r>
          </a:p>
          <a:p>
            <a:pPr>
              <a:spcBef>
                <a:spcPts val="300"/>
              </a:spcBef>
            </a:pPr>
            <a:r>
              <a:rPr lang="es-ES" b="1" dirty="0" err="1"/>
              <a:t>Byl</a:t>
            </a:r>
            <a:r>
              <a:rPr lang="es-ES" b="1" dirty="0"/>
              <a:t> schopen spojit sobotu s jedinečným porozuměním nebeské sva</a:t>
            </a:r>
            <a:r>
              <a:rPr lang="cs-CZ" b="1" dirty="0"/>
              <a:t>-</a:t>
            </a:r>
            <a:r>
              <a:rPr lang="es-ES" b="1" dirty="0"/>
              <a:t>tyn</a:t>
            </a:r>
            <a:r>
              <a:rPr lang="cs-CZ" b="1" dirty="0"/>
              <a:t>ě</a:t>
            </a:r>
            <a:r>
              <a:rPr lang="es-ES" b="1" dirty="0"/>
              <a:t>. Toto apokalyptické chápání teologie vešlo ve známost jako té</a:t>
            </a:r>
            <a:r>
              <a:rPr lang="cs-CZ" b="1" dirty="0"/>
              <a:t>-</a:t>
            </a:r>
            <a:r>
              <a:rPr lang="es-ES" b="1" dirty="0"/>
              <a:t>ma Velkého </a:t>
            </a:r>
            <a:r>
              <a:rPr lang="es-ES" b="1" dirty="0" err="1"/>
              <a:t>sporu</a:t>
            </a:r>
            <a:r>
              <a:rPr lang="es-ES" b="1" dirty="0"/>
              <a:t>.</a:t>
            </a:r>
          </a:p>
        </p:txBody>
      </p:sp>
      <p:sp>
        <p:nvSpPr>
          <p:cNvPr id="10" name="CuadroTexto 9">
            <a:extLst>
              <a:ext uri="{FF2B5EF4-FFF2-40B4-BE49-F238E27FC236}">
                <a16:creationId xmlns:a16="http://schemas.microsoft.com/office/drawing/2014/main" id="{5E3BF801-FD2A-7734-66DD-8A27F1EE2B67}"/>
              </a:ext>
            </a:extLst>
          </p:cNvPr>
          <p:cNvSpPr txBox="1"/>
          <p:nvPr/>
        </p:nvSpPr>
        <p:spPr>
          <a:xfrm>
            <a:off x="86592" y="-17417"/>
            <a:ext cx="4984172" cy="830997"/>
          </a:xfrm>
          <a:prstGeom prst="rect">
            <a:avLst/>
          </a:prstGeom>
          <a:noFill/>
        </p:spPr>
        <p:txBody>
          <a:bodyPr wrap="square" rtlCol="0">
            <a:spAutoFit/>
          </a:bodyPr>
          <a:lstStyle/>
          <a:p>
            <a:pPr marL="87313" indent="-87313"/>
            <a:r>
              <a:rPr lang="pl-PL"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rPr>
              <a:t>Zastánce soboty a zdravotní reformy
</a:t>
            </a:r>
            <a:endParaRPr lang="es-ES" sz="2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342900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0" presetClass="path" presetSubtype="0" accel="50000" decel="50000" fill="hold" grpId="1" nodeType="afterEffect">
                                  <p:stCondLst>
                                    <p:cond delay="0"/>
                                  </p:stCondLst>
                                  <p:childTnLst>
                                    <p:animMotion origin="layout" path="M -0.00013 0.02893 L -0.00013 0.02893 L 0.2901 0.20278 L 0.28919 0.2044 " pathEditMode="relative" ptsTypes="AAAA">
                                      <p:cBhvr>
                                        <p:cTn id="13" dur="2000" fill="hold"/>
                                        <p:tgtEl>
                                          <p:spTgt spid="4"/>
                                        </p:tgtEl>
                                        <p:attrNameLst>
                                          <p:attrName>ppt_x</p:attrName>
                                          <p:attrName>ppt_y</p:attrName>
                                        </p:attrNameLst>
                                      </p:cBhvr>
                                    </p:animMotion>
                                  </p:childTnLst>
                                </p:cTn>
                              </p:par>
                            </p:childTnLst>
                          </p:cTn>
                        </p:par>
                        <p:par>
                          <p:cTn id="14" fill="hold">
                            <p:stCondLst>
                              <p:cond delay="3000"/>
                            </p:stCondLst>
                            <p:childTnLst>
                              <p:par>
                                <p:cTn id="15" presetID="3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wipe(left)">
                                      <p:cBhvr>
                                        <p:cTn id="30" dur="5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wipe(left)">
                                      <p:cBhvr>
                                        <p:cTn id="35" dur="500"/>
                                        <p:tgtEl>
                                          <p:spTgt spid="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wipe(left)">
                                      <p:cBhvr>
                                        <p:cTn id="40" dur="500"/>
                                        <p:tgtEl>
                                          <p:spTgt spid="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Effect transition="in" filter="wipe(left)">
                                      <p:cBhvr>
                                        <p:cTn id="45" dur="500"/>
                                        <p:tgtEl>
                                          <p:spTgt spid="9">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xEl>
                                              <p:pRg st="5" end="5"/>
                                            </p:txEl>
                                          </p:spTgt>
                                        </p:tgtEl>
                                        <p:attrNameLst>
                                          <p:attrName>style.visibility</p:attrName>
                                        </p:attrNameLst>
                                      </p:cBhvr>
                                      <p:to>
                                        <p:strVal val="visible"/>
                                      </p:to>
                                    </p:set>
                                    <p:animEffect transition="in" filter="wipe(left)">
                                      <p:cBhvr>
                                        <p:cTn id="50" dur="500"/>
                                        <p:tgtEl>
                                          <p:spTgt spid="9">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9">
                                            <p:txEl>
                                              <p:pRg st="6" end="6"/>
                                            </p:txEl>
                                          </p:spTgt>
                                        </p:tgtEl>
                                        <p:attrNameLst>
                                          <p:attrName>style.visibility</p:attrName>
                                        </p:attrNameLst>
                                      </p:cBhvr>
                                      <p:to>
                                        <p:strVal val="visible"/>
                                      </p:to>
                                    </p:set>
                                    <p:animEffect transition="in" filter="wipe(left)">
                                      <p:cBhvr>
                                        <p:cTn id="55"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build="p"/>
      <p:bldP spid="10"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2159</TotalTime>
  <Words>4577</Words>
  <Application>Microsoft Office PowerPoint</Application>
  <PresentationFormat>Panorámica</PresentationFormat>
  <Paragraphs>98</Paragraphs>
  <Slides>19</Slides>
  <Notes>11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19</vt:i4>
      </vt:variant>
    </vt:vector>
  </HeadingPairs>
  <TitlesOfParts>
    <vt:vector size="28" baseType="lpstr">
      <vt:lpstr>Wingdings</vt:lpstr>
      <vt:lpstr>Calibri Light</vt:lpstr>
      <vt:lpstr>Calibri</vt:lpstr>
      <vt:lpstr>Algerian</vt:lpstr>
      <vt:lpstr>Comic Sans MS</vt:lpstr>
      <vt:lpstr>Arial</vt:lpstr>
      <vt:lpstr>Baby Darling</vt:lpstr>
      <vt:lpstr>Impact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242</cp:revision>
  <dcterms:created xsi:type="dcterms:W3CDTF">2022-09-04T13:49:32Z</dcterms:created>
  <dcterms:modified xsi:type="dcterms:W3CDTF">2023-01-15T22:07:30Z</dcterms:modified>
</cp:coreProperties>
</file>