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5"/>
  </p:notesMasterIdLst>
  <p:sldIdLst>
    <p:sldId id="308" r:id="rId3"/>
    <p:sldId id="258" r:id="rId4"/>
    <p:sldId id="257" r:id="rId5"/>
    <p:sldId id="266" r:id="rId6"/>
    <p:sldId id="272" r:id="rId7"/>
    <p:sldId id="271" r:id="rId8"/>
    <p:sldId id="273" r:id="rId9"/>
    <p:sldId id="309" r:id="rId10"/>
    <p:sldId id="274" r:id="rId11"/>
    <p:sldId id="275" r:id="rId12"/>
    <p:sldId id="279" r:id="rId13"/>
    <p:sldId id="280" r:id="rId14"/>
    <p:sldId id="281" r:id="rId15"/>
    <p:sldId id="282" r:id="rId16"/>
    <p:sldId id="283" r:id="rId17"/>
    <p:sldId id="304" r:id="rId18"/>
    <p:sldId id="277" r:id="rId19"/>
    <p:sldId id="286" r:id="rId20"/>
    <p:sldId id="296" r:id="rId21"/>
    <p:sldId id="278" r:id="rId22"/>
    <p:sldId id="287" r:id="rId23"/>
    <p:sldId id="297" r:id="rId24"/>
    <p:sldId id="264" r:id="rId25"/>
    <p:sldId id="289" r:id="rId26"/>
    <p:sldId id="299" r:id="rId27"/>
    <p:sldId id="284" r:id="rId28"/>
    <p:sldId id="285" r:id="rId29"/>
    <p:sldId id="291" r:id="rId30"/>
    <p:sldId id="302" r:id="rId31"/>
    <p:sldId id="300" r:id="rId32"/>
    <p:sldId id="294" r:id="rId33"/>
    <p:sldId id="301" r:id="rId34"/>
  </p:sldIdLst>
  <p:sldSz cx="12192000" cy="6858000"/>
  <p:notesSz cx="6858000" cy="9144000"/>
  <p:embeddedFontLst>
    <p:embeddedFont>
      <p:font typeface="Abhaya Libre ExtraBold" panose="02000803000000000000" pitchFamily="2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BFF"/>
    <a:srgbClr val="CC8266"/>
    <a:srgbClr val="A39F87"/>
    <a:srgbClr val="D9D488"/>
    <a:srgbClr val="B1B3A8"/>
    <a:srgbClr val="626887"/>
    <a:srgbClr val="F4DBB4"/>
    <a:srgbClr val="EDD287"/>
    <a:srgbClr val="E7AC5A"/>
    <a:srgbClr val="E2B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7" autoAdjust="0"/>
    <p:restoredTop sz="89189" autoAdjust="0"/>
  </p:normalViewPr>
  <p:slideViewPr>
    <p:cSldViewPr snapToGrid="0">
      <p:cViewPr varScale="1">
        <p:scale>
          <a:sx n="98" d="100"/>
          <a:sy n="98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5106D-27C7-4C7D-A864-69012DC27AF2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78EC2-18B6-42EF-974A-5AE27602E5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699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956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Jdi uctívat Jediného Pravého Boha ve svém domově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461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Věř v Jehovu, svého Boha, a určitě budeš věřit v jeho proroky a bude se ti dařit.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371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Věř v Jehovu, svého Boha, a určitě budeš věřit v jeho proroky a bude se ti dařit.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63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Věř v </a:t>
            </a:r>
            <a:r>
              <a:rPr lang="cs-CZ" dirty="0"/>
              <a:t>Hospodina</a:t>
            </a:r>
            <a:r>
              <a:rPr lang="es-ES" dirty="0"/>
              <a:t>, svého Boha, a určitě budeš věřit v jeho proroky a bude se ti dařit.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1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Věř v </a:t>
            </a:r>
            <a:r>
              <a:rPr lang="cs-CZ" dirty="0"/>
              <a:t>Hospodina</a:t>
            </a:r>
            <a:r>
              <a:rPr lang="es-ES" dirty="0"/>
              <a:t>, svého Boha, a určitě budeš věřit v jeho proroky a bude se ti dařit.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209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328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234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026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878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88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Já jsem ta žena a Ježíš odstraňuje to, co stojí v cestě mému životu.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6989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026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46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2613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106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634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029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23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Když jsem zranitelný, Satan používá lidi, aby mi ještě více ublížili. 
Ale to mi jen ukazuje, že tito lidé mají ve svých srdcích nenávist a pomstu a hluboko uvnitř jsou obvinění skutečně proti Bohu.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440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Když řeknu biblickou pravdu a oni mě chtějí "ukamenovat", musím odejít.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77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Použijte to, co si představíte.enes, improvizujte, buďte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33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Najdi někoho, kdo ti pomůže konat Boží dílo.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435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Nechť první věc, kterou udělám, je, že se postavím do Boží přítomnosti.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78EC2-18B6-42EF-974A-5AE27602E5E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2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Nechť první věc, kterou udělám, je, že se postavím do Boží přítomnosti.
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82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Dejte Boha na první místo a poslouchejte Ho, než budete jíst.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78EC2-18B6-42EF-974A-5AE27602E5E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528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5CB89-1DE4-A982-7C62-1603E89BF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4910DB-DA7C-C3D9-2ADD-115DD7888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9A63E6-A147-1A86-1AD9-71BE4B9C8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FBF480-9CF0-940D-8ECE-2F51EA54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B2F9EC-A55C-3748-9AA4-B935AC4C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4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FF5D49-6FC0-A96F-F38B-0F22232B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81B456-927A-62D2-C7CB-DCD0CE80F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087CC1-92F1-AD63-CB4E-2E172644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A6E91C-EDF0-8D7E-EDFA-4F01A8362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480677-E478-48A3-ADAA-895DC9A5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5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F33FF6-A012-65B1-B858-C6C94A93C9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EA2083-0238-AA5B-DFB6-4501A05EB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2D4B25-29F8-6218-80A5-665BE9EC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CD475-4B2B-5E31-A2D2-44883BE39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F2F528-1198-4D73-18CB-D3054B09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7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4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8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6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130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6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88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6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8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B4C0C-172D-7576-7A31-5C4F26602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BFD446-878C-FE0C-0DD2-400B15063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5955DC-EE63-698A-D435-F8231158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2B1E42-3355-2A33-9EB6-03A885F8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6E2F53-6296-7392-834C-2EB229A4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2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30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6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427D8-D126-DFF9-855D-ED2E71DD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6C06D0-8CE8-95B6-F638-7A278534F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053288-38BE-659F-4DFD-00410C4A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F00C6A-4316-671E-A1AD-211F1AD5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9FC34C-C084-AA6C-D175-E4934CB8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70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CFFB1-9E92-7C95-B072-58C84DEE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5DADFC-1B6F-FCE5-6BB7-ABCD0A9FE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4A7523-AE74-9ED5-CE21-5919BE9FF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C573D2-6EF0-202C-FB7F-0F7A58DB8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D3D81D-ED17-6296-5735-A00C80981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137E14-2BE9-A6DB-F83C-54F17A9A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28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538FA-9AA3-8A09-872B-13CDFF99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F65904-BF02-76EC-0AE6-6C621D806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2F9A54-7284-BE69-4112-C70E6E3D4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DE1E7E-A866-FB74-1451-A33E7A2DA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46440E-6750-E9D4-4227-EB9D8599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17B57B-E38D-E942-DE80-5074D403A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3635570-5983-938C-612E-5A191F3F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DBABC34-8491-E1F7-78D4-D5A8B19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8BDB7-FCB7-4A4E-CD52-85F6D4F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705FD5-6DEF-37BC-D8D5-9080C7AE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D6DFF2-BFB2-B794-3D66-BAAD66D5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5D5E4D-7CCB-4514-0375-AB4D19C8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5F59EF-3DAE-E6C1-8845-B3D6A6D9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8CB490-5A77-3318-7F9E-C305BE33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9BED1E-9242-AB49-326C-FAE410B5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18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5690B-AAFB-EE5F-5418-40C18B24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325B01-E041-F6C3-854A-923CD8591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FF9A51-FFC9-109A-86DF-6E1B955E5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7557AF-CFF9-D1E5-0A60-2C2F9E7EF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813875-CC99-51C0-6618-D2279D5B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1C28B6-37DE-5856-9632-6F63D8CD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1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018B3-888F-791F-33E7-DE4E74C2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38F7779-8663-8467-D074-723F57BA4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83AD4F-950E-8C67-9025-C554635A2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ED351B-DBFD-2ED5-9F39-E1E6C792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93AD1B-77B4-F26B-C33B-0A5356BE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1A3B88-1A27-B2D0-58C9-CC64F3D9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3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99424-F2BC-681B-FDA8-39309AA17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2B504A-1504-F023-2CA5-50440683C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94BBC0-558C-B45B-4682-E9C025825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44FBC-E2B0-4D6C-B760-A2F383535064}" type="datetimeFigureOut">
              <a:rPr lang="es-ES" smtClean="0"/>
              <a:t>08/01/2023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FF792F-3789-B80E-B68B-105B56C81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9B324E-87F3-DF5B-6BE2-7BF5B4BCC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5EFCD-0C25-4978-A0EC-6A93CF6D75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134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7555-1290-402A-9048-28EB4714FA3C}" type="datetimeFigureOut">
              <a:rPr lang="es-ES" smtClean="0"/>
              <a:pPr/>
              <a:t>08/01/2023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CFA8B-F10C-46C9-95C0-0269B9954B3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45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8144FC-C4C8-9A71-F280-E0474B60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r="208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E289940-6916-014B-4BB3-5411B5CDFCFF}"/>
              </a:ext>
            </a:extLst>
          </p:cNvPr>
          <p:cNvSpPr/>
          <p:nvPr/>
        </p:nvSpPr>
        <p:spPr>
          <a:xfrm>
            <a:off x="6740955" y="1692613"/>
            <a:ext cx="4689045" cy="437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E4C925-50C3-C18B-54C7-DC969D773B52}"/>
              </a:ext>
            </a:extLst>
          </p:cNvPr>
          <p:cNvSpPr txBox="1"/>
          <p:nvPr/>
        </p:nvSpPr>
        <p:spPr>
          <a:xfrm>
            <a:off x="7034979" y="249318"/>
            <a:ext cx="484678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/>
              <a:t>Přicházejte tedy k němu, kameni živému, jenž</a:t>
            </a:r>
            <a:r>
              <a:rPr lang="es-ES" sz="3600" b="1" dirty="0"/>
              <a:t> </a:t>
            </a:r>
            <a:r>
              <a:rPr lang="cs-CZ" sz="3600" b="1" dirty="0"/>
              <a:t>od lidí byl zavržen, ale před Bohem je ´vy-volený a vzácný´. I vy buďte živými kameny,    z nichž se staví duchovní</a:t>
            </a:r>
            <a:r>
              <a:rPr lang="es-ES" sz="3600" b="1" dirty="0"/>
              <a:t> </a:t>
            </a:r>
            <a:r>
              <a:rPr lang="cs-CZ" sz="3600" b="1" dirty="0"/>
              <a:t>duchovní oběti, milé </a:t>
            </a:r>
            <a:r>
              <a:rPr lang="cs-CZ" sz="3600" b="1" dirty="0" err="1"/>
              <a:t>Bo-hu</a:t>
            </a:r>
            <a:r>
              <a:rPr lang="cs-CZ" sz="3600" b="1" dirty="0"/>
              <a:t> pro Ježíše Krista</a:t>
            </a:r>
            <a:r>
              <a:rPr lang="es-ES" sz="3600" b="1" dirty="0"/>
              <a:t>.</a:t>
            </a:r>
            <a:r>
              <a:rPr lang="es-ES" sz="2800" b="1" dirty="0"/>
              <a:t> </a:t>
            </a:r>
            <a:r>
              <a:rPr lang="cs-CZ" sz="2800" b="1" dirty="0"/>
              <a:t>        			    </a:t>
            </a:r>
            <a:r>
              <a:rPr lang="es-ES" sz="2400" dirty="0"/>
              <a:t>1</a:t>
            </a:r>
            <a:r>
              <a:rPr lang="cs-CZ" sz="2400" dirty="0"/>
              <a:t>. list</a:t>
            </a:r>
            <a:r>
              <a:rPr lang="es-ES" sz="2400" dirty="0"/>
              <a:t> Pe</a:t>
            </a:r>
            <a:r>
              <a:rPr lang="cs-CZ" sz="2400" dirty="0"/>
              <a:t>t</a:t>
            </a:r>
            <a:r>
              <a:rPr lang="es-ES" sz="2400" dirty="0"/>
              <a:t>r</a:t>
            </a:r>
            <a:r>
              <a:rPr lang="cs-CZ" sz="2400" dirty="0" err="1"/>
              <a:t>ův</a:t>
            </a:r>
            <a:r>
              <a:rPr lang="es-ES" sz="2400" dirty="0"/>
              <a:t> 2</a:t>
            </a:r>
            <a:r>
              <a:rPr lang="cs-CZ" sz="2400" dirty="0"/>
              <a:t>,</a:t>
            </a:r>
            <a:r>
              <a:rPr lang="es-ES" sz="2400" dirty="0"/>
              <a:t>4</a:t>
            </a:r>
            <a:r>
              <a:rPr lang="cs-CZ" sz="2400" dirty="0"/>
              <a:t>.</a:t>
            </a:r>
            <a:r>
              <a:rPr lang="es-ES" sz="2400" dirty="0"/>
              <a:t>5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2909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99000">
              <a:srgbClr val="FFB7B7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B9C0A46B-7342-72B8-D4AB-8F71E80BD9C7}"/>
              </a:ext>
            </a:extLst>
          </p:cNvPr>
          <p:cNvGrpSpPr/>
          <p:nvPr/>
        </p:nvGrpSpPr>
        <p:grpSpPr>
          <a:xfrm>
            <a:off x="91113" y="77834"/>
            <a:ext cx="6443390" cy="1442119"/>
            <a:chOff x="91113" y="77834"/>
            <a:chExt cx="6443390" cy="144211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285ABB7-409E-F4BE-827D-741FE0E43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13" y="77834"/>
              <a:ext cx="6443390" cy="1442119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2DDB20C-C820-6DC7-68B3-8A085FE93AEC}"/>
                </a:ext>
              </a:extLst>
            </p:cNvPr>
            <p:cNvSpPr txBox="1"/>
            <p:nvPr/>
          </p:nvSpPr>
          <p:spPr>
            <a:xfrm>
              <a:off x="1534030" y="332970"/>
              <a:ext cx="418252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Užitečné kameny
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1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.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Samuel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ova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14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33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.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34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39F4C77-0CA8-3557-A062-72ED1075F82B}"/>
                </a:ext>
              </a:extLst>
            </p:cNvPr>
            <p:cNvSpPr txBox="1"/>
            <p:nvPr/>
          </p:nvSpPr>
          <p:spPr>
            <a:xfrm>
              <a:off x="476907" y="77834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7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DC57FAA9-ABF6-E247-E120-62D21E7BA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047" y="1519953"/>
            <a:ext cx="6733819" cy="5232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35D2B16-2566-DDDC-8160-89C55D91D80B}"/>
              </a:ext>
            </a:extLst>
          </p:cNvPr>
          <p:cNvSpPr txBox="1"/>
          <p:nvPr/>
        </p:nvSpPr>
        <p:spPr>
          <a:xfrm>
            <a:off x="29184" y="1476896"/>
            <a:ext cx="530157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Saul řekl, že nikdo by neměl jíst, dokud nepřemůže své nepřátele. A tak celý ten den bojovali a bojovali, nepřetržitě, až nakonec byli </a:t>
            </a:r>
            <a:r>
              <a:rPr lang="es-ES" sz="2000" b="1" dirty="0" err="1"/>
              <a:t>poraženi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Vzali</a:t>
            </a:r>
            <a:r>
              <a:rPr lang="es-ES" sz="2000" b="1" dirty="0"/>
              <a:t> jim všechen majetek, všechna jejich zvířata. Ale oni byli tak hladoví, že celý den nejedli a bojovali, že začali jíst maso </a:t>
            </a:r>
            <a:r>
              <a:rPr lang="cs-CZ" sz="2000" b="1" dirty="0"/>
              <a:t>s</a:t>
            </a:r>
            <a:r>
              <a:rPr lang="es-ES" sz="2000" b="1" dirty="0"/>
              <a:t> krví. Varovali Saula a on </a:t>
            </a:r>
            <a:r>
              <a:rPr lang="cs-CZ" sz="2000" b="1" dirty="0"/>
              <a:t>se rozhodl použít kámen</a:t>
            </a:r>
            <a:r>
              <a:rPr lang="es-ES" sz="2000" b="1" dirty="0"/>
              <a:t>. </a:t>
            </a:r>
          </a:p>
          <a:p>
            <a:r>
              <a:rPr lang="es-ES" sz="2000" b="1" dirty="0"/>
              <a:t>“</a:t>
            </a:r>
            <a:r>
              <a:rPr lang="cs-CZ" sz="2000" b="1" dirty="0"/>
              <a:t>Saulovi oznámili: "Hle, lid hřeší proti Hospodinu, když jí s krví." On vzkřikl: "Zachovali jste se věrolomně." Okamžitě ke mně přivalte veliký kámen.„ Dále Saul rozkázal: "Rozejděte se mezi lid s výzvou, ať každý ke mně přivede svého býka nebo svou ovci. Tady je porazíte a sníte, abyste nehřešili proti Hospodinu tím, že byste jedli maso s krví." Všichni z lidu, každý přivedl té noci svého býka a poráželi je tam</a:t>
            </a:r>
            <a:r>
              <a:rPr lang="es-ES" sz="2000" b="1" dirty="0"/>
              <a:t>”.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D4F116-E05F-F26D-BF1C-334682192BC9}"/>
              </a:ext>
            </a:extLst>
          </p:cNvPr>
          <p:cNvSpPr txBox="1"/>
          <p:nvPr/>
        </p:nvSpPr>
        <p:spPr>
          <a:xfrm>
            <a:off x="6605840" y="139388"/>
            <a:ext cx="54950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Na stejném poli, o které Jozue žádal jako dědictví, jsme našli další kámen. V té době byl Saul již králem a s Peliš</a:t>
            </a:r>
            <a:r>
              <a:rPr lang="cs-CZ" b="1" dirty="0"/>
              <a:t>-</a:t>
            </a:r>
            <a:r>
              <a:rPr lang="es-ES" b="1" dirty="0"/>
              <a:t>tejci byly problémy. Velmi se báli s nimi bojovat, ale na</a:t>
            </a:r>
            <a:r>
              <a:rPr lang="cs-CZ" b="1" dirty="0"/>
              <a:t>-</a:t>
            </a:r>
            <a:r>
              <a:rPr lang="es-ES" b="1" dirty="0"/>
              <a:t>konec díky Jonathanovi dosáhli velkého vítězství. </a:t>
            </a:r>
          </a:p>
        </p:txBody>
      </p:sp>
    </p:spTree>
    <p:extLst>
      <p:ext uri="{BB962C8B-B14F-4D97-AF65-F5344CB8AC3E}">
        <p14:creationId xmlns:p14="http://schemas.microsoft.com/office/powerpoint/2010/main" val="28768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99000">
              <a:srgbClr val="F4C99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F76C733-6FEC-31C1-242C-4E83C530C460}"/>
              </a:ext>
            </a:extLst>
          </p:cNvPr>
          <p:cNvGrpSpPr/>
          <p:nvPr/>
        </p:nvGrpSpPr>
        <p:grpSpPr>
          <a:xfrm>
            <a:off x="5657497" y="86097"/>
            <a:ext cx="6443390" cy="1442119"/>
            <a:chOff x="5657497" y="86097"/>
            <a:chExt cx="6443390" cy="144211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285ABB7-409E-F4BE-827D-741FE0E43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57497" y="86097"/>
              <a:ext cx="6443390" cy="1442119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2DDB20C-C820-6DC7-68B3-8A085FE93AEC}"/>
                </a:ext>
              </a:extLst>
            </p:cNvPr>
            <p:cNvSpPr txBox="1"/>
            <p:nvPr/>
          </p:nvSpPr>
          <p:spPr>
            <a:xfrm>
              <a:off x="7100414" y="341233"/>
              <a:ext cx="43440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Užitečné kameny</a:t>
              </a:r>
            </a:p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1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. Královská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18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31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.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32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39F4C77-0CA8-3557-A062-72ED1075F82B}"/>
                </a:ext>
              </a:extLst>
            </p:cNvPr>
            <p:cNvSpPr txBox="1"/>
            <p:nvPr/>
          </p:nvSpPr>
          <p:spPr>
            <a:xfrm>
              <a:off x="6043291" y="86097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8</a:t>
              </a:r>
            </a:p>
          </p:txBody>
        </p:sp>
      </p:grp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6E2E902-0EBD-0B59-31AC-6FB8159E6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5" y="2045859"/>
            <a:ext cx="6272460" cy="4704345"/>
          </a:xfrm>
          <a:prstGeom prst="rect">
            <a:avLst/>
          </a:prstGeom>
          <a:ln w="38100" cap="sq">
            <a:solidFill>
              <a:srgbClr val="674B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8C47959-EC07-2727-B141-A52FF9B0DF70}"/>
              </a:ext>
            </a:extLst>
          </p:cNvPr>
          <p:cNvSpPr txBox="1"/>
          <p:nvPr/>
        </p:nvSpPr>
        <p:spPr>
          <a:xfrm>
            <a:off x="6606098" y="1584077"/>
            <a:ext cx="5494789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/>
              <a:t>Když přišel čas, vzal Eliáš dvanáct kamenů a postavil </a:t>
            </a:r>
            <a:r>
              <a:rPr lang="cs-CZ" sz="1900" b="1" dirty="0"/>
              <a:t>      z nich</a:t>
            </a:r>
            <a:r>
              <a:rPr lang="es-ES" sz="1900" b="1" dirty="0"/>
              <a:t> oltář ve jménu Hospodina</a:t>
            </a:r>
            <a:r>
              <a:rPr lang="cs-CZ" sz="1900" b="1" dirty="0"/>
              <a:t>.</a:t>
            </a:r>
            <a:r>
              <a:rPr lang="es-ES" sz="1900" b="1" dirty="0"/>
              <a:t> Pak</a:t>
            </a:r>
            <a:r>
              <a:rPr lang="cs-CZ" sz="1900" b="1" dirty="0"/>
              <a:t> kolem něj</a:t>
            </a:r>
            <a:r>
              <a:rPr lang="es-ES" sz="1900" b="1" dirty="0"/>
              <a:t> udělal příkop, do kterého se vešly dvě míry obilí. Připravil dříví, </a:t>
            </a:r>
            <a:r>
              <a:rPr lang="cs-CZ" sz="1900" b="1" dirty="0" err="1"/>
              <a:t>rozseka</a:t>
            </a:r>
            <a:r>
              <a:rPr lang="es-ES" sz="1900" b="1" dirty="0"/>
              <a:t>l </a:t>
            </a:r>
            <a:r>
              <a:rPr lang="cs-CZ" sz="1900" b="1" dirty="0"/>
              <a:t>býka</a:t>
            </a:r>
            <a:r>
              <a:rPr lang="es-ES" sz="1900" b="1" dirty="0"/>
              <a:t> na kusy a položil ho na dřevo. A řekl: Naplň čtyři džbány vodou a vylij ji na zápalnou </a:t>
            </a:r>
            <a:r>
              <a:rPr lang="es-ES" sz="1900" b="1" dirty="0" err="1"/>
              <a:t>oběť</a:t>
            </a:r>
            <a:r>
              <a:rPr lang="es-ES" sz="1900" b="1" dirty="0"/>
              <a:t> a na dřevo. A </a:t>
            </a:r>
            <a:r>
              <a:rPr lang="cs-CZ" sz="1900" b="1" dirty="0"/>
              <a:t>pak</a:t>
            </a:r>
            <a:r>
              <a:rPr lang="es-ES" sz="1900" b="1" dirty="0"/>
              <a:t> řekl: Udělej to znovu; A opět to udělali. </a:t>
            </a:r>
            <a:r>
              <a:rPr lang="cs-CZ" sz="1900" b="1" dirty="0"/>
              <a:t>Pak to opakoval znovu.</a:t>
            </a:r>
            <a:r>
              <a:rPr lang="es-ES" sz="1900" b="1" dirty="0"/>
              <a:t> A udělali to potřetí, takže voda tekla kolem oltáře a příkop byl také naplněn vodou. Když přišel čas přinést zápalnou oběť, přišel prorok Eliáš a modlil se. Potom </a:t>
            </a:r>
            <a:r>
              <a:rPr lang="cs-CZ" sz="1900" b="1" dirty="0"/>
              <a:t>sestoupil</a:t>
            </a:r>
            <a:r>
              <a:rPr lang="es-ES" sz="1900" b="1" dirty="0"/>
              <a:t> oheň</a:t>
            </a:r>
            <a:r>
              <a:rPr lang="cs-CZ" sz="1900" b="1" dirty="0"/>
              <a:t> </a:t>
            </a:r>
            <a:r>
              <a:rPr lang="cs-CZ" sz="1900" b="1" dirty="0" err="1"/>
              <a:t>Hospo-dinův</a:t>
            </a:r>
            <a:r>
              <a:rPr lang="es-ES" sz="1900" b="1" dirty="0"/>
              <a:t> a spálil zápalnou oběť, dřevo, kameny a prach, a dokonce </a:t>
            </a:r>
            <a:r>
              <a:rPr lang="cs-CZ" sz="1900" b="1" dirty="0"/>
              <a:t>pozře</a:t>
            </a:r>
            <a:r>
              <a:rPr lang="es-ES" sz="1900" b="1" dirty="0"/>
              <a:t>l vodu, která byla v příkopu. Když to všichni lidé viděli, padli na kolena a ř</a:t>
            </a:r>
            <a:r>
              <a:rPr lang="cs-CZ" sz="1900" b="1" dirty="0"/>
              <a:t>í</a:t>
            </a:r>
            <a:r>
              <a:rPr lang="es-ES" sz="1900" b="1" dirty="0"/>
              <a:t>k</a:t>
            </a:r>
            <a:r>
              <a:rPr lang="cs-CZ" sz="1900" b="1" dirty="0"/>
              <a:t>a</a:t>
            </a:r>
            <a:r>
              <a:rPr lang="es-ES" sz="1900" b="1" dirty="0"/>
              <a:t>li: </a:t>
            </a:r>
            <a:r>
              <a:rPr lang="cs-CZ" sz="1900" b="1" dirty="0"/>
              <a:t>Hospodin</a:t>
            </a:r>
            <a:r>
              <a:rPr lang="es-ES" sz="1900" b="1" dirty="0"/>
              <a:t> je Bůh, </a:t>
            </a:r>
            <a:r>
              <a:rPr lang="cs-CZ" sz="1900" b="1" dirty="0"/>
              <a:t>Hospodin</a:t>
            </a:r>
            <a:r>
              <a:rPr lang="es-ES" sz="1900" b="1" dirty="0"/>
              <a:t> je </a:t>
            </a:r>
            <a:r>
              <a:rPr lang="es-ES" sz="1900" b="1" dirty="0" err="1"/>
              <a:t>Bůh</a:t>
            </a:r>
            <a:r>
              <a:rPr lang="es-ES" sz="1900" b="1" dirty="0"/>
              <a:t>!</a:t>
            </a:r>
          </a:p>
          <a:p>
            <a:r>
              <a:rPr lang="es-ES" sz="1900" b="1" dirty="0" err="1"/>
              <a:t>Tentokrát</a:t>
            </a:r>
            <a:r>
              <a:rPr lang="es-ES" sz="1900" b="1" dirty="0"/>
              <a:t> to nebyl jeden kámen, ale</a:t>
            </a:r>
            <a:r>
              <a:rPr lang="cs-CZ" sz="1900" b="1" dirty="0"/>
              <a:t> oltář tvořilo</a:t>
            </a:r>
            <a:r>
              <a:rPr lang="es-ES" sz="1900" b="1" dirty="0"/>
              <a:t> několik </a:t>
            </a:r>
            <a:r>
              <a:rPr lang="cs-CZ" sz="1900" b="1" dirty="0"/>
              <a:t>kamenů,</a:t>
            </a:r>
            <a:r>
              <a:rPr lang="es-ES" sz="1900" b="1" dirty="0"/>
              <a:t> aby </a:t>
            </a:r>
            <a:r>
              <a:rPr lang="cs-CZ" sz="1900" b="1" dirty="0"/>
              <a:t>všichni</a:t>
            </a:r>
            <a:r>
              <a:rPr lang="es-ES" sz="1900" b="1" dirty="0"/>
              <a:t> pochopil</a:t>
            </a:r>
            <a:r>
              <a:rPr lang="cs-CZ" sz="1900" b="1" dirty="0"/>
              <a:t>,</a:t>
            </a:r>
            <a:r>
              <a:rPr lang="es-ES" sz="1900" b="1" dirty="0"/>
              <a:t> že </a:t>
            </a:r>
            <a:r>
              <a:rPr lang="cs-CZ" sz="1900" b="1" dirty="0" err="1"/>
              <a:t>Hospocin</a:t>
            </a:r>
            <a:r>
              <a:rPr lang="es-ES" sz="1900" b="1" dirty="0"/>
              <a:t> je jediný</a:t>
            </a:r>
            <a:r>
              <a:rPr lang="cs-CZ" sz="1900" b="1" dirty="0"/>
              <a:t>m</a:t>
            </a:r>
            <a:r>
              <a:rPr lang="es-ES" sz="1900" b="1" dirty="0"/>
              <a:t> Bůh</a:t>
            </a:r>
            <a:r>
              <a:rPr lang="cs-CZ" sz="1900" b="1" dirty="0"/>
              <a:t>em</a:t>
            </a:r>
            <a:r>
              <a:rPr lang="es-ES" sz="19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A36216-FA6D-97AE-B7B6-6CD21AAD47C1}"/>
              </a:ext>
            </a:extLst>
          </p:cNvPr>
          <p:cNvSpPr txBox="1"/>
          <p:nvPr/>
        </p:nvSpPr>
        <p:spPr>
          <a:xfrm>
            <a:off x="56816" y="107796"/>
            <a:ext cx="54947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Tento užitečný kámen </a:t>
            </a:r>
            <a:r>
              <a:rPr lang="cs-CZ" b="1" dirty="0"/>
              <a:t>byl užitečný hned z několika </a:t>
            </a:r>
            <a:r>
              <a:rPr lang="cs-CZ" b="1" dirty="0" err="1"/>
              <a:t>dův</a:t>
            </a:r>
            <a:r>
              <a:rPr lang="cs-CZ" b="1" dirty="0"/>
              <a:t> </a:t>
            </a:r>
            <a:r>
              <a:rPr lang="cs-CZ" b="1" dirty="0" err="1"/>
              <a:t>odů</a:t>
            </a:r>
            <a:r>
              <a:rPr lang="es-ES" b="1" dirty="0"/>
              <a:t>. </a:t>
            </a:r>
            <a:r>
              <a:rPr lang="cs-CZ" b="1" dirty="0"/>
              <a:t>Píše se o něm v</a:t>
            </a:r>
            <a:r>
              <a:rPr lang="es-ES" b="1" dirty="0"/>
              <a:t> 1 Královské 18. Eliáš shromáždil lid a </a:t>
            </a:r>
            <a:r>
              <a:rPr lang="cs-CZ" b="1" dirty="0"/>
              <a:t>prohlásil</a:t>
            </a:r>
            <a:r>
              <a:rPr lang="es-ES" b="1" dirty="0"/>
              <a:t>: </a:t>
            </a:r>
            <a:r>
              <a:rPr lang="cs-CZ" b="1" dirty="0"/>
              <a:t>Prav</a:t>
            </a:r>
            <a:r>
              <a:rPr lang="es-ES" b="1" dirty="0"/>
              <a:t>ý Bůh bude ten, k</a:t>
            </a:r>
            <a:r>
              <a:rPr lang="cs-CZ" b="1" dirty="0" err="1"/>
              <a:t>terý</a:t>
            </a:r>
            <a:r>
              <a:rPr lang="es-ES" b="1" dirty="0"/>
              <a:t> </a:t>
            </a:r>
            <a:r>
              <a:rPr lang="cs-CZ" b="1" dirty="0"/>
              <a:t>sešle</a:t>
            </a:r>
            <a:r>
              <a:rPr lang="es-ES" b="1" dirty="0"/>
              <a:t> oheň z</a:t>
            </a:r>
            <a:r>
              <a:rPr lang="cs-CZ" b="1" dirty="0"/>
              <a:t> </a:t>
            </a:r>
            <a:r>
              <a:rPr lang="es-ES" b="1" dirty="0"/>
              <a:t>ne</a:t>
            </a:r>
            <a:r>
              <a:rPr lang="cs-CZ" b="1" dirty="0"/>
              <a:t>-</a:t>
            </a:r>
            <a:r>
              <a:rPr lang="es-ES" b="1" dirty="0"/>
              <a:t>be</a:t>
            </a:r>
            <a:r>
              <a:rPr lang="cs-CZ" b="1" dirty="0"/>
              <a:t>, jenž</a:t>
            </a:r>
            <a:r>
              <a:rPr lang="es-ES" b="1" dirty="0"/>
              <a:t> </a:t>
            </a:r>
            <a:r>
              <a:rPr lang="cs-CZ" b="1" dirty="0"/>
              <a:t>sežehne zápalnou</a:t>
            </a:r>
            <a:r>
              <a:rPr lang="es-ES" b="1" dirty="0"/>
              <a:t> oběť. A tak se Baalovi kněží pokoušeli prosit</a:t>
            </a:r>
            <a:r>
              <a:rPr lang="cs-CZ" b="1" dirty="0"/>
              <a:t> </a:t>
            </a:r>
            <a:r>
              <a:rPr lang="cs-CZ" b="1" dirty="0" err="1"/>
              <a:t>Baala</a:t>
            </a:r>
            <a:r>
              <a:rPr lang="es-ES" b="1" dirty="0"/>
              <a:t>, aby sestoupil oheň, zatímco sám Eliáš se jim vysmíval.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09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99000">
              <a:srgbClr val="D69C92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E668A0A2-827A-3A93-0D62-71D358CB1B0D}"/>
              </a:ext>
            </a:extLst>
          </p:cNvPr>
          <p:cNvGrpSpPr/>
          <p:nvPr/>
        </p:nvGrpSpPr>
        <p:grpSpPr>
          <a:xfrm>
            <a:off x="92670" y="86097"/>
            <a:ext cx="6443387" cy="1442119"/>
            <a:chOff x="92670" y="86097"/>
            <a:chExt cx="6443387" cy="144211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285ABB7-409E-F4BE-827D-741FE0E43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70" y="86097"/>
              <a:ext cx="6443387" cy="1442119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2DDB20C-C820-6DC7-68B3-8A085FE93AEC}"/>
                </a:ext>
              </a:extLst>
            </p:cNvPr>
            <p:cNvSpPr txBox="1"/>
            <p:nvPr/>
          </p:nvSpPr>
          <p:spPr>
            <a:xfrm>
              <a:off x="1535585" y="341233"/>
              <a:ext cx="44858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Prorocké kameny</a:t>
              </a:r>
            </a:p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Jerem</a:t>
              </a:r>
              <a:r>
                <a:rPr lang="cs-CZ" sz="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jáš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43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8-10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39F4C77-0CA8-3557-A062-72ED1075F82B}"/>
                </a:ext>
              </a:extLst>
            </p:cNvPr>
            <p:cNvSpPr txBox="1"/>
            <p:nvPr/>
          </p:nvSpPr>
          <p:spPr>
            <a:xfrm>
              <a:off x="478463" y="86097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9</a:t>
              </a:r>
            </a:p>
          </p:txBody>
        </p:sp>
      </p:grpSp>
      <p:pic>
        <p:nvPicPr>
          <p:cNvPr id="7" name="Imagen 6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01C6B609-93AB-F91E-C35A-3F473CB02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81" y="1376353"/>
            <a:ext cx="6818655" cy="5376094"/>
          </a:xfrm>
          <a:prstGeom prst="rect">
            <a:avLst/>
          </a:prstGeom>
          <a:ln w="38100" cap="sq">
            <a:solidFill>
              <a:srgbClr val="9E49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C0DB1D5-4DC4-3985-5466-BED098A83293}"/>
              </a:ext>
            </a:extLst>
          </p:cNvPr>
          <p:cNvSpPr txBox="1"/>
          <p:nvPr/>
        </p:nvSpPr>
        <p:spPr>
          <a:xfrm>
            <a:off x="92670" y="1488921"/>
            <a:ext cx="498189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Jeremiáš</a:t>
            </a:r>
            <a:r>
              <a:rPr lang="cs-CZ" b="1" dirty="0"/>
              <a:t>e</a:t>
            </a:r>
            <a:r>
              <a:rPr lang="es-ES" b="1" dirty="0"/>
              <a:t> v posledních letech života</a:t>
            </a:r>
            <a:r>
              <a:rPr lang="cs-CZ" b="1" dirty="0"/>
              <a:t> </a:t>
            </a:r>
            <a:r>
              <a:rPr lang="es-ES" b="1" dirty="0"/>
              <a:t>po zničení Jeruzaléma</a:t>
            </a:r>
            <a:r>
              <a:rPr lang="cs-CZ" b="1" dirty="0"/>
              <a:t> kolaboranti</a:t>
            </a:r>
            <a:r>
              <a:rPr lang="es-ES" b="1" dirty="0"/>
              <a:t> násiln</a:t>
            </a:r>
            <a:r>
              <a:rPr lang="cs-CZ" b="1" dirty="0"/>
              <a:t>ě</a:t>
            </a:r>
            <a:r>
              <a:rPr lang="es-ES" b="1" dirty="0"/>
              <a:t> odv</a:t>
            </a:r>
            <a:r>
              <a:rPr lang="cs-CZ" b="1" dirty="0"/>
              <a:t>lekli</a:t>
            </a:r>
            <a:r>
              <a:rPr lang="es-ES" b="1" dirty="0"/>
              <a:t> do Egypta. </a:t>
            </a:r>
            <a:r>
              <a:rPr lang="cs-CZ" b="1" dirty="0"/>
              <a:t>Doufali, že tam bude v bezpečí </a:t>
            </a:r>
            <a:r>
              <a:rPr lang="es-ES" b="1" dirty="0"/>
              <a:t>a </a:t>
            </a:r>
            <a:r>
              <a:rPr lang="cs-CZ" b="1" dirty="0"/>
              <a:t>z dosahu</a:t>
            </a:r>
            <a:r>
              <a:rPr lang="es-ES" b="1" dirty="0"/>
              <a:t> útoků krále Nabuchodonozora. 
A pak Bůh požádal Jeremiáše, aby pronesl proroc</a:t>
            </a:r>
            <a:r>
              <a:rPr lang="cs-CZ" b="1" dirty="0"/>
              <a:t>-</a:t>
            </a:r>
            <a:r>
              <a:rPr lang="es-ES" b="1" dirty="0"/>
              <a:t>tví p</a:t>
            </a:r>
            <a:r>
              <a:rPr lang="cs-CZ" b="1" dirty="0" err="1"/>
              <a:t>rostřednictvím</a:t>
            </a:r>
            <a:r>
              <a:rPr lang="es-ES" b="1" dirty="0"/>
              <a:t> kamenů. </a:t>
            </a:r>
            <a:endParaRPr lang="cs-CZ" b="1" dirty="0"/>
          </a:p>
          <a:p>
            <a:r>
              <a:rPr lang="cs-CZ" b="1" dirty="0"/>
              <a:t>Zachycuje je</a:t>
            </a:r>
            <a:r>
              <a:rPr lang="es-ES" b="1" dirty="0"/>
              <a:t> Jerem</a:t>
            </a:r>
            <a:r>
              <a:rPr lang="cs-CZ" b="1" dirty="0" err="1"/>
              <a:t>jáš</a:t>
            </a:r>
            <a:r>
              <a:rPr lang="es-ES" b="1" dirty="0"/>
              <a:t> 43</a:t>
            </a:r>
            <a:r>
              <a:rPr lang="cs-CZ" b="1" dirty="0"/>
              <a:t>,</a:t>
            </a:r>
            <a:r>
              <a:rPr lang="es-ES" b="1" dirty="0"/>
              <a:t>8-10</a:t>
            </a:r>
            <a:r>
              <a:rPr lang="cs-CZ" b="1" dirty="0"/>
              <a:t>:</a:t>
            </a:r>
            <a:endParaRPr lang="es-ES" b="1" dirty="0"/>
          </a:p>
          <a:p>
            <a:r>
              <a:rPr lang="es-ES" b="1" dirty="0"/>
              <a:t>“</a:t>
            </a:r>
            <a:r>
              <a:rPr lang="cs-CZ" b="1" dirty="0"/>
              <a:t>V </a:t>
            </a:r>
            <a:r>
              <a:rPr lang="cs-CZ" b="1" dirty="0" err="1"/>
              <a:t>Tachpanchésu</a:t>
            </a:r>
            <a:r>
              <a:rPr lang="cs-CZ" b="1" dirty="0"/>
              <a:t> stalo se k </a:t>
            </a:r>
            <a:r>
              <a:rPr lang="cs-CZ" b="1" dirty="0" err="1"/>
              <a:t>Jeremjášovi</a:t>
            </a:r>
            <a:r>
              <a:rPr lang="cs-CZ" b="1" dirty="0"/>
              <a:t> slovo Hospodinovo: Vezmi do rukou velké kameny           a ukryj je za přítomnosti judských mužů do jílu        v cihelně u vchodu do faraónova domu v </a:t>
            </a:r>
            <a:r>
              <a:rPr lang="cs-CZ" b="1" dirty="0" err="1"/>
              <a:t>Tachpan-chésu</a:t>
            </a:r>
            <a:r>
              <a:rPr lang="cs-CZ" b="1" dirty="0"/>
              <a:t>. Řekneš jim: ´Toto praví Hospodin zástupů, Bůh Izraele: Hle, já pošlu pro Nebúkadnesara, krále babylónského, svého služebníka, a postavím jeho trůn na těchto kamenech, které jsem ukryl, a roz-táhne na nich svůj velkolepý stan´“.</a:t>
            </a:r>
            <a:r>
              <a:rPr lang="es-ES" b="1" dirty="0"/>
              <a:t> </a:t>
            </a:r>
          </a:p>
          <a:p>
            <a:r>
              <a:rPr lang="pl-PL" b="1" dirty="0"/>
              <a:t>Tak se to stalo. Nabuchodonozor položil své slunce na tyto kameny.</a:t>
            </a:r>
            <a:endParaRPr lang="es-ES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CB6CA8-C5F9-56E8-23DC-B363691887D7}"/>
              </a:ext>
            </a:extLst>
          </p:cNvPr>
          <p:cNvSpPr txBox="1"/>
          <p:nvPr/>
        </p:nvSpPr>
        <p:spPr>
          <a:xfrm>
            <a:off x="6674069" y="218122"/>
            <a:ext cx="51463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Dalším typem kamenů jsou prorocké kameny, kameny, které něco oznamovaly,</a:t>
            </a:r>
            <a:r>
              <a:rPr lang="cs-CZ" sz="2000" b="1" dirty="0"/>
              <a:t> nebo</a:t>
            </a:r>
            <a:r>
              <a:rPr lang="es-ES" sz="2000" b="1" dirty="0"/>
              <a:t> které byly samy o sobě proroctvím. 
</a:t>
            </a:r>
          </a:p>
        </p:txBody>
      </p:sp>
    </p:spTree>
    <p:extLst>
      <p:ext uri="{BB962C8B-B14F-4D97-AF65-F5344CB8AC3E}">
        <p14:creationId xmlns:p14="http://schemas.microsoft.com/office/powerpoint/2010/main" val="9521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99000">
              <a:srgbClr val="AFF5F3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9B7A12A3-3449-B249-1A4F-93C16C683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7" y="1629505"/>
            <a:ext cx="6005433" cy="5132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4A4B838A-2D83-0C9A-F3A1-A60CDB5EE3A4}"/>
              </a:ext>
            </a:extLst>
          </p:cNvPr>
          <p:cNvGrpSpPr/>
          <p:nvPr/>
        </p:nvGrpSpPr>
        <p:grpSpPr>
          <a:xfrm>
            <a:off x="5749047" y="95823"/>
            <a:ext cx="6352386" cy="1442119"/>
            <a:chOff x="5749047" y="95823"/>
            <a:chExt cx="6352386" cy="144211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285ABB7-409E-F4BE-827D-741FE0E43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9047" y="95823"/>
              <a:ext cx="6352386" cy="1442119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2DDB20C-C820-6DC7-68B3-8A085FE93AEC}"/>
                </a:ext>
              </a:extLst>
            </p:cNvPr>
            <p:cNvSpPr txBox="1"/>
            <p:nvPr/>
          </p:nvSpPr>
          <p:spPr>
            <a:xfrm>
              <a:off x="6634946" y="319618"/>
              <a:ext cx="518370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Svědecké</a:t>
              </a:r>
              <a:r>
                <a:rPr lang="es-E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kameny
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Jo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z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u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e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4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5-7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39F4C77-0CA8-3557-A062-72ED1075F82B}"/>
                </a:ext>
              </a:extLst>
            </p:cNvPr>
            <p:cNvSpPr txBox="1"/>
            <p:nvPr/>
          </p:nvSpPr>
          <p:spPr>
            <a:xfrm>
              <a:off x="5952874" y="176236"/>
              <a:ext cx="150033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6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10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2AEC1CD3-8977-DE82-DFEF-39974B655750}"/>
              </a:ext>
            </a:extLst>
          </p:cNvPr>
          <p:cNvSpPr txBox="1"/>
          <p:nvPr/>
        </p:nvSpPr>
        <p:spPr>
          <a:xfrm>
            <a:off x="6332706" y="1537943"/>
            <a:ext cx="576872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„Jděte před schránu Hospodina, svého </a:t>
            </a:r>
            <a:r>
              <a:rPr lang="cs-CZ" sz="2000" b="1" dirty="0" err="1"/>
              <a:t>Bo</a:t>
            </a:r>
            <a:r>
              <a:rPr lang="cs-CZ" sz="2000" b="1" dirty="0"/>
              <a:t>-ha, doprostřed Jordánu. Každý si vyzvedne na rameno jeden kámen, podle počtu </a:t>
            </a:r>
            <a:r>
              <a:rPr lang="cs-CZ" sz="2000" b="1" dirty="0" err="1"/>
              <a:t>kme-nů</a:t>
            </a:r>
            <a:r>
              <a:rPr lang="cs-CZ" sz="2000" b="1" dirty="0"/>
              <a:t> Izraelců. To bude mezi vámi na znamení. Až se v budoucnu budou vaši synové vyptá-vat: »Čím jsou pro vás tyto kameny?«, od-povíte jim: »Vody Jordánu se rozestoupily před schránou Hospodinovy smlouvy; když procházela Jordánem, vody Jordánu se ro-zestoupily.« Tyto kameny budou Izraelcům pamětným znamením navěky“.</a:t>
            </a:r>
            <a:endParaRPr lang="es-ES" sz="2000" b="1" dirty="0"/>
          </a:p>
          <a:p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kameny</a:t>
            </a:r>
            <a:r>
              <a:rPr lang="es-ES" sz="2000" b="1" dirty="0"/>
              <a:t> </a:t>
            </a:r>
            <a:r>
              <a:rPr lang="es-ES" sz="2000" b="1" dirty="0" err="1"/>
              <a:t>svědků</a:t>
            </a:r>
            <a:r>
              <a:rPr lang="es-ES" sz="2000" b="1" dirty="0"/>
              <a:t>, </a:t>
            </a:r>
            <a:r>
              <a:rPr lang="es-ES" sz="2000" b="1" dirty="0" err="1"/>
              <a:t>mluvící</a:t>
            </a:r>
            <a:r>
              <a:rPr lang="es-ES" sz="2000" b="1" dirty="0"/>
              <a:t> </a:t>
            </a:r>
            <a:r>
              <a:rPr lang="es-ES" sz="2000" b="1" dirty="0" err="1"/>
              <a:t>kameny</a:t>
            </a:r>
            <a:r>
              <a:rPr lang="es-ES" sz="2000" b="1" dirty="0"/>
              <a:t>. Ve </a:t>
            </a:r>
            <a:r>
              <a:rPr lang="es-ES" sz="2000" b="1" dirty="0" err="1"/>
              <a:t>skutečnosti</a:t>
            </a:r>
            <a:r>
              <a:rPr lang="es-ES" sz="2000" b="1" dirty="0"/>
              <a:t>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umístěny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každý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je </a:t>
            </a:r>
            <a:r>
              <a:rPr lang="es-ES" sz="2000" b="1" dirty="0" err="1"/>
              <a:t>viděl</a:t>
            </a:r>
            <a:r>
              <a:rPr lang="es-ES" sz="2000" b="1" dirty="0"/>
              <a:t>, </a:t>
            </a:r>
            <a:r>
              <a:rPr lang="es-ES" sz="2000" b="1" dirty="0" err="1"/>
              <a:t>zeptal</a:t>
            </a:r>
            <a:r>
              <a:rPr lang="es-ES" sz="2000" b="1" dirty="0"/>
              <a:t>: Co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ty</a:t>
            </a:r>
            <a:r>
              <a:rPr lang="es-ES" sz="2000" b="1" dirty="0"/>
              <a:t> </a:t>
            </a:r>
            <a:r>
              <a:rPr lang="es-ES" sz="2000" b="1" dirty="0" err="1"/>
              <a:t>kameny</a:t>
            </a:r>
            <a:r>
              <a:rPr lang="es-ES" sz="2000" b="1" dirty="0"/>
              <a:t> </a:t>
            </a:r>
            <a:r>
              <a:rPr lang="es-ES" sz="2000" b="1" dirty="0" err="1"/>
              <a:t>dělají</a:t>
            </a:r>
            <a:r>
              <a:rPr lang="es-ES" sz="2000" b="1" dirty="0"/>
              <a:t>? A </a:t>
            </a:r>
            <a:r>
              <a:rPr lang="es-ES" sz="2000" b="1" dirty="0" err="1"/>
              <a:t>pak</a:t>
            </a:r>
            <a:r>
              <a:rPr lang="es-ES" sz="2000" b="1" dirty="0"/>
              <a:t> </a:t>
            </a:r>
            <a:r>
              <a:rPr lang="es-ES" sz="2000" b="1" dirty="0" err="1"/>
              <a:t>umět</a:t>
            </a:r>
            <a:r>
              <a:rPr lang="es-ES" sz="2000" b="1" dirty="0"/>
              <a:t> </a:t>
            </a:r>
            <a:r>
              <a:rPr lang="es-ES" sz="2000" b="1" dirty="0" err="1"/>
              <a:t>odpovědět</a:t>
            </a:r>
            <a:r>
              <a:rPr lang="es-ES" sz="2000" b="1" dirty="0"/>
              <a:t>: "No, </a:t>
            </a:r>
            <a:r>
              <a:rPr lang="es-ES" sz="2000" b="1" dirty="0" err="1"/>
              <a:t>ty</a:t>
            </a:r>
            <a:r>
              <a:rPr lang="es-ES" sz="2000" b="1" dirty="0"/>
              <a:t> </a:t>
            </a:r>
            <a:r>
              <a:rPr lang="es-ES" sz="2000" b="1" dirty="0" err="1"/>
              <a:t>kameny</a:t>
            </a:r>
            <a:r>
              <a:rPr lang="es-ES" sz="2000" b="1" dirty="0"/>
              <a:t> 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proto,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Hospodinova</a:t>
            </a:r>
            <a:r>
              <a:rPr lang="es-ES" sz="2000" b="1" dirty="0"/>
              <a:t> </a:t>
            </a:r>
            <a:r>
              <a:rPr lang="es-ES" sz="2000" b="1" dirty="0" err="1"/>
              <a:t>truhla</a:t>
            </a:r>
            <a:r>
              <a:rPr lang="es-ES" sz="2000" b="1" dirty="0"/>
              <a:t> se </a:t>
            </a:r>
            <a:r>
              <a:rPr lang="es-ES" sz="2000" b="1" dirty="0" err="1"/>
              <a:t>zastavila</a:t>
            </a:r>
            <a:r>
              <a:rPr lang="es-ES" sz="2000" b="1" dirty="0"/>
              <a:t> u </a:t>
            </a:r>
            <a:r>
              <a:rPr lang="es-ES" sz="2000" b="1" dirty="0" err="1"/>
              <a:t>Jordánu</a:t>
            </a:r>
            <a:r>
              <a:rPr lang="es-ES" sz="2000" b="1" dirty="0"/>
              <a:t> a lid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projít</a:t>
            </a:r>
            <a:r>
              <a:rPr lang="es-ES" sz="2000" b="1" dirty="0"/>
              <a:t> </a:t>
            </a:r>
            <a:r>
              <a:rPr lang="es-ES" sz="2000" b="1" dirty="0" err="1"/>
              <a:t>suchou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této</a:t>
            </a:r>
            <a:r>
              <a:rPr lang="es-ES" sz="2000" b="1" dirty="0"/>
              <a:t> </a:t>
            </a:r>
            <a:r>
              <a:rPr lang="es-ES" sz="2000" b="1" dirty="0" err="1"/>
              <a:t>straně</a:t>
            </a:r>
            <a:r>
              <a:rPr lang="es-ES" sz="2000" b="1" dirty="0"/>
              <a:t> </a:t>
            </a:r>
            <a:r>
              <a:rPr lang="es-ES" sz="2000" b="1" dirty="0" err="1"/>
              <a:t>Jordánu</a:t>
            </a:r>
            <a:r>
              <a:rPr lang="es-ES" sz="2000" b="1" dirty="0"/>
              <a:t>."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E08C7FC-8586-F9AB-FAE0-05C48EE3DBE4}"/>
              </a:ext>
            </a:extLst>
          </p:cNvPr>
          <p:cNvSpPr txBox="1"/>
          <p:nvPr/>
        </p:nvSpPr>
        <p:spPr>
          <a:xfrm>
            <a:off x="238323" y="319618"/>
            <a:ext cx="52279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Další</a:t>
            </a:r>
            <a:r>
              <a:rPr lang="es-ES" sz="2000" b="1" dirty="0"/>
              <a:t> kameny, které nacházíme v Bibli, o něčem </a:t>
            </a:r>
            <a:r>
              <a:rPr lang="cs-CZ" sz="2000" b="1" dirty="0"/>
              <a:t>podávaly svědectví.</a:t>
            </a:r>
            <a:r>
              <a:rPr lang="es-ES" sz="2000" b="1" dirty="0"/>
              <a:t>
</a:t>
            </a:r>
            <a:r>
              <a:rPr lang="cs-CZ" sz="2000" b="1" dirty="0"/>
              <a:t>Zmiňuje se o nich</a:t>
            </a:r>
            <a:r>
              <a:rPr lang="es-ES" sz="2000" b="1" dirty="0"/>
              <a:t> Jozu</a:t>
            </a:r>
            <a:r>
              <a:rPr lang="cs-CZ" sz="2000" b="1" dirty="0"/>
              <a:t>e</a:t>
            </a:r>
            <a:r>
              <a:rPr lang="es-ES" sz="2000" b="1" dirty="0"/>
              <a:t> 4:5-7.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5283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99000">
              <a:srgbClr val="98B2A0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persona, hombre, sostener, mujer&#10;&#10;Descripción generada automáticamente">
            <a:extLst>
              <a:ext uri="{FF2B5EF4-FFF2-40B4-BE49-F238E27FC236}">
                <a16:creationId xmlns:a16="http://schemas.microsoft.com/office/drawing/2014/main" id="{603966BB-3EBD-03C0-AF92-B043ED21F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7"/>
          <a:stretch/>
        </p:blipFill>
        <p:spPr>
          <a:xfrm>
            <a:off x="8287966" y="76370"/>
            <a:ext cx="3132308" cy="2021662"/>
          </a:xfrm>
          <a:prstGeom prst="rect">
            <a:avLst/>
          </a:prstGeom>
          <a:ln w="38100" cap="sq">
            <a:solidFill>
              <a:srgbClr val="5F563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Dibujo de una mujer&#10;&#10;Descripción generada automáticamente">
            <a:extLst>
              <a:ext uri="{FF2B5EF4-FFF2-40B4-BE49-F238E27FC236}">
                <a16:creationId xmlns:a16="http://schemas.microsoft.com/office/drawing/2014/main" id="{AF596348-664C-960E-FA14-53BB61CB3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12007" r="1335" b="9011"/>
          <a:stretch/>
        </p:blipFill>
        <p:spPr>
          <a:xfrm>
            <a:off x="7709757" y="2222015"/>
            <a:ext cx="4316675" cy="4559558"/>
          </a:xfrm>
          <a:prstGeom prst="rect">
            <a:avLst/>
          </a:prstGeom>
          <a:ln w="38100" cap="sq">
            <a:solidFill>
              <a:srgbClr val="47604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467F092-E1F0-16D8-658E-5C436FF68126}"/>
              </a:ext>
            </a:extLst>
          </p:cNvPr>
          <p:cNvSpPr txBox="1"/>
          <p:nvPr/>
        </p:nvSpPr>
        <p:spPr>
          <a:xfrm>
            <a:off x="212631" y="1623344"/>
            <a:ext cx="728544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Tento kámen měl několik </a:t>
            </a:r>
            <a:r>
              <a:rPr lang="cs-CZ" sz="2000" b="1" dirty="0"/>
              <a:t>funkcí -</a:t>
            </a:r>
            <a:r>
              <a:rPr lang="es-ES" sz="2000" b="1" dirty="0"/>
              <a:t> sloužil Jákobovi jako polštář a nyní mu sloužil k jinému účelu. </a:t>
            </a:r>
          </a:p>
          <a:p>
            <a:r>
              <a:rPr lang="es-ES" sz="2000" b="1" dirty="0" err="1"/>
              <a:t>Zatímco</a:t>
            </a:r>
            <a:r>
              <a:rPr lang="es-ES" sz="2000" b="1" dirty="0"/>
              <a:t> spal opřený o ten kámen, </a:t>
            </a:r>
            <a:r>
              <a:rPr lang="cs-CZ" sz="2000" b="1" dirty="0"/>
              <a:t>zdálo se mu</a:t>
            </a:r>
            <a:r>
              <a:rPr lang="es-ES" sz="2000" b="1" dirty="0"/>
              <a:t> o žebříku, </a:t>
            </a:r>
            <a:r>
              <a:rPr lang="cs-CZ" sz="2000" b="1" dirty="0"/>
              <a:t>po němž</a:t>
            </a:r>
            <a:r>
              <a:rPr lang="es-ES" sz="2000" b="1" dirty="0"/>
              <a:t> Boží </a:t>
            </a:r>
            <a:r>
              <a:rPr lang="cs-CZ" sz="2000" b="1" dirty="0" err="1"/>
              <a:t>poslov</a:t>
            </a:r>
            <a:r>
              <a:rPr lang="es-ES" sz="2000" b="1" dirty="0"/>
              <a:t>é chodili nahoru a dolů</a:t>
            </a:r>
            <a:r>
              <a:rPr lang="cs-CZ" sz="2000" b="1" dirty="0"/>
              <a:t>. Nad nimi stál Hospodin a ten      k Jákobovi</a:t>
            </a:r>
            <a:r>
              <a:rPr lang="es-ES" sz="2000" b="1" dirty="0"/>
              <a:t> promluvil: “</a:t>
            </a:r>
            <a:r>
              <a:rPr lang="cs-CZ" sz="2000" b="1" dirty="0"/>
              <a:t>Já jsem Hospodin, Bůh tvého otce Abrahama a Bůh Izákův.</a:t>
            </a:r>
            <a:endParaRPr lang="es-ES" sz="2000" b="1" dirty="0"/>
          </a:p>
          <a:p>
            <a:r>
              <a:rPr lang="cs-CZ" sz="2000" b="1" dirty="0"/>
              <a:t>Zemi, na níž ležíš, dám tobě a tvému potomstvu...</a:t>
            </a:r>
            <a:r>
              <a:rPr lang="pl-PL" sz="2000" b="1" dirty="0"/>
              <a:t>Tvé-ho potomstva bude jako prachu země…</a:t>
            </a:r>
            <a:r>
              <a:rPr lang="cs-CZ" sz="2000" b="1" dirty="0"/>
              <a:t>v tobě a v tvém potomstvu dojdou požehnání všechny čeledi země</a:t>
            </a:r>
            <a:r>
              <a:rPr lang="es-ES" sz="2000" b="1" dirty="0"/>
              <a:t>. </a:t>
            </a:r>
            <a:r>
              <a:rPr lang="cs-CZ" sz="2000" b="1" dirty="0"/>
              <a:t>Hl</a:t>
            </a:r>
            <a:r>
              <a:rPr lang="es-ES" sz="2000" b="1" dirty="0"/>
              <a:t>e, já jsem s</a:t>
            </a:r>
            <a:r>
              <a:rPr lang="cs-CZ" sz="2000" b="1" dirty="0"/>
              <a:t> tebou. B</a:t>
            </a:r>
            <a:r>
              <a:rPr lang="es-ES" sz="2000" b="1" dirty="0"/>
              <a:t>udu </a:t>
            </a:r>
            <a:r>
              <a:rPr lang="cs-CZ" sz="2000" b="1" dirty="0"/>
              <a:t>tě</a:t>
            </a:r>
            <a:r>
              <a:rPr lang="es-ES" sz="2000" b="1" dirty="0"/>
              <a:t> </a:t>
            </a:r>
            <a:r>
              <a:rPr lang="cs-CZ" sz="2000" b="1" dirty="0"/>
              <a:t>střež</a:t>
            </a:r>
            <a:r>
              <a:rPr lang="es-ES" sz="2000" b="1" dirty="0"/>
              <a:t>it</a:t>
            </a:r>
            <a:r>
              <a:rPr lang="cs-CZ" sz="2000" b="1" dirty="0"/>
              <a:t> všude</a:t>
            </a:r>
            <a:r>
              <a:rPr lang="es-ES" sz="2000" b="1" dirty="0"/>
              <a:t>, kam půjde</a:t>
            </a:r>
            <a:r>
              <a:rPr lang="cs-CZ" sz="2000" b="1" dirty="0"/>
              <a:t>š</a:t>
            </a:r>
            <a:r>
              <a:rPr lang="es-ES" sz="2000" b="1" dirty="0"/>
              <a:t>, a</a:t>
            </a:r>
            <a:r>
              <a:rPr lang="cs-CZ" sz="2000" b="1" dirty="0"/>
              <a:t> zase tě</a:t>
            </a:r>
            <a:r>
              <a:rPr lang="es-ES" sz="2000" b="1" dirty="0"/>
              <a:t> přivedu do této země</a:t>
            </a:r>
            <a:r>
              <a:rPr lang="cs-CZ" sz="2000" b="1" dirty="0"/>
              <a:t>. Nikdy tě</a:t>
            </a:r>
            <a:r>
              <a:rPr lang="es-ES" sz="2000" b="1" dirty="0"/>
              <a:t> neopustím, </a:t>
            </a:r>
            <a:r>
              <a:rPr lang="cs-CZ" sz="2000" b="1" dirty="0"/>
              <a:t>ale učiním, co jsem ti slíbil</a:t>
            </a:r>
            <a:r>
              <a:rPr lang="es-ES" sz="2000" b="1" dirty="0"/>
              <a:t>”</a:t>
            </a:r>
            <a:r>
              <a:rPr lang="cs-CZ" sz="2000" b="1" dirty="0"/>
              <a:t> </a:t>
            </a:r>
            <a:r>
              <a:rPr lang="es-ES" sz="2000" b="1" dirty="0"/>
              <a:t>(</a:t>
            </a:r>
            <a:r>
              <a:rPr lang="cs-CZ" sz="2000" b="1" dirty="0"/>
              <a:t>1. Mojžíšova</a:t>
            </a:r>
            <a:r>
              <a:rPr lang="es-ES" sz="2000" b="1" dirty="0"/>
              <a:t> 28</a:t>
            </a:r>
            <a:r>
              <a:rPr lang="cs-CZ" sz="2000" b="1" dirty="0"/>
              <a:t>,</a:t>
            </a:r>
            <a:r>
              <a:rPr lang="es-ES" sz="2000" b="1" dirty="0"/>
              <a:t>13-15)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  <a:p>
            <a:r>
              <a:rPr lang="es-ES" sz="2000" b="1" dirty="0"/>
              <a:t>“</a:t>
            </a:r>
            <a:r>
              <a:rPr lang="cs-CZ" sz="2000" b="1" dirty="0"/>
              <a:t>Za časného jitra vzal Jákob kámen, který měl v hlavách, a postavil jej jako posvátný sloup; svrchu jej polil olejem</a:t>
            </a:r>
            <a:r>
              <a:rPr lang="es-ES" sz="2000" b="1" dirty="0"/>
              <a:t>” (</a:t>
            </a:r>
            <a:r>
              <a:rPr lang="cs-CZ" sz="2000" b="1" dirty="0"/>
              <a:t>1. Mojžíšova</a:t>
            </a:r>
            <a:r>
              <a:rPr lang="es-ES" sz="2000" b="1" dirty="0"/>
              <a:t> 28</a:t>
            </a:r>
            <a:r>
              <a:rPr lang="cs-CZ" sz="2000" b="1" dirty="0"/>
              <a:t>,</a:t>
            </a:r>
            <a:r>
              <a:rPr lang="es-ES" sz="2000" b="1" dirty="0"/>
              <a:t>18). </a:t>
            </a:r>
          </a:p>
          <a:p>
            <a:r>
              <a:rPr lang="es-ES" sz="2000" b="1" dirty="0" err="1"/>
              <a:t>Jákob</a:t>
            </a:r>
            <a:r>
              <a:rPr lang="es-ES" sz="2000" b="1" dirty="0"/>
              <a:t> položil kámen na svědectví</a:t>
            </a:r>
            <a:r>
              <a:rPr lang="cs-CZ" sz="2000" b="1" dirty="0"/>
              <a:t>: </a:t>
            </a:r>
            <a:r>
              <a:rPr lang="es-ES" sz="2000" b="1" dirty="0"/>
              <a:t>Toto je Bethel, dům Boží a brána </a:t>
            </a:r>
            <a:r>
              <a:rPr lang="es-ES" sz="2000" b="1" dirty="0" err="1"/>
              <a:t>nebeská</a:t>
            </a:r>
            <a:r>
              <a:rPr lang="es-ES" sz="2000" b="1" dirty="0"/>
              <a:t>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30D4A69-8B29-49F3-F1AC-C174F5712B39}"/>
              </a:ext>
            </a:extLst>
          </p:cNvPr>
          <p:cNvGrpSpPr/>
          <p:nvPr/>
        </p:nvGrpSpPr>
        <p:grpSpPr>
          <a:xfrm>
            <a:off x="252919" y="100812"/>
            <a:ext cx="6352386" cy="1442119"/>
            <a:chOff x="252919" y="100812"/>
            <a:chExt cx="6352386" cy="144211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74EB715-9105-384D-0C93-9FCBBF218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919" y="100812"/>
              <a:ext cx="6352386" cy="1442119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3435F09-D9A5-F26A-5E62-036A8999B064}"/>
                </a:ext>
              </a:extLst>
            </p:cNvPr>
            <p:cNvSpPr txBox="1"/>
            <p:nvPr/>
          </p:nvSpPr>
          <p:spPr>
            <a:xfrm>
              <a:off x="1138818" y="324607"/>
              <a:ext cx="518370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Svědecké</a:t>
              </a:r>
              <a:r>
                <a:rPr lang="es-E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kameny
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1. Mojžíšova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28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18 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0EF7426-0CFD-DAA8-C259-0CD749256735}"/>
                </a:ext>
              </a:extLst>
            </p:cNvPr>
            <p:cNvSpPr txBox="1"/>
            <p:nvPr/>
          </p:nvSpPr>
          <p:spPr>
            <a:xfrm>
              <a:off x="495658" y="181225"/>
              <a:ext cx="150033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6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707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99000">
              <a:srgbClr val="EABB3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C7E7A950-2120-A798-F22F-758A4A0C4C0B}"/>
              </a:ext>
            </a:extLst>
          </p:cNvPr>
          <p:cNvGrpSpPr/>
          <p:nvPr/>
        </p:nvGrpSpPr>
        <p:grpSpPr>
          <a:xfrm>
            <a:off x="5739422" y="95823"/>
            <a:ext cx="6352386" cy="1442119"/>
            <a:chOff x="5749047" y="95823"/>
            <a:chExt cx="6352386" cy="1442119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285ABB7-409E-F4BE-827D-741FE0E43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9047" y="95823"/>
              <a:ext cx="6352386" cy="1442119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2DDB20C-C820-6DC7-68B3-8A085FE93AEC}"/>
                </a:ext>
              </a:extLst>
            </p:cNvPr>
            <p:cNvSpPr txBox="1"/>
            <p:nvPr/>
          </p:nvSpPr>
          <p:spPr>
            <a:xfrm>
              <a:off x="6634946" y="319618"/>
              <a:ext cx="518370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Svědecké kameny</a:t>
              </a:r>
              <a:endPara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endParaRPr>
            </a:p>
            <a:p>
              <a:pPr algn="ctr"/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2. Mojžíšova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31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18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39F4C77-0CA8-3557-A062-72ED1075F82B}"/>
                </a:ext>
              </a:extLst>
            </p:cNvPr>
            <p:cNvSpPr txBox="1"/>
            <p:nvPr/>
          </p:nvSpPr>
          <p:spPr>
            <a:xfrm>
              <a:off x="5972330" y="176236"/>
              <a:ext cx="150033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6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12</a:t>
              </a:r>
            </a:p>
          </p:txBody>
        </p:sp>
      </p:grpSp>
      <p:pic>
        <p:nvPicPr>
          <p:cNvPr id="13" name="Imagen 12" descr="Imagen que contiene interior, cama, tabla, hombre&#10;&#10;Descripción generada automáticamente">
            <a:extLst>
              <a:ext uri="{FF2B5EF4-FFF2-40B4-BE49-F238E27FC236}">
                <a16:creationId xmlns:a16="http://schemas.microsoft.com/office/drawing/2014/main" id="{EDE6DA43-F95E-3FBB-ACD5-50DE86417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8" y="90822"/>
            <a:ext cx="5016453" cy="6690694"/>
          </a:xfrm>
          <a:prstGeom prst="rect">
            <a:avLst/>
          </a:prstGeom>
          <a:ln w="38100" cap="sq">
            <a:solidFill>
              <a:srgbClr val="CB9D1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F32CD3D-A62A-9E63-9A07-E1861B8551A7}"/>
              </a:ext>
            </a:extLst>
          </p:cNvPr>
          <p:cNvSpPr txBox="1"/>
          <p:nvPr/>
        </p:nvSpPr>
        <p:spPr>
          <a:xfrm>
            <a:off x="5437260" y="1618355"/>
            <a:ext cx="637176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Dalšími svědeckými kameny jsou k</a:t>
            </a:r>
            <a:r>
              <a:rPr lang="es-ES" b="1" dirty="0"/>
              <a:t>amenné desky</a:t>
            </a:r>
            <a:r>
              <a:rPr lang="cs-CZ" b="1" dirty="0"/>
              <a:t>, na kterých je vyryto </a:t>
            </a:r>
            <a:r>
              <a:rPr lang="es-ES" b="1" dirty="0"/>
              <a:t>Desatero přikázání. </a:t>
            </a:r>
          </a:p>
          <a:p>
            <a:r>
              <a:rPr lang="es-ES" b="1" dirty="0"/>
              <a:t>T</a:t>
            </a:r>
            <a:r>
              <a:rPr lang="cs-CZ" b="1" dirty="0" err="1"/>
              <a:t>ato</a:t>
            </a:r>
            <a:r>
              <a:rPr lang="cs-CZ" b="1" dirty="0"/>
              <a:t> přikázání do desek vyryl sám</a:t>
            </a:r>
            <a:r>
              <a:rPr lang="es-ES" b="1" dirty="0"/>
              <a:t> </a:t>
            </a:r>
            <a:r>
              <a:rPr lang="cs-CZ" b="1" dirty="0"/>
              <a:t>Hospodin</a:t>
            </a:r>
            <a:r>
              <a:rPr lang="es-ES" b="1" dirty="0"/>
              <a:t>: “</a:t>
            </a:r>
            <a:r>
              <a:rPr lang="cs-CZ" b="1" dirty="0"/>
              <a:t>Když přestal k </a:t>
            </a:r>
            <a:r>
              <a:rPr lang="cs-CZ" b="1" dirty="0" err="1"/>
              <a:t>Moj-žíšovi</a:t>
            </a:r>
            <a:r>
              <a:rPr lang="cs-CZ" b="1" dirty="0"/>
              <a:t> na hoře </a:t>
            </a:r>
            <a:r>
              <a:rPr lang="cs-CZ" b="1" dirty="0" err="1"/>
              <a:t>Sínaji</a:t>
            </a:r>
            <a:r>
              <a:rPr lang="cs-CZ" b="1" dirty="0"/>
              <a:t> mluvit, dal mu dvě desky svědectví; byly to kamenné desky psané Božím prstem</a:t>
            </a:r>
            <a:r>
              <a:rPr lang="es-ES" b="1" dirty="0"/>
              <a:t>”</a:t>
            </a:r>
            <a:r>
              <a:rPr lang="cs-CZ" b="1" dirty="0"/>
              <a:t> </a:t>
            </a:r>
            <a:r>
              <a:rPr lang="es-ES" b="1" dirty="0"/>
              <a:t>(</a:t>
            </a:r>
            <a:r>
              <a:rPr lang="cs-CZ" b="1" dirty="0"/>
              <a:t>2. Mojžíšova</a:t>
            </a:r>
            <a:r>
              <a:rPr lang="es-ES" b="1" dirty="0"/>
              <a:t> 31</a:t>
            </a:r>
            <a:r>
              <a:rPr lang="cs-CZ" b="1" dirty="0"/>
              <a:t>,</a:t>
            </a:r>
            <a:r>
              <a:rPr lang="es-ES" b="1" dirty="0"/>
              <a:t>18).</a:t>
            </a:r>
          </a:p>
          <a:p>
            <a:r>
              <a:rPr lang="es-ES" b="1" dirty="0" err="1"/>
              <a:t>Pokaždé</a:t>
            </a:r>
            <a:r>
              <a:rPr lang="es-ES" b="1" dirty="0"/>
              <a:t>, když přemýšlíme o </a:t>
            </a:r>
            <a:r>
              <a:rPr lang="cs-CZ" b="1" dirty="0"/>
              <a:t>deskách</a:t>
            </a:r>
            <a:r>
              <a:rPr lang="es-ES" b="1" dirty="0"/>
              <a:t> svědectví, ptejme se sami sebe: </a:t>
            </a:r>
            <a:r>
              <a:rPr lang="cs-CZ" b="1" dirty="0"/>
              <a:t>Čeho</a:t>
            </a:r>
            <a:r>
              <a:rPr lang="es-ES" b="1" dirty="0"/>
              <a:t> jsou </a:t>
            </a:r>
            <a:r>
              <a:rPr lang="es-ES" b="1" dirty="0" err="1"/>
              <a:t>svědectví</a:t>
            </a:r>
            <a:r>
              <a:rPr lang="es-ES" b="1" dirty="0"/>
              <a:t>?</a:t>
            </a:r>
          </a:p>
          <a:p>
            <a:r>
              <a:rPr lang="es-ES" b="1" dirty="0" err="1"/>
              <a:t>Jsou</a:t>
            </a:r>
            <a:r>
              <a:rPr lang="es-ES" b="1" dirty="0"/>
              <a:t> svědectvím o Božím charakteru. Jsou svědectvím o tom, </a:t>
            </a:r>
            <a:r>
              <a:rPr lang="cs-CZ" b="1" dirty="0"/>
              <a:t>jaký</a:t>
            </a:r>
            <a:r>
              <a:rPr lang="es-ES" b="1" dirty="0"/>
              <a:t> je </a:t>
            </a:r>
            <a:r>
              <a:rPr lang="es-ES" b="1" dirty="0" err="1"/>
              <a:t>Bůh</a:t>
            </a:r>
            <a:r>
              <a:rPr lang="es-ES" b="1" dirty="0"/>
              <a:t>.</a:t>
            </a:r>
          </a:p>
        </p:txBody>
      </p:sp>
      <p:pic>
        <p:nvPicPr>
          <p:cNvPr id="6" name="Imagen 5" descr="Un grupo de personas junto a un avión&#10;&#10;Descripción generada automáticamente con confianza media">
            <a:extLst>
              <a:ext uri="{FF2B5EF4-FFF2-40B4-BE49-F238E27FC236}">
                <a16:creationId xmlns:a16="http://schemas.microsoft.com/office/drawing/2014/main" id="{5B9F3BF8-7008-0052-FC7A-0E5573E3C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2"/>
          <a:stretch/>
        </p:blipFill>
        <p:spPr>
          <a:xfrm>
            <a:off x="6096000" y="4400265"/>
            <a:ext cx="5318797" cy="2381252"/>
          </a:xfrm>
          <a:prstGeom prst="rect">
            <a:avLst/>
          </a:prstGeom>
          <a:ln w="38100" cap="sq">
            <a:solidFill>
              <a:srgbClr val="CB9D1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0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350103D-E71C-0E8B-D7B7-647D42DDAE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2F530E-F958-EC18-2D81-EB684C257A04}"/>
              </a:ext>
            </a:extLst>
          </p:cNvPr>
          <p:cNvSpPr txBox="1"/>
          <p:nvPr/>
        </p:nvSpPr>
        <p:spPr>
          <a:xfrm>
            <a:off x="165371" y="195033"/>
            <a:ext cx="295434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/>
              <a:t>A teď</a:t>
            </a:r>
            <a:r>
              <a:rPr lang="es-ES" sz="3600" b="1" dirty="0"/>
              <a:t> se zeptejme čtyř kamenů, aby nám</a:t>
            </a:r>
            <a:r>
              <a:rPr lang="cs-CZ" sz="3600" b="1" dirty="0"/>
              <a:t> něco</a:t>
            </a:r>
            <a:r>
              <a:rPr lang="es-ES" sz="3600" b="1" dirty="0"/>
              <a:t> řekli o svých zkušenostech.
Uvidíme, </a:t>
            </a:r>
            <a:r>
              <a:rPr lang="cs-CZ" sz="3600" b="1" dirty="0"/>
              <a:t>že   </a:t>
            </a:r>
            <a:r>
              <a:rPr lang="es-ES" sz="3600" b="1" dirty="0"/>
              <a:t>Ježíš</a:t>
            </a:r>
            <a:r>
              <a:rPr lang="cs-CZ" sz="3600" b="1" dirty="0"/>
              <a:t> je</a:t>
            </a:r>
            <a:r>
              <a:rPr lang="es-ES" sz="3600" b="1" dirty="0"/>
              <a:t> </a:t>
            </a:r>
            <a:r>
              <a:rPr lang="cs-CZ" sz="3600" b="1" dirty="0"/>
              <a:t>živ</a:t>
            </a:r>
            <a:r>
              <a:rPr lang="es-ES" sz="3600" b="1" dirty="0"/>
              <a:t>ý</a:t>
            </a:r>
            <a:r>
              <a:rPr lang="cs-CZ" sz="3600" b="1" dirty="0"/>
              <a:t> úhelný</a:t>
            </a:r>
            <a:r>
              <a:rPr lang="es-ES" sz="3600" b="1" dirty="0"/>
              <a:t> Kámen a</a:t>
            </a:r>
            <a:r>
              <a:rPr lang="cs-CZ" sz="3600" b="1" dirty="0"/>
              <a:t> i</a:t>
            </a:r>
            <a:r>
              <a:rPr lang="es-ES" sz="3600" b="1" dirty="0"/>
              <a:t> my jsme živ</a:t>
            </a:r>
            <a:r>
              <a:rPr lang="cs-CZ" sz="3600" b="1" dirty="0" err="1"/>
              <a:t>ými</a:t>
            </a:r>
            <a:r>
              <a:rPr lang="es-ES" sz="3600" b="1" dirty="0"/>
              <a:t> kameny. 
</a:t>
            </a:r>
          </a:p>
        </p:txBody>
      </p:sp>
      <p:pic>
        <p:nvPicPr>
          <p:cNvPr id="4" name="Imagen 3" descr="Imagen que contiene alimentos, ladrillo&#10;&#10;Descripción generada automáticamente">
            <a:extLst>
              <a:ext uri="{FF2B5EF4-FFF2-40B4-BE49-F238E27FC236}">
                <a16:creationId xmlns:a16="http://schemas.microsoft.com/office/drawing/2014/main" id="{5EA37575-9ECD-98C2-45E1-8CE37A034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17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77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A739FBF-185B-47DD-6DE1-04D852DCDE2F}"/>
              </a:ext>
            </a:extLst>
          </p:cNvPr>
          <p:cNvSpPr txBox="1"/>
          <p:nvPr/>
        </p:nvSpPr>
        <p:spPr>
          <a:xfrm>
            <a:off x="4781735" y="880446"/>
            <a:ext cx="292615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/>
              <a:t>Nyní se podívejme </a:t>
            </a:r>
            <a:r>
              <a:rPr lang="cs-CZ" sz="2200" b="1" dirty="0"/>
              <a:t>    </a:t>
            </a:r>
            <a:r>
              <a:rPr lang="es-ES" sz="2200" b="1" dirty="0"/>
              <a:t>na malý kámen, který </a:t>
            </a:r>
            <a:r>
              <a:rPr lang="es-ES" sz="2200" b="1" dirty="0" err="1"/>
              <a:t>letěl</a:t>
            </a:r>
            <a:r>
              <a:rPr lang="es-ES" sz="2200" b="1" dirty="0"/>
              <a:t>.</a:t>
            </a:r>
          </a:p>
          <a:p>
            <a:r>
              <a:rPr lang="cs-CZ" sz="2200" b="1" dirty="0"/>
              <a:t>Tento k</a:t>
            </a:r>
            <a:r>
              <a:rPr lang="es-ES" sz="2200" b="1" dirty="0"/>
              <a:t>ámen použil mladý David k dosažení vítězství nad obrem </a:t>
            </a:r>
            <a:r>
              <a:rPr lang="es-ES" sz="2200" b="1" dirty="0" err="1"/>
              <a:t>Goliášem</a:t>
            </a:r>
            <a:r>
              <a:rPr lang="es-ES" sz="2200" b="1" dirty="0"/>
              <a:t>.</a:t>
            </a:r>
          </a:p>
          <a:p>
            <a:r>
              <a:rPr lang="es-ES" sz="2200" b="1" dirty="0" err="1"/>
              <a:t>Píše</a:t>
            </a:r>
            <a:r>
              <a:rPr lang="es-ES" sz="2200" b="1" dirty="0"/>
              <a:t> se</a:t>
            </a:r>
            <a:r>
              <a:rPr lang="cs-CZ" sz="2200" b="1" dirty="0"/>
              <a:t> o tom</a:t>
            </a:r>
            <a:r>
              <a:rPr lang="es-ES" sz="2200" b="1" dirty="0"/>
              <a:t> v 1</a:t>
            </a:r>
            <a:r>
              <a:rPr lang="cs-CZ" sz="2200" b="1" dirty="0"/>
              <a:t>.</a:t>
            </a:r>
            <a:r>
              <a:rPr lang="es-ES" sz="2200" b="1" dirty="0"/>
              <a:t> Sa</a:t>
            </a:r>
            <a:r>
              <a:rPr lang="cs-CZ" sz="2200" b="1" dirty="0"/>
              <a:t>-</a:t>
            </a:r>
            <a:r>
              <a:rPr lang="es-ES" sz="2200" b="1" dirty="0"/>
              <a:t>muel</a:t>
            </a:r>
            <a:r>
              <a:rPr lang="cs-CZ" sz="2200" b="1" dirty="0" err="1"/>
              <a:t>ové</a:t>
            </a:r>
            <a:r>
              <a:rPr lang="es-ES" sz="2200" b="1" dirty="0"/>
              <a:t> 17</a:t>
            </a:r>
            <a:r>
              <a:rPr lang="cs-CZ" sz="2200" b="1" dirty="0"/>
              <a:t>,</a:t>
            </a:r>
            <a:r>
              <a:rPr lang="es-ES" sz="2200" b="1" dirty="0"/>
              <a:t>40 “</a:t>
            </a:r>
            <a:r>
              <a:rPr lang="cs-CZ" sz="2200" b="1" dirty="0"/>
              <a:t>Vzal si do ruky svou hůl, z potoka vybral pět oblázků, vložil je do své pastýřské torby, do brašny, a s prakem v ruce postupoval proti </a:t>
            </a:r>
            <a:r>
              <a:rPr lang="cs-CZ" sz="2200" b="1" dirty="0" err="1"/>
              <a:t>Pelištejci</a:t>
            </a:r>
            <a:r>
              <a:rPr lang="es-ES" sz="2200" b="1" dirty="0"/>
              <a:t>”.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3BA50BD-DD3C-B25C-72C7-5DE674FEB87A}"/>
              </a:ext>
            </a:extLst>
          </p:cNvPr>
          <p:cNvGrpSpPr/>
          <p:nvPr/>
        </p:nvGrpSpPr>
        <p:grpSpPr>
          <a:xfrm>
            <a:off x="4681370" y="37355"/>
            <a:ext cx="3108755" cy="954107"/>
            <a:chOff x="4681370" y="37355"/>
            <a:chExt cx="3108755" cy="95410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71FDAAE-495E-6FF8-148E-A86B7B851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1370" y="37355"/>
              <a:ext cx="2926158" cy="664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1CC691B-E858-65C6-2F21-7B336CE4A9DF}"/>
                </a:ext>
              </a:extLst>
            </p:cNvPr>
            <p:cNvSpPr txBox="1"/>
            <p:nvPr/>
          </p:nvSpPr>
          <p:spPr>
            <a:xfrm>
              <a:off x="4699503" y="37355"/>
              <a:ext cx="30906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Kámen, který letěl
</a:t>
              </a:r>
              <a:r>
                <a:rPr lang="cs-CZ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endPara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Imagen 13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C0CDDAB-C45A-521D-30E8-792B5D663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r="2574"/>
          <a:stretch/>
        </p:blipFill>
        <p:spPr>
          <a:xfrm>
            <a:off x="7638626" y="0"/>
            <a:ext cx="45725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Hombre sentado en el pasto&#10;&#10;Descripción generada automáticamente con confianza media">
            <a:extLst>
              <a:ext uri="{FF2B5EF4-FFF2-40B4-BE49-F238E27FC236}">
                <a16:creationId xmlns:a16="http://schemas.microsoft.com/office/drawing/2014/main" id="{85DF8994-466C-2580-A3D3-DF9E08279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t="1439" r="10452" b="-1439"/>
          <a:stretch/>
        </p:blipFill>
        <p:spPr>
          <a:xfrm>
            <a:off x="0" y="-7076"/>
            <a:ext cx="4659549" cy="697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66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765778-B20C-65EC-7CFD-EA3281AD5595}"/>
              </a:ext>
            </a:extLst>
          </p:cNvPr>
          <p:cNvSpPr txBox="1"/>
          <p:nvPr/>
        </p:nvSpPr>
        <p:spPr>
          <a:xfrm>
            <a:off x="311285" y="369652"/>
            <a:ext cx="696500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Narodil jsem se na hoře a eroze mě uvolnila z velké skály a já jsem </a:t>
            </a:r>
            <a:r>
              <a:rPr lang="cs-CZ" sz="2000" b="1" dirty="0"/>
              <a:t>se kutálel dolů, až </a:t>
            </a:r>
            <a:r>
              <a:rPr lang="es-ES" sz="2000" b="1" dirty="0"/>
              <a:t>jsem do</a:t>
            </a:r>
            <a:r>
              <a:rPr lang="cs-CZ" sz="2000" b="1" dirty="0" err="1"/>
              <a:t>pad</a:t>
            </a:r>
            <a:r>
              <a:rPr lang="es-ES" sz="2000" b="1" dirty="0"/>
              <a:t>l </a:t>
            </a:r>
            <a:r>
              <a:rPr lang="cs-CZ" sz="2000" b="1" dirty="0"/>
              <a:t>do </a:t>
            </a:r>
            <a:r>
              <a:rPr lang="es-ES" sz="2000" b="1" dirty="0" err="1"/>
              <a:t>potoka</a:t>
            </a:r>
            <a:r>
              <a:rPr lang="es-ES" sz="2000" b="1" dirty="0"/>
              <a:t>.</a:t>
            </a:r>
          </a:p>
          <a:p>
            <a:r>
              <a:rPr lang="cs-CZ" sz="2000" b="1" dirty="0"/>
              <a:t>Pak jsem se spojil s dalšími oblázky a stal se ze mne</a:t>
            </a:r>
            <a:r>
              <a:rPr lang="es-ES" sz="2000" b="1" dirty="0"/>
              <a:t> balvan. </a:t>
            </a:r>
            <a:r>
              <a:rPr lang="cs-CZ" sz="2000" b="1" dirty="0"/>
              <a:t>Ležel jsem tam </a:t>
            </a:r>
            <a:r>
              <a:rPr lang="es-ES" sz="2000" b="1" dirty="0"/>
              <a:t> a najednou se voda</a:t>
            </a:r>
            <a:r>
              <a:rPr lang="cs-CZ" sz="2000" b="1" dirty="0"/>
              <a:t> ztratila</a:t>
            </a:r>
            <a:r>
              <a:rPr lang="es-ES" sz="2000" b="1" dirty="0"/>
              <a:t>. Potok vyschl a já zůstal </a:t>
            </a:r>
            <a:r>
              <a:rPr lang="cs-CZ" sz="2000" b="1" dirty="0"/>
              <a:t>ležet na suché zemi</a:t>
            </a:r>
            <a:r>
              <a:rPr lang="es-ES" sz="2000" b="1" dirty="0"/>
              <a:t>. </a:t>
            </a:r>
            <a:r>
              <a:rPr lang="cs-CZ" sz="2000" b="1" dirty="0"/>
              <a:t>Však</a:t>
            </a:r>
            <a:r>
              <a:rPr lang="es-ES" sz="2000" b="1" dirty="0"/>
              <a:t> víte, že když hodně prší, je</a:t>
            </a:r>
            <a:r>
              <a:rPr lang="cs-CZ" sz="2000" b="1" dirty="0"/>
              <a:t> v po-toce</a:t>
            </a:r>
            <a:r>
              <a:rPr lang="es-ES" sz="2000" b="1" dirty="0"/>
              <a:t> voda, a když prší málo, </a:t>
            </a:r>
            <a:r>
              <a:rPr lang="cs-CZ" sz="2000" b="1" dirty="0"/>
              <a:t>tak potok vyschne</a:t>
            </a:r>
            <a:r>
              <a:rPr lang="es-ES" sz="2000" b="1" dirty="0"/>
              <a:t>.</a:t>
            </a:r>
          </a:p>
          <a:p>
            <a:r>
              <a:rPr lang="cs-CZ" sz="2000" b="1" dirty="0"/>
              <a:t>Říkali jsme si: Co s námi bude</a:t>
            </a:r>
            <a:r>
              <a:rPr lang="es-ES" sz="2000" b="1" dirty="0"/>
              <a:t>? </a:t>
            </a:r>
            <a:r>
              <a:rPr lang="cs-CZ" sz="2000" b="1" dirty="0"/>
              <a:t>Mysleli jsme si, že nás voda odplaví až do</a:t>
            </a:r>
            <a:r>
              <a:rPr lang="es-ES" sz="2000" b="1" dirty="0"/>
              <a:t> moře. Ale nevedla k moři, vedla k řece Jordán a </a:t>
            </a:r>
            <a:r>
              <a:rPr lang="cs-CZ" sz="2000" b="1" dirty="0"/>
              <a:t>ta skončila</a:t>
            </a:r>
            <a:r>
              <a:rPr lang="es-ES" sz="2000" b="1" dirty="0"/>
              <a:t> v Mrtvém moři. Jinými slovy, ne</a:t>
            </a:r>
            <a:r>
              <a:rPr lang="cs-CZ" sz="2000" b="1" dirty="0"/>
              <a:t>skončili jsme v moři, i když jsme si to moc přáli.</a:t>
            </a:r>
            <a:r>
              <a:rPr lang="es-ES" sz="2000" b="1" dirty="0"/>
              <a:t> </a:t>
            </a:r>
          </a:p>
          <a:p>
            <a:r>
              <a:rPr lang="es-ES" sz="2000" b="1" dirty="0"/>
              <a:t>Po chvíli se voda vrátila zpět a znovu </a:t>
            </a:r>
            <a:r>
              <a:rPr lang="cs-CZ" sz="2000" b="1" dirty="0"/>
              <a:t>jsme pluli. To trvalo</a:t>
            </a:r>
            <a:r>
              <a:rPr lang="es-ES" sz="2000" b="1" dirty="0"/>
              <a:t> mnoho měsíců a let. </a:t>
            </a:r>
            <a:r>
              <a:rPr lang="cs-CZ" sz="2000" b="1" dirty="0"/>
              <a:t>A</a:t>
            </a:r>
            <a:r>
              <a:rPr lang="es-ES" sz="2000" b="1" dirty="0"/>
              <a:t> pak jsem se zastavil. Mým jediným </a:t>
            </a:r>
            <a:r>
              <a:rPr lang="cs-CZ" sz="2000" b="1" dirty="0"/>
              <a:t>přáním bylo, aby už přišlo to</a:t>
            </a:r>
            <a:r>
              <a:rPr lang="es-ES" sz="2000" b="1" dirty="0"/>
              <a:t> moře; A</a:t>
            </a:r>
            <a:r>
              <a:rPr lang="cs-CZ" sz="2000" b="1" dirty="0" err="1"/>
              <a:t>le</a:t>
            </a:r>
            <a:r>
              <a:rPr lang="cs-CZ" sz="2000" b="1" dirty="0"/>
              <a:t> teď už</a:t>
            </a:r>
            <a:r>
              <a:rPr lang="es-ES" sz="2000" b="1" dirty="0"/>
              <a:t> mi to bylo jedno. N</a:t>
            </a:r>
            <a:r>
              <a:rPr lang="cs-CZ" sz="2000" b="1" dirty="0"/>
              <a:t>ic mne nezajímalo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Pak mě vezme</a:t>
            </a:r>
            <a:r>
              <a:rPr lang="cs-CZ" sz="2000" b="1" dirty="0"/>
              <a:t> spolu</a:t>
            </a:r>
            <a:r>
              <a:rPr lang="es-ES" sz="2000" b="1" dirty="0"/>
              <a:t> s dalšími kameny, které </a:t>
            </a:r>
            <a:r>
              <a:rPr lang="cs-CZ" sz="2000" b="1" dirty="0"/>
              <a:t>ležely</a:t>
            </a:r>
            <a:r>
              <a:rPr lang="es-ES" sz="2000" b="1" dirty="0"/>
              <a:t> vedle </a:t>
            </a:r>
            <a:r>
              <a:rPr lang="cs-CZ" sz="2000" b="1" dirty="0" err="1"/>
              <a:t>mn</a:t>
            </a:r>
            <a:r>
              <a:rPr lang="es-ES" sz="2000" b="1" dirty="0"/>
              <a:t>e,</a:t>
            </a:r>
            <a:r>
              <a:rPr lang="cs-CZ" sz="2000" b="1" dirty="0"/>
              <a:t> sebral nějaký </a:t>
            </a:r>
            <a:r>
              <a:rPr lang="es-ES" sz="2000" b="1" dirty="0"/>
              <a:t>mladý muž</a:t>
            </a:r>
            <a:r>
              <a:rPr lang="cs-CZ" sz="2000" b="1" dirty="0"/>
              <a:t>, dal mne do své pastýřské torby</a:t>
            </a:r>
            <a:r>
              <a:rPr lang="es-ES" sz="2000" b="1" dirty="0"/>
              <a:t>, kde byla tma, </a:t>
            </a:r>
            <a:r>
              <a:rPr lang="cs-CZ" sz="2000" b="1" dirty="0"/>
              <a:t>takže jsem si připadal jako kdyby byla</a:t>
            </a:r>
            <a:r>
              <a:rPr lang="es-ES" sz="2000" b="1" dirty="0"/>
              <a:t> noc. </a:t>
            </a:r>
            <a:r>
              <a:rPr lang="cs-CZ" sz="2000" b="1" dirty="0"/>
              <a:t>Byl</a:t>
            </a:r>
            <a:r>
              <a:rPr lang="es-ES" sz="2000" b="1" dirty="0"/>
              <a:t> jsem zvyklý </a:t>
            </a:r>
            <a:r>
              <a:rPr lang="cs-CZ" sz="2000" b="1" dirty="0"/>
              <a:t>na</a:t>
            </a:r>
            <a:r>
              <a:rPr lang="es-ES" sz="2000" b="1" dirty="0"/>
              <a:t> sluneční světlo, </a:t>
            </a:r>
            <a:r>
              <a:rPr lang="cs-CZ" sz="2000" b="1" dirty="0"/>
              <a:t>ale teď</a:t>
            </a:r>
            <a:r>
              <a:rPr lang="es-ES" sz="2000" b="1" dirty="0"/>
              <a:t> jsem</a:t>
            </a:r>
            <a:r>
              <a:rPr lang="cs-CZ" sz="2000" b="1" dirty="0"/>
              <a:t> byl</a:t>
            </a:r>
            <a:r>
              <a:rPr lang="es-ES" sz="2000" b="1" dirty="0"/>
              <a:t> v naprosté tmě. No, </a:t>
            </a:r>
            <a:r>
              <a:rPr lang="cs-CZ" sz="2000" b="1" dirty="0"/>
              <a:t>seběhlo se </a:t>
            </a:r>
            <a:r>
              <a:rPr lang="es-ES" sz="2000" b="1" dirty="0"/>
              <a:t>to rychle. 
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F381561-A11D-6D25-976B-A5A3B1345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4" t="26691"/>
          <a:stretch/>
        </p:blipFill>
        <p:spPr>
          <a:xfrm>
            <a:off x="7302501" y="278313"/>
            <a:ext cx="4523362" cy="3150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 descr="Hombre sent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C056C346-A916-16AD-9F6C-7F5B3C87B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67" y="3519113"/>
            <a:ext cx="3492230" cy="2992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15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765778-B20C-65EC-7CFD-EA3281AD5595}"/>
              </a:ext>
            </a:extLst>
          </p:cNvPr>
          <p:cNvSpPr txBox="1"/>
          <p:nvPr/>
        </p:nvSpPr>
        <p:spPr>
          <a:xfrm>
            <a:off x="3858751" y="458956"/>
            <a:ext cx="802947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900" b="1" dirty="0"/>
              <a:t>A n</a:t>
            </a:r>
            <a:r>
              <a:rPr lang="es-ES" sz="1900" b="1" dirty="0"/>
              <a:t>ajednou</a:t>
            </a:r>
            <a:r>
              <a:rPr lang="cs-CZ" sz="1900" b="1" dirty="0"/>
              <a:t> bylo</a:t>
            </a:r>
            <a:r>
              <a:rPr lang="es-ES" sz="1900" b="1" dirty="0"/>
              <a:t> zase světlo. </a:t>
            </a:r>
            <a:r>
              <a:rPr lang="cs-CZ" sz="1900" b="1" dirty="0"/>
              <a:t>Začala se </a:t>
            </a:r>
            <a:r>
              <a:rPr lang="es-ES" sz="1900" b="1" dirty="0"/>
              <a:t>mezi námi pěti </a:t>
            </a:r>
            <a:r>
              <a:rPr lang="cs-CZ" sz="1900" b="1" dirty="0"/>
              <a:t>pohybovat čísi ruka</a:t>
            </a:r>
            <a:r>
              <a:rPr lang="es-ES" sz="1900" b="1" dirty="0"/>
              <a:t> </a:t>
            </a:r>
            <a:r>
              <a:rPr lang="cs-CZ" sz="1900" b="1" dirty="0"/>
              <a:t>        </a:t>
            </a:r>
            <a:r>
              <a:rPr lang="es-ES" sz="1900" b="1" dirty="0"/>
              <a:t>a </a:t>
            </a:r>
            <a:r>
              <a:rPr lang="cs-CZ" sz="1900" b="1" dirty="0"/>
              <a:t>nakonec</a:t>
            </a:r>
            <a:r>
              <a:rPr lang="es-ES" sz="1900" b="1" dirty="0"/>
              <a:t> si vybral</a:t>
            </a:r>
            <a:r>
              <a:rPr lang="cs-CZ" sz="1900" b="1" dirty="0"/>
              <a:t>a</a:t>
            </a:r>
            <a:r>
              <a:rPr lang="es-ES" sz="1900" b="1" dirty="0"/>
              <a:t> m</a:t>
            </a:r>
            <a:r>
              <a:rPr lang="cs-CZ" sz="1900" b="1" dirty="0"/>
              <a:t>ne</a:t>
            </a:r>
            <a:r>
              <a:rPr lang="es-ES" sz="1900" b="1" dirty="0"/>
              <a:t>.  </a:t>
            </a:r>
            <a:r>
              <a:rPr lang="cs-CZ" sz="1900" b="1" dirty="0"/>
              <a:t>U</a:t>
            </a:r>
            <a:r>
              <a:rPr lang="es-ES" sz="1900" b="1" dirty="0"/>
              <a:t>sadil</a:t>
            </a:r>
            <a:r>
              <a:rPr lang="cs-CZ" sz="1900" b="1" dirty="0"/>
              <a:t>a</a:t>
            </a:r>
            <a:r>
              <a:rPr lang="es-ES" sz="1900" b="1" dirty="0"/>
              <a:t> mě na divné</a:t>
            </a:r>
            <a:r>
              <a:rPr lang="cs-CZ" sz="1900" b="1" dirty="0"/>
              <a:t>ho</a:t>
            </a:r>
            <a:r>
              <a:rPr lang="es-ES" sz="1900" b="1" dirty="0"/>
              <a:t> kožené</a:t>
            </a:r>
            <a:r>
              <a:rPr lang="cs-CZ" sz="1900" b="1" dirty="0"/>
              <a:t>ho</a:t>
            </a:r>
            <a:r>
              <a:rPr lang="es-ES" sz="1900" b="1" dirty="0"/>
              <a:t> </a:t>
            </a:r>
            <a:r>
              <a:rPr lang="cs-CZ" sz="1900" b="1" dirty="0"/>
              <a:t>pouzdra</a:t>
            </a:r>
            <a:r>
              <a:rPr lang="es-ES" sz="1900" b="1" dirty="0"/>
              <a:t> a já si pomyslel: „</a:t>
            </a:r>
            <a:r>
              <a:rPr lang="cs-CZ" sz="1900" b="1" dirty="0"/>
              <a:t>A co se mnou bude teď</a:t>
            </a:r>
            <a:r>
              <a:rPr lang="es-ES" sz="1900" b="1" dirty="0"/>
              <a:t>?" A v tu chvíli jsem si uvědomil, že se </a:t>
            </a:r>
            <a:r>
              <a:rPr lang="cs-CZ" sz="1900" b="1" dirty="0"/>
              <a:t>         </a:t>
            </a:r>
            <a:r>
              <a:rPr lang="es-ES" sz="1900" b="1" dirty="0"/>
              <a:t>k moři nedostanu</a:t>
            </a:r>
            <a:r>
              <a:rPr lang="cs-CZ" sz="1900" b="1" dirty="0"/>
              <a:t> a</a:t>
            </a:r>
            <a:r>
              <a:rPr lang="es-ES" sz="1900" b="1" dirty="0"/>
              <a:t> že</a:t>
            </a:r>
            <a:r>
              <a:rPr lang="cs-CZ" sz="1900" b="1" dirty="0"/>
              <a:t> už</a:t>
            </a:r>
            <a:r>
              <a:rPr lang="es-ES" sz="1900" b="1" dirty="0"/>
              <a:t> se</a:t>
            </a:r>
            <a:r>
              <a:rPr lang="cs-CZ" sz="1900" b="1" dirty="0"/>
              <a:t> ani</a:t>
            </a:r>
            <a:r>
              <a:rPr lang="es-ES" sz="1900" b="1" dirty="0"/>
              <a:t> k potoku nevrátím. A p</a:t>
            </a:r>
            <a:r>
              <a:rPr lang="cs-CZ" sz="1900" b="1" dirty="0"/>
              <a:t>ro co jsem tedy žil?</a:t>
            </a:r>
            <a:r>
              <a:rPr lang="es-ES" sz="1900" b="1" dirty="0"/>
              <a:t> Už</a:t>
            </a:r>
            <a:r>
              <a:rPr lang="cs-CZ" sz="1900" b="1" dirty="0"/>
              <a:t> mi</a:t>
            </a:r>
            <a:r>
              <a:rPr lang="es-ES" sz="1900" b="1" dirty="0"/>
              <a:t> to nedávalo smysl. Kdybych </a:t>
            </a:r>
            <a:r>
              <a:rPr lang="cs-CZ" sz="1900" b="1" dirty="0"/>
              <a:t>se</a:t>
            </a:r>
            <a:r>
              <a:rPr lang="es-ES" sz="1900" b="1" dirty="0"/>
              <a:t> jen</a:t>
            </a:r>
            <a:r>
              <a:rPr lang="cs-CZ" sz="1900" b="1" dirty="0"/>
              <a:t> mohl</a:t>
            </a:r>
            <a:r>
              <a:rPr lang="es-ES" sz="1900" b="1" dirty="0"/>
              <a:t> dostat k</a:t>
            </a:r>
            <a:r>
              <a:rPr lang="cs-CZ" sz="1900" b="1" dirty="0"/>
              <a:t> tomu</a:t>
            </a:r>
            <a:r>
              <a:rPr lang="es-ES" sz="1900" b="1" dirty="0"/>
              <a:t> moři... A teď </a:t>
            </a:r>
            <a:r>
              <a:rPr lang="cs-CZ" sz="1900" b="1" dirty="0"/>
              <a:t> už  bylo všechno ztraceno</a:t>
            </a:r>
            <a:r>
              <a:rPr lang="es-ES" sz="1900" b="1" dirty="0"/>
              <a:t>.</a:t>
            </a:r>
          </a:p>
          <a:p>
            <a:r>
              <a:rPr lang="cs-CZ" sz="1900" b="1" dirty="0"/>
              <a:t>A p</a:t>
            </a:r>
            <a:r>
              <a:rPr lang="es-ES" sz="1900" b="1" dirty="0"/>
              <a:t>ak přišlo to nejhorší. </a:t>
            </a:r>
            <a:r>
              <a:rPr lang="cs-CZ" sz="1900" b="1" dirty="0"/>
              <a:t>Celé se to se mnou z</a:t>
            </a:r>
            <a:r>
              <a:rPr lang="es-ES" sz="1900" b="1" dirty="0"/>
              <a:t>ačalo točit. Jaké závratě. Zvraty a obraty. A najednou, aniž bych si to uvědomil, jsem letěl! Co udělá létající kámen, když </a:t>
            </a:r>
            <a:r>
              <a:rPr lang="cs-CZ" sz="1900" b="1" dirty="0"/>
              <a:t>stále jenom ležel na zemi</a:t>
            </a:r>
            <a:r>
              <a:rPr lang="es-ES" sz="1900" b="1" dirty="0"/>
              <a:t>? Nejsem stvořen k tomu, abych létal. Ale </a:t>
            </a:r>
            <a:r>
              <a:rPr lang="cs-CZ" sz="1900" b="1" dirty="0"/>
              <a:t>nic jsem s tím nemohl dělat,</a:t>
            </a:r>
            <a:r>
              <a:rPr lang="es-ES" sz="1900" b="1" dirty="0"/>
              <a:t> letěl jsem, dokud jsem se nezastavil na čele obra. A </a:t>
            </a:r>
            <a:r>
              <a:rPr lang="cs-CZ" sz="1900" b="1" dirty="0"/>
              <a:t>ten</a:t>
            </a:r>
            <a:r>
              <a:rPr lang="es-ES" sz="1900" b="1" dirty="0"/>
              <a:t> spadl na zem a pak jsem si uvědomil, že beznadějný kámen, který se plazí po zemi, by mohl mít</a:t>
            </a:r>
            <a:r>
              <a:rPr lang="cs-CZ" sz="1900" b="1" dirty="0"/>
              <a:t> podíl na</a:t>
            </a:r>
            <a:r>
              <a:rPr lang="es-ES" sz="1900" b="1" dirty="0"/>
              <a:t> obrovské</a:t>
            </a:r>
            <a:r>
              <a:rPr lang="cs-CZ" sz="1900" b="1" dirty="0"/>
              <a:t>m</a:t>
            </a:r>
            <a:r>
              <a:rPr lang="es-ES" sz="1900" b="1" dirty="0"/>
              <a:t> </a:t>
            </a:r>
            <a:r>
              <a:rPr lang="es-ES" sz="1900" b="1" dirty="0" err="1"/>
              <a:t>vítězství</a:t>
            </a:r>
            <a:r>
              <a:rPr lang="es-ES" sz="1900" b="1" dirty="0"/>
              <a:t>.</a:t>
            </a:r>
          </a:p>
          <a:p>
            <a:r>
              <a:rPr lang="es-ES" sz="1900" b="1" dirty="0" err="1"/>
              <a:t>Nevím</a:t>
            </a:r>
            <a:r>
              <a:rPr lang="es-ES" sz="1900" b="1" dirty="0"/>
              <a:t>, jestli se vám to někdy stalo, že jste cítili, že jste bezcenní, nebo že vaše užitečnost je velmi malá. </a:t>
            </a:r>
            <a:r>
              <a:rPr lang="cs-CZ" sz="1900" b="1" dirty="0"/>
              <a:t>Nemáte chuť něco dělat.</a:t>
            </a:r>
            <a:r>
              <a:rPr lang="es-ES" sz="1900" b="1" dirty="0"/>
              <a:t> Ale pamatujte: Bůh má pro každého z nás</a:t>
            </a:r>
            <a:r>
              <a:rPr lang="cs-CZ" sz="1900" b="1" dirty="0"/>
              <a:t> úkol</a:t>
            </a:r>
            <a:r>
              <a:rPr lang="es-ES" sz="1900" b="1" dirty="0"/>
              <a:t>. Bůh chce, abychom byli něčím velkým, abychom m</a:t>
            </a:r>
            <a:r>
              <a:rPr lang="cs-CZ" sz="1900" b="1" dirty="0" err="1"/>
              <a:t>ohli</a:t>
            </a:r>
            <a:r>
              <a:rPr lang="cs-CZ" sz="1900" b="1" dirty="0"/>
              <a:t> </a:t>
            </a:r>
            <a:r>
              <a:rPr lang="es-ES" sz="1900" b="1" dirty="0"/>
              <a:t> vítěz</a:t>
            </a:r>
            <a:r>
              <a:rPr lang="cs-CZ" sz="1900" b="1" dirty="0" err="1"/>
              <a:t>it</a:t>
            </a:r>
            <a:r>
              <a:rPr lang="es-ES" sz="1900" b="1" dirty="0"/>
              <a:t>. Chce, abychom dělali to, co</a:t>
            </a:r>
            <a:r>
              <a:rPr lang="cs-CZ" sz="1900" b="1" dirty="0"/>
              <a:t> po</a:t>
            </a:r>
            <a:r>
              <a:rPr lang="es-ES" sz="1900" b="1" dirty="0"/>
              <a:t> nás žádá</a:t>
            </a:r>
            <a:r>
              <a:rPr lang="cs-CZ" sz="1900" b="1" dirty="0"/>
              <a:t> a</a:t>
            </a:r>
            <a:r>
              <a:rPr lang="es-ES" sz="1900" b="1" dirty="0"/>
              <a:t> my</a:t>
            </a:r>
            <a:r>
              <a:rPr lang="cs-CZ" sz="1900" b="1" dirty="0"/>
              <a:t> to</a:t>
            </a:r>
            <a:r>
              <a:rPr lang="es-ES" sz="1900" b="1" dirty="0"/>
              <a:t> děláme, i když si myslíme, že n</a:t>
            </a:r>
            <a:r>
              <a:rPr lang="cs-CZ" sz="1900" b="1" dirty="0" err="1"/>
              <a:t>ám</a:t>
            </a:r>
            <a:r>
              <a:rPr lang="cs-CZ" sz="1900" b="1" dirty="0"/>
              <a:t> to </a:t>
            </a:r>
            <a:r>
              <a:rPr lang="cs-CZ" sz="1900" b="1" dirty="0" err="1"/>
              <a:t>nep</a:t>
            </a:r>
            <a:r>
              <a:rPr lang="es-ES" sz="1900" b="1" dirty="0"/>
              <a:t>ů</a:t>
            </a:r>
            <a:r>
              <a:rPr lang="cs-CZ" sz="1900" b="1" dirty="0" err="1"/>
              <a:t>jd</a:t>
            </a:r>
            <a:r>
              <a:rPr lang="es-ES" sz="1900" b="1" dirty="0"/>
              <a:t>e. </a:t>
            </a:r>
            <a:r>
              <a:rPr lang="cs-CZ" sz="1900" b="1" dirty="0" err="1"/>
              <a:t>Můžeze</a:t>
            </a:r>
            <a:r>
              <a:rPr lang="cs-CZ" sz="1900" b="1" dirty="0"/>
              <a:t> si myslet, že neumíte létat, ale </a:t>
            </a:r>
            <a:r>
              <a:rPr lang="es-ES" sz="1900" b="1" dirty="0"/>
              <a:t>když vám Bůh řekne: "Leťte," leťte! </a:t>
            </a:r>
            <a:r>
              <a:rPr lang="cs-CZ" sz="1900" b="1" dirty="0"/>
              <a:t> tak</a:t>
            </a:r>
            <a:r>
              <a:rPr lang="es-ES" sz="1900" b="1" dirty="0"/>
              <a:t> vám dá vítězství. </a:t>
            </a:r>
          </a:p>
          <a:p>
            <a:r>
              <a:rPr lang="es-ES" sz="1900" b="1" dirty="0" err="1"/>
              <a:t>Můžeme</a:t>
            </a:r>
            <a:r>
              <a:rPr lang="es-ES" sz="1900" b="1" dirty="0"/>
              <a:t> být také kameny, které </a:t>
            </a:r>
            <a:r>
              <a:rPr lang="cs-CZ" sz="1900" b="1" dirty="0" err="1"/>
              <a:t>získ</a:t>
            </a:r>
            <a:r>
              <a:rPr lang="es-ES" sz="1900" b="1" dirty="0"/>
              <a:t>ají vítězství</a:t>
            </a:r>
            <a:r>
              <a:rPr lang="cs-CZ" sz="1900" b="1" dirty="0"/>
              <a:t> tehdy</a:t>
            </a:r>
            <a:r>
              <a:rPr lang="es-ES" sz="1900" b="1" dirty="0"/>
              <a:t>, </a:t>
            </a:r>
            <a:r>
              <a:rPr lang="cs-CZ" sz="1900" b="1" dirty="0"/>
              <a:t> když se vložíme</a:t>
            </a:r>
            <a:r>
              <a:rPr lang="es-ES" sz="1900" b="1" dirty="0"/>
              <a:t> do ru</a:t>
            </a:r>
            <a:r>
              <a:rPr lang="cs-CZ" sz="1900" b="1" dirty="0"/>
              <a:t>-</a:t>
            </a:r>
            <a:r>
              <a:rPr lang="es-ES" sz="1900" b="1" dirty="0"/>
              <a:t>kou Boha, který nám dává </a:t>
            </a:r>
            <a:r>
              <a:rPr lang="es-ES" sz="1900" b="1" dirty="0" err="1"/>
              <a:t>vítězství</a:t>
            </a:r>
            <a:r>
              <a:rPr lang="es-ES" sz="1900" b="1" dirty="0"/>
              <a:t>.</a:t>
            </a:r>
          </a:p>
        </p:txBody>
      </p:sp>
      <p:pic>
        <p:nvPicPr>
          <p:cNvPr id="8" name="Imagen 7" descr="Un hombre par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DB4BD191-837A-656A-5A95-B96025F8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1" y="501212"/>
            <a:ext cx="3523243" cy="273175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Imagen que contiene montaña, exterior, hombre, naturaleza&#10;&#10;Descripción generada automáticamente">
            <a:extLst>
              <a:ext uri="{FF2B5EF4-FFF2-40B4-BE49-F238E27FC236}">
                <a16:creationId xmlns:a16="http://schemas.microsoft.com/office/drawing/2014/main" id="{55D2B828-D215-FFAB-B0F2-A078151BA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1" y="3429000"/>
            <a:ext cx="3523243" cy="295594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22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2F530E-F958-EC18-2D81-EB684C257A04}"/>
              </a:ext>
            </a:extLst>
          </p:cNvPr>
          <p:cNvSpPr txBox="1"/>
          <p:nvPr/>
        </p:nvSpPr>
        <p:spPr>
          <a:xfrm>
            <a:off x="42903" y="166568"/>
            <a:ext cx="3015574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/>
              <a:t>Při jedné příležitosti, když byl Ježíš požádán, aby </a:t>
            </a:r>
            <a:r>
              <a:rPr lang="cs-CZ" sz="1900" b="1" dirty="0"/>
              <a:t>u</a:t>
            </a:r>
            <a:r>
              <a:rPr lang="es-ES" sz="1900" b="1" dirty="0"/>
              <a:t>mlčel ty, kteří Ho chválí, odpověděl těmito slovy, která nacházíme </a:t>
            </a:r>
            <a:r>
              <a:rPr lang="cs-CZ" sz="1900" b="1" dirty="0"/>
              <a:t>u</a:t>
            </a:r>
            <a:r>
              <a:rPr lang="es-ES" sz="1900" b="1" dirty="0"/>
              <a:t> Lu</a:t>
            </a:r>
            <a:r>
              <a:rPr lang="cs-CZ" sz="1900" b="1" dirty="0" err="1"/>
              <a:t>káše</a:t>
            </a:r>
            <a:r>
              <a:rPr lang="es-ES" sz="1900" b="1" dirty="0"/>
              <a:t>19</a:t>
            </a:r>
            <a:r>
              <a:rPr lang="cs-CZ" sz="1900" b="1" dirty="0"/>
              <a:t>,</a:t>
            </a:r>
            <a:r>
              <a:rPr lang="es-ES" sz="1900" b="1" dirty="0"/>
              <a:t>40: ”</a:t>
            </a:r>
            <a:r>
              <a:rPr lang="cs-CZ" sz="1900" b="1" dirty="0"/>
              <a:t>Pravím vám, budou-li oni mlčet, bude volat kamení</a:t>
            </a:r>
            <a:r>
              <a:rPr lang="es-ES" sz="1900" b="1" dirty="0"/>
              <a:t>”.</a:t>
            </a:r>
          </a:p>
          <a:p>
            <a:r>
              <a:rPr lang="es-ES" sz="1900" b="1" dirty="0"/>
              <a:t>Tento verš oznamoval, j</a:t>
            </a:r>
            <a:r>
              <a:rPr lang="cs-CZ" sz="1900" b="1" dirty="0"/>
              <a:t>že pokud budou</a:t>
            </a:r>
            <a:r>
              <a:rPr lang="es-ES" sz="1900" b="1" dirty="0"/>
              <a:t> věřící</a:t>
            </a:r>
            <a:r>
              <a:rPr lang="cs-CZ" sz="1900" b="1" dirty="0"/>
              <a:t> mlčet, pak budou místo nich mluvit kameny.  Důkazy o tom nám může podat</a:t>
            </a:r>
            <a:r>
              <a:rPr lang="es-ES" sz="1900" b="1" dirty="0"/>
              <a:t> archeologie</a:t>
            </a:r>
            <a:r>
              <a:rPr lang="cs-CZ" sz="1900" b="1" dirty="0"/>
              <a:t>.</a:t>
            </a:r>
            <a:r>
              <a:rPr lang="es-ES" sz="1900" b="1" dirty="0"/>
              <a:t>
V Bibli </a:t>
            </a:r>
            <a:r>
              <a:rPr lang="cs-CZ" sz="1900" b="1" dirty="0"/>
              <a:t>se setkáváme s</a:t>
            </a:r>
            <a:r>
              <a:rPr lang="es-ES" sz="1900" b="1" dirty="0"/>
              <a:t> různ</a:t>
            </a:r>
            <a:r>
              <a:rPr lang="cs-CZ" sz="1900" b="1" dirty="0"/>
              <a:t>ý-mi</a:t>
            </a:r>
            <a:r>
              <a:rPr lang="es-ES" sz="1900" b="1" dirty="0"/>
              <a:t> kameny </a:t>
            </a:r>
            <a:r>
              <a:rPr lang="cs-CZ" sz="1900" b="1" dirty="0"/>
              <a:t>o</a:t>
            </a:r>
            <a:r>
              <a:rPr lang="es-ES" sz="1900" b="1" dirty="0"/>
              <a:t> různý</a:t>
            </a:r>
            <a:r>
              <a:rPr lang="cs-CZ" sz="1900" b="1" dirty="0"/>
              <a:t>ch</a:t>
            </a:r>
            <a:r>
              <a:rPr lang="es-ES" sz="1900" b="1" dirty="0"/>
              <a:t> velikos</a:t>
            </a:r>
            <a:r>
              <a:rPr lang="cs-CZ" sz="1900" b="1" dirty="0"/>
              <a:t>-</a:t>
            </a:r>
            <a:r>
              <a:rPr lang="es-ES" sz="1900" b="1" dirty="0"/>
              <a:t>t</a:t>
            </a:r>
            <a:r>
              <a:rPr lang="cs-CZ" sz="1900" b="1" dirty="0"/>
              <a:t>ech</a:t>
            </a:r>
            <a:r>
              <a:rPr lang="es-ES" sz="1900" b="1" dirty="0"/>
              <a:t> a </a:t>
            </a:r>
            <a:r>
              <a:rPr lang="cs-CZ" sz="1900" b="1" dirty="0"/>
              <a:t>účelu</a:t>
            </a:r>
            <a:r>
              <a:rPr lang="es-ES" sz="1900" b="1" dirty="0"/>
              <a:t>, z</a:t>
            </a:r>
            <a:r>
              <a:rPr lang="cs-CZ" sz="1900" b="1" dirty="0"/>
              <a:t> nichž se můžeme mnohému naučit</a:t>
            </a:r>
            <a:r>
              <a:rPr lang="es-ES" sz="1900" b="1" dirty="0"/>
              <a:t>. </a:t>
            </a:r>
            <a:r>
              <a:rPr lang="cs-CZ" sz="1900" b="1" dirty="0"/>
              <a:t>Poučme</a:t>
            </a:r>
            <a:r>
              <a:rPr lang="es-ES" sz="1900" b="1" dirty="0"/>
              <a:t> se z těchto kamenů </a:t>
            </a:r>
            <a:r>
              <a:rPr lang="cs-CZ" sz="1900" b="1" dirty="0"/>
              <a:t> </a:t>
            </a:r>
            <a:r>
              <a:rPr lang="es-ES" sz="1900" b="1" dirty="0"/>
              <a:t>a aplikuj</a:t>
            </a:r>
            <a:r>
              <a:rPr lang="cs-CZ" sz="1900" b="1" dirty="0"/>
              <a:t>m</a:t>
            </a:r>
            <a:r>
              <a:rPr lang="es-ES" sz="1900" b="1" dirty="0"/>
              <a:t>e jejich poselství </a:t>
            </a:r>
            <a:r>
              <a:rPr lang="cs-CZ" sz="1900" b="1" dirty="0"/>
              <a:t> </a:t>
            </a:r>
            <a:r>
              <a:rPr lang="es-ES" sz="1900" b="1" dirty="0"/>
              <a:t>ve svém duchovním životě.</a:t>
            </a:r>
          </a:p>
        </p:txBody>
      </p:sp>
      <p:pic>
        <p:nvPicPr>
          <p:cNvPr id="4" name="Imagen 3" descr="Imagen que contiene alimentos, ladrillo&#10;&#10;Descripción generada automáticamente">
            <a:extLst>
              <a:ext uri="{FF2B5EF4-FFF2-40B4-BE49-F238E27FC236}">
                <a16:creationId xmlns:a16="http://schemas.microsoft.com/office/drawing/2014/main" id="{5EA37575-9ECD-98C2-45E1-8CE37A034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17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4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grupo de personas en una boda&#10;&#10;Descripción generada automáticamente con confianza media">
            <a:extLst>
              <a:ext uri="{FF2B5EF4-FFF2-40B4-BE49-F238E27FC236}">
                <a16:creationId xmlns:a16="http://schemas.microsoft.com/office/drawing/2014/main" id="{EEC1EF7C-0DC2-5CB0-095D-1004AF76F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/>
          <a:stretch/>
        </p:blipFill>
        <p:spPr>
          <a:xfrm>
            <a:off x="0" y="0"/>
            <a:ext cx="89299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7DBB101-51D1-4279-5572-C6486BD7FAB5}"/>
              </a:ext>
            </a:extLst>
          </p:cNvPr>
          <p:cNvSpPr txBox="1"/>
          <p:nvPr/>
        </p:nvSpPr>
        <p:spPr>
          <a:xfrm>
            <a:off x="9071297" y="1527886"/>
            <a:ext cx="307854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Když t</a:t>
            </a:r>
            <a:r>
              <a:rPr lang="es-ES" sz="2400" b="1" dirty="0"/>
              <a:t>ento kámen </a:t>
            </a:r>
            <a:r>
              <a:rPr lang="cs-CZ" sz="2400" b="1" dirty="0"/>
              <a:t>vy</a:t>
            </a:r>
            <a:r>
              <a:rPr lang="es-ES" sz="2400" b="1" dirty="0"/>
              <a:t>padl na zem</a:t>
            </a:r>
            <a:r>
              <a:rPr lang="cs-CZ" sz="2400" b="1" dirty="0"/>
              <a:t> z</a:t>
            </a:r>
            <a:r>
              <a:rPr lang="es-ES" sz="2400" b="1" dirty="0"/>
              <a:t> ru</a:t>
            </a:r>
            <a:r>
              <a:rPr lang="cs-CZ" sz="2400" b="1" dirty="0" err="1"/>
              <a:t>ky</a:t>
            </a:r>
            <a:r>
              <a:rPr lang="es-ES" sz="2400" b="1" dirty="0"/>
              <a:t> člověka, rozhodl</a:t>
            </a:r>
            <a:r>
              <a:rPr lang="cs-CZ" sz="2400" b="1" dirty="0"/>
              <a:t> se</a:t>
            </a:r>
            <a:r>
              <a:rPr lang="es-ES" sz="2400" b="1" dirty="0"/>
              <a:t> zůstat</a:t>
            </a:r>
            <a:r>
              <a:rPr lang="cs-CZ" sz="2400" b="1" dirty="0"/>
              <a:t> ležet</a:t>
            </a:r>
            <a:r>
              <a:rPr lang="es-ES" sz="2400" b="1" dirty="0"/>
              <a:t> na zemi.</a:t>
            </a:r>
            <a:endParaRPr lang="cs-CZ" sz="2400" b="1" dirty="0"/>
          </a:p>
          <a:p>
            <a:r>
              <a:rPr lang="es-ES" sz="2400" b="1" dirty="0"/>
              <a:t>
Příběh se nachází v Ja</a:t>
            </a:r>
            <a:r>
              <a:rPr lang="cs-CZ" sz="2400" b="1" dirty="0"/>
              <a:t>-</a:t>
            </a:r>
            <a:r>
              <a:rPr lang="es-ES" sz="2400" b="1" dirty="0"/>
              <a:t>novi 8</a:t>
            </a:r>
            <a:r>
              <a:rPr lang="cs-CZ" sz="2400" b="1" dirty="0"/>
              <a:t>,</a:t>
            </a:r>
            <a:r>
              <a:rPr lang="es-ES" sz="2400" b="1" dirty="0"/>
              <a:t>7: “</a:t>
            </a:r>
            <a:r>
              <a:rPr lang="cs-CZ" sz="2400" b="1" dirty="0"/>
              <a:t>Když</a:t>
            </a:r>
            <a:r>
              <a:rPr lang="es-ES" sz="2400" b="1" dirty="0"/>
              <a:t> </a:t>
            </a:r>
            <a:r>
              <a:rPr lang="cs-CZ" sz="2400" b="1" dirty="0" err="1"/>
              <a:t>vš</a:t>
            </a:r>
            <a:r>
              <a:rPr lang="es-ES" sz="2400" b="1" dirty="0"/>
              <a:t>a</a:t>
            </a:r>
            <a:r>
              <a:rPr lang="cs-CZ" sz="2400" b="1" dirty="0"/>
              <a:t>k </a:t>
            </a:r>
            <a:r>
              <a:rPr lang="es-ES" sz="2400" b="1" dirty="0"/>
              <a:t>n</a:t>
            </a:r>
            <a:r>
              <a:rPr lang="cs-CZ" sz="2400" b="1" dirty="0"/>
              <a:t>a něj</a:t>
            </a:r>
            <a:r>
              <a:rPr lang="es-ES" sz="2400" b="1" dirty="0"/>
              <a:t> </a:t>
            </a:r>
            <a:r>
              <a:rPr lang="cs-CZ" sz="2400" b="1" dirty="0"/>
              <a:t>nepřestávali naléhat, zvedl se a řekl</a:t>
            </a:r>
            <a:r>
              <a:rPr lang="es-ES" sz="2400" b="1" dirty="0"/>
              <a:t>: </a:t>
            </a:r>
            <a:r>
              <a:rPr lang="cs-CZ" sz="2400" b="1" dirty="0"/>
              <a:t>Kdo z vás je bez hříchu, první hoď na ni kamenem</a:t>
            </a:r>
            <a:r>
              <a:rPr lang="es-ES" sz="2400" b="1" dirty="0"/>
              <a:t>”.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4BA4003-ED12-EBA0-06E4-E3F53C8CD5A7}"/>
              </a:ext>
            </a:extLst>
          </p:cNvPr>
          <p:cNvGrpSpPr/>
          <p:nvPr/>
        </p:nvGrpSpPr>
        <p:grpSpPr>
          <a:xfrm>
            <a:off x="9019415" y="68096"/>
            <a:ext cx="3078549" cy="1001189"/>
            <a:chOff x="9019415" y="68096"/>
            <a:chExt cx="3078549" cy="1001189"/>
          </a:xfrm>
        </p:grpSpPr>
        <p:pic>
          <p:nvPicPr>
            <p:cNvPr id="12" name="Imagen 11" descr="Forma&#10;&#10;Descripción generada automáticamente">
              <a:extLst>
                <a:ext uri="{FF2B5EF4-FFF2-40B4-BE49-F238E27FC236}">
                  <a16:creationId xmlns:a16="http://schemas.microsoft.com/office/drawing/2014/main" id="{F7B1228D-3C62-E69C-7E75-B25A4E0B8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415" y="68096"/>
              <a:ext cx="3078549" cy="76063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38FA61BD-45B8-6DE6-E6BD-669AD6404CAD}"/>
                </a:ext>
              </a:extLst>
            </p:cNvPr>
            <p:cNvSpPr txBox="1"/>
            <p:nvPr/>
          </p:nvSpPr>
          <p:spPr>
            <a:xfrm>
              <a:off x="9071298" y="115178"/>
              <a:ext cx="29372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Kámen, který </a:t>
              </a:r>
              <a:r>
                <a:rPr lang="cs-CZ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vy</a:t>
              </a:r>
              <a:r>
                <a:rPr lang="es-E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padl</a:t>
              </a:r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
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4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E909D60-7FBA-94D8-14F1-369E8D5D8130}"/>
              </a:ext>
            </a:extLst>
          </p:cNvPr>
          <p:cNvSpPr txBox="1"/>
          <p:nvPr/>
        </p:nvSpPr>
        <p:spPr>
          <a:xfrm>
            <a:off x="584838" y="428444"/>
            <a:ext cx="551116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Jsem kámen, který </a:t>
            </a:r>
            <a:r>
              <a:rPr lang="cs-CZ" sz="2000" b="1" dirty="0"/>
              <a:t>přivezli</a:t>
            </a:r>
            <a:r>
              <a:rPr lang="es-ES" sz="2000" b="1" dirty="0"/>
              <a:t> do Jeruzaléma, aby vykonal důležitou práci:</a:t>
            </a:r>
            <a:r>
              <a:rPr lang="cs-CZ" sz="2000" b="1" dirty="0"/>
              <a:t> měl se stát součástí</a:t>
            </a:r>
            <a:r>
              <a:rPr lang="es-ES" sz="2000" b="1" dirty="0"/>
              <a:t> </a:t>
            </a:r>
            <a:r>
              <a:rPr lang="cs-CZ" sz="2000" b="1" dirty="0"/>
              <a:t>stavby</a:t>
            </a:r>
            <a:r>
              <a:rPr lang="es-ES" sz="2000" b="1" dirty="0"/>
              <a:t> chrám</a:t>
            </a:r>
            <a:r>
              <a:rPr lang="cs-CZ" sz="2000" b="1" dirty="0"/>
              <a:t>u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A</a:t>
            </a:r>
            <a:r>
              <a:rPr lang="cs-CZ" sz="2000" b="1" dirty="0" err="1"/>
              <a:t>le</a:t>
            </a:r>
            <a:r>
              <a:rPr lang="es-ES" sz="2000" b="1" dirty="0"/>
              <a:t> ze všech kamenů, které použili, mě nechali</a:t>
            </a:r>
            <a:r>
              <a:rPr lang="cs-CZ" sz="2000" b="1" dirty="0"/>
              <a:t> ležet</a:t>
            </a:r>
            <a:r>
              <a:rPr lang="es-ES" sz="2000" b="1" dirty="0"/>
              <a:t> s ostatními </a:t>
            </a:r>
            <a:r>
              <a:rPr lang="cs-CZ" sz="2000" b="1" dirty="0"/>
              <a:t>v</a:t>
            </a:r>
            <a:r>
              <a:rPr lang="es-ES" sz="2000" b="1" dirty="0"/>
              <a:t> sutin</a:t>
            </a:r>
            <a:r>
              <a:rPr lang="cs-CZ" sz="2000" b="1" dirty="0"/>
              <a:t>ách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Pak mě nějaký mladík popadl a zvedl ze země. A všiml jsem si, že to dělají i </a:t>
            </a:r>
            <a:r>
              <a:rPr lang="es-ES" sz="2000" b="1" dirty="0" err="1"/>
              <a:t>jiní</a:t>
            </a:r>
            <a:r>
              <a:rPr lang="es-ES" sz="2000" b="1" dirty="0"/>
              <a:t>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Nakonec</a:t>
            </a:r>
            <a:r>
              <a:rPr lang="es-ES" sz="2000" b="1" dirty="0"/>
              <a:t> se shromáždila skupina lidí s kameny v </a:t>
            </a:r>
            <a:r>
              <a:rPr lang="es-ES" sz="2000" b="1" dirty="0" err="1"/>
              <a:t>rukou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Ptal</a:t>
            </a:r>
            <a:r>
              <a:rPr lang="es-ES" sz="2000" b="1" dirty="0"/>
              <a:t> jsem se: Co tady děláme? </a:t>
            </a:r>
          </a:p>
          <a:p>
            <a:r>
              <a:rPr lang="es-ES" sz="2000" b="1" dirty="0"/>
              <a:t>Pak jsem si uvědomil, že přede mnou je žena, hříšná žena, která byla obviněna z hrozného </a:t>
            </a:r>
            <a:r>
              <a:rPr lang="cs-CZ" sz="2000" b="1" dirty="0"/>
              <a:t>čin</a:t>
            </a:r>
            <a:r>
              <a:rPr lang="es-ES" sz="2000" b="1" dirty="0"/>
              <a:t>u. </a:t>
            </a:r>
          </a:p>
          <a:p>
            <a:r>
              <a:rPr lang="es-ES" sz="2000" b="1" dirty="0" err="1"/>
              <a:t>Pomyslel</a:t>
            </a:r>
            <a:r>
              <a:rPr lang="es-ES" sz="2000" b="1" dirty="0"/>
              <a:t> jsem si: "Teď už vím, co tady dělám, je to jasné, jsem tady, abych konal spravedlnost, a</a:t>
            </a:r>
            <a:r>
              <a:rPr lang="cs-CZ" sz="2000" b="1" dirty="0"/>
              <a:t>to také chci.</a:t>
            </a:r>
            <a:r>
              <a:rPr lang="es-ES" sz="2000" b="1" dirty="0"/>
              <a:t>.“</a:t>
            </a:r>
          </a:p>
          <a:p>
            <a:r>
              <a:rPr lang="es-ES" sz="2000" b="1" dirty="0"/>
              <a:t>o říká zákon o ženách, které jednají tak, jak jednala tato žena? </a:t>
            </a:r>
            <a:r>
              <a:rPr lang="cs-CZ" sz="2000" b="1" dirty="0"/>
              <a:t>Ž</a:t>
            </a:r>
            <a:r>
              <a:rPr lang="es-ES" sz="2000" b="1" dirty="0"/>
              <a:t>e musí být ukamenována. A jaký lepší způsob, jak kamenovat člověka, než</a:t>
            </a:r>
            <a:r>
              <a:rPr lang="cs-CZ" sz="2000" b="1" dirty="0"/>
              <a:t> k tomu použít</a:t>
            </a:r>
            <a:r>
              <a:rPr lang="es-ES" sz="2000" b="1" dirty="0"/>
              <a:t> kámen? Takže konečně budu užitečný: jsem kámen, který vykoná </a:t>
            </a:r>
            <a:r>
              <a:rPr lang="es-ES" sz="2000" b="1" dirty="0" err="1"/>
              <a:t>spravedlnost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edificio, gato&#10;&#10;Descripción generada automáticamente">
            <a:extLst>
              <a:ext uri="{FF2B5EF4-FFF2-40B4-BE49-F238E27FC236}">
                <a16:creationId xmlns:a16="http://schemas.microsoft.com/office/drawing/2014/main" id="{A64E4D0D-616C-1A24-7689-4ECDD6EB1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19799" r="21316" b="19120"/>
          <a:stretch/>
        </p:blipFill>
        <p:spPr>
          <a:xfrm>
            <a:off x="7641022" y="428444"/>
            <a:ext cx="4171280" cy="26256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C0D92B-C676-1B46-E29F-E01E61C254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146" t="1824" r="3127" b="6736"/>
          <a:stretch/>
        </p:blipFill>
        <p:spPr>
          <a:xfrm>
            <a:off x="6331518" y="428444"/>
            <a:ext cx="1186803" cy="2648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BAFB7747-CACA-919A-6CD3-4D2D51AF3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71" y="3194207"/>
            <a:ext cx="5511161" cy="3230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55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E909D60-7FBA-94D8-14F1-369E8D5D8130}"/>
              </a:ext>
            </a:extLst>
          </p:cNvPr>
          <p:cNvSpPr txBox="1"/>
          <p:nvPr/>
        </p:nvSpPr>
        <p:spPr>
          <a:xfrm>
            <a:off x="376099" y="672805"/>
            <a:ext cx="754517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Ptali se muže – později jsem se dozvěděla, že to byl Ježíš – co uděláme s touto ženou? Ale Ježíš neodpověděl, jen psal </a:t>
            </a:r>
            <a:r>
              <a:rPr lang="cs-CZ" b="1" dirty="0"/>
              <a:t>do písku</a:t>
            </a:r>
            <a:r>
              <a:rPr lang="es-ES" b="1" dirty="0"/>
              <a:t>.</a:t>
            </a:r>
          </a:p>
          <a:p>
            <a:r>
              <a:rPr lang="es-ES" b="1" dirty="0" err="1"/>
              <a:t>Ze</a:t>
            </a:r>
            <a:r>
              <a:rPr lang="es-ES" b="1" dirty="0"/>
              <a:t> své pozice jsem viděl, co </a:t>
            </a:r>
            <a:r>
              <a:rPr lang="cs-CZ" b="1" dirty="0"/>
              <a:t>ta</a:t>
            </a:r>
            <a:r>
              <a:rPr lang="es-ES" b="1" dirty="0"/>
              <a:t>m napsal. Co psal? Psal hříchy! Hříchy!. Některé se zdály být </a:t>
            </a:r>
            <a:r>
              <a:rPr lang="cs-CZ" b="1" dirty="0" err="1"/>
              <a:t>lehk</a:t>
            </a:r>
            <a:r>
              <a:rPr lang="es-ES" b="1" dirty="0"/>
              <a:t>é, jiné vážnější, ale všechn</a:t>
            </a:r>
            <a:r>
              <a:rPr lang="cs-CZ" b="1" dirty="0"/>
              <a:t>o to byl</a:t>
            </a:r>
            <a:r>
              <a:rPr lang="es-ES" b="1" dirty="0"/>
              <a:t>y hříchy. </a:t>
            </a:r>
            <a:r>
              <a:rPr lang="cs-CZ" b="1" dirty="0"/>
              <a:t>Ale</a:t>
            </a:r>
            <a:r>
              <a:rPr lang="es-ES" b="1" dirty="0"/>
              <a:t> proč to tento člověk píše? Divil jsem se. A lidé se</a:t>
            </a:r>
            <a:r>
              <a:rPr lang="cs-CZ" b="1" dirty="0"/>
              <a:t> na to</a:t>
            </a:r>
            <a:r>
              <a:rPr lang="es-ES" b="1" dirty="0"/>
              <a:t> přišli podívat. A pak se stalo něco nečekaného</a:t>
            </a:r>
            <a:r>
              <a:rPr lang="cs-CZ" b="1" dirty="0"/>
              <a:t>.</a:t>
            </a:r>
            <a:r>
              <a:rPr lang="es-ES" b="1" dirty="0"/>
              <a:t> “</a:t>
            </a:r>
            <a:r>
              <a:rPr lang="cs-CZ" b="1" dirty="0"/>
              <a:t>K</a:t>
            </a:r>
            <a:r>
              <a:rPr lang="es-ES" b="1" dirty="0"/>
              <a:t>dyž</a:t>
            </a:r>
            <a:r>
              <a:rPr lang="cs-CZ" b="1" dirty="0"/>
              <a:t> však na něj nepřestávali naléhat, zvedl se a </a:t>
            </a:r>
            <a:r>
              <a:rPr lang="es-ES" b="1" dirty="0"/>
              <a:t>řek</a:t>
            </a:r>
            <a:r>
              <a:rPr lang="cs-CZ" b="1" dirty="0"/>
              <a:t>l: ´Kdo</a:t>
            </a:r>
            <a:r>
              <a:rPr lang="es-ES" b="1" dirty="0"/>
              <a:t> z vás </a:t>
            </a:r>
            <a:r>
              <a:rPr lang="cs-CZ" b="1" dirty="0"/>
              <a:t>j</a:t>
            </a:r>
            <a:r>
              <a:rPr lang="es-ES" b="1" dirty="0"/>
              <a:t>e bez</a:t>
            </a:r>
            <a:r>
              <a:rPr lang="cs-CZ" b="1" dirty="0"/>
              <a:t> </a:t>
            </a:r>
            <a:r>
              <a:rPr lang="es-ES" b="1" dirty="0"/>
              <a:t>hří</a:t>
            </a:r>
            <a:r>
              <a:rPr lang="cs-CZ" b="1" dirty="0" err="1"/>
              <a:t>chu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/>
              <a:t>první</a:t>
            </a:r>
            <a:r>
              <a:rPr lang="es-ES" b="1" dirty="0"/>
              <a:t> ho</a:t>
            </a:r>
            <a:r>
              <a:rPr lang="cs-CZ" b="1" dirty="0"/>
              <a:t>ď na ni</a:t>
            </a:r>
            <a:r>
              <a:rPr lang="es-ES" b="1" dirty="0"/>
              <a:t> kamenem</a:t>
            </a:r>
            <a:r>
              <a:rPr lang="cs-CZ" b="1" dirty="0"/>
              <a:t>´</a:t>
            </a:r>
            <a:r>
              <a:rPr lang="es-ES" b="1" dirty="0"/>
              <a:t>” (Jan 8</a:t>
            </a:r>
            <a:r>
              <a:rPr lang="cs-CZ" b="1" dirty="0"/>
              <a:t>,</a:t>
            </a:r>
            <a:r>
              <a:rPr lang="es-ES" b="1" dirty="0"/>
              <a:t>7).</a:t>
            </a:r>
          </a:p>
          <a:p>
            <a:r>
              <a:rPr lang="es-ES" b="1" dirty="0" err="1"/>
              <a:t>Pomyslel</a:t>
            </a:r>
            <a:r>
              <a:rPr lang="es-ES" b="1" dirty="0"/>
              <a:t> jsem si: "Tohle je moje </a:t>
            </a:r>
            <a:r>
              <a:rPr lang="cs-CZ" b="1" dirty="0" err="1"/>
              <a:t>jedinečn</a:t>
            </a:r>
            <a:r>
              <a:rPr lang="es-ES" b="1" dirty="0"/>
              <a:t>á příležitost, jsem první, jsem první, protože jsem </a:t>
            </a:r>
            <a:r>
              <a:rPr lang="cs-CZ" b="1" dirty="0"/>
              <a:t>k té ženě</a:t>
            </a:r>
            <a:r>
              <a:rPr lang="es-ES" b="1" dirty="0"/>
              <a:t> velmi blízko." Ale mladý muž nepohnul rukou. Takže to nešlo. Pak jsem si všiml, že jiní starší lidé začínají </a:t>
            </a:r>
            <a:r>
              <a:rPr lang="cs-CZ" b="1" dirty="0"/>
              <a:t>od</a:t>
            </a:r>
            <a:r>
              <a:rPr lang="es-ES" b="1" dirty="0"/>
              <a:t>h</a:t>
            </a:r>
            <a:r>
              <a:rPr lang="cs-CZ" b="1" dirty="0"/>
              <a:t>a</a:t>
            </a:r>
            <a:r>
              <a:rPr lang="es-ES" b="1" dirty="0"/>
              <a:t>z</a:t>
            </a:r>
            <a:r>
              <a:rPr lang="cs-CZ" b="1" dirty="0"/>
              <a:t>ova</a:t>
            </a:r>
            <a:r>
              <a:rPr lang="es-ES" b="1" dirty="0"/>
              <a:t>t kameny na zem. Nechci padnout na zem, chci vykonat </a:t>
            </a:r>
            <a:r>
              <a:rPr lang="es-ES" b="1" dirty="0" err="1"/>
              <a:t>spravedlnost</a:t>
            </a:r>
            <a:r>
              <a:rPr lang="es-ES" b="1" dirty="0"/>
              <a:t>!</a:t>
            </a:r>
          </a:p>
          <a:p>
            <a:r>
              <a:rPr lang="es-ES" b="1" dirty="0" err="1"/>
              <a:t>Tak</a:t>
            </a:r>
            <a:r>
              <a:rPr lang="es-ES" b="1" dirty="0"/>
              <a:t> jsem čekal a uvědomil jsem si, co se s tím mladíkem děje. Mladík si uvědomil, že některé z těch hříchů, které Ježíš psal, spáchal on a že už t</a:t>
            </a:r>
            <a:r>
              <a:rPr lang="cs-CZ" b="1" dirty="0" err="1"/>
              <a:t>edy</a:t>
            </a:r>
            <a:r>
              <a:rPr lang="es-ES" b="1" dirty="0"/>
              <a:t> není o bezhř</a:t>
            </a:r>
            <a:r>
              <a:rPr lang="cs-CZ" b="1" dirty="0" err="1"/>
              <a:t>íšný</a:t>
            </a:r>
            <a:r>
              <a:rPr lang="es-ES" b="1" dirty="0"/>
              <a:t>. A pak jsem si to rozmyslel a už jsem se na tu ženu nechtěl vrhat. Raději jsem padl na zem, raději jsem se pokořil a přijal odpuštění hříšné</a:t>
            </a:r>
            <a:r>
              <a:rPr lang="cs-CZ" b="1" dirty="0"/>
              <a:t>ho člověka</a:t>
            </a:r>
            <a:r>
              <a:rPr lang="es-ES" b="1" dirty="0"/>
              <a:t>. Naučil jsem se</a:t>
            </a:r>
            <a:r>
              <a:rPr lang="cs-CZ" b="1" dirty="0"/>
              <a:t>,</a:t>
            </a:r>
            <a:r>
              <a:rPr lang="es-ES" b="1" dirty="0"/>
              <a:t> že je lepší odpustit než být </a:t>
            </a:r>
            <a:r>
              <a:rPr lang="cs-CZ" b="1" dirty="0"/>
              <a:t>vykonavatelem spravedlnosti</a:t>
            </a:r>
            <a:r>
              <a:rPr lang="es-ES" b="1" dirty="0"/>
              <a:t>. </a:t>
            </a:r>
          </a:p>
          <a:p>
            <a:r>
              <a:rPr lang="es-ES" b="1" dirty="0" err="1"/>
              <a:t>Také</a:t>
            </a:r>
            <a:r>
              <a:rPr lang="es-ES" b="1" dirty="0"/>
              <a:t> my, když vidíme člověka, který hřeší, myslíme na t</a:t>
            </a:r>
            <a:r>
              <a:rPr lang="cs-CZ" b="1" dirty="0" err="1"/>
              <a:t>akový</a:t>
            </a:r>
            <a:r>
              <a:rPr lang="es-ES" b="1" dirty="0"/>
              <a:t> kámen. Co je lepší</a:t>
            </a:r>
            <a:r>
              <a:rPr lang="cs-CZ" b="1" dirty="0"/>
              <a:t> -</a:t>
            </a:r>
            <a:r>
              <a:rPr lang="es-ES" b="1" dirty="0"/>
              <a:t> udeřit hříšníka</a:t>
            </a:r>
            <a:r>
              <a:rPr lang="cs-CZ" b="1" dirty="0"/>
              <a:t>, </a:t>
            </a:r>
            <a:r>
              <a:rPr lang="es-ES" b="1" dirty="0"/>
              <a:t>nebo mu pomoci, odpustit mu, milovat ho a vést ho k pokání? Buďme kameny, které padají na zem, a </a:t>
            </a:r>
            <a:r>
              <a:rPr lang="es-ES" b="1" dirty="0" err="1"/>
              <a:t>odpouštějme</a:t>
            </a:r>
            <a:r>
              <a:rPr lang="es-ES" b="1" dirty="0"/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68376CD-2601-F241-714C-C9A6D8760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65"/>
          <a:stretch/>
        </p:blipFill>
        <p:spPr>
          <a:xfrm>
            <a:off x="8123065" y="60089"/>
            <a:ext cx="3792041" cy="4854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 descr="Mujer sentada en el suelo&#10;&#10;Descripción generada automáticamente con confianza baja">
            <a:extLst>
              <a:ext uri="{FF2B5EF4-FFF2-40B4-BE49-F238E27FC236}">
                <a16:creationId xmlns:a16="http://schemas.microsoft.com/office/drawing/2014/main" id="{949D6AB7-6B29-1E04-51AF-3AC82A112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86" y="4598653"/>
            <a:ext cx="2199258" cy="21992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15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E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4BB4DF8-052D-EE89-570C-E3DEC64A3472}"/>
              </a:ext>
            </a:extLst>
          </p:cNvPr>
          <p:cNvSpPr txBox="1"/>
          <p:nvPr/>
        </p:nvSpPr>
        <p:spPr>
          <a:xfrm>
            <a:off x="9285298" y="2221468"/>
            <a:ext cx="282696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Tento kámen se ne</a:t>
            </a:r>
            <a:r>
              <a:rPr lang="cs-CZ" sz="2400" b="1" dirty="0"/>
              <a:t>-</a:t>
            </a:r>
            <a:r>
              <a:rPr lang="es-ES" sz="2400" b="1" dirty="0"/>
              <a:t>chtěl stát chlebem. </a:t>
            </a:r>
            <a:r>
              <a:rPr lang="cs-CZ" sz="2400" b="1" dirty="0" err="1"/>
              <a:t>Zmi</a:t>
            </a:r>
            <a:r>
              <a:rPr lang="cs-CZ" sz="2400" b="1" dirty="0"/>
              <a:t>ˇ‘</a:t>
            </a:r>
            <a:r>
              <a:rPr lang="cs-CZ" sz="2400" b="1" dirty="0" err="1"/>
              <a:t>nují</a:t>
            </a:r>
            <a:r>
              <a:rPr lang="cs-CZ" sz="2400" b="1" dirty="0"/>
              <a:t> se o něm </a:t>
            </a:r>
            <a:r>
              <a:rPr lang="es-ES" sz="2400" b="1" dirty="0"/>
              <a:t>Matouš i Lukáš. Je to kámen, který zasáhl do Ježíšova pokuše</a:t>
            </a:r>
            <a:r>
              <a:rPr lang="cs-CZ" sz="2400" b="1" dirty="0"/>
              <a:t>-</a:t>
            </a:r>
            <a:r>
              <a:rPr lang="es-ES" sz="2400" b="1" dirty="0"/>
              <a:t>ní. “</a:t>
            </a:r>
            <a:r>
              <a:rPr lang="cs-CZ" sz="2400" b="1" dirty="0"/>
              <a:t>Ďábel mu řekl: ´Jsi-li Syn Boží, řekni tomuto kameni, ať je z něho chléb´</a:t>
            </a:r>
            <a:r>
              <a:rPr lang="es-ES" sz="2400" b="1" dirty="0"/>
              <a:t>” (Lu</a:t>
            </a:r>
            <a:r>
              <a:rPr lang="cs-CZ" sz="2400" b="1" dirty="0" err="1"/>
              <a:t>káš</a:t>
            </a:r>
            <a:r>
              <a:rPr lang="es-ES" sz="2400" b="1" dirty="0"/>
              <a:t> 4</a:t>
            </a:r>
            <a:r>
              <a:rPr lang="cs-CZ" sz="2400" b="1" dirty="0"/>
              <a:t>,</a:t>
            </a:r>
            <a:r>
              <a:rPr lang="es-ES" sz="2400" b="1" dirty="0"/>
              <a:t>3).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6837BDE-0492-7C80-93DB-53118E0E2718}"/>
              </a:ext>
            </a:extLst>
          </p:cNvPr>
          <p:cNvGrpSpPr/>
          <p:nvPr/>
        </p:nvGrpSpPr>
        <p:grpSpPr>
          <a:xfrm>
            <a:off x="9265842" y="115176"/>
            <a:ext cx="2826961" cy="1815882"/>
            <a:chOff x="9265842" y="115176"/>
            <a:chExt cx="2826961" cy="181588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4A6781F-0B1A-B88B-8A59-83BCA35A4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5842" y="115176"/>
              <a:ext cx="2826961" cy="15093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9627F15-58BF-3156-80A7-68ED4697713D}"/>
                </a:ext>
              </a:extLst>
            </p:cNvPr>
            <p:cNvSpPr txBox="1"/>
            <p:nvPr/>
          </p:nvSpPr>
          <p:spPr>
            <a:xfrm>
              <a:off x="9275570" y="115176"/>
              <a:ext cx="281723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Kámen, který se nechtěl stát chlebem
</a:t>
              </a:r>
            </a:p>
          </p:txBody>
        </p:sp>
      </p:grpSp>
      <p:pic>
        <p:nvPicPr>
          <p:cNvPr id="7" name="Imagen 6" descr="Un grupo de personas sentadas en una roca&#10;&#10;Descripción generada automáticamente con confianza media">
            <a:extLst>
              <a:ext uri="{FF2B5EF4-FFF2-40B4-BE49-F238E27FC236}">
                <a16:creationId xmlns:a16="http://schemas.microsoft.com/office/drawing/2014/main" id="{61E2E1AD-DFA3-8A48-19EA-F4E0E186D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9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52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3AE049-574C-7A91-F6A2-BC6FF83567CD}"/>
              </a:ext>
            </a:extLst>
          </p:cNvPr>
          <p:cNvSpPr txBox="1"/>
          <p:nvPr/>
        </p:nvSpPr>
        <p:spPr>
          <a:xfrm>
            <a:off x="317624" y="232046"/>
            <a:ext cx="5907932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/>
              <a:t>Tento kámen byl kamenem, který se nechtěl stát chlebem. </a:t>
            </a:r>
          </a:p>
          <a:p>
            <a:r>
              <a:rPr lang="es-ES" sz="1900" b="1" dirty="0" err="1"/>
              <a:t>Tento</a:t>
            </a:r>
            <a:r>
              <a:rPr lang="es-ES" sz="1900" b="1" dirty="0"/>
              <a:t> kámen, který měl možnost stát se chlebem, nechtěl a </a:t>
            </a:r>
            <a:r>
              <a:rPr lang="cs-CZ" sz="1900" b="1" dirty="0"/>
              <a:t>tak</a:t>
            </a:r>
            <a:r>
              <a:rPr lang="es-ES" sz="1900" b="1" dirty="0"/>
              <a:t> jsem se ho zeptal: „</a:t>
            </a:r>
            <a:r>
              <a:rPr lang="cs-CZ" sz="1900" b="1" dirty="0" err="1"/>
              <a:t>Jakto</a:t>
            </a:r>
            <a:r>
              <a:rPr lang="es-ES" sz="1900" b="1" dirty="0"/>
              <a:t>, že ses nechtěl stát chlebem</a:t>
            </a:r>
            <a:r>
              <a:rPr lang="cs-CZ" sz="1900" b="1" dirty="0"/>
              <a:t>? Proč</a:t>
            </a:r>
            <a:r>
              <a:rPr lang="es-ES" sz="1900" b="1" dirty="0"/>
              <a:t>? Co se </a:t>
            </a:r>
            <a:r>
              <a:rPr lang="es-ES" sz="1900" b="1" dirty="0" err="1"/>
              <a:t>stalo</a:t>
            </a:r>
            <a:r>
              <a:rPr lang="es-ES" sz="1900" b="1" dirty="0"/>
              <a:t>?“</a:t>
            </a:r>
          </a:p>
          <a:p>
            <a:r>
              <a:rPr lang="es-ES" sz="1900" b="1" dirty="0" err="1"/>
              <a:t>Když</a:t>
            </a:r>
            <a:r>
              <a:rPr lang="es-ES" sz="1900" b="1" dirty="0"/>
              <a:t> jsem slyšel “</a:t>
            </a:r>
            <a:r>
              <a:rPr lang="cs-CZ" sz="1900" b="1" dirty="0"/>
              <a:t>Jsi-li Syn Boží, řekni tomuto kameni,</a:t>
            </a:r>
            <a:br>
              <a:rPr lang="es-ES" sz="1900" b="1" dirty="0"/>
            </a:br>
            <a:r>
              <a:rPr lang="cs-CZ" sz="1900" b="1" dirty="0"/>
              <a:t>ať je z něho chléb</a:t>
            </a:r>
            <a:r>
              <a:rPr lang="es-ES" sz="1900" b="1" dirty="0"/>
              <a:t>” (Lu</a:t>
            </a:r>
            <a:r>
              <a:rPr lang="cs-CZ" sz="1900" b="1" dirty="0" err="1"/>
              <a:t>káš</a:t>
            </a:r>
            <a:r>
              <a:rPr lang="es-ES" sz="1900" b="1" dirty="0"/>
              <a:t> 4:3)</a:t>
            </a:r>
            <a:r>
              <a:rPr lang="cs-CZ" sz="1900" b="1" dirty="0"/>
              <a:t>,</a:t>
            </a:r>
            <a:r>
              <a:rPr lang="es-ES" sz="1900" b="1" dirty="0"/>
              <a:t> </a:t>
            </a:r>
            <a:r>
              <a:rPr lang="cs-CZ" sz="1900" b="1" dirty="0"/>
              <a:t>p</a:t>
            </a:r>
            <a:r>
              <a:rPr lang="es-ES" sz="1900" b="1" dirty="0"/>
              <a:t>ředstav</a:t>
            </a:r>
            <a:r>
              <a:rPr lang="cs-CZ" sz="1900" b="1" dirty="0"/>
              <a:t>- </a:t>
            </a:r>
            <a:r>
              <a:rPr lang="es-ES" sz="1900" b="1" dirty="0"/>
              <a:t>te si</a:t>
            </a:r>
            <a:r>
              <a:rPr lang="cs-CZ" sz="1900" b="1" dirty="0"/>
              <a:t>, jakou</a:t>
            </a:r>
            <a:br>
              <a:rPr lang="es-ES" sz="1900" b="1" dirty="0"/>
            </a:br>
            <a:r>
              <a:rPr lang="cs-CZ" sz="1900" b="1" dirty="0"/>
              <a:t>jsem měl</a:t>
            </a:r>
            <a:r>
              <a:rPr lang="es-ES" sz="1900" b="1" dirty="0"/>
              <a:t> radost. Jsem kámen a ne</a:t>
            </a:r>
            <a:r>
              <a:rPr lang="cs-CZ" sz="1900" b="1" dirty="0"/>
              <a:t>- </a:t>
            </a:r>
            <a:r>
              <a:rPr lang="es-ES" sz="1900" b="1" dirty="0" err="1"/>
              <a:t>jsem</a:t>
            </a:r>
            <a:r>
              <a:rPr lang="es-ES" sz="1900" b="1" dirty="0"/>
              <a:t> chléb, ale kdybych byl </a:t>
            </a:r>
            <a:r>
              <a:rPr lang="es-ES" sz="1900" b="1" dirty="0" err="1"/>
              <a:t>chlebem</a:t>
            </a:r>
            <a:r>
              <a:rPr lang="es-ES" sz="1900" b="1" dirty="0"/>
              <a:t>...</a:t>
            </a:r>
          </a:p>
          <a:p>
            <a:r>
              <a:rPr lang="cs-CZ" sz="1900" b="1" dirty="0"/>
              <a:t>K čemu jsem j</a:t>
            </a:r>
            <a:r>
              <a:rPr lang="es-ES" sz="1900" b="1" dirty="0"/>
              <a:t>ako kámen? </a:t>
            </a:r>
            <a:r>
              <a:rPr lang="cs-CZ" sz="1900" b="1" dirty="0"/>
              <a:t>Úkrytem p</a:t>
            </a:r>
            <a:r>
              <a:rPr lang="es-ES" sz="1900" b="1" dirty="0"/>
              <a:t>ro škorpiona</a:t>
            </a:r>
            <a:r>
              <a:rPr lang="cs-CZ" sz="1900" b="1" dirty="0"/>
              <a:t>,</a:t>
            </a:r>
            <a:r>
              <a:rPr lang="es-ES" sz="1900" b="1" dirty="0"/>
              <a:t> </a:t>
            </a:r>
            <a:r>
              <a:rPr lang="cs-CZ" sz="1900" b="1" dirty="0"/>
              <a:t>nebo </a:t>
            </a:r>
            <a:r>
              <a:rPr lang="es-ES" sz="1900" b="1" dirty="0"/>
              <a:t>aby </a:t>
            </a:r>
            <a:r>
              <a:rPr lang="cs-CZ" sz="1900" b="1" dirty="0"/>
              <a:t>po mně lezl</a:t>
            </a:r>
            <a:r>
              <a:rPr lang="es-ES" sz="1900" b="1" dirty="0"/>
              <a:t> nějaký had. Ale jako chléb mohu nasytit Ježíše! Ježíš je </a:t>
            </a:r>
            <a:r>
              <a:rPr lang="cs-CZ" sz="1900" b="1" dirty="0"/>
              <a:t>tady</a:t>
            </a:r>
            <a:r>
              <a:rPr lang="es-ES" sz="1900" b="1" dirty="0"/>
              <a:t> a já vím, že On je jediný, kdo mě může proměnit v chléb. Jediný, kdo může někoho proměnit v to, čím není, je </a:t>
            </a:r>
            <a:r>
              <a:rPr lang="es-ES" sz="1900" b="1" dirty="0" err="1"/>
              <a:t>Ježíš</a:t>
            </a:r>
            <a:r>
              <a:rPr lang="es-ES" sz="1900" b="1" dirty="0"/>
              <a:t>.</a:t>
            </a:r>
          </a:p>
          <a:p>
            <a:r>
              <a:rPr lang="es-ES" sz="1900" b="1" dirty="0" err="1"/>
              <a:t>Tak</a:t>
            </a:r>
            <a:r>
              <a:rPr lang="es-ES" sz="1900" b="1" dirty="0"/>
              <a:t> jsem si pomyslel: "Pojď, udělej</a:t>
            </a:r>
            <a:r>
              <a:rPr lang="cs-CZ" sz="1900" b="1" dirty="0"/>
              <a:t> ze</a:t>
            </a:r>
            <a:r>
              <a:rPr lang="es-ES" sz="1900" b="1" dirty="0"/>
              <a:t> m</a:t>
            </a:r>
            <a:r>
              <a:rPr lang="cs-CZ" sz="1900" b="1" dirty="0"/>
              <a:t>ne</a:t>
            </a:r>
            <a:r>
              <a:rPr lang="es-ES" sz="1900" b="1" dirty="0"/>
              <a:t> chleba</a:t>
            </a:r>
            <a:r>
              <a:rPr lang="cs-CZ" sz="1900" b="1" dirty="0"/>
              <a:t>!</a:t>
            </a:r>
            <a:r>
              <a:rPr lang="es-ES" sz="1900" b="1" dirty="0"/>
              <a:t>" Ale</a:t>
            </a:r>
            <a:r>
              <a:rPr lang="cs-CZ" sz="1900" b="1" dirty="0"/>
              <a:t> on místo toho</a:t>
            </a:r>
            <a:r>
              <a:rPr lang="es-ES" sz="1900" b="1" dirty="0"/>
              <a:t> stál na místě</a:t>
            </a:r>
            <a:r>
              <a:rPr lang="cs-CZ" sz="1900" b="1" dirty="0"/>
              <a:t> a</a:t>
            </a:r>
            <a:r>
              <a:rPr lang="es-ES" sz="1900" b="1" dirty="0"/>
              <a:t> neudělal to. Co se děje?</a:t>
            </a:r>
            <a:r>
              <a:rPr lang="cs-CZ" sz="1900" b="1" dirty="0"/>
              <a:t> Proč?</a:t>
            </a:r>
            <a:endParaRPr lang="es-ES" sz="1900" b="1" dirty="0"/>
          </a:p>
          <a:p>
            <a:r>
              <a:rPr lang="es-ES" sz="1900" b="1" dirty="0"/>
              <a:t>Ale je-li to vhodné: Ježíš je hladový, já mohu být chlebem</a:t>
            </a:r>
            <a:r>
              <a:rPr lang="cs-CZ" sz="1900" b="1" dirty="0"/>
              <a:t>.</a:t>
            </a:r>
            <a:r>
              <a:rPr lang="es-ES" sz="1900" b="1" dirty="0"/>
              <a:t> S</a:t>
            </a:r>
            <a:r>
              <a:rPr lang="cs-CZ" sz="1900" b="1" dirty="0"/>
              <a:t>ní mne a pak už nebudu existovat. </a:t>
            </a:r>
            <a:endParaRPr lang="es-ES" sz="1900" b="1" dirty="0"/>
          </a:p>
          <a:p>
            <a:r>
              <a:rPr lang="es-ES" sz="1900" b="1" dirty="0"/>
              <a:t>Ale Ježíš stále váhal. Nerozhodl se, že ta slova vysloví. Pomyslel jsem si: "Řekni t</a:t>
            </a:r>
            <a:r>
              <a:rPr lang="cs-CZ" sz="1900" b="1" dirty="0"/>
              <a:t>o</a:t>
            </a:r>
            <a:r>
              <a:rPr lang="es-ES" sz="1900" b="1" dirty="0"/>
              <a:t> slov</a:t>
            </a:r>
            <a:r>
              <a:rPr lang="cs-CZ" sz="1900" b="1" dirty="0"/>
              <a:t>o</a:t>
            </a:r>
            <a:r>
              <a:rPr lang="es-ES" sz="1900" b="1" dirty="0"/>
              <a:t>, chci být chlebem! Co se děje?„</a:t>
            </a:r>
            <a:r>
              <a:rPr lang="cs-CZ" sz="1900" b="1" dirty="0"/>
              <a:t> Proč nic neříká?</a:t>
            </a:r>
            <a:endParaRPr lang="es-ES" sz="1900" b="1" dirty="0"/>
          </a:p>
        </p:txBody>
      </p:sp>
      <p:pic>
        <p:nvPicPr>
          <p:cNvPr id="2" name="Imagen 1" descr="Un par de personas en una montaña de arena&#10;&#10;Descripción generada automáticamente con confianza baja">
            <a:extLst>
              <a:ext uri="{FF2B5EF4-FFF2-40B4-BE49-F238E27FC236}">
                <a16:creationId xmlns:a16="http://schemas.microsoft.com/office/drawing/2014/main" id="{185CE600-3FF9-D167-EC5C-350F18A16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"/>
          <a:stretch/>
        </p:blipFill>
        <p:spPr>
          <a:xfrm>
            <a:off x="5852607" y="3530949"/>
            <a:ext cx="6074319" cy="3255359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 descr="Hombre sentado en una cama&#10;&#10;Descripción generada automáticamente con confianza baja">
            <a:extLst>
              <a:ext uri="{FF2B5EF4-FFF2-40B4-BE49-F238E27FC236}">
                <a16:creationId xmlns:a16="http://schemas.microsoft.com/office/drawing/2014/main" id="{648D2BF5-BAB0-2F10-AB4D-EA968126F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13" y="146249"/>
            <a:ext cx="5907932" cy="326905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31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3AE049-574C-7A91-F6A2-BC6FF83567CD}"/>
              </a:ext>
            </a:extLst>
          </p:cNvPr>
          <p:cNvSpPr txBox="1"/>
          <p:nvPr/>
        </p:nvSpPr>
        <p:spPr>
          <a:xfrm>
            <a:off x="217685" y="454930"/>
            <a:ext cx="516538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najednou jsem si uvědomil</a:t>
            </a:r>
            <a:r>
              <a:rPr lang="cs-CZ" b="1" dirty="0"/>
              <a:t> o co jde,</a:t>
            </a:r>
            <a:r>
              <a:rPr lang="es-ES" b="1" dirty="0"/>
              <a:t> co je špatně. </a:t>
            </a:r>
            <a:r>
              <a:rPr lang="cs-CZ" b="1" dirty="0"/>
              <a:t>Držela mne špatná ruka.</a:t>
            </a:r>
            <a:endParaRPr lang="es-ES" b="1" dirty="0"/>
          </a:p>
          <a:p>
            <a:r>
              <a:rPr lang="cs-CZ" b="1" dirty="0"/>
              <a:t>Nepatřila Ježíši, ale jeho protivníkovi</a:t>
            </a:r>
            <a:r>
              <a:rPr lang="es-ES" b="1" dirty="0"/>
              <a:t> </a:t>
            </a:r>
            <a:r>
              <a:rPr lang="cs-CZ" b="1" dirty="0"/>
              <a:t>A pak ta slova: „Jsi-li Syn Boží…“</a:t>
            </a:r>
            <a:r>
              <a:rPr lang="es-ES" b="1" dirty="0"/>
              <a:t>Teď </a:t>
            </a:r>
            <a:r>
              <a:rPr lang="es-ES" b="1" dirty="0" err="1"/>
              <a:t>padám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pokušení,</a:t>
            </a:r>
            <a:r>
              <a:rPr lang="cs-CZ" b="1" dirty="0"/>
              <a:t> Ďábel</a:t>
            </a:r>
            <a:r>
              <a:rPr lang="es-ES" b="1" dirty="0"/>
              <a:t> zkouší </a:t>
            </a:r>
            <a:r>
              <a:rPr lang="es-ES" b="1" dirty="0" err="1"/>
              <a:t>Ježíše</a:t>
            </a:r>
            <a:r>
              <a:rPr lang="es-ES" b="1" dirty="0"/>
              <a:t>.</a:t>
            </a:r>
          </a:p>
          <a:p>
            <a:r>
              <a:rPr lang="es-ES" b="1" dirty="0" err="1"/>
              <a:t>Kdy</a:t>
            </a:r>
            <a:r>
              <a:rPr lang="cs-CZ" b="1" dirty="0"/>
              <a:t>by</a:t>
            </a:r>
            <a:r>
              <a:rPr lang="es-ES" b="1" dirty="0"/>
              <a:t> mě proměn</a:t>
            </a:r>
            <a:r>
              <a:rPr lang="cs-CZ" b="1" dirty="0" err="1"/>
              <a:t>il</a:t>
            </a:r>
            <a:r>
              <a:rPr lang="es-ES" b="1" dirty="0"/>
              <a:t> v chléb, připou</a:t>
            </a:r>
            <a:r>
              <a:rPr lang="cs-CZ" b="1" dirty="0" err="1"/>
              <a:t>stil</a:t>
            </a:r>
            <a:r>
              <a:rPr lang="cs-CZ" b="1" dirty="0"/>
              <a:t> by</a:t>
            </a:r>
            <a:r>
              <a:rPr lang="es-ES" b="1" dirty="0"/>
              <a:t>, že existují určité pochybnosti, že by mohl být Božím dítětem, ale Ježíš</a:t>
            </a:r>
            <a:r>
              <a:rPr lang="cs-CZ" b="1" dirty="0"/>
              <a:t> o</a:t>
            </a:r>
            <a:r>
              <a:rPr lang="es-ES" b="1" dirty="0"/>
              <a:t> tom mluví velmi jasně a nepotřebuje mě proměnit v </a:t>
            </a:r>
            <a:r>
              <a:rPr lang="es-ES" b="1" dirty="0" err="1"/>
              <a:t>chléb</a:t>
            </a:r>
            <a:r>
              <a:rPr lang="es-ES" b="1" dirty="0"/>
              <a:t>.</a:t>
            </a:r>
          </a:p>
          <a:p>
            <a:r>
              <a:rPr lang="es-ES" b="1" dirty="0"/>
              <a:t>Ne, nebudu pokušením, nechci se stát chlebem a odmítám se stát </a:t>
            </a:r>
            <a:r>
              <a:rPr lang="es-ES" b="1" dirty="0" err="1"/>
              <a:t>chlebem</a:t>
            </a:r>
            <a:r>
              <a:rPr lang="es-ES" b="1" dirty="0"/>
              <a:t>.</a:t>
            </a:r>
          </a:p>
          <a:p>
            <a:r>
              <a:rPr lang="es-ES" b="1" dirty="0" err="1"/>
              <a:t>Tento</a:t>
            </a:r>
            <a:r>
              <a:rPr lang="es-ES" b="1" dirty="0"/>
              <a:t> kámen nechtěl být pokušením, chtěl naopak pokušení překonat, překonat ho</a:t>
            </a:r>
            <a:r>
              <a:rPr lang="cs-CZ" b="1" dirty="0"/>
              <a:t> s</a:t>
            </a:r>
            <a:r>
              <a:rPr lang="es-ES" b="1" dirty="0"/>
              <a:t> </a:t>
            </a:r>
            <a:r>
              <a:rPr lang="es-ES" b="1" dirty="0" err="1"/>
              <a:t>Ježíšem</a:t>
            </a:r>
            <a:r>
              <a:rPr lang="es-ES" b="1" dirty="0"/>
              <a:t>.</a:t>
            </a:r>
          </a:p>
          <a:p>
            <a:r>
              <a:rPr lang="es-ES" b="1" dirty="0" err="1"/>
              <a:t>Chtěl</a:t>
            </a:r>
            <a:r>
              <a:rPr lang="es-ES" b="1" dirty="0"/>
              <a:t> být pevný</a:t>
            </a:r>
            <a:r>
              <a:rPr lang="cs-CZ" b="1" dirty="0"/>
              <a:t>m</a:t>
            </a:r>
            <a:r>
              <a:rPr lang="es-ES" b="1" dirty="0"/>
              <a:t> k</a:t>
            </a:r>
            <a:r>
              <a:rPr lang="cs-CZ" b="1" dirty="0"/>
              <a:t>a</a:t>
            </a:r>
            <a:r>
              <a:rPr lang="es-ES" b="1" dirty="0"/>
              <a:t>men</a:t>
            </a:r>
            <a:r>
              <a:rPr lang="cs-CZ" b="1" dirty="0" err="1"/>
              <a:t>em</a:t>
            </a:r>
            <a:r>
              <a:rPr lang="es-ES" b="1" dirty="0"/>
              <a:t> – dovolte mi to říci – jako skála. </a:t>
            </a:r>
          </a:p>
        </p:txBody>
      </p:sp>
      <p:pic>
        <p:nvPicPr>
          <p:cNvPr id="2" name="Imagen 1" descr="Imagen que contiene exterior, persona, pájaro, parado&#10;&#10;Descripción generada automáticamente">
            <a:extLst>
              <a:ext uri="{FF2B5EF4-FFF2-40B4-BE49-F238E27FC236}">
                <a16:creationId xmlns:a16="http://schemas.microsoft.com/office/drawing/2014/main" id="{40698BDB-8B61-45E7-1824-32583FFBF8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0" r="13787"/>
          <a:stretch/>
        </p:blipFill>
        <p:spPr>
          <a:xfrm>
            <a:off x="5496128" y="272374"/>
            <a:ext cx="6515315" cy="63764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AEB13D-F8E4-CCBC-D78B-796584D13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48" y="4786961"/>
            <a:ext cx="2349007" cy="1764618"/>
          </a:xfrm>
          <a:prstGeom prst="round2DiagRect">
            <a:avLst>
              <a:gd name="adj1" fmla="val 48830"/>
              <a:gd name="adj2" fmla="val 2978"/>
            </a:avLst>
          </a:prstGeom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7213BC0-388A-BF2B-D781-50ADC02C1699}"/>
              </a:ext>
            </a:extLst>
          </p:cNvPr>
          <p:cNvSpPr txBox="1"/>
          <p:nvPr/>
        </p:nvSpPr>
        <p:spPr>
          <a:xfrm>
            <a:off x="2800378" y="4786476"/>
            <a:ext cx="29199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Tváří v tvář pokušení, </a:t>
            </a:r>
            <a:r>
              <a:rPr lang="cs-CZ" b="1" dirty="0"/>
              <a:t>buďte silní, t</a:t>
            </a:r>
            <a:r>
              <a:rPr lang="es-ES" b="1" dirty="0"/>
              <a:t>váří v tvář pokušení </a:t>
            </a:r>
            <a:r>
              <a:rPr lang="cs-CZ" b="1" dirty="0"/>
              <a:t>  </a:t>
            </a:r>
            <a:r>
              <a:rPr lang="es-ES" b="1" dirty="0"/>
              <a:t>se nevzdávejte; </a:t>
            </a:r>
            <a:r>
              <a:rPr lang="cs-CZ" b="1" dirty="0"/>
              <a:t>Nebuďte a</a:t>
            </a:r>
            <a:r>
              <a:rPr lang="es-ES" b="1" dirty="0"/>
              <a:t>ni </a:t>
            </a:r>
            <a:r>
              <a:rPr lang="cs-CZ" b="1" dirty="0"/>
              <a:t>vy </a:t>
            </a:r>
            <a:r>
              <a:rPr lang="es-ES" b="1" dirty="0"/>
              <a:t>pokušením pro ostatní. Když vidíme pokušení, pros Boha, aby</a:t>
            </a:r>
            <a:r>
              <a:rPr lang="cs-CZ" b="1" dirty="0"/>
              <a:t>s</a:t>
            </a:r>
            <a:r>
              <a:rPr lang="es-ES" b="1" dirty="0"/>
              <a:t> zůstal</a:t>
            </a:r>
            <a:r>
              <a:rPr lang="cs-CZ" b="1" dirty="0"/>
              <a:t> </a:t>
            </a:r>
            <a:r>
              <a:rPr lang="es-ES" b="1" dirty="0" err="1"/>
              <a:t>pevný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1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hombre parado enfrente de una pared de piedra&#10;&#10;Descripción generada automáticamente con confianza baja">
            <a:extLst>
              <a:ext uri="{FF2B5EF4-FFF2-40B4-BE49-F238E27FC236}">
                <a16:creationId xmlns:a16="http://schemas.microsoft.com/office/drawing/2014/main" id="{0B9CBCE5-BE29-BFFD-B3F6-E99EB5D7F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4" b="7796"/>
          <a:stretch/>
        </p:blipFill>
        <p:spPr>
          <a:xfrm>
            <a:off x="106679" y="0"/>
            <a:ext cx="83080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40A0FBF-063A-6F9D-F76A-911A32B1E746}"/>
              </a:ext>
            </a:extLst>
          </p:cNvPr>
          <p:cNvSpPr txBox="1"/>
          <p:nvPr/>
        </p:nvSpPr>
        <p:spPr>
          <a:xfrm>
            <a:off x="8549317" y="1620054"/>
            <a:ext cx="364268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1" dirty="0"/>
              <a:t>Je to kámen s nesplni</a:t>
            </a:r>
            <a:r>
              <a:rPr lang="cs-CZ" sz="2600" b="1" dirty="0"/>
              <a:t>-</a:t>
            </a:r>
            <a:r>
              <a:rPr lang="es-ES" sz="2600" b="1" dirty="0"/>
              <a:t>telným posláním. Tomuto kameni bylo přiděleno poslání, které nebylo možné </a:t>
            </a:r>
            <a:r>
              <a:rPr lang="es-ES" sz="2600" b="1" dirty="0" err="1"/>
              <a:t>splnit</a:t>
            </a:r>
            <a:r>
              <a:rPr lang="es-ES" sz="2600" b="1" dirty="0"/>
              <a:t>.</a:t>
            </a:r>
          </a:p>
          <a:p>
            <a:r>
              <a:rPr lang="es-ES" sz="2600" b="1" dirty="0" err="1"/>
              <a:t>Podívejme</a:t>
            </a:r>
            <a:r>
              <a:rPr lang="es-ES" sz="2600" b="1" dirty="0"/>
              <a:t> se proč: “</a:t>
            </a:r>
            <a:r>
              <a:rPr lang="cs-CZ" sz="2600" b="1" dirty="0"/>
              <a:t>a po-ložil je do svého nového hrobu, který </a:t>
            </a:r>
            <a:r>
              <a:rPr lang="es-ES" sz="2600" b="1" dirty="0"/>
              <a:t> </a:t>
            </a:r>
            <a:r>
              <a:rPr lang="cs-CZ" sz="2600" b="1" dirty="0"/>
              <a:t>měl vytesaný ve skále; ke vchodu do hro-</a:t>
            </a:r>
            <a:r>
              <a:rPr lang="cs-CZ" sz="2600" b="1" dirty="0" err="1"/>
              <a:t>bu</a:t>
            </a:r>
            <a:r>
              <a:rPr lang="cs-CZ" sz="2600" b="1" dirty="0"/>
              <a:t> </a:t>
            </a:r>
            <a:r>
              <a:rPr lang="es-ES" sz="2600" b="1" dirty="0"/>
              <a:t> p</a:t>
            </a:r>
            <a:r>
              <a:rPr lang="cs-CZ" sz="2600" b="1" dirty="0" err="1"/>
              <a:t>řivalil</a:t>
            </a:r>
            <a:r>
              <a:rPr lang="cs-CZ" sz="2600" b="1" dirty="0"/>
              <a:t> veliký kámen    a odešel</a:t>
            </a:r>
            <a:r>
              <a:rPr lang="es-ES" sz="2600" b="1" dirty="0"/>
              <a:t>” (Mato</a:t>
            </a:r>
            <a:r>
              <a:rPr lang="cs-CZ" sz="2600" b="1" dirty="0" err="1"/>
              <a:t>uš</a:t>
            </a:r>
            <a:r>
              <a:rPr lang="es-ES" sz="2600" b="1" dirty="0"/>
              <a:t> 27</a:t>
            </a:r>
            <a:r>
              <a:rPr lang="cs-CZ" sz="2600" b="1" dirty="0"/>
              <a:t>,</a:t>
            </a:r>
            <a:r>
              <a:rPr lang="es-ES" sz="2600" b="1" dirty="0"/>
              <a:t>60).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87DE1DC-92A3-B656-E000-4A055C4FC1A6}"/>
              </a:ext>
            </a:extLst>
          </p:cNvPr>
          <p:cNvGrpSpPr/>
          <p:nvPr/>
        </p:nvGrpSpPr>
        <p:grpSpPr>
          <a:xfrm>
            <a:off x="8383220" y="151359"/>
            <a:ext cx="3756229" cy="1426845"/>
            <a:chOff x="8656049" y="151359"/>
            <a:chExt cx="3112526" cy="1426845"/>
          </a:xfrm>
        </p:grpSpPr>
        <p:pic>
          <p:nvPicPr>
            <p:cNvPr id="9" name="Imagen 8" descr="Forma&#10;&#10;Descripción generada automáticamente">
              <a:extLst>
                <a:ext uri="{FF2B5EF4-FFF2-40B4-BE49-F238E27FC236}">
                  <a16:creationId xmlns:a16="http://schemas.microsoft.com/office/drawing/2014/main" id="{D12C77D2-E22C-4535-7BC9-07893B390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049" y="151359"/>
              <a:ext cx="3112526" cy="115173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CFD8E1B3-6AEB-EC6B-5507-4F2A1D828369}"/>
                </a:ext>
              </a:extLst>
            </p:cNvPr>
            <p:cNvSpPr txBox="1"/>
            <p:nvPr/>
          </p:nvSpPr>
          <p:spPr>
            <a:xfrm>
              <a:off x="8656049" y="193209"/>
              <a:ext cx="31125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Kámen</a:t>
              </a:r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cs-CZ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 </a:t>
              </a:r>
              <a:r>
                <a:rPr lang="es-E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nesplnitelným</a:t>
              </a:r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posláním</a:t>
              </a:r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
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4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07D460-015C-A987-33C3-296471FC22A7}"/>
              </a:ext>
            </a:extLst>
          </p:cNvPr>
          <p:cNvSpPr txBox="1"/>
          <p:nvPr/>
        </p:nvSpPr>
        <p:spPr>
          <a:xfrm>
            <a:off x="273996" y="301557"/>
            <a:ext cx="5744182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Zpočátku jsem si myslel, že mé poslání je jasné: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jsem jako dveře, které mají zavřít hrobku a zase ji otevřít,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když se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na ni 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někdo přijde podívat a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pak ji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zase ji zavřít. To znamená, že budu dveř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mi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, kamenn</a:t>
            </a:r>
            <a:r>
              <a:rPr lang="cs-CZ" b="1" dirty="0" err="1">
                <a:ea typeface="Arial" panose="020B0604020202020204" pitchFamily="34" charset="0"/>
                <a:cs typeface="Times New Roman" panose="02020603050405020304" pitchFamily="18" charset="0"/>
              </a:rPr>
              <a:t>ými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dveř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mi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, které se zavírají a </a:t>
            </a:r>
            <a:r>
              <a:rPr lang="es-ES" b="1" dirty="0" err="1">
                <a:ea typeface="Arial" panose="020B0604020202020204" pitchFamily="34" charset="0"/>
                <a:cs typeface="Times New Roman" panose="02020603050405020304" pitchFamily="18" charset="0"/>
              </a:rPr>
              <a:t>otevírají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Ten, který mi tento úkol zadal, se jmenuje Josef, byl znám jako Josef z Arimatie. Byl to bohatý muž, muž dobrých mravů, duchovní, který, když byl starší,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si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vytesal nový hrob. A já jsem byl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jeho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důležit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ou součástí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s-ES" b="1" dirty="0" err="1">
                <a:ea typeface="Arial" panose="020B0604020202020204" pitchFamily="34" charset="0"/>
                <a:cs typeface="Times New Roman" panose="02020603050405020304" pitchFamily="18" charset="0"/>
              </a:rPr>
              <a:t>Během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prací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Josefa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několikrát viděl Josefa z Arimatie a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už ho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dobře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znal.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Mám na mysli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jeho šéf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, t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oho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, kdo mu přidělil jeho </a:t>
            </a:r>
            <a:r>
              <a:rPr lang="es-ES" b="1" dirty="0" err="1">
                <a:ea typeface="Arial" panose="020B0604020202020204" pitchFamily="34" charset="0"/>
                <a:cs typeface="Times New Roman" panose="02020603050405020304" pitchFamily="18" charset="0"/>
              </a:rPr>
              <a:t>poslání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Za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chvíli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jsem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uviděl přicházet pohřební průvod a pomyslel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jsem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si: „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Teď nadešla moje chvíle – budou pohřbívat Jose-fa“.</a:t>
            </a:r>
            <a:endParaRPr lang="es-ES" b="1" dirty="0"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Ale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pak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mě překvapilo, když jsem viděl Josef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při</a:t>
            </a:r>
            <a:r>
              <a:rPr lang="cs-CZ" b="1" dirty="0" err="1">
                <a:ea typeface="Arial" panose="020B0604020202020204" pitchFamily="34" charset="0"/>
                <a:cs typeface="Times New Roman" panose="02020603050405020304" pitchFamily="18" charset="0"/>
              </a:rPr>
              <a:t>cházet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s průvodem. Pak jsem zjistil, že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přinášejí 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dalšího člověka, který se jmenoval Ježíš.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Právě toho sem měli pohřbít.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      A pak Josef vydal příkaz, aby odvalili kámen – tedy mne -  zavřeli hrob.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Řekl jsem si: "Právě jsem změnil sv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é poslání –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teď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 už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nepracuji pro Josefa, teď pracuji pro Ježíše. To je </a:t>
            </a:r>
            <a:r>
              <a:rPr lang="cs-CZ" b="1" dirty="0">
                <a:ea typeface="Arial" panose="020B0604020202020204" pitchFamily="34" charset="0"/>
                <a:cs typeface="Times New Roman" panose="02020603050405020304" pitchFamily="18" charset="0"/>
              </a:rPr>
              <a:t>senzace!</a:t>
            </a:r>
            <a:r>
              <a:rPr lang="es-ES" b="1" dirty="0">
                <a:ea typeface="Arial" panose="020B0604020202020204" pitchFamily="34" charset="0"/>
                <a:cs typeface="Times New Roman" panose="02020603050405020304" pitchFamily="18" charset="0"/>
              </a:rPr>
              <a:t> " 
</a:t>
            </a:r>
            <a:endParaRPr lang="es-ES" sz="1800" b="1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magen que contiene edificio, piedra, ventana, zoológico&#10;&#10;Descripción generada automáticamente">
            <a:extLst>
              <a:ext uri="{FF2B5EF4-FFF2-40B4-BE49-F238E27FC236}">
                <a16:creationId xmlns:a16="http://schemas.microsoft.com/office/drawing/2014/main" id="{1DBC8C3B-8A1B-5089-ED14-CC89B874D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78" y="301557"/>
            <a:ext cx="3736176" cy="28021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n 7" descr="Un grupo de personas en medio de un parque&#10;&#10;Descripción generada automáticamente con confianza media">
            <a:extLst>
              <a:ext uri="{FF2B5EF4-FFF2-40B4-BE49-F238E27FC236}">
                <a16:creationId xmlns:a16="http://schemas.microsoft.com/office/drawing/2014/main" id="{DC0BEE52-3E19-9442-2A34-FE9E75FF9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96" y="3390573"/>
            <a:ext cx="4221160" cy="31658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387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58614D-713D-A6C4-5FFD-4BB9794235A1}"/>
              </a:ext>
            </a:extLst>
          </p:cNvPr>
          <p:cNvSpPr txBox="1"/>
          <p:nvPr/>
        </p:nvSpPr>
        <p:spPr>
          <a:xfrm>
            <a:off x="165372" y="197346"/>
            <a:ext cx="61770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Jakmile se začal</a:t>
            </a:r>
            <a:r>
              <a:rPr lang="cs-CZ" b="1" dirty="0"/>
              <a:t>o </a:t>
            </a:r>
            <a:r>
              <a:rPr lang="cs-CZ" b="1" dirty="0" err="1"/>
              <a:t>stmíva</a:t>
            </a:r>
            <a:r>
              <a:rPr lang="es-ES" b="1" dirty="0"/>
              <a:t>t, situace se zkomplikovala, protože přede mě předstoupilo několik římských vojáků, několik farizeů, několik kněží a začali mě </a:t>
            </a:r>
            <a:r>
              <a:rPr lang="es-ES" b="1" dirty="0" err="1"/>
              <a:t>zapečetovat</a:t>
            </a:r>
            <a:r>
              <a:rPr lang="es-ES" b="1" dirty="0"/>
              <a:t>.</a:t>
            </a:r>
          </a:p>
          <a:p>
            <a:r>
              <a:rPr lang="es-ES" b="1" dirty="0" err="1"/>
              <a:t>Teď</a:t>
            </a:r>
            <a:r>
              <a:rPr lang="es-ES" b="1" dirty="0"/>
              <a:t> už jsem se nemohl hýbat, protože </a:t>
            </a:r>
            <a:r>
              <a:rPr lang="cs-CZ" b="1" dirty="0"/>
              <a:t>jinak bych povolil</a:t>
            </a:r>
            <a:r>
              <a:rPr lang="es-ES" b="1" dirty="0"/>
              <a:t> těsnění </a:t>
            </a:r>
            <a:r>
              <a:rPr lang="cs-CZ" b="1" dirty="0"/>
              <a:t>a otevřel hrob</a:t>
            </a:r>
            <a:r>
              <a:rPr lang="es-ES" b="1" dirty="0"/>
              <a:t>. Takže teď bylo mým úkolem sedět </a:t>
            </a:r>
            <a:r>
              <a:rPr lang="cs-CZ" b="1" dirty="0"/>
              <a:t>         </a:t>
            </a:r>
            <a:r>
              <a:rPr lang="es-ES" b="1" dirty="0"/>
              <a:t>v klidu. A nechali </a:t>
            </a:r>
            <a:r>
              <a:rPr lang="cs-CZ" b="1" dirty="0"/>
              <a:t>u mne</a:t>
            </a:r>
            <a:r>
              <a:rPr lang="es-ES" b="1" dirty="0"/>
              <a:t> několik stráží. Pomyslel jsem si: "Možná chtějí vědět, jestli to dělám dobře nebo špatně. No, </a:t>
            </a:r>
            <a:r>
              <a:rPr lang="cs-CZ" b="1" dirty="0"/>
              <a:t>   </a:t>
            </a:r>
            <a:r>
              <a:rPr lang="es-ES" b="1" dirty="0"/>
              <a:t>já tady, </a:t>
            </a:r>
            <a:r>
              <a:rPr lang="cs-CZ" b="1" dirty="0"/>
              <a:t>držím</a:t>
            </a:r>
            <a:r>
              <a:rPr lang="es-ES" b="1" dirty="0"/>
              <a:t>, nehýbu se, abych neporušil pečeť." Pak jsem </a:t>
            </a:r>
            <a:r>
              <a:rPr lang="cs-CZ" b="1" dirty="0"/>
              <a:t>    </a:t>
            </a:r>
            <a:r>
              <a:rPr lang="es-ES" b="1" dirty="0"/>
              <a:t>si uvědomil, že problém není v pohybu, problém byl v tom, že </a:t>
            </a:r>
            <a:r>
              <a:rPr lang="cs-CZ" b="1" dirty="0"/>
              <a:t> </a:t>
            </a:r>
            <a:r>
              <a:rPr lang="es-ES" b="1" dirty="0"/>
              <a:t>teď jsem nemusel nikoho pustit dovnitř a musel jsem zabránit tomu, aby</a:t>
            </a:r>
            <a:r>
              <a:rPr lang="cs-CZ" b="1" dirty="0"/>
              <a:t> se</a:t>
            </a:r>
            <a:r>
              <a:rPr lang="es-ES" b="1" dirty="0"/>
              <a:t> ten</a:t>
            </a:r>
            <a:r>
              <a:rPr lang="cs-CZ" b="1" dirty="0"/>
              <a:t>, kdo je</a:t>
            </a:r>
            <a:r>
              <a:rPr lang="es-ES" b="1" dirty="0"/>
              <a:t> uvnitř</a:t>
            </a:r>
            <a:r>
              <a:rPr lang="cs-CZ" b="1" dirty="0"/>
              <a:t>, dostal ven</a:t>
            </a:r>
            <a:r>
              <a:rPr lang="es-ES" b="1" dirty="0"/>
              <a:t>.
</a:t>
            </a:r>
          </a:p>
        </p:txBody>
      </p:sp>
      <p:pic>
        <p:nvPicPr>
          <p:cNvPr id="8" name="Imagen 7" descr="Imagen que contiene exterior, pasto, colorido, artículos&#10;&#10;Descripción generada automáticamente">
            <a:extLst>
              <a:ext uri="{FF2B5EF4-FFF2-40B4-BE49-F238E27FC236}">
                <a16:creationId xmlns:a16="http://schemas.microsoft.com/office/drawing/2014/main" id="{5DBA8B2B-47A4-7E86-4E52-CFBD1F85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23" y="3710152"/>
            <a:ext cx="3821892" cy="28664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3E1AF37-A446-0F65-E6C4-284D5D040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64" y="522953"/>
            <a:ext cx="4882159" cy="58120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37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58614D-713D-A6C4-5FFD-4BB9794235A1}"/>
              </a:ext>
            </a:extLst>
          </p:cNvPr>
          <p:cNvSpPr txBox="1"/>
          <p:nvPr/>
        </p:nvSpPr>
        <p:spPr>
          <a:xfrm>
            <a:off x="308646" y="363684"/>
            <a:ext cx="529184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to byla vskutku nesplnitelná mise, protože se náhle objevil anděl</a:t>
            </a:r>
            <a:r>
              <a:rPr lang="cs-CZ" b="1" dirty="0"/>
              <a:t>, nastalo</a:t>
            </a:r>
            <a:r>
              <a:rPr lang="es-ES" b="1" dirty="0"/>
              <a:t> zemětřesení</a:t>
            </a:r>
            <a:r>
              <a:rPr lang="cs-CZ" b="1" dirty="0"/>
              <a:t> a p</a:t>
            </a:r>
            <a:r>
              <a:rPr lang="es-ES" b="1" dirty="0"/>
              <a:t>ečeť </a:t>
            </a:r>
            <a:r>
              <a:rPr lang="cs-CZ" b="1" dirty="0"/>
              <a:t>se rozlomila</a:t>
            </a:r>
            <a:r>
              <a:rPr lang="es-ES" b="1" dirty="0"/>
              <a:t>. Anděl jen zvedl ruku a já jsem </a:t>
            </a:r>
            <a:r>
              <a:rPr lang="cs-CZ" b="1" dirty="0"/>
              <a:t>se pohnul</a:t>
            </a:r>
            <a:r>
              <a:rPr lang="es-ES" b="1" dirty="0"/>
              <a:t> a on se posadil na</a:t>
            </a:r>
            <a:r>
              <a:rPr lang="cs-CZ" b="1" dirty="0"/>
              <a:t> mne</a:t>
            </a:r>
            <a:r>
              <a:rPr lang="es-ES" b="1" dirty="0"/>
              <a:t>. Ne, ne, ale mým posláním je být v klidu. Nemohla jsem</a:t>
            </a:r>
            <a:r>
              <a:rPr lang="cs-CZ" b="1" dirty="0"/>
              <a:t> však zůstat</a:t>
            </a:r>
            <a:r>
              <a:rPr lang="es-ES" b="1" dirty="0"/>
              <a:t> v klidu, anděl mi řekl, abych se pohnula, a </a:t>
            </a:r>
            <a:r>
              <a:rPr lang="cs-CZ" b="1" dirty="0"/>
              <a:t>tak </a:t>
            </a:r>
            <a:r>
              <a:rPr lang="es-ES" b="1" dirty="0"/>
              <a:t>jsem se musel pohnout. Nemohl jsem nic jiného </a:t>
            </a:r>
            <a:r>
              <a:rPr lang="es-ES" b="1" dirty="0" err="1"/>
              <a:t>dělat</a:t>
            </a:r>
            <a:r>
              <a:rPr lang="es-ES" b="1" dirty="0"/>
              <a:t>.</a:t>
            </a:r>
          </a:p>
          <a:p>
            <a:r>
              <a:rPr lang="es-ES" b="1" dirty="0"/>
              <a:t>A teď... zabraň Ježíši, aby vyšel ven! Ježíš vyšel. </a:t>
            </a:r>
            <a:r>
              <a:rPr lang="cs-CZ" b="1" dirty="0"/>
              <a:t>A</a:t>
            </a:r>
            <a:r>
              <a:rPr lang="es-ES" b="1" dirty="0"/>
              <a:t> kdo </a:t>
            </a:r>
            <a:r>
              <a:rPr lang="cs-CZ" b="1" dirty="0"/>
              <a:t>měl za</a:t>
            </a:r>
            <a:r>
              <a:rPr lang="es-ES" b="1" dirty="0"/>
              <a:t>bráni</a:t>
            </a:r>
            <a:r>
              <a:rPr lang="cs-CZ" b="1" dirty="0"/>
              <a:t>t</a:t>
            </a:r>
            <a:r>
              <a:rPr lang="es-ES" b="1" dirty="0"/>
              <a:t> Ježíši, aby vyšel ven</a:t>
            </a:r>
            <a:r>
              <a:rPr lang="cs-CZ" b="1" dirty="0"/>
              <a:t> - jenomže</a:t>
            </a:r>
            <a:r>
              <a:rPr lang="es-ES" b="1" dirty="0"/>
              <a:t> já</a:t>
            </a:r>
            <a:r>
              <a:rPr lang="cs-CZ" b="1" dirty="0"/>
              <a:t> za to</a:t>
            </a:r>
            <a:r>
              <a:rPr lang="es-ES" b="1" dirty="0"/>
              <a:t> nemohl. </a:t>
            </a:r>
          </a:p>
          <a:p>
            <a:r>
              <a:rPr lang="es-ES" b="1" dirty="0" err="1"/>
              <a:t>Kámen</a:t>
            </a:r>
            <a:r>
              <a:rPr lang="es-ES" b="1" dirty="0"/>
              <a:t> nemohl zabránit Ježíšovi, aby vyšel ven. I my jsme kameny s nesplnitelným posláním. Ale pokud je Ježíš v nás, kdo Ho zastaví, aby vyšel ven? Co zabrání Ježíši, aby vyšel najevo v našich skutcích, v našich slovech, v našem způsobu </a:t>
            </a:r>
            <a:r>
              <a:rPr lang="es-ES" b="1" dirty="0" err="1"/>
              <a:t>myšlení</a:t>
            </a:r>
            <a:r>
              <a:rPr lang="es-ES" b="1" dirty="0"/>
              <a:t>?</a:t>
            </a:r>
          </a:p>
          <a:p>
            <a:r>
              <a:rPr lang="cs-CZ" b="1" dirty="0"/>
              <a:t>Pokud je </a:t>
            </a:r>
            <a:r>
              <a:rPr lang="es-ES" b="1" dirty="0"/>
              <a:t>Ježíš v nás, nemůžeme Ho umlčet. I když se nás snaží zesměšnit. Mohou se</a:t>
            </a:r>
            <a:r>
              <a:rPr lang="cs-CZ" b="1" dirty="0"/>
              <a:t> nám</a:t>
            </a:r>
            <a:r>
              <a:rPr lang="es-ES" b="1" dirty="0"/>
              <a:t> pokusit zabránit </a:t>
            </a:r>
            <a:r>
              <a:rPr lang="cs-CZ" b="1" dirty="0"/>
              <a:t> </a:t>
            </a:r>
            <a:r>
              <a:rPr lang="es-ES" b="1" dirty="0"/>
              <a:t>v rozhovoru. Zkoušeli to s mnoha lidmi, ale nemohou zabránit Ježíši, aby vyšel ven. A pokud vidíme nějaké překážky, pojďme je odstranit. Neexistuje žádná překážka, která by mohla způsobit, že</a:t>
            </a:r>
            <a:r>
              <a:rPr lang="cs-CZ" b="1" dirty="0"/>
              <a:t> se</a:t>
            </a:r>
            <a:r>
              <a:rPr lang="es-ES" b="1" dirty="0"/>
              <a:t> Ježíš </a:t>
            </a:r>
            <a:r>
              <a:rPr lang="cs-CZ" b="1" dirty="0"/>
              <a:t>projeví</a:t>
            </a:r>
            <a:r>
              <a:rPr lang="es-ES" b="1" dirty="0"/>
              <a:t> </a:t>
            </a:r>
            <a:r>
              <a:rPr lang="cs-CZ" b="1" dirty="0"/>
              <a:t>v na</a:t>
            </a:r>
            <a:r>
              <a:rPr lang="es-ES" b="1" dirty="0"/>
              <a:t>šich životech </a:t>
            </a:r>
            <a:r>
              <a:rPr lang="es-ES" b="1" dirty="0" err="1"/>
              <a:t>najevo</a:t>
            </a:r>
            <a:r>
              <a:rPr lang="es-ES" b="1" dirty="0"/>
              <a:t>.</a:t>
            </a:r>
          </a:p>
        </p:txBody>
      </p:sp>
      <p:pic>
        <p:nvPicPr>
          <p:cNvPr id="7" name="Imagen 6" descr="Dibujo de un hombre con una flor en la cabeza&#10;&#10;Descripción generada automáticamente con confianza baja">
            <a:extLst>
              <a:ext uri="{FF2B5EF4-FFF2-40B4-BE49-F238E27FC236}">
                <a16:creationId xmlns:a16="http://schemas.microsoft.com/office/drawing/2014/main" id="{F9112961-2438-BC0F-B1E4-93063C1D3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53" y="2962402"/>
            <a:ext cx="4783453" cy="35875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Hombre parado junto a un grupo de personas en una tienda&#10;&#10;Descripción generada automáticamente con confianza media">
            <a:extLst>
              <a:ext uri="{FF2B5EF4-FFF2-40B4-BE49-F238E27FC236}">
                <a16:creationId xmlns:a16="http://schemas.microsoft.com/office/drawing/2014/main" id="{8A4571C7-7030-2F63-B114-EDFDFE038D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6" r="12600"/>
          <a:stretch/>
        </p:blipFill>
        <p:spPr>
          <a:xfrm>
            <a:off x="9196172" y="197346"/>
            <a:ext cx="2457995" cy="24579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Pintura de un ave&#10;&#10;Descripción generada automáticamente con confianza baja">
            <a:extLst>
              <a:ext uri="{FF2B5EF4-FFF2-40B4-BE49-F238E27FC236}">
                <a16:creationId xmlns:a16="http://schemas.microsoft.com/office/drawing/2014/main" id="{2FA35DAC-6687-89A1-8E7A-B0A65EAD6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68" y="350876"/>
            <a:ext cx="3277327" cy="24579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68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dibujo de 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D75A932C-01C1-9459-AF9C-8279FA931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1" y="116632"/>
            <a:ext cx="4858140" cy="6624736"/>
          </a:xfrm>
          <a:prstGeom prst="rect">
            <a:avLst/>
          </a:prstGeom>
          <a:solidFill>
            <a:schemeClr val="accent2"/>
          </a:solidFill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3F1DC35-4F80-FFBD-D153-B9F3E4B9C1AB}"/>
              </a:ext>
            </a:extLst>
          </p:cNvPr>
          <p:cNvSpPr txBox="1"/>
          <p:nvPr/>
        </p:nvSpPr>
        <p:spPr>
          <a:xfrm>
            <a:off x="5178597" y="1597730"/>
            <a:ext cx="6888482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00" b="1" dirty="0"/>
              <a:t>Jákob utekl před svým bratrem, který ho chtěl zabít, a cestoval, dokud se nedostal do oblasti, kde žili jeho příbuzní. 
Tam se setkal s několika pastýři, kteří doufali, že budou moci napojit své ovce. “</a:t>
            </a:r>
            <a:r>
              <a:rPr lang="cs-CZ" sz="2100" b="1" dirty="0"/>
              <a:t>´Tu řekl: ´Ještě je jasný den, není čas shánět dobytek Napojte ovce a jděte pást´.</a:t>
            </a:r>
            <a:r>
              <a:rPr lang="es-ES" sz="2100" b="1" dirty="0"/>
              <a:t> </a:t>
            </a:r>
          </a:p>
          <a:p>
            <a:r>
              <a:rPr lang="cs-CZ" sz="2100" b="1" dirty="0"/>
              <a:t>Odpověděli: ´Nemůžeme, dokud  nebudou sehnána všechna stáda; pak odvalíme kámen z otvoru studny a napojíme ovce´</a:t>
            </a:r>
            <a:r>
              <a:rPr lang="es-ES" sz="2100" b="1" dirty="0"/>
              <a:t>” (</a:t>
            </a:r>
            <a:r>
              <a:rPr lang="cs-CZ" sz="2100" b="1" dirty="0"/>
              <a:t>1. Mojžíšova</a:t>
            </a:r>
            <a:r>
              <a:rPr lang="es-ES" sz="2100" b="1" dirty="0"/>
              <a:t> 29</a:t>
            </a:r>
            <a:r>
              <a:rPr lang="cs-CZ" sz="2100" b="1" dirty="0"/>
              <a:t>,</a:t>
            </a:r>
            <a:r>
              <a:rPr lang="es-ES" sz="2100" b="1" dirty="0"/>
              <a:t>7</a:t>
            </a:r>
            <a:r>
              <a:rPr lang="cs-CZ" sz="2100" b="1" dirty="0"/>
              <a:t>.</a:t>
            </a:r>
            <a:r>
              <a:rPr lang="es-ES" sz="2100" b="1" dirty="0"/>
              <a:t>8).</a:t>
            </a:r>
          </a:p>
          <a:p>
            <a:r>
              <a:rPr lang="es-ES" sz="2100" b="1" dirty="0"/>
              <a:t>“</a:t>
            </a:r>
            <a:r>
              <a:rPr lang="cs-CZ" sz="2100" b="1" dirty="0"/>
              <a:t>Když ještě s nimi rozmlouval</a:t>
            </a:r>
            <a:r>
              <a:rPr lang="es-ES" sz="2100" b="1" dirty="0"/>
              <a:t>,</a:t>
            </a:r>
            <a:r>
              <a:rPr lang="cs-CZ" sz="2100" b="1" dirty="0"/>
              <a:t> přišla</a:t>
            </a:r>
            <a:r>
              <a:rPr lang="es-ES" sz="2100" b="1" dirty="0"/>
              <a:t> R</a:t>
            </a:r>
            <a:r>
              <a:rPr lang="cs-CZ" sz="2100" b="1" dirty="0" err="1"/>
              <a:t>ách</a:t>
            </a:r>
            <a:r>
              <a:rPr lang="es-ES" sz="2100" b="1" dirty="0"/>
              <a:t>el </a:t>
            </a:r>
            <a:r>
              <a:rPr lang="cs-CZ" sz="2100" b="1" dirty="0"/>
              <a:t>s ovcemi</a:t>
            </a:r>
            <a:r>
              <a:rPr lang="es-ES" sz="2100" b="1" dirty="0"/>
              <a:t> s</a:t>
            </a:r>
            <a:r>
              <a:rPr lang="cs-CZ" sz="2100" b="1" dirty="0" err="1"/>
              <a:t>vého</a:t>
            </a:r>
            <a:r>
              <a:rPr lang="cs-CZ" sz="2100" b="1" dirty="0"/>
              <a:t> otce; byla totiž pastýřka. Jakmile </a:t>
            </a:r>
            <a:r>
              <a:rPr lang="es-ES" sz="2100" b="1" dirty="0"/>
              <a:t>J</a:t>
            </a:r>
            <a:r>
              <a:rPr lang="cs-CZ" sz="2100" b="1" dirty="0" err="1"/>
              <a:t>ák</a:t>
            </a:r>
            <a:r>
              <a:rPr lang="es-ES" sz="2100" b="1" dirty="0"/>
              <a:t>ob </a:t>
            </a:r>
            <a:r>
              <a:rPr lang="cs-CZ" sz="2100" b="1" dirty="0"/>
              <a:t>u</a:t>
            </a:r>
            <a:r>
              <a:rPr lang="es-ES" sz="2100" b="1" dirty="0"/>
              <a:t>vi</a:t>
            </a:r>
            <a:r>
              <a:rPr lang="cs-CZ" sz="2100" b="1" dirty="0"/>
              <a:t>děl</a:t>
            </a:r>
            <a:r>
              <a:rPr lang="es-ES" sz="2100" b="1" dirty="0"/>
              <a:t> R</a:t>
            </a:r>
            <a:r>
              <a:rPr lang="cs-CZ" sz="2100" b="1" dirty="0" err="1"/>
              <a:t>áche</a:t>
            </a:r>
            <a:r>
              <a:rPr lang="es-ES" sz="2100" b="1" dirty="0"/>
              <a:t>l, d</a:t>
            </a:r>
            <a:r>
              <a:rPr lang="cs-CZ" sz="2100" b="1" dirty="0"/>
              <a:t>c</a:t>
            </a:r>
            <a:r>
              <a:rPr lang="es-ES" sz="2100" b="1" dirty="0"/>
              <a:t>e</a:t>
            </a:r>
            <a:r>
              <a:rPr lang="cs-CZ" sz="2100" b="1" dirty="0" err="1"/>
              <a:t>ru</a:t>
            </a:r>
            <a:r>
              <a:rPr lang="es-ES" sz="2100" b="1" dirty="0"/>
              <a:t> L</a:t>
            </a:r>
            <a:r>
              <a:rPr lang="cs-CZ" sz="2100" b="1" dirty="0"/>
              <a:t>á</a:t>
            </a:r>
            <a:r>
              <a:rPr lang="es-ES" sz="2100" b="1" dirty="0"/>
              <a:t>b</a:t>
            </a:r>
            <a:r>
              <a:rPr lang="cs-CZ" sz="2100" b="1" dirty="0"/>
              <a:t>a</a:t>
            </a:r>
            <a:r>
              <a:rPr lang="es-ES" sz="2100" b="1" dirty="0"/>
              <a:t>n</a:t>
            </a:r>
            <a:r>
              <a:rPr lang="cs-CZ" sz="2100" b="1" dirty="0"/>
              <a:t>a, bratra své</a:t>
            </a:r>
            <a:r>
              <a:rPr lang="es-ES" sz="2100" b="1" dirty="0"/>
              <a:t> </a:t>
            </a:r>
            <a:r>
              <a:rPr lang="cs-CZ" sz="2100" b="1" dirty="0"/>
              <a:t>matky, a jeho ovce, přistoupil, odvalil  kámen z otvoru studny a napojil </a:t>
            </a:r>
            <a:r>
              <a:rPr lang="cs-CZ" sz="2100" b="1" dirty="0" err="1"/>
              <a:t>ovc</a:t>
            </a:r>
            <a:r>
              <a:rPr lang="es-ES" sz="2100" b="1" dirty="0"/>
              <a:t>e L</a:t>
            </a:r>
            <a:r>
              <a:rPr lang="cs-CZ" sz="2100" b="1" dirty="0"/>
              <a:t>á</a:t>
            </a:r>
            <a:r>
              <a:rPr lang="es-ES" sz="2100" b="1" dirty="0"/>
              <a:t>b</a:t>
            </a:r>
            <a:r>
              <a:rPr lang="cs-CZ" sz="2100" b="1" dirty="0"/>
              <a:t>a</a:t>
            </a:r>
            <a:r>
              <a:rPr lang="es-ES" sz="2100" b="1" dirty="0"/>
              <a:t>n</a:t>
            </a:r>
            <a:r>
              <a:rPr lang="cs-CZ" sz="2100" b="1" dirty="0"/>
              <a:t>, bratra své matky</a:t>
            </a:r>
            <a:r>
              <a:rPr lang="es-ES" sz="2100" b="1" dirty="0"/>
              <a:t>” (</a:t>
            </a:r>
            <a:r>
              <a:rPr lang="cs-CZ" sz="2100" b="1" dirty="0"/>
              <a:t>1. Mojžíšova</a:t>
            </a:r>
            <a:r>
              <a:rPr lang="es-ES" sz="2100" b="1" dirty="0"/>
              <a:t> 29</a:t>
            </a:r>
            <a:r>
              <a:rPr lang="cs-CZ" sz="2100" b="1" dirty="0"/>
              <a:t>,</a:t>
            </a:r>
            <a:r>
              <a:rPr lang="es-ES" sz="2100" b="1" dirty="0"/>
              <a:t>9</a:t>
            </a:r>
            <a:r>
              <a:rPr lang="cs-CZ" sz="2100" b="1" dirty="0"/>
              <a:t>.</a:t>
            </a:r>
            <a:r>
              <a:rPr lang="es-ES" sz="2100" b="1" dirty="0"/>
              <a:t>10).</a:t>
            </a:r>
          </a:p>
          <a:p>
            <a:r>
              <a:rPr lang="es-ES" sz="2100" b="1" dirty="0" err="1"/>
              <a:t>Jákob</a:t>
            </a:r>
            <a:r>
              <a:rPr lang="es-ES" sz="2100" b="1" dirty="0"/>
              <a:t> tedy odstranil tento překážející kámen, aby ovce jeho budoucí ženy mohly </a:t>
            </a:r>
            <a:r>
              <a:rPr lang="es-ES" sz="2100" b="1" dirty="0" err="1"/>
              <a:t>pít</a:t>
            </a:r>
            <a:r>
              <a:rPr lang="es-ES" sz="2100" b="1" dirty="0"/>
              <a:t>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D70A17C-FDFE-7F90-2D21-2AC0E288F8A9}"/>
              </a:ext>
            </a:extLst>
          </p:cNvPr>
          <p:cNvGrpSpPr/>
          <p:nvPr/>
        </p:nvGrpSpPr>
        <p:grpSpPr>
          <a:xfrm>
            <a:off x="5027255" y="0"/>
            <a:ext cx="6851520" cy="1533464"/>
            <a:chOff x="5027255" y="0"/>
            <a:chExt cx="6851520" cy="153346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998BD34-E2F0-B0DE-663C-5024FEB11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7255" y="0"/>
              <a:ext cx="6851520" cy="153346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E50F96-E139-DB0A-C3E8-6D39E219A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320456"/>
              <a:ext cx="5342094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Kameny, které překážejí
</a:t>
              </a:r>
              <a:r>
                <a:rPr kumimoji="0" lang="cs-CZ" sz="2000" b="1" i="0" u="none" strike="noStrike" cap="none" normalizeH="0" baseline="0" dirty="0">
                  <a:ln>
                    <a:noFill/>
                  </a:ln>
                  <a:solidFill>
                    <a:srgbClr val="D8C6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1. Mojžíšova</a:t>
              </a:r>
              <a:r>
                <a:rPr kumimoji="0" lang="es-ES" sz="2000" b="1" i="0" u="none" strike="noStrike" cap="none" normalizeH="0" baseline="0" dirty="0">
                  <a:ln>
                    <a:noFill/>
                  </a:ln>
                  <a:solidFill>
                    <a:srgbClr val="D8C6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 29</a:t>
              </a:r>
              <a:r>
                <a:rPr kumimoji="0" lang="cs-CZ" sz="2000" b="1" i="0" u="none" strike="noStrike" cap="none" normalizeH="0" baseline="0" dirty="0">
                  <a:ln>
                    <a:noFill/>
                  </a:ln>
                  <a:solidFill>
                    <a:srgbClr val="D8C6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,</a:t>
              </a:r>
              <a:r>
                <a:rPr kumimoji="0" lang="es-ES" sz="2000" b="1" i="0" u="none" strike="noStrike" cap="none" normalizeH="0" baseline="0" dirty="0">
                  <a:ln>
                    <a:noFill/>
                  </a:ln>
                  <a:solidFill>
                    <a:srgbClr val="D8C6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10</a:t>
              </a:r>
              <a:r>
                <a:rPr kumimoji="0" lang="es-ES" sz="1050" b="0" i="0" u="none" strike="noStrike" cap="none" normalizeH="0" baseline="0" dirty="0">
                  <a:ln>
                    <a:noFill/>
                  </a:ln>
                  <a:solidFill>
                    <a:srgbClr val="D8C6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endParaRPr kumimoji="0" lang="es-ES" sz="2400" b="0" i="0" u="none" strike="noStrike" cap="none" normalizeH="0" baseline="0" dirty="0">
                <a:ln>
                  <a:noFill/>
                </a:ln>
                <a:solidFill>
                  <a:srgbClr val="D8C6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9E2DBDB-BA89-BC95-007B-85DEF1C57DF3}"/>
                </a:ext>
              </a:extLst>
            </p:cNvPr>
            <p:cNvSpPr txBox="1"/>
            <p:nvPr/>
          </p:nvSpPr>
          <p:spPr>
            <a:xfrm>
              <a:off x="5507477" y="0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B0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ontaña de piedras&#10;&#10;Descripción generada automáticamente">
            <a:extLst>
              <a:ext uri="{FF2B5EF4-FFF2-40B4-BE49-F238E27FC236}">
                <a16:creationId xmlns:a16="http://schemas.microsoft.com/office/drawing/2014/main" id="{03914B47-F2A0-51C0-0B0A-C9516FDA1A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71"/>
          <a:stretch/>
        </p:blipFill>
        <p:spPr>
          <a:xfrm>
            <a:off x="3395063" y="210010"/>
            <a:ext cx="8714423" cy="6549752"/>
          </a:xfrm>
          <a:prstGeom prst="snip2DiagRect">
            <a:avLst>
              <a:gd name="adj1" fmla="val 2888"/>
              <a:gd name="adj2" fmla="val 10248"/>
            </a:avLst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39000">
                  <a:srgbClr val="CC8266"/>
                </a:gs>
                <a:gs pos="25000">
                  <a:srgbClr val="6ACBFF"/>
                </a:gs>
                <a:gs pos="0">
                  <a:srgbClr val="6ACBFF"/>
                </a:gs>
                <a:gs pos="65000">
                  <a:srgbClr val="CC8266"/>
                </a:gs>
                <a:gs pos="75000">
                  <a:schemeClr val="accent6">
                    <a:lumMod val="5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A5ECBDB-CF24-8D04-1972-D847CCF9F037}"/>
              </a:ext>
            </a:extLst>
          </p:cNvPr>
          <p:cNvSpPr txBox="1"/>
          <p:nvPr/>
        </p:nvSpPr>
        <p:spPr>
          <a:xfrm>
            <a:off x="87550" y="19455"/>
            <a:ext cx="3054483" cy="681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/>
              <a:t>Můžeme být živými kameny, užitečnými kameny, kameny, které mají jako tyto toto, co je třeba k tomu, abychom stáli pevně, zvítězili, odpustili a vydávali </a:t>
            </a:r>
            <a:r>
              <a:rPr lang="es-ES" sz="1900" b="1" dirty="0" err="1"/>
              <a:t>svědectví</a:t>
            </a:r>
            <a:r>
              <a:rPr lang="es-ES" sz="1900" b="1" dirty="0"/>
              <a:t>.</a:t>
            </a:r>
          </a:p>
          <a:p>
            <a:r>
              <a:rPr lang="cs-CZ" sz="1900" b="1" dirty="0"/>
              <a:t>V</a:t>
            </a:r>
            <a:r>
              <a:rPr lang="es-ES" sz="1900" b="1" dirty="0"/>
              <a:t> 1</a:t>
            </a:r>
            <a:r>
              <a:rPr lang="cs-CZ" sz="1900" b="1" dirty="0"/>
              <a:t>. listě</a:t>
            </a:r>
            <a:r>
              <a:rPr lang="es-ES" sz="1900" b="1" dirty="0"/>
              <a:t> Pe</a:t>
            </a:r>
            <a:r>
              <a:rPr lang="cs-CZ" sz="1900" b="1" dirty="0"/>
              <a:t>t</a:t>
            </a:r>
            <a:r>
              <a:rPr lang="es-ES" sz="1900" b="1" dirty="0"/>
              <a:t>r</a:t>
            </a:r>
            <a:r>
              <a:rPr lang="cs-CZ" sz="1900" b="1" dirty="0" err="1"/>
              <a:t>ově</a:t>
            </a:r>
            <a:r>
              <a:rPr lang="es-ES" sz="1900" b="1" dirty="0"/>
              <a:t> 2</a:t>
            </a:r>
            <a:r>
              <a:rPr lang="cs-CZ" sz="1900" b="1" dirty="0"/>
              <a:t>,</a:t>
            </a:r>
            <a:r>
              <a:rPr lang="es-ES" sz="1900" b="1" dirty="0"/>
              <a:t>4</a:t>
            </a:r>
            <a:r>
              <a:rPr lang="cs-CZ" sz="1900" b="1" dirty="0"/>
              <a:t> čteme</a:t>
            </a:r>
            <a:r>
              <a:rPr lang="es-ES" sz="1900" b="1" dirty="0"/>
              <a:t>: “</a:t>
            </a:r>
            <a:r>
              <a:rPr lang="cs-CZ" sz="1900" b="1" dirty="0"/>
              <a:t>Přicházejte tedy  k němu</a:t>
            </a:r>
            <a:r>
              <a:rPr lang="es-ES" sz="1900" b="1" dirty="0"/>
              <a:t> [Je</a:t>
            </a:r>
            <a:r>
              <a:rPr lang="cs-CZ" sz="1900" b="1" dirty="0" err="1"/>
              <a:t>žíši</a:t>
            </a:r>
            <a:r>
              <a:rPr lang="es-ES" sz="1900" b="1" dirty="0"/>
              <a:t>], </a:t>
            </a:r>
            <a:r>
              <a:rPr lang="cs-CZ" sz="1900" b="1" dirty="0"/>
              <a:t>kameni živému, jenž od lidí byl zavržen, ale před Bohem je ´vyvolený a </a:t>
            </a:r>
            <a:r>
              <a:rPr lang="cs-CZ" sz="1900" b="1" dirty="0" err="1"/>
              <a:t>vzác</a:t>
            </a:r>
            <a:r>
              <a:rPr lang="cs-CZ" sz="1900" b="1" dirty="0"/>
              <a:t>-ný´</a:t>
            </a:r>
            <a:r>
              <a:rPr lang="es-ES" sz="1900" b="1" dirty="0"/>
              <a:t>”. </a:t>
            </a:r>
          </a:p>
          <a:p>
            <a:r>
              <a:rPr lang="es-ES" sz="1900" b="1" dirty="0" err="1"/>
              <a:t>Staneme</a:t>
            </a:r>
            <a:r>
              <a:rPr lang="es-ES" sz="1900" b="1" dirty="0"/>
              <a:t> se užitečnými kameny, přiblížíme-li se</a:t>
            </a:r>
            <a:r>
              <a:rPr lang="cs-CZ" sz="1900" b="1" dirty="0"/>
              <a:t>          </a:t>
            </a:r>
            <a:r>
              <a:rPr lang="es-ES" sz="1900" b="1" dirty="0"/>
              <a:t> k živému Kameni, kterým je Ježíš. Apoštol Petr dále říká </a:t>
            </a:r>
            <a:r>
              <a:rPr lang="cs-CZ" sz="1900" b="1" dirty="0"/>
              <a:t>   </a:t>
            </a:r>
            <a:r>
              <a:rPr lang="es-ES" sz="1900" b="1" dirty="0"/>
              <a:t>v</a:t>
            </a:r>
            <a:r>
              <a:rPr lang="cs-CZ" sz="1900" b="1" dirty="0"/>
              <a:t> pátém</a:t>
            </a:r>
            <a:r>
              <a:rPr lang="es-ES" sz="1900" b="1" dirty="0"/>
              <a:t> ver</a:t>
            </a:r>
            <a:r>
              <a:rPr lang="cs-CZ" sz="1900" b="1" dirty="0" err="1"/>
              <a:t>ši</a:t>
            </a:r>
            <a:r>
              <a:rPr lang="es-ES" sz="1900" b="1" dirty="0"/>
              <a:t>: “</a:t>
            </a:r>
            <a:r>
              <a:rPr lang="cs-CZ" sz="1900" b="1" dirty="0"/>
              <a:t>I vy buďte živými kameny, z nichž se staví duchovní dům, abyste byli svatým kněžstvem a při-</a:t>
            </a:r>
            <a:r>
              <a:rPr lang="cs-CZ" sz="1900" b="1" dirty="0" err="1"/>
              <a:t>nášeli</a:t>
            </a:r>
            <a:r>
              <a:rPr lang="cs-CZ" sz="1900" b="1" dirty="0"/>
              <a:t> duchovní oběti, milé Bohu pro Ježíše Krista</a:t>
            </a:r>
            <a:r>
              <a:rPr lang="es-ES" sz="1900" b="1" dirty="0"/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42701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AD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9FD02F-DDBF-4E90-4C02-4AE422BDF0B4}"/>
              </a:ext>
            </a:extLst>
          </p:cNvPr>
          <p:cNvSpPr txBox="1"/>
          <p:nvPr/>
        </p:nvSpPr>
        <p:spPr>
          <a:xfrm>
            <a:off x="7204953" y="365511"/>
            <a:ext cx="491779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Petr se neomezuje na to, že nám říká, abychom přišli k Ježíši, živému kameni, ale zve nás, abychom byli živými kameny, které společně tvoří tělo: církev. </a:t>
            </a:r>
          </a:p>
          <a:p>
            <a:r>
              <a:rPr lang="es-ES" b="1" dirty="0" err="1"/>
              <a:t>Nejsme</a:t>
            </a:r>
            <a:r>
              <a:rPr lang="es-ES" b="1" dirty="0"/>
              <a:t> sami, jsme jednotní. Jsme různé kameny, některé mají jednu velikost, jiné jinou; některé jsou užitečnější, jiné zřejmě méně; Každý z nich má své místo a své poslání. </a:t>
            </a:r>
          </a:p>
          <a:p>
            <a:r>
              <a:rPr lang="es-ES" b="1" dirty="0" err="1"/>
              <a:t>Všichni</a:t>
            </a:r>
            <a:r>
              <a:rPr lang="es-ES" b="1" dirty="0"/>
              <a:t> dohromady tvoří jeden celek. Ale my netvoříme jednotu jen proto, abychom tu byli církví, je tu něco jiného. </a:t>
            </a:r>
          </a:p>
          <a:p>
            <a:r>
              <a:rPr lang="es-ES" b="1" dirty="0"/>
              <a:t>V knize „</a:t>
            </a:r>
            <a:r>
              <a:rPr lang="cs-CZ" b="1" dirty="0"/>
              <a:t>Výchova dětí</a:t>
            </a:r>
            <a:r>
              <a:rPr lang="es-ES" b="1" dirty="0"/>
              <a:t>" Ellen Whiteová říká: "Nyní jsme v Boží dílně. Mnozí z nás jsou hrubé kameny přímo z lomu. Ale když cítíme vliv Božího slova, každá nedokonalost mizí a my jsme připraveni zářit jako živé kameny v nebeském chrámu, kde se budeme stýkat nejen se svatými anděly, ale i se samotným králem nebes" (EGW: Výchova dětí, strana 69</a:t>
            </a:r>
            <a:r>
              <a:rPr lang="cs-CZ" b="1" dirty="0"/>
              <a:t> – neoficiální překlad Ivo Kapec</a:t>
            </a:r>
            <a:r>
              <a:rPr lang="es-ES" b="1" dirty="0"/>
              <a:t>).</a:t>
            </a:r>
          </a:p>
          <a:p>
            <a:r>
              <a:rPr lang="es-ES" b="1" dirty="0" err="1"/>
              <a:t>Pokud</a:t>
            </a:r>
            <a:r>
              <a:rPr lang="es-ES" b="1" dirty="0"/>
              <a:t> se zde staneme živými kameny, budeme součástí nebeského chrámu, budeme před naším nebeským Králem.</a:t>
            </a:r>
          </a:p>
        </p:txBody>
      </p:sp>
      <p:pic>
        <p:nvPicPr>
          <p:cNvPr id="2" name="Imagen 1" descr="Un grupo de personas posando para una foto en un pared&#10;&#10;Descripción generada automáticamente con confianza baja">
            <a:extLst>
              <a:ext uri="{FF2B5EF4-FFF2-40B4-BE49-F238E27FC236}">
                <a16:creationId xmlns:a16="http://schemas.microsoft.com/office/drawing/2014/main" id="{15580A45-07E0-3469-885D-771F7469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r="8701"/>
          <a:stretch/>
        </p:blipFill>
        <p:spPr>
          <a:xfrm>
            <a:off x="0" y="0"/>
            <a:ext cx="7118562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15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9FD02F-DDBF-4E90-4C02-4AE422BDF0B4}"/>
              </a:ext>
            </a:extLst>
          </p:cNvPr>
          <p:cNvSpPr txBox="1"/>
          <p:nvPr/>
        </p:nvSpPr>
        <p:spPr>
          <a:xfrm>
            <a:off x="197796" y="199816"/>
            <a:ext cx="643646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Text z „</a:t>
            </a:r>
            <a:r>
              <a:rPr lang="cs-CZ" b="1" dirty="0"/>
              <a:t>Vybraných poselství</a:t>
            </a:r>
            <a:r>
              <a:rPr lang="es-ES" b="1" dirty="0"/>
              <a:t>„</a:t>
            </a:r>
            <a:r>
              <a:rPr lang="cs-CZ" b="1" dirty="0"/>
              <a:t> Ellen G. Whiteové</a:t>
            </a:r>
            <a:r>
              <a:rPr lang="es-ES" b="1" dirty="0"/>
              <a:t> shrnuje poselství této </a:t>
            </a:r>
            <a:r>
              <a:rPr lang="es-ES" b="1" dirty="0" err="1"/>
              <a:t>prezentace</a:t>
            </a:r>
            <a:r>
              <a:rPr lang="es-ES" b="1" dirty="0"/>
              <a:t>.</a:t>
            </a:r>
          </a:p>
          <a:p>
            <a:r>
              <a:rPr lang="es-ES" b="1" dirty="0" err="1"/>
              <a:t>Bůh</a:t>
            </a:r>
            <a:r>
              <a:rPr lang="es-ES" b="1" dirty="0"/>
              <a:t> mi předkládá toto varování jako zvláště nezbytné pro vaše blaho. Miluje vás nesmírnou láskou. Milujte své bratry a sestry </a:t>
            </a:r>
            <a:r>
              <a:rPr lang="cs-CZ" b="1" dirty="0"/>
              <a:t>  </a:t>
            </a:r>
            <a:r>
              <a:rPr lang="es-ES" b="1" dirty="0"/>
              <a:t>ve víře a pracujte s nimi se stejným cílem, jako On pracuje s vámi. Jeho církev na zemi má před světem nabývat božských rozměrů jako chrám postavený z živých kamenů, z nichž každý odráží světlo. Musí to být světlo světa, jako město sedící na hoře, kterou nelze skrýt. Je postaven z kamenů umístěných vedle sebe, které se navzájem přizpůsobují a tvoří pevnou a pevnou budovu. Ne vše</a:t>
            </a:r>
            <a:r>
              <a:rPr lang="cs-CZ" b="1" dirty="0"/>
              <a:t>-</a:t>
            </a:r>
            <a:r>
              <a:rPr lang="es-ES" b="1" dirty="0"/>
              <a:t>chny kameny mají stejný tvar. Některé jsou velké, některé malé, ale každý musí zaujmout své místo. A hodnota každého kamene </a:t>
            </a:r>
            <a:r>
              <a:rPr lang="cs-CZ" b="1" dirty="0"/>
              <a:t> </a:t>
            </a:r>
            <a:r>
              <a:rPr lang="es-ES" b="1" dirty="0"/>
              <a:t>je určena světlem, které odráží. Takový je Boží plán. Přeje si, aby všichni, kdo pro Něho pracují, zaujali své určené místo v díle pro tuto dobu.” </a:t>
            </a:r>
            <a:r>
              <a:rPr lang="cs-CZ" b="1" dirty="0"/>
              <a:t> (GW: Vybraná poselství, svazek 2, strana</a:t>
            </a:r>
            <a:r>
              <a:rPr lang="es-ES" b="1" dirty="0"/>
              <a:t> 90. </a:t>
            </a:r>
            <a:r>
              <a:rPr lang="cs-CZ" b="1" dirty="0"/>
              <a:t>)</a:t>
            </a:r>
            <a:endParaRPr lang="es-ES" b="1" dirty="0"/>
          </a:p>
          <a:p>
            <a:r>
              <a:rPr lang="es-ES" b="1" dirty="0" err="1"/>
              <a:t>Pokud</a:t>
            </a:r>
            <a:r>
              <a:rPr lang="es-ES" b="1" dirty="0"/>
              <a:t> stále ještě nezná</a:t>
            </a:r>
            <a:r>
              <a:rPr lang="cs-CZ" b="1" dirty="0"/>
              <a:t>š</a:t>
            </a:r>
            <a:r>
              <a:rPr lang="es-ES" b="1" dirty="0"/>
              <a:t> své určené místo, požádej</a:t>
            </a:r>
            <a:r>
              <a:rPr lang="cs-CZ" b="1" dirty="0"/>
              <a:t> </a:t>
            </a:r>
            <a:r>
              <a:rPr lang="es-ES" b="1" dirty="0"/>
              <a:t>Pána, aby ti ho ukázal. Možná si myslí</a:t>
            </a:r>
            <a:r>
              <a:rPr lang="cs-CZ" b="1" dirty="0"/>
              <a:t>š</a:t>
            </a:r>
            <a:r>
              <a:rPr lang="es-ES" b="1" dirty="0"/>
              <a:t>, že</a:t>
            </a:r>
            <a:r>
              <a:rPr lang="cs-CZ" b="1" dirty="0"/>
              <a:t>nevyčníváš z řady a to ti stačí.</a:t>
            </a:r>
            <a:r>
              <a:rPr lang="es-ES" b="1" dirty="0"/>
              <a:t> Ale Pán má pro tebe</a:t>
            </a:r>
            <a:r>
              <a:rPr lang="cs-CZ" b="1" dirty="0"/>
              <a:t> i tam nachystanou práci.</a:t>
            </a:r>
            <a:r>
              <a:rPr lang="es-ES" b="1" dirty="0"/>
              <a:t> </a:t>
            </a:r>
          </a:p>
          <a:p>
            <a:r>
              <a:rPr lang="es-ES" b="1" dirty="0" err="1"/>
              <a:t>Pokud</a:t>
            </a:r>
            <a:r>
              <a:rPr lang="es-ES" b="1" dirty="0"/>
              <a:t> js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cs-CZ" b="1" dirty="0"/>
              <a:t>je dosud nezjistil</a:t>
            </a:r>
            <a:r>
              <a:rPr lang="es-ES" b="1" dirty="0"/>
              <a:t>, </a:t>
            </a:r>
            <a:r>
              <a:rPr lang="cs-CZ" b="1" dirty="0"/>
              <a:t>zaměř</a:t>
            </a:r>
            <a:r>
              <a:rPr lang="es-ES" b="1" dirty="0"/>
              <a:t> se na to! </a:t>
            </a:r>
            <a:r>
              <a:rPr lang="cs-CZ" b="1" dirty="0"/>
              <a:t>N</a:t>
            </a:r>
            <a:r>
              <a:rPr lang="es-ES" b="1" dirty="0"/>
              <a:t>eboť js</a:t>
            </a:r>
            <a:r>
              <a:rPr lang="cs-CZ" b="1" dirty="0"/>
              <a:t>i</a:t>
            </a:r>
            <a:r>
              <a:rPr lang="es-ES" b="1" dirty="0"/>
              <a:t> živý</a:t>
            </a:r>
            <a:r>
              <a:rPr lang="cs-CZ" b="1" dirty="0"/>
              <a:t>m</a:t>
            </a:r>
            <a:r>
              <a:rPr lang="es-ES" b="1" dirty="0"/>
              <a:t> k</a:t>
            </a:r>
            <a:r>
              <a:rPr lang="cs-CZ" b="1" dirty="0"/>
              <a:t>a</a:t>
            </a:r>
            <a:r>
              <a:rPr lang="es-ES" b="1" dirty="0"/>
              <a:t>men</a:t>
            </a:r>
            <a:r>
              <a:rPr lang="cs-CZ" b="1" dirty="0" err="1"/>
              <a:t>em</a:t>
            </a:r>
            <a:r>
              <a:rPr lang="es-ES" b="1" dirty="0"/>
              <a:t>, který září v církvi a bude zářit v Božím lidu po celou </a:t>
            </a:r>
            <a:r>
              <a:rPr lang="es-ES" b="1" dirty="0" err="1"/>
              <a:t>věčnost</a:t>
            </a:r>
            <a:r>
              <a:rPr lang="es-ES" b="1" dirty="0"/>
              <a:t>.</a:t>
            </a:r>
          </a:p>
          <a:p>
            <a:endParaRPr lang="es-ES" b="1" dirty="0"/>
          </a:p>
          <a:p>
            <a:r>
              <a:rPr lang="cs-CZ" b="1" dirty="0"/>
              <a:t>	     (Neoficiální překlad EGW: Ivo Kapec.)</a:t>
            </a:r>
            <a:endParaRPr lang="es-ES" b="1" dirty="0"/>
          </a:p>
        </p:txBody>
      </p:sp>
      <p:pic>
        <p:nvPicPr>
          <p:cNvPr id="4" name="Imagen 3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64C38914-305F-605B-03F7-FCAB4B6C17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 b="10886"/>
          <a:stretch/>
        </p:blipFill>
        <p:spPr>
          <a:xfrm>
            <a:off x="6809361" y="199816"/>
            <a:ext cx="5272392" cy="33398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Personas alrededor de una mesa&#10;&#10;Descripción generada automáticamente con confianza baja">
            <a:extLst>
              <a:ext uri="{FF2B5EF4-FFF2-40B4-BE49-F238E27FC236}">
                <a16:creationId xmlns:a16="http://schemas.microsoft.com/office/drawing/2014/main" id="{57DF2F2D-67E1-44EB-7A80-B6FF401F90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5" b="20851"/>
          <a:stretch/>
        </p:blipFill>
        <p:spPr>
          <a:xfrm>
            <a:off x="6804672" y="3706238"/>
            <a:ext cx="5277081" cy="3065087"/>
          </a:xfrm>
          <a:prstGeom prst="snip2DiagRect">
            <a:avLst>
              <a:gd name="adj1" fmla="val 1748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09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97000">
              <a:srgbClr val="BD280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FCEA3FD9-103B-BBB8-A02C-EE7E30799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31" y="111751"/>
            <a:ext cx="5189652" cy="6634498"/>
          </a:xfrm>
          <a:prstGeom prst="rect">
            <a:avLst/>
          </a:prstGeom>
          <a:ln w="38100" cap="sq">
            <a:solidFill>
              <a:srgbClr val="BD280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9B7954-A143-40E1-E326-2603AA2813B2}"/>
              </a:ext>
            </a:extLst>
          </p:cNvPr>
          <p:cNvSpPr txBox="1"/>
          <p:nvPr/>
        </p:nvSpPr>
        <p:spPr>
          <a:xfrm>
            <a:off x="320799" y="1513814"/>
            <a:ext cx="631921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EKrál David byl pod útokem svého syna Abšalóma, který vstoupil do Jeruzaléma, aby dobyl království, takže David prchal před svým synem k řece Jordán, aby ji překročil. V trýznivém okamžiku pro Davida a jeho muže použil Satan muže, aby mu ublížil jak svými slovy, tak svými násilnými </a:t>
            </a:r>
            <a:r>
              <a:rPr lang="es-ES" sz="2000" b="1" dirty="0" err="1"/>
              <a:t>činy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“</a:t>
            </a:r>
            <a:r>
              <a:rPr lang="cs-CZ" sz="2000" b="1" dirty="0"/>
              <a:t>Když král David přicházel k </a:t>
            </a:r>
            <a:r>
              <a:rPr lang="cs-CZ" sz="2000" b="1" dirty="0" err="1"/>
              <a:t>Bachurímu</a:t>
            </a:r>
            <a:r>
              <a:rPr lang="cs-CZ" sz="2000" b="1" dirty="0"/>
              <a:t>, právě odtamtud vy-</a:t>
            </a:r>
            <a:r>
              <a:rPr lang="cs-CZ" sz="2000" b="1" dirty="0" err="1"/>
              <a:t>cházel</a:t>
            </a:r>
            <a:r>
              <a:rPr lang="cs-CZ" sz="2000" b="1" dirty="0"/>
              <a:t> muž z čeledi Saulova domu jménem </a:t>
            </a:r>
            <a:r>
              <a:rPr lang="cs-CZ" sz="2000" b="1" dirty="0" err="1"/>
              <a:t>Šimeí</a:t>
            </a:r>
            <a:r>
              <a:rPr lang="cs-CZ" sz="2000" b="1" dirty="0"/>
              <a:t>, syn </a:t>
            </a:r>
            <a:r>
              <a:rPr lang="cs-CZ" sz="2000" b="1" dirty="0" err="1"/>
              <a:t>Gérův</a:t>
            </a:r>
            <a:r>
              <a:rPr lang="cs-CZ" sz="2000" b="1" dirty="0"/>
              <a:t>. Vyšel a zlořečil a házel kamením po Davidovi a po všech </a:t>
            </a:r>
            <a:r>
              <a:rPr lang="cs-CZ" sz="2000" b="1" dirty="0" err="1"/>
              <a:t>slu-žebnících</a:t>
            </a:r>
            <a:r>
              <a:rPr lang="cs-CZ" sz="2000" b="1" dirty="0"/>
              <a:t> krále Davida, ačkoli po jeho pravici i levici byl veš-</a:t>
            </a:r>
            <a:r>
              <a:rPr lang="cs-CZ" sz="2000" b="1" dirty="0" err="1"/>
              <a:t>kerý</a:t>
            </a:r>
            <a:r>
              <a:rPr lang="cs-CZ" sz="2000" b="1" dirty="0"/>
              <a:t> lid a všichni bohatýři. Při svém zlořečení volal </a:t>
            </a:r>
            <a:r>
              <a:rPr lang="cs-CZ" sz="2000" b="1" dirty="0" err="1"/>
              <a:t>Šimeí</a:t>
            </a:r>
            <a:r>
              <a:rPr lang="cs-CZ" sz="2000" b="1" dirty="0"/>
              <a:t> tak-to: "Táhni, táhni, vrahu, ničemníku! Na tebe Hospodin obrátil všechnu krev Saulova domu. Na jeho místě stal ses králem, Hospodin však dal království do rukou tvého syna </a:t>
            </a:r>
            <a:r>
              <a:rPr lang="cs-CZ" sz="2000" b="1" dirty="0" err="1"/>
              <a:t>Abšalóma</a:t>
            </a:r>
            <a:r>
              <a:rPr lang="cs-CZ" sz="2000" b="1" dirty="0"/>
              <a:t>. To máš za všechno to zlo, vždyť jsi vrah!</a:t>
            </a:r>
            <a:r>
              <a:rPr lang="es-ES" sz="2000" b="1" dirty="0"/>
              <a:t> (2</a:t>
            </a:r>
            <a:r>
              <a:rPr lang="cs-CZ" sz="2000" b="1" dirty="0"/>
              <a:t>.</a:t>
            </a:r>
            <a:r>
              <a:rPr lang="es-ES" sz="2000" b="1" dirty="0"/>
              <a:t> Samuel</a:t>
            </a:r>
            <a:r>
              <a:rPr lang="cs-CZ" sz="2000" b="1" dirty="0"/>
              <a:t>ova</a:t>
            </a:r>
            <a:r>
              <a:rPr lang="es-ES" sz="2000" b="1" dirty="0"/>
              <a:t> 16</a:t>
            </a:r>
            <a:r>
              <a:rPr lang="cs-CZ" sz="2000" b="1" dirty="0"/>
              <a:t>,</a:t>
            </a:r>
            <a:r>
              <a:rPr lang="es-ES" sz="2000" b="1" dirty="0"/>
              <a:t>5-8)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5278D50-5C6E-9DF8-9791-F8732DCD832C}"/>
              </a:ext>
            </a:extLst>
          </p:cNvPr>
          <p:cNvGrpSpPr/>
          <p:nvPr/>
        </p:nvGrpSpPr>
        <p:grpSpPr>
          <a:xfrm>
            <a:off x="320799" y="-47057"/>
            <a:ext cx="6139389" cy="1456758"/>
            <a:chOff x="320799" y="-47057"/>
            <a:chExt cx="6139389" cy="145675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5ABD678-70DA-127E-D33B-84D1BBF72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799" y="35621"/>
              <a:ext cx="6139389" cy="137408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5444838-373B-3476-2C0A-B4BC304F14BC}"/>
                </a:ext>
              </a:extLst>
            </p:cNvPr>
            <p:cNvSpPr txBox="1"/>
            <p:nvPr/>
          </p:nvSpPr>
          <p:spPr>
            <a:xfrm>
              <a:off x="1658867" y="273053"/>
              <a:ext cx="394335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Škod</a:t>
              </a:r>
              <a:r>
                <a:rPr lang="cs-CZ" sz="3200" b="1" spc="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ící</a:t>
              </a:r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kameny
</a:t>
              </a:r>
              <a:r>
                <a:rPr lang="es-ES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2</a:t>
              </a:r>
              <a:r>
                <a:rPr lang="cs-CZ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.</a:t>
              </a:r>
              <a:r>
                <a:rPr lang="es-ES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Samuel</a:t>
              </a:r>
              <a:r>
                <a:rPr lang="cs-CZ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ova</a:t>
              </a:r>
              <a:r>
                <a:rPr lang="es-ES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16</a:t>
              </a:r>
              <a:r>
                <a:rPr lang="cs-CZ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5</a:t>
              </a:r>
              <a:r>
                <a:rPr lang="cs-CZ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.</a:t>
              </a:r>
              <a:r>
                <a:rPr lang="es-ES" sz="2000" b="1" spc="300" dirty="0">
                  <a:solidFill>
                    <a:srgbClr val="F1C9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17C8A50-BFE5-C4B1-40C9-0A3EFE7B0A53}"/>
                </a:ext>
              </a:extLst>
            </p:cNvPr>
            <p:cNvSpPr txBox="1"/>
            <p:nvPr/>
          </p:nvSpPr>
          <p:spPr>
            <a:xfrm>
              <a:off x="644501" y="-47057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99000">
              <a:srgbClr val="B8AEAB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C4D808-C71A-49A8-DE96-ADCC75814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06"/>
          <a:stretch/>
        </p:blipFill>
        <p:spPr>
          <a:xfrm>
            <a:off x="150493" y="1616760"/>
            <a:ext cx="8208391" cy="5134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6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9FC340A-2E16-AE4D-2B69-92A7574628CF}"/>
              </a:ext>
            </a:extLst>
          </p:cNvPr>
          <p:cNvSpPr txBox="1"/>
          <p:nvPr/>
        </p:nvSpPr>
        <p:spPr>
          <a:xfrm>
            <a:off x="8682586" y="428178"/>
            <a:ext cx="340849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/>
              <a:t>Ježíš učí v chrámu a říká jim, jak všechno připravují, aby Ho zabili; že přišel, aby odrá</a:t>
            </a:r>
            <a:r>
              <a:rPr lang="cs-CZ" sz="2400" b="1" dirty="0"/>
              <a:t>-</a:t>
            </a:r>
            <a:r>
              <a:rPr lang="es-ES" sz="2400" b="1" dirty="0"/>
              <a:t>žel a ctil svého Otce; že byl božský; a že existoval již </a:t>
            </a:r>
            <a:r>
              <a:rPr lang="cs-CZ" sz="2400" b="1" dirty="0"/>
              <a:t> </a:t>
            </a:r>
            <a:r>
              <a:rPr lang="es-ES" sz="2400" b="1" dirty="0"/>
              <a:t>před Abrahamem. 
Židé </a:t>
            </a:r>
            <a:r>
              <a:rPr lang="cs-CZ" sz="2400" b="1" dirty="0"/>
              <a:t>se poté, co jim </a:t>
            </a:r>
            <a:r>
              <a:rPr lang="es-ES" sz="2400" b="1" dirty="0"/>
              <a:t>Ježíš ř</a:t>
            </a:r>
            <a:r>
              <a:rPr lang="cs-CZ" sz="2400" b="1" dirty="0" err="1"/>
              <a:t>ekl</a:t>
            </a:r>
            <a:r>
              <a:rPr lang="es-ES" sz="2400" b="1" dirty="0"/>
              <a:t>: "</a:t>
            </a:r>
            <a:r>
              <a:rPr lang="pt-BR" sz="2400" b="1" dirty="0"/>
              <a:t>Amen, amen, pravím vám, dříve než se Abraham narodil, já jsem</a:t>
            </a:r>
            <a:r>
              <a:rPr lang="es-ES" sz="2400" b="1" dirty="0"/>
              <a:t>" </a:t>
            </a:r>
            <a:r>
              <a:rPr lang="cs-CZ" sz="2400" b="1" dirty="0"/>
              <a:t>chopili </a:t>
            </a:r>
            <a:r>
              <a:rPr lang="cs-CZ" sz="2400" b="1" dirty="0" err="1"/>
              <a:t>ka-menů</a:t>
            </a:r>
            <a:r>
              <a:rPr lang="cs-CZ" sz="2400" b="1" dirty="0"/>
              <a:t> a chtěli je po něm </a:t>
            </a:r>
            <a:r>
              <a:rPr lang="cs-CZ" sz="2400" b="1" dirty="0" err="1"/>
              <a:t>há</a:t>
            </a:r>
            <a:r>
              <a:rPr lang="cs-CZ" sz="2400" b="1" dirty="0"/>
              <a:t>-zet. Ježíš se však ukryl v </a:t>
            </a:r>
            <a:r>
              <a:rPr lang="cs-CZ" sz="2400" b="1" dirty="0" err="1"/>
              <a:t>zás-tupu</a:t>
            </a:r>
            <a:r>
              <a:rPr lang="cs-CZ" sz="2400" b="1" dirty="0"/>
              <a:t> a vyšel z chrámu</a:t>
            </a:r>
            <a:r>
              <a:rPr lang="es-ES" sz="2400" b="1" dirty="0"/>
              <a:t>” (Jan 8</a:t>
            </a:r>
            <a:r>
              <a:rPr lang="cs-CZ" sz="2400" b="1" dirty="0"/>
              <a:t>,</a:t>
            </a:r>
            <a:r>
              <a:rPr lang="es-ES" sz="2400" b="1" dirty="0"/>
              <a:t>59).</a:t>
            </a:r>
            <a:endParaRPr lang="es-ES" sz="2400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56CCFAE-6B95-DBDA-075A-2960BFECBB26}"/>
              </a:ext>
            </a:extLst>
          </p:cNvPr>
          <p:cNvGrpSpPr/>
          <p:nvPr/>
        </p:nvGrpSpPr>
        <p:grpSpPr>
          <a:xfrm>
            <a:off x="320799" y="0"/>
            <a:ext cx="6139389" cy="1409701"/>
            <a:chOff x="320799" y="0"/>
            <a:chExt cx="6139389" cy="140970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85A046B-2AB1-823C-5D63-24F403978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799" y="35621"/>
              <a:ext cx="6139389" cy="137408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DCF4997-5F30-14CF-6986-9607B7FDEC42}"/>
                </a:ext>
              </a:extLst>
            </p:cNvPr>
            <p:cNvSpPr txBox="1"/>
            <p:nvPr/>
          </p:nvSpPr>
          <p:spPr>
            <a:xfrm>
              <a:off x="1658867" y="273053"/>
              <a:ext cx="394335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Škod</a:t>
              </a:r>
              <a:r>
                <a:rPr lang="cs-CZ" sz="3200" b="1" spc="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ící</a:t>
              </a:r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kameny
</a:t>
              </a:r>
              <a:r>
                <a:rPr lang="es-ES" sz="2000" b="1" spc="3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Jan 8</a:t>
              </a:r>
              <a:r>
                <a:rPr lang="cs-CZ" sz="2000" b="1" spc="3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spc="3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59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96102D4-CD6D-1702-B981-57CA38D7B823}"/>
                </a:ext>
              </a:extLst>
            </p:cNvPr>
            <p:cNvSpPr txBox="1"/>
            <p:nvPr/>
          </p:nvSpPr>
          <p:spPr>
            <a:xfrm>
              <a:off x="644501" y="0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9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99000">
              <a:schemeClr val="accent3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tabla, hombre, agua, oso&#10;&#10;Descripción generada automáticamente">
            <a:extLst>
              <a:ext uri="{FF2B5EF4-FFF2-40B4-BE49-F238E27FC236}">
                <a16:creationId xmlns:a16="http://schemas.microsoft.com/office/drawing/2014/main" id="{37D07C81-AE7C-A390-8487-69F087265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" b="3262"/>
          <a:stretch/>
        </p:blipFill>
        <p:spPr>
          <a:xfrm>
            <a:off x="108905" y="77832"/>
            <a:ext cx="5313022" cy="664398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0154ECB-D7EC-31A6-E6FA-A5C52CB6B723}"/>
              </a:ext>
            </a:extLst>
          </p:cNvPr>
          <p:cNvSpPr txBox="1"/>
          <p:nvPr/>
        </p:nvSpPr>
        <p:spPr>
          <a:xfrm>
            <a:off x="5771695" y="1466968"/>
            <a:ext cx="631140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600" b="1" dirty="0"/>
              <a:t>V Bibli najdeme kameny, které byly </a:t>
            </a:r>
            <a:r>
              <a:rPr lang="cs-CZ" sz="2600" b="1" dirty="0"/>
              <a:t>také </a:t>
            </a:r>
            <a:r>
              <a:rPr lang="es-ES" sz="2600" b="1" dirty="0"/>
              <a:t>velmi </a:t>
            </a:r>
            <a:r>
              <a:rPr lang="es-ES" sz="2600" b="1" dirty="0" err="1"/>
              <a:t>užitečné</a:t>
            </a:r>
            <a:r>
              <a:rPr lang="es-ES" sz="2600" b="1" dirty="0"/>
              <a:t>.</a:t>
            </a:r>
          </a:p>
          <a:p>
            <a:r>
              <a:rPr lang="cs-CZ" sz="2600" b="1" dirty="0"/>
              <a:t>S takovými se setkáváme například tehdy, když</a:t>
            </a:r>
            <a:r>
              <a:rPr lang="es-ES" sz="2600" b="1" dirty="0"/>
              <a:t> </a:t>
            </a:r>
            <a:r>
              <a:rPr lang="cs-CZ" sz="2600" b="1" dirty="0"/>
              <a:t>se </a:t>
            </a:r>
            <a:r>
              <a:rPr lang="es-ES" sz="2600" b="1" dirty="0"/>
              <a:t>Jákob </a:t>
            </a:r>
            <a:r>
              <a:rPr lang="cs-CZ" sz="2600" b="1" dirty="0"/>
              <a:t>dává na útěk před svým bratrem Ezauem.</a:t>
            </a:r>
            <a:endParaRPr lang="es-ES" sz="2600" b="1" dirty="0"/>
          </a:p>
          <a:p>
            <a:r>
              <a:rPr lang="es-ES" sz="2600" b="1" dirty="0" err="1"/>
              <a:t>Na</a:t>
            </a:r>
            <a:r>
              <a:rPr lang="es-ES" sz="2600" b="1" dirty="0"/>
              <a:t> konci druhého dne se dostal do blíz</a:t>
            </a:r>
            <a:r>
              <a:rPr lang="cs-CZ" sz="2600" b="1" dirty="0"/>
              <a:t>-</a:t>
            </a:r>
            <a:r>
              <a:rPr lang="es-ES" sz="2600" b="1" dirty="0"/>
              <a:t>kosti města Luz, asi 80 km severně od Beer</a:t>
            </a:r>
            <a:r>
              <a:rPr lang="cs-CZ" sz="2600" b="1" dirty="0"/>
              <a:t>-</a:t>
            </a:r>
            <a:r>
              <a:rPr lang="es-ES" sz="2600" b="1" dirty="0"/>
              <a:t>še</a:t>
            </a:r>
            <a:r>
              <a:rPr lang="cs-CZ" sz="2600" b="1" dirty="0"/>
              <a:t>b</a:t>
            </a:r>
            <a:r>
              <a:rPr lang="es-ES" sz="2600" b="1" dirty="0"/>
              <a:t>y. </a:t>
            </a:r>
            <a:r>
              <a:rPr lang="cs-CZ" sz="2600" b="1" dirty="0"/>
              <a:t>Z</a:t>
            </a:r>
            <a:r>
              <a:rPr lang="es-ES" sz="2600" b="1" dirty="0"/>
              <a:t>e strachu před Kananejci </a:t>
            </a:r>
            <a:r>
              <a:rPr lang="cs-CZ" sz="2600" b="1" dirty="0"/>
              <a:t>se r</a:t>
            </a:r>
            <a:r>
              <a:rPr lang="es-ES" sz="2600" b="1" dirty="0"/>
              <a:t>ozhodl strávit noc mimo samotné město. </a:t>
            </a:r>
          </a:p>
          <a:p>
            <a:r>
              <a:rPr lang="cs-CZ" sz="2600" b="1" dirty="0"/>
              <a:t>Než ulehl</a:t>
            </a:r>
            <a:r>
              <a:rPr lang="es-ES" sz="2600" b="1" dirty="0"/>
              <a:t>, vzal jeden z kamenů</a:t>
            </a:r>
            <a:r>
              <a:rPr lang="cs-CZ" sz="2600" b="1" dirty="0"/>
              <a:t>, který byl na tom</a:t>
            </a:r>
            <a:r>
              <a:rPr lang="es-ES" sz="2600" b="1" dirty="0"/>
              <a:t> míst</a:t>
            </a:r>
            <a:r>
              <a:rPr lang="cs-CZ" sz="2600" b="1" dirty="0"/>
              <a:t>ě,</a:t>
            </a:r>
            <a:r>
              <a:rPr lang="es-ES" sz="2600" b="1" dirty="0"/>
              <a:t> po</a:t>
            </a:r>
            <a:r>
              <a:rPr lang="cs-CZ" sz="2600" b="1" dirty="0"/>
              <a:t>u</a:t>
            </a:r>
            <a:r>
              <a:rPr lang="es-ES" sz="2600" b="1" dirty="0"/>
              <a:t>žil ho jako polštář a </a:t>
            </a:r>
            <a:r>
              <a:rPr lang="cs-CZ" sz="2600" b="1" dirty="0"/>
              <a:t>u</a:t>
            </a:r>
            <a:r>
              <a:rPr lang="es-ES" sz="2600" b="1" dirty="0"/>
              <a:t>lehl </a:t>
            </a:r>
            <a:r>
              <a:rPr lang="cs-CZ" sz="2600" b="1" dirty="0"/>
              <a:t>ke spánku</a:t>
            </a:r>
            <a:r>
              <a:rPr lang="es-ES" sz="2600" b="1" dirty="0"/>
              <a:t>.</a:t>
            </a:r>
          </a:p>
          <a:p>
            <a:r>
              <a:rPr lang="cs-CZ" sz="2600" b="1" dirty="0"/>
              <a:t>Byl to poměrně dost velký kámen</a:t>
            </a:r>
            <a:r>
              <a:rPr lang="es-ES" sz="2600" b="1" dirty="0"/>
              <a:t>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F7ADD2D-53F6-4CE0-E0E3-862383C49417}"/>
              </a:ext>
            </a:extLst>
          </p:cNvPr>
          <p:cNvGrpSpPr/>
          <p:nvPr/>
        </p:nvGrpSpPr>
        <p:grpSpPr>
          <a:xfrm>
            <a:off x="5581650" y="63491"/>
            <a:ext cx="6526800" cy="1475130"/>
            <a:chOff x="5581650" y="63491"/>
            <a:chExt cx="6526800" cy="147513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074B8FA-2AA4-64F4-4244-D22FABEE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81650" y="77834"/>
              <a:ext cx="6526800" cy="1460787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F68B977-1900-E4F5-55A7-1DBA1D45CDE1}"/>
                </a:ext>
              </a:extLst>
            </p:cNvPr>
            <p:cNvSpPr txBox="1"/>
            <p:nvPr/>
          </p:nvSpPr>
          <p:spPr>
            <a:xfrm>
              <a:off x="7069066" y="352426"/>
              <a:ext cx="419249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Užitečné kameny
</a:t>
              </a:r>
              <a:r>
                <a:rPr lang="cs-CZ" sz="2000" b="1" spc="300" dirty="0">
                  <a:solidFill>
                    <a:srgbClr val="E8EFD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1. Mojžíšova</a:t>
              </a:r>
              <a:r>
                <a:rPr lang="es-ES" sz="2000" b="1" spc="300" dirty="0">
                  <a:solidFill>
                    <a:srgbClr val="E8EFD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28</a:t>
              </a:r>
              <a:r>
                <a:rPr lang="cs-CZ" sz="2000" b="1" spc="300" dirty="0">
                  <a:solidFill>
                    <a:srgbClr val="E8EFD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spc="300" dirty="0">
                  <a:solidFill>
                    <a:srgbClr val="E8EFD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DEC3576-1DCD-6B63-BF5F-8C041C750A72}"/>
                </a:ext>
              </a:extLst>
            </p:cNvPr>
            <p:cNvSpPr txBox="1"/>
            <p:nvPr/>
          </p:nvSpPr>
          <p:spPr>
            <a:xfrm>
              <a:off x="5953210" y="63491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23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20000">
              <a:schemeClr val="accent4">
                <a:lumMod val="0"/>
                <a:lumOff val="100000"/>
              </a:schemeClr>
            </a:gs>
            <a:gs pos="99000">
              <a:srgbClr val="D89F8B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1C042A38-152A-786E-57CA-26CF3973D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9" r="19969"/>
          <a:stretch/>
        </p:blipFill>
        <p:spPr>
          <a:xfrm>
            <a:off x="6567893" y="88176"/>
            <a:ext cx="5519384" cy="668164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E506CAB-B960-5EB0-5786-3F5409917263}"/>
              </a:ext>
            </a:extLst>
          </p:cNvPr>
          <p:cNvSpPr txBox="1"/>
          <p:nvPr/>
        </p:nvSpPr>
        <p:spPr>
          <a:xfrm>
            <a:off x="124503" y="1527624"/>
            <a:ext cx="6443390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00" b="1" dirty="0"/>
              <a:t>LIzraelité bojovali s Amalechity. Zatímco Izrael na Jozuův rozkaz bojoval dole v údolí o svou samotnou existenci. Mojžíš vystoupil na horu a na hoře se začal modlit, aby se přimlouval za lid Izraele, aby dosáhl </a:t>
            </a:r>
            <a:r>
              <a:rPr lang="es-ES" sz="2100" b="1" dirty="0" err="1"/>
              <a:t>vítězství</a:t>
            </a:r>
            <a:r>
              <a:rPr lang="es-ES" sz="2100" b="1" dirty="0"/>
              <a:t>.</a:t>
            </a:r>
          </a:p>
          <a:p>
            <a:r>
              <a:rPr lang="es-ES" sz="2100" b="1" dirty="0" err="1"/>
              <a:t>Mojžíš</a:t>
            </a:r>
            <a:r>
              <a:rPr lang="es-ES" sz="2100" b="1" dirty="0"/>
              <a:t> zvedl ruce s holí k modlitbě. </a:t>
            </a:r>
            <a:r>
              <a:rPr lang="cs-CZ" sz="2100" b="1" dirty="0"/>
              <a:t>Tehdy</a:t>
            </a:r>
            <a:r>
              <a:rPr lang="es-ES" sz="2100" b="1" dirty="0"/>
              <a:t> izraelský lid</a:t>
            </a:r>
            <a:r>
              <a:rPr lang="cs-CZ" sz="2100" b="1" dirty="0"/>
              <a:t> vítězil</a:t>
            </a:r>
            <a:r>
              <a:rPr lang="es-ES" sz="2100" b="1" dirty="0"/>
              <a:t>. Když se unavil, spustil ruce a izraelský lid </a:t>
            </a:r>
            <a:r>
              <a:rPr lang="es-ES" sz="2100" b="1" dirty="0" err="1"/>
              <a:t>prohrál</a:t>
            </a:r>
            <a:r>
              <a:rPr lang="es-ES" sz="2100" b="1" dirty="0"/>
              <a:t>.</a:t>
            </a:r>
          </a:p>
          <a:p>
            <a:r>
              <a:rPr lang="cs-CZ" sz="2100" b="1" dirty="0"/>
              <a:t>Doprovázel ho tam</a:t>
            </a:r>
            <a:r>
              <a:rPr lang="es-ES" sz="2100" b="1" dirty="0"/>
              <a:t> jeho bratr </a:t>
            </a:r>
            <a:r>
              <a:rPr lang="cs-CZ" sz="2100" b="1" dirty="0"/>
              <a:t>Á</a:t>
            </a:r>
            <a:r>
              <a:rPr lang="es-ES" sz="2100" b="1" dirty="0"/>
              <a:t>ron a švagr </a:t>
            </a:r>
            <a:r>
              <a:rPr lang="cs-CZ" sz="2100" b="1" dirty="0"/>
              <a:t>Chúr</a:t>
            </a:r>
            <a:r>
              <a:rPr lang="es-ES" sz="2100" b="1" dirty="0"/>
              <a:t>. </a:t>
            </a:r>
            <a:r>
              <a:rPr lang="es-ES" sz="2100" b="1" dirty="0" err="1"/>
              <a:t>Když</a:t>
            </a:r>
            <a:r>
              <a:rPr lang="es-ES" sz="2100" b="1" dirty="0"/>
              <a:t> viděli, co se děje, rozhodli se hledat řešení a najít </a:t>
            </a:r>
            <a:r>
              <a:rPr lang="cs-CZ" sz="2100" b="1" dirty="0"/>
              <a:t>vhod</a:t>
            </a:r>
            <a:r>
              <a:rPr lang="es-ES" sz="2100" b="1" dirty="0"/>
              <a:t>ý kámen k vyřešení problému.</a:t>
            </a:r>
            <a:r>
              <a:rPr lang="cs-CZ" sz="2100" b="1" dirty="0"/>
              <a:t> Dočteme se o tom ve</a:t>
            </a:r>
            <a:r>
              <a:rPr lang="es-ES" sz="2100" b="1" dirty="0"/>
              <a:t> </a:t>
            </a:r>
            <a:r>
              <a:rPr lang="cs-CZ" sz="2100" b="1" dirty="0"/>
              <a:t>2. </a:t>
            </a:r>
            <a:r>
              <a:rPr lang="cs-CZ" sz="2100" b="1" dirty="0" err="1"/>
              <a:t>Moj-žíšova</a:t>
            </a:r>
            <a:r>
              <a:rPr lang="es-ES" sz="2100" b="1" dirty="0"/>
              <a:t> 17</a:t>
            </a:r>
            <a:r>
              <a:rPr lang="cs-CZ" sz="2100" b="1" dirty="0"/>
              <a:t>,</a:t>
            </a:r>
            <a:r>
              <a:rPr lang="es-ES" sz="2100" b="1" dirty="0"/>
              <a:t>12</a:t>
            </a:r>
            <a:r>
              <a:rPr lang="cs-CZ" sz="2100" b="1" dirty="0"/>
              <a:t>:</a:t>
            </a:r>
            <a:r>
              <a:rPr lang="es-ES" sz="2100" b="1" dirty="0"/>
              <a:t> “</a:t>
            </a:r>
            <a:r>
              <a:rPr lang="cs-CZ" sz="2100" b="1" dirty="0"/>
              <a:t>Když Mojžíšovi umdlévaly ruce, vzali kámen a podložili jej pod Mojžíše, aby se na něj posadil. Áron a </a:t>
            </a:r>
            <a:r>
              <a:rPr lang="cs-CZ" sz="2100" b="1" dirty="0" err="1"/>
              <a:t>Chúr</a:t>
            </a:r>
            <a:r>
              <a:rPr lang="cs-CZ" sz="2100" b="1" dirty="0"/>
              <a:t>, každý z jedné strany, mu podpírali ruce, takže vytrval s rukama nahoře až do západu slunce</a:t>
            </a:r>
            <a:r>
              <a:rPr lang="es-ES" sz="2100" b="1" dirty="0"/>
              <a:t>”. Tento kámen byl docela užitečný, protože </a:t>
            </a:r>
            <a:r>
              <a:rPr lang="cs-CZ" sz="2100" b="1" dirty="0"/>
              <a:t>do</a:t>
            </a:r>
            <a:r>
              <a:rPr lang="es-ES" sz="2100" b="1" dirty="0"/>
              <a:t>pomohl</a:t>
            </a:r>
            <a:r>
              <a:rPr lang="cs-CZ" sz="2100" b="1" dirty="0"/>
              <a:t> Izraelcům</a:t>
            </a:r>
            <a:r>
              <a:rPr lang="es-ES" sz="2100" b="1" dirty="0"/>
              <a:t> k vítězství.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64859B4-0D6D-5FE6-66F5-323FC1353C68}"/>
              </a:ext>
            </a:extLst>
          </p:cNvPr>
          <p:cNvGrpSpPr/>
          <p:nvPr/>
        </p:nvGrpSpPr>
        <p:grpSpPr>
          <a:xfrm>
            <a:off x="58894" y="72968"/>
            <a:ext cx="6443390" cy="1474113"/>
            <a:chOff x="58894" y="72968"/>
            <a:chExt cx="6443390" cy="147411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074B8FA-2AA4-64F4-4244-D22FABEE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94" y="104962"/>
              <a:ext cx="6443390" cy="144211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F68B977-1900-E4F5-55A7-1DBA1D45CDE1}"/>
                </a:ext>
              </a:extLst>
            </p:cNvPr>
            <p:cNvSpPr txBox="1"/>
            <p:nvPr/>
          </p:nvSpPr>
          <p:spPr>
            <a:xfrm>
              <a:off x="1512228" y="370017"/>
              <a:ext cx="405196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Užitečné kameny</a:t>
              </a:r>
              <a:r>
                <a:rPr lang="cs-CZ" sz="2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 2. Mojžíšova</a:t>
              </a:r>
              <a:r>
                <a:rPr lang="es-ES" sz="2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17</a:t>
              </a:r>
              <a:r>
                <a:rPr lang="cs-CZ" sz="2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,</a:t>
              </a:r>
              <a:r>
                <a:rPr lang="es-ES" sz="20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12D06E2-924C-7F67-C90D-EF519476587E}"/>
                </a:ext>
              </a:extLst>
            </p:cNvPr>
            <p:cNvSpPr txBox="1"/>
            <p:nvPr/>
          </p:nvSpPr>
          <p:spPr>
            <a:xfrm>
              <a:off x="440229" y="72968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3000">
              <a:schemeClr val="accent4">
                <a:lumMod val="0"/>
                <a:lumOff val="100000"/>
              </a:schemeClr>
            </a:gs>
            <a:gs pos="99000">
              <a:srgbClr val="FFD72D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69DCFEF-DCC7-B09A-2301-FE102B1E53E1}"/>
              </a:ext>
            </a:extLst>
          </p:cNvPr>
          <p:cNvGrpSpPr/>
          <p:nvPr/>
        </p:nvGrpSpPr>
        <p:grpSpPr>
          <a:xfrm>
            <a:off x="5723427" y="77834"/>
            <a:ext cx="6443390" cy="1442119"/>
            <a:chOff x="5723427" y="77834"/>
            <a:chExt cx="6443390" cy="144211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074B8FA-2AA4-64F4-4244-D22FABEE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3427" y="77834"/>
              <a:ext cx="6443390" cy="144211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F68B977-1900-E4F5-55A7-1DBA1D45CDE1}"/>
                </a:ext>
              </a:extLst>
            </p:cNvPr>
            <p:cNvSpPr txBox="1"/>
            <p:nvPr/>
          </p:nvSpPr>
          <p:spPr>
            <a:xfrm>
              <a:off x="7195759" y="343222"/>
              <a:ext cx="41722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Užitečné kameny
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1</a:t>
              </a:r>
              <a:r>
                <a:rPr kumimoji="0" lang="cs-CZ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.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 Samue</a:t>
              </a:r>
              <a:r>
                <a:rPr kumimoji="0" lang="cs-CZ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lova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 6</a:t>
              </a:r>
              <a:r>
                <a:rPr kumimoji="0" lang="cs-CZ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,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14</a:t>
              </a:r>
              <a:r>
                <a:rPr kumimoji="0" lang="cs-CZ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.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15 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131F1B4C-88C9-BED9-0E7B-4F62481AE95F}"/>
                </a:ext>
              </a:extLst>
            </p:cNvPr>
            <p:cNvSpPr txBox="1"/>
            <p:nvPr/>
          </p:nvSpPr>
          <p:spPr>
            <a:xfrm>
              <a:off x="6066816" y="117526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haya Libre ExtraBold" panose="02000803000000000000" pitchFamily="2" charset="0"/>
                  <a:ea typeface="+mn-ea"/>
                  <a:cs typeface="Abhaya Libre ExtraBold" panose="02000803000000000000" pitchFamily="2" charset="0"/>
                </a:rPr>
                <a:t>6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4DD3D334-5D52-984E-9E91-C0F48A050F65}"/>
              </a:ext>
            </a:extLst>
          </p:cNvPr>
          <p:cNvSpPr txBox="1"/>
          <p:nvPr/>
        </p:nvSpPr>
        <p:spPr>
          <a:xfrm>
            <a:off x="6748276" y="1559645"/>
            <a:ext cx="506718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Obyvatelé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města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začali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mít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nádory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město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zamořely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myší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proto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truhluu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odvezli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jiného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města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znova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opakovalo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Nastal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čas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kdy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řekli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„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Všichni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zemřeme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Vraťme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truhlu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Izraeli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Vzali dvě krávy po otelení, které ještě neměly jho, zapřáhli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vozu s truhlou a poslali jej do Izraele.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Izraelci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byli rádi, že mají treuhlu zpátky. “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Vůz dojel na pole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Jóšuy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Bétšemešského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tam se zastavil. Byl tam veliký kámen. I rozštípali dříví vozu a obětovali krávy Hospodinu v zápalnou oběť.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Lévijci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složili Hospodinovu schránu a vak, který byl při ní a v němž byly zlaté předměty, a položili je    na ten veliký kámen. Onoho dne přinesli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bétšemešští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muži zápalné oběti a připravili obětní hody Hospodinu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(1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Samuel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Tento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kámen byl pro izraelity užitečný a vážený, protože se na něm zljevila Boží přítomnost spojená s truhlou.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200820-C1FF-EAE2-D8EF-CC19577D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46" b="9587"/>
          <a:stretch/>
        </p:blipFill>
        <p:spPr>
          <a:xfrm>
            <a:off x="45030" y="2237349"/>
            <a:ext cx="6050970" cy="4542817"/>
          </a:xfrm>
          <a:prstGeom prst="rect">
            <a:avLst/>
          </a:prstGeom>
          <a:ln w="38100" cap="sq">
            <a:solidFill>
              <a:srgbClr val="8A266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FA82F5E-9555-D690-06F0-361626E2F763}"/>
              </a:ext>
            </a:extLst>
          </p:cNvPr>
          <p:cNvSpPr txBox="1"/>
          <p:nvPr/>
        </p:nvSpPr>
        <p:spPr>
          <a:xfrm>
            <a:off x="314090" y="192419"/>
            <a:ext cx="49710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určitém bodě rané historie Izraele padla truhla smlouvy do rukou Pelištejců a ti ji znovu přivezli do svého města. A tam začaly problémy.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Přenesli ji do Dágonova domu a vystavili vedle něj Ráno našli Dágona s uraženou hlavou a oběma rukama ležet před Hospodinovou truhlou tváří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 zemi.</a:t>
            </a:r>
          </a:p>
        </p:txBody>
      </p:sp>
    </p:spTree>
    <p:extLst>
      <p:ext uri="{BB962C8B-B14F-4D97-AF65-F5344CB8AC3E}">
        <p14:creationId xmlns:p14="http://schemas.microsoft.com/office/powerpoint/2010/main" val="5070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3000">
              <a:schemeClr val="accent4">
                <a:lumMod val="0"/>
                <a:lumOff val="100000"/>
              </a:schemeClr>
            </a:gs>
            <a:gs pos="99000">
              <a:srgbClr val="FFD72D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69DCFEF-DCC7-B09A-2301-FE102B1E53E1}"/>
              </a:ext>
            </a:extLst>
          </p:cNvPr>
          <p:cNvGrpSpPr/>
          <p:nvPr/>
        </p:nvGrpSpPr>
        <p:grpSpPr>
          <a:xfrm>
            <a:off x="5723427" y="77834"/>
            <a:ext cx="6443390" cy="1442119"/>
            <a:chOff x="5723427" y="77834"/>
            <a:chExt cx="6443390" cy="144211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074B8FA-2AA4-64F4-4244-D22FABEE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3427" y="77834"/>
              <a:ext cx="6443390" cy="1442119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F68B977-1900-E4F5-55A7-1DBA1D45CDE1}"/>
                </a:ext>
              </a:extLst>
            </p:cNvPr>
            <p:cNvSpPr txBox="1"/>
            <p:nvPr/>
          </p:nvSpPr>
          <p:spPr>
            <a:xfrm>
              <a:off x="7166343" y="332970"/>
              <a:ext cx="430256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spc="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Užitečné</a:t>
              </a:r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s-ES" sz="3200" b="1" spc="3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kameny</a:t>
              </a:r>
              <a:r>
                <a:rPr lang="es-ES" sz="3200" b="1" spc="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1. </a:t>
              </a:r>
              <a:r>
                <a:rPr lang="es-ES" sz="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Samuelova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Times New Roman" pitchFamily="18" charset="0"/>
                </a:rPr>
                <a:t> 6,14.15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131F1B4C-88C9-BED9-0E7B-4F62481AE95F}"/>
                </a:ext>
              </a:extLst>
            </p:cNvPr>
            <p:cNvSpPr txBox="1"/>
            <p:nvPr/>
          </p:nvSpPr>
          <p:spPr>
            <a:xfrm>
              <a:off x="6066816" y="117526"/>
              <a:ext cx="6906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haya Libre ExtraBold" panose="02000803000000000000" pitchFamily="2" charset="0"/>
                  <a:cs typeface="Abhaya Libre ExtraBold" panose="02000803000000000000" pitchFamily="2" charset="0"/>
                </a:rPr>
                <a:t>6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4DD3D334-5D52-984E-9E91-C0F48A050F65}"/>
              </a:ext>
            </a:extLst>
          </p:cNvPr>
          <p:cNvSpPr txBox="1"/>
          <p:nvPr/>
        </p:nvSpPr>
        <p:spPr>
          <a:xfrm>
            <a:off x="6242663" y="1559645"/>
            <a:ext cx="596214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Los habitantes de la ciudad comenzaron a tener tumores y plagas de ratones, así que se llevaron el arca a otra ciudad, y ocurrió lo mismo. Llegó un momento que dijeron: “vamos a morir todos. Devolvamos el arca a Israel”. Tomaron dos vacas recién paridas que nunca hubieran tenido su yugo puesto, y subida a un carro, las mandaron para Israel.</a:t>
            </a:r>
          </a:p>
          <a:p>
            <a:r>
              <a:rPr lang="es-ES" b="1" dirty="0"/>
              <a:t>Cuando llegaron al territorio de Israel nos encontramos con este momento en el cual los hombres de Israel ven el arca y se ponen muy alegres, y deciden utilizar también una piedra que les ayude: “Y el carro vino al campo de Josué de </a:t>
            </a:r>
            <a:r>
              <a:rPr lang="es-ES" b="1" dirty="0" err="1"/>
              <a:t>Bet-semes</a:t>
            </a:r>
            <a:r>
              <a:rPr lang="es-ES" b="1" dirty="0"/>
              <a:t>, y paró allí donde había una gran piedra; y ellos cortaron la madera del carro, y ofrecieron las vacas en holocausto a Jehová. Y los levitas bajaron el arca de Jehová, y la caja que estaba junto a ella, en la cual estaban las joyas de oro, y las pusieron sobre aquella gran piedra; y los hombres de </a:t>
            </a:r>
            <a:r>
              <a:rPr lang="es-ES" b="1" dirty="0" err="1"/>
              <a:t>Bet-semes</a:t>
            </a:r>
            <a:r>
              <a:rPr lang="es-ES" b="1" dirty="0"/>
              <a:t> sacrificaron holocaustos y dedicaron sacrificios a Jehová en aquel día” (1ª de Samuel 6:14-15).</a:t>
            </a:r>
          </a:p>
          <a:p>
            <a:r>
              <a:rPr lang="es-ES" b="1" dirty="0"/>
              <a:t>Esta piedra fue útil y honrada, pues pudo tener sobre ella la presencia misma de Dios, simbolizada en esa arca.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4200820-C1FF-EAE2-D8EF-CC19577DE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46" b="9587"/>
          <a:stretch/>
        </p:blipFill>
        <p:spPr>
          <a:xfrm>
            <a:off x="45030" y="2237349"/>
            <a:ext cx="6050970" cy="4542817"/>
          </a:xfrm>
          <a:prstGeom prst="rect">
            <a:avLst/>
          </a:prstGeom>
          <a:ln w="38100" cap="sq">
            <a:solidFill>
              <a:srgbClr val="8A266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FA82F5E-9555-D690-06F0-361626E2F763}"/>
              </a:ext>
            </a:extLst>
          </p:cNvPr>
          <p:cNvSpPr txBox="1"/>
          <p:nvPr/>
        </p:nvSpPr>
        <p:spPr>
          <a:xfrm>
            <a:off x="207869" y="250785"/>
            <a:ext cx="53438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 V </a:t>
            </a:r>
            <a:r>
              <a:rPr lang="es-ES" b="1" dirty="0" err="1"/>
              <a:t>určitém</a:t>
            </a:r>
            <a:r>
              <a:rPr lang="es-ES" b="1" dirty="0"/>
              <a:t> </a:t>
            </a:r>
            <a:r>
              <a:rPr lang="es-ES" b="1" dirty="0" err="1"/>
              <a:t>bodě</a:t>
            </a:r>
            <a:r>
              <a:rPr lang="es-ES" b="1" dirty="0"/>
              <a:t> </a:t>
            </a:r>
            <a:r>
              <a:rPr lang="es-ES" b="1" dirty="0" err="1"/>
              <a:t>rané</a:t>
            </a:r>
            <a:r>
              <a:rPr lang="es-ES" b="1" dirty="0"/>
              <a:t> historie </a:t>
            </a:r>
            <a:r>
              <a:rPr lang="es-ES" b="1" dirty="0" err="1"/>
              <a:t>Izraele</a:t>
            </a:r>
            <a:r>
              <a:rPr lang="es-ES" b="1" dirty="0"/>
              <a:t> </a:t>
            </a:r>
            <a:r>
              <a:rPr lang="es-ES" b="1" dirty="0" err="1"/>
              <a:t>padla</a:t>
            </a:r>
            <a:r>
              <a:rPr lang="es-ES" b="1" dirty="0"/>
              <a:t> </a:t>
            </a:r>
            <a:r>
              <a:rPr lang="es-ES" b="1" dirty="0" err="1"/>
              <a:t>truhla</a:t>
            </a:r>
            <a:r>
              <a:rPr lang="es-ES" b="1" dirty="0"/>
              <a:t> </a:t>
            </a:r>
            <a:r>
              <a:rPr lang="es-ES" b="1" dirty="0" err="1"/>
              <a:t>smlouvy</a:t>
            </a:r>
            <a:r>
              <a:rPr lang="es-ES" b="1" dirty="0"/>
              <a:t> do </a:t>
            </a:r>
            <a:r>
              <a:rPr lang="es-ES" b="1" dirty="0" err="1"/>
              <a:t>rukou</a:t>
            </a:r>
            <a:r>
              <a:rPr lang="es-ES" b="1" dirty="0"/>
              <a:t> </a:t>
            </a:r>
            <a:r>
              <a:rPr lang="es-ES" b="1" dirty="0" err="1"/>
              <a:t>Pelištejců</a:t>
            </a:r>
            <a:r>
              <a:rPr lang="es-ES" b="1" dirty="0"/>
              <a:t> a ti ji </a:t>
            </a:r>
            <a:r>
              <a:rPr lang="es-ES" b="1" dirty="0" err="1"/>
              <a:t>znovu</a:t>
            </a:r>
            <a:r>
              <a:rPr lang="es-ES" b="1" dirty="0"/>
              <a:t> </a:t>
            </a:r>
            <a:r>
              <a:rPr lang="es-ES" b="1" dirty="0" err="1"/>
              <a:t>přivezli</a:t>
            </a:r>
            <a:r>
              <a:rPr lang="es-ES" b="1" dirty="0"/>
              <a:t> do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města</a:t>
            </a:r>
            <a:r>
              <a:rPr lang="es-ES" b="1" dirty="0"/>
              <a:t>. A </a:t>
            </a:r>
            <a:r>
              <a:rPr lang="es-ES" b="1" dirty="0" err="1"/>
              <a:t>tam</a:t>
            </a:r>
            <a:r>
              <a:rPr lang="es-ES" b="1" dirty="0"/>
              <a:t> </a:t>
            </a:r>
            <a:r>
              <a:rPr lang="es-ES" b="1" dirty="0" err="1"/>
              <a:t>začaly</a:t>
            </a:r>
            <a:r>
              <a:rPr lang="es-ES" b="1" dirty="0"/>
              <a:t> </a:t>
            </a:r>
            <a:r>
              <a:rPr lang="es-ES" b="1" dirty="0" err="1"/>
              <a:t>problémy</a:t>
            </a:r>
            <a:r>
              <a:rPr lang="es-ES" b="1" dirty="0"/>
              <a:t>.</a:t>
            </a:r>
          </a:p>
          <a:p>
            <a:r>
              <a:rPr lang="es-ES" b="1" dirty="0" err="1"/>
              <a:t>Přenesli</a:t>
            </a:r>
            <a:r>
              <a:rPr lang="es-ES" b="1" dirty="0"/>
              <a:t> ji do </a:t>
            </a:r>
            <a:r>
              <a:rPr lang="es-ES" b="1" dirty="0" err="1"/>
              <a:t>Dágonova</a:t>
            </a:r>
            <a:r>
              <a:rPr lang="es-ES" b="1" dirty="0"/>
              <a:t> </a:t>
            </a:r>
            <a:r>
              <a:rPr lang="es-ES" b="1" dirty="0" err="1"/>
              <a:t>domu</a:t>
            </a:r>
            <a:r>
              <a:rPr lang="es-ES" b="1" dirty="0"/>
              <a:t> a </a:t>
            </a:r>
            <a:r>
              <a:rPr lang="es-ES" b="1" dirty="0" err="1"/>
              <a:t>vystavili</a:t>
            </a:r>
            <a:r>
              <a:rPr lang="es-ES" b="1" dirty="0"/>
              <a:t> vedle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Ráno</a:t>
            </a:r>
            <a:r>
              <a:rPr lang="es-ES" b="1" dirty="0"/>
              <a:t> </a:t>
            </a:r>
            <a:r>
              <a:rPr lang="es-ES" b="1" dirty="0" err="1"/>
              <a:t>našli</a:t>
            </a:r>
            <a:r>
              <a:rPr lang="es-ES" b="1" dirty="0"/>
              <a:t> </a:t>
            </a:r>
            <a:r>
              <a:rPr lang="es-ES" b="1" dirty="0" err="1"/>
              <a:t>Dágona</a:t>
            </a:r>
            <a:r>
              <a:rPr lang="es-ES" b="1" dirty="0"/>
              <a:t> s </a:t>
            </a:r>
            <a:r>
              <a:rPr lang="es-ES" b="1" dirty="0" err="1"/>
              <a:t>uraženou</a:t>
            </a:r>
            <a:r>
              <a:rPr lang="es-ES" b="1" dirty="0"/>
              <a:t> </a:t>
            </a:r>
            <a:r>
              <a:rPr lang="es-ES" b="1" dirty="0" err="1"/>
              <a:t>hlavou</a:t>
            </a:r>
            <a:r>
              <a:rPr lang="es-ES" b="1" dirty="0"/>
              <a:t> a </a:t>
            </a:r>
            <a:r>
              <a:rPr lang="es-ES" b="1" dirty="0" err="1"/>
              <a:t>oběma</a:t>
            </a:r>
            <a:r>
              <a:rPr lang="es-ES" b="1" dirty="0"/>
              <a:t> </a:t>
            </a:r>
            <a:r>
              <a:rPr lang="es-ES" b="1" dirty="0" err="1"/>
              <a:t>rukama</a:t>
            </a:r>
            <a:r>
              <a:rPr lang="es-ES" b="1" dirty="0"/>
              <a:t> </a:t>
            </a:r>
            <a:r>
              <a:rPr lang="es-ES" b="1" dirty="0" err="1"/>
              <a:t>ležet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Hospodinovou</a:t>
            </a:r>
            <a:r>
              <a:rPr lang="es-ES" b="1" dirty="0"/>
              <a:t> </a:t>
            </a:r>
            <a:r>
              <a:rPr lang="es-ES" b="1" dirty="0" err="1"/>
              <a:t>truhlou</a:t>
            </a:r>
            <a:r>
              <a:rPr lang="es-ES" b="1" dirty="0"/>
              <a:t> </a:t>
            </a:r>
            <a:r>
              <a:rPr lang="es-ES" b="1" dirty="0" err="1"/>
              <a:t>tváří</a:t>
            </a:r>
            <a:r>
              <a:rPr lang="es-ES" b="1" dirty="0"/>
              <a:t> k </a:t>
            </a:r>
            <a:r>
              <a:rPr lang="es-ES" b="1" dirty="0" err="1"/>
              <a:t>zemi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83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ED7D31"/>
      </a:accent2>
      <a:accent3>
        <a:srgbClr val="C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5849</Words>
  <Application>Microsoft Office PowerPoint</Application>
  <PresentationFormat>Panorámica</PresentationFormat>
  <Paragraphs>194</Paragraphs>
  <Slides>32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Calibri Light</vt:lpstr>
      <vt:lpstr>Abhaya Libre ExtraBold</vt:lpstr>
      <vt:lpstr>Arial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405</cp:revision>
  <dcterms:created xsi:type="dcterms:W3CDTF">2022-11-08T05:06:01Z</dcterms:created>
  <dcterms:modified xsi:type="dcterms:W3CDTF">2023-01-08T08:25:52Z</dcterms:modified>
</cp:coreProperties>
</file>