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7" r:id="rId6"/>
    <p:sldId id="268" r:id="rId7"/>
    <p:sldId id="269" r:id="rId8"/>
    <p:sldId id="270" r:id="rId9"/>
    <p:sldId id="278" r:id="rId10"/>
    <p:sldId id="277" r:id="rId11"/>
    <p:sldId id="279" r:id="rId12"/>
    <p:sldId id="284" r:id="rId13"/>
    <p:sldId id="286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1C1F"/>
    <a:srgbClr val="EFB7D8"/>
    <a:srgbClr val="E9A1CC"/>
    <a:srgbClr val="E99FCF"/>
    <a:srgbClr val="F6DEEB"/>
    <a:srgbClr val="A11C77"/>
    <a:srgbClr val="A40000"/>
    <a:srgbClr val="8B2533"/>
    <a:srgbClr val="DAA40A"/>
    <a:srgbClr val="9B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06FE-7E57-5EB8-D7F8-3397C1617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001ED7-20AA-8EDE-C5B0-6421F0A64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9A8D35-7FFD-FCAB-BFBB-13450768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82DAD-4C9B-34B4-97D5-FD85F03B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33294B-FCB9-5C0B-EF32-44467837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72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C4643-A35F-D8AE-FAEB-D1728151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C2203D-97EE-FDE4-ACCA-EDB65F4FA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6A6D61-0E54-5FE9-0B7E-350C4477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24368B-0864-D188-2D89-4F47C1AD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5723D-9A1F-2895-8EB9-7A0E13A9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0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E1D6E-E8FA-1FAB-87F0-AEFF7B9EA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A3971E-C88A-2CF3-0583-96D864455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E13D47-14F8-1DB9-77CF-469AE552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A521FD-F39C-297D-4D2E-ECDBB5E8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8FC0C-1C72-4073-9331-3F3FF44B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2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8E5AB-9414-86A7-758E-2C287734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D7A183-EE33-ACCA-9C3C-6CDCBD2E7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0ED9A-89D3-D538-4E81-242A2F56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4DA0C9-7964-861F-B0A7-6B83BFB9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B0668E-168F-EAEE-E034-1A7F0B53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71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D15C4-9128-713E-EB1C-8BA89A43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BDEC10-4713-0821-707B-8284DBE80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87482D-1904-3400-97AB-3DBF1D63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97A4A-AB91-A009-2981-15F63C5C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301E94-FA1B-63BA-10D6-E731E571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06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C805A-2959-6245-5BB9-B3D2CC47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9091E9-EE66-E151-45B6-068B9CCC4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41BF72-4BD5-2471-C5A4-000B95BF2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29A498-E9A8-8A6A-BB02-2D01EFCE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66661A-38FC-3A65-9EFE-820A4866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7BA499-18C4-A932-7FCB-6DBA7AA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79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F38E8-9FDB-ABE6-3BFB-24C0E468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4BB50F-F4DC-2E9D-D865-6DD5AE9A8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57509B-07AB-2AC5-1282-E4EE98A09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9B82F3-76BD-44BD-7597-07D0BADE4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9F5A4B-7E77-B092-60AD-1BE8135F1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41CE4CD-B988-AB48-27D2-4A450698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89A174-20A6-F4BA-AB9B-D0654402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CCB1C-8FCB-2B9D-05EA-71D3B944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62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53BD6-D2D9-C364-E306-DC3E2C21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5C4C72-F73B-1714-26FC-20C8D1F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E23FC3-4E45-D7A8-3694-689C60C1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D55066-29A3-DE45-462D-C0864B73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61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6BCC10-9F53-898C-C810-8CC97A01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421994-6324-32CC-D5B0-E21EE4DE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14F3DE-8767-9F40-1A13-FAEBE98B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12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6C5E8-3163-4B7B-0024-FA8BC731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E8CDD4-27C1-24CC-DF2C-9CBC3AF8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CDF016-2931-FD1C-6E80-62E8B28C4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E87613-7FAA-06FF-FADF-7083CE7C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861A47-28C1-5CC9-7753-F6B9E711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596D9D-1B68-402C-2A30-6E49C9C6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35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ED6C8-08E1-A154-F64C-3921909C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A6AC81-2F8D-4103-0256-2AF34AAD9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1F4012-7D54-6179-EEB1-31385A29A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0DAA68-A1F9-947B-EBBE-09B09BF2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FA15AE-A8AB-6500-CDB5-195DF9D3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488946-410F-D50D-5FEB-7A61F578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58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236561-E27A-6587-0312-C9D0BC31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A8601A-E158-977F-6981-9CEA26300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9EBCDF-D1C6-9D03-91C8-E1C7DB049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6AC3-CF50-474B-A09E-3FE8E4A129E2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3056EE-9C33-320F-CB3F-FCFDE28C3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EFD674-03D8-8F77-2D07-2A97FDCB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4773F-C968-4853-B02F-023EDD6FB8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1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184AE9-BBE6-28FA-C2A6-90F4327F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24" y="0"/>
            <a:ext cx="97007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01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F4FD"/>
            </a:gs>
            <a:gs pos="74000">
              <a:srgbClr val="7BE1F9"/>
            </a:gs>
            <a:gs pos="83000">
              <a:srgbClr val="40D3F6"/>
            </a:gs>
            <a:gs pos="100000">
              <a:srgbClr val="CFF4F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interior, mujer, niña&#10;&#10;Descripción generada automáticamente">
            <a:extLst>
              <a:ext uri="{FF2B5EF4-FFF2-40B4-BE49-F238E27FC236}">
                <a16:creationId xmlns:a16="http://schemas.microsoft.com/office/drawing/2014/main" id="{754DDFEB-7609-E6B0-2262-6A1BA3FC7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64" y="557351"/>
            <a:ext cx="3531698" cy="241227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Imagen 5" descr="Un hombre sentado en un sillón verde&#10;&#10;Descripción generada automáticamente con confianza media">
            <a:extLst>
              <a:ext uri="{FF2B5EF4-FFF2-40B4-BE49-F238E27FC236}">
                <a16:creationId xmlns:a16="http://schemas.microsoft.com/office/drawing/2014/main" id="{65F9A959-68A4-42F6-8BEA-B6262E758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2"/>
          <a:stretch/>
        </p:blipFill>
        <p:spPr>
          <a:xfrm>
            <a:off x="8540332" y="557351"/>
            <a:ext cx="3599420" cy="241227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1D877D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7750776-D991-4FF3-8962-94701F09F809}"/>
              </a:ext>
            </a:extLst>
          </p:cNvPr>
          <p:cNvGrpSpPr/>
          <p:nvPr/>
        </p:nvGrpSpPr>
        <p:grpSpPr>
          <a:xfrm>
            <a:off x="365137" y="37192"/>
            <a:ext cx="3143172" cy="1391013"/>
            <a:chOff x="365137" y="37192"/>
            <a:chExt cx="3143172" cy="139101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9BFF467-EC2B-3390-3D34-7DE11935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65137" y="37192"/>
              <a:ext cx="3143172" cy="139101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0F3EC7D-FF75-9C11-325D-DDCF1EF263CF}"/>
                </a:ext>
              </a:extLst>
            </p:cNvPr>
            <p:cNvSpPr txBox="1"/>
            <p:nvPr/>
          </p:nvSpPr>
          <p:spPr>
            <a:xfrm>
              <a:off x="1110343" y="456751"/>
              <a:ext cx="2397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odpuštění
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765E6C1C-F3EB-AD03-1494-DB1A3423CD7C}"/>
              </a:ext>
            </a:extLst>
          </p:cNvPr>
          <p:cNvSpPr txBox="1"/>
          <p:nvPr/>
        </p:nvSpPr>
        <p:spPr>
          <a:xfrm>
            <a:off x="37942" y="1463880"/>
            <a:ext cx="48488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Máme klíč, který nás osvobozuje, je to klíč </a:t>
            </a:r>
            <a:r>
              <a:rPr lang="cs-CZ" sz="2000" dirty="0"/>
              <a:t>   </a:t>
            </a:r>
            <a:r>
              <a:rPr lang="es-ES" sz="2000" dirty="0"/>
              <a:t>k odpuštění. Odpuštění znamená, že pokud nám někdo ublížil, místo toho, abychom uplatňovali spravedlnost nebo požadovali, aby "zaplatil" za svůj přestupek, necháváme ho bez viny a obvinění a jednáme s ním, jako by nás nikdy neurazil nebo nám nespílal.
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025F1AD-393E-2907-F2AB-3FCA9757A547}"/>
              </a:ext>
            </a:extLst>
          </p:cNvPr>
          <p:cNvSpPr txBox="1"/>
          <p:nvPr/>
        </p:nvSpPr>
        <p:spPr>
          <a:xfrm>
            <a:off x="37943" y="3574915"/>
            <a:ext cx="121540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Odpuštění je nejkratší způsob, jak se zbavit těžkého břemene urážky. Držení zášti se stává obtížně snášeným břemenem a s postupem času se stává těžším. Okrádá nás o pokoj a způsobuje, že se naše činy a myšlenky </a:t>
            </a:r>
            <a:r>
              <a:rPr lang="cs-CZ" sz="2000" dirty="0"/>
              <a:t>           </a:t>
            </a:r>
            <a:r>
              <a:rPr lang="es-ES" sz="2000" dirty="0"/>
              <a:t>obracejí k pachateli. Zášť se stává stínem, který nás všude pronásleduje.
Co bychom měli dělat? Nejprve vyznejme Bohu negativní pocity, které nás přepadají, a požádejme ho o odpuš</a:t>
            </a:r>
            <a:r>
              <a:rPr lang="cs-CZ" sz="2000" dirty="0"/>
              <a:t>-     </a:t>
            </a:r>
            <a:r>
              <a:rPr lang="es-ES" sz="2000" dirty="0"/>
              <a:t>tění a pomoc k odpuštění urážky. Studujte Bibli každý den a přemýšlejte o odpuštění s ohledem na příklad Ježíše </a:t>
            </a:r>
            <a:r>
              <a:rPr lang="cs-CZ" sz="2000" dirty="0"/>
              <a:t>      </a:t>
            </a:r>
            <a:r>
              <a:rPr lang="es-ES" sz="2000" dirty="0"/>
              <a:t>a lidí, kteří odpustili nebo neodpustili. Vyhněte se vzpomínkám na přestupek, alespoň dokud se neuzdravíte, </a:t>
            </a:r>
            <a:r>
              <a:rPr lang="cs-CZ" sz="2000" dirty="0"/>
              <a:t> </a:t>
            </a:r>
            <a:r>
              <a:rPr lang="es-ES" sz="2000" dirty="0"/>
              <a:t>protože to ztěžuje uzdravení. Modlete se denně za obrácení a spásu pachatele. Oplácení dobra zlem nás činí více takovými, jako je Kristus. A konečně odpustit, to znamená ponechat urážku v rukou Páně a mít pocit, že jsme nikdy nebyli uraženi.
Myslete si, že odpuštění vás osvobozuje.
</a:t>
            </a:r>
          </a:p>
        </p:txBody>
      </p:sp>
    </p:spTree>
    <p:extLst>
      <p:ext uri="{BB962C8B-B14F-4D97-AF65-F5344CB8AC3E}">
        <p14:creationId xmlns:p14="http://schemas.microsoft.com/office/powerpoint/2010/main" val="31264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F2D3"/>
            </a:gs>
            <a:gs pos="74000">
              <a:srgbClr val="F9DC8B"/>
            </a:gs>
            <a:gs pos="83000">
              <a:srgbClr val="F8D470"/>
            </a:gs>
            <a:gs pos="100000">
              <a:srgbClr val="FBE8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546C328-4E5E-9933-F92F-91EF65B012FD}"/>
              </a:ext>
            </a:extLst>
          </p:cNvPr>
          <p:cNvGrpSpPr/>
          <p:nvPr/>
        </p:nvGrpSpPr>
        <p:grpSpPr>
          <a:xfrm>
            <a:off x="311602" y="72388"/>
            <a:ext cx="3517811" cy="1383334"/>
            <a:chOff x="311602" y="72388"/>
            <a:chExt cx="3517811" cy="1383334"/>
          </a:xfrm>
        </p:grpSpPr>
        <p:pic>
          <p:nvPicPr>
            <p:cNvPr id="5" name="Imagen 4" descr="Icono&#10;&#10;Descripción generada automáticamente">
              <a:extLst>
                <a:ext uri="{FF2B5EF4-FFF2-40B4-BE49-F238E27FC236}">
                  <a16:creationId xmlns:a16="http://schemas.microsoft.com/office/drawing/2014/main" id="{184367B7-D5A7-65DE-0639-D34645788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11602" y="72388"/>
              <a:ext cx="3405839" cy="13833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A92B3E6-4219-CB17-1C5D-541272AABBA7}"/>
                </a:ext>
              </a:extLst>
            </p:cNvPr>
            <p:cNvSpPr txBox="1"/>
            <p:nvPr/>
          </p:nvSpPr>
          <p:spPr>
            <a:xfrm>
              <a:off x="1759016" y="604106"/>
              <a:ext cx="20703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víře
</a:t>
              </a:r>
            </a:p>
          </p:txBody>
        </p:sp>
      </p:grpSp>
      <p:pic>
        <p:nvPicPr>
          <p:cNvPr id="4" name="Imagen 3" descr="Imagen que contiene edificio, exterior, parado, pequeño&#10;&#10;Descripción generada automáticamente">
            <a:extLst>
              <a:ext uri="{FF2B5EF4-FFF2-40B4-BE49-F238E27FC236}">
                <a16:creationId xmlns:a16="http://schemas.microsoft.com/office/drawing/2014/main" id="{4350379F-ED05-078E-25D0-35423AD9A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96" y="77136"/>
            <a:ext cx="5436828" cy="375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2">
                <a:lumMod val="50000"/>
              </a:schemeClr>
            </a:solidFill>
          </a:ln>
          <a:effectLst/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13B836A-876D-52D4-7E63-7107C319DC3C}"/>
              </a:ext>
            </a:extLst>
          </p:cNvPr>
          <p:cNvSpPr txBox="1"/>
          <p:nvPr/>
        </p:nvSpPr>
        <p:spPr>
          <a:xfrm>
            <a:off x="111776" y="1442298"/>
            <a:ext cx="62280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Existuje klíč, který je schopen poh</a:t>
            </a:r>
            <a:r>
              <a:rPr lang="cs-CZ" sz="2000" dirty="0" err="1"/>
              <a:t>nout</a:t>
            </a:r>
            <a:r>
              <a:rPr lang="es-ES" sz="2000" dirty="0"/>
              <a:t> horami. Je to klíč </a:t>
            </a:r>
            <a:r>
              <a:rPr lang="cs-CZ" sz="2000" dirty="0"/>
              <a:t>   </a:t>
            </a:r>
            <a:r>
              <a:rPr lang="es-ES" sz="2000" dirty="0"/>
              <a:t>k víře. Jak silná je pravá víra! S ní se vymáhající chopí síly Nekonečné Lásky. Víra je o důvěře v Boha, o víře, že nás miluje a ví, co je nejlepší pro naše dobro. A tak nás místo naší cesty vede k tomu, abychom dávali přednost jeho. Místo naší nevědomosti přijměte jeho moudrost</a:t>
            </a:r>
            <a:r>
              <a:rPr lang="cs-CZ" sz="2000" dirty="0"/>
              <a:t>,</a:t>
            </a:r>
            <a:r>
              <a:rPr lang="es-ES" sz="2000" dirty="0"/>
              <a:t> místo naší slabosti jeho síla</a:t>
            </a:r>
            <a:r>
              <a:rPr lang="cs-CZ" sz="2000" dirty="0"/>
              <a:t>,</a:t>
            </a:r>
            <a:r>
              <a:rPr lang="es-ES" sz="2000" dirty="0"/>
              <a:t> místo našeho hříchu Jeho spravedlnost. 
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A06D871-8371-F524-7D02-A04D8E777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93"/>
          <a:stretch/>
        </p:blipFill>
        <p:spPr>
          <a:xfrm>
            <a:off x="111776" y="4009320"/>
            <a:ext cx="5436828" cy="280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2">
                <a:lumMod val="50000"/>
              </a:schemeClr>
            </a:solidFill>
          </a:ln>
          <a:effectLst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B6F6C38-6597-B201-D981-2D510F38C451}"/>
              </a:ext>
            </a:extLst>
          </p:cNvPr>
          <p:cNvSpPr txBox="1"/>
          <p:nvPr/>
        </p:nvSpPr>
        <p:spPr>
          <a:xfrm>
            <a:off x="5984224" y="413403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Náš život, my sami, jsme již jeho; Víra uznává Jeho vlast</a:t>
            </a:r>
            <a:r>
              <a:rPr lang="cs-CZ" sz="2000" dirty="0"/>
              <a:t>-</a:t>
            </a:r>
            <a:r>
              <a:rPr lang="es-ES" sz="2000" dirty="0"/>
              <a:t>nické právo a přijímá Jeho požehnání. Pravda, integrita </a:t>
            </a:r>
            <a:r>
              <a:rPr lang="cs-CZ" sz="2000" dirty="0"/>
              <a:t>   </a:t>
            </a:r>
            <a:r>
              <a:rPr lang="es-ES" sz="2000" dirty="0"/>
              <a:t>a čistota jsou označeny jako tajemství úspěchu života. Víra je to, co nám dává vlastnit tyto ctnosti. Každý dobrý impuls nebo </a:t>
            </a:r>
            <a:r>
              <a:rPr lang="cs-CZ" sz="2000" dirty="0"/>
              <a:t>in</a:t>
            </a:r>
            <a:r>
              <a:rPr lang="es-ES" sz="2000" dirty="0"/>
              <a:t>spirace pochází od Boha; víra dostává </a:t>
            </a:r>
            <a:r>
              <a:rPr lang="cs-CZ" sz="2000" dirty="0"/>
              <a:t>    </a:t>
            </a:r>
            <a:r>
              <a:rPr lang="es-ES" sz="2000" dirty="0"/>
              <a:t>od Boha život, který je jedinou věcí, která může vést k o</a:t>
            </a:r>
            <a:r>
              <a:rPr lang="cs-CZ" sz="2000" dirty="0"/>
              <a:t>-</a:t>
            </a:r>
            <a:r>
              <a:rPr lang="es-ES" sz="2000" dirty="0"/>
              <a:t>pravdovému růstu a výkonnosti (Evangelikální pracovníci, str. 565).
</a:t>
            </a:r>
          </a:p>
        </p:txBody>
      </p:sp>
    </p:spTree>
    <p:extLst>
      <p:ext uri="{BB962C8B-B14F-4D97-AF65-F5344CB8AC3E}">
        <p14:creationId xmlns:p14="http://schemas.microsoft.com/office/powerpoint/2010/main" val="20583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D1"/>
            </a:gs>
            <a:gs pos="74000">
              <a:srgbClr val="FF8585"/>
            </a:gs>
            <a:gs pos="83000">
              <a:srgbClr val="FF8989"/>
            </a:gs>
            <a:gs pos="100000">
              <a:srgbClr val="FFAF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BF89653-28C3-B16D-44E0-AFCD94B70C32}"/>
              </a:ext>
            </a:extLst>
          </p:cNvPr>
          <p:cNvGrpSpPr/>
          <p:nvPr/>
        </p:nvGrpSpPr>
        <p:grpSpPr>
          <a:xfrm>
            <a:off x="296726" y="108896"/>
            <a:ext cx="4083022" cy="1499619"/>
            <a:chOff x="296726" y="108896"/>
            <a:chExt cx="4083022" cy="1499619"/>
          </a:xfrm>
        </p:grpSpPr>
        <p:pic>
          <p:nvPicPr>
            <p:cNvPr id="8" name="Imagen 7" descr="Forma, Flecha&#10;&#10;Descripción generada automáticamente">
              <a:extLst>
                <a:ext uri="{FF2B5EF4-FFF2-40B4-BE49-F238E27FC236}">
                  <a16:creationId xmlns:a16="http://schemas.microsoft.com/office/drawing/2014/main" id="{F8DB1B59-01F8-3F4C-2597-869147F7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26" y="108896"/>
              <a:ext cx="3913640" cy="14996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CEDABBF-E5A0-7F78-F7A2-20B7EF84EBCE}"/>
                </a:ext>
              </a:extLst>
            </p:cNvPr>
            <p:cNvSpPr txBox="1"/>
            <p:nvPr/>
          </p:nvSpPr>
          <p:spPr>
            <a:xfrm>
              <a:off x="965247" y="658650"/>
              <a:ext cx="34145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ke sdílení Ježíše
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F366592-4317-E9B9-5762-D2EEDC4CA3FA}"/>
              </a:ext>
            </a:extLst>
          </p:cNvPr>
          <p:cNvSpPr txBox="1"/>
          <p:nvPr/>
        </p:nvSpPr>
        <p:spPr>
          <a:xfrm>
            <a:off x="156756" y="1862484"/>
            <a:ext cx="61754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Poslední klíč, sdílení Ježíše, je klíčem k užitečnému a efek</a:t>
            </a:r>
            <a:r>
              <a:rPr lang="cs-CZ" sz="2000" dirty="0"/>
              <a:t>-</a:t>
            </a:r>
            <a:r>
              <a:rPr lang="es-ES" sz="2000" dirty="0"/>
              <a:t>tivnímu životu zde i na věčnosti. 
Čím více budeme mluvit o Ježíši, tím více budeme odrážet jeho božský obraz a naše důvěra v to, že je naším osobním a milujícím Spasitelem, bude posílena. Skrze kontemplaci jsme transformováni. Potřebujeme, aby Kristus byl sou</a:t>
            </a:r>
            <a:r>
              <a:rPr lang="cs-CZ" sz="2000" dirty="0"/>
              <a:t>-</a:t>
            </a:r>
            <a:r>
              <a:rPr lang="es-ES" sz="2000" dirty="0"/>
              <a:t>částí naší náboženské zkušenosti. Když se shromáždíte, nechť Kristus a jeho spása jsou důvodem vašeho rozho</a:t>
            </a:r>
            <a:r>
              <a:rPr lang="cs-CZ" sz="2000" dirty="0"/>
              <a:t>-</a:t>
            </a:r>
            <a:r>
              <a:rPr lang="es-ES" sz="2000" dirty="0"/>
              <a:t>voru. Čím více budeme mluvit o Ježíši, tím více jeho ne</a:t>
            </a:r>
            <a:r>
              <a:rPr lang="cs-CZ" sz="2000" dirty="0"/>
              <a:t>-</a:t>
            </a:r>
            <a:r>
              <a:rPr lang="es-ES" sz="2000" dirty="0"/>
              <a:t>srovnatelných půvabů budeme moci rozjímat </a:t>
            </a:r>
            <a:r>
              <a:rPr lang="cs-CZ" sz="2000" dirty="0"/>
              <a:t>               </a:t>
            </a:r>
            <a:r>
              <a:rPr lang="es-ES" sz="2000" dirty="0"/>
              <a:t>(Bůh nad námi bdí, str. 382). 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CB57C4-C490-6021-2603-1EB3CA44D671}"/>
              </a:ext>
            </a:extLst>
          </p:cNvPr>
          <p:cNvSpPr txBox="1"/>
          <p:nvPr/>
        </p:nvSpPr>
        <p:spPr>
          <a:xfrm>
            <a:off x="158378" y="5352350"/>
            <a:ext cx="6094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Mluvte o Ježíši, o jeho zbožnosti a slávě a o jeho nepomí</a:t>
            </a:r>
            <a:r>
              <a:rPr lang="cs-CZ" sz="2000" dirty="0"/>
              <a:t>-</a:t>
            </a:r>
            <a:r>
              <a:rPr lang="es-ES" sz="2000" dirty="0"/>
              <a:t>jivé lásce k vám a dovolte, aby láska a vděčnost proudily </a:t>
            </a:r>
            <a:r>
              <a:rPr lang="cs-CZ" sz="2000" dirty="0"/>
              <a:t> </a:t>
            </a:r>
            <a:r>
              <a:rPr lang="es-ES" sz="2000" dirty="0"/>
              <a:t>z vašeho srdce k </a:t>
            </a:r>
            <a:r>
              <a:rPr lang="cs-CZ" sz="2000" dirty="0"/>
              <a:t>T</a:t>
            </a:r>
            <a:r>
              <a:rPr lang="es-ES" sz="2000" dirty="0"/>
              <a:t>omu, který zemřel, aby vás zachránil (synové a dcery Boží, str. 248).
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C719EDF-2882-3F83-F46B-E63145FBD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" r="-2" b="26215"/>
          <a:stretch/>
        </p:blipFill>
        <p:spPr>
          <a:xfrm>
            <a:off x="6427060" y="246969"/>
            <a:ext cx="5674894" cy="311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761C1F"/>
            </a:solidFill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A4C13DA-CC1C-327F-8891-802917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303" r="-82" b="-303"/>
          <a:stretch/>
        </p:blipFill>
        <p:spPr>
          <a:xfrm>
            <a:off x="6426689" y="3557250"/>
            <a:ext cx="2676579" cy="311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761C1F"/>
            </a:solidFill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F58021-244C-424E-553C-92D3D36AF5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r="21183"/>
          <a:stretch/>
        </p:blipFill>
        <p:spPr>
          <a:xfrm>
            <a:off x="9264507" y="3547816"/>
            <a:ext cx="2837076" cy="3129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761C1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70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20BEC-6B75-8FB1-4B3F-1A256B30C477}"/>
              </a:ext>
            </a:extLst>
          </p:cNvPr>
          <p:cNvSpPr txBox="1"/>
          <p:nvPr/>
        </p:nvSpPr>
        <p:spPr>
          <a:xfrm>
            <a:off x="114300" y="4057233"/>
            <a:ext cx="40195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Kéž nám Pán dovolí, abychom </a:t>
            </a:r>
            <a:r>
              <a:rPr lang="cs-CZ" sz="2200" b="1" dirty="0">
                <a:solidFill>
                  <a:schemeClr val="bg1"/>
                </a:solidFill>
              </a:rPr>
              <a:t>    </a:t>
            </a:r>
            <a:r>
              <a:rPr lang="es-ES" sz="2200" b="1" dirty="0">
                <a:solidFill>
                  <a:schemeClr val="bg1"/>
                </a:solidFill>
              </a:rPr>
              <a:t>v každém okamžiku svého života náležitě používali tyto draho</a:t>
            </a:r>
            <a:r>
              <a:rPr lang="cs-CZ" sz="2200" b="1" dirty="0">
                <a:solidFill>
                  <a:schemeClr val="bg1"/>
                </a:solidFill>
              </a:rPr>
              <a:t>-</a:t>
            </a:r>
            <a:r>
              <a:rPr lang="es-ES" sz="2200" b="1" dirty="0">
                <a:solidFill>
                  <a:schemeClr val="bg1"/>
                </a:solidFill>
              </a:rPr>
              <a:t>cenné klíče, které nám budou pomáhat za všech okolností, </a:t>
            </a:r>
            <a:r>
              <a:rPr lang="cs-CZ" sz="2200" b="1" dirty="0">
                <a:solidFill>
                  <a:schemeClr val="bg1"/>
                </a:solidFill>
              </a:rPr>
              <a:t>      </a:t>
            </a:r>
            <a:r>
              <a:rPr lang="es-ES" sz="2200" b="1" dirty="0">
                <a:solidFill>
                  <a:schemeClr val="bg1"/>
                </a:solidFill>
              </a:rPr>
              <a:t>a zvláště když se ocitneme </a:t>
            </a:r>
            <a:r>
              <a:rPr lang="cs-CZ" sz="2200" b="1" dirty="0">
                <a:solidFill>
                  <a:schemeClr val="bg1"/>
                </a:solidFill>
              </a:rPr>
              <a:t>          </a:t>
            </a:r>
            <a:r>
              <a:rPr lang="es-ES" sz="2200" b="1" dirty="0">
                <a:solidFill>
                  <a:schemeClr val="bg1"/>
                </a:solidFill>
              </a:rPr>
              <a:t>v nesnázích.
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7C80B5-91C0-27DE-32C6-0897C411DBD3}"/>
              </a:ext>
            </a:extLst>
          </p:cNvPr>
          <p:cNvSpPr txBox="1"/>
          <p:nvPr/>
        </p:nvSpPr>
        <p:spPr>
          <a:xfrm>
            <a:off x="7353300" y="3915314"/>
            <a:ext cx="4762500" cy="2862322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7C3E29"/>
                </a:solidFill>
              </a:rPr>
              <a:t>Klíč k vroucí touze uctívat Boha
Klíč ke zpěvu
Klíč k Bibli
Klíč k modlitbě
Klíč k vděčnosti
Klíč k pomoci
Klíč k štědrosti
Klíč k odpuštění
Klíč k víře
Klíč ke </a:t>
            </a:r>
            <a:r>
              <a:rPr lang="es-ES" b="1">
                <a:solidFill>
                  <a:srgbClr val="7C3E29"/>
                </a:solidFill>
              </a:rPr>
              <a:t>sdílení Ježíše</a:t>
            </a:r>
            <a:endParaRPr lang="es-ES" b="1" dirty="0">
              <a:solidFill>
                <a:srgbClr val="A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0942F7-A2E7-53CB-96F2-B9C4A3CC958F}"/>
              </a:ext>
            </a:extLst>
          </p:cNvPr>
          <p:cNvSpPr txBox="1"/>
          <p:nvPr/>
        </p:nvSpPr>
        <p:spPr>
          <a:xfrm>
            <a:off x="258535" y="209550"/>
            <a:ext cx="8580665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/>
              <a:t>V neustálém boji tohoto života, plného těžkostí a problémů, se často ocitáme sklíčení, smutní a bez síly. Při těchto příležitostech se nám zdá všechno uzavřené a že </a:t>
            </a:r>
            <a:r>
              <a:rPr lang="cs-CZ" sz="2200" b="1" dirty="0"/>
              <a:t>se</a:t>
            </a:r>
            <a:r>
              <a:rPr lang="es-ES" sz="2200" b="1" dirty="0"/>
              <a:t> nemůž</a:t>
            </a:r>
            <a:r>
              <a:rPr lang="cs-CZ" sz="2200" b="1" dirty="0" err="1"/>
              <a:t>em</a:t>
            </a:r>
            <a:r>
              <a:rPr lang="es-ES" sz="2200" b="1" dirty="0"/>
              <a:t>e dostat z vězení. Máme však k dis</a:t>
            </a:r>
            <a:r>
              <a:rPr lang="cs-CZ" sz="2200" b="1" dirty="0"/>
              <a:t>-</a:t>
            </a:r>
            <a:r>
              <a:rPr lang="es-ES" sz="2200" b="1" dirty="0"/>
              <a:t>pozici deset klíčů </a:t>
            </a:r>
            <a:r>
              <a:rPr lang="cs-CZ" sz="2200" b="1" dirty="0"/>
              <a:t>moci</a:t>
            </a:r>
            <a:r>
              <a:rPr lang="es-ES" sz="2200" b="1" dirty="0"/>
              <a:t>, které nám pomohou znovu otevřít</a:t>
            </a:r>
            <a:r>
              <a:rPr lang="cs-CZ" sz="2200" b="1" dirty="0"/>
              <a:t> v</a:t>
            </a:r>
            <a:r>
              <a:rPr lang="es-ES" sz="2200" b="1" dirty="0"/>
              <a:t> našich srdcí</a:t>
            </a:r>
            <a:r>
              <a:rPr lang="cs-CZ" sz="2200" b="1" dirty="0"/>
              <a:t>ch</a:t>
            </a:r>
            <a:r>
              <a:rPr lang="es-ES" sz="2200" b="1" dirty="0"/>
              <a:t> dveře naděje a štěstí, abychom našli řešení našich problémů.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6FED70-7C1C-498B-C966-50A4DEDE4119}"/>
              </a:ext>
            </a:extLst>
          </p:cNvPr>
          <p:cNvSpPr txBox="1"/>
          <p:nvPr/>
        </p:nvSpPr>
        <p:spPr>
          <a:xfrm>
            <a:off x="420460" y="5061857"/>
            <a:ext cx="6843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Náš dobrý Pán je Pánem a vlastníkem všech těchto vzácných klíčů. Svou velkou láskou nám je vkládá </a:t>
            </a:r>
            <a:r>
              <a:rPr lang="cs-CZ" sz="2200" b="1" dirty="0"/>
              <a:t>           </a:t>
            </a:r>
            <a:r>
              <a:rPr lang="es-ES" sz="2200" b="1" dirty="0"/>
              <a:t>do rukou, abychom je mohli používat a vidět jejich úžasné </a:t>
            </a:r>
            <a:r>
              <a:rPr lang="cs-CZ" sz="2200" b="1" dirty="0"/>
              <a:t>účin</a:t>
            </a:r>
            <a:r>
              <a:rPr lang="es-ES" sz="2200" b="1" dirty="0"/>
              <a:t>ky.
</a:t>
            </a:r>
          </a:p>
        </p:txBody>
      </p:sp>
    </p:spTree>
    <p:extLst>
      <p:ext uri="{BB962C8B-B14F-4D97-AF65-F5344CB8AC3E}">
        <p14:creationId xmlns:p14="http://schemas.microsoft.com/office/powerpoint/2010/main" val="42272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69FEEF-A473-EDFB-AD71-6B2A6A64DB98}"/>
              </a:ext>
            </a:extLst>
          </p:cNvPr>
          <p:cNvSpPr txBox="1"/>
          <p:nvPr/>
        </p:nvSpPr>
        <p:spPr>
          <a:xfrm>
            <a:off x="271895" y="1219277"/>
            <a:ext cx="52128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Když se otevřou dveře našich chrámů mocným klíčem vroucí touhy uctívat Boha, radujeme se, že jsme v jeho nádvořích. Když </a:t>
            </a:r>
            <a:r>
              <a:rPr lang="cs-CZ" sz="2000" dirty="0" err="1"/>
              <a:t>vn</a:t>
            </a:r>
            <a:r>
              <a:rPr lang="es-ES" sz="2000" dirty="0"/>
              <a:t>ímáme přijetí, které nám Ježíš dává v náručí své lásky, cítíme, jako by</a:t>
            </a:r>
            <a:r>
              <a:rPr lang="cs-CZ" sz="2000" dirty="0"/>
              <a:t> se</a:t>
            </a:r>
            <a:r>
              <a:rPr lang="es-ES" sz="2000" dirty="0"/>
              <a:t> n</a:t>
            </a:r>
            <a:r>
              <a:rPr lang="cs-CZ" sz="2000" dirty="0" err="1"/>
              <a:t>áš</a:t>
            </a:r>
            <a:r>
              <a:rPr lang="cs-CZ" sz="2000" dirty="0"/>
              <a:t> sbor stal</a:t>
            </a:r>
            <a:r>
              <a:rPr lang="es-ES" sz="2000" dirty="0"/>
              <a:t> malým kouskem nebe zde na zemi.
Uctív</a:t>
            </a:r>
            <a:r>
              <a:rPr lang="cs-CZ" sz="2000" dirty="0" err="1"/>
              <a:t>ejme</a:t>
            </a:r>
            <a:r>
              <a:rPr lang="es-ES" sz="2000" dirty="0"/>
              <a:t> tedy Boha ve svém domě pro jeho vlastnosti: dobrotu, milosrdenství, moc, svrchovanost, stvoření...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6150A5-2E31-4B04-70D3-85AC00336F49}"/>
              </a:ext>
            </a:extLst>
          </p:cNvPr>
          <p:cNvSpPr txBox="1"/>
          <p:nvPr/>
        </p:nvSpPr>
        <p:spPr>
          <a:xfrm>
            <a:off x="304800" y="4393705"/>
            <a:ext cx="118088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Tím, že chodíme do </a:t>
            </a:r>
            <a:r>
              <a:rPr lang="cs-CZ" sz="2000" dirty="0"/>
              <a:t>sboru</a:t>
            </a:r>
            <a:r>
              <a:rPr lang="es-ES" sz="2000" dirty="0"/>
              <a:t>, abychom uctívali Boha, se připojujeme k ostatním věřícím, </a:t>
            </a:r>
            <a:r>
              <a:rPr lang="cs-CZ" sz="2000" dirty="0"/>
              <a:t>kteří uctívají</a:t>
            </a:r>
            <a:r>
              <a:rPr lang="es-ES" sz="2000" dirty="0"/>
              <a:t> Krista jako jedno sjednocené a zdravé tělo.
Uctívání Boha je prostě úžasné, ale nic nemůže nahradit krásu sjednocení se k uctívání s ostatními, kteří mají </a:t>
            </a:r>
            <a:r>
              <a:rPr lang="cs-CZ" sz="2000" dirty="0"/>
              <a:t>      </a:t>
            </a:r>
            <a:r>
              <a:rPr lang="es-ES" sz="2000" dirty="0"/>
              <a:t>v sobě také Jeho Ducha skrze vykupitelské dílo spasení. 
Poznání Boha a Jeho charakteru, jak </a:t>
            </a:r>
            <a:r>
              <a:rPr lang="cs-CZ" sz="2000" dirty="0"/>
              <a:t>s</a:t>
            </a:r>
            <a:r>
              <a:rPr lang="es-ES" sz="2000" dirty="0"/>
              <a:t>e</a:t>
            </a:r>
            <a:r>
              <a:rPr lang="cs-CZ" sz="2000" dirty="0"/>
              <a:t> nám</a:t>
            </a:r>
            <a:r>
              <a:rPr lang="es-ES" sz="2000" dirty="0"/>
              <a:t> zjev</a:t>
            </a:r>
            <a:r>
              <a:rPr lang="cs-CZ" sz="2000" dirty="0" err="1"/>
              <a:t>uj</a:t>
            </a:r>
            <a:r>
              <a:rPr lang="es-ES" sz="2000" dirty="0"/>
              <a:t>e v Písmu, probudí ve vašich dětech srdce díkůvzdání, které </a:t>
            </a:r>
            <a:r>
              <a:rPr lang="cs-CZ" sz="2000" dirty="0"/>
              <a:t>   </a:t>
            </a:r>
            <a:r>
              <a:rPr lang="es-ES" sz="2000" dirty="0"/>
              <a:t>je vyjádřeno uctíváním, přináší</a:t>
            </a:r>
            <a:r>
              <a:rPr lang="cs-CZ" sz="2000" dirty="0"/>
              <a:t> spíš</a:t>
            </a:r>
            <a:r>
              <a:rPr lang="es-ES" sz="2000" dirty="0"/>
              <a:t> slávu než sobeck</a:t>
            </a:r>
            <a:r>
              <a:rPr lang="cs-CZ" sz="2000" dirty="0"/>
              <a:t>é</a:t>
            </a:r>
            <a:r>
              <a:rPr lang="es-ES" sz="2000" dirty="0"/>
              <a:t> emocionální zkušenost</a:t>
            </a:r>
            <a:r>
              <a:rPr lang="cs-CZ" sz="2000" dirty="0"/>
              <a:t>i</a:t>
            </a:r>
            <a:r>
              <a:rPr lang="es-ES" sz="2000" dirty="0"/>
              <a:t>. Duch způsobuje, že praví ctitelé</a:t>
            </a:r>
            <a:r>
              <a:rPr lang="cs-CZ" sz="2000" dirty="0"/>
              <a:t>   se</a:t>
            </a:r>
            <a:r>
              <a:rPr lang="es-ES" sz="2000" dirty="0"/>
              <a:t> touží spojit s ostatními věřícími, aby uctívali Krista. 
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380C21-A497-8788-BB43-4BD91A421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>
          <a:xfrm>
            <a:off x="5484791" y="442351"/>
            <a:ext cx="6628831" cy="373078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28A37F2-6464-B71E-44D7-F5FC5CDC3C94}"/>
              </a:ext>
            </a:extLst>
          </p:cNvPr>
          <p:cNvGrpSpPr/>
          <p:nvPr/>
        </p:nvGrpSpPr>
        <p:grpSpPr>
          <a:xfrm>
            <a:off x="0" y="-1149531"/>
            <a:ext cx="5597055" cy="3801291"/>
            <a:chOff x="0" y="-1149531"/>
            <a:chExt cx="5597055" cy="3801291"/>
          </a:xfrm>
        </p:grpSpPr>
        <p:pic>
          <p:nvPicPr>
            <p:cNvPr id="13" name="Imagen 12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EA0507E-A621-1609-4A88-C143E2F1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-1149531"/>
              <a:ext cx="5554790" cy="38012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D8FC8E2-8008-3A4C-FB9C-800EA64E8C7A}"/>
                </a:ext>
              </a:extLst>
            </p:cNvPr>
            <p:cNvSpPr txBox="1"/>
            <p:nvPr/>
          </p:nvSpPr>
          <p:spPr>
            <a:xfrm>
              <a:off x="615753" y="526248"/>
              <a:ext cx="49813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vroucí touze uctívat Boha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0F5"/>
            </a:gs>
            <a:gs pos="74000">
              <a:srgbClr val="87CDDD"/>
            </a:gs>
            <a:gs pos="83000">
              <a:srgbClr val="6CC2D6"/>
            </a:gs>
            <a:gs pos="100000">
              <a:srgbClr val="93D2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C6254-EDCF-AC4E-209F-57BFED4C9493}"/>
              </a:ext>
            </a:extLst>
          </p:cNvPr>
          <p:cNvSpPr txBox="1"/>
          <p:nvPr/>
        </p:nvSpPr>
        <p:spPr>
          <a:xfrm>
            <a:off x="87077" y="1239820"/>
            <a:ext cx="720086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/>
              <a:t>Jak </a:t>
            </a:r>
            <a:r>
              <a:rPr lang="cs-CZ" sz="2000" dirty="0"/>
              <a:t>je </a:t>
            </a:r>
            <a:r>
              <a:rPr lang="es-ES" sz="2000" dirty="0"/>
              <a:t>příjemné, když malým klíčem otevřeme krásnou krabici a pos</a:t>
            </a:r>
            <a:r>
              <a:rPr lang="cs-CZ" sz="2000" dirty="0"/>
              <a:t>-</a:t>
            </a:r>
            <a:r>
              <a:rPr lang="es-ES" sz="2000" dirty="0"/>
              <a:t>loucháme měkkou a melodickou hudbu! Všichni rádi posloucháme krásné melodie hudební skříňky. 
Existuje klíč, který otevírá dveře našich srdcí radosti a radosti a od</a:t>
            </a:r>
            <a:r>
              <a:rPr lang="cs-CZ" sz="2000" dirty="0"/>
              <a:t>-</a:t>
            </a:r>
            <a:r>
              <a:rPr lang="es-ES" sz="2000" dirty="0"/>
              <a:t>straňuje sklíčenost z našich srdcí. To je klíč ke zpěvu. Když zjistíme, že jsme smutní a sklíčení, zazpívejme inspirující náboženskou píseň a budeme pociťovat útěchu. 
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1B1EF8D-47BA-2CE4-5E10-B3B5DF00E770}"/>
              </a:ext>
            </a:extLst>
          </p:cNvPr>
          <p:cNvGrpSpPr/>
          <p:nvPr/>
        </p:nvGrpSpPr>
        <p:grpSpPr>
          <a:xfrm>
            <a:off x="514350" y="61674"/>
            <a:ext cx="3400425" cy="1035843"/>
            <a:chOff x="514350" y="109299"/>
            <a:chExt cx="3400425" cy="1035843"/>
          </a:xfrm>
        </p:grpSpPr>
        <p:pic>
          <p:nvPicPr>
            <p:cNvPr id="24" name="Imagen 23" descr="Patrón de fondo, Rectángulo&#10;&#10;Descripción generada automáticamente">
              <a:extLst>
                <a:ext uri="{FF2B5EF4-FFF2-40B4-BE49-F238E27FC236}">
                  <a16:creationId xmlns:a16="http://schemas.microsoft.com/office/drawing/2014/main" id="{FE7779DC-F359-EC0B-F865-49E4326D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" y="109299"/>
              <a:ext cx="3400425" cy="10358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664EBF3-4801-9C30-9DEA-88008DD64E52}"/>
                </a:ext>
              </a:extLst>
            </p:cNvPr>
            <p:cNvSpPr txBox="1"/>
            <p:nvPr/>
          </p:nvSpPr>
          <p:spPr>
            <a:xfrm>
              <a:off x="1583502" y="427165"/>
              <a:ext cx="20581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ke zpěvu
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A090C2-E40E-7E2D-8A5E-707A63E8B9CB}"/>
              </a:ext>
            </a:extLst>
          </p:cNvPr>
          <p:cNvSpPr txBox="1"/>
          <p:nvPr/>
        </p:nvSpPr>
        <p:spPr>
          <a:xfrm>
            <a:off x="87077" y="3829305"/>
            <a:ext cx="69459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Velká byla požehnání, obdrželi lidé v reakci na chvalozpěvy... Jak často se tento příběh opakuje v duchovním životě! Jak často s</a:t>
            </a:r>
            <a:r>
              <a:rPr lang="cs-CZ" sz="2000" dirty="0"/>
              <a:t>lovy</a:t>
            </a:r>
            <a:r>
              <a:rPr lang="es-ES" sz="2000" dirty="0"/>
              <a:t> posvátné písně vyvěrá v duši pokání a víra, naděje, láska a radost!
Zpěv má moc podmanit si hrubé a nevzdělané povahy, podnítit myšlení a vzbudit sympatie, podporovat harmonii v akci a rozptý</a:t>
            </a:r>
            <a:r>
              <a:rPr lang="cs-CZ" sz="2000" dirty="0"/>
              <a:t>-</a:t>
            </a:r>
            <a:r>
              <a:rPr lang="es-ES" sz="2000" dirty="0"/>
              <a:t>lit melancholii a předtuchy, které ničí hodnotu a oslabují úsilí. E.G.W. (The Voice: Its Education and Correct Use, kapitola 64)  
</a:t>
            </a:r>
            <a:r>
              <a:rPr lang="cs-CZ" sz="2000" dirty="0"/>
              <a:t>(Neoficiální překlad: Ivo Kapec)</a:t>
            </a:r>
            <a:endParaRPr lang="es-ES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E116AB-BC13-79AE-7596-D4AB3E8A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77" y="184695"/>
            <a:ext cx="4680000" cy="2923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Imagen 13" descr="Una mujer con un micrófono&#10;&#10;Descripción generada automáticamente con confianza media">
            <a:extLst>
              <a:ext uri="{FF2B5EF4-FFF2-40B4-BE49-F238E27FC236}">
                <a16:creationId xmlns:a16="http://schemas.microsoft.com/office/drawing/2014/main" id="{2E33748B-AE15-EAEC-4B6F-03AAD758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77" y="3429000"/>
            <a:ext cx="4680000" cy="3170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708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00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3D9"/>
            </a:gs>
            <a:gs pos="74000">
              <a:srgbClr val="F2AB8E"/>
            </a:gs>
            <a:gs pos="83000">
              <a:srgbClr val="F09D7C"/>
            </a:gs>
            <a:gs pos="100000">
              <a:srgbClr val="F3B1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55F052C-45E7-0880-480D-F3BBC773D776}"/>
              </a:ext>
            </a:extLst>
          </p:cNvPr>
          <p:cNvSpPr txBox="1"/>
          <p:nvPr/>
        </p:nvSpPr>
        <p:spPr>
          <a:xfrm>
            <a:off x="144184" y="1670673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Vždy se můžeme těšit z výsady otevřít si Bibli a přečíst si některé verše jako klíč, který otevírá naše srdce a mysl důvěře a víře v Pána.
Klíč k systematickému studiu Bible a studia v sobotní škole je jedním z nejúčinnějších v otevírání naší mysli </a:t>
            </a:r>
            <a:r>
              <a:rPr lang="cs-CZ" sz="2000" dirty="0"/>
              <a:t>      </a:t>
            </a:r>
            <a:r>
              <a:rPr lang="es-ES" sz="2000" dirty="0"/>
              <a:t>a srdce Božím úžasným pravdám a zaslíbením.
</a:t>
            </a:r>
          </a:p>
        </p:txBody>
      </p:sp>
      <p:pic>
        <p:nvPicPr>
          <p:cNvPr id="2" name="Imagen 1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2DA29F2A-D748-D607-6BC8-EF4C9D47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26" y="114299"/>
            <a:ext cx="4864656" cy="6600826"/>
          </a:xfrm>
          <a:prstGeom prst="rect">
            <a:avLst/>
          </a:prstGeom>
          <a:ln w="88900" cap="sq" cmpd="thickThin">
            <a:solidFill>
              <a:srgbClr val="99700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C5D2861-6620-63C4-D78D-8151E3F0B894}"/>
              </a:ext>
            </a:extLst>
          </p:cNvPr>
          <p:cNvGrpSpPr/>
          <p:nvPr/>
        </p:nvGrpSpPr>
        <p:grpSpPr>
          <a:xfrm>
            <a:off x="269693" y="104774"/>
            <a:ext cx="3426007" cy="1283211"/>
            <a:chOff x="269693" y="104774"/>
            <a:chExt cx="3426007" cy="1283211"/>
          </a:xfrm>
        </p:grpSpPr>
        <p:pic>
          <p:nvPicPr>
            <p:cNvPr id="9" name="Imagen 8" descr="Forma, Flecha&#10;&#10;Descripción generada automáticamente">
              <a:extLst>
                <a:ext uri="{FF2B5EF4-FFF2-40B4-BE49-F238E27FC236}">
                  <a16:creationId xmlns:a16="http://schemas.microsoft.com/office/drawing/2014/main" id="{A14B4258-81B8-768F-E45E-A34CE9303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93" y="104774"/>
              <a:ext cx="3322327" cy="128321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5637279-B1C8-1768-8576-33C87E80E70B}"/>
                </a:ext>
              </a:extLst>
            </p:cNvPr>
            <p:cNvSpPr txBox="1"/>
            <p:nvPr/>
          </p:nvSpPr>
          <p:spPr>
            <a:xfrm>
              <a:off x="1232262" y="466448"/>
              <a:ext cx="2463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Bibli
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EB0C01-49A1-C202-D677-ABF9BC51682C}"/>
              </a:ext>
            </a:extLst>
          </p:cNvPr>
          <p:cNvSpPr txBox="1"/>
          <p:nvPr/>
        </p:nvSpPr>
        <p:spPr>
          <a:xfrm>
            <a:off x="144184" y="4012827"/>
            <a:ext cx="66389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Každý musí sám zkoumat Bibli, klečet před Bohem, s pokor</a:t>
            </a:r>
            <a:r>
              <a:rPr lang="cs-CZ" sz="2000" dirty="0"/>
              <a:t>-</a:t>
            </a:r>
            <a:r>
              <a:rPr lang="es-ES" sz="2000" dirty="0"/>
              <a:t>ným srdcem a být schopen být vyučován jako dítě, chce-li vědět, co od něj Pán požaduje (Klenoty svědectví, svazek 2, strana 201</a:t>
            </a:r>
            <a:r>
              <a:rPr lang="cs-CZ" sz="2000" dirty="0"/>
              <a:t> – neoficiální překlad Ivo Kapec</a:t>
            </a:r>
            <a:r>
              <a:rPr lang="es-ES" sz="2000" dirty="0"/>
              <a:t>).
Viděla jsem, že čas, který Ježíš musí strávit na nejsvětějším místě, je téměř u konce a že čas může trvat jen o něco déle, volný čas, který máme, musí být věnován hledání Bible, která nás bude soudit v poslední den (</a:t>
            </a:r>
            <a:r>
              <a:rPr lang="cs-CZ" sz="2000" dirty="0"/>
              <a:t>Rané</a:t>
            </a:r>
            <a:r>
              <a:rPr lang="es-ES" sz="2000" dirty="0"/>
              <a:t> spisy, strana 328).
</a:t>
            </a:r>
          </a:p>
        </p:txBody>
      </p:sp>
    </p:spTree>
    <p:extLst>
      <p:ext uri="{BB962C8B-B14F-4D97-AF65-F5344CB8AC3E}">
        <p14:creationId xmlns:p14="http://schemas.microsoft.com/office/powerpoint/2010/main" val="11667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7DEF2"/>
            </a:gs>
            <a:gs pos="74000">
              <a:srgbClr val="BEA9DB"/>
            </a:gs>
            <a:gs pos="83000">
              <a:srgbClr val="B298D4"/>
            </a:gs>
            <a:gs pos="100000">
              <a:srgbClr val="C4B0D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AECC36-9EF4-3B64-4AE9-FBF7FEF03D6A}"/>
              </a:ext>
            </a:extLst>
          </p:cNvPr>
          <p:cNvSpPr txBox="1"/>
          <p:nvPr/>
        </p:nvSpPr>
        <p:spPr>
          <a:xfrm>
            <a:off x="97430" y="1320269"/>
            <a:ext cx="56292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Mám</a:t>
            </a:r>
            <a:r>
              <a:rPr lang="cs-CZ" sz="2000" dirty="0"/>
              <a:t>e</a:t>
            </a:r>
            <a:r>
              <a:rPr lang="es-ES" sz="2000" dirty="0"/>
              <a:t> v rukou klíč, díky </a:t>
            </a:r>
            <a:r>
              <a:rPr lang="cs-CZ" sz="2000" dirty="0"/>
              <a:t>němuž</a:t>
            </a:r>
            <a:r>
              <a:rPr lang="es-ES" sz="2000" dirty="0"/>
              <a:t> může</a:t>
            </a:r>
            <a:r>
              <a:rPr lang="cs-CZ" sz="2000" dirty="0" err="1"/>
              <a:t>me</a:t>
            </a:r>
            <a:r>
              <a:rPr lang="cs-CZ" sz="2000" dirty="0"/>
              <a:t> všichni</a:t>
            </a:r>
            <a:r>
              <a:rPr lang="es-ES" sz="2000" dirty="0"/>
              <a:t> zbohatnout. Tento klíč neotevírá truhly přetékající zlatem, stříbrem nebo drahými kameny; ale otevírá truhlu mnohem bohatší</a:t>
            </a:r>
            <a:r>
              <a:rPr lang="cs-CZ" sz="2000" dirty="0"/>
              <a:t>:</a:t>
            </a:r>
            <a:r>
              <a:rPr lang="es-ES" sz="2000" dirty="0"/>
              <a:t> Otevře nebesk</a:t>
            </a:r>
            <a:r>
              <a:rPr lang="cs-CZ" sz="2000" dirty="0"/>
              <a:t>é sýpky</a:t>
            </a:r>
            <a:r>
              <a:rPr lang="es-ES" sz="2000" dirty="0"/>
              <a:t> pln</a:t>
            </a:r>
            <a:r>
              <a:rPr lang="cs-CZ" sz="2000" dirty="0"/>
              <a:t>é</a:t>
            </a:r>
            <a:r>
              <a:rPr lang="es-ES" sz="2000" dirty="0"/>
              <a:t> nádherných požehnání. Navíc nám dává neomezený přístup ke společenství s Bohem. Tento drahocenný klíč je klíčem k modlitbě. Když se cítíme smutní a sklíčení, sáhněme po tomto cenném klíči.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806E0D-D409-73F8-B000-EA2EB89B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114301"/>
            <a:ext cx="6200774" cy="537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7265B7-AE58-C452-A4AF-22E1E45D6C08}"/>
              </a:ext>
            </a:extLst>
          </p:cNvPr>
          <p:cNvSpPr txBox="1"/>
          <p:nvPr/>
        </p:nvSpPr>
        <p:spPr>
          <a:xfrm>
            <a:off x="97430" y="4184801"/>
            <a:ext cx="5857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Modle</a:t>
            </a:r>
            <a:r>
              <a:rPr lang="cs-CZ" sz="2000" dirty="0"/>
              <a:t>m</a:t>
            </a:r>
            <a:r>
              <a:rPr lang="es-ES" sz="2000" dirty="0"/>
              <a:t>e se často ke svému nebeskému Otci. Čím častěji se věnujete modlitbě, tím blíže bude vaše duše přivedena do posvátné Boží blízkosti. 
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52C1C3-37C2-6383-CC36-F88C25D912EC}"/>
              </a:ext>
            </a:extLst>
          </p:cNvPr>
          <p:cNvSpPr txBox="1"/>
          <p:nvPr/>
        </p:nvSpPr>
        <p:spPr>
          <a:xfrm>
            <a:off x="97430" y="5659072"/>
            <a:ext cx="12049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Duch svatý se bude přimlouvat za toho, kdo se upřímně modlí se sténáním, které nelze vyjádřit slovy, a srdce bude obměkčeno a podrobeno Boží láskou. Oblaka a stíny, které Satan vrhá na duši, budou rozptýleny jasnými paprsky Slunce spravedlnosti a komnaty mysli a srdce budou osvíceny nebeským světlem.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FE55AC2-4350-36DF-E5BD-37D6B7EF18C4}"/>
              </a:ext>
            </a:extLst>
          </p:cNvPr>
          <p:cNvGrpSpPr/>
          <p:nvPr/>
        </p:nvGrpSpPr>
        <p:grpSpPr>
          <a:xfrm>
            <a:off x="409575" y="114299"/>
            <a:ext cx="3097235" cy="1214916"/>
            <a:chOff x="409575" y="114299"/>
            <a:chExt cx="3097235" cy="121491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3E8BCC9-6C8F-D60D-E56C-39014DAD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409575" y="114299"/>
              <a:ext cx="2992459" cy="12029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E1BF1CD-2269-DBED-1542-C3928D91A6A4}"/>
                </a:ext>
              </a:extLst>
            </p:cNvPr>
            <p:cNvSpPr txBox="1"/>
            <p:nvPr/>
          </p:nvSpPr>
          <p:spPr>
            <a:xfrm>
              <a:off x="891947" y="621329"/>
              <a:ext cx="26148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modlitbě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3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DEEB"/>
            </a:gs>
            <a:gs pos="74000">
              <a:srgbClr val="E99FCF"/>
            </a:gs>
            <a:gs pos="83000">
              <a:srgbClr val="E9A1CC"/>
            </a:gs>
            <a:gs pos="100000">
              <a:srgbClr val="EFB7D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51B1F5-C035-6B8C-4CFF-49236B4D1A00}"/>
              </a:ext>
            </a:extLst>
          </p:cNvPr>
          <p:cNvSpPr txBox="1"/>
          <p:nvPr/>
        </p:nvSpPr>
        <p:spPr>
          <a:xfrm>
            <a:off x="200404" y="1555669"/>
            <a:ext cx="67758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Můžeme být znepokojeni a úzkostliví, </a:t>
            </a:r>
            <a:r>
              <a:rPr lang="cs-CZ" sz="2000" dirty="0"/>
              <a:t>pokud</a:t>
            </a:r>
            <a:r>
              <a:rPr lang="es-ES" sz="2000" dirty="0"/>
              <a:t> zapomeneme, jak nám Bůh dosud pom</a:t>
            </a:r>
            <a:r>
              <a:rPr lang="cs-CZ" sz="2000" dirty="0"/>
              <a:t>á</a:t>
            </a:r>
            <a:r>
              <a:rPr lang="es-ES" sz="2000" dirty="0"/>
              <a:t>h</a:t>
            </a:r>
            <a:r>
              <a:rPr lang="cs-CZ" sz="2000" dirty="0"/>
              <a:t>a</a:t>
            </a:r>
            <a:r>
              <a:rPr lang="es-ES" sz="2000" dirty="0"/>
              <a:t>l. Proto musíme být každý den vděční Bohu za život a zdraví, kterými nás denně obdarovává, a za to, jak ná</a:t>
            </a:r>
            <a:r>
              <a:rPr lang="cs-CZ" sz="2000" dirty="0"/>
              <a:t>s</a:t>
            </a:r>
            <a:r>
              <a:rPr lang="es-ES" sz="2000" dirty="0"/>
              <a:t> dosud </a:t>
            </a:r>
            <a:r>
              <a:rPr lang="cs-CZ" sz="2000" dirty="0" err="1"/>
              <a:t>ved</a:t>
            </a:r>
            <a:r>
              <a:rPr lang="es-ES" sz="2000" dirty="0"/>
              <a:t>l. Klíč k vděčnosti je účinným klíčem, který otevírá naše srdce vděčnosti a štěstí.
Jsem si jist, že jsme všichni vděčni našemu nebeskému Otci </a:t>
            </a:r>
            <a:r>
              <a:rPr lang="cs-CZ" sz="2000" dirty="0"/>
              <a:t>     </a:t>
            </a:r>
            <a:r>
              <a:rPr lang="es-ES" sz="2000" dirty="0"/>
              <a:t>za všechno, co pro nás udělal. 
</a:t>
            </a:r>
          </a:p>
        </p:txBody>
      </p:sp>
      <p:pic>
        <p:nvPicPr>
          <p:cNvPr id="5" name="Imagen 4" descr="Mujer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36511B57-14C5-5C01-A887-A7C0C1B29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1"/>
          <a:stretch/>
        </p:blipFill>
        <p:spPr>
          <a:xfrm>
            <a:off x="7490298" y="102006"/>
            <a:ext cx="4546877" cy="663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B8D8261-F6E8-BE50-E119-FF7DC26A637E}"/>
              </a:ext>
            </a:extLst>
          </p:cNvPr>
          <p:cNvGrpSpPr/>
          <p:nvPr/>
        </p:nvGrpSpPr>
        <p:grpSpPr>
          <a:xfrm>
            <a:off x="200404" y="73430"/>
            <a:ext cx="4828795" cy="1335541"/>
            <a:chOff x="200404" y="73430"/>
            <a:chExt cx="4828795" cy="133554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F9D4C3F-BA3C-829E-EA5B-BEC52786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0404" y="73430"/>
              <a:ext cx="4828795" cy="133554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FBC4815-914C-EFBC-F4B3-D75F8D89BF2B}"/>
                </a:ext>
              </a:extLst>
            </p:cNvPr>
            <p:cNvSpPr txBox="1"/>
            <p:nvPr/>
          </p:nvSpPr>
          <p:spPr>
            <a:xfrm>
              <a:off x="1717110" y="536637"/>
              <a:ext cx="3106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vděčnosti
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B675AC97-2E4C-DBAF-CF7D-32AB2E562017}"/>
              </a:ext>
            </a:extLst>
          </p:cNvPr>
          <p:cNvSpPr txBox="1"/>
          <p:nvPr/>
        </p:nvSpPr>
        <p:spPr>
          <a:xfrm>
            <a:off x="178949" y="4164400"/>
            <a:ext cx="70522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Bohu bychom měli vyjadřovat vděčnost a chválu za časná požeh</a:t>
            </a:r>
            <a:r>
              <a:rPr lang="cs-CZ" sz="2000" dirty="0"/>
              <a:t>-</a:t>
            </a:r>
            <a:r>
              <a:rPr lang="es-ES" sz="2000" dirty="0"/>
              <a:t>nání a za veškerou útěchu, kterou nám dává. Bůh si přeje, aby všichni, kdo se chystají přebývat v nebeských příbytcích, Mu vzdali slávu za bohaté poklady Jeho milosti. Kdybychom byli vděční Dárci všeho dobrého, viděli bychom, jak se v nás projevuje nebeská mi</a:t>
            </a:r>
            <a:r>
              <a:rPr lang="cs-CZ" sz="2000" dirty="0"/>
              <a:t>-</a:t>
            </a:r>
            <a:r>
              <a:rPr lang="es-ES" sz="2000" dirty="0"/>
              <a:t>lost. V našich životech bude vidět radost a duch úcty a úcty </a:t>
            </a:r>
            <a:r>
              <a:rPr lang="cs-CZ" sz="2000" dirty="0"/>
              <a:t>     </a:t>
            </a:r>
            <a:r>
              <a:rPr lang="es-ES" sz="2000" dirty="0"/>
              <a:t>před Bohem (Synové a dcery Boží, str. 124).
</a:t>
            </a:r>
          </a:p>
        </p:txBody>
      </p:sp>
    </p:spTree>
    <p:extLst>
      <p:ext uri="{BB962C8B-B14F-4D97-AF65-F5344CB8AC3E}">
        <p14:creationId xmlns:p14="http://schemas.microsoft.com/office/powerpoint/2010/main" val="687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1F8D8"/>
            </a:gs>
            <a:gs pos="74000">
              <a:srgbClr val="AEEB95"/>
            </a:gs>
            <a:gs pos="83000">
              <a:srgbClr val="8FE56D"/>
            </a:gs>
            <a:gs pos="100000">
              <a:srgbClr val="AEEB9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A55711-B253-9106-881E-834C9F019187}"/>
              </a:ext>
            </a:extLst>
          </p:cNvPr>
          <p:cNvSpPr txBox="1"/>
          <p:nvPr/>
        </p:nvSpPr>
        <p:spPr>
          <a:xfrm>
            <a:off x="200399" y="1739763"/>
            <a:ext cx="65314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Pokud jsme smutní a znechucení a uzavíráme se do sebe, určitě se budeme cítit hůř.
Existuje klíč, který otevírá dveře štěstí a radosti. Je to klíč </a:t>
            </a:r>
            <a:r>
              <a:rPr lang="cs-CZ" sz="2000" dirty="0"/>
              <a:t>      </a:t>
            </a:r>
            <a:r>
              <a:rPr lang="es-ES" sz="2000" dirty="0"/>
              <a:t>ke sdílení našich darů s ostatními. Úsměv, láskyplný pozdrav, akt laskavosti, to jsou milosti nebo dary, které můžeme sdílet, stejně jako slova plná soucitu nebo píseň plná lásky.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F513B9-DFCF-8F6B-A980-8BB1CB950707}"/>
              </a:ext>
            </a:extLst>
          </p:cNvPr>
          <p:cNvGrpSpPr/>
          <p:nvPr/>
        </p:nvGrpSpPr>
        <p:grpSpPr>
          <a:xfrm>
            <a:off x="267349" y="73804"/>
            <a:ext cx="3460729" cy="1426538"/>
            <a:chOff x="267349" y="73804"/>
            <a:chExt cx="3460729" cy="142653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ECCF6D1-FC10-D176-8411-05956E49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349" y="73804"/>
              <a:ext cx="3460729" cy="1426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C0333DD-7B7A-413D-A025-012BC3F4ED4C}"/>
                </a:ext>
              </a:extLst>
            </p:cNvPr>
            <p:cNvSpPr txBox="1"/>
            <p:nvPr/>
          </p:nvSpPr>
          <p:spPr>
            <a:xfrm>
              <a:off x="1142014" y="492719"/>
              <a:ext cx="2324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pomoci
</a:t>
              </a:r>
            </a:p>
          </p:txBody>
        </p:sp>
      </p:grpSp>
      <p:pic>
        <p:nvPicPr>
          <p:cNvPr id="6" name="Imagen 5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390324BF-10F0-C468-89BB-9CD10EC64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10" y="0"/>
            <a:ext cx="5139690" cy="6858000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E66498-C62B-D024-17B7-C647DB1F2BFC}"/>
              </a:ext>
            </a:extLst>
          </p:cNvPr>
          <p:cNvSpPr txBox="1"/>
          <p:nvPr/>
        </p:nvSpPr>
        <p:spPr>
          <a:xfrm>
            <a:off x="200399" y="3873408"/>
            <a:ext cx="64276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Nic nevzbuzuje obětavou horlivost ani nerozšiřuje a neposi</a:t>
            </a:r>
            <a:r>
              <a:rPr lang="cs-CZ" sz="2000" dirty="0"/>
              <a:t>-</a:t>
            </a:r>
            <a:r>
              <a:rPr lang="es-ES" sz="2000" dirty="0"/>
              <a:t>luje charakter tak, jako práce ve prospěch bližního. Nikdo nemusí čekat, až bude povolán na nějaké vzdálené pole, </a:t>
            </a:r>
            <a:r>
              <a:rPr lang="cs-CZ" sz="2000" dirty="0"/>
              <a:t>  </a:t>
            </a:r>
            <a:r>
              <a:rPr lang="es-ES" sz="2000" dirty="0"/>
              <a:t>aby začal pomáhat ostatním. Všude jsou příležitosti sloužit. Všude kolem nás jsou ti, kteří potřebují naši pomoc. Vdova, sirotek, nemocní a umírající, lidé se zlomeným srdcem, znechucení, nevědomí a vyřazení ze společnosti, ti všichni jsou v našem dosahu (Podivuhodná milost, str. 289).
</a:t>
            </a:r>
          </a:p>
        </p:txBody>
      </p:sp>
    </p:spTree>
    <p:extLst>
      <p:ext uri="{BB962C8B-B14F-4D97-AF65-F5344CB8AC3E}">
        <p14:creationId xmlns:p14="http://schemas.microsoft.com/office/powerpoint/2010/main" val="28459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1E7D7"/>
            </a:gs>
            <a:gs pos="74000">
              <a:srgbClr val="E0CBA8"/>
            </a:gs>
            <a:gs pos="83000">
              <a:srgbClr val="D9BE93"/>
            </a:gs>
            <a:gs pos="100000">
              <a:srgbClr val="DEC7A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F595E7E6-935A-E069-E0AE-4644CBBD2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b="5416"/>
          <a:stretch/>
        </p:blipFill>
        <p:spPr>
          <a:xfrm>
            <a:off x="7067550" y="3199897"/>
            <a:ext cx="4629150" cy="33333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B753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 descr="Imagen que contiene persona, exterior, hombre, niño&#10;&#10;Descripción generada automáticamente">
            <a:extLst>
              <a:ext uri="{FF2B5EF4-FFF2-40B4-BE49-F238E27FC236}">
                <a16:creationId xmlns:a16="http://schemas.microsoft.com/office/drawing/2014/main" id="{C6CDEE4F-8648-69B6-9335-77521D2D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8576"/>
          <a:stretch/>
        </p:blipFill>
        <p:spPr>
          <a:xfrm>
            <a:off x="8221458" y="218546"/>
            <a:ext cx="3132506" cy="26998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B184B6E-2658-7006-1AFE-8E87A5147B6F}"/>
              </a:ext>
            </a:extLst>
          </p:cNvPr>
          <p:cNvGrpSpPr/>
          <p:nvPr/>
        </p:nvGrpSpPr>
        <p:grpSpPr>
          <a:xfrm>
            <a:off x="132875" y="50874"/>
            <a:ext cx="3923558" cy="1525007"/>
            <a:chOff x="132875" y="50874"/>
            <a:chExt cx="3923558" cy="1525007"/>
          </a:xfrm>
        </p:grpSpPr>
        <p:pic>
          <p:nvPicPr>
            <p:cNvPr id="7" name="Imagen 6" descr="Icono&#10;&#10;Descripción generada automáticamente">
              <a:extLst>
                <a:ext uri="{FF2B5EF4-FFF2-40B4-BE49-F238E27FC236}">
                  <a16:creationId xmlns:a16="http://schemas.microsoft.com/office/drawing/2014/main" id="{28929145-4974-C563-2452-DC3E0F895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5" y="50874"/>
              <a:ext cx="3836390" cy="15250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A510297-D11B-9D51-9FC9-AE0425D108FF}"/>
                </a:ext>
              </a:extLst>
            </p:cNvPr>
            <p:cNvSpPr txBox="1"/>
            <p:nvPr/>
          </p:nvSpPr>
          <p:spPr>
            <a:xfrm>
              <a:off x="1009815" y="717263"/>
              <a:ext cx="3046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Klíč k štědrosti
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0AB022B-5EC4-F2C3-27A0-E78AEF7526E2}"/>
              </a:ext>
            </a:extLst>
          </p:cNvPr>
          <p:cNvSpPr txBox="1"/>
          <p:nvPr/>
        </p:nvSpPr>
        <p:spPr>
          <a:xfrm>
            <a:off x="138599" y="1616788"/>
            <a:ext cx="76613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Štědrost je klíčem, který otevírá dveře našeho srdce a naplňuje ho velkým požehnáním. Odměnou štědrosti vyjádřené celou duší je, že mysl a srdce jsou přivedeny do užšího společenství s </a:t>
            </a:r>
            <a:r>
              <a:rPr lang="es-ES" sz="2000" dirty="0" err="1"/>
              <a:t>Duchem</a:t>
            </a:r>
            <a:r>
              <a:rPr lang="es-ES" sz="2000" dirty="0"/>
              <a:t> (</a:t>
            </a:r>
            <a:r>
              <a:rPr lang="es-ES" sz="2000" dirty="0" err="1"/>
              <a:t>Testimony</a:t>
            </a:r>
            <a:r>
              <a:rPr lang="es-ES" sz="2000" dirty="0"/>
              <a:t> </a:t>
            </a:r>
            <a:r>
              <a:rPr lang="es-ES" sz="2000" dirty="0" err="1"/>
              <a:t>treasures</a:t>
            </a:r>
            <a:r>
              <a:rPr lang="es-ES" sz="2000" dirty="0"/>
              <a:t>, vol. 3, </a:t>
            </a:r>
            <a:r>
              <a:rPr lang="es-ES" sz="2000" dirty="0" err="1"/>
              <a:t>strana</a:t>
            </a:r>
            <a:r>
              <a:rPr lang="es-ES" sz="2000" dirty="0"/>
              <a:t> 41 – </a:t>
            </a:r>
            <a:r>
              <a:rPr lang="es-ES" sz="2000" dirty="0" err="1"/>
              <a:t>neoficiální</a:t>
            </a:r>
            <a:r>
              <a:rPr lang="es-ES" sz="2000" dirty="0"/>
              <a:t> </a:t>
            </a:r>
            <a:r>
              <a:rPr lang="es-ES" sz="2000" dirty="0" err="1"/>
              <a:t>překlad</a:t>
            </a:r>
            <a:r>
              <a:rPr lang="es-ES" sz="2000" dirty="0"/>
              <a:t> Ivo Kapec).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BAC57D-7726-079E-FF57-025DF14E387A}"/>
              </a:ext>
            </a:extLst>
          </p:cNvPr>
          <p:cNvSpPr txBox="1"/>
          <p:nvPr/>
        </p:nvSpPr>
        <p:spPr>
          <a:xfrm>
            <a:off x="132875" y="4582516"/>
            <a:ext cx="66247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Když se lidský soucit smísí s láskou a velkodušností a posvětí se Ježíšovým Duchem, je to prvek, který může přinést velké dobro. Ti, kdo pěstují štědrost, nejen konají dobrou práci pro druhé a žehnají těm, kdo tyto dobré skutky přijímají, ale prospívají také sami sobě tím, že otevírají svá srdce blahodárnému vlivu pravého </a:t>
            </a:r>
            <a:r>
              <a:rPr lang="es-ES" sz="2000" dirty="0" err="1"/>
              <a:t>dávání</a:t>
            </a:r>
            <a:r>
              <a:rPr lang="es-ES" sz="2000" dirty="0"/>
              <a:t> (</a:t>
            </a:r>
            <a:r>
              <a:rPr lang="es-ES" sz="2000" dirty="0" err="1"/>
              <a:t>Counsels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 </a:t>
            </a:r>
            <a:r>
              <a:rPr lang="es-ES" sz="2000" dirty="0" err="1"/>
              <a:t>stewardship</a:t>
            </a:r>
            <a:r>
              <a:rPr lang="es-ES" sz="2000" dirty="0"/>
              <a:t>, </a:t>
            </a:r>
            <a:r>
              <a:rPr lang="es-ES" sz="2000" dirty="0" err="1"/>
              <a:t>strana</a:t>
            </a:r>
            <a:r>
              <a:rPr lang="es-ES" sz="2000" dirty="0"/>
              <a:t> 339 – </a:t>
            </a:r>
            <a:r>
              <a:rPr lang="es-ES" sz="2000" dirty="0" err="1"/>
              <a:t>neoficiální</a:t>
            </a:r>
            <a:r>
              <a:rPr lang="es-ES" sz="2000" dirty="0"/>
              <a:t> </a:t>
            </a:r>
            <a:r>
              <a:rPr lang="es-ES" sz="2000" dirty="0" err="1"/>
              <a:t>překlad</a:t>
            </a:r>
            <a:r>
              <a:rPr lang="es-ES" sz="2000" dirty="0"/>
              <a:t> Ivo Kapec).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2F0C2B5-6CDA-D98A-974A-9AB575AAC29B}"/>
              </a:ext>
            </a:extLst>
          </p:cNvPr>
          <p:cNvSpPr txBox="1"/>
          <p:nvPr/>
        </p:nvSpPr>
        <p:spPr>
          <a:xfrm>
            <a:off x="132875" y="2936532"/>
            <a:ext cx="67096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Bůh ustanovil systém dobročinnosti, aby se člověk stal podob</a:t>
            </a:r>
            <a:r>
              <a:rPr lang="cs-CZ" sz="2000" dirty="0"/>
              <a:t>-</a:t>
            </a:r>
            <a:r>
              <a:rPr lang="es-ES" sz="2000" dirty="0"/>
              <a:t>ným svému Stvořiteli, velkodušného a nesobeckého charakteru a aby se nakonec mohl s Kristem podílet na věčné a slavné </a:t>
            </a:r>
            <a:r>
              <a:rPr lang="es-ES" sz="2000" dirty="0" err="1"/>
              <a:t>odměně</a:t>
            </a:r>
            <a:r>
              <a:rPr lang="es-ES" sz="2000" dirty="0"/>
              <a:t> (</a:t>
            </a:r>
            <a:r>
              <a:rPr lang="es-ES" sz="2000" dirty="0" err="1"/>
              <a:t>Testimony</a:t>
            </a:r>
            <a:r>
              <a:rPr lang="es-ES" sz="2000" dirty="0"/>
              <a:t> </a:t>
            </a:r>
            <a:r>
              <a:rPr lang="es-ES" sz="2000" dirty="0" err="1"/>
              <a:t>treasures</a:t>
            </a:r>
            <a:r>
              <a:rPr lang="es-ES" sz="2000" dirty="0"/>
              <a:t>, vol. 3, </a:t>
            </a:r>
            <a:r>
              <a:rPr lang="es-ES" sz="2000" dirty="0" err="1"/>
              <a:t>strana</a:t>
            </a:r>
            <a:r>
              <a:rPr lang="es-ES" sz="2000" dirty="0"/>
              <a:t> 403 – </a:t>
            </a:r>
            <a:r>
              <a:rPr lang="es-ES" sz="2000" dirty="0" err="1"/>
              <a:t>neoficiální</a:t>
            </a:r>
            <a:r>
              <a:rPr lang="es-ES" sz="2000" dirty="0"/>
              <a:t> </a:t>
            </a:r>
            <a:r>
              <a:rPr lang="es-ES" sz="2000" dirty="0" err="1"/>
              <a:t>překlad</a:t>
            </a:r>
            <a:r>
              <a:rPr lang="es-ES" sz="2000" dirty="0"/>
              <a:t> Ivo Kapec).</a:t>
            </a:r>
          </a:p>
        </p:txBody>
      </p:sp>
    </p:spTree>
    <p:extLst>
      <p:ext uri="{BB962C8B-B14F-4D97-AF65-F5344CB8AC3E}">
        <p14:creationId xmlns:p14="http://schemas.microsoft.com/office/powerpoint/2010/main" val="11755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1973</Words>
  <Application>Microsoft Office PowerPoint</Application>
  <PresentationFormat>Panorámica</PresentationFormat>
  <Paragraphs>36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Abhaya Libre ExtraBold</vt:lpstr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188</cp:revision>
  <dcterms:created xsi:type="dcterms:W3CDTF">2022-08-24T06:16:15Z</dcterms:created>
  <dcterms:modified xsi:type="dcterms:W3CDTF">2022-12-31T20:51:24Z</dcterms:modified>
</cp:coreProperties>
</file>