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8" r:id="rId3"/>
    <p:sldId id="278" r:id="rId4"/>
    <p:sldId id="259" r:id="rId5"/>
    <p:sldId id="266" r:id="rId6"/>
    <p:sldId id="267" r:id="rId7"/>
    <p:sldId id="277" r:id="rId8"/>
    <p:sldId id="280" r:id="rId9"/>
    <p:sldId id="268" r:id="rId10"/>
    <p:sldId id="269" r:id="rId11"/>
    <p:sldId id="273" r:id="rId12"/>
    <p:sldId id="261" r:id="rId13"/>
    <p:sldId id="281" r:id="rId14"/>
    <p:sldId id="270" r:id="rId15"/>
    <p:sldId id="275" r:id="rId16"/>
    <p:sldId id="262" r:id="rId17"/>
    <p:sldId id="283" r:id="rId18"/>
    <p:sldId id="271" r:id="rId19"/>
    <p:sldId id="276" r:id="rId20"/>
    <p:sldId id="263" r:id="rId21"/>
    <p:sldId id="272" r:id="rId22"/>
    <p:sldId id="282" r:id="rId23"/>
    <p:sldId id="264"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0C6"/>
    <a:srgbClr val="5C2A08"/>
    <a:srgbClr val="4C83AD"/>
    <a:srgbClr val="4D2307"/>
    <a:srgbClr val="EB5344"/>
    <a:srgbClr val="E54F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307CD9-F320-4C60-FC9B-A1B378A629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97B2066-C839-F025-1E0E-604071113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E6990B1-5BB0-F01E-112E-E662254194B8}"/>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5" name="Marcador de pie de página 4">
            <a:extLst>
              <a:ext uri="{FF2B5EF4-FFF2-40B4-BE49-F238E27FC236}">
                <a16:creationId xmlns:a16="http://schemas.microsoft.com/office/drawing/2014/main" id="{A60A9B27-A2C7-DB22-D8BF-06364B2B1C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4CF7AA-846B-E228-7EDF-85EC3CF3D9B1}"/>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85648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78907-FD9B-60C6-4F00-6194A7BC6B8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9B7FD4-0681-84B5-00AA-10D5A0B247C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F71C88-2B8A-7E1E-075B-DCB2A2A91FCB}"/>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5" name="Marcador de pie de página 4">
            <a:extLst>
              <a:ext uri="{FF2B5EF4-FFF2-40B4-BE49-F238E27FC236}">
                <a16:creationId xmlns:a16="http://schemas.microsoft.com/office/drawing/2014/main" id="{43A7F74F-D2E6-6709-6BE5-F2D062AA57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8DDD50-83A9-54C2-A432-E2BF4B0563F3}"/>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74774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86BDC6-AB6C-EF1D-5D2C-4B940C1F99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721C31-E757-9CF8-3F73-B9D7E93200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698B44-6159-9529-D728-E49E1BDFD866}"/>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5" name="Marcador de pie de página 4">
            <a:extLst>
              <a:ext uri="{FF2B5EF4-FFF2-40B4-BE49-F238E27FC236}">
                <a16:creationId xmlns:a16="http://schemas.microsoft.com/office/drawing/2014/main" id="{E95D433B-25DC-39A7-48EA-A4519C9B46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C226C85-30C5-FCD9-6CA9-930DD8D55161}"/>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6797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6E6FF8-A2E8-34E6-F804-49A80EDB68D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EF7EDD-DC32-E939-BE23-20067EDE858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068E4F-5A62-2F09-AE0F-4777EC8CCCB2}"/>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5" name="Marcador de pie de página 4">
            <a:extLst>
              <a:ext uri="{FF2B5EF4-FFF2-40B4-BE49-F238E27FC236}">
                <a16:creationId xmlns:a16="http://schemas.microsoft.com/office/drawing/2014/main" id="{1DC1CEC7-724F-CCE1-6606-FD8E5A0F50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75F213-04A3-0F36-AE30-704EFED0898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55674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99761-E0C6-F02B-AB4D-FC172D1E86E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EE712D-1001-E310-75BE-5175F1212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605B22-0E39-CE24-086F-EAB1D22B2214}"/>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5" name="Marcador de pie de página 4">
            <a:extLst>
              <a:ext uri="{FF2B5EF4-FFF2-40B4-BE49-F238E27FC236}">
                <a16:creationId xmlns:a16="http://schemas.microsoft.com/office/drawing/2014/main" id="{40B17DDD-C923-A0DA-F0AD-F0293643CE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A8927D-12A6-8213-59CA-3632153A5F8C}"/>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85551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41F7C-1904-1AA9-A923-49D5D20C7D3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79EC51-9645-DAE0-52B4-932DA9EC8D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1BFC167-98AF-A8D7-620D-3D472798239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8C2AE7-B77A-9393-B7AD-EF9CC2852B9B}"/>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6" name="Marcador de pie de página 5">
            <a:extLst>
              <a:ext uri="{FF2B5EF4-FFF2-40B4-BE49-F238E27FC236}">
                <a16:creationId xmlns:a16="http://schemas.microsoft.com/office/drawing/2014/main" id="{B6DC3BFA-7E9B-7293-F023-8A2C90FBAF0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20950C-0713-E80D-3EE2-08DF5D4A7C4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1339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DCE73-C921-DC11-8CF5-5F700DD680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FD2AFA-B3F2-45E0-5FAF-FEA1917B1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11C4FFB-9984-5C71-F741-2B904A5BBCD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EE3682-E2DD-2474-FCE2-3685F036E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EEBD0E-AAC1-FCD7-317A-98969900CF3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037D4C5-70EE-E95E-03EE-341D61314811}"/>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8" name="Marcador de pie de página 7">
            <a:extLst>
              <a:ext uri="{FF2B5EF4-FFF2-40B4-BE49-F238E27FC236}">
                <a16:creationId xmlns:a16="http://schemas.microsoft.com/office/drawing/2014/main" id="{F71D12F9-4328-4A7A-1EB2-04689C2CD6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B4A1473-4F72-297F-4EE9-5C41E1B1726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06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04680-0116-BF73-73DA-73C3ADABD52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1CB30A0-F1D6-683B-2AF5-3577CE4AC739}"/>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4" name="Marcador de pie de página 3">
            <a:extLst>
              <a:ext uri="{FF2B5EF4-FFF2-40B4-BE49-F238E27FC236}">
                <a16:creationId xmlns:a16="http://schemas.microsoft.com/office/drawing/2014/main" id="{C9F86685-A650-7F8B-CC22-078CA017BC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0B28FAA-D471-E2A3-5564-1F807EF5DB7F}"/>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0233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DD4B50-931D-9B85-B22C-B953D10A0212}"/>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3" name="Marcador de pie de página 2">
            <a:extLst>
              <a:ext uri="{FF2B5EF4-FFF2-40B4-BE49-F238E27FC236}">
                <a16:creationId xmlns:a16="http://schemas.microsoft.com/office/drawing/2014/main" id="{E7191720-3FB6-0BA9-4EF7-E465A166B9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76EEEF-E6CE-F335-2318-6AC159FA283E}"/>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33571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64C5B2-ADD2-2B6B-CD38-C1CD2E36792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C9E4D4-8C91-0CB9-B89A-DDFBDBC43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5D4094-151C-F8EB-5A79-9F2AED952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A78529-3C58-74A6-C7AD-B8759357C227}"/>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6" name="Marcador de pie de página 5">
            <a:extLst>
              <a:ext uri="{FF2B5EF4-FFF2-40B4-BE49-F238E27FC236}">
                <a16:creationId xmlns:a16="http://schemas.microsoft.com/office/drawing/2014/main" id="{30231513-E879-68DC-00FF-A3C3D7696B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652E740-5684-DEFF-EC98-612B65207836}"/>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48841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E311A-D755-9258-11ED-E71530F79A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0E0D37C-C285-E2E8-5E1C-E8E2FB38B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B862EB2-EBAF-CE10-8474-35186B947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D70B36-A880-0D70-A1BF-F67C8AEA02EE}"/>
              </a:ext>
            </a:extLst>
          </p:cNvPr>
          <p:cNvSpPr>
            <a:spLocks noGrp="1"/>
          </p:cNvSpPr>
          <p:nvPr>
            <p:ph type="dt" sz="half" idx="10"/>
          </p:nvPr>
        </p:nvSpPr>
        <p:spPr/>
        <p:txBody>
          <a:bodyPr/>
          <a:lstStyle/>
          <a:p>
            <a:fld id="{6BD09274-F965-42D5-BE95-0525797C1857}" type="datetimeFigureOut">
              <a:rPr lang="es-ES" smtClean="0"/>
              <a:t>30/12/2022</a:t>
            </a:fld>
            <a:endParaRPr lang="es-ES"/>
          </a:p>
        </p:txBody>
      </p:sp>
      <p:sp>
        <p:nvSpPr>
          <p:cNvPr id="6" name="Marcador de pie de página 5">
            <a:extLst>
              <a:ext uri="{FF2B5EF4-FFF2-40B4-BE49-F238E27FC236}">
                <a16:creationId xmlns:a16="http://schemas.microsoft.com/office/drawing/2014/main" id="{F8CBD014-F423-8F56-8BCB-D1F924FDD5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0B4E27-F9BC-A0C3-C0FC-66DCEE55F95D}"/>
              </a:ext>
            </a:extLst>
          </p:cNvPr>
          <p:cNvSpPr>
            <a:spLocks noGrp="1"/>
          </p:cNvSpPr>
          <p:nvPr>
            <p:ph type="sldNum" sz="quarter" idx="12"/>
          </p:nvPr>
        </p:nvSpPr>
        <p:spPr/>
        <p:txBody>
          <a:bodyPr/>
          <a:lstStyle/>
          <a:p>
            <a:fld id="{2DF93C1E-2C65-40BB-B5A8-6A8CBCFDFA9C}" type="slidenum">
              <a:rPr lang="es-ES" smtClean="0"/>
              <a:t>‹Nº›</a:t>
            </a:fld>
            <a:endParaRPr lang="es-ES"/>
          </a:p>
        </p:txBody>
      </p:sp>
    </p:spTree>
    <p:extLst>
      <p:ext uri="{BB962C8B-B14F-4D97-AF65-F5344CB8AC3E}">
        <p14:creationId xmlns:p14="http://schemas.microsoft.com/office/powerpoint/2010/main" val="269271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DDCCD6-549E-0949-B430-04B0CEC3A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DA1D4F-284F-F452-FF47-541BCB862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0F2FE2-F82F-09E5-1E1B-2AC597C4D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09274-F965-42D5-BE95-0525797C1857}" type="datetimeFigureOut">
              <a:rPr lang="es-ES" smtClean="0"/>
              <a:t>30/12/2022</a:t>
            </a:fld>
            <a:endParaRPr lang="es-ES"/>
          </a:p>
        </p:txBody>
      </p:sp>
      <p:sp>
        <p:nvSpPr>
          <p:cNvPr id="5" name="Marcador de pie de página 4">
            <a:extLst>
              <a:ext uri="{FF2B5EF4-FFF2-40B4-BE49-F238E27FC236}">
                <a16:creationId xmlns:a16="http://schemas.microsoft.com/office/drawing/2014/main" id="{FD722A7E-6E0B-E705-90E1-E93AFB111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A7F01B0-EC18-5D1F-5DB7-31B7B2423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93C1E-2C65-40BB-B5A8-6A8CBCFDFA9C}" type="slidenum">
              <a:rPr lang="es-ES" smtClean="0"/>
              <a:t>‹Nº›</a:t>
            </a:fld>
            <a:endParaRPr lang="es-ES"/>
          </a:p>
        </p:txBody>
      </p:sp>
    </p:spTree>
    <p:extLst>
      <p:ext uri="{BB962C8B-B14F-4D97-AF65-F5344CB8AC3E}">
        <p14:creationId xmlns:p14="http://schemas.microsoft.com/office/powerpoint/2010/main" val="2953871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kniha">
            <a:extLst>
              <a:ext uri="{FF2B5EF4-FFF2-40B4-BE49-F238E27FC236}">
                <a16:creationId xmlns:a16="http://schemas.microsoft.com/office/drawing/2014/main" id="{BEA4E9E1-2154-BD0B-4DCF-DD82FD392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956" y="-210438"/>
            <a:ext cx="9998420" cy="7068438"/>
          </a:xfrm>
          <a:prstGeom prst="rect">
            <a:avLst/>
          </a:prstGeom>
        </p:spPr>
      </p:pic>
    </p:spTree>
    <p:extLst>
      <p:ext uri="{BB962C8B-B14F-4D97-AF65-F5344CB8AC3E}">
        <p14:creationId xmlns:p14="http://schemas.microsoft.com/office/powerpoint/2010/main" val="21867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3AE8F54-F4AE-DCEA-DBD1-DC5DF8998B82}"/>
              </a:ext>
            </a:extLst>
          </p:cNvPr>
          <p:cNvSpPr txBox="1"/>
          <p:nvPr/>
        </p:nvSpPr>
        <p:spPr>
          <a:xfrm>
            <a:off x="758771" y="2278766"/>
            <a:ext cx="6096000"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Naslouchejte, můj lide, mému zákonu; Nakloňte své ucho ke slovům mých úst </a:t>
            </a:r>
            <a:r>
              <a:rPr lang="cs-CZ" sz="2400" b="1" dirty="0">
                <a:ln w="12700" cmpd="sng">
                  <a:solidFill>
                    <a:schemeClr val="accent4"/>
                  </a:solidFill>
                  <a:prstDash val="solid"/>
                </a:ln>
                <a:solidFill>
                  <a:schemeClr val="bg1"/>
                </a:solidFill>
              </a:rPr>
              <a:t>    </a:t>
            </a:r>
            <a:r>
              <a:rPr lang="es-ES" sz="2400" b="1" dirty="0">
                <a:ln w="12700" cmpd="sng">
                  <a:solidFill>
                    <a:schemeClr val="accent4"/>
                  </a:solidFill>
                  <a:prstDash val="solid"/>
                </a:ln>
                <a:solidFill>
                  <a:schemeClr val="bg1"/>
                </a:solidFill>
              </a:rPr>
              <a:t>(Žalm 78</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
</a:t>
            </a:r>
          </a:p>
        </p:txBody>
      </p:sp>
      <p:sp>
        <p:nvSpPr>
          <p:cNvPr id="5" name="CuadroTexto 4">
            <a:extLst>
              <a:ext uri="{FF2B5EF4-FFF2-40B4-BE49-F238E27FC236}">
                <a16:creationId xmlns:a16="http://schemas.microsoft.com/office/drawing/2014/main" id="{A3AF7C09-AE6C-65A5-A5CC-27C218CC792F}"/>
              </a:ext>
            </a:extLst>
          </p:cNvPr>
          <p:cNvSpPr txBox="1"/>
          <p:nvPr/>
        </p:nvSpPr>
        <p:spPr>
          <a:xfrm>
            <a:off x="758771" y="1114326"/>
            <a:ext cx="6841565"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Ucho, které slyší napomenutí života, bude přebývat mezi moudrými (Přísloví 15</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31).
</a:t>
            </a:r>
          </a:p>
        </p:txBody>
      </p:sp>
      <p:sp>
        <p:nvSpPr>
          <p:cNvPr id="7" name="CuadroTexto 6">
            <a:extLst>
              <a:ext uri="{FF2B5EF4-FFF2-40B4-BE49-F238E27FC236}">
                <a16:creationId xmlns:a16="http://schemas.microsoft.com/office/drawing/2014/main" id="{26A99769-CE60-CDC9-C29C-BB5EB191117C}"/>
              </a:ext>
            </a:extLst>
          </p:cNvPr>
          <p:cNvSpPr txBox="1"/>
          <p:nvPr/>
        </p:nvSpPr>
        <p:spPr>
          <a:xfrm>
            <a:off x="758771" y="4976979"/>
            <a:ext cx="4432663"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Naslouchejte radám a přijměte nápravu, abyste byli moudří </a:t>
            </a:r>
            <a:r>
              <a:rPr lang="cs-CZ" sz="2400" b="1" dirty="0">
                <a:ln w="12700" cmpd="sng">
                  <a:solidFill>
                    <a:schemeClr val="accent4"/>
                  </a:solidFill>
                  <a:prstDash val="solid"/>
                </a:ln>
                <a:solidFill>
                  <a:schemeClr val="bg1"/>
                </a:solidFill>
              </a:rPr>
              <a:t>      </a:t>
            </a:r>
            <a:r>
              <a:rPr lang="es-ES" sz="2400" b="1" dirty="0">
                <a:ln w="12700" cmpd="sng">
                  <a:solidFill>
                    <a:schemeClr val="accent4"/>
                  </a:solidFill>
                  <a:prstDash val="solid"/>
                </a:ln>
                <a:solidFill>
                  <a:schemeClr val="bg1"/>
                </a:solidFill>
              </a:rPr>
              <a:t>ve svém stáří (Přísloví 19</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20).
</a:t>
            </a:r>
          </a:p>
        </p:txBody>
      </p:sp>
      <p:sp>
        <p:nvSpPr>
          <p:cNvPr id="9" name="CuadroTexto 8">
            <a:extLst>
              <a:ext uri="{FF2B5EF4-FFF2-40B4-BE49-F238E27FC236}">
                <a16:creationId xmlns:a16="http://schemas.microsoft.com/office/drawing/2014/main" id="{CA532125-CE46-7915-D6E5-25F1F560992C}"/>
              </a:ext>
            </a:extLst>
          </p:cNvPr>
          <p:cNvSpPr txBox="1"/>
          <p:nvPr/>
        </p:nvSpPr>
        <p:spPr>
          <a:xfrm>
            <a:off x="758771" y="3443206"/>
            <a:ext cx="6096000" cy="1569660"/>
          </a:xfrm>
          <a:prstGeom prst="rect">
            <a:avLst/>
          </a:prstGeom>
          <a:noFill/>
        </p:spPr>
        <p:txBody>
          <a:bodyPr wrap="square">
            <a:spAutoFit/>
          </a:bodyPr>
          <a:lstStyle>
            <a:defPPr>
              <a:defRPr lang="es-ES"/>
            </a:defPPr>
            <a:lvl1pPr>
              <a:defRPr sz="2400" b="1">
                <a:ln w="12700" cmpd="sng">
                  <a:solidFill>
                    <a:schemeClr val="accent4"/>
                  </a:solidFill>
                  <a:prstDash val="solid"/>
                </a:ln>
                <a:solidFill>
                  <a:schemeClr val="bg1"/>
                </a:solidFill>
              </a:defRPr>
            </a:lvl1pPr>
          </a:lstStyle>
          <a:p>
            <a:r>
              <a:rPr lang="es-ES" dirty="0"/>
              <a:t>Ten, kdo má málo kázně, pohrdá svou duší; </a:t>
            </a:r>
            <a:r>
              <a:rPr lang="cs-CZ" dirty="0"/>
              <a:t> </a:t>
            </a:r>
            <a:r>
              <a:rPr lang="es-ES" dirty="0"/>
              <a:t>ale ten, kdo slyší napomenutí, má porozumění (Přísloví 15</a:t>
            </a:r>
            <a:r>
              <a:rPr lang="cs-CZ" dirty="0"/>
              <a:t>,</a:t>
            </a:r>
            <a:r>
              <a:rPr lang="es-ES" dirty="0"/>
              <a:t>32).
</a:t>
            </a:r>
          </a:p>
        </p:txBody>
      </p:sp>
      <p:pic>
        <p:nvPicPr>
          <p:cNvPr id="4" name="Imagen 3" descr="Icono&#10;&#10;Descripción generada automáticamente con confianza media">
            <a:extLst>
              <a:ext uri="{FF2B5EF4-FFF2-40B4-BE49-F238E27FC236}">
                <a16:creationId xmlns:a16="http://schemas.microsoft.com/office/drawing/2014/main" id="{93FB6D61-6787-E532-DD34-23BA4E8EF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95" y="1093445"/>
            <a:ext cx="475524" cy="475200"/>
          </a:xfrm>
          <a:prstGeom prst="rect">
            <a:avLst/>
          </a:prstGeom>
        </p:spPr>
      </p:pic>
      <p:pic>
        <p:nvPicPr>
          <p:cNvPr id="6" name="Imagen 5">
            <a:extLst>
              <a:ext uri="{FF2B5EF4-FFF2-40B4-BE49-F238E27FC236}">
                <a16:creationId xmlns:a16="http://schemas.microsoft.com/office/drawing/2014/main" id="{2CEFA26E-E9A5-F0E7-CE7F-9C32FCE56814}"/>
              </a:ext>
            </a:extLst>
          </p:cNvPr>
          <p:cNvPicPr>
            <a:picLocks noChangeAspect="1"/>
          </p:cNvPicPr>
          <p:nvPr/>
        </p:nvPicPr>
        <p:blipFill>
          <a:blip r:embed="rId4"/>
          <a:stretch>
            <a:fillRect/>
          </a:stretch>
        </p:blipFill>
        <p:spPr>
          <a:xfrm>
            <a:off x="247495" y="2245410"/>
            <a:ext cx="475529" cy="475529"/>
          </a:xfrm>
          <a:prstGeom prst="rect">
            <a:avLst/>
          </a:prstGeom>
        </p:spPr>
      </p:pic>
      <p:pic>
        <p:nvPicPr>
          <p:cNvPr id="8" name="Imagen 7">
            <a:extLst>
              <a:ext uri="{FF2B5EF4-FFF2-40B4-BE49-F238E27FC236}">
                <a16:creationId xmlns:a16="http://schemas.microsoft.com/office/drawing/2014/main" id="{E03A60A8-3982-142D-264E-CEEA626C18F3}"/>
              </a:ext>
            </a:extLst>
          </p:cNvPr>
          <p:cNvPicPr>
            <a:picLocks noChangeAspect="1"/>
          </p:cNvPicPr>
          <p:nvPr/>
        </p:nvPicPr>
        <p:blipFill>
          <a:blip r:embed="rId4"/>
          <a:stretch>
            <a:fillRect/>
          </a:stretch>
        </p:blipFill>
        <p:spPr>
          <a:xfrm>
            <a:off x="247495" y="3419167"/>
            <a:ext cx="475529" cy="475529"/>
          </a:xfrm>
          <a:prstGeom prst="rect">
            <a:avLst/>
          </a:prstGeom>
        </p:spPr>
      </p:pic>
      <p:pic>
        <p:nvPicPr>
          <p:cNvPr id="11" name="Imagen 10">
            <a:extLst>
              <a:ext uri="{FF2B5EF4-FFF2-40B4-BE49-F238E27FC236}">
                <a16:creationId xmlns:a16="http://schemas.microsoft.com/office/drawing/2014/main" id="{9AB63B7E-7CE8-144E-E7C7-54336382EB9D}"/>
              </a:ext>
            </a:extLst>
          </p:cNvPr>
          <p:cNvPicPr>
            <a:picLocks noChangeAspect="1"/>
          </p:cNvPicPr>
          <p:nvPr/>
        </p:nvPicPr>
        <p:blipFill>
          <a:blip r:embed="rId4"/>
          <a:stretch>
            <a:fillRect/>
          </a:stretch>
        </p:blipFill>
        <p:spPr>
          <a:xfrm>
            <a:off x="247495" y="4976979"/>
            <a:ext cx="475529" cy="475529"/>
          </a:xfrm>
          <a:prstGeom prst="rect">
            <a:avLst/>
          </a:prstGeom>
        </p:spPr>
      </p:pic>
      <p:pic>
        <p:nvPicPr>
          <p:cNvPr id="13" name="Imagen 12" descr="Un par de personas de pie&#10;&#10;Descripción generada automáticamente con confianza baja">
            <a:extLst>
              <a:ext uri="{FF2B5EF4-FFF2-40B4-BE49-F238E27FC236}">
                <a16:creationId xmlns:a16="http://schemas.microsoft.com/office/drawing/2014/main" id="{EB866812-CA55-6146-E025-C8DC6C573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721" y="3473285"/>
            <a:ext cx="4432663" cy="3324498"/>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Un grupo de personas en medio de un parque&#10;&#10;Descripción generada automáticamente con confianza media">
            <a:extLst>
              <a:ext uri="{FF2B5EF4-FFF2-40B4-BE49-F238E27FC236}">
                <a16:creationId xmlns:a16="http://schemas.microsoft.com/office/drawing/2014/main" id="{CAD3D732-C71A-3354-2622-4C3D5C69A5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53" y="60217"/>
            <a:ext cx="4434531" cy="3325898"/>
          </a:xfrm>
          <a:prstGeom prst="ellipse">
            <a:avLst/>
          </a:prstGeom>
          <a:ln w="63500" cap="rnd">
            <a:solidFill>
              <a:schemeClr val="accent4">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2CD76B77-8E04-2359-7159-C37837CF7180}"/>
              </a:ext>
            </a:extLst>
          </p:cNvPr>
          <p:cNvSpPr txBox="1"/>
          <p:nvPr/>
        </p:nvSpPr>
        <p:spPr>
          <a:xfrm>
            <a:off x="-1" y="154237"/>
            <a:ext cx="9492793" cy="954107"/>
          </a:xfrm>
          <a:prstGeom prst="rect">
            <a:avLst/>
          </a:prstGeom>
          <a:noFill/>
        </p:spPr>
        <p:txBody>
          <a:bodyPr wrap="square">
            <a:spAutoFit/>
          </a:bodyPr>
          <a:lstStyle/>
          <a:p>
            <a:pPr algn="ctr"/>
            <a:r>
              <a:rPr lang="pl-PL" sz="2800" dirty="0">
                <a:ln w="0"/>
                <a:solidFill>
                  <a:schemeClr val="bg1"/>
                </a:solidFill>
                <a:effectLst>
                  <a:outerShdw blurRad="38100" dist="19050" dir="2700000" algn="tl" rotWithShape="0">
                    <a:schemeClr val="dk1">
                      <a:alpha val="40000"/>
                    </a:schemeClr>
                  </a:outerShdw>
                </a:effectLst>
              </a:rPr>
              <a:t>Co říká Bible o uchu? 
</a:t>
            </a:r>
            <a:endParaRPr lang="es-ES" sz="28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1232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anim calcmode="lin" valueType="num">
                                      <p:cBhvr>
                                        <p:cTn id="17" dur="500" fill="hold"/>
                                        <p:tgtEl>
                                          <p:spTgt spid="5"/>
                                        </p:tgtEl>
                                        <p:attrNameLst>
                                          <p:attrName>ppt_x</p:attrName>
                                        </p:attrNameLst>
                                      </p:cBhvr>
                                      <p:tavLst>
                                        <p:tav tm="0">
                                          <p:val>
                                            <p:fltVal val="0.5"/>
                                          </p:val>
                                        </p:tav>
                                        <p:tav tm="100000">
                                          <p:val>
                                            <p:strVal val="#ppt_x"/>
                                          </p:val>
                                        </p:tav>
                                      </p:tavLst>
                                    </p:anim>
                                    <p:anim calcmode="lin" valueType="num">
                                      <p:cBhvr>
                                        <p:cTn id="1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anim calcmode="lin" valueType="num">
                                      <p:cBhvr>
                                        <p:cTn id="26" dur="500" fill="hold"/>
                                        <p:tgtEl>
                                          <p:spTgt spid="6"/>
                                        </p:tgtEl>
                                        <p:attrNameLst>
                                          <p:attrName>ppt_x</p:attrName>
                                        </p:attrNameLst>
                                      </p:cBhvr>
                                      <p:tavLst>
                                        <p:tav tm="0">
                                          <p:val>
                                            <p:fltVal val="0.5"/>
                                          </p:val>
                                        </p:tav>
                                        <p:tav tm="100000">
                                          <p:val>
                                            <p:strVal val="#ppt_x"/>
                                          </p:val>
                                        </p:tav>
                                      </p:tavLst>
                                    </p:anim>
                                    <p:anim calcmode="lin" valueType="num">
                                      <p:cBhvr>
                                        <p:cTn id="27" dur="500" fill="hold"/>
                                        <p:tgtEl>
                                          <p:spTgt spid="6"/>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anim calcmode="lin" valueType="num">
                                      <p:cBhvr>
                                        <p:cTn id="42" dur="500" fill="hold"/>
                                        <p:tgtEl>
                                          <p:spTgt spid="8"/>
                                        </p:tgtEl>
                                        <p:attrNameLst>
                                          <p:attrName>ppt_x</p:attrName>
                                        </p:attrNameLst>
                                      </p:cBhvr>
                                      <p:tavLst>
                                        <p:tav tm="0">
                                          <p:val>
                                            <p:fltVal val="0.5"/>
                                          </p:val>
                                        </p:tav>
                                        <p:tav tm="100000">
                                          <p:val>
                                            <p:strVal val="#ppt_x"/>
                                          </p:val>
                                        </p:tav>
                                      </p:tavLst>
                                    </p:anim>
                                    <p:anim calcmode="lin" valueType="num">
                                      <p:cBhvr>
                                        <p:cTn id="43" dur="500" fill="hold"/>
                                        <p:tgtEl>
                                          <p:spTgt spid="8"/>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anim calcmode="lin" valueType="num">
                                      <p:cBhvr>
                                        <p:cTn id="49" dur="500" fill="hold"/>
                                        <p:tgtEl>
                                          <p:spTgt spid="9"/>
                                        </p:tgtEl>
                                        <p:attrNameLst>
                                          <p:attrName>ppt_x</p:attrName>
                                        </p:attrNameLst>
                                      </p:cBhvr>
                                      <p:tavLst>
                                        <p:tav tm="0">
                                          <p:val>
                                            <p:fltVal val="0.5"/>
                                          </p:val>
                                        </p:tav>
                                        <p:tav tm="100000">
                                          <p:val>
                                            <p:strVal val="#ppt_x"/>
                                          </p:val>
                                        </p:tav>
                                      </p:tavLst>
                                    </p:anim>
                                    <p:anim calcmode="lin" valueType="num">
                                      <p:cBhvr>
                                        <p:cTn id="50"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fltVal val="0.5"/>
                                          </p:val>
                                        </p:tav>
                                        <p:tav tm="100000">
                                          <p:val>
                                            <p:strVal val="#ppt_x"/>
                                          </p:val>
                                        </p:tav>
                                      </p:tavLst>
                                    </p:anim>
                                    <p:anim calcmode="lin" valueType="num">
                                      <p:cBhvr>
                                        <p:cTn id="59" dur="50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anim calcmode="lin" valueType="num">
                                      <p:cBhvr>
                                        <p:cTn id="65" dur="500" fill="hold"/>
                                        <p:tgtEl>
                                          <p:spTgt spid="7"/>
                                        </p:tgtEl>
                                        <p:attrNameLst>
                                          <p:attrName>ppt_x</p:attrName>
                                        </p:attrNameLst>
                                      </p:cBhvr>
                                      <p:tavLst>
                                        <p:tav tm="0">
                                          <p:val>
                                            <p:fltVal val="0.5"/>
                                          </p:val>
                                        </p:tav>
                                        <p:tav tm="100000">
                                          <p:val>
                                            <p:strVal val="#ppt_x"/>
                                          </p:val>
                                        </p:tav>
                                      </p:tavLst>
                                    </p:anim>
                                    <p:anim calcmode="lin" valueType="num">
                                      <p:cBhvr>
                                        <p:cTn id="66"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D6233A-433E-C79A-E66E-F196DF6681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6895" y="779478"/>
            <a:ext cx="10318210" cy="5356194"/>
          </a:xfrm>
          <a:prstGeom prst="rect">
            <a:avLst/>
          </a:prstGeom>
        </p:spPr>
      </p:pic>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0815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66DB5D-ED22-90DA-4EB6-E9A76AAF88B3}"/>
              </a:ext>
            </a:extLst>
          </p:cNvPr>
          <p:cNvSpPr txBox="1"/>
          <p:nvPr/>
        </p:nvSpPr>
        <p:spPr>
          <a:xfrm>
            <a:off x="335526" y="188485"/>
            <a:ext cx="6055442" cy="5247590"/>
          </a:xfrm>
          <a:prstGeom prst="rect">
            <a:avLst/>
          </a:prstGeom>
          <a:noFill/>
        </p:spPr>
        <p:txBody>
          <a:bodyPr wrap="square">
            <a:spAutoFit/>
          </a:bodyPr>
          <a:lstStyle/>
          <a:p>
            <a:pPr>
              <a:spcBef>
                <a:spcPts val="600"/>
              </a:spcBef>
            </a:pPr>
            <a:r>
              <a:rPr lang="es-ES" sz="2000" b="1" dirty="0"/>
              <a:t>Bůh nás obdařil smyslem pro chuť, abychom se mohli těšit z dobrých a rozmanitých pokrmů, které stvořil </a:t>
            </a:r>
            <a:r>
              <a:rPr lang="cs-CZ" sz="2000" b="1" dirty="0"/>
              <a:t>  </a:t>
            </a:r>
            <a:r>
              <a:rPr lang="es-ES" sz="2000" b="1" dirty="0"/>
              <a:t>pro dobro našeho těla a </a:t>
            </a:r>
            <a:r>
              <a:rPr lang="es-ES" sz="2000" b="1" dirty="0" err="1"/>
              <a:t>mysli</a:t>
            </a:r>
            <a:r>
              <a:rPr lang="es-ES" sz="2000" b="1" dirty="0"/>
              <a:t>.</a:t>
            </a:r>
          </a:p>
          <a:p>
            <a:pPr>
              <a:spcBef>
                <a:spcPts val="600"/>
              </a:spcBef>
            </a:pPr>
            <a:r>
              <a:rPr lang="es-ES" sz="2000" b="1" dirty="0" err="1"/>
              <a:t>Naneštěstí</a:t>
            </a:r>
            <a:r>
              <a:rPr lang="es-ES" sz="2000" b="1" dirty="0"/>
              <a:t> Satan učinil z této cesty duše důležitého spojence tím, že přiměl prvky jako alkohol, tabák, </a:t>
            </a:r>
            <a:r>
              <a:rPr lang="cs-CZ" sz="2000" b="1" dirty="0"/>
              <a:t> </a:t>
            </a:r>
            <a:r>
              <a:rPr lang="es-ES" sz="2000" b="1" dirty="0"/>
              <a:t>drogy a určité druhy potravin a nápojů, aby narušily náš mozek, a tak převzaly kontrolu nad celým naším </a:t>
            </a:r>
            <a:r>
              <a:rPr lang="es-ES" sz="2000" b="1" dirty="0" err="1"/>
              <a:t>tělem</a:t>
            </a:r>
            <a:r>
              <a:rPr lang="es-ES" sz="2000" b="1" dirty="0"/>
              <a:t>.</a:t>
            </a:r>
          </a:p>
          <a:p>
            <a:pPr>
              <a:spcBef>
                <a:spcPts val="600"/>
              </a:spcBef>
            </a:pPr>
            <a:r>
              <a:rPr lang="es-ES" sz="2000" b="1" dirty="0"/>
              <a:t>V jazyku jsou obsaženy chuťové pohárky, které nám umožňují rozlišovat různé druhy chutí, jako je sladká, hořká, slaná, kyselá a </a:t>
            </a:r>
            <a:r>
              <a:rPr lang="es-ES" sz="2000" b="1" dirty="0" err="1"/>
              <a:t>kořeněná</a:t>
            </a:r>
            <a:r>
              <a:rPr lang="es-ES" sz="2000" b="1" dirty="0"/>
              <a:t>.</a:t>
            </a:r>
          </a:p>
          <a:p>
            <a:pPr>
              <a:spcBef>
                <a:spcPts val="600"/>
              </a:spcBef>
            </a:pPr>
            <a:r>
              <a:rPr lang="es-ES" sz="2000" b="1" dirty="0" err="1"/>
              <a:t>Chemické</a:t>
            </a:r>
            <a:r>
              <a:rPr lang="es-ES" sz="2000" b="1" dirty="0"/>
              <a:t> sloučeniny z potravin se rozpouštějí ve sli</a:t>
            </a:r>
            <a:r>
              <a:rPr lang="cs-CZ" sz="2000" b="1" dirty="0"/>
              <a:t>-</a:t>
            </a:r>
            <a:r>
              <a:rPr lang="es-ES" sz="2000" b="1" dirty="0"/>
              <a:t>nách a pronikají do chuťových pohárků póry na povrchu jazyka, kde přicházejí do styku se smyslovými buňkami. Když je receptor stimulován jednou z rozpuštěných látek, vysílá nervové impulsy do mozku. Frekvence, s ja</a:t>
            </a:r>
            <a:r>
              <a:rPr lang="cs-CZ" sz="2000" b="1" dirty="0"/>
              <a:t>-</a:t>
            </a:r>
            <a:r>
              <a:rPr lang="es-ES" sz="2000" b="1" dirty="0"/>
              <a:t>kou se impulsy opakují, označuje intenzitu </a:t>
            </a:r>
            <a:r>
              <a:rPr lang="es-ES" sz="2000" b="1" dirty="0" err="1"/>
              <a:t>chuti</a:t>
            </a:r>
            <a:r>
              <a:rPr lang="es-ES" sz="2000" b="1" dirty="0"/>
              <a:t>.</a:t>
            </a:r>
          </a:p>
        </p:txBody>
      </p:sp>
      <p:pic>
        <p:nvPicPr>
          <p:cNvPr id="7" name="Imagen 6">
            <a:extLst>
              <a:ext uri="{FF2B5EF4-FFF2-40B4-BE49-F238E27FC236}">
                <a16:creationId xmlns:a16="http://schemas.microsoft.com/office/drawing/2014/main" id="{9E42CBE4-FA12-C4D9-8258-BE66C163AE72}"/>
              </a:ext>
            </a:extLst>
          </p:cNvPr>
          <p:cNvPicPr>
            <a:picLocks noChangeAspect="1"/>
          </p:cNvPicPr>
          <p:nvPr/>
        </p:nvPicPr>
        <p:blipFill rotWithShape="1">
          <a:blip r:embed="rId3"/>
          <a:srcRect l="5355" t="2287" r="4766" b="3256"/>
          <a:stretch/>
        </p:blipFill>
        <p:spPr>
          <a:xfrm>
            <a:off x="6871063" y="174097"/>
            <a:ext cx="5054237" cy="3174592"/>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A2BE160B-20B0-A94C-EF44-834B2ED497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3654" y="3427834"/>
            <a:ext cx="4809054" cy="3275733"/>
          </a:xfrm>
          <a:prstGeom prst="rect">
            <a:avLst/>
          </a:prstGeom>
          <a:ln w="38100" cap="sq">
            <a:solidFill>
              <a:srgbClr val="5C2A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86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28000"/>
          </a:stretch>
        </a:blipFill>
        <a:effectLst/>
      </p:bgPr>
    </p:bg>
    <p:spTree>
      <p:nvGrpSpPr>
        <p:cNvPr id="1" name=""/>
        <p:cNvGrpSpPr/>
        <p:nvPr/>
      </p:nvGrpSpPr>
      <p:grpSpPr>
        <a:xfrm>
          <a:off x="0" y="0"/>
          <a:ext cx="0" cy="0"/>
          <a:chOff x="0" y="0"/>
          <a:chExt cx="0" cy="0"/>
        </a:xfrm>
      </p:grpSpPr>
      <p:pic>
        <p:nvPicPr>
          <p:cNvPr id="5" name="Imagen 4" descr="Un dibujo de un hombre&#10;&#10;Descripción generada automáticamente con confianza media">
            <a:extLst>
              <a:ext uri="{FF2B5EF4-FFF2-40B4-BE49-F238E27FC236}">
                <a16:creationId xmlns:a16="http://schemas.microsoft.com/office/drawing/2014/main" id="{977519E4-FCDB-E213-7636-03D5529D8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27613" cy="6858000"/>
          </a:xfrm>
          <a:prstGeom prst="rect">
            <a:avLst/>
          </a:prstGeom>
          <a:ln>
            <a:noFill/>
          </a:ln>
          <a:effectLst>
            <a:softEdge rad="112500"/>
          </a:effectLst>
        </p:spPr>
      </p:pic>
      <p:sp>
        <p:nvSpPr>
          <p:cNvPr id="8" name="CuadroTexto 7">
            <a:extLst>
              <a:ext uri="{FF2B5EF4-FFF2-40B4-BE49-F238E27FC236}">
                <a16:creationId xmlns:a16="http://schemas.microsoft.com/office/drawing/2014/main" id="{0E853217-C651-E62A-72B3-6B741B76A642}"/>
              </a:ext>
            </a:extLst>
          </p:cNvPr>
          <p:cNvSpPr txBox="1"/>
          <p:nvPr/>
        </p:nvSpPr>
        <p:spPr>
          <a:xfrm>
            <a:off x="4806725" y="139393"/>
            <a:ext cx="7167154" cy="6247864"/>
          </a:xfrm>
          <a:prstGeom prst="rect">
            <a:avLst/>
          </a:prstGeom>
          <a:noFill/>
        </p:spPr>
        <p:txBody>
          <a:bodyPr wrap="square">
            <a:spAutoFit/>
          </a:bodyPr>
          <a:lstStyle/>
          <a:p>
            <a:pPr>
              <a:spcBef>
                <a:spcPts val="600"/>
              </a:spcBef>
            </a:pPr>
            <a:r>
              <a:rPr lang="es-ES" sz="2000" b="1" dirty="0"/>
              <a:t>Pravá střídmost nás učí, abychom se vůbec nepodíleli na všem, </a:t>
            </a:r>
            <a:r>
              <a:rPr lang="cs-CZ" sz="2000" b="1" dirty="0"/>
              <a:t>  </a:t>
            </a:r>
            <a:r>
              <a:rPr lang="es-ES" sz="2000" b="1" dirty="0"/>
              <a:t>co je škodlivé, a uvážlivě konzumovali to, co je zdravé. Je jen málo těch, kteří chápou vše, co mají společného s jejich zdravím, charakterem, užitečností v tomto světě a jejich věčným určením. Chuť k jídlu by měla být vždy podřízena morálním a intelektuálním schopnostem. Tělo by mělo být služebníkem mysli, a ne mysl těla. </a:t>
            </a:r>
            <a:r>
              <a:rPr lang="cs-CZ" sz="2000" b="1" dirty="0"/>
              <a:t>EGW </a:t>
            </a:r>
            <a:r>
              <a:rPr lang="es-ES" sz="2000" b="1" dirty="0"/>
              <a:t>- Střídmost, 138. </a:t>
            </a:r>
            <a:r>
              <a:rPr lang="cs-CZ" sz="2000" b="1" dirty="0"/>
              <a:t> - neoficiální překlad Iv o Kapec</a:t>
            </a:r>
            <a:endParaRPr lang="es-ES" sz="2000" b="1" dirty="0"/>
          </a:p>
          <a:p>
            <a:pPr>
              <a:spcBef>
                <a:spcPts val="600"/>
              </a:spcBef>
            </a:pPr>
            <a:r>
              <a:rPr lang="es-ES" sz="2000" b="1" dirty="0" err="1"/>
              <a:t>Ovládání</a:t>
            </a:r>
            <a:r>
              <a:rPr lang="es-ES" sz="2000" b="1" dirty="0"/>
              <a:t> chu</a:t>
            </a:r>
            <a:r>
              <a:rPr lang="cs-CZ" sz="2000" b="1" dirty="0"/>
              <a:t>ti</a:t>
            </a:r>
            <a:r>
              <a:rPr lang="es-ES" sz="2000" b="1" dirty="0"/>
              <a:t> nám pomůže udržet si fyzické, duševní a duchovní zdraví. </a:t>
            </a:r>
            <a:r>
              <a:rPr lang="cs-CZ" sz="2000" b="1" dirty="0"/>
              <a:t>Mějme na paměti</a:t>
            </a:r>
            <a:r>
              <a:rPr lang="es-ES" sz="2000" b="1" dirty="0"/>
              <a:t>, že Bůh tím, že stvořil naše tělo, stvořil dokonalý </a:t>
            </a:r>
            <a:r>
              <a:rPr lang="cs-CZ" sz="2000" b="1" dirty="0" err="1"/>
              <a:t>ná</a:t>
            </a:r>
            <a:r>
              <a:rPr lang="es-ES" sz="2000" b="1" dirty="0"/>
              <a:t>stroj a zároveň nám dal potřebné zákony, abychom </a:t>
            </a:r>
            <a:r>
              <a:rPr lang="cs-CZ" sz="2000" b="1" dirty="0"/>
              <a:t> jej</a:t>
            </a:r>
            <a:r>
              <a:rPr lang="es-ES" sz="2000" b="1" dirty="0"/>
              <a:t> mohli dobře </a:t>
            </a:r>
            <a:r>
              <a:rPr lang="es-ES" sz="2000" b="1" dirty="0" err="1"/>
              <a:t>používat</a:t>
            </a:r>
            <a:r>
              <a:rPr lang="es-ES" sz="2000" b="1" dirty="0"/>
              <a:t>.</a:t>
            </a:r>
          </a:p>
          <a:p>
            <a:pPr>
              <a:spcBef>
                <a:spcPts val="600"/>
              </a:spcBef>
            </a:pPr>
            <a:r>
              <a:rPr lang="es-ES" sz="2000" b="1" dirty="0" err="1"/>
              <a:t>Příkladem</a:t>
            </a:r>
            <a:r>
              <a:rPr lang="es-ES" sz="2000" b="1" dirty="0"/>
              <a:t> toho, jak se nechal unést chuťovým</a:t>
            </a:r>
            <a:r>
              <a:rPr lang="cs-CZ" sz="2000" b="1" dirty="0"/>
              <a:t>i</a:t>
            </a:r>
            <a:r>
              <a:rPr lang="es-ES" sz="2000" b="1" dirty="0"/>
              <a:t> smysl</a:t>
            </a:r>
            <a:r>
              <a:rPr lang="cs-CZ" sz="2000" b="1" dirty="0"/>
              <a:t>y</a:t>
            </a:r>
            <a:r>
              <a:rPr lang="es-ES" sz="2000" b="1" dirty="0"/>
              <a:t>, je Ezau, který prodal své prvorozenství za </a:t>
            </a:r>
            <a:r>
              <a:rPr lang="es-ES" sz="2000" b="1" dirty="0" err="1"/>
              <a:t>talíř</a:t>
            </a:r>
            <a:r>
              <a:rPr lang="es-ES" sz="2000" b="1" dirty="0"/>
              <a:t> </a:t>
            </a:r>
            <a:r>
              <a:rPr lang="es-ES" sz="2000" b="1" dirty="0" err="1"/>
              <a:t>čočky</a:t>
            </a:r>
            <a:br>
              <a:rPr lang="es-ES" sz="2000" b="1" dirty="0"/>
            </a:br>
            <a:r>
              <a:rPr lang="es-ES" sz="2000" b="1" dirty="0"/>
              <a:t>(</a:t>
            </a:r>
            <a:r>
              <a:rPr lang="cs-CZ" sz="2000" b="1" dirty="0"/>
              <a:t>1. Mojžíšova</a:t>
            </a:r>
            <a:r>
              <a:rPr lang="es-ES" sz="2000" b="1" dirty="0"/>
              <a:t> 25</a:t>
            </a:r>
            <a:r>
              <a:rPr lang="cs-CZ" sz="2000" b="1" dirty="0"/>
              <a:t>,</a:t>
            </a:r>
            <a:r>
              <a:rPr lang="es-ES" sz="2000" b="1" dirty="0"/>
              <a:t>31-34).</a:t>
            </a:r>
          </a:p>
          <a:p>
            <a:pPr>
              <a:spcBef>
                <a:spcPts val="600"/>
              </a:spcBef>
            </a:pPr>
            <a:r>
              <a:rPr lang="es-ES" sz="2000" b="1" dirty="0" err="1"/>
              <a:t>Zemřel</a:t>
            </a:r>
            <a:r>
              <a:rPr lang="es-ES" sz="2000" b="1" dirty="0"/>
              <a:t> by Ezau, kdyby počkal ještě několik hodin? Samozřejmě, </a:t>
            </a:r>
            <a:r>
              <a:rPr lang="cs-CZ" sz="2000" b="1" dirty="0"/>
              <a:t> </a:t>
            </a:r>
            <a:r>
              <a:rPr lang="es-ES" sz="2000" b="1" dirty="0"/>
              <a:t>že ne; </a:t>
            </a:r>
            <a:r>
              <a:rPr lang="cs-CZ" sz="2000" b="1" dirty="0"/>
              <a:t>a</a:t>
            </a:r>
            <a:r>
              <a:rPr lang="es-ES" sz="2000" b="1" dirty="0"/>
              <a:t>le pocit, který prožíval chuť</a:t>
            </a:r>
            <a:r>
              <a:rPr lang="cs-CZ" sz="2000" b="1" dirty="0" err="1"/>
              <a:t>ovými</a:t>
            </a:r>
            <a:r>
              <a:rPr lang="cs-CZ" sz="2000" b="1" dirty="0"/>
              <a:t> buňkami</a:t>
            </a:r>
            <a:r>
              <a:rPr lang="es-ES" sz="2000" b="1" dirty="0"/>
              <a:t>, ho oklamal </a:t>
            </a:r>
            <a:r>
              <a:rPr lang="cs-CZ" sz="2000" b="1" dirty="0"/>
              <a:t>    </a:t>
            </a:r>
            <a:r>
              <a:rPr lang="es-ES" sz="2000" b="1" dirty="0"/>
              <a:t>a tím znevážil jeho </a:t>
            </a:r>
            <a:r>
              <a:rPr lang="es-ES" sz="2000" b="1" dirty="0" err="1"/>
              <a:t>dědictví</a:t>
            </a:r>
            <a:r>
              <a:rPr lang="es-ES" sz="2000" b="1" dirty="0"/>
              <a:t>.</a:t>
            </a:r>
          </a:p>
          <a:p>
            <a:pPr>
              <a:spcBef>
                <a:spcPts val="600"/>
              </a:spcBef>
            </a:pPr>
            <a:r>
              <a:rPr lang="es-ES" sz="2000" b="1" dirty="0" err="1"/>
              <a:t>Pečujte</a:t>
            </a:r>
            <a:r>
              <a:rPr lang="es-ES" sz="2000" b="1" dirty="0"/>
              <a:t> o svůj smysl pro vkus tak, aby byl požehnáním pro vaše duchovní vnímání. </a:t>
            </a:r>
          </a:p>
        </p:txBody>
      </p:sp>
    </p:spTree>
    <p:extLst>
      <p:ext uri="{BB962C8B-B14F-4D97-AF65-F5344CB8AC3E}">
        <p14:creationId xmlns:p14="http://schemas.microsoft.com/office/powerpoint/2010/main" val="120369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1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3E39ED-C337-3205-B6EB-CECC788D4D23}"/>
              </a:ext>
            </a:extLst>
          </p:cNvPr>
          <p:cNvSpPr txBox="1"/>
          <p:nvPr/>
        </p:nvSpPr>
        <p:spPr>
          <a:xfrm>
            <a:off x="765232" y="2081065"/>
            <a:ext cx="6953092"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Ne</a:t>
            </a:r>
            <a:r>
              <a:rPr lang="cs-CZ" sz="2400" b="1" dirty="0">
                <a:ln w="12700" cmpd="sng">
                  <a:solidFill>
                    <a:schemeClr val="accent4"/>
                  </a:solidFill>
                  <a:prstDash val="solid"/>
                </a:ln>
                <a:solidFill>
                  <a:schemeClr val="bg1"/>
                </a:solidFill>
              </a:rPr>
              <a:t>hleď</a:t>
            </a:r>
            <a:r>
              <a:rPr lang="es-ES" sz="2400" b="1" dirty="0">
                <a:ln w="12700" cmpd="sng">
                  <a:solidFill>
                    <a:schemeClr val="accent4"/>
                  </a:solidFill>
                  <a:prstDash val="solid"/>
                </a:ln>
                <a:solidFill>
                  <a:schemeClr val="bg1"/>
                </a:solidFill>
              </a:rPr>
              <a:t> na víno</a:t>
            </a:r>
            <a:r>
              <a:rPr lang="cs-CZ" sz="2400" b="1" dirty="0">
                <a:ln w="12700" cmpd="sng">
                  <a:solidFill>
                    <a:schemeClr val="accent4"/>
                  </a:solidFill>
                  <a:prstDash val="solid"/>
                </a:ln>
                <a:solidFill>
                  <a:schemeClr val="bg1"/>
                </a:solidFill>
              </a:rPr>
              <a:t>, jak se rdí, jak jiskří v poháru. Vklouzne a nakonec uštkne</a:t>
            </a:r>
            <a:r>
              <a:rPr lang="es-ES" sz="2400" b="1" dirty="0">
                <a:ln w="12700" cmpd="sng">
                  <a:solidFill>
                    <a:schemeClr val="accent4"/>
                  </a:solidFill>
                  <a:prstDash val="solid"/>
                </a:ln>
                <a:solidFill>
                  <a:schemeClr val="bg1"/>
                </a:solidFill>
              </a:rPr>
              <a:t> jako had a </a:t>
            </a:r>
            <a:r>
              <a:rPr lang="cs-CZ" sz="2400" b="1" dirty="0">
                <a:ln w="12700" cmpd="sng">
                  <a:solidFill>
                    <a:schemeClr val="accent4"/>
                  </a:solidFill>
                  <a:prstDash val="solid"/>
                </a:ln>
                <a:solidFill>
                  <a:schemeClr val="bg1"/>
                </a:solidFill>
              </a:rPr>
              <a:t>štípne        </a:t>
            </a:r>
            <a:r>
              <a:rPr lang="es-ES" sz="2400" b="1" dirty="0">
                <a:ln w="12700" cmpd="sng">
                  <a:solidFill>
                    <a:schemeClr val="accent4"/>
                  </a:solidFill>
                  <a:prstDash val="solid"/>
                </a:ln>
                <a:solidFill>
                  <a:schemeClr val="bg1"/>
                </a:solidFill>
              </a:rPr>
              <a:t> jako zmije (P</a:t>
            </a:r>
            <a:r>
              <a:rPr lang="cs-CZ" sz="2400" b="1" dirty="0" err="1">
                <a:ln w="12700" cmpd="sng">
                  <a:solidFill>
                    <a:schemeClr val="accent4"/>
                  </a:solidFill>
                  <a:prstDash val="solid"/>
                </a:ln>
                <a:solidFill>
                  <a:schemeClr val="bg1"/>
                </a:solidFill>
              </a:rPr>
              <a:t>řísloví</a:t>
            </a:r>
            <a:r>
              <a:rPr lang="es-ES" sz="2400" b="1" dirty="0">
                <a:ln w="12700" cmpd="sng">
                  <a:solidFill>
                    <a:schemeClr val="accent4"/>
                  </a:solidFill>
                  <a:prstDash val="solid"/>
                </a:ln>
                <a:solidFill>
                  <a:schemeClr val="bg1"/>
                </a:solidFill>
              </a:rPr>
              <a:t> 23</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31</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32).</a:t>
            </a:r>
            <a:endParaRPr lang="es-ES" dirty="0"/>
          </a:p>
        </p:txBody>
      </p:sp>
      <p:sp>
        <p:nvSpPr>
          <p:cNvPr id="6" name="CuadroTexto 5">
            <a:extLst>
              <a:ext uri="{FF2B5EF4-FFF2-40B4-BE49-F238E27FC236}">
                <a16:creationId xmlns:a16="http://schemas.microsoft.com/office/drawing/2014/main" id="{00895CEB-EFD5-450C-30B4-AAC02AA49B4F}"/>
              </a:ext>
            </a:extLst>
          </p:cNvPr>
          <p:cNvSpPr txBox="1"/>
          <p:nvPr/>
        </p:nvSpPr>
        <p:spPr>
          <a:xfrm>
            <a:off x="765231" y="3807437"/>
            <a:ext cx="6096000" cy="830997"/>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P</a:t>
            </a:r>
            <a:r>
              <a:rPr lang="cs-CZ" sz="2400" b="1" dirty="0" err="1">
                <a:ln w="12700" cmpd="sng">
                  <a:solidFill>
                    <a:schemeClr val="accent4"/>
                  </a:solidFill>
                  <a:prstDash val="solid"/>
                </a:ln>
                <a:solidFill>
                  <a:schemeClr val="bg1"/>
                </a:solidFill>
              </a:rPr>
              <a:t>ijan</a:t>
            </a:r>
            <a:r>
              <a:rPr lang="cs-CZ" sz="2400" b="1" dirty="0">
                <a:ln w="12700" cmpd="sng">
                  <a:solidFill>
                    <a:schemeClr val="accent4"/>
                  </a:solidFill>
                  <a:prstDash val="solid"/>
                </a:ln>
                <a:solidFill>
                  <a:schemeClr val="bg1"/>
                </a:solidFill>
              </a:rPr>
              <a:t> a žrout přijdou na mizinu, dřímota          je oblékne v cáry </a:t>
            </a:r>
            <a:r>
              <a:rPr lang="es-ES" sz="2400" b="1" dirty="0">
                <a:ln w="12700" cmpd="sng">
                  <a:solidFill>
                    <a:schemeClr val="accent4"/>
                  </a:solidFill>
                  <a:prstDash val="solid"/>
                </a:ln>
                <a:solidFill>
                  <a:schemeClr val="bg1"/>
                </a:solidFill>
              </a:rPr>
              <a:t>(P</a:t>
            </a:r>
            <a:r>
              <a:rPr lang="cs-CZ" sz="2400" b="1" dirty="0" err="1">
                <a:ln w="12700" cmpd="sng">
                  <a:solidFill>
                    <a:schemeClr val="accent4"/>
                  </a:solidFill>
                  <a:prstDash val="solid"/>
                </a:ln>
                <a:solidFill>
                  <a:schemeClr val="bg1"/>
                </a:solidFill>
              </a:rPr>
              <a:t>řísloví</a:t>
            </a:r>
            <a:r>
              <a:rPr lang="es-ES" sz="2400" b="1" dirty="0">
                <a:ln w="12700" cmpd="sng">
                  <a:solidFill>
                    <a:schemeClr val="accent4"/>
                  </a:solidFill>
                  <a:prstDash val="solid"/>
                </a:ln>
                <a:solidFill>
                  <a:schemeClr val="bg1"/>
                </a:solidFill>
              </a:rPr>
              <a:t> 23</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21).</a:t>
            </a:r>
          </a:p>
        </p:txBody>
      </p:sp>
      <p:sp>
        <p:nvSpPr>
          <p:cNvPr id="8" name="CuadroTexto 7">
            <a:extLst>
              <a:ext uri="{FF2B5EF4-FFF2-40B4-BE49-F238E27FC236}">
                <a16:creationId xmlns:a16="http://schemas.microsoft.com/office/drawing/2014/main" id="{6F2A2C22-D068-BB96-AD69-12E4177949F2}"/>
              </a:ext>
            </a:extLst>
          </p:cNvPr>
          <p:cNvSpPr txBox="1"/>
          <p:nvPr/>
        </p:nvSpPr>
        <p:spPr>
          <a:xfrm>
            <a:off x="765231" y="1093356"/>
            <a:ext cx="6096000" cy="830997"/>
          </a:xfrm>
          <a:prstGeom prst="rect">
            <a:avLst/>
          </a:prstGeom>
          <a:noFill/>
        </p:spPr>
        <p:txBody>
          <a:bodyPr wrap="square">
            <a:spAutoFit/>
          </a:bodyPr>
          <a:lstStyle/>
          <a:p>
            <a:r>
              <a:rPr lang="cs-CZ" sz="2400" b="1" dirty="0">
                <a:ln w="12700" cmpd="sng">
                  <a:solidFill>
                    <a:schemeClr val="accent4"/>
                  </a:solidFill>
                  <a:prstDash val="solid"/>
                </a:ln>
                <a:solidFill>
                  <a:schemeClr val="bg1"/>
                </a:solidFill>
              </a:rPr>
              <a:t>Nasadíš si nůž na hrdlo, budeš-li nenasytný</a:t>
            </a:r>
            <a:r>
              <a:rPr lang="es-ES" sz="2400" b="1" dirty="0">
                <a:ln w="12700" cmpd="sng">
                  <a:solidFill>
                    <a:schemeClr val="accent4"/>
                  </a:solidFill>
                  <a:prstDash val="solid"/>
                </a:ln>
                <a:solidFill>
                  <a:schemeClr val="bg1"/>
                </a:solidFill>
              </a:rPr>
              <a:t> (P</a:t>
            </a:r>
            <a:r>
              <a:rPr lang="cs-CZ" sz="2400" b="1" dirty="0" err="1">
                <a:ln w="12700" cmpd="sng">
                  <a:solidFill>
                    <a:schemeClr val="accent4"/>
                  </a:solidFill>
                  <a:prstDash val="solid"/>
                </a:ln>
                <a:solidFill>
                  <a:schemeClr val="bg1"/>
                </a:solidFill>
              </a:rPr>
              <a:t>řísloví</a:t>
            </a:r>
            <a:r>
              <a:rPr lang="es-ES" sz="2400" b="1" dirty="0">
                <a:ln w="12700" cmpd="sng">
                  <a:solidFill>
                    <a:schemeClr val="accent4"/>
                  </a:solidFill>
                  <a:prstDash val="solid"/>
                </a:ln>
                <a:solidFill>
                  <a:schemeClr val="bg1"/>
                </a:solidFill>
              </a:rPr>
              <a:t> 23</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2).</a:t>
            </a:r>
          </a:p>
        </p:txBody>
      </p:sp>
      <p:sp>
        <p:nvSpPr>
          <p:cNvPr id="10" name="CuadroTexto 9">
            <a:extLst>
              <a:ext uri="{FF2B5EF4-FFF2-40B4-BE49-F238E27FC236}">
                <a16:creationId xmlns:a16="http://schemas.microsoft.com/office/drawing/2014/main" id="{B7A26756-9023-AFFC-4399-D31B6259D8CC}"/>
              </a:ext>
            </a:extLst>
          </p:cNvPr>
          <p:cNvSpPr txBox="1"/>
          <p:nvPr/>
        </p:nvSpPr>
        <p:spPr>
          <a:xfrm>
            <a:off x="765230" y="5164479"/>
            <a:ext cx="6639421" cy="1200329"/>
          </a:xfrm>
          <a:prstGeom prst="rect">
            <a:avLst/>
          </a:prstGeom>
          <a:noFill/>
        </p:spPr>
        <p:txBody>
          <a:bodyPr wrap="square">
            <a:spAutoFit/>
          </a:bodyPr>
          <a:lstStyle>
            <a:defPPr>
              <a:defRPr lang="es-ES"/>
            </a:defPPr>
            <a:lvl1pPr>
              <a:defRPr sz="2400" b="1">
                <a:ln w="12700" cmpd="sng">
                  <a:solidFill>
                    <a:schemeClr val="accent4"/>
                  </a:solidFill>
                  <a:prstDash val="solid"/>
                </a:ln>
                <a:solidFill>
                  <a:schemeClr val="bg1"/>
                </a:solidFill>
              </a:defRPr>
            </a:lvl1pPr>
          </a:lstStyle>
          <a:p>
            <a:r>
              <a:rPr lang="es-ES" dirty="0"/>
              <a:t>Je</a:t>
            </a:r>
            <a:r>
              <a:rPr lang="cs-CZ" dirty="0" err="1"/>
              <a:t>žíš</a:t>
            </a:r>
            <a:r>
              <a:rPr lang="cs-CZ" dirty="0"/>
              <a:t> jim řekl: „Já jsem chléb života; kdo přichází   ke mně, nikdy nebude hladovět, a kdo věří ve mne, nebude nikdy žíznit“ </a:t>
            </a:r>
            <a:r>
              <a:rPr lang="es-ES" dirty="0"/>
              <a:t>(Jan 6</a:t>
            </a:r>
            <a:r>
              <a:rPr lang="cs-CZ" dirty="0"/>
              <a:t>,</a:t>
            </a:r>
            <a:r>
              <a:rPr lang="es-ES" dirty="0"/>
              <a:t>35).</a:t>
            </a:r>
          </a:p>
        </p:txBody>
      </p:sp>
      <p:pic>
        <p:nvPicPr>
          <p:cNvPr id="5" name="Imagen 4" descr="Icono&#10;&#10;Descripción generada automáticamente">
            <a:extLst>
              <a:ext uri="{FF2B5EF4-FFF2-40B4-BE49-F238E27FC236}">
                <a16:creationId xmlns:a16="http://schemas.microsoft.com/office/drawing/2014/main" id="{F3F30AB6-188B-C56E-7ECC-384780B18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1093356"/>
            <a:ext cx="475200" cy="475200"/>
          </a:xfrm>
          <a:prstGeom prst="rect">
            <a:avLst/>
          </a:prstGeom>
        </p:spPr>
      </p:pic>
      <p:pic>
        <p:nvPicPr>
          <p:cNvPr id="7" name="Imagen 6" descr="Icono&#10;&#10;Descripción generada automáticamente">
            <a:extLst>
              <a:ext uri="{FF2B5EF4-FFF2-40B4-BE49-F238E27FC236}">
                <a16:creationId xmlns:a16="http://schemas.microsoft.com/office/drawing/2014/main" id="{AD7665C5-FAC6-77D8-EB2E-E2BD675C7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2081065"/>
            <a:ext cx="475200" cy="475200"/>
          </a:xfrm>
          <a:prstGeom prst="rect">
            <a:avLst/>
          </a:prstGeom>
        </p:spPr>
      </p:pic>
      <p:pic>
        <p:nvPicPr>
          <p:cNvPr id="9" name="Imagen 8" descr="Icono&#10;&#10;Descripción generada automáticamente">
            <a:extLst>
              <a:ext uri="{FF2B5EF4-FFF2-40B4-BE49-F238E27FC236}">
                <a16:creationId xmlns:a16="http://schemas.microsoft.com/office/drawing/2014/main" id="{6CCD4ADA-B38D-191B-D6E1-13284E981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3807437"/>
            <a:ext cx="475200" cy="475200"/>
          </a:xfrm>
          <a:prstGeom prst="rect">
            <a:avLst/>
          </a:prstGeom>
        </p:spPr>
      </p:pic>
      <p:pic>
        <p:nvPicPr>
          <p:cNvPr id="11" name="Imagen 10" descr="Icono&#10;&#10;Descripción generada automáticamente">
            <a:extLst>
              <a:ext uri="{FF2B5EF4-FFF2-40B4-BE49-F238E27FC236}">
                <a16:creationId xmlns:a16="http://schemas.microsoft.com/office/drawing/2014/main" id="{3C00E449-C290-DD03-7EE9-A86827C99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31" y="5147793"/>
            <a:ext cx="475200" cy="475200"/>
          </a:xfrm>
          <a:prstGeom prst="rect">
            <a:avLst/>
          </a:prstGeom>
        </p:spPr>
      </p:pic>
      <p:pic>
        <p:nvPicPr>
          <p:cNvPr id="13" name="Imagen 12" descr="Imagen que contiene persona, tabla, hombre, mujer&#10;&#10;Descripción generada automáticamente">
            <a:extLst>
              <a:ext uri="{FF2B5EF4-FFF2-40B4-BE49-F238E27FC236}">
                <a16:creationId xmlns:a16="http://schemas.microsoft.com/office/drawing/2014/main" id="{DDD7BFA3-F103-1578-9EC5-59DAF1D78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194" y="129737"/>
            <a:ext cx="3846774" cy="4152900"/>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DF625892-382E-C979-7002-C465CA7834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72193" y="4505379"/>
            <a:ext cx="3814975" cy="2171290"/>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a:extLst>
              <a:ext uri="{FF2B5EF4-FFF2-40B4-BE49-F238E27FC236}">
                <a16:creationId xmlns:a16="http://schemas.microsoft.com/office/drawing/2014/main" id="{ACEE2A88-86FD-313C-A6FA-1284A0C13F1C}"/>
              </a:ext>
            </a:extLst>
          </p:cNvPr>
          <p:cNvSpPr txBox="1"/>
          <p:nvPr/>
        </p:nvSpPr>
        <p:spPr>
          <a:xfrm>
            <a:off x="-1" y="295642"/>
            <a:ext cx="8578393" cy="523220"/>
          </a:xfrm>
          <a:prstGeom prst="rect">
            <a:avLst/>
          </a:prstGeom>
          <a:noFill/>
        </p:spPr>
        <p:txBody>
          <a:bodyPr wrap="square">
            <a:spAutoFit/>
          </a:bodyPr>
          <a:lstStyle/>
          <a:p>
            <a:pPr algn="ctr"/>
            <a:r>
              <a:rPr lang="pl-PL" sz="2800" dirty="0">
                <a:ln w="0"/>
                <a:solidFill>
                  <a:schemeClr val="bg1"/>
                </a:solidFill>
                <a:effectLst>
                  <a:outerShdw blurRad="38100" dist="19050" dir="2700000" algn="tl" rotWithShape="0">
                    <a:schemeClr val="dk1">
                      <a:alpha val="40000"/>
                    </a:schemeClr>
                  </a:outerShdw>
                </a:effectLst>
              </a:rPr>
              <a:t>Co říká Bible o chuti?</a:t>
            </a:r>
            <a:r>
              <a:rPr lang="es-ES" sz="2800" dirty="0">
                <a:ln w="0"/>
                <a:solidFill>
                  <a:schemeClr val="bg1"/>
                </a:solidFill>
                <a:effectLst>
                  <a:outerShdw blurRad="38100" dist="19050" dir="2700000" algn="tl" rotWithShape="0">
                    <a:schemeClr val="dk1">
                      <a:alpha val="40000"/>
                    </a:schemeClr>
                  </a:outerShdw>
                </a:effectLst>
              </a:rPr>
              <a:t> </a:t>
            </a:r>
          </a:p>
        </p:txBody>
      </p:sp>
      <p:pic>
        <p:nvPicPr>
          <p:cNvPr id="2" name="Obrázek 1" descr="Obsah obrázku text, bílá tabule">
            <a:extLst>
              <a:ext uri="{FF2B5EF4-FFF2-40B4-BE49-F238E27FC236}">
                <a16:creationId xmlns:a16="http://schemas.microsoft.com/office/drawing/2014/main" id="{837C2826-B0E3-1476-53F2-43E317463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041" y="4534772"/>
            <a:ext cx="3543596" cy="2112503"/>
          </a:xfrm>
          <a:prstGeom prst="rect">
            <a:avLst/>
          </a:prstGeom>
        </p:spPr>
      </p:pic>
    </p:spTree>
    <p:extLst>
      <p:ext uri="{BB962C8B-B14F-4D97-AF65-F5344CB8AC3E}">
        <p14:creationId xmlns:p14="http://schemas.microsoft.com/office/powerpoint/2010/main" val="34556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anim calcmode="lin" valueType="num">
                                      <p:cBhvr>
                                        <p:cTn id="42" dur="500" fill="hold"/>
                                        <p:tgtEl>
                                          <p:spTgt spid="9"/>
                                        </p:tgtEl>
                                        <p:attrNameLst>
                                          <p:attrName>ppt_x</p:attrName>
                                        </p:attrNameLst>
                                      </p:cBhvr>
                                      <p:tavLst>
                                        <p:tav tm="0">
                                          <p:val>
                                            <p:fltVal val="0.5"/>
                                          </p:val>
                                        </p:tav>
                                        <p:tav tm="100000">
                                          <p:val>
                                            <p:strVal val="#ppt_x"/>
                                          </p:val>
                                        </p:tav>
                                      </p:tavLst>
                                    </p:anim>
                                    <p:anim calcmode="lin" valueType="num">
                                      <p:cBhvr>
                                        <p:cTn id="43" dur="500" fill="hold"/>
                                        <p:tgtEl>
                                          <p:spTgt spid="9"/>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anim calcmode="lin" valueType="num">
                                      <p:cBhvr>
                                        <p:cTn id="49" dur="500" fill="hold"/>
                                        <p:tgtEl>
                                          <p:spTgt spid="6"/>
                                        </p:tgtEl>
                                        <p:attrNameLst>
                                          <p:attrName>ppt_x</p:attrName>
                                        </p:attrNameLst>
                                      </p:cBhvr>
                                      <p:tavLst>
                                        <p:tav tm="0">
                                          <p:val>
                                            <p:fltVal val="0.5"/>
                                          </p:val>
                                        </p:tav>
                                        <p:tav tm="100000">
                                          <p:val>
                                            <p:strVal val="#ppt_x"/>
                                          </p:val>
                                        </p:tav>
                                      </p:tavLst>
                                    </p:anim>
                                    <p:anim calcmode="lin" valueType="num">
                                      <p:cBhvr>
                                        <p:cTn id="5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anim calcmode="lin" valueType="num">
                                      <p:cBhvr>
                                        <p:cTn id="58" dur="500" fill="hold"/>
                                        <p:tgtEl>
                                          <p:spTgt spid="11"/>
                                        </p:tgtEl>
                                        <p:attrNameLst>
                                          <p:attrName>ppt_x</p:attrName>
                                        </p:attrNameLst>
                                      </p:cBhvr>
                                      <p:tavLst>
                                        <p:tav tm="0">
                                          <p:val>
                                            <p:fltVal val="0.5"/>
                                          </p:val>
                                        </p:tav>
                                        <p:tav tm="100000">
                                          <p:val>
                                            <p:strVal val="#ppt_x"/>
                                          </p:val>
                                        </p:tav>
                                      </p:tavLst>
                                    </p:anim>
                                    <p:anim calcmode="lin" valueType="num">
                                      <p:cBhvr>
                                        <p:cTn id="59" dur="500" fill="hold"/>
                                        <p:tgtEl>
                                          <p:spTgt spid="11"/>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anim calcmode="lin" valueType="num">
                                      <p:cBhvr>
                                        <p:cTn id="65" dur="500" fill="hold"/>
                                        <p:tgtEl>
                                          <p:spTgt spid="10"/>
                                        </p:tgtEl>
                                        <p:attrNameLst>
                                          <p:attrName>ppt_x</p:attrName>
                                        </p:attrNameLst>
                                      </p:cBhvr>
                                      <p:tavLst>
                                        <p:tav tm="0">
                                          <p:val>
                                            <p:fltVal val="0.5"/>
                                          </p:val>
                                        </p:tav>
                                        <p:tav tm="100000">
                                          <p:val>
                                            <p:strVal val="#ppt_x"/>
                                          </p:val>
                                        </p:tav>
                                      </p:tavLst>
                                    </p:anim>
                                    <p:anim calcmode="lin" valueType="num">
                                      <p:cBhvr>
                                        <p:cTn id="66"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206039C7-A1ED-3F1A-7BD4-DF992BCD99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2913" y="928688"/>
            <a:ext cx="10406175" cy="5400674"/>
          </a:xfrm>
          <a:prstGeom prst="rect">
            <a:avLst/>
          </a:prstGeom>
        </p:spPr>
      </p:pic>
    </p:spTree>
    <p:extLst>
      <p:ext uri="{BB962C8B-B14F-4D97-AF65-F5344CB8AC3E}">
        <p14:creationId xmlns:p14="http://schemas.microsoft.com/office/powerpoint/2010/main" val="25232275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2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A252C01-9F75-AB52-37F2-94F3FFD98CCC}"/>
              </a:ext>
            </a:extLst>
          </p:cNvPr>
          <p:cNvSpPr txBox="1"/>
          <p:nvPr/>
        </p:nvSpPr>
        <p:spPr>
          <a:xfrm>
            <a:off x="296206" y="273949"/>
            <a:ext cx="6461200" cy="2554545"/>
          </a:xfrm>
          <a:prstGeom prst="rect">
            <a:avLst/>
          </a:prstGeom>
          <a:noFill/>
        </p:spPr>
        <p:txBody>
          <a:bodyPr wrap="square">
            <a:spAutoFit/>
          </a:bodyPr>
          <a:lstStyle/>
          <a:p>
            <a:r>
              <a:rPr lang="es-ES" sz="2000" b="1" dirty="0"/>
              <a:t>Je to nos, který nám umožňuje rozpoznat různé druhy vůní, stejně příjemné jako květiny, parfémy, potraviny nebo ten, který je dýchán při časné procházce horou; Byla však také degradována při použití jako absorpční médium pro určité typy inhalantů a léků. Tímto způsobem jsou dnes miliony dětí, mládeže a dospělých kořistí nepřítele tím, že ponechá</a:t>
            </a:r>
            <a:r>
              <a:rPr lang="cs-CZ" sz="2000" b="1" dirty="0"/>
              <a:t>-</a:t>
            </a:r>
            <a:r>
              <a:rPr lang="es-ES" sz="2000" b="1" dirty="0"/>
              <a:t>vají tuto důležitou cestu v rukou protivníka. 
</a:t>
            </a:r>
          </a:p>
        </p:txBody>
      </p:sp>
      <p:sp>
        <p:nvSpPr>
          <p:cNvPr id="5" name="CuadroTexto 4">
            <a:extLst>
              <a:ext uri="{FF2B5EF4-FFF2-40B4-BE49-F238E27FC236}">
                <a16:creationId xmlns:a16="http://schemas.microsoft.com/office/drawing/2014/main" id="{C21AD1C3-BE01-82C4-06BD-E78B2B88C5E3}"/>
              </a:ext>
            </a:extLst>
          </p:cNvPr>
          <p:cNvSpPr txBox="1"/>
          <p:nvPr/>
        </p:nvSpPr>
        <p:spPr>
          <a:xfrm>
            <a:off x="296206" y="2871664"/>
            <a:ext cx="6096000" cy="3323987"/>
          </a:xfrm>
          <a:prstGeom prst="rect">
            <a:avLst/>
          </a:prstGeom>
          <a:noFill/>
        </p:spPr>
        <p:txBody>
          <a:bodyPr wrap="square">
            <a:spAutoFit/>
          </a:bodyPr>
          <a:lstStyle/>
          <a:p>
            <a:pPr>
              <a:spcBef>
                <a:spcPts val="600"/>
              </a:spcBef>
            </a:pPr>
            <a:r>
              <a:rPr lang="es-ES" sz="2000" b="1" dirty="0"/>
              <a:t>Molekuly odorantu interagují s našimi čichovými receptory, které se nacházejí v horní části nosních dírek. Konkrétně v hypofýze nebo čichové </a:t>
            </a:r>
            <a:r>
              <a:rPr lang="es-ES" sz="2000" b="1" dirty="0" err="1"/>
              <a:t>oblasti</a:t>
            </a:r>
            <a:r>
              <a:rPr lang="es-ES" sz="2000" b="1" dirty="0"/>
              <a:t>.</a:t>
            </a:r>
          </a:p>
          <a:p>
            <a:pPr>
              <a:spcBef>
                <a:spcPts val="600"/>
              </a:spcBef>
            </a:pPr>
            <a:r>
              <a:rPr lang="es-ES" sz="2000" b="1" dirty="0" err="1"/>
              <a:t>Tyto</a:t>
            </a:r>
            <a:r>
              <a:rPr lang="es-ES" sz="2000" b="1" dirty="0"/>
              <a:t> receptory spouštějí elektrický impuls, který prochází nervovými vlákny do čichové baňky a následně do limbického systému, který je mimo jiné zodpovědný za identifikaci pachů (</a:t>
            </a:r>
            <a:r>
              <a:rPr lang="es-ES" sz="2000" b="1" dirty="0" err="1"/>
              <a:t>vnímání</a:t>
            </a:r>
            <a:r>
              <a:rPr lang="es-ES" sz="2000" b="1" dirty="0"/>
              <a:t>).</a:t>
            </a:r>
          </a:p>
          <a:p>
            <a:pPr>
              <a:spcBef>
                <a:spcPts val="600"/>
              </a:spcBef>
            </a:pPr>
            <a:r>
              <a:rPr lang="es-ES" sz="2000" b="1" dirty="0" err="1"/>
              <a:t>Nakonec</a:t>
            </a:r>
            <a:r>
              <a:rPr lang="es-ES" sz="2000" b="1" dirty="0"/>
              <a:t> amygdala spojuje tuto vůni s emocí a je to hipokampus, který je zodpovědný za spojení této vůně se </a:t>
            </a:r>
            <a:r>
              <a:rPr lang="es-ES" sz="2000" b="1" dirty="0" err="1"/>
              <a:t>vzpomínkou</a:t>
            </a:r>
            <a:r>
              <a:rPr lang="es-ES" sz="2000" b="1" dirty="0"/>
              <a:t>.</a:t>
            </a:r>
          </a:p>
        </p:txBody>
      </p:sp>
      <p:pic>
        <p:nvPicPr>
          <p:cNvPr id="8" name="Imagen 7" descr="Una niña con vestido rosado&#10;&#10;Descripción generada automáticamente con confianza media">
            <a:extLst>
              <a:ext uri="{FF2B5EF4-FFF2-40B4-BE49-F238E27FC236}">
                <a16:creationId xmlns:a16="http://schemas.microsoft.com/office/drawing/2014/main" id="{C979A534-2F64-9450-7F8D-F28C88335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225" y="151517"/>
            <a:ext cx="4967399" cy="27994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570884C6-DFDC-E589-B00E-F5145C324EC2}"/>
              </a:ext>
            </a:extLst>
          </p:cNvPr>
          <p:cNvPicPr>
            <a:picLocks noChangeAspect="1"/>
          </p:cNvPicPr>
          <p:nvPr/>
        </p:nvPicPr>
        <p:blipFill rotWithShape="1">
          <a:blip r:embed="rId4">
            <a:extLst>
              <a:ext uri="{28A0092B-C50C-407E-A947-70E740481C1C}">
                <a14:useLocalDpi xmlns:a14="http://schemas.microsoft.com/office/drawing/2010/main" val="0"/>
              </a:ext>
            </a:extLst>
          </a:blip>
          <a:srcRect t="109" b="109"/>
          <a:stretch/>
        </p:blipFill>
        <p:spPr>
          <a:xfrm>
            <a:off x="7148052" y="3114757"/>
            <a:ext cx="4898572" cy="3591726"/>
          </a:xfrm>
          <a:prstGeom prst="snip2DiagRect">
            <a:avLst>
              <a:gd name="adj1" fmla="val 11956"/>
              <a:gd name="adj2" fmla="val 0"/>
            </a:avLst>
          </a:prstGeom>
          <a:solidFill>
            <a:srgbClr val="FFFFFF">
              <a:shade val="85000"/>
            </a:srgbClr>
          </a:solidFill>
          <a:ln w="88900" cap="sq">
            <a:solidFill>
              <a:srgbClr val="6660C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009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17000"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8F4F79-8B5F-A633-8C45-48AFB1C71C15}"/>
              </a:ext>
            </a:extLst>
          </p:cNvPr>
          <p:cNvSpPr txBox="1"/>
          <p:nvPr/>
        </p:nvSpPr>
        <p:spPr>
          <a:xfrm>
            <a:off x="5489911" y="266596"/>
            <a:ext cx="6312448" cy="5709255"/>
          </a:xfrm>
          <a:prstGeom prst="rect">
            <a:avLst/>
          </a:prstGeom>
          <a:noFill/>
        </p:spPr>
        <p:txBody>
          <a:bodyPr wrap="square">
            <a:spAutoFit/>
          </a:bodyPr>
          <a:lstStyle/>
          <a:p>
            <a:pPr>
              <a:spcBef>
                <a:spcPts val="600"/>
              </a:spcBef>
            </a:pPr>
            <a:r>
              <a:rPr lang="es-ES" sz="2000" b="1" dirty="0"/>
              <a:t>Vůně nám umožňuje vnímat různé pachy. Jsem si jistá, </a:t>
            </a:r>
            <a:r>
              <a:rPr lang="cs-CZ" sz="2000" b="1" dirty="0"/>
              <a:t>   </a:t>
            </a:r>
            <a:r>
              <a:rPr lang="es-ES" sz="2000" b="1" dirty="0"/>
              <a:t>že když se zmíním o vůni posekané trávy, vaše mysl se okamžitě přesune na místo, kde jste tuto vůni </a:t>
            </a:r>
            <a:r>
              <a:rPr lang="es-ES" sz="2000" b="1" dirty="0" err="1"/>
              <a:t>vnímali</a:t>
            </a:r>
            <a:r>
              <a:rPr lang="es-ES" sz="2000" b="1" dirty="0"/>
              <a:t>.</a:t>
            </a:r>
          </a:p>
          <a:p>
            <a:pPr>
              <a:spcBef>
                <a:spcPts val="600"/>
              </a:spcBef>
            </a:pPr>
            <a:r>
              <a:rPr lang="es-ES" sz="2000" b="1" dirty="0"/>
              <a:t>V závislosti na tom, s jakou scénou našeho života je vůně spojena, se v nás probudí různé emoce, což způsobí dobrý nebo špatný </a:t>
            </a:r>
            <a:r>
              <a:rPr lang="es-ES" sz="2000" b="1" dirty="0" err="1"/>
              <a:t>pocit</a:t>
            </a:r>
            <a:r>
              <a:rPr lang="es-ES" sz="2000" b="1" dirty="0"/>
              <a:t>.</a:t>
            </a:r>
          </a:p>
          <a:p>
            <a:pPr>
              <a:spcBef>
                <a:spcPts val="600"/>
              </a:spcBef>
            </a:pPr>
            <a:r>
              <a:rPr lang="es-ES" sz="2000" b="1" dirty="0" err="1"/>
              <a:t>Izák</a:t>
            </a:r>
            <a:r>
              <a:rPr lang="es-ES" sz="2000" b="1" dirty="0"/>
              <a:t> byl oklamán svým synem Jákobem, mimo jiné vůní Ezauových šatů, které si oblékl (</a:t>
            </a:r>
            <a:r>
              <a:rPr lang="cs-CZ" sz="2000" b="1" dirty="0"/>
              <a:t>1. Mojžíšova</a:t>
            </a:r>
            <a:r>
              <a:rPr lang="es-ES" sz="2000" b="1" dirty="0"/>
              <a:t> 27</a:t>
            </a:r>
            <a:r>
              <a:rPr lang="cs-CZ" sz="2000" b="1" dirty="0"/>
              <a:t>,</a:t>
            </a:r>
            <a:r>
              <a:rPr lang="es-ES" sz="2000" b="1" dirty="0"/>
              <a:t>27).</a:t>
            </a:r>
          </a:p>
          <a:p>
            <a:pPr>
              <a:spcBef>
                <a:spcPts val="600"/>
              </a:spcBef>
            </a:pPr>
            <a:r>
              <a:rPr lang="es-ES" sz="2000" b="1" dirty="0" err="1"/>
              <a:t>Patriarcha</a:t>
            </a:r>
            <a:r>
              <a:rPr lang="es-ES" sz="2000" b="1" dirty="0"/>
              <a:t>, naznačený vůní pole a lesa vydechovanou šaty, které měl Jákob na sobě, si v mysli vytvořil obraz budoucího blahobytu svého </a:t>
            </a:r>
            <a:r>
              <a:rPr lang="es-ES" sz="2000" b="1" dirty="0" err="1"/>
              <a:t>syna</a:t>
            </a:r>
            <a:r>
              <a:rPr lang="es-ES" sz="2000" b="1" dirty="0"/>
              <a:t>.</a:t>
            </a:r>
          </a:p>
          <a:p>
            <a:pPr>
              <a:spcBef>
                <a:spcPts val="600"/>
              </a:spcBef>
            </a:pPr>
            <a:r>
              <a:rPr lang="es-ES" sz="2000" b="1" dirty="0" err="1"/>
              <a:t>Vůně</a:t>
            </a:r>
            <a:r>
              <a:rPr lang="es-ES" sz="2000" b="1" dirty="0"/>
              <a:t> ho přiměla, aby mu požehnal takto: viděl ho, jak vlastní zaslíbenou zemi a plně se těší z požehnání, které </a:t>
            </a:r>
            <a:r>
              <a:rPr lang="cs-CZ" sz="2000" b="1" dirty="0"/>
              <a:t>   </a:t>
            </a:r>
            <a:r>
              <a:rPr lang="es-ES" sz="2000" b="1" dirty="0"/>
              <a:t>ji doprovázelo (</a:t>
            </a:r>
            <a:r>
              <a:rPr lang="cs-CZ" sz="2000" b="1" dirty="0"/>
              <a:t>1. Mojžíšova</a:t>
            </a:r>
            <a:r>
              <a:rPr lang="es-ES" sz="2000" b="1" dirty="0"/>
              <a:t> 27</a:t>
            </a:r>
            <a:r>
              <a:rPr lang="cs-CZ" sz="2000" b="1" dirty="0"/>
              <a:t>,</a:t>
            </a:r>
            <a:r>
              <a:rPr lang="es-ES" sz="2000" b="1" dirty="0"/>
              <a:t>27-29).</a:t>
            </a:r>
          </a:p>
          <a:p>
            <a:pPr>
              <a:spcBef>
                <a:spcPts val="600"/>
              </a:spcBef>
            </a:pPr>
            <a:r>
              <a:rPr lang="es-ES" sz="2000" b="1" dirty="0" err="1"/>
              <a:t>Představte</a:t>
            </a:r>
            <a:r>
              <a:rPr lang="es-ES" sz="2000" b="1" dirty="0"/>
              <a:t> si vůně, které budete vnímat na Nové Zemi. Cvičte svůj čich, abyste se nyní mohli těšit z toho, co </a:t>
            </a:r>
            <a:r>
              <a:rPr lang="cs-CZ" sz="2000" b="1" dirty="0"/>
              <a:t>     </a:t>
            </a:r>
            <a:r>
              <a:rPr lang="es-ES" sz="2000" b="1" dirty="0"/>
              <a:t>pro vás Bůh </a:t>
            </a:r>
            <a:r>
              <a:rPr lang="es-ES" sz="2000" b="1" dirty="0" err="1"/>
              <a:t>připravuje</a:t>
            </a:r>
            <a:r>
              <a:rPr lang="es-ES" sz="2000" b="1" dirty="0"/>
              <a:t>.</a:t>
            </a:r>
          </a:p>
        </p:txBody>
      </p:sp>
      <p:pic>
        <p:nvPicPr>
          <p:cNvPr id="5" name="Imagen 4" descr="Imagen que contiene hombre, agua, viejo, cuarto&#10;&#10;Descripción generada automáticamente">
            <a:extLst>
              <a:ext uri="{FF2B5EF4-FFF2-40B4-BE49-F238E27FC236}">
                <a16:creationId xmlns:a16="http://schemas.microsoft.com/office/drawing/2014/main" id="{3091F2D7-8483-1D35-F045-D16F88D9F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 y="0"/>
            <a:ext cx="5143500" cy="6858000"/>
          </a:xfrm>
          <a:prstGeom prst="rect">
            <a:avLst/>
          </a:prstGeom>
          <a:ln>
            <a:noFill/>
          </a:ln>
          <a:effectLst>
            <a:softEdge rad="112500"/>
          </a:effectLst>
        </p:spPr>
      </p:pic>
    </p:spTree>
    <p:extLst>
      <p:ext uri="{BB962C8B-B14F-4D97-AF65-F5344CB8AC3E}">
        <p14:creationId xmlns:p14="http://schemas.microsoft.com/office/powerpoint/2010/main" val="33874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1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2D530EC-A5FF-6988-D91A-56BC8AB720D2}"/>
              </a:ext>
            </a:extLst>
          </p:cNvPr>
          <p:cNvSpPr txBox="1"/>
          <p:nvPr/>
        </p:nvSpPr>
        <p:spPr>
          <a:xfrm>
            <a:off x="963353" y="1058322"/>
            <a:ext cx="5889804" cy="1938992"/>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Mrtvé m</a:t>
            </a:r>
            <a:r>
              <a:rPr lang="cs-CZ" sz="2400" b="1" dirty="0">
                <a:ln w="12700" cmpd="sng">
                  <a:solidFill>
                    <a:schemeClr val="accent4"/>
                  </a:solidFill>
                  <a:prstDash val="solid"/>
                </a:ln>
                <a:solidFill>
                  <a:schemeClr val="bg1"/>
                </a:solidFill>
              </a:rPr>
              <a:t>o</a:t>
            </a:r>
            <a:r>
              <a:rPr lang="es-ES" sz="2400" b="1" dirty="0">
                <a:ln w="12700" cmpd="sng">
                  <a:solidFill>
                    <a:schemeClr val="accent4"/>
                  </a:solidFill>
                  <a:prstDash val="solid"/>
                </a:ln>
                <a:solidFill>
                  <a:schemeClr val="bg1"/>
                </a:solidFill>
              </a:rPr>
              <a:t>u</a:t>
            </a:r>
            <a:r>
              <a:rPr lang="cs-CZ" sz="2400" b="1" dirty="0" err="1">
                <a:ln w="12700" cmpd="sng">
                  <a:solidFill>
                    <a:schemeClr val="accent4"/>
                  </a:solidFill>
                  <a:prstDash val="solid"/>
                </a:ln>
                <a:solidFill>
                  <a:schemeClr val="bg1"/>
                </a:solidFill>
              </a:rPr>
              <a:t>chy</a:t>
            </a:r>
            <a:r>
              <a:rPr lang="cs-CZ" sz="2400" b="1" dirty="0">
                <a:ln w="12700" cmpd="sng">
                  <a:solidFill>
                    <a:schemeClr val="accent4"/>
                  </a:solidFill>
                  <a:prstDash val="solid"/>
                </a:ln>
                <a:solidFill>
                  <a:schemeClr val="bg1"/>
                </a:solidFill>
              </a:rPr>
              <a:t> způsobí, že mastičkářův olej páchne a kvasí; stejně působí špetka pomatenosti, je-li ceněna víc než moudrost  a čest</a:t>
            </a:r>
            <a:r>
              <a:rPr lang="es-ES" sz="2400" b="1" dirty="0">
                <a:ln w="12700" cmpd="sng">
                  <a:solidFill>
                    <a:schemeClr val="accent4"/>
                  </a:solidFill>
                  <a:prstDash val="solid"/>
                </a:ln>
                <a:solidFill>
                  <a:schemeClr val="bg1"/>
                </a:solidFill>
              </a:rPr>
              <a:t> (Kazatel 10</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
</a:t>
            </a:r>
          </a:p>
        </p:txBody>
      </p:sp>
      <p:sp>
        <p:nvSpPr>
          <p:cNvPr id="9" name="CuadroTexto 8">
            <a:extLst>
              <a:ext uri="{FF2B5EF4-FFF2-40B4-BE49-F238E27FC236}">
                <a16:creationId xmlns:a16="http://schemas.microsoft.com/office/drawing/2014/main" id="{5466278C-83B1-3D0F-E486-EF8D6A3C079E}"/>
              </a:ext>
            </a:extLst>
          </p:cNvPr>
          <p:cNvSpPr txBox="1"/>
          <p:nvPr/>
        </p:nvSpPr>
        <p:spPr>
          <a:xfrm>
            <a:off x="963353" y="2652872"/>
            <a:ext cx="6096000" cy="1938992"/>
          </a:xfrm>
          <a:prstGeom prst="rect">
            <a:avLst/>
          </a:prstGeom>
          <a:noFill/>
        </p:spPr>
        <p:txBody>
          <a:bodyPr wrap="square">
            <a:spAutoFit/>
          </a:bodyPr>
          <a:lstStyle/>
          <a:p>
            <a:r>
              <a:rPr lang="cs-CZ" sz="2400" b="1" dirty="0">
                <a:ln w="12700" cmpd="sng">
                  <a:solidFill>
                    <a:schemeClr val="accent4"/>
                  </a:solidFill>
                  <a:prstDash val="solid"/>
                </a:ln>
                <a:solidFill>
                  <a:schemeClr val="bg1"/>
                </a:solidFill>
              </a:rPr>
              <a:t>Jsme </a:t>
            </a:r>
            <a:r>
              <a:rPr lang="cs-CZ" sz="2400" b="1" dirty="0" err="1">
                <a:ln w="12700" cmpd="sng">
                  <a:solidFill>
                    <a:schemeClr val="accent4"/>
                  </a:solidFill>
                  <a:prstDash val="solid"/>
                </a:ln>
                <a:solidFill>
                  <a:schemeClr val="bg1"/>
                </a:solidFill>
              </a:rPr>
              <a:t>titiž</a:t>
            </a:r>
            <a:r>
              <a:rPr lang="cs-CZ" sz="2400" b="1" dirty="0">
                <a:ln w="12700" cmpd="sng">
                  <a:solidFill>
                    <a:schemeClr val="accent4"/>
                  </a:solidFill>
                  <a:prstDash val="solid"/>
                </a:ln>
                <a:solidFill>
                  <a:schemeClr val="bg1"/>
                </a:solidFill>
              </a:rPr>
              <a:t> jakoby vůní kadidla, jež</a:t>
            </a:r>
            <a:r>
              <a:rPr lang="es-ES" sz="2400" b="1" dirty="0">
                <a:ln w="12700" cmpd="sng">
                  <a:solidFill>
                    <a:schemeClr val="accent4"/>
                  </a:solidFill>
                  <a:prstDash val="solid"/>
                </a:ln>
                <a:solidFill>
                  <a:schemeClr val="bg1"/>
                </a:solidFill>
              </a:rPr>
              <a:t> Krist</a:t>
            </a:r>
            <a:r>
              <a:rPr lang="cs-CZ" sz="2400" b="1" dirty="0" err="1">
                <a:ln w="12700" cmpd="sng">
                  <a:solidFill>
                    <a:schemeClr val="accent4"/>
                  </a:solidFill>
                  <a:prstDash val="solid"/>
                </a:ln>
                <a:solidFill>
                  <a:schemeClr val="bg1"/>
                </a:solidFill>
              </a:rPr>
              <a:t>us</a:t>
            </a:r>
            <a:r>
              <a:rPr lang="cs-CZ" sz="2400" b="1" dirty="0">
                <a:ln w="12700" cmpd="sng">
                  <a:solidFill>
                    <a:schemeClr val="accent4"/>
                  </a:solidFill>
                  <a:prstDash val="solid"/>
                </a:ln>
                <a:solidFill>
                  <a:schemeClr val="bg1"/>
                </a:solidFill>
              </a:rPr>
              <a:t> </a:t>
            </a:r>
            <a:r>
              <a:rPr lang="es-ES" sz="2400" b="1" dirty="0">
                <a:ln w="12700" cmpd="sng">
                  <a:solidFill>
                    <a:schemeClr val="accent4"/>
                  </a:solidFill>
                  <a:prstDash val="solid"/>
                </a:ln>
                <a:solidFill>
                  <a:schemeClr val="bg1"/>
                </a:solidFill>
              </a:rPr>
              <a:t>o</a:t>
            </a:r>
            <a:r>
              <a:rPr lang="cs-CZ" sz="2400" b="1" dirty="0" err="1">
                <a:ln w="12700" cmpd="sng">
                  <a:solidFill>
                    <a:schemeClr val="accent4"/>
                  </a:solidFill>
                  <a:prstDash val="solid"/>
                </a:ln>
                <a:solidFill>
                  <a:schemeClr val="bg1"/>
                </a:solidFill>
              </a:rPr>
              <a:t>bětuje</a:t>
            </a:r>
            <a:r>
              <a:rPr lang="cs-CZ" sz="2400" b="1" dirty="0">
                <a:ln w="12700" cmpd="sng">
                  <a:solidFill>
                    <a:schemeClr val="accent4"/>
                  </a:solidFill>
                  <a:prstDash val="solid"/>
                </a:ln>
                <a:solidFill>
                  <a:schemeClr val="bg1"/>
                </a:solidFill>
              </a:rPr>
              <a:t> Bohu; ta vůně proniká k těm, kteří docházejí spásy, i těm, kteří spějí k zahynutí</a:t>
            </a:r>
            <a:r>
              <a:rPr lang="es-ES" sz="2400" b="1" dirty="0">
                <a:ln w="12700" cmpd="sng">
                  <a:solidFill>
                    <a:schemeClr val="accent4"/>
                  </a:solidFill>
                  <a:prstDash val="solid"/>
                </a:ln>
                <a:solidFill>
                  <a:schemeClr val="bg1"/>
                </a:solidFill>
              </a:rPr>
              <a:t> 
(2. </a:t>
            </a:r>
            <a:r>
              <a:rPr lang="cs-CZ" sz="2400" b="1" dirty="0">
                <a:ln w="12700" cmpd="sng">
                  <a:solidFill>
                    <a:schemeClr val="accent4"/>
                  </a:solidFill>
                  <a:prstDash val="solid"/>
                </a:ln>
                <a:solidFill>
                  <a:schemeClr val="bg1"/>
                </a:solidFill>
              </a:rPr>
              <a:t>list </a:t>
            </a:r>
            <a:r>
              <a:rPr lang="es-ES" sz="2400" b="1" dirty="0">
                <a:ln w="12700" cmpd="sng">
                  <a:solidFill>
                    <a:schemeClr val="accent4"/>
                  </a:solidFill>
                  <a:prstDash val="solid"/>
                </a:ln>
                <a:solidFill>
                  <a:schemeClr val="bg1"/>
                </a:solidFill>
              </a:rPr>
              <a:t>Korintským 2</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15).
</a:t>
            </a:r>
          </a:p>
        </p:txBody>
      </p:sp>
      <p:sp>
        <p:nvSpPr>
          <p:cNvPr id="11" name="CuadroTexto 10">
            <a:extLst>
              <a:ext uri="{FF2B5EF4-FFF2-40B4-BE49-F238E27FC236}">
                <a16:creationId xmlns:a16="http://schemas.microsoft.com/office/drawing/2014/main" id="{490702CA-7246-444D-0067-C6096002681D}"/>
              </a:ext>
            </a:extLst>
          </p:cNvPr>
          <p:cNvSpPr txBox="1"/>
          <p:nvPr/>
        </p:nvSpPr>
        <p:spPr>
          <a:xfrm>
            <a:off x="1017363" y="4388478"/>
            <a:ext cx="6096000" cy="1938992"/>
          </a:xfrm>
          <a:prstGeom prst="rect">
            <a:avLst/>
          </a:prstGeom>
          <a:noFill/>
        </p:spPr>
        <p:txBody>
          <a:bodyPr wrap="square">
            <a:spAutoFit/>
          </a:bodyPr>
          <a:lstStyle/>
          <a:p>
            <a:r>
              <a:rPr lang="cs-CZ" sz="2400" b="1" dirty="0">
                <a:ln w="12700" cmpd="sng">
                  <a:solidFill>
                    <a:schemeClr val="accent4"/>
                  </a:solidFill>
                  <a:prstDash val="solid"/>
                </a:ln>
                <a:solidFill>
                  <a:schemeClr val="bg1"/>
                </a:solidFill>
              </a:rPr>
              <a:t>Tak to bude dělat podle těchto ustanovení k</a:t>
            </a:r>
            <a:r>
              <a:rPr lang="es-ES" sz="2400" b="1" dirty="0">
                <a:ln w="12700" cmpd="sng">
                  <a:solidFill>
                    <a:schemeClr val="accent4"/>
                  </a:solidFill>
                  <a:prstDash val="solid"/>
                </a:ln>
                <a:solidFill>
                  <a:schemeClr val="bg1"/>
                </a:solidFill>
              </a:rPr>
              <a:t>aždý </a:t>
            </a:r>
            <a:r>
              <a:rPr lang="cs-CZ" sz="2400" b="1" dirty="0">
                <a:ln w="12700" cmpd="sng">
                  <a:solidFill>
                    <a:schemeClr val="accent4"/>
                  </a:solidFill>
                  <a:prstDash val="solid"/>
                </a:ln>
                <a:solidFill>
                  <a:schemeClr val="bg1"/>
                </a:solidFill>
              </a:rPr>
              <a:t>domorodec, když bude přinášet ohnivou</a:t>
            </a:r>
            <a:r>
              <a:rPr lang="es-ES" sz="2400" b="1" dirty="0">
                <a:ln w="12700" cmpd="sng">
                  <a:solidFill>
                    <a:schemeClr val="accent4"/>
                  </a:solidFill>
                  <a:prstDash val="solid"/>
                </a:ln>
                <a:solidFill>
                  <a:schemeClr val="bg1"/>
                </a:solidFill>
              </a:rPr>
              <a:t> oběť</a:t>
            </a:r>
            <a:r>
              <a:rPr lang="cs-CZ" sz="2400" b="1" dirty="0">
                <a:ln w="12700" cmpd="sng">
                  <a:solidFill>
                    <a:schemeClr val="accent4"/>
                  </a:solidFill>
                  <a:prstDash val="solid"/>
                </a:ln>
                <a:solidFill>
                  <a:schemeClr val="bg1"/>
                </a:solidFill>
              </a:rPr>
              <a:t> jako lib</a:t>
            </a:r>
            <a:r>
              <a:rPr lang="es-ES" sz="2400" b="1" dirty="0">
                <a:ln w="12700" cmpd="sng">
                  <a:solidFill>
                    <a:schemeClr val="accent4"/>
                  </a:solidFill>
                  <a:prstDash val="solid"/>
                </a:ln>
                <a:solidFill>
                  <a:schemeClr val="bg1"/>
                </a:solidFill>
              </a:rPr>
              <a:t>ou vůn</a:t>
            </a:r>
            <a:r>
              <a:rPr lang="cs-CZ" sz="2400" b="1" dirty="0">
                <a:ln w="12700" cmpd="sng">
                  <a:solidFill>
                    <a:schemeClr val="accent4"/>
                  </a:solidFill>
                  <a:prstDash val="solid"/>
                </a:ln>
                <a:solidFill>
                  <a:schemeClr val="bg1"/>
                </a:solidFill>
              </a:rPr>
              <a:t>i pro Hospodina</a:t>
            </a:r>
            <a:r>
              <a:rPr lang="es-ES" sz="2400" b="1" dirty="0">
                <a:ln w="12700" cmpd="sng">
                  <a:solidFill>
                    <a:schemeClr val="accent4"/>
                  </a:solidFill>
                  <a:prstDash val="solid"/>
                </a:ln>
                <a:solidFill>
                  <a:schemeClr val="bg1"/>
                </a:solidFill>
              </a:rPr>
              <a:t>.</a:t>
            </a:r>
            <a:r>
              <a:rPr lang="cs-CZ" sz="2400" b="1" dirty="0">
                <a:ln w="12700" cmpd="sng">
                  <a:solidFill>
                    <a:schemeClr val="accent4"/>
                  </a:solidFill>
                  <a:prstDash val="solid"/>
                </a:ln>
                <a:solidFill>
                  <a:schemeClr val="bg1"/>
                </a:solidFill>
              </a:rPr>
              <a:t>                </a:t>
            </a:r>
            <a:r>
              <a:rPr lang="es-ES" sz="2400" b="1" dirty="0">
                <a:ln w="12700" cmpd="sng">
                  <a:solidFill>
                    <a:schemeClr val="accent4"/>
                  </a:solidFill>
                  <a:prstDash val="solid"/>
                </a:ln>
                <a:solidFill>
                  <a:schemeClr val="bg1"/>
                </a:solidFill>
              </a:rPr>
              <a:t> (</a:t>
            </a:r>
            <a:r>
              <a:rPr lang="cs-CZ" sz="2400" b="1" dirty="0">
                <a:ln w="12700" cmpd="sng">
                  <a:solidFill>
                    <a:schemeClr val="accent4"/>
                  </a:solidFill>
                  <a:prstDash val="solid"/>
                </a:ln>
                <a:solidFill>
                  <a:schemeClr val="bg1"/>
                </a:solidFill>
              </a:rPr>
              <a:t>4. Mojžíšova</a:t>
            </a:r>
            <a:r>
              <a:rPr lang="es-ES" sz="2400" b="1" dirty="0">
                <a:ln w="12700" cmpd="sng">
                  <a:solidFill>
                    <a:schemeClr val="accent4"/>
                  </a:solidFill>
                  <a:prstDash val="solid"/>
                </a:ln>
                <a:solidFill>
                  <a:schemeClr val="bg1"/>
                </a:solidFill>
              </a:rPr>
              <a:t> 15</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13).
</a:t>
            </a:r>
          </a:p>
        </p:txBody>
      </p:sp>
      <p:pic>
        <p:nvPicPr>
          <p:cNvPr id="4" name="Imagen 3" descr="Icono&#10;&#10;Descripción generada automáticamente">
            <a:extLst>
              <a:ext uri="{FF2B5EF4-FFF2-40B4-BE49-F238E27FC236}">
                <a16:creationId xmlns:a16="http://schemas.microsoft.com/office/drawing/2014/main" id="{E70BD606-7ED5-D32C-AD08-E7DD47B58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23" y="1088697"/>
            <a:ext cx="468320" cy="468000"/>
          </a:xfrm>
          <a:prstGeom prst="rect">
            <a:avLst/>
          </a:prstGeom>
        </p:spPr>
      </p:pic>
      <p:pic>
        <p:nvPicPr>
          <p:cNvPr id="6" name="Imagen 5">
            <a:extLst>
              <a:ext uri="{FF2B5EF4-FFF2-40B4-BE49-F238E27FC236}">
                <a16:creationId xmlns:a16="http://schemas.microsoft.com/office/drawing/2014/main" id="{2E0FC9FD-7438-FCB4-F99B-8D92A743F3E0}"/>
              </a:ext>
            </a:extLst>
          </p:cNvPr>
          <p:cNvPicPr>
            <a:picLocks noChangeAspect="1"/>
          </p:cNvPicPr>
          <p:nvPr/>
        </p:nvPicPr>
        <p:blipFill>
          <a:blip r:embed="rId4"/>
          <a:stretch>
            <a:fillRect/>
          </a:stretch>
        </p:blipFill>
        <p:spPr>
          <a:xfrm>
            <a:off x="474652" y="4497777"/>
            <a:ext cx="463336" cy="463336"/>
          </a:xfrm>
          <a:prstGeom prst="rect">
            <a:avLst/>
          </a:prstGeom>
        </p:spPr>
      </p:pic>
      <p:pic>
        <p:nvPicPr>
          <p:cNvPr id="7" name="Imagen 6">
            <a:extLst>
              <a:ext uri="{FF2B5EF4-FFF2-40B4-BE49-F238E27FC236}">
                <a16:creationId xmlns:a16="http://schemas.microsoft.com/office/drawing/2014/main" id="{1D5C4E8A-DBD9-0430-8100-E1CFD1422E99}"/>
              </a:ext>
            </a:extLst>
          </p:cNvPr>
          <p:cNvPicPr>
            <a:picLocks noChangeAspect="1"/>
          </p:cNvPicPr>
          <p:nvPr/>
        </p:nvPicPr>
        <p:blipFill>
          <a:blip r:embed="rId4"/>
          <a:stretch>
            <a:fillRect/>
          </a:stretch>
        </p:blipFill>
        <p:spPr>
          <a:xfrm>
            <a:off x="455268" y="2795569"/>
            <a:ext cx="463336" cy="463336"/>
          </a:xfrm>
          <a:prstGeom prst="rect">
            <a:avLst/>
          </a:prstGeom>
        </p:spPr>
      </p:pic>
      <p:pic>
        <p:nvPicPr>
          <p:cNvPr id="3" name="Imagen 2" descr="Imagen de la pantalla de un video juego&#10;&#10;Descripción generada automáticamente con confianza baja">
            <a:extLst>
              <a:ext uri="{FF2B5EF4-FFF2-40B4-BE49-F238E27FC236}">
                <a16:creationId xmlns:a16="http://schemas.microsoft.com/office/drawing/2014/main" id="{A63C2F15-1CB8-4450-C0FF-D4B6C8D2D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15" y="109570"/>
            <a:ext cx="4560561" cy="66308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14" name="CuadroTexto 13">
            <a:extLst>
              <a:ext uri="{FF2B5EF4-FFF2-40B4-BE49-F238E27FC236}">
                <a16:creationId xmlns:a16="http://schemas.microsoft.com/office/drawing/2014/main" id="{24D988A5-286A-7D3A-E7B4-7C0EC04FA074}"/>
              </a:ext>
            </a:extLst>
          </p:cNvPr>
          <p:cNvSpPr txBox="1"/>
          <p:nvPr/>
        </p:nvSpPr>
        <p:spPr>
          <a:xfrm>
            <a:off x="0" y="239080"/>
            <a:ext cx="8465270" cy="954107"/>
          </a:xfrm>
          <a:prstGeom prst="rect">
            <a:avLst/>
          </a:prstGeom>
          <a:noFill/>
        </p:spPr>
        <p:txBody>
          <a:bodyPr wrap="square">
            <a:spAutoFit/>
          </a:bodyPr>
          <a:lstStyle/>
          <a:p>
            <a:pPr algn="ctr"/>
            <a:r>
              <a:rPr lang="pl-PL" sz="2800" dirty="0">
                <a:ln w="0"/>
                <a:solidFill>
                  <a:schemeClr val="bg1"/>
                </a:solidFill>
                <a:effectLst>
                  <a:outerShdw blurRad="38100" dist="19050" dir="2700000" algn="tl" rotWithShape="0">
                    <a:schemeClr val="dk1">
                      <a:alpha val="40000"/>
                    </a:schemeClr>
                  </a:outerShdw>
                </a:effectLst>
              </a:rPr>
              <a:t>Co říká Bible o čichu? 
</a:t>
            </a:r>
            <a:endParaRPr lang="es-ES" sz="28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785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anim calcmode="lin" valueType="num">
                                      <p:cBhvr>
                                        <p:cTn id="33" dur="500" fill="hold"/>
                                        <p:tgtEl>
                                          <p:spTgt spid="9"/>
                                        </p:tgtEl>
                                        <p:attrNameLst>
                                          <p:attrName>ppt_x</p:attrName>
                                        </p:attrNameLst>
                                      </p:cBhvr>
                                      <p:tavLst>
                                        <p:tav tm="0">
                                          <p:val>
                                            <p:fltVal val="0.5"/>
                                          </p:val>
                                        </p:tav>
                                        <p:tav tm="100000">
                                          <p:val>
                                            <p:strVal val="#ppt_x"/>
                                          </p:val>
                                        </p:tav>
                                      </p:tavLst>
                                    </p:anim>
                                    <p:anim calcmode="lin" valueType="num">
                                      <p:cBhvr>
                                        <p:cTn id="34"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anim calcmode="lin" valueType="num">
                                      <p:cBhvr>
                                        <p:cTn id="42" dur="500" fill="hold"/>
                                        <p:tgtEl>
                                          <p:spTgt spid="6"/>
                                        </p:tgtEl>
                                        <p:attrNameLst>
                                          <p:attrName>ppt_x</p:attrName>
                                        </p:attrNameLst>
                                      </p:cBhvr>
                                      <p:tavLst>
                                        <p:tav tm="0">
                                          <p:val>
                                            <p:fltVal val="0.5"/>
                                          </p:val>
                                        </p:tav>
                                        <p:tav tm="100000">
                                          <p:val>
                                            <p:strVal val="#ppt_x"/>
                                          </p:val>
                                        </p:tav>
                                      </p:tavLst>
                                    </p:anim>
                                    <p:anim calcmode="lin" valueType="num">
                                      <p:cBhvr>
                                        <p:cTn id="43" dur="500" fill="hold"/>
                                        <p:tgtEl>
                                          <p:spTgt spid="6"/>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fltVal val="0.5"/>
                                          </p:val>
                                        </p:tav>
                                        <p:tav tm="100000">
                                          <p:val>
                                            <p:strVal val="#ppt_x"/>
                                          </p:val>
                                        </p:tav>
                                      </p:tavLst>
                                    </p:anim>
                                    <p:anim calcmode="lin" valueType="num">
                                      <p:cBhvr>
                                        <p:cTn id="5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34BDC574-4E13-005A-D04B-9882B34B64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484" y="697430"/>
            <a:ext cx="11180026" cy="5800724"/>
          </a:xfrm>
          <a:prstGeom prst="rect">
            <a:avLst/>
          </a:prstGeom>
        </p:spPr>
      </p:pic>
    </p:spTree>
    <p:extLst>
      <p:ext uri="{BB962C8B-B14F-4D97-AF65-F5344CB8AC3E}">
        <p14:creationId xmlns:p14="http://schemas.microsoft.com/office/powerpoint/2010/main" val="2222050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extLst>
              <a:ext uri="{BEBA8EAE-BF5A-486C-A8C5-ECC9F3942E4B}">
                <a14:imgProps xmlns:a14="http://schemas.microsoft.com/office/drawing/2010/main">
                  <a14:imgLayer r:embed="rId3">
                    <a14:imgEffect>
                      <a14:colorTemperature colorTemp="4700"/>
                    </a14:imgEffect>
                  </a14:imgLayer>
                </a14:imgProps>
              </a:ext>
            </a:extLst>
          </a:blip>
          <a:srcRect/>
          <a:stretch>
            <a:fillRect b="-6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C9C455-EC90-9F34-DAB0-19C351C7E17F}"/>
              </a:ext>
            </a:extLst>
          </p:cNvPr>
          <p:cNvSpPr txBox="1"/>
          <p:nvPr/>
        </p:nvSpPr>
        <p:spPr>
          <a:xfrm>
            <a:off x="4284898" y="154203"/>
            <a:ext cx="7541342" cy="2554545"/>
          </a:xfrm>
          <a:prstGeom prst="rect">
            <a:avLst/>
          </a:prstGeom>
          <a:noFill/>
        </p:spPr>
        <p:txBody>
          <a:bodyPr wrap="square">
            <a:spAutoFit/>
          </a:bodyPr>
          <a:lstStyle/>
          <a:p>
            <a:r>
              <a:rPr lang="es-ES" sz="2000" b="1" dirty="0"/>
              <a:t>"Ti, kdo nechtějí padnout za oběť satanovým nástrahám, musí dobře střežit cesty duše; Měli by se vyvarovat čtení, pohledu nebo slyšení toho, co by mohlo naznačovat nečisté myšlenky. Mysli nesmí být dovoleno, aby se náhodně zabývala jakýmkoli tématem, které naznačuje nepřítele naší duše. Srdce musí být věrně střeženo, jinak zlo zvenčí probudí zlo zevnitř a duše bude bloudit v temnotě." (Adventistický domov, str. 366)
</a:t>
            </a:r>
          </a:p>
        </p:txBody>
      </p:sp>
      <p:sp>
        <p:nvSpPr>
          <p:cNvPr id="4" name="CuadroTexto 3">
            <a:extLst>
              <a:ext uri="{FF2B5EF4-FFF2-40B4-BE49-F238E27FC236}">
                <a16:creationId xmlns:a16="http://schemas.microsoft.com/office/drawing/2014/main" id="{93505FDF-92E5-7DF3-3B85-95390F6EC4C7}"/>
              </a:ext>
            </a:extLst>
          </p:cNvPr>
          <p:cNvSpPr txBox="1"/>
          <p:nvPr/>
        </p:nvSpPr>
        <p:spPr>
          <a:xfrm>
            <a:off x="302373" y="2595542"/>
            <a:ext cx="11646416" cy="1785104"/>
          </a:xfrm>
          <a:prstGeom prst="rect">
            <a:avLst/>
          </a:prstGeom>
          <a:noFill/>
        </p:spPr>
        <p:txBody>
          <a:bodyPr wrap="square">
            <a:spAutoFit/>
          </a:bodyPr>
          <a:lstStyle/>
          <a:p>
            <a:pPr>
              <a:spcBef>
                <a:spcPts val="600"/>
              </a:spcBef>
            </a:pPr>
            <a:r>
              <a:rPr lang="es-ES" sz="2000" b="1" dirty="0"/>
              <a:t>Informace, které dostáváme ze světa, k nám přicházejí prostřednictvím smyslů. Ty jsou přenášeny do mozku a později se stanou zkušenostmi, které budou použity k provedení </a:t>
            </a:r>
            <a:r>
              <a:rPr lang="es-ES" sz="2000" b="1" dirty="0" err="1"/>
              <a:t>akce</a:t>
            </a:r>
            <a:r>
              <a:rPr lang="es-ES" sz="2000" b="1" dirty="0"/>
              <a:t>.</a:t>
            </a:r>
          </a:p>
          <a:p>
            <a:pPr>
              <a:spcBef>
                <a:spcPts val="600"/>
              </a:spcBef>
            </a:pPr>
            <a:r>
              <a:rPr lang="es-ES" sz="2000" b="1" dirty="0" err="1"/>
              <a:t>Zrak</a:t>
            </a:r>
            <a:r>
              <a:rPr lang="es-ES" sz="2000" b="1" dirty="0"/>
              <a:t>, čich, sluch, chuť a hmat nám umožňují získat znalosti, které jsou nezbytné pro rozvoj našich kognitivních, fyzických, sociálních a duchovních </a:t>
            </a:r>
            <a:r>
              <a:rPr lang="es-ES" sz="2000" b="1" dirty="0" err="1"/>
              <a:t>schopností</a:t>
            </a:r>
            <a:r>
              <a:rPr lang="es-ES" sz="2000" b="1" dirty="0"/>
              <a:t>.</a:t>
            </a:r>
          </a:p>
          <a:p>
            <a:pPr>
              <a:spcBef>
                <a:spcPts val="600"/>
              </a:spcBef>
            </a:pPr>
            <a:r>
              <a:rPr lang="es-ES" sz="2000" b="1" dirty="0" err="1"/>
              <a:t>Náš</a:t>
            </a:r>
            <a:r>
              <a:rPr lang="es-ES" sz="2000" b="1" dirty="0"/>
              <a:t> Stvořitel také používá smysly, aby nás udržel ve společenství s Ním. Ellen G. Whiteová nám </a:t>
            </a:r>
            <a:r>
              <a:rPr lang="es-ES" sz="2000" b="1" dirty="0" err="1"/>
              <a:t>říká</a:t>
            </a:r>
            <a:r>
              <a:rPr lang="es-ES" sz="2000" b="1" dirty="0"/>
              <a:t>:</a:t>
            </a:r>
          </a:p>
        </p:txBody>
      </p:sp>
      <p:pic>
        <p:nvPicPr>
          <p:cNvPr id="7" name="Imagen 6" descr="Icono&#10;&#10;Descripción generada automáticamente">
            <a:extLst>
              <a:ext uri="{FF2B5EF4-FFF2-40B4-BE49-F238E27FC236}">
                <a16:creationId xmlns:a16="http://schemas.microsoft.com/office/drawing/2014/main" id="{1D6B606E-2253-95AD-2070-26A7E3FC0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24" y="68883"/>
            <a:ext cx="3618255" cy="2378845"/>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DF848E6-3D7F-56FF-6116-8B202B55BC66}"/>
              </a:ext>
            </a:extLst>
          </p:cNvPr>
          <p:cNvSpPr txBox="1"/>
          <p:nvPr/>
        </p:nvSpPr>
        <p:spPr>
          <a:xfrm>
            <a:off x="302373" y="4427923"/>
            <a:ext cx="8775639" cy="1938992"/>
          </a:xfrm>
          <a:prstGeom prst="rect">
            <a:avLst/>
          </a:prstGeom>
          <a:noFill/>
        </p:spPr>
        <p:txBody>
          <a:bodyPr wrap="square">
            <a:spAutoFit/>
          </a:bodyPr>
          <a:lstStyle/>
          <a:p>
            <a:pPr>
              <a:spcBef>
                <a:spcPts val="600"/>
              </a:spcBef>
            </a:pPr>
            <a:r>
              <a:rPr lang="es-ES" sz="2000" b="1" dirty="0"/>
              <a:t>"Příroda donekonečna promlouvá k našim smyslům. Na srdce, které je připraveno, zapůsobí Boží láska a sláva, jak se zjevují skutky Jeho rukou. Pozorné ucho může slyšet a chápat Boží sdělení o přírodních věcech. Zelená pole, vysoké stromy, poupata a květiny, míjející se mrak, padající déšť, šumění potoka, sláva nebes promlouvají k našemu srdci a zvou nás, abychom poznali Toho, který všechno stvořil" (Cesta ke Kristu, kap</a:t>
            </a:r>
            <a:r>
              <a:rPr lang="cs-CZ" sz="2000" b="1" dirty="0" err="1"/>
              <a:t>itola</a:t>
            </a:r>
            <a:r>
              <a:rPr lang="es-ES" sz="2000" b="1" dirty="0"/>
              <a:t> 10, str</a:t>
            </a:r>
            <a:r>
              <a:rPr lang="cs-CZ" sz="2000" b="1" dirty="0"/>
              <a:t>any</a:t>
            </a:r>
            <a:r>
              <a:rPr lang="es-ES" sz="2000" b="1" dirty="0"/>
              <a:t> 125, 126).</a:t>
            </a:r>
          </a:p>
        </p:txBody>
      </p:sp>
      <p:sp>
        <p:nvSpPr>
          <p:cNvPr id="8" name="CuadroTexto 7">
            <a:extLst>
              <a:ext uri="{FF2B5EF4-FFF2-40B4-BE49-F238E27FC236}">
                <a16:creationId xmlns:a16="http://schemas.microsoft.com/office/drawing/2014/main" id="{342BB9C1-AC36-F98A-9995-0A634885653C}"/>
              </a:ext>
            </a:extLst>
          </p:cNvPr>
          <p:cNvSpPr txBox="1"/>
          <p:nvPr/>
        </p:nvSpPr>
        <p:spPr>
          <a:xfrm>
            <a:off x="302373" y="6452286"/>
            <a:ext cx="11217182" cy="400110"/>
          </a:xfrm>
          <a:prstGeom prst="rect">
            <a:avLst/>
          </a:prstGeom>
          <a:noFill/>
        </p:spPr>
        <p:txBody>
          <a:bodyPr wrap="square">
            <a:spAutoFit/>
          </a:bodyPr>
          <a:lstStyle/>
          <a:p>
            <a:pPr>
              <a:spcBef>
                <a:spcPts val="600"/>
              </a:spcBef>
            </a:pPr>
            <a:r>
              <a:rPr lang="cs-CZ" sz="2000" b="1" dirty="0"/>
              <a:t>Podíváme se na</a:t>
            </a:r>
            <a:r>
              <a:rPr lang="es-ES" sz="2000" b="1" dirty="0"/>
              <a:t> důležitost péče o cesty duše a</a:t>
            </a:r>
            <a:r>
              <a:rPr lang="cs-CZ" sz="2000" b="1" dirty="0"/>
              <a:t> také na</a:t>
            </a:r>
            <a:r>
              <a:rPr lang="es-ES" sz="2000" b="1" dirty="0"/>
              <a:t> to, co nám o těchto cestách říká Bible.</a:t>
            </a:r>
          </a:p>
        </p:txBody>
      </p:sp>
      <p:pic>
        <p:nvPicPr>
          <p:cNvPr id="11" name="Imagen 10">
            <a:extLst>
              <a:ext uri="{FF2B5EF4-FFF2-40B4-BE49-F238E27FC236}">
                <a16:creationId xmlns:a16="http://schemas.microsoft.com/office/drawing/2014/main" id="{53C1901B-0A65-A28E-CD1A-C500AA74B842}"/>
              </a:ext>
            </a:extLst>
          </p:cNvPr>
          <p:cNvPicPr>
            <a:picLocks noChangeAspect="1"/>
          </p:cNvPicPr>
          <p:nvPr/>
        </p:nvPicPr>
        <p:blipFill>
          <a:blip r:embed="rId5"/>
          <a:stretch>
            <a:fillRect/>
          </a:stretch>
        </p:blipFill>
        <p:spPr>
          <a:xfrm>
            <a:off x="9078012" y="4472612"/>
            <a:ext cx="2993130" cy="1870706"/>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049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1+#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17000" b="-1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CDACAB9-41AF-3711-8D32-B3E354793CF9}"/>
              </a:ext>
            </a:extLst>
          </p:cNvPr>
          <p:cNvSpPr txBox="1"/>
          <p:nvPr/>
        </p:nvSpPr>
        <p:spPr>
          <a:xfrm>
            <a:off x="214540" y="11500"/>
            <a:ext cx="8509091" cy="6709529"/>
          </a:xfrm>
          <a:prstGeom prst="rect">
            <a:avLst/>
          </a:prstGeom>
          <a:noFill/>
        </p:spPr>
        <p:txBody>
          <a:bodyPr wrap="square">
            <a:spAutoFit/>
          </a:bodyPr>
          <a:lstStyle/>
          <a:p>
            <a:pPr>
              <a:spcBef>
                <a:spcPts val="600"/>
              </a:spcBef>
            </a:pPr>
            <a:r>
              <a:rPr lang="es-ES" sz="2000" b="1" dirty="0"/>
              <a:t>Používáním rukou jako hlavního hmatového orgánu vytváříme svazky jednoty a srdečnosti s </a:t>
            </a:r>
            <a:r>
              <a:rPr lang="es-ES" sz="2000" b="1" dirty="0" err="1"/>
              <a:t>ostatními</a:t>
            </a:r>
            <a:r>
              <a:rPr lang="es-ES" sz="2000" b="1" dirty="0"/>
              <a:t>.</a:t>
            </a:r>
          </a:p>
          <a:p>
            <a:pPr>
              <a:spcBef>
                <a:spcPts val="600"/>
              </a:spcBef>
            </a:pPr>
            <a:r>
              <a:rPr lang="es-ES" sz="2000" b="1" dirty="0" err="1"/>
              <a:t>Existuje</a:t>
            </a:r>
            <a:r>
              <a:rPr lang="es-ES" sz="2000" b="1" dirty="0"/>
              <a:t> mnoho studií, které potvrzují, že bez kontaktu by mnoho dětí nebylo schopno přežít. Pocit náklonnosti, lásky a lidského tepla je nezbytný pro každé dítě, aby prospívalo. To je pro něj mnohem důležitější než pokrýt jeho základní </a:t>
            </a:r>
            <a:r>
              <a:rPr lang="es-ES" sz="2000" b="1" dirty="0" err="1"/>
              <a:t>potřeby</a:t>
            </a:r>
            <a:r>
              <a:rPr lang="es-ES" sz="2000" b="1" dirty="0"/>
              <a:t>.</a:t>
            </a:r>
          </a:p>
          <a:p>
            <a:pPr>
              <a:spcBef>
                <a:spcPts val="600"/>
              </a:spcBef>
            </a:pPr>
            <a:r>
              <a:rPr lang="es-ES" sz="2000" b="1" dirty="0" err="1"/>
              <a:t>Objetí</a:t>
            </a:r>
            <a:r>
              <a:rPr lang="es-ES" sz="2000" b="1" dirty="0"/>
              <a:t> jsou nezbytná a jsou velmi důležitá, protože snižují hladinu stresu a na</a:t>
            </a:r>
            <a:r>
              <a:rPr lang="cs-CZ" sz="2000" b="1" dirty="0"/>
              <a:t>-</a:t>
            </a:r>
            <a:r>
              <a:rPr lang="es-ES" sz="2000" b="1" dirty="0"/>
              <a:t>pětí, uvolňují nás, dávají nám klid, bezpečnost a důvěru, cítí se dobře a pomá</a:t>
            </a:r>
            <a:r>
              <a:rPr lang="cs-CZ" sz="2000" b="1" dirty="0"/>
              <a:t>-</a:t>
            </a:r>
            <a:r>
              <a:rPr lang="es-ES" sz="2000" b="1" dirty="0"/>
              <a:t>hají snižovat riziko </a:t>
            </a:r>
            <a:r>
              <a:rPr lang="es-ES" sz="2000" b="1" dirty="0" err="1"/>
              <a:t>demence</a:t>
            </a:r>
            <a:r>
              <a:rPr lang="es-ES" sz="2000" b="1" dirty="0"/>
              <a:t>.</a:t>
            </a:r>
          </a:p>
          <a:p>
            <a:pPr>
              <a:spcBef>
                <a:spcPts val="600"/>
              </a:spcBef>
            </a:pPr>
            <a:r>
              <a:rPr lang="es-ES" sz="2000" b="1" dirty="0" err="1"/>
              <a:t>Uvolňujeme</a:t>
            </a:r>
            <a:r>
              <a:rPr lang="es-ES" sz="2000" b="1" dirty="0"/>
              <a:t> oxytocin, čímž snižujeme produkci kortizolu a adrenalinu, hormonů, které jsou emitovány ve vysokých koncentracích, když jsme ve stresové situaci. Kromě toho uvolňujeme serotonin a dopamin, což vytváří skvělý pocit pohody a </a:t>
            </a:r>
            <a:r>
              <a:rPr lang="es-ES" sz="2000" b="1" dirty="0" err="1"/>
              <a:t>štěstí</a:t>
            </a:r>
            <a:r>
              <a:rPr lang="es-ES" sz="2000" b="1" dirty="0"/>
              <a:t>.</a:t>
            </a:r>
          </a:p>
          <a:p>
            <a:pPr>
              <a:spcBef>
                <a:spcPts val="600"/>
              </a:spcBef>
            </a:pPr>
            <a:r>
              <a:rPr lang="es-ES" sz="2000" b="1" dirty="0" err="1"/>
              <a:t>Další</a:t>
            </a:r>
            <a:r>
              <a:rPr lang="es-ES" sz="2000" b="1" dirty="0"/>
              <a:t> z velkých výhod objetí je to, že stimulují okysličení organismu, což pomá</a:t>
            </a:r>
            <a:r>
              <a:rPr lang="cs-CZ" sz="2000" b="1" dirty="0"/>
              <a:t>-</a:t>
            </a:r>
            <a:r>
              <a:rPr lang="es-ES" sz="2000" b="1" dirty="0"/>
              <a:t>há prodloužit životnost buněk, a proto zabraňuje předčasnému </a:t>
            </a:r>
            <a:r>
              <a:rPr lang="es-ES" sz="2000" b="1" dirty="0" err="1"/>
              <a:t>stárnutí</a:t>
            </a:r>
            <a:r>
              <a:rPr lang="es-ES" sz="2000" b="1" dirty="0"/>
              <a:t>.</a:t>
            </a:r>
          </a:p>
          <a:p>
            <a:pPr>
              <a:spcBef>
                <a:spcPts val="600"/>
              </a:spcBef>
            </a:pPr>
            <a:r>
              <a:rPr lang="es-ES" sz="2000" b="1" dirty="0" err="1"/>
              <a:t>Objetí</a:t>
            </a:r>
            <a:r>
              <a:rPr lang="es-ES" sz="2000" b="1" dirty="0"/>
              <a:t> aktivují receptory v kůži nazývané Paciniho krvinky, které jsou zodpovědné za vysílání signálů do mozku, čímž snižují krevní tlak.</a:t>
            </a:r>
            <a:br>
              <a:rPr lang="es-ES" sz="2000" b="1" dirty="0"/>
            </a:br>
            <a:r>
              <a:rPr lang="es-ES" sz="2000" b="1" dirty="0"/>
              <a:t>https://www.consalud.es/pacientes/dias-mundiales/conoce-beneficios-abrazos-salud_73181_102.html
</a:t>
            </a:r>
            <a:endParaRPr lang="es-ES" sz="1400" b="1" dirty="0"/>
          </a:p>
        </p:txBody>
      </p:sp>
      <p:pic>
        <p:nvPicPr>
          <p:cNvPr id="7" name="Imagen 6" descr="Imagen que contiene persona, sostener, celular, bebé&#10;&#10;Descripción generada automáticamente">
            <a:extLst>
              <a:ext uri="{FF2B5EF4-FFF2-40B4-BE49-F238E27FC236}">
                <a16:creationId xmlns:a16="http://schemas.microsoft.com/office/drawing/2014/main" id="{3A4D9032-18F5-C9E8-9CD3-0391ECCD7E6F}"/>
              </a:ext>
            </a:extLst>
          </p:cNvPr>
          <p:cNvPicPr>
            <a:picLocks noChangeAspect="1"/>
          </p:cNvPicPr>
          <p:nvPr/>
        </p:nvPicPr>
        <p:blipFill rotWithShape="1">
          <a:blip r:embed="rId3">
            <a:extLst>
              <a:ext uri="{28A0092B-C50C-407E-A947-70E740481C1C}">
                <a14:useLocalDpi xmlns:a14="http://schemas.microsoft.com/office/drawing/2010/main" val="0"/>
              </a:ext>
            </a:extLst>
          </a:blip>
          <a:srcRect l="626"/>
          <a:stretch/>
        </p:blipFill>
        <p:spPr>
          <a:xfrm>
            <a:off x="8821291" y="4677735"/>
            <a:ext cx="3203304" cy="2151123"/>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8" name="Imagen 7">
            <a:extLst>
              <a:ext uri="{FF2B5EF4-FFF2-40B4-BE49-F238E27FC236}">
                <a16:creationId xmlns:a16="http://schemas.microsoft.com/office/drawing/2014/main" id="{CDDAD142-F49A-1533-7D1B-3906FD416131}"/>
              </a:ext>
            </a:extLst>
          </p:cNvPr>
          <p:cNvPicPr>
            <a:picLocks noChangeAspect="1"/>
          </p:cNvPicPr>
          <p:nvPr/>
        </p:nvPicPr>
        <p:blipFill>
          <a:blip r:embed="rId4"/>
          <a:stretch>
            <a:fillRect/>
          </a:stretch>
        </p:blipFill>
        <p:spPr>
          <a:xfrm>
            <a:off x="8821291" y="2212051"/>
            <a:ext cx="3203303" cy="2402477"/>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DC7F68E4-6420-A35A-AB88-02468E398C5A}"/>
              </a:ext>
            </a:extLst>
          </p:cNvPr>
          <p:cNvPicPr>
            <a:picLocks noChangeAspect="1"/>
          </p:cNvPicPr>
          <p:nvPr/>
        </p:nvPicPr>
        <p:blipFill rotWithShape="1">
          <a:blip r:embed="rId5"/>
          <a:srcRect l="7416" b="8475"/>
          <a:stretch/>
        </p:blipFill>
        <p:spPr>
          <a:xfrm>
            <a:off x="8821290" y="59615"/>
            <a:ext cx="3203304" cy="2092257"/>
          </a:xfrm>
          <a:prstGeom prst="rect">
            <a:avLst/>
          </a:prstGeom>
          <a:ln w="5715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90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left)">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left)">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23000" b="-39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2ACB2F4-BE06-997E-4A75-26EE7726B490}"/>
              </a:ext>
            </a:extLst>
          </p:cNvPr>
          <p:cNvSpPr txBox="1"/>
          <p:nvPr/>
        </p:nvSpPr>
        <p:spPr>
          <a:xfrm>
            <a:off x="3297341" y="147238"/>
            <a:ext cx="8894659" cy="5940088"/>
          </a:xfrm>
          <a:prstGeom prst="rect">
            <a:avLst/>
          </a:prstGeom>
          <a:noFill/>
        </p:spPr>
        <p:txBody>
          <a:bodyPr wrap="square">
            <a:spAutoFit/>
          </a:bodyPr>
          <a:lstStyle/>
          <a:p>
            <a:pPr>
              <a:spcBef>
                <a:spcPts val="600"/>
              </a:spcBef>
            </a:pPr>
            <a:r>
              <a:rPr lang="es-ES" sz="2000" b="1" dirty="0"/>
              <a:t>Je vědecky dokázáno, že fyzický kontakt je stejně prospěšný jako terapie. Mnoho lidí však bylo svedeno příjemnými zážitky prožitými prostřednictvím </a:t>
            </a:r>
            <a:r>
              <a:rPr lang="es-ES" sz="2000" b="1" dirty="0" err="1"/>
              <a:t>dotyku</a:t>
            </a:r>
            <a:r>
              <a:rPr lang="es-ES" sz="2000" b="1" dirty="0"/>
              <a:t>.</a:t>
            </a:r>
          </a:p>
          <a:p>
            <a:pPr>
              <a:spcBef>
                <a:spcPts val="600"/>
              </a:spcBef>
            </a:pPr>
            <a:r>
              <a:rPr lang="es-ES" sz="2000" b="1" dirty="0" err="1"/>
              <a:t>Ježíš</a:t>
            </a:r>
            <a:r>
              <a:rPr lang="es-ES" sz="2000" b="1" dirty="0"/>
              <a:t> projevoval svou lásku a soucit dotykem, když vykonal mnoho svých zázraků tím, že se dotýkal </a:t>
            </a:r>
            <a:r>
              <a:rPr lang="es-ES" sz="2000" b="1" dirty="0" err="1"/>
              <a:t>lidí</a:t>
            </a:r>
            <a:r>
              <a:rPr lang="es-ES" sz="2000" b="1" dirty="0"/>
              <a:t>.</a:t>
            </a:r>
          </a:p>
          <a:p>
            <a:pPr>
              <a:spcBef>
                <a:spcPts val="600"/>
              </a:spcBef>
            </a:pPr>
            <a:r>
              <a:rPr lang="es-ES" sz="2000" b="1" dirty="0" err="1"/>
              <a:t>Dokonce</a:t>
            </a:r>
            <a:r>
              <a:rPr lang="es-ES" sz="2000" b="1" dirty="0"/>
              <a:t> se dotkl malomocných, kterých se nikdo nechtěl dotknout: „</a:t>
            </a:r>
            <a:r>
              <a:rPr lang="cs-CZ" sz="2000" b="1" dirty="0"/>
              <a:t>Tu k němu přistoupil</a:t>
            </a:r>
            <a:r>
              <a:rPr lang="es-ES" sz="2000" b="1" dirty="0"/>
              <a:t> malomocný</a:t>
            </a:r>
            <a:r>
              <a:rPr lang="cs-CZ" sz="2000" b="1" dirty="0"/>
              <a:t>,</a:t>
            </a:r>
            <a:r>
              <a:rPr lang="es-ES" sz="2000" b="1" dirty="0"/>
              <a:t> padl před ním</a:t>
            </a:r>
            <a:r>
              <a:rPr lang="cs-CZ" sz="2000" b="1" dirty="0"/>
              <a:t> na zem a</a:t>
            </a:r>
            <a:r>
              <a:rPr lang="es-ES" sz="2000" b="1" dirty="0"/>
              <a:t> ř</a:t>
            </a:r>
            <a:r>
              <a:rPr lang="cs-CZ" sz="2000" b="1" dirty="0"/>
              <a:t>e</a:t>
            </a:r>
            <a:r>
              <a:rPr lang="es-ES" sz="2000" b="1" dirty="0"/>
              <a:t>k</a:t>
            </a:r>
            <a:r>
              <a:rPr lang="cs-CZ" sz="2000" b="1" dirty="0"/>
              <a:t>l</a:t>
            </a:r>
            <a:r>
              <a:rPr lang="es-ES" sz="2000" b="1" dirty="0"/>
              <a:t>: </a:t>
            </a:r>
            <a:r>
              <a:rPr lang="cs-CZ" sz="2000" b="1" dirty="0"/>
              <a:t>„</a:t>
            </a:r>
            <a:r>
              <a:rPr lang="es-ES" sz="2000" b="1" dirty="0"/>
              <a:t>Pane, chceš-li,</a:t>
            </a:r>
            <a:r>
              <a:rPr lang="cs-CZ" sz="2000" b="1" dirty="0"/>
              <a:t> můžeš mě </a:t>
            </a:r>
            <a:r>
              <a:rPr lang="es-ES" sz="2000" b="1" dirty="0"/>
              <a:t> očisti</a:t>
            </a:r>
            <a:r>
              <a:rPr lang="cs-CZ" sz="2000" b="1" dirty="0"/>
              <a:t>t.“ On </a:t>
            </a:r>
            <a:r>
              <a:rPr lang="es-ES" sz="2000" b="1" dirty="0"/>
              <a:t>vztáhl ruku, dotkl se ho a řekl: </a:t>
            </a:r>
            <a:r>
              <a:rPr lang="cs-CZ" sz="2000" b="1" dirty="0"/>
              <a:t>„</a:t>
            </a:r>
            <a:r>
              <a:rPr lang="es-ES" sz="2000" b="1" dirty="0"/>
              <a:t>Chci. Buď čist</a:t>
            </a:r>
            <a:r>
              <a:rPr lang="cs-CZ" sz="2000" b="1" dirty="0"/>
              <a:t>“</a:t>
            </a:r>
            <a:r>
              <a:rPr lang="es-ES" sz="2000" b="1" dirty="0"/>
              <a:t>. A </a:t>
            </a:r>
            <a:r>
              <a:rPr lang="cs-CZ" sz="2000" b="1" dirty="0"/>
              <a:t>hned byl očištěn      od své</a:t>
            </a:r>
            <a:r>
              <a:rPr lang="es-ES" sz="2000" b="1" dirty="0"/>
              <a:t>ho malomocenství (Matouš 8</a:t>
            </a:r>
            <a:r>
              <a:rPr lang="cs-CZ" sz="2000" b="1" dirty="0"/>
              <a:t>,</a:t>
            </a:r>
            <a:r>
              <a:rPr lang="es-ES" sz="2000" b="1" dirty="0"/>
              <a:t>2</a:t>
            </a:r>
            <a:r>
              <a:rPr lang="cs-CZ" sz="2000" b="1" dirty="0"/>
              <a:t>.</a:t>
            </a:r>
            <a:r>
              <a:rPr lang="es-ES" sz="2000" b="1" dirty="0"/>
              <a:t>3).</a:t>
            </a:r>
          </a:p>
          <a:p>
            <a:pPr>
              <a:spcBef>
                <a:spcPts val="600"/>
              </a:spcBef>
            </a:pPr>
            <a:r>
              <a:rPr lang="es-ES" sz="2000" b="1" dirty="0" err="1"/>
              <a:t>Další</a:t>
            </a:r>
            <a:r>
              <a:rPr lang="es-ES" sz="2000" b="1" dirty="0"/>
              <a:t> příklad uzdravujícího doteku je vidět u ženy, která se s vírou dotkla lemu Ježíšova roucha a byla uzdravena ze své nemoci. „</a:t>
            </a:r>
            <a:r>
              <a:rPr lang="cs-CZ" sz="2000" b="1" dirty="0"/>
              <a:t>Říkala si totiž</a:t>
            </a:r>
            <a:r>
              <a:rPr lang="es-ES" sz="2000" b="1" dirty="0"/>
              <a:t>: </a:t>
            </a:r>
            <a:r>
              <a:rPr lang="cs-CZ" sz="2000" b="1" dirty="0"/>
              <a:t>„</a:t>
            </a:r>
            <a:r>
              <a:rPr lang="es-ES" sz="2000" b="1" dirty="0"/>
              <a:t>Dotknu-li se </a:t>
            </a:r>
            <a:r>
              <a:rPr lang="cs-CZ" sz="2000" b="1" dirty="0"/>
              <a:t>aspoň jeho šatu, budu zachráněna!“</a:t>
            </a:r>
            <a:r>
              <a:rPr lang="es-ES" sz="2000" b="1" dirty="0"/>
              <a:t>A </a:t>
            </a:r>
            <a:r>
              <a:rPr lang="cs-CZ" sz="2000" b="1" dirty="0"/>
              <a:t>rázem jí přestalo krvácení a ucítila v těle,     že je vyléčena ze svého trápení.</a:t>
            </a:r>
            <a:r>
              <a:rPr lang="es-ES" sz="2000" b="1" dirty="0"/>
              <a:t> Ježíš</a:t>
            </a:r>
            <a:r>
              <a:rPr lang="cs-CZ" sz="2000" b="1" dirty="0"/>
              <a:t> hned</a:t>
            </a:r>
            <a:r>
              <a:rPr lang="es-ES" sz="2000" b="1" dirty="0"/>
              <a:t> poznal</a:t>
            </a:r>
            <a:r>
              <a:rPr lang="cs-CZ" sz="2000" b="1" dirty="0"/>
              <a:t>, že</a:t>
            </a:r>
            <a:r>
              <a:rPr lang="es-ES" sz="2000" b="1" dirty="0"/>
              <a:t> z něho vyšla</a:t>
            </a:r>
            <a:r>
              <a:rPr lang="cs-CZ" sz="2000" b="1" dirty="0"/>
              <a:t> síla</a:t>
            </a:r>
            <a:r>
              <a:rPr lang="es-ES" sz="2000" b="1" dirty="0"/>
              <a:t>, o</a:t>
            </a:r>
            <a:r>
              <a:rPr lang="cs-CZ" sz="2000" b="1" dirty="0"/>
              <a:t>točil se      v</a:t>
            </a:r>
            <a:r>
              <a:rPr lang="es-ES" sz="2000" b="1" dirty="0"/>
              <a:t> zástupu a řekl: "Kdo se</a:t>
            </a:r>
            <a:r>
              <a:rPr lang="cs-CZ" sz="2000" b="1" dirty="0"/>
              <a:t> to</a:t>
            </a:r>
            <a:r>
              <a:rPr lang="es-ES" sz="2000" b="1" dirty="0"/>
              <a:t> dotkl mého </a:t>
            </a:r>
            <a:r>
              <a:rPr lang="cs-CZ" sz="2000" b="1" dirty="0"/>
              <a:t>š</a:t>
            </a:r>
            <a:r>
              <a:rPr lang="es-ES" sz="2000" b="1" dirty="0"/>
              <a:t>a</a:t>
            </a:r>
            <a:r>
              <a:rPr lang="cs-CZ" sz="2000" b="1" dirty="0"/>
              <a:t>tu</a:t>
            </a:r>
            <a:r>
              <a:rPr lang="es-ES" sz="2000" b="1" dirty="0"/>
              <a:t>?" Jeho učedníci mu řekli: "Vidíš, jak </a:t>
            </a:r>
            <a:r>
              <a:rPr lang="cs-CZ" sz="2000" b="1" dirty="0"/>
              <a:t>se na tebe</a:t>
            </a:r>
            <a:r>
              <a:rPr lang="es-ES" sz="2000" b="1" dirty="0"/>
              <a:t> zástup </a:t>
            </a:r>
            <a:r>
              <a:rPr lang="cs-CZ" sz="2000" b="1" dirty="0" err="1"/>
              <a:t>tl</a:t>
            </a:r>
            <a:r>
              <a:rPr lang="es-ES" sz="2000" b="1" dirty="0"/>
              <a:t>ač</a:t>
            </a:r>
            <a:r>
              <a:rPr lang="cs-CZ" sz="2000" b="1" dirty="0"/>
              <a:t>í</a:t>
            </a:r>
            <a:r>
              <a:rPr lang="es-ES" sz="2000" b="1" dirty="0"/>
              <a:t>, a </a:t>
            </a:r>
            <a:r>
              <a:rPr lang="cs-CZ" sz="2000" b="1" dirty="0" err="1"/>
              <a:t>pt</a:t>
            </a:r>
            <a:r>
              <a:rPr lang="es-ES" sz="2000" b="1" dirty="0"/>
              <a:t>áš</a:t>
            </a:r>
            <a:r>
              <a:rPr lang="cs-CZ" sz="2000" b="1" dirty="0"/>
              <a:t> se</a:t>
            </a:r>
            <a:r>
              <a:rPr lang="es-ES" sz="2000" b="1" dirty="0"/>
              <a:t>: </a:t>
            </a:r>
            <a:r>
              <a:rPr lang="cs-CZ" sz="2000" b="1" dirty="0"/>
              <a:t>´</a:t>
            </a:r>
            <a:r>
              <a:rPr lang="es-ES" sz="2000" b="1" dirty="0"/>
              <a:t>Kdo se m</a:t>
            </a:r>
            <a:r>
              <a:rPr lang="cs-CZ" sz="2000" b="1" dirty="0"/>
              <a:t>ne to</a:t>
            </a:r>
            <a:r>
              <a:rPr lang="es-ES" sz="2000" b="1" dirty="0"/>
              <a:t> dotkl?</a:t>
            </a:r>
            <a:r>
              <a:rPr lang="cs-CZ" sz="2000" b="1" dirty="0"/>
              <a:t>´</a:t>
            </a:r>
            <a:r>
              <a:rPr lang="es-ES" sz="2000" b="1" dirty="0"/>
              <a:t> </a:t>
            </a:r>
            <a:r>
              <a:rPr lang="cs-CZ" sz="2000" b="1" dirty="0"/>
              <a:t>On se však rozhlížel, aby našel tu, která to učinila. </a:t>
            </a:r>
            <a:r>
              <a:rPr lang="es-ES" sz="2000" b="1" dirty="0"/>
              <a:t>T</a:t>
            </a:r>
            <a:r>
              <a:rPr lang="cs-CZ" sz="2000" b="1" dirty="0"/>
              <a:t>a</a:t>
            </a:r>
            <a:r>
              <a:rPr lang="es-ES" sz="2000" b="1" dirty="0"/>
              <a:t> žena</a:t>
            </a:r>
            <a:r>
              <a:rPr lang="cs-CZ" sz="2000" b="1" dirty="0"/>
              <a:t> </a:t>
            </a:r>
            <a:r>
              <a:rPr lang="es-ES" sz="2000" b="1" dirty="0"/>
              <a:t>v</a:t>
            </a:r>
            <a:r>
              <a:rPr lang="cs-CZ" sz="2000" b="1" dirty="0"/>
              <a:t>ě</a:t>
            </a:r>
            <a:r>
              <a:rPr lang="es-ES" sz="2000" b="1" dirty="0"/>
              <a:t>děla, co se </a:t>
            </a:r>
            <a:r>
              <a:rPr lang="cs-CZ" sz="2000" b="1" dirty="0"/>
              <a:t>s</a:t>
            </a:r>
            <a:r>
              <a:rPr lang="es-ES" sz="2000" b="1" dirty="0"/>
              <a:t> ní stalo,</a:t>
            </a:r>
            <a:r>
              <a:rPr lang="cs-CZ" sz="2000" b="1" dirty="0"/>
              <a:t> a tak s bázní a chvěním</a:t>
            </a:r>
            <a:r>
              <a:rPr lang="es-ES" sz="2000" b="1" dirty="0"/>
              <a:t> přišla, padla </a:t>
            </a:r>
            <a:r>
              <a:rPr lang="cs-CZ" sz="2000" b="1" dirty="0"/>
              <a:t>mu k nohám a pověděla mu celou pravdu</a:t>
            </a:r>
            <a:r>
              <a:rPr lang="es-ES" sz="2000" b="1" dirty="0"/>
              <a:t>. A on jí řekl: </a:t>
            </a:r>
            <a:r>
              <a:rPr lang="cs-CZ" sz="2000" b="1" dirty="0"/>
              <a:t>´</a:t>
            </a:r>
            <a:r>
              <a:rPr lang="es-ES" sz="2000" b="1" dirty="0"/>
              <a:t>Dcero, tvá víra tě zachránila</a:t>
            </a:r>
            <a:r>
              <a:rPr lang="cs-CZ" sz="2000" b="1" dirty="0"/>
              <a:t>. Ode</a:t>
            </a:r>
            <a:r>
              <a:rPr lang="es-ES" sz="2000" b="1" dirty="0"/>
              <a:t>jdi v pokoji</a:t>
            </a:r>
            <a:r>
              <a:rPr lang="cs-CZ" sz="2000" b="1" dirty="0"/>
              <a:t>,</a:t>
            </a:r>
            <a:r>
              <a:rPr lang="es-ES" sz="2000" b="1" dirty="0"/>
              <a:t> uzdraven</a:t>
            </a:r>
            <a:r>
              <a:rPr lang="cs-CZ" sz="2000" b="1" dirty="0"/>
              <a:t>a ze svého trápení´“</a:t>
            </a:r>
            <a:r>
              <a:rPr lang="es-ES" sz="2000" b="1" dirty="0"/>
              <a:t>(Marek 5</a:t>
            </a:r>
            <a:r>
              <a:rPr lang="cs-CZ" sz="2000" b="1" dirty="0"/>
              <a:t>,</a:t>
            </a:r>
            <a:r>
              <a:rPr lang="es-ES" sz="2000" b="1" dirty="0"/>
              <a:t>2</a:t>
            </a:r>
            <a:r>
              <a:rPr lang="cs-CZ" sz="2000" b="1" dirty="0"/>
              <a:t>8</a:t>
            </a:r>
            <a:r>
              <a:rPr lang="es-ES" sz="2000" b="1" dirty="0"/>
              <a:t>–34).</a:t>
            </a:r>
          </a:p>
          <a:p>
            <a:pPr>
              <a:spcBef>
                <a:spcPts val="600"/>
              </a:spcBef>
            </a:pPr>
            <a:r>
              <a:rPr lang="es-ES" sz="2000" b="1" dirty="0" err="1"/>
              <a:t>Využijte</a:t>
            </a:r>
            <a:r>
              <a:rPr lang="es-ES" sz="2000" b="1" dirty="0"/>
              <a:t> </a:t>
            </a:r>
            <a:r>
              <a:rPr lang="cs-CZ" sz="2000" b="1" dirty="0"/>
              <a:t>dotek</a:t>
            </a:r>
            <a:r>
              <a:rPr lang="es-ES" sz="2000" b="1" dirty="0"/>
              <a:t>u k předávání lásky a soucitu </a:t>
            </a:r>
            <a:r>
              <a:rPr lang="es-ES" sz="2000" b="1" dirty="0" err="1"/>
              <a:t>ostatním</a:t>
            </a:r>
            <a:r>
              <a:rPr lang="es-ES" sz="2000" b="1" dirty="0"/>
              <a:t>.</a:t>
            </a:r>
          </a:p>
        </p:txBody>
      </p:sp>
      <p:pic>
        <p:nvPicPr>
          <p:cNvPr id="11" name="Imagen 10" descr="Imagen que contiene hombre, persona, edificio, roca&#10;&#10;Descripción generada automáticamente">
            <a:extLst>
              <a:ext uri="{FF2B5EF4-FFF2-40B4-BE49-F238E27FC236}">
                <a16:creationId xmlns:a16="http://schemas.microsoft.com/office/drawing/2014/main" id="{60D28CDE-313D-34EA-0547-D2B8968E9343}"/>
              </a:ext>
            </a:extLst>
          </p:cNvPr>
          <p:cNvPicPr>
            <a:picLocks noChangeAspect="1"/>
          </p:cNvPicPr>
          <p:nvPr/>
        </p:nvPicPr>
        <p:blipFill rotWithShape="1">
          <a:blip r:embed="rId3">
            <a:extLst>
              <a:ext uri="{28A0092B-C50C-407E-A947-70E740481C1C}">
                <a14:useLocalDpi xmlns:a14="http://schemas.microsoft.com/office/drawing/2010/main" val="0"/>
              </a:ext>
            </a:extLst>
          </a:blip>
          <a:srcRect t="10838" b="5479"/>
          <a:stretch/>
        </p:blipFill>
        <p:spPr>
          <a:xfrm>
            <a:off x="71168" y="2572997"/>
            <a:ext cx="3035300"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Imagen 12" descr="Un grupo de personas disfrazadas&#10;&#10;Descripción generada automáticamente con confianza baja">
            <a:extLst>
              <a:ext uri="{FF2B5EF4-FFF2-40B4-BE49-F238E27FC236}">
                <a16:creationId xmlns:a16="http://schemas.microsoft.com/office/drawing/2014/main" id="{33062EB6-3065-3CE1-2C13-A555F514B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9" y="4961048"/>
            <a:ext cx="3036069" cy="17120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Imagen 14" descr="Imagen que contiene exterior, persona, hombre, mujer&#10;&#10;Descripción generada automáticamente">
            <a:extLst>
              <a:ext uri="{FF2B5EF4-FFF2-40B4-BE49-F238E27FC236}">
                <a16:creationId xmlns:a16="http://schemas.microsoft.com/office/drawing/2014/main" id="{2FEB4FDD-1B50-FE8E-E269-7E0CD70B4399}"/>
              </a:ext>
            </a:extLst>
          </p:cNvPr>
          <p:cNvPicPr>
            <a:picLocks noChangeAspect="1"/>
          </p:cNvPicPr>
          <p:nvPr/>
        </p:nvPicPr>
        <p:blipFill rotWithShape="1">
          <a:blip r:embed="rId5">
            <a:extLst>
              <a:ext uri="{28A0092B-C50C-407E-A947-70E740481C1C}">
                <a14:useLocalDpi xmlns:a14="http://schemas.microsoft.com/office/drawing/2010/main" val="0"/>
              </a:ext>
            </a:extLst>
          </a:blip>
          <a:srcRect l="1077" t="14323" b="5069"/>
          <a:stretch/>
        </p:blipFill>
        <p:spPr>
          <a:xfrm>
            <a:off x="85362" y="184946"/>
            <a:ext cx="3021106" cy="19049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32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900" decel="100000" fill="hold"/>
                                        <p:tgtEl>
                                          <p:spTgt spid="11"/>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left)">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900" decel="100000" fill="hold"/>
                                        <p:tgtEl>
                                          <p:spTgt spid="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ipe(left)">
                                      <p:cBhvr>
                                        <p:cTn id="36" dur="5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wipe(left)">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7000" b="-9000"/>
          </a:stretch>
        </a:blipFill>
        <a:effectLst/>
      </p:bgPr>
    </p:bg>
    <p:spTree>
      <p:nvGrpSpPr>
        <p:cNvPr id="1" name=""/>
        <p:cNvGrpSpPr/>
        <p:nvPr/>
      </p:nvGrpSpPr>
      <p:grpSpPr>
        <a:xfrm>
          <a:off x="0" y="0"/>
          <a:ext cx="0" cy="0"/>
          <a:chOff x="0" y="0"/>
          <a:chExt cx="0" cy="0"/>
        </a:xfrm>
      </p:grpSpPr>
      <p:pic>
        <p:nvPicPr>
          <p:cNvPr id="3" name="Imagen 2" descr="Icono&#10;&#10;Descripción generada automáticamente">
            <a:extLst>
              <a:ext uri="{FF2B5EF4-FFF2-40B4-BE49-F238E27FC236}">
                <a16:creationId xmlns:a16="http://schemas.microsoft.com/office/drawing/2014/main" id="{B89D65FD-3906-83C2-28BB-A45F78778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39" y="1466753"/>
            <a:ext cx="468320" cy="468000"/>
          </a:xfrm>
          <a:prstGeom prst="rect">
            <a:avLst/>
          </a:prstGeom>
        </p:spPr>
      </p:pic>
      <p:pic>
        <p:nvPicPr>
          <p:cNvPr id="4" name="Imagen 3" descr="Icono&#10;&#10;Descripción generada automáticamente">
            <a:extLst>
              <a:ext uri="{FF2B5EF4-FFF2-40B4-BE49-F238E27FC236}">
                <a16:creationId xmlns:a16="http://schemas.microsoft.com/office/drawing/2014/main" id="{4FE7F664-2419-63DB-7CD0-A988E75DB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39" y="3325823"/>
            <a:ext cx="468320" cy="468000"/>
          </a:xfrm>
          <a:prstGeom prst="rect">
            <a:avLst/>
          </a:prstGeom>
        </p:spPr>
      </p:pic>
      <p:pic>
        <p:nvPicPr>
          <p:cNvPr id="5" name="Imagen 4" descr="Icono&#10;&#10;Descripción generada automáticamente">
            <a:extLst>
              <a:ext uri="{FF2B5EF4-FFF2-40B4-BE49-F238E27FC236}">
                <a16:creationId xmlns:a16="http://schemas.microsoft.com/office/drawing/2014/main" id="{E50B0BA5-DDA9-04D4-6E3C-900D11964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26" y="4347505"/>
            <a:ext cx="468320" cy="468000"/>
          </a:xfrm>
          <a:prstGeom prst="rect">
            <a:avLst/>
          </a:prstGeom>
        </p:spPr>
      </p:pic>
      <p:sp>
        <p:nvSpPr>
          <p:cNvPr id="7" name="CuadroTexto 6">
            <a:extLst>
              <a:ext uri="{FF2B5EF4-FFF2-40B4-BE49-F238E27FC236}">
                <a16:creationId xmlns:a16="http://schemas.microsoft.com/office/drawing/2014/main" id="{AAA5492B-31CE-28DB-FB82-926B5A9AFB37}"/>
              </a:ext>
            </a:extLst>
          </p:cNvPr>
          <p:cNvSpPr txBox="1"/>
          <p:nvPr/>
        </p:nvSpPr>
        <p:spPr>
          <a:xfrm>
            <a:off x="1157118" y="4271749"/>
            <a:ext cx="6897189"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A prosili ho, aby </a:t>
            </a:r>
            <a:r>
              <a:rPr lang="cs-CZ" sz="2400" b="1" dirty="0">
                <a:ln w="12700" cmpd="sng">
                  <a:solidFill>
                    <a:schemeClr val="accent4"/>
                  </a:solidFill>
                  <a:prstDash val="solid"/>
                </a:ln>
                <a:solidFill>
                  <a:schemeClr val="bg1"/>
                </a:solidFill>
              </a:rPr>
              <a:t>se směli aspoň dotknout třásní    jeho roucha. A</a:t>
            </a:r>
            <a:r>
              <a:rPr lang="es-ES" sz="2400" b="1" dirty="0">
                <a:ln w="12700" cmpd="sng">
                  <a:solidFill>
                    <a:schemeClr val="accent4"/>
                  </a:solidFill>
                  <a:prstDash val="solid"/>
                </a:ln>
                <a:solidFill>
                  <a:schemeClr val="bg1"/>
                </a:solidFill>
              </a:rPr>
              <a:t> kdo se dotkli, </a:t>
            </a:r>
            <a:r>
              <a:rPr lang="cs-CZ" sz="2400" b="1" dirty="0">
                <a:ln w="12700" cmpd="sng">
                  <a:solidFill>
                    <a:schemeClr val="accent4"/>
                  </a:solidFill>
                  <a:prstDash val="solid"/>
                </a:ln>
                <a:solidFill>
                  <a:schemeClr val="bg1"/>
                </a:solidFill>
              </a:rPr>
              <a:t>byli uzdraveni</a:t>
            </a:r>
            <a:r>
              <a:rPr lang="es-ES" sz="2400" b="1" dirty="0">
                <a:ln w="12700" cmpd="sng">
                  <a:solidFill>
                    <a:schemeClr val="accent4"/>
                  </a:solidFill>
                  <a:prstDash val="solid"/>
                </a:ln>
                <a:solidFill>
                  <a:schemeClr val="bg1"/>
                </a:solidFill>
              </a:rPr>
              <a:t> </a:t>
            </a:r>
            <a:r>
              <a:rPr lang="cs-CZ" sz="2400" b="1" dirty="0">
                <a:ln w="12700" cmpd="sng">
                  <a:solidFill>
                    <a:schemeClr val="accent4"/>
                  </a:solidFill>
                  <a:prstDash val="solid"/>
                </a:ln>
                <a:solidFill>
                  <a:schemeClr val="bg1"/>
                </a:solidFill>
              </a:rPr>
              <a:t>   </a:t>
            </a:r>
            <a:r>
              <a:rPr lang="es-ES" sz="2400" b="1" dirty="0">
                <a:ln w="12700" cmpd="sng">
                  <a:solidFill>
                    <a:schemeClr val="accent4"/>
                  </a:solidFill>
                  <a:prstDash val="solid"/>
                </a:ln>
                <a:solidFill>
                  <a:schemeClr val="bg1"/>
                </a:solidFill>
              </a:rPr>
              <a:t>(Matouš 14</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36).
</a:t>
            </a:r>
          </a:p>
        </p:txBody>
      </p:sp>
      <p:sp>
        <p:nvSpPr>
          <p:cNvPr id="8" name="CuadroTexto 7">
            <a:extLst>
              <a:ext uri="{FF2B5EF4-FFF2-40B4-BE49-F238E27FC236}">
                <a16:creationId xmlns:a16="http://schemas.microsoft.com/office/drawing/2014/main" id="{19787475-E241-D219-F5AC-190123EEB547}"/>
              </a:ext>
            </a:extLst>
          </p:cNvPr>
          <p:cNvSpPr txBox="1"/>
          <p:nvPr/>
        </p:nvSpPr>
        <p:spPr>
          <a:xfrm>
            <a:off x="1157118" y="1409978"/>
            <a:ext cx="6096000" cy="1938992"/>
          </a:xfrm>
          <a:prstGeom prst="rect">
            <a:avLst/>
          </a:prstGeom>
          <a:noFill/>
        </p:spPr>
        <p:txBody>
          <a:bodyPr wrap="square">
            <a:spAutoFit/>
          </a:bodyPr>
          <a:lstStyle/>
          <a:p>
            <a:r>
              <a:rPr lang="cs-CZ" sz="2400" b="1" dirty="0">
                <a:ln w="12700" cmpd="sng">
                  <a:solidFill>
                    <a:schemeClr val="accent4"/>
                  </a:solidFill>
                  <a:prstDash val="solid"/>
                </a:ln>
                <a:solidFill>
                  <a:schemeClr val="bg1"/>
                </a:solidFill>
              </a:rPr>
              <a:t>Jakmile </a:t>
            </a:r>
            <a:r>
              <a:rPr lang="es-ES" sz="2400" b="1" dirty="0">
                <a:ln w="12700" cmpd="sng">
                  <a:solidFill>
                    <a:schemeClr val="accent4"/>
                  </a:solidFill>
                  <a:prstDash val="solid"/>
                </a:ln>
                <a:solidFill>
                  <a:schemeClr val="bg1"/>
                </a:solidFill>
              </a:rPr>
              <a:t>Lában uslyšel zprávu o Jákobovi, synu své sestry, běžel mu </a:t>
            </a:r>
            <a:r>
              <a:rPr lang="cs-CZ" sz="2400" b="1" dirty="0">
                <a:ln w="12700" cmpd="sng">
                  <a:solidFill>
                    <a:schemeClr val="accent4"/>
                  </a:solidFill>
                  <a:prstDash val="solid"/>
                </a:ln>
                <a:solidFill>
                  <a:schemeClr val="bg1"/>
                </a:solidFill>
              </a:rPr>
              <a:t>vstříc</a:t>
            </a:r>
            <a:r>
              <a:rPr lang="es-ES" sz="2400" b="1" dirty="0">
                <a:ln w="12700" cmpd="sng">
                  <a:solidFill>
                    <a:schemeClr val="accent4"/>
                  </a:solidFill>
                  <a:prstDash val="solid"/>
                </a:ln>
                <a:solidFill>
                  <a:schemeClr val="bg1"/>
                </a:solidFill>
              </a:rPr>
              <a:t>i, objal ho, políbil </a:t>
            </a:r>
            <a:r>
              <a:rPr lang="cs-CZ" sz="2400" b="1" dirty="0">
                <a:ln w="12700" cmpd="sng">
                  <a:solidFill>
                    <a:schemeClr val="accent4"/>
                  </a:solidFill>
                  <a:prstDash val="solid"/>
                </a:ln>
                <a:solidFill>
                  <a:schemeClr val="bg1"/>
                </a:solidFill>
              </a:rPr>
              <a:t>    </a:t>
            </a:r>
            <a:r>
              <a:rPr lang="es-ES" sz="2400" b="1" dirty="0">
                <a:ln w="12700" cmpd="sng">
                  <a:solidFill>
                    <a:schemeClr val="accent4"/>
                  </a:solidFill>
                  <a:prstDash val="solid"/>
                </a:ln>
                <a:solidFill>
                  <a:schemeClr val="bg1"/>
                </a:solidFill>
              </a:rPr>
              <a:t>a </a:t>
            </a:r>
            <a:r>
              <a:rPr lang="cs-CZ" sz="2400" b="1" dirty="0">
                <a:ln w="12700" cmpd="sng">
                  <a:solidFill>
                    <a:schemeClr val="accent4"/>
                  </a:solidFill>
                  <a:prstDash val="solid"/>
                </a:ln>
                <a:solidFill>
                  <a:schemeClr val="bg1"/>
                </a:solidFill>
              </a:rPr>
              <a:t>u</a:t>
            </a:r>
            <a:r>
              <a:rPr lang="es-ES" sz="2400" b="1" dirty="0">
                <a:ln w="12700" cmpd="sng">
                  <a:solidFill>
                    <a:schemeClr val="accent4"/>
                  </a:solidFill>
                  <a:prstDash val="solid"/>
                </a:ln>
                <a:solidFill>
                  <a:schemeClr val="bg1"/>
                </a:solidFill>
              </a:rPr>
              <a:t>vedl</a:t>
            </a:r>
            <a:r>
              <a:rPr lang="cs-CZ" sz="2400" b="1" dirty="0">
                <a:ln w="12700" cmpd="sng">
                  <a:solidFill>
                    <a:schemeClr val="accent4"/>
                  </a:solidFill>
                  <a:prstDash val="solid"/>
                </a:ln>
                <a:solidFill>
                  <a:schemeClr val="bg1"/>
                </a:solidFill>
              </a:rPr>
              <a:t> do svého A on </a:t>
            </a:r>
            <a:r>
              <a:rPr lang="cs-CZ" sz="2400" b="1" dirty="0" err="1">
                <a:ln w="12700" cmpd="sng">
                  <a:solidFill>
                    <a:schemeClr val="accent4"/>
                  </a:solidFill>
                  <a:prstDash val="solid"/>
                </a:ln>
                <a:solidFill>
                  <a:schemeClr val="bg1"/>
                </a:solidFill>
              </a:rPr>
              <a:t>vyprávě</a:t>
            </a:r>
            <a:r>
              <a:rPr lang="es-ES" sz="2400" b="1" dirty="0">
                <a:ln w="12700" cmpd="sng">
                  <a:solidFill>
                    <a:schemeClr val="accent4"/>
                  </a:solidFill>
                  <a:prstDash val="solid"/>
                </a:ln>
                <a:solidFill>
                  <a:schemeClr val="bg1"/>
                </a:solidFill>
              </a:rPr>
              <a:t>l Lábanovi vše</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chn</a:t>
            </a:r>
            <a:r>
              <a:rPr lang="cs-CZ" sz="2400" b="1" dirty="0">
                <a:ln w="12700" cmpd="sng">
                  <a:solidFill>
                    <a:schemeClr val="accent4"/>
                  </a:solidFill>
                  <a:prstDash val="solid"/>
                </a:ln>
                <a:solidFill>
                  <a:schemeClr val="bg1"/>
                </a:solidFill>
              </a:rPr>
              <a:t>o, co se mu přihodilo</a:t>
            </a:r>
            <a:r>
              <a:rPr lang="es-ES" sz="2400" b="1" dirty="0">
                <a:ln w="12700" cmpd="sng">
                  <a:solidFill>
                    <a:schemeClr val="accent4"/>
                  </a:solidFill>
                  <a:prstDash val="solid"/>
                </a:ln>
                <a:solidFill>
                  <a:schemeClr val="bg1"/>
                </a:solidFill>
              </a:rPr>
              <a:t> (</a:t>
            </a:r>
            <a:r>
              <a:rPr lang="cs-CZ" sz="2400" b="1" dirty="0">
                <a:ln w="12700" cmpd="sng">
                  <a:solidFill>
                    <a:schemeClr val="accent4"/>
                  </a:solidFill>
                  <a:prstDash val="solid"/>
                </a:ln>
                <a:solidFill>
                  <a:schemeClr val="bg1"/>
                </a:solidFill>
              </a:rPr>
              <a:t>1. Mojžíšova</a:t>
            </a:r>
            <a:r>
              <a:rPr lang="es-ES" sz="2400" b="1" dirty="0">
                <a:ln w="12700" cmpd="sng">
                  <a:solidFill>
                    <a:schemeClr val="accent4"/>
                  </a:solidFill>
                  <a:prstDash val="solid"/>
                </a:ln>
                <a:solidFill>
                  <a:schemeClr val="bg1"/>
                </a:solidFill>
              </a:rPr>
              <a:t> 29</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13).
</a:t>
            </a:r>
          </a:p>
        </p:txBody>
      </p:sp>
      <p:sp>
        <p:nvSpPr>
          <p:cNvPr id="9" name="CuadroTexto 8">
            <a:extLst>
              <a:ext uri="{FF2B5EF4-FFF2-40B4-BE49-F238E27FC236}">
                <a16:creationId xmlns:a16="http://schemas.microsoft.com/office/drawing/2014/main" id="{7E99B4EE-CD88-4453-0708-DBDCADB1D1D0}"/>
              </a:ext>
            </a:extLst>
          </p:cNvPr>
          <p:cNvSpPr txBox="1"/>
          <p:nvPr/>
        </p:nvSpPr>
        <p:spPr>
          <a:xfrm>
            <a:off x="1157118" y="3226689"/>
            <a:ext cx="6096000"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Ezau </a:t>
            </a:r>
            <a:r>
              <a:rPr lang="cs-CZ" sz="2400" b="1" dirty="0">
                <a:ln w="12700" cmpd="sng">
                  <a:solidFill>
                    <a:schemeClr val="accent4"/>
                  </a:solidFill>
                  <a:prstDash val="solid"/>
                </a:ln>
                <a:solidFill>
                  <a:schemeClr val="bg1"/>
                </a:solidFill>
              </a:rPr>
              <a:t>se k němu rozběhl a</a:t>
            </a:r>
            <a:r>
              <a:rPr lang="es-ES" sz="2400" b="1" dirty="0">
                <a:ln w="12700" cmpd="sng">
                  <a:solidFill>
                    <a:schemeClr val="accent4"/>
                  </a:solidFill>
                  <a:prstDash val="solid"/>
                </a:ln>
                <a:solidFill>
                  <a:schemeClr val="bg1"/>
                </a:solidFill>
              </a:rPr>
              <a:t> objal ho, </a:t>
            </a:r>
            <a:r>
              <a:rPr lang="cs-CZ" sz="2400" b="1" dirty="0" err="1">
                <a:ln w="12700" cmpd="sng">
                  <a:solidFill>
                    <a:schemeClr val="accent4"/>
                  </a:solidFill>
                  <a:prstDash val="solid"/>
                </a:ln>
                <a:solidFill>
                  <a:schemeClr val="bg1"/>
                </a:solidFill>
              </a:rPr>
              <a:t>pad</a:t>
            </a:r>
            <a:r>
              <a:rPr lang="es-ES" sz="2400" b="1" dirty="0">
                <a:ln w="12700" cmpd="sng">
                  <a:solidFill>
                    <a:schemeClr val="accent4"/>
                  </a:solidFill>
                  <a:prstDash val="solid"/>
                </a:ln>
                <a:solidFill>
                  <a:schemeClr val="bg1"/>
                </a:solidFill>
              </a:rPr>
              <a:t>l mu </a:t>
            </a:r>
            <a:r>
              <a:rPr lang="cs-CZ" sz="2400" b="1" dirty="0">
                <a:ln w="12700" cmpd="sng">
                  <a:solidFill>
                    <a:schemeClr val="accent4"/>
                  </a:solidFill>
                  <a:prstDash val="solid"/>
                </a:ln>
                <a:solidFill>
                  <a:schemeClr val="bg1"/>
                </a:solidFill>
              </a:rPr>
              <a:t>kolem</a:t>
            </a:r>
            <a:r>
              <a:rPr lang="es-ES" sz="2400" b="1" dirty="0">
                <a:ln w="12700" cmpd="sng">
                  <a:solidFill>
                    <a:schemeClr val="accent4"/>
                  </a:solidFill>
                  <a:prstDash val="solid"/>
                </a:ln>
                <a:solidFill>
                  <a:schemeClr val="bg1"/>
                </a:solidFill>
              </a:rPr>
              <a:t> krk</a:t>
            </a:r>
            <a:r>
              <a:rPr lang="cs-CZ" sz="2400" b="1" dirty="0">
                <a:ln w="12700" cmpd="sng">
                  <a:solidFill>
                    <a:schemeClr val="accent4"/>
                  </a:solidFill>
                  <a:prstDash val="solid"/>
                </a:ln>
                <a:solidFill>
                  <a:schemeClr val="bg1"/>
                </a:solidFill>
              </a:rPr>
              <a:t>u; oba zaplakali  </a:t>
            </a:r>
            <a:r>
              <a:rPr lang="es-ES" sz="2400" b="1" dirty="0">
                <a:ln w="12700" cmpd="sng">
                  <a:solidFill>
                    <a:schemeClr val="accent4"/>
                  </a:solidFill>
                  <a:prstDash val="solid"/>
                </a:ln>
                <a:solidFill>
                  <a:schemeClr val="bg1"/>
                </a:solidFill>
              </a:rPr>
              <a:t>(</a:t>
            </a:r>
            <a:r>
              <a:rPr lang="cs-CZ" sz="2400" b="1" dirty="0">
                <a:ln w="12700" cmpd="sng">
                  <a:solidFill>
                    <a:schemeClr val="accent4"/>
                  </a:solidFill>
                  <a:prstDash val="solid"/>
                </a:ln>
                <a:solidFill>
                  <a:schemeClr val="bg1"/>
                </a:solidFill>
              </a:rPr>
              <a:t>1. Mojžíšova</a:t>
            </a:r>
            <a:r>
              <a:rPr lang="es-ES" sz="2400" b="1" dirty="0">
                <a:ln w="12700" cmpd="sng">
                  <a:solidFill>
                    <a:schemeClr val="accent4"/>
                  </a:solidFill>
                  <a:prstDash val="solid"/>
                </a:ln>
                <a:solidFill>
                  <a:schemeClr val="bg1"/>
                </a:solidFill>
              </a:rPr>
              <a:t> 33</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4).
</a:t>
            </a:r>
          </a:p>
        </p:txBody>
      </p:sp>
      <p:pic>
        <p:nvPicPr>
          <p:cNvPr id="13" name="Imagen 12" descr="Dibujo de una persona&#10;&#10;Descripción generada automáticamente con confianza media">
            <a:extLst>
              <a:ext uri="{FF2B5EF4-FFF2-40B4-BE49-F238E27FC236}">
                <a16:creationId xmlns:a16="http://schemas.microsoft.com/office/drawing/2014/main" id="{4908AEDD-2BA1-90F3-951B-CF1783D19380}"/>
              </a:ext>
            </a:extLst>
          </p:cNvPr>
          <p:cNvPicPr>
            <a:picLocks noChangeAspect="1"/>
          </p:cNvPicPr>
          <p:nvPr/>
        </p:nvPicPr>
        <p:blipFill rotWithShape="1">
          <a:blip r:embed="rId4">
            <a:extLst>
              <a:ext uri="{28A0092B-C50C-407E-A947-70E740481C1C}">
                <a14:useLocalDpi xmlns:a14="http://schemas.microsoft.com/office/drawing/2010/main" val="0"/>
              </a:ext>
            </a:extLst>
          </a:blip>
          <a:srcRect t="12963" b="8515"/>
          <a:stretch/>
        </p:blipFill>
        <p:spPr>
          <a:xfrm>
            <a:off x="8644145" y="114681"/>
            <a:ext cx="3387852" cy="3231020"/>
          </a:xfrm>
          <a:prstGeom prst="rect">
            <a:avLst/>
          </a:prstGeom>
          <a:ln w="190500" cap="sq">
            <a:solidFill>
              <a:srgbClr val="C8C6BD"/>
            </a:solidFill>
            <a:prstDash val="solid"/>
            <a:miter lim="800000"/>
          </a:ln>
          <a:effectLst>
            <a:outerShdw blurRad="254000" algn="bl" rotWithShape="0">
              <a:srgbClr val="000000">
                <a:alpha val="43000"/>
              </a:srgbClr>
            </a:outerShdw>
            <a:softEdge rad="0"/>
          </a:effectLst>
          <a:scene3d>
            <a:camera prst="perspectiveFront" fov="5400000"/>
            <a:lightRig rig="threePt" dir="t">
              <a:rot lat="0" lon="0" rev="2100000"/>
            </a:lightRig>
          </a:scene3d>
          <a:sp3d extrusionH="25400">
            <a:bevelT w="209550" h="107950" prst="hardEdge"/>
            <a:extrusionClr>
              <a:srgbClr val="000000"/>
            </a:extrusionClr>
          </a:sp3d>
        </p:spPr>
      </p:pic>
      <p:pic>
        <p:nvPicPr>
          <p:cNvPr id="17" name="Imagen 16">
            <a:extLst>
              <a:ext uri="{FF2B5EF4-FFF2-40B4-BE49-F238E27FC236}">
                <a16:creationId xmlns:a16="http://schemas.microsoft.com/office/drawing/2014/main" id="{0A7FBA3E-56D7-C04C-2499-3267F67CCD5B}"/>
              </a:ext>
            </a:extLst>
          </p:cNvPr>
          <p:cNvPicPr>
            <a:picLocks noChangeAspect="1"/>
          </p:cNvPicPr>
          <p:nvPr/>
        </p:nvPicPr>
        <p:blipFill rotWithShape="1">
          <a:blip r:embed="rId5">
            <a:extLst>
              <a:ext uri="{28A0092B-C50C-407E-A947-70E740481C1C}">
                <a14:useLocalDpi xmlns:a14="http://schemas.microsoft.com/office/drawing/2010/main" val="0"/>
              </a:ext>
            </a:extLst>
          </a:blip>
          <a:srcRect l="602" r="-614"/>
          <a:stretch/>
        </p:blipFill>
        <p:spPr>
          <a:xfrm>
            <a:off x="8644146" y="3580189"/>
            <a:ext cx="3387852" cy="3163130"/>
          </a:xfrm>
          <a:prstGeom prst="rect">
            <a:avLst/>
          </a:prstGeom>
          <a:ln w="190500" cap="sq">
            <a:solidFill>
              <a:srgbClr val="C8C6BD"/>
            </a:solidFill>
            <a:prstDash val="solid"/>
            <a:miter lim="800000"/>
          </a:ln>
          <a:effectLst>
            <a:outerShdw blurRad="254000" algn="bl" rotWithShape="0">
              <a:srgbClr val="000000">
                <a:alpha val="43000"/>
              </a:srgbClr>
            </a:outerShdw>
            <a:softEdge rad="0"/>
          </a:effectLst>
          <a:scene3d>
            <a:camera prst="perspectiveFront" fov="5400000"/>
            <a:lightRig rig="threePt" dir="t">
              <a:rot lat="0" lon="0" rev="2100000"/>
            </a:lightRig>
          </a:scene3d>
          <a:sp3d extrusionH="25400">
            <a:bevelT w="209550" h="107950" prst="hardEdge"/>
            <a:extrusionClr>
              <a:srgbClr val="000000"/>
            </a:extrusionClr>
          </a:sp3d>
        </p:spPr>
      </p:pic>
      <p:sp>
        <p:nvSpPr>
          <p:cNvPr id="10" name="CuadroTexto 9">
            <a:extLst>
              <a:ext uri="{FF2B5EF4-FFF2-40B4-BE49-F238E27FC236}">
                <a16:creationId xmlns:a16="http://schemas.microsoft.com/office/drawing/2014/main" id="{830561E1-D61C-8EBB-A719-CC74BD48190A}"/>
              </a:ext>
            </a:extLst>
          </p:cNvPr>
          <p:cNvSpPr txBox="1"/>
          <p:nvPr/>
        </p:nvSpPr>
        <p:spPr>
          <a:xfrm>
            <a:off x="65752" y="469805"/>
            <a:ext cx="9257357" cy="954107"/>
          </a:xfrm>
          <a:prstGeom prst="rect">
            <a:avLst/>
          </a:prstGeom>
          <a:noFill/>
        </p:spPr>
        <p:txBody>
          <a:bodyPr wrap="square">
            <a:spAutoFit/>
          </a:bodyPr>
          <a:lstStyle/>
          <a:p>
            <a:pPr algn="ctr"/>
            <a:r>
              <a:rPr lang="pl-PL" sz="2800" dirty="0">
                <a:ln w="0"/>
                <a:solidFill>
                  <a:schemeClr val="bg1"/>
                </a:solidFill>
                <a:effectLst>
                  <a:outerShdw blurRad="38100" dist="19050" dir="2700000" algn="tl" rotWithShape="0">
                    <a:schemeClr val="dk1">
                      <a:alpha val="40000"/>
                    </a:schemeClr>
                  </a:outerShdw>
                </a:effectLst>
              </a:rPr>
              <a:t>Co říká Bible o hmatu (doteku)? 
</a:t>
            </a:r>
            <a:endParaRPr lang="es-ES" sz="28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35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anim calcmode="lin" valueType="num">
                                      <p:cBhvr>
                                        <p:cTn id="26" dur="500" fill="hold"/>
                                        <p:tgtEl>
                                          <p:spTgt spid="4"/>
                                        </p:tgtEl>
                                        <p:attrNameLst>
                                          <p:attrName>ppt_x</p:attrName>
                                        </p:attrNameLst>
                                      </p:cBhvr>
                                      <p:tavLst>
                                        <p:tav tm="0">
                                          <p:val>
                                            <p:fltVal val="0.5"/>
                                          </p:val>
                                        </p:tav>
                                        <p:tav tm="100000">
                                          <p:val>
                                            <p:strVal val="#ppt_x"/>
                                          </p:val>
                                        </p:tav>
                                      </p:tavLst>
                                    </p:anim>
                                    <p:anim calcmode="lin" valueType="num">
                                      <p:cBhvr>
                                        <p:cTn id="27" dur="500" fill="hold"/>
                                        <p:tgtEl>
                                          <p:spTgt spid="4"/>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anim calcmode="lin" valueType="num">
                                      <p:cBhvr>
                                        <p:cTn id="33" dur="500" fill="hold"/>
                                        <p:tgtEl>
                                          <p:spTgt spid="9"/>
                                        </p:tgtEl>
                                        <p:attrNameLst>
                                          <p:attrName>ppt_x</p:attrName>
                                        </p:attrNameLst>
                                      </p:cBhvr>
                                      <p:tavLst>
                                        <p:tav tm="0">
                                          <p:val>
                                            <p:fltVal val="0.5"/>
                                          </p:val>
                                        </p:tav>
                                        <p:tav tm="100000">
                                          <p:val>
                                            <p:strVal val="#ppt_x"/>
                                          </p:val>
                                        </p:tav>
                                      </p:tavLst>
                                    </p:anim>
                                    <p:anim calcmode="lin" valueType="num">
                                      <p:cBhvr>
                                        <p:cTn id="34"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anim calcmode="lin" valueType="num">
                                      <p:cBhvr>
                                        <p:cTn id="42" dur="500" fill="hold"/>
                                        <p:tgtEl>
                                          <p:spTgt spid="5"/>
                                        </p:tgtEl>
                                        <p:attrNameLst>
                                          <p:attrName>ppt_x</p:attrName>
                                        </p:attrNameLst>
                                      </p:cBhvr>
                                      <p:tavLst>
                                        <p:tav tm="0">
                                          <p:val>
                                            <p:fltVal val="0.5"/>
                                          </p:val>
                                        </p:tav>
                                        <p:tav tm="100000">
                                          <p:val>
                                            <p:strVal val="#ppt_x"/>
                                          </p:val>
                                        </p:tav>
                                      </p:tavLst>
                                    </p:anim>
                                    <p:anim calcmode="lin" valueType="num">
                                      <p:cBhvr>
                                        <p:cTn id="43" dur="500" fill="hold"/>
                                        <p:tgtEl>
                                          <p:spTgt spid="5"/>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anim calcmode="lin" valueType="num">
                                      <p:cBhvr>
                                        <p:cTn id="49" dur="500" fill="hold"/>
                                        <p:tgtEl>
                                          <p:spTgt spid="7"/>
                                        </p:tgtEl>
                                        <p:attrNameLst>
                                          <p:attrName>ppt_x</p:attrName>
                                        </p:attrNameLst>
                                      </p:cBhvr>
                                      <p:tavLst>
                                        <p:tav tm="0">
                                          <p:val>
                                            <p:fltVal val="0.5"/>
                                          </p:val>
                                        </p:tav>
                                        <p:tav tm="100000">
                                          <p:val>
                                            <p:strVal val="#ppt_x"/>
                                          </p:val>
                                        </p:tav>
                                      </p:tavLst>
                                    </p:anim>
                                    <p:anim calcmode="lin" valueType="num">
                                      <p:cBhvr>
                                        <p:cTn id="5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2E5E5C-D99F-0765-900F-ECCC55087253}"/>
              </a:ext>
            </a:extLst>
          </p:cNvPr>
          <p:cNvSpPr txBox="1"/>
          <p:nvPr/>
        </p:nvSpPr>
        <p:spPr>
          <a:xfrm>
            <a:off x="5854045" y="149822"/>
            <a:ext cx="6177064" cy="5632311"/>
          </a:xfrm>
          <a:prstGeom prst="rect">
            <a:avLst/>
          </a:prstGeom>
          <a:noFill/>
        </p:spPr>
        <p:txBody>
          <a:bodyPr wrap="square">
            <a:spAutoFit/>
          </a:bodyPr>
          <a:lstStyle/>
          <a:p>
            <a:pPr>
              <a:spcBef>
                <a:spcPts val="600"/>
              </a:spcBef>
            </a:pPr>
            <a:r>
              <a:rPr lang="es-ES" sz="2000" b="1" dirty="0"/>
              <a:t>Naše těla byla stvořena takovým způsobem, že můžeme vždy vnímat Boha a projevovat ve svém životě požehnání, která přicházejí ze společenství s </a:t>
            </a:r>
            <a:r>
              <a:rPr lang="es-ES" sz="2000" b="1" dirty="0" err="1"/>
              <a:t>Ním</a:t>
            </a:r>
            <a:r>
              <a:rPr lang="es-ES" sz="2000" b="1" dirty="0"/>
              <a:t>.</a:t>
            </a:r>
          </a:p>
          <a:p>
            <a:pPr>
              <a:spcBef>
                <a:spcPts val="600"/>
              </a:spcBef>
            </a:pPr>
            <a:r>
              <a:rPr lang="es-ES" sz="2000" b="1" dirty="0" err="1"/>
              <a:t>Vjemy</a:t>
            </a:r>
            <a:r>
              <a:rPr lang="es-ES" sz="2000" b="1" dirty="0"/>
              <a:t> nebo informace, které k nám přicházejí ze smyslů, nám pomáhají v našem duchovním životě. Neměli bychom se však řídit smysly, ale "Tak praví </a:t>
            </a:r>
            <a:r>
              <a:rPr lang="cs-CZ" sz="2000" b="1" dirty="0"/>
              <a:t>Hospodin</a:t>
            </a:r>
            <a:r>
              <a:rPr lang="es-ES" sz="2000" b="1" dirty="0"/>
              <a:t>".</a:t>
            </a:r>
          </a:p>
          <a:p>
            <a:pPr>
              <a:spcBef>
                <a:spcPts val="600"/>
              </a:spcBef>
            </a:pPr>
            <a:r>
              <a:rPr lang="es-ES" sz="2000" b="1" dirty="0" err="1"/>
              <a:t>Musíme</a:t>
            </a:r>
            <a:r>
              <a:rPr lang="es-ES" sz="2000" b="1" dirty="0"/>
              <a:t> pečovat o všechny způsoby, které nám Pán dal, abychom s námi komunikovali, protože nebudeme-li </a:t>
            </a:r>
            <a:r>
              <a:rPr lang="cs-CZ" sz="2000" b="1" dirty="0"/>
              <a:t>      </a:t>
            </a:r>
            <a:r>
              <a:rPr lang="es-ES" sz="2000" b="1" dirty="0"/>
              <a:t>v tomto ohledu opatrní, nepřítel naší duše je použije </a:t>
            </a:r>
            <a:r>
              <a:rPr lang="cs-CZ" sz="2000" b="1" dirty="0"/>
              <a:t>      </a:t>
            </a:r>
            <a:r>
              <a:rPr lang="es-ES" sz="2000" b="1" dirty="0"/>
              <a:t>k tomu, aby nás odvrátil od </a:t>
            </a:r>
            <a:r>
              <a:rPr lang="es-ES" sz="2000" b="1" dirty="0" err="1"/>
              <a:t>Boha</a:t>
            </a:r>
            <a:r>
              <a:rPr lang="es-ES" sz="2000" b="1" dirty="0"/>
              <a:t>.</a:t>
            </a:r>
          </a:p>
          <a:p>
            <a:pPr>
              <a:spcBef>
                <a:spcPts val="600"/>
              </a:spcBef>
            </a:pPr>
            <a:r>
              <a:rPr lang="es-ES" sz="2000" b="1" dirty="0" err="1"/>
              <a:t>Budeme-li</a:t>
            </a:r>
            <a:r>
              <a:rPr lang="es-ES" sz="2000" b="1" dirty="0"/>
              <a:t> udržovat cesty duše bez překážek, budeme moci hladce postupovat na cestě setkání s naším milovaným </a:t>
            </a:r>
            <a:r>
              <a:rPr lang="es-ES" sz="2000" b="1" dirty="0" err="1"/>
              <a:t>Ježíšem</a:t>
            </a:r>
            <a:r>
              <a:rPr lang="es-ES" sz="2000" b="1" dirty="0"/>
              <a:t>.</a:t>
            </a:r>
          </a:p>
          <a:p>
            <a:pPr>
              <a:spcBef>
                <a:spcPts val="600"/>
              </a:spcBef>
            </a:pPr>
            <a:r>
              <a:rPr lang="es-ES" sz="2000" b="1" dirty="0"/>
              <a:t>„</a:t>
            </a:r>
            <a:r>
              <a:rPr lang="cs-CZ" sz="2000" b="1" dirty="0"/>
              <a:t>Konečně</a:t>
            </a:r>
            <a:r>
              <a:rPr lang="es-ES" sz="2000" b="1" dirty="0"/>
              <a:t>, bratří,</a:t>
            </a:r>
            <a:r>
              <a:rPr lang="cs-CZ" sz="2000" b="1" dirty="0"/>
              <a:t> přemýšlejte o</a:t>
            </a:r>
            <a:r>
              <a:rPr lang="es-ES" sz="2000" b="1" dirty="0"/>
              <a:t> vše</a:t>
            </a:r>
            <a:r>
              <a:rPr lang="cs-CZ" sz="2000" b="1" dirty="0"/>
              <a:t>m</a:t>
            </a:r>
            <a:r>
              <a:rPr lang="es-ES" sz="2000" b="1" dirty="0"/>
              <a:t>, co je pravdivé, čestné, spravedlivé, čisté, cokoli je</a:t>
            </a:r>
            <a:r>
              <a:rPr lang="cs-CZ" sz="2000" b="1" dirty="0"/>
              <a:t> hodné</a:t>
            </a:r>
            <a:r>
              <a:rPr lang="es-ES" sz="2000" b="1" dirty="0"/>
              <a:t> l</a:t>
            </a:r>
            <a:r>
              <a:rPr lang="cs-CZ" sz="2000" b="1" dirty="0"/>
              <a:t>á</a:t>
            </a:r>
            <a:r>
              <a:rPr lang="es-ES" sz="2000" b="1" dirty="0"/>
              <a:t>sk</a:t>
            </a:r>
            <a:r>
              <a:rPr lang="cs-CZ" sz="2000" b="1" dirty="0"/>
              <a:t>y, co má dobrou pověst, co se považuje za ctnost a co sklízí pochvalu</a:t>
            </a:r>
            <a:r>
              <a:rPr lang="es-ES" sz="2000" b="1" dirty="0"/>
              <a:t>" (</a:t>
            </a:r>
            <a:r>
              <a:rPr lang="cs-CZ" sz="2000" b="1" dirty="0"/>
              <a:t>list </a:t>
            </a:r>
            <a:r>
              <a:rPr lang="es-ES" sz="2000" b="1" dirty="0"/>
              <a:t>Filipským 4</a:t>
            </a:r>
            <a:r>
              <a:rPr lang="cs-CZ" sz="2000" b="1" dirty="0"/>
              <a:t>,</a:t>
            </a:r>
            <a:r>
              <a:rPr lang="es-ES" sz="2000" b="1" dirty="0"/>
              <a:t>8).</a:t>
            </a:r>
          </a:p>
        </p:txBody>
      </p:sp>
      <p:pic>
        <p:nvPicPr>
          <p:cNvPr id="9" name="Imagen 8" descr="Imagen que contiene persona, hombre, parado, pasto&#10;&#10;Descripción generada automáticamente">
            <a:extLst>
              <a:ext uri="{FF2B5EF4-FFF2-40B4-BE49-F238E27FC236}">
                <a16:creationId xmlns:a16="http://schemas.microsoft.com/office/drawing/2014/main" id="{C29E34D1-54F9-C728-E1DA-D3A83594FA95}"/>
              </a:ext>
            </a:extLst>
          </p:cNvPr>
          <p:cNvPicPr>
            <a:picLocks noChangeAspect="1"/>
          </p:cNvPicPr>
          <p:nvPr/>
        </p:nvPicPr>
        <p:blipFill rotWithShape="1">
          <a:blip r:embed="rId3">
            <a:extLst>
              <a:ext uri="{28A0092B-C50C-407E-A947-70E740481C1C}">
                <a14:useLocalDpi xmlns:a14="http://schemas.microsoft.com/office/drawing/2010/main" val="0"/>
              </a:ext>
            </a:extLst>
          </a:blip>
          <a:srcRect t="5371"/>
          <a:stretch/>
        </p:blipFill>
        <p:spPr>
          <a:xfrm>
            <a:off x="0" y="-2"/>
            <a:ext cx="5635557" cy="6855291"/>
          </a:xfrm>
          <a:prstGeom prst="rect">
            <a:avLst/>
          </a:prstGeom>
          <a:ln>
            <a:noFill/>
          </a:ln>
          <a:effectLst>
            <a:softEdge rad="112500"/>
          </a:effectLst>
        </p:spPr>
      </p:pic>
    </p:spTree>
    <p:extLst>
      <p:ext uri="{BB962C8B-B14F-4D97-AF65-F5344CB8AC3E}">
        <p14:creationId xmlns:p14="http://schemas.microsoft.com/office/powerpoint/2010/main" val="32903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00F8F3F2-79EE-FDB9-B190-90119EC45F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019" y="707455"/>
            <a:ext cx="10501962" cy="5443090"/>
          </a:xfrm>
          <a:prstGeom prst="rect">
            <a:avLst/>
          </a:prstGeom>
        </p:spPr>
      </p:pic>
    </p:spTree>
    <p:extLst>
      <p:ext uri="{BB962C8B-B14F-4D97-AF65-F5344CB8AC3E}">
        <p14:creationId xmlns:p14="http://schemas.microsoft.com/office/powerpoint/2010/main" val="20545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28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162930" y="162516"/>
            <a:ext cx="4439728" cy="2862322"/>
          </a:xfrm>
          <a:prstGeom prst="rect">
            <a:avLst/>
          </a:prstGeom>
          <a:noFill/>
        </p:spPr>
        <p:txBody>
          <a:bodyPr wrap="square">
            <a:spAutoFit/>
          </a:bodyPr>
          <a:lstStyle/>
          <a:p>
            <a:r>
              <a:rPr lang="es-ES" sz="2000" b="1" dirty="0"/>
              <a:t>Ze všech darů, které Bůh dal, je zrak jedním z nejdůležitějších. Díky němu známe barvy, tvary, výšku nebo šířku všeho kolem nás. Díky jeho ubytovací kapacitě můžeme jasně vidět objekty, které jsou blízké i vzdálené. Kromě toho nám umožňuje rozpoznat lidi, místa nebo věci a získat akademické znalosti. 
</a:t>
            </a:r>
          </a:p>
        </p:txBody>
      </p:sp>
      <p:pic>
        <p:nvPicPr>
          <p:cNvPr id="10" name="Imagen 9">
            <a:extLst>
              <a:ext uri="{FF2B5EF4-FFF2-40B4-BE49-F238E27FC236}">
                <a16:creationId xmlns:a16="http://schemas.microsoft.com/office/drawing/2014/main" id="{457D30FB-A20F-0C35-950E-EFF86B4A3042}"/>
              </a:ext>
            </a:extLst>
          </p:cNvPr>
          <p:cNvPicPr>
            <a:picLocks noChangeAspect="1"/>
          </p:cNvPicPr>
          <p:nvPr/>
        </p:nvPicPr>
        <p:blipFill>
          <a:blip r:embed="rId3"/>
          <a:stretch>
            <a:fillRect/>
          </a:stretch>
        </p:blipFill>
        <p:spPr>
          <a:xfrm rot="16200000">
            <a:off x="3623067" y="1097090"/>
            <a:ext cx="3153530" cy="1229257"/>
          </a:xfrm>
          <a:prstGeom prst="roundRect">
            <a:avLst>
              <a:gd name="adj" fmla="val 8594"/>
            </a:avLst>
          </a:prstGeom>
          <a:solidFill>
            <a:srgbClr val="FFFFFF">
              <a:shade val="85000"/>
            </a:srgbClr>
          </a:solidFill>
          <a:ln>
            <a:noFill/>
          </a:ln>
          <a:effectLst>
            <a:outerShdw blurRad="50800" dist="38100" dir="8100000" algn="tr" rotWithShape="0">
              <a:prstClr val="black">
                <a:alpha val="40000"/>
              </a:prstClr>
            </a:outerShdw>
          </a:effectLst>
        </p:spPr>
      </p:pic>
      <p:sp>
        <p:nvSpPr>
          <p:cNvPr id="13" name="CuadroTexto 12">
            <a:extLst>
              <a:ext uri="{FF2B5EF4-FFF2-40B4-BE49-F238E27FC236}">
                <a16:creationId xmlns:a16="http://schemas.microsoft.com/office/drawing/2014/main" id="{288B96CA-C6C0-6465-B017-9E40BB998171}"/>
              </a:ext>
            </a:extLst>
          </p:cNvPr>
          <p:cNvSpPr txBox="1"/>
          <p:nvPr/>
        </p:nvSpPr>
        <p:spPr>
          <a:xfrm>
            <a:off x="117446" y="3355596"/>
            <a:ext cx="8377625" cy="3790232"/>
          </a:xfrm>
          <a:prstGeom prst="rect">
            <a:avLst/>
          </a:prstGeom>
          <a:noFill/>
        </p:spPr>
        <p:txBody>
          <a:bodyPr wrap="square">
            <a:spAutoFit/>
          </a:bodyPr>
          <a:lstStyle/>
          <a:p>
            <a:r>
              <a:rPr lang="es-ES" sz="2000" b="1" dirty="0"/>
              <a:t>Lidské oko funguje jako kamera. Rohovka je průhledná a tvoří první čočku objektivu oka. Krystalická čočka je zaostřuje na všechny vzdálenosti. </a:t>
            </a:r>
            <a:r>
              <a:rPr lang="cs-CZ" sz="2000" b="1" dirty="0" err="1"/>
              <a:t>Ovlá</a:t>
            </a:r>
            <a:r>
              <a:rPr lang="cs-CZ" sz="2000" b="1" dirty="0"/>
              <a:t>-    dá ji</a:t>
            </a:r>
            <a:r>
              <a:rPr lang="es-ES" sz="2000" b="1" dirty="0"/>
              <a:t> duhovk</a:t>
            </a:r>
            <a:r>
              <a:rPr lang="cs-CZ" sz="2000" b="1" dirty="0"/>
              <a:t>a</a:t>
            </a:r>
            <a:r>
              <a:rPr lang="es-ES" sz="2000" b="1" dirty="0"/>
              <a:t>,</a:t>
            </a:r>
            <a:r>
              <a:rPr lang="cs-CZ" sz="2000" b="1" dirty="0"/>
              <a:t> což je</a:t>
            </a:r>
            <a:r>
              <a:rPr lang="es-ES" sz="2000" b="1" dirty="0"/>
              <a:t> barevný kruhový sval, který má schopnost kontraho</a:t>
            </a:r>
            <a:r>
              <a:rPr lang="cs-CZ" sz="2000" b="1" dirty="0"/>
              <a:t>-     </a:t>
            </a:r>
            <a:r>
              <a:rPr lang="es-ES" sz="2000" b="1" dirty="0"/>
              <a:t>vat a přizpůsobovat se různým světelným podmínkám, jako</a:t>
            </a:r>
            <a:r>
              <a:rPr lang="cs-CZ" sz="2000" b="1" dirty="0"/>
              <a:t>  </a:t>
            </a:r>
            <a:r>
              <a:rPr lang="es-ES" sz="2000" b="1" dirty="0"/>
              <a:t>je membrána fotoaparátu. Sítnice je jako fotografický film, který shromažďuje světlo, přeměňuje ho na elektrické impulsy, které jsou přenášeny optickým ner</a:t>
            </a:r>
            <a:r>
              <a:rPr lang="cs-CZ" sz="2000" b="1" dirty="0"/>
              <a:t>-   </a:t>
            </a:r>
            <a:r>
              <a:rPr lang="es-ES" sz="2000" b="1" dirty="0"/>
              <a:t>vem do mozku, který ho přeměňuje na obrazy, což vede k podnětům, kte</a:t>
            </a:r>
            <a:r>
              <a:rPr lang="cs-CZ" sz="2000" b="1" dirty="0"/>
              <a:t>-      </a:t>
            </a:r>
            <a:r>
              <a:rPr lang="es-ES" sz="2000" b="1" dirty="0"/>
              <a:t>ré v závislosti na tom, co pozor</a:t>
            </a:r>
            <a:r>
              <a:rPr lang="cs-CZ" sz="2000" b="1" dirty="0" err="1"/>
              <a:t>ujeme</a:t>
            </a:r>
            <a:r>
              <a:rPr lang="es-ES" sz="2000" b="1" dirty="0"/>
              <a:t>, m</a:t>
            </a:r>
            <a:r>
              <a:rPr lang="cs-CZ" sz="2000" b="1" dirty="0" err="1"/>
              <a:t>ůže</a:t>
            </a:r>
            <a:r>
              <a:rPr lang="cs-CZ" sz="2000" b="1" dirty="0"/>
              <a:t> pro křesťanského </a:t>
            </a:r>
            <a:r>
              <a:rPr lang="cs-CZ" sz="2000" b="1" dirty="0" err="1"/>
              <a:t>pozorovate</a:t>
            </a:r>
            <a:r>
              <a:rPr lang="cs-CZ" sz="2000" b="1" dirty="0"/>
              <a:t>-       </a:t>
            </a:r>
            <a:r>
              <a:rPr lang="cs-CZ" sz="2000" b="1" dirty="0" err="1"/>
              <a:t>le</a:t>
            </a:r>
            <a:r>
              <a:rPr lang="es-ES" sz="2000" b="1" dirty="0"/>
              <a:t> dobré nebo špatné</a:t>
            </a:r>
            <a:r>
              <a:rPr lang="cs-CZ" sz="2000" b="1" dirty="0"/>
              <a:t>.</a:t>
            </a:r>
            <a:r>
              <a:rPr lang="es-ES" sz="2000" b="1" dirty="0"/>
              <a:t> </a:t>
            </a:r>
            <a:r>
              <a:rPr lang="cs-CZ" sz="2000" b="1" dirty="0"/>
              <a:t>                                                                                                  </a:t>
            </a:r>
            <a:r>
              <a:rPr lang="es-ES" sz="2000" b="1" dirty="0"/>
              <a:t>Všechno, co vidíte, se dostane do vašeho mozku. Vyberte si dobře,</a:t>
            </a:r>
            <a:r>
              <a:rPr lang="cs-CZ" sz="2000" b="1" dirty="0"/>
              <a:t>  na </a:t>
            </a:r>
            <a:r>
              <a:rPr lang="es-ES" sz="2000" b="1" dirty="0"/>
              <a:t>co</a:t>
            </a:r>
            <a:r>
              <a:rPr lang="cs-CZ" sz="2000" b="1" dirty="0"/>
              <a:t>     </a:t>
            </a:r>
            <a:r>
              <a:rPr lang="es-ES" sz="2000" b="1" dirty="0"/>
              <a:t> </a:t>
            </a:r>
            <a:r>
              <a:rPr lang="cs-CZ" sz="2000" b="1" dirty="0"/>
              <a:t>se</a:t>
            </a:r>
            <a:r>
              <a:rPr lang="es-ES" sz="2000" b="1" dirty="0"/>
              <a:t> každý den</a:t>
            </a:r>
            <a:r>
              <a:rPr lang="cs-CZ" sz="2000" b="1" dirty="0"/>
              <a:t> díváte</a:t>
            </a:r>
            <a:r>
              <a:rPr lang="es-ES" sz="2000" b="1" dirty="0"/>
              <a:t>, aby </a:t>
            </a:r>
            <a:r>
              <a:rPr lang="cs-CZ" sz="2000" b="1" dirty="0"/>
              <a:t>vaše</a:t>
            </a:r>
            <a:r>
              <a:rPr lang="es-ES" sz="2000" b="1" dirty="0"/>
              <a:t> rozhodování bylo v souladu s Boží vůlí.
</a:t>
            </a:r>
          </a:p>
        </p:txBody>
      </p:sp>
      <p:pic>
        <p:nvPicPr>
          <p:cNvPr id="14" name="Imagen 13">
            <a:extLst>
              <a:ext uri="{FF2B5EF4-FFF2-40B4-BE49-F238E27FC236}">
                <a16:creationId xmlns:a16="http://schemas.microsoft.com/office/drawing/2014/main" id="{3E67382D-3C45-625A-FC77-A5FF8432264C}"/>
              </a:ext>
            </a:extLst>
          </p:cNvPr>
          <p:cNvPicPr>
            <a:picLocks noChangeAspect="1"/>
          </p:cNvPicPr>
          <p:nvPr/>
        </p:nvPicPr>
        <p:blipFill>
          <a:blip r:embed="rId4"/>
          <a:stretch>
            <a:fillRect/>
          </a:stretch>
        </p:blipFill>
        <p:spPr>
          <a:xfrm>
            <a:off x="6001621" y="125122"/>
            <a:ext cx="5856081" cy="3153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Obrázek 1">
            <a:extLst>
              <a:ext uri="{FF2B5EF4-FFF2-40B4-BE49-F238E27FC236}">
                <a16:creationId xmlns:a16="http://schemas.microsoft.com/office/drawing/2014/main" id="{2A0233FA-53DD-5E4F-6F43-F4A965AD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7030" y="3507016"/>
            <a:ext cx="3833726" cy="3185983"/>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l="-1000" t="-27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0" y="127820"/>
            <a:ext cx="7239786" cy="2246769"/>
          </a:xfrm>
          <a:prstGeom prst="rect">
            <a:avLst/>
          </a:prstGeom>
          <a:noFill/>
        </p:spPr>
        <p:txBody>
          <a:bodyPr wrap="square">
            <a:spAutoFit/>
          </a:bodyPr>
          <a:lstStyle/>
          <a:p>
            <a:r>
              <a:rPr lang="es-ES" sz="2000" b="1" dirty="0"/>
              <a:t>Mnoho lidí ignoruje vliv, který má zrak na náš duchovní život, a nechávají se ovládat pocity nebo emocemi, které skrze něj zažívají.
Samson je toho příkladem. Žil, aby potěšil jejich oči, a vybral si pohanské ženy z prostého důvodu, že "potěšily jeho </a:t>
            </a:r>
            <a:r>
              <a:rPr lang="cs-CZ" sz="2000" b="1" dirty="0"/>
              <a:t>zrak</a:t>
            </a:r>
            <a:r>
              <a:rPr lang="es-ES" sz="2000" b="1" dirty="0"/>
              <a:t>". Všichni známe konec tohoto soudce Izraele: ztratil zrak a zemřel se svými nepřáteli (Soudců 14</a:t>
            </a:r>
            <a:r>
              <a:rPr lang="cs-CZ" sz="2000" b="1" dirty="0"/>
              <a:t>,</a:t>
            </a:r>
            <a:r>
              <a:rPr lang="es-ES" sz="2000" b="1" dirty="0"/>
              <a:t>1-3).
</a:t>
            </a:r>
          </a:p>
        </p:txBody>
      </p:sp>
      <p:pic>
        <p:nvPicPr>
          <p:cNvPr id="11" name="Imagen 10" descr="Un par de personas sentadas en una cama&#10;&#10;Descripción generada automáticamente con confianza media">
            <a:extLst>
              <a:ext uri="{FF2B5EF4-FFF2-40B4-BE49-F238E27FC236}">
                <a16:creationId xmlns:a16="http://schemas.microsoft.com/office/drawing/2014/main" id="{F3FE85CF-F58B-7A0F-3B78-AB21C5F1B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434" y="137653"/>
            <a:ext cx="4921964" cy="6631856"/>
          </a:xfrm>
          <a:prstGeom prst="rect">
            <a:avLst/>
          </a:prstGeom>
        </p:spPr>
      </p:pic>
      <p:pic>
        <p:nvPicPr>
          <p:cNvPr id="12" name="Imagen 11">
            <a:extLst>
              <a:ext uri="{FF2B5EF4-FFF2-40B4-BE49-F238E27FC236}">
                <a16:creationId xmlns:a16="http://schemas.microsoft.com/office/drawing/2014/main" id="{EB7168B5-F208-DE0A-C895-B585AADB7A9B}"/>
              </a:ext>
            </a:extLst>
          </p:cNvPr>
          <p:cNvPicPr>
            <a:picLocks noChangeAspect="1"/>
          </p:cNvPicPr>
          <p:nvPr/>
        </p:nvPicPr>
        <p:blipFill rotWithShape="1">
          <a:blip r:embed="rId4"/>
          <a:srcRect t="9745"/>
          <a:stretch/>
        </p:blipFill>
        <p:spPr>
          <a:xfrm>
            <a:off x="122523" y="4727564"/>
            <a:ext cx="2148347" cy="19389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4E56637B-3010-A4FA-DFBC-898CDDC64E6D}"/>
              </a:ext>
            </a:extLst>
          </p:cNvPr>
          <p:cNvSpPr txBox="1"/>
          <p:nvPr/>
        </p:nvSpPr>
        <p:spPr>
          <a:xfrm>
            <a:off x="31955" y="2399723"/>
            <a:ext cx="2666783" cy="2246769"/>
          </a:xfrm>
          <a:prstGeom prst="rect">
            <a:avLst/>
          </a:prstGeom>
          <a:noFill/>
        </p:spPr>
        <p:txBody>
          <a:bodyPr wrap="square">
            <a:spAutoFit/>
          </a:bodyPr>
          <a:lstStyle/>
          <a:p>
            <a:r>
              <a:rPr lang="es-ES" sz="2000" b="1" dirty="0"/>
              <a:t>Čtením Bible upíráme svůj zrak na Ježíše, protože </a:t>
            </a:r>
            <a:r>
              <a:rPr lang="cs-CZ" sz="2000" b="1" dirty="0"/>
              <a:t>r</a:t>
            </a:r>
            <a:r>
              <a:rPr lang="es-ES" sz="2000" b="1" dirty="0"/>
              <a:t>o</a:t>
            </a:r>
            <a:r>
              <a:rPr lang="cs-CZ" sz="2000" b="1" dirty="0" err="1"/>
              <a:t>zjí</a:t>
            </a:r>
            <a:r>
              <a:rPr lang="es-ES" sz="2000" b="1" dirty="0"/>
              <a:t>máním </a:t>
            </a:r>
            <a:r>
              <a:rPr lang="cs-CZ" sz="2000" b="1" dirty="0"/>
              <a:t>     o </a:t>
            </a:r>
            <a:r>
              <a:rPr lang="es-ES" sz="2000" b="1" dirty="0"/>
              <a:t>Ně</a:t>
            </a:r>
            <a:r>
              <a:rPr lang="cs-CZ" sz="2000" b="1" dirty="0"/>
              <a:t>m</a:t>
            </a:r>
            <a:r>
              <a:rPr lang="es-ES" sz="2000" b="1" dirty="0"/>
              <a:t> budeme proměněni k Jeho obrazu a podobě. 
</a:t>
            </a:r>
          </a:p>
        </p:txBody>
      </p:sp>
      <p:sp>
        <p:nvSpPr>
          <p:cNvPr id="7" name="CuadroTexto 6">
            <a:extLst>
              <a:ext uri="{FF2B5EF4-FFF2-40B4-BE49-F238E27FC236}">
                <a16:creationId xmlns:a16="http://schemas.microsoft.com/office/drawing/2014/main" id="{5F5C11F3-B24F-EFC5-8D28-307282698B5A}"/>
              </a:ext>
            </a:extLst>
          </p:cNvPr>
          <p:cNvSpPr txBox="1"/>
          <p:nvPr/>
        </p:nvSpPr>
        <p:spPr>
          <a:xfrm>
            <a:off x="2375596" y="6022294"/>
            <a:ext cx="4660112" cy="1015663"/>
          </a:xfrm>
          <a:prstGeom prst="rect">
            <a:avLst/>
          </a:prstGeom>
          <a:noFill/>
        </p:spPr>
        <p:txBody>
          <a:bodyPr wrap="square">
            <a:spAutoFit/>
          </a:bodyPr>
          <a:lstStyle/>
          <a:p>
            <a:r>
              <a:rPr lang="es-ES" sz="2000" b="1" dirty="0"/>
              <a:t>Odmítněte se dívat na cokoliv, co odvádí vaše myšlenky od Boha.
</a:t>
            </a:r>
            <a:endParaRPr lang="es-ES" sz="2000" dirty="0"/>
          </a:p>
        </p:txBody>
      </p:sp>
      <p:pic>
        <p:nvPicPr>
          <p:cNvPr id="13" name="Imagen 12" descr="Un dibujo de una persona&#10;&#10;Descripción generada automáticamente con confianza baja">
            <a:extLst>
              <a:ext uri="{FF2B5EF4-FFF2-40B4-BE49-F238E27FC236}">
                <a16:creationId xmlns:a16="http://schemas.microsoft.com/office/drawing/2014/main" id="{4E6A14C8-5192-8BE8-DBFF-EC242A035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738" y="2576480"/>
            <a:ext cx="3981559" cy="3243923"/>
          </a:xfrm>
          <a:prstGeom prst="rect">
            <a:avLst/>
          </a:prstGeom>
          <a:solidFill>
            <a:srgbClr val="FFFFFF">
              <a:shade val="85000"/>
            </a:srgbClr>
          </a:solidFill>
          <a:ln w="88900" cap="sq">
            <a:solidFill>
              <a:srgbClr val="4C83A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35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900" decel="100000" fill="hold"/>
                                        <p:tgtEl>
                                          <p:spTgt spid="1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1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F557945-7D3B-E0EF-C501-0A08C60F41F4}"/>
              </a:ext>
            </a:extLst>
          </p:cNvPr>
          <p:cNvSpPr txBox="1"/>
          <p:nvPr/>
        </p:nvSpPr>
        <p:spPr>
          <a:xfrm>
            <a:off x="639096" y="866910"/>
            <a:ext cx="5937420" cy="1569660"/>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Ne</a:t>
            </a:r>
            <a:r>
              <a:rPr lang="cs-CZ" sz="2400" b="1" dirty="0">
                <a:ln w="12700" cmpd="sng">
                  <a:solidFill>
                    <a:schemeClr val="accent4"/>
                  </a:solidFill>
                  <a:prstDash val="solid"/>
                </a:ln>
                <a:solidFill>
                  <a:schemeClr val="bg1"/>
                </a:solidFill>
              </a:rPr>
              <a:t>hle</a:t>
            </a:r>
            <a:r>
              <a:rPr lang="es-ES" sz="2400" b="1" dirty="0">
                <a:ln w="12700" cmpd="sng">
                  <a:solidFill>
                    <a:schemeClr val="accent4"/>
                  </a:solidFill>
                  <a:prstDash val="solid"/>
                </a:ln>
                <a:solidFill>
                  <a:schemeClr val="bg1"/>
                </a:solidFill>
              </a:rPr>
              <a:t>díme </a:t>
            </a:r>
            <a:r>
              <a:rPr lang="cs-CZ" sz="2400" b="1" dirty="0">
                <a:ln w="12700" cmpd="sng">
                  <a:solidFill>
                    <a:schemeClr val="accent4"/>
                  </a:solidFill>
                  <a:prstDash val="solid"/>
                </a:ln>
                <a:solidFill>
                  <a:schemeClr val="bg1"/>
                </a:solidFill>
              </a:rPr>
              <a:t>k</a:t>
            </a:r>
            <a:r>
              <a:rPr lang="es-ES" sz="2400" b="1" dirty="0">
                <a:ln w="12700" cmpd="sng">
                  <a:solidFill>
                    <a:schemeClr val="accent4"/>
                  </a:solidFill>
                  <a:prstDash val="solid"/>
                </a:ln>
                <a:solidFill>
                  <a:schemeClr val="bg1"/>
                </a:solidFill>
              </a:rPr>
              <a:t> vid</a:t>
            </a:r>
            <a:r>
              <a:rPr lang="cs-CZ" sz="2400" b="1" dirty="0">
                <a:ln w="12700" cmpd="sng">
                  <a:solidFill>
                    <a:schemeClr val="accent4"/>
                  </a:solidFill>
                  <a:prstDash val="solid"/>
                </a:ln>
                <a:solidFill>
                  <a:schemeClr val="bg1"/>
                </a:solidFill>
              </a:rPr>
              <a:t>i</a:t>
            </a:r>
            <a:r>
              <a:rPr lang="es-ES" sz="2400" b="1" dirty="0">
                <a:ln w="12700" cmpd="sng">
                  <a:solidFill>
                    <a:schemeClr val="accent4"/>
                  </a:solidFill>
                  <a:prstDash val="solid"/>
                </a:ln>
                <a:solidFill>
                  <a:schemeClr val="bg1"/>
                </a:solidFill>
              </a:rPr>
              <a:t>t</a:t>
            </a:r>
            <a:r>
              <a:rPr lang="cs-CZ" sz="2400" b="1" dirty="0" err="1">
                <a:ln w="12700" cmpd="sng">
                  <a:solidFill>
                    <a:schemeClr val="accent4"/>
                  </a:solidFill>
                  <a:prstDash val="solid"/>
                </a:ln>
                <a:solidFill>
                  <a:schemeClr val="bg1"/>
                </a:solidFill>
              </a:rPr>
              <a:t>elnému</a:t>
            </a:r>
            <a:r>
              <a:rPr lang="es-ES" sz="2400" b="1" dirty="0">
                <a:ln w="12700" cmpd="sng">
                  <a:solidFill>
                    <a:schemeClr val="accent4"/>
                  </a:solidFill>
                  <a:prstDash val="solid"/>
                </a:ln>
                <a:solidFill>
                  <a:schemeClr val="bg1"/>
                </a:solidFill>
              </a:rPr>
              <a:t>, </a:t>
            </a:r>
            <a:r>
              <a:rPr lang="cs-CZ" sz="2400" b="1" dirty="0">
                <a:ln w="12700" cmpd="sng">
                  <a:solidFill>
                    <a:schemeClr val="accent4"/>
                  </a:solidFill>
                  <a:prstDash val="solid"/>
                </a:ln>
                <a:solidFill>
                  <a:schemeClr val="bg1"/>
                </a:solidFill>
              </a:rPr>
              <a:t>nýbrž                        k neviditelnému. Viditelné je</a:t>
            </a:r>
            <a:r>
              <a:rPr lang="es-ES" sz="2400" b="1" dirty="0">
                <a:ln w="12700" cmpd="sng">
                  <a:solidFill>
                    <a:schemeClr val="accent4"/>
                  </a:solidFill>
                  <a:prstDash val="solid"/>
                </a:ln>
                <a:solidFill>
                  <a:schemeClr val="bg1"/>
                </a:solidFill>
              </a:rPr>
              <a:t> dočasné, nevid</a:t>
            </a:r>
            <a:r>
              <a:rPr lang="cs-CZ" sz="2400" b="1" dirty="0">
                <a:ln w="12700" cmpd="sng">
                  <a:solidFill>
                    <a:schemeClr val="accent4"/>
                  </a:solidFill>
                  <a:prstDash val="solid"/>
                </a:ln>
                <a:solidFill>
                  <a:schemeClr val="bg1"/>
                </a:solidFill>
              </a:rPr>
              <a:t>i</a:t>
            </a:r>
            <a:r>
              <a:rPr lang="es-ES" sz="2400" b="1" dirty="0">
                <a:ln w="12700" cmpd="sng">
                  <a:solidFill>
                    <a:schemeClr val="accent4"/>
                  </a:solidFill>
                  <a:prstDash val="solid"/>
                </a:ln>
                <a:solidFill>
                  <a:schemeClr val="bg1"/>
                </a:solidFill>
              </a:rPr>
              <a:t>t</a:t>
            </a:r>
            <a:r>
              <a:rPr lang="cs-CZ" sz="2400" b="1" dirty="0" err="1">
                <a:ln w="12700" cmpd="sng">
                  <a:solidFill>
                    <a:schemeClr val="accent4"/>
                  </a:solidFill>
                  <a:prstDash val="solid"/>
                </a:ln>
                <a:solidFill>
                  <a:schemeClr val="bg1"/>
                </a:solidFill>
              </a:rPr>
              <a:t>elné</a:t>
            </a:r>
            <a:r>
              <a:rPr lang="cs-CZ" sz="2400" b="1" dirty="0">
                <a:ln w="12700" cmpd="sng">
                  <a:solidFill>
                    <a:schemeClr val="accent4"/>
                  </a:solidFill>
                  <a:prstDash val="solid"/>
                </a:ln>
                <a:solidFill>
                  <a:schemeClr val="bg1"/>
                </a:solidFill>
              </a:rPr>
              <a:t> však</a:t>
            </a:r>
            <a:r>
              <a:rPr lang="es-ES" sz="2400" b="1" dirty="0">
                <a:ln w="12700" cmpd="sng">
                  <a:solidFill>
                    <a:schemeClr val="accent4"/>
                  </a:solidFill>
                  <a:prstDash val="solid"/>
                </a:ln>
                <a:solidFill>
                  <a:schemeClr val="bg1"/>
                </a:solidFill>
              </a:rPr>
              <a:t> věčné (2</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 Korintským 4</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18).
</a:t>
            </a:r>
          </a:p>
        </p:txBody>
      </p:sp>
      <p:sp>
        <p:nvSpPr>
          <p:cNvPr id="3" name="CuadroTexto 2">
            <a:extLst>
              <a:ext uri="{FF2B5EF4-FFF2-40B4-BE49-F238E27FC236}">
                <a16:creationId xmlns:a16="http://schemas.microsoft.com/office/drawing/2014/main" id="{0A8DEB98-666C-452C-EDD2-309587F935A1}"/>
              </a:ext>
            </a:extLst>
          </p:cNvPr>
          <p:cNvSpPr txBox="1"/>
          <p:nvPr/>
        </p:nvSpPr>
        <p:spPr>
          <a:xfrm>
            <a:off x="639096" y="2583303"/>
            <a:ext cx="7157885" cy="3046988"/>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Proto i my, maje kolem sebe svůj velký oblak svědectví, odložme všechnu tíhu a hřích, který nás obklopuje, </a:t>
            </a:r>
            <a:r>
              <a:rPr lang="cs-CZ" sz="2400" b="1" dirty="0">
                <a:ln w="12700" cmpd="sng">
                  <a:solidFill>
                    <a:schemeClr val="accent4"/>
                  </a:solidFill>
                  <a:prstDash val="solid"/>
                </a:ln>
                <a:solidFill>
                  <a:schemeClr val="bg1"/>
                </a:solidFill>
              </a:rPr>
              <a:t>     </a:t>
            </a:r>
            <a:r>
              <a:rPr lang="es-ES" sz="2400" b="1" dirty="0">
                <a:ln w="12700" cmpd="sng">
                  <a:solidFill>
                    <a:schemeClr val="accent4"/>
                  </a:solidFill>
                  <a:prstDash val="solid"/>
                </a:ln>
                <a:solidFill>
                  <a:schemeClr val="bg1"/>
                </a:solidFill>
              </a:rPr>
              <a:t>a trpělivě běžme běh, který leží před námi, a upřeme svůj zrak na Ježíše, původce a dokonavatele víry, který pro radost, která mu byla předložena, vytrpěl kříž.  pohrdal potupou a posadil se po pravici Božího trůnu (Židům 12</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1-2).
</a:t>
            </a:r>
          </a:p>
        </p:txBody>
      </p:sp>
      <p:sp>
        <p:nvSpPr>
          <p:cNvPr id="7" name="CuadroTexto 6">
            <a:extLst>
              <a:ext uri="{FF2B5EF4-FFF2-40B4-BE49-F238E27FC236}">
                <a16:creationId xmlns:a16="http://schemas.microsoft.com/office/drawing/2014/main" id="{ABFEB2D4-7531-5B97-4885-51DE52AB04E2}"/>
              </a:ext>
            </a:extLst>
          </p:cNvPr>
          <p:cNvSpPr txBox="1"/>
          <p:nvPr/>
        </p:nvSpPr>
        <p:spPr>
          <a:xfrm>
            <a:off x="639096" y="5672573"/>
            <a:ext cx="8514736" cy="1200329"/>
          </a:xfrm>
          <a:prstGeom prst="rect">
            <a:avLst/>
          </a:prstGeom>
          <a:noFill/>
        </p:spPr>
        <p:txBody>
          <a:bodyPr wrap="square">
            <a:spAutoFit/>
          </a:bodyPr>
          <a:lstStyle/>
          <a:p>
            <a:r>
              <a:rPr lang="es-ES" sz="2400" b="1" dirty="0">
                <a:ln w="12700" cmpd="sng">
                  <a:solidFill>
                    <a:schemeClr val="accent4"/>
                  </a:solidFill>
                  <a:prstDash val="solid"/>
                </a:ln>
                <a:solidFill>
                  <a:schemeClr val="bg1"/>
                </a:solidFill>
              </a:rPr>
              <a:t>Ynebo jsem se svýma očima dohodl, že se na žádnou ženu nebudu dívat chlípně (Job 31</a:t>
            </a:r>
            <a:r>
              <a:rPr lang="cs-CZ" sz="2400" b="1" dirty="0">
                <a:ln w="12700" cmpd="sng">
                  <a:solidFill>
                    <a:schemeClr val="accent4"/>
                  </a:solidFill>
                  <a:prstDash val="solid"/>
                </a:ln>
                <a:solidFill>
                  <a:schemeClr val="bg1"/>
                </a:solidFill>
              </a:rPr>
              <a:t>,</a:t>
            </a:r>
            <a:r>
              <a:rPr lang="es-ES" sz="2400" b="1" dirty="0">
                <a:ln w="12700" cmpd="sng">
                  <a:solidFill>
                    <a:schemeClr val="accent4"/>
                  </a:solidFill>
                  <a:prstDash val="solid"/>
                </a:ln>
                <a:solidFill>
                  <a:schemeClr val="bg1"/>
                </a:solidFill>
              </a:rPr>
              <a:t>1).
</a:t>
            </a:r>
          </a:p>
        </p:txBody>
      </p:sp>
      <p:sp>
        <p:nvSpPr>
          <p:cNvPr id="5" name="CuadroTexto 4">
            <a:extLst>
              <a:ext uri="{FF2B5EF4-FFF2-40B4-BE49-F238E27FC236}">
                <a16:creationId xmlns:a16="http://schemas.microsoft.com/office/drawing/2014/main" id="{4183D0B8-9C86-7822-53F1-2BED034BCBEF}"/>
              </a:ext>
            </a:extLst>
          </p:cNvPr>
          <p:cNvSpPr txBox="1"/>
          <p:nvPr/>
        </p:nvSpPr>
        <p:spPr>
          <a:xfrm>
            <a:off x="-1" y="154237"/>
            <a:ext cx="10652289" cy="523220"/>
          </a:xfrm>
          <a:prstGeom prst="rect">
            <a:avLst/>
          </a:prstGeom>
          <a:noFill/>
        </p:spPr>
        <p:txBody>
          <a:bodyPr wrap="square">
            <a:spAutoFit/>
          </a:bodyPr>
          <a:lstStyle/>
          <a:p>
            <a:pPr algn="ctr"/>
            <a:r>
              <a:rPr lang="pl-PL" sz="2800" dirty="0">
                <a:ln w="0"/>
                <a:solidFill>
                  <a:schemeClr val="bg1"/>
                </a:solidFill>
                <a:effectLst>
                  <a:outerShdw blurRad="38100" dist="19050" dir="2700000" algn="tl" rotWithShape="0">
                    <a:schemeClr val="dk1">
                      <a:alpha val="40000"/>
                    </a:schemeClr>
                  </a:outerShdw>
                </a:effectLst>
              </a:rPr>
              <a:t>Co říká Bible o zraku?</a:t>
            </a:r>
            <a:r>
              <a:rPr lang="es-ES" sz="2800" dirty="0">
                <a:ln w="0"/>
                <a:solidFill>
                  <a:schemeClr val="bg1"/>
                </a:solidFill>
                <a:effectLst>
                  <a:outerShdw blurRad="38100" dist="19050" dir="2700000" algn="tl" rotWithShape="0">
                    <a:schemeClr val="dk1">
                      <a:alpha val="40000"/>
                    </a:schemeClr>
                  </a:outerShdw>
                </a:effectLst>
              </a:rPr>
              <a:t> </a:t>
            </a:r>
          </a:p>
        </p:txBody>
      </p:sp>
      <p:pic>
        <p:nvPicPr>
          <p:cNvPr id="15" name="Imagen 14" descr="Mujer de cabello largo sonriendo&#10;&#10;Descripción generada automáticamente">
            <a:extLst>
              <a:ext uri="{FF2B5EF4-FFF2-40B4-BE49-F238E27FC236}">
                <a16:creationId xmlns:a16="http://schemas.microsoft.com/office/drawing/2014/main" id="{A00C89FE-4AB8-AC02-3B40-81869D83B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856" y="950809"/>
            <a:ext cx="4395101" cy="4721764"/>
          </a:xfrm>
          <a:prstGeom prst="rect">
            <a:avLst/>
          </a:prstGeom>
          <a:ln>
            <a:noFill/>
          </a:ln>
          <a:effectLst>
            <a:softEdge rad="112500"/>
          </a:effectLst>
        </p:spPr>
      </p:pic>
      <p:pic>
        <p:nvPicPr>
          <p:cNvPr id="17" name="Imagen 16" descr="Icono&#10;&#10;Descripción generada automáticamente">
            <a:extLst>
              <a:ext uri="{FF2B5EF4-FFF2-40B4-BE49-F238E27FC236}">
                <a16:creationId xmlns:a16="http://schemas.microsoft.com/office/drawing/2014/main" id="{E718E656-C94E-C60B-7122-A04DF1A32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7" y="866910"/>
            <a:ext cx="475849" cy="475200"/>
          </a:xfrm>
          <a:prstGeom prst="rect">
            <a:avLst/>
          </a:prstGeom>
        </p:spPr>
      </p:pic>
      <p:pic>
        <p:nvPicPr>
          <p:cNvPr id="18" name="Imagen 17" descr="Icono&#10;&#10;Descripción generada automáticamente">
            <a:extLst>
              <a:ext uri="{FF2B5EF4-FFF2-40B4-BE49-F238E27FC236}">
                <a16:creationId xmlns:a16="http://schemas.microsoft.com/office/drawing/2014/main" id="{74755422-35D8-6031-0186-4F072FA17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6" y="2587440"/>
            <a:ext cx="475849" cy="475200"/>
          </a:xfrm>
          <a:prstGeom prst="rect">
            <a:avLst/>
          </a:prstGeom>
        </p:spPr>
      </p:pic>
      <p:pic>
        <p:nvPicPr>
          <p:cNvPr id="19" name="Imagen 18" descr="Icono&#10;&#10;Descripción generada automáticamente">
            <a:extLst>
              <a:ext uri="{FF2B5EF4-FFF2-40B4-BE49-F238E27FC236}">
                <a16:creationId xmlns:a16="http://schemas.microsoft.com/office/drawing/2014/main" id="{9D214586-4E8A-5321-A07C-738E7C3EF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5" y="5677023"/>
            <a:ext cx="475849" cy="475200"/>
          </a:xfrm>
          <a:prstGeom prst="rect">
            <a:avLst/>
          </a:prstGeom>
        </p:spPr>
      </p:pic>
    </p:spTree>
    <p:extLst>
      <p:ext uri="{BB962C8B-B14F-4D97-AF65-F5344CB8AC3E}">
        <p14:creationId xmlns:p14="http://schemas.microsoft.com/office/powerpoint/2010/main" val="393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fltVal val="0.5"/>
                                          </p:val>
                                        </p:tav>
                                        <p:tav tm="100000">
                                          <p:val>
                                            <p:strVal val="#ppt_x"/>
                                          </p:val>
                                        </p:tav>
                                      </p:tavLst>
                                    </p:anim>
                                    <p:anim calcmode="lin" valueType="num">
                                      <p:cBhvr>
                                        <p:cTn id="27" dur="500" fill="hold"/>
                                        <p:tgtEl>
                                          <p:spTgt spid="18"/>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fltVal val="0.5"/>
                                          </p:val>
                                        </p:tav>
                                        <p:tav tm="100000">
                                          <p:val>
                                            <p:strVal val="#ppt_x"/>
                                          </p:val>
                                        </p:tav>
                                      </p:tavLst>
                                    </p:anim>
                                    <p:anim calcmode="lin" valueType="num">
                                      <p:cBhvr>
                                        <p:cTn id="43" dur="500" fill="hold"/>
                                        <p:tgtEl>
                                          <p:spTgt spid="19"/>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anim calcmode="lin" valueType="num">
                                      <p:cBhvr>
                                        <p:cTn id="49" dur="500" fill="hold"/>
                                        <p:tgtEl>
                                          <p:spTgt spid="7"/>
                                        </p:tgtEl>
                                        <p:attrNameLst>
                                          <p:attrName>ppt_x</p:attrName>
                                        </p:attrNameLst>
                                      </p:cBhvr>
                                      <p:tavLst>
                                        <p:tav tm="0">
                                          <p:val>
                                            <p:fltVal val="0.5"/>
                                          </p:val>
                                        </p:tav>
                                        <p:tav tm="100000">
                                          <p:val>
                                            <p:strVal val="#ppt_x"/>
                                          </p:val>
                                        </p:tav>
                                      </p:tavLst>
                                    </p:anim>
                                    <p:anim calcmode="lin" valueType="num">
                                      <p:cBhvr>
                                        <p:cTn id="5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003973-64A9-8001-56C5-D9B7D4F17F54}"/>
              </a:ext>
            </a:extLst>
          </p:cNvPr>
          <p:cNvSpPr/>
          <p:nvPr/>
        </p:nvSpPr>
        <p:spPr>
          <a:xfrm>
            <a:off x="495852" y="430731"/>
            <a:ext cx="11200297" cy="5996539"/>
          </a:xfrm>
          <a:custGeom>
            <a:avLst/>
            <a:gdLst>
              <a:gd name="connsiteX0" fmla="*/ 0 w 11200297"/>
              <a:gd name="connsiteY0" fmla="*/ 0 h 5996539"/>
              <a:gd name="connsiteX1" fmla="*/ 477486 w 11200297"/>
              <a:gd name="connsiteY1" fmla="*/ 0 h 5996539"/>
              <a:gd name="connsiteX2" fmla="*/ 730967 w 11200297"/>
              <a:gd name="connsiteY2" fmla="*/ 0 h 5996539"/>
              <a:gd name="connsiteX3" fmla="*/ 1544462 w 11200297"/>
              <a:gd name="connsiteY3" fmla="*/ 0 h 5996539"/>
              <a:gd name="connsiteX4" fmla="*/ 2021948 w 11200297"/>
              <a:gd name="connsiteY4" fmla="*/ 0 h 5996539"/>
              <a:gd name="connsiteX5" fmla="*/ 2499435 w 11200297"/>
              <a:gd name="connsiteY5" fmla="*/ 0 h 5996539"/>
              <a:gd name="connsiteX6" fmla="*/ 3312930 w 11200297"/>
              <a:gd name="connsiteY6" fmla="*/ 0 h 5996539"/>
              <a:gd name="connsiteX7" fmla="*/ 3678413 w 11200297"/>
              <a:gd name="connsiteY7" fmla="*/ 0 h 5996539"/>
              <a:gd name="connsiteX8" fmla="*/ 4491909 w 11200297"/>
              <a:gd name="connsiteY8" fmla="*/ 0 h 5996539"/>
              <a:gd name="connsiteX9" fmla="*/ 5305404 w 11200297"/>
              <a:gd name="connsiteY9" fmla="*/ 0 h 5996539"/>
              <a:gd name="connsiteX10" fmla="*/ 5894893 w 11200297"/>
              <a:gd name="connsiteY10" fmla="*/ 0 h 5996539"/>
              <a:gd name="connsiteX11" fmla="*/ 6708388 w 11200297"/>
              <a:gd name="connsiteY11" fmla="*/ 0 h 5996539"/>
              <a:gd name="connsiteX12" fmla="*/ 7185875 w 11200297"/>
              <a:gd name="connsiteY12" fmla="*/ 0 h 5996539"/>
              <a:gd name="connsiteX13" fmla="*/ 7663361 w 11200297"/>
              <a:gd name="connsiteY13" fmla="*/ 0 h 5996539"/>
              <a:gd name="connsiteX14" fmla="*/ 8364853 w 11200297"/>
              <a:gd name="connsiteY14" fmla="*/ 0 h 5996539"/>
              <a:gd name="connsiteX15" fmla="*/ 8842340 w 11200297"/>
              <a:gd name="connsiteY15" fmla="*/ 0 h 5996539"/>
              <a:gd name="connsiteX16" fmla="*/ 9655835 w 11200297"/>
              <a:gd name="connsiteY16" fmla="*/ 0 h 5996539"/>
              <a:gd name="connsiteX17" fmla="*/ 10469330 w 11200297"/>
              <a:gd name="connsiteY17" fmla="*/ 0 h 5996539"/>
              <a:gd name="connsiteX18" fmla="*/ 11200297 w 11200297"/>
              <a:gd name="connsiteY18" fmla="*/ 0 h 5996539"/>
              <a:gd name="connsiteX19" fmla="*/ 11200297 w 11200297"/>
              <a:gd name="connsiteY19" fmla="*/ 539689 h 5996539"/>
              <a:gd name="connsiteX20" fmla="*/ 11200297 w 11200297"/>
              <a:gd name="connsiteY20" fmla="*/ 959446 h 5996539"/>
              <a:gd name="connsiteX21" fmla="*/ 11200297 w 11200297"/>
              <a:gd name="connsiteY21" fmla="*/ 1439169 h 5996539"/>
              <a:gd name="connsiteX22" fmla="*/ 11200297 w 11200297"/>
              <a:gd name="connsiteY22" fmla="*/ 2098789 h 5996539"/>
              <a:gd name="connsiteX23" fmla="*/ 11200297 w 11200297"/>
              <a:gd name="connsiteY23" fmla="*/ 2638477 h 5996539"/>
              <a:gd name="connsiteX24" fmla="*/ 11200297 w 11200297"/>
              <a:gd name="connsiteY24" fmla="*/ 3118200 h 5996539"/>
              <a:gd name="connsiteX25" fmla="*/ 11200297 w 11200297"/>
              <a:gd name="connsiteY25" fmla="*/ 3777820 h 5996539"/>
              <a:gd name="connsiteX26" fmla="*/ 11200297 w 11200297"/>
              <a:gd name="connsiteY26" fmla="*/ 4377473 h 5996539"/>
              <a:gd name="connsiteX27" fmla="*/ 11200297 w 11200297"/>
              <a:gd name="connsiteY27" fmla="*/ 4977127 h 5996539"/>
              <a:gd name="connsiteX28" fmla="*/ 11200297 w 11200297"/>
              <a:gd name="connsiteY28" fmla="*/ 5996539 h 5996539"/>
              <a:gd name="connsiteX29" fmla="*/ 10498805 w 11200297"/>
              <a:gd name="connsiteY29" fmla="*/ 5996539 h 5996539"/>
              <a:gd name="connsiteX30" fmla="*/ 10133321 w 11200297"/>
              <a:gd name="connsiteY30" fmla="*/ 5996539 h 5996539"/>
              <a:gd name="connsiteX31" fmla="*/ 9431829 w 11200297"/>
              <a:gd name="connsiteY31" fmla="*/ 5996539 h 5996539"/>
              <a:gd name="connsiteX32" fmla="*/ 9178349 w 11200297"/>
              <a:gd name="connsiteY32" fmla="*/ 5996539 h 5996539"/>
              <a:gd name="connsiteX33" fmla="*/ 8476856 w 11200297"/>
              <a:gd name="connsiteY33" fmla="*/ 5996539 h 5996539"/>
              <a:gd name="connsiteX34" fmla="*/ 8111373 w 11200297"/>
              <a:gd name="connsiteY34" fmla="*/ 5996539 h 5996539"/>
              <a:gd name="connsiteX35" fmla="*/ 7857893 w 11200297"/>
              <a:gd name="connsiteY35" fmla="*/ 5996539 h 5996539"/>
              <a:gd name="connsiteX36" fmla="*/ 7492409 w 11200297"/>
              <a:gd name="connsiteY36" fmla="*/ 5996539 h 5996539"/>
              <a:gd name="connsiteX37" fmla="*/ 6790917 w 11200297"/>
              <a:gd name="connsiteY37" fmla="*/ 5996539 h 5996539"/>
              <a:gd name="connsiteX38" fmla="*/ 6425434 w 11200297"/>
              <a:gd name="connsiteY38" fmla="*/ 5996539 h 5996539"/>
              <a:gd name="connsiteX39" fmla="*/ 6171953 w 11200297"/>
              <a:gd name="connsiteY39" fmla="*/ 5996539 h 5996539"/>
              <a:gd name="connsiteX40" fmla="*/ 5806470 w 11200297"/>
              <a:gd name="connsiteY40" fmla="*/ 5996539 h 5996539"/>
              <a:gd name="connsiteX41" fmla="*/ 5328983 w 11200297"/>
              <a:gd name="connsiteY41" fmla="*/ 5996539 h 5996539"/>
              <a:gd name="connsiteX42" fmla="*/ 4739494 w 11200297"/>
              <a:gd name="connsiteY42" fmla="*/ 5996539 h 5996539"/>
              <a:gd name="connsiteX43" fmla="*/ 4374011 w 11200297"/>
              <a:gd name="connsiteY43" fmla="*/ 5996539 h 5996539"/>
              <a:gd name="connsiteX44" fmla="*/ 3560515 w 11200297"/>
              <a:gd name="connsiteY44" fmla="*/ 5996539 h 5996539"/>
              <a:gd name="connsiteX45" fmla="*/ 2971026 w 11200297"/>
              <a:gd name="connsiteY45" fmla="*/ 5996539 h 5996539"/>
              <a:gd name="connsiteX46" fmla="*/ 2157531 w 11200297"/>
              <a:gd name="connsiteY46" fmla="*/ 5996539 h 5996539"/>
              <a:gd name="connsiteX47" fmla="*/ 1456039 w 11200297"/>
              <a:gd name="connsiteY47" fmla="*/ 5996539 h 5996539"/>
              <a:gd name="connsiteX48" fmla="*/ 978552 w 11200297"/>
              <a:gd name="connsiteY48" fmla="*/ 5996539 h 5996539"/>
              <a:gd name="connsiteX49" fmla="*/ 0 w 11200297"/>
              <a:gd name="connsiteY49" fmla="*/ 5996539 h 5996539"/>
              <a:gd name="connsiteX50" fmla="*/ 0 w 11200297"/>
              <a:gd name="connsiteY50" fmla="*/ 5516816 h 5996539"/>
              <a:gd name="connsiteX51" fmla="*/ 0 w 11200297"/>
              <a:gd name="connsiteY51" fmla="*/ 4917162 h 5996539"/>
              <a:gd name="connsiteX52" fmla="*/ 0 w 11200297"/>
              <a:gd name="connsiteY52" fmla="*/ 4197577 h 5996539"/>
              <a:gd name="connsiteX53" fmla="*/ 0 w 11200297"/>
              <a:gd name="connsiteY53" fmla="*/ 3477993 h 5996539"/>
              <a:gd name="connsiteX54" fmla="*/ 0 w 11200297"/>
              <a:gd name="connsiteY54" fmla="*/ 2818373 h 5996539"/>
              <a:gd name="connsiteX55" fmla="*/ 0 w 11200297"/>
              <a:gd name="connsiteY55" fmla="*/ 2158754 h 5996539"/>
              <a:gd name="connsiteX56" fmla="*/ 0 w 11200297"/>
              <a:gd name="connsiteY56" fmla="*/ 1499135 h 5996539"/>
              <a:gd name="connsiteX57" fmla="*/ 0 w 11200297"/>
              <a:gd name="connsiteY57" fmla="*/ 1019412 h 5996539"/>
              <a:gd name="connsiteX58" fmla="*/ 0 w 11200297"/>
              <a:gd name="connsiteY58" fmla="*/ 0 h 599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00297" h="5996539" extrusionOk="0">
                <a:moveTo>
                  <a:pt x="0" y="0"/>
                </a:moveTo>
                <a:cubicBezTo>
                  <a:pt x="164514" y="-452"/>
                  <a:pt x="325655" y="37799"/>
                  <a:pt x="477486" y="0"/>
                </a:cubicBezTo>
                <a:cubicBezTo>
                  <a:pt x="629317" y="-37799"/>
                  <a:pt x="645047" y="16916"/>
                  <a:pt x="730967" y="0"/>
                </a:cubicBezTo>
                <a:cubicBezTo>
                  <a:pt x="816887" y="-16916"/>
                  <a:pt x="1174651" y="50547"/>
                  <a:pt x="1544462" y="0"/>
                </a:cubicBezTo>
                <a:cubicBezTo>
                  <a:pt x="1914274" y="-50547"/>
                  <a:pt x="1846776" y="32325"/>
                  <a:pt x="2021948" y="0"/>
                </a:cubicBezTo>
                <a:cubicBezTo>
                  <a:pt x="2197120" y="-32325"/>
                  <a:pt x="2286389" y="49546"/>
                  <a:pt x="2499435" y="0"/>
                </a:cubicBezTo>
                <a:cubicBezTo>
                  <a:pt x="2712481" y="-49546"/>
                  <a:pt x="2970754" y="47004"/>
                  <a:pt x="3312930" y="0"/>
                </a:cubicBezTo>
                <a:cubicBezTo>
                  <a:pt x="3655107" y="-47004"/>
                  <a:pt x="3530358" y="7236"/>
                  <a:pt x="3678413" y="0"/>
                </a:cubicBezTo>
                <a:cubicBezTo>
                  <a:pt x="3826468" y="-7236"/>
                  <a:pt x="4310403" y="85194"/>
                  <a:pt x="4491909" y="0"/>
                </a:cubicBezTo>
                <a:cubicBezTo>
                  <a:pt x="4673415" y="-85194"/>
                  <a:pt x="5017397" y="93813"/>
                  <a:pt x="5305404" y="0"/>
                </a:cubicBezTo>
                <a:cubicBezTo>
                  <a:pt x="5593412" y="-93813"/>
                  <a:pt x="5629149" y="3008"/>
                  <a:pt x="5894893" y="0"/>
                </a:cubicBezTo>
                <a:cubicBezTo>
                  <a:pt x="6160637" y="-3008"/>
                  <a:pt x="6536555" y="25079"/>
                  <a:pt x="6708388" y="0"/>
                </a:cubicBezTo>
                <a:cubicBezTo>
                  <a:pt x="6880221" y="-25079"/>
                  <a:pt x="6987512" y="36200"/>
                  <a:pt x="7185875" y="0"/>
                </a:cubicBezTo>
                <a:cubicBezTo>
                  <a:pt x="7384238" y="-36200"/>
                  <a:pt x="7540000" y="41913"/>
                  <a:pt x="7663361" y="0"/>
                </a:cubicBezTo>
                <a:cubicBezTo>
                  <a:pt x="7786722" y="-41913"/>
                  <a:pt x="8208147" y="10893"/>
                  <a:pt x="8364853" y="0"/>
                </a:cubicBezTo>
                <a:cubicBezTo>
                  <a:pt x="8521559" y="-10893"/>
                  <a:pt x="8648545" y="33948"/>
                  <a:pt x="8842340" y="0"/>
                </a:cubicBezTo>
                <a:cubicBezTo>
                  <a:pt x="9036135" y="-33948"/>
                  <a:pt x="9420611" y="88449"/>
                  <a:pt x="9655835" y="0"/>
                </a:cubicBezTo>
                <a:cubicBezTo>
                  <a:pt x="9891060" y="-88449"/>
                  <a:pt x="10187812" y="51072"/>
                  <a:pt x="10469330" y="0"/>
                </a:cubicBezTo>
                <a:cubicBezTo>
                  <a:pt x="10750849" y="-51072"/>
                  <a:pt x="10896046" y="3711"/>
                  <a:pt x="11200297" y="0"/>
                </a:cubicBezTo>
                <a:cubicBezTo>
                  <a:pt x="11225007" y="136337"/>
                  <a:pt x="11180606" y="403701"/>
                  <a:pt x="11200297" y="539689"/>
                </a:cubicBezTo>
                <a:cubicBezTo>
                  <a:pt x="11219988" y="675677"/>
                  <a:pt x="11188928" y="767699"/>
                  <a:pt x="11200297" y="959446"/>
                </a:cubicBezTo>
                <a:cubicBezTo>
                  <a:pt x="11211666" y="1151193"/>
                  <a:pt x="11153198" y="1320735"/>
                  <a:pt x="11200297" y="1439169"/>
                </a:cubicBezTo>
                <a:cubicBezTo>
                  <a:pt x="11247396" y="1557603"/>
                  <a:pt x="11183660" y="1818352"/>
                  <a:pt x="11200297" y="2098789"/>
                </a:cubicBezTo>
                <a:cubicBezTo>
                  <a:pt x="11216934" y="2379226"/>
                  <a:pt x="11146847" y="2463956"/>
                  <a:pt x="11200297" y="2638477"/>
                </a:cubicBezTo>
                <a:cubicBezTo>
                  <a:pt x="11253747" y="2812998"/>
                  <a:pt x="11192935" y="2903096"/>
                  <a:pt x="11200297" y="3118200"/>
                </a:cubicBezTo>
                <a:cubicBezTo>
                  <a:pt x="11207659" y="3333304"/>
                  <a:pt x="11134407" y="3590255"/>
                  <a:pt x="11200297" y="3777820"/>
                </a:cubicBezTo>
                <a:cubicBezTo>
                  <a:pt x="11266187" y="3965385"/>
                  <a:pt x="11129181" y="4131365"/>
                  <a:pt x="11200297" y="4377473"/>
                </a:cubicBezTo>
                <a:cubicBezTo>
                  <a:pt x="11271413" y="4623581"/>
                  <a:pt x="11171983" y="4757461"/>
                  <a:pt x="11200297" y="4977127"/>
                </a:cubicBezTo>
                <a:cubicBezTo>
                  <a:pt x="11228611" y="5196793"/>
                  <a:pt x="11082784" y="5553752"/>
                  <a:pt x="11200297" y="5996539"/>
                </a:cubicBezTo>
                <a:cubicBezTo>
                  <a:pt x="10925677" y="6075374"/>
                  <a:pt x="10651342" y="5933433"/>
                  <a:pt x="10498805" y="5996539"/>
                </a:cubicBezTo>
                <a:cubicBezTo>
                  <a:pt x="10346268" y="6059645"/>
                  <a:pt x="10254510" y="5974696"/>
                  <a:pt x="10133321" y="5996539"/>
                </a:cubicBezTo>
                <a:cubicBezTo>
                  <a:pt x="10012132" y="6018382"/>
                  <a:pt x="9683072" y="5937757"/>
                  <a:pt x="9431829" y="5996539"/>
                </a:cubicBezTo>
                <a:cubicBezTo>
                  <a:pt x="9180586" y="6055321"/>
                  <a:pt x="9270093" y="5969231"/>
                  <a:pt x="9178349" y="5996539"/>
                </a:cubicBezTo>
                <a:cubicBezTo>
                  <a:pt x="9086605" y="6023847"/>
                  <a:pt x="8766412" y="5981543"/>
                  <a:pt x="8476856" y="5996539"/>
                </a:cubicBezTo>
                <a:cubicBezTo>
                  <a:pt x="8187300" y="6011535"/>
                  <a:pt x="8263820" y="5962187"/>
                  <a:pt x="8111373" y="5996539"/>
                </a:cubicBezTo>
                <a:cubicBezTo>
                  <a:pt x="7958926" y="6030891"/>
                  <a:pt x="7909004" y="5990920"/>
                  <a:pt x="7857893" y="5996539"/>
                </a:cubicBezTo>
                <a:cubicBezTo>
                  <a:pt x="7806782" y="6002158"/>
                  <a:pt x="7577209" y="5958112"/>
                  <a:pt x="7492409" y="5996539"/>
                </a:cubicBezTo>
                <a:cubicBezTo>
                  <a:pt x="7407609" y="6034966"/>
                  <a:pt x="7033946" y="5981881"/>
                  <a:pt x="6790917" y="5996539"/>
                </a:cubicBezTo>
                <a:cubicBezTo>
                  <a:pt x="6547888" y="6011197"/>
                  <a:pt x="6579383" y="5977473"/>
                  <a:pt x="6425434" y="5996539"/>
                </a:cubicBezTo>
                <a:cubicBezTo>
                  <a:pt x="6271485" y="6015605"/>
                  <a:pt x="6276277" y="5983697"/>
                  <a:pt x="6171953" y="5996539"/>
                </a:cubicBezTo>
                <a:cubicBezTo>
                  <a:pt x="6067629" y="6009381"/>
                  <a:pt x="5971926" y="5969517"/>
                  <a:pt x="5806470" y="5996539"/>
                </a:cubicBezTo>
                <a:cubicBezTo>
                  <a:pt x="5641014" y="6023561"/>
                  <a:pt x="5472827" y="5960069"/>
                  <a:pt x="5328983" y="5996539"/>
                </a:cubicBezTo>
                <a:cubicBezTo>
                  <a:pt x="5185139" y="6033009"/>
                  <a:pt x="4882145" y="5943720"/>
                  <a:pt x="4739494" y="5996539"/>
                </a:cubicBezTo>
                <a:cubicBezTo>
                  <a:pt x="4596843" y="6049358"/>
                  <a:pt x="4550667" y="5972344"/>
                  <a:pt x="4374011" y="5996539"/>
                </a:cubicBezTo>
                <a:cubicBezTo>
                  <a:pt x="4197355" y="6020734"/>
                  <a:pt x="3912572" y="5907710"/>
                  <a:pt x="3560515" y="5996539"/>
                </a:cubicBezTo>
                <a:cubicBezTo>
                  <a:pt x="3208458" y="6085368"/>
                  <a:pt x="3168474" y="5931368"/>
                  <a:pt x="2971026" y="5996539"/>
                </a:cubicBezTo>
                <a:cubicBezTo>
                  <a:pt x="2773578" y="6061710"/>
                  <a:pt x="2362154" y="5936427"/>
                  <a:pt x="2157531" y="5996539"/>
                </a:cubicBezTo>
                <a:cubicBezTo>
                  <a:pt x="1952908" y="6056651"/>
                  <a:pt x="1718406" y="5932187"/>
                  <a:pt x="1456039" y="5996539"/>
                </a:cubicBezTo>
                <a:cubicBezTo>
                  <a:pt x="1193672" y="6060891"/>
                  <a:pt x="1081305" y="5985708"/>
                  <a:pt x="978552" y="5996539"/>
                </a:cubicBezTo>
                <a:cubicBezTo>
                  <a:pt x="875799" y="6007370"/>
                  <a:pt x="442511" y="5929042"/>
                  <a:pt x="0" y="5996539"/>
                </a:cubicBezTo>
                <a:cubicBezTo>
                  <a:pt x="-45614" y="5858410"/>
                  <a:pt x="51459" y="5717278"/>
                  <a:pt x="0" y="5516816"/>
                </a:cubicBezTo>
                <a:cubicBezTo>
                  <a:pt x="-51459" y="5316354"/>
                  <a:pt x="45619" y="5160219"/>
                  <a:pt x="0" y="4917162"/>
                </a:cubicBezTo>
                <a:cubicBezTo>
                  <a:pt x="-45619" y="4674105"/>
                  <a:pt x="47467" y="4471223"/>
                  <a:pt x="0" y="4197577"/>
                </a:cubicBezTo>
                <a:cubicBezTo>
                  <a:pt x="-47467" y="3923931"/>
                  <a:pt x="51540" y="3644577"/>
                  <a:pt x="0" y="3477993"/>
                </a:cubicBezTo>
                <a:cubicBezTo>
                  <a:pt x="-51540" y="3311409"/>
                  <a:pt x="78599" y="3100950"/>
                  <a:pt x="0" y="2818373"/>
                </a:cubicBezTo>
                <a:cubicBezTo>
                  <a:pt x="-78599" y="2535796"/>
                  <a:pt x="71" y="2474271"/>
                  <a:pt x="0" y="2158754"/>
                </a:cubicBezTo>
                <a:cubicBezTo>
                  <a:pt x="-71" y="1843237"/>
                  <a:pt x="29291" y="1729996"/>
                  <a:pt x="0" y="1499135"/>
                </a:cubicBezTo>
                <a:cubicBezTo>
                  <a:pt x="-29291" y="1268274"/>
                  <a:pt x="34841" y="1123954"/>
                  <a:pt x="0" y="1019412"/>
                </a:cubicBezTo>
                <a:cubicBezTo>
                  <a:pt x="-34841" y="914870"/>
                  <a:pt x="100297" y="271393"/>
                  <a:pt x="0" y="0"/>
                </a:cubicBezTo>
                <a:close/>
              </a:path>
            </a:pathLst>
          </a:custGeom>
          <a:noFill/>
          <a:ln w="101600" cmpd="tri">
            <a:solidFill>
              <a:srgbClr val="EB534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AAEC0248-AAE5-4531-9A85-83748C7DB49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415" y="722814"/>
            <a:ext cx="10573996" cy="5486400"/>
          </a:xfrm>
          <a:prstGeom prst="rect">
            <a:avLst/>
          </a:prstGeom>
        </p:spPr>
      </p:pic>
    </p:spTree>
    <p:extLst>
      <p:ext uri="{BB962C8B-B14F-4D97-AF65-F5344CB8AC3E}">
        <p14:creationId xmlns:p14="http://schemas.microsoft.com/office/powerpoint/2010/main" val="11310345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2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3C6B70-D94A-8AEF-3E89-49AE30C38079}"/>
              </a:ext>
            </a:extLst>
          </p:cNvPr>
          <p:cNvSpPr txBox="1"/>
          <p:nvPr/>
        </p:nvSpPr>
        <p:spPr>
          <a:xfrm>
            <a:off x="271418" y="499886"/>
            <a:ext cx="7053614" cy="5709255"/>
          </a:xfrm>
          <a:prstGeom prst="rect">
            <a:avLst/>
          </a:prstGeom>
          <a:noFill/>
        </p:spPr>
        <p:txBody>
          <a:bodyPr wrap="square">
            <a:spAutoFit/>
          </a:bodyPr>
          <a:lstStyle/>
          <a:p>
            <a:pPr>
              <a:spcBef>
                <a:spcPts val="1200"/>
              </a:spcBef>
            </a:pPr>
            <a:r>
              <a:rPr lang="es-ES" sz="2300" b="1" dirty="0"/>
              <a:t>Díky sluchovému smyslu můžeme rozlišovat různé typy zvuků a identifikovat jejich </a:t>
            </a:r>
            <a:r>
              <a:rPr lang="es-ES" sz="2300" b="1" dirty="0" err="1"/>
              <a:t>původ</a:t>
            </a:r>
            <a:r>
              <a:rPr lang="es-ES" sz="2300" b="1" dirty="0"/>
              <a:t>.</a:t>
            </a:r>
          </a:p>
          <a:p>
            <a:pPr>
              <a:spcBef>
                <a:spcPts val="1200"/>
              </a:spcBef>
            </a:pPr>
            <a:r>
              <a:rPr lang="es-ES" sz="2300" b="1" dirty="0" err="1"/>
              <a:t>Zvukové</a:t>
            </a:r>
            <a:r>
              <a:rPr lang="es-ES" sz="2300" b="1" dirty="0"/>
              <a:t> vlny vstupují do vnějšího ucha přes </a:t>
            </a:r>
            <a:r>
              <a:rPr lang="cs-CZ" sz="2300" b="1" dirty="0"/>
              <a:t>boltec</a:t>
            </a:r>
            <a:r>
              <a:rPr lang="es-ES" sz="2300" b="1" dirty="0"/>
              <a:t>, procházejí zvukovodem a zasáhnou ušní bubínek, který způsobí, že vibruje. Vibrace jsou přenášeny středním uchem přes kladivo, kovadlinu a třmen, které je přeměňují na mechanickou energii. Tato energie se dostane do tekutin vnitřního ucha, kde jsou přeměněny na elektrické impulsy, které cestují podél sluchového nervu do mozku, kde jsou dekódovány a vnímány jako </a:t>
            </a:r>
            <a:r>
              <a:rPr lang="es-ES" sz="2300" b="1" dirty="0" err="1"/>
              <a:t>zvuky</a:t>
            </a:r>
            <a:r>
              <a:rPr lang="es-ES" sz="2300" b="1" dirty="0"/>
              <a:t>.</a:t>
            </a:r>
          </a:p>
          <a:p>
            <a:pPr>
              <a:spcBef>
                <a:spcPts val="1200"/>
              </a:spcBef>
            </a:pPr>
            <a:r>
              <a:rPr lang="es-ES" sz="2300" b="1" dirty="0" err="1"/>
              <a:t>Informace</a:t>
            </a:r>
            <a:r>
              <a:rPr lang="es-ES" sz="2300" b="1" dirty="0"/>
              <a:t>, které vstupují uchem, stejně jako ostatní smysly, přecházejí do mozku, působí svůj vliv na naše myšlenky a projevují se později v našem chování. Proto je důležité pečlivě vybírat vše, co </a:t>
            </a:r>
            <a:r>
              <a:rPr lang="es-ES" sz="2300" b="1" dirty="0" err="1"/>
              <a:t>slyšíme</a:t>
            </a:r>
            <a:r>
              <a:rPr lang="es-ES" sz="2300" b="1" dirty="0"/>
              <a:t>.</a:t>
            </a:r>
          </a:p>
        </p:txBody>
      </p:sp>
      <p:pic>
        <p:nvPicPr>
          <p:cNvPr id="4" name="Imagen 3">
            <a:extLst>
              <a:ext uri="{FF2B5EF4-FFF2-40B4-BE49-F238E27FC236}">
                <a16:creationId xmlns:a16="http://schemas.microsoft.com/office/drawing/2014/main" id="{1684B91E-A240-B8C9-8D89-510F2D836608}"/>
              </a:ext>
            </a:extLst>
          </p:cNvPr>
          <p:cNvPicPr>
            <a:picLocks noChangeAspect="1"/>
          </p:cNvPicPr>
          <p:nvPr/>
        </p:nvPicPr>
        <p:blipFill>
          <a:blip r:embed="rId3"/>
          <a:stretch>
            <a:fillRect/>
          </a:stretch>
        </p:blipFill>
        <p:spPr>
          <a:xfrm>
            <a:off x="7659329" y="405270"/>
            <a:ext cx="4092343" cy="2296661"/>
          </a:xfrm>
          <a:prstGeom prst="rect">
            <a:avLst/>
          </a:prstGeom>
          <a:ln w="38100">
            <a:solidFill>
              <a:schemeClr val="accent5">
                <a:lumMod val="50000"/>
              </a:schemeClr>
            </a:solidFill>
          </a:ln>
        </p:spPr>
      </p:pic>
      <p:pic>
        <p:nvPicPr>
          <p:cNvPr id="5" name="Obrázek 4">
            <a:extLst>
              <a:ext uri="{FF2B5EF4-FFF2-40B4-BE49-F238E27FC236}">
                <a16:creationId xmlns:a16="http://schemas.microsoft.com/office/drawing/2014/main" id="{13D344FE-4B15-7EDC-3E38-1D86F7C0A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333" y="2802815"/>
            <a:ext cx="4018333" cy="3895304"/>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7162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9BE69EE-C69C-206F-55CD-93D91BEF9AA3}"/>
              </a:ext>
            </a:extLst>
          </p:cNvPr>
          <p:cNvSpPr txBox="1"/>
          <p:nvPr/>
        </p:nvSpPr>
        <p:spPr>
          <a:xfrm>
            <a:off x="383458" y="3155988"/>
            <a:ext cx="8159652" cy="3323987"/>
          </a:xfrm>
          <a:prstGeom prst="rect">
            <a:avLst/>
          </a:prstGeom>
          <a:noFill/>
        </p:spPr>
        <p:txBody>
          <a:bodyPr wrap="square">
            <a:spAutoFit/>
          </a:bodyPr>
          <a:lstStyle/>
          <a:p>
            <a:pPr>
              <a:spcBef>
                <a:spcPts val="600"/>
              </a:spcBef>
            </a:pPr>
            <a:r>
              <a:rPr lang="es-ES" sz="2000" b="1" dirty="0"/>
              <a:t>Satan velmi dobře ví, že skrze smysly můžeme být vedeni k uctívání Boha nebo k jeho odmítnutí, a tak se snaží získat naši duši skrze ně. Zkoušeli jste se někdy modlit po sledování ak</a:t>
            </a:r>
            <a:r>
              <a:rPr lang="cs-CZ" sz="2000" b="1" dirty="0" err="1"/>
              <a:t>čního</a:t>
            </a:r>
            <a:r>
              <a:rPr lang="cs-CZ" sz="2000" b="1" dirty="0"/>
              <a:t> filmu</a:t>
            </a:r>
            <a:r>
              <a:rPr lang="es-ES" sz="2000" b="1" dirty="0"/>
              <a:t> nebo hororu? Uvidíte, jak těžké bude spojit se s nebem. Hudba používaná ve filmech nás </a:t>
            </a:r>
            <a:r>
              <a:rPr lang="cs-CZ" sz="2000" b="1" dirty="0" err="1"/>
              <a:t>ved</a:t>
            </a:r>
            <a:r>
              <a:rPr lang="es-ES" sz="2000" b="1" dirty="0"/>
              <a:t>e k tomu, abychom zažili strach, napětí nebo smích a tímto způsobem manipulovali </a:t>
            </a:r>
            <a:r>
              <a:rPr lang="cs-CZ" sz="2000" b="1" dirty="0"/>
              <a:t>   </a:t>
            </a:r>
            <a:r>
              <a:rPr lang="es-ES" sz="2000" b="1" dirty="0"/>
              <a:t>s</a:t>
            </a:r>
            <a:r>
              <a:rPr lang="cs-CZ" sz="2000" b="1" dirty="0"/>
              <a:t>e </a:t>
            </a:r>
            <a:r>
              <a:rPr lang="cs-CZ" sz="2000" b="1" dirty="0" err="1"/>
              <a:t>svý</a:t>
            </a:r>
            <a:r>
              <a:rPr lang="es-ES" sz="2000" b="1" dirty="0"/>
              <a:t>mi </a:t>
            </a:r>
            <a:r>
              <a:rPr lang="es-ES" sz="2000" b="1" dirty="0" err="1"/>
              <a:t>emocemi</a:t>
            </a:r>
            <a:r>
              <a:rPr lang="es-ES" sz="2000" b="1" dirty="0"/>
              <a:t>.</a:t>
            </a:r>
          </a:p>
          <a:p>
            <a:pPr>
              <a:spcBef>
                <a:spcPts val="600"/>
              </a:spcBef>
            </a:pPr>
            <a:r>
              <a:rPr lang="es-ES" sz="2000" b="1" dirty="0" err="1"/>
              <a:t>Saulův</a:t>
            </a:r>
            <a:r>
              <a:rPr lang="es-ES" sz="2000" b="1" dirty="0"/>
              <a:t> příběh potvrzuje, že hudba může být využita v náš prospěch. </a:t>
            </a:r>
            <a:r>
              <a:rPr lang="cs-CZ" sz="2000" b="1" dirty="0"/>
              <a:t>          </a:t>
            </a:r>
            <a:r>
              <a:rPr lang="es-ES" sz="2000" b="1" dirty="0"/>
              <a:t>Ve chvílích šílenství mu David hrál na harfu a Saul se tak uklidnil a dal</a:t>
            </a:r>
            <a:r>
              <a:rPr lang="cs-CZ" sz="2000" b="1" dirty="0"/>
              <a:t> se</a:t>
            </a:r>
            <a:r>
              <a:rPr lang="es-ES" sz="2000" b="1" dirty="0"/>
              <a:t> </a:t>
            </a:r>
            <a:r>
              <a:rPr lang="cs-CZ" sz="2000" b="1" dirty="0"/>
              <a:t>   </a:t>
            </a:r>
            <a:r>
              <a:rPr lang="es-ES" sz="2000" b="1" dirty="0"/>
              <a:t>do pořádku (1 Samuelova 16</a:t>
            </a:r>
            <a:r>
              <a:rPr lang="cs-CZ" sz="2000" b="1" dirty="0"/>
              <a:t>,</a:t>
            </a:r>
            <a:r>
              <a:rPr lang="es-ES" sz="2000" b="1" dirty="0"/>
              <a:t>14-23).</a:t>
            </a:r>
          </a:p>
          <a:p>
            <a:pPr>
              <a:spcBef>
                <a:spcPts val="600"/>
              </a:spcBef>
            </a:pPr>
            <a:r>
              <a:rPr lang="es-ES" sz="2000" b="1" dirty="0" err="1"/>
              <a:t>Kéž</a:t>
            </a:r>
            <a:r>
              <a:rPr lang="es-ES" sz="2000" b="1" dirty="0"/>
              <a:t> nám Bůh pomůže rozhodnout se naslouchat tomu, co se Mu líbí. </a:t>
            </a:r>
          </a:p>
        </p:txBody>
      </p:sp>
      <p:pic>
        <p:nvPicPr>
          <p:cNvPr id="5" name="Imagen 4" descr="Imagen que contiene interior, hombre, mujer, tabla&#10;&#10;Descripción generada automáticamente">
            <a:extLst>
              <a:ext uri="{FF2B5EF4-FFF2-40B4-BE49-F238E27FC236}">
                <a16:creationId xmlns:a16="http://schemas.microsoft.com/office/drawing/2014/main" id="{DDB6298E-C510-4B69-BE4D-2F1110F3B8AB}"/>
              </a:ext>
            </a:extLst>
          </p:cNvPr>
          <p:cNvPicPr>
            <a:picLocks noChangeAspect="1"/>
          </p:cNvPicPr>
          <p:nvPr/>
        </p:nvPicPr>
        <p:blipFill rotWithShape="1">
          <a:blip r:embed="rId3">
            <a:extLst>
              <a:ext uri="{28A0092B-C50C-407E-A947-70E740481C1C}">
                <a14:useLocalDpi xmlns:a14="http://schemas.microsoft.com/office/drawing/2010/main" val="0"/>
              </a:ext>
            </a:extLst>
          </a:blip>
          <a:srcRect t="5963"/>
          <a:stretch/>
        </p:blipFill>
        <p:spPr>
          <a:xfrm>
            <a:off x="8740877" y="2831692"/>
            <a:ext cx="3293306" cy="3903462"/>
          </a:xfrm>
          <a:prstGeom prst="roundRect">
            <a:avLst>
              <a:gd name="adj" fmla="val 709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6" name="Picture 2">
            <a:extLst>
              <a:ext uri="{FF2B5EF4-FFF2-40B4-BE49-F238E27FC236}">
                <a16:creationId xmlns:a16="http://schemas.microsoft.com/office/drawing/2014/main" id="{AB6EBA00-7C23-2199-7B0A-EACE7EF78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17" y="192268"/>
            <a:ext cx="2968841" cy="2820628"/>
          </a:xfrm>
          <a:prstGeom prst="roundRect">
            <a:avLst>
              <a:gd name="adj" fmla="val 85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68333A8-C139-80F1-6572-41347DACF495}"/>
              </a:ext>
            </a:extLst>
          </p:cNvPr>
          <p:cNvSpPr txBox="1"/>
          <p:nvPr/>
        </p:nvSpPr>
        <p:spPr>
          <a:xfrm>
            <a:off x="3375774" y="154965"/>
            <a:ext cx="8729140" cy="2631490"/>
          </a:xfrm>
          <a:prstGeom prst="rect">
            <a:avLst/>
          </a:prstGeom>
          <a:noFill/>
        </p:spPr>
        <p:txBody>
          <a:bodyPr wrap="square">
            <a:spAutoFit/>
          </a:bodyPr>
          <a:lstStyle/>
          <a:p>
            <a:pPr>
              <a:spcBef>
                <a:spcPts val="600"/>
              </a:spcBef>
            </a:pPr>
            <a:r>
              <a:rPr lang="es-ES" sz="2000" b="1" dirty="0"/>
              <a:t>Hudba nám může být velkým přínosem, nebo se může stát prvkem, který nepřítel duší používá k manipulaci naší </a:t>
            </a:r>
            <a:r>
              <a:rPr lang="es-ES" sz="2000" b="1" dirty="0" err="1"/>
              <a:t>mysli</a:t>
            </a:r>
            <a:r>
              <a:rPr lang="es-ES" sz="2000" b="1" dirty="0"/>
              <a:t>.</a:t>
            </a:r>
          </a:p>
          <a:p>
            <a:pPr>
              <a:spcBef>
                <a:spcPts val="600"/>
              </a:spcBef>
            </a:pPr>
            <a:r>
              <a:rPr lang="es-ES" sz="2000" b="1" dirty="0"/>
              <a:t>"Hudba je modlou uctívanou mnoha vyznávajícími křesťany, kteří zachovávají sobotu. Satan nic nenamítá proti hudbě, může-li z ní učinit prostředek přístupu </a:t>
            </a:r>
            <a:r>
              <a:rPr lang="cs-CZ" sz="2000" b="1" dirty="0"/>
              <a:t>  </a:t>
            </a:r>
            <a:r>
              <a:rPr lang="es-ES" sz="2000" b="1" dirty="0"/>
              <a:t>k mysli mladých lidí. Cokoli odlišuje Boží mysl a zabírá čas, který by měl být věnován Jeho službě, bude vyhovovat Jeho záměru. Když dovol</a:t>
            </a:r>
            <a:r>
              <a:rPr lang="cs-CZ" sz="2000" b="1" dirty="0" err="1"/>
              <a:t>íme</a:t>
            </a:r>
            <a:r>
              <a:rPr lang="es-ES" sz="2000" b="1" dirty="0"/>
              <a:t>, aby zaujala místo zbožnosti a modlitby, je to strašné prokletí" </a:t>
            </a:r>
            <a:r>
              <a:rPr lang="cs-CZ" sz="2000" b="1" dirty="0"/>
              <a:t>                                         </a:t>
            </a:r>
            <a:r>
              <a:rPr lang="es-ES" sz="2000" b="1" dirty="0"/>
              <a:t>(Poselství pro ml</a:t>
            </a:r>
            <a:r>
              <a:rPr lang="cs-CZ" sz="2000" b="1" dirty="0"/>
              <a:t>á</a:t>
            </a:r>
            <a:r>
              <a:rPr lang="es-ES" sz="2000" b="1" dirty="0"/>
              <a:t>d</a:t>
            </a:r>
            <a:r>
              <a:rPr lang="cs-CZ" sz="2000" b="1" dirty="0" err="1"/>
              <a:t>ež</a:t>
            </a:r>
            <a:r>
              <a:rPr lang="es-ES" sz="2000" b="1" dirty="0"/>
              <a:t>, oddíl 9, str. 209). </a:t>
            </a:r>
          </a:p>
        </p:txBody>
      </p:sp>
    </p:spTree>
    <p:extLst>
      <p:ext uri="{BB962C8B-B14F-4D97-AF65-F5344CB8AC3E}">
        <p14:creationId xmlns:p14="http://schemas.microsoft.com/office/powerpoint/2010/main" val="181584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left)">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2282</TotalTime>
  <Words>2890</Words>
  <Application>Microsoft Office PowerPoint</Application>
  <PresentationFormat>Panorámica</PresentationFormat>
  <Paragraphs>76</Paragraphs>
  <Slides>23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223</cp:revision>
  <dcterms:created xsi:type="dcterms:W3CDTF">2022-09-10T15:49:21Z</dcterms:created>
  <dcterms:modified xsi:type="dcterms:W3CDTF">2022-12-30T17:37:02Z</dcterms:modified>
</cp:coreProperties>
</file>