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81" r:id="rId3"/>
    <p:sldId id="262" r:id="rId4"/>
    <p:sldId id="263" r:id="rId5"/>
    <p:sldId id="260" r:id="rId6"/>
    <p:sldId id="266" r:id="rId7"/>
    <p:sldId id="265" r:id="rId8"/>
    <p:sldId id="261" r:id="rId9"/>
    <p:sldId id="267" r:id="rId10"/>
    <p:sldId id="268" r:id="rId11"/>
    <p:sldId id="269" r:id="rId12"/>
    <p:sldId id="271" r:id="rId13"/>
    <p:sldId id="270" r:id="rId14"/>
    <p:sldId id="272" r:id="rId15"/>
    <p:sldId id="276" r:id="rId16"/>
    <p:sldId id="274" r:id="rId17"/>
    <p:sldId id="282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rdinal Alternate" panose="02000505020000020003" pitchFamily="2" charset="0"/>
      <p:regular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FB7"/>
    <a:srgbClr val="D6B89E"/>
    <a:srgbClr val="C58E00"/>
    <a:srgbClr val="AB7B00"/>
    <a:srgbClr val="00BF89"/>
    <a:srgbClr val="0079D8"/>
    <a:srgbClr val="3427B4"/>
    <a:srgbClr val="8F35E7"/>
    <a:srgbClr val="A029BB"/>
    <a:srgbClr val="C02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FBD751-55AC-57B1-53A9-CFE3DA500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7DE76F-F777-0552-486C-7C27B107A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A7F993-2BC6-D012-3FCB-4479D66A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F80F65-E43D-BD60-4C8D-5E26F2FE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F17927-7334-1C14-ADE9-0C773779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35F09-CAA2-D8D6-3935-B74CA2CF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29848A-24C6-9CFA-8C03-4589B5AA6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A6F5DF-F397-2607-16CE-2E80558C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AA4E-2711-37C8-B6E7-BB8070035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EF426E-794B-2302-89B3-5ADA797F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8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993AE8-5C5F-56E2-8112-758F6F11F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BD2B06-2788-1929-40D5-7E45C5694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1A083-0018-C874-0B21-D5D64D245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6ED8E5-6AC4-CAD5-BB91-B1834D8B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0EB44-F1D2-F10D-BE5F-9A4C2E05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C9A58-9CED-8AA6-AB03-EE153E03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46B7-6DFB-B736-1624-FC295CA8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493106-6FF2-E46B-DBF4-C0EE3B79E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03D53-A758-8A56-892F-E606DBA7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48054-2C93-EDE3-A527-4B91916D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DFD7-C226-C05F-D8A5-D601F4BA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A05142-176E-411F-CC50-E63A5F88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D04CD4-EB4E-8D68-DE6E-8D89492E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B31746-0611-FF97-0CE6-684A314A7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73C96C-568F-D571-AAE8-F9548F6D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1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BBF8AF-F21C-DE5A-2A78-A8DBDBF76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DFB12F-C57C-E0AF-00B3-ADE8A53AAC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437928-29C4-40CE-0F03-C19E2A73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7CCE63-7071-71CF-D032-BE6C1845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C2A181-4289-A74A-B56D-6F58A083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754959-C98B-7CDC-6E21-50EB46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84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4152D-0CB5-E563-17C5-68ABAD9E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E20DE0-E335-471E-CCB2-C767980A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05C5BE-88B9-7FFA-8690-76930CB5F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708A34-BDE6-7D1C-B0D4-46B29613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E0DF43-AD6C-8FD8-16FB-8CC611DA6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5C6E003-A5B7-2A9F-4902-A0DEA6EB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85ADB94-C4A5-FBD2-81FD-D6032667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44880D-71F6-969D-6BC0-3F4E2477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9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7949-6063-7462-52F4-3A4745A6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BB2D86-9642-211D-5411-6CE9F41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60CA98-FB21-C3F9-9588-6A7D232E0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95173A1-6F9E-03E4-B4FB-B75B4070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35175E2-9BD9-3CB9-B623-278ADF77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622FEB-AC06-DAF5-25BA-A3A0204B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360B34-ED20-C921-55C4-8121B347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4307B-C368-5332-8979-CFAA15339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16780-1609-5F93-B954-CA2EB500E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8FBB36-2B59-FA84-45E5-764C4D77B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A97ECC-F275-36DB-1EF7-AEA43087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0DE1B3-EDD3-74FF-D8F2-586E56C8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161D64-A2AC-F193-0C4E-8D761D7F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1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33BD7-6049-CC0F-470B-8BF7010D3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53421-5FBF-97AF-3F5B-AFF070E5D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DC7D6-3AAC-30DA-C5E0-125B1D7EE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15A829-0B26-7C4A-17C6-09B4417E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03CD64-B06F-B845-4142-2BBE352E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D17D8-A56E-CD8E-43EB-4C54909D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2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CE6147-2708-974B-EEBF-B2675F9E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55AEE9-5240-A5B8-8B63-E569508D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9A8263-D1BD-8287-0A89-2315025AE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609D7-9E43-4197-A111-037858FE857C}" type="datetimeFigureOut">
              <a:rPr lang="es-ES" smtClean="0"/>
              <a:t>06/01/2023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2FE5BB-2E0A-D2B0-048D-A57F185F4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319C97-423B-6CD0-E9A0-A3CCDA995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4A8F7-971F-4B25-8742-5E684D5B65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3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7C00A7-7614-8450-FB3D-2B9A86AA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" t="14209" r="-3429" b="10979"/>
          <a:stretch/>
        </p:blipFill>
        <p:spPr>
          <a:xfrm>
            <a:off x="19" y="10"/>
            <a:ext cx="6334105" cy="6857990"/>
          </a:xfrm>
          <a:prstGeom prst="rect">
            <a:avLst/>
          </a:prstGeom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DEAC00D-4464-D190-231A-CDFFB318D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9" t="10352" r="2429" b="10352"/>
          <a:stretch/>
        </p:blipFill>
        <p:spPr>
          <a:xfrm flipH="1"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CB65122-824A-952C-B4D7-9D1441E8814B}"/>
              </a:ext>
            </a:extLst>
          </p:cNvPr>
          <p:cNvSpPr txBox="1"/>
          <p:nvPr/>
        </p:nvSpPr>
        <p:spPr>
          <a:xfrm>
            <a:off x="4041527" y="2685354"/>
            <a:ext cx="4276117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Mo</a:t>
            </a:r>
            <a:r>
              <a:rPr lang="cs-CZ" sz="5000" b="1" kern="1200" spc="50" dirty="0" err="1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jžíš</a:t>
            </a: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 </a:t>
            </a:r>
            <a:r>
              <a:rPr lang="cs-CZ" sz="5000" b="1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a</a:t>
            </a: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 Jo</a:t>
            </a:r>
            <a:r>
              <a:rPr lang="cs-CZ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z</a:t>
            </a:r>
            <a:r>
              <a:rPr lang="en-US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u</a:t>
            </a:r>
            <a:r>
              <a:rPr lang="cs-CZ" sz="5000" b="1" kern="1200" spc="50" dirty="0">
                <a:ln w="952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2">
                      <a:lumMod val="75000"/>
                      <a:alpha val="75000"/>
                    </a:schemeClr>
                  </a:glow>
                </a:effectLst>
                <a:latin typeface="Cardinal Alternate" panose="02000505020000020003" pitchFamily="2" charset="0"/>
                <a:ea typeface="+mj-ea"/>
                <a:cs typeface="+mj-cs"/>
              </a:rPr>
              <a:t>e</a:t>
            </a:r>
            <a:endParaRPr lang="en-US" sz="5000" b="1" kern="1200" spc="50" dirty="0">
              <a:ln w="952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2">
                    <a:lumMod val="75000"/>
                    <a:alpha val="75000"/>
                  </a:schemeClr>
                </a:glow>
              </a:effectLst>
              <a:latin typeface="Cardinal Alternate" panose="02000505020000020003" pitchFamily="2" charset="0"/>
              <a:ea typeface="+mj-ea"/>
              <a:cs typeface="+mj-cs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4F9F8A7-1A04-D511-FDE6-B02CF911E38F}"/>
              </a:ext>
            </a:extLst>
          </p:cNvPr>
          <p:cNvSpPr txBox="1"/>
          <p:nvPr/>
        </p:nvSpPr>
        <p:spPr>
          <a:xfrm>
            <a:off x="5361570" y="115554"/>
            <a:ext cx="1822710" cy="295465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„Hospodin dělá věci veliké a </a:t>
            </a:r>
            <a:r>
              <a:rPr lang="cs-CZ" sz="2400" b="1" dirty="0" err="1">
                <a:solidFill>
                  <a:schemeClr val="tx1"/>
                </a:solidFill>
              </a:rPr>
              <a:t>nevyzpyta-telné</a:t>
            </a:r>
            <a:r>
              <a:rPr lang="cs-CZ" sz="2400" b="1" dirty="0">
                <a:solidFill>
                  <a:schemeClr val="tx1"/>
                </a:solidFill>
              </a:rPr>
              <a:t>, nesčíslné divy“</a:t>
            </a:r>
            <a:r>
              <a:rPr lang="es-E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(J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ó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b 5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</a:rPr>
              <a:t>9)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72DB02-7C11-F8BF-B7CC-BBAE02524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63" y="3838576"/>
            <a:ext cx="5257797" cy="2955179"/>
          </a:xfrm>
          <a:prstGeom prst="snip2DiagRect">
            <a:avLst>
              <a:gd name="adj1" fmla="val 12051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BF2C1A75-3FF3-C3E6-A20A-9D23615A46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8"/>
          <a:stretch/>
        </p:blipFill>
        <p:spPr>
          <a:xfrm>
            <a:off x="29932" y="65316"/>
            <a:ext cx="5257797" cy="23404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D57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6B337DA-E040-FBD3-0BC0-89B84FB39CD4}"/>
              </a:ext>
            </a:extLst>
          </p:cNvPr>
          <p:cNvSpPr txBox="1">
            <a:spLocks/>
          </p:cNvSpPr>
          <p:nvPr/>
        </p:nvSpPr>
        <p:spPr>
          <a:xfrm>
            <a:off x="1939" y="2522265"/>
            <a:ext cx="5257799" cy="913515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cs-CZ" dirty="0"/>
              <a:t>„Mojžíš řekl lidu: ´Nebojte se! Vydržte a uvidíte, jak vás dnes Hospodin zachrání. Jak vidíte Egypťany dnes, tak je už nikdy neuvidíte´</a:t>
            </a:r>
            <a:r>
              <a:rPr lang="es-ES" dirty="0"/>
              <a:t>” </a:t>
            </a:r>
            <a:r>
              <a:rPr lang="cs-CZ" dirty="0"/>
              <a:t>2. Mojžíšova</a:t>
            </a:r>
            <a:r>
              <a:rPr lang="es-ES" dirty="0"/>
              <a:t> 14</a:t>
            </a:r>
            <a:r>
              <a:rPr lang="cs-CZ" dirty="0"/>
              <a:t>,</a:t>
            </a:r>
            <a:r>
              <a:rPr lang="es-ES" dirty="0"/>
              <a:t>13</a:t>
            </a:r>
          </a:p>
        </p:txBody>
      </p:sp>
      <p:pic>
        <p:nvPicPr>
          <p:cNvPr id="14" name="Imagen 1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90E851-7AFB-1F3D-9F57-5C5317E56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91" y="141027"/>
            <a:ext cx="4914122" cy="6624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A9D1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519DE80-F0AD-1858-3340-E7683096573F}"/>
              </a:ext>
            </a:extLst>
          </p:cNvPr>
          <p:cNvSpPr txBox="1"/>
          <p:nvPr/>
        </p:nvSpPr>
        <p:spPr>
          <a:xfrm>
            <a:off x="5589470" y="3585121"/>
            <a:ext cx="1377596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Jozue pak vyzval lid“ ´Posvěťte se, neboť Hospodin zítra mezi vámi učiní </a:t>
            </a:r>
            <a:r>
              <a:rPr lang="cs-CZ" dirty="0" err="1"/>
              <a:t>podivuhod-né</a:t>
            </a:r>
            <a:r>
              <a:rPr lang="cs-CZ" dirty="0"/>
              <a:t> věci´</a:t>
            </a:r>
            <a:r>
              <a:rPr lang="es-ES" dirty="0"/>
              <a:t>”</a:t>
            </a:r>
            <a:br>
              <a:rPr lang="es-ES" dirty="0"/>
            </a:br>
            <a:r>
              <a:rPr lang="es-ES" dirty="0"/>
              <a:t>Jo</a:t>
            </a:r>
            <a:r>
              <a:rPr lang="cs-CZ" dirty="0"/>
              <a:t>z</a:t>
            </a:r>
            <a:r>
              <a:rPr lang="es-ES" dirty="0"/>
              <a:t>u</a:t>
            </a:r>
            <a:r>
              <a:rPr lang="cs-CZ" dirty="0"/>
              <a:t>e</a:t>
            </a:r>
            <a:r>
              <a:rPr lang="es-ES" dirty="0"/>
              <a:t> 3</a:t>
            </a:r>
            <a:r>
              <a:rPr lang="cs-CZ" dirty="0"/>
              <a:t>,</a:t>
            </a:r>
            <a:r>
              <a:rPr lang="es-E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898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984A93C-3321-EB36-1051-9CB2B1D12150}"/>
              </a:ext>
            </a:extLst>
          </p:cNvPr>
          <p:cNvSpPr txBox="1"/>
          <p:nvPr/>
        </p:nvSpPr>
        <p:spPr>
          <a:xfrm>
            <a:off x="5913840" y="197970"/>
            <a:ext cx="2546768" cy="2246769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tx1"/>
                </a:solidFill>
              </a:rPr>
              <a:t>Tuto událost </a:t>
            </a:r>
            <a:r>
              <a:rPr lang="cs-CZ" sz="2800" b="1" dirty="0">
                <a:solidFill>
                  <a:schemeClr val="tx1"/>
                </a:solidFill>
              </a:rPr>
              <a:t>si </a:t>
            </a:r>
            <a:r>
              <a:rPr lang="es-ES" sz="2800" b="1" dirty="0">
                <a:solidFill>
                  <a:schemeClr val="tx1"/>
                </a:solidFill>
              </a:rPr>
              <a:t>připomněli písní </a:t>
            </a:r>
            <a:r>
              <a:rPr lang="cs-CZ" sz="2800" b="1" dirty="0">
                <a:solidFill>
                  <a:schemeClr val="tx1"/>
                </a:solidFill>
              </a:rPr>
              <a:t>                  </a:t>
            </a:r>
            <a:r>
              <a:rPr lang="es-ES" sz="2800" b="1" dirty="0">
                <a:solidFill>
                  <a:schemeClr val="tx1"/>
                </a:solidFill>
              </a:rPr>
              <a:t>a pom</a:t>
            </a:r>
            <a:r>
              <a:rPr lang="cs-CZ" sz="2800" b="1" dirty="0" err="1">
                <a:solidFill>
                  <a:schemeClr val="tx1"/>
                </a:solidFill>
              </a:rPr>
              <a:t>ět</a:t>
            </a:r>
            <a:r>
              <a:rPr lang="es-ES" sz="2800" b="1" dirty="0">
                <a:solidFill>
                  <a:schemeClr val="tx1"/>
                </a:solidFill>
              </a:rPr>
              <a:t>n</a:t>
            </a:r>
            <a:r>
              <a:rPr lang="cs-CZ" sz="2800" b="1" dirty="0">
                <a:solidFill>
                  <a:schemeClr val="tx1"/>
                </a:solidFill>
              </a:rPr>
              <a:t>ý</a:t>
            </a:r>
            <a:r>
              <a:rPr lang="es-ES" sz="2800" b="1" dirty="0">
                <a:solidFill>
                  <a:schemeClr val="tx1"/>
                </a:solidFill>
              </a:rPr>
              <a:t>m</a:t>
            </a:r>
            <a:r>
              <a:rPr lang="cs-CZ" sz="2800" b="1" dirty="0">
                <a:solidFill>
                  <a:schemeClr val="tx1"/>
                </a:solidFill>
              </a:rPr>
              <a:t>i kameny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BF7916B-5817-1D93-353A-DEA3829B7318}"/>
              </a:ext>
            </a:extLst>
          </p:cNvPr>
          <p:cNvSpPr txBox="1">
            <a:spLocks/>
          </p:cNvSpPr>
          <p:nvPr/>
        </p:nvSpPr>
        <p:spPr>
          <a:xfrm>
            <a:off x="101860" y="4882993"/>
            <a:ext cx="5641516" cy="1744511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Tehdy zpíval Mojžíš a synové Izraele Hospodinu tuto píseň. Vyznávali: ´Hospodinu chci zpívat, neboť se slavně vyvýšil, smetl do moře koně i s jezdcem. Hospodin je má záštita a píseň, stal se mou spásou. On je můj Bůh, a já ho velebím, Bůh mého otce, a já ho vyvyšuji´</a:t>
            </a:r>
            <a:r>
              <a:rPr lang="es-ES" dirty="0"/>
              <a:t>” </a:t>
            </a:r>
            <a:r>
              <a:rPr lang="cs-CZ" dirty="0"/>
              <a:t>                         2. Mojžíšova</a:t>
            </a:r>
            <a:r>
              <a:rPr lang="es-ES" dirty="0"/>
              <a:t> 15</a:t>
            </a:r>
            <a:r>
              <a:rPr lang="cs-CZ" dirty="0"/>
              <a:t>,</a:t>
            </a:r>
            <a:r>
              <a:rPr lang="es-ES" dirty="0"/>
              <a:t>1</a:t>
            </a:r>
            <a:r>
              <a:rPr lang="cs-CZ" dirty="0"/>
              <a:t>.</a:t>
            </a:r>
            <a:r>
              <a:rPr lang="es-ES" dirty="0"/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E991DE-9EAB-1A1C-E3F3-F710FF0F3C54}"/>
              </a:ext>
            </a:extLst>
          </p:cNvPr>
          <p:cNvSpPr txBox="1"/>
          <p:nvPr/>
        </p:nvSpPr>
        <p:spPr>
          <a:xfrm>
            <a:off x="5961965" y="4739587"/>
            <a:ext cx="6143410" cy="1754326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To bude mezi vámi na znamení. Až se v budoucnu budou vaši synové vyptávat: ´Čím jsou pro vás tyto kameny?´,</a:t>
            </a:r>
          </a:p>
          <a:p>
            <a:r>
              <a:rPr lang="cs-CZ" dirty="0"/>
              <a:t>odpovíte jim: ´Vody Jordánu se rozestoupily před schránou Hospodinovy smlouvy; když procházela Jordánem, vody Jordánu se rozestoupily.´ Tyto kameny budou Izraelcům pamětným znamením navěky</a:t>
            </a:r>
            <a:r>
              <a:rPr lang="es-ES" dirty="0"/>
              <a:t>” Jo</a:t>
            </a:r>
            <a:r>
              <a:rPr lang="cs-CZ" dirty="0"/>
              <a:t>z</a:t>
            </a:r>
            <a:r>
              <a:rPr lang="es-ES" dirty="0"/>
              <a:t>u</a:t>
            </a:r>
            <a:r>
              <a:rPr lang="cs-CZ" dirty="0"/>
              <a:t>e</a:t>
            </a:r>
            <a:r>
              <a:rPr lang="es-ES" dirty="0"/>
              <a:t> 4</a:t>
            </a:r>
            <a:r>
              <a:rPr lang="cs-CZ" dirty="0"/>
              <a:t>,</a:t>
            </a:r>
            <a:r>
              <a:rPr lang="es-ES" dirty="0"/>
              <a:t>6</a:t>
            </a:r>
            <a:r>
              <a:rPr lang="cs-CZ" dirty="0"/>
              <a:t>.</a:t>
            </a:r>
            <a:r>
              <a:rPr lang="es-ES" dirty="0"/>
              <a:t>7</a:t>
            </a:r>
          </a:p>
        </p:txBody>
      </p:sp>
      <p:pic>
        <p:nvPicPr>
          <p:cNvPr id="10" name="Imagen 9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CE274D0C-6EF8-3608-E6C3-6E282242D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8" y="179271"/>
            <a:ext cx="5686601" cy="441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57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F8E1F63A-D5FA-C908-009F-25A6909B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324"/>
          <a:stretch/>
        </p:blipFill>
        <p:spPr>
          <a:xfrm>
            <a:off x="7171013" y="2635852"/>
            <a:ext cx="3561347" cy="1988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video juego&#10;&#10;Descripción generada automáticamente con confianza baja">
            <a:extLst>
              <a:ext uri="{FF2B5EF4-FFF2-40B4-BE49-F238E27FC236}">
                <a16:creationId xmlns:a16="http://schemas.microsoft.com/office/drawing/2014/main" id="{D14564D8-8A56-B964-DEF9-3BEF6DD5C5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>
            <a:off x="8633859" y="100505"/>
            <a:ext cx="3457593" cy="2376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9D18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09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6D081A-C7E1-B8DB-A6F9-78985D6C0ACB}"/>
              </a:ext>
            </a:extLst>
          </p:cNvPr>
          <p:cNvSpPr txBox="1"/>
          <p:nvPr/>
        </p:nvSpPr>
        <p:spPr>
          <a:xfrm>
            <a:off x="6263199" y="731882"/>
            <a:ext cx="5817326" cy="59632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563" indent="-182563"/>
            <a:r>
              <a:rPr lang="es-ES" sz="2200" b="1" dirty="0">
                <a:solidFill>
                  <a:srgbClr val="C58E00"/>
                </a:solidFill>
              </a:rPr>
              <a:t>Bůh se každému představuje podle jeho potřeb</a:t>
            </a:r>
            <a:br>
              <a:rPr lang="es-ES" sz="2000" b="1" dirty="0">
                <a:solidFill>
                  <a:srgbClr val="C58E00"/>
                </a:solidFill>
              </a:rPr>
            </a:br>
            <a:r>
              <a:rPr lang="es-ES" b="1" dirty="0"/>
              <a:t>(např</a:t>
            </a:r>
            <a:r>
              <a:rPr lang="cs-CZ" b="1" dirty="0" err="1"/>
              <a:t>íklad</a:t>
            </a:r>
            <a:r>
              <a:rPr lang="es-ES" b="1" dirty="0"/>
              <a:t> Jozu</a:t>
            </a:r>
            <a:r>
              <a:rPr lang="cs-CZ" b="1" dirty="0" err="1"/>
              <a:t>ovi</a:t>
            </a:r>
            <a:r>
              <a:rPr lang="es-ES" b="1" dirty="0"/>
              <a:t> jako válečník, který se chyst</a:t>
            </a:r>
            <a:r>
              <a:rPr lang="cs-CZ" b="1" dirty="0"/>
              <a:t>á</a:t>
            </a:r>
            <a:r>
              <a:rPr lang="es-ES" b="1" dirty="0"/>
              <a:t> zvítězit) </a:t>
            </a:r>
            <a:endParaRPr lang="es-ES" sz="2000" b="1" dirty="0"/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>
                <a:solidFill>
                  <a:srgbClr val="00BF89"/>
                </a:solidFill>
              </a:rPr>
              <a:t>Ukazuje nám svou svatost, svůj charakter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>
                <a:solidFill>
                  <a:srgbClr val="0079D8"/>
                </a:solidFill>
              </a:rPr>
              <a:t>Dává </a:t>
            </a:r>
            <a:r>
              <a:rPr lang="es-ES" sz="2200" b="1" dirty="0" err="1">
                <a:solidFill>
                  <a:srgbClr val="0079D8"/>
                </a:solidFill>
              </a:rPr>
              <a:t>nám</a:t>
            </a:r>
            <a:r>
              <a:rPr lang="es-ES" sz="2200" b="1" dirty="0">
                <a:solidFill>
                  <a:srgbClr val="0079D8"/>
                </a:solidFill>
              </a:rPr>
              <a:t> </a:t>
            </a:r>
            <a:r>
              <a:rPr lang="es-ES" sz="2200" b="1" dirty="0" err="1">
                <a:solidFill>
                  <a:srgbClr val="0079D8"/>
                </a:solidFill>
              </a:rPr>
              <a:t>poslání</a:t>
            </a:r>
            <a:endParaRPr lang="es-ES" sz="2200" b="1" dirty="0">
              <a:solidFill>
                <a:srgbClr val="0079D8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cs-CZ" sz="2200" b="1" dirty="0">
                <a:solidFill>
                  <a:srgbClr val="3427B4"/>
                </a:solidFill>
              </a:rPr>
              <a:t>Zas</a:t>
            </a:r>
            <a:r>
              <a:rPr lang="pt-BR" sz="2200" b="1" dirty="0">
                <a:solidFill>
                  <a:srgbClr val="3427B4"/>
                </a:solidFill>
              </a:rPr>
              <a:t>libuje nám, že bude s námi</a:t>
            </a:r>
            <a:r>
              <a:rPr lang="es-ES" sz="2200" b="1" dirty="0">
                <a:solidFill>
                  <a:srgbClr val="3427B4"/>
                </a:solidFill>
              </a:rPr>
              <a:t>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>
                <a:solidFill>
                  <a:srgbClr val="8F35E7"/>
                </a:solidFill>
              </a:rPr>
              <a:t>Žádá nás, abychom obřezali své srdce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>
                <a:solidFill>
                  <a:srgbClr val="A029BB"/>
                </a:solidFill>
              </a:rPr>
              <a:t>Přijímáme Ježíšovu </a:t>
            </a:r>
            <a:r>
              <a:rPr lang="es-ES" sz="2200" b="1" dirty="0" err="1">
                <a:solidFill>
                  <a:srgbClr val="A029BB"/>
                </a:solidFill>
              </a:rPr>
              <a:t>smírnou</a:t>
            </a:r>
            <a:r>
              <a:rPr lang="es-ES" sz="2200" b="1" dirty="0">
                <a:solidFill>
                  <a:srgbClr val="A029BB"/>
                </a:solidFill>
              </a:rPr>
              <a:t> </a:t>
            </a:r>
            <a:r>
              <a:rPr lang="es-ES" sz="2200" b="1" dirty="0" err="1">
                <a:solidFill>
                  <a:srgbClr val="A029BB"/>
                </a:solidFill>
              </a:rPr>
              <a:t>oběť</a:t>
            </a:r>
            <a:endParaRPr lang="es-ES" sz="2200" b="1" dirty="0">
              <a:solidFill>
                <a:srgbClr val="A029BB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 err="1">
                <a:solidFill>
                  <a:srgbClr val="C02394"/>
                </a:solidFill>
              </a:rPr>
              <a:t>Vírou</a:t>
            </a:r>
            <a:r>
              <a:rPr lang="es-ES" sz="2200" b="1" dirty="0">
                <a:solidFill>
                  <a:srgbClr val="C02394"/>
                </a:solidFill>
              </a:rPr>
              <a:t> kráčíme </a:t>
            </a:r>
            <a:r>
              <a:rPr lang="cs-CZ" sz="2200" b="1" dirty="0">
                <a:solidFill>
                  <a:srgbClr val="C02394"/>
                </a:solidFill>
              </a:rPr>
              <a:t>v</a:t>
            </a:r>
            <a:r>
              <a:rPr lang="es-ES" sz="2200" b="1" dirty="0">
                <a:solidFill>
                  <a:srgbClr val="C02394"/>
                </a:solidFill>
              </a:rPr>
              <a:t>před </a:t>
            </a: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>
                <a:solidFill>
                  <a:srgbClr val="D42974"/>
                </a:solidFill>
              </a:rPr>
              <a:t>D</a:t>
            </a:r>
            <a:r>
              <a:rPr lang="cs-CZ" sz="2200" b="1" dirty="0" err="1">
                <a:solidFill>
                  <a:srgbClr val="D42974"/>
                </a:solidFill>
              </a:rPr>
              <a:t>ělá</a:t>
            </a:r>
            <a:r>
              <a:rPr lang="cs-CZ" sz="2200" b="1" dirty="0">
                <a:solidFill>
                  <a:srgbClr val="D42974"/>
                </a:solidFill>
              </a:rPr>
              <a:t> zázraky</a:t>
            </a:r>
            <a:endParaRPr lang="es-ES" sz="2200" b="1" dirty="0">
              <a:solidFill>
                <a:srgbClr val="D42974"/>
              </a:solidFill>
            </a:endParaRPr>
          </a:p>
          <a:p>
            <a:pPr>
              <a:lnSpc>
                <a:spcPts val="4000"/>
              </a:lnSpc>
              <a:spcBef>
                <a:spcPts val="600"/>
              </a:spcBef>
            </a:pPr>
            <a:r>
              <a:rPr lang="es-ES" sz="2200" b="1" dirty="0">
                <a:solidFill>
                  <a:srgbClr val="D4294B"/>
                </a:solidFill>
              </a:rPr>
              <a:t>Chválíme ho
</a:t>
            </a:r>
          </a:p>
        </p:txBody>
      </p:sp>
      <p:pic>
        <p:nvPicPr>
          <p:cNvPr id="8" name="Imagen 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7A5BF2-2117-6CAD-FC87-BED11BC9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" y="113897"/>
            <a:ext cx="5172892" cy="6654481"/>
          </a:xfrm>
          <a:prstGeom prst="ellipse">
            <a:avLst/>
          </a:prstGeom>
          <a:ln w="63500" cap="rnd">
            <a:solidFill>
              <a:srgbClr val="E8CFB7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7EC0B7-5611-37EA-9752-5B6AA2973F5B}"/>
              </a:ext>
            </a:extLst>
          </p:cNvPr>
          <p:cNvSpPr txBox="1"/>
          <p:nvPr/>
        </p:nvSpPr>
        <p:spPr>
          <a:xfrm>
            <a:off x="4343400" y="6211669"/>
            <a:ext cx="784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/>
              <a:t>Uvidíme další podobnosti mezi těmito dvěma postavami a to, jak spolu s lidem Izraele měli možnost rozhodnout </a:t>
            </a:r>
            <a:r>
              <a:rPr lang="cs-CZ" b="1" dirty="0"/>
              <a:t>zda</a:t>
            </a:r>
            <a:r>
              <a:rPr lang="es-ES" b="1" dirty="0"/>
              <a:t> věřit nebo nevěřit.
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6A3D453-DA69-BAAA-FB64-83C522827352}"/>
              </a:ext>
            </a:extLst>
          </p:cNvPr>
          <p:cNvSpPr txBox="1"/>
          <p:nvPr/>
        </p:nvSpPr>
        <p:spPr>
          <a:xfrm>
            <a:off x="4955177" y="52064"/>
            <a:ext cx="6853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JAK S NÁMI BŮH PRACUJE DNES?</a:t>
            </a:r>
            <a:endParaRPr lang="es-ES" sz="2800" b="1" dirty="0"/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9274EC61-6A9D-3137-7594-A7FA3DA87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3" y="761909"/>
            <a:ext cx="490106" cy="422366"/>
          </a:xfrm>
          <a:prstGeom prst="rect">
            <a:avLst/>
          </a:prstGeom>
        </p:spPr>
      </p:pic>
      <p:pic>
        <p:nvPicPr>
          <p:cNvPr id="6" name="Imagen 5" descr="Forma, Círculo&#10;&#10;Descripción generada automáticamente">
            <a:extLst>
              <a:ext uri="{FF2B5EF4-FFF2-40B4-BE49-F238E27FC236}">
                <a16:creationId xmlns:a16="http://schemas.microsoft.com/office/drawing/2014/main" id="{BFB95D9A-842D-E792-3DE3-240585508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69" y="5653076"/>
            <a:ext cx="490330" cy="422366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819B40FA-816F-6A1D-6BE7-62651921E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11" y="5066474"/>
            <a:ext cx="490330" cy="422366"/>
          </a:xfrm>
          <a:prstGeom prst="rect">
            <a:avLst/>
          </a:prstGeom>
        </p:spPr>
      </p:pic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A53F9A99-C312-E0A3-CAEB-D2390C539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23" y="4479869"/>
            <a:ext cx="490106" cy="422366"/>
          </a:xfrm>
          <a:prstGeom prst="rect">
            <a:avLst/>
          </a:prstGeom>
        </p:spPr>
      </p:pic>
      <p:pic>
        <p:nvPicPr>
          <p:cNvPr id="11" name="Imagen 10" descr="Forma, Círculo&#10;&#10;Descripción generada automáticamente">
            <a:extLst>
              <a:ext uri="{FF2B5EF4-FFF2-40B4-BE49-F238E27FC236}">
                <a16:creationId xmlns:a16="http://schemas.microsoft.com/office/drawing/2014/main" id="{7C741BB7-DB11-DC68-ADC4-B1C57310DB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3893264"/>
            <a:ext cx="489846" cy="422366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FA493714-B094-4958-1077-BE89D8E94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41" y="3306659"/>
            <a:ext cx="490070" cy="422366"/>
          </a:xfrm>
          <a:prstGeom prst="rect">
            <a:avLst/>
          </a:prstGeom>
        </p:spPr>
      </p:pic>
      <p:pic>
        <p:nvPicPr>
          <p:cNvPr id="14" name="Imagen 13" descr="Forma, Círculo&#10;&#10;Descripción generada automáticamente">
            <a:extLst>
              <a:ext uri="{FF2B5EF4-FFF2-40B4-BE49-F238E27FC236}">
                <a16:creationId xmlns:a16="http://schemas.microsoft.com/office/drawing/2014/main" id="{78F21CB7-14D6-227F-D73B-28C53DE22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41" y="2720054"/>
            <a:ext cx="490070" cy="422366"/>
          </a:xfrm>
          <a:prstGeom prst="rect">
            <a:avLst/>
          </a:prstGeom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E4BFD13B-5729-1B62-5DF4-6361BBC70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2133449"/>
            <a:ext cx="489846" cy="422366"/>
          </a:xfrm>
          <a:prstGeom prst="rect">
            <a:avLst/>
          </a:prstGeom>
        </p:spPr>
      </p:pic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50CB958C-F924-5BAC-EE5D-FC6D79C667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53" y="1546844"/>
            <a:ext cx="489846" cy="4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decel="500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30AB3EB-8529-73B4-35C7-DD4835CB8394}"/>
              </a:ext>
            </a:extLst>
          </p:cNvPr>
          <p:cNvSpPr txBox="1"/>
          <p:nvPr/>
        </p:nvSpPr>
        <p:spPr>
          <a:xfrm>
            <a:off x="4777273" y="446118"/>
            <a:ext cx="3090080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Mana, </a:t>
            </a:r>
            <a:r>
              <a:rPr lang="es-ES" sz="2400" b="1" dirty="0" err="1">
                <a:solidFill>
                  <a:schemeClr val="tx1"/>
                </a:solidFill>
              </a:rPr>
              <a:t>chléb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nebes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 descr="Una caricatura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47BCB865-8616-CDBF-4958-073342E8C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2" y="1732548"/>
            <a:ext cx="10119936" cy="5059969"/>
          </a:xfrm>
          <a:prstGeom prst="rect">
            <a:avLst/>
          </a:prstGeom>
          <a:ln w="57150">
            <a:gradFill>
              <a:gsLst>
                <a:gs pos="16000">
                  <a:srgbClr val="FFD57F"/>
                </a:gs>
                <a:gs pos="52000">
                  <a:srgbClr val="A9D18E"/>
                </a:gs>
                <a:gs pos="51000">
                  <a:srgbClr val="FFD57F"/>
                </a:gs>
                <a:gs pos="76000">
                  <a:srgbClr val="A9D18E"/>
                </a:gs>
              </a:gsLst>
              <a:lin ang="600000" scaled="0"/>
            </a:gra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A34CE45-AFA2-25D4-F77D-56A0195049A7}"/>
              </a:ext>
            </a:extLst>
          </p:cNvPr>
          <p:cNvSpPr txBox="1">
            <a:spLocks/>
          </p:cNvSpPr>
          <p:nvPr/>
        </p:nvSpPr>
        <p:spPr>
          <a:xfrm>
            <a:off x="132346" y="83019"/>
            <a:ext cx="4439653" cy="2852507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cs-CZ" dirty="0"/>
              <a:t>„Hospodin řekl Mojžíšovi: ´Já vám sešlu chléb jako déšť z nebe. Ať lid vychází a sbírá, co denně spotřebují. Tak je podrobím zkoušce, budou-li se řídit mým zákonem, či </a:t>
            </a:r>
            <a:r>
              <a:rPr lang="cs-CZ" dirty="0" err="1"/>
              <a:t>nikoli.Když</a:t>
            </a:r>
            <a:r>
              <a:rPr lang="cs-CZ" dirty="0"/>
              <a:t> budou připravovat, co přinesou, ať je toho šestého dne dvakrát tolik, než co nasbírají každodenně´ </a:t>
            </a:r>
            <a:r>
              <a:rPr lang="es-ES" dirty="0"/>
              <a:t>…</a:t>
            </a:r>
            <a:r>
              <a:rPr lang="cs-CZ" dirty="0"/>
              <a:t> Dům izraelský pojmenoval ten pokrm mana. Byl jako koriandrové semeno, bílý, a chutnal jako medový koláč</a:t>
            </a:r>
            <a:r>
              <a:rPr lang="es-ES" dirty="0"/>
              <a:t>” </a:t>
            </a:r>
            <a:r>
              <a:rPr lang="cs-CZ" dirty="0"/>
              <a:t>2. Mojžíšova</a:t>
            </a:r>
            <a:r>
              <a:rPr lang="es-ES" dirty="0"/>
              <a:t> 16</a:t>
            </a:r>
            <a:r>
              <a:rPr lang="cs-CZ" dirty="0"/>
              <a:t>,</a:t>
            </a:r>
            <a:r>
              <a:rPr lang="es-ES" dirty="0"/>
              <a:t>4</a:t>
            </a:r>
            <a:r>
              <a:rPr lang="cs-CZ" dirty="0"/>
              <a:t>.</a:t>
            </a:r>
            <a:r>
              <a:rPr lang="es-ES" dirty="0"/>
              <a:t>5</a:t>
            </a:r>
            <a:r>
              <a:rPr lang="cs-CZ" dirty="0"/>
              <a:t>.</a:t>
            </a:r>
            <a:r>
              <a:rPr lang="es-ES" dirty="0"/>
              <a:t>31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C00F00-0F90-942C-23A7-B9F9DAFE79ED}"/>
              </a:ext>
            </a:extLst>
          </p:cNvPr>
          <p:cNvSpPr txBox="1"/>
          <p:nvPr/>
        </p:nvSpPr>
        <p:spPr>
          <a:xfrm>
            <a:off x="8082013" y="83019"/>
            <a:ext cx="3977640" cy="203132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cs-CZ" dirty="0"/>
              <a:t>„Druhého dne po hodu beránka začali jíst nekvašené chleby a pražené zrní       z výtěžku země, právě toho dne. Toho druhého dne, kdy začali jíst z výtěžku země, přestala také mana; teď už Izraelci manu neměli, ale toho roku jedli z úrody </a:t>
            </a:r>
            <a:r>
              <a:rPr lang="cs-CZ" dirty="0" err="1"/>
              <a:t>kenaanské</a:t>
            </a:r>
            <a:r>
              <a:rPr lang="cs-CZ" dirty="0"/>
              <a:t> země</a:t>
            </a:r>
            <a:r>
              <a:rPr lang="es-ES" dirty="0"/>
              <a:t>” Jo</a:t>
            </a:r>
            <a:r>
              <a:rPr lang="cs-CZ" dirty="0"/>
              <a:t>z</a:t>
            </a:r>
            <a:r>
              <a:rPr lang="es-ES" dirty="0"/>
              <a:t>u</a:t>
            </a:r>
            <a:r>
              <a:rPr lang="cs-CZ" dirty="0"/>
              <a:t>e</a:t>
            </a:r>
            <a:r>
              <a:rPr lang="es-ES" dirty="0"/>
              <a:t> 5</a:t>
            </a:r>
            <a:r>
              <a:rPr lang="cs-CZ" dirty="0"/>
              <a:t>,</a:t>
            </a:r>
            <a:r>
              <a:rPr lang="es-ES" dirty="0"/>
              <a:t>11</a:t>
            </a:r>
            <a:r>
              <a:rPr lang="cs-CZ" dirty="0"/>
              <a:t>.</a:t>
            </a:r>
            <a:r>
              <a:rPr lang="es-E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189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CC6955F-74F9-CCE9-011F-CE0AFED77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7" y="2897204"/>
            <a:ext cx="7448350" cy="3888607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675584" y="557389"/>
            <a:ext cx="2400052" cy="2062103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</a:rPr>
              <a:t>Zvědové</a:t>
            </a:r>
            <a:r>
              <a:rPr lang="es-ES" sz="3200" b="1" dirty="0">
                <a:solidFill>
                  <a:schemeClr val="tx1"/>
                </a:solidFill>
              </a:rPr>
              <a:t> vyslaní na průzkum </a:t>
            </a:r>
            <a:r>
              <a:rPr lang="cs-CZ" sz="3200" b="1" dirty="0">
                <a:solidFill>
                  <a:schemeClr val="tx1"/>
                </a:solidFill>
              </a:rPr>
              <a:t>z</a:t>
            </a:r>
            <a:r>
              <a:rPr lang="es-ES" sz="3200" b="1" dirty="0" err="1">
                <a:solidFill>
                  <a:schemeClr val="tx1"/>
                </a:solidFill>
              </a:rPr>
              <a:t>emě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206137" y="439187"/>
            <a:ext cx="4789372" cy="2021510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Hospodin promluvil k Mojžíšovi: ´Pošli muže, aby prozkoumali </a:t>
            </a:r>
            <a:r>
              <a:rPr lang="cs-CZ" dirty="0" err="1"/>
              <a:t>kenaanskou</a:t>
            </a:r>
            <a:r>
              <a:rPr lang="cs-CZ" dirty="0"/>
              <a:t> zemi, kterou dávám Izraelcům. Pošlete po jednom muži z jejich otcovských pokolení, vždy jejich předáka!´ Mojžíš je tedy na rozkaz Hospodinův poslal z </a:t>
            </a:r>
            <a:r>
              <a:rPr lang="cs-CZ" dirty="0" err="1"/>
              <a:t>Páranské</a:t>
            </a:r>
            <a:r>
              <a:rPr lang="cs-CZ" dirty="0"/>
              <a:t> pouště. Všichni ti muži byli náčelníci Izraelců</a:t>
            </a:r>
            <a:r>
              <a:rPr lang="es-ES" dirty="0"/>
              <a:t>” </a:t>
            </a:r>
            <a:r>
              <a:rPr lang="cs-CZ" dirty="0"/>
              <a:t>4. Mojžíšova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1-3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8635466" y="439187"/>
            <a:ext cx="3350395" cy="2031325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Jozue, syn </a:t>
            </a:r>
            <a:r>
              <a:rPr lang="cs-CZ" dirty="0" err="1"/>
              <a:t>Núnův</a:t>
            </a:r>
            <a:r>
              <a:rPr lang="cs-CZ" dirty="0"/>
              <a:t>, vyslal potají ze </a:t>
            </a:r>
            <a:r>
              <a:rPr lang="cs-CZ" dirty="0" err="1"/>
              <a:t>Šitímu</a:t>
            </a:r>
            <a:r>
              <a:rPr lang="cs-CZ" dirty="0"/>
              <a:t> dva muže jako zvědy. Řekl: ´Jděte, prohlédněte tu zemi i Jericho.´´ Šli tedy a vstoupili do domu jedné ženy jménem </a:t>
            </a:r>
            <a:r>
              <a:rPr lang="cs-CZ" dirty="0" err="1"/>
              <a:t>Rachab</a:t>
            </a:r>
            <a:r>
              <a:rPr lang="cs-CZ" dirty="0"/>
              <a:t>, nevěstky, a tam přespali</a:t>
            </a:r>
            <a:r>
              <a:rPr lang="es-ES" dirty="0"/>
              <a:t>” Jo</a:t>
            </a:r>
            <a:r>
              <a:rPr lang="cs-CZ" dirty="0" err="1"/>
              <a:t>zue</a:t>
            </a:r>
            <a:r>
              <a:rPr lang="es-ES" dirty="0"/>
              <a:t> 2</a:t>
            </a:r>
            <a:r>
              <a:rPr lang="cs-CZ" dirty="0"/>
              <a:t>,</a:t>
            </a:r>
            <a:r>
              <a:rPr lang="es-ES" dirty="0"/>
              <a:t>1</a:t>
            </a:r>
          </a:p>
        </p:txBody>
      </p:sp>
      <p:pic>
        <p:nvPicPr>
          <p:cNvPr id="12" name="Imagen 11" descr="Imagen que contiene persona, edificio, mujer, sostener&#10;&#10;Descripción generada automáticamente">
            <a:extLst>
              <a:ext uri="{FF2B5EF4-FFF2-40B4-BE49-F238E27FC236}">
                <a16:creationId xmlns:a16="http://schemas.microsoft.com/office/drawing/2014/main" id="{95169277-2754-1589-86E2-561E7346C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17" y="2686190"/>
            <a:ext cx="4365606" cy="4099621"/>
          </a:xfrm>
          <a:prstGeom prst="ellipse">
            <a:avLst/>
          </a:prstGeom>
          <a:ln w="63500" cap="rnd">
            <a:solidFill>
              <a:srgbClr val="A9D18E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27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BE4A867-0C0E-7D8E-612E-EA0973CBF3B1}"/>
              </a:ext>
            </a:extLst>
          </p:cNvPr>
          <p:cNvSpPr txBox="1"/>
          <p:nvPr/>
        </p:nvSpPr>
        <p:spPr>
          <a:xfrm>
            <a:off x="5593977" y="223012"/>
            <a:ext cx="2400052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tx1"/>
                </a:solidFill>
              </a:rPr>
              <a:t>Zpráva </a:t>
            </a:r>
            <a:r>
              <a:rPr lang="cs-CZ" sz="3200" b="1" dirty="0">
                <a:solidFill>
                  <a:schemeClr val="tx1"/>
                </a:solidFill>
              </a:rPr>
              <a:t>zvěd</a:t>
            </a:r>
            <a:r>
              <a:rPr lang="es-ES" sz="3200" b="1" dirty="0">
                <a:solidFill>
                  <a:schemeClr val="tx1"/>
                </a:solidFill>
              </a:rPr>
              <a:t>ů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AE4CAC-14AC-AA30-030A-AC13FEA05267}"/>
              </a:ext>
            </a:extLst>
          </p:cNvPr>
          <p:cNvSpPr txBox="1">
            <a:spLocks/>
          </p:cNvSpPr>
          <p:nvPr/>
        </p:nvSpPr>
        <p:spPr>
          <a:xfrm>
            <a:off x="71384" y="63804"/>
            <a:ext cx="4365863" cy="6730492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Ve svém vyprávění mu řekli: ´Vstoupili jsme do země, do níž jsi nás poslal. Vskutku oplývá mlékem a medem. A toto je její ovoce. Jenomže lid, který v té zemi sídlí, je mocný a města jsou opevněná a nesmírně veliká. Dokonce jsme tam viděli potomky </a:t>
            </a:r>
            <a:r>
              <a:rPr lang="cs-CZ" dirty="0" err="1"/>
              <a:t>Anákovy</a:t>
            </a:r>
            <a:r>
              <a:rPr lang="cs-CZ" dirty="0"/>
              <a:t>. Na jihu země sídlí Amálek,           na pohoří jsou usazeni </a:t>
            </a:r>
            <a:r>
              <a:rPr lang="cs-CZ" dirty="0" err="1"/>
              <a:t>Chetejci</a:t>
            </a:r>
            <a:r>
              <a:rPr lang="cs-CZ" dirty="0"/>
              <a:t>, </a:t>
            </a:r>
            <a:r>
              <a:rPr lang="cs-CZ" dirty="0" err="1"/>
              <a:t>Jebúsejci</a:t>
            </a:r>
            <a:r>
              <a:rPr lang="cs-CZ" dirty="0"/>
              <a:t>    a </a:t>
            </a:r>
            <a:r>
              <a:rPr lang="cs-CZ" dirty="0" err="1"/>
              <a:t>Emorejci</a:t>
            </a:r>
            <a:r>
              <a:rPr lang="cs-CZ" dirty="0"/>
              <a:t>, při moři a podél Jordánu </a:t>
            </a:r>
            <a:r>
              <a:rPr lang="cs-CZ" dirty="0" err="1"/>
              <a:t>Kenaanci</a:t>
            </a:r>
            <a:r>
              <a:rPr lang="cs-CZ" dirty="0"/>
              <a:t>.´ </a:t>
            </a:r>
            <a:r>
              <a:rPr lang="cs-CZ" dirty="0" err="1"/>
              <a:t>Káleb</a:t>
            </a:r>
            <a:r>
              <a:rPr lang="cs-CZ" dirty="0"/>
              <a:t> však uklidňoval lid bouřící se proti Mojžíšovi. Říkal: ´Vzhůru! Pojďme! Obsadíme tu zemi a jistě se jí zmocníme.´ Ale muži, kteří šli spolu s ním, tvrdili: ´Nemůžeme vytáhnout proti tomu lidu, vždyť je silnější než my.´ Pomluvami zhaněli Izraelcům zemi, kterou prozkoumali: ´Země, kterou jsme při průzkumu prošli, je země, která požírá své obyvatele, a všechen lid, který jsme v ní spatřili, jsou muži obrovité postavy. Viděli jsme tam zrůdy - </a:t>
            </a:r>
            <a:r>
              <a:rPr lang="cs-CZ" dirty="0" err="1"/>
              <a:t>Anákovci</a:t>
            </a:r>
            <a:r>
              <a:rPr lang="cs-CZ" dirty="0"/>
              <a:t> totiž patří ke zrůdám - a zdálo se nám, že jsme nepatrní jako kobylky, vskutku jsme ´  v jejich očích byli takoví´</a:t>
            </a:r>
            <a:r>
              <a:rPr lang="es-ES" dirty="0"/>
              <a:t>” </a:t>
            </a:r>
            <a:r>
              <a:rPr lang="cs-CZ" dirty="0"/>
              <a:t>4. Mojžíšova</a:t>
            </a:r>
            <a:r>
              <a:rPr lang="es-ES" dirty="0"/>
              <a:t> 13</a:t>
            </a:r>
            <a:r>
              <a:rPr lang="cs-CZ" dirty="0"/>
              <a:t>,</a:t>
            </a:r>
            <a:r>
              <a:rPr lang="es-ES" dirty="0"/>
              <a:t>27-33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DC840EC-3BD6-F929-EE1F-CFB6527EEAC4}"/>
              </a:ext>
            </a:extLst>
          </p:cNvPr>
          <p:cNvSpPr txBox="1"/>
          <p:nvPr/>
        </p:nvSpPr>
        <p:spPr>
          <a:xfrm>
            <a:off x="9018951" y="3339375"/>
            <a:ext cx="3048004" cy="2862322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Oba muži se tedy vrátili; sestoupili z hory, přešli Jordán a přišli k Jozuovi, synu </a:t>
            </a:r>
            <a:r>
              <a:rPr lang="cs-CZ" dirty="0" err="1"/>
              <a:t>Núnovu</a:t>
            </a:r>
            <a:r>
              <a:rPr lang="cs-CZ" dirty="0"/>
              <a:t>. Vyprávěli mu o všem, co se jim přihodilo.</a:t>
            </a:r>
          </a:p>
          <a:p>
            <a:r>
              <a:rPr lang="cs-CZ" dirty="0"/>
              <a:t>Řekli Jozuovi: ´Hospodin nám dal celou zemi do rukou. Všichni obyvatelé země propadli před námi zmatku´</a:t>
            </a:r>
            <a:r>
              <a:rPr lang="es-ES" dirty="0"/>
              <a:t>” Jo</a:t>
            </a:r>
            <a:r>
              <a:rPr lang="cs-CZ" dirty="0" err="1"/>
              <a:t>zue</a:t>
            </a:r>
            <a:r>
              <a:rPr lang="es-ES" dirty="0"/>
              <a:t> 2</a:t>
            </a:r>
            <a:r>
              <a:rPr lang="cs-CZ" dirty="0"/>
              <a:t>,</a:t>
            </a:r>
            <a:r>
              <a:rPr lang="es-ES" dirty="0"/>
              <a:t> 23</a:t>
            </a:r>
            <a:r>
              <a:rPr lang="cs-CZ" dirty="0"/>
              <a:t>.</a:t>
            </a:r>
            <a:r>
              <a:rPr lang="es-ES" dirty="0"/>
              <a:t>24</a:t>
            </a:r>
          </a:p>
        </p:txBody>
      </p:sp>
      <p:pic>
        <p:nvPicPr>
          <p:cNvPr id="3" name="Imagen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C821BE9-AE0B-64FE-E288-BF2B5CF8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049" y="1251283"/>
            <a:ext cx="4183346" cy="5475535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 descr="Imagen que contiene edificio, ropa, persona, hombre&#10;&#10;Descripción generada automáticamente">
            <a:extLst>
              <a:ext uri="{FF2B5EF4-FFF2-40B4-BE49-F238E27FC236}">
                <a16:creationId xmlns:a16="http://schemas.microsoft.com/office/drawing/2014/main" id="{6BBC1F5B-3B89-BBB1-B460-76837BE8AA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7"/>
          <a:stretch/>
        </p:blipFill>
        <p:spPr>
          <a:xfrm>
            <a:off x="8904438" y="134754"/>
            <a:ext cx="3181767" cy="2974206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5C6181-1910-C123-C22C-B9DCA637B34F}"/>
              </a:ext>
            </a:extLst>
          </p:cNvPr>
          <p:cNvSpPr txBox="1">
            <a:spLocks/>
          </p:cNvSpPr>
          <p:nvPr/>
        </p:nvSpPr>
        <p:spPr>
          <a:xfrm>
            <a:off x="3732245" y="1145772"/>
            <a:ext cx="3766630" cy="4791499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No posesión de la tierra y muerte: “</a:t>
            </a:r>
            <a:r>
              <a:rPr lang="cs-CZ" dirty="0"/>
              <a:t>Vyřiď jim: Jakože jsem živ, je výrok Hospodinův, naložím s vámi tak, jak jste si o to říkali. Na této poušti padnou vaše mrtvá těla, vás všech povolaných do služby, kolik je vás všech od dvacetiletých výše, kdo jste proti mně reptali. Věru že nevejdete do země kromě </a:t>
            </a:r>
            <a:r>
              <a:rPr lang="cs-CZ" dirty="0" err="1"/>
              <a:t>Káleba</a:t>
            </a:r>
            <a:r>
              <a:rPr lang="cs-CZ" dirty="0"/>
              <a:t>, syna </a:t>
            </a:r>
            <a:r>
              <a:rPr lang="cs-CZ" dirty="0" err="1"/>
              <a:t>Jefunova</a:t>
            </a:r>
            <a:r>
              <a:rPr lang="cs-CZ" dirty="0"/>
              <a:t>, a Jozua, syna </a:t>
            </a:r>
            <a:r>
              <a:rPr lang="cs-CZ" dirty="0" err="1"/>
              <a:t>Núnova</a:t>
            </a:r>
            <a:r>
              <a:rPr lang="cs-CZ" dirty="0"/>
              <a:t>, ačkoliv jsem pozvedl ruku k přísaze, že v ní budete přebývat. Ale vaše děti, o nichž jste tvrdili, že se stanou kořistí, do ní uvedu, takže poznají zemi, kterou jste zavrhli. Avšak vy, vaše mrtvá těla padnou na této poušti</a:t>
            </a:r>
            <a:r>
              <a:rPr lang="es-ES" dirty="0"/>
              <a:t>” </a:t>
            </a:r>
            <a:r>
              <a:rPr lang="cs-CZ" dirty="0"/>
              <a:t>4. Mojžíšova</a:t>
            </a:r>
            <a:r>
              <a:rPr lang="es-ES" dirty="0"/>
              <a:t> 14</a:t>
            </a:r>
            <a:r>
              <a:rPr lang="cs-CZ" dirty="0"/>
              <a:t>,</a:t>
            </a:r>
            <a:r>
              <a:rPr lang="es-ES" dirty="0"/>
              <a:t>28-32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B7029D-1F0E-4DC8-E650-DA7518C3EA85}"/>
              </a:ext>
            </a:extLst>
          </p:cNvPr>
          <p:cNvSpPr txBox="1"/>
          <p:nvPr/>
        </p:nvSpPr>
        <p:spPr>
          <a:xfrm>
            <a:off x="3732245" y="117385"/>
            <a:ext cx="4627984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3200" b="1" dirty="0" err="1">
                <a:solidFill>
                  <a:schemeClr val="tx1"/>
                </a:solidFill>
              </a:rPr>
              <a:t>Výsledky</a:t>
            </a:r>
            <a:r>
              <a:rPr lang="es-ES" sz="3200" b="1" dirty="0">
                <a:solidFill>
                  <a:schemeClr val="tx1"/>
                </a:solidFill>
              </a:rPr>
              <a:t> </a:t>
            </a:r>
            <a:r>
              <a:rPr lang="es-ES" sz="3200" b="1" dirty="0" err="1">
                <a:solidFill>
                  <a:schemeClr val="tx1"/>
                </a:solidFill>
              </a:rPr>
              <a:t>rozhodnutí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8FD599-FA19-2466-BBBB-26AA57804441}"/>
              </a:ext>
            </a:extLst>
          </p:cNvPr>
          <p:cNvSpPr txBox="1"/>
          <p:nvPr/>
        </p:nvSpPr>
        <p:spPr>
          <a:xfrm>
            <a:off x="7700280" y="2533309"/>
            <a:ext cx="4331298" cy="1477328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cs-CZ" dirty="0"/>
              <a:t>„</a:t>
            </a:r>
            <a:r>
              <a:rPr lang="cs-CZ" b="0" dirty="0"/>
              <a:t> </a:t>
            </a:r>
            <a:r>
              <a:rPr lang="cs-CZ" dirty="0"/>
              <a:t>Když kněží zatroubili na polnice, lid strhl válečný pokřik. Jakmile lid zaslechl zvuk polnice, strhl mohutný pokřik. Hradby se zhroutily a lid vstoupil do města, každý tam, kde právě byl. Tak dobyli město</a:t>
            </a:r>
            <a:r>
              <a:rPr lang="es-ES" dirty="0"/>
              <a:t>” Jo</a:t>
            </a:r>
            <a:r>
              <a:rPr lang="cs-CZ" dirty="0" err="1"/>
              <a:t>zue</a:t>
            </a:r>
            <a:r>
              <a:rPr lang="es-ES" dirty="0"/>
              <a:t> 6</a:t>
            </a:r>
            <a:r>
              <a:rPr lang="cs-CZ" dirty="0"/>
              <a:t>,</a:t>
            </a:r>
            <a:r>
              <a:rPr lang="es-ES" dirty="0"/>
              <a:t>20</a:t>
            </a:r>
          </a:p>
        </p:txBody>
      </p:sp>
      <p:pic>
        <p:nvPicPr>
          <p:cNvPr id="10" name="Imagen 9" descr="Imagen que contiene montaña, naturaleza, exterior, fondo&#10;&#10;Descripción generada automáticamente">
            <a:extLst>
              <a:ext uri="{FF2B5EF4-FFF2-40B4-BE49-F238E27FC236}">
                <a16:creationId xmlns:a16="http://schemas.microsoft.com/office/drawing/2014/main" id="{5E750B17-FE5E-B26F-4431-A92D5CA6C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160422" y="4359358"/>
            <a:ext cx="3379389" cy="2232211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2" name="Imagen 11" descr="Un grupo de personas disfrazadas posando&#10;&#10;Descripción generada automáticamente con confianza baja">
            <a:extLst>
              <a:ext uri="{FF2B5EF4-FFF2-40B4-BE49-F238E27FC236}">
                <a16:creationId xmlns:a16="http://schemas.microsoft.com/office/drawing/2014/main" id="{24D406A2-0BAC-F061-9F9A-A6AFAA9D2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8" y="137168"/>
            <a:ext cx="2828135" cy="3694226"/>
          </a:xfrm>
          <a:prstGeom prst="rect">
            <a:avLst/>
          </a:prstGeom>
          <a:ln w="190500" cap="sq">
            <a:solidFill>
              <a:srgbClr val="FFD57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4" name="Imagen 13" descr="Foto montaje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F990E7BF-E979-177E-3C5A-35133A73E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807" y="86294"/>
            <a:ext cx="2828135" cy="2118956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  <p:pic>
        <p:nvPicPr>
          <p:cNvPr id="18" name="Imagen 17" descr="Mapa&#10;&#10;Descripción generada automáticamente">
            <a:extLst>
              <a:ext uri="{FF2B5EF4-FFF2-40B4-BE49-F238E27FC236}">
                <a16:creationId xmlns:a16="http://schemas.microsoft.com/office/drawing/2014/main" id="{B534C1A8-8592-E391-0BCA-C42215CA0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81" y="4346381"/>
            <a:ext cx="3196855" cy="2242873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>
            <a:bevelT w="152400" h="1016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25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26C6845-C475-7716-4F26-A622F8596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486"/>
          <a:stretch/>
        </p:blipFill>
        <p:spPr>
          <a:xfrm>
            <a:off x="4693698" y="0"/>
            <a:ext cx="7498302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653568-02FE-DB92-413B-0BA4D99B80BB}"/>
              </a:ext>
            </a:extLst>
          </p:cNvPr>
          <p:cNvSpPr txBox="1"/>
          <p:nvPr/>
        </p:nvSpPr>
        <p:spPr>
          <a:xfrm>
            <a:off x="100012" y="-2709"/>
            <a:ext cx="4493674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Bůh je stejný včera, dnes i zítra. Ukazuje se všem pokolením </a:t>
            </a:r>
            <a:r>
              <a:rPr lang="cs-CZ" sz="2200" b="1" dirty="0">
                <a:solidFill>
                  <a:schemeClr val="bg1"/>
                </a:solidFill>
              </a:rPr>
              <a:t>stejně</a:t>
            </a:r>
            <a:r>
              <a:rPr lang="es-ES" sz="2200" b="1" dirty="0">
                <a:solidFill>
                  <a:schemeClr val="bg1"/>
                </a:solidFill>
              </a:rPr>
              <a:t>: </a:t>
            </a:r>
            <a:r>
              <a:rPr lang="cs-CZ" sz="2200" b="1" dirty="0">
                <a:solidFill>
                  <a:schemeClr val="bg1"/>
                </a:solidFill>
              </a:rPr>
              <a:t>Je </a:t>
            </a:r>
            <a:r>
              <a:rPr lang="es-ES" sz="2200" b="1" dirty="0">
                <a:solidFill>
                  <a:schemeClr val="bg1"/>
                </a:solidFill>
              </a:rPr>
              <a:t>milosrdný</a:t>
            </a:r>
            <a:r>
              <a:rPr lang="cs-CZ" sz="2200" b="1" dirty="0">
                <a:solidFill>
                  <a:schemeClr val="bg1"/>
                </a:solidFill>
              </a:rPr>
              <a:t>,</a:t>
            </a:r>
            <a:r>
              <a:rPr lang="es-ES" sz="2200" b="1" dirty="0">
                <a:solidFill>
                  <a:schemeClr val="bg1"/>
                </a:solidFill>
              </a:rPr>
              <a:t> trpělivý</a:t>
            </a:r>
            <a:r>
              <a:rPr lang="cs-CZ" sz="2200" b="1" dirty="0">
                <a:solidFill>
                  <a:schemeClr val="bg1"/>
                </a:solidFill>
              </a:rPr>
              <a:t>, </a:t>
            </a:r>
            <a:r>
              <a:rPr lang="cs-CZ" sz="2200" b="1" dirty="0" err="1">
                <a:solidFill>
                  <a:schemeClr val="bg1"/>
                </a:solidFill>
              </a:rPr>
              <a:t>kon</a:t>
            </a:r>
            <a:r>
              <a:rPr lang="es-ES" sz="2200" b="1" dirty="0">
                <a:solidFill>
                  <a:schemeClr val="bg1"/>
                </a:solidFill>
              </a:rPr>
              <a:t>á zázraky</a:t>
            </a:r>
            <a:r>
              <a:rPr lang="cs-CZ" sz="2200" b="1" dirty="0">
                <a:solidFill>
                  <a:schemeClr val="bg1"/>
                </a:solidFill>
              </a:rPr>
              <a:t>, </a:t>
            </a:r>
            <a:r>
              <a:rPr lang="es-ES" sz="2200" b="1" dirty="0">
                <a:solidFill>
                  <a:schemeClr val="bg1"/>
                </a:solidFill>
              </a:rPr>
              <a:t> </a:t>
            </a:r>
            <a:r>
              <a:rPr lang="cs-CZ" sz="2200" b="1" dirty="0">
                <a:solidFill>
                  <a:schemeClr val="bg1"/>
                </a:solidFill>
              </a:rPr>
              <a:t>d</a:t>
            </a:r>
            <a:r>
              <a:rPr lang="es-ES" sz="2200" b="1" dirty="0">
                <a:solidFill>
                  <a:schemeClr val="bg1"/>
                </a:solidFill>
              </a:rPr>
              <a:t>okazuje nám... 
Rozhodujeme se, zda Mu budeme důvěřovat nebo ne, jako to dělal lid Izraele.
Budeme-li důvěřovat Jeho slovům a zůstaneme-li v nich pevní, dosáhne</a:t>
            </a:r>
            <a:r>
              <a:rPr lang="cs-CZ" sz="2200" b="1" dirty="0">
                <a:solidFill>
                  <a:schemeClr val="bg1"/>
                </a:solidFill>
              </a:rPr>
              <a:t>-</a:t>
            </a:r>
            <a:r>
              <a:rPr lang="es-ES" sz="2200" b="1" dirty="0">
                <a:solidFill>
                  <a:schemeClr val="bg1"/>
                </a:solidFill>
              </a:rPr>
              <a:t>me zaslíbené země oplývající mlé</a:t>
            </a:r>
            <a:r>
              <a:rPr lang="cs-CZ" sz="2200" b="1" dirty="0">
                <a:solidFill>
                  <a:schemeClr val="bg1"/>
                </a:solidFill>
              </a:rPr>
              <a:t>-</a:t>
            </a:r>
            <a:r>
              <a:rPr lang="es-ES" sz="2200" b="1" dirty="0">
                <a:solidFill>
                  <a:schemeClr val="bg1"/>
                </a:solidFill>
              </a:rPr>
              <a:t>kem a medem. </a:t>
            </a:r>
            <a:r>
              <a:rPr lang="cs-CZ" sz="2200" b="1" dirty="0">
                <a:solidFill>
                  <a:schemeClr val="bg1"/>
                </a:solidFill>
              </a:rPr>
              <a:t>Zůstaňme Mu věrní</a:t>
            </a:r>
            <a:r>
              <a:rPr lang="es-ES" sz="2200" b="1" dirty="0">
                <a:solidFill>
                  <a:schemeClr val="bg1"/>
                </a:solidFill>
              </a:rPr>
              <a:t>, abychom </a:t>
            </a:r>
            <a:r>
              <a:rPr lang="cs-CZ" sz="2200" b="1" dirty="0">
                <a:solidFill>
                  <a:schemeClr val="bg1"/>
                </a:solidFill>
              </a:rPr>
              <a:t>mohli </a:t>
            </a:r>
            <a:r>
              <a:rPr lang="es-ES" sz="2200" b="1" dirty="0">
                <a:solidFill>
                  <a:schemeClr val="bg1"/>
                </a:solidFill>
              </a:rPr>
              <a:t>ž</a:t>
            </a:r>
            <a:r>
              <a:rPr lang="cs-CZ" sz="2200" b="1" dirty="0" err="1">
                <a:solidFill>
                  <a:schemeClr val="bg1"/>
                </a:solidFill>
              </a:rPr>
              <a:t>ít</a:t>
            </a:r>
            <a:r>
              <a:rPr lang="es-ES" sz="2200" b="1" dirty="0">
                <a:solidFill>
                  <a:schemeClr val="bg1"/>
                </a:solidFill>
              </a:rPr>
              <a:t> v nebeském Kanaánu, na nové zemi, a uvidíme věci, které oko nevidělo ani</a:t>
            </a:r>
            <a:r>
              <a:rPr lang="cs-CZ" sz="2200" b="1" dirty="0">
                <a:solidFill>
                  <a:schemeClr val="bg1"/>
                </a:solidFill>
              </a:rPr>
              <a:t> ucho</a:t>
            </a:r>
            <a:r>
              <a:rPr lang="es-ES" sz="2200" b="1" dirty="0">
                <a:solidFill>
                  <a:schemeClr val="bg1"/>
                </a:solidFill>
              </a:rPr>
              <a:t> neslyšelo a nevystoupilo do srdce člověka. </a:t>
            </a:r>
            <a:r>
              <a:rPr lang="cs-CZ" sz="2200" b="1" dirty="0">
                <a:solidFill>
                  <a:schemeClr val="bg1"/>
                </a:solidFill>
              </a:rPr>
              <a:t>Dovolme dnes</a:t>
            </a:r>
            <a:r>
              <a:rPr lang="es-ES" sz="2200" b="1" dirty="0">
                <a:solidFill>
                  <a:schemeClr val="bg1"/>
                </a:solidFill>
              </a:rPr>
              <a:t> Bohu, aby nás posvětil, aby</a:t>
            </a:r>
            <a:r>
              <a:rPr lang="cs-CZ" sz="2200" b="1" dirty="0" err="1">
                <a:solidFill>
                  <a:schemeClr val="bg1"/>
                </a:solidFill>
              </a:rPr>
              <a:t>chom</a:t>
            </a:r>
            <a:r>
              <a:rPr lang="es-ES" sz="2200" b="1" dirty="0">
                <a:solidFill>
                  <a:schemeClr val="bg1"/>
                </a:solidFill>
              </a:rPr>
              <a:t> nadále důvěřovali Jeho slovu a poslouchali je</a:t>
            </a:r>
            <a:r>
              <a:rPr lang="cs-CZ" sz="2200" b="1" dirty="0">
                <a:solidFill>
                  <a:schemeClr val="bg1"/>
                </a:solidFill>
              </a:rPr>
              <a:t> a mohli se tak</a:t>
            </a:r>
            <a:r>
              <a:rPr lang="es-ES" sz="2200" b="1" dirty="0">
                <a:solidFill>
                  <a:schemeClr val="bg1"/>
                </a:solidFill>
              </a:rPr>
              <a:t> brz</a:t>
            </a:r>
            <a:r>
              <a:rPr lang="cs-CZ" sz="2200" b="1" dirty="0">
                <a:solidFill>
                  <a:schemeClr val="bg1"/>
                </a:solidFill>
              </a:rPr>
              <a:t>o</a:t>
            </a:r>
            <a:r>
              <a:rPr lang="es-ES" sz="2200" b="1" dirty="0">
                <a:solidFill>
                  <a:schemeClr val="bg1"/>
                </a:solidFill>
              </a:rPr>
              <a:t> setkat v</a:t>
            </a:r>
            <a:r>
              <a:rPr lang="cs-CZ" sz="2200" b="1" dirty="0">
                <a:solidFill>
                  <a:schemeClr val="bg1"/>
                </a:solidFill>
              </a:rPr>
              <a:t> </a:t>
            </a:r>
            <a:r>
              <a:rPr lang="es-ES" sz="2200" b="1" dirty="0">
                <a:solidFill>
                  <a:schemeClr val="bg1"/>
                </a:solidFill>
              </a:rPr>
              <a:t>Ne</a:t>
            </a:r>
            <a:r>
              <a:rPr lang="cs-CZ" sz="2200" b="1" dirty="0">
                <a:solidFill>
                  <a:schemeClr val="bg1"/>
                </a:solidFill>
              </a:rPr>
              <a:t>-</a:t>
            </a:r>
            <a:r>
              <a:rPr lang="es-ES" sz="2200" b="1" dirty="0">
                <a:solidFill>
                  <a:schemeClr val="bg1"/>
                </a:solidFill>
              </a:rPr>
              <a:t>besk</a:t>
            </a:r>
            <a:r>
              <a:rPr lang="cs-CZ" sz="2200" b="1" dirty="0" err="1">
                <a:solidFill>
                  <a:schemeClr val="bg1"/>
                </a:solidFill>
              </a:rPr>
              <a:t>ém</a:t>
            </a:r>
            <a:r>
              <a:rPr lang="es-ES" sz="2200" b="1" dirty="0">
                <a:solidFill>
                  <a:schemeClr val="bg1"/>
                </a:solidFill>
              </a:rPr>
              <a:t> Kanaán</a:t>
            </a:r>
            <a:r>
              <a:rPr lang="cs-CZ" sz="2200" b="1" dirty="0">
                <a:solidFill>
                  <a:schemeClr val="bg1"/>
                </a:solidFill>
              </a:rPr>
              <a:t>u</a:t>
            </a:r>
            <a:r>
              <a:rPr lang="es-ES" sz="2200" b="1" dirty="0">
                <a:solidFill>
                  <a:schemeClr val="bg1"/>
                </a:solidFill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6311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3062723-6941-4ABE-8146-AC6FA53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A675C1-1D39-3791-8873-C095583C5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r="21355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7" name="Imagen 6" descr="Pintura de un grupo de personas&#10;&#10;Descripción generada automáticamente con confianza baja">
            <a:extLst>
              <a:ext uri="{FF2B5EF4-FFF2-40B4-BE49-F238E27FC236}">
                <a16:creationId xmlns:a16="http://schemas.microsoft.com/office/drawing/2014/main" id="{2E3590AC-59A0-A085-442A-F43EBFC2B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5" r="3" b="3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4" name="Imagen 13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037CB64-64A1-673B-205B-D779144B5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r="21859"/>
          <a:stretch/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21D3276-8206-EA34-BB51-C36C7050D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389F22A-3840-29BD-C0C3-112647DE18CB}"/>
              </a:ext>
            </a:extLst>
          </p:cNvPr>
          <p:cNvSpPr/>
          <p:nvPr/>
        </p:nvSpPr>
        <p:spPr>
          <a:xfrm>
            <a:off x="3784060" y="4440602"/>
            <a:ext cx="875489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6536B20-F4E6-20AE-D6B3-5EF456A98140}"/>
              </a:ext>
            </a:extLst>
          </p:cNvPr>
          <p:cNvSpPr txBox="1"/>
          <p:nvPr/>
        </p:nvSpPr>
        <p:spPr>
          <a:xfrm>
            <a:off x="600886" y="4440602"/>
            <a:ext cx="111471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/>
              <a:t>Bůh si v</a:t>
            </a:r>
            <a:r>
              <a:rPr lang="es-ES" sz="2500" b="1" dirty="0"/>
              <a:t>ybral Mojžíše a Jozue, aby vedli izraelský lid v rozhodujících okamžicích jeho dějin</a:t>
            </a:r>
            <a:r>
              <a:rPr lang="cs-CZ" sz="2500" b="1" dirty="0"/>
              <a:t> během</a:t>
            </a:r>
            <a:r>
              <a:rPr lang="es-ES" sz="2500" b="1" dirty="0"/>
              <a:t> dv</a:t>
            </a:r>
            <a:r>
              <a:rPr lang="cs-CZ" sz="2500" b="1" dirty="0"/>
              <a:t>ou</a:t>
            </a:r>
            <a:r>
              <a:rPr lang="es-ES" sz="2500" b="1" dirty="0"/>
              <a:t> po sobě jdoucí</a:t>
            </a:r>
            <a:r>
              <a:rPr lang="cs-CZ" sz="2500" b="1" dirty="0"/>
              <a:t>ch</a:t>
            </a:r>
            <a:r>
              <a:rPr lang="es-ES" sz="2500" b="1" dirty="0"/>
              <a:t> generac</a:t>
            </a:r>
            <a:r>
              <a:rPr lang="cs-CZ" sz="2500" b="1" dirty="0"/>
              <a:t>í</a:t>
            </a:r>
            <a:r>
              <a:rPr lang="es-ES" sz="2500" b="1" dirty="0"/>
              <a:t>. 
Ve způsobu, jakým s nimi Bůh pracoval, můžeme vidět velké podobnosti. </a:t>
            </a:r>
            <a:r>
              <a:rPr lang="cs-CZ" sz="2500" b="1" dirty="0"/>
              <a:t>V nich</a:t>
            </a:r>
            <a:r>
              <a:rPr lang="es-ES" sz="2500" b="1" dirty="0"/>
              <a:t> můžeme </a:t>
            </a:r>
            <a:r>
              <a:rPr lang="cs-CZ" sz="2500" b="1" dirty="0" err="1"/>
              <a:t>sledova</a:t>
            </a:r>
            <a:r>
              <a:rPr lang="es-ES" sz="2500" b="1" dirty="0"/>
              <a:t>t jak Bůh pracuje s námi.
</a:t>
            </a:r>
          </a:p>
        </p:txBody>
      </p:sp>
    </p:spTree>
    <p:extLst>
      <p:ext uri="{BB962C8B-B14F-4D97-AF65-F5344CB8AC3E}">
        <p14:creationId xmlns:p14="http://schemas.microsoft.com/office/powerpoint/2010/main" val="29995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dibujo de una roca&#10;&#10;Descripción generada automáticamente con confianza media">
            <a:extLst>
              <a:ext uri="{FF2B5EF4-FFF2-40B4-BE49-F238E27FC236}">
                <a16:creationId xmlns:a16="http://schemas.microsoft.com/office/drawing/2014/main" id="{E66062AE-E42D-AC7E-E294-396DBA2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6" y="171909"/>
            <a:ext cx="5343178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CF3409A1-FEC9-6216-A6B8-F034A42DF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74" y="171909"/>
            <a:ext cx="4933851" cy="6578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01D230E-B221-51C0-A3CE-582DFBC9C420}"/>
              </a:ext>
            </a:extLst>
          </p:cNvPr>
          <p:cNvSpPr txBox="1"/>
          <p:nvPr/>
        </p:nvSpPr>
        <p:spPr>
          <a:xfrm>
            <a:off x="4907715" y="58152"/>
            <a:ext cx="2638491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solidFill>
                  <a:schemeClr val="tx1"/>
                </a:solidFill>
              </a:rPr>
              <a:t>Bůh</a:t>
            </a:r>
            <a:r>
              <a:rPr lang="es-ES" sz="2400" b="1" dirty="0">
                <a:solidFill>
                  <a:schemeClr val="tx1"/>
                </a:solidFill>
              </a:rPr>
              <a:t> se </a:t>
            </a:r>
            <a:r>
              <a:rPr lang="es-ES" sz="2400" b="1" dirty="0" err="1">
                <a:solidFill>
                  <a:schemeClr val="tx1"/>
                </a:solidFill>
              </a:rPr>
              <a:t>jim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zjevuje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33AE8F-B787-9B33-74A8-EADD4C213DD1}"/>
              </a:ext>
            </a:extLst>
          </p:cNvPr>
          <p:cNvSpPr txBox="1"/>
          <p:nvPr/>
        </p:nvSpPr>
        <p:spPr>
          <a:xfrm>
            <a:off x="1329972" y="5486835"/>
            <a:ext cx="3424908" cy="1298377"/>
          </a:xfrm>
          <a:prstGeom prst="ellipse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Mojžíš</a:t>
            </a:r>
            <a:r>
              <a:rPr lang="cs-CZ" b="1" dirty="0"/>
              <a:t>i</a:t>
            </a:r>
            <a:r>
              <a:rPr lang="es-ES" b="1" dirty="0"/>
              <a:t> v ohnivém plameni uprostřed keře. </a:t>
            </a:r>
            <a:r>
              <a:rPr lang="cs-CZ" b="1" dirty="0"/>
              <a:t>2. Mojžíšova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2</a:t>
            </a:r>
            <a:r>
              <a:rPr lang="cs-CZ" b="1" dirty="0"/>
              <a:t>.</a:t>
            </a:r>
            <a:r>
              <a:rPr lang="es-ES" b="1" dirty="0"/>
              <a:t>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110D372-AFF1-33D1-CACE-4C09E846CC92}"/>
              </a:ext>
            </a:extLst>
          </p:cNvPr>
          <p:cNvSpPr txBox="1">
            <a:spLocks/>
          </p:cNvSpPr>
          <p:nvPr/>
        </p:nvSpPr>
        <p:spPr>
          <a:xfrm>
            <a:off x="7754363" y="5486835"/>
            <a:ext cx="3350872" cy="12983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/>
              <a:t>Jozu</a:t>
            </a:r>
            <a:r>
              <a:rPr lang="cs-CZ" b="1" dirty="0" err="1"/>
              <a:t>ovi</a:t>
            </a:r>
            <a:r>
              <a:rPr lang="es-ES" b="1" dirty="0"/>
              <a:t> jako bojovník </a:t>
            </a:r>
            <a:r>
              <a:rPr lang="cs-CZ" b="1" dirty="0"/>
              <a:t> </a:t>
            </a:r>
            <a:r>
              <a:rPr lang="es-ES" b="1" dirty="0"/>
              <a:t>s </a:t>
            </a:r>
            <a:r>
              <a:rPr lang="cs-CZ" b="1" dirty="0"/>
              <a:t>vy</a:t>
            </a:r>
            <a:r>
              <a:rPr lang="es-ES" b="1" dirty="0"/>
              <a:t>taseným mečem.</a:t>
            </a:r>
            <a:br>
              <a:rPr lang="es-ES" b="1" dirty="0"/>
            </a:br>
            <a:r>
              <a:rPr lang="es-ES" b="1" dirty="0"/>
              <a:t> Jo</a:t>
            </a:r>
            <a:r>
              <a:rPr lang="cs-CZ" b="1" dirty="0"/>
              <a:t>z</a:t>
            </a:r>
            <a:r>
              <a:rPr lang="es-ES" b="1" dirty="0"/>
              <a:t>u</a:t>
            </a:r>
            <a:r>
              <a:rPr lang="cs-CZ" b="1" dirty="0"/>
              <a:t>e</a:t>
            </a:r>
            <a:r>
              <a:rPr lang="es-ES" b="1" dirty="0"/>
              <a:t> 5:13-14</a:t>
            </a:r>
          </a:p>
        </p:txBody>
      </p:sp>
    </p:spTree>
    <p:extLst>
      <p:ext uri="{BB962C8B-B14F-4D97-AF65-F5344CB8AC3E}">
        <p14:creationId xmlns:p14="http://schemas.microsoft.com/office/powerpoint/2010/main" val="1171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3CA6C8D-AF93-D279-81B2-CA08B85F7B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17" t="206" r="903" b="-206"/>
          <a:stretch/>
        </p:blipFill>
        <p:spPr>
          <a:xfrm flipH="1">
            <a:off x="3050276" y="-3358"/>
            <a:ext cx="9141724" cy="6875541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B626A4A-8C0A-B319-2948-5F75B3057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10720" r="2147" b="10720"/>
          <a:stretch/>
        </p:blipFill>
        <p:spPr>
          <a:xfrm flipH="1">
            <a:off x="-1" y="-3694"/>
            <a:ext cx="6339839" cy="6875877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51CBE6-78AE-A292-EA75-A83EFBA57927}"/>
              </a:ext>
            </a:extLst>
          </p:cNvPr>
          <p:cNvSpPr txBox="1"/>
          <p:nvPr/>
        </p:nvSpPr>
        <p:spPr>
          <a:xfrm>
            <a:off x="2942118" y="5941917"/>
            <a:ext cx="5370194" cy="830997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rgbClr val="00B050"/>
            </a:extrusionClr>
            <a:contourClr>
              <a:srgbClr val="00B050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Dává jim příkaz, aby si sundali boty </a:t>
            </a:r>
            <a:r>
              <a:rPr lang="cs-CZ" sz="2400" b="1" dirty="0">
                <a:solidFill>
                  <a:schemeClr val="tx1"/>
                </a:solidFill>
              </a:rPr>
              <a:t>         </a:t>
            </a:r>
            <a:r>
              <a:rPr lang="es-ES" sz="2400" b="1" dirty="0">
                <a:solidFill>
                  <a:schemeClr val="tx1"/>
                </a:solidFill>
              </a:rPr>
              <a:t>z nohou, protože </a:t>
            </a:r>
            <a:r>
              <a:rPr lang="cs-CZ" sz="2400" b="1" dirty="0">
                <a:solidFill>
                  <a:schemeClr val="tx1"/>
                </a:solidFill>
              </a:rPr>
              <a:t>stojí na</a:t>
            </a:r>
            <a:r>
              <a:rPr lang="es-ES" sz="2400" b="1" dirty="0">
                <a:solidFill>
                  <a:schemeClr val="tx1"/>
                </a:solidFill>
              </a:rPr>
              <a:t> svaté</a:t>
            </a:r>
            <a:r>
              <a:rPr lang="cs-CZ" sz="2400" b="1" dirty="0">
                <a:solidFill>
                  <a:schemeClr val="tx1"/>
                </a:solidFill>
              </a:rPr>
              <a:t>m </a:t>
            </a:r>
            <a:r>
              <a:rPr lang="es-ES" sz="2400" b="1" dirty="0" err="1">
                <a:solidFill>
                  <a:schemeClr val="tx1"/>
                </a:solidFill>
              </a:rPr>
              <a:t>míst</a:t>
            </a:r>
            <a:r>
              <a:rPr lang="cs-CZ" sz="2400" b="1" dirty="0">
                <a:solidFill>
                  <a:schemeClr val="tx1"/>
                </a:solidFill>
              </a:rPr>
              <a:t>ě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8A05B1-53A6-0505-8B4F-303E95E4DA77}"/>
              </a:ext>
            </a:extLst>
          </p:cNvPr>
          <p:cNvSpPr txBox="1"/>
          <p:nvPr/>
        </p:nvSpPr>
        <p:spPr>
          <a:xfrm>
            <a:off x="94492" y="85086"/>
            <a:ext cx="5552163" cy="1702594"/>
          </a:xfrm>
          <a:prstGeom prst="round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b="1" dirty="0"/>
              <a:t>Hospodin viděl, že odbočuje, aby se podíval. I zavolal na něho Bůh </a:t>
            </a:r>
            <a:r>
              <a:rPr lang="cs-CZ" b="1" dirty="0" err="1"/>
              <a:t>zprostředku</a:t>
            </a:r>
            <a:r>
              <a:rPr lang="cs-CZ" b="1" dirty="0"/>
              <a:t> keře: "Mojžíši, Mojžíši!" Odpověděl: "Tu jsem.„ Řekl: "Nepřibližuj se sem! Zuj si opánky, neboť místo, na kterém stojíš, je půda svatá."</a:t>
            </a:r>
            <a:r>
              <a:rPr lang="es-ES" sz="2000" b="1" dirty="0"/>
              <a:t>” </a:t>
            </a:r>
            <a:r>
              <a:rPr lang="cs-CZ" sz="2000" b="1" dirty="0"/>
              <a:t>2. Mojžíšova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</a:t>
            </a:r>
            <a:r>
              <a:rPr lang="cs-CZ" sz="2000" b="1" dirty="0"/>
              <a:t>.</a:t>
            </a:r>
            <a:r>
              <a:rPr lang="es-ES" sz="2000" b="1" dirty="0"/>
              <a:t>5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BCCC0B-2D82-4499-A375-98AF3DB8FBBB}"/>
              </a:ext>
            </a:extLst>
          </p:cNvPr>
          <p:cNvSpPr txBox="1">
            <a:spLocks/>
          </p:cNvSpPr>
          <p:nvPr/>
        </p:nvSpPr>
        <p:spPr>
          <a:xfrm>
            <a:off x="6096000" y="503493"/>
            <a:ext cx="3830162" cy="1736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/>
              <a:t>“</a:t>
            </a:r>
            <a:r>
              <a:rPr lang="cs-CZ" b="1" dirty="0"/>
              <a:t>Velitel Hospodinova zástupu Jozuovi odpověděl: "Zuj si z nohou opánky, neboť místo, na němž stojíš, je svaté." A Jozue tak učinil.</a:t>
            </a:r>
            <a:r>
              <a:rPr lang="es-ES" sz="2000" b="1" dirty="0"/>
              <a:t>” </a:t>
            </a:r>
            <a:r>
              <a:rPr lang="cs-CZ" sz="2000" b="1" dirty="0"/>
              <a:t>    </a:t>
            </a:r>
            <a:r>
              <a:rPr lang="es-ES" sz="2000" b="1" dirty="0"/>
              <a:t>Jo</a:t>
            </a:r>
            <a:r>
              <a:rPr lang="cs-CZ" sz="2000" b="1" dirty="0" err="1"/>
              <a:t>zue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003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D44F822-9429-9B44-068B-134C29A166A8}"/>
              </a:ext>
            </a:extLst>
          </p:cNvPr>
          <p:cNvSpPr/>
          <p:nvPr/>
        </p:nvSpPr>
        <p:spPr>
          <a:xfrm>
            <a:off x="7656278" y="58846"/>
            <a:ext cx="4486274" cy="6740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57B940E-5949-E816-8290-CFEA92F6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2" y="58847"/>
            <a:ext cx="4192468" cy="5402494"/>
          </a:xfrm>
          <a:prstGeom prst="rect">
            <a:avLst/>
          </a:prstGeom>
          <a:ln w="38100" cap="sq">
            <a:solidFill>
              <a:srgbClr val="FFD57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C2526-C76A-F6B3-83A2-D3C3FC34D029}"/>
              </a:ext>
            </a:extLst>
          </p:cNvPr>
          <p:cNvSpPr txBox="1"/>
          <p:nvPr/>
        </p:nvSpPr>
        <p:spPr>
          <a:xfrm>
            <a:off x="7646923" y="58846"/>
            <a:ext cx="4486274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900" b="1" dirty="0"/>
              <a:t>Nejdřív předává Hospodin Jozuovi pověření</a:t>
            </a:r>
            <a:r>
              <a:rPr lang="es-ES" sz="1900" b="1" dirty="0"/>
              <a:t>: “</a:t>
            </a:r>
            <a:r>
              <a:rPr lang="cs-CZ" sz="1900" b="1" dirty="0"/>
              <a:t>Po smrti Mojžíše, služebníka Hospodinova, řekl Hospodin Jozuovi, synu </a:t>
            </a:r>
            <a:r>
              <a:rPr lang="cs-CZ" sz="1900" b="1" dirty="0" err="1"/>
              <a:t>Núnovu</a:t>
            </a:r>
            <a:r>
              <a:rPr lang="cs-CZ" sz="1900" b="1" dirty="0"/>
              <a:t>, který Mojžíšovi přisluhoval: ´´Mojžíš, můj služeb-</a:t>
            </a:r>
            <a:r>
              <a:rPr lang="cs-CZ" sz="1900" b="1" dirty="0" err="1"/>
              <a:t>ník</a:t>
            </a:r>
            <a:r>
              <a:rPr lang="cs-CZ" sz="1900" b="1" dirty="0"/>
              <a:t>, zemřel. Nyní tedy vstaň a přejdi s </a:t>
            </a:r>
            <a:r>
              <a:rPr lang="cs-CZ" sz="1900" b="1" dirty="0" err="1"/>
              <a:t>veške</a:t>
            </a:r>
            <a:r>
              <a:rPr lang="cs-CZ" sz="1900" b="1" dirty="0"/>
              <a:t>-rým tímto lidem přes tento Jordán do země, kterou dávám Izraelcům</a:t>
            </a:r>
            <a:r>
              <a:rPr lang="es-ES" sz="1900" b="1" dirty="0"/>
              <a:t>.” Jo</a:t>
            </a:r>
            <a:r>
              <a:rPr lang="cs-CZ" sz="1900" b="1" dirty="0"/>
              <a:t>z</a:t>
            </a:r>
            <a:r>
              <a:rPr lang="es-ES" sz="1900" b="1" dirty="0"/>
              <a:t>u</a:t>
            </a:r>
            <a:r>
              <a:rPr lang="cs-CZ" sz="1900" b="1" dirty="0"/>
              <a:t>e</a:t>
            </a:r>
            <a:r>
              <a:rPr lang="es-ES" sz="1900" b="1" dirty="0"/>
              <a:t> 1</a:t>
            </a:r>
            <a:r>
              <a:rPr lang="cs-CZ" sz="1900" b="1" dirty="0"/>
              <a:t>,</a:t>
            </a:r>
            <a:r>
              <a:rPr lang="es-ES" sz="1900" b="1" dirty="0"/>
              <a:t>1</a:t>
            </a:r>
            <a:r>
              <a:rPr lang="cs-CZ" sz="1900" b="1" dirty="0"/>
              <a:t>.</a:t>
            </a:r>
            <a:r>
              <a:rPr lang="es-ES" sz="1900" b="1" dirty="0"/>
              <a:t>2</a:t>
            </a:r>
          </a:p>
          <a:p>
            <a:r>
              <a:rPr lang="es-ES" sz="1900" b="1" dirty="0"/>
              <a:t>Nyní mu dává</a:t>
            </a:r>
            <a:r>
              <a:rPr lang="cs-CZ" sz="1900" b="1" dirty="0"/>
              <a:t> za</a:t>
            </a:r>
            <a:r>
              <a:rPr lang="es-ES" sz="1900" b="1" dirty="0"/>
              <a:t> úkol dobýt Jericho: “</a:t>
            </a:r>
            <a:r>
              <a:rPr lang="cs-CZ" sz="1900" b="1" dirty="0"/>
              <a:t>Ale Hospodin řekl Jozuovi: "Hleď, vydal jsem ti do rukou Jericho i jeho krále s udatnými bohatýry. Vy všichni bojovníci obejdete město vždy jednou kolem. To budeš dělat po šest dní. Sedm kněží ponese před schránou sedm polnic z beraních rohů. Sedmého dne obejdete město sedmkrát a kněží zatroubí na polnice. Až zazní táhlý tón z beraního rohu, jakmile uslyšíte zvuk polnice, vyrazí všechen lid mohutný válečný pokřik. Hradby města se zhroutí a lid vstoupí do města, každý tam, kde právě bude"</a:t>
            </a:r>
            <a:r>
              <a:rPr lang="es-ES" sz="1900" b="1" dirty="0"/>
              <a:t>” Jo</a:t>
            </a:r>
            <a:r>
              <a:rPr lang="cs-CZ" sz="1900" b="1" dirty="0"/>
              <a:t>z</a:t>
            </a:r>
            <a:r>
              <a:rPr lang="es-ES" sz="1900" b="1" dirty="0"/>
              <a:t>u</a:t>
            </a:r>
            <a:r>
              <a:rPr lang="cs-CZ" sz="1900" b="1" dirty="0"/>
              <a:t>e</a:t>
            </a:r>
            <a:r>
              <a:rPr lang="es-ES" sz="1900" b="1" dirty="0"/>
              <a:t> 6</a:t>
            </a:r>
            <a:r>
              <a:rPr lang="cs-CZ" sz="1900" b="1" dirty="0"/>
              <a:t>,</a:t>
            </a:r>
            <a:r>
              <a:rPr lang="es-ES" sz="1900" b="1" dirty="0"/>
              <a:t>2-5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28A299-AD72-1F38-A94B-68601F4B1187}"/>
              </a:ext>
            </a:extLst>
          </p:cNvPr>
          <p:cNvSpPr txBox="1"/>
          <p:nvPr/>
        </p:nvSpPr>
        <p:spPr>
          <a:xfrm>
            <a:off x="4664847" y="3198166"/>
            <a:ext cx="2559168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tx1"/>
                </a:solidFill>
              </a:rPr>
              <a:t>Dost</a:t>
            </a:r>
            <a:r>
              <a:rPr lang="cs-CZ" sz="2400" b="1" dirty="0">
                <a:solidFill>
                  <a:schemeClr val="tx1"/>
                </a:solidFill>
              </a:rPr>
              <a:t>ává</a:t>
            </a:r>
            <a:r>
              <a:rPr lang="es-ES" sz="2400" b="1" dirty="0">
                <a:solidFill>
                  <a:schemeClr val="tx1"/>
                </a:solidFill>
              </a:rPr>
              <a:t> </a:t>
            </a:r>
            <a:r>
              <a:rPr lang="es-ES" sz="2400" b="1" dirty="0" err="1">
                <a:solidFill>
                  <a:schemeClr val="tx1"/>
                </a:solidFill>
              </a:rPr>
              <a:t>poslání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16" name="Imagen 15" descr="Imagen que contiene montaña, exterior, naturaleza, pasto&#10;&#10;Descripción generada automáticamente">
            <a:extLst>
              <a:ext uri="{FF2B5EF4-FFF2-40B4-BE49-F238E27FC236}">
                <a16:creationId xmlns:a16="http://schemas.microsoft.com/office/drawing/2014/main" id="{06896E3A-1DCB-87BD-7524-995828688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" b="24231"/>
          <a:stretch/>
        </p:blipFill>
        <p:spPr>
          <a:xfrm>
            <a:off x="4360969" y="676642"/>
            <a:ext cx="3175637" cy="1641952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08A9566-C83A-3E74-D06E-44D7F0C68666}"/>
              </a:ext>
            </a:extLst>
          </p:cNvPr>
          <p:cNvSpPr txBox="1"/>
          <p:nvPr/>
        </p:nvSpPr>
        <p:spPr>
          <a:xfrm>
            <a:off x="185420" y="5577297"/>
            <a:ext cx="3920571" cy="913515"/>
          </a:xfrm>
          <a:prstGeom prst="roundRect">
            <a:avLst>
              <a:gd name="adj" fmla="val 0"/>
            </a:avLst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/>
          <a:p>
            <a:pPr algn="ctr"/>
            <a:r>
              <a:rPr lang="es-ES" b="1" dirty="0"/>
              <a:t>Mojžíš</a:t>
            </a:r>
            <a:r>
              <a:rPr lang="cs-CZ" b="1" dirty="0"/>
              <a:t> d</a:t>
            </a:r>
            <a:r>
              <a:rPr lang="es-ES" b="1" dirty="0"/>
              <a:t>o</a:t>
            </a:r>
            <a:r>
              <a:rPr lang="cs-CZ" b="1" dirty="0"/>
              <a:t>stal</a:t>
            </a:r>
            <a:r>
              <a:rPr lang="es-ES" b="1" dirty="0"/>
              <a:t> toto poslání: “</a:t>
            </a:r>
            <a:r>
              <a:rPr lang="cs-CZ" b="1" dirty="0"/>
              <a:t>Nuže pojď, pošlu tě k faraónovi a vyvedeš můj lid, Izraelce, z Egypta.</a:t>
            </a:r>
            <a:r>
              <a:rPr lang="es-ES" b="1" dirty="0"/>
              <a:t>” </a:t>
            </a:r>
            <a:r>
              <a:rPr lang="cs-CZ" b="1" dirty="0"/>
              <a:t>2. Mojžíšova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10</a:t>
            </a:r>
          </a:p>
        </p:txBody>
      </p:sp>
      <p:pic>
        <p:nvPicPr>
          <p:cNvPr id="3" name="Imagen 2" descr="Imagen que contiene pasto, exterior, edificio, hombre&#10;&#10;Descripción generada automáticamente">
            <a:extLst>
              <a:ext uri="{FF2B5EF4-FFF2-40B4-BE49-F238E27FC236}">
                <a16:creationId xmlns:a16="http://schemas.microsoft.com/office/drawing/2014/main" id="{E4A4E203-C762-5F42-26DA-9A68E702A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69" y="4424406"/>
            <a:ext cx="3178506" cy="1789499"/>
          </a:xfrm>
          <a:prstGeom prst="rect">
            <a:avLst/>
          </a:prstGeom>
          <a:ln w="38100" cap="sq">
            <a:solidFill>
              <a:srgbClr val="A9D18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62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uiExpand="1" build="p"/>
      <p:bldP spid="8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Imagen 1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CD17CD2-16BB-F780-296F-346A3050FD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0" r="1" b="1304"/>
          <a:stretch/>
        </p:blipFill>
        <p:spPr>
          <a:xfrm>
            <a:off x="0" y="0"/>
            <a:ext cx="4630139" cy="5482166"/>
          </a:xfrm>
          <a:prstGeom prst="rect">
            <a:avLst/>
          </a:prstGeom>
        </p:spPr>
      </p:pic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21E6841B-EC88-B2BD-218F-C706DDBC1A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2" r="2" b="3"/>
          <a:stretch/>
        </p:blipFill>
        <p:spPr>
          <a:xfrm>
            <a:off x="4891148" y="1073870"/>
            <a:ext cx="7300851" cy="52478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C1D37F-A84E-B998-BA10-F426AB20554B}"/>
              </a:ext>
            </a:extLst>
          </p:cNvPr>
          <p:cNvSpPr txBox="1"/>
          <p:nvPr/>
        </p:nvSpPr>
        <p:spPr>
          <a:xfrm>
            <a:off x="5656828" y="296591"/>
            <a:ext cx="6102781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Bůh zaslibuje, že bude s nimi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DF519-F157-6BE9-D3F4-07D91F1F2920}"/>
              </a:ext>
            </a:extLst>
          </p:cNvPr>
          <p:cNvSpPr txBox="1">
            <a:spLocks/>
          </p:cNvSpPr>
          <p:nvPr/>
        </p:nvSpPr>
        <p:spPr>
          <a:xfrm>
            <a:off x="5103628" y="6367727"/>
            <a:ext cx="6900530" cy="359517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“A Bůh odpověděl Mojžíšovi: </a:t>
            </a:r>
            <a:r>
              <a:rPr lang="cs-CZ" dirty="0"/>
              <a:t>´</a:t>
            </a:r>
            <a:r>
              <a:rPr lang="es-ES" dirty="0"/>
              <a:t>Já budu s tebou</a:t>
            </a:r>
            <a:r>
              <a:rPr lang="cs-CZ" dirty="0"/>
              <a:t>´</a:t>
            </a:r>
            <a:r>
              <a:rPr lang="es-ES" dirty="0"/>
              <a:t>” </a:t>
            </a:r>
            <a:r>
              <a:rPr lang="cs-CZ" dirty="0"/>
              <a:t>2. Mojžíšova</a:t>
            </a:r>
            <a:r>
              <a:rPr lang="es-ES" dirty="0"/>
              <a:t> 3</a:t>
            </a:r>
            <a:r>
              <a:rPr lang="cs-CZ" dirty="0"/>
              <a:t>,</a:t>
            </a:r>
            <a:r>
              <a:rPr lang="es-ES" dirty="0"/>
              <a:t>12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ABF0E0-F1C8-03EF-AEAD-92A624AD9601}"/>
              </a:ext>
            </a:extLst>
          </p:cNvPr>
          <p:cNvSpPr txBox="1"/>
          <p:nvPr/>
        </p:nvSpPr>
        <p:spPr>
          <a:xfrm>
            <a:off x="109660" y="5546545"/>
            <a:ext cx="3920571" cy="120032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Po všechny dny tvého života se proti tobě nikdo nepostaví. Jako jsem byl      s Mojžíšem, budu i s tebou. Nenechám tě klesnout a neopustím tě</a:t>
            </a:r>
            <a:r>
              <a:rPr lang="es-ES" dirty="0"/>
              <a:t>” Jo</a:t>
            </a:r>
            <a:r>
              <a:rPr lang="cs-CZ" dirty="0"/>
              <a:t>z</a:t>
            </a:r>
            <a:r>
              <a:rPr lang="es-ES" dirty="0"/>
              <a:t>u</a:t>
            </a:r>
            <a:r>
              <a:rPr lang="cs-CZ" dirty="0"/>
              <a:t>e</a:t>
            </a:r>
            <a:r>
              <a:rPr lang="es-ES" dirty="0"/>
              <a:t> 1</a:t>
            </a:r>
            <a:r>
              <a:rPr lang="cs-CZ" dirty="0"/>
              <a:t>,</a:t>
            </a:r>
            <a:r>
              <a:rPr lang="es-E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67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3582CCE-8239-4C56-AF7A-2BD4BE33B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1"/>
          <a:stretch/>
        </p:blipFill>
        <p:spPr>
          <a:xfrm>
            <a:off x="140159" y="2509727"/>
            <a:ext cx="6222541" cy="4253023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B2D362-4BC3-CF5C-4193-DFCC86FB1458}"/>
              </a:ext>
            </a:extLst>
          </p:cNvPr>
          <p:cNvSpPr txBox="1"/>
          <p:nvPr/>
        </p:nvSpPr>
        <p:spPr>
          <a:xfrm>
            <a:off x="2038350" y="183956"/>
            <a:ext cx="8115300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Na </a:t>
            </a:r>
            <a:r>
              <a:rPr lang="es-ES" sz="2400" b="1" dirty="0">
                <a:solidFill>
                  <a:schemeClr val="tx1"/>
                </a:solidFill>
              </a:rPr>
              <a:t>znamení smlouvy s Bohem </a:t>
            </a:r>
            <a:r>
              <a:rPr lang="cs-CZ" sz="2400" b="1" dirty="0">
                <a:solidFill>
                  <a:schemeClr val="tx1"/>
                </a:solidFill>
              </a:rPr>
              <a:t>se měli dát obřezat.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persona, exterior, agua, hombre&#10;&#10;Descripción generada automáticamente">
            <a:extLst>
              <a:ext uri="{FF2B5EF4-FFF2-40B4-BE49-F238E27FC236}">
                <a16:creationId xmlns:a16="http://schemas.microsoft.com/office/drawing/2014/main" id="{CE20C1D1-74B8-BDB8-8528-08DD8B3DF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98" y="916738"/>
            <a:ext cx="5495243" cy="412143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E1FC1F-EA38-E889-7084-3CC6682AFB84}"/>
              </a:ext>
            </a:extLst>
          </p:cNvPr>
          <p:cNvSpPr txBox="1">
            <a:spLocks/>
          </p:cNvSpPr>
          <p:nvPr/>
        </p:nvSpPr>
        <p:spPr>
          <a:xfrm>
            <a:off x="478295" y="869113"/>
            <a:ext cx="5546266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Když se na cestě chystali nocovat, střetl se s ním Hospodin a chtěl ho usmrtit. Tu vzala </a:t>
            </a:r>
            <a:r>
              <a:rPr lang="cs-CZ" dirty="0" err="1"/>
              <a:t>Sipora</a:t>
            </a:r>
            <a:r>
              <a:rPr lang="cs-CZ" dirty="0"/>
              <a:t> kamenný nůž, obřezala předkožku svého syna, dotkla se jeho nohou a řekla: "Jsi můj ženich, je to zpečetěno krví</a:t>
            </a:r>
            <a:r>
              <a:rPr lang="es-ES" dirty="0"/>
              <a:t>” </a:t>
            </a:r>
            <a:r>
              <a:rPr lang="cs-CZ" dirty="0"/>
              <a:t>     2. Mojžíšova</a:t>
            </a:r>
            <a:r>
              <a:rPr lang="es-ES" dirty="0"/>
              <a:t> 4</a:t>
            </a:r>
            <a:r>
              <a:rPr lang="cs-CZ" dirty="0"/>
              <a:t>,</a:t>
            </a:r>
            <a:r>
              <a:rPr lang="es-ES" dirty="0"/>
              <a:t>24</a:t>
            </a:r>
            <a:r>
              <a:rPr lang="cs-CZ" dirty="0"/>
              <a:t>.</a:t>
            </a:r>
            <a:r>
              <a:rPr lang="es-ES" dirty="0"/>
              <a:t>25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4A7F85-C28A-BE2F-5023-004B17D4A3B2}"/>
              </a:ext>
            </a:extLst>
          </p:cNvPr>
          <p:cNvSpPr txBox="1"/>
          <p:nvPr/>
        </p:nvSpPr>
        <p:spPr>
          <a:xfrm>
            <a:off x="6803011" y="5376217"/>
            <a:ext cx="5144055" cy="120032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V tom čase vyzval Hospodin Jozua: "Zhotov si kamenné nože a znovu zaveď, podruhé, pro Izraelce obřízku." Jozue si tedy zhotovil kamenné nože          a obřezal Izraelce u Pahorku předkožek</a:t>
            </a:r>
            <a:r>
              <a:rPr lang="es-ES" dirty="0"/>
              <a:t>” Jo</a:t>
            </a:r>
            <a:r>
              <a:rPr lang="cs-CZ" dirty="0"/>
              <a:t>z</a:t>
            </a:r>
            <a:r>
              <a:rPr lang="es-ES" dirty="0"/>
              <a:t>u</a:t>
            </a:r>
            <a:r>
              <a:rPr lang="cs-CZ" dirty="0"/>
              <a:t>e</a:t>
            </a:r>
            <a:r>
              <a:rPr lang="es-ES" dirty="0"/>
              <a:t> 5</a:t>
            </a:r>
            <a:r>
              <a:rPr lang="cs-CZ" dirty="0"/>
              <a:t>,</a:t>
            </a:r>
            <a:r>
              <a:rPr lang="es-ES" dirty="0"/>
              <a:t>2</a:t>
            </a:r>
            <a:r>
              <a:rPr lang="cs-CZ" dirty="0"/>
              <a:t>.</a:t>
            </a:r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0385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B259DF3-95E7-D228-3725-031CA2816EB9}"/>
              </a:ext>
            </a:extLst>
          </p:cNvPr>
          <p:cNvSpPr txBox="1"/>
          <p:nvPr/>
        </p:nvSpPr>
        <p:spPr>
          <a:xfrm>
            <a:off x="6515100" y="130644"/>
            <a:ext cx="4914900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chemeClr val="tx1"/>
                </a:solidFill>
              </a:rPr>
              <a:t>Slavnost hodu Beránka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6" name="Imagen 5" descr="Pintura de una persona y una chimenea&#10;&#10;Descripción generada automáticamente con confianza baja">
            <a:extLst>
              <a:ext uri="{FF2B5EF4-FFF2-40B4-BE49-F238E27FC236}">
                <a16:creationId xmlns:a16="http://schemas.microsoft.com/office/drawing/2014/main" id="{062BEB78-1B63-D40D-9073-E5524847E1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677"/>
          <a:stretch/>
        </p:blipFill>
        <p:spPr>
          <a:xfrm>
            <a:off x="153151" y="111869"/>
            <a:ext cx="4054520" cy="5022697"/>
          </a:xfrm>
          <a:prstGeom prst="roundRect">
            <a:avLst>
              <a:gd name="adj" fmla="val 105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D57F"/>
            </a:contourClr>
          </a:sp3d>
        </p:spPr>
      </p:pic>
      <p:pic>
        <p:nvPicPr>
          <p:cNvPr id="10" name="Imagen 9" descr="Imagen que contiene hombre, parado, grupo, colgando&#10;&#10;Descripción generada automáticamente">
            <a:extLst>
              <a:ext uri="{FF2B5EF4-FFF2-40B4-BE49-F238E27FC236}">
                <a16:creationId xmlns:a16="http://schemas.microsoft.com/office/drawing/2014/main" id="{56B32430-644C-EEAB-19BA-03743C8CD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0"/>
          <a:stretch/>
        </p:blipFill>
        <p:spPr>
          <a:xfrm>
            <a:off x="4497842" y="1172166"/>
            <a:ext cx="5508852" cy="3962400"/>
          </a:xfrm>
          <a:prstGeom prst="roundRect">
            <a:avLst>
              <a:gd name="adj" fmla="val 1065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9D18E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E9B370C-3C48-D67A-A825-02346788D976}"/>
              </a:ext>
            </a:extLst>
          </p:cNvPr>
          <p:cNvSpPr txBox="1">
            <a:spLocks/>
          </p:cNvSpPr>
          <p:nvPr/>
        </p:nvSpPr>
        <p:spPr>
          <a:xfrm>
            <a:off x="100898" y="5278618"/>
            <a:ext cx="11754802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Mojžíš svolal všechny izraelské starší a řekl jim: "Jděte si vzít kus z bravu podle vašich čeledí a zabijte velikonočního beránka. Potom vezměte svazek yzopu, namočte jej v misce s krví a krví z misky potřete nadpraží a obě veřeje. Ať nikdo     z vás až do rána nevychází ze dveří svého domu. Až Hospodin bude procházet zemí, aby udeřil na Egypt, uvidí krev na nadpraží a na obou veřejích. Hospodin ty dveře pomine a nedopustí, aby do vašeho domu vešel zhoubce a udeřil na vás</a:t>
            </a:r>
            <a:r>
              <a:rPr lang="es-ES" dirty="0"/>
              <a:t>” </a:t>
            </a:r>
            <a:r>
              <a:rPr lang="cs-CZ" dirty="0"/>
              <a:t>2. Mojžíšova</a:t>
            </a:r>
            <a:r>
              <a:rPr lang="es-ES" dirty="0"/>
              <a:t> 12</a:t>
            </a:r>
            <a:r>
              <a:rPr lang="cs-CZ" dirty="0"/>
              <a:t>,</a:t>
            </a:r>
            <a:r>
              <a:rPr lang="es-ES" dirty="0"/>
              <a:t>21-23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F93C97-DBD6-44AF-193B-4D366447808F}"/>
              </a:ext>
            </a:extLst>
          </p:cNvPr>
          <p:cNvSpPr txBox="1"/>
          <p:nvPr/>
        </p:nvSpPr>
        <p:spPr>
          <a:xfrm>
            <a:off x="10213114" y="1445206"/>
            <a:ext cx="1694839" cy="2585323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Izraelci tábořili v </a:t>
            </a:r>
            <a:r>
              <a:rPr lang="cs-CZ" dirty="0" err="1"/>
              <a:t>Gilgálu</a:t>
            </a:r>
            <a:r>
              <a:rPr lang="cs-CZ" dirty="0"/>
              <a:t>. Čtrnáctého dne toho měsíce navečer slavili na Jerišských pustinách hod beránka</a:t>
            </a:r>
            <a:r>
              <a:rPr lang="es-ES" dirty="0"/>
              <a:t>”</a:t>
            </a:r>
            <a:br>
              <a:rPr lang="es-ES" dirty="0"/>
            </a:br>
            <a:r>
              <a:rPr lang="es-ES" dirty="0"/>
              <a:t>Jo</a:t>
            </a:r>
            <a:r>
              <a:rPr lang="cs-CZ" dirty="0" err="1"/>
              <a:t>zue</a:t>
            </a:r>
            <a:r>
              <a:rPr lang="es-ES" dirty="0"/>
              <a:t> 5</a:t>
            </a:r>
            <a:r>
              <a:rPr lang="cs-CZ" dirty="0"/>
              <a:t>,</a:t>
            </a:r>
            <a:r>
              <a:rPr lang="es-E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43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4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17E68D9-A024-0F4B-CDCB-081D752D3D1E}"/>
              </a:ext>
            </a:extLst>
          </p:cNvPr>
          <p:cNvSpPr txBox="1"/>
          <p:nvPr/>
        </p:nvSpPr>
        <p:spPr>
          <a:xfrm>
            <a:off x="6391275" y="83019"/>
            <a:ext cx="5641516" cy="46166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 extrusionH="76200" contourW="12700">
            <a:bevelT prst="relaxedInset"/>
            <a:extrusionClr>
              <a:schemeClr val="accent4">
                <a:lumMod val="20000"/>
                <a:lumOff val="80000"/>
              </a:schemeClr>
            </a:extrusionClr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</a:rPr>
              <a:t>Prošli suchou nohou přes moře a přes řeku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6478D7-1300-1CB8-DB4F-F4250F6BE4D2}"/>
              </a:ext>
            </a:extLst>
          </p:cNvPr>
          <p:cNvSpPr txBox="1">
            <a:spLocks/>
          </p:cNvSpPr>
          <p:nvPr/>
        </p:nvSpPr>
        <p:spPr>
          <a:xfrm>
            <a:off x="6391275" y="917113"/>
            <a:ext cx="5641516" cy="1467513"/>
          </a:xfrm>
          <a:prstGeom prst="rect">
            <a:avLst/>
          </a:prstGeom>
          <a:ln w="57150">
            <a:solidFill>
              <a:srgbClr val="333333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bIns="36000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Mojžíš vztáhl ruku nad moře a Hospodin hnal moře silným východním větrem, který vál po celou noc, až proměnil moře v souš. Vody byly rozpolceny. Izraelci šli prostředkem moře po suchu. Vody jim byly hradbou zprava i zleva</a:t>
            </a:r>
            <a:r>
              <a:rPr lang="es-ES" dirty="0"/>
              <a:t>” </a:t>
            </a:r>
            <a:r>
              <a:rPr lang="cs-CZ" dirty="0"/>
              <a:t>2. Mojžíšova</a:t>
            </a:r>
            <a:r>
              <a:rPr lang="es-ES" dirty="0"/>
              <a:t> 14</a:t>
            </a:r>
            <a:r>
              <a:rPr lang="cs-CZ" dirty="0"/>
              <a:t>,</a:t>
            </a:r>
            <a:r>
              <a:rPr lang="es-ES" dirty="0"/>
              <a:t>21</a:t>
            </a:r>
            <a:r>
              <a:rPr lang="cs-CZ" dirty="0"/>
              <a:t>.</a:t>
            </a:r>
            <a:r>
              <a:rPr lang="es-ES" dirty="0"/>
              <a:t>22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8A43C9-1A90-0B42-BB5F-67A1B3A293B4}"/>
              </a:ext>
            </a:extLst>
          </p:cNvPr>
          <p:cNvSpPr txBox="1"/>
          <p:nvPr/>
        </p:nvSpPr>
        <p:spPr>
          <a:xfrm>
            <a:off x="6400800" y="2764733"/>
            <a:ext cx="5641516" cy="3693319"/>
          </a:xfrm>
          <a:prstGeom prst="roundRect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rgbClr val="333333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b="1"/>
            </a:lvl1pPr>
          </a:lstStyle>
          <a:p>
            <a:r>
              <a:rPr lang="es-ES" dirty="0"/>
              <a:t>“</a:t>
            </a:r>
            <a:r>
              <a:rPr lang="cs-CZ" dirty="0"/>
              <a:t>Tak se stalo. Lid vytáhl ze svých stanů, aby přešel Jordán, a kněží nesoucí schránu smlouvy šli před lidem. Když ti, kteří nesli schránu, přišli k Jordánu a nohy kněží nesoucích schránu se smočily na pokraji vod - Jordán je vždycky v čas žně rozvodněn daleko z břehů -, tu vody řítící se shora zůstaly stát a postavily se jako jednolitá hráz velmi daleko odtud u města Adamu, které leží při </a:t>
            </a:r>
            <a:r>
              <a:rPr lang="cs-CZ" dirty="0" err="1"/>
              <a:t>Saretánu</a:t>
            </a:r>
            <a:r>
              <a:rPr lang="cs-CZ" dirty="0"/>
              <a:t>; a ty, které tekly dolů k Pustému moři, k moři Solnému, se vytratily. Tak přešel lid naproti Jerichu. Kněží nesoucí schránu Hospodinovy smlouvy stáli nepohnutě na suché zemi uprostřed Jordánu a celý Izrael přecházel po suchu, dokud celý ten pronárod do jednoho nepřešel Jordán</a:t>
            </a:r>
            <a:r>
              <a:rPr lang="es-ES" dirty="0"/>
              <a:t>” Jo</a:t>
            </a:r>
            <a:r>
              <a:rPr lang="cs-CZ" dirty="0"/>
              <a:t>z</a:t>
            </a:r>
            <a:r>
              <a:rPr lang="es-ES" dirty="0"/>
              <a:t>u</a:t>
            </a:r>
            <a:r>
              <a:rPr lang="cs-CZ" dirty="0"/>
              <a:t>e</a:t>
            </a:r>
            <a:r>
              <a:rPr lang="es-ES" dirty="0"/>
              <a:t> 3</a:t>
            </a:r>
            <a:r>
              <a:rPr lang="cs-CZ" dirty="0"/>
              <a:t>,</a:t>
            </a:r>
            <a:r>
              <a:rPr lang="es-ES" dirty="0"/>
              <a:t>14-17</a:t>
            </a:r>
          </a:p>
        </p:txBody>
      </p:sp>
      <p:pic>
        <p:nvPicPr>
          <p:cNvPr id="8" name="Imagen 7" descr="Pintura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0399C1A3-30AE-2591-9496-D57DA9D6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4" y="3366145"/>
            <a:ext cx="6105525" cy="3437411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naturaleza, hombre, tabla, frente&#10;&#10;Descripción generada automáticamente">
            <a:extLst>
              <a:ext uri="{FF2B5EF4-FFF2-40B4-BE49-F238E27FC236}">
                <a16:creationId xmlns:a16="http://schemas.microsoft.com/office/drawing/2014/main" id="{2BEDB917-1DFA-ED51-D308-060D5F195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92534" y="70495"/>
            <a:ext cx="6105525" cy="3202508"/>
          </a:xfrm>
          <a:prstGeom prst="ellipse">
            <a:avLst/>
          </a:prstGeom>
          <a:ln w="63500" cap="rnd">
            <a:solidFill>
              <a:srgbClr val="FFD57F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87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ioleta rojo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940</TotalTime>
  <Words>2094</Words>
  <Application>Microsoft Office PowerPoint</Application>
  <PresentationFormat>Panorámica</PresentationFormat>
  <Paragraphs>57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Cardinal Alternate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233</cp:revision>
  <dcterms:created xsi:type="dcterms:W3CDTF">2022-11-09T07:19:51Z</dcterms:created>
  <dcterms:modified xsi:type="dcterms:W3CDTF">2023-01-06T07:33:58Z</dcterms:modified>
</cp:coreProperties>
</file>