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81" r:id="rId2"/>
    <p:sldId id="262" r:id="rId3"/>
    <p:sldId id="263" r:id="rId4"/>
    <p:sldId id="267" r:id="rId5"/>
    <p:sldId id="268" r:id="rId6"/>
    <p:sldId id="282" r:id="rId7"/>
    <p:sldId id="270" r:id="rId8"/>
    <p:sldId id="264" r:id="rId9"/>
    <p:sldId id="283" r:id="rId10"/>
    <p:sldId id="259" r:id="rId11"/>
    <p:sldId id="271" r:id="rId12"/>
    <p:sldId id="284" r:id="rId13"/>
    <p:sldId id="285" r:id="rId14"/>
    <p:sldId id="273" r:id="rId15"/>
    <p:sldId id="274" r:id="rId16"/>
    <p:sldId id="275" r:id="rId17"/>
    <p:sldId id="260" r:id="rId18"/>
    <p:sldId id="286" r:id="rId19"/>
    <p:sldId id="276" r:id="rId20"/>
    <p:sldId id="261" r:id="rId21"/>
    <p:sldId id="277" r:id="rId22"/>
    <p:sldId id="265" r:id="rId23"/>
    <p:sldId id="266" r:id="rId24"/>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Cambria" panose="02040503050406030204" pitchFamily="18" charset="0"/>
      <p:regular r:id="rId31"/>
      <p:bold r:id="rId32"/>
      <p:italic r:id="rId33"/>
      <p:boldItalic r:id="rId3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5F05"/>
    <a:srgbClr val="B81821"/>
    <a:srgbClr val="842394"/>
    <a:srgbClr val="FF9BFF"/>
    <a:srgbClr val="546F2A"/>
    <a:srgbClr val="D69F0A"/>
    <a:srgbClr val="FEF6DE"/>
    <a:srgbClr val="FDF0CB"/>
    <a:srgbClr val="E0F8F4"/>
    <a:srgbClr val="29AF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33" autoAdjust="0"/>
    <p:restoredTop sz="94660"/>
  </p:normalViewPr>
  <p:slideViewPr>
    <p:cSldViewPr snapToGrid="0">
      <p:cViewPr varScale="1">
        <p:scale>
          <a:sx n="98" d="100"/>
          <a:sy n="98" d="100"/>
        </p:scale>
        <p:origin x="7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835C8-6E50-4B6E-1A9B-A44C3BE233A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50AA3DB-A7D8-383E-46DA-8A0A4430A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C3BE3B5-C817-A470-8C83-7F880BA7B36D}"/>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241F5DB8-FE61-5631-CDE5-037CB32BB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4582C-1A8A-973F-9FC9-5C57582A65B3}"/>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713477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A30CC6-565A-C3D6-3B8C-59AE5A79D6E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72FAF92-942F-C75D-2264-223EF354B0D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EDA17B-22BF-CF96-FA19-C5AFFF803C29}"/>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BE9E465B-9047-18E9-ABB9-5A149B31C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A8E2BBD-47DD-477D-9B3E-78B0D0DDA054}"/>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223213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9A5934-ACE7-0415-27CE-5E859B3D3D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324E709-ECD2-6676-ED99-B4DF289358E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B5122E4-6630-7960-199E-B656AB2917F5}"/>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287499F7-070F-B0AD-BCF9-56994AC90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4C11778-052F-6B1E-2F31-919A5BA8B712}"/>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10798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2DCE6-BAC1-2E95-ABF5-2F08CDFC002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D1C3A08-9183-6337-B461-41B9BE2078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A52D2A7-8EC6-3566-DFC5-9DE1BF0F781B}"/>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7C01E56C-58E5-6BD5-5AA7-6B4BD1C9E9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DB8096D-F731-EEC6-4070-3BD2712D0E99}"/>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217396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1BF41-5113-26F9-478E-6D0D66608B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071C45-1DC9-2381-DCAE-4EC333FE7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0034C3A-8E34-9580-08BF-A59CE637E93F}"/>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4ECAF9FA-99CB-709D-D9B0-0A352067F6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FD7E91E-3B9D-292A-19C3-9AC8E6B51FBE}"/>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541517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E989A-0B9D-DBE5-02DB-771CE75766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F5F1EC-A6F9-7E4F-A5F7-15A40FCC141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F4BD7D6-8B6C-FED8-F2BF-414D2C01813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6D94FDD-361E-EC58-5D48-02A48272BEAD}"/>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6" name="Marcador de pie de página 5">
            <a:extLst>
              <a:ext uri="{FF2B5EF4-FFF2-40B4-BE49-F238E27FC236}">
                <a16:creationId xmlns:a16="http://schemas.microsoft.com/office/drawing/2014/main" id="{787FCF91-88B2-2D6A-D3D4-DA6497EF2E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AFFF5F3-C770-0AE6-CC45-4DBB36119A43}"/>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766658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DADBA-46EE-0F5A-27C7-BA094D912E0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F7EFC8B-C595-7969-E04C-0001B2B4D9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4AAADEF-1631-BF76-2C54-2D3C1EAC894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E91568B-95E8-7C9E-80FC-E4A5F1E49E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3623145-D10D-C58E-0BCD-AA6C213215C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E50AD0A-1700-28D7-E446-AC0CFA7542BE}"/>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8" name="Marcador de pie de página 7">
            <a:extLst>
              <a:ext uri="{FF2B5EF4-FFF2-40B4-BE49-F238E27FC236}">
                <a16:creationId xmlns:a16="http://schemas.microsoft.com/office/drawing/2014/main" id="{75C08A50-491F-7DBE-7127-92E9DC9BBAE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5DBBD1C-B6D4-267B-D82B-B54BF472DF19}"/>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45463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9B62DD-0B19-C8E1-8600-CA232529A3D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5D69505-0446-9A5F-EEC4-5F0256FBA752}"/>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4" name="Marcador de pie de página 3">
            <a:extLst>
              <a:ext uri="{FF2B5EF4-FFF2-40B4-BE49-F238E27FC236}">
                <a16:creationId xmlns:a16="http://schemas.microsoft.com/office/drawing/2014/main" id="{F205D35B-E320-CC30-9ECA-67D593222785}"/>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A65A50F2-4BCE-C676-AE4A-187EF6FBDA02}"/>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907043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5C1962-EBD4-C492-BA60-015A798065EC}"/>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3" name="Marcador de pie de página 2">
            <a:extLst>
              <a:ext uri="{FF2B5EF4-FFF2-40B4-BE49-F238E27FC236}">
                <a16:creationId xmlns:a16="http://schemas.microsoft.com/office/drawing/2014/main" id="{C5353C9D-E3B8-3AFF-72FD-0F6397E21D5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8554DE7-2035-8B59-E204-EB3BC2B7E0EA}"/>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2218074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2B5C2-DA91-0395-4542-DA6AE195BD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DC7829F-3CEC-C755-06DB-07C0550D29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86EF33C-84E6-799A-0F3B-994931E1C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4C58D2A-7873-53CF-6587-D19CA88EB3A3}"/>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6" name="Marcador de pie de página 5">
            <a:extLst>
              <a:ext uri="{FF2B5EF4-FFF2-40B4-BE49-F238E27FC236}">
                <a16:creationId xmlns:a16="http://schemas.microsoft.com/office/drawing/2014/main" id="{C61C0D32-452E-BEA3-A5E1-E08295689E9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EEFB36-995A-277E-1A8E-B3CB5B8EBF91}"/>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1781274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13270D-5464-70D0-FE86-A3B9C6D8F56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F510366-A37E-0B0A-1E9A-3E59039E9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5F9A2FB-15B8-EEB1-981A-D2925CBF0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F9737F-D555-8FE8-7229-5831293351CB}"/>
              </a:ext>
            </a:extLst>
          </p:cNvPr>
          <p:cNvSpPr>
            <a:spLocks noGrp="1"/>
          </p:cNvSpPr>
          <p:nvPr>
            <p:ph type="dt" sz="half" idx="10"/>
          </p:nvPr>
        </p:nvSpPr>
        <p:spPr/>
        <p:txBody>
          <a:bodyPr/>
          <a:lstStyle/>
          <a:p>
            <a:fld id="{8FE72907-26DB-461F-A0D8-4F74F92B60A5}" type="datetimeFigureOut">
              <a:rPr lang="es-ES" smtClean="0"/>
              <a:t>02/01/2023</a:t>
            </a:fld>
            <a:endParaRPr lang="es-ES"/>
          </a:p>
        </p:txBody>
      </p:sp>
      <p:sp>
        <p:nvSpPr>
          <p:cNvPr id="6" name="Marcador de pie de página 5">
            <a:extLst>
              <a:ext uri="{FF2B5EF4-FFF2-40B4-BE49-F238E27FC236}">
                <a16:creationId xmlns:a16="http://schemas.microsoft.com/office/drawing/2014/main" id="{3D077356-B416-8A24-DD93-FC59ECD400F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FDD85DC-880C-31E1-E547-BEFA7DF16EFC}"/>
              </a:ext>
            </a:extLst>
          </p:cNvPr>
          <p:cNvSpPr>
            <a:spLocks noGrp="1"/>
          </p:cNvSpPr>
          <p:nvPr>
            <p:ph type="sldNum" sz="quarter" idx="12"/>
          </p:nvPr>
        </p:nvSpPr>
        <p:spPr/>
        <p:txBody>
          <a:bodyPr/>
          <a:lstStyle/>
          <a:p>
            <a:fld id="{163E687E-69FB-461E-BBC4-B7B4F0AB19D5}" type="slidenum">
              <a:rPr lang="es-ES" smtClean="0"/>
              <a:t>‹Nº›</a:t>
            </a:fld>
            <a:endParaRPr lang="es-ES"/>
          </a:p>
        </p:txBody>
      </p:sp>
    </p:spTree>
    <p:extLst>
      <p:ext uri="{BB962C8B-B14F-4D97-AF65-F5344CB8AC3E}">
        <p14:creationId xmlns:p14="http://schemas.microsoft.com/office/powerpoint/2010/main" val="3293882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0C2C090-5BA2-2DED-8EDD-FE83C3620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07879D-E0B8-CC9F-5E9B-B93339FAF8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34F7D4-D5A0-CFBB-0012-76FDD2C2CD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72907-26DB-461F-A0D8-4F74F92B60A5}" type="datetimeFigureOut">
              <a:rPr lang="es-ES" smtClean="0"/>
              <a:t>02/01/2023</a:t>
            </a:fld>
            <a:endParaRPr lang="es-ES"/>
          </a:p>
        </p:txBody>
      </p:sp>
      <p:sp>
        <p:nvSpPr>
          <p:cNvPr id="5" name="Marcador de pie de página 4">
            <a:extLst>
              <a:ext uri="{FF2B5EF4-FFF2-40B4-BE49-F238E27FC236}">
                <a16:creationId xmlns:a16="http://schemas.microsoft.com/office/drawing/2014/main" id="{4529CF46-5FD4-E7F7-16F5-40F8CAB6E0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2983A09C-53D3-856C-ED05-C1BC04C0B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E687E-69FB-461E-BBC4-B7B4F0AB19D5}" type="slidenum">
              <a:rPr lang="es-ES" smtClean="0"/>
              <a:t>‹Nº›</a:t>
            </a:fld>
            <a:endParaRPr lang="es-ES"/>
          </a:p>
        </p:txBody>
      </p:sp>
    </p:spTree>
    <p:extLst>
      <p:ext uri="{BB962C8B-B14F-4D97-AF65-F5344CB8AC3E}">
        <p14:creationId xmlns:p14="http://schemas.microsoft.com/office/powerpoint/2010/main" val="215342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9.jpg"/><Relationship Id="rId11" Type="http://schemas.openxmlformats.org/officeDocument/2006/relationships/image" Target="../media/image34.png"/><Relationship Id="rId5" Type="http://schemas.openxmlformats.org/officeDocument/2006/relationships/image" Target="../media/image28.jp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jp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54" name="Rectangle 53">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C7EDF3C-E844-1BDB-89F6-A2F38E566D11}"/>
              </a:ext>
            </a:extLst>
          </p:cNvPr>
          <p:cNvPicPr>
            <a:picLocks noChangeAspect="1"/>
          </p:cNvPicPr>
          <p:nvPr/>
        </p:nvPicPr>
        <p:blipFill rotWithShape="1">
          <a:blip r:embed="rId2"/>
          <a:srcRect b="9007"/>
          <a:stretch/>
        </p:blipFill>
        <p:spPr>
          <a:xfrm>
            <a:off x="838200" y="704765"/>
            <a:ext cx="10628376" cy="5440003"/>
          </a:xfrm>
          <a:prstGeom prst="rect">
            <a:avLst/>
          </a:prstGeom>
        </p:spPr>
      </p:pic>
      <p:sp>
        <p:nvSpPr>
          <p:cNvPr id="2" name="CuadroTexto 1">
            <a:extLst>
              <a:ext uri="{FF2B5EF4-FFF2-40B4-BE49-F238E27FC236}">
                <a16:creationId xmlns:a16="http://schemas.microsoft.com/office/drawing/2014/main" id="{8E5A495E-9995-FEEA-06E1-D1AD6487EFF4}"/>
              </a:ext>
            </a:extLst>
          </p:cNvPr>
          <p:cNvSpPr txBox="1"/>
          <p:nvPr/>
        </p:nvSpPr>
        <p:spPr>
          <a:xfrm>
            <a:off x="3629320" y="-63412"/>
            <a:ext cx="7601586" cy="923330"/>
          </a:xfrm>
          <a:prstGeom prst="rect">
            <a:avLst/>
          </a:prstGeom>
          <a:noFill/>
        </p:spPr>
        <p:txBody>
          <a:bodyPr wrap="square" rtlCol="0">
            <a:spAutoFit/>
          </a:bodyPr>
          <a:lstStyle/>
          <a:p>
            <a:r>
              <a:rPr lang="es-ES" sz="5400" b="1" kern="2900" spc="1030"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cs typeface="+mj-cs"/>
              </a:rPr>
              <a:t>BIBLICKÉ</a:t>
            </a:r>
            <a:r>
              <a:rPr lang="es-ES" sz="2000" spc="1030" dirty="0">
                <a:latin typeface="Cambria" panose="02040503050406030204" pitchFamily="18" charset="0"/>
                <a:ea typeface="Cambria" panose="02040503050406030204" pitchFamily="18" charset="0"/>
              </a:rPr>
              <a:t> </a:t>
            </a:r>
            <a:r>
              <a:rPr lang="es-ES" sz="5400" b="1" kern="2900" spc="1030" dirty="0">
                <a:ln w="9525">
                  <a:solidFill>
                    <a:schemeClr val="bg1"/>
                  </a:solidFill>
                  <a:prstDash val="solid"/>
                </a:ln>
                <a:solidFill>
                  <a:schemeClr val="accent2">
                    <a:lumMod val="75000"/>
                  </a:schemeClr>
                </a:solidFill>
                <a:effectLst>
                  <a:outerShdw blurRad="12700" dist="38100" dir="2700000" algn="tl" rotWithShape="0">
                    <a:schemeClr val="bg1">
                      <a:lumMod val="50000"/>
                    </a:schemeClr>
                  </a:outerShdw>
                </a:effectLst>
                <a:latin typeface="Cambria" panose="02040503050406030204" pitchFamily="18" charset="0"/>
                <a:ea typeface="Cambria" panose="02040503050406030204" pitchFamily="18" charset="0"/>
                <a:cs typeface="+mj-cs"/>
              </a:rPr>
              <a:t>PÍSNĚ</a:t>
            </a:r>
          </a:p>
        </p:txBody>
      </p:sp>
    </p:spTree>
    <p:extLst>
      <p:ext uri="{BB962C8B-B14F-4D97-AF65-F5344CB8AC3E}">
        <p14:creationId xmlns:p14="http://schemas.microsoft.com/office/powerpoint/2010/main" val="3398521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AC60E4C-68AF-B570-4821-AA4576F22F4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Hombre parado en una montaña&#10;&#10;Descripción generada automáticamente con confianza baja">
            <a:extLst>
              <a:ext uri="{FF2B5EF4-FFF2-40B4-BE49-F238E27FC236}">
                <a16:creationId xmlns:a16="http://schemas.microsoft.com/office/drawing/2014/main" id="{9F325AEF-1B74-4D5B-EC87-8237342C7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6968" y="4766310"/>
            <a:ext cx="3042575" cy="2028383"/>
          </a:xfrm>
          <a:prstGeom prst="roundRect">
            <a:avLst>
              <a:gd name="adj" fmla="val 8594"/>
            </a:avLst>
          </a:prstGeom>
          <a:solidFill>
            <a:srgbClr val="FFFFFF">
              <a:shade val="85000"/>
            </a:srgbClr>
          </a:solidFill>
          <a:ln>
            <a:noFill/>
          </a:ln>
          <a:effectLst/>
        </p:spPr>
      </p:pic>
      <p:pic>
        <p:nvPicPr>
          <p:cNvPr id="10" name="Imagen 9" descr="Personas paradas en una montaña&#10;&#10;Descripción generada automáticamente con confianza baja">
            <a:extLst>
              <a:ext uri="{FF2B5EF4-FFF2-40B4-BE49-F238E27FC236}">
                <a16:creationId xmlns:a16="http://schemas.microsoft.com/office/drawing/2014/main" id="{B860C681-BD67-953E-26CF-71A3A0B88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6970" y="590300"/>
            <a:ext cx="3002573" cy="2048422"/>
          </a:xfrm>
          <a:prstGeom prst="roundRect">
            <a:avLst>
              <a:gd name="adj" fmla="val 8594"/>
            </a:avLst>
          </a:prstGeom>
          <a:solidFill>
            <a:srgbClr val="FFFFFF">
              <a:shade val="85000"/>
            </a:srgbClr>
          </a:solidFill>
          <a:ln>
            <a:noFill/>
          </a:ln>
          <a:effectLst/>
        </p:spPr>
      </p:pic>
      <p:pic>
        <p:nvPicPr>
          <p:cNvPr id="12" name="Imagen 11" descr="Imagen de la pantalla de un video juego&#10;&#10;Descripción generada automáticamente con confianza baja">
            <a:extLst>
              <a:ext uri="{FF2B5EF4-FFF2-40B4-BE49-F238E27FC236}">
                <a16:creationId xmlns:a16="http://schemas.microsoft.com/office/drawing/2014/main" id="{88250647-9656-1A6A-785B-54A90296A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7847" y="4766310"/>
            <a:ext cx="2992696" cy="2028383"/>
          </a:xfrm>
          <a:prstGeom prst="roundRect">
            <a:avLst>
              <a:gd name="adj" fmla="val 8594"/>
            </a:avLst>
          </a:prstGeom>
          <a:solidFill>
            <a:srgbClr val="FFFFFF">
              <a:shade val="85000"/>
            </a:srgbClr>
          </a:solidFill>
          <a:ln>
            <a:noFill/>
          </a:ln>
          <a:effectLst/>
        </p:spPr>
      </p:pic>
      <p:pic>
        <p:nvPicPr>
          <p:cNvPr id="14" name="Imagen 13" descr="Un grupo de personas en una montaña&#10;&#10;Descripción generada automáticamente con confianza baja">
            <a:extLst>
              <a:ext uri="{FF2B5EF4-FFF2-40B4-BE49-F238E27FC236}">
                <a16:creationId xmlns:a16="http://schemas.microsoft.com/office/drawing/2014/main" id="{7F1350FA-6BE0-F6C9-4610-C5B8753FB2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698" y="4746358"/>
            <a:ext cx="2992696" cy="2048335"/>
          </a:xfrm>
          <a:prstGeom prst="roundRect">
            <a:avLst>
              <a:gd name="adj" fmla="val 8594"/>
            </a:avLst>
          </a:prstGeom>
          <a:solidFill>
            <a:srgbClr val="FFFFFF">
              <a:shade val="85000"/>
            </a:srgbClr>
          </a:solidFill>
          <a:ln>
            <a:noFill/>
          </a:ln>
          <a:effectLst/>
        </p:spPr>
      </p:pic>
      <p:pic>
        <p:nvPicPr>
          <p:cNvPr id="20" name="Imagen 19" descr="Imagen que contiene montaña, hombre, pintura, caballo&#10;&#10;Descripción generada automáticamente">
            <a:extLst>
              <a:ext uri="{FF2B5EF4-FFF2-40B4-BE49-F238E27FC236}">
                <a16:creationId xmlns:a16="http://schemas.microsoft.com/office/drawing/2014/main" id="{B8709986-F9C7-9E2D-E585-99B96EA01F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8551" y="590299"/>
            <a:ext cx="3002573" cy="2048421"/>
          </a:xfrm>
          <a:prstGeom prst="roundRect">
            <a:avLst>
              <a:gd name="adj" fmla="val 8594"/>
            </a:avLst>
          </a:prstGeom>
          <a:solidFill>
            <a:srgbClr val="FFFFFF">
              <a:shade val="85000"/>
            </a:srgbClr>
          </a:solidFill>
          <a:ln>
            <a:noFill/>
          </a:ln>
          <a:effectLst/>
        </p:spPr>
      </p:pic>
      <p:pic>
        <p:nvPicPr>
          <p:cNvPr id="22" name="Imagen 21" descr="Un par de personas en una montaña&#10;&#10;Descripción generada automáticamente con confianza media">
            <a:extLst>
              <a:ext uri="{FF2B5EF4-FFF2-40B4-BE49-F238E27FC236}">
                <a16:creationId xmlns:a16="http://schemas.microsoft.com/office/drawing/2014/main" id="{8BEDB42A-302C-6E3B-2D21-66725BEA53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6971" y="2678471"/>
            <a:ext cx="3002572" cy="2028383"/>
          </a:xfrm>
          <a:prstGeom prst="roundRect">
            <a:avLst>
              <a:gd name="adj" fmla="val 8594"/>
            </a:avLst>
          </a:prstGeom>
          <a:solidFill>
            <a:srgbClr val="FFFFFF">
              <a:shade val="85000"/>
            </a:srgbClr>
          </a:solidFill>
          <a:ln>
            <a:noFill/>
          </a:ln>
          <a:effectLst/>
        </p:spPr>
      </p:pic>
      <p:pic>
        <p:nvPicPr>
          <p:cNvPr id="24" name="Imagen 23" descr="Imagen que contiene Interfaz de usuario gráfica&#10;&#10;Descripción generada automáticamente">
            <a:extLst>
              <a:ext uri="{FF2B5EF4-FFF2-40B4-BE49-F238E27FC236}">
                <a16:creationId xmlns:a16="http://schemas.microsoft.com/office/drawing/2014/main" id="{178F1B91-BFAE-B57C-33D3-C8867ACF86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31" y="4772961"/>
            <a:ext cx="2992696" cy="2021732"/>
          </a:xfrm>
          <a:prstGeom prst="roundRect">
            <a:avLst>
              <a:gd name="adj" fmla="val 8594"/>
            </a:avLst>
          </a:prstGeom>
          <a:solidFill>
            <a:srgbClr val="FFFFFF">
              <a:shade val="85000"/>
            </a:srgbClr>
          </a:solidFill>
          <a:ln>
            <a:noFill/>
          </a:ln>
          <a:effectLst/>
        </p:spPr>
      </p:pic>
      <p:pic>
        <p:nvPicPr>
          <p:cNvPr id="26" name="Imagen 25" descr="Imagen que contiene exterior, pasto, oveja, roca&#10;&#10;Descripción generada automáticamente">
            <a:extLst>
              <a:ext uri="{FF2B5EF4-FFF2-40B4-BE49-F238E27FC236}">
                <a16:creationId xmlns:a16="http://schemas.microsoft.com/office/drawing/2014/main" id="{84C7B401-2C70-542C-6E19-4112655847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4695" y="2671267"/>
            <a:ext cx="3002573" cy="2021732"/>
          </a:xfrm>
          <a:prstGeom prst="roundRect">
            <a:avLst>
              <a:gd name="adj" fmla="val 8594"/>
            </a:avLst>
          </a:prstGeom>
          <a:solidFill>
            <a:srgbClr val="FFFFFF">
              <a:shade val="85000"/>
            </a:srgbClr>
          </a:solidFill>
          <a:ln>
            <a:noFill/>
          </a:ln>
          <a:effectLst/>
        </p:spPr>
      </p:pic>
      <p:sp>
        <p:nvSpPr>
          <p:cNvPr id="2" name="CuadroTexto 1">
            <a:extLst>
              <a:ext uri="{FF2B5EF4-FFF2-40B4-BE49-F238E27FC236}">
                <a16:creationId xmlns:a16="http://schemas.microsoft.com/office/drawing/2014/main" id="{F636023A-22D3-BB01-30AB-BD87D2585116}"/>
              </a:ext>
            </a:extLst>
          </p:cNvPr>
          <p:cNvSpPr txBox="1"/>
          <p:nvPr/>
        </p:nvSpPr>
        <p:spPr>
          <a:xfrm>
            <a:off x="617497" y="46192"/>
            <a:ext cx="6686685"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DAVID</a:t>
            </a:r>
            <a:r>
              <a:rPr lang="cs-CZ" sz="2800" b="1" spc="300" dirty="0">
                <a:ln w="6600">
                  <a:solidFill>
                    <a:srgbClr val="25681A"/>
                  </a:solidFill>
                  <a:prstDash val="solid"/>
                </a:ln>
                <a:solidFill>
                  <a:srgbClr val="FFFFFF"/>
                </a:solidFill>
                <a:effectLst>
                  <a:outerShdw dist="38100" dir="2700000" algn="tl" rotWithShape="0">
                    <a:srgbClr val="2F8321"/>
                  </a:outerShdw>
                </a:effectLst>
              </a:rPr>
              <a:t>OVA PÍSEŇ</a:t>
            </a:r>
            <a:r>
              <a:rPr lang="es-ES" sz="2800" b="1" spc="300" dirty="0">
                <a:ln w="6600">
                  <a:solidFill>
                    <a:srgbClr val="25681A"/>
                  </a:solidFill>
                  <a:prstDash val="solid"/>
                </a:ln>
                <a:solidFill>
                  <a:srgbClr val="FFFFFF"/>
                </a:solidFill>
                <a:effectLst>
                  <a:outerShdw dist="38100" dir="2700000" algn="tl" rotWithShape="0">
                    <a:srgbClr val="2F8321"/>
                  </a:outerShdw>
                </a:effectLst>
              </a:rPr>
              <a:t> </a:t>
            </a:r>
            <a:r>
              <a:rPr lang="es-ES" sz="2600" b="1" spc="300" dirty="0">
                <a:ln w="6600">
                  <a:solidFill>
                    <a:srgbClr val="25681A"/>
                  </a:solidFill>
                  <a:prstDash val="solid"/>
                </a:ln>
                <a:solidFill>
                  <a:srgbClr val="FFFFFF"/>
                </a:solidFill>
                <a:effectLst>
                  <a:outerShdw dist="38100" dir="2700000" algn="tl" rotWithShape="0">
                    <a:srgbClr val="2F8321"/>
                  </a:outerShdw>
                </a:effectLst>
              </a:rPr>
              <a:t>(</a:t>
            </a:r>
            <a:r>
              <a:rPr lang="cs-CZ" sz="2600" b="1" spc="300" dirty="0">
                <a:ln w="6600">
                  <a:solidFill>
                    <a:srgbClr val="25681A"/>
                  </a:solidFill>
                  <a:prstDash val="solid"/>
                </a:ln>
                <a:solidFill>
                  <a:srgbClr val="FFFFFF"/>
                </a:solidFill>
                <a:effectLst>
                  <a:outerShdw dist="38100" dir="2700000" algn="tl" rotWithShape="0">
                    <a:srgbClr val="2F8321"/>
                  </a:outerShdw>
                </a:effectLst>
              </a:rPr>
              <a:t>Ž</a:t>
            </a:r>
            <a:r>
              <a:rPr lang="es-ES" sz="2600" b="1" spc="300" dirty="0">
                <a:ln w="6600">
                  <a:solidFill>
                    <a:srgbClr val="25681A"/>
                  </a:solidFill>
                  <a:prstDash val="solid"/>
                </a:ln>
                <a:solidFill>
                  <a:srgbClr val="FFFFFF"/>
                </a:solidFill>
                <a:effectLst>
                  <a:outerShdw dist="38100" dir="2700000" algn="tl" rotWithShape="0">
                    <a:srgbClr val="2F8321"/>
                  </a:outerShdw>
                </a:effectLst>
              </a:rPr>
              <a:t>alm 23)</a:t>
            </a:r>
          </a:p>
        </p:txBody>
      </p:sp>
      <p:pic>
        <p:nvPicPr>
          <p:cNvPr id="4" name="Imagen 3" descr="Icono&#10;&#10;Descripción generada automáticamente con confianza baja">
            <a:extLst>
              <a:ext uri="{FF2B5EF4-FFF2-40B4-BE49-F238E27FC236}">
                <a16:creationId xmlns:a16="http://schemas.microsoft.com/office/drawing/2014/main" id="{7FFAF1CE-5A39-91F7-78EB-80A63254CD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410" y="65789"/>
            <a:ext cx="496800" cy="496800"/>
          </a:xfrm>
          <a:prstGeom prst="rect">
            <a:avLst/>
          </a:prstGeom>
        </p:spPr>
      </p:pic>
      <p:sp>
        <p:nvSpPr>
          <p:cNvPr id="6" name="CuadroTexto 5">
            <a:extLst>
              <a:ext uri="{FF2B5EF4-FFF2-40B4-BE49-F238E27FC236}">
                <a16:creationId xmlns:a16="http://schemas.microsoft.com/office/drawing/2014/main" id="{C9C0E915-0EA5-B2DA-2220-9C9E2B3165DA}"/>
              </a:ext>
            </a:extLst>
          </p:cNvPr>
          <p:cNvSpPr txBox="1"/>
          <p:nvPr/>
        </p:nvSpPr>
        <p:spPr>
          <a:xfrm>
            <a:off x="224410" y="827000"/>
            <a:ext cx="5688903" cy="3785652"/>
          </a:xfrm>
          <a:prstGeom prst="rect">
            <a:avLst/>
          </a:prstGeom>
          <a:noFill/>
        </p:spPr>
        <p:txBody>
          <a:bodyPr wrap="square">
            <a:spAutoFit/>
          </a:bodyPr>
          <a:lstStyle/>
          <a:p>
            <a:r>
              <a:rPr lang="es-ES" sz="2000" b="1" dirty="0"/>
              <a:t>Tento žalm je možná nejčtenější, nejznámější a nej</a:t>
            </a:r>
            <a:r>
              <a:rPr lang="cs-CZ" sz="2000" b="1" dirty="0"/>
              <a:t>-</a:t>
            </a:r>
            <a:r>
              <a:rPr lang="es-ES" sz="2000" b="1" dirty="0"/>
              <a:t>oblíbenější ze všech Davidových </a:t>
            </a:r>
            <a:r>
              <a:rPr lang="es-ES" sz="2000" b="1" dirty="0" err="1"/>
              <a:t>žalmů</a:t>
            </a:r>
            <a:r>
              <a:rPr lang="es-ES" sz="2000" b="1" dirty="0"/>
              <a:t>.</a:t>
            </a:r>
          </a:p>
          <a:p>
            <a:r>
              <a:rPr lang="es-ES" sz="2000" b="1" dirty="0" err="1"/>
              <a:t>Nazývá</a:t>
            </a:r>
            <a:r>
              <a:rPr lang="es-ES" sz="2000" b="1" dirty="0"/>
              <a:t> se "Žalm Dobrého pastýře", "Perla žalmů", "Žalm slavíka", "Píseň pastýře o svém Pastýři" </a:t>
            </a:r>
            <a:r>
              <a:rPr lang="es-ES" sz="2000" b="1" dirty="0" err="1"/>
              <a:t>atd</a:t>
            </a:r>
            <a:r>
              <a:rPr lang="es-ES" sz="2000" b="1" dirty="0"/>
              <a:t>.</a:t>
            </a:r>
          </a:p>
          <a:p>
            <a:r>
              <a:rPr lang="es-ES" sz="2000" b="1" dirty="0" err="1"/>
              <a:t>Žalm</a:t>
            </a:r>
            <a:r>
              <a:rPr lang="es-ES" sz="2000" b="1" dirty="0"/>
              <a:t> 23 obsahuje poselství pro lidi všech věkových </a:t>
            </a:r>
            <a:r>
              <a:rPr lang="es-ES" sz="2000" b="1" dirty="0" err="1"/>
              <a:t>kategorií</a:t>
            </a:r>
            <a:r>
              <a:rPr lang="es-ES" sz="2000" b="1" dirty="0"/>
              <a:t>.</a:t>
            </a:r>
          </a:p>
          <a:p>
            <a:r>
              <a:rPr lang="es-ES" sz="2000" b="1" dirty="0" err="1"/>
              <a:t>Není</a:t>
            </a:r>
            <a:r>
              <a:rPr lang="es-ES" sz="2000" b="1" dirty="0"/>
              <a:t> pochyb o tom, že Davidovy zkušenosti pastýře v drsných horách Judeje a později královského hostitele na bohatém dvoře jeho hlavního města ho připravily </a:t>
            </a:r>
            <a:r>
              <a:rPr lang="cs-CZ" sz="2000" b="1" dirty="0"/>
              <a:t>k</a:t>
            </a:r>
            <a:r>
              <a:rPr lang="es-ES" sz="2000" b="1" dirty="0"/>
              <a:t> napsání tohoto sladkého posvátného </a:t>
            </a:r>
            <a:r>
              <a:rPr lang="es-ES" sz="2000" b="1" dirty="0" err="1"/>
              <a:t>textu</a:t>
            </a:r>
            <a:r>
              <a:rPr lang="es-ES" sz="2000" b="1" dirty="0"/>
              <a:t>.</a:t>
            </a:r>
          </a:p>
          <a:p>
            <a:r>
              <a:rPr lang="es-ES" sz="2000" b="1" dirty="0" err="1"/>
              <a:t>Pojďme</a:t>
            </a:r>
            <a:r>
              <a:rPr lang="es-ES" sz="2000" b="1" dirty="0"/>
              <a:t> </a:t>
            </a:r>
            <a:r>
              <a:rPr lang="cs-CZ" sz="2000" b="1" dirty="0"/>
              <a:t>h</a:t>
            </a:r>
            <a:r>
              <a:rPr lang="es-ES" sz="2000" b="1" dirty="0"/>
              <a:t>o</a:t>
            </a:r>
            <a:r>
              <a:rPr lang="cs-CZ" sz="2000" b="1" dirty="0"/>
              <a:t> společně</a:t>
            </a:r>
            <a:r>
              <a:rPr lang="es-ES" sz="2000" b="1" dirty="0"/>
              <a:t> </a:t>
            </a:r>
            <a:r>
              <a:rPr lang="cs-CZ" sz="2000" b="1" dirty="0"/>
              <a:t>pře</a:t>
            </a:r>
            <a:r>
              <a:rPr lang="es-ES" sz="2000" b="1" dirty="0" err="1"/>
              <a:t>říkat</a:t>
            </a:r>
            <a:r>
              <a:rPr lang="es-ES" sz="2000" b="1" dirty="0"/>
              <a:t>.</a:t>
            </a:r>
          </a:p>
        </p:txBody>
      </p:sp>
    </p:spTree>
    <p:extLst>
      <p:ext uri="{BB962C8B-B14F-4D97-AF65-F5344CB8AC3E}">
        <p14:creationId xmlns:p14="http://schemas.microsoft.com/office/powerpoint/2010/main" val="484501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
                                        </p:tgtEl>
                                        <p:attrNameLst>
                                          <p:attrName>ppt_x</p:attrName>
                                          <p:attrName>ppt_y</p:attrName>
                                        </p:attrNameLst>
                                      </p:cBhvr>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ppt_x</p:attrName>
                                        </p:attrNameLst>
                                      </p:cBhvr>
                                      <p:tavLst>
                                        <p:tav tm="0">
                                          <p:val>
                                            <p:strVal val="#ppt_x-#ppt_w/2"/>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17" presetClass="entr" presetSubtype="8"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ppt_w/2"/>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par>
                          <p:cTn id="28" fill="hold">
                            <p:stCondLst>
                              <p:cond delay="1000"/>
                            </p:stCondLst>
                            <p:childTnLst>
                              <p:par>
                                <p:cTn id="29" presetID="17"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ppt_x</p:attrName>
                                        </p:attrNameLst>
                                      </p:cBhvr>
                                      <p:tavLst>
                                        <p:tav tm="0">
                                          <p:val>
                                            <p:strVal val="#ppt_x-#ppt_w/2"/>
                                          </p:val>
                                        </p:tav>
                                        <p:tav tm="100000">
                                          <p:val>
                                            <p:strVal val="#ppt_x"/>
                                          </p:val>
                                        </p:tav>
                                      </p:tavLst>
                                    </p:anim>
                                    <p:anim calcmode="lin" valueType="num">
                                      <p:cBhvr>
                                        <p:cTn id="32" dur="500" fill="hold"/>
                                        <p:tgtEl>
                                          <p:spTgt spid="20"/>
                                        </p:tgtEl>
                                        <p:attrNameLst>
                                          <p:attrName>ppt_y</p:attrName>
                                        </p:attrNameLst>
                                      </p:cBhvr>
                                      <p:tavLst>
                                        <p:tav tm="0">
                                          <p:val>
                                            <p:strVal val="#ppt_y"/>
                                          </p:val>
                                        </p:tav>
                                        <p:tav tm="100000">
                                          <p:val>
                                            <p:strVal val="#ppt_y"/>
                                          </p:val>
                                        </p:tav>
                                      </p:tavLst>
                                    </p:anim>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strVal val="#ppt_h"/>
                                          </p:val>
                                        </p:tav>
                                        <p:tav tm="100000">
                                          <p:val>
                                            <p:strVal val="#ppt_h"/>
                                          </p:val>
                                        </p:tav>
                                      </p:tavLst>
                                    </p:anim>
                                  </p:childTnLst>
                                </p:cTn>
                              </p:par>
                            </p:childTnLst>
                          </p:cTn>
                        </p:par>
                        <p:par>
                          <p:cTn id="35" fill="hold">
                            <p:stCondLst>
                              <p:cond delay="1500"/>
                            </p:stCondLst>
                            <p:childTnLst>
                              <p:par>
                                <p:cTn id="36" presetID="17" presetClass="entr" presetSubtype="8"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ppt_x</p:attrName>
                                        </p:attrNameLst>
                                      </p:cBhvr>
                                      <p:tavLst>
                                        <p:tav tm="0">
                                          <p:val>
                                            <p:strVal val="#ppt_x-#ppt_w/2"/>
                                          </p:val>
                                        </p:tav>
                                        <p:tav tm="100000">
                                          <p:val>
                                            <p:strVal val="#ppt_x"/>
                                          </p:val>
                                        </p:tav>
                                      </p:tavLst>
                                    </p:anim>
                                    <p:anim calcmode="lin" valueType="num">
                                      <p:cBhvr>
                                        <p:cTn id="39" dur="500" fill="hold"/>
                                        <p:tgtEl>
                                          <p:spTgt spid="10"/>
                                        </p:tgtEl>
                                        <p:attrNameLst>
                                          <p:attrName>ppt_y</p:attrName>
                                        </p:attrNameLst>
                                      </p:cBhvr>
                                      <p:tavLst>
                                        <p:tav tm="0">
                                          <p:val>
                                            <p:strVal val="#ppt_y"/>
                                          </p:val>
                                        </p:tav>
                                        <p:tav tm="100000">
                                          <p:val>
                                            <p:strVal val="#ppt_y"/>
                                          </p:val>
                                        </p:tav>
                                      </p:tavLst>
                                    </p:anim>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strVal val="#ppt_h"/>
                                          </p:val>
                                        </p:tav>
                                        <p:tav tm="100000">
                                          <p:val>
                                            <p:strVal val="#ppt_h"/>
                                          </p:val>
                                        </p:tav>
                                      </p:tavLst>
                                    </p:anim>
                                  </p:childTnLst>
                                </p:cTn>
                              </p:par>
                            </p:childTnLst>
                          </p:cTn>
                        </p:par>
                        <p:par>
                          <p:cTn id="42" fill="hold">
                            <p:stCondLst>
                              <p:cond delay="2000"/>
                            </p:stCondLst>
                            <p:childTnLst>
                              <p:par>
                                <p:cTn id="43" presetID="17" presetClass="entr" presetSubtype="8" fill="hold" nodeType="after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ppt_x</p:attrName>
                                        </p:attrNameLst>
                                      </p:cBhvr>
                                      <p:tavLst>
                                        <p:tav tm="0">
                                          <p:val>
                                            <p:strVal val="#ppt_x-#ppt_w/2"/>
                                          </p:val>
                                        </p:tav>
                                        <p:tav tm="100000">
                                          <p:val>
                                            <p:strVal val="#ppt_x"/>
                                          </p:val>
                                        </p:tav>
                                      </p:tavLst>
                                    </p:anim>
                                    <p:anim calcmode="lin" valueType="num">
                                      <p:cBhvr>
                                        <p:cTn id="46" dur="500" fill="hold"/>
                                        <p:tgtEl>
                                          <p:spTgt spid="26"/>
                                        </p:tgtEl>
                                        <p:attrNameLst>
                                          <p:attrName>ppt_y</p:attrName>
                                        </p:attrNameLst>
                                      </p:cBhvr>
                                      <p:tavLst>
                                        <p:tav tm="0">
                                          <p:val>
                                            <p:strVal val="#ppt_y"/>
                                          </p:val>
                                        </p:tav>
                                        <p:tav tm="100000">
                                          <p:val>
                                            <p:strVal val="#ppt_y"/>
                                          </p:val>
                                        </p:tav>
                                      </p:tavLst>
                                    </p:anim>
                                    <p:anim calcmode="lin" valueType="num">
                                      <p:cBhvr>
                                        <p:cTn id="47" dur="500" fill="hold"/>
                                        <p:tgtEl>
                                          <p:spTgt spid="26"/>
                                        </p:tgtEl>
                                        <p:attrNameLst>
                                          <p:attrName>ppt_w</p:attrName>
                                        </p:attrNameLst>
                                      </p:cBhvr>
                                      <p:tavLst>
                                        <p:tav tm="0">
                                          <p:val>
                                            <p:fltVal val="0"/>
                                          </p:val>
                                        </p:tav>
                                        <p:tav tm="100000">
                                          <p:val>
                                            <p:strVal val="#ppt_w"/>
                                          </p:val>
                                        </p:tav>
                                      </p:tavLst>
                                    </p:anim>
                                    <p:anim calcmode="lin" valueType="num">
                                      <p:cBhvr>
                                        <p:cTn id="48" dur="500" fill="hold"/>
                                        <p:tgtEl>
                                          <p:spTgt spid="26"/>
                                        </p:tgtEl>
                                        <p:attrNameLst>
                                          <p:attrName>ppt_h</p:attrName>
                                        </p:attrNameLst>
                                      </p:cBhvr>
                                      <p:tavLst>
                                        <p:tav tm="0">
                                          <p:val>
                                            <p:strVal val="#ppt_h"/>
                                          </p:val>
                                        </p:tav>
                                        <p:tav tm="100000">
                                          <p:val>
                                            <p:strVal val="#ppt_h"/>
                                          </p:val>
                                        </p:tav>
                                      </p:tavLst>
                                    </p:anim>
                                  </p:childTnLst>
                                </p:cTn>
                              </p:par>
                            </p:childTnLst>
                          </p:cTn>
                        </p:par>
                        <p:par>
                          <p:cTn id="49" fill="hold">
                            <p:stCondLst>
                              <p:cond delay="2500"/>
                            </p:stCondLst>
                            <p:childTnLst>
                              <p:par>
                                <p:cTn id="50" presetID="17" presetClass="entr" presetSubtype="8" fill="hold" nodeType="afterEffect">
                                  <p:stCondLst>
                                    <p:cond delay="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ppt_x</p:attrName>
                                        </p:attrNameLst>
                                      </p:cBhvr>
                                      <p:tavLst>
                                        <p:tav tm="0">
                                          <p:val>
                                            <p:strVal val="#ppt_x-#ppt_w/2"/>
                                          </p:val>
                                        </p:tav>
                                        <p:tav tm="100000">
                                          <p:val>
                                            <p:strVal val="#ppt_x"/>
                                          </p:val>
                                        </p:tav>
                                      </p:tavLst>
                                    </p:anim>
                                    <p:anim calcmode="lin" valueType="num">
                                      <p:cBhvr>
                                        <p:cTn id="53" dur="500" fill="hold"/>
                                        <p:tgtEl>
                                          <p:spTgt spid="22"/>
                                        </p:tgtEl>
                                        <p:attrNameLst>
                                          <p:attrName>ppt_y</p:attrName>
                                        </p:attrNameLst>
                                      </p:cBhvr>
                                      <p:tavLst>
                                        <p:tav tm="0">
                                          <p:val>
                                            <p:strVal val="#ppt_y"/>
                                          </p:val>
                                        </p:tav>
                                        <p:tav tm="100000">
                                          <p:val>
                                            <p:strVal val="#ppt_y"/>
                                          </p:val>
                                        </p:tav>
                                      </p:tavLst>
                                    </p:anim>
                                    <p:anim calcmode="lin" valueType="num">
                                      <p:cBhvr>
                                        <p:cTn id="54" dur="500" fill="hold"/>
                                        <p:tgtEl>
                                          <p:spTgt spid="22"/>
                                        </p:tgtEl>
                                        <p:attrNameLst>
                                          <p:attrName>ppt_w</p:attrName>
                                        </p:attrNameLst>
                                      </p:cBhvr>
                                      <p:tavLst>
                                        <p:tav tm="0">
                                          <p:val>
                                            <p:fltVal val="0"/>
                                          </p:val>
                                        </p:tav>
                                        <p:tav tm="100000">
                                          <p:val>
                                            <p:strVal val="#ppt_w"/>
                                          </p:val>
                                        </p:tav>
                                      </p:tavLst>
                                    </p:anim>
                                    <p:anim calcmode="lin" valueType="num">
                                      <p:cBhvr>
                                        <p:cTn id="55" dur="500" fill="hold"/>
                                        <p:tgtEl>
                                          <p:spTgt spid="22"/>
                                        </p:tgtEl>
                                        <p:attrNameLst>
                                          <p:attrName>ppt_h</p:attrName>
                                        </p:attrNameLst>
                                      </p:cBhvr>
                                      <p:tavLst>
                                        <p:tav tm="0">
                                          <p:val>
                                            <p:strVal val="#ppt_h"/>
                                          </p:val>
                                        </p:tav>
                                        <p:tav tm="100000">
                                          <p:val>
                                            <p:strVal val="#ppt_h"/>
                                          </p:val>
                                        </p:tav>
                                      </p:tavLst>
                                    </p:anim>
                                  </p:childTnLst>
                                </p:cTn>
                              </p:par>
                            </p:childTnLst>
                          </p:cTn>
                        </p:par>
                        <p:par>
                          <p:cTn id="56" fill="hold">
                            <p:stCondLst>
                              <p:cond delay="3000"/>
                            </p:stCondLst>
                            <p:childTnLst>
                              <p:par>
                                <p:cTn id="57" presetID="17"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ppt_w/2"/>
                                          </p:val>
                                        </p:tav>
                                        <p:tav tm="100000">
                                          <p:val>
                                            <p:strVal val="#ppt_x"/>
                                          </p:val>
                                        </p:tav>
                                      </p:tavLst>
                                    </p:anim>
                                    <p:anim calcmode="lin" valueType="num">
                                      <p:cBhvr>
                                        <p:cTn id="60" dur="500" fill="hold"/>
                                        <p:tgtEl>
                                          <p:spTgt spid="14"/>
                                        </p:tgtEl>
                                        <p:attrNameLst>
                                          <p:attrName>ppt_y</p:attrName>
                                        </p:attrNameLst>
                                      </p:cBhvr>
                                      <p:tavLst>
                                        <p:tav tm="0">
                                          <p:val>
                                            <p:strVal val="#ppt_y"/>
                                          </p:val>
                                        </p:tav>
                                        <p:tav tm="100000">
                                          <p:val>
                                            <p:strVal val="#ppt_y"/>
                                          </p:val>
                                        </p:tav>
                                      </p:tavLst>
                                    </p:anim>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strVal val="#ppt_h"/>
                                          </p:val>
                                        </p:tav>
                                        <p:tav tm="100000">
                                          <p:val>
                                            <p:strVal val="#ppt_h"/>
                                          </p:val>
                                        </p:tav>
                                      </p:tavLst>
                                    </p:anim>
                                  </p:childTnLst>
                                </p:cTn>
                              </p:par>
                            </p:childTnLst>
                          </p:cTn>
                        </p:par>
                        <p:par>
                          <p:cTn id="63" fill="hold">
                            <p:stCondLst>
                              <p:cond delay="3500"/>
                            </p:stCondLst>
                            <p:childTnLst>
                              <p:par>
                                <p:cTn id="64" presetID="17" presetClass="entr" presetSubtype="8" fill="hold"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ppt_x</p:attrName>
                                        </p:attrNameLst>
                                      </p:cBhvr>
                                      <p:tavLst>
                                        <p:tav tm="0">
                                          <p:val>
                                            <p:strVal val="#ppt_x-#ppt_w/2"/>
                                          </p:val>
                                        </p:tav>
                                        <p:tav tm="100000">
                                          <p:val>
                                            <p:strVal val="#ppt_x"/>
                                          </p:val>
                                        </p:tav>
                                      </p:tavLst>
                                    </p:anim>
                                    <p:anim calcmode="lin" valueType="num">
                                      <p:cBhvr>
                                        <p:cTn id="67" dur="500" fill="hold"/>
                                        <p:tgtEl>
                                          <p:spTgt spid="8"/>
                                        </p:tgtEl>
                                        <p:attrNameLst>
                                          <p:attrName>ppt_y</p:attrName>
                                        </p:attrNameLst>
                                      </p:cBhvr>
                                      <p:tavLst>
                                        <p:tav tm="0">
                                          <p:val>
                                            <p:strVal val="#ppt_y"/>
                                          </p:val>
                                        </p:tav>
                                        <p:tav tm="100000">
                                          <p:val>
                                            <p:strVal val="#ppt_y"/>
                                          </p:val>
                                        </p:tav>
                                      </p:tavLst>
                                    </p:anim>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strVal val="#ppt_h"/>
                                          </p:val>
                                        </p:tav>
                                        <p:tav tm="100000">
                                          <p:val>
                                            <p:strVal val="#ppt_h"/>
                                          </p:val>
                                        </p:tav>
                                      </p:tavLst>
                                    </p:anim>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wipe(left)">
                                      <p:cBhvr>
                                        <p:cTn id="73" dur="500"/>
                                        <p:tgtEl>
                                          <p:spTgt spid="6">
                                            <p:txEl>
                                              <p:pRg st="0" end="0"/>
                                            </p:tx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6">
                                            <p:txEl>
                                              <p:pRg st="1" end="1"/>
                                            </p:txEl>
                                          </p:spTgt>
                                        </p:tgtEl>
                                        <p:attrNameLst>
                                          <p:attrName>style.visibility</p:attrName>
                                        </p:attrNameLst>
                                      </p:cBhvr>
                                      <p:to>
                                        <p:strVal val="visible"/>
                                      </p:to>
                                    </p:set>
                                    <p:animEffect transition="in" filter="wipe(left)">
                                      <p:cBhvr>
                                        <p:cTn id="76" dur="500"/>
                                        <p:tgtEl>
                                          <p:spTgt spid="6">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6">
                                            <p:txEl>
                                              <p:pRg st="2" end="2"/>
                                            </p:txEl>
                                          </p:spTgt>
                                        </p:tgtEl>
                                        <p:attrNameLst>
                                          <p:attrName>style.visibility</p:attrName>
                                        </p:attrNameLst>
                                      </p:cBhvr>
                                      <p:to>
                                        <p:strVal val="visible"/>
                                      </p:to>
                                    </p:set>
                                    <p:animEffect transition="in" filter="wipe(left)">
                                      <p:cBhvr>
                                        <p:cTn id="81" dur="500"/>
                                        <p:tgtEl>
                                          <p:spTgt spid="6">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
                                            <p:txEl>
                                              <p:pRg st="3" end="3"/>
                                            </p:txEl>
                                          </p:spTgt>
                                        </p:tgtEl>
                                        <p:attrNameLst>
                                          <p:attrName>style.visibility</p:attrName>
                                        </p:attrNameLst>
                                      </p:cBhvr>
                                      <p:to>
                                        <p:strVal val="visible"/>
                                      </p:to>
                                    </p:set>
                                    <p:animEffect transition="in" filter="wipe(left)">
                                      <p:cBhvr>
                                        <p:cTn id="86" dur="500"/>
                                        <p:tgtEl>
                                          <p:spTgt spid="6">
                                            <p:txEl>
                                              <p:pRg st="3" end="3"/>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6">
                                            <p:txEl>
                                              <p:pRg st="4" end="4"/>
                                            </p:txEl>
                                          </p:spTgt>
                                        </p:tgtEl>
                                        <p:attrNameLst>
                                          <p:attrName>style.visibility</p:attrName>
                                        </p:attrNameLst>
                                      </p:cBhvr>
                                      <p:to>
                                        <p:strVal val="visible"/>
                                      </p:to>
                                    </p:set>
                                    <p:animEffect transition="in" filter="wipe(left)">
                                      <p:cBhvr>
                                        <p:cTn id="9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E37DC025-8B39-785B-975D-72357A0F789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2F24C2EC-1E63-0CC1-BF1C-BDC1E6015CA4}"/>
              </a:ext>
            </a:extLst>
          </p:cNvPr>
          <p:cNvSpPr txBox="1"/>
          <p:nvPr/>
        </p:nvSpPr>
        <p:spPr>
          <a:xfrm>
            <a:off x="584364" y="46192"/>
            <a:ext cx="5995415"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DAVID</a:t>
            </a:r>
            <a:r>
              <a:rPr lang="cs-CZ" sz="2800" b="1" spc="300" dirty="0">
                <a:ln w="6600">
                  <a:solidFill>
                    <a:srgbClr val="25681A"/>
                  </a:solidFill>
                  <a:prstDash val="solid"/>
                </a:ln>
                <a:solidFill>
                  <a:srgbClr val="FFFFFF"/>
                </a:solidFill>
                <a:effectLst>
                  <a:outerShdw dist="38100" dir="2700000" algn="tl" rotWithShape="0">
                    <a:srgbClr val="2F8321"/>
                  </a:outerShdw>
                </a:effectLst>
              </a:rPr>
              <a:t>OVA PÍSEŇ</a:t>
            </a:r>
            <a:r>
              <a:rPr lang="es-ES" sz="2800" b="1" spc="300" dirty="0">
                <a:ln w="6600">
                  <a:solidFill>
                    <a:srgbClr val="25681A"/>
                  </a:solidFill>
                  <a:prstDash val="solid"/>
                </a:ln>
                <a:solidFill>
                  <a:srgbClr val="FFFFFF"/>
                </a:solidFill>
                <a:effectLst>
                  <a:outerShdw dist="38100" dir="2700000" algn="tl" rotWithShape="0">
                    <a:srgbClr val="2F8321"/>
                  </a:outerShdw>
                </a:effectLst>
              </a:rPr>
              <a:t> </a:t>
            </a:r>
            <a:r>
              <a:rPr lang="es-ES" sz="2600" b="1" spc="300" dirty="0">
                <a:ln w="6600">
                  <a:solidFill>
                    <a:srgbClr val="25681A"/>
                  </a:solidFill>
                  <a:prstDash val="solid"/>
                </a:ln>
                <a:solidFill>
                  <a:srgbClr val="FFFFFF"/>
                </a:solidFill>
                <a:effectLst>
                  <a:outerShdw dist="38100" dir="2700000" algn="tl" rotWithShape="0">
                    <a:srgbClr val="2F8321"/>
                  </a:outerShdw>
                </a:effectLst>
              </a:rPr>
              <a:t>(</a:t>
            </a:r>
            <a:r>
              <a:rPr lang="cs-CZ" sz="2600" b="1" spc="300" dirty="0">
                <a:ln w="6600">
                  <a:solidFill>
                    <a:srgbClr val="25681A"/>
                  </a:solidFill>
                  <a:prstDash val="solid"/>
                </a:ln>
                <a:solidFill>
                  <a:srgbClr val="FFFFFF"/>
                </a:solidFill>
                <a:effectLst>
                  <a:outerShdw dist="38100" dir="2700000" algn="tl" rotWithShape="0">
                    <a:srgbClr val="2F8321"/>
                  </a:outerShdw>
                </a:effectLst>
              </a:rPr>
              <a:t>Ž</a:t>
            </a:r>
            <a:r>
              <a:rPr lang="es-ES" sz="2600" b="1" spc="300" dirty="0">
                <a:ln w="6600">
                  <a:solidFill>
                    <a:srgbClr val="25681A"/>
                  </a:solidFill>
                  <a:prstDash val="solid"/>
                </a:ln>
                <a:solidFill>
                  <a:srgbClr val="FFFFFF"/>
                </a:solidFill>
                <a:effectLst>
                  <a:outerShdw dist="38100" dir="2700000" algn="tl" rotWithShape="0">
                    <a:srgbClr val="2F8321"/>
                  </a:outerShdw>
                </a:effectLst>
              </a:rPr>
              <a:t>alm 23)</a:t>
            </a:r>
          </a:p>
        </p:txBody>
      </p:sp>
      <p:sp>
        <p:nvSpPr>
          <p:cNvPr id="3" name="CuadroTexto 2">
            <a:extLst>
              <a:ext uri="{FF2B5EF4-FFF2-40B4-BE49-F238E27FC236}">
                <a16:creationId xmlns:a16="http://schemas.microsoft.com/office/drawing/2014/main" id="{7E60D4B5-9310-EE65-BC53-8D7610BBED2C}"/>
              </a:ext>
            </a:extLst>
          </p:cNvPr>
          <p:cNvSpPr txBox="1"/>
          <p:nvPr/>
        </p:nvSpPr>
        <p:spPr>
          <a:xfrm>
            <a:off x="200297" y="727356"/>
            <a:ext cx="5729163" cy="5693866"/>
          </a:xfrm>
          <a:prstGeom prst="rect">
            <a:avLst/>
          </a:prstGeom>
          <a:noFill/>
        </p:spPr>
        <p:txBody>
          <a:bodyPr wrap="square">
            <a:spAutoFit/>
          </a:bodyPr>
          <a:lstStyle/>
          <a:p>
            <a:r>
              <a:rPr lang="cs-CZ" sz="2600" b="1" dirty="0"/>
              <a:t>Hospodin je můj pastýř, nebudu mít </a:t>
            </a:r>
            <a:r>
              <a:rPr lang="cs-CZ" sz="2600" b="1" dirty="0" err="1"/>
              <a:t>nedos-tatek</a:t>
            </a:r>
            <a:r>
              <a:rPr lang="cs-CZ" sz="2600" b="1" dirty="0"/>
              <a:t>. Dopřává mi odpočívat na travnatých nivách, vodí mě na klidná místa u vod, naživu mě udržuje, stezkou spravedlnosti mě vede pro své jméno. I když půjdu roklí šeré smrti, nebudu se bát ničeho zlého, vždyť se mnou jsi ty. Tvoje berla a tvá hůl mě potěšují. Pros-</a:t>
            </a:r>
            <a:r>
              <a:rPr lang="cs-CZ" sz="2600" b="1" dirty="0" err="1"/>
              <a:t>tíráš</a:t>
            </a:r>
            <a:r>
              <a:rPr lang="cs-CZ" sz="2600" b="1" dirty="0"/>
              <a:t> mi stůl před zraky protivníků, hlavu mi olejem potíráš, kalich mi po okraj plníš. Ano, dobrota a milosrdenství provázet mě budou všemi dny mého žití. Do Hospodinova domu se budu vracet do nejdelších časů.</a:t>
            </a:r>
            <a:endParaRPr lang="es-ES" sz="2600" b="1" dirty="0"/>
          </a:p>
        </p:txBody>
      </p:sp>
      <p:pic>
        <p:nvPicPr>
          <p:cNvPr id="5" name="Imagen 4">
            <a:extLst>
              <a:ext uri="{FF2B5EF4-FFF2-40B4-BE49-F238E27FC236}">
                <a16:creationId xmlns:a16="http://schemas.microsoft.com/office/drawing/2014/main" id="{961589D3-D38B-7F8D-593D-C0040567159F}"/>
              </a:ext>
            </a:extLst>
          </p:cNvPr>
          <p:cNvPicPr>
            <a:picLocks noChangeAspect="1"/>
          </p:cNvPicPr>
          <p:nvPr/>
        </p:nvPicPr>
        <p:blipFill rotWithShape="1">
          <a:blip r:embed="rId2"/>
          <a:srcRect l="1854" r="8380"/>
          <a:stretch/>
        </p:blipFill>
        <p:spPr>
          <a:xfrm>
            <a:off x="6705600" y="456249"/>
            <a:ext cx="5264731" cy="4099505"/>
          </a:xfrm>
          <a:prstGeom prst="round2DiagRect">
            <a:avLst>
              <a:gd name="adj1" fmla="val 442"/>
              <a:gd name="adj2" fmla="val 1888"/>
            </a:avLst>
          </a:prstGeom>
          <a:ln w="38100" cap="sq">
            <a:solidFill>
              <a:srgbClr val="FFFFFF"/>
            </a:solidFill>
            <a:miter lim="800000"/>
          </a:ln>
          <a:effectLst>
            <a:outerShdw blurRad="254000" algn="tl" rotWithShape="0">
              <a:srgbClr val="000000">
                <a:alpha val="43000"/>
              </a:srgbClr>
            </a:outerShdw>
          </a:effectLst>
        </p:spPr>
      </p:pic>
      <p:pic>
        <p:nvPicPr>
          <p:cNvPr id="7" name="Imagen 6" descr="Un grupo de personas junto a una oveja&#10;&#10;Descripción generada automáticamente con confianza media">
            <a:extLst>
              <a:ext uri="{FF2B5EF4-FFF2-40B4-BE49-F238E27FC236}">
                <a16:creationId xmlns:a16="http://schemas.microsoft.com/office/drawing/2014/main" id="{316DCB48-9C71-94BE-6688-C39CE1C5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763" y="4701494"/>
            <a:ext cx="2024701" cy="2024701"/>
          </a:xfrm>
          <a:prstGeom prst="round2DiagRect">
            <a:avLst>
              <a:gd name="adj1" fmla="val 16667"/>
              <a:gd name="adj2" fmla="val 17107"/>
            </a:avLst>
          </a:prstGeom>
          <a:ln w="38100" cap="sq">
            <a:solidFill>
              <a:srgbClr val="FFFFFF"/>
            </a:solidFill>
            <a:miter lim="800000"/>
          </a:ln>
          <a:effectLst>
            <a:outerShdw blurRad="254000" algn="tl" rotWithShape="0">
              <a:srgbClr val="000000">
                <a:alpha val="43000"/>
              </a:srgbClr>
            </a:outerShdw>
          </a:effectLst>
        </p:spPr>
      </p:pic>
      <p:pic>
        <p:nvPicPr>
          <p:cNvPr id="9" name="Imagen 8" descr="Imagen que contiene exterior, persona, animal, roca&#10;&#10;Descripción generada automáticamente">
            <a:extLst>
              <a:ext uri="{FF2B5EF4-FFF2-40B4-BE49-F238E27FC236}">
                <a16:creationId xmlns:a16="http://schemas.microsoft.com/office/drawing/2014/main" id="{F6D2169D-20A1-E69A-4541-AACF1F31B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1255" y="4686608"/>
            <a:ext cx="1815011" cy="2026762"/>
          </a:xfrm>
          <a:prstGeom prst="round2DiagRect">
            <a:avLst>
              <a:gd name="adj1" fmla="val 16667"/>
              <a:gd name="adj2" fmla="val 18320"/>
            </a:avLst>
          </a:prstGeom>
          <a:ln w="38100" cap="sq">
            <a:solidFill>
              <a:srgbClr val="FFFFFF"/>
            </a:solidFill>
            <a:miter lim="800000"/>
          </a:ln>
          <a:effectLst>
            <a:outerShdw blurRad="254000" algn="tl" rotWithShape="0">
              <a:srgbClr val="000000">
                <a:alpha val="43000"/>
              </a:srgbClr>
            </a:outerShdw>
          </a:effectLst>
        </p:spPr>
      </p:pic>
      <p:pic>
        <p:nvPicPr>
          <p:cNvPr id="15" name="Imagen 14" descr="Imagen que contiene pasto, exterior, campo, parado&#10;&#10;Descripción generada automáticamente">
            <a:extLst>
              <a:ext uri="{FF2B5EF4-FFF2-40B4-BE49-F238E27FC236}">
                <a16:creationId xmlns:a16="http://schemas.microsoft.com/office/drawing/2014/main" id="{8D8DEDFE-ADD7-37F0-EC9B-28C5A2544794}"/>
              </a:ext>
            </a:extLst>
          </p:cNvPr>
          <p:cNvPicPr>
            <a:picLocks noChangeAspect="1"/>
          </p:cNvPicPr>
          <p:nvPr/>
        </p:nvPicPr>
        <p:blipFill rotWithShape="1">
          <a:blip r:embed="rId5">
            <a:extLst>
              <a:ext uri="{28A0092B-C50C-407E-A947-70E740481C1C}">
                <a14:useLocalDpi xmlns:a14="http://schemas.microsoft.com/office/drawing/2010/main" val="0"/>
              </a:ext>
            </a:extLst>
          </a:blip>
          <a:srcRect l="22319" t="26314" r="35466" b="20718"/>
          <a:stretch/>
        </p:blipFill>
        <p:spPr>
          <a:xfrm>
            <a:off x="9983788" y="4687639"/>
            <a:ext cx="2008228" cy="2026762"/>
          </a:xfrm>
          <a:prstGeom prst="round2DiagRect">
            <a:avLst>
              <a:gd name="adj1" fmla="val 16667"/>
              <a:gd name="adj2" fmla="val 13108"/>
            </a:avLst>
          </a:prstGeom>
          <a:ln w="38100" cap="sq">
            <a:solidFill>
              <a:srgbClr val="FFFFFF"/>
            </a:solidFill>
            <a:miter lim="800000"/>
          </a:ln>
          <a:effectLst>
            <a:outerShdw blurRad="254000" algn="tl" rotWithShape="0">
              <a:srgbClr val="000000">
                <a:alpha val="43000"/>
              </a:srgbClr>
            </a:outerShdw>
          </a:effectLst>
        </p:spPr>
      </p:pic>
      <p:pic>
        <p:nvPicPr>
          <p:cNvPr id="12" name="Imagen 11" descr="Icono&#10;&#10;Descripción generada automáticamente con confianza baja">
            <a:extLst>
              <a:ext uri="{FF2B5EF4-FFF2-40B4-BE49-F238E27FC236}">
                <a16:creationId xmlns:a16="http://schemas.microsoft.com/office/drawing/2014/main" id="{D8D3708A-E67B-F680-D947-572B5DD827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277" y="65789"/>
            <a:ext cx="496800" cy="496800"/>
          </a:xfrm>
          <a:prstGeom prst="rect">
            <a:avLst/>
          </a:prstGeom>
        </p:spPr>
      </p:pic>
    </p:spTree>
    <p:extLst>
      <p:ext uri="{BB962C8B-B14F-4D97-AF65-F5344CB8AC3E}">
        <p14:creationId xmlns:p14="http://schemas.microsoft.com/office/powerpoint/2010/main" val="2238773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par>
                                <p:cTn id="24" presetID="31"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left)">
                                      <p:cBhvr>
                                        <p:cTn id="3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AC60E4C-68AF-B570-4821-AA4576F22F46}"/>
              </a:ext>
            </a:extLst>
          </p:cNvPr>
          <p:cNvSpPr/>
          <p:nvPr/>
        </p:nvSpPr>
        <p:spPr>
          <a:xfrm>
            <a:off x="87365" y="330200"/>
            <a:ext cx="12010609" cy="6479516"/>
          </a:xfrm>
          <a:prstGeom prst="roundRect">
            <a:avLst>
              <a:gd name="adj" fmla="val 2333"/>
            </a:avLst>
          </a:prstGeom>
          <a:solidFill>
            <a:srgbClr val="E7F8E4"/>
          </a:solidFill>
          <a:ln w="76200">
            <a:solidFill>
              <a:srgbClr val="3AA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636023A-22D3-BB01-30AB-BD87D2585116}"/>
              </a:ext>
            </a:extLst>
          </p:cNvPr>
          <p:cNvSpPr txBox="1"/>
          <p:nvPr/>
        </p:nvSpPr>
        <p:spPr>
          <a:xfrm>
            <a:off x="617498" y="46192"/>
            <a:ext cx="6263694" cy="516945"/>
          </a:xfrm>
          <a:prstGeom prst="roundRect">
            <a:avLst/>
          </a:prstGeom>
          <a:gradFill>
            <a:gsLst>
              <a:gs pos="0">
                <a:srgbClr val="D0F7C9"/>
              </a:gs>
              <a:gs pos="50000">
                <a:srgbClr val="B9F3AF"/>
              </a:gs>
              <a:gs pos="100000">
                <a:srgbClr val="63E54D"/>
              </a:gs>
            </a:gsLst>
          </a:gradFill>
          <a:ln>
            <a:solidFill>
              <a:srgbClr val="25681A"/>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25681A"/>
                  </a:solidFill>
                  <a:prstDash val="solid"/>
                </a:ln>
                <a:solidFill>
                  <a:srgbClr val="FFFFFF"/>
                </a:solidFill>
                <a:effectLst>
                  <a:outerShdw dist="38100" dir="2700000" algn="tl" rotWithShape="0">
                    <a:srgbClr val="2F8321"/>
                  </a:outerShdw>
                </a:effectLst>
              </a:rPr>
              <a:t>DAVID</a:t>
            </a:r>
            <a:r>
              <a:rPr lang="cs-CZ" sz="2800" b="1" spc="300" dirty="0">
                <a:ln w="6600">
                  <a:solidFill>
                    <a:srgbClr val="25681A"/>
                  </a:solidFill>
                  <a:prstDash val="solid"/>
                </a:ln>
                <a:solidFill>
                  <a:srgbClr val="FFFFFF"/>
                </a:solidFill>
                <a:effectLst>
                  <a:outerShdw dist="38100" dir="2700000" algn="tl" rotWithShape="0">
                    <a:srgbClr val="2F8321"/>
                  </a:outerShdw>
                </a:effectLst>
              </a:rPr>
              <a:t>OVA PÍSEŇ</a:t>
            </a:r>
            <a:r>
              <a:rPr lang="es-ES" sz="2800" b="1" spc="300" dirty="0">
                <a:ln w="6600">
                  <a:solidFill>
                    <a:srgbClr val="25681A"/>
                  </a:solidFill>
                  <a:prstDash val="solid"/>
                </a:ln>
                <a:solidFill>
                  <a:srgbClr val="FFFFFF"/>
                </a:solidFill>
                <a:effectLst>
                  <a:outerShdw dist="38100" dir="2700000" algn="tl" rotWithShape="0">
                    <a:srgbClr val="2F8321"/>
                  </a:outerShdw>
                </a:effectLst>
              </a:rPr>
              <a:t> </a:t>
            </a:r>
            <a:r>
              <a:rPr lang="es-ES" sz="2600" b="1" spc="300" dirty="0">
                <a:ln w="6600">
                  <a:solidFill>
                    <a:srgbClr val="25681A"/>
                  </a:solidFill>
                  <a:prstDash val="solid"/>
                </a:ln>
                <a:solidFill>
                  <a:srgbClr val="FFFFFF"/>
                </a:solidFill>
                <a:effectLst>
                  <a:outerShdw dist="38100" dir="2700000" algn="tl" rotWithShape="0">
                    <a:srgbClr val="2F8321"/>
                  </a:outerShdw>
                </a:effectLst>
              </a:rPr>
              <a:t>(</a:t>
            </a:r>
            <a:r>
              <a:rPr lang="cs-CZ" sz="2600" b="1" spc="300" dirty="0">
                <a:ln w="6600">
                  <a:solidFill>
                    <a:srgbClr val="25681A"/>
                  </a:solidFill>
                  <a:prstDash val="solid"/>
                </a:ln>
                <a:solidFill>
                  <a:srgbClr val="FFFFFF"/>
                </a:solidFill>
                <a:effectLst>
                  <a:outerShdw dist="38100" dir="2700000" algn="tl" rotWithShape="0">
                    <a:srgbClr val="2F8321"/>
                  </a:outerShdw>
                </a:effectLst>
              </a:rPr>
              <a:t>Ž</a:t>
            </a:r>
            <a:r>
              <a:rPr lang="es-ES" sz="2600" b="1" spc="300" dirty="0">
                <a:ln w="6600">
                  <a:solidFill>
                    <a:srgbClr val="25681A"/>
                  </a:solidFill>
                  <a:prstDash val="solid"/>
                </a:ln>
                <a:solidFill>
                  <a:srgbClr val="FFFFFF"/>
                </a:solidFill>
                <a:effectLst>
                  <a:outerShdw dist="38100" dir="2700000" algn="tl" rotWithShape="0">
                    <a:srgbClr val="2F8321"/>
                  </a:outerShdw>
                </a:effectLst>
              </a:rPr>
              <a:t>alm 23)</a:t>
            </a:r>
          </a:p>
        </p:txBody>
      </p:sp>
      <p:pic>
        <p:nvPicPr>
          <p:cNvPr id="4" name="Imagen 3" descr="Icono&#10;&#10;Descripción generada automáticamente con confianza baja">
            <a:extLst>
              <a:ext uri="{FF2B5EF4-FFF2-40B4-BE49-F238E27FC236}">
                <a16:creationId xmlns:a16="http://schemas.microsoft.com/office/drawing/2014/main" id="{7FFAF1CE-5A39-91F7-78EB-80A63254C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0" y="65789"/>
            <a:ext cx="496800" cy="496800"/>
          </a:xfrm>
          <a:prstGeom prst="rect">
            <a:avLst/>
          </a:prstGeom>
        </p:spPr>
      </p:pic>
      <p:sp>
        <p:nvSpPr>
          <p:cNvPr id="11" name="CuadroTexto 10">
            <a:extLst>
              <a:ext uri="{FF2B5EF4-FFF2-40B4-BE49-F238E27FC236}">
                <a16:creationId xmlns:a16="http://schemas.microsoft.com/office/drawing/2014/main" id="{875C9312-6F53-2F50-473A-B4E82E942A11}"/>
              </a:ext>
            </a:extLst>
          </p:cNvPr>
          <p:cNvSpPr txBox="1"/>
          <p:nvPr/>
        </p:nvSpPr>
        <p:spPr>
          <a:xfrm>
            <a:off x="303009" y="901444"/>
            <a:ext cx="5668390" cy="5632311"/>
          </a:xfrm>
          <a:prstGeom prst="rect">
            <a:avLst/>
          </a:prstGeom>
          <a:noFill/>
        </p:spPr>
        <p:txBody>
          <a:bodyPr wrap="square">
            <a:spAutoFit/>
          </a:bodyPr>
          <a:lstStyle/>
          <a:p>
            <a:pPr>
              <a:spcBef>
                <a:spcPts val="1200"/>
              </a:spcBef>
            </a:pPr>
            <a:r>
              <a:rPr lang="es-ES" sz="2000" b="1" dirty="0"/>
              <a:t>V tomto žalmu David popisuje něžného Pastýře, který vede své stádo k odpočinku, krmí je "na </a:t>
            </a:r>
            <a:r>
              <a:rPr lang="cs-CZ" sz="2000" b="1" dirty="0"/>
              <a:t>travnatých </a:t>
            </a:r>
            <a:r>
              <a:rPr lang="cs-CZ" sz="2000" b="1" dirty="0" err="1"/>
              <a:t>vivách</a:t>
            </a:r>
            <a:r>
              <a:rPr lang="es-ES" sz="2000" b="1" dirty="0"/>
              <a:t>...; vedle </a:t>
            </a:r>
            <a:r>
              <a:rPr lang="cs-CZ" sz="2000" b="1" dirty="0"/>
              <a:t>klidný</a:t>
            </a:r>
            <a:r>
              <a:rPr lang="es-ES" sz="2000" b="1" dirty="0"/>
              <a:t>ch vod", a chrání ho před nebezpečím pouště. Kromě toho nastiňuje portrét laskavého hostitele, který poskytuje hojnost jídla a starostlivou pozornost svému </a:t>
            </a:r>
            <a:r>
              <a:rPr lang="es-ES" sz="2000" b="1" dirty="0" err="1"/>
              <a:t>hostu</a:t>
            </a:r>
            <a:r>
              <a:rPr lang="es-ES" sz="2000" b="1" dirty="0"/>
              <a:t>.</a:t>
            </a:r>
          </a:p>
          <a:p>
            <a:pPr>
              <a:spcBef>
                <a:spcPts val="1200"/>
              </a:spcBef>
            </a:pPr>
            <a:r>
              <a:rPr lang="es-ES" sz="2000" b="1" dirty="0" err="1"/>
              <a:t>Žalm</a:t>
            </a:r>
            <a:r>
              <a:rPr lang="es-ES" sz="2000" b="1" dirty="0"/>
              <a:t> končí vyznáním absolutní důvěry v Boha, který povede svého syna s láskou tímto životem a přijme ho jako svého hosta až do konce jeho </a:t>
            </a:r>
            <a:r>
              <a:rPr lang="es-ES" sz="2000" b="1" dirty="0" err="1"/>
              <a:t>dnů</a:t>
            </a:r>
            <a:r>
              <a:rPr lang="es-ES" sz="2000" b="1" dirty="0"/>
              <a:t>.</a:t>
            </a:r>
          </a:p>
          <a:p>
            <a:pPr>
              <a:spcBef>
                <a:spcPts val="1200"/>
              </a:spcBef>
            </a:pPr>
            <a:r>
              <a:rPr lang="es-ES" sz="2000" b="1" dirty="0" err="1"/>
              <a:t>Tento</a:t>
            </a:r>
            <a:r>
              <a:rPr lang="es-ES" sz="2000" b="1" dirty="0"/>
              <a:t> žalm v průběhu věků přinášel ujištění a naději těm, k</a:t>
            </a:r>
            <a:r>
              <a:rPr lang="cs-CZ" sz="2000" b="1" dirty="0"/>
              <a:t>do</a:t>
            </a:r>
            <a:r>
              <a:rPr lang="es-ES" sz="2000" b="1" dirty="0"/>
              <a:t> se rozhodl uznat a přijmout Boha </a:t>
            </a:r>
            <a:r>
              <a:rPr lang="cs-CZ" sz="2000" b="1" dirty="0"/>
              <a:t>za </a:t>
            </a:r>
            <a:r>
              <a:rPr lang="es-ES" sz="2000" b="1" dirty="0"/>
              <a:t>pravé</a:t>
            </a:r>
            <a:r>
              <a:rPr lang="cs-CZ" sz="2000" b="1" dirty="0"/>
              <a:t>-</a:t>
            </a:r>
            <a:r>
              <a:rPr lang="es-ES" sz="2000" b="1" dirty="0"/>
              <a:t>ho </a:t>
            </a:r>
            <a:r>
              <a:rPr lang="es-ES" sz="2000" b="1" dirty="0" err="1"/>
              <a:t>pastýře</a:t>
            </a:r>
            <a:r>
              <a:rPr lang="es-ES" sz="2000" b="1" dirty="0"/>
              <a:t>.</a:t>
            </a:r>
          </a:p>
          <a:p>
            <a:pPr>
              <a:spcBef>
                <a:spcPts val="1200"/>
              </a:spcBef>
            </a:pPr>
            <a:r>
              <a:rPr lang="es-ES" sz="2000" b="1" dirty="0"/>
              <a:t>David zpíval, že Bůh jako pastýř pečuje o své stádo </a:t>
            </a:r>
            <a:r>
              <a:rPr lang="cs-CZ" sz="2000" b="1" dirty="0"/>
              <a:t> </a:t>
            </a:r>
            <a:r>
              <a:rPr lang="es-ES" sz="2000" b="1" dirty="0"/>
              <a:t>a vede ho do </a:t>
            </a:r>
            <a:r>
              <a:rPr lang="es-ES" sz="2000" b="1" dirty="0" err="1"/>
              <a:t>stáda</a:t>
            </a:r>
            <a:r>
              <a:rPr lang="es-ES" sz="2000" b="1" dirty="0"/>
              <a:t> </a:t>
            </a:r>
            <a:r>
              <a:rPr lang="es-ES" sz="2000" b="1" dirty="0" err="1"/>
              <a:t>věčnosti</a:t>
            </a:r>
            <a:r>
              <a:rPr lang="es-ES" sz="2000" b="1" dirty="0"/>
              <a:t>.</a:t>
            </a:r>
          </a:p>
          <a:p>
            <a:pPr>
              <a:spcBef>
                <a:spcPts val="1200"/>
              </a:spcBef>
            </a:pPr>
            <a:r>
              <a:rPr lang="es-ES" sz="2000" b="1" dirty="0" err="1"/>
              <a:t>Chválíme</a:t>
            </a:r>
            <a:r>
              <a:rPr lang="es-ES" sz="2000" b="1" dirty="0"/>
              <a:t> Boha, protože se o nás stará, chrání nás </a:t>
            </a:r>
            <a:r>
              <a:rPr lang="cs-CZ" sz="2000" b="1" dirty="0"/>
              <a:t>   </a:t>
            </a:r>
            <a:r>
              <a:rPr lang="es-ES" sz="2000" b="1" dirty="0"/>
              <a:t>a jednoho dne nás vezme </a:t>
            </a:r>
            <a:r>
              <a:rPr lang="cs-CZ" sz="2000" b="1" dirty="0"/>
              <a:t>k</a:t>
            </a:r>
            <a:r>
              <a:rPr lang="es-ES" sz="2000" b="1" dirty="0"/>
              <a:t> s</a:t>
            </a:r>
            <a:r>
              <a:rPr lang="cs-CZ" sz="2000" b="1" dirty="0"/>
              <a:t>o</a:t>
            </a:r>
            <a:r>
              <a:rPr lang="es-ES" sz="2000" b="1" dirty="0"/>
              <a:t>b</a:t>
            </a:r>
            <a:r>
              <a:rPr lang="cs-CZ" sz="2000" b="1" dirty="0"/>
              <a:t>ě</a:t>
            </a:r>
            <a:r>
              <a:rPr lang="es-ES" sz="2000" b="1" dirty="0"/>
              <a:t> </a:t>
            </a:r>
            <a:r>
              <a:rPr lang="es-ES" sz="2000" b="1" dirty="0" err="1"/>
              <a:t>domů</a:t>
            </a:r>
            <a:r>
              <a:rPr lang="es-ES" sz="2000" b="1" dirty="0"/>
              <a:t>.</a:t>
            </a:r>
          </a:p>
        </p:txBody>
      </p:sp>
      <p:pic>
        <p:nvPicPr>
          <p:cNvPr id="17" name="Imagen 16" descr="Un par de personas de pie&#10;&#10;Descripción generada automáticamente con confianza baja">
            <a:extLst>
              <a:ext uri="{FF2B5EF4-FFF2-40B4-BE49-F238E27FC236}">
                <a16:creationId xmlns:a16="http://schemas.microsoft.com/office/drawing/2014/main" id="{5EF2411C-222D-F36F-FF64-4C3A96848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472" y="584883"/>
            <a:ext cx="2986149" cy="3136302"/>
          </a:xfrm>
          <a:prstGeom prst="roundRect">
            <a:avLst>
              <a:gd name="adj" fmla="val 10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Imagen 18" descr="Un grupo de personas posando para la cámara con un fondo de colores&#10;&#10;Descripción generada automáticamente con confianza media">
            <a:extLst>
              <a:ext uri="{FF2B5EF4-FFF2-40B4-BE49-F238E27FC236}">
                <a16:creationId xmlns:a16="http://schemas.microsoft.com/office/drawing/2014/main" id="{42877B98-4082-1312-205E-ABDC45B6B7C3}"/>
              </a:ext>
            </a:extLst>
          </p:cNvPr>
          <p:cNvPicPr>
            <a:picLocks noChangeAspect="1"/>
          </p:cNvPicPr>
          <p:nvPr/>
        </p:nvPicPr>
        <p:blipFill rotWithShape="1">
          <a:blip r:embed="rId4">
            <a:extLst>
              <a:ext uri="{28A0092B-C50C-407E-A947-70E740481C1C}">
                <a14:useLocalDpi xmlns:a14="http://schemas.microsoft.com/office/drawing/2010/main" val="0"/>
              </a:ext>
            </a:extLst>
          </a:blip>
          <a:srcRect t="7403"/>
          <a:stretch/>
        </p:blipFill>
        <p:spPr>
          <a:xfrm>
            <a:off x="6339842" y="3788610"/>
            <a:ext cx="5053185" cy="2953680"/>
          </a:xfrm>
          <a:prstGeom prst="roundRect">
            <a:avLst>
              <a:gd name="adj" fmla="val 72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Imagen 20">
            <a:extLst>
              <a:ext uri="{FF2B5EF4-FFF2-40B4-BE49-F238E27FC236}">
                <a16:creationId xmlns:a16="http://schemas.microsoft.com/office/drawing/2014/main" id="{EC6F850B-F42F-F747-04D5-3361C9895715}"/>
              </a:ext>
            </a:extLst>
          </p:cNvPr>
          <p:cNvPicPr>
            <a:picLocks noChangeAspect="1"/>
          </p:cNvPicPr>
          <p:nvPr/>
        </p:nvPicPr>
        <p:blipFill>
          <a:blip r:embed="rId5"/>
          <a:stretch>
            <a:fillRect/>
          </a:stretch>
        </p:blipFill>
        <p:spPr>
          <a:xfrm>
            <a:off x="6092669" y="593070"/>
            <a:ext cx="2360451" cy="3143314"/>
          </a:xfrm>
          <a:prstGeom prst="roundRect">
            <a:avLst>
              <a:gd name="adj" fmla="val 1036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7420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left)">
                                      <p:cBhvr>
                                        <p:cTn id="13" dur="500"/>
                                        <p:tgtEl>
                                          <p:spTgt spid="1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left)">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wipe(left)">
                                      <p:cBhvr>
                                        <p:cTn id="40" dur="500"/>
                                        <p:tgtEl>
                                          <p:spTgt spid="11">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xEl>
                                              <p:pRg st="4" end="4"/>
                                            </p:txEl>
                                          </p:spTgt>
                                        </p:tgtEl>
                                        <p:attrNameLst>
                                          <p:attrName>style.visibility</p:attrName>
                                        </p:attrNameLst>
                                      </p:cBhvr>
                                      <p:to>
                                        <p:strVal val="visible"/>
                                      </p:to>
                                    </p:set>
                                    <p:animEffect transition="in" filter="wipe(left)">
                                      <p:cBhvr>
                                        <p:cTn id="4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ECD023E-D09A-BC4F-DE68-1D10F3A1DA56}"/>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31E03A20-7782-ABC7-727A-7827308F515C}"/>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D</a:t>
            </a:r>
            <a:r>
              <a:rPr lang="cs-CZ" sz="2800" b="1" spc="300" dirty="0">
                <a:ln w="6600">
                  <a:solidFill>
                    <a:srgbClr val="C00000"/>
                  </a:solidFill>
                  <a:prstDash val="solid"/>
                </a:ln>
                <a:solidFill>
                  <a:srgbClr val="FFFFFF"/>
                </a:solidFill>
                <a:effectLst>
                  <a:outerShdw dist="38100" dir="2700000" algn="tl" rotWithShape="0">
                    <a:srgbClr val="C00000"/>
                  </a:outerShdw>
                </a:effectLst>
              </a:rPr>
              <a:t>E</a:t>
            </a:r>
            <a:r>
              <a:rPr lang="es-ES" sz="2800" b="1" spc="300" dirty="0">
                <a:ln w="6600">
                  <a:solidFill>
                    <a:srgbClr val="C00000"/>
                  </a:solidFill>
                  <a:prstDash val="solid"/>
                </a:ln>
                <a:solidFill>
                  <a:srgbClr val="FFFFFF"/>
                </a:solidFill>
                <a:effectLst>
                  <a:outerShdw dist="38100" dir="2700000" algn="tl" rotWithShape="0">
                    <a:srgbClr val="C00000"/>
                  </a:outerShdw>
                </a:effectLst>
              </a:rPr>
              <a:t>BO</a:t>
            </a:r>
            <a:r>
              <a:rPr lang="cs-CZ" sz="2800" b="1" spc="300" dirty="0">
                <a:ln w="6600">
                  <a:solidFill>
                    <a:srgbClr val="C00000"/>
                  </a:solidFill>
                  <a:prstDash val="solid"/>
                </a:ln>
                <a:solidFill>
                  <a:srgbClr val="FFFFFF"/>
                </a:solidFill>
                <a:effectLst>
                  <a:outerShdw dist="38100" dir="2700000" algn="tl" rotWithShape="0">
                    <a:srgbClr val="C00000"/>
                  </a:outerShdw>
                </a:effectLst>
              </a:rPr>
              <a:t>ŘIN</a:t>
            </a:r>
            <a:r>
              <a:rPr lang="es-ES" sz="2800" b="1" spc="300" dirty="0">
                <a:ln w="6600">
                  <a:solidFill>
                    <a:srgbClr val="C00000"/>
                  </a:solidFill>
                  <a:prstDash val="solid"/>
                </a:ln>
                <a:solidFill>
                  <a:srgbClr val="FFFFFF"/>
                </a:solidFill>
                <a:effectLst>
                  <a:outerShdw dist="38100" dir="2700000" algn="tl" rotWithShape="0">
                    <a:srgbClr val="C00000"/>
                  </a:outerShdw>
                </a:effectLst>
              </a:rPr>
              <a:t>A</a:t>
            </a:r>
            <a:r>
              <a:rPr lang="cs-CZ" sz="2800" b="1" spc="300" dirty="0">
                <a:ln w="6600">
                  <a:solidFill>
                    <a:srgbClr val="C00000"/>
                  </a:solidFill>
                  <a:prstDash val="solid"/>
                </a:ln>
                <a:solidFill>
                  <a:srgbClr val="FFFFFF"/>
                </a:solidFill>
                <a:effectLst>
                  <a:outerShdw dist="38100" dir="2700000" algn="tl" rotWithShape="0">
                    <a:srgbClr val="C00000"/>
                  </a:outerShdw>
                </a:effectLst>
              </a:rPr>
              <a:t> PÍSEŇ</a:t>
            </a:r>
            <a:r>
              <a:rPr lang="es-ES" sz="2800" b="1" spc="300" dirty="0">
                <a:ln w="6600">
                  <a:solidFill>
                    <a:srgbClr val="C00000"/>
                  </a:solidFill>
                  <a:prstDash val="solid"/>
                </a:ln>
                <a:solidFill>
                  <a:srgbClr val="FFFFFF"/>
                </a:solidFill>
                <a:effectLst>
                  <a:outerShdw dist="38100" dir="2700000" algn="tl" rotWithShape="0">
                    <a:srgbClr val="C00000"/>
                  </a:outerShdw>
                </a:effectLst>
              </a:rPr>
              <a:t>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cs-CZ" sz="2600" b="1" spc="300" dirty="0">
                <a:ln w="6600">
                  <a:solidFill>
                    <a:srgbClr val="C00000"/>
                  </a:solidFill>
                  <a:prstDash val="solid"/>
                </a:ln>
                <a:solidFill>
                  <a:srgbClr val="FFFFFF"/>
                </a:solidFill>
                <a:effectLst>
                  <a:outerShdw dist="38100" dir="2700000" algn="tl" rotWithShape="0">
                    <a:srgbClr val="C00000"/>
                  </a:outerShdw>
                </a:effectLst>
              </a:rPr>
              <a:t>Soudců</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r>
              <a:rPr lang="cs-CZ" sz="2600" b="1" spc="300" dirty="0">
                <a:ln w="6600">
                  <a:solidFill>
                    <a:srgbClr val="C00000"/>
                  </a:solidFill>
                  <a:prstDash val="solid"/>
                </a:ln>
                <a:solidFill>
                  <a:srgbClr val="FFFFFF"/>
                </a:solidFill>
                <a:effectLst>
                  <a:outerShdw dist="38100" dir="2700000" algn="tl" rotWithShape="0">
                    <a:srgbClr val="C00000"/>
                  </a:outerShdw>
                </a:effectLst>
              </a:rPr>
              <a:t> . kapitola</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p>
        </p:txBody>
      </p:sp>
      <p:pic>
        <p:nvPicPr>
          <p:cNvPr id="8" name="Imagen 7" descr="Imagen que contiene frente, monitor, tabla, luz&#10;&#10;Descripción generada automáticamente">
            <a:extLst>
              <a:ext uri="{FF2B5EF4-FFF2-40B4-BE49-F238E27FC236}">
                <a16:creationId xmlns:a16="http://schemas.microsoft.com/office/drawing/2014/main" id="{1EF4EAF5-F3DE-85DE-2C15-AA2EE009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
        <p:nvSpPr>
          <p:cNvPr id="4" name="CuadroTexto 3">
            <a:extLst>
              <a:ext uri="{FF2B5EF4-FFF2-40B4-BE49-F238E27FC236}">
                <a16:creationId xmlns:a16="http://schemas.microsoft.com/office/drawing/2014/main" id="{FECCEE00-05CC-3B22-22D8-1A9F3C8E4E82}"/>
              </a:ext>
            </a:extLst>
          </p:cNvPr>
          <p:cNvSpPr txBox="1"/>
          <p:nvPr/>
        </p:nvSpPr>
        <p:spPr>
          <a:xfrm>
            <a:off x="261570" y="907690"/>
            <a:ext cx="6787985" cy="5324535"/>
          </a:xfrm>
          <a:prstGeom prst="rect">
            <a:avLst/>
          </a:prstGeom>
          <a:noFill/>
        </p:spPr>
        <p:txBody>
          <a:bodyPr wrap="square">
            <a:spAutoFit/>
          </a:bodyPr>
          <a:lstStyle/>
          <a:p>
            <a:r>
              <a:rPr lang="es-ES" sz="2000" b="1" dirty="0"/>
              <a:t>Debóra byla prorokyní, napravovala zlořády a </a:t>
            </a:r>
            <a:r>
              <a:rPr lang="cs-CZ" sz="2000" b="1" dirty="0"/>
              <a:t>háji</a:t>
            </a:r>
            <a:r>
              <a:rPr lang="es-ES" sz="2000" b="1" dirty="0"/>
              <a:t>la sprave</a:t>
            </a:r>
            <a:r>
              <a:rPr lang="cs-CZ" sz="2000" b="1" dirty="0"/>
              <a:t>-</a:t>
            </a:r>
            <a:r>
              <a:rPr lang="es-ES" sz="2000" b="1" dirty="0" err="1"/>
              <a:t>dlnost</a:t>
            </a:r>
            <a:r>
              <a:rPr lang="es-ES" sz="2000" b="1" dirty="0"/>
              <a:t>.</a:t>
            </a:r>
          </a:p>
          <a:p>
            <a:r>
              <a:rPr lang="es-ES" sz="2000" b="1" dirty="0" err="1"/>
              <a:t>Seděl</a:t>
            </a:r>
            <a:r>
              <a:rPr lang="cs-CZ" sz="2000" b="1" dirty="0"/>
              <a:t>a</a:t>
            </a:r>
            <a:r>
              <a:rPr lang="es-ES" sz="2000" b="1" dirty="0"/>
              <a:t> pod stromem, který byl mezi Rámou a Bét-elem. Tento typ soudu umožnil</a:t>
            </a:r>
            <a:r>
              <a:rPr lang="cs-CZ" sz="2000" b="1" dirty="0"/>
              <a:t>, aby se k ní</a:t>
            </a:r>
            <a:r>
              <a:rPr lang="es-ES" sz="2000" b="1" dirty="0"/>
              <a:t> lid</a:t>
            </a:r>
            <a:r>
              <a:rPr lang="cs-CZ" sz="2000" b="1" dirty="0"/>
              <a:t>é mohli</a:t>
            </a:r>
            <a:r>
              <a:rPr lang="es-ES" sz="2000" b="1" dirty="0"/>
              <a:t> snadno při</a:t>
            </a:r>
            <a:r>
              <a:rPr lang="cs-CZ" sz="2000" b="1" dirty="0"/>
              <a:t>jí</a:t>
            </a:r>
            <a:r>
              <a:rPr lang="es-ES" sz="2000" b="1" dirty="0"/>
              <a:t>t a "děti Izraele k n</a:t>
            </a:r>
            <a:r>
              <a:rPr lang="cs-CZ" sz="2000" b="1" dirty="0"/>
              <a:t>í sem </a:t>
            </a:r>
            <a:r>
              <a:rPr lang="cs-CZ" sz="2000" b="1" dirty="0" err="1"/>
              <a:t>chodi</a:t>
            </a:r>
            <a:r>
              <a:rPr lang="es-ES" sz="2000" b="1" dirty="0"/>
              <a:t>ly soud</a:t>
            </a:r>
            <a:r>
              <a:rPr lang="cs-CZ" sz="2000" b="1" dirty="0"/>
              <a:t>it</a:t>
            </a:r>
            <a:r>
              <a:rPr lang="es-ES" sz="2000" b="1" dirty="0"/>
              <a:t>".</a:t>
            </a:r>
          </a:p>
          <a:p>
            <a:r>
              <a:rPr lang="es-ES" sz="2000" b="1" dirty="0" err="1"/>
              <a:t>Izraelité</a:t>
            </a:r>
            <a:r>
              <a:rPr lang="es-ES" sz="2000" b="1" dirty="0"/>
              <a:t> opustili Boha, a aby probudil svůj lid, dovolil Hospo</a:t>
            </a:r>
            <a:r>
              <a:rPr lang="cs-CZ" sz="2000" b="1" dirty="0"/>
              <a:t>-</a:t>
            </a:r>
            <a:r>
              <a:rPr lang="es-ES" sz="2000" b="1" dirty="0"/>
              <a:t>din kananejskému vládci Síse</a:t>
            </a:r>
            <a:r>
              <a:rPr lang="cs-CZ" sz="2000" b="1" dirty="0" err="1"/>
              <a:t>rovi</a:t>
            </a:r>
            <a:r>
              <a:rPr lang="es-ES" sz="2000" b="1" dirty="0"/>
              <a:t>, který velel silnému řetězci opevnění v severní Palestině, utlačovat hebrejské </a:t>
            </a:r>
            <a:r>
              <a:rPr lang="es-ES" sz="2000" b="1" dirty="0" err="1"/>
              <a:t>kmeny</a:t>
            </a:r>
            <a:r>
              <a:rPr lang="es-ES" sz="2000" b="1" dirty="0"/>
              <a:t>.</a:t>
            </a:r>
          </a:p>
          <a:p>
            <a:r>
              <a:rPr lang="es-ES" sz="2000" b="1" dirty="0" err="1"/>
              <a:t>Debóra</a:t>
            </a:r>
            <a:r>
              <a:rPr lang="es-ES" sz="2000" b="1" dirty="0"/>
              <a:t> poslala pro Bar</a:t>
            </a:r>
            <a:r>
              <a:rPr lang="cs-CZ" sz="2000" b="1" dirty="0"/>
              <a:t>á</a:t>
            </a:r>
            <a:r>
              <a:rPr lang="es-ES" sz="2000" b="1" dirty="0"/>
              <a:t>ka, aby shromáždil armádu k boji proti je</a:t>
            </a:r>
            <a:r>
              <a:rPr lang="cs-CZ" sz="2000" b="1" dirty="0" err="1"/>
              <a:t>jic</a:t>
            </a:r>
            <a:r>
              <a:rPr lang="es-ES" sz="2000" b="1" dirty="0"/>
              <a:t>h nepřátelům a slíbila, že mu Bůh dá vítězství. Kvůli tomu, jak se k tomu Bar</a:t>
            </a:r>
            <a:r>
              <a:rPr lang="cs-CZ" sz="2000" b="1" dirty="0"/>
              <a:t>á</a:t>
            </a:r>
            <a:r>
              <a:rPr lang="es-ES" sz="2000" b="1" dirty="0"/>
              <a:t>k postavil, nebude sláva jeho, ale Pán vydá S</a:t>
            </a:r>
            <a:r>
              <a:rPr lang="cs-CZ" sz="2000" b="1" dirty="0"/>
              <a:t>í</a:t>
            </a:r>
            <a:r>
              <a:rPr lang="es-ES" sz="2000" b="1" dirty="0"/>
              <a:t>seru do rukou ženy. A tak se i </a:t>
            </a:r>
            <a:r>
              <a:rPr lang="es-ES" sz="2000" b="1" dirty="0" err="1"/>
              <a:t>stalo</a:t>
            </a:r>
            <a:r>
              <a:rPr lang="es-ES" sz="2000" b="1" dirty="0"/>
              <a:t>.</a:t>
            </a:r>
          </a:p>
          <a:p>
            <a:r>
              <a:rPr lang="es-ES" sz="2000" b="1" dirty="0"/>
              <a:t>S</a:t>
            </a:r>
            <a:r>
              <a:rPr lang="cs-CZ" sz="2000" b="1" dirty="0"/>
              <a:t>í</a:t>
            </a:r>
            <a:r>
              <a:rPr lang="es-ES" sz="2000" b="1" dirty="0"/>
              <a:t>sera byl unavený a utekl pěšky do J</a:t>
            </a:r>
            <a:r>
              <a:rPr lang="cs-CZ" sz="2000" b="1" dirty="0"/>
              <a:t>á</a:t>
            </a:r>
            <a:r>
              <a:rPr lang="es-ES" sz="2000" b="1" dirty="0"/>
              <a:t>el</a:t>
            </a:r>
            <a:r>
              <a:rPr lang="cs-CZ" sz="2000" b="1" dirty="0"/>
              <a:t>in</a:t>
            </a:r>
            <a:r>
              <a:rPr lang="es-ES" sz="2000" b="1" dirty="0"/>
              <a:t>a stanu, s jehož k</a:t>
            </a:r>
            <a:r>
              <a:rPr lang="cs-CZ" sz="2000" b="1" dirty="0" err="1"/>
              <a:t>me</a:t>
            </a:r>
            <a:r>
              <a:rPr lang="es-ES" sz="2000" b="1" dirty="0"/>
              <a:t>nem měl dobré </a:t>
            </a:r>
            <a:r>
              <a:rPr lang="es-ES" sz="2000" b="1" dirty="0" err="1"/>
              <a:t>vztahy</a:t>
            </a:r>
            <a:r>
              <a:rPr lang="es-ES" sz="2000" b="1" dirty="0"/>
              <a:t>.</a:t>
            </a:r>
          </a:p>
          <a:p>
            <a:r>
              <a:rPr lang="es-ES" sz="2000" b="1" dirty="0" err="1"/>
              <a:t>Když</a:t>
            </a:r>
            <a:r>
              <a:rPr lang="es-ES" sz="2000" b="1" dirty="0"/>
              <a:t> Sisera požádal o vodu, J</a:t>
            </a:r>
            <a:r>
              <a:rPr lang="cs-CZ" sz="2000" b="1" dirty="0"/>
              <a:t>á</a:t>
            </a:r>
            <a:r>
              <a:rPr lang="es-ES" sz="2000" b="1" dirty="0"/>
              <a:t>el mu dal</a:t>
            </a:r>
            <a:r>
              <a:rPr lang="cs-CZ" sz="2000" b="1" dirty="0"/>
              <a:t>a</a:t>
            </a:r>
            <a:r>
              <a:rPr lang="es-ES" sz="2000" b="1" dirty="0"/>
              <a:t> mléko. Když upadl </a:t>
            </a:r>
            <a:r>
              <a:rPr lang="cs-CZ" sz="2000" b="1" dirty="0"/>
              <a:t>   </a:t>
            </a:r>
            <a:r>
              <a:rPr lang="es-ES" sz="2000" b="1" dirty="0"/>
              <a:t>do hlubokého spánku, přibil</a:t>
            </a:r>
            <a:r>
              <a:rPr lang="cs-CZ" sz="2000" b="1" dirty="0"/>
              <a:t>a ho </a:t>
            </a:r>
            <a:r>
              <a:rPr lang="cs-CZ" sz="2000" b="1" dirty="0" err="1"/>
              <a:t>Jáel</a:t>
            </a:r>
            <a:r>
              <a:rPr lang="es-ES" sz="2000" b="1" dirty="0"/>
              <a:t> stanovým kůlem k </a:t>
            </a:r>
            <a:r>
              <a:rPr lang="es-ES" sz="2000" b="1" dirty="0" err="1"/>
              <a:t>zemi</a:t>
            </a:r>
            <a:r>
              <a:rPr lang="es-ES" sz="2000" b="1" dirty="0"/>
              <a:t>.</a:t>
            </a:r>
          </a:p>
          <a:p>
            <a:r>
              <a:rPr lang="es-ES" sz="2000" b="1" dirty="0" err="1"/>
              <a:t>Bůh</a:t>
            </a:r>
            <a:r>
              <a:rPr lang="es-ES" sz="2000" b="1" dirty="0"/>
              <a:t> jim toho dne dal vítězství nad jejich </a:t>
            </a:r>
            <a:r>
              <a:rPr lang="es-ES" sz="2000" b="1" dirty="0" err="1"/>
              <a:t>nepřáteli</a:t>
            </a:r>
            <a:r>
              <a:rPr lang="es-ES" sz="2000" b="1" dirty="0"/>
              <a:t>.</a:t>
            </a:r>
          </a:p>
        </p:txBody>
      </p:sp>
      <p:pic>
        <p:nvPicPr>
          <p:cNvPr id="10" name="Imagen 9" descr="Un par de personas de pie&#10;&#10;Descripción generada automáticamente con confianza baja">
            <a:extLst>
              <a:ext uri="{FF2B5EF4-FFF2-40B4-BE49-F238E27FC236}">
                <a16:creationId xmlns:a16="http://schemas.microsoft.com/office/drawing/2014/main" id="{AC4DCB18-5C7F-3DF8-5A53-B7098C31B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60" y="599914"/>
            <a:ext cx="4582160" cy="6109547"/>
          </a:xfrm>
          <a:prstGeom prst="rect">
            <a:avLst/>
          </a:prstGeom>
          <a:solidFill>
            <a:srgbClr val="FFFFFF">
              <a:shade val="85000"/>
            </a:srgbClr>
          </a:solidFill>
          <a:ln w="38100" cap="sq">
            <a:solidFill>
              <a:srgbClr val="B8182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971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8"/>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7"/>
                                        </p:tgtEl>
                                        <p:attrNameLst>
                                          <p:attrName>ppt_x</p:attrName>
                                          <p:attrName>ppt_y</p:attrName>
                                        </p:attrNameLst>
                                      </p:cBhvr>
                                    </p:animMotion>
                                    <p:animRot by="1500000">
                                      <p:cBhvr>
                                        <p:cTn id="9" dur="125" fill="hold">
                                          <p:stCondLst>
                                            <p:cond delay="0"/>
                                          </p:stCondLst>
                                        </p:cTn>
                                        <p:tgtEl>
                                          <p:spTgt spid="7"/>
                                        </p:tgtEl>
                                        <p:attrNameLst>
                                          <p:attrName>r</p:attrName>
                                        </p:attrNameLst>
                                      </p:cBhvr>
                                    </p:animRot>
                                    <p:animRot by="-1500000">
                                      <p:cBhvr>
                                        <p:cTn id="10" dur="125" fill="hold">
                                          <p:stCondLst>
                                            <p:cond delay="125"/>
                                          </p:stCondLst>
                                        </p:cTn>
                                        <p:tgtEl>
                                          <p:spTgt spid="7"/>
                                        </p:tgtEl>
                                        <p:attrNameLst>
                                          <p:attrName>r</p:attrName>
                                        </p:attrNameLst>
                                      </p:cBhvr>
                                    </p:animRot>
                                    <p:animRot by="-1500000">
                                      <p:cBhvr>
                                        <p:cTn id="11" dur="125" fill="hold">
                                          <p:stCondLst>
                                            <p:cond delay="250"/>
                                          </p:stCondLst>
                                        </p:cTn>
                                        <p:tgtEl>
                                          <p:spTgt spid="7"/>
                                        </p:tgtEl>
                                        <p:attrNameLst>
                                          <p:attrName>r</p:attrName>
                                        </p:attrNameLst>
                                      </p:cBhvr>
                                    </p:animRot>
                                    <p:animRot by="1500000">
                                      <p:cBhvr>
                                        <p:cTn id="12" dur="125" fill="hold">
                                          <p:stCondLst>
                                            <p:cond delay="375"/>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left)">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wipe(left)">
                                      <p:cBhvr>
                                        <p:cTn id="31" dur="500"/>
                                        <p:tgtEl>
                                          <p:spTgt spid="4">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wipe(left)">
                                      <p:cBhvr>
                                        <p:cTn id="36" dur="500"/>
                                        <p:tgtEl>
                                          <p:spTgt spid="4">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wipe(left)">
                                      <p:cBhvr>
                                        <p:cTn id="41" dur="500"/>
                                        <p:tgtEl>
                                          <p:spTgt spid="4">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wipe(left)">
                                      <p:cBhvr>
                                        <p:cTn id="46" dur="500"/>
                                        <p:tgtEl>
                                          <p:spTgt spid="4">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animEffect transition="in" filter="wipe(left)">
                                      <p:cBhvr>
                                        <p:cTn id="5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BA65156D-84A5-D58E-3AA7-4A3B7C44285C}"/>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482D46B-1FD1-33EE-C5E8-AE1F28E467EB}"/>
              </a:ext>
            </a:extLst>
          </p:cNvPr>
          <p:cNvSpPr txBox="1"/>
          <p:nvPr/>
        </p:nvSpPr>
        <p:spPr>
          <a:xfrm>
            <a:off x="223695" y="696795"/>
            <a:ext cx="8951785" cy="5847755"/>
          </a:xfrm>
          <a:prstGeom prst="rect">
            <a:avLst/>
          </a:prstGeom>
          <a:noFill/>
        </p:spPr>
        <p:txBody>
          <a:bodyPr wrap="square">
            <a:spAutoFit/>
          </a:bodyPr>
          <a:lstStyle/>
          <a:p>
            <a:r>
              <a:rPr lang="cs-CZ" sz="2200" b="1" dirty="0"/>
              <a:t>Vlas bojovníků v Izraeli volně vlaje, že se dobrovolně sešel lid, dobrořečte Hospodinu! Slyšte, králové, poslouchejte, hodnostáři, já budu pět Hospodinu, já mu budu zpívat, zpívat žalmy Hospodinu, Bohu Izraele. Hospodine, když jsi táhl ze </a:t>
            </a:r>
            <a:r>
              <a:rPr lang="cs-CZ" sz="2200" b="1" dirty="0" err="1"/>
              <a:t>Seíru</a:t>
            </a:r>
            <a:r>
              <a:rPr lang="cs-CZ" sz="2200" b="1" dirty="0"/>
              <a:t>, když jsi vykročil z </a:t>
            </a:r>
            <a:r>
              <a:rPr lang="cs-CZ" sz="2200" b="1" dirty="0" err="1"/>
              <a:t>Edómského</a:t>
            </a:r>
            <a:r>
              <a:rPr lang="cs-CZ" sz="2200" b="1" dirty="0"/>
              <a:t> pole, země se třásla, z nebes kanuly krůpěje, ano, z oblaků kanuly krůpěje vod. Hory se zapotácely před Hospodinem, Bohem ze </a:t>
            </a:r>
            <a:r>
              <a:rPr lang="cs-CZ" sz="2200" b="1" dirty="0" err="1"/>
              <a:t>Sínaje</a:t>
            </a:r>
            <a:r>
              <a:rPr lang="cs-CZ" sz="2200" b="1" dirty="0"/>
              <a:t>, před Hospodinem, Bohem Izraele. Ve dnech </a:t>
            </a:r>
            <a:r>
              <a:rPr lang="cs-CZ" sz="2200" b="1" dirty="0" err="1"/>
              <a:t>Šamgara</a:t>
            </a:r>
            <a:r>
              <a:rPr lang="cs-CZ" sz="2200" b="1" dirty="0"/>
              <a:t>, syna </a:t>
            </a:r>
            <a:r>
              <a:rPr lang="cs-CZ" sz="2200" b="1" dirty="0" err="1"/>
              <a:t>Anatova</a:t>
            </a:r>
            <a:r>
              <a:rPr lang="cs-CZ" sz="2200" b="1" dirty="0"/>
              <a:t>, ve dnech </a:t>
            </a:r>
            <a:r>
              <a:rPr lang="cs-CZ" sz="2200" b="1" dirty="0" err="1"/>
              <a:t>Jáeliných</a:t>
            </a:r>
            <a:r>
              <a:rPr lang="cs-CZ" sz="2200" b="1" dirty="0"/>
              <a:t> byly opuštěny stezky. Kdo se vydávali na cesty, vydávali se po stezkách křivolakých. Opuštěn byl venkov, pusto by-</a:t>
            </a:r>
            <a:r>
              <a:rPr lang="cs-CZ" sz="2200" b="1" dirty="0" err="1"/>
              <a:t>lo</a:t>
            </a:r>
            <a:r>
              <a:rPr lang="cs-CZ" sz="2200" b="1" dirty="0"/>
              <a:t> v Izraeli, až jsem povstala já, </a:t>
            </a:r>
            <a:r>
              <a:rPr lang="cs-CZ" sz="2200" b="1" dirty="0" err="1"/>
              <a:t>Debóra</a:t>
            </a:r>
            <a:r>
              <a:rPr lang="cs-CZ" sz="2200" b="1" dirty="0"/>
              <a:t>, povstala jsem jako matka v Izraeli. Kdykoli si lid volil nové bohy, rozpoutal se v branách boj; ale ukázal se štít nebo kopí mezi čtyřiceti tisíci v Izraeli?</a:t>
            </a:r>
            <a:endParaRPr lang="es-ES" sz="2200" b="1" dirty="0"/>
          </a:p>
          <a:p>
            <a:r>
              <a:rPr lang="cs-CZ" sz="2200" b="1" dirty="0"/>
              <a:t>Mé srdce je s těmi, kdo třímají v Izraeli palcát, při dobrovolnících  v lidu; dobrořečte Hospodinu! Vy, kteří jezdíte na bělavých oslicích, kdo sedáváte na kober-cích, kdo se ubíráte cestou, rozvažujte! Vzdáleni hluku střelců, mezi napajedly, tam ať opěvují spravedlivé činy Hospodina, spravedlivé činy jeho vojevůdce v Izraeli, když lid Hospodinův sestoupil k branám. Procitni, procitni, </a:t>
            </a:r>
            <a:r>
              <a:rPr lang="cs-CZ" sz="2200" b="1" dirty="0" err="1"/>
              <a:t>Debóro</a:t>
            </a:r>
            <a:r>
              <a:rPr lang="cs-CZ" sz="2200" b="1" dirty="0"/>
              <a:t>, procitni, procitni, píseň pěj! </a:t>
            </a:r>
            <a:endParaRPr lang="es-ES" sz="2200" b="1" dirty="0"/>
          </a:p>
        </p:txBody>
      </p:sp>
      <p:pic>
        <p:nvPicPr>
          <p:cNvPr id="5" name="Imagen 4">
            <a:extLst>
              <a:ext uri="{FF2B5EF4-FFF2-40B4-BE49-F238E27FC236}">
                <a16:creationId xmlns:a16="http://schemas.microsoft.com/office/drawing/2014/main" id="{5909A188-6E1C-C106-2E0F-CAE98A8D683B}"/>
              </a:ext>
            </a:extLst>
          </p:cNvPr>
          <p:cNvPicPr>
            <a:picLocks noChangeAspect="1"/>
          </p:cNvPicPr>
          <p:nvPr/>
        </p:nvPicPr>
        <p:blipFill rotWithShape="1">
          <a:blip r:embed="rId2">
            <a:extLst>
              <a:ext uri="{28A0092B-C50C-407E-A947-70E740481C1C}">
                <a14:useLocalDpi xmlns:a14="http://schemas.microsoft.com/office/drawing/2010/main" val="0"/>
              </a:ext>
            </a:extLst>
          </a:blip>
          <a:srcRect t="8619" b="8619"/>
          <a:stretch/>
        </p:blipFill>
        <p:spPr>
          <a:xfrm>
            <a:off x="9427294" y="394706"/>
            <a:ext cx="2614023" cy="3235036"/>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7" name="Imagen 6" descr="Un dibujo de una persona&#10;&#10;Descripción generada automáticamente con confianza baja">
            <a:extLst>
              <a:ext uri="{FF2B5EF4-FFF2-40B4-BE49-F238E27FC236}">
                <a16:creationId xmlns:a16="http://schemas.microsoft.com/office/drawing/2014/main" id="{5B50831D-3A20-153B-104D-55423D2B9ADC}"/>
              </a:ext>
            </a:extLst>
          </p:cNvPr>
          <p:cNvPicPr>
            <a:picLocks noChangeAspect="1"/>
          </p:cNvPicPr>
          <p:nvPr/>
        </p:nvPicPr>
        <p:blipFill rotWithShape="1">
          <a:blip r:embed="rId3">
            <a:extLst>
              <a:ext uri="{28A0092B-C50C-407E-A947-70E740481C1C}">
                <a14:useLocalDpi xmlns:a14="http://schemas.microsoft.com/office/drawing/2010/main" val="0"/>
              </a:ext>
            </a:extLst>
          </a:blip>
          <a:srcRect b="4236"/>
          <a:stretch/>
        </p:blipFill>
        <p:spPr>
          <a:xfrm>
            <a:off x="9640086" y="3697275"/>
            <a:ext cx="2405017" cy="3044908"/>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C231ADAF-1FB4-99BC-17A8-1EF863116A22}"/>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D</a:t>
            </a:r>
            <a:r>
              <a:rPr lang="cs-CZ" sz="2800" b="1" spc="300" dirty="0">
                <a:ln w="6600">
                  <a:solidFill>
                    <a:srgbClr val="C00000"/>
                  </a:solidFill>
                  <a:prstDash val="solid"/>
                </a:ln>
                <a:solidFill>
                  <a:srgbClr val="FFFFFF"/>
                </a:solidFill>
                <a:effectLst>
                  <a:outerShdw dist="38100" dir="2700000" algn="tl" rotWithShape="0">
                    <a:srgbClr val="C00000"/>
                  </a:outerShdw>
                </a:effectLst>
              </a:rPr>
              <a:t>E</a:t>
            </a:r>
            <a:r>
              <a:rPr lang="es-ES" sz="2800" b="1" spc="300" dirty="0">
                <a:ln w="6600">
                  <a:solidFill>
                    <a:srgbClr val="C00000"/>
                  </a:solidFill>
                  <a:prstDash val="solid"/>
                </a:ln>
                <a:solidFill>
                  <a:srgbClr val="FFFFFF"/>
                </a:solidFill>
                <a:effectLst>
                  <a:outerShdw dist="38100" dir="2700000" algn="tl" rotWithShape="0">
                    <a:srgbClr val="C00000"/>
                  </a:outerShdw>
                </a:effectLst>
              </a:rPr>
              <a:t>BO</a:t>
            </a:r>
            <a:r>
              <a:rPr lang="cs-CZ" sz="2800" b="1" spc="300" dirty="0">
                <a:ln w="6600">
                  <a:solidFill>
                    <a:srgbClr val="C00000"/>
                  </a:solidFill>
                  <a:prstDash val="solid"/>
                </a:ln>
                <a:solidFill>
                  <a:srgbClr val="FFFFFF"/>
                </a:solidFill>
                <a:effectLst>
                  <a:outerShdw dist="38100" dir="2700000" algn="tl" rotWithShape="0">
                    <a:srgbClr val="C00000"/>
                  </a:outerShdw>
                </a:effectLst>
              </a:rPr>
              <a:t>ŘIN</a:t>
            </a:r>
            <a:r>
              <a:rPr lang="es-ES" sz="2800" b="1" spc="300" dirty="0">
                <a:ln w="6600">
                  <a:solidFill>
                    <a:srgbClr val="C00000"/>
                  </a:solidFill>
                  <a:prstDash val="solid"/>
                </a:ln>
                <a:solidFill>
                  <a:srgbClr val="FFFFFF"/>
                </a:solidFill>
                <a:effectLst>
                  <a:outerShdw dist="38100" dir="2700000" algn="tl" rotWithShape="0">
                    <a:srgbClr val="C00000"/>
                  </a:outerShdw>
                </a:effectLst>
              </a:rPr>
              <a:t>A</a:t>
            </a:r>
            <a:r>
              <a:rPr lang="cs-CZ" sz="2800" b="1" spc="300" dirty="0">
                <a:ln w="6600">
                  <a:solidFill>
                    <a:srgbClr val="C00000"/>
                  </a:solidFill>
                  <a:prstDash val="solid"/>
                </a:ln>
                <a:solidFill>
                  <a:srgbClr val="FFFFFF"/>
                </a:solidFill>
                <a:effectLst>
                  <a:outerShdw dist="38100" dir="2700000" algn="tl" rotWithShape="0">
                    <a:srgbClr val="C00000"/>
                  </a:outerShdw>
                </a:effectLst>
              </a:rPr>
              <a:t> PÍSEŇ</a:t>
            </a:r>
            <a:r>
              <a:rPr lang="es-ES" sz="2800" b="1" spc="300" dirty="0">
                <a:ln w="6600">
                  <a:solidFill>
                    <a:srgbClr val="C00000"/>
                  </a:solidFill>
                  <a:prstDash val="solid"/>
                </a:ln>
                <a:solidFill>
                  <a:srgbClr val="FFFFFF"/>
                </a:solidFill>
                <a:effectLst>
                  <a:outerShdw dist="38100" dir="2700000" algn="tl" rotWithShape="0">
                    <a:srgbClr val="C00000"/>
                  </a:outerShdw>
                </a:effectLst>
              </a:rPr>
              <a:t>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cs-CZ" sz="2600" b="1" spc="300" dirty="0">
                <a:ln w="6600">
                  <a:solidFill>
                    <a:srgbClr val="C00000"/>
                  </a:solidFill>
                  <a:prstDash val="solid"/>
                </a:ln>
                <a:solidFill>
                  <a:srgbClr val="FFFFFF"/>
                </a:solidFill>
                <a:effectLst>
                  <a:outerShdw dist="38100" dir="2700000" algn="tl" rotWithShape="0">
                    <a:srgbClr val="C00000"/>
                  </a:outerShdw>
                </a:effectLst>
              </a:rPr>
              <a:t>Soudců</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r>
              <a:rPr lang="cs-CZ" sz="2600" b="1" spc="300" dirty="0">
                <a:ln w="6600">
                  <a:solidFill>
                    <a:srgbClr val="C00000"/>
                  </a:solidFill>
                  <a:prstDash val="solid"/>
                </a:ln>
                <a:solidFill>
                  <a:srgbClr val="FFFFFF"/>
                </a:solidFill>
                <a:effectLst>
                  <a:outerShdw dist="38100" dir="2700000" algn="tl" rotWithShape="0">
                    <a:srgbClr val="C00000"/>
                  </a:outerShdw>
                </a:effectLst>
              </a:rPr>
              <a:t> . kapitola</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p>
        </p:txBody>
      </p:sp>
      <p:pic>
        <p:nvPicPr>
          <p:cNvPr id="11" name="Imagen 10" descr="Imagen que contiene frente, monitor, tabla, luz&#10;&#10;Descripción generada automáticamente">
            <a:extLst>
              <a:ext uri="{FF2B5EF4-FFF2-40B4-BE49-F238E27FC236}">
                <a16:creationId xmlns:a16="http://schemas.microsoft.com/office/drawing/2014/main" id="{6250388B-2A32-B1FB-264F-5D597194B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397657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5"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down)">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F9D42964-819C-BA30-ADA3-83F41C39F211}"/>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BA374E-746D-7AC4-0A1A-488F65C8E823}"/>
              </a:ext>
            </a:extLst>
          </p:cNvPr>
          <p:cNvSpPr txBox="1"/>
          <p:nvPr/>
        </p:nvSpPr>
        <p:spPr>
          <a:xfrm>
            <a:off x="206102" y="664287"/>
            <a:ext cx="8953500" cy="6186309"/>
          </a:xfrm>
          <a:prstGeom prst="rect">
            <a:avLst/>
          </a:prstGeom>
          <a:noFill/>
        </p:spPr>
        <p:txBody>
          <a:bodyPr wrap="square">
            <a:spAutoFit/>
          </a:bodyPr>
          <a:lstStyle/>
          <a:p>
            <a:r>
              <a:rPr lang="cs-CZ" sz="2200" b="1" dirty="0"/>
              <a:t>Povstaň, </a:t>
            </a:r>
            <a:r>
              <a:rPr lang="cs-CZ" sz="2200" b="1" dirty="0" err="1"/>
              <a:t>Báraku</a:t>
            </a:r>
            <a:r>
              <a:rPr lang="cs-CZ" sz="2200" b="1" dirty="0"/>
              <a:t>, odveď své zajatce, synu </a:t>
            </a:r>
            <a:r>
              <a:rPr lang="cs-CZ" sz="2200" b="1" dirty="0" err="1"/>
              <a:t>Abínoamův</a:t>
            </a:r>
            <a:r>
              <a:rPr lang="cs-CZ" sz="2200" b="1" dirty="0"/>
              <a:t>! Tehdy ten z lidu, kdo vyvázl, pošlapal urozené; Hospodin mi dal pošlapat bohatýry. Z </a:t>
            </a:r>
            <a:r>
              <a:rPr lang="cs-CZ" sz="2200" b="1" dirty="0" err="1"/>
              <a:t>Efrajima</a:t>
            </a:r>
            <a:r>
              <a:rPr lang="cs-CZ" sz="2200" b="1" dirty="0"/>
              <a:t> ti, kdo z něho vzešli, bojovali s </a:t>
            </a:r>
            <a:r>
              <a:rPr lang="cs-CZ" sz="2200" b="1" dirty="0" err="1"/>
              <a:t>Amálekem</a:t>
            </a:r>
            <a:r>
              <a:rPr lang="cs-CZ" sz="2200" b="1" dirty="0"/>
              <a:t>, Benjamíne, za tebou táhly tvé zástupy, z </a:t>
            </a:r>
            <a:r>
              <a:rPr lang="cs-CZ" sz="2200" b="1" dirty="0" err="1"/>
              <a:t>Makíra</a:t>
            </a:r>
            <a:r>
              <a:rPr lang="cs-CZ" sz="2200" b="1" dirty="0"/>
              <a:t> sestoupili ti, kdo třímají palcát, ze </a:t>
            </a:r>
            <a:r>
              <a:rPr lang="cs-CZ" sz="2200" b="1" dirty="0" err="1"/>
              <a:t>Zabulóna</a:t>
            </a:r>
            <a:r>
              <a:rPr lang="cs-CZ" sz="2200" b="1" dirty="0"/>
              <a:t> ti, kdo nosí velitelskou hůl. </a:t>
            </a:r>
            <a:r>
              <a:rPr lang="cs-CZ" sz="2200" b="1" dirty="0" err="1"/>
              <a:t>Isacharští</a:t>
            </a:r>
            <a:r>
              <a:rPr lang="cs-CZ" sz="2200" b="1" dirty="0"/>
              <a:t> velmožové šli s </a:t>
            </a:r>
            <a:r>
              <a:rPr lang="cs-CZ" sz="2200" b="1" dirty="0" err="1"/>
              <a:t>Debórou</a:t>
            </a:r>
            <a:r>
              <a:rPr lang="cs-CZ" sz="2200" b="1" dirty="0"/>
              <a:t>, </a:t>
            </a:r>
            <a:r>
              <a:rPr lang="cs-CZ" sz="2200" b="1" dirty="0" err="1"/>
              <a:t>Isachar</a:t>
            </a:r>
            <a:r>
              <a:rPr lang="cs-CZ" sz="2200" b="1" dirty="0"/>
              <a:t> hned za </a:t>
            </a:r>
            <a:r>
              <a:rPr lang="cs-CZ" sz="2200" b="1" dirty="0" err="1"/>
              <a:t>Bárakem</a:t>
            </a:r>
            <a:r>
              <a:rPr lang="cs-CZ" sz="2200" b="1" dirty="0"/>
              <a:t>, vyslán do doliny, šel mu v patách. Avšak u potoků </a:t>
            </a:r>
            <a:r>
              <a:rPr lang="cs-CZ" sz="2200" b="1" dirty="0" err="1"/>
              <a:t>Rúbenových</a:t>
            </a:r>
            <a:r>
              <a:rPr lang="cs-CZ" sz="2200" b="1" dirty="0"/>
              <a:t>, bylo velké zasedání. Proč jsi zůstal sedět mezi ohradami? Abys naslouchal, jak svolávají stáda? U potoků </a:t>
            </a:r>
            <a:r>
              <a:rPr lang="cs-CZ" sz="2200" b="1" dirty="0" err="1"/>
              <a:t>Rúbenových</a:t>
            </a:r>
            <a:r>
              <a:rPr lang="cs-CZ" sz="2200" b="1" dirty="0"/>
              <a:t> bylo velké rokování. </a:t>
            </a:r>
            <a:r>
              <a:rPr lang="cs-CZ" sz="2200" b="1" dirty="0" err="1"/>
              <a:t>Gileád</a:t>
            </a:r>
            <a:r>
              <a:rPr lang="cs-CZ" sz="2200" b="1" dirty="0"/>
              <a:t> si zůstal za Jordánem. A proč Dan pobývá jako host na lodích? </a:t>
            </a:r>
            <a:r>
              <a:rPr lang="cs-CZ" sz="2200" b="1" dirty="0" err="1"/>
              <a:t>Ašer</a:t>
            </a:r>
            <a:r>
              <a:rPr lang="cs-CZ" sz="2200" b="1" dirty="0"/>
              <a:t> se usadil na pobřeží moře, při svých zálivech si zůstal. </a:t>
            </a:r>
            <a:r>
              <a:rPr lang="cs-CZ" sz="2200" b="1" dirty="0" err="1"/>
              <a:t>Zabulón</a:t>
            </a:r>
            <a:r>
              <a:rPr lang="cs-CZ" sz="2200" b="1" dirty="0"/>
              <a:t> je lid, který dokázal nasadit svůj život, rovněž </a:t>
            </a:r>
            <a:r>
              <a:rPr lang="cs-CZ" sz="2200" b="1" dirty="0" err="1"/>
              <a:t>Neftalí</a:t>
            </a:r>
            <a:r>
              <a:rPr lang="cs-CZ" sz="2200" b="1" dirty="0"/>
              <a:t> na výšinách pole. Přišli králové a bojovali, tehdy bojovali kenaanští králové v Taanaku, při Vodách megidských, stříbra se však nezmocnili.</a:t>
            </a:r>
            <a:endParaRPr lang="es-ES" sz="2200" b="1" dirty="0"/>
          </a:p>
          <a:p>
            <a:r>
              <a:rPr lang="cs-CZ" sz="2200" b="1" dirty="0"/>
              <a:t>Z nebes bojovaly hvězdy, bojovaly ze svých drah se Síserou. Potok </a:t>
            </a:r>
            <a:r>
              <a:rPr lang="cs-CZ" sz="2200" b="1" dirty="0" err="1"/>
              <a:t>Kíšon</a:t>
            </a:r>
            <a:r>
              <a:rPr lang="cs-CZ" sz="2200" b="1" dirty="0"/>
              <a:t> odplavil ty krále, potok prastarý, ten potok </a:t>
            </a:r>
            <a:r>
              <a:rPr lang="cs-CZ" sz="2200" b="1" dirty="0" err="1"/>
              <a:t>Kíšon</a:t>
            </a:r>
            <a:r>
              <a:rPr lang="cs-CZ" sz="2200" b="1" dirty="0"/>
              <a:t>. Jen je mocně pošlapej, má duše! Tehdy dupala kopyta koní, stateční cválali ostrým tryskem. Proklejte </a:t>
            </a:r>
            <a:r>
              <a:rPr lang="cs-CZ" sz="2200" b="1" dirty="0" err="1"/>
              <a:t>Meróz</a:t>
            </a:r>
            <a:r>
              <a:rPr lang="cs-CZ" sz="2200" b="1" dirty="0"/>
              <a:t>, velí Hospodinův posel, uvalte na jeho obyvatele kletbu: Nepřišli na pomoc Hospodinu, na pomoc Hospodinu proti bohatýrům.</a:t>
            </a:r>
            <a:endParaRPr lang="es-ES" sz="2200" b="1" dirty="0"/>
          </a:p>
        </p:txBody>
      </p:sp>
      <p:pic>
        <p:nvPicPr>
          <p:cNvPr id="5" name="Imagen 4" descr="Imagen que contiene hombre, palma, posando, vestido&#10;&#10;Descripción generada automáticamente">
            <a:extLst>
              <a:ext uri="{FF2B5EF4-FFF2-40B4-BE49-F238E27FC236}">
                <a16:creationId xmlns:a16="http://schemas.microsoft.com/office/drawing/2014/main" id="{096B3427-3AC6-F98F-25DF-6813B2369845}"/>
              </a:ext>
            </a:extLst>
          </p:cNvPr>
          <p:cNvPicPr>
            <a:picLocks noChangeAspect="1"/>
          </p:cNvPicPr>
          <p:nvPr/>
        </p:nvPicPr>
        <p:blipFill rotWithShape="1">
          <a:blip r:embed="rId2">
            <a:extLst>
              <a:ext uri="{28A0092B-C50C-407E-A947-70E740481C1C}">
                <a14:useLocalDpi xmlns:a14="http://schemas.microsoft.com/office/drawing/2010/main" val="0"/>
              </a:ext>
            </a:extLst>
          </a:blip>
          <a:srcRect l="43935" r="20406"/>
          <a:stretch/>
        </p:blipFill>
        <p:spPr>
          <a:xfrm>
            <a:off x="9210222" y="435223"/>
            <a:ext cx="2775676" cy="4821883"/>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9957CFA5-0EDD-849B-2E6D-5EB832F00694}"/>
              </a:ext>
            </a:extLst>
          </p:cNvPr>
          <p:cNvPicPr>
            <a:picLocks noChangeAspect="1"/>
          </p:cNvPicPr>
          <p:nvPr/>
        </p:nvPicPr>
        <p:blipFill>
          <a:blip r:embed="rId3"/>
          <a:stretch>
            <a:fillRect/>
          </a:stretch>
        </p:blipFill>
        <p:spPr>
          <a:xfrm>
            <a:off x="9210221" y="5340172"/>
            <a:ext cx="2772956" cy="1386478"/>
          </a:xfrm>
          <a:prstGeom prst="roundRect">
            <a:avLst>
              <a:gd name="adj" fmla="val 4167"/>
            </a:avLst>
          </a:prstGeom>
          <a:solidFill>
            <a:srgbClr val="FFFFFF"/>
          </a:solidFill>
          <a:ln w="38100" cap="sq">
            <a:solidFill>
              <a:srgbClr val="292929"/>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873E860D-6FF1-D7EE-07FB-DAF327BB8B1A}"/>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D</a:t>
            </a:r>
            <a:r>
              <a:rPr lang="cs-CZ" sz="2800" b="1" spc="300" dirty="0">
                <a:ln w="6600">
                  <a:solidFill>
                    <a:srgbClr val="C00000"/>
                  </a:solidFill>
                  <a:prstDash val="solid"/>
                </a:ln>
                <a:solidFill>
                  <a:srgbClr val="FFFFFF"/>
                </a:solidFill>
                <a:effectLst>
                  <a:outerShdw dist="38100" dir="2700000" algn="tl" rotWithShape="0">
                    <a:srgbClr val="C00000"/>
                  </a:outerShdw>
                </a:effectLst>
              </a:rPr>
              <a:t>E</a:t>
            </a:r>
            <a:r>
              <a:rPr lang="es-ES" sz="2800" b="1" spc="300" dirty="0">
                <a:ln w="6600">
                  <a:solidFill>
                    <a:srgbClr val="C00000"/>
                  </a:solidFill>
                  <a:prstDash val="solid"/>
                </a:ln>
                <a:solidFill>
                  <a:srgbClr val="FFFFFF"/>
                </a:solidFill>
                <a:effectLst>
                  <a:outerShdw dist="38100" dir="2700000" algn="tl" rotWithShape="0">
                    <a:srgbClr val="C00000"/>
                  </a:outerShdw>
                </a:effectLst>
              </a:rPr>
              <a:t>BO</a:t>
            </a:r>
            <a:r>
              <a:rPr lang="cs-CZ" sz="2800" b="1" spc="300" dirty="0">
                <a:ln w="6600">
                  <a:solidFill>
                    <a:srgbClr val="C00000"/>
                  </a:solidFill>
                  <a:prstDash val="solid"/>
                </a:ln>
                <a:solidFill>
                  <a:srgbClr val="FFFFFF"/>
                </a:solidFill>
                <a:effectLst>
                  <a:outerShdw dist="38100" dir="2700000" algn="tl" rotWithShape="0">
                    <a:srgbClr val="C00000"/>
                  </a:outerShdw>
                </a:effectLst>
              </a:rPr>
              <a:t>ŘIN</a:t>
            </a:r>
            <a:r>
              <a:rPr lang="es-ES" sz="2800" b="1" spc="300" dirty="0">
                <a:ln w="6600">
                  <a:solidFill>
                    <a:srgbClr val="C00000"/>
                  </a:solidFill>
                  <a:prstDash val="solid"/>
                </a:ln>
                <a:solidFill>
                  <a:srgbClr val="FFFFFF"/>
                </a:solidFill>
                <a:effectLst>
                  <a:outerShdw dist="38100" dir="2700000" algn="tl" rotWithShape="0">
                    <a:srgbClr val="C00000"/>
                  </a:outerShdw>
                </a:effectLst>
              </a:rPr>
              <a:t>A</a:t>
            </a:r>
            <a:r>
              <a:rPr lang="cs-CZ" sz="2800" b="1" spc="300" dirty="0">
                <a:ln w="6600">
                  <a:solidFill>
                    <a:srgbClr val="C00000"/>
                  </a:solidFill>
                  <a:prstDash val="solid"/>
                </a:ln>
                <a:solidFill>
                  <a:srgbClr val="FFFFFF"/>
                </a:solidFill>
                <a:effectLst>
                  <a:outerShdw dist="38100" dir="2700000" algn="tl" rotWithShape="0">
                    <a:srgbClr val="C00000"/>
                  </a:outerShdw>
                </a:effectLst>
              </a:rPr>
              <a:t> PÍSEŇ</a:t>
            </a:r>
            <a:r>
              <a:rPr lang="es-ES" sz="2800" b="1" spc="300" dirty="0">
                <a:ln w="6600">
                  <a:solidFill>
                    <a:srgbClr val="C00000"/>
                  </a:solidFill>
                  <a:prstDash val="solid"/>
                </a:ln>
                <a:solidFill>
                  <a:srgbClr val="FFFFFF"/>
                </a:solidFill>
                <a:effectLst>
                  <a:outerShdw dist="38100" dir="2700000" algn="tl" rotWithShape="0">
                    <a:srgbClr val="C00000"/>
                  </a:outerShdw>
                </a:effectLst>
              </a:rPr>
              <a:t>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cs-CZ" sz="2600" b="1" spc="300" dirty="0">
                <a:ln w="6600">
                  <a:solidFill>
                    <a:srgbClr val="C00000"/>
                  </a:solidFill>
                  <a:prstDash val="solid"/>
                </a:ln>
                <a:solidFill>
                  <a:srgbClr val="FFFFFF"/>
                </a:solidFill>
                <a:effectLst>
                  <a:outerShdw dist="38100" dir="2700000" algn="tl" rotWithShape="0">
                    <a:srgbClr val="C00000"/>
                  </a:outerShdw>
                </a:effectLst>
              </a:rPr>
              <a:t>Soudců</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r>
              <a:rPr lang="cs-CZ" sz="2600" b="1" spc="300" dirty="0">
                <a:ln w="6600">
                  <a:solidFill>
                    <a:srgbClr val="C00000"/>
                  </a:solidFill>
                  <a:prstDash val="solid"/>
                </a:ln>
                <a:solidFill>
                  <a:srgbClr val="FFFFFF"/>
                </a:solidFill>
                <a:effectLst>
                  <a:outerShdw dist="38100" dir="2700000" algn="tl" rotWithShape="0">
                    <a:srgbClr val="C00000"/>
                  </a:outerShdw>
                </a:effectLst>
              </a:rPr>
              <a:t>. kapitola</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p>
        </p:txBody>
      </p:sp>
      <p:pic>
        <p:nvPicPr>
          <p:cNvPr id="11" name="Imagen 10" descr="Imagen que contiene frente, monitor, tabla, luz&#10;&#10;Descripción generada automáticamente">
            <a:extLst>
              <a:ext uri="{FF2B5EF4-FFF2-40B4-BE49-F238E27FC236}">
                <a16:creationId xmlns:a16="http://schemas.microsoft.com/office/drawing/2014/main" id="{63198C2B-9759-7D56-7577-FDF087CDE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2944102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7AC57651-F943-F4C0-A029-8EEA7039D40C}"/>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96CA206-F8BF-8F4E-703D-24BE0287C22A}"/>
              </a:ext>
            </a:extLst>
          </p:cNvPr>
          <p:cNvSpPr txBox="1"/>
          <p:nvPr/>
        </p:nvSpPr>
        <p:spPr>
          <a:xfrm>
            <a:off x="180148" y="2620882"/>
            <a:ext cx="3581400" cy="4093428"/>
          </a:xfrm>
          <a:prstGeom prst="rect">
            <a:avLst/>
          </a:prstGeom>
          <a:noFill/>
        </p:spPr>
        <p:txBody>
          <a:bodyPr wrap="square">
            <a:spAutoFit/>
          </a:bodyPr>
          <a:lstStyle/>
          <a:p>
            <a:pPr marL="182563" indent="-182563"/>
            <a:r>
              <a:rPr lang="cs-CZ" sz="2000" b="1" dirty="0"/>
              <a:t>Odpověděly jí nej-moudřejší z jejích kněžen a ona si teď opakuje jejich slova: "Určitě získali a rozdělují kořist, jednu dvě za-jatkyně každému hrdinovi, kořist pro Síseru - pestré šaty, kořist, pestré šaty, jeden dva pestré šátky na krk co kořist.“</a:t>
            </a:r>
            <a:endParaRPr lang="es-ES" sz="2000" b="1" dirty="0"/>
          </a:p>
          <a:p>
            <a:pPr marL="182563" indent="-182563"/>
            <a:r>
              <a:rPr lang="cs-CZ" sz="2000" b="1" dirty="0"/>
              <a:t>Tak ať zhynou všichni tvoji ne-přátelé, Hospodine! Ale ti,  kdo jej milují, budou jako slunce vycházející v plné síle.</a:t>
            </a:r>
            <a:endParaRPr lang="es-ES" sz="2000" b="1" dirty="0"/>
          </a:p>
        </p:txBody>
      </p:sp>
      <p:pic>
        <p:nvPicPr>
          <p:cNvPr id="4" name="Imagen 3">
            <a:extLst>
              <a:ext uri="{FF2B5EF4-FFF2-40B4-BE49-F238E27FC236}">
                <a16:creationId xmlns:a16="http://schemas.microsoft.com/office/drawing/2014/main" id="{6199AE14-D859-65CA-ECEE-DDCF5C4A7485}"/>
              </a:ext>
            </a:extLst>
          </p:cNvPr>
          <p:cNvPicPr>
            <a:picLocks noChangeAspect="1"/>
          </p:cNvPicPr>
          <p:nvPr/>
        </p:nvPicPr>
        <p:blipFill rotWithShape="1">
          <a:blip r:embed="rId2"/>
          <a:srcRect l="6400" t="16607"/>
          <a:stretch/>
        </p:blipFill>
        <p:spPr>
          <a:xfrm>
            <a:off x="6541676" y="2887028"/>
            <a:ext cx="2643447" cy="3393672"/>
          </a:xfrm>
          <a:prstGeom prst="rect">
            <a:avLst/>
          </a:prstGeom>
          <a:ln w="38100" cap="sq" cmpd="thickThin">
            <a:solidFill>
              <a:srgbClr val="000000"/>
            </a:solidFill>
            <a:prstDash val="solid"/>
            <a:miter lim="800000"/>
          </a:ln>
          <a:effectLst>
            <a:innerShdw blurRad="76200">
              <a:srgbClr val="000000"/>
            </a:innerShdw>
          </a:effectLst>
        </p:spPr>
      </p:pic>
      <p:pic>
        <p:nvPicPr>
          <p:cNvPr id="6" name="Imagen 5" descr="Una persona acostado en una cama con cobijas de colores&#10;&#10;Descripción generada automáticamente con confianza baja">
            <a:extLst>
              <a:ext uri="{FF2B5EF4-FFF2-40B4-BE49-F238E27FC236}">
                <a16:creationId xmlns:a16="http://schemas.microsoft.com/office/drawing/2014/main" id="{59613253-0542-D3A1-DF6D-E6F876A6A177}"/>
              </a:ext>
            </a:extLst>
          </p:cNvPr>
          <p:cNvPicPr>
            <a:picLocks noChangeAspect="1"/>
          </p:cNvPicPr>
          <p:nvPr/>
        </p:nvPicPr>
        <p:blipFill rotWithShape="1">
          <a:blip r:embed="rId3">
            <a:extLst>
              <a:ext uri="{28A0092B-C50C-407E-A947-70E740481C1C}">
                <a14:useLocalDpi xmlns:a14="http://schemas.microsoft.com/office/drawing/2010/main" val="0"/>
              </a:ext>
            </a:extLst>
          </a:blip>
          <a:srcRect t="218"/>
          <a:stretch/>
        </p:blipFill>
        <p:spPr>
          <a:xfrm>
            <a:off x="9300475" y="2887028"/>
            <a:ext cx="2555965" cy="3393673"/>
          </a:xfrm>
          <a:prstGeom prst="rect">
            <a:avLst/>
          </a:prstGeom>
          <a:ln w="38100" cap="sq" cmpd="thickThin">
            <a:solidFill>
              <a:srgbClr val="000000"/>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FC06E71E-5711-275B-E505-9A5B3B481CAC}"/>
              </a:ext>
            </a:extLst>
          </p:cNvPr>
          <p:cNvSpPr txBox="1"/>
          <p:nvPr/>
        </p:nvSpPr>
        <p:spPr>
          <a:xfrm>
            <a:off x="180975" y="775310"/>
            <a:ext cx="11306175" cy="1938992"/>
          </a:xfrm>
          <a:prstGeom prst="rect">
            <a:avLst/>
          </a:prstGeom>
          <a:noFill/>
        </p:spPr>
        <p:txBody>
          <a:bodyPr wrap="square">
            <a:spAutoFit/>
          </a:bodyPr>
          <a:lstStyle/>
          <a:p>
            <a:r>
              <a:rPr lang="cs-CZ" sz="2000" b="1" dirty="0"/>
              <a:t>Požehnána buď nad jiné ženy </a:t>
            </a:r>
            <a:r>
              <a:rPr lang="cs-CZ" sz="2000" b="1" dirty="0" err="1"/>
              <a:t>Jáel</a:t>
            </a:r>
            <a:r>
              <a:rPr lang="cs-CZ" sz="2000" b="1" dirty="0"/>
              <a:t>, žena </a:t>
            </a:r>
            <a:r>
              <a:rPr lang="cs-CZ" sz="2000" b="1" dirty="0" err="1"/>
              <a:t>Kénijce</a:t>
            </a:r>
            <a:r>
              <a:rPr lang="cs-CZ" sz="2000" b="1" dirty="0"/>
              <a:t> </a:t>
            </a:r>
            <a:r>
              <a:rPr lang="cs-CZ" sz="2000" b="1" dirty="0" err="1"/>
              <a:t>Chebera</a:t>
            </a:r>
            <a:r>
              <a:rPr lang="cs-CZ" sz="2000" b="1" dirty="0"/>
              <a:t>, nad jiné ženy ve stanech buď požehnána! Požádal o vodu, poskytla mléko, v koflíku urozených podala smetanu. Rukou chopila stanový kolík, pravicí pádné kladivo, udeřila </a:t>
            </a:r>
            <a:r>
              <a:rPr lang="cs-CZ" sz="2000" b="1" dirty="0" err="1"/>
              <a:t>Síseru</a:t>
            </a:r>
            <a:r>
              <a:rPr lang="cs-CZ" sz="2000" b="1" dirty="0"/>
              <a:t>, roztříštila mu hlavu, probodla a prorazila jeho spánky. Klesl jí k nohám, pa-dl, zůstal ležet, k nohám jí klesl, padl; tam klesl a padl zabitý.</a:t>
            </a:r>
            <a:endParaRPr lang="es-ES" sz="2000" b="1" dirty="0"/>
          </a:p>
          <a:p>
            <a:r>
              <a:rPr lang="cs-CZ" sz="2000" b="1" dirty="0"/>
              <a:t>Síserova matka vyhlížela z okna, naříkala    za okenní mříží: "Proč tak dlouho nepřijíždí jeho vůz? Proč mešká hřmot jeho vozby?"</a:t>
            </a:r>
            <a:endParaRPr lang="es-ES" sz="2000" b="1" dirty="0"/>
          </a:p>
        </p:txBody>
      </p:sp>
      <p:pic>
        <p:nvPicPr>
          <p:cNvPr id="12" name="Imagen 11">
            <a:extLst>
              <a:ext uri="{FF2B5EF4-FFF2-40B4-BE49-F238E27FC236}">
                <a16:creationId xmlns:a16="http://schemas.microsoft.com/office/drawing/2014/main" id="{DE6FC907-0AA8-191C-8C1D-A2F3C7C81D31}"/>
              </a:ext>
            </a:extLst>
          </p:cNvPr>
          <p:cNvPicPr>
            <a:picLocks noChangeAspect="1"/>
          </p:cNvPicPr>
          <p:nvPr/>
        </p:nvPicPr>
        <p:blipFill rotWithShape="1">
          <a:blip r:embed="rId4"/>
          <a:srcRect t="4284" b="3191"/>
          <a:stretch/>
        </p:blipFill>
        <p:spPr>
          <a:xfrm>
            <a:off x="3870359" y="2894141"/>
            <a:ext cx="2555965" cy="3379445"/>
          </a:xfrm>
          <a:prstGeom prst="rect">
            <a:avLst/>
          </a:prstGeom>
          <a:ln w="38100" cap="sq" cmpd="thickThin">
            <a:solidFill>
              <a:srgbClr val="000000"/>
            </a:solidFill>
            <a:prstDash val="solid"/>
            <a:miter lim="800000"/>
          </a:ln>
          <a:effectLst>
            <a:innerShdw blurRad="76200">
              <a:srgbClr val="000000"/>
            </a:innerShdw>
          </a:effectLst>
        </p:spPr>
      </p:pic>
      <p:sp>
        <p:nvSpPr>
          <p:cNvPr id="13" name="CuadroTexto 12">
            <a:extLst>
              <a:ext uri="{FF2B5EF4-FFF2-40B4-BE49-F238E27FC236}">
                <a16:creationId xmlns:a16="http://schemas.microsoft.com/office/drawing/2014/main" id="{F4E51973-56F3-84A6-90E4-8D2CA4756356}"/>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D</a:t>
            </a:r>
            <a:r>
              <a:rPr lang="cs-CZ" sz="2800" b="1" spc="300" dirty="0">
                <a:ln w="6600">
                  <a:solidFill>
                    <a:srgbClr val="C00000"/>
                  </a:solidFill>
                  <a:prstDash val="solid"/>
                </a:ln>
                <a:solidFill>
                  <a:srgbClr val="FFFFFF"/>
                </a:solidFill>
                <a:effectLst>
                  <a:outerShdw dist="38100" dir="2700000" algn="tl" rotWithShape="0">
                    <a:srgbClr val="C00000"/>
                  </a:outerShdw>
                </a:effectLst>
              </a:rPr>
              <a:t>E</a:t>
            </a:r>
            <a:r>
              <a:rPr lang="es-ES" sz="2800" b="1" spc="300" dirty="0">
                <a:ln w="6600">
                  <a:solidFill>
                    <a:srgbClr val="C00000"/>
                  </a:solidFill>
                  <a:prstDash val="solid"/>
                </a:ln>
                <a:solidFill>
                  <a:srgbClr val="FFFFFF"/>
                </a:solidFill>
                <a:effectLst>
                  <a:outerShdw dist="38100" dir="2700000" algn="tl" rotWithShape="0">
                    <a:srgbClr val="C00000"/>
                  </a:outerShdw>
                </a:effectLst>
              </a:rPr>
              <a:t>BO</a:t>
            </a:r>
            <a:r>
              <a:rPr lang="cs-CZ" sz="2800" b="1" spc="300" dirty="0">
                <a:ln w="6600">
                  <a:solidFill>
                    <a:srgbClr val="C00000"/>
                  </a:solidFill>
                  <a:prstDash val="solid"/>
                </a:ln>
                <a:solidFill>
                  <a:srgbClr val="FFFFFF"/>
                </a:solidFill>
                <a:effectLst>
                  <a:outerShdw dist="38100" dir="2700000" algn="tl" rotWithShape="0">
                    <a:srgbClr val="C00000"/>
                  </a:outerShdw>
                </a:effectLst>
              </a:rPr>
              <a:t>ŘIN</a:t>
            </a:r>
            <a:r>
              <a:rPr lang="es-ES" sz="2800" b="1" spc="300" dirty="0">
                <a:ln w="6600">
                  <a:solidFill>
                    <a:srgbClr val="C00000"/>
                  </a:solidFill>
                  <a:prstDash val="solid"/>
                </a:ln>
                <a:solidFill>
                  <a:srgbClr val="FFFFFF"/>
                </a:solidFill>
                <a:effectLst>
                  <a:outerShdw dist="38100" dir="2700000" algn="tl" rotWithShape="0">
                    <a:srgbClr val="C00000"/>
                  </a:outerShdw>
                </a:effectLst>
              </a:rPr>
              <a:t>A</a:t>
            </a:r>
            <a:r>
              <a:rPr lang="cs-CZ" sz="2800" b="1" spc="300" dirty="0">
                <a:ln w="6600">
                  <a:solidFill>
                    <a:srgbClr val="C00000"/>
                  </a:solidFill>
                  <a:prstDash val="solid"/>
                </a:ln>
                <a:solidFill>
                  <a:srgbClr val="FFFFFF"/>
                </a:solidFill>
                <a:effectLst>
                  <a:outerShdw dist="38100" dir="2700000" algn="tl" rotWithShape="0">
                    <a:srgbClr val="C00000"/>
                  </a:outerShdw>
                </a:effectLst>
              </a:rPr>
              <a:t> PÍSEŇ</a:t>
            </a:r>
            <a:r>
              <a:rPr lang="es-ES" sz="2800" b="1" spc="300" dirty="0">
                <a:ln w="6600">
                  <a:solidFill>
                    <a:srgbClr val="C00000"/>
                  </a:solidFill>
                  <a:prstDash val="solid"/>
                </a:ln>
                <a:solidFill>
                  <a:srgbClr val="FFFFFF"/>
                </a:solidFill>
                <a:effectLst>
                  <a:outerShdw dist="38100" dir="2700000" algn="tl" rotWithShape="0">
                    <a:srgbClr val="C00000"/>
                  </a:outerShdw>
                </a:effectLst>
              </a:rPr>
              <a:t>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cs-CZ" sz="2600" b="1" spc="300" dirty="0">
                <a:ln w="6600">
                  <a:solidFill>
                    <a:srgbClr val="C00000"/>
                  </a:solidFill>
                  <a:prstDash val="solid"/>
                </a:ln>
                <a:solidFill>
                  <a:srgbClr val="FFFFFF"/>
                </a:solidFill>
                <a:effectLst>
                  <a:outerShdw dist="38100" dir="2700000" algn="tl" rotWithShape="0">
                    <a:srgbClr val="C00000"/>
                  </a:outerShdw>
                </a:effectLst>
              </a:rPr>
              <a:t>Soudců</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r>
              <a:rPr lang="cs-CZ" sz="2600" b="1" spc="300" dirty="0">
                <a:ln w="6600">
                  <a:solidFill>
                    <a:srgbClr val="C00000"/>
                  </a:solidFill>
                  <a:prstDash val="solid"/>
                </a:ln>
                <a:solidFill>
                  <a:srgbClr val="FFFFFF"/>
                </a:solidFill>
                <a:effectLst>
                  <a:outerShdw dist="38100" dir="2700000" algn="tl" rotWithShape="0">
                    <a:srgbClr val="C00000"/>
                  </a:outerShdw>
                </a:effectLst>
              </a:rPr>
              <a:t> . kapitola</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p>
        </p:txBody>
      </p:sp>
      <p:pic>
        <p:nvPicPr>
          <p:cNvPr id="14" name="Imagen 13" descr="Imagen que contiene frente, monitor, tabla, luz&#10;&#10;Descripción generada automáticamente">
            <a:extLst>
              <a:ext uri="{FF2B5EF4-FFF2-40B4-BE49-F238E27FC236}">
                <a16:creationId xmlns:a16="http://schemas.microsoft.com/office/drawing/2014/main" id="{50215DF5-92B3-5855-1EDD-D991A789A9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179450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1000"/>
                                        <p:tgtEl>
                                          <p:spTgt spid="4"/>
                                        </p:tgtEl>
                                      </p:cBhvr>
                                    </p:animEffect>
                                  </p:childTnLst>
                                </p:cTn>
                              </p:par>
                            </p:childTnLst>
                          </p:cTn>
                        </p:par>
                        <p:par>
                          <p:cTn id="12" fill="hold">
                            <p:stCondLst>
                              <p:cond delay="15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1500"/>
                                        <p:tgtEl>
                                          <p:spTgt spid="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5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wipe(left)">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left)">
                                      <p:cBhvr>
                                        <p:cTn id="3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5ECD023E-D09A-BC4F-DE68-1D10F3A1DA56}"/>
              </a:ext>
            </a:extLst>
          </p:cNvPr>
          <p:cNvSpPr/>
          <p:nvPr/>
        </p:nvSpPr>
        <p:spPr>
          <a:xfrm>
            <a:off x="87365" y="330200"/>
            <a:ext cx="12010609" cy="6479516"/>
          </a:xfrm>
          <a:prstGeom prst="roundRect">
            <a:avLst>
              <a:gd name="adj" fmla="val 2333"/>
            </a:avLst>
          </a:prstGeom>
          <a:solidFill>
            <a:srgbClr val="FCE4E5"/>
          </a:solidFill>
          <a:ln w="76200">
            <a:solidFill>
              <a:srgbClr val="B81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E3CFE65-7248-44F2-69EE-84741180AD22}"/>
              </a:ext>
            </a:extLst>
          </p:cNvPr>
          <p:cNvSpPr txBox="1"/>
          <p:nvPr/>
        </p:nvSpPr>
        <p:spPr>
          <a:xfrm>
            <a:off x="162824" y="600310"/>
            <a:ext cx="6379995" cy="6247864"/>
          </a:xfrm>
          <a:prstGeom prst="rect">
            <a:avLst/>
          </a:prstGeom>
          <a:noFill/>
        </p:spPr>
        <p:txBody>
          <a:bodyPr wrap="square">
            <a:spAutoFit/>
          </a:bodyPr>
          <a:lstStyle/>
          <a:p>
            <a:r>
              <a:rPr lang="es-ES" sz="2000" b="1" dirty="0"/>
              <a:t>Tato </a:t>
            </a:r>
            <a:r>
              <a:rPr lang="cs-CZ" sz="2000" b="1" dirty="0"/>
              <a:t>pí</a:t>
            </a:r>
            <a:r>
              <a:rPr lang="es-ES" sz="2000" b="1" dirty="0"/>
              <a:t>seň začíná slovy chvály Bohu za vítězství (vv. 2-5), následovanými popisem před bitvou (vv. 6-8). Kmeny, které se účastnily povstání, jsou hojně chváleny a tvrdě kárají ty, kteří nereagovali v hodině krize (vv. 14-17). Následuje popis bitvy (vv. 18-22), popis Síserovy smrti rukou Jáela (vv. 24-27) a úzkost Síseriny matky, která očekává, že se její syn vrátí z války (vv. 28-31).</a:t>
            </a:r>
          </a:p>
          <a:p>
            <a:r>
              <a:rPr lang="es-ES" sz="2000" b="1" dirty="0"/>
              <a:t>Tato píseň Debory a Baraka byla výrazem vděčnosti za vítězství nad jejich nepřáteli. Podobně i dnes zpíváme s vděčností Bohu za to, že nám pomáhá vyhrávat naše každodenní bitvy. Možná už nemáme nepřátelskou armádu, jako byl dávný Izrael, ale nesmíme zapomínat, že jsme stále ponořeni do velkého konfliktu, kde náš boj není "</a:t>
            </a:r>
            <a:r>
              <a:rPr lang="cs-CZ" sz="2000" b="1" dirty="0"/>
              <a:t>proti lidským nepřátelům, ale proti mocnostem, silám a všemu, co ovládá tento věk tmy, proti nadzemským duchům zla,</a:t>
            </a:r>
            <a:r>
              <a:rPr lang="cs-CZ" sz="2000" dirty="0"/>
              <a:t> </a:t>
            </a:r>
            <a:r>
              <a:rPr lang="es-ES" sz="2000" b="1" dirty="0"/>
              <a:t>proti tělu a krvi, ale proti knížectvím, proti mocnostem... proti duchovním zástupům zlovolnosti v nebeských krajích" (</a:t>
            </a:r>
            <a:r>
              <a:rPr lang="cs-CZ" sz="2000" b="1" dirty="0"/>
              <a:t>list </a:t>
            </a:r>
            <a:r>
              <a:rPr lang="es-ES" sz="2000" b="1" dirty="0"/>
              <a:t>Efezským 6</a:t>
            </a:r>
            <a:r>
              <a:rPr lang="cs-CZ" sz="2000" b="1" dirty="0"/>
              <a:t>,</a:t>
            </a:r>
            <a:r>
              <a:rPr lang="es-ES" sz="2000" b="1" dirty="0"/>
              <a:t>12).</a:t>
            </a:r>
          </a:p>
          <a:p>
            <a:r>
              <a:rPr lang="es-ES" sz="2000" b="1" dirty="0" err="1"/>
              <a:t>Chválíme</a:t>
            </a:r>
            <a:r>
              <a:rPr lang="es-ES" sz="2000" b="1" dirty="0"/>
              <a:t> Boha, protože nám dává vítězství nad </a:t>
            </a:r>
            <a:r>
              <a:rPr lang="es-ES" sz="2000" b="1" dirty="0" err="1"/>
              <a:t>nepřítelem</a:t>
            </a:r>
            <a:r>
              <a:rPr lang="es-ES" sz="2000" b="1" dirty="0"/>
              <a:t>.</a:t>
            </a:r>
          </a:p>
        </p:txBody>
      </p:sp>
      <p:pic>
        <p:nvPicPr>
          <p:cNvPr id="6" name="Imagen 5" descr="Un dibujo de una persona&#10;&#10;Descripción generada automáticamente con confianza media">
            <a:extLst>
              <a:ext uri="{FF2B5EF4-FFF2-40B4-BE49-F238E27FC236}">
                <a16:creationId xmlns:a16="http://schemas.microsoft.com/office/drawing/2014/main" id="{0229AD8F-6869-996C-5915-47FFC948B371}"/>
              </a:ext>
            </a:extLst>
          </p:cNvPr>
          <p:cNvPicPr>
            <a:picLocks noChangeAspect="1"/>
          </p:cNvPicPr>
          <p:nvPr/>
        </p:nvPicPr>
        <p:blipFill rotWithShape="1">
          <a:blip r:embed="rId2">
            <a:extLst>
              <a:ext uri="{28A0092B-C50C-407E-A947-70E740481C1C}">
                <a14:useLocalDpi xmlns:a14="http://schemas.microsoft.com/office/drawing/2010/main" val="0"/>
              </a:ext>
            </a:extLst>
          </a:blip>
          <a:srcRect l="3685" t="2907" r="2960" b="3344"/>
          <a:stretch/>
        </p:blipFill>
        <p:spPr>
          <a:xfrm>
            <a:off x="6557583" y="775112"/>
            <a:ext cx="5438474" cy="5862075"/>
          </a:xfrm>
          <a:prstGeom prst="rect">
            <a:avLst/>
          </a:prstGeom>
          <a:ln w="38100" cap="sq" cmpd="thickThin">
            <a:solidFill>
              <a:srgbClr val="000000"/>
            </a:solidFill>
            <a:prstDash val="solid"/>
            <a:miter lim="800000"/>
          </a:ln>
          <a:effectLst>
            <a:innerShdw blurRad="76200">
              <a:srgbClr val="000000"/>
            </a:innerShdw>
          </a:effectLst>
        </p:spPr>
      </p:pic>
      <p:sp>
        <p:nvSpPr>
          <p:cNvPr id="7" name="CuadroTexto 6">
            <a:extLst>
              <a:ext uri="{FF2B5EF4-FFF2-40B4-BE49-F238E27FC236}">
                <a16:creationId xmlns:a16="http://schemas.microsoft.com/office/drawing/2014/main" id="{31E03A20-7782-ABC7-727A-7827308F515C}"/>
              </a:ext>
            </a:extLst>
          </p:cNvPr>
          <p:cNvSpPr txBox="1"/>
          <p:nvPr/>
        </p:nvSpPr>
        <p:spPr>
          <a:xfrm>
            <a:off x="581881" y="46192"/>
            <a:ext cx="7649486" cy="516945"/>
          </a:xfrm>
          <a:prstGeom prst="roundRect">
            <a:avLst/>
          </a:prstGeom>
          <a:gradFill>
            <a:gsLst>
              <a:gs pos="0">
                <a:srgbClr val="F8D0D2"/>
              </a:gs>
              <a:gs pos="50000">
                <a:srgbClr val="F3B3B6"/>
              </a:gs>
              <a:gs pos="100000">
                <a:srgbClr val="EC8489"/>
              </a:gs>
            </a:gsLst>
          </a:gradFill>
          <a:ln>
            <a:solidFill>
              <a:srgbClr val="C000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C00000"/>
                  </a:solidFill>
                  <a:prstDash val="solid"/>
                </a:ln>
                <a:solidFill>
                  <a:srgbClr val="FFFFFF"/>
                </a:solidFill>
                <a:effectLst>
                  <a:outerShdw dist="38100" dir="2700000" algn="tl" rotWithShape="0">
                    <a:srgbClr val="C00000"/>
                  </a:outerShdw>
                </a:effectLst>
              </a:rPr>
              <a:t>D</a:t>
            </a:r>
            <a:r>
              <a:rPr lang="cs-CZ" sz="2800" b="1" spc="300" dirty="0">
                <a:ln w="6600">
                  <a:solidFill>
                    <a:srgbClr val="C00000"/>
                  </a:solidFill>
                  <a:prstDash val="solid"/>
                </a:ln>
                <a:solidFill>
                  <a:srgbClr val="FFFFFF"/>
                </a:solidFill>
                <a:effectLst>
                  <a:outerShdw dist="38100" dir="2700000" algn="tl" rotWithShape="0">
                    <a:srgbClr val="C00000"/>
                  </a:outerShdw>
                </a:effectLst>
              </a:rPr>
              <a:t>E</a:t>
            </a:r>
            <a:r>
              <a:rPr lang="es-ES" sz="2800" b="1" spc="300" dirty="0">
                <a:ln w="6600">
                  <a:solidFill>
                    <a:srgbClr val="C00000"/>
                  </a:solidFill>
                  <a:prstDash val="solid"/>
                </a:ln>
                <a:solidFill>
                  <a:srgbClr val="FFFFFF"/>
                </a:solidFill>
                <a:effectLst>
                  <a:outerShdw dist="38100" dir="2700000" algn="tl" rotWithShape="0">
                    <a:srgbClr val="C00000"/>
                  </a:outerShdw>
                </a:effectLst>
              </a:rPr>
              <a:t>BO</a:t>
            </a:r>
            <a:r>
              <a:rPr lang="cs-CZ" sz="2800" b="1" spc="300" dirty="0">
                <a:ln w="6600">
                  <a:solidFill>
                    <a:srgbClr val="C00000"/>
                  </a:solidFill>
                  <a:prstDash val="solid"/>
                </a:ln>
                <a:solidFill>
                  <a:srgbClr val="FFFFFF"/>
                </a:solidFill>
                <a:effectLst>
                  <a:outerShdw dist="38100" dir="2700000" algn="tl" rotWithShape="0">
                    <a:srgbClr val="C00000"/>
                  </a:outerShdw>
                </a:effectLst>
              </a:rPr>
              <a:t>ŘIN</a:t>
            </a:r>
            <a:r>
              <a:rPr lang="es-ES" sz="2800" b="1" spc="300" dirty="0">
                <a:ln w="6600">
                  <a:solidFill>
                    <a:srgbClr val="C00000"/>
                  </a:solidFill>
                  <a:prstDash val="solid"/>
                </a:ln>
                <a:solidFill>
                  <a:srgbClr val="FFFFFF"/>
                </a:solidFill>
                <a:effectLst>
                  <a:outerShdw dist="38100" dir="2700000" algn="tl" rotWithShape="0">
                    <a:srgbClr val="C00000"/>
                  </a:outerShdw>
                </a:effectLst>
              </a:rPr>
              <a:t>A</a:t>
            </a:r>
            <a:r>
              <a:rPr lang="cs-CZ" sz="2800" b="1" spc="300" dirty="0">
                <a:ln w="6600">
                  <a:solidFill>
                    <a:srgbClr val="C00000"/>
                  </a:solidFill>
                  <a:prstDash val="solid"/>
                </a:ln>
                <a:solidFill>
                  <a:srgbClr val="FFFFFF"/>
                </a:solidFill>
                <a:effectLst>
                  <a:outerShdw dist="38100" dir="2700000" algn="tl" rotWithShape="0">
                    <a:srgbClr val="C00000"/>
                  </a:outerShdw>
                </a:effectLst>
              </a:rPr>
              <a:t> PÍSEŇ</a:t>
            </a:r>
            <a:r>
              <a:rPr lang="es-ES" sz="2800" b="1" spc="300" dirty="0">
                <a:ln w="6600">
                  <a:solidFill>
                    <a:srgbClr val="C00000"/>
                  </a:solidFill>
                  <a:prstDash val="solid"/>
                </a:ln>
                <a:solidFill>
                  <a:srgbClr val="FFFFFF"/>
                </a:solidFill>
                <a:effectLst>
                  <a:outerShdw dist="38100" dir="2700000" algn="tl" rotWithShape="0">
                    <a:srgbClr val="C00000"/>
                  </a:outerShdw>
                </a:effectLst>
              </a:rPr>
              <a:t> </a:t>
            </a:r>
            <a:r>
              <a:rPr lang="es-ES" sz="2600" b="1" spc="300" dirty="0">
                <a:ln w="6600">
                  <a:solidFill>
                    <a:srgbClr val="C00000"/>
                  </a:solidFill>
                  <a:prstDash val="solid"/>
                </a:ln>
                <a:solidFill>
                  <a:srgbClr val="FFFFFF"/>
                </a:solidFill>
                <a:effectLst>
                  <a:outerShdw dist="38100" dir="2700000" algn="tl" rotWithShape="0">
                    <a:srgbClr val="C00000"/>
                  </a:outerShdw>
                </a:effectLst>
              </a:rPr>
              <a:t>(</a:t>
            </a:r>
            <a:r>
              <a:rPr lang="cs-CZ" sz="2600" b="1" spc="300" dirty="0">
                <a:ln w="6600">
                  <a:solidFill>
                    <a:srgbClr val="C00000"/>
                  </a:solidFill>
                  <a:prstDash val="solid"/>
                </a:ln>
                <a:solidFill>
                  <a:srgbClr val="FFFFFF"/>
                </a:solidFill>
                <a:effectLst>
                  <a:outerShdw dist="38100" dir="2700000" algn="tl" rotWithShape="0">
                    <a:srgbClr val="C00000"/>
                  </a:outerShdw>
                </a:effectLst>
              </a:rPr>
              <a:t>Soudců</a:t>
            </a:r>
            <a:r>
              <a:rPr lang="es-ES" sz="2600" b="1" spc="300" dirty="0">
                <a:ln w="6600">
                  <a:solidFill>
                    <a:srgbClr val="C00000"/>
                  </a:solidFill>
                  <a:prstDash val="solid"/>
                </a:ln>
                <a:solidFill>
                  <a:srgbClr val="FFFFFF"/>
                </a:solidFill>
                <a:effectLst>
                  <a:outerShdw dist="38100" dir="2700000" algn="tl" rotWithShape="0">
                    <a:srgbClr val="C00000"/>
                  </a:outerShdw>
                </a:effectLst>
              </a:rPr>
              <a:t> 5</a:t>
            </a:r>
            <a:r>
              <a:rPr lang="cs-CZ" sz="2600" b="1" spc="300" dirty="0">
                <a:ln w="6600">
                  <a:solidFill>
                    <a:srgbClr val="C00000"/>
                  </a:solidFill>
                  <a:prstDash val="solid"/>
                </a:ln>
                <a:solidFill>
                  <a:srgbClr val="FFFFFF"/>
                </a:solidFill>
                <a:effectLst>
                  <a:outerShdw dist="38100" dir="2700000" algn="tl" rotWithShape="0">
                    <a:srgbClr val="C00000"/>
                  </a:outerShdw>
                </a:effectLst>
              </a:rPr>
              <a:t>,</a:t>
            </a:r>
            <a:r>
              <a:rPr lang="es-ES" sz="2600" b="1" spc="300" dirty="0">
                <a:ln w="6600">
                  <a:solidFill>
                    <a:srgbClr val="C00000"/>
                  </a:solidFill>
                  <a:prstDash val="solid"/>
                </a:ln>
                <a:solidFill>
                  <a:srgbClr val="FFFFFF"/>
                </a:solidFill>
                <a:effectLst>
                  <a:outerShdw dist="38100" dir="2700000" algn="tl" rotWithShape="0">
                    <a:srgbClr val="C00000"/>
                  </a:outerShdw>
                </a:effectLst>
              </a:rPr>
              <a:t>1-2)</a:t>
            </a:r>
          </a:p>
        </p:txBody>
      </p:sp>
      <p:pic>
        <p:nvPicPr>
          <p:cNvPr id="8" name="Imagen 7" descr="Imagen que contiene frente, monitor, tabla, luz&#10;&#10;Descripción generada automáticamente">
            <a:extLst>
              <a:ext uri="{FF2B5EF4-FFF2-40B4-BE49-F238E27FC236}">
                <a16:creationId xmlns:a16="http://schemas.microsoft.com/office/drawing/2014/main" id="{1EF4EAF5-F3DE-85DE-2C15-AA2EE0098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03" y="56398"/>
            <a:ext cx="496800" cy="496800"/>
          </a:xfrm>
          <a:prstGeom prst="rect">
            <a:avLst/>
          </a:prstGeom>
        </p:spPr>
      </p:pic>
    </p:spTree>
    <p:extLst>
      <p:ext uri="{BB962C8B-B14F-4D97-AF65-F5344CB8AC3E}">
        <p14:creationId xmlns:p14="http://schemas.microsoft.com/office/powerpoint/2010/main" val="2689342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C6A6DC1-05BD-48DA-1B25-22830F01DD3F}"/>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6EC201E3-8371-2969-5EDB-855E4B00ED50}"/>
              </a:ext>
            </a:extLst>
          </p:cNvPr>
          <p:cNvSpPr txBox="1"/>
          <p:nvPr/>
        </p:nvSpPr>
        <p:spPr>
          <a:xfrm>
            <a:off x="228678" y="3217284"/>
            <a:ext cx="5245080" cy="3139321"/>
          </a:xfrm>
          <a:prstGeom prst="rect">
            <a:avLst/>
          </a:prstGeom>
          <a:noFill/>
        </p:spPr>
        <p:txBody>
          <a:bodyPr wrap="square">
            <a:spAutoFit/>
          </a:bodyPr>
          <a:lstStyle/>
          <a:p>
            <a:pPr>
              <a:spcBef>
                <a:spcPts val="1800"/>
              </a:spcBef>
            </a:pPr>
            <a:r>
              <a:rPr lang="es-ES" sz="2400" b="1" dirty="0"/>
              <a:t>Písmo říká: “</a:t>
            </a:r>
            <a:r>
              <a:rPr lang="cs-CZ" sz="2400" b="1" dirty="0"/>
              <a:t>Potom zazpívali chvalozpěv a vyšli na Olivovou horu</a:t>
            </a:r>
            <a:r>
              <a:rPr lang="es-ES" sz="2400" b="1" dirty="0"/>
              <a:t>” (Mato</a:t>
            </a:r>
            <a:r>
              <a:rPr lang="cs-CZ" sz="2400" b="1" dirty="0" err="1"/>
              <a:t>uš</a:t>
            </a:r>
            <a:r>
              <a:rPr lang="es-ES" sz="2400" b="1" dirty="0"/>
              <a:t> 26</a:t>
            </a:r>
            <a:r>
              <a:rPr lang="cs-CZ" sz="2400" b="1" dirty="0"/>
              <a:t>,</a:t>
            </a:r>
            <a:r>
              <a:rPr lang="es-ES" sz="2400" b="1" dirty="0"/>
              <a:t>30).</a:t>
            </a:r>
          </a:p>
          <a:p>
            <a:pPr>
              <a:spcBef>
                <a:spcPts val="1800"/>
              </a:spcBef>
            </a:pPr>
            <a:r>
              <a:rPr lang="es-ES" sz="2400" b="1" dirty="0"/>
              <a:t>Elen G</a:t>
            </a:r>
            <a:r>
              <a:rPr lang="cs-CZ" sz="2400" b="1" dirty="0"/>
              <a:t>.</a:t>
            </a:r>
            <a:r>
              <a:rPr lang="es-ES" sz="2400" b="1" dirty="0"/>
              <a:t> White </a:t>
            </a:r>
            <a:r>
              <a:rPr lang="cs-CZ" sz="2400" b="1" dirty="0"/>
              <a:t>píše v knize</a:t>
            </a:r>
            <a:r>
              <a:rPr lang="es-ES" sz="2400" b="1" dirty="0"/>
              <a:t> “</a:t>
            </a:r>
            <a:r>
              <a:rPr lang="cs-CZ" sz="2400" b="1" dirty="0"/>
              <a:t>Výchova</a:t>
            </a:r>
            <a:r>
              <a:rPr lang="es-ES" sz="2400" b="1" dirty="0"/>
              <a:t>”</a:t>
            </a:r>
            <a:r>
              <a:rPr lang="cs-CZ" sz="2400" b="1" dirty="0"/>
              <a:t> na straně</a:t>
            </a:r>
            <a:r>
              <a:rPr lang="es-ES" sz="2400" b="1" dirty="0"/>
              <a:t> 150,</a:t>
            </a:r>
            <a:r>
              <a:rPr lang="cs-CZ" sz="2400" b="1" dirty="0"/>
              <a:t> že</a:t>
            </a:r>
            <a:r>
              <a:rPr lang="es-ES" sz="2400" b="1" dirty="0"/>
              <a:t> hymnus, který zpívali, byl konkrétně Žalm 113</a:t>
            </a:r>
            <a:r>
              <a:rPr lang="cs-CZ" sz="2400" b="1" dirty="0"/>
              <a:t>,</a:t>
            </a:r>
            <a:r>
              <a:rPr lang="es-ES" sz="2400" b="1" dirty="0"/>
              <a:t>2-3 a 116</a:t>
            </a:r>
            <a:r>
              <a:rPr lang="cs-CZ" sz="2400" b="1" dirty="0"/>
              <a:t>,</a:t>
            </a:r>
            <a:r>
              <a:rPr lang="es-ES" sz="2400" b="1" dirty="0"/>
              <a:t>1-8.</a:t>
            </a:r>
          </a:p>
          <a:p>
            <a:pPr>
              <a:spcBef>
                <a:spcPts val="1800"/>
              </a:spcBef>
            </a:pPr>
            <a:r>
              <a:rPr lang="es-ES" sz="2400" b="1" dirty="0" err="1"/>
              <a:t>Přečtěme</a:t>
            </a:r>
            <a:r>
              <a:rPr lang="es-ES" sz="2400" b="1" dirty="0"/>
              <a:t> si je, </a:t>
            </a:r>
            <a:r>
              <a:rPr lang="cs-CZ" sz="2400" b="1" dirty="0"/>
              <a:t>a přemýšlejme o nich.</a:t>
            </a:r>
            <a:endParaRPr lang="es-ES" sz="2400" b="1" dirty="0"/>
          </a:p>
        </p:txBody>
      </p:sp>
      <p:sp>
        <p:nvSpPr>
          <p:cNvPr id="16" name="CuadroTexto 15">
            <a:extLst>
              <a:ext uri="{FF2B5EF4-FFF2-40B4-BE49-F238E27FC236}">
                <a16:creationId xmlns:a16="http://schemas.microsoft.com/office/drawing/2014/main" id="{0C18A661-E2CF-D3BE-98BF-069498E89ED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1C7667"/>
                  </a:solidFill>
                  <a:prstDash val="solid"/>
                </a:ln>
                <a:solidFill>
                  <a:srgbClr val="FFFFFF"/>
                </a:solidFill>
                <a:effectLst>
                  <a:outerShdw dist="38100" dir="2700000" algn="tl" rotWithShape="0">
                    <a:srgbClr val="23917E"/>
                  </a:outerShdw>
                </a:effectLst>
              </a:rPr>
              <a:t>PÍSEŇ JEŽÍŠE A JEHO UČEDNÍKŮ  </a:t>
            </a:r>
            <a:r>
              <a:rPr lang="cs-CZ" sz="2800" b="1" spc="300" dirty="0">
                <a:ln w="6600">
                  <a:solidFill>
                    <a:srgbClr val="1C7667"/>
                  </a:solidFill>
                  <a:prstDash val="solid"/>
                </a:ln>
                <a:solidFill>
                  <a:srgbClr val="FFFFFF"/>
                </a:solidFill>
                <a:effectLst>
                  <a:outerShdw dist="38100" dir="2700000" algn="tl" rotWithShape="0">
                    <a:srgbClr val="23917E"/>
                  </a:outerShdw>
                </a:effectLst>
              </a:rPr>
              <a:t>        </a:t>
            </a:r>
            <a:r>
              <a:rPr lang="es-ES" sz="2200" b="1" spc="300" dirty="0">
                <a:ln w="6600">
                  <a:solidFill>
                    <a:srgbClr val="1C7667"/>
                  </a:solidFill>
                  <a:prstDash val="solid"/>
                </a:ln>
                <a:solidFill>
                  <a:srgbClr val="FFFFFF"/>
                </a:solidFill>
                <a:effectLst>
                  <a:outerShdw dist="38100" dir="2700000" algn="tl" rotWithShape="0">
                    <a:srgbClr val="23917E"/>
                  </a:outerShdw>
                </a:effectLst>
              </a:rPr>
              <a:t>(</a:t>
            </a:r>
            <a:r>
              <a:rPr lang="cs-CZ" sz="2200" b="1" spc="300" dirty="0">
                <a:ln w="6600">
                  <a:solidFill>
                    <a:srgbClr val="1C7667"/>
                  </a:solidFill>
                  <a:prstDash val="solid"/>
                </a:ln>
                <a:solidFill>
                  <a:srgbClr val="FFFFFF"/>
                </a:solidFill>
                <a:effectLst>
                  <a:outerShdw dist="38100" dir="2700000" algn="tl" rotWithShape="0">
                    <a:srgbClr val="23917E"/>
                  </a:outerShdw>
                </a:effectLst>
              </a:rPr>
              <a:t>Ž</a:t>
            </a:r>
            <a:r>
              <a:rPr lang="es-ES" sz="2200" b="1" spc="300" dirty="0">
                <a:ln w="6600">
                  <a:solidFill>
                    <a:srgbClr val="1C7667"/>
                  </a:solidFill>
                  <a:prstDash val="solid"/>
                </a:ln>
                <a:solidFill>
                  <a:srgbClr val="FFFFFF"/>
                </a:solidFill>
                <a:effectLst>
                  <a:outerShdw dist="38100" dir="2700000" algn="tl" rotWithShape="0">
                    <a:srgbClr val="23917E"/>
                  </a:outerShdw>
                </a:effectLst>
              </a:rPr>
              <a:t>alm</a:t>
            </a:r>
            <a:r>
              <a:rPr lang="cs-CZ" sz="2200" b="1" spc="300" dirty="0">
                <a:ln w="6600">
                  <a:solidFill>
                    <a:srgbClr val="1C7667"/>
                  </a:solidFill>
                  <a:prstDash val="solid"/>
                </a:ln>
                <a:solidFill>
                  <a:srgbClr val="FFFFFF"/>
                </a:solidFill>
                <a:effectLst>
                  <a:outerShdw dist="38100" dir="2700000" algn="tl" rotWithShape="0">
                    <a:srgbClr val="23917E"/>
                  </a:outerShdw>
                </a:effectLst>
              </a:rPr>
              <a:t>y</a:t>
            </a:r>
            <a:r>
              <a:rPr lang="es-ES" sz="2200" b="1" spc="300" dirty="0">
                <a:ln w="6600">
                  <a:solidFill>
                    <a:srgbClr val="1C7667"/>
                  </a:solidFill>
                  <a:prstDash val="solid"/>
                </a:ln>
                <a:solidFill>
                  <a:srgbClr val="FFFFFF"/>
                </a:solidFill>
                <a:effectLst>
                  <a:outerShdw dist="38100" dir="2700000" algn="tl" rotWithShape="0">
                    <a:srgbClr val="23917E"/>
                  </a:outerShdw>
                </a:effectLst>
              </a:rPr>
              <a:t> 113</a:t>
            </a:r>
            <a:r>
              <a:rPr lang="cs-CZ"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a:ln w="6600">
                  <a:solidFill>
                    <a:srgbClr val="1C7667"/>
                  </a:solidFill>
                  <a:prstDash val="solid"/>
                </a:ln>
                <a:solidFill>
                  <a:srgbClr val="FFFFFF"/>
                </a:solidFill>
                <a:effectLst>
                  <a:outerShdw dist="38100" dir="2700000" algn="tl" rotWithShape="0">
                    <a:srgbClr val="23917E"/>
                  </a:outerShdw>
                </a:effectLst>
              </a:rPr>
              <a:t>2-3; 116</a:t>
            </a:r>
            <a:r>
              <a:rPr lang="cs-CZ"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a:ln w="6600">
                  <a:solidFill>
                    <a:srgbClr val="1C7667"/>
                  </a:solidFill>
                  <a:prstDash val="solid"/>
                </a:ln>
                <a:solidFill>
                  <a:srgbClr val="FFFFFF"/>
                </a:solidFill>
                <a:effectLst>
                  <a:outerShdw dist="38100" dir="2700000" algn="tl" rotWithShape="0">
                    <a:srgbClr val="23917E"/>
                  </a:outerShdw>
                </a:effectLst>
              </a:rPr>
              <a:t>1-8)</a:t>
            </a:r>
          </a:p>
        </p:txBody>
      </p:sp>
      <p:pic>
        <p:nvPicPr>
          <p:cNvPr id="17" name="Imagen 16" descr="Icono&#10;&#10;Descripción generada automáticamente con confianza baja">
            <a:extLst>
              <a:ext uri="{FF2B5EF4-FFF2-40B4-BE49-F238E27FC236}">
                <a16:creationId xmlns:a16="http://schemas.microsoft.com/office/drawing/2014/main" id="{CEE42087-2D85-AD7B-DBA1-87897DF14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pic>
        <p:nvPicPr>
          <p:cNvPr id="4" name="Imagen 3" descr="Una captura de un videojuego&#10;&#10;Descripción generada automáticamente con confianza baja">
            <a:extLst>
              <a:ext uri="{FF2B5EF4-FFF2-40B4-BE49-F238E27FC236}">
                <a16:creationId xmlns:a16="http://schemas.microsoft.com/office/drawing/2014/main" id="{447D3265-89DB-5276-D861-17A68A4B6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4164" y="3038903"/>
            <a:ext cx="6534052" cy="3675404"/>
          </a:xfrm>
          <a:prstGeom prst="rect">
            <a:avLst/>
          </a:prstGeom>
          <a:ln w="38100" cap="rnd">
            <a:solidFill>
              <a:srgbClr val="FFFFFF"/>
            </a:solidFill>
          </a:ln>
          <a:effectLst>
            <a:outerShdw blurRad="76200" dist="95250" dir="10500000" sx="97000" sy="23000" kx="900000" algn="br" rotWithShape="0">
              <a:srgbClr val="000000">
                <a:alpha val="7000"/>
              </a:srgbClr>
            </a:outerShdw>
          </a:effectLst>
          <a:scene3d>
            <a:camera prst="orthographicFront"/>
            <a:lightRig rig="twoPt" dir="t">
              <a:rot lat="0" lon="0" rev="7800000"/>
            </a:lightRig>
          </a:scene3d>
          <a:sp3d contourW="6350">
            <a:bevelT w="50800" h="16510"/>
            <a:contourClr>
              <a:srgbClr val="C0C0C0"/>
            </a:contourClr>
          </a:sp3d>
        </p:spPr>
      </p:pic>
      <p:pic>
        <p:nvPicPr>
          <p:cNvPr id="7" name="Imagen 6" descr="Calendario&#10;&#10;Descripción generada automáticamente">
            <a:extLst>
              <a:ext uri="{FF2B5EF4-FFF2-40B4-BE49-F238E27FC236}">
                <a16:creationId xmlns:a16="http://schemas.microsoft.com/office/drawing/2014/main" id="{23250E7F-9A14-B9AD-136D-2ED60797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4738" y="400747"/>
            <a:ext cx="3423478" cy="2567609"/>
          </a:xfrm>
          <a:prstGeom prst="rect">
            <a:avLst/>
          </a:prstGeom>
          <a:ln w="38100" cap="rnd">
            <a:solidFill>
              <a:srgbClr val="FFFFFF"/>
            </a:solidFill>
          </a:ln>
          <a:effectLst>
            <a:outerShdw blurRad="76200" dist="95250" dir="10500000" sx="97000" sy="23000" kx="900000" algn="br" rotWithShape="0">
              <a:srgbClr val="000000">
                <a:alpha val="7000"/>
              </a:srgbClr>
            </a:outerShdw>
          </a:effectLst>
          <a:scene3d>
            <a:camera prst="orthographicFront"/>
            <a:lightRig rig="twoPt" dir="t">
              <a:rot lat="0" lon="0" rev="7800000"/>
            </a:lightRig>
          </a:scene3d>
          <a:sp3d contourW="6350">
            <a:bevelT w="50800" h="16510"/>
            <a:contourClr>
              <a:srgbClr val="C0C0C0"/>
            </a:contourClr>
          </a:sp3d>
        </p:spPr>
      </p:pic>
      <p:sp>
        <p:nvSpPr>
          <p:cNvPr id="11" name="CuadroTexto 10">
            <a:extLst>
              <a:ext uri="{FF2B5EF4-FFF2-40B4-BE49-F238E27FC236}">
                <a16:creationId xmlns:a16="http://schemas.microsoft.com/office/drawing/2014/main" id="{FCB0719A-04A7-AEDB-570E-4F178C05AF30}"/>
              </a:ext>
            </a:extLst>
          </p:cNvPr>
          <p:cNvSpPr txBox="1"/>
          <p:nvPr/>
        </p:nvSpPr>
        <p:spPr>
          <a:xfrm>
            <a:off x="209564" y="921093"/>
            <a:ext cx="8089705" cy="2169825"/>
          </a:xfrm>
          <a:prstGeom prst="rect">
            <a:avLst/>
          </a:prstGeom>
          <a:noFill/>
        </p:spPr>
        <p:txBody>
          <a:bodyPr wrap="square">
            <a:spAutoFit/>
          </a:bodyPr>
          <a:lstStyle/>
          <a:p>
            <a:pPr>
              <a:spcBef>
                <a:spcPts val="1800"/>
              </a:spcBef>
            </a:pPr>
            <a:r>
              <a:rPr lang="es-ES" sz="2400" b="1" dirty="0"/>
              <a:t>Oné smutné noci poslední velikonoční večeře, kdy se Ježíš chystal odejít tváří v tvář zradě a smrti, pozvedli svůj hlas </a:t>
            </a:r>
            <a:r>
              <a:rPr lang="cs-CZ" sz="2400" b="1" dirty="0"/>
              <a:t>        </a:t>
            </a:r>
            <a:r>
              <a:rPr lang="es-ES" sz="2400" b="1" dirty="0"/>
              <a:t>v </a:t>
            </a:r>
            <a:r>
              <a:rPr lang="es-ES" sz="2400" b="1" dirty="0" err="1"/>
              <a:t>žalmech</a:t>
            </a:r>
            <a:r>
              <a:rPr lang="es-ES" sz="2400" b="1" dirty="0"/>
              <a:t>.</a:t>
            </a:r>
          </a:p>
          <a:p>
            <a:pPr>
              <a:spcBef>
                <a:spcPts val="1800"/>
              </a:spcBef>
            </a:pPr>
            <a:r>
              <a:rPr lang="cs-CZ" sz="2400" b="1" dirty="0"/>
              <a:t>I přes</a:t>
            </a:r>
            <a:r>
              <a:rPr lang="es-ES" sz="2400" b="1" dirty="0"/>
              <a:t> smut</a:t>
            </a:r>
            <a:r>
              <a:rPr lang="cs-CZ" sz="2400" b="1" dirty="0"/>
              <a:t>e</a:t>
            </a:r>
            <a:r>
              <a:rPr lang="es-ES" sz="2400" b="1" dirty="0"/>
              <a:t>k, který </a:t>
            </a:r>
            <a:r>
              <a:rPr lang="cs-CZ" sz="2400" b="1" dirty="0"/>
              <a:t>Jej</a:t>
            </a:r>
            <a:r>
              <a:rPr lang="es-ES" sz="2400" b="1" dirty="0"/>
              <a:t> přemohl, Ježíš nedovolil, aby mu to zabránilo chválit Boha písněmi, jak to obvykle </a:t>
            </a:r>
            <a:r>
              <a:rPr lang="es-ES" sz="2400" b="1" dirty="0" err="1"/>
              <a:t>dělával</a:t>
            </a:r>
            <a:r>
              <a:rPr lang="es-ES" sz="2400" b="1" dirty="0"/>
              <a:t>.</a:t>
            </a:r>
          </a:p>
        </p:txBody>
      </p:sp>
    </p:spTree>
    <p:extLst>
      <p:ext uri="{BB962C8B-B14F-4D97-AF65-F5344CB8AC3E}">
        <p14:creationId xmlns:p14="http://schemas.microsoft.com/office/powerpoint/2010/main" val="1611420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7"/>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6"/>
                                        </p:tgtEl>
                                        <p:attrNameLst>
                                          <p:attrName>ppt_x</p:attrName>
                                          <p:attrName>ppt_y</p:attrName>
                                        </p:attrNameLst>
                                      </p:cBhvr>
                                    </p:animMotion>
                                    <p:animRot by="1500000">
                                      <p:cBhvr>
                                        <p:cTn id="9" dur="125" fill="hold">
                                          <p:stCondLst>
                                            <p:cond delay="0"/>
                                          </p:stCondLst>
                                        </p:cTn>
                                        <p:tgtEl>
                                          <p:spTgt spid="16"/>
                                        </p:tgtEl>
                                        <p:attrNameLst>
                                          <p:attrName>r</p:attrName>
                                        </p:attrNameLst>
                                      </p:cBhvr>
                                    </p:animRot>
                                    <p:animRot by="-1500000">
                                      <p:cBhvr>
                                        <p:cTn id="10" dur="125" fill="hold">
                                          <p:stCondLst>
                                            <p:cond delay="125"/>
                                          </p:stCondLst>
                                        </p:cTn>
                                        <p:tgtEl>
                                          <p:spTgt spid="16"/>
                                        </p:tgtEl>
                                        <p:attrNameLst>
                                          <p:attrName>r</p:attrName>
                                        </p:attrNameLst>
                                      </p:cBhvr>
                                    </p:animRot>
                                    <p:animRot by="-1500000">
                                      <p:cBhvr>
                                        <p:cTn id="11" dur="125" fill="hold">
                                          <p:stCondLst>
                                            <p:cond delay="250"/>
                                          </p:stCondLst>
                                        </p:cTn>
                                        <p:tgtEl>
                                          <p:spTgt spid="16"/>
                                        </p:tgtEl>
                                        <p:attrNameLst>
                                          <p:attrName>r</p:attrName>
                                        </p:attrNameLst>
                                      </p:cBhvr>
                                    </p:animRot>
                                    <p:animRot by="1500000">
                                      <p:cBhvr>
                                        <p:cTn id="12" dur="125" fill="hold">
                                          <p:stCondLst>
                                            <p:cond delay="375"/>
                                          </p:stCondLst>
                                        </p:cTn>
                                        <p:tgtEl>
                                          <p:spTgt spid="1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left)">
                                      <p:cBhvr>
                                        <p:cTn id="23" dur="5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wipe(left)">
                                      <p:cBhvr>
                                        <p:cTn id="28" dur="500"/>
                                        <p:tgtEl>
                                          <p:spTgt spid="11">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1000" fill="hold"/>
                                        <p:tgtEl>
                                          <p:spTgt spid="4"/>
                                        </p:tgtEl>
                                        <p:attrNameLst>
                                          <p:attrName>ppt_w</p:attrName>
                                        </p:attrNameLst>
                                      </p:cBhvr>
                                      <p:tavLst>
                                        <p:tav tm="0">
                                          <p:val>
                                            <p:strVal val="#ppt_w*0.70"/>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Effect transition="in" filter="fade">
                                      <p:cBhvr>
                                        <p:cTn id="35" dur="1000"/>
                                        <p:tgtEl>
                                          <p:spTgt spid="4"/>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wipe(left)">
                                      <p:cBhvr>
                                        <p:cTn id="39" dur="500"/>
                                        <p:tgtEl>
                                          <p:spTgt spid="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wipe(left)">
                                      <p:cBhvr>
                                        <p:cTn id="4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animBg="1"/>
      <p:bldP spid="11"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091DDFF4-F79A-B4BD-4A48-7B121DED9165}"/>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5065661-12BB-D7FD-576E-610F2923B767}"/>
              </a:ext>
            </a:extLst>
          </p:cNvPr>
          <p:cNvSpPr txBox="1"/>
          <p:nvPr/>
        </p:nvSpPr>
        <p:spPr>
          <a:xfrm>
            <a:off x="228678" y="1568076"/>
            <a:ext cx="7081520" cy="1015663"/>
          </a:xfrm>
          <a:prstGeom prst="rect">
            <a:avLst/>
          </a:prstGeom>
          <a:noFill/>
        </p:spPr>
        <p:txBody>
          <a:bodyPr wrap="square">
            <a:spAutoFit/>
          </a:bodyPr>
          <a:lstStyle/>
          <a:p>
            <a:r>
              <a:rPr lang="cs-CZ" sz="2000" b="1" dirty="0"/>
              <a:t>Jméno Hospodinovo buď požehnáno nyní i navěky. Od východu slunce až na západ chváleno buď jméno Hospodina</a:t>
            </a:r>
            <a:r>
              <a:rPr lang="es-ES" sz="2000" b="1" dirty="0"/>
              <a:t> </a:t>
            </a:r>
            <a:r>
              <a:rPr lang="cs-CZ" sz="2000" b="1" dirty="0"/>
              <a:t>                  					        </a:t>
            </a:r>
            <a:r>
              <a:rPr lang="es-ES" sz="2000" b="1" dirty="0"/>
              <a:t>(</a:t>
            </a:r>
            <a:r>
              <a:rPr lang="cs-CZ" sz="2000" b="1" dirty="0"/>
              <a:t>Ž</a:t>
            </a:r>
            <a:r>
              <a:rPr lang="es-ES" sz="2000" b="1" dirty="0"/>
              <a:t>alm 113</a:t>
            </a:r>
            <a:r>
              <a:rPr lang="cs-CZ" sz="2000" b="1" dirty="0"/>
              <a:t>,</a:t>
            </a:r>
            <a:r>
              <a:rPr lang="es-ES" sz="2000" b="1" dirty="0"/>
              <a:t>2-3)</a:t>
            </a:r>
            <a:r>
              <a:rPr lang="cs-CZ" sz="2000" b="1" dirty="0"/>
              <a:t>.</a:t>
            </a:r>
            <a:endParaRPr lang="es-ES" sz="2000" b="1" dirty="0"/>
          </a:p>
        </p:txBody>
      </p:sp>
      <p:pic>
        <p:nvPicPr>
          <p:cNvPr id="8" name="Imagen 7">
            <a:extLst>
              <a:ext uri="{FF2B5EF4-FFF2-40B4-BE49-F238E27FC236}">
                <a16:creationId xmlns:a16="http://schemas.microsoft.com/office/drawing/2014/main" id="{2A79C21C-5FAF-FEBD-9404-10935A83E9BD}"/>
              </a:ext>
            </a:extLst>
          </p:cNvPr>
          <p:cNvPicPr>
            <a:picLocks noChangeAspect="1"/>
          </p:cNvPicPr>
          <p:nvPr/>
        </p:nvPicPr>
        <p:blipFill>
          <a:blip r:embed="rId2"/>
          <a:stretch>
            <a:fillRect/>
          </a:stretch>
        </p:blipFill>
        <p:spPr>
          <a:xfrm>
            <a:off x="8266389" y="375885"/>
            <a:ext cx="3804628" cy="2140103"/>
          </a:xfrm>
          <a:prstGeom prst="roundRect">
            <a:avLst>
              <a:gd name="adj" fmla="val 5307"/>
            </a:avLst>
          </a:prstGeom>
          <a:solidFill>
            <a:srgbClr val="FFFFFF">
              <a:shade val="85000"/>
            </a:srgbClr>
          </a:solidFill>
          <a:ln>
            <a:noFill/>
          </a:ln>
          <a:effectLst>
            <a:reflection blurRad="12700" stA="38000" endPos="28000" dist="5000" dir="5400000" sy="-100000" algn="bl" rotWithShape="0"/>
          </a:effectLst>
        </p:spPr>
      </p:pic>
      <p:sp>
        <p:nvSpPr>
          <p:cNvPr id="6" name="CuadroTexto 5">
            <a:extLst>
              <a:ext uri="{FF2B5EF4-FFF2-40B4-BE49-F238E27FC236}">
                <a16:creationId xmlns:a16="http://schemas.microsoft.com/office/drawing/2014/main" id="{1BFBE07C-9C5F-833E-7C06-CD17C4EBB50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1C7667"/>
                  </a:solidFill>
                  <a:prstDash val="solid"/>
                </a:ln>
                <a:solidFill>
                  <a:srgbClr val="FFFFFF"/>
                </a:solidFill>
                <a:effectLst>
                  <a:outerShdw dist="38100" dir="2700000" algn="tl" rotWithShape="0">
                    <a:srgbClr val="23917E"/>
                  </a:outerShdw>
                </a:effectLst>
              </a:rPr>
              <a:t>PÍSEŇ JEŽÍŠE A JEHO UČEDNÍKŮ  </a:t>
            </a:r>
            <a:r>
              <a:rPr lang="cs-CZ" sz="2800" b="1" spc="300" dirty="0">
                <a:ln w="6600">
                  <a:solidFill>
                    <a:srgbClr val="1C7667"/>
                  </a:solidFill>
                  <a:prstDash val="solid"/>
                </a:ln>
                <a:solidFill>
                  <a:srgbClr val="FFFFFF"/>
                </a:solidFill>
                <a:effectLst>
                  <a:outerShdw dist="38100" dir="2700000" algn="tl" rotWithShape="0">
                    <a:srgbClr val="23917E"/>
                  </a:outerShdw>
                </a:effectLst>
              </a:rPr>
              <a:t>        </a:t>
            </a:r>
            <a:r>
              <a:rPr lang="es-ES" sz="2200" b="1" spc="300" dirty="0">
                <a:ln w="6600">
                  <a:solidFill>
                    <a:srgbClr val="1C7667"/>
                  </a:solidFill>
                  <a:prstDash val="solid"/>
                </a:ln>
                <a:solidFill>
                  <a:srgbClr val="FFFFFF"/>
                </a:solidFill>
                <a:effectLst>
                  <a:outerShdw dist="38100" dir="2700000" algn="tl" rotWithShape="0">
                    <a:srgbClr val="23917E"/>
                  </a:outerShdw>
                </a:effectLst>
              </a:rPr>
              <a:t>(</a:t>
            </a:r>
            <a:r>
              <a:rPr lang="cs-CZ" sz="2200" b="1" spc="300" dirty="0">
                <a:ln w="6600">
                  <a:solidFill>
                    <a:srgbClr val="1C7667"/>
                  </a:solidFill>
                  <a:prstDash val="solid"/>
                </a:ln>
                <a:solidFill>
                  <a:srgbClr val="FFFFFF"/>
                </a:solidFill>
                <a:effectLst>
                  <a:outerShdw dist="38100" dir="2700000" algn="tl" rotWithShape="0">
                    <a:srgbClr val="23917E"/>
                  </a:outerShdw>
                </a:effectLst>
              </a:rPr>
              <a:t>Ž</a:t>
            </a:r>
            <a:r>
              <a:rPr lang="es-ES" sz="2200" b="1" spc="300" dirty="0">
                <a:ln w="6600">
                  <a:solidFill>
                    <a:srgbClr val="1C7667"/>
                  </a:solidFill>
                  <a:prstDash val="solid"/>
                </a:ln>
                <a:solidFill>
                  <a:srgbClr val="FFFFFF"/>
                </a:solidFill>
                <a:effectLst>
                  <a:outerShdw dist="38100" dir="2700000" algn="tl" rotWithShape="0">
                    <a:srgbClr val="23917E"/>
                  </a:outerShdw>
                </a:effectLst>
              </a:rPr>
              <a:t>alm</a:t>
            </a:r>
            <a:r>
              <a:rPr lang="cs-CZ" sz="2200" b="1" spc="300" dirty="0">
                <a:ln w="6600">
                  <a:solidFill>
                    <a:srgbClr val="1C7667"/>
                  </a:solidFill>
                  <a:prstDash val="solid"/>
                </a:ln>
                <a:solidFill>
                  <a:srgbClr val="FFFFFF"/>
                </a:solidFill>
                <a:effectLst>
                  <a:outerShdw dist="38100" dir="2700000" algn="tl" rotWithShape="0">
                    <a:srgbClr val="23917E"/>
                  </a:outerShdw>
                </a:effectLst>
              </a:rPr>
              <a:t>y</a:t>
            </a:r>
            <a:r>
              <a:rPr lang="es-ES" sz="2200" b="1" spc="300" dirty="0">
                <a:ln w="6600">
                  <a:solidFill>
                    <a:srgbClr val="1C7667"/>
                  </a:solidFill>
                  <a:prstDash val="solid"/>
                </a:ln>
                <a:solidFill>
                  <a:srgbClr val="FFFFFF"/>
                </a:solidFill>
                <a:effectLst>
                  <a:outerShdw dist="38100" dir="2700000" algn="tl" rotWithShape="0">
                    <a:srgbClr val="23917E"/>
                  </a:outerShdw>
                </a:effectLst>
              </a:rPr>
              <a:t> 113</a:t>
            </a:r>
            <a:r>
              <a:rPr lang="cs-CZ"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a:ln w="6600">
                  <a:solidFill>
                    <a:srgbClr val="1C7667"/>
                  </a:solidFill>
                  <a:prstDash val="solid"/>
                </a:ln>
                <a:solidFill>
                  <a:srgbClr val="FFFFFF"/>
                </a:solidFill>
                <a:effectLst>
                  <a:outerShdw dist="38100" dir="2700000" algn="tl" rotWithShape="0">
                    <a:srgbClr val="23917E"/>
                  </a:outerShdw>
                </a:effectLst>
              </a:rPr>
              <a:t>2-3; 116</a:t>
            </a:r>
            <a:r>
              <a:rPr lang="cs-CZ"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a:ln w="6600">
                  <a:solidFill>
                    <a:srgbClr val="1C7667"/>
                  </a:solidFill>
                  <a:prstDash val="solid"/>
                </a:ln>
                <a:solidFill>
                  <a:srgbClr val="FFFFFF"/>
                </a:solidFill>
                <a:effectLst>
                  <a:outerShdw dist="38100" dir="2700000" algn="tl" rotWithShape="0">
                    <a:srgbClr val="23917E"/>
                  </a:outerShdw>
                </a:effectLst>
              </a:rPr>
              <a:t>1-8)</a:t>
            </a:r>
          </a:p>
        </p:txBody>
      </p:sp>
      <p:pic>
        <p:nvPicPr>
          <p:cNvPr id="13" name="Imagen 12" descr="Icono&#10;&#10;Descripción generada automáticamente con confianza baja">
            <a:extLst>
              <a:ext uri="{FF2B5EF4-FFF2-40B4-BE49-F238E27FC236}">
                <a16:creationId xmlns:a16="http://schemas.microsoft.com/office/drawing/2014/main" id="{5110F546-9C3C-C9E0-B59B-27FF60063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sp>
        <p:nvSpPr>
          <p:cNvPr id="7" name="CuadroTexto 6">
            <a:extLst>
              <a:ext uri="{FF2B5EF4-FFF2-40B4-BE49-F238E27FC236}">
                <a16:creationId xmlns:a16="http://schemas.microsoft.com/office/drawing/2014/main" id="{D1930F1F-B6FA-6228-E69E-9F2A94478BF5}"/>
              </a:ext>
            </a:extLst>
          </p:cNvPr>
          <p:cNvSpPr txBox="1"/>
          <p:nvPr/>
        </p:nvSpPr>
        <p:spPr>
          <a:xfrm>
            <a:off x="228678" y="2900685"/>
            <a:ext cx="11793064" cy="3785652"/>
          </a:xfrm>
          <a:prstGeom prst="rect">
            <a:avLst/>
          </a:prstGeom>
          <a:noFill/>
        </p:spPr>
        <p:txBody>
          <a:bodyPr wrap="square">
            <a:spAutoFit/>
          </a:bodyPr>
          <a:lstStyle/>
          <a:p>
            <a:r>
              <a:rPr lang="cs-CZ" sz="2000" b="1" dirty="0"/>
              <a:t>Hospodina miluji; on slyší můj hlas, moje prosby, sklonil ke mně ucho. </a:t>
            </a:r>
          </a:p>
          <a:p>
            <a:r>
              <a:rPr lang="cs-CZ" sz="2000" b="1" dirty="0"/>
              <a:t>Po všechny své dny chci k němu volat. Ovinuly mě provazy smrti, přepadly mě úzkosti podsvětí; nacházím jen soužení a strasti. Vzývám však Hospodinovo jméno: Hospodine, prosím, zachraň mi život!</a:t>
            </a:r>
            <a:r>
              <a:rPr lang="nl-NL" sz="2000" b="1" dirty="0"/>
              <a:t> Hospodin je milosti</a:t>
            </a:r>
            <a:r>
              <a:rPr lang="cs-CZ" sz="2000" b="1" dirty="0"/>
              <a:t>-</a:t>
            </a:r>
            <a:r>
              <a:rPr lang="nl-NL" sz="2000" b="1" dirty="0"/>
              <a:t>vý, spravedlivý, náš Bůh se slitovává</a:t>
            </a:r>
            <a:r>
              <a:rPr lang="cs-CZ" sz="2000" b="1" dirty="0"/>
              <a:t> Hospodin je ochránce nezkušených: byl jsem vyčerpán, a dopřál mi </a:t>
            </a:r>
            <a:r>
              <a:rPr lang="cs-CZ" sz="2000" b="1" dirty="0" err="1"/>
              <a:t>zvítě-zit</a:t>
            </a:r>
            <a:r>
              <a:rPr lang="cs-CZ" sz="2000" b="1" dirty="0"/>
              <a:t>. Můžeš opět odpočinout, moje duše, neboť Hospodin se tě zastal. Ubránils mě před smrtí, mé oko před </a:t>
            </a:r>
            <a:r>
              <a:rPr lang="cs-CZ" sz="2000" b="1" dirty="0" err="1"/>
              <a:t>sl-zami</a:t>
            </a:r>
            <a:r>
              <a:rPr lang="cs-CZ" sz="2000" b="1" dirty="0"/>
              <a:t>, moje nohy před zvrtnutím. Před Hospodinem smím dále chodit v zemi živých. Uvěřil jsem, proto mluvím; byl jsem velmi pokořený. Ukvapeně jsem si říkal: Každý člověk je lhář. Jak se mám odvděčit Hospodinu, že se mne tolikrát zastal? Zvednu kalich spásy a budu vzývat Hospodinovo jméno. Svoje sliby Hospodinu splním před veškerým jeho lidem. Velkou cenu má v Hospodinových očích oddanost jeho věrných až k smrti. Hospodine, prosím, já jsem tvůj služebník, služebník tvůj, syn tvé služebnice. Ty jsi mi rozvázal pouta. Tobě obětuji oběť díků a budu vzývat Hospodinovo jméno. Svoje sliby Hospodinu splním před veškerým jeho lidem</a:t>
            </a:r>
            <a:r>
              <a:rPr lang="es-ES" sz="2000" b="1" dirty="0"/>
              <a:t> (</a:t>
            </a:r>
            <a:r>
              <a:rPr lang="cs-CZ" sz="2000" b="1" dirty="0"/>
              <a:t>Ž</a:t>
            </a:r>
            <a:r>
              <a:rPr lang="es-ES" sz="2000" b="1" dirty="0"/>
              <a:t>alm 116</a:t>
            </a:r>
            <a:r>
              <a:rPr lang="cs-CZ" sz="2000" b="1" dirty="0"/>
              <a:t>,</a:t>
            </a:r>
            <a:r>
              <a:rPr lang="es-ES" sz="2000" b="1" dirty="0"/>
              <a:t>1-18)</a:t>
            </a:r>
            <a:r>
              <a:rPr lang="cs-CZ" sz="2000" b="1" dirty="0"/>
              <a:t>.</a:t>
            </a:r>
            <a:endParaRPr lang="es-ES" sz="2000" b="1" dirty="0"/>
          </a:p>
        </p:txBody>
      </p:sp>
    </p:spTree>
    <p:extLst>
      <p:ext uri="{BB962C8B-B14F-4D97-AF65-F5344CB8AC3E}">
        <p14:creationId xmlns:p14="http://schemas.microsoft.com/office/powerpoint/2010/main" val="293893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left)">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174D751-BBCB-14EB-A2AF-62EE886F077B}"/>
              </a:ext>
            </a:extLst>
          </p:cNvPr>
          <p:cNvSpPr txBox="1"/>
          <p:nvPr/>
        </p:nvSpPr>
        <p:spPr>
          <a:xfrm>
            <a:off x="100655" y="5514872"/>
            <a:ext cx="7005539" cy="1323439"/>
          </a:xfrm>
          <a:prstGeom prst="rect">
            <a:avLst/>
          </a:prstGeom>
          <a:noFill/>
        </p:spPr>
        <p:txBody>
          <a:bodyPr wrap="square">
            <a:spAutoFit/>
          </a:bodyPr>
          <a:lstStyle/>
          <a:p>
            <a:r>
              <a:rPr lang="es-ES" sz="2000" b="1" dirty="0"/>
              <a:t>V Bibli nacházíme </a:t>
            </a:r>
            <a:r>
              <a:rPr lang="cs-CZ" sz="2000" b="1" dirty="0" err="1"/>
              <a:t>jis</a:t>
            </a:r>
            <a:r>
              <a:rPr lang="es-ES" sz="2000" b="1" dirty="0"/>
              <a:t>té okamžiky, kdy se zpívaly písně vzneše</a:t>
            </a:r>
            <a:r>
              <a:rPr lang="cs-CZ" sz="2000" b="1" dirty="0"/>
              <a:t>-</a:t>
            </a:r>
            <a:r>
              <a:rPr lang="es-ES" sz="2000" b="1" dirty="0"/>
              <a:t>n</a:t>
            </a:r>
            <a:r>
              <a:rPr lang="cs-CZ" sz="2000" b="1" dirty="0" err="1"/>
              <a:t>ých</a:t>
            </a:r>
            <a:r>
              <a:rPr lang="es-ES" sz="2000" b="1" dirty="0"/>
              <a:t> </a:t>
            </a:r>
            <a:r>
              <a:rPr lang="cs-CZ" sz="2000" b="1" dirty="0"/>
              <a:t>chval</a:t>
            </a:r>
            <a:r>
              <a:rPr lang="es-ES" sz="2000" b="1" dirty="0"/>
              <a:t> </a:t>
            </a:r>
            <a:r>
              <a:rPr lang="cs-CZ" sz="2000" b="1" dirty="0"/>
              <a:t>připomínající</a:t>
            </a:r>
            <a:r>
              <a:rPr lang="es-ES" sz="2000" b="1" dirty="0"/>
              <a:t> Boží zásah v různých situacích.
Podíváme se na několik</a:t>
            </a:r>
            <a:r>
              <a:rPr lang="cs-CZ" sz="2000" b="1" dirty="0"/>
              <a:t> takových</a:t>
            </a:r>
            <a:r>
              <a:rPr lang="es-ES" sz="2000" b="1" dirty="0"/>
              <a:t> příkladů.
</a:t>
            </a:r>
          </a:p>
        </p:txBody>
      </p:sp>
      <p:sp>
        <p:nvSpPr>
          <p:cNvPr id="6" name="CuadroTexto 5">
            <a:extLst>
              <a:ext uri="{FF2B5EF4-FFF2-40B4-BE49-F238E27FC236}">
                <a16:creationId xmlns:a16="http://schemas.microsoft.com/office/drawing/2014/main" id="{5C763B05-1F3F-E1AE-B3C7-097BEE4CAF9F}"/>
              </a:ext>
            </a:extLst>
          </p:cNvPr>
          <p:cNvSpPr txBox="1"/>
          <p:nvPr/>
        </p:nvSpPr>
        <p:spPr>
          <a:xfrm>
            <a:off x="100655" y="47178"/>
            <a:ext cx="11730035" cy="1015663"/>
          </a:xfrm>
          <a:prstGeom prst="rect">
            <a:avLst/>
          </a:prstGeom>
          <a:noFill/>
        </p:spPr>
        <p:txBody>
          <a:bodyPr wrap="square">
            <a:spAutoFit/>
          </a:bodyPr>
          <a:lstStyle/>
          <a:p>
            <a:r>
              <a:rPr lang="es-ES" sz="2000" b="1" dirty="0"/>
              <a:t>Uctívání znamená uznat velikost a moc pravého Boha a zasvětit svůj život Jeho službě v poslušnosti, věrnosti </a:t>
            </a:r>
            <a:r>
              <a:rPr lang="cs-CZ" sz="2000" b="1" dirty="0"/>
              <a:t> </a:t>
            </a:r>
            <a:r>
              <a:rPr lang="es-ES" sz="2000" b="1" dirty="0"/>
              <a:t>a lásce za všech dob a okolností.
</a:t>
            </a:r>
          </a:p>
        </p:txBody>
      </p:sp>
      <p:pic>
        <p:nvPicPr>
          <p:cNvPr id="12" name="Imagen 11" descr="Mano de una persona con la boca abierta&#10;&#10;Descripción generada automáticamente con confianza media">
            <a:extLst>
              <a:ext uri="{FF2B5EF4-FFF2-40B4-BE49-F238E27FC236}">
                <a16:creationId xmlns:a16="http://schemas.microsoft.com/office/drawing/2014/main" id="{E9E29F95-0A92-C5C2-564D-A9A8802CF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27" y="3162762"/>
            <a:ext cx="5015873" cy="3695238"/>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70F12AB7-4C1C-4EBF-BD05-ADFFBF0E0559}"/>
              </a:ext>
            </a:extLst>
          </p:cNvPr>
          <p:cNvSpPr txBox="1"/>
          <p:nvPr/>
        </p:nvSpPr>
        <p:spPr>
          <a:xfrm>
            <a:off x="4274049" y="698142"/>
            <a:ext cx="7917951" cy="2554545"/>
          </a:xfrm>
          <a:prstGeom prst="rect">
            <a:avLst/>
          </a:prstGeom>
          <a:noFill/>
        </p:spPr>
        <p:txBody>
          <a:bodyPr wrap="square">
            <a:spAutoFit/>
          </a:bodyPr>
          <a:lstStyle/>
          <a:p>
            <a:r>
              <a:rPr lang="es-ES" sz="2000" b="1" dirty="0"/>
              <a:t>Tak jako Izraelit</a:t>
            </a:r>
            <a:r>
              <a:rPr lang="cs-CZ" sz="2000" b="1" dirty="0"/>
              <a:t>y</a:t>
            </a:r>
            <a:r>
              <a:rPr lang="es-ES" sz="2000" b="1" dirty="0"/>
              <a:t>, když kráčeli pouští, osvěcovali svou cestu hudbou posvátn</a:t>
            </a:r>
            <a:r>
              <a:rPr lang="cs-CZ" sz="2000" b="1" dirty="0" err="1"/>
              <a:t>ých</a:t>
            </a:r>
            <a:r>
              <a:rPr lang="es-ES" sz="2000" b="1" dirty="0"/>
              <a:t> písn</a:t>
            </a:r>
            <a:r>
              <a:rPr lang="cs-CZ" sz="2000" b="1" dirty="0"/>
              <a:t>í</a:t>
            </a:r>
            <a:r>
              <a:rPr lang="es-ES" sz="2000" b="1" dirty="0"/>
              <a:t>,</a:t>
            </a:r>
            <a:r>
              <a:rPr lang="cs-CZ" sz="2000" b="1" dirty="0"/>
              <a:t> zve</a:t>
            </a:r>
            <a:r>
              <a:rPr lang="es-ES" sz="2000" b="1" dirty="0"/>
              <a:t> Bůh</a:t>
            </a:r>
            <a:r>
              <a:rPr lang="cs-CZ" sz="2000" b="1" dirty="0"/>
              <a:t> i</a:t>
            </a:r>
            <a:r>
              <a:rPr lang="es-ES" sz="2000" b="1" dirty="0"/>
              <a:t> nás</a:t>
            </a:r>
            <a:r>
              <a:rPr lang="cs-CZ" sz="2000" b="1" dirty="0"/>
              <a:t> k tomu</a:t>
            </a:r>
            <a:r>
              <a:rPr lang="es-ES" sz="2000" b="1" dirty="0"/>
              <a:t>, abychom stejnými prostředky ozářili sv</a:t>
            </a:r>
            <a:r>
              <a:rPr lang="cs-CZ" sz="2000" b="1" dirty="0"/>
              <a:t>oji</a:t>
            </a:r>
            <a:r>
              <a:rPr lang="es-ES" sz="2000" b="1" dirty="0"/>
              <a:t> život</a:t>
            </a:r>
            <a:r>
              <a:rPr lang="cs-CZ" sz="2000" b="1" dirty="0"/>
              <a:t>ní</a:t>
            </a:r>
            <a:r>
              <a:rPr lang="es-ES" sz="2000" b="1" dirty="0"/>
              <a:t> pou</a:t>
            </a:r>
            <a:r>
              <a:rPr lang="cs-CZ" sz="2000" b="1" dirty="0"/>
              <a:t>ť</a:t>
            </a:r>
            <a:r>
              <a:rPr lang="es-ES" sz="2000" b="1" dirty="0"/>
              <a:t>. Existuje jen málo účinnějších způsobů, jak zaznamenat jejich slova do paměti, než je opakovat zpěvem. Tento druh zpěvu má úžasnou sílu. Má moc podrobit si hrubé a nevzdělané povahy, podněcovat myšlení a vzbuzovat sympatie, podporovat harmonii v jed</a:t>
            </a:r>
            <a:r>
              <a:rPr lang="cs-CZ" sz="2000" b="1" dirty="0"/>
              <a:t>-</a:t>
            </a:r>
            <a:r>
              <a:rPr lang="es-ES" sz="2000" b="1" dirty="0"/>
              <a:t>nání a rozptýlit melancholii a předtuchy, které ničí odvahu a oslabují úsilí. 
</a:t>
            </a:r>
          </a:p>
        </p:txBody>
      </p:sp>
      <p:sp>
        <p:nvSpPr>
          <p:cNvPr id="16" name="CuadroTexto 15">
            <a:extLst>
              <a:ext uri="{FF2B5EF4-FFF2-40B4-BE49-F238E27FC236}">
                <a16:creationId xmlns:a16="http://schemas.microsoft.com/office/drawing/2014/main" id="{49BC3A4A-0084-ED36-F878-DB67CC2B43CC}"/>
              </a:ext>
            </a:extLst>
          </p:cNvPr>
          <p:cNvSpPr txBox="1"/>
          <p:nvPr/>
        </p:nvSpPr>
        <p:spPr>
          <a:xfrm>
            <a:off x="100655" y="3725756"/>
            <a:ext cx="7075472" cy="1631216"/>
          </a:xfrm>
          <a:prstGeom prst="rect">
            <a:avLst/>
          </a:prstGeom>
          <a:noFill/>
        </p:spPr>
        <p:txBody>
          <a:bodyPr wrap="square">
            <a:spAutoFit/>
          </a:bodyPr>
          <a:lstStyle/>
          <a:p>
            <a:r>
              <a:rPr lang="es-ES" sz="2000" b="1" dirty="0"/>
              <a:t>Jak často si vzpomen</a:t>
            </a:r>
            <a:r>
              <a:rPr lang="cs-CZ" sz="2000" b="1" dirty="0" err="1"/>
              <a:t>em</a:t>
            </a:r>
            <a:r>
              <a:rPr lang="es-ES" sz="2000" b="1" dirty="0"/>
              <a:t>e na nějaké Boží slovo</a:t>
            </a:r>
            <a:r>
              <a:rPr lang="cs-CZ" sz="2000" b="1" dirty="0"/>
              <a:t>v s</a:t>
            </a:r>
            <a:r>
              <a:rPr lang="es-ES" sz="2000" b="1" dirty="0"/>
              <a:t> utlačovan</a:t>
            </a:r>
            <a:r>
              <a:rPr lang="cs-CZ" sz="2000" b="1" dirty="0"/>
              <a:t>ou</a:t>
            </a:r>
            <a:r>
              <a:rPr lang="es-ES" sz="2000" b="1" dirty="0"/>
              <a:t> a zoufal</a:t>
            </a:r>
            <a:r>
              <a:rPr lang="cs-CZ" sz="2000" b="1" dirty="0"/>
              <a:t>ou</a:t>
            </a:r>
            <a:r>
              <a:rPr lang="es-ES" sz="2000" b="1" dirty="0"/>
              <a:t> duš</a:t>
            </a:r>
            <a:r>
              <a:rPr lang="cs-CZ" sz="2000" b="1" dirty="0"/>
              <a:t>í</a:t>
            </a:r>
            <a:r>
              <a:rPr lang="es-ES" sz="2000" b="1" dirty="0"/>
              <a:t> </a:t>
            </a:r>
            <a:r>
              <a:rPr lang="cs-CZ" sz="2000" b="1" dirty="0"/>
              <a:t>pomocí</a:t>
            </a:r>
            <a:r>
              <a:rPr lang="es-ES" sz="2000" b="1" dirty="0"/>
              <a:t> zapomenuté téma nějaké dětské písně. 
Když zpíváte, pokušení ztrácejí svou moc, život získává nový smysl a</a:t>
            </a:r>
            <a:r>
              <a:rPr lang="cs-CZ" sz="2000" b="1" dirty="0"/>
              <a:t> a druhým duším předáváte</a:t>
            </a:r>
            <a:r>
              <a:rPr lang="es-ES" sz="2000" b="1" dirty="0"/>
              <a:t> odvah</a:t>
            </a:r>
            <a:r>
              <a:rPr lang="cs-CZ" sz="2000" b="1" dirty="0"/>
              <a:t>u</a:t>
            </a:r>
            <a:r>
              <a:rPr lang="es-ES" sz="2000" b="1" dirty="0"/>
              <a:t> a radost</a:t>
            </a:r>
            <a:r>
              <a:rPr lang="cs-CZ" sz="2000" b="1" dirty="0"/>
              <a:t>.</a:t>
            </a:r>
            <a:r>
              <a:rPr lang="es-ES" sz="2000" b="1" dirty="0"/>
              <a:t>. 
</a:t>
            </a:r>
          </a:p>
        </p:txBody>
      </p:sp>
      <p:pic>
        <p:nvPicPr>
          <p:cNvPr id="17" name="Imagen 16">
            <a:extLst>
              <a:ext uri="{FF2B5EF4-FFF2-40B4-BE49-F238E27FC236}">
                <a16:creationId xmlns:a16="http://schemas.microsoft.com/office/drawing/2014/main" id="{16429A03-6E66-E6FB-8B47-B1140B06BA6F}"/>
              </a:ext>
            </a:extLst>
          </p:cNvPr>
          <p:cNvPicPr>
            <a:picLocks noChangeAspect="1"/>
          </p:cNvPicPr>
          <p:nvPr/>
        </p:nvPicPr>
        <p:blipFill>
          <a:blip r:embed="rId4"/>
          <a:stretch>
            <a:fillRect/>
          </a:stretch>
        </p:blipFill>
        <p:spPr>
          <a:xfrm>
            <a:off x="203397" y="759786"/>
            <a:ext cx="3967911" cy="2850283"/>
          </a:xfrm>
          <a:prstGeom prst="rect">
            <a:avLst/>
          </a:prstGeom>
        </p:spPr>
      </p:pic>
    </p:spTree>
    <p:extLst>
      <p:ext uri="{BB962C8B-B14F-4D97-AF65-F5344CB8AC3E}">
        <p14:creationId xmlns:p14="http://schemas.microsoft.com/office/powerpoint/2010/main" val="265007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ox(out)">
                                      <p:cBhvr>
                                        <p:cTn id="12" dur="1000"/>
                                        <p:tgtEl>
                                          <p:spTgt spid="17"/>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edge">
                                      <p:cBhvr>
                                        <p:cTn id="21" dur="1000"/>
                                        <p:tgtEl>
                                          <p:spTgt spid="12"/>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4" grpId="0"/>
      <p:bldP spid="1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FC6A6DC1-05BD-48DA-1B25-22830F01DD3F}"/>
              </a:ext>
            </a:extLst>
          </p:cNvPr>
          <p:cNvSpPr/>
          <p:nvPr/>
        </p:nvSpPr>
        <p:spPr>
          <a:xfrm>
            <a:off x="87365" y="330200"/>
            <a:ext cx="12010609" cy="6479516"/>
          </a:xfrm>
          <a:prstGeom prst="roundRect">
            <a:avLst>
              <a:gd name="adj" fmla="val 2333"/>
            </a:avLst>
          </a:prstGeom>
          <a:solidFill>
            <a:srgbClr val="E0F8F4"/>
          </a:solidFill>
          <a:ln w="76200">
            <a:solidFill>
              <a:srgbClr val="29AF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EC201E3-8371-2969-5EDB-855E4B00ED50}"/>
              </a:ext>
            </a:extLst>
          </p:cNvPr>
          <p:cNvSpPr txBox="1"/>
          <p:nvPr/>
        </p:nvSpPr>
        <p:spPr>
          <a:xfrm>
            <a:off x="298420" y="3255239"/>
            <a:ext cx="5466414" cy="3477875"/>
          </a:xfrm>
          <a:prstGeom prst="rect">
            <a:avLst/>
          </a:prstGeom>
          <a:noFill/>
        </p:spPr>
        <p:txBody>
          <a:bodyPr wrap="square">
            <a:spAutoFit/>
          </a:bodyPr>
          <a:lstStyle/>
          <a:p>
            <a:r>
              <a:rPr lang="es-ES" sz="2000" b="1" dirty="0"/>
              <a:t>Ježíš zpíval písně díkůvzdání, chvály a díkůvzdání </a:t>
            </a:r>
            <a:r>
              <a:rPr lang="es-ES" sz="2000" b="1" dirty="0" err="1"/>
              <a:t>Bohu</a:t>
            </a:r>
            <a:r>
              <a:rPr lang="es-ES" sz="2000" b="1" dirty="0"/>
              <a:t>.</a:t>
            </a:r>
            <a:r>
              <a:rPr lang="cs-CZ" sz="2000" b="1" dirty="0"/>
              <a:t> </a:t>
            </a:r>
            <a:r>
              <a:rPr lang="es-ES" sz="2000" b="1" dirty="0"/>
              <a:t>V této poslední písni je vděčnost Bohu </a:t>
            </a:r>
            <a:r>
              <a:rPr lang="cs-CZ" sz="2000" b="1" dirty="0"/>
              <a:t>      </a:t>
            </a:r>
            <a:r>
              <a:rPr lang="es-ES" sz="2000" b="1" dirty="0"/>
              <a:t>za vysvobození člověka z bolesti a úzkosti, kon</a:t>
            </a:r>
            <a:r>
              <a:rPr lang="cs-CZ" sz="2000" b="1" dirty="0"/>
              <a:t>-</a:t>
            </a:r>
            <a:r>
              <a:rPr lang="es-ES" sz="2000" b="1" dirty="0"/>
              <a:t>krétně z jisté </a:t>
            </a:r>
            <a:r>
              <a:rPr lang="es-ES" sz="2000" b="1" dirty="0" err="1"/>
              <a:t>smrti</a:t>
            </a:r>
            <a:r>
              <a:rPr lang="es-ES" sz="2000" b="1" dirty="0"/>
              <a:t>.</a:t>
            </a:r>
          </a:p>
          <a:p>
            <a:r>
              <a:rPr lang="es-ES" sz="2000" b="1" dirty="0"/>
              <a:t>Autor tohoto žalmu vkládá svou důvěru v Boha pro jeho milosrdenství a spravedlnost. Říká, že bude vždy jeho služebníkem a že ho bude chválit </a:t>
            </a:r>
            <a:r>
              <a:rPr lang="cs-CZ" sz="2000" b="1" dirty="0"/>
              <a:t> </a:t>
            </a:r>
            <a:r>
              <a:rPr lang="es-ES" sz="2000" b="1" dirty="0"/>
              <a:t>a v</a:t>
            </a:r>
            <a:r>
              <a:rPr lang="cs-CZ" sz="2000" b="1" dirty="0" err="1"/>
              <a:t>zýv</a:t>
            </a:r>
            <a:r>
              <a:rPr lang="es-ES" sz="2000" b="1" dirty="0"/>
              <a:t>at.</a:t>
            </a:r>
          </a:p>
          <a:p>
            <a:r>
              <a:rPr lang="es-ES" sz="2000" b="1" dirty="0" err="1"/>
              <a:t>Chvalte</a:t>
            </a:r>
            <a:r>
              <a:rPr lang="es-ES" sz="2000" b="1" dirty="0"/>
              <a:t> Boha, protože nás vysvobozuje z úzkosti </a:t>
            </a:r>
            <a:r>
              <a:rPr lang="cs-CZ" sz="2000" b="1" dirty="0"/>
              <a:t>  </a:t>
            </a:r>
            <a:r>
              <a:rPr lang="es-ES" sz="2000" b="1" dirty="0"/>
              <a:t>a bolesti, a dokonce i ze smrti. Chvalte Ho, protože je </a:t>
            </a:r>
            <a:r>
              <a:rPr lang="cs-CZ" sz="2000" b="1" dirty="0"/>
              <a:t>toho hoden</a:t>
            </a:r>
            <a:r>
              <a:rPr lang="es-ES" sz="2000" b="1" dirty="0"/>
              <a:t>.</a:t>
            </a:r>
          </a:p>
        </p:txBody>
      </p:sp>
      <p:pic>
        <p:nvPicPr>
          <p:cNvPr id="6" name="Imagen 5">
            <a:extLst>
              <a:ext uri="{FF2B5EF4-FFF2-40B4-BE49-F238E27FC236}">
                <a16:creationId xmlns:a16="http://schemas.microsoft.com/office/drawing/2014/main" id="{2964C8E7-2998-60BD-5081-54BF6435E1D7}"/>
              </a:ext>
            </a:extLst>
          </p:cNvPr>
          <p:cNvPicPr>
            <a:picLocks noChangeAspect="1"/>
          </p:cNvPicPr>
          <p:nvPr/>
        </p:nvPicPr>
        <p:blipFill rotWithShape="1">
          <a:blip r:embed="rId2"/>
          <a:srcRect t="3121"/>
          <a:stretch/>
        </p:blipFill>
        <p:spPr>
          <a:xfrm>
            <a:off x="5764834" y="3340373"/>
            <a:ext cx="6248082" cy="3403189"/>
          </a:xfrm>
          <a:prstGeom prst="rect">
            <a:avLst/>
          </a:prstGeom>
          <a:ln w="38100" cap="sq">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8" name="Imagen 7" descr="Una persona con un vestido de flores&#10;&#10;Descripción generada automáticamente con confianza media">
            <a:extLst>
              <a:ext uri="{FF2B5EF4-FFF2-40B4-BE49-F238E27FC236}">
                <a16:creationId xmlns:a16="http://schemas.microsoft.com/office/drawing/2014/main" id="{B68BA913-C0CE-B3E0-8CCC-6B478BEFA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13485" y="430002"/>
            <a:ext cx="3999431" cy="28691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CuadroTexto 9">
            <a:extLst>
              <a:ext uri="{FF2B5EF4-FFF2-40B4-BE49-F238E27FC236}">
                <a16:creationId xmlns:a16="http://schemas.microsoft.com/office/drawing/2014/main" id="{E71AC0BA-2D53-69E4-797A-E013A4299D46}"/>
              </a:ext>
            </a:extLst>
          </p:cNvPr>
          <p:cNvSpPr txBox="1"/>
          <p:nvPr/>
        </p:nvSpPr>
        <p:spPr>
          <a:xfrm>
            <a:off x="301371" y="1037510"/>
            <a:ext cx="8446389" cy="2246769"/>
          </a:xfrm>
          <a:prstGeom prst="rect">
            <a:avLst/>
          </a:prstGeom>
          <a:noFill/>
        </p:spPr>
        <p:txBody>
          <a:bodyPr wrap="square">
            <a:spAutoFit/>
          </a:bodyPr>
          <a:lstStyle/>
          <a:p>
            <a:r>
              <a:rPr lang="es-ES" sz="2000" b="1" dirty="0"/>
              <a:t>Během svého pozemského života čelil Ježíš pokušení písní. Často, když byla pronesena jízlivá a urážlivá slova, když atmosféra kolem něj byla ponurá kvůli melancholii, znechucení, nedůvěře nebo tísnivému strachu, bylo slyšet jeho píseň víry a svaté </a:t>
            </a:r>
            <a:r>
              <a:rPr lang="es-ES" sz="2000" b="1" dirty="0" err="1"/>
              <a:t>radosti</a:t>
            </a:r>
            <a:r>
              <a:rPr lang="es-ES" sz="2000" b="1" dirty="0"/>
              <a:t>.</a:t>
            </a:r>
          </a:p>
          <a:p>
            <a:r>
              <a:rPr lang="es-ES" sz="2000" b="1" dirty="0" err="1"/>
              <a:t>Mnohokrát</a:t>
            </a:r>
            <a:r>
              <a:rPr lang="es-ES" sz="2000" b="1" dirty="0"/>
              <a:t> slyšeli jeho hlas povstat v modlitbě a díkůvzdání Bohu; A ti, kteří se s ním stýkali, kteří si často stěžovali na únavu, se radovali ze sladké melodie, která vycházela z jeho rtů.  </a:t>
            </a:r>
          </a:p>
        </p:txBody>
      </p:sp>
      <p:sp>
        <p:nvSpPr>
          <p:cNvPr id="16" name="CuadroTexto 15">
            <a:extLst>
              <a:ext uri="{FF2B5EF4-FFF2-40B4-BE49-F238E27FC236}">
                <a16:creationId xmlns:a16="http://schemas.microsoft.com/office/drawing/2014/main" id="{0C18A661-E2CF-D3BE-98BF-069498E89EDF}"/>
              </a:ext>
            </a:extLst>
          </p:cNvPr>
          <p:cNvSpPr txBox="1"/>
          <p:nvPr/>
        </p:nvSpPr>
        <p:spPr>
          <a:xfrm>
            <a:off x="477078" y="46192"/>
            <a:ext cx="7754289" cy="891516"/>
          </a:xfrm>
          <a:prstGeom prst="roundRect">
            <a:avLst/>
          </a:prstGeom>
          <a:gradFill>
            <a:gsLst>
              <a:gs pos="0">
                <a:srgbClr val="BCF6EC"/>
              </a:gs>
              <a:gs pos="50000">
                <a:srgbClr val="93F1E1"/>
              </a:gs>
              <a:gs pos="100000">
                <a:srgbClr val="6BEBD6"/>
              </a:gs>
            </a:gsLst>
          </a:gradFill>
          <a:ln>
            <a:solidFill>
              <a:srgbClr val="23917E"/>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1C7667"/>
                  </a:solidFill>
                  <a:prstDash val="solid"/>
                </a:ln>
                <a:solidFill>
                  <a:srgbClr val="FFFFFF"/>
                </a:solidFill>
                <a:effectLst>
                  <a:outerShdw dist="38100" dir="2700000" algn="tl" rotWithShape="0">
                    <a:srgbClr val="23917E"/>
                  </a:outerShdw>
                </a:effectLst>
              </a:rPr>
              <a:t>PÍSEŇ JEŽÍŠE A JEHO UČEDNÍKŮ  </a:t>
            </a:r>
            <a:r>
              <a:rPr lang="cs-CZ" sz="2800" b="1" spc="300" dirty="0">
                <a:ln w="6600">
                  <a:solidFill>
                    <a:srgbClr val="1C7667"/>
                  </a:solidFill>
                  <a:prstDash val="solid"/>
                </a:ln>
                <a:solidFill>
                  <a:srgbClr val="FFFFFF"/>
                </a:solidFill>
                <a:effectLst>
                  <a:outerShdw dist="38100" dir="2700000" algn="tl" rotWithShape="0">
                    <a:srgbClr val="23917E"/>
                  </a:outerShdw>
                </a:effectLst>
              </a:rPr>
              <a:t>        </a:t>
            </a:r>
            <a:r>
              <a:rPr lang="es-ES" sz="2200" b="1" spc="300" dirty="0">
                <a:ln w="6600">
                  <a:solidFill>
                    <a:srgbClr val="1C7667"/>
                  </a:solidFill>
                  <a:prstDash val="solid"/>
                </a:ln>
                <a:solidFill>
                  <a:srgbClr val="FFFFFF"/>
                </a:solidFill>
                <a:effectLst>
                  <a:outerShdw dist="38100" dir="2700000" algn="tl" rotWithShape="0">
                    <a:srgbClr val="23917E"/>
                  </a:outerShdw>
                </a:effectLst>
              </a:rPr>
              <a:t>(</a:t>
            </a:r>
            <a:r>
              <a:rPr lang="cs-CZ" sz="2200" b="1" spc="300" dirty="0">
                <a:ln w="6600">
                  <a:solidFill>
                    <a:srgbClr val="1C7667"/>
                  </a:solidFill>
                  <a:prstDash val="solid"/>
                </a:ln>
                <a:solidFill>
                  <a:srgbClr val="FFFFFF"/>
                </a:solidFill>
                <a:effectLst>
                  <a:outerShdw dist="38100" dir="2700000" algn="tl" rotWithShape="0">
                    <a:srgbClr val="23917E"/>
                  </a:outerShdw>
                </a:effectLst>
              </a:rPr>
              <a:t>Ž</a:t>
            </a:r>
            <a:r>
              <a:rPr lang="es-ES" sz="2200" b="1" spc="300" dirty="0">
                <a:ln w="6600">
                  <a:solidFill>
                    <a:srgbClr val="1C7667"/>
                  </a:solidFill>
                  <a:prstDash val="solid"/>
                </a:ln>
                <a:solidFill>
                  <a:srgbClr val="FFFFFF"/>
                </a:solidFill>
                <a:effectLst>
                  <a:outerShdw dist="38100" dir="2700000" algn="tl" rotWithShape="0">
                    <a:srgbClr val="23917E"/>
                  </a:outerShdw>
                </a:effectLst>
              </a:rPr>
              <a:t>alm</a:t>
            </a:r>
            <a:r>
              <a:rPr lang="cs-CZ" sz="2200" b="1" spc="300" dirty="0">
                <a:ln w="6600">
                  <a:solidFill>
                    <a:srgbClr val="1C7667"/>
                  </a:solidFill>
                  <a:prstDash val="solid"/>
                </a:ln>
                <a:solidFill>
                  <a:srgbClr val="FFFFFF"/>
                </a:solidFill>
                <a:effectLst>
                  <a:outerShdw dist="38100" dir="2700000" algn="tl" rotWithShape="0">
                    <a:srgbClr val="23917E"/>
                  </a:outerShdw>
                </a:effectLst>
              </a:rPr>
              <a:t>y</a:t>
            </a:r>
            <a:r>
              <a:rPr lang="es-ES" sz="2200" b="1" spc="300" dirty="0">
                <a:ln w="6600">
                  <a:solidFill>
                    <a:srgbClr val="1C7667"/>
                  </a:solidFill>
                  <a:prstDash val="solid"/>
                </a:ln>
                <a:solidFill>
                  <a:srgbClr val="FFFFFF"/>
                </a:solidFill>
                <a:effectLst>
                  <a:outerShdw dist="38100" dir="2700000" algn="tl" rotWithShape="0">
                    <a:srgbClr val="23917E"/>
                  </a:outerShdw>
                </a:effectLst>
              </a:rPr>
              <a:t> 113</a:t>
            </a:r>
            <a:r>
              <a:rPr lang="cs-CZ"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a:ln w="6600">
                  <a:solidFill>
                    <a:srgbClr val="1C7667"/>
                  </a:solidFill>
                  <a:prstDash val="solid"/>
                </a:ln>
                <a:solidFill>
                  <a:srgbClr val="FFFFFF"/>
                </a:solidFill>
                <a:effectLst>
                  <a:outerShdw dist="38100" dir="2700000" algn="tl" rotWithShape="0">
                    <a:srgbClr val="23917E"/>
                  </a:outerShdw>
                </a:effectLst>
              </a:rPr>
              <a:t>2-3; 116</a:t>
            </a:r>
            <a:r>
              <a:rPr lang="cs-CZ" sz="2200" b="1" spc="300" dirty="0">
                <a:ln w="6600">
                  <a:solidFill>
                    <a:srgbClr val="1C7667"/>
                  </a:solidFill>
                  <a:prstDash val="solid"/>
                </a:ln>
                <a:solidFill>
                  <a:srgbClr val="FFFFFF"/>
                </a:solidFill>
                <a:effectLst>
                  <a:outerShdw dist="38100" dir="2700000" algn="tl" rotWithShape="0">
                    <a:srgbClr val="23917E"/>
                  </a:outerShdw>
                </a:effectLst>
              </a:rPr>
              <a:t>,</a:t>
            </a:r>
            <a:r>
              <a:rPr lang="es-ES" sz="2200" b="1" spc="300" dirty="0">
                <a:ln w="6600">
                  <a:solidFill>
                    <a:srgbClr val="1C7667"/>
                  </a:solidFill>
                  <a:prstDash val="solid"/>
                </a:ln>
                <a:solidFill>
                  <a:srgbClr val="FFFFFF"/>
                </a:solidFill>
                <a:effectLst>
                  <a:outerShdw dist="38100" dir="2700000" algn="tl" rotWithShape="0">
                    <a:srgbClr val="23917E"/>
                  </a:outerShdw>
                </a:effectLst>
              </a:rPr>
              <a:t>1-8)</a:t>
            </a:r>
          </a:p>
        </p:txBody>
      </p:sp>
      <p:pic>
        <p:nvPicPr>
          <p:cNvPr id="17" name="Imagen 16" descr="Icono&#10;&#10;Descripción generada automáticamente con confianza baja">
            <a:extLst>
              <a:ext uri="{FF2B5EF4-FFF2-40B4-BE49-F238E27FC236}">
                <a16:creationId xmlns:a16="http://schemas.microsoft.com/office/drawing/2014/main" id="{CEE42087-2D85-AD7B-DBA1-87897DF14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78" y="127485"/>
            <a:ext cx="496800" cy="496800"/>
          </a:xfrm>
          <a:prstGeom prst="rect">
            <a:avLst/>
          </a:prstGeom>
        </p:spPr>
      </p:pic>
    </p:spTree>
    <p:extLst>
      <p:ext uri="{BB962C8B-B14F-4D97-AF65-F5344CB8AC3E}">
        <p14:creationId xmlns:p14="http://schemas.microsoft.com/office/powerpoint/2010/main" val="320910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52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anim calcmode="lin" valueType="num">
                                      <p:cBhvr>
                                        <p:cTn id="20" dur="500" fill="hold"/>
                                        <p:tgtEl>
                                          <p:spTgt spid="6"/>
                                        </p:tgtEl>
                                        <p:attrNameLst>
                                          <p:attrName>ppt_x</p:attrName>
                                        </p:attrNameLst>
                                      </p:cBhvr>
                                      <p:tavLst>
                                        <p:tav tm="0">
                                          <p:val>
                                            <p:fltVal val="0.5"/>
                                          </p:val>
                                        </p:tav>
                                        <p:tav tm="100000">
                                          <p:val>
                                            <p:strVal val="#ppt_x"/>
                                          </p:val>
                                        </p:tav>
                                      </p:tavLst>
                                    </p:anim>
                                    <p:anim calcmode="lin" valueType="num">
                                      <p:cBhvr>
                                        <p:cTn id="21" dur="500" fill="hold"/>
                                        <p:tgtEl>
                                          <p:spTgt spid="6"/>
                                        </p:tgtEl>
                                        <p:attrNameLst>
                                          <p:attrName>ppt_y</p:attrName>
                                        </p:attrNameLst>
                                      </p:cBhvr>
                                      <p:tavLst>
                                        <p:tav tm="0">
                                          <p:val>
                                            <p:fltVal val="0.5"/>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esquinas redondeadas 12">
            <a:extLst>
              <a:ext uri="{FF2B5EF4-FFF2-40B4-BE49-F238E27FC236}">
                <a16:creationId xmlns:a16="http://schemas.microsoft.com/office/drawing/2014/main" id="{CCAFE335-4C51-0809-7B9D-8CE531E8284C}"/>
              </a:ext>
            </a:extLst>
          </p:cNvPr>
          <p:cNvSpPr/>
          <p:nvPr/>
        </p:nvSpPr>
        <p:spPr>
          <a:xfrm>
            <a:off x="87365" y="330200"/>
            <a:ext cx="12010609" cy="6479516"/>
          </a:xfrm>
          <a:prstGeom prst="roundRect">
            <a:avLst>
              <a:gd name="adj" fmla="val 2333"/>
            </a:avLst>
          </a:prstGeom>
          <a:solidFill>
            <a:srgbClr val="FEF6DE"/>
          </a:solidFill>
          <a:ln w="76200">
            <a:solidFill>
              <a:srgbClr val="D69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4231B691-DBCC-1386-E6A7-C415A6AC808B}"/>
              </a:ext>
            </a:extLst>
          </p:cNvPr>
          <p:cNvSpPr txBox="1"/>
          <p:nvPr/>
        </p:nvSpPr>
        <p:spPr>
          <a:xfrm>
            <a:off x="108297" y="672635"/>
            <a:ext cx="3596195" cy="6001643"/>
          </a:xfrm>
          <a:prstGeom prst="rect">
            <a:avLst/>
          </a:prstGeom>
          <a:noFill/>
        </p:spPr>
        <p:txBody>
          <a:bodyPr wrap="square">
            <a:spAutoFit/>
          </a:bodyPr>
          <a:lstStyle/>
          <a:p>
            <a:r>
              <a:rPr lang="cs-CZ" sz="2400" b="1" dirty="0"/>
              <a:t>Viděl jsem jakoby jiskřící moře, planoucí ohněm, a viděl jsem ty, kteří zvítězili nad dravou šelmou, nesklonili se před jejím obrazem a nenechali se označit číslicí jejího jména. Stáli na tom jiskřícím moři, měli Boží loutny a zpívali píseň Božího služebníka Mojžíše a píseň Beránkovu: "Veliké a podivuhodné jsou tvé činy, Pane Bože všemohoucí; spravedlivé a pravdivé jsou tvé cesty, Králi národů.“</a:t>
            </a:r>
            <a:endParaRPr lang="es-ES" sz="2400" b="1" dirty="0"/>
          </a:p>
        </p:txBody>
      </p:sp>
      <p:pic>
        <p:nvPicPr>
          <p:cNvPr id="6" name="Imagen 5">
            <a:extLst>
              <a:ext uri="{FF2B5EF4-FFF2-40B4-BE49-F238E27FC236}">
                <a16:creationId xmlns:a16="http://schemas.microsoft.com/office/drawing/2014/main" id="{B1E93E48-7AFA-A5B8-5081-A3BD1266FB9A}"/>
              </a:ext>
            </a:extLst>
          </p:cNvPr>
          <p:cNvPicPr>
            <a:picLocks noChangeAspect="1"/>
          </p:cNvPicPr>
          <p:nvPr/>
        </p:nvPicPr>
        <p:blipFill>
          <a:blip r:embed="rId3">
            <a:extLst>
              <a:ext uri="{28A0092B-C50C-407E-A947-70E740481C1C}">
                <a14:useLocalDpi xmlns:a14="http://schemas.microsoft.com/office/drawing/2010/main" val="0"/>
              </a:ext>
            </a:extLst>
          </a:blip>
          <a:srcRect t="4365" b="4365"/>
          <a:stretch/>
        </p:blipFill>
        <p:spPr>
          <a:xfrm>
            <a:off x="3746430" y="691661"/>
            <a:ext cx="8188344" cy="5978769"/>
          </a:xfrm>
          <a:prstGeom prst="roundRect">
            <a:avLst>
              <a:gd name="adj" fmla="val 1967"/>
            </a:avLst>
          </a:prstGeom>
          <a:solidFill>
            <a:srgbClr val="FFFFFF">
              <a:shade val="85000"/>
            </a:srgbClr>
          </a:solidFill>
          <a:ln>
            <a:solidFill>
              <a:srgbClr val="D69F0A"/>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6F2A"/>
            </a:contourClr>
          </a:sp3d>
        </p:spPr>
      </p:pic>
      <p:sp>
        <p:nvSpPr>
          <p:cNvPr id="11" name="CuadroTexto 10">
            <a:extLst>
              <a:ext uri="{FF2B5EF4-FFF2-40B4-BE49-F238E27FC236}">
                <a16:creationId xmlns:a16="http://schemas.microsoft.com/office/drawing/2014/main" id="{0AF119FA-C472-08E8-7184-A7F9956EA096}"/>
              </a:ext>
            </a:extLst>
          </p:cNvPr>
          <p:cNvSpPr txBox="1"/>
          <p:nvPr/>
        </p:nvSpPr>
        <p:spPr>
          <a:xfrm>
            <a:off x="616030" y="46192"/>
            <a:ext cx="10997205" cy="516945"/>
          </a:xfrm>
          <a:prstGeom prst="roundRect">
            <a:avLst/>
          </a:prstGeom>
          <a:gradFill>
            <a:gsLst>
              <a:gs pos="0">
                <a:srgbClr val="FFEDB9"/>
              </a:gs>
              <a:gs pos="50000">
                <a:srgbClr val="FFE28F"/>
              </a:gs>
              <a:gs pos="100000">
                <a:srgbClr val="FFD55D"/>
              </a:gs>
            </a:gsLst>
          </a:gradFill>
          <a:ln>
            <a:solidFill>
              <a:srgbClr val="926C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B48500"/>
                  </a:solidFill>
                  <a:prstDash val="solid"/>
                </a:ln>
                <a:solidFill>
                  <a:srgbClr val="FFFFFF"/>
                </a:solidFill>
                <a:effectLst>
                  <a:outerShdw dist="38100" dir="2700000" algn="tl" rotWithShape="0">
                    <a:srgbClr val="926C00"/>
                  </a:outerShdw>
                </a:effectLst>
              </a:rPr>
              <a:t>PÍSEŇ MOJŽÍŠOVA A BERÁNK</a:t>
            </a:r>
            <a:r>
              <a:rPr lang="cs-CZ" sz="2800" b="1" spc="300" dirty="0">
                <a:ln w="6600">
                  <a:solidFill>
                    <a:srgbClr val="B48500"/>
                  </a:solidFill>
                  <a:prstDash val="solid"/>
                </a:ln>
                <a:solidFill>
                  <a:srgbClr val="FFFFFF"/>
                </a:solidFill>
                <a:effectLst>
                  <a:outerShdw dist="38100" dir="2700000" algn="tl" rotWithShape="0">
                    <a:srgbClr val="926C00"/>
                  </a:outerShdw>
                </a:effectLst>
              </a:rPr>
              <a:t>OV</a:t>
            </a:r>
            <a:r>
              <a:rPr lang="es-ES" sz="2800" b="1" spc="300" dirty="0">
                <a:ln w="6600">
                  <a:solidFill>
                    <a:srgbClr val="B48500"/>
                  </a:solidFill>
                  <a:prstDash val="solid"/>
                </a:ln>
                <a:solidFill>
                  <a:srgbClr val="FFFFFF"/>
                </a:solidFill>
                <a:effectLst>
                  <a:outerShdw dist="38100" dir="2700000" algn="tl" rotWithShape="0">
                    <a:srgbClr val="926C00"/>
                  </a:outerShdw>
                </a:effectLst>
              </a:rPr>
              <a:t>A (Zjevení 15</a:t>
            </a:r>
            <a:r>
              <a:rPr lang="cs-CZ" sz="2800" b="1" spc="300" dirty="0">
                <a:ln w="6600">
                  <a:solidFill>
                    <a:srgbClr val="B48500"/>
                  </a:solidFill>
                  <a:prstDash val="solid"/>
                </a:ln>
                <a:solidFill>
                  <a:srgbClr val="FFFFFF"/>
                </a:solidFill>
                <a:effectLst>
                  <a:outerShdw dist="38100" dir="2700000" algn="tl" rotWithShape="0">
                    <a:srgbClr val="926C00"/>
                  </a:outerShdw>
                </a:effectLst>
              </a:rPr>
              <a:t>,</a:t>
            </a:r>
            <a:r>
              <a:rPr lang="es-ES" sz="2800" b="1" spc="300" dirty="0">
                <a:ln w="6600">
                  <a:solidFill>
                    <a:srgbClr val="B48500"/>
                  </a:solidFill>
                  <a:prstDash val="solid"/>
                </a:ln>
                <a:solidFill>
                  <a:srgbClr val="FFFFFF"/>
                </a:solidFill>
                <a:effectLst>
                  <a:outerShdw dist="38100" dir="2700000" algn="tl" rotWithShape="0">
                    <a:srgbClr val="926C00"/>
                  </a:outerShdw>
                </a:effectLst>
              </a:rPr>
              <a:t>2-3)</a:t>
            </a:r>
            <a:endParaRPr lang="es-ES" sz="2600" b="1" spc="300" dirty="0">
              <a:ln w="6600">
                <a:solidFill>
                  <a:srgbClr val="B48500"/>
                </a:solidFill>
                <a:prstDash val="solid"/>
              </a:ln>
              <a:solidFill>
                <a:srgbClr val="FFFFFF"/>
              </a:solidFill>
              <a:effectLst>
                <a:outerShdw dist="38100" dir="2700000" algn="tl" rotWithShape="0">
                  <a:srgbClr val="926C00"/>
                </a:outerShdw>
              </a:effectLst>
            </a:endParaRPr>
          </a:p>
        </p:txBody>
      </p:sp>
      <p:pic>
        <p:nvPicPr>
          <p:cNvPr id="12" name="Imagen 11" descr="Imagen que contiene Icono&#10;&#10;Descripción generada automáticamente">
            <a:extLst>
              <a:ext uri="{FF2B5EF4-FFF2-40B4-BE49-F238E27FC236}">
                <a16:creationId xmlns:a16="http://schemas.microsoft.com/office/drawing/2014/main" id="{E643021D-8694-28AC-880C-D6345D9EE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18" y="63605"/>
            <a:ext cx="496800" cy="496800"/>
          </a:xfrm>
          <a:prstGeom prst="rect">
            <a:avLst/>
          </a:prstGeom>
        </p:spPr>
      </p:pic>
    </p:spTree>
    <p:extLst>
      <p:ext uri="{BB962C8B-B14F-4D97-AF65-F5344CB8AC3E}">
        <p14:creationId xmlns:p14="http://schemas.microsoft.com/office/powerpoint/2010/main" val="203143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11"/>
                                        </p:tgtEl>
                                        <p:attrNameLst>
                                          <p:attrName>ppt_x</p:attrName>
                                          <p:attrName>ppt_y</p:attrName>
                                        </p:attrNameLst>
                                      </p:cBhvr>
                                    </p:animMotion>
                                    <p:animRot by="1500000">
                                      <p:cBhvr>
                                        <p:cTn id="9" dur="125" fill="hold">
                                          <p:stCondLst>
                                            <p:cond delay="0"/>
                                          </p:stCondLst>
                                        </p:cTn>
                                        <p:tgtEl>
                                          <p:spTgt spid="11"/>
                                        </p:tgtEl>
                                        <p:attrNameLst>
                                          <p:attrName>r</p:attrName>
                                        </p:attrNameLst>
                                      </p:cBhvr>
                                    </p:animRot>
                                    <p:animRot by="-1500000">
                                      <p:cBhvr>
                                        <p:cTn id="10" dur="125" fill="hold">
                                          <p:stCondLst>
                                            <p:cond delay="125"/>
                                          </p:stCondLst>
                                        </p:cTn>
                                        <p:tgtEl>
                                          <p:spTgt spid="11"/>
                                        </p:tgtEl>
                                        <p:attrNameLst>
                                          <p:attrName>r</p:attrName>
                                        </p:attrNameLst>
                                      </p:cBhvr>
                                    </p:animRot>
                                    <p:animRot by="-1500000">
                                      <p:cBhvr>
                                        <p:cTn id="11" dur="125" fill="hold">
                                          <p:stCondLst>
                                            <p:cond delay="250"/>
                                          </p:stCondLst>
                                        </p:cTn>
                                        <p:tgtEl>
                                          <p:spTgt spid="11"/>
                                        </p:tgtEl>
                                        <p:attrNameLst>
                                          <p:attrName>r</p:attrName>
                                        </p:attrNameLst>
                                      </p:cBhvr>
                                    </p:animRot>
                                    <p:animRot by="1500000">
                                      <p:cBhvr>
                                        <p:cTn id="12" dur="125" fill="hold">
                                          <p:stCondLst>
                                            <p:cond delay="375"/>
                                          </p:stCondLst>
                                        </p:cTn>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left)">
                                      <p:cBhvr>
                                        <p:cTn id="2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5AF759AB-37D5-BA70-0B6F-9EFB333F4B70}"/>
              </a:ext>
            </a:extLst>
          </p:cNvPr>
          <p:cNvSpPr/>
          <p:nvPr/>
        </p:nvSpPr>
        <p:spPr>
          <a:xfrm>
            <a:off x="87365" y="330200"/>
            <a:ext cx="12010609" cy="6479516"/>
          </a:xfrm>
          <a:prstGeom prst="roundRect">
            <a:avLst>
              <a:gd name="adj" fmla="val 2333"/>
            </a:avLst>
          </a:prstGeom>
          <a:solidFill>
            <a:srgbClr val="FEF6DE"/>
          </a:solidFill>
          <a:ln w="76200">
            <a:solidFill>
              <a:srgbClr val="D69F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6B84482-2EA8-A6CF-01A9-B2437C9A7BB9}"/>
              </a:ext>
            </a:extLst>
          </p:cNvPr>
          <p:cNvSpPr txBox="1"/>
          <p:nvPr/>
        </p:nvSpPr>
        <p:spPr>
          <a:xfrm>
            <a:off x="193365" y="1138209"/>
            <a:ext cx="5373324" cy="5093702"/>
          </a:xfrm>
          <a:prstGeom prst="rect">
            <a:avLst/>
          </a:prstGeom>
          <a:noFill/>
        </p:spPr>
        <p:txBody>
          <a:bodyPr wrap="square">
            <a:spAutoFit/>
          </a:bodyPr>
          <a:lstStyle/>
          <a:p>
            <a:pPr>
              <a:spcBef>
                <a:spcPts val="600"/>
              </a:spcBef>
            </a:pPr>
            <a:r>
              <a:rPr lang="es-ES" sz="2000" b="1" dirty="0"/>
              <a:t>Zde </a:t>
            </a:r>
            <a:r>
              <a:rPr lang="cs-CZ" sz="2000" b="1" dirty="0"/>
              <a:t>se říká</a:t>
            </a:r>
            <a:r>
              <a:rPr lang="es-ES" sz="2000" b="1" dirty="0"/>
              <a:t>, že ti, kteří dosáhli vítězství nad zlem ve velké poslední krizi, budou zpívat píseň Moj</a:t>
            </a:r>
            <a:r>
              <a:rPr lang="cs-CZ" sz="2000" b="1" dirty="0"/>
              <a:t>-</a:t>
            </a:r>
            <a:r>
              <a:rPr lang="es-ES" sz="2000" b="1" dirty="0"/>
              <a:t>žíšovu a píseň </a:t>
            </a:r>
            <a:r>
              <a:rPr lang="es-ES" sz="2000" b="1" dirty="0" err="1"/>
              <a:t>Beránkovu</a:t>
            </a:r>
            <a:r>
              <a:rPr lang="es-ES" sz="2000" b="1" dirty="0"/>
              <a:t>.</a:t>
            </a:r>
          </a:p>
          <a:p>
            <a:pPr>
              <a:spcBef>
                <a:spcPts val="600"/>
              </a:spcBef>
            </a:pPr>
            <a:r>
              <a:rPr lang="es-ES" sz="2000" b="1" dirty="0"/>
              <a:t>Co tyto písně </a:t>
            </a:r>
            <a:r>
              <a:rPr lang="es-ES" sz="2000" b="1" dirty="0" err="1"/>
              <a:t>vyjadřují</a:t>
            </a:r>
            <a:r>
              <a:rPr lang="es-ES" sz="2000" b="1" dirty="0"/>
              <a:t>?</a:t>
            </a:r>
          </a:p>
          <a:p>
            <a:pPr>
              <a:spcBef>
                <a:spcPts val="600"/>
              </a:spcBef>
            </a:pPr>
            <a:r>
              <a:rPr lang="es-ES" sz="2000" b="1" dirty="0" err="1"/>
              <a:t>Mojžíšova</a:t>
            </a:r>
            <a:r>
              <a:rPr lang="es-ES" sz="2000" b="1" dirty="0"/>
              <a:t> píseň je chválou Bohu za vysvobození z tíživé moci nepřátel a za záchranu svého lidu před jistou </a:t>
            </a:r>
            <a:r>
              <a:rPr lang="es-ES" sz="2000" b="1" dirty="0" err="1"/>
              <a:t>smrtí</a:t>
            </a:r>
            <a:r>
              <a:rPr lang="es-ES" sz="2000" b="1" dirty="0"/>
              <a:t>.</a:t>
            </a:r>
          </a:p>
          <a:p>
            <a:pPr>
              <a:spcBef>
                <a:spcPts val="600"/>
              </a:spcBef>
            </a:pPr>
            <a:r>
              <a:rPr lang="es-ES" sz="2000" b="1" dirty="0" err="1"/>
              <a:t>Beránkova</a:t>
            </a:r>
            <a:r>
              <a:rPr lang="es-ES" sz="2000" b="1" dirty="0"/>
              <a:t> píseň je písní chvály a díkůvzdání Je</a:t>
            </a:r>
            <a:r>
              <a:rPr lang="cs-CZ" sz="2000" b="1" dirty="0"/>
              <a:t>-</a:t>
            </a:r>
            <a:r>
              <a:rPr lang="es-ES" sz="2000" b="1" dirty="0"/>
              <a:t>žíši za to, co pro nás udělal, aby nám dal </a:t>
            </a:r>
            <a:r>
              <a:rPr lang="es-ES" sz="2000" b="1" dirty="0" err="1"/>
              <a:t>spásu</a:t>
            </a:r>
            <a:r>
              <a:rPr lang="es-ES" sz="2000" b="1" dirty="0"/>
              <a:t>.</a:t>
            </a:r>
          </a:p>
          <a:p>
            <a:pPr>
              <a:spcBef>
                <a:spcPts val="600"/>
              </a:spcBef>
            </a:pPr>
            <a:r>
              <a:rPr lang="es-ES" sz="2000" b="1" dirty="0" err="1"/>
              <a:t>Vysvobození</a:t>
            </a:r>
            <a:r>
              <a:rPr lang="es-ES" sz="2000" b="1" dirty="0"/>
              <a:t> svatých učinil Kristus, Beránek Boží, a proto je hoden přijmout uctívání a být oslaven písní </a:t>
            </a:r>
            <a:r>
              <a:rPr lang="es-ES" sz="2000" b="1" dirty="0" err="1"/>
              <a:t>vysvobození</a:t>
            </a:r>
            <a:r>
              <a:rPr lang="es-ES" sz="2000" b="1" dirty="0"/>
              <a:t>.</a:t>
            </a:r>
          </a:p>
          <a:p>
            <a:pPr>
              <a:spcBef>
                <a:spcPts val="600"/>
              </a:spcBef>
            </a:pPr>
            <a:r>
              <a:rPr lang="es-ES" sz="2000" b="1" dirty="0" err="1"/>
              <a:t>Chválíme</a:t>
            </a:r>
            <a:r>
              <a:rPr lang="es-ES" sz="2000" b="1" dirty="0"/>
              <a:t> Boha a Ježíše Krista, že nás vysvobodili z hříchu a smrti a za všechno, co udělali, aby nám dali konečné </a:t>
            </a:r>
            <a:r>
              <a:rPr lang="es-ES" sz="2000" b="1" dirty="0" err="1"/>
              <a:t>vítězství</a:t>
            </a:r>
            <a:r>
              <a:rPr lang="es-ES" sz="2000" b="1" dirty="0"/>
              <a:t>.</a:t>
            </a:r>
          </a:p>
        </p:txBody>
      </p:sp>
      <p:sp>
        <p:nvSpPr>
          <p:cNvPr id="8" name="CuadroTexto 7">
            <a:extLst>
              <a:ext uri="{FF2B5EF4-FFF2-40B4-BE49-F238E27FC236}">
                <a16:creationId xmlns:a16="http://schemas.microsoft.com/office/drawing/2014/main" id="{1A7FAC97-9E6C-C45E-B7B8-E4E2B4147255}"/>
              </a:ext>
            </a:extLst>
          </p:cNvPr>
          <p:cNvSpPr txBox="1"/>
          <p:nvPr/>
        </p:nvSpPr>
        <p:spPr>
          <a:xfrm>
            <a:off x="627753" y="46192"/>
            <a:ext cx="10997205" cy="516945"/>
          </a:xfrm>
          <a:prstGeom prst="roundRect">
            <a:avLst/>
          </a:prstGeom>
          <a:gradFill>
            <a:gsLst>
              <a:gs pos="0">
                <a:srgbClr val="FFEDB9"/>
              </a:gs>
              <a:gs pos="50000">
                <a:srgbClr val="FFE28F"/>
              </a:gs>
              <a:gs pos="100000">
                <a:srgbClr val="FFD55D"/>
              </a:gs>
            </a:gsLst>
          </a:gradFill>
          <a:ln>
            <a:solidFill>
              <a:srgbClr val="926C0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spc="300" dirty="0">
                <a:ln w="6600">
                  <a:solidFill>
                    <a:srgbClr val="B48500"/>
                  </a:solidFill>
                  <a:prstDash val="solid"/>
                </a:ln>
                <a:solidFill>
                  <a:srgbClr val="FFFFFF"/>
                </a:solidFill>
                <a:effectLst>
                  <a:outerShdw dist="38100" dir="2700000" algn="tl" rotWithShape="0">
                    <a:srgbClr val="926C00"/>
                  </a:outerShdw>
                </a:effectLst>
              </a:rPr>
              <a:t>PÍSEŇ MOJŽÍŠOVA A BERÁNK</a:t>
            </a:r>
            <a:r>
              <a:rPr lang="cs-CZ" sz="2800" b="1" spc="300" dirty="0">
                <a:ln w="6600">
                  <a:solidFill>
                    <a:srgbClr val="B48500"/>
                  </a:solidFill>
                  <a:prstDash val="solid"/>
                </a:ln>
                <a:solidFill>
                  <a:srgbClr val="FFFFFF"/>
                </a:solidFill>
                <a:effectLst>
                  <a:outerShdw dist="38100" dir="2700000" algn="tl" rotWithShape="0">
                    <a:srgbClr val="926C00"/>
                  </a:outerShdw>
                </a:effectLst>
              </a:rPr>
              <a:t>OV</a:t>
            </a:r>
            <a:r>
              <a:rPr lang="es-ES" sz="2800" b="1" spc="300" dirty="0">
                <a:ln w="6600">
                  <a:solidFill>
                    <a:srgbClr val="B48500"/>
                  </a:solidFill>
                  <a:prstDash val="solid"/>
                </a:ln>
                <a:solidFill>
                  <a:srgbClr val="FFFFFF"/>
                </a:solidFill>
                <a:effectLst>
                  <a:outerShdw dist="38100" dir="2700000" algn="tl" rotWithShape="0">
                    <a:srgbClr val="926C00"/>
                  </a:outerShdw>
                </a:effectLst>
              </a:rPr>
              <a:t>A (Zjevení 15</a:t>
            </a:r>
            <a:r>
              <a:rPr lang="cs-CZ" sz="2800" b="1" spc="300" dirty="0">
                <a:ln w="6600">
                  <a:solidFill>
                    <a:srgbClr val="B48500"/>
                  </a:solidFill>
                  <a:prstDash val="solid"/>
                </a:ln>
                <a:solidFill>
                  <a:srgbClr val="FFFFFF"/>
                </a:solidFill>
                <a:effectLst>
                  <a:outerShdw dist="38100" dir="2700000" algn="tl" rotWithShape="0">
                    <a:srgbClr val="926C00"/>
                  </a:outerShdw>
                </a:effectLst>
              </a:rPr>
              <a:t>,</a:t>
            </a:r>
            <a:r>
              <a:rPr lang="es-ES" sz="2800" b="1" spc="300" dirty="0">
                <a:ln w="6600">
                  <a:solidFill>
                    <a:srgbClr val="B48500"/>
                  </a:solidFill>
                  <a:prstDash val="solid"/>
                </a:ln>
                <a:solidFill>
                  <a:srgbClr val="FFFFFF"/>
                </a:solidFill>
                <a:effectLst>
                  <a:outerShdw dist="38100" dir="2700000" algn="tl" rotWithShape="0">
                    <a:srgbClr val="926C00"/>
                  </a:outerShdw>
                </a:effectLst>
              </a:rPr>
              <a:t>2-3)</a:t>
            </a:r>
            <a:endParaRPr lang="es-ES" sz="2600" b="1" spc="300" dirty="0">
              <a:ln w="6600">
                <a:solidFill>
                  <a:srgbClr val="B48500"/>
                </a:solidFill>
                <a:prstDash val="solid"/>
              </a:ln>
              <a:solidFill>
                <a:srgbClr val="FFFFFF"/>
              </a:solidFill>
              <a:effectLst>
                <a:outerShdw dist="38100" dir="2700000" algn="tl" rotWithShape="0">
                  <a:srgbClr val="926C00"/>
                </a:outerShdw>
              </a:effectLst>
            </a:endParaRPr>
          </a:p>
        </p:txBody>
      </p:sp>
      <p:pic>
        <p:nvPicPr>
          <p:cNvPr id="10" name="Imagen 9" descr="Imagen que contiene Icono&#10;&#10;Descripción generada automáticamente">
            <a:extLst>
              <a:ext uri="{FF2B5EF4-FFF2-40B4-BE49-F238E27FC236}">
                <a16:creationId xmlns:a16="http://schemas.microsoft.com/office/drawing/2014/main" id="{817188E4-B477-6778-72A8-4563F9346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72" y="63605"/>
            <a:ext cx="496800" cy="496800"/>
          </a:xfrm>
          <a:prstGeom prst="rect">
            <a:avLst/>
          </a:prstGeom>
        </p:spPr>
      </p:pic>
      <p:pic>
        <p:nvPicPr>
          <p:cNvPr id="7" name="Imagen 6" descr="Un dibujo de una persona&#10;&#10;Descripción generada automáticamente con confianza media">
            <a:extLst>
              <a:ext uri="{FF2B5EF4-FFF2-40B4-BE49-F238E27FC236}">
                <a16:creationId xmlns:a16="http://schemas.microsoft.com/office/drawing/2014/main" id="{2C362E22-E87A-F4F4-C528-181425F97E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183" y="4819662"/>
            <a:ext cx="2565171" cy="172673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descr="Imagen que contiene persona, interior, hombre, mujer&#10;&#10;Descripción generada automáticamente">
            <a:extLst>
              <a:ext uri="{FF2B5EF4-FFF2-40B4-BE49-F238E27FC236}">
                <a16:creationId xmlns:a16="http://schemas.microsoft.com/office/drawing/2014/main" id="{A64053D1-D97A-BBD7-7558-816E0E644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059" y="941831"/>
            <a:ext cx="4986223" cy="3499137"/>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n 16" descr="Imagen de la pantalla de un video juego&#10;&#10;Descripción generada automáticamente con confianza baja">
            <a:extLst>
              <a:ext uri="{FF2B5EF4-FFF2-40B4-BE49-F238E27FC236}">
                <a16:creationId xmlns:a16="http://schemas.microsoft.com/office/drawing/2014/main" id="{69A65E66-6DAF-3691-5774-60D93A2DAA31}"/>
              </a:ext>
            </a:extLst>
          </p:cNvPr>
          <p:cNvPicPr>
            <a:picLocks noChangeAspect="1"/>
          </p:cNvPicPr>
          <p:nvPr/>
        </p:nvPicPr>
        <p:blipFill rotWithShape="1">
          <a:blip r:embed="rId5">
            <a:extLst>
              <a:ext uri="{28A0092B-C50C-407E-A947-70E740481C1C}">
                <a14:useLocalDpi xmlns:a14="http://schemas.microsoft.com/office/drawing/2010/main" val="0"/>
              </a:ext>
            </a:extLst>
          </a:blip>
          <a:srcRect l="669" t="2809" r="1023" b="3423"/>
          <a:stretch/>
        </p:blipFill>
        <p:spPr>
          <a:xfrm>
            <a:off x="8546342" y="4707563"/>
            <a:ext cx="3169766" cy="173862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4634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Effect transition="in" filter="wipe(left)">
                                      <p:cBhvr>
                                        <p:cTn id="47" dur="500"/>
                                        <p:tgtEl>
                                          <p:spTgt spid="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5" dur="1000" fill="hold"/>
                                        <p:tgtEl>
                                          <p:spTgt spid="17"/>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7"/>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wipe(left)">
                                      <p:cBhvr>
                                        <p:cTn id="6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Un dibujo de una persona&#10;&#10;Descripción generada automáticamente con confianza media">
            <a:extLst>
              <a:ext uri="{FF2B5EF4-FFF2-40B4-BE49-F238E27FC236}">
                <a16:creationId xmlns:a16="http://schemas.microsoft.com/office/drawing/2014/main" id="{02D09104-69F1-95C4-1FFD-5CF94F2C2C1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b="10687"/>
          <a:stretch/>
        </p:blipFill>
        <p:spPr>
          <a:xfrm>
            <a:off x="-4064" y="-1"/>
            <a:ext cx="12196064" cy="6858001"/>
          </a:xfrm>
          <a:prstGeom prst="rect">
            <a:avLst/>
          </a:prstGeom>
        </p:spPr>
      </p:pic>
      <p:pic>
        <p:nvPicPr>
          <p:cNvPr id="4" name="Imagen 3" descr="Dibujo animado de una persona&#10;&#10;Descripción generada automáticamente con confianza media">
            <a:extLst>
              <a:ext uri="{FF2B5EF4-FFF2-40B4-BE49-F238E27FC236}">
                <a16:creationId xmlns:a16="http://schemas.microsoft.com/office/drawing/2014/main" id="{AD37FF38-0A30-FD03-1D8D-7D3D9DFFD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40" y="2865120"/>
            <a:ext cx="6502400" cy="3901440"/>
          </a:xfrm>
          <a:prstGeom prst="snip2DiagRect">
            <a:avLst>
              <a:gd name="adj1" fmla="val 21094"/>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Imagen 5" descr="Una mujer con un micrófono en la boca&#10;&#10;Descripción generada automáticamente con confianza baja">
            <a:extLst>
              <a:ext uri="{FF2B5EF4-FFF2-40B4-BE49-F238E27FC236}">
                <a16:creationId xmlns:a16="http://schemas.microsoft.com/office/drawing/2014/main" id="{4805EC49-0BEB-40B4-3996-9CA3E61E09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201052" y="91440"/>
            <a:ext cx="2879188" cy="2651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28F91E87-B9BD-D636-0B56-7DF34D237995}"/>
              </a:ext>
            </a:extLst>
          </p:cNvPr>
          <p:cNvPicPr>
            <a:picLocks noChangeAspect="1"/>
          </p:cNvPicPr>
          <p:nvPr/>
        </p:nvPicPr>
        <p:blipFill rotWithShape="1">
          <a:blip r:embed="rId6"/>
          <a:srcRect l="14628" r="8814"/>
          <a:stretch/>
        </p:blipFill>
        <p:spPr>
          <a:xfrm>
            <a:off x="5577840" y="91440"/>
            <a:ext cx="3460652" cy="26517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8CB61A8B-E90C-2766-9B29-66462F5F268B}"/>
              </a:ext>
            </a:extLst>
          </p:cNvPr>
          <p:cNvSpPr txBox="1"/>
          <p:nvPr/>
        </p:nvSpPr>
        <p:spPr>
          <a:xfrm>
            <a:off x="213360" y="228122"/>
            <a:ext cx="5252720" cy="6370975"/>
          </a:xfrm>
          <a:prstGeom prst="rect">
            <a:avLst/>
          </a:prstGeom>
          <a:noFill/>
        </p:spPr>
        <p:txBody>
          <a:bodyPr wrap="square">
            <a:spAutoFit/>
          </a:bodyPr>
          <a:lstStyle/>
          <a:p>
            <a:pPr>
              <a:spcBef>
                <a:spcPts val="600"/>
              </a:spcBef>
            </a:pPr>
            <a:r>
              <a:rPr lang="es-ES" sz="2000" b="1" dirty="0"/>
              <a:t>Tyto postavy </a:t>
            </a:r>
            <a:r>
              <a:rPr lang="cs-CZ" sz="2000" b="1" dirty="0"/>
              <a:t>P</a:t>
            </a:r>
            <a:r>
              <a:rPr lang="es-ES" sz="2000" b="1" dirty="0"/>
              <a:t>ísm</a:t>
            </a:r>
            <a:r>
              <a:rPr lang="cs-CZ" sz="2000" b="1" dirty="0"/>
              <a:t>a</a:t>
            </a:r>
            <a:r>
              <a:rPr lang="es-ES" sz="2000" b="1" dirty="0"/>
              <a:t> se povznesly nad okolnosti tím, že zpívaly tyto krásné písně. Přejeme si, aby každý z nás ve svém každodenním životě uchovával píseň ve svém </a:t>
            </a:r>
            <a:r>
              <a:rPr lang="es-ES" sz="2000" b="1" dirty="0" err="1"/>
              <a:t>srdci</a:t>
            </a:r>
            <a:r>
              <a:rPr lang="es-ES" sz="2000" b="1" dirty="0"/>
              <a:t>.</a:t>
            </a:r>
          </a:p>
          <a:p>
            <a:pPr>
              <a:spcBef>
                <a:spcPts val="600"/>
              </a:spcBef>
            </a:pPr>
            <a:r>
              <a:rPr lang="es-ES" sz="2000" b="1" dirty="0" err="1"/>
              <a:t>Píseň</a:t>
            </a:r>
            <a:r>
              <a:rPr lang="es-ES" sz="2000" b="1" dirty="0"/>
              <a:t>, která nás pozvedá do Boží přítomnosti, umožňuje nám kontemplovat Ho ve velkoleposti Jeho moci a dává nám sílu čelit každé bitvě a dosáhnout vítězství pro slávu a čest jeho drahocenného </a:t>
            </a:r>
            <a:r>
              <a:rPr lang="es-ES" sz="2000" b="1" dirty="0" err="1"/>
              <a:t>jména</a:t>
            </a:r>
            <a:r>
              <a:rPr lang="es-ES" sz="2000" b="1" dirty="0"/>
              <a:t>.</a:t>
            </a:r>
          </a:p>
          <a:p>
            <a:pPr>
              <a:spcBef>
                <a:spcPts val="600"/>
              </a:spcBef>
            </a:pPr>
            <a:r>
              <a:rPr lang="es-ES" sz="2000" b="1" dirty="0" err="1"/>
              <a:t>Když</a:t>
            </a:r>
            <a:r>
              <a:rPr lang="es-ES" sz="2000" b="1" dirty="0"/>
              <a:t> nás náš Vykupitel povede na práh nekonečna, zaplavený Boží slávou, budeme schopni porozumět tématům chvály a díkůvzdání nebeského chóru obklopujícího trůn, a až se ozvěna písně andělů probudí v našich pozemských domovech, srdce budou blíže nebeskému chóru. Společenství s nebem začíná na zemi. </a:t>
            </a:r>
            <a:r>
              <a:rPr lang="cs-CZ" sz="2000" b="1" dirty="0"/>
              <a:t>V tom </a:t>
            </a:r>
            <a:r>
              <a:rPr lang="cs-CZ" sz="2000" b="1" dirty="0" err="1"/>
              <a:t>zkví</a:t>
            </a:r>
            <a:r>
              <a:rPr lang="es-ES" sz="2000" b="1" dirty="0"/>
              <a:t> klíč k jeho chvále."</a:t>
            </a:r>
            <a:br>
              <a:rPr lang="es-ES" sz="2000" b="1" dirty="0"/>
            </a:br>
            <a:r>
              <a:rPr lang="es-ES" sz="2000" b="1" dirty="0"/>
              <a:t>(V</a:t>
            </a:r>
            <a:r>
              <a:rPr lang="cs-CZ" sz="2000" b="1" dirty="0" err="1"/>
              <a:t>ýchova</a:t>
            </a:r>
            <a:r>
              <a:rPr lang="es-ES" sz="2000" b="1" dirty="0"/>
              <a:t>, str</a:t>
            </a:r>
            <a:r>
              <a:rPr lang="cs-CZ" sz="2000" b="1" dirty="0" err="1"/>
              <a:t>ana</a:t>
            </a:r>
            <a:r>
              <a:rPr lang="es-ES" sz="2000" b="1" dirty="0"/>
              <a:t> 153)</a:t>
            </a:r>
            <a:endParaRPr lang="cs-CZ" sz="2000" b="1" dirty="0"/>
          </a:p>
          <a:p>
            <a:pPr>
              <a:spcBef>
                <a:spcPts val="600"/>
              </a:spcBef>
            </a:pPr>
            <a:endParaRPr lang="cs-CZ" sz="800" b="1" dirty="0"/>
          </a:p>
          <a:p>
            <a:pPr>
              <a:spcBef>
                <a:spcPts val="600"/>
              </a:spcBef>
            </a:pPr>
            <a:r>
              <a:rPr lang="cs-CZ" sz="2000" b="1" dirty="0"/>
              <a:t>         (Neoficiální překlad – Ivo Kapec)</a:t>
            </a:r>
            <a:endParaRPr lang="es-ES" sz="2000" b="1" dirty="0"/>
          </a:p>
        </p:txBody>
      </p:sp>
    </p:spTree>
    <p:extLst>
      <p:ext uri="{BB962C8B-B14F-4D97-AF65-F5344CB8AC3E}">
        <p14:creationId xmlns:p14="http://schemas.microsoft.com/office/powerpoint/2010/main" val="1581353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Vertical)">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left)">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left)">
                                      <p:cBhvr>
                                        <p:cTn id="29" dur="500"/>
                                        <p:tgtEl>
                                          <p:spTgt spid="3">
                                            <p:txEl>
                                              <p:pRg st="2" end="2"/>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42D919-F532-9312-EF3B-1A652810E573}"/>
              </a:ext>
            </a:extLst>
          </p:cNvPr>
          <p:cNvPicPr>
            <a:picLocks noChangeAspect="1"/>
          </p:cNvPicPr>
          <p:nvPr/>
        </p:nvPicPr>
        <p:blipFill>
          <a:blip r:embed="rId3"/>
          <a:stretch>
            <a:fillRect/>
          </a:stretch>
        </p:blipFill>
        <p:spPr>
          <a:xfrm>
            <a:off x="55195" y="77722"/>
            <a:ext cx="12095512" cy="6681498"/>
          </a:xfrm>
          <a:prstGeom prst="rect">
            <a:avLst/>
          </a:prstGeom>
        </p:spPr>
      </p:pic>
      <p:sp>
        <p:nvSpPr>
          <p:cNvPr id="11" name="CuadroTexto 10">
            <a:extLst>
              <a:ext uri="{FF2B5EF4-FFF2-40B4-BE49-F238E27FC236}">
                <a16:creationId xmlns:a16="http://schemas.microsoft.com/office/drawing/2014/main" id="{F8875EFF-BE11-58F7-D0CE-843CFFD4A74E}"/>
              </a:ext>
            </a:extLst>
          </p:cNvPr>
          <p:cNvSpPr txBox="1"/>
          <p:nvPr/>
        </p:nvSpPr>
        <p:spPr>
          <a:xfrm>
            <a:off x="852070"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PÍSEŇ MOJŽÍŠOVA (</a:t>
            </a:r>
            <a:r>
              <a:rPr lang="cs-CZ" sz="2800" b="1" dirty="0">
                <a:ln w="6600">
                  <a:solidFill>
                    <a:srgbClr val="1F6BA9"/>
                  </a:solidFill>
                  <a:prstDash val="solid"/>
                </a:ln>
                <a:solidFill>
                  <a:srgbClr val="FFFFFF"/>
                </a:solidFill>
                <a:effectLst>
                  <a:outerShdw dist="38100" dir="2700000" algn="tl" rotWithShape="0">
                    <a:srgbClr val="1D629B"/>
                  </a:outerShdw>
                </a:effectLst>
              </a:rPr>
              <a:t>2. Mojžíšova</a:t>
            </a:r>
            <a:r>
              <a:rPr lang="es-ES" sz="2800" b="1" dirty="0">
                <a:ln w="6600">
                  <a:solidFill>
                    <a:srgbClr val="1F6BA9"/>
                  </a:solidFill>
                  <a:prstDash val="solid"/>
                </a:ln>
                <a:solidFill>
                  <a:srgbClr val="FFFFFF"/>
                </a:solidFill>
                <a:effectLst>
                  <a:outerShdw dist="38100" dir="2700000" algn="tl" rotWithShape="0">
                    <a:srgbClr val="1D629B"/>
                  </a:outerShdw>
                </a:effectLst>
              </a:rPr>
              <a:t> 15)</a:t>
            </a:r>
            <a:endParaRPr lang="es-ES" sz="2600" b="1" dirty="0">
              <a:ln w="6600">
                <a:solidFill>
                  <a:srgbClr val="1F6BA9"/>
                </a:solidFill>
                <a:prstDash val="solid"/>
              </a:ln>
              <a:solidFill>
                <a:srgbClr val="FFFFFF"/>
              </a:solidFill>
              <a:effectLst>
                <a:outerShdw dist="38100" dir="2700000" algn="tl" rotWithShape="0">
                  <a:srgbClr val="1D629B"/>
                </a:outerShdw>
              </a:effectLst>
            </a:endParaRPr>
          </a:p>
        </p:txBody>
      </p:sp>
      <p:sp>
        <p:nvSpPr>
          <p:cNvPr id="3" name="CuadroTexto 2">
            <a:extLst>
              <a:ext uri="{FF2B5EF4-FFF2-40B4-BE49-F238E27FC236}">
                <a16:creationId xmlns:a16="http://schemas.microsoft.com/office/drawing/2014/main" id="{438605D0-9E92-8FA5-E19E-FEE407FE0FA6}"/>
              </a:ext>
            </a:extLst>
          </p:cNvPr>
          <p:cNvSpPr txBox="1"/>
          <p:nvPr/>
        </p:nvSpPr>
        <p:spPr>
          <a:xfrm>
            <a:off x="237056" y="717823"/>
            <a:ext cx="7183077" cy="3477875"/>
          </a:xfrm>
          <a:prstGeom prst="rect">
            <a:avLst/>
          </a:prstGeom>
          <a:noFill/>
        </p:spPr>
        <p:txBody>
          <a:bodyPr wrap="square">
            <a:spAutoFit/>
          </a:bodyPr>
          <a:lstStyle/>
          <a:p>
            <a:r>
              <a:rPr lang="cs-CZ" sz="2000" b="1" dirty="0"/>
              <a:t>Z lidského pohledu</a:t>
            </a:r>
            <a:r>
              <a:rPr lang="es-ES" sz="2000" b="1" dirty="0"/>
              <a:t> se situace izraelského lidu zdála zoufalá. Egyp</a:t>
            </a:r>
            <a:r>
              <a:rPr lang="cs-CZ" sz="2000" b="1" dirty="0"/>
              <a:t>-</a:t>
            </a:r>
            <a:r>
              <a:rPr lang="es-ES" sz="2000" b="1" dirty="0"/>
              <a:t>ťané je pronásledovali a oni </a:t>
            </a:r>
            <a:r>
              <a:rPr lang="cs-CZ" sz="2000" b="1" dirty="0"/>
              <a:t>ne</a:t>
            </a:r>
            <a:r>
              <a:rPr lang="es-ES" sz="2000" b="1" dirty="0"/>
              <a:t>byli ozbrojení an</a:t>
            </a:r>
            <a:r>
              <a:rPr lang="cs-CZ" sz="2000" b="1" dirty="0"/>
              <a:t>i </a:t>
            </a:r>
            <a:r>
              <a:rPr lang="es-ES" sz="2000" b="1" dirty="0"/>
              <a:t>připravení k boji. Kromě toho byli </a:t>
            </a:r>
            <a:r>
              <a:rPr lang="cs-CZ" sz="2000" b="1" dirty="0"/>
              <a:t>z</a:t>
            </a:r>
            <a:r>
              <a:rPr lang="es-ES" sz="2000" b="1" dirty="0"/>
              <a:t> východ</a:t>
            </a:r>
            <a:r>
              <a:rPr lang="cs-CZ" sz="2000" b="1" dirty="0"/>
              <a:t>u</a:t>
            </a:r>
            <a:r>
              <a:rPr lang="es-ES" sz="2000" b="1" dirty="0"/>
              <a:t> obklopeni mořem, </a:t>
            </a:r>
            <a:r>
              <a:rPr lang="cs-CZ" sz="2000" b="1" dirty="0"/>
              <a:t>z</a:t>
            </a:r>
            <a:r>
              <a:rPr lang="es-ES" sz="2000" b="1" dirty="0"/>
              <a:t> jihu drsn</a:t>
            </a:r>
            <a:r>
              <a:rPr lang="cs-CZ" sz="2000" b="1" dirty="0"/>
              <a:t>ou hor</a:t>
            </a:r>
            <a:r>
              <a:rPr lang="es-ES" sz="2000" b="1" dirty="0"/>
              <a:t>ou horou, na západě hornatými pouštěmi a </a:t>
            </a:r>
            <a:r>
              <a:rPr lang="cs-CZ" sz="2000" b="1" dirty="0"/>
              <a:t>ze</a:t>
            </a:r>
            <a:r>
              <a:rPr lang="es-ES" sz="2000" b="1" dirty="0"/>
              <a:t> severu</a:t>
            </a:r>
            <a:r>
              <a:rPr lang="cs-CZ" sz="2000" b="1" dirty="0"/>
              <a:t> je</a:t>
            </a:r>
            <a:r>
              <a:rPr lang="es-ES" sz="2000" b="1" dirty="0"/>
              <a:t> pronásledo</a:t>
            </a:r>
            <a:r>
              <a:rPr lang="cs-CZ" sz="2000" b="1" dirty="0"/>
              <a:t>-</a:t>
            </a:r>
            <a:r>
              <a:rPr lang="es-ES" sz="2000" b="1" dirty="0"/>
              <a:t>vatel</a:t>
            </a:r>
            <a:r>
              <a:rPr lang="cs-CZ" sz="2000" b="1" dirty="0"/>
              <a:t>o e</a:t>
            </a:r>
            <a:r>
              <a:rPr lang="es-ES" sz="2000" b="1" dirty="0"/>
              <a:t>gyp</a:t>
            </a:r>
            <a:r>
              <a:rPr lang="cs-CZ" sz="2000" b="1" dirty="0" err="1"/>
              <a:t>tské</a:t>
            </a:r>
            <a:r>
              <a:rPr lang="cs-CZ" sz="2000" b="1" dirty="0"/>
              <a:t> vojsko</a:t>
            </a:r>
            <a:r>
              <a:rPr lang="es-ES" sz="2000" b="1" dirty="0"/>
              <a:t>. Sečteno a podtrženo, je</a:t>
            </a:r>
            <a:r>
              <a:rPr lang="cs-CZ" sz="2000" b="1" dirty="0" err="1"/>
              <a:t>jic</a:t>
            </a:r>
            <a:r>
              <a:rPr lang="es-ES" sz="2000" b="1" dirty="0"/>
              <a:t>h útěk byl </a:t>
            </a:r>
            <a:r>
              <a:rPr lang="es-ES" sz="2000" b="1" dirty="0" err="1"/>
              <a:t>nemožný</a:t>
            </a:r>
            <a:r>
              <a:rPr lang="es-ES" sz="2000" b="1" dirty="0"/>
              <a:t>.</a:t>
            </a:r>
          </a:p>
          <a:p>
            <a:r>
              <a:rPr lang="es-ES" sz="2000" b="1" dirty="0" err="1"/>
              <a:t>Bůh</a:t>
            </a:r>
            <a:r>
              <a:rPr lang="es-ES" sz="2000" b="1" dirty="0"/>
              <a:t> jim přikázal, aby </a:t>
            </a:r>
            <a:r>
              <a:rPr lang="cs-CZ" sz="2000" b="1" dirty="0"/>
              <a:t>pokračovali </a:t>
            </a:r>
            <a:r>
              <a:rPr lang="es-ES" sz="2000" b="1" dirty="0"/>
              <a:t>vpřed k moři. </a:t>
            </a:r>
            <a:r>
              <a:rPr lang="cs-CZ" sz="2000" b="1" dirty="0"/>
              <a:t>Došli k </a:t>
            </a:r>
            <a:r>
              <a:rPr lang="cs-CZ" sz="2000" b="1" dirty="0" err="1"/>
              <a:t>mořo</a:t>
            </a:r>
            <a:r>
              <a:rPr lang="cs-CZ" sz="2000" b="1" dirty="0"/>
              <a:t>, to</a:t>
            </a:r>
            <a:r>
              <a:rPr lang="es-ES" sz="2000" b="1" dirty="0"/>
              <a:t> se rozdělilo na dvě části a oni </a:t>
            </a:r>
            <a:r>
              <a:rPr lang="cs-CZ" sz="2000" b="1" dirty="0"/>
              <a:t>přešli</a:t>
            </a:r>
            <a:r>
              <a:rPr lang="es-ES" sz="2000" b="1" dirty="0"/>
              <a:t>. Egypťané je následovali, moře se před nimi uzavřelo a pohřbi</a:t>
            </a:r>
            <a:r>
              <a:rPr lang="cs-CZ" sz="2000" b="1" dirty="0" err="1"/>
              <a:t>lo</a:t>
            </a:r>
            <a:r>
              <a:rPr lang="cs-CZ" sz="2000" b="1" dirty="0"/>
              <a:t> je</a:t>
            </a:r>
            <a:r>
              <a:rPr lang="es-ES" sz="2000" b="1" dirty="0"/>
              <a:t> (</a:t>
            </a:r>
            <a:r>
              <a:rPr lang="cs-CZ" sz="2000" b="1" dirty="0"/>
              <a:t>2. Mojžíšova</a:t>
            </a:r>
            <a:r>
              <a:rPr lang="es-ES" sz="2000" b="1" dirty="0"/>
              <a:t> 14).</a:t>
            </a:r>
          </a:p>
          <a:p>
            <a:r>
              <a:rPr lang="cs-CZ" sz="2000" b="1" dirty="0"/>
              <a:t>Patnáctá kapitola je písní</a:t>
            </a:r>
            <a:r>
              <a:rPr lang="es-ES" sz="2000" b="1" dirty="0"/>
              <a:t>, kterou zpívali poté, co </a:t>
            </a:r>
            <a:r>
              <a:rPr lang="cs-CZ" sz="2000" b="1" dirty="0"/>
              <a:t>je</a:t>
            </a:r>
            <a:r>
              <a:rPr lang="es-ES" sz="2000" b="1" dirty="0"/>
              <a:t> B</a:t>
            </a:r>
            <a:r>
              <a:rPr lang="cs-CZ" sz="2000" b="1" dirty="0"/>
              <a:t>ů</a:t>
            </a:r>
            <a:r>
              <a:rPr lang="es-ES" sz="2000" b="1" dirty="0"/>
              <a:t>h</a:t>
            </a:r>
            <a:r>
              <a:rPr lang="cs-CZ" sz="2000" b="1" dirty="0"/>
              <a:t> zachránil.</a:t>
            </a:r>
            <a:r>
              <a:rPr lang="es-ES" sz="2000" b="1" dirty="0"/>
              <a:t> vysvobozeni z jisté smrti z rukou </a:t>
            </a:r>
            <a:r>
              <a:rPr lang="es-ES" sz="2000" b="1" dirty="0" err="1"/>
              <a:t>Egypťanů</a:t>
            </a:r>
            <a:r>
              <a:rPr lang="es-ES" sz="2000" b="1" dirty="0"/>
              <a:t>.</a:t>
            </a:r>
          </a:p>
        </p:txBody>
      </p:sp>
      <p:pic>
        <p:nvPicPr>
          <p:cNvPr id="4" name="Imagen 3" descr="Icono&#10;&#10;Descripción generada automáticamente con confianza media">
            <a:extLst>
              <a:ext uri="{FF2B5EF4-FFF2-40B4-BE49-F238E27FC236}">
                <a16:creationId xmlns:a16="http://schemas.microsoft.com/office/drawing/2014/main" id="{B7B3FA9D-3617-EA16-7A0E-0717E02A9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55" y="79733"/>
            <a:ext cx="497084" cy="497084"/>
          </a:xfrm>
          <a:prstGeom prst="rect">
            <a:avLst/>
          </a:prstGeom>
          <a:effectLst>
            <a:outerShdw blurRad="50800" dist="38100" dir="2700000" algn="tl" rotWithShape="0">
              <a:prstClr val="black">
                <a:alpha val="40000"/>
              </a:prstClr>
            </a:outerShdw>
          </a:effectLst>
        </p:spPr>
      </p:pic>
      <p:pic>
        <p:nvPicPr>
          <p:cNvPr id="5" name="Imagen 4" descr="Carrusel con caballos con unas personas en una playa&#10;&#10;Descripción generada automáticamente con confianza media">
            <a:extLst>
              <a:ext uri="{FF2B5EF4-FFF2-40B4-BE49-F238E27FC236}">
                <a16:creationId xmlns:a16="http://schemas.microsoft.com/office/drawing/2014/main" id="{BB7C752F-F361-334D-4441-78CB1C5ADBE5}"/>
              </a:ext>
            </a:extLst>
          </p:cNvPr>
          <p:cNvPicPr>
            <a:picLocks noChangeAspect="1"/>
          </p:cNvPicPr>
          <p:nvPr/>
        </p:nvPicPr>
        <p:blipFill rotWithShape="1">
          <a:blip r:embed="rId5">
            <a:extLst>
              <a:ext uri="{28A0092B-C50C-407E-A947-70E740481C1C}">
                <a14:useLocalDpi xmlns:a14="http://schemas.microsoft.com/office/drawing/2010/main" val="0"/>
              </a:ext>
            </a:extLst>
          </a:blip>
          <a:srcRect l="5971"/>
          <a:stretch/>
        </p:blipFill>
        <p:spPr>
          <a:xfrm>
            <a:off x="321311" y="4430756"/>
            <a:ext cx="3822241" cy="2093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0" name="Imagen 9" descr="Imagen que contiene persona, grupo, hombre, frente&#10;&#10;Descripción generada automáticamente">
            <a:extLst>
              <a:ext uri="{FF2B5EF4-FFF2-40B4-BE49-F238E27FC236}">
                <a16:creationId xmlns:a16="http://schemas.microsoft.com/office/drawing/2014/main" id="{1F922C17-F71F-3112-D0DD-6D42B6AEC8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9661" y="4419600"/>
            <a:ext cx="2423338" cy="21045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4" name="Imagen 13" descr="Un grupo de personas junto a un caballo&#10;&#10;Descripción generada automáticamente con confianza media">
            <a:extLst>
              <a:ext uri="{FF2B5EF4-FFF2-40B4-BE49-F238E27FC236}">
                <a16:creationId xmlns:a16="http://schemas.microsoft.com/office/drawing/2014/main" id="{65192DD8-BFED-562A-8B73-DB219387D506}"/>
              </a:ext>
            </a:extLst>
          </p:cNvPr>
          <p:cNvPicPr>
            <a:picLocks noChangeAspect="1"/>
          </p:cNvPicPr>
          <p:nvPr/>
        </p:nvPicPr>
        <p:blipFill rotWithShape="1">
          <a:blip r:embed="rId7">
            <a:extLst>
              <a:ext uri="{28A0092B-C50C-407E-A947-70E740481C1C}">
                <a14:useLocalDpi xmlns:a14="http://schemas.microsoft.com/office/drawing/2010/main" val="0"/>
              </a:ext>
            </a:extLst>
          </a:blip>
          <a:srcRect l="22387" r="17381"/>
          <a:stretch/>
        </p:blipFill>
        <p:spPr>
          <a:xfrm>
            <a:off x="7589264" y="375484"/>
            <a:ext cx="4365680" cy="35153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pic>
        <p:nvPicPr>
          <p:cNvPr id="16" name="Imagen 15" descr="Imagen de la pantalla de un videojuego&#10;&#10;Descripción generada automáticamente con confianza baja">
            <a:extLst>
              <a:ext uri="{FF2B5EF4-FFF2-40B4-BE49-F238E27FC236}">
                <a16:creationId xmlns:a16="http://schemas.microsoft.com/office/drawing/2014/main" id="{AD6A99C9-F6E9-3D86-D9FE-8F63F19ADF51}"/>
              </a:ext>
            </a:extLst>
          </p:cNvPr>
          <p:cNvPicPr>
            <a:picLocks noChangeAspect="1"/>
          </p:cNvPicPr>
          <p:nvPr/>
        </p:nvPicPr>
        <p:blipFill rotWithShape="1">
          <a:blip r:embed="rId8">
            <a:extLst>
              <a:ext uri="{28A0092B-C50C-407E-A947-70E740481C1C}">
                <a14:useLocalDpi xmlns:a14="http://schemas.microsoft.com/office/drawing/2010/main" val="0"/>
              </a:ext>
            </a:extLst>
          </a:blip>
          <a:srcRect t="14441" r="5824"/>
          <a:stretch/>
        </p:blipFill>
        <p:spPr>
          <a:xfrm>
            <a:off x="7388886" y="4224909"/>
            <a:ext cx="4516157" cy="23099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209550" h="63500" prst="artDeco"/>
            <a:extrusionClr>
              <a:srgbClr val="000000"/>
            </a:extrusionClr>
          </a:sp3d>
        </p:spPr>
      </p:pic>
    </p:spTree>
    <p:extLst>
      <p:ext uri="{BB962C8B-B14F-4D97-AF65-F5344CB8AC3E}">
        <p14:creationId xmlns:p14="http://schemas.microsoft.com/office/powerpoint/2010/main" val="379765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4"/>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6.25E-7 -4.07407E-6 L 6.25E-7 -0.07222 " pathEditMode="relative" rAng="0" ptsTypes="AA">
                                      <p:cBhvr>
                                        <p:cTn id="8" dur="250" accel="50000" decel="50000" autoRev="1" fill="hold">
                                          <p:stCondLst>
                                            <p:cond delay="0"/>
                                          </p:stCondLst>
                                        </p:cTn>
                                        <p:tgtEl>
                                          <p:spTgt spid="11"/>
                                        </p:tgtEl>
                                        <p:attrNameLst>
                                          <p:attrName>ppt_x</p:attrName>
                                          <p:attrName>ppt_y</p:attrName>
                                        </p:attrNameLst>
                                      </p:cBhvr>
                                      <p:rCtr x="0" y="-3611"/>
                                    </p:animMotion>
                                    <p:animRot by="1500000">
                                      <p:cBhvr>
                                        <p:cTn id="9" dur="125" fill="hold">
                                          <p:stCondLst>
                                            <p:cond delay="0"/>
                                          </p:stCondLst>
                                        </p:cTn>
                                        <p:tgtEl>
                                          <p:spTgt spid="11"/>
                                        </p:tgtEl>
                                        <p:attrNameLst>
                                          <p:attrName>r</p:attrName>
                                        </p:attrNameLst>
                                      </p:cBhvr>
                                    </p:animRot>
                                    <p:animRot by="-1500000">
                                      <p:cBhvr>
                                        <p:cTn id="10" dur="125" fill="hold">
                                          <p:stCondLst>
                                            <p:cond delay="125"/>
                                          </p:stCondLst>
                                        </p:cTn>
                                        <p:tgtEl>
                                          <p:spTgt spid="11"/>
                                        </p:tgtEl>
                                        <p:attrNameLst>
                                          <p:attrName>r</p:attrName>
                                        </p:attrNameLst>
                                      </p:cBhvr>
                                    </p:animRot>
                                    <p:animRot by="-1500000">
                                      <p:cBhvr>
                                        <p:cTn id="11" dur="125" fill="hold">
                                          <p:stCondLst>
                                            <p:cond delay="250"/>
                                          </p:stCondLst>
                                        </p:cTn>
                                        <p:tgtEl>
                                          <p:spTgt spid="11"/>
                                        </p:tgtEl>
                                        <p:attrNameLst>
                                          <p:attrName>r</p:attrName>
                                        </p:attrNameLst>
                                      </p:cBhvr>
                                    </p:animRot>
                                    <p:animRot by="1500000">
                                      <p:cBhvr>
                                        <p:cTn id="12" dur="125" fill="hold">
                                          <p:stCondLst>
                                            <p:cond delay="375"/>
                                          </p:stCondLst>
                                        </p:cTn>
                                        <p:tgtEl>
                                          <p:spTgt spid="11"/>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left)">
                                      <p:cBhvr>
                                        <p:cTn id="4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A038CE8B-ED4F-E9C4-9144-7B27B18FC757}"/>
              </a:ext>
            </a:extLst>
          </p:cNvPr>
          <p:cNvSpPr/>
          <p:nvPr/>
        </p:nvSpPr>
        <p:spPr>
          <a:xfrm>
            <a:off x="87365" y="330200"/>
            <a:ext cx="12010609" cy="6421226"/>
          </a:xfrm>
          <a:prstGeom prst="roundRect">
            <a:avLst>
              <a:gd name="adj" fmla="val 2333"/>
            </a:avLst>
          </a:prstGeom>
          <a:solidFill>
            <a:srgbClr val="E7F0F9"/>
          </a:solidFill>
          <a:ln w="76200">
            <a:solidFill>
              <a:srgbClr val="2979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18CBFA4-9E89-5C8B-552D-350471F09151}"/>
              </a:ext>
            </a:extLst>
          </p:cNvPr>
          <p:cNvSpPr txBox="1"/>
          <p:nvPr/>
        </p:nvSpPr>
        <p:spPr>
          <a:xfrm>
            <a:off x="234698" y="843210"/>
            <a:ext cx="7117786" cy="5509200"/>
          </a:xfrm>
          <a:prstGeom prst="rect">
            <a:avLst/>
          </a:prstGeom>
          <a:noFill/>
        </p:spPr>
        <p:txBody>
          <a:bodyPr wrap="square">
            <a:spAutoFit/>
          </a:bodyPr>
          <a:lstStyle/>
          <a:p>
            <a:r>
              <a:rPr lang="cs-CZ" sz="2200" b="1" dirty="0"/>
              <a:t>"Zazpívám Hospodinu, neboť se slavně vyvýšil - koně i s jezdcem   vrhl do moře! Hospodin je má síla a píseň, [to on] se stal mým spasením. Toto je můj Bůh, proto ho chci chválit, Bůh mého otce,   chci ho velebit. Hospodin je udatný bojovník, jeho jméno je Hos-podin. Faraonovy vozy i s jeho vojskem do moře svrhl, nejlepší   z jeho jezdců v Rudém moři ztonuli. Propasti je přikryly, jako kámen klesli do hlubin. Tvá pravice, Hospodine, je velkolepá v moci, tvá pravice, Hospodine, drtí nepřítele! Svou mohutnou vznešeností rozvracíš své protivníky - když vypouštíš svůj hněv, jak strniště je sežehne! Dechem tvého chřípí se nakupily vody, jak hromady stály proudy [vod], propasti v nitru moře ztuhly. Nepřítel řekl: ‚Budu [je] stíhat, doženu [je], rozdělím si kořist, má duše se jimi nasytí, vytasím meč, má ruka si je podrobí! Zavál jsi svým dechem, moře je přikrylo, jak olovo se vnořili do mohutných vod.“</a:t>
            </a:r>
            <a:endParaRPr lang="es-ES" sz="2200" b="1" dirty="0"/>
          </a:p>
        </p:txBody>
      </p:sp>
      <p:pic>
        <p:nvPicPr>
          <p:cNvPr id="9" name="Imagen 8">
            <a:extLst>
              <a:ext uri="{FF2B5EF4-FFF2-40B4-BE49-F238E27FC236}">
                <a16:creationId xmlns:a16="http://schemas.microsoft.com/office/drawing/2014/main" id="{94C7F9E2-0BF0-C74B-A5C3-33CD4C86B468}"/>
              </a:ext>
            </a:extLst>
          </p:cNvPr>
          <p:cNvPicPr>
            <a:picLocks noChangeAspect="1"/>
          </p:cNvPicPr>
          <p:nvPr/>
        </p:nvPicPr>
        <p:blipFill>
          <a:blip r:embed="rId2"/>
          <a:stretch>
            <a:fillRect/>
          </a:stretch>
        </p:blipFill>
        <p:spPr>
          <a:xfrm>
            <a:off x="7397508" y="330199"/>
            <a:ext cx="4688384" cy="6421226"/>
          </a:xfrm>
          <a:prstGeom prst="rect">
            <a:avLst/>
          </a:prstGeom>
          <a:ln>
            <a:noFill/>
          </a:ln>
          <a:effectLst>
            <a:softEdge rad="112500"/>
          </a:effectLst>
        </p:spPr>
      </p:pic>
      <p:sp>
        <p:nvSpPr>
          <p:cNvPr id="5" name="CuadroTexto 4">
            <a:extLst>
              <a:ext uri="{FF2B5EF4-FFF2-40B4-BE49-F238E27FC236}">
                <a16:creationId xmlns:a16="http://schemas.microsoft.com/office/drawing/2014/main" id="{D73CDBC1-20EE-D431-E91B-AC94CD0EA877}"/>
              </a:ext>
            </a:extLst>
          </p:cNvPr>
          <p:cNvSpPr txBox="1"/>
          <p:nvPr/>
        </p:nvSpPr>
        <p:spPr>
          <a:xfrm>
            <a:off x="514792"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PÍSEŇ MOJŽÍŠOVA (</a:t>
            </a:r>
            <a:r>
              <a:rPr lang="cs-CZ" sz="2800" b="1" dirty="0">
                <a:ln w="6600">
                  <a:solidFill>
                    <a:srgbClr val="1F6BA9"/>
                  </a:solidFill>
                  <a:prstDash val="solid"/>
                </a:ln>
                <a:solidFill>
                  <a:srgbClr val="FFFFFF"/>
                </a:solidFill>
                <a:effectLst>
                  <a:outerShdw dist="38100" dir="2700000" algn="tl" rotWithShape="0">
                    <a:srgbClr val="1D629B"/>
                  </a:outerShdw>
                </a:effectLst>
              </a:rPr>
              <a:t>2. Mojžíšova</a:t>
            </a:r>
            <a:r>
              <a:rPr lang="es-ES" sz="2800" b="1" dirty="0">
                <a:ln w="6600">
                  <a:solidFill>
                    <a:srgbClr val="1F6BA9"/>
                  </a:solidFill>
                  <a:prstDash val="solid"/>
                </a:ln>
                <a:solidFill>
                  <a:srgbClr val="FFFFFF"/>
                </a:solidFill>
                <a:effectLst>
                  <a:outerShdw dist="38100" dir="2700000" algn="tl" rotWithShape="0">
                    <a:srgbClr val="1D629B"/>
                  </a:outerShdw>
                </a:effectLst>
              </a:rPr>
              <a:t> 15)</a:t>
            </a:r>
            <a:endParaRPr lang="es-ES" sz="2600" b="1" dirty="0">
              <a:ln w="6600">
                <a:solidFill>
                  <a:srgbClr val="1F6BA9"/>
                </a:solidFill>
                <a:prstDash val="solid"/>
              </a:ln>
              <a:solidFill>
                <a:srgbClr val="FFFFFF"/>
              </a:solidFill>
              <a:effectLst>
                <a:outerShdw dist="38100" dir="2700000" algn="tl" rotWithShape="0">
                  <a:srgbClr val="1D629B"/>
                </a:outerShdw>
              </a:effectLst>
            </a:endParaRPr>
          </a:p>
        </p:txBody>
      </p:sp>
      <p:pic>
        <p:nvPicPr>
          <p:cNvPr id="4" name="Imagen 3" descr="Icono&#10;&#10;Descripción generada automáticamente con confianza media">
            <a:extLst>
              <a:ext uri="{FF2B5EF4-FFF2-40B4-BE49-F238E27FC236}">
                <a16:creationId xmlns:a16="http://schemas.microsoft.com/office/drawing/2014/main" id="{F125AB79-BA4E-C14B-DCC5-E81449591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00" y="81657"/>
            <a:ext cx="497084" cy="4970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819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3EFC664-2EC6-0B43-D1F1-14E15C9BCCE0}"/>
              </a:ext>
            </a:extLst>
          </p:cNvPr>
          <p:cNvPicPr>
            <a:picLocks noChangeAspect="1"/>
          </p:cNvPicPr>
          <p:nvPr/>
        </p:nvPicPr>
        <p:blipFill>
          <a:blip r:embed="rId2"/>
          <a:stretch>
            <a:fillRect/>
          </a:stretch>
        </p:blipFill>
        <p:spPr>
          <a:xfrm>
            <a:off x="48244" y="176502"/>
            <a:ext cx="12095512" cy="6681498"/>
          </a:xfrm>
          <a:prstGeom prst="rect">
            <a:avLst/>
          </a:prstGeom>
        </p:spPr>
      </p:pic>
      <p:pic>
        <p:nvPicPr>
          <p:cNvPr id="8" name="Imagen 7">
            <a:extLst>
              <a:ext uri="{FF2B5EF4-FFF2-40B4-BE49-F238E27FC236}">
                <a16:creationId xmlns:a16="http://schemas.microsoft.com/office/drawing/2014/main" id="{C9BE2914-901A-FBBD-C569-2BB070B7A5ED}"/>
              </a:ext>
            </a:extLst>
          </p:cNvPr>
          <p:cNvPicPr>
            <a:picLocks noChangeAspect="1"/>
          </p:cNvPicPr>
          <p:nvPr/>
        </p:nvPicPr>
        <p:blipFill rotWithShape="1">
          <a:blip r:embed="rId3">
            <a:extLst>
              <a:ext uri="{28A0092B-C50C-407E-A947-70E740481C1C}">
                <a14:useLocalDpi xmlns:a14="http://schemas.microsoft.com/office/drawing/2010/main" val="0"/>
              </a:ext>
            </a:extLst>
          </a:blip>
          <a:srcRect l="10371" t="-488" r="26464" b="4789"/>
          <a:stretch/>
        </p:blipFill>
        <p:spPr>
          <a:xfrm>
            <a:off x="6203366" y="259631"/>
            <a:ext cx="2731636" cy="3057519"/>
          </a:xfrm>
          <a:prstGeom prst="roundRect">
            <a:avLst>
              <a:gd name="adj" fmla="val 6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7CA1D760-943E-C7F8-7065-75D88F1436A2}"/>
              </a:ext>
            </a:extLst>
          </p:cNvPr>
          <p:cNvSpPr txBox="1"/>
          <p:nvPr/>
        </p:nvSpPr>
        <p:spPr>
          <a:xfrm>
            <a:off x="547681" y="77722"/>
            <a:ext cx="5491757"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PÍSEŇ MOJŽÍŠOVA (</a:t>
            </a:r>
            <a:r>
              <a:rPr lang="cs-CZ" sz="2800" b="1" dirty="0">
                <a:ln w="6600">
                  <a:solidFill>
                    <a:srgbClr val="1F6BA9"/>
                  </a:solidFill>
                  <a:prstDash val="solid"/>
                </a:ln>
                <a:solidFill>
                  <a:srgbClr val="FFFFFF"/>
                </a:solidFill>
                <a:effectLst>
                  <a:outerShdw dist="38100" dir="2700000" algn="tl" rotWithShape="0">
                    <a:srgbClr val="1D629B"/>
                  </a:outerShdw>
                </a:effectLst>
              </a:rPr>
              <a:t>2. Mojžíšova</a:t>
            </a:r>
            <a:r>
              <a:rPr lang="es-ES" sz="2800" b="1" dirty="0">
                <a:ln w="6600">
                  <a:solidFill>
                    <a:srgbClr val="1F6BA9"/>
                  </a:solidFill>
                  <a:prstDash val="solid"/>
                </a:ln>
                <a:solidFill>
                  <a:srgbClr val="FFFFFF"/>
                </a:solidFill>
                <a:effectLst>
                  <a:outerShdw dist="38100" dir="2700000" algn="tl" rotWithShape="0">
                    <a:srgbClr val="1D629B"/>
                  </a:outerShdw>
                </a:effectLst>
              </a:rPr>
              <a:t> 15)</a:t>
            </a:r>
            <a:endParaRPr lang="es-ES" sz="2600" b="1" dirty="0">
              <a:ln w="6600">
                <a:solidFill>
                  <a:srgbClr val="1F6BA9"/>
                </a:solidFill>
                <a:prstDash val="solid"/>
              </a:ln>
              <a:solidFill>
                <a:srgbClr val="FFFFFF"/>
              </a:solidFill>
              <a:effectLst>
                <a:outerShdw dist="38100" dir="2700000" algn="tl" rotWithShape="0">
                  <a:srgbClr val="1D629B"/>
                </a:outerShdw>
              </a:effectLst>
            </a:endParaRPr>
          </a:p>
        </p:txBody>
      </p:sp>
      <p:sp>
        <p:nvSpPr>
          <p:cNvPr id="3" name="CuadroTexto 2">
            <a:extLst>
              <a:ext uri="{FF2B5EF4-FFF2-40B4-BE49-F238E27FC236}">
                <a16:creationId xmlns:a16="http://schemas.microsoft.com/office/drawing/2014/main" id="{918CBFA4-9E89-5C8B-552D-350471F09151}"/>
              </a:ext>
            </a:extLst>
          </p:cNvPr>
          <p:cNvSpPr txBox="1"/>
          <p:nvPr/>
        </p:nvSpPr>
        <p:spPr>
          <a:xfrm>
            <a:off x="161060" y="833743"/>
            <a:ext cx="6042306" cy="5847755"/>
          </a:xfrm>
          <a:prstGeom prst="rect">
            <a:avLst/>
          </a:prstGeom>
          <a:noFill/>
        </p:spPr>
        <p:txBody>
          <a:bodyPr wrap="square">
            <a:spAutoFit/>
          </a:bodyPr>
          <a:lstStyle/>
          <a:p>
            <a:r>
              <a:rPr lang="cs-CZ" sz="2200" b="1" dirty="0"/>
              <a:t>Kdo je mezi bohy jako ty, Hospodine? Kdo je jako ty,  tak velkolepý ve svatosti, hrozný v chvályhodných skut-cích, konající divy?</a:t>
            </a:r>
            <a:r>
              <a:rPr lang="pl-PL" sz="2200" b="1" dirty="0"/>
              <a:t> Vztáhl jsi pravici a země je pohltila.</a:t>
            </a:r>
            <a:r>
              <a:rPr lang="cs-CZ" sz="2200" b="1" dirty="0"/>
              <a:t> Svým milosrdenstvím jsi vedl tento lid, který jsi </a:t>
            </a:r>
            <a:r>
              <a:rPr lang="cs-CZ" sz="2200" b="1" dirty="0" err="1"/>
              <a:t>vykou</a:t>
            </a:r>
            <a:r>
              <a:rPr lang="cs-CZ" sz="2200" b="1" dirty="0"/>
              <a:t>-pil, provázel jsi jej svou mocí ke své svaté nivě. Uslyšely o tom národy a zmocnil se jich neklid, bolest sevřela obyvatele </a:t>
            </a:r>
            <a:r>
              <a:rPr lang="cs-CZ" sz="2200" b="1" dirty="0" err="1"/>
              <a:t>Pelišteje</a:t>
            </a:r>
            <a:r>
              <a:rPr lang="cs-CZ" sz="2200" b="1" dirty="0"/>
              <a:t>. Tehdy se zhrozili </a:t>
            </a:r>
            <a:r>
              <a:rPr lang="cs-CZ" sz="2200" b="1" dirty="0" err="1"/>
              <a:t>edómští</a:t>
            </a:r>
            <a:r>
              <a:rPr lang="cs-CZ" sz="2200" b="1" dirty="0"/>
              <a:t> pohlaváři, </a:t>
            </a:r>
            <a:r>
              <a:rPr lang="cs-CZ" sz="2200" b="1" dirty="0" err="1"/>
              <a:t>moábské</a:t>
            </a:r>
            <a:r>
              <a:rPr lang="cs-CZ" sz="2200" b="1" dirty="0"/>
              <a:t> vůdce zachvátilo chvění, všichni obyvatelé </a:t>
            </a:r>
            <a:r>
              <a:rPr lang="cs-CZ" sz="2200" b="1" dirty="0" err="1"/>
              <a:t>Kenaanu</a:t>
            </a:r>
            <a:r>
              <a:rPr lang="cs-CZ" sz="2200" b="1" dirty="0"/>
              <a:t> propadli zmatku. Padla na ně hrůza a strach; pro velikost tvé paže zmlknou jako kámen, dokud, </a:t>
            </a:r>
            <a:r>
              <a:rPr lang="cs-CZ" sz="2200" b="1" dirty="0" err="1"/>
              <a:t>Hos-podine</a:t>
            </a:r>
            <a:r>
              <a:rPr lang="cs-CZ" sz="2200" b="1" dirty="0"/>
              <a:t>, neprojde tvůj lid, dokud neprojde ten lid, který sis získal. Přivedeš a zasadíš je na hoře svého dědictví, kde jsi, Hospodine, připravil své sídlo k přebývání, kde tvé ruce, Panovníku, svatyni si přichystaly. Hospodin kraluje navěky a navždy."</a:t>
            </a:r>
            <a:endParaRPr lang="es-ES" sz="2200" b="1" dirty="0"/>
          </a:p>
        </p:txBody>
      </p:sp>
      <p:pic>
        <p:nvPicPr>
          <p:cNvPr id="6" name="Imagen 5">
            <a:extLst>
              <a:ext uri="{FF2B5EF4-FFF2-40B4-BE49-F238E27FC236}">
                <a16:creationId xmlns:a16="http://schemas.microsoft.com/office/drawing/2014/main" id="{1556B7B4-43AD-42A2-49D6-79D62F9E7767}"/>
              </a:ext>
            </a:extLst>
          </p:cNvPr>
          <p:cNvPicPr>
            <a:picLocks noChangeAspect="1"/>
          </p:cNvPicPr>
          <p:nvPr/>
        </p:nvPicPr>
        <p:blipFill rotWithShape="1">
          <a:blip r:embed="rId4">
            <a:extLst>
              <a:ext uri="{28A0092B-C50C-407E-A947-70E740481C1C}">
                <a14:useLocalDpi xmlns:a14="http://schemas.microsoft.com/office/drawing/2010/main" val="0"/>
              </a:ext>
            </a:extLst>
          </a:blip>
          <a:srcRect l="18695" r="7832" b="4394"/>
          <a:stretch/>
        </p:blipFill>
        <p:spPr>
          <a:xfrm>
            <a:off x="9009788" y="259632"/>
            <a:ext cx="3057520" cy="3057520"/>
          </a:xfrm>
          <a:prstGeom prst="roundRect">
            <a:avLst>
              <a:gd name="adj" fmla="val 39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Vista aérea de un campo verde&#10;&#10;Descripción generada automáticamente">
            <a:extLst>
              <a:ext uri="{FF2B5EF4-FFF2-40B4-BE49-F238E27FC236}">
                <a16:creationId xmlns:a16="http://schemas.microsoft.com/office/drawing/2014/main" id="{D3386795-B09B-2381-E4ED-B22721452E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5248" y="3487531"/>
            <a:ext cx="5822060" cy="3277820"/>
          </a:xfrm>
          <a:prstGeom prst="roundRect">
            <a:avLst>
              <a:gd name="adj" fmla="val 356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cono&#10;&#10;Descripción generada automáticamente con confianza media">
            <a:extLst>
              <a:ext uri="{FF2B5EF4-FFF2-40B4-BE49-F238E27FC236}">
                <a16:creationId xmlns:a16="http://schemas.microsoft.com/office/drawing/2014/main" id="{8975B622-FF94-C971-7217-01EC140633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297" y="87652"/>
            <a:ext cx="497084" cy="49708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8063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042D919-F532-9312-EF3B-1A652810E573}"/>
              </a:ext>
            </a:extLst>
          </p:cNvPr>
          <p:cNvPicPr>
            <a:picLocks noChangeAspect="1"/>
          </p:cNvPicPr>
          <p:nvPr/>
        </p:nvPicPr>
        <p:blipFill>
          <a:blip r:embed="rId2"/>
          <a:stretch>
            <a:fillRect/>
          </a:stretch>
        </p:blipFill>
        <p:spPr>
          <a:xfrm>
            <a:off x="49451" y="176502"/>
            <a:ext cx="12095512" cy="6681498"/>
          </a:xfrm>
          <a:prstGeom prst="rect">
            <a:avLst/>
          </a:prstGeom>
        </p:spPr>
      </p:pic>
      <p:sp>
        <p:nvSpPr>
          <p:cNvPr id="11" name="CuadroTexto 10">
            <a:extLst>
              <a:ext uri="{FF2B5EF4-FFF2-40B4-BE49-F238E27FC236}">
                <a16:creationId xmlns:a16="http://schemas.microsoft.com/office/drawing/2014/main" id="{F8875EFF-BE11-58F7-D0CE-843CFFD4A74E}"/>
              </a:ext>
            </a:extLst>
          </p:cNvPr>
          <p:cNvSpPr txBox="1"/>
          <p:nvPr/>
        </p:nvSpPr>
        <p:spPr>
          <a:xfrm>
            <a:off x="643999" y="77722"/>
            <a:ext cx="6557598" cy="516945"/>
          </a:xfrm>
          <a:prstGeom prst="roundRect">
            <a:avLst/>
          </a:prstGeom>
          <a:gradFill>
            <a:gsLst>
              <a:gs pos="0">
                <a:srgbClr val="D8EAF8"/>
              </a:gs>
              <a:gs pos="50000">
                <a:srgbClr val="BBDAF3"/>
              </a:gs>
              <a:gs pos="100000">
                <a:srgbClr val="60A7E2"/>
              </a:gs>
            </a:gsLst>
          </a:gradFill>
          <a:ln>
            <a:solidFill>
              <a:srgbClr val="1D629B"/>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es-ES" sz="2800" b="1" dirty="0">
                <a:ln w="6600">
                  <a:solidFill>
                    <a:srgbClr val="1F6BA9"/>
                  </a:solidFill>
                  <a:prstDash val="solid"/>
                </a:ln>
                <a:solidFill>
                  <a:srgbClr val="FFFFFF"/>
                </a:solidFill>
                <a:effectLst>
                  <a:outerShdw dist="38100" dir="2700000" algn="tl" rotWithShape="0">
                    <a:srgbClr val="1D629B"/>
                  </a:outerShdw>
                </a:effectLst>
              </a:rPr>
              <a:t>PÍSEŇ MOJŽÍŠOVA (</a:t>
            </a:r>
            <a:r>
              <a:rPr lang="cs-CZ" sz="2800" b="1" dirty="0">
                <a:ln w="6600">
                  <a:solidFill>
                    <a:srgbClr val="1F6BA9"/>
                  </a:solidFill>
                  <a:prstDash val="solid"/>
                </a:ln>
                <a:solidFill>
                  <a:srgbClr val="FFFFFF"/>
                </a:solidFill>
                <a:effectLst>
                  <a:outerShdw dist="38100" dir="2700000" algn="tl" rotWithShape="0">
                    <a:srgbClr val="1D629B"/>
                  </a:outerShdw>
                </a:effectLst>
              </a:rPr>
              <a:t>2. Mojžíšova</a:t>
            </a:r>
            <a:r>
              <a:rPr lang="es-ES" sz="2800" b="1" dirty="0">
                <a:ln w="6600">
                  <a:solidFill>
                    <a:srgbClr val="1F6BA9"/>
                  </a:solidFill>
                  <a:prstDash val="solid"/>
                </a:ln>
                <a:solidFill>
                  <a:srgbClr val="FFFFFF"/>
                </a:solidFill>
                <a:effectLst>
                  <a:outerShdw dist="38100" dir="2700000" algn="tl" rotWithShape="0">
                    <a:srgbClr val="1D629B"/>
                  </a:outerShdw>
                </a:effectLst>
              </a:rPr>
              <a:t> 15)</a:t>
            </a:r>
            <a:endParaRPr lang="es-ES" sz="2600" b="1" dirty="0">
              <a:ln w="6600">
                <a:solidFill>
                  <a:srgbClr val="1F6BA9"/>
                </a:solidFill>
                <a:prstDash val="solid"/>
              </a:ln>
              <a:solidFill>
                <a:srgbClr val="FFFFFF"/>
              </a:solidFill>
              <a:effectLst>
                <a:outerShdw dist="38100" dir="2700000" algn="tl" rotWithShape="0">
                  <a:srgbClr val="1D629B"/>
                </a:outerShdw>
              </a:effectLst>
            </a:endParaRPr>
          </a:p>
        </p:txBody>
      </p:sp>
      <p:pic>
        <p:nvPicPr>
          <p:cNvPr id="7" name="Imagen 6" descr="Un grupo de personas disfrazadas&#10;&#10;Descripción generada automáticamente con confianza baja">
            <a:extLst>
              <a:ext uri="{FF2B5EF4-FFF2-40B4-BE49-F238E27FC236}">
                <a16:creationId xmlns:a16="http://schemas.microsoft.com/office/drawing/2014/main" id="{3998E30C-D52E-64D6-E657-C37B93E8F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7729" y="263450"/>
            <a:ext cx="4411673" cy="6501175"/>
          </a:xfrm>
          <a:prstGeom prst="roundRect">
            <a:avLst>
              <a:gd name="adj" fmla="val 31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Un dibujo de un grupo de personas en una playa&#10;&#10;Descripción generada automáticamente con confianza media">
            <a:extLst>
              <a:ext uri="{FF2B5EF4-FFF2-40B4-BE49-F238E27FC236}">
                <a16:creationId xmlns:a16="http://schemas.microsoft.com/office/drawing/2014/main" id="{150CCD0B-7BFC-1DE5-066F-BC6BF04E3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84" y="4071391"/>
            <a:ext cx="3748576" cy="2693234"/>
          </a:xfrm>
          <a:prstGeom prst="roundRect">
            <a:avLst>
              <a:gd name="adj" fmla="val 818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Icono&#10;&#10;Descripción generada automáticamente con confianza media">
            <a:extLst>
              <a:ext uri="{FF2B5EF4-FFF2-40B4-BE49-F238E27FC236}">
                <a16:creationId xmlns:a16="http://schemas.microsoft.com/office/drawing/2014/main" id="{B7B3FA9D-3617-EA16-7A0E-0717E02A9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66" y="79733"/>
            <a:ext cx="497084" cy="497084"/>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69DEC40-CA7B-A864-0CF5-4F3CB38FA8C3}"/>
              </a:ext>
            </a:extLst>
          </p:cNvPr>
          <p:cNvSpPr txBox="1"/>
          <p:nvPr/>
        </p:nvSpPr>
        <p:spPr>
          <a:xfrm>
            <a:off x="4081249" y="4152088"/>
            <a:ext cx="3376191" cy="2246769"/>
          </a:xfrm>
          <a:prstGeom prst="rect">
            <a:avLst/>
          </a:prstGeom>
          <a:noFill/>
        </p:spPr>
        <p:txBody>
          <a:bodyPr wrap="square">
            <a:spAutoFit/>
          </a:bodyPr>
          <a:lstStyle/>
          <a:p>
            <a:r>
              <a:rPr lang="es-ES" sz="2000" b="1" dirty="0"/>
              <a:t>Píseň vyvyšuje Boha Jeho mocí a majestátem. Je to chvála Bohu za Jeho slavné skutky ve prospěch Jeho </a:t>
            </a:r>
            <a:r>
              <a:rPr lang="es-ES" sz="2000" b="1" dirty="0" err="1"/>
              <a:t>lidu</a:t>
            </a:r>
            <a:r>
              <a:rPr lang="es-ES" sz="2000" b="1" dirty="0"/>
              <a:t>.</a:t>
            </a:r>
          </a:p>
          <a:p>
            <a:r>
              <a:rPr lang="es-ES" sz="2000" b="1" dirty="0" err="1"/>
              <a:t>Chvalme</a:t>
            </a:r>
            <a:r>
              <a:rPr lang="es-ES" sz="2000" b="1" dirty="0"/>
              <a:t> Boha</a:t>
            </a:r>
            <a:r>
              <a:rPr lang="cs-CZ" sz="2000" b="1" dirty="0"/>
              <a:t> za to</a:t>
            </a:r>
            <a:r>
              <a:rPr lang="es-ES" sz="2000" b="1" dirty="0"/>
              <a:t>, že je všemohoucí a ukazuje svou moc v našich </a:t>
            </a:r>
            <a:r>
              <a:rPr lang="es-ES" sz="2000" b="1" dirty="0" err="1"/>
              <a:t>životech</a:t>
            </a:r>
            <a:r>
              <a:rPr lang="es-ES" sz="2000" b="1" dirty="0"/>
              <a:t>.</a:t>
            </a:r>
          </a:p>
        </p:txBody>
      </p:sp>
      <p:sp>
        <p:nvSpPr>
          <p:cNvPr id="5" name="CuadroTexto 4">
            <a:extLst>
              <a:ext uri="{FF2B5EF4-FFF2-40B4-BE49-F238E27FC236}">
                <a16:creationId xmlns:a16="http://schemas.microsoft.com/office/drawing/2014/main" id="{4770BF81-518C-B78A-69D4-FEE75941C2FD}"/>
              </a:ext>
            </a:extLst>
          </p:cNvPr>
          <p:cNvSpPr txBox="1"/>
          <p:nvPr/>
        </p:nvSpPr>
        <p:spPr>
          <a:xfrm>
            <a:off x="163398" y="616222"/>
            <a:ext cx="7294042" cy="3170099"/>
          </a:xfrm>
          <a:prstGeom prst="rect">
            <a:avLst/>
          </a:prstGeom>
          <a:noFill/>
        </p:spPr>
        <p:txBody>
          <a:bodyPr wrap="square">
            <a:spAutoFit/>
          </a:bodyPr>
          <a:lstStyle/>
          <a:p>
            <a:r>
              <a:rPr lang="es-ES" sz="2000" b="1" dirty="0"/>
              <a:t>Mojžíšův zpěv na břehu Rudého moře byl vždy vzorem chvály Boží církve ve všech jejích konfliktech s mocnostmi temnoty (PP 293). Majestátní </a:t>
            </a:r>
            <a:r>
              <a:rPr lang="cs-CZ" sz="2000" b="1" dirty="0"/>
              <a:t>motiv</a:t>
            </a:r>
            <a:r>
              <a:rPr lang="es-ES" sz="2000" b="1" dirty="0"/>
              <a:t> této písně zaznívá všemi písněmi Izraele ve chvále Boha za Jeho slavné skutky v jejich </a:t>
            </a:r>
            <a:r>
              <a:rPr lang="es-ES" sz="2000" b="1" dirty="0" err="1"/>
              <a:t>prospěch</a:t>
            </a:r>
            <a:r>
              <a:rPr lang="es-ES" sz="2000" b="1" dirty="0"/>
              <a:t>.</a:t>
            </a:r>
          </a:p>
          <a:p>
            <a:r>
              <a:rPr lang="es-ES" sz="2000" b="1" dirty="0" err="1"/>
              <a:t>Hymnus</a:t>
            </a:r>
            <a:r>
              <a:rPr lang="es-ES" sz="2000" b="1" dirty="0"/>
              <a:t> se skládá ze tří prominentních slok, z nichž každá začíná chválou Bohu a končí popisem porážky egyptského hostitele.  </a:t>
            </a:r>
            <a:r>
              <a:rPr lang="cs-CZ" sz="2000" b="1" dirty="0"/>
              <a:t>       </a:t>
            </a:r>
            <a:r>
              <a:rPr lang="es-ES" sz="2000" b="1" dirty="0"/>
              <a:t>(</a:t>
            </a:r>
            <a:r>
              <a:rPr lang="cs-CZ" sz="2000" b="1" dirty="0"/>
              <a:t>2</a:t>
            </a:r>
            <a:r>
              <a:rPr lang="es-ES" sz="2000" b="1" dirty="0"/>
              <a:t>.</a:t>
            </a:r>
            <a:r>
              <a:rPr lang="cs-CZ" sz="2000" b="1" dirty="0"/>
              <a:t> Mojžíšova</a:t>
            </a:r>
            <a:r>
              <a:rPr lang="es-ES" sz="2000" b="1" dirty="0"/>
              <a:t> 15</a:t>
            </a:r>
            <a:r>
              <a:rPr lang="cs-CZ" sz="2000" b="1" dirty="0"/>
              <a:t>,</a:t>
            </a:r>
            <a:r>
              <a:rPr lang="es-ES" sz="2000" b="1" dirty="0"/>
              <a:t>2-5</a:t>
            </a:r>
            <a:r>
              <a:rPr lang="cs-CZ" sz="2000" b="1" dirty="0"/>
              <a:t>;</a:t>
            </a:r>
            <a:r>
              <a:rPr lang="es-ES" sz="2000" b="1" dirty="0"/>
              <a:t>6-10</a:t>
            </a:r>
            <a:r>
              <a:rPr lang="cs-CZ" sz="2000" b="1" dirty="0"/>
              <a:t>;</a:t>
            </a:r>
            <a:r>
              <a:rPr lang="es-ES" sz="2000" b="1" dirty="0"/>
              <a:t>11-18). V každé převládá Boží </a:t>
            </a:r>
            <a:r>
              <a:rPr lang="es-ES" sz="2000" b="1" dirty="0" err="1"/>
              <a:t>všemohoucnost</a:t>
            </a:r>
            <a:r>
              <a:rPr lang="es-ES" sz="2000" b="1" dirty="0"/>
              <a:t>.</a:t>
            </a:r>
          </a:p>
          <a:p>
            <a:r>
              <a:rPr lang="es-ES" sz="2000" b="1" dirty="0" err="1"/>
              <a:t>Poslední</a:t>
            </a:r>
            <a:r>
              <a:rPr lang="es-ES" sz="2000" b="1" dirty="0"/>
              <a:t> sloka ukazuje slávu Izraele v jeho budoucí vlasti a svatyni jako Boží </a:t>
            </a:r>
            <a:r>
              <a:rPr lang="es-ES" sz="2000" b="1" dirty="0" err="1"/>
              <a:t>příbytek</a:t>
            </a:r>
            <a:r>
              <a:rPr lang="es-ES" sz="2000" b="1" dirty="0"/>
              <a:t>.</a:t>
            </a:r>
          </a:p>
        </p:txBody>
      </p:sp>
    </p:spTree>
    <p:extLst>
      <p:ext uri="{BB962C8B-B14F-4D97-AF65-F5344CB8AC3E}">
        <p14:creationId xmlns:p14="http://schemas.microsoft.com/office/powerpoint/2010/main" val="131551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wipe(left)">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left)">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left)">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5C64B48E-3207-B863-568A-4FBE02AA6CD7}"/>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AA3C9A41-C1AE-8385-B8B0-4425FF0F7526}"/>
              </a:ext>
            </a:extLst>
          </p:cNvPr>
          <p:cNvSpPr txBox="1"/>
          <p:nvPr/>
        </p:nvSpPr>
        <p:spPr>
          <a:xfrm>
            <a:off x="653938" y="46192"/>
            <a:ext cx="8015932" cy="516945"/>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cs-CZ" sz="2800" b="1" spc="300" dirty="0">
                <a:ln w="6600">
                  <a:solidFill>
                    <a:srgbClr val="901DA3"/>
                  </a:solidFill>
                  <a:prstDash val="solid"/>
                </a:ln>
                <a:solidFill>
                  <a:srgbClr val="FFFFFF"/>
                </a:solidFill>
                <a:effectLst>
                  <a:outerShdw dist="38100" dir="2700000" algn="tl" rotWithShape="0">
                    <a:srgbClr val="B525CE"/>
                  </a:outerShdw>
                </a:effectLst>
              </a:rPr>
              <a:t>PÍSEŇ</a:t>
            </a:r>
            <a:r>
              <a:rPr lang="es-ES" sz="2800" b="1" spc="300" dirty="0">
                <a:ln w="6600">
                  <a:solidFill>
                    <a:srgbClr val="901DA3"/>
                  </a:solidFill>
                  <a:prstDash val="solid"/>
                </a:ln>
                <a:solidFill>
                  <a:srgbClr val="FFFFFF"/>
                </a:solidFill>
                <a:effectLst>
                  <a:outerShdw dist="38100" dir="2700000" algn="tl" rotWithShape="0">
                    <a:srgbClr val="B525CE"/>
                  </a:outerShdw>
                </a:effectLst>
              </a:rPr>
              <a:t> AN</a:t>
            </a:r>
            <a:r>
              <a:rPr lang="cs-CZ" sz="2800" b="1" spc="300" dirty="0">
                <a:ln w="6600">
                  <a:solidFill>
                    <a:srgbClr val="901DA3"/>
                  </a:solidFill>
                  <a:prstDash val="solid"/>
                </a:ln>
                <a:solidFill>
                  <a:srgbClr val="FFFFFF"/>
                </a:solidFill>
                <a:effectLst>
                  <a:outerShdw dist="38100" dir="2700000" algn="tl" rotWithShape="0">
                    <a:srgbClr val="B525CE"/>
                  </a:outerShdw>
                </a:effectLst>
              </a:rPr>
              <a:t>NY</a:t>
            </a:r>
            <a:r>
              <a:rPr lang="es-ES" sz="2800" b="1" spc="300" dirty="0">
                <a:ln w="6600">
                  <a:solidFill>
                    <a:srgbClr val="901DA3"/>
                  </a:solidFill>
                  <a:prstDash val="solid"/>
                </a:ln>
                <a:solidFill>
                  <a:srgbClr val="FFFFFF"/>
                </a:solidFill>
                <a:effectLst>
                  <a:outerShdw dist="38100" dir="2700000" algn="tl" rotWithShape="0">
                    <a:srgbClr val="B525CE"/>
                  </a:outerShdw>
                </a:effectLst>
              </a:rPr>
              <a:t> </a:t>
            </a:r>
            <a:r>
              <a:rPr lang="es-ES" sz="2600" b="1" spc="300" dirty="0">
                <a:ln w="6600">
                  <a:solidFill>
                    <a:srgbClr val="901DA3"/>
                  </a:solidFill>
                  <a:prstDash val="solid"/>
                </a:ln>
                <a:solidFill>
                  <a:srgbClr val="FFFFFF"/>
                </a:solidFill>
                <a:effectLst>
                  <a:outerShdw dist="38100" dir="2700000" algn="tl" rotWithShape="0">
                    <a:srgbClr val="B525CE"/>
                  </a:outerShdw>
                </a:effectLst>
              </a:rPr>
              <a:t>(1</a:t>
            </a:r>
            <a:r>
              <a:rPr lang="cs-CZ" sz="2600" b="1" spc="300" dirty="0">
                <a:ln w="6600">
                  <a:solidFill>
                    <a:srgbClr val="901DA3"/>
                  </a:solidFill>
                  <a:prstDash val="solid"/>
                </a:ln>
                <a:solidFill>
                  <a:srgbClr val="FFFFFF"/>
                </a:solidFill>
                <a:effectLst>
                  <a:outerShdw dist="38100" dir="2700000" algn="tl" rotWithShape="0">
                    <a:srgbClr val="B525CE"/>
                  </a:outerShdw>
                </a:effectLst>
              </a:rPr>
              <a:t>.</a:t>
            </a:r>
            <a:r>
              <a:rPr lang="es-ES" sz="2600" b="1" spc="300" dirty="0">
                <a:ln w="6600">
                  <a:solidFill>
                    <a:srgbClr val="901DA3"/>
                  </a:solidFill>
                  <a:prstDash val="solid"/>
                </a:ln>
                <a:solidFill>
                  <a:srgbClr val="FFFFFF"/>
                </a:solidFill>
                <a:effectLst>
                  <a:outerShdw dist="38100" dir="2700000" algn="tl" rotWithShape="0">
                    <a:srgbClr val="B525CE"/>
                  </a:outerShdw>
                </a:effectLst>
              </a:rPr>
              <a:t> SAMUEL</a:t>
            </a:r>
            <a:r>
              <a:rPr lang="cs-CZ" sz="2600" b="1" spc="300" dirty="0">
                <a:ln w="6600">
                  <a:solidFill>
                    <a:srgbClr val="901DA3"/>
                  </a:solidFill>
                  <a:prstDash val="solid"/>
                </a:ln>
                <a:solidFill>
                  <a:srgbClr val="FFFFFF"/>
                </a:solidFill>
                <a:effectLst>
                  <a:outerShdw dist="38100" dir="2700000" algn="tl" rotWithShape="0">
                    <a:srgbClr val="B525CE"/>
                  </a:outerShdw>
                </a:effectLst>
              </a:rPr>
              <a:t>OVA</a:t>
            </a:r>
            <a:r>
              <a:rPr lang="es-ES" sz="2600" b="1" spc="300" dirty="0">
                <a:ln w="6600">
                  <a:solidFill>
                    <a:srgbClr val="901DA3"/>
                  </a:solidFill>
                  <a:prstDash val="solid"/>
                </a:ln>
                <a:solidFill>
                  <a:srgbClr val="FFFFFF"/>
                </a:solidFill>
                <a:effectLst>
                  <a:outerShdw dist="38100" dir="2700000" algn="tl" rotWithShape="0">
                    <a:srgbClr val="B525CE"/>
                  </a:outerShdw>
                </a:effectLst>
              </a:rPr>
              <a:t> 2</a:t>
            </a:r>
            <a:r>
              <a:rPr lang="cs-CZ" sz="2600" b="1" spc="300" dirty="0">
                <a:ln w="6600">
                  <a:solidFill>
                    <a:srgbClr val="901DA3"/>
                  </a:solidFill>
                  <a:prstDash val="solid"/>
                </a:ln>
                <a:solidFill>
                  <a:srgbClr val="FFFFFF"/>
                </a:solidFill>
                <a:effectLst>
                  <a:outerShdw dist="38100" dir="2700000" algn="tl" rotWithShape="0">
                    <a:srgbClr val="B525CE"/>
                  </a:outerShdw>
                </a:effectLst>
              </a:rPr>
              <a:t>,</a:t>
            </a:r>
            <a:r>
              <a:rPr lang="es-ES" sz="2600" b="1" spc="300" dirty="0">
                <a:ln w="6600">
                  <a:solidFill>
                    <a:srgbClr val="901DA3"/>
                  </a:solidFill>
                  <a:prstDash val="solid"/>
                </a:ln>
                <a:solidFill>
                  <a:srgbClr val="FFFFFF"/>
                </a:solidFill>
                <a:effectLst>
                  <a:outerShdw dist="38100" dir="2700000" algn="tl" rotWithShape="0">
                    <a:srgbClr val="B525CE"/>
                  </a:outerShdw>
                </a:effectLst>
              </a:rPr>
              <a:t>1-10)</a:t>
            </a:r>
          </a:p>
        </p:txBody>
      </p:sp>
      <p:pic>
        <p:nvPicPr>
          <p:cNvPr id="6" name="Imagen 5" descr="Una caricatura de una persona&#10;&#10;Descripción generada automáticamente con confianza baja">
            <a:extLst>
              <a:ext uri="{FF2B5EF4-FFF2-40B4-BE49-F238E27FC236}">
                <a16:creationId xmlns:a16="http://schemas.microsoft.com/office/drawing/2014/main" id="{132D521D-D2A3-7BE4-334B-88DDDD631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 y="46192"/>
            <a:ext cx="496800" cy="496800"/>
          </a:xfrm>
          <a:prstGeom prst="rect">
            <a:avLst/>
          </a:prstGeom>
        </p:spPr>
      </p:pic>
      <p:sp>
        <p:nvSpPr>
          <p:cNvPr id="3" name="CuadroTexto 2">
            <a:extLst>
              <a:ext uri="{FF2B5EF4-FFF2-40B4-BE49-F238E27FC236}">
                <a16:creationId xmlns:a16="http://schemas.microsoft.com/office/drawing/2014/main" id="{34ED6D6E-3E42-3A56-B6E0-F5E2D746BF0C}"/>
              </a:ext>
            </a:extLst>
          </p:cNvPr>
          <p:cNvSpPr txBox="1"/>
          <p:nvPr/>
        </p:nvSpPr>
        <p:spPr>
          <a:xfrm>
            <a:off x="116393" y="685236"/>
            <a:ext cx="4237265" cy="5940088"/>
          </a:xfrm>
          <a:prstGeom prst="rect">
            <a:avLst/>
          </a:prstGeom>
          <a:noFill/>
        </p:spPr>
        <p:txBody>
          <a:bodyPr wrap="square">
            <a:spAutoFit/>
          </a:bodyPr>
          <a:lstStyle/>
          <a:p>
            <a:pPr>
              <a:spcBef>
                <a:spcPts val="1200"/>
              </a:spcBef>
            </a:pPr>
            <a:r>
              <a:rPr lang="es-ES" sz="2000" b="1" dirty="0"/>
              <a:t>Anne nemohla mít děti. Její manžel Elk</a:t>
            </a:r>
            <a:r>
              <a:rPr lang="cs-CZ" sz="2000" b="1" dirty="0"/>
              <a:t>á</a:t>
            </a:r>
            <a:r>
              <a:rPr lang="es-ES" sz="2000" b="1" dirty="0"/>
              <a:t>na, protože ji miloval, ji utěšoval </a:t>
            </a:r>
            <a:r>
              <a:rPr lang="cs-CZ" sz="2000" b="1" dirty="0"/>
              <a:t> </a:t>
            </a:r>
            <a:r>
              <a:rPr lang="es-ES" sz="2000" b="1" dirty="0"/>
              <a:t>a choval se k ní, jako by dítě měla. Jeho druhá žena, Pen</a:t>
            </a:r>
            <a:r>
              <a:rPr lang="cs-CZ" sz="2000" b="1" dirty="0" err="1"/>
              <a:t>ena</a:t>
            </a:r>
            <a:r>
              <a:rPr lang="es-ES" sz="2000" b="1" dirty="0"/>
              <a:t>, si z Anne dělala legraci a znemožňovala jí </a:t>
            </a:r>
            <a:r>
              <a:rPr lang="es-ES" sz="2000" b="1" dirty="0" err="1"/>
              <a:t>život</a:t>
            </a:r>
            <a:r>
              <a:rPr lang="es-ES" sz="2000" b="1" dirty="0"/>
              <a:t>.</a:t>
            </a:r>
          </a:p>
          <a:p>
            <a:pPr>
              <a:spcBef>
                <a:spcPts val="1200"/>
              </a:spcBef>
            </a:pPr>
            <a:r>
              <a:rPr lang="es-ES" sz="2000" b="1" dirty="0" err="1"/>
              <a:t>Jako</a:t>
            </a:r>
            <a:r>
              <a:rPr lang="es-ES" sz="2000" b="1" dirty="0"/>
              <a:t> každý rok šla rodina do svatyně, aby přinesla oběti </a:t>
            </a:r>
            <a:r>
              <a:rPr lang="es-ES" sz="2000" b="1" dirty="0" err="1"/>
              <a:t>Bohu</a:t>
            </a:r>
            <a:r>
              <a:rPr lang="es-ES" sz="2000" b="1" dirty="0"/>
              <a:t>.</a:t>
            </a:r>
          </a:p>
          <a:p>
            <a:pPr>
              <a:spcBef>
                <a:spcPts val="1200"/>
              </a:spcBef>
            </a:pPr>
            <a:r>
              <a:rPr lang="cs-CZ" sz="2000" b="1" dirty="0"/>
              <a:t>An</a:t>
            </a:r>
            <a:r>
              <a:rPr lang="es-ES" sz="2000" b="1" dirty="0"/>
              <a:t>na po jídle vstala, šla k vchodu </a:t>
            </a:r>
            <a:r>
              <a:rPr lang="cs-CZ" sz="2000" b="1" dirty="0"/>
              <a:t>     </a:t>
            </a:r>
            <a:r>
              <a:rPr lang="es-ES" sz="2000" b="1" dirty="0"/>
              <a:t>do svatyně a modlila se k Bohu, aby jí dal </a:t>
            </a:r>
            <a:r>
              <a:rPr lang="es-ES" sz="2000" b="1" dirty="0" err="1"/>
              <a:t>syna</a:t>
            </a:r>
            <a:r>
              <a:rPr lang="es-ES" sz="2000" b="1" dirty="0"/>
              <a:t>.</a:t>
            </a:r>
          </a:p>
          <a:p>
            <a:pPr>
              <a:spcBef>
                <a:spcPts val="1200"/>
              </a:spcBef>
            </a:pPr>
            <a:r>
              <a:rPr lang="es-ES" sz="2000" b="1" dirty="0" err="1"/>
              <a:t>Bůh</a:t>
            </a:r>
            <a:r>
              <a:rPr lang="es-ES" sz="2000" b="1" dirty="0"/>
              <a:t> splnil</a:t>
            </a:r>
            <a:r>
              <a:rPr lang="cs-CZ" sz="2000" b="1" dirty="0"/>
              <a:t> </a:t>
            </a:r>
            <a:r>
              <a:rPr lang="es-ES" sz="2000" b="1" dirty="0"/>
              <a:t>touhu jejího srdce a </a:t>
            </a:r>
            <a:r>
              <a:rPr lang="cs-CZ" sz="2000" b="1" dirty="0"/>
              <a:t>proto</a:t>
            </a:r>
            <a:r>
              <a:rPr lang="es-ES" sz="2000" b="1" dirty="0"/>
              <a:t> dala svého syna do služby Bohu. Tato píseň zněla ze srdce ztrápené ženy, k</a:t>
            </a:r>
            <a:r>
              <a:rPr lang="cs-CZ" sz="2000" b="1" dirty="0" err="1"/>
              <a:t>dyž</a:t>
            </a:r>
            <a:r>
              <a:rPr lang="es-ES" sz="2000" b="1" dirty="0"/>
              <a:t> v doprovodu Božího milosrden</a:t>
            </a:r>
            <a:r>
              <a:rPr lang="cs-CZ" sz="2000" b="1" dirty="0"/>
              <a:t>-</a:t>
            </a:r>
            <a:r>
              <a:rPr lang="es-ES" sz="2000" b="1" dirty="0"/>
              <a:t>ství získala to, po čem v životě toužila nejvíce: </a:t>
            </a:r>
            <a:r>
              <a:rPr lang="es-ES" sz="2000" b="1" dirty="0" err="1"/>
              <a:t>dítě</a:t>
            </a:r>
            <a:r>
              <a:rPr lang="es-ES" sz="2000" b="1" dirty="0"/>
              <a:t>.</a:t>
            </a:r>
          </a:p>
          <a:p>
            <a:pPr>
              <a:spcBef>
                <a:spcPts val="1200"/>
              </a:spcBef>
            </a:pPr>
            <a:r>
              <a:rPr lang="cs-CZ" sz="2000" b="1" dirty="0"/>
              <a:t>Zapos</a:t>
            </a:r>
            <a:r>
              <a:rPr lang="es-ES" sz="2000" b="1" dirty="0"/>
              <a:t>louchejme</a:t>
            </a:r>
            <a:r>
              <a:rPr lang="cs-CZ" sz="2000" b="1" dirty="0"/>
              <a:t> se</a:t>
            </a:r>
            <a:r>
              <a:rPr lang="es-ES" sz="2000" b="1" dirty="0"/>
              <a:t> je</a:t>
            </a:r>
            <a:r>
              <a:rPr lang="cs-CZ" sz="2000" b="1" dirty="0"/>
              <a:t>jí</a:t>
            </a:r>
            <a:r>
              <a:rPr lang="es-ES" sz="2000" b="1" dirty="0"/>
              <a:t> chvál</a:t>
            </a:r>
            <a:r>
              <a:rPr lang="cs-CZ" sz="2000" b="1" dirty="0"/>
              <a:t>y</a:t>
            </a:r>
            <a:r>
              <a:rPr lang="es-ES" sz="2000" b="1" dirty="0"/>
              <a:t>.</a:t>
            </a:r>
          </a:p>
        </p:txBody>
      </p:sp>
      <p:pic>
        <p:nvPicPr>
          <p:cNvPr id="10" name="Imagen 9" descr="Imagen que contiene persona, interior, hombre, niña&#10;&#10;Descripción generada automáticamente">
            <a:extLst>
              <a:ext uri="{FF2B5EF4-FFF2-40B4-BE49-F238E27FC236}">
                <a16:creationId xmlns:a16="http://schemas.microsoft.com/office/drawing/2014/main" id="{BA835E57-2772-0912-D5A7-6AEA6FF49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038" y="706939"/>
            <a:ext cx="4298230" cy="2441953"/>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Imagen que contiene cortina, persona, interior, hombre&#10;&#10;Descripción generada automáticamente">
            <a:extLst>
              <a:ext uri="{FF2B5EF4-FFF2-40B4-BE49-F238E27FC236}">
                <a16:creationId xmlns:a16="http://schemas.microsoft.com/office/drawing/2014/main" id="{CF5DA984-B706-835C-BE0F-3D97B6087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88" y="3341402"/>
            <a:ext cx="3970180" cy="3324346"/>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18" name="Imagen 17" descr="Imagen que contiene texto, foto, posando, hombre&#10;&#10;Descripción generada automáticamente">
            <a:extLst>
              <a:ext uri="{FF2B5EF4-FFF2-40B4-BE49-F238E27FC236}">
                <a16:creationId xmlns:a16="http://schemas.microsoft.com/office/drawing/2014/main" id="{7AC4186B-226C-C129-EE0A-F9509CB4CA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2684" y="456409"/>
            <a:ext cx="3222476" cy="4289284"/>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pic>
        <p:nvPicPr>
          <p:cNvPr id="20" name="Imagen 19" descr="Imagen que contiene gabinete, interior, refrigerador, cocina&#10;&#10;Descripción generada automáticamente">
            <a:extLst>
              <a:ext uri="{FF2B5EF4-FFF2-40B4-BE49-F238E27FC236}">
                <a16:creationId xmlns:a16="http://schemas.microsoft.com/office/drawing/2014/main" id="{86457854-EF7E-3775-5FEA-DB6160C09E8B}"/>
              </a:ext>
            </a:extLst>
          </p:cNvPr>
          <p:cNvPicPr>
            <a:picLocks noChangeAspect="1"/>
          </p:cNvPicPr>
          <p:nvPr/>
        </p:nvPicPr>
        <p:blipFill rotWithShape="1">
          <a:blip r:embed="rId7">
            <a:extLst>
              <a:ext uri="{28A0092B-C50C-407E-A947-70E740481C1C}">
                <a14:useLocalDpi xmlns:a14="http://schemas.microsoft.com/office/drawing/2010/main" val="0"/>
              </a:ext>
            </a:extLst>
          </a:blip>
          <a:srcRect r="8166"/>
          <a:stretch/>
        </p:blipFill>
        <p:spPr>
          <a:xfrm>
            <a:off x="8770289" y="4889660"/>
            <a:ext cx="3222477" cy="1754527"/>
          </a:xfrm>
          <a:prstGeom prst="roundRect">
            <a:avLst>
              <a:gd name="adj" fmla="val 4167"/>
            </a:avLst>
          </a:prstGeom>
          <a:solidFill>
            <a:srgbClr val="FFFFFF"/>
          </a:solidFill>
          <a:ln w="38100" cap="sq">
            <a:solidFill>
              <a:srgbClr val="842394"/>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22561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6"/>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7" presetID="34" presetClass="emph" presetSubtype="0" fill="hold" grpId="0" nodeType="withEffect">
                                  <p:stCondLst>
                                    <p:cond delay="0"/>
                                  </p:stCondLst>
                                  <p:iterate type="lt">
                                    <p:tmPct val="10000"/>
                                  </p:iterate>
                                  <p:childTnLst>
                                    <p:animMotion origin="layout" path="M -1.66667E-6 -4.44444E-6 L -1.66667E-6 -0.07222 " pathEditMode="relative" rAng="0" ptsTypes="AA">
                                      <p:cBhvr>
                                        <p:cTn id="8" dur="250" accel="50000" decel="50000" autoRev="1" fill="hold">
                                          <p:stCondLst>
                                            <p:cond delay="0"/>
                                          </p:stCondLst>
                                        </p:cTn>
                                        <p:tgtEl>
                                          <p:spTgt spid="4"/>
                                        </p:tgtEl>
                                        <p:attrNameLst>
                                          <p:attrName>ppt_x</p:attrName>
                                          <p:attrName>ppt_y</p:attrName>
                                        </p:attrNameLst>
                                      </p:cBhvr>
                                      <p:rCtr x="0" y="-3611"/>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wipe(left)">
                                      <p:cBhvr>
                                        <p:cTn id="32" dur="500"/>
                                        <p:tgtEl>
                                          <p:spTgt spid="3">
                                            <p:txEl>
                                              <p:pRg st="1" end="1"/>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 presetClass="entr" presetSubtype="3"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1+#ppt_w/2"/>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wipe(left)">
                                      <p:cBhvr>
                                        <p:cTn id="50" dur="500"/>
                                        <p:tgtEl>
                                          <p:spTgt spid="3">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left)">
                                      <p:cBhvr>
                                        <p:cTn id="5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F11AA71E-ACF0-B0AA-1D93-C09F422C2D64}"/>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B4A113A8-255D-D047-1222-C608F60B99C6}"/>
              </a:ext>
            </a:extLst>
          </p:cNvPr>
          <p:cNvSpPr txBox="1"/>
          <p:nvPr/>
        </p:nvSpPr>
        <p:spPr>
          <a:xfrm>
            <a:off x="584364" y="46192"/>
            <a:ext cx="7971059" cy="585049"/>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cs-CZ" sz="3200" b="1" spc="300" dirty="0">
                <a:ln w="6600">
                  <a:solidFill>
                    <a:srgbClr val="901DA3"/>
                  </a:solidFill>
                  <a:prstDash val="solid"/>
                </a:ln>
                <a:solidFill>
                  <a:srgbClr val="FFFFFF"/>
                </a:solidFill>
                <a:effectLst>
                  <a:outerShdw dist="38100" dir="2700000" algn="tl" rotWithShape="0">
                    <a:srgbClr val="B525CE"/>
                  </a:outerShdw>
                </a:effectLst>
              </a:rPr>
              <a:t>PÍSEŇ</a:t>
            </a:r>
            <a:r>
              <a:rPr lang="es-ES" sz="3200" b="1" spc="300" dirty="0">
                <a:ln w="6600">
                  <a:solidFill>
                    <a:srgbClr val="901DA3"/>
                  </a:solidFill>
                  <a:prstDash val="solid"/>
                </a:ln>
                <a:solidFill>
                  <a:srgbClr val="FFFFFF"/>
                </a:solidFill>
                <a:effectLst>
                  <a:outerShdw dist="38100" dir="2700000" algn="tl" rotWithShape="0">
                    <a:srgbClr val="B525CE"/>
                  </a:outerShdw>
                </a:effectLst>
              </a:rPr>
              <a:t> AN</a:t>
            </a:r>
            <a:r>
              <a:rPr lang="cs-CZ" sz="3200" b="1" spc="300" dirty="0">
                <a:ln w="6600">
                  <a:solidFill>
                    <a:srgbClr val="901DA3"/>
                  </a:solidFill>
                  <a:prstDash val="solid"/>
                </a:ln>
                <a:solidFill>
                  <a:srgbClr val="FFFFFF"/>
                </a:solidFill>
                <a:effectLst>
                  <a:outerShdw dist="38100" dir="2700000" algn="tl" rotWithShape="0">
                    <a:srgbClr val="B525CE"/>
                  </a:outerShdw>
                </a:effectLst>
              </a:rPr>
              <a:t>NY</a:t>
            </a:r>
            <a:r>
              <a:rPr lang="es-ES" sz="3200" b="1" spc="300" dirty="0">
                <a:ln w="6600">
                  <a:solidFill>
                    <a:srgbClr val="901DA3"/>
                  </a:solidFill>
                  <a:prstDash val="solid"/>
                </a:ln>
                <a:solidFill>
                  <a:srgbClr val="FFFFFF"/>
                </a:solidFill>
                <a:effectLst>
                  <a:outerShdw dist="38100" dir="2700000" algn="tl" rotWithShape="0">
                    <a:srgbClr val="B525CE"/>
                  </a:outerShdw>
                </a:effectLst>
              </a:rPr>
              <a:t> </a:t>
            </a:r>
            <a:r>
              <a:rPr lang="es-ES" sz="2800" b="1" spc="300" dirty="0">
                <a:ln w="6600">
                  <a:solidFill>
                    <a:srgbClr val="901DA3"/>
                  </a:solidFill>
                  <a:prstDash val="solid"/>
                </a:ln>
                <a:solidFill>
                  <a:srgbClr val="FFFFFF"/>
                </a:solidFill>
                <a:effectLst>
                  <a:outerShdw dist="38100" dir="2700000" algn="tl" rotWithShape="0">
                    <a:srgbClr val="B525CE"/>
                  </a:outerShdw>
                </a:effectLst>
              </a:rPr>
              <a:t>(1</a:t>
            </a:r>
            <a:r>
              <a:rPr lang="cs-CZ" sz="2800" b="1" spc="300" dirty="0">
                <a:ln w="6600">
                  <a:solidFill>
                    <a:srgbClr val="901DA3"/>
                  </a:solidFill>
                  <a:prstDash val="solid"/>
                </a:ln>
                <a:solidFill>
                  <a:srgbClr val="FFFFFF"/>
                </a:solidFill>
                <a:effectLst>
                  <a:outerShdw dist="38100" dir="2700000" algn="tl" rotWithShape="0">
                    <a:srgbClr val="B525CE"/>
                  </a:outerShdw>
                </a:effectLst>
              </a:rPr>
              <a:t>.</a:t>
            </a:r>
            <a:r>
              <a:rPr lang="es-ES" sz="2800" b="1" spc="300" dirty="0">
                <a:ln w="6600">
                  <a:solidFill>
                    <a:srgbClr val="901DA3"/>
                  </a:solidFill>
                  <a:prstDash val="solid"/>
                </a:ln>
                <a:solidFill>
                  <a:srgbClr val="FFFFFF"/>
                </a:solidFill>
                <a:effectLst>
                  <a:outerShdw dist="38100" dir="2700000" algn="tl" rotWithShape="0">
                    <a:srgbClr val="B525CE"/>
                  </a:outerShdw>
                </a:effectLst>
              </a:rPr>
              <a:t> SAMUEL</a:t>
            </a:r>
            <a:r>
              <a:rPr lang="cs-CZ" sz="2800" b="1" spc="300" dirty="0">
                <a:ln w="6600">
                  <a:solidFill>
                    <a:srgbClr val="901DA3"/>
                  </a:solidFill>
                  <a:prstDash val="solid"/>
                </a:ln>
                <a:solidFill>
                  <a:srgbClr val="FFFFFF"/>
                </a:solidFill>
                <a:effectLst>
                  <a:outerShdw dist="38100" dir="2700000" algn="tl" rotWithShape="0">
                    <a:srgbClr val="B525CE"/>
                  </a:outerShdw>
                </a:effectLst>
              </a:rPr>
              <a:t>OVA</a:t>
            </a:r>
            <a:r>
              <a:rPr lang="es-ES" sz="2800" b="1" spc="300" dirty="0">
                <a:ln w="6600">
                  <a:solidFill>
                    <a:srgbClr val="901DA3"/>
                  </a:solidFill>
                  <a:prstDash val="solid"/>
                </a:ln>
                <a:solidFill>
                  <a:srgbClr val="FFFFFF"/>
                </a:solidFill>
                <a:effectLst>
                  <a:outerShdw dist="38100" dir="2700000" algn="tl" rotWithShape="0">
                    <a:srgbClr val="B525CE"/>
                  </a:outerShdw>
                </a:effectLst>
              </a:rPr>
              <a:t> 2</a:t>
            </a:r>
            <a:r>
              <a:rPr lang="cs-CZ" sz="2800" b="1" spc="300" dirty="0">
                <a:ln w="6600">
                  <a:solidFill>
                    <a:srgbClr val="901DA3"/>
                  </a:solidFill>
                  <a:prstDash val="solid"/>
                </a:ln>
                <a:solidFill>
                  <a:srgbClr val="FFFFFF"/>
                </a:solidFill>
                <a:effectLst>
                  <a:outerShdw dist="38100" dir="2700000" algn="tl" rotWithShape="0">
                    <a:srgbClr val="B525CE"/>
                  </a:outerShdw>
                </a:effectLst>
              </a:rPr>
              <a:t>,</a:t>
            </a:r>
            <a:r>
              <a:rPr lang="es-ES" sz="2800" b="1" spc="300" dirty="0">
                <a:ln w="6600">
                  <a:solidFill>
                    <a:srgbClr val="901DA3"/>
                  </a:solidFill>
                  <a:prstDash val="solid"/>
                </a:ln>
                <a:solidFill>
                  <a:srgbClr val="FFFFFF"/>
                </a:solidFill>
                <a:effectLst>
                  <a:outerShdw dist="38100" dir="2700000" algn="tl" rotWithShape="0">
                    <a:srgbClr val="B525CE"/>
                  </a:outerShdw>
                </a:effectLst>
              </a:rPr>
              <a:t>1-10)</a:t>
            </a:r>
          </a:p>
        </p:txBody>
      </p:sp>
      <p:pic>
        <p:nvPicPr>
          <p:cNvPr id="10" name="Imagen 9">
            <a:extLst>
              <a:ext uri="{FF2B5EF4-FFF2-40B4-BE49-F238E27FC236}">
                <a16:creationId xmlns:a16="http://schemas.microsoft.com/office/drawing/2014/main" id="{47A5BA76-3358-289A-968B-95BCF083809A}"/>
              </a:ext>
            </a:extLst>
          </p:cNvPr>
          <p:cNvPicPr>
            <a:picLocks noChangeAspect="1"/>
          </p:cNvPicPr>
          <p:nvPr/>
        </p:nvPicPr>
        <p:blipFill>
          <a:blip r:embed="rId2"/>
          <a:stretch>
            <a:fillRect/>
          </a:stretch>
        </p:blipFill>
        <p:spPr>
          <a:xfrm>
            <a:off x="8725135" y="336085"/>
            <a:ext cx="3361034" cy="2019959"/>
          </a:xfrm>
          <a:prstGeom prst="roundRect">
            <a:avLst>
              <a:gd name="adj" fmla="val 6911"/>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pic>
        <p:nvPicPr>
          <p:cNvPr id="13" name="Imagen 12" descr="Imagen que contiene mujer, niño, sostener, pequeño&#10;&#10;Descripción generada automáticamente">
            <a:extLst>
              <a:ext uri="{FF2B5EF4-FFF2-40B4-BE49-F238E27FC236}">
                <a16:creationId xmlns:a16="http://schemas.microsoft.com/office/drawing/2014/main" id="{D0FC86E6-9724-8A6B-8DFE-DC9E8ECDC003}"/>
              </a:ext>
            </a:extLst>
          </p:cNvPr>
          <p:cNvPicPr>
            <a:picLocks noChangeAspect="1"/>
          </p:cNvPicPr>
          <p:nvPr/>
        </p:nvPicPr>
        <p:blipFill rotWithShape="1">
          <a:blip r:embed="rId3">
            <a:extLst>
              <a:ext uri="{28A0092B-C50C-407E-A947-70E740481C1C}">
                <a14:useLocalDpi xmlns:a14="http://schemas.microsoft.com/office/drawing/2010/main" val="0"/>
              </a:ext>
            </a:extLst>
          </a:blip>
          <a:srcRect l="8045" r="3507"/>
          <a:stretch/>
        </p:blipFill>
        <p:spPr>
          <a:xfrm>
            <a:off x="8712385" y="2411013"/>
            <a:ext cx="3361033" cy="2070369"/>
          </a:xfrm>
          <a:prstGeom prst="roundRect">
            <a:avLst>
              <a:gd name="adj" fmla="val 4167"/>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pic>
        <p:nvPicPr>
          <p:cNvPr id="17" name="Imagen 16" descr="Un dibujo de una persona&#10;&#10;Descripción generada automáticamente con confianza media">
            <a:extLst>
              <a:ext uri="{FF2B5EF4-FFF2-40B4-BE49-F238E27FC236}">
                <a16:creationId xmlns:a16="http://schemas.microsoft.com/office/drawing/2014/main" id="{53E5C2B1-AD35-2B22-F5CF-615616ACA4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240" y="4515811"/>
            <a:ext cx="3361033" cy="2293905"/>
          </a:xfrm>
          <a:prstGeom prst="roundRect">
            <a:avLst>
              <a:gd name="adj" fmla="val 7791"/>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sp>
        <p:nvSpPr>
          <p:cNvPr id="18" name="CuadroTexto 17">
            <a:extLst>
              <a:ext uri="{FF2B5EF4-FFF2-40B4-BE49-F238E27FC236}">
                <a16:creationId xmlns:a16="http://schemas.microsoft.com/office/drawing/2014/main" id="{BEFB1BBE-1B82-BE32-FFB8-A46FBA383B71}"/>
              </a:ext>
            </a:extLst>
          </p:cNvPr>
          <p:cNvSpPr txBox="1"/>
          <p:nvPr/>
        </p:nvSpPr>
        <p:spPr>
          <a:xfrm>
            <a:off x="186485" y="610136"/>
            <a:ext cx="8501343" cy="6186309"/>
          </a:xfrm>
          <a:prstGeom prst="rect">
            <a:avLst/>
          </a:prstGeom>
          <a:noFill/>
        </p:spPr>
        <p:txBody>
          <a:bodyPr wrap="square">
            <a:spAutoFit/>
          </a:bodyPr>
          <a:lstStyle/>
          <a:p>
            <a:r>
              <a:rPr lang="cs-CZ" sz="2200" b="1" dirty="0"/>
              <a:t>"Mé srdce jásotem oslavuje Hospodina, můj roh se zvedá dík Hospodinu. </a:t>
            </a:r>
          </a:p>
          <a:p>
            <a:r>
              <a:rPr lang="cs-CZ" sz="2200" b="1" dirty="0"/>
              <a:t>Má ústa se otevřela proti nepřátelům, raduji se ze tvé spásy. Nikdo není svatý mimo Hospodina, není nikoho krom tebe, nikdo není skálou jako náš Bůh.Nechte už těch povýšených řečí, urážka ať z úst vám neunikne! Vždyť Hospodin je Bůh vševědoucí, neobstojí před ním lidské činy.</a:t>
            </a:r>
            <a:endParaRPr lang="es-ES" sz="2200" b="1" dirty="0"/>
          </a:p>
          <a:p>
            <a:r>
              <a:rPr lang="cs-CZ" sz="2200" b="1" dirty="0"/>
              <a:t>Zlomen je luk bohatýrů, ale ti, kdo klesali, jsou opásáni statečností. Sytí se dávají najmout za chléb, hladoví přestali lačnět. Neplodná posedmé rodí, syny obdařená chřadne.</a:t>
            </a:r>
            <a:endParaRPr lang="es-ES" sz="2200" b="1" dirty="0"/>
          </a:p>
          <a:p>
            <a:r>
              <a:rPr lang="cs-CZ" sz="2200" b="1" dirty="0"/>
              <a:t>Hospodin usmrcuje i obživuje, do podsvětí přivádí a vyvádí též odtud.</a:t>
            </a:r>
            <a:endParaRPr lang="es-ES" sz="2200" b="1" dirty="0"/>
          </a:p>
          <a:p>
            <a:r>
              <a:rPr lang="cs-CZ" sz="2200" b="1" dirty="0"/>
              <a:t>Hospodin ochuzuje i zbohacuje, ponižuje a též povyšuje. Nuzného pozvedá z prachu, z kalu vytahuje ubožáka; posadí je v kruhu knížat a za dě-</a:t>
            </a:r>
            <a:r>
              <a:rPr lang="es-ES" sz="2200" b="1" dirty="0"/>
              <a:t> </a:t>
            </a:r>
            <a:r>
              <a:rPr lang="cs-CZ" sz="2200" b="1" dirty="0"/>
              <a:t>dictví jim dá trůn slávy. Vždyť pilíře země patří Hospodinu, on sám založil svět na nich.On střeží nohy svých věrných, ale svévolníci zajdou ve tmách; svou silou se nikdo neprosadí. Ti, kdo s Hospodinem vedou spor, se zděsí, až on z nebe na ně zaburácí. Hospodin povede při i s dálavami země. Udělí moc svému králi, roh svého pomazaného zvedne."</a:t>
            </a:r>
          </a:p>
        </p:txBody>
      </p:sp>
      <p:pic>
        <p:nvPicPr>
          <p:cNvPr id="3" name="Imagen 2" descr="Una caricatura de una persona&#10;&#10;Descripción generada automáticamente con confianza baja">
            <a:extLst>
              <a:ext uri="{FF2B5EF4-FFF2-40B4-BE49-F238E27FC236}">
                <a16:creationId xmlns:a16="http://schemas.microsoft.com/office/drawing/2014/main" id="{9CD528E8-63B6-FF7C-D9C9-73F4456A8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86" y="48284"/>
            <a:ext cx="496800" cy="496800"/>
          </a:xfrm>
          <a:prstGeom prst="rect">
            <a:avLst/>
          </a:prstGeom>
        </p:spPr>
      </p:pic>
    </p:spTree>
    <p:extLst>
      <p:ext uri="{BB962C8B-B14F-4D97-AF65-F5344CB8AC3E}">
        <p14:creationId xmlns:p14="http://schemas.microsoft.com/office/powerpoint/2010/main" val="2867900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wipe(left)">
                                      <p:cBhvr>
                                        <p:cTn id="15" dur="500"/>
                                        <p:tgtEl>
                                          <p:spTgt spid="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1+#ppt_w/2"/>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xEl>
                                              <p:pRg st="2" end="2"/>
                                            </p:txEl>
                                          </p:spTgt>
                                        </p:tgtEl>
                                        <p:attrNameLst>
                                          <p:attrName>style.visibility</p:attrName>
                                        </p:attrNameLst>
                                      </p:cBhvr>
                                      <p:to>
                                        <p:strVal val="visible"/>
                                      </p:to>
                                    </p:set>
                                    <p:animEffect transition="in" filter="wipe(left)">
                                      <p:cBhvr>
                                        <p:cTn id="25" dur="500"/>
                                        <p:tgtEl>
                                          <p:spTgt spid="18">
                                            <p:txEl>
                                              <p:pRg st="2" end="2"/>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wipe(left)">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8">
                                            <p:txEl>
                                              <p:pRg st="4" end="4"/>
                                            </p:txEl>
                                          </p:spTgt>
                                        </p:tgtEl>
                                        <p:attrNameLst>
                                          <p:attrName>style.visibility</p:attrName>
                                        </p:attrNameLst>
                                      </p:cBhvr>
                                      <p:to>
                                        <p:strVal val="visible"/>
                                      </p:to>
                                    </p:set>
                                    <p:animEffect transition="in" filter="wipe(left)">
                                      <p:cBhvr>
                                        <p:cTn id="38"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5C64B48E-3207-B863-568A-4FBE02AA6CD7}"/>
              </a:ext>
            </a:extLst>
          </p:cNvPr>
          <p:cNvSpPr/>
          <p:nvPr/>
        </p:nvSpPr>
        <p:spPr>
          <a:xfrm>
            <a:off x="87365" y="330200"/>
            <a:ext cx="12010609" cy="6479516"/>
          </a:xfrm>
          <a:prstGeom prst="roundRect">
            <a:avLst>
              <a:gd name="adj" fmla="val 2333"/>
            </a:avLst>
          </a:prstGeom>
          <a:solidFill>
            <a:srgbClr val="FBEDFD"/>
          </a:solidFill>
          <a:ln w="76200">
            <a:solidFill>
              <a:srgbClr val="A61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a:extLst>
              <a:ext uri="{FF2B5EF4-FFF2-40B4-BE49-F238E27FC236}">
                <a16:creationId xmlns:a16="http://schemas.microsoft.com/office/drawing/2014/main" id="{71C441DF-49C6-8299-6715-CC30CD28A62E}"/>
              </a:ext>
            </a:extLst>
          </p:cNvPr>
          <p:cNvPicPr>
            <a:picLocks noChangeAspect="1"/>
          </p:cNvPicPr>
          <p:nvPr/>
        </p:nvPicPr>
        <p:blipFill>
          <a:blip r:embed="rId2"/>
          <a:stretch>
            <a:fillRect/>
          </a:stretch>
        </p:blipFill>
        <p:spPr>
          <a:xfrm>
            <a:off x="5131490" y="563137"/>
            <a:ext cx="6926705" cy="6163497"/>
          </a:xfrm>
          <a:prstGeom prst="roundRect">
            <a:avLst>
              <a:gd name="adj" fmla="val 3654"/>
            </a:avLst>
          </a:prstGeom>
          <a:solidFill>
            <a:srgbClr val="FFFFFF"/>
          </a:solidFill>
          <a:ln w="76200" cap="sq">
            <a:noFill/>
            <a:miter lim="800000"/>
          </a:ln>
          <a:effectLst/>
          <a:scene3d>
            <a:camera prst="orthographicFront"/>
            <a:lightRig rig="threePt" dir="t">
              <a:rot lat="0" lon="0" rev="2700000"/>
            </a:lightRig>
          </a:scene3d>
          <a:sp3d>
            <a:bevelT h="38100" prst="convex"/>
            <a:contourClr>
              <a:srgbClr val="C0C0C0"/>
            </a:contourClr>
          </a:sp3d>
        </p:spPr>
      </p:pic>
      <p:sp>
        <p:nvSpPr>
          <p:cNvPr id="4" name="CuadroTexto 3">
            <a:extLst>
              <a:ext uri="{FF2B5EF4-FFF2-40B4-BE49-F238E27FC236}">
                <a16:creationId xmlns:a16="http://schemas.microsoft.com/office/drawing/2014/main" id="{AA3C9A41-C1AE-8385-B8B0-4425FF0F7526}"/>
              </a:ext>
            </a:extLst>
          </p:cNvPr>
          <p:cNvSpPr txBox="1"/>
          <p:nvPr/>
        </p:nvSpPr>
        <p:spPr>
          <a:xfrm>
            <a:off x="653938" y="46192"/>
            <a:ext cx="7391684" cy="585049"/>
          </a:xfrm>
          <a:prstGeom prst="roundRect">
            <a:avLst/>
          </a:prstGeom>
          <a:gradFill>
            <a:gsLst>
              <a:gs pos="0">
                <a:srgbClr val="FFC1FF"/>
              </a:gs>
              <a:gs pos="50000">
                <a:srgbClr val="FF99FF"/>
              </a:gs>
              <a:gs pos="100000">
                <a:srgbClr val="FF71FF"/>
              </a:gs>
            </a:gsLst>
          </a:gradFill>
          <a:ln>
            <a:solidFill>
              <a:srgbClr val="B000B0"/>
            </a:solidFill>
          </a:ln>
        </p:spPr>
        <p:style>
          <a:lnRef idx="1">
            <a:schemeClr val="accent5"/>
          </a:lnRef>
          <a:fillRef idx="2">
            <a:schemeClr val="accent5"/>
          </a:fillRef>
          <a:effectRef idx="1">
            <a:schemeClr val="accent5"/>
          </a:effectRef>
          <a:fontRef idx="minor">
            <a:schemeClr val="dk1"/>
          </a:fontRef>
        </p:style>
        <p:txBody>
          <a:bodyPr wrap="square" lIns="0" tIns="36000" rIns="0" bIns="0">
            <a:spAutoFit/>
          </a:bodyPr>
          <a:lstStyle/>
          <a:p>
            <a:pPr algn="ctr"/>
            <a:r>
              <a:rPr lang="cs-CZ" sz="3200" b="1" spc="300" dirty="0">
                <a:ln w="6600">
                  <a:solidFill>
                    <a:srgbClr val="901DA3"/>
                  </a:solidFill>
                  <a:prstDash val="solid"/>
                </a:ln>
                <a:solidFill>
                  <a:srgbClr val="FFFFFF"/>
                </a:solidFill>
                <a:effectLst>
                  <a:outerShdw dist="38100" dir="2700000" algn="tl" rotWithShape="0">
                    <a:srgbClr val="B525CE"/>
                  </a:outerShdw>
                </a:effectLst>
              </a:rPr>
              <a:t>PÍSEŇ</a:t>
            </a:r>
            <a:r>
              <a:rPr lang="es-ES" sz="3200" b="1" spc="300" dirty="0">
                <a:ln w="6600">
                  <a:solidFill>
                    <a:srgbClr val="901DA3"/>
                  </a:solidFill>
                  <a:prstDash val="solid"/>
                </a:ln>
                <a:solidFill>
                  <a:srgbClr val="FFFFFF"/>
                </a:solidFill>
                <a:effectLst>
                  <a:outerShdw dist="38100" dir="2700000" algn="tl" rotWithShape="0">
                    <a:srgbClr val="B525CE"/>
                  </a:outerShdw>
                </a:effectLst>
              </a:rPr>
              <a:t> AN</a:t>
            </a:r>
            <a:r>
              <a:rPr lang="cs-CZ" sz="3200" b="1" spc="300" dirty="0">
                <a:ln w="6600">
                  <a:solidFill>
                    <a:srgbClr val="901DA3"/>
                  </a:solidFill>
                  <a:prstDash val="solid"/>
                </a:ln>
                <a:solidFill>
                  <a:srgbClr val="FFFFFF"/>
                </a:solidFill>
                <a:effectLst>
                  <a:outerShdw dist="38100" dir="2700000" algn="tl" rotWithShape="0">
                    <a:srgbClr val="B525CE"/>
                  </a:outerShdw>
                </a:effectLst>
              </a:rPr>
              <a:t>NY</a:t>
            </a:r>
            <a:r>
              <a:rPr lang="es-ES" sz="3200" b="1" spc="300" dirty="0">
                <a:ln w="6600">
                  <a:solidFill>
                    <a:srgbClr val="901DA3"/>
                  </a:solidFill>
                  <a:prstDash val="solid"/>
                </a:ln>
                <a:solidFill>
                  <a:srgbClr val="FFFFFF"/>
                </a:solidFill>
                <a:effectLst>
                  <a:outerShdw dist="38100" dir="2700000" algn="tl" rotWithShape="0">
                    <a:srgbClr val="B525CE"/>
                  </a:outerShdw>
                </a:effectLst>
              </a:rPr>
              <a:t> </a:t>
            </a:r>
            <a:r>
              <a:rPr lang="es-ES" sz="2800" b="1" spc="300" dirty="0">
                <a:ln w="6600">
                  <a:solidFill>
                    <a:srgbClr val="901DA3"/>
                  </a:solidFill>
                  <a:prstDash val="solid"/>
                </a:ln>
                <a:solidFill>
                  <a:srgbClr val="FFFFFF"/>
                </a:solidFill>
                <a:effectLst>
                  <a:outerShdw dist="38100" dir="2700000" algn="tl" rotWithShape="0">
                    <a:srgbClr val="B525CE"/>
                  </a:outerShdw>
                </a:effectLst>
              </a:rPr>
              <a:t>(1</a:t>
            </a:r>
            <a:r>
              <a:rPr lang="cs-CZ" sz="2800" b="1" spc="300" dirty="0">
                <a:ln w="6600">
                  <a:solidFill>
                    <a:srgbClr val="901DA3"/>
                  </a:solidFill>
                  <a:prstDash val="solid"/>
                </a:ln>
                <a:solidFill>
                  <a:srgbClr val="FFFFFF"/>
                </a:solidFill>
                <a:effectLst>
                  <a:outerShdw dist="38100" dir="2700000" algn="tl" rotWithShape="0">
                    <a:srgbClr val="B525CE"/>
                  </a:outerShdw>
                </a:effectLst>
              </a:rPr>
              <a:t>.</a:t>
            </a:r>
            <a:r>
              <a:rPr lang="es-ES" sz="2800" b="1" spc="300" dirty="0">
                <a:ln w="6600">
                  <a:solidFill>
                    <a:srgbClr val="901DA3"/>
                  </a:solidFill>
                  <a:prstDash val="solid"/>
                </a:ln>
                <a:solidFill>
                  <a:srgbClr val="FFFFFF"/>
                </a:solidFill>
                <a:effectLst>
                  <a:outerShdw dist="38100" dir="2700000" algn="tl" rotWithShape="0">
                    <a:srgbClr val="B525CE"/>
                  </a:outerShdw>
                </a:effectLst>
              </a:rPr>
              <a:t> SAMUEL</a:t>
            </a:r>
            <a:r>
              <a:rPr lang="cs-CZ" sz="2800" b="1" spc="300" dirty="0">
                <a:ln w="6600">
                  <a:solidFill>
                    <a:srgbClr val="901DA3"/>
                  </a:solidFill>
                  <a:prstDash val="solid"/>
                </a:ln>
                <a:solidFill>
                  <a:srgbClr val="FFFFFF"/>
                </a:solidFill>
                <a:effectLst>
                  <a:outerShdw dist="38100" dir="2700000" algn="tl" rotWithShape="0">
                    <a:srgbClr val="B525CE"/>
                  </a:outerShdw>
                </a:effectLst>
              </a:rPr>
              <a:t>OVA</a:t>
            </a:r>
            <a:r>
              <a:rPr lang="es-ES" sz="2800" b="1" spc="300" dirty="0">
                <a:ln w="6600">
                  <a:solidFill>
                    <a:srgbClr val="901DA3"/>
                  </a:solidFill>
                  <a:prstDash val="solid"/>
                </a:ln>
                <a:solidFill>
                  <a:srgbClr val="FFFFFF"/>
                </a:solidFill>
                <a:effectLst>
                  <a:outerShdw dist="38100" dir="2700000" algn="tl" rotWithShape="0">
                    <a:srgbClr val="B525CE"/>
                  </a:outerShdw>
                </a:effectLst>
              </a:rPr>
              <a:t> 2</a:t>
            </a:r>
            <a:r>
              <a:rPr lang="cs-CZ" sz="2800" b="1" spc="300" dirty="0">
                <a:ln w="6600">
                  <a:solidFill>
                    <a:srgbClr val="901DA3"/>
                  </a:solidFill>
                  <a:prstDash val="solid"/>
                </a:ln>
                <a:solidFill>
                  <a:srgbClr val="FFFFFF"/>
                </a:solidFill>
                <a:effectLst>
                  <a:outerShdw dist="38100" dir="2700000" algn="tl" rotWithShape="0">
                    <a:srgbClr val="B525CE"/>
                  </a:outerShdw>
                </a:effectLst>
              </a:rPr>
              <a:t>,</a:t>
            </a:r>
            <a:r>
              <a:rPr lang="es-ES" sz="2800" b="1" spc="300" dirty="0">
                <a:ln w="6600">
                  <a:solidFill>
                    <a:srgbClr val="901DA3"/>
                  </a:solidFill>
                  <a:prstDash val="solid"/>
                </a:ln>
                <a:solidFill>
                  <a:srgbClr val="FFFFFF"/>
                </a:solidFill>
                <a:effectLst>
                  <a:outerShdw dist="38100" dir="2700000" algn="tl" rotWithShape="0">
                    <a:srgbClr val="B525CE"/>
                  </a:outerShdw>
                </a:effectLst>
              </a:rPr>
              <a:t>1-10)</a:t>
            </a:r>
          </a:p>
        </p:txBody>
      </p:sp>
      <p:pic>
        <p:nvPicPr>
          <p:cNvPr id="6" name="Imagen 5" descr="Una caricatura de una persona&#10;&#10;Descripción generada automáticamente con confianza baja">
            <a:extLst>
              <a:ext uri="{FF2B5EF4-FFF2-40B4-BE49-F238E27FC236}">
                <a16:creationId xmlns:a16="http://schemas.microsoft.com/office/drawing/2014/main" id="{132D521D-D2A3-7BE4-334B-88DDDD631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30" y="46192"/>
            <a:ext cx="496800" cy="496800"/>
          </a:xfrm>
          <a:prstGeom prst="rect">
            <a:avLst/>
          </a:prstGeom>
        </p:spPr>
      </p:pic>
      <p:sp>
        <p:nvSpPr>
          <p:cNvPr id="3" name="CuadroTexto 2">
            <a:extLst>
              <a:ext uri="{FF2B5EF4-FFF2-40B4-BE49-F238E27FC236}">
                <a16:creationId xmlns:a16="http://schemas.microsoft.com/office/drawing/2014/main" id="{34ED6D6E-3E42-3A56-B6E0-F5E2D746BF0C}"/>
              </a:ext>
            </a:extLst>
          </p:cNvPr>
          <p:cNvSpPr txBox="1"/>
          <p:nvPr/>
        </p:nvSpPr>
        <p:spPr>
          <a:xfrm>
            <a:off x="300229" y="907690"/>
            <a:ext cx="4831261" cy="5478423"/>
          </a:xfrm>
          <a:prstGeom prst="rect">
            <a:avLst/>
          </a:prstGeom>
          <a:noFill/>
        </p:spPr>
        <p:txBody>
          <a:bodyPr wrap="square">
            <a:spAutoFit/>
          </a:bodyPr>
          <a:lstStyle/>
          <a:p>
            <a:pPr>
              <a:spcBef>
                <a:spcPts val="1200"/>
              </a:spcBef>
            </a:pPr>
            <a:r>
              <a:rPr lang="cs-CZ" sz="2000" b="1" dirty="0"/>
              <a:t>An</a:t>
            </a:r>
            <a:r>
              <a:rPr lang="es-ES" sz="2000" b="1" dirty="0"/>
              <a:t>na velebila Boha jako </a:t>
            </a:r>
            <a:r>
              <a:rPr lang="cs-CZ" sz="2000" b="1" dirty="0" err="1"/>
              <a:t>dár</a:t>
            </a:r>
            <a:r>
              <a:rPr lang="es-ES" sz="2000" b="1" dirty="0"/>
              <a:t>ce milosrden</a:t>
            </a:r>
            <a:r>
              <a:rPr lang="cs-CZ" sz="2000" b="1" dirty="0"/>
              <a:t>-</a:t>
            </a:r>
            <a:r>
              <a:rPr lang="es-ES" sz="2000" b="1" dirty="0"/>
              <a:t>ství, zjeveného v jejím soucitu s bezmoc</a:t>
            </a:r>
            <a:r>
              <a:rPr lang="cs-CZ" sz="2000" b="1" dirty="0"/>
              <a:t>-</a:t>
            </a:r>
            <a:r>
              <a:rPr lang="es-ES" sz="2000" b="1" dirty="0"/>
              <a:t>nými. Získal novou vizi Boží moci, jejíž nadvláda nad skrytými silami přírody se nyní projevila v jeho tichém jednání proti silám zla, které ho odrazovalo a mohlo ho porazit a které dále způsobilo, že negativní prostředí nesmírně přispělo k hloubce a pl</a:t>
            </a:r>
            <a:r>
              <a:rPr lang="cs-CZ" sz="2000" b="1" dirty="0"/>
              <a:t>-</a:t>
            </a:r>
            <a:r>
              <a:rPr lang="es-ES" sz="2000" b="1" dirty="0"/>
              <a:t>nosti jeho radosti. Novým způsobem chápal smlouvu, kterou uzavřel se svými předky: že Boží děti se stanou požehnáním pro všech</a:t>
            </a:r>
            <a:r>
              <a:rPr lang="cs-CZ" sz="2000" b="1" dirty="0"/>
              <a:t>-</a:t>
            </a:r>
            <a:r>
              <a:rPr lang="es-ES" sz="2000" b="1" dirty="0"/>
              <a:t>ny národy. Chanin hymnus radosti byl pro</a:t>
            </a:r>
            <a:r>
              <a:rPr lang="cs-CZ" sz="2000" b="1" dirty="0"/>
              <a:t>-</a:t>
            </a:r>
            <a:r>
              <a:rPr lang="es-ES" sz="2000" b="1" dirty="0"/>
              <a:t>roctvím o Davidovi a Mesiáši (PP 617).</a:t>
            </a:r>
          </a:p>
          <a:p>
            <a:pPr>
              <a:spcBef>
                <a:spcPts val="1200"/>
              </a:spcBef>
            </a:pPr>
            <a:r>
              <a:rPr lang="es-ES" sz="2000" b="1" dirty="0" err="1"/>
              <a:t>Chválíme</a:t>
            </a:r>
            <a:r>
              <a:rPr lang="es-ES" sz="2000" b="1" dirty="0"/>
              <a:t> Boha, protože On je ten, který nám dává vše, co máme a potřebujeme. Chválíme Ho, protože odpovídá na naše </a:t>
            </a:r>
            <a:r>
              <a:rPr lang="es-ES" sz="2000" b="1" dirty="0" err="1"/>
              <a:t>modlitby</a:t>
            </a:r>
            <a:r>
              <a:rPr lang="es-ES" sz="2000" b="1" dirty="0"/>
              <a:t>.</a:t>
            </a:r>
          </a:p>
        </p:txBody>
      </p:sp>
    </p:spTree>
    <p:extLst>
      <p:ext uri="{BB962C8B-B14F-4D97-AF65-F5344CB8AC3E}">
        <p14:creationId xmlns:p14="http://schemas.microsoft.com/office/powerpoint/2010/main" val="2498309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2222</TotalTime>
  <Words>3841</Words>
  <Application>Microsoft Office PowerPoint</Application>
  <PresentationFormat>Panorámica</PresentationFormat>
  <Paragraphs>101</Paragraphs>
  <Slides>23</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Calibri</vt:lpstr>
      <vt:lpstr>Calibri Light</vt:lpstr>
      <vt:lpstr>Cambria</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331</cp:revision>
  <dcterms:created xsi:type="dcterms:W3CDTF">2022-09-03T19:06:54Z</dcterms:created>
  <dcterms:modified xsi:type="dcterms:W3CDTF">2023-01-02T17:06:56Z</dcterms:modified>
</cp:coreProperties>
</file>