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1" r:id="rId2"/>
    <p:sldId id="257" r:id="rId3"/>
    <p:sldId id="259" r:id="rId4"/>
    <p:sldId id="260" r:id="rId5"/>
    <p:sldId id="261" r:id="rId6"/>
    <p:sldId id="262" r:id="rId7"/>
    <p:sldId id="263" r:id="rId8"/>
    <p:sldId id="264" r:id="rId9"/>
    <p:sldId id="265" r:id="rId10"/>
    <p:sldId id="267" r:id="rId11"/>
    <p:sldId id="266" r:id="rId12"/>
    <p:sldId id="268" r:id="rId13"/>
    <p:sldId id="269" r:id="rId14"/>
    <p:sldId id="270" r:id="rId15"/>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Comic Sans MS" panose="030F0702030302020204" pitchFamily="66" charset="0"/>
      <p:regular r:id="rId22"/>
      <p:bold r:id="rId23"/>
      <p:italic r:id="rId24"/>
      <p:boldItalic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6A3"/>
    <a:srgbClr val="014077"/>
    <a:srgbClr val="000000"/>
    <a:srgbClr val="4F8ABD"/>
    <a:srgbClr val="61377A"/>
    <a:srgbClr val="E2A063"/>
    <a:srgbClr val="FFD286"/>
    <a:srgbClr val="3C3267"/>
    <a:srgbClr val="6FBB89"/>
    <a:srgbClr val="726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2" d="100"/>
          <a:sy n="102" d="100"/>
        </p:scale>
        <p:origin x="81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F1F6CE-8ABF-5D0B-5B38-D5ECECBB954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79163E0-181F-31B4-DF14-EB958A961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93CAA7-5F40-E82C-E1D0-3AE3245115CE}"/>
              </a:ext>
            </a:extLst>
          </p:cNvPr>
          <p:cNvSpPr>
            <a:spLocks noGrp="1"/>
          </p:cNvSpPr>
          <p:nvPr>
            <p:ph type="dt" sz="half" idx="10"/>
          </p:nvPr>
        </p:nvSpPr>
        <p:spPr/>
        <p:txBody>
          <a:bodyPr/>
          <a:lstStyle/>
          <a:p>
            <a:fld id="{A5B432E1-5DF3-491C-9EAD-0365D6E2ED61}" type="datetimeFigureOut">
              <a:rPr lang="es-ES" smtClean="0"/>
              <a:t>27/12/2022</a:t>
            </a:fld>
            <a:endParaRPr lang="es-ES"/>
          </a:p>
        </p:txBody>
      </p:sp>
      <p:sp>
        <p:nvSpPr>
          <p:cNvPr id="5" name="Marcador de pie de página 4">
            <a:extLst>
              <a:ext uri="{FF2B5EF4-FFF2-40B4-BE49-F238E27FC236}">
                <a16:creationId xmlns:a16="http://schemas.microsoft.com/office/drawing/2014/main" id="{3B2DA0BA-4861-1A32-9FD3-98E104AAD12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375628-4EF4-DAE3-C6BA-C689C042C260}"/>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142764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38145E-398A-3D43-8622-28770857781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C7CCD3-0784-FC1B-0652-703C907F39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1EBDCD9-B38D-EE36-9548-166A1B1928CA}"/>
              </a:ext>
            </a:extLst>
          </p:cNvPr>
          <p:cNvSpPr>
            <a:spLocks noGrp="1"/>
          </p:cNvSpPr>
          <p:nvPr>
            <p:ph type="dt" sz="half" idx="10"/>
          </p:nvPr>
        </p:nvSpPr>
        <p:spPr/>
        <p:txBody>
          <a:bodyPr/>
          <a:lstStyle/>
          <a:p>
            <a:fld id="{A5B432E1-5DF3-491C-9EAD-0365D6E2ED61}" type="datetimeFigureOut">
              <a:rPr lang="es-ES" smtClean="0"/>
              <a:t>27/12/2022</a:t>
            </a:fld>
            <a:endParaRPr lang="es-ES"/>
          </a:p>
        </p:txBody>
      </p:sp>
      <p:sp>
        <p:nvSpPr>
          <p:cNvPr id="5" name="Marcador de pie de página 4">
            <a:extLst>
              <a:ext uri="{FF2B5EF4-FFF2-40B4-BE49-F238E27FC236}">
                <a16:creationId xmlns:a16="http://schemas.microsoft.com/office/drawing/2014/main" id="{D5C6878B-E766-8B9B-8C5A-FB53C3E2ED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AD9DEB-A2F5-9115-60A3-B69AE1B847E4}"/>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124840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09300B-8D05-640B-B057-37ABF26B60F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8AE89B-698E-4BE8-547D-0D44DC8342B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952B13-3027-60D3-BB4E-A04E0E6F7E20}"/>
              </a:ext>
            </a:extLst>
          </p:cNvPr>
          <p:cNvSpPr>
            <a:spLocks noGrp="1"/>
          </p:cNvSpPr>
          <p:nvPr>
            <p:ph type="dt" sz="half" idx="10"/>
          </p:nvPr>
        </p:nvSpPr>
        <p:spPr/>
        <p:txBody>
          <a:bodyPr/>
          <a:lstStyle/>
          <a:p>
            <a:fld id="{A5B432E1-5DF3-491C-9EAD-0365D6E2ED61}" type="datetimeFigureOut">
              <a:rPr lang="es-ES" smtClean="0"/>
              <a:t>27/12/2022</a:t>
            </a:fld>
            <a:endParaRPr lang="es-ES"/>
          </a:p>
        </p:txBody>
      </p:sp>
      <p:sp>
        <p:nvSpPr>
          <p:cNvPr id="5" name="Marcador de pie de página 4">
            <a:extLst>
              <a:ext uri="{FF2B5EF4-FFF2-40B4-BE49-F238E27FC236}">
                <a16:creationId xmlns:a16="http://schemas.microsoft.com/office/drawing/2014/main" id="{F73B371C-792D-CF82-699D-F899D2C741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E507A3-9379-1E20-031E-64C1D9FD7527}"/>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3746571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831A17-E565-1599-E9A1-D438541F5F0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97233C-630A-CDDA-133E-DA7F8FAAABD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0A9690-3E74-FC65-0D9E-01601AEF00CF}"/>
              </a:ext>
            </a:extLst>
          </p:cNvPr>
          <p:cNvSpPr>
            <a:spLocks noGrp="1"/>
          </p:cNvSpPr>
          <p:nvPr>
            <p:ph type="dt" sz="half" idx="10"/>
          </p:nvPr>
        </p:nvSpPr>
        <p:spPr/>
        <p:txBody>
          <a:bodyPr/>
          <a:lstStyle/>
          <a:p>
            <a:fld id="{A5B432E1-5DF3-491C-9EAD-0365D6E2ED61}" type="datetimeFigureOut">
              <a:rPr lang="es-ES" smtClean="0"/>
              <a:t>27/12/2022</a:t>
            </a:fld>
            <a:endParaRPr lang="es-ES"/>
          </a:p>
        </p:txBody>
      </p:sp>
      <p:sp>
        <p:nvSpPr>
          <p:cNvPr id="5" name="Marcador de pie de página 4">
            <a:extLst>
              <a:ext uri="{FF2B5EF4-FFF2-40B4-BE49-F238E27FC236}">
                <a16:creationId xmlns:a16="http://schemas.microsoft.com/office/drawing/2014/main" id="{7E77AA18-CC80-812D-4403-3D25DECF47C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22DBCEB-EF80-72F7-1D3F-A763D8D4733F}"/>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103842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72632C-595C-DE6E-5D07-B2DE0A1507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C50204F-967F-8ADA-5D28-ECCE6327C2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B19733A-8130-0F43-66D0-AC02EB31A728}"/>
              </a:ext>
            </a:extLst>
          </p:cNvPr>
          <p:cNvSpPr>
            <a:spLocks noGrp="1"/>
          </p:cNvSpPr>
          <p:nvPr>
            <p:ph type="dt" sz="half" idx="10"/>
          </p:nvPr>
        </p:nvSpPr>
        <p:spPr/>
        <p:txBody>
          <a:bodyPr/>
          <a:lstStyle/>
          <a:p>
            <a:fld id="{A5B432E1-5DF3-491C-9EAD-0365D6E2ED61}" type="datetimeFigureOut">
              <a:rPr lang="es-ES" smtClean="0"/>
              <a:t>27/12/2022</a:t>
            </a:fld>
            <a:endParaRPr lang="es-ES"/>
          </a:p>
        </p:txBody>
      </p:sp>
      <p:sp>
        <p:nvSpPr>
          <p:cNvPr id="5" name="Marcador de pie de página 4">
            <a:extLst>
              <a:ext uri="{FF2B5EF4-FFF2-40B4-BE49-F238E27FC236}">
                <a16:creationId xmlns:a16="http://schemas.microsoft.com/office/drawing/2014/main" id="{E0AD2C67-F243-213C-D711-3B6948E4FD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CAA5-B5F1-7CD9-38EB-810366E24F90}"/>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1622379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B000A6-F5F3-AABD-77E0-37D2BFD102E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54D23E-33AD-9178-B7A9-84AD2115C4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08C5C07-FAC6-3412-03C7-7EF525B7EF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0B3882C-C79F-F5BD-11C5-36939CDADB9E}"/>
              </a:ext>
            </a:extLst>
          </p:cNvPr>
          <p:cNvSpPr>
            <a:spLocks noGrp="1"/>
          </p:cNvSpPr>
          <p:nvPr>
            <p:ph type="dt" sz="half" idx="10"/>
          </p:nvPr>
        </p:nvSpPr>
        <p:spPr/>
        <p:txBody>
          <a:bodyPr/>
          <a:lstStyle/>
          <a:p>
            <a:fld id="{A5B432E1-5DF3-491C-9EAD-0365D6E2ED61}" type="datetimeFigureOut">
              <a:rPr lang="es-ES" smtClean="0"/>
              <a:t>27/12/2022</a:t>
            </a:fld>
            <a:endParaRPr lang="es-ES"/>
          </a:p>
        </p:txBody>
      </p:sp>
      <p:sp>
        <p:nvSpPr>
          <p:cNvPr id="6" name="Marcador de pie de página 5">
            <a:extLst>
              <a:ext uri="{FF2B5EF4-FFF2-40B4-BE49-F238E27FC236}">
                <a16:creationId xmlns:a16="http://schemas.microsoft.com/office/drawing/2014/main" id="{662FF4A8-C0C3-AEFC-BE65-783749B0145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F1800C8-1B5D-05E5-512E-B660DDA8EF0D}"/>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511145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A03A74-48E5-9CCF-4621-71D7C96945A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8E7FAE7-861E-B450-424F-0BFDC7AAAF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E7BA85A-6490-B549-BD60-7592455CA79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A60AABF-554C-E450-4196-C163A8F5DC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201B085-E618-9A42-B2E3-1AAB18DB61D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944CFB-1272-AADF-4021-D516A07C6DE7}"/>
              </a:ext>
            </a:extLst>
          </p:cNvPr>
          <p:cNvSpPr>
            <a:spLocks noGrp="1"/>
          </p:cNvSpPr>
          <p:nvPr>
            <p:ph type="dt" sz="half" idx="10"/>
          </p:nvPr>
        </p:nvSpPr>
        <p:spPr/>
        <p:txBody>
          <a:bodyPr/>
          <a:lstStyle/>
          <a:p>
            <a:fld id="{A5B432E1-5DF3-491C-9EAD-0365D6E2ED61}" type="datetimeFigureOut">
              <a:rPr lang="es-ES" smtClean="0"/>
              <a:t>27/12/2022</a:t>
            </a:fld>
            <a:endParaRPr lang="es-ES"/>
          </a:p>
        </p:txBody>
      </p:sp>
      <p:sp>
        <p:nvSpPr>
          <p:cNvPr id="8" name="Marcador de pie de página 7">
            <a:extLst>
              <a:ext uri="{FF2B5EF4-FFF2-40B4-BE49-F238E27FC236}">
                <a16:creationId xmlns:a16="http://schemas.microsoft.com/office/drawing/2014/main" id="{F87A408A-2715-EE7E-841A-6B02ECC98DD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9F25827-66F8-F732-8894-7D2BAD7B5B42}"/>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307591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2BF748-A870-BA05-F63E-F91DDBFD9B7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121A77B-988A-A982-7E9B-6C65069BA9AD}"/>
              </a:ext>
            </a:extLst>
          </p:cNvPr>
          <p:cNvSpPr>
            <a:spLocks noGrp="1"/>
          </p:cNvSpPr>
          <p:nvPr>
            <p:ph type="dt" sz="half" idx="10"/>
          </p:nvPr>
        </p:nvSpPr>
        <p:spPr/>
        <p:txBody>
          <a:bodyPr/>
          <a:lstStyle/>
          <a:p>
            <a:fld id="{A5B432E1-5DF3-491C-9EAD-0365D6E2ED61}" type="datetimeFigureOut">
              <a:rPr lang="es-ES" smtClean="0"/>
              <a:t>27/12/2022</a:t>
            </a:fld>
            <a:endParaRPr lang="es-ES"/>
          </a:p>
        </p:txBody>
      </p:sp>
      <p:sp>
        <p:nvSpPr>
          <p:cNvPr id="4" name="Marcador de pie de página 3">
            <a:extLst>
              <a:ext uri="{FF2B5EF4-FFF2-40B4-BE49-F238E27FC236}">
                <a16:creationId xmlns:a16="http://schemas.microsoft.com/office/drawing/2014/main" id="{B9201A81-09C0-7F94-5559-89A71AA9452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6399AE1-6C6F-0067-76CD-D7BBF7823AF0}"/>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2145274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97A72FF-FA35-3FC0-704E-CECB454A4F2E}"/>
              </a:ext>
            </a:extLst>
          </p:cNvPr>
          <p:cNvSpPr>
            <a:spLocks noGrp="1"/>
          </p:cNvSpPr>
          <p:nvPr>
            <p:ph type="dt" sz="half" idx="10"/>
          </p:nvPr>
        </p:nvSpPr>
        <p:spPr/>
        <p:txBody>
          <a:bodyPr/>
          <a:lstStyle/>
          <a:p>
            <a:fld id="{A5B432E1-5DF3-491C-9EAD-0365D6E2ED61}" type="datetimeFigureOut">
              <a:rPr lang="es-ES" smtClean="0"/>
              <a:t>27/12/2022</a:t>
            </a:fld>
            <a:endParaRPr lang="es-ES"/>
          </a:p>
        </p:txBody>
      </p:sp>
      <p:sp>
        <p:nvSpPr>
          <p:cNvPr id="3" name="Marcador de pie de página 2">
            <a:extLst>
              <a:ext uri="{FF2B5EF4-FFF2-40B4-BE49-F238E27FC236}">
                <a16:creationId xmlns:a16="http://schemas.microsoft.com/office/drawing/2014/main" id="{DBF8EA41-329B-F641-568D-2B6EA4ACEEA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BD30E5A-D31E-BC4C-AB5D-344E8A1696C5}"/>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3826945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08854B-E52B-2645-A12E-6A70790AEC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1AF3734-625D-D04A-7FC2-75300C8E4A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357CADF-D4D2-541A-250C-5D2DDBF6F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2FF98-0917-62C4-0FAF-D5CCBAE08C44}"/>
              </a:ext>
            </a:extLst>
          </p:cNvPr>
          <p:cNvSpPr>
            <a:spLocks noGrp="1"/>
          </p:cNvSpPr>
          <p:nvPr>
            <p:ph type="dt" sz="half" idx="10"/>
          </p:nvPr>
        </p:nvSpPr>
        <p:spPr/>
        <p:txBody>
          <a:bodyPr/>
          <a:lstStyle/>
          <a:p>
            <a:fld id="{A5B432E1-5DF3-491C-9EAD-0365D6E2ED61}" type="datetimeFigureOut">
              <a:rPr lang="es-ES" smtClean="0"/>
              <a:t>27/12/2022</a:t>
            </a:fld>
            <a:endParaRPr lang="es-ES"/>
          </a:p>
        </p:txBody>
      </p:sp>
      <p:sp>
        <p:nvSpPr>
          <p:cNvPr id="6" name="Marcador de pie de página 5">
            <a:extLst>
              <a:ext uri="{FF2B5EF4-FFF2-40B4-BE49-F238E27FC236}">
                <a16:creationId xmlns:a16="http://schemas.microsoft.com/office/drawing/2014/main" id="{CEC020B2-FA75-5906-6DCB-C9E751CEC7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5915F28-0539-95A6-B5EE-0C015F76D02E}"/>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11079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D60601-C79E-C43C-7ABE-7C797B7C28C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18CB135-DABD-10AA-46F9-1DFA8D1B50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77BC6BC-A254-3D99-C124-6E5B1CD45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4906145-A24E-A896-6981-37486A578F4A}"/>
              </a:ext>
            </a:extLst>
          </p:cNvPr>
          <p:cNvSpPr>
            <a:spLocks noGrp="1"/>
          </p:cNvSpPr>
          <p:nvPr>
            <p:ph type="dt" sz="half" idx="10"/>
          </p:nvPr>
        </p:nvSpPr>
        <p:spPr/>
        <p:txBody>
          <a:bodyPr/>
          <a:lstStyle/>
          <a:p>
            <a:fld id="{A5B432E1-5DF3-491C-9EAD-0365D6E2ED61}" type="datetimeFigureOut">
              <a:rPr lang="es-ES" smtClean="0"/>
              <a:t>27/12/2022</a:t>
            </a:fld>
            <a:endParaRPr lang="es-ES"/>
          </a:p>
        </p:txBody>
      </p:sp>
      <p:sp>
        <p:nvSpPr>
          <p:cNvPr id="6" name="Marcador de pie de página 5">
            <a:extLst>
              <a:ext uri="{FF2B5EF4-FFF2-40B4-BE49-F238E27FC236}">
                <a16:creationId xmlns:a16="http://schemas.microsoft.com/office/drawing/2014/main" id="{A1597FDC-24E4-135A-21A4-ADBA6F392D5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0A7DB9-115B-4D0D-7FA1-19E8B00B9A34}"/>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3992079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AC4302E-D933-1448-DBC0-5A8B2267B8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C1CBE6F-939E-6A70-2C1F-266B92A772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B90457-F4EC-D508-79AA-79ADB4BE5E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432E1-5DF3-491C-9EAD-0365D6E2ED61}" type="datetimeFigureOut">
              <a:rPr lang="es-ES" smtClean="0"/>
              <a:t>27/12/2022</a:t>
            </a:fld>
            <a:endParaRPr lang="es-ES"/>
          </a:p>
        </p:txBody>
      </p:sp>
      <p:sp>
        <p:nvSpPr>
          <p:cNvPr id="5" name="Marcador de pie de página 4">
            <a:extLst>
              <a:ext uri="{FF2B5EF4-FFF2-40B4-BE49-F238E27FC236}">
                <a16:creationId xmlns:a16="http://schemas.microsoft.com/office/drawing/2014/main" id="{4E87D1BC-3BDB-C793-8D86-CCF51ABF25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DF98376-FBAE-2744-8433-FCE8D2ECD8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77D86-1FE2-4059-B31D-3B21D12C4224}" type="slidenum">
              <a:rPr lang="es-ES" smtClean="0"/>
              <a:t>‹Nº›</a:t>
            </a:fld>
            <a:endParaRPr lang="es-ES"/>
          </a:p>
        </p:txBody>
      </p:sp>
    </p:spTree>
    <p:extLst>
      <p:ext uri="{BB962C8B-B14F-4D97-AF65-F5344CB8AC3E}">
        <p14:creationId xmlns:p14="http://schemas.microsoft.com/office/powerpoint/2010/main" val="938202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507405" y="1198647"/>
            <a:ext cx="3333749" cy="4084494"/>
          </a:xfrm>
          <a:prstGeom prst="downArrow">
            <a:avLst>
              <a:gd name="adj1" fmla="val 100000"/>
              <a:gd name="adj2" fmla="val 15788"/>
            </a:avLst>
          </a:prstGeom>
          <a:solidFill>
            <a:schemeClr val="accent5">
              <a:lumMod val="50000"/>
            </a:schemeClr>
          </a:solidFill>
          <a:ln w="53975">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F7B2E643-6D07-E7BF-F3FC-9806CB140998}"/>
              </a:ext>
            </a:extLst>
          </p:cNvPr>
          <p:cNvPicPr>
            <a:picLocks noChangeAspect="1"/>
          </p:cNvPicPr>
          <p:nvPr/>
        </p:nvPicPr>
        <p:blipFill>
          <a:blip r:embed="rId3"/>
          <a:stretch>
            <a:fillRect/>
          </a:stretch>
        </p:blipFill>
        <p:spPr>
          <a:xfrm>
            <a:off x="4338372" y="533400"/>
            <a:ext cx="7721596" cy="5791199"/>
          </a:xfrm>
          <a:prstGeom prst="rect">
            <a:avLst/>
          </a:prstGeom>
          <a:ln w="88900" cap="sq" cmpd="thickThin">
            <a:solidFill>
              <a:schemeClr val="accent5">
                <a:lumMod val="75000"/>
              </a:schemeClr>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A3F11D03-1A27-D6D1-24C7-D918D72BFE34}"/>
              </a:ext>
            </a:extLst>
          </p:cNvPr>
          <p:cNvSpPr txBox="1"/>
          <p:nvPr/>
        </p:nvSpPr>
        <p:spPr>
          <a:xfrm>
            <a:off x="132032" y="2363731"/>
            <a:ext cx="3861470" cy="1754326"/>
          </a:xfrm>
          <a:prstGeom prst="rect">
            <a:avLst/>
          </a:prstGeom>
          <a:noFill/>
        </p:spPr>
        <p:txBody>
          <a:bodyPr wrap="square" rtlCol="0">
            <a:spAutoFit/>
          </a:bodyPr>
          <a:lstStyle/>
          <a:p>
            <a:pPr algn="ctr"/>
            <a:r>
              <a:rPr lang="es-ES" sz="5400" b="1" spc="50" dirty="0">
                <a:ln w="0"/>
                <a:solidFill>
                  <a:schemeClr val="bg1"/>
                </a:solidFill>
                <a:effectLst>
                  <a:innerShdw blurRad="63500" dist="50800" dir="13500000">
                    <a:srgbClr val="000000">
                      <a:alpha val="50000"/>
                    </a:srgbClr>
                  </a:innerShdw>
                </a:effectLst>
              </a:rPr>
              <a:t>PLÁN
VYKOUPENÍ</a:t>
            </a:r>
          </a:p>
        </p:txBody>
      </p:sp>
    </p:spTree>
    <p:extLst>
      <p:ext uri="{BB962C8B-B14F-4D97-AF65-F5344CB8AC3E}">
        <p14:creationId xmlns:p14="http://schemas.microsoft.com/office/powerpoint/2010/main" val="3617524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744F77-E90D-549E-3465-374E91E5DE65}"/>
              </a:ext>
            </a:extLst>
          </p:cNvPr>
          <p:cNvSpPr txBox="1"/>
          <p:nvPr/>
        </p:nvSpPr>
        <p:spPr>
          <a:xfrm>
            <a:off x="6279598" y="172624"/>
            <a:ext cx="5634446" cy="2031325"/>
          </a:xfrm>
          <a:prstGeom prst="rect">
            <a:avLst/>
          </a:prstGeom>
          <a:noFill/>
        </p:spPr>
        <p:txBody>
          <a:bodyPr wrap="square">
            <a:spAutoFit/>
          </a:bodyPr>
          <a:lstStyle/>
          <a:p>
            <a:r>
              <a:rPr lang="es-ES" b="1" dirty="0"/>
              <a:t>Oběť požadovaná za jejich přestoupení zjevila Adamovi </a:t>
            </a:r>
            <a:r>
              <a:rPr lang="cs-CZ" b="1" dirty="0"/>
              <a:t>  </a:t>
            </a:r>
            <a:r>
              <a:rPr lang="es-ES" b="1" dirty="0"/>
              <a:t>a Evě svatost Božího zákona; A chápali lépe než kdy jindy vinu hříchu a jeho strašlivé následky. Uprostřed svých výčitek svědomí a úzkosti se modlili, aby zármutek nepadl na Toho, jehož láska byla zdrojem veškeré jejich radosti; že by to mělo spíše dopadnout na ně a jejich potomky. 
</a:t>
            </a:r>
          </a:p>
        </p:txBody>
      </p:sp>
      <p:pic>
        <p:nvPicPr>
          <p:cNvPr id="5" name="Imagen 4" descr="Texto&#10;&#10;Descripción generada automáticamente">
            <a:extLst>
              <a:ext uri="{FF2B5EF4-FFF2-40B4-BE49-F238E27FC236}">
                <a16:creationId xmlns:a16="http://schemas.microsoft.com/office/drawing/2014/main" id="{AC5AE65D-EED0-E2EB-FD27-E5157B9D2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1984" y="2590602"/>
            <a:ext cx="5326745" cy="3995058"/>
          </a:xfrm>
          <a:prstGeom prst="rect">
            <a:avLst/>
          </a:prstGeom>
          <a:ln w="38100" cap="sq">
            <a:solidFill>
              <a:srgbClr val="726777"/>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CA105A1B-5E21-D298-5ECC-DC69FDB7A5C2}"/>
              </a:ext>
            </a:extLst>
          </p:cNvPr>
          <p:cNvSpPr txBox="1"/>
          <p:nvPr/>
        </p:nvSpPr>
        <p:spPr>
          <a:xfrm>
            <a:off x="287383" y="4647324"/>
            <a:ext cx="6096000" cy="2031325"/>
          </a:xfrm>
          <a:prstGeom prst="rect">
            <a:avLst/>
          </a:prstGeom>
          <a:noFill/>
        </p:spPr>
        <p:txBody>
          <a:bodyPr wrap="square">
            <a:spAutoFit/>
          </a:bodyPr>
          <a:lstStyle/>
          <a:p>
            <a:r>
              <a:rPr lang="es-ES" b="1" dirty="0"/>
              <a:t>Bylo jim řečeno, že Jehovův zákon je základem jeho vlády </a:t>
            </a:r>
            <a:r>
              <a:rPr lang="cs-CZ" b="1" dirty="0"/>
              <a:t>       </a:t>
            </a:r>
            <a:r>
              <a:rPr lang="es-ES" b="1" dirty="0"/>
              <a:t>v nebi i na zemi, a proto ani život anděla nemůže být přijat jako oběť za jejich přestoupení. Žádný z jeho předpisů nemohl být zrušen nebo změněn tak, aby odpovídal člověku v jeho padlém stavu; ale Syn Boží, který stvořil člověka, mohl usmířit jeho vinu. Stejně jako Adamův přestupek přinesl neštěstí </a:t>
            </a:r>
            <a:r>
              <a:rPr lang="cs-CZ" b="1" dirty="0"/>
              <a:t>        </a:t>
            </a:r>
            <a:r>
              <a:rPr lang="es-ES" b="1" dirty="0"/>
              <a:t>a smrt, Kristova oběť přinese život a nesmrtelnost. </a:t>
            </a:r>
          </a:p>
        </p:txBody>
      </p:sp>
      <p:pic>
        <p:nvPicPr>
          <p:cNvPr id="11" name="Imagen 10" descr="Imagen que contiene exterior, persona, hombre, pasto&#10;&#10;Descripción generada automáticamente">
            <a:extLst>
              <a:ext uri="{FF2B5EF4-FFF2-40B4-BE49-F238E27FC236}">
                <a16:creationId xmlns:a16="http://schemas.microsoft.com/office/drawing/2014/main" id="{E93AFFE9-40A9-1C0D-BC87-965D3C925F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83" y="148581"/>
            <a:ext cx="5634446" cy="4259014"/>
          </a:xfrm>
          <a:prstGeom prst="roundRect">
            <a:avLst>
              <a:gd name="adj" fmla="val 6908"/>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232561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134DF2-E134-1AB1-D24D-9CBDF67C82A6}"/>
              </a:ext>
            </a:extLst>
          </p:cNvPr>
          <p:cNvSpPr txBox="1"/>
          <p:nvPr/>
        </p:nvSpPr>
        <p:spPr>
          <a:xfrm>
            <a:off x="262939" y="201127"/>
            <a:ext cx="4548051" cy="1938992"/>
          </a:xfrm>
          <a:prstGeom prst="rect">
            <a:avLst/>
          </a:prstGeom>
          <a:noFill/>
        </p:spPr>
        <p:txBody>
          <a:bodyPr wrap="square">
            <a:spAutoFit/>
          </a:bodyPr>
          <a:lstStyle/>
          <a:p>
            <a:r>
              <a:rPr lang="es-ES" sz="2000" b="1" dirty="0"/>
              <a:t>Bůh ustanovil, aby oběť zvířat byla pro člověka trvalou vzpomínkou, kajícným uznáním jeho hříchu a vyznáním jeho víry v zaslíbeného Vykupitele. Záměrem bylo ukázat padlé rase slavnostní pravdu, že hřích je to, co způsobuje smrt. </a:t>
            </a:r>
          </a:p>
        </p:txBody>
      </p:sp>
      <p:pic>
        <p:nvPicPr>
          <p:cNvPr id="4" name="Imagen 3">
            <a:extLst>
              <a:ext uri="{FF2B5EF4-FFF2-40B4-BE49-F238E27FC236}">
                <a16:creationId xmlns:a16="http://schemas.microsoft.com/office/drawing/2014/main" id="{123AD8B2-347F-D081-1A25-04C5012CE374}"/>
              </a:ext>
            </a:extLst>
          </p:cNvPr>
          <p:cNvPicPr>
            <a:picLocks noChangeAspect="1"/>
          </p:cNvPicPr>
          <p:nvPr/>
        </p:nvPicPr>
        <p:blipFill rotWithShape="1">
          <a:blip r:embed="rId4"/>
          <a:srcRect t="8472" b="2819"/>
          <a:stretch/>
        </p:blipFill>
        <p:spPr>
          <a:xfrm>
            <a:off x="6160699" y="3026827"/>
            <a:ext cx="5877053" cy="3699163"/>
          </a:xfrm>
          <a:prstGeom prst="round2DiagRect">
            <a:avLst>
              <a:gd name="adj1" fmla="val 50000"/>
              <a:gd name="adj2" fmla="val 10674"/>
            </a:avLst>
          </a:prstGeom>
          <a:ln w="38100" cap="sq">
            <a:solidFill>
              <a:schemeClr val="accent6">
                <a:lumMod val="60000"/>
                <a:lumOff val="40000"/>
              </a:schemeClr>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B3E1AFA1-A5A7-7855-0C3F-783CA519B893}"/>
              </a:ext>
            </a:extLst>
          </p:cNvPr>
          <p:cNvSpPr txBox="1"/>
          <p:nvPr/>
        </p:nvSpPr>
        <p:spPr>
          <a:xfrm>
            <a:off x="154248" y="2381379"/>
            <a:ext cx="5624383" cy="4401205"/>
          </a:xfrm>
          <a:prstGeom prst="rect">
            <a:avLst/>
          </a:prstGeom>
          <a:noFill/>
        </p:spPr>
        <p:txBody>
          <a:bodyPr wrap="square">
            <a:spAutoFit/>
          </a:bodyPr>
          <a:lstStyle/>
          <a:p>
            <a:r>
              <a:rPr lang="es-ES" sz="2000" b="1" dirty="0"/>
              <a:t>Pro Adama byla oběť první oběti velmi bolestivým obřadem. Musel zvednout ruku, aby mu vzal život, který mohl dát jen Bůh. Poprvé byl svědkem smrti a věděl, že kdyby byl poslušný Bohu, ani člověk ani zvířata by ho nepoznali. Když zabíjel nevinnou oběť, třásl se </a:t>
            </a:r>
            <a:r>
              <a:rPr lang="es-ES" sz="2000" b="1" dirty="0" err="1"/>
              <a:t>při</a:t>
            </a:r>
            <a:r>
              <a:rPr lang="es-ES" sz="2000" b="1" dirty="0"/>
              <a:t> pomyšlení, že jeho hřích způsobí prolití krve neposkvrněného Beránka Božího. Tato scéna mu dala hlubší a živější pocit nesmírnosti jeho přestoupení, které nic jiného než smrt drahého Syna Božího nemohlo odčinit. A žasl nad nekonečnou dobrotou, kterou takové výkupné dávalo k záchraně viníků. Hvězda naděje ozářila temnou </a:t>
            </a:r>
            <a:r>
              <a:rPr lang="cs-CZ" sz="2000" b="1" dirty="0"/>
              <a:t>  </a:t>
            </a:r>
            <a:r>
              <a:rPr lang="es-ES" sz="2000" b="1" dirty="0"/>
              <a:t>a hroznou budoucnost a vysvobodila ho z naprostého zoufalství. </a:t>
            </a:r>
          </a:p>
        </p:txBody>
      </p:sp>
      <p:pic>
        <p:nvPicPr>
          <p:cNvPr id="10" name="Imagen 9" descr="Imagen que contiene tabla, muebles, gente, grupo&#10;&#10;Descripción generada automáticamente">
            <a:extLst>
              <a:ext uri="{FF2B5EF4-FFF2-40B4-BE49-F238E27FC236}">
                <a16:creationId xmlns:a16="http://schemas.microsoft.com/office/drawing/2014/main" id="{9EDF649E-C4F9-04D0-B033-248906231D9A}"/>
              </a:ext>
            </a:extLst>
          </p:cNvPr>
          <p:cNvPicPr>
            <a:picLocks noChangeAspect="1"/>
          </p:cNvPicPr>
          <p:nvPr/>
        </p:nvPicPr>
        <p:blipFill rotWithShape="1">
          <a:blip r:embed="rId5">
            <a:extLst>
              <a:ext uri="{28A0092B-C50C-407E-A947-70E740481C1C}">
                <a14:useLocalDpi xmlns:a14="http://schemas.microsoft.com/office/drawing/2010/main" val="0"/>
              </a:ext>
            </a:extLst>
          </a:blip>
          <a:srcRect t="10467" b="5033"/>
          <a:stretch/>
        </p:blipFill>
        <p:spPr>
          <a:xfrm>
            <a:off x="5315405" y="90151"/>
            <a:ext cx="6478476" cy="2684517"/>
          </a:xfrm>
          <a:prstGeom prst="round2DiagRect">
            <a:avLst>
              <a:gd name="adj1" fmla="val 16667"/>
              <a:gd name="adj2" fmla="val 50000"/>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487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7880AB-9397-8144-ABA2-98B57C6F4560}"/>
              </a:ext>
            </a:extLst>
          </p:cNvPr>
          <p:cNvSpPr txBox="1"/>
          <p:nvPr/>
        </p:nvSpPr>
        <p:spPr>
          <a:xfrm>
            <a:off x="4728515" y="126049"/>
            <a:ext cx="7324780" cy="1938992"/>
          </a:xfrm>
          <a:prstGeom prst="rect">
            <a:avLst/>
          </a:prstGeom>
          <a:noFill/>
        </p:spPr>
        <p:txBody>
          <a:bodyPr wrap="square">
            <a:spAutoFit/>
          </a:bodyPr>
          <a:lstStyle/>
          <a:p>
            <a:r>
              <a:rPr lang="es-ES" sz="2000" b="1" dirty="0"/>
              <a:t>Ale plán vykoupení měl ještě širší a hlubší účel než zachránit člověka. Kristus nepřišel na zem jen z tohoto důvodu; Nepřišel jen proto, aby obyvatelé tohoto malého světa mohli dodržovat zákon Boží tak, jak by měl být dodržován; ale přišel, aby obhájil Boží dispozice před vesmírem. 
</a:t>
            </a:r>
          </a:p>
        </p:txBody>
      </p:sp>
      <p:sp>
        <p:nvSpPr>
          <p:cNvPr id="5" name="CuadroTexto 4">
            <a:extLst>
              <a:ext uri="{FF2B5EF4-FFF2-40B4-BE49-F238E27FC236}">
                <a16:creationId xmlns:a16="http://schemas.microsoft.com/office/drawing/2014/main" id="{10EB0978-F576-6389-B144-328331244DB3}"/>
              </a:ext>
            </a:extLst>
          </p:cNvPr>
          <p:cNvSpPr txBox="1"/>
          <p:nvPr/>
        </p:nvSpPr>
        <p:spPr>
          <a:xfrm>
            <a:off x="4728515" y="1862287"/>
            <a:ext cx="7324780" cy="1938992"/>
          </a:xfrm>
          <a:prstGeom prst="rect">
            <a:avLst/>
          </a:prstGeom>
          <a:noFill/>
        </p:spPr>
        <p:txBody>
          <a:bodyPr wrap="square">
            <a:spAutoFit/>
          </a:bodyPr>
          <a:lstStyle/>
          <a:p>
            <a:r>
              <a:rPr lang="es-ES" sz="2000" b="1" dirty="0"/>
              <a:t>O tomto výsledku své veliké oběti, o svém vlivu na bytosti z jiných světů, jakož i na člověka, se Spasitel zmínil, když krátce před svým ukřižováním řekl: "Nyní je soud tohoto světa, nyní bude vyvržen kníže tohoto světa. A já, budu-li vyzdvižen ze země, přivedu ze sebe celé.„</a:t>
            </a:r>
            <a:r>
              <a:rPr lang="cs-CZ" sz="2000" b="1" dirty="0"/>
              <a:t> </a:t>
            </a:r>
            <a:r>
              <a:rPr lang="es-ES" sz="2000" b="1" dirty="0"/>
              <a:t>(Jan 12</a:t>
            </a:r>
            <a:r>
              <a:rPr lang="cs-CZ" sz="2000" b="1" dirty="0"/>
              <a:t>,</a:t>
            </a:r>
            <a:r>
              <a:rPr lang="es-ES" sz="2000" b="1" dirty="0"/>
              <a:t>31</a:t>
            </a:r>
            <a:r>
              <a:rPr lang="cs-CZ" sz="2000" b="1" dirty="0"/>
              <a:t>.</a:t>
            </a:r>
            <a:r>
              <a:rPr lang="es-ES" sz="2000" b="1" dirty="0"/>
              <a:t>32). 
</a:t>
            </a:r>
          </a:p>
        </p:txBody>
      </p:sp>
      <p:sp>
        <p:nvSpPr>
          <p:cNvPr id="7" name="CuadroTexto 6">
            <a:extLst>
              <a:ext uri="{FF2B5EF4-FFF2-40B4-BE49-F238E27FC236}">
                <a16:creationId xmlns:a16="http://schemas.microsoft.com/office/drawing/2014/main" id="{8077A505-AC84-A5C2-1B20-967E4460B3EE}"/>
              </a:ext>
            </a:extLst>
          </p:cNvPr>
          <p:cNvSpPr txBox="1"/>
          <p:nvPr/>
        </p:nvSpPr>
        <p:spPr>
          <a:xfrm>
            <a:off x="3487286" y="3958169"/>
            <a:ext cx="5354211" cy="2462213"/>
          </a:xfrm>
          <a:prstGeom prst="rect">
            <a:avLst/>
          </a:prstGeom>
          <a:noFill/>
        </p:spPr>
        <p:txBody>
          <a:bodyPr wrap="square">
            <a:spAutoFit/>
          </a:bodyPr>
          <a:lstStyle/>
          <a:p>
            <a:r>
              <a:rPr lang="es-ES" sz="2200" b="1" dirty="0"/>
              <a:t>Krist</a:t>
            </a:r>
            <a:r>
              <a:rPr lang="cs-CZ" sz="2200" b="1" dirty="0" err="1"/>
              <a:t>us</a:t>
            </a:r>
            <a:r>
              <a:rPr lang="cs-CZ" sz="2200" b="1" dirty="0"/>
              <a:t> by lidem smrtí</a:t>
            </a:r>
            <a:r>
              <a:rPr lang="es-ES" sz="2200" b="1" dirty="0"/>
              <a:t> za</a:t>
            </a:r>
            <a:r>
              <a:rPr lang="cs-CZ" sz="2200" b="1" dirty="0"/>
              <a:t> jejich</a:t>
            </a:r>
            <a:r>
              <a:rPr lang="es-ES" sz="2200" b="1" dirty="0"/>
              <a:t> </a:t>
            </a:r>
            <a:r>
              <a:rPr lang="cs-CZ" sz="2200" b="1" dirty="0"/>
              <a:t>vykoupení</a:t>
            </a:r>
            <a:r>
              <a:rPr lang="es-ES" sz="2200" b="1" dirty="0"/>
              <a:t> nejen zpřístupnil nebe, ale především by </a:t>
            </a:r>
            <a:r>
              <a:rPr lang="cs-CZ" sz="2200" b="1" dirty="0"/>
              <a:t>před celým </a:t>
            </a:r>
            <a:r>
              <a:rPr lang="es-ES" sz="2200" b="1" dirty="0"/>
              <a:t>vesmír</a:t>
            </a:r>
            <a:r>
              <a:rPr lang="cs-CZ" sz="2200" b="1" dirty="0" err="1"/>
              <a:t>em</a:t>
            </a:r>
            <a:r>
              <a:rPr lang="es-ES" sz="2200" b="1" dirty="0"/>
              <a:t> ospravedlnil Boha </a:t>
            </a:r>
            <a:r>
              <a:rPr lang="cs-CZ" sz="2200" b="1" dirty="0"/>
              <a:t>      </a:t>
            </a:r>
            <a:r>
              <a:rPr lang="es-ES" sz="2200" b="1" dirty="0"/>
              <a:t>a jeho Syna v jejich jednání se Satanovou vzpourou. Ukázalo by to trvalost Božího zákona a zjevilo povahu a následky hříchu. 
</a:t>
            </a:r>
          </a:p>
        </p:txBody>
      </p:sp>
      <p:pic>
        <p:nvPicPr>
          <p:cNvPr id="9" name="Imagen 8" descr="Un dibujo de una persona&#10;&#10;Descripción generada automáticamente con confianza media">
            <a:extLst>
              <a:ext uri="{FF2B5EF4-FFF2-40B4-BE49-F238E27FC236}">
                <a16:creationId xmlns:a16="http://schemas.microsoft.com/office/drawing/2014/main" id="{0462B2FD-4754-A90C-364E-84C78E37A464}"/>
              </a:ext>
            </a:extLst>
          </p:cNvPr>
          <p:cNvPicPr>
            <a:picLocks noChangeAspect="1"/>
          </p:cNvPicPr>
          <p:nvPr/>
        </p:nvPicPr>
        <p:blipFill rotWithShape="1">
          <a:blip r:embed="rId4">
            <a:extLst>
              <a:ext uri="{28A0092B-C50C-407E-A947-70E740481C1C}">
                <a14:useLocalDpi xmlns:a14="http://schemas.microsoft.com/office/drawing/2010/main" val="0"/>
              </a:ext>
            </a:extLst>
          </a:blip>
          <a:srcRect t="1142" b="3713"/>
          <a:stretch/>
        </p:blipFill>
        <p:spPr>
          <a:xfrm>
            <a:off x="149097" y="179391"/>
            <a:ext cx="4308604" cy="3074547"/>
          </a:xfrm>
          <a:prstGeom prst="rect">
            <a:avLst/>
          </a:prstGeom>
          <a:ln w="38100" cap="sq">
            <a:solidFill>
              <a:srgbClr val="6FBB89"/>
            </a:solidFill>
            <a:prstDash val="solid"/>
            <a:miter lim="800000"/>
          </a:ln>
          <a:effectLst>
            <a:outerShdw blurRad="50800" dist="38100" dir="2700000" algn="tl" rotWithShape="0">
              <a:srgbClr val="000000">
                <a:alpha val="43000"/>
              </a:srgbClr>
            </a:outerShdw>
          </a:effectLst>
        </p:spPr>
      </p:pic>
      <p:pic>
        <p:nvPicPr>
          <p:cNvPr id="11" name="Imagen 10" descr="Imagen que contiene competencia de atletismo, hombre, sostener, parado&#10;&#10;Descripción generada automáticamente">
            <a:extLst>
              <a:ext uri="{FF2B5EF4-FFF2-40B4-BE49-F238E27FC236}">
                <a16:creationId xmlns:a16="http://schemas.microsoft.com/office/drawing/2014/main" id="{13A40425-A16A-C09F-C870-95491A5869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530" y="3429000"/>
            <a:ext cx="2964224" cy="3187337"/>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3" name="Imagen 12" descr="Imagen que contiene tabla, comida, vidrio, alimentos&#10;&#10;Descripción generada automáticamente">
            <a:extLst>
              <a:ext uri="{FF2B5EF4-FFF2-40B4-BE49-F238E27FC236}">
                <a16:creationId xmlns:a16="http://schemas.microsoft.com/office/drawing/2014/main" id="{FBB43BDC-D551-E563-4992-B29DF97E6E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1497" y="3520153"/>
            <a:ext cx="3211798" cy="3211798"/>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5348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ppt_w</p:attrName>
                                        </p:attrNameLst>
                                      </p:cBhvr>
                                      <p:tavLst>
                                        <p:tav tm="0" fmla="#ppt_w*sin(2.5*pi*$)">
                                          <p:val>
                                            <p:fltVal val="0"/>
                                          </p:val>
                                        </p:tav>
                                        <p:tav tm="100000">
                                          <p:val>
                                            <p:fltVal val="1"/>
                                          </p:val>
                                        </p:tav>
                                      </p:tavLst>
                                    </p:anim>
                                    <p:anim calcmode="lin" valueType="num">
                                      <p:cBhvr>
                                        <p:cTn id="9" dur="750" fill="hold"/>
                                        <p:tgtEl>
                                          <p:spTgt spid="9"/>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800" decel="100000"/>
                                        <p:tgtEl>
                                          <p:spTgt spid="11"/>
                                        </p:tgtEl>
                                      </p:cBhvr>
                                    </p:animEffect>
                                    <p:anim calcmode="lin" valueType="num">
                                      <p:cBhvr>
                                        <p:cTn id="19" dur="800" decel="100000" fill="hold"/>
                                        <p:tgtEl>
                                          <p:spTgt spid="11"/>
                                        </p:tgtEl>
                                        <p:attrNameLst>
                                          <p:attrName>style.rotation</p:attrName>
                                        </p:attrNameLst>
                                      </p:cBhvr>
                                      <p:tavLst>
                                        <p:tav tm="0">
                                          <p:val>
                                            <p:fltVal val="-90"/>
                                          </p:val>
                                        </p:tav>
                                        <p:tav tm="100000">
                                          <p:val>
                                            <p:fltVal val="0"/>
                                          </p:val>
                                        </p:tav>
                                      </p:tavLst>
                                    </p:anim>
                                    <p:anim calcmode="lin" valueType="num">
                                      <p:cBhvr>
                                        <p:cTn id="20" dur="800" decel="100000" fill="hold"/>
                                        <p:tgtEl>
                                          <p:spTgt spid="11"/>
                                        </p:tgtEl>
                                        <p:attrNameLst>
                                          <p:attrName>ppt_x</p:attrName>
                                        </p:attrNameLst>
                                      </p:cBhvr>
                                      <p:tavLst>
                                        <p:tav tm="0">
                                          <p:val>
                                            <p:strVal val="#ppt_x+0.4"/>
                                          </p:val>
                                        </p:tav>
                                        <p:tav tm="100000">
                                          <p:val>
                                            <p:strVal val="#ppt_x-0.05"/>
                                          </p:val>
                                        </p:tav>
                                      </p:tavLst>
                                    </p:anim>
                                    <p:anim calcmode="lin" valueType="num">
                                      <p:cBhvr>
                                        <p:cTn id="21" dur="800" decel="100000" fill="hold"/>
                                        <p:tgtEl>
                                          <p:spTgt spid="11"/>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800" decel="100000"/>
                                        <p:tgtEl>
                                          <p:spTgt spid="13"/>
                                        </p:tgtEl>
                                      </p:cBhvr>
                                    </p:animEffect>
                                    <p:anim calcmode="lin" valueType="num">
                                      <p:cBhvr>
                                        <p:cTn id="33" dur="800" decel="100000" fill="hold"/>
                                        <p:tgtEl>
                                          <p:spTgt spid="13"/>
                                        </p:tgtEl>
                                        <p:attrNameLst>
                                          <p:attrName>style.rotation</p:attrName>
                                        </p:attrNameLst>
                                      </p:cBhvr>
                                      <p:tavLst>
                                        <p:tav tm="0">
                                          <p:val>
                                            <p:fltVal val="-90"/>
                                          </p:val>
                                        </p:tav>
                                        <p:tav tm="100000">
                                          <p:val>
                                            <p:fltVal val="0"/>
                                          </p:val>
                                        </p:tav>
                                      </p:tavLst>
                                    </p:anim>
                                    <p:anim calcmode="lin" valueType="num">
                                      <p:cBhvr>
                                        <p:cTn id="34" dur="800" decel="100000" fill="hold"/>
                                        <p:tgtEl>
                                          <p:spTgt spid="13"/>
                                        </p:tgtEl>
                                        <p:attrNameLst>
                                          <p:attrName>ppt_x</p:attrName>
                                        </p:attrNameLst>
                                      </p:cBhvr>
                                      <p:tavLst>
                                        <p:tav tm="0">
                                          <p:val>
                                            <p:strVal val="#ppt_x+0.4"/>
                                          </p:val>
                                        </p:tav>
                                        <p:tav tm="100000">
                                          <p:val>
                                            <p:strVal val="#ppt_x-0.05"/>
                                          </p:val>
                                        </p:tav>
                                      </p:tavLst>
                                    </p:anim>
                                    <p:anim calcmode="lin" valueType="num">
                                      <p:cBhvr>
                                        <p:cTn id="35" dur="800" decel="100000" fill="hold"/>
                                        <p:tgtEl>
                                          <p:spTgt spid="13"/>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2F6CF5-9694-3F37-4525-CB16EDB2B898}"/>
              </a:ext>
            </a:extLst>
          </p:cNvPr>
          <p:cNvSpPr txBox="1"/>
          <p:nvPr/>
        </p:nvSpPr>
        <p:spPr>
          <a:xfrm>
            <a:off x="4502332" y="2319035"/>
            <a:ext cx="7689668" cy="2308324"/>
          </a:xfrm>
          <a:prstGeom prst="rect">
            <a:avLst/>
          </a:prstGeom>
          <a:noFill/>
        </p:spPr>
        <p:txBody>
          <a:bodyPr wrap="square">
            <a:spAutoFit/>
          </a:bodyPr>
          <a:lstStyle/>
          <a:p>
            <a:r>
              <a:rPr lang="es-ES" b="1" dirty="0"/>
              <a:t>Když Kristus přišel na náš svět v lidské podobě, každý měl zájem ho následovat, když kráčel krok za krokem krví pokropenou cestou od jeslí na Kalvárii. Nebe si všimlo urážek a posměchu, kterých se mu dostalo, a vědělo, že všechno bylo podníceno satanem. Byl svědkem práce dvou protichůdných sil: Satana, který neustále vrhal temnotu, úzkost a utrpení na lidskou rasu, a Krista, který se stavěl proti němu. Sledoval bitvu mezi světlem a temnotou, která bojovala zuřivěji. Když Kristus zvolal na kříži ve své umírající agónii: "Dokonáno jest," ozvalo se vítězné volání po všech světech i v samotném nebi. </a:t>
            </a:r>
          </a:p>
        </p:txBody>
      </p:sp>
      <p:sp>
        <p:nvSpPr>
          <p:cNvPr id="5" name="CuadroTexto 4">
            <a:extLst>
              <a:ext uri="{FF2B5EF4-FFF2-40B4-BE49-F238E27FC236}">
                <a16:creationId xmlns:a16="http://schemas.microsoft.com/office/drawing/2014/main" id="{67150760-7A04-0F6B-D390-C717758702E2}"/>
              </a:ext>
            </a:extLst>
          </p:cNvPr>
          <p:cNvSpPr txBox="1"/>
          <p:nvPr/>
        </p:nvSpPr>
        <p:spPr>
          <a:xfrm>
            <a:off x="252547" y="113124"/>
            <a:ext cx="7270471" cy="1754326"/>
          </a:xfrm>
          <a:prstGeom prst="rect">
            <a:avLst/>
          </a:prstGeom>
          <a:noFill/>
        </p:spPr>
        <p:txBody>
          <a:bodyPr wrap="square">
            <a:spAutoFit/>
          </a:bodyPr>
          <a:lstStyle/>
          <a:p>
            <a:r>
              <a:rPr lang="es-ES" b="1" dirty="0"/>
              <a:t>Celý vesmír žasl nad skutečností, že Kristus se musí pokořit, aby zachránil padlého člověka. Skutečnost, že Ten, který přecházel z jednoho světa do druhého, řídil všechno a uspokojoval skrze svou prozřetelnost potřeby každého řádu bytostí svého obrovského stvoření, souhlasil s tím, že opustí svou slávu, aby na sebe vzal lidskou přirozenost, byla tajemstvím, které všechny neposkvrněné inteligence jiných světů chtěly pochopit. </a:t>
            </a:r>
          </a:p>
        </p:txBody>
      </p:sp>
      <p:pic>
        <p:nvPicPr>
          <p:cNvPr id="7" name="Imagen 6" descr="Dibujo de video juego&#10;&#10;Descripción generada automáticamente con confianza baja">
            <a:extLst>
              <a:ext uri="{FF2B5EF4-FFF2-40B4-BE49-F238E27FC236}">
                <a16:creationId xmlns:a16="http://schemas.microsoft.com/office/drawing/2014/main" id="{9F81469D-C92C-A512-E86B-B7F13E55C958}"/>
              </a:ext>
            </a:extLst>
          </p:cNvPr>
          <p:cNvPicPr>
            <a:picLocks noChangeAspect="1"/>
          </p:cNvPicPr>
          <p:nvPr/>
        </p:nvPicPr>
        <p:blipFill rotWithShape="1">
          <a:blip r:embed="rId4">
            <a:extLst>
              <a:ext uri="{28A0092B-C50C-407E-A947-70E740481C1C}">
                <a14:useLocalDpi xmlns:a14="http://schemas.microsoft.com/office/drawing/2010/main" val="0"/>
              </a:ext>
            </a:extLst>
          </a:blip>
          <a:srcRect b="9407"/>
          <a:stretch/>
        </p:blipFill>
        <p:spPr>
          <a:xfrm>
            <a:off x="7523018" y="113056"/>
            <a:ext cx="4364183" cy="2024082"/>
          </a:xfrm>
          <a:prstGeom prst="roundRect">
            <a:avLst>
              <a:gd name="adj" fmla="val 4167"/>
            </a:avLst>
          </a:prstGeom>
          <a:solidFill>
            <a:srgbClr val="FFFFFF"/>
          </a:solidFill>
          <a:ln w="76200" cap="sq">
            <a:solidFill>
              <a:srgbClr val="E2A063"/>
            </a:solidFill>
            <a:miter lim="800000"/>
          </a:ln>
          <a:effectLst/>
          <a:scene3d>
            <a:camera prst="orthographicFront"/>
            <a:lightRig rig="threePt" dir="t">
              <a:rot lat="0" lon="0" rev="2700000"/>
            </a:lightRig>
          </a:scene3d>
          <a:sp3d>
            <a:bevelT h="38100"/>
            <a:contourClr>
              <a:srgbClr val="C0C0C0"/>
            </a:contourClr>
          </a:sp3d>
        </p:spPr>
      </p:pic>
      <p:sp>
        <p:nvSpPr>
          <p:cNvPr id="9" name="CuadroTexto 8">
            <a:extLst>
              <a:ext uri="{FF2B5EF4-FFF2-40B4-BE49-F238E27FC236}">
                <a16:creationId xmlns:a16="http://schemas.microsoft.com/office/drawing/2014/main" id="{722FDF00-2B67-EFBF-013C-924C0790FCDA}"/>
              </a:ext>
            </a:extLst>
          </p:cNvPr>
          <p:cNvSpPr txBox="1"/>
          <p:nvPr/>
        </p:nvSpPr>
        <p:spPr>
          <a:xfrm>
            <a:off x="87085" y="4904359"/>
            <a:ext cx="8926286" cy="1754326"/>
          </a:xfrm>
          <a:prstGeom prst="rect">
            <a:avLst/>
          </a:prstGeom>
          <a:noFill/>
        </p:spPr>
        <p:txBody>
          <a:bodyPr wrap="square">
            <a:spAutoFit/>
          </a:bodyPr>
          <a:lstStyle/>
          <a:p>
            <a:r>
              <a:rPr lang="es-ES" b="1" dirty="0"/>
              <a:t>Velký zápas, který na tomto světě trval tak dlouho, byl konečně rozhodnut a Kristus zvítězil. Jeho smrt odpověděla na otázku, zda Otec a Syn mají dostatek lásky k člověku, aby pracovali s takovým sebezapřením a duchem oběti. Satan odhalil svůj pravý charakter lháře a vraha. Bylo vidět, že kdyby mu bylo dovoleno vládnout nebeským obyvatelům, projevil by stejného ducha, s jakým vládl dětem lidí, kteří byli pod jeho mocí. Jako jeden hlas se věrný vesmír spojil, aby velebil božskou správu. </a:t>
            </a:r>
          </a:p>
        </p:txBody>
      </p:sp>
      <p:pic>
        <p:nvPicPr>
          <p:cNvPr id="11" name="Imagen 10" descr="Imagen que contiene tabla, pequeño, puesto, agua&#10;&#10;Descripción generada automáticamente">
            <a:extLst>
              <a:ext uri="{FF2B5EF4-FFF2-40B4-BE49-F238E27FC236}">
                <a16:creationId xmlns:a16="http://schemas.microsoft.com/office/drawing/2014/main" id="{E40BC7B0-60F5-1FD9-C1CC-31DD4C9397E9}"/>
              </a:ext>
            </a:extLst>
          </p:cNvPr>
          <p:cNvPicPr>
            <a:picLocks noChangeAspect="1"/>
          </p:cNvPicPr>
          <p:nvPr/>
        </p:nvPicPr>
        <p:blipFill rotWithShape="1">
          <a:blip r:embed="rId5">
            <a:extLst>
              <a:ext uri="{28A0092B-C50C-407E-A947-70E740481C1C}">
                <a14:useLocalDpi xmlns:a14="http://schemas.microsoft.com/office/drawing/2010/main" val="0"/>
              </a:ext>
            </a:extLst>
          </a:blip>
          <a:srcRect l="6107" t="26794" r="6168" b="21524"/>
          <a:stretch/>
        </p:blipFill>
        <p:spPr>
          <a:xfrm>
            <a:off x="210529" y="2216169"/>
            <a:ext cx="4127863" cy="2431920"/>
          </a:xfrm>
          <a:prstGeom prst="roundRect">
            <a:avLst>
              <a:gd name="adj" fmla="val 4167"/>
            </a:avLst>
          </a:prstGeom>
          <a:solidFill>
            <a:srgbClr val="FFFFFF"/>
          </a:solidFill>
          <a:ln w="76200" cap="sq">
            <a:solidFill>
              <a:srgbClr val="61377A"/>
            </a:solidFill>
            <a:miter lim="800000"/>
          </a:ln>
          <a:effectLst/>
          <a:scene3d>
            <a:camera prst="orthographicFront"/>
            <a:lightRig rig="threePt" dir="t">
              <a:rot lat="0" lon="0" rev="2700000"/>
            </a:lightRig>
          </a:scene3d>
          <a:sp3d>
            <a:bevelT h="38100"/>
            <a:contourClr>
              <a:srgbClr val="C0C0C0"/>
            </a:contourClr>
          </a:sp3d>
        </p:spPr>
      </p:pic>
      <p:pic>
        <p:nvPicPr>
          <p:cNvPr id="13" name="Imagen 12" descr="Un dibujo de una persona&#10;&#10;Descripción generada automáticamente con confianza media">
            <a:extLst>
              <a:ext uri="{FF2B5EF4-FFF2-40B4-BE49-F238E27FC236}">
                <a16:creationId xmlns:a16="http://schemas.microsoft.com/office/drawing/2014/main" id="{C292E35D-0FC9-E1F8-5B73-1759812997E9}"/>
              </a:ext>
            </a:extLst>
          </p:cNvPr>
          <p:cNvPicPr>
            <a:picLocks noChangeAspect="1"/>
          </p:cNvPicPr>
          <p:nvPr/>
        </p:nvPicPr>
        <p:blipFill rotWithShape="1">
          <a:blip r:embed="rId6">
            <a:extLst>
              <a:ext uri="{28A0092B-C50C-407E-A947-70E740481C1C}">
                <a14:useLocalDpi xmlns:a14="http://schemas.microsoft.com/office/drawing/2010/main" val="0"/>
              </a:ext>
            </a:extLst>
          </a:blip>
          <a:srcRect t="6866" b="13489"/>
          <a:stretch/>
        </p:blipFill>
        <p:spPr>
          <a:xfrm>
            <a:off x="9048206" y="4955402"/>
            <a:ext cx="2969622" cy="1773869"/>
          </a:xfrm>
          <a:prstGeom prst="roundRect">
            <a:avLst>
              <a:gd name="adj" fmla="val 4167"/>
            </a:avLst>
          </a:prstGeom>
          <a:solidFill>
            <a:srgbClr val="FFFFFF"/>
          </a:solidFill>
          <a:ln w="76200" cap="sq">
            <a:solidFill>
              <a:srgbClr val="4F8ABD"/>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7633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Horizontal)">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pic>
        <p:nvPicPr>
          <p:cNvPr id="3" name="Imagen 2" descr="Imagen que contiene persona, hombre, mujer, sostener&#10;&#10;Descripción generada automáticamente">
            <a:extLst>
              <a:ext uri="{FF2B5EF4-FFF2-40B4-BE49-F238E27FC236}">
                <a16:creationId xmlns:a16="http://schemas.microsoft.com/office/drawing/2014/main" id="{926B2187-E905-903D-2A24-4132CC36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44000" cy="6858000"/>
          </a:xfrm>
          <a:prstGeom prst="rect">
            <a:avLst/>
          </a:prstGeom>
          <a:ln>
            <a:noFill/>
          </a:ln>
          <a:effectLst>
            <a:softEdge rad="112500"/>
          </a:effectLst>
        </p:spPr>
      </p:pic>
      <p:sp>
        <p:nvSpPr>
          <p:cNvPr id="4" name="CuadroTexto 3">
            <a:extLst>
              <a:ext uri="{FF2B5EF4-FFF2-40B4-BE49-F238E27FC236}">
                <a16:creationId xmlns:a16="http://schemas.microsoft.com/office/drawing/2014/main" id="{A387A3D5-0AC0-5B50-C778-157492CE787E}"/>
              </a:ext>
            </a:extLst>
          </p:cNvPr>
          <p:cNvSpPr txBox="1"/>
          <p:nvPr/>
        </p:nvSpPr>
        <p:spPr>
          <a:xfrm>
            <a:off x="59872" y="5934670"/>
            <a:ext cx="2952205" cy="923330"/>
          </a:xfrm>
          <a:prstGeom prst="rect">
            <a:avLst/>
          </a:prstGeom>
          <a:noFill/>
        </p:spPr>
        <p:txBody>
          <a:bodyPr wrap="square" rtlCol="0">
            <a:spAutoFit/>
          </a:bodyPr>
          <a:lstStyle/>
          <a:p>
            <a:pPr algn="ctr"/>
            <a:r>
              <a:rPr lang="es-ES" dirty="0"/>
              <a:t>Text: Elen G. White</a:t>
            </a:r>
            <a:r>
              <a:rPr lang="cs-CZ" dirty="0"/>
              <a:t>,</a:t>
            </a:r>
            <a:r>
              <a:rPr lang="es-ES" dirty="0"/>
              <a:t> “Patriarc</a:t>
            </a:r>
            <a:r>
              <a:rPr lang="cs-CZ" dirty="0" err="1"/>
              <a:t>hové</a:t>
            </a:r>
            <a:r>
              <a:rPr lang="cs-CZ" dirty="0"/>
              <a:t> a</a:t>
            </a:r>
            <a:r>
              <a:rPr lang="es-ES" dirty="0"/>
              <a:t> pro</a:t>
            </a:r>
            <a:r>
              <a:rPr lang="cs-CZ" dirty="0" err="1"/>
              <a:t>roci</a:t>
            </a:r>
            <a:r>
              <a:rPr lang="es-ES" dirty="0"/>
              <a:t>”, </a:t>
            </a:r>
            <a:r>
              <a:rPr lang="cs-CZ"/>
              <a:t>      4</a:t>
            </a:r>
            <a:r>
              <a:rPr lang="cs-CZ" dirty="0"/>
              <a:t>. k</a:t>
            </a:r>
            <a:r>
              <a:rPr lang="es-ES" dirty="0"/>
              <a:t>ap</a:t>
            </a:r>
            <a:r>
              <a:rPr lang="cs-CZ" dirty="0" err="1"/>
              <a:t>itola</a:t>
            </a:r>
            <a:endParaRPr lang="es-ES" dirty="0"/>
          </a:p>
        </p:txBody>
      </p:sp>
      <p:sp>
        <p:nvSpPr>
          <p:cNvPr id="7" name="CuadroTexto 6">
            <a:extLst>
              <a:ext uri="{FF2B5EF4-FFF2-40B4-BE49-F238E27FC236}">
                <a16:creationId xmlns:a16="http://schemas.microsoft.com/office/drawing/2014/main" id="{32989BBA-365C-C211-BB43-CCD8E8F1EBCD}"/>
              </a:ext>
            </a:extLst>
          </p:cNvPr>
          <p:cNvSpPr txBox="1"/>
          <p:nvPr/>
        </p:nvSpPr>
        <p:spPr>
          <a:xfrm>
            <a:off x="93618" y="403052"/>
            <a:ext cx="2884714" cy="5570756"/>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2800" b="1" dirty="0">
                <a:solidFill>
                  <a:srgbClr val="0156A3"/>
                </a:solidFill>
                <a:latin typeface="Comic Sans MS" panose="030F0702030302020204" pitchFamily="66" charset="0"/>
              </a:rPr>
              <a:t>"Nebo tak Bůh miloval svět, že Syna svého jednorozeného dal, aby žádný, kdož věří v něho, nezahynul, ale měl život věčný."
(Jan 3</a:t>
            </a:r>
            <a:r>
              <a:rPr lang="cs-CZ" sz="2800" b="1" dirty="0">
                <a:solidFill>
                  <a:srgbClr val="0156A3"/>
                </a:solidFill>
                <a:latin typeface="Comic Sans MS" panose="030F0702030302020204" pitchFamily="66" charset="0"/>
              </a:rPr>
              <a:t>,</a:t>
            </a:r>
            <a:r>
              <a:rPr lang="es-ES" sz="2800" b="1" dirty="0">
                <a:solidFill>
                  <a:srgbClr val="0156A3"/>
                </a:solidFill>
                <a:latin typeface="Comic Sans MS" panose="030F0702030302020204" pitchFamily="66" charset="0"/>
              </a:rPr>
              <a:t>16)
</a:t>
            </a:r>
            <a:endParaRPr lang="es-ES" sz="2400" b="1" dirty="0">
              <a:solidFill>
                <a:srgbClr val="0156A3"/>
              </a:solidFill>
              <a:latin typeface="Comic Sans MS" panose="030F0702030302020204" pitchFamily="66" charset="0"/>
            </a:endParaRPr>
          </a:p>
        </p:txBody>
      </p:sp>
    </p:spTree>
    <p:extLst>
      <p:ext uri="{BB962C8B-B14F-4D97-AF65-F5344CB8AC3E}">
        <p14:creationId xmlns:p14="http://schemas.microsoft.com/office/powerpoint/2010/main" val="2929395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6">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BCD911C-9DC9-A91B-EA3E-945E520071EA}"/>
              </a:ext>
            </a:extLst>
          </p:cNvPr>
          <p:cNvSpPr txBox="1"/>
          <p:nvPr/>
        </p:nvSpPr>
        <p:spPr>
          <a:xfrm>
            <a:off x="223971" y="843677"/>
            <a:ext cx="2839740" cy="5170646"/>
          </a:xfrm>
          <a:prstGeom prst="rect">
            <a:avLst/>
          </a:prstGeom>
          <a:noFill/>
        </p:spPr>
        <p:txBody>
          <a:bodyPr wrap="square">
            <a:spAutoFit/>
          </a:bodyPr>
          <a:lstStyle/>
          <a:p>
            <a:r>
              <a:rPr lang="es-ES" sz="2200" b="1" dirty="0"/>
              <a:t>Pád člověka naplnil cel</a:t>
            </a:r>
            <a:r>
              <a:rPr lang="cs-CZ" sz="2200" b="1" dirty="0"/>
              <a:t>é</a:t>
            </a:r>
            <a:r>
              <a:rPr lang="es-ES" sz="2200" b="1" dirty="0"/>
              <a:t> </a:t>
            </a:r>
            <a:r>
              <a:rPr lang="cs-CZ" sz="2200" b="1" dirty="0"/>
              <a:t>ne</a:t>
            </a:r>
            <a:r>
              <a:rPr lang="es-ES" sz="2200" b="1" dirty="0"/>
              <a:t>b</a:t>
            </a:r>
            <a:r>
              <a:rPr lang="cs-CZ" sz="2200" b="1" dirty="0"/>
              <a:t>e</a:t>
            </a:r>
            <a:r>
              <a:rPr lang="es-ES" sz="2200" b="1" dirty="0"/>
              <a:t> smutkem. Svět, který Bůh stvořil, byl poskvrněn kletbou hříchu a </a:t>
            </a:r>
            <a:r>
              <a:rPr lang="cs-CZ" sz="2200" b="1" dirty="0"/>
              <a:t>jeh</a:t>
            </a:r>
            <a:r>
              <a:rPr lang="es-ES" sz="2200" b="1" dirty="0"/>
              <a:t>o bytosti</a:t>
            </a:r>
            <a:r>
              <a:rPr lang="cs-CZ" sz="2200" b="1" dirty="0"/>
              <a:t> byly</a:t>
            </a:r>
            <a:r>
              <a:rPr lang="es-ES" sz="2200" b="1" dirty="0"/>
              <a:t> odsouzen</a:t>
            </a:r>
            <a:r>
              <a:rPr lang="cs-CZ" sz="2200" b="1" dirty="0"/>
              <a:t>y</a:t>
            </a:r>
            <a:r>
              <a:rPr lang="es-ES" sz="2200" b="1" dirty="0"/>
              <a:t> k bídě a smrti. Zdálo se, že pro ty, </a:t>
            </a:r>
            <a:r>
              <a:rPr lang="cs-CZ" sz="2200" b="1" dirty="0"/>
              <a:t>co</a:t>
            </a:r>
            <a:r>
              <a:rPr lang="es-ES" sz="2200" b="1" dirty="0"/>
              <a:t> porušili zákon, není úniku. Andělé odložili své chvalozpěvy. Na nebeských nádvořích se ozýval nářek nad zkázou, kterou hřích způsobil. </a:t>
            </a:r>
          </a:p>
        </p:txBody>
      </p:sp>
      <p:pic>
        <p:nvPicPr>
          <p:cNvPr id="5" name="Imagen 4" descr="Un dibujo de una mujer con un florero con flores&#10;&#10;Descripción generada automáticamente con confianza media">
            <a:extLst>
              <a:ext uri="{FF2B5EF4-FFF2-40B4-BE49-F238E27FC236}">
                <a16:creationId xmlns:a16="http://schemas.microsoft.com/office/drawing/2014/main" id="{333FCF47-82F1-01E7-5905-06328A492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8176" y="641152"/>
            <a:ext cx="7761434" cy="55756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37077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900" decel="100000" fill="hold"/>
                                        <p:tgtEl>
                                          <p:spTgt spid="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5">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D4CF7F-1321-DE04-B7EC-F8F745DD6FE9}"/>
              </a:ext>
            </a:extLst>
          </p:cNvPr>
          <p:cNvSpPr txBox="1"/>
          <p:nvPr/>
        </p:nvSpPr>
        <p:spPr>
          <a:xfrm>
            <a:off x="4169976" y="134307"/>
            <a:ext cx="3505198" cy="1754326"/>
          </a:xfrm>
          <a:prstGeom prst="rect">
            <a:avLst/>
          </a:prstGeom>
          <a:noFill/>
        </p:spPr>
        <p:txBody>
          <a:bodyPr wrap="square">
            <a:spAutoFit/>
          </a:bodyPr>
          <a:lstStyle/>
          <a:p>
            <a:r>
              <a:rPr lang="es-ES" b="1" dirty="0"/>
              <a:t>Syn Boží, slavný Vládce nebes, byl pohnut soucitem s padlým rodem. Nekonečná milost se dotkla jeho srdce, když</a:t>
            </a:r>
            <a:r>
              <a:rPr lang="cs-CZ" b="1" dirty="0"/>
              <a:t> si</a:t>
            </a:r>
            <a:r>
              <a:rPr lang="es-ES" b="1" dirty="0"/>
              <a:t> připomínal neštěstí ztraceného světa. 
</a:t>
            </a:r>
          </a:p>
        </p:txBody>
      </p:sp>
      <p:sp>
        <p:nvSpPr>
          <p:cNvPr id="5" name="CuadroTexto 4">
            <a:extLst>
              <a:ext uri="{FF2B5EF4-FFF2-40B4-BE49-F238E27FC236}">
                <a16:creationId xmlns:a16="http://schemas.microsoft.com/office/drawing/2014/main" id="{C818E3A9-AB29-947F-3FEF-DD1258285777}"/>
              </a:ext>
            </a:extLst>
          </p:cNvPr>
          <p:cNvSpPr txBox="1"/>
          <p:nvPr/>
        </p:nvSpPr>
        <p:spPr>
          <a:xfrm>
            <a:off x="4169976" y="1995097"/>
            <a:ext cx="3363433" cy="1477328"/>
          </a:xfrm>
          <a:prstGeom prst="rect">
            <a:avLst/>
          </a:prstGeom>
          <a:noFill/>
        </p:spPr>
        <p:txBody>
          <a:bodyPr wrap="square">
            <a:spAutoFit/>
          </a:bodyPr>
          <a:lstStyle/>
          <a:p>
            <a:r>
              <a:rPr lang="es-ES" b="1" dirty="0"/>
              <a:t>Ale božská láska vymyslela plán, kterým by člověk mohl být vykoupen. Boží porušený zákon vyžadoval </a:t>
            </a:r>
            <a:r>
              <a:rPr lang="cs-CZ" b="1" dirty="0"/>
              <a:t>živo</a:t>
            </a:r>
            <a:r>
              <a:rPr lang="es-ES" b="1" dirty="0"/>
              <a:t>t hříšníka. 
</a:t>
            </a:r>
          </a:p>
        </p:txBody>
      </p:sp>
      <p:pic>
        <p:nvPicPr>
          <p:cNvPr id="7" name="Imagen 6" descr="Imagen que contiene estrella, viendo, sostener, hombre&#10;&#10;Descripción generada automáticamente">
            <a:extLst>
              <a:ext uri="{FF2B5EF4-FFF2-40B4-BE49-F238E27FC236}">
                <a16:creationId xmlns:a16="http://schemas.microsoft.com/office/drawing/2014/main" id="{CF504C7E-02BE-E96A-CC32-0C56A4D06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8145" y="101134"/>
            <a:ext cx="4706981" cy="3545925"/>
          </a:xfrm>
          <a:prstGeom prst="ellipse">
            <a:avLst/>
          </a:prstGeom>
          <a:ln>
            <a:noFill/>
          </a:ln>
          <a:effectLst>
            <a:softEdge rad="112500"/>
          </a:effectLst>
        </p:spPr>
      </p:pic>
      <p:sp>
        <p:nvSpPr>
          <p:cNvPr id="9" name="CuadroTexto 8">
            <a:extLst>
              <a:ext uri="{FF2B5EF4-FFF2-40B4-BE49-F238E27FC236}">
                <a16:creationId xmlns:a16="http://schemas.microsoft.com/office/drawing/2014/main" id="{628C03EB-54CF-7321-3D6B-151614AE7EE1}"/>
              </a:ext>
            </a:extLst>
          </p:cNvPr>
          <p:cNvSpPr txBox="1"/>
          <p:nvPr/>
        </p:nvSpPr>
        <p:spPr>
          <a:xfrm>
            <a:off x="128264" y="3883951"/>
            <a:ext cx="5311004" cy="2862322"/>
          </a:xfrm>
          <a:prstGeom prst="rect">
            <a:avLst/>
          </a:prstGeom>
          <a:noFill/>
        </p:spPr>
        <p:txBody>
          <a:bodyPr wrap="square">
            <a:spAutoFit/>
          </a:bodyPr>
          <a:lstStyle/>
          <a:p>
            <a:r>
              <a:rPr lang="es-ES" b="1" dirty="0"/>
              <a:t>V celém vesmíru byl jen jeden, k</a:t>
            </a:r>
            <a:r>
              <a:rPr lang="cs-CZ" b="1" dirty="0"/>
              <a:t>do</a:t>
            </a:r>
            <a:r>
              <a:rPr lang="es-ES" b="1" dirty="0"/>
              <a:t> </a:t>
            </a:r>
            <a:r>
              <a:rPr lang="cs-CZ" b="1" dirty="0"/>
              <a:t>splňoval</a:t>
            </a:r>
            <a:r>
              <a:rPr lang="es-ES" b="1" dirty="0"/>
              <a:t> jeho požadavky místo člověka. Protože Boží zákon je stejně posvátný jako Bůh sám, jen ten, kdo se Bohu vyrovná, může odčinit jeho přestoupení. Nikdo kromě Krista nemohl zachránit člověka od prokletí zákona a přivést ho zpět do souladu s nebem. Kristus ponese vinu </a:t>
            </a:r>
            <a:r>
              <a:rPr lang="cs-CZ" b="1" dirty="0"/>
              <a:t>        </a:t>
            </a:r>
            <a:r>
              <a:rPr lang="es-ES" b="1" dirty="0"/>
              <a:t>a hanbu hříchu, který byl v Božích očích tak ohavný, </a:t>
            </a:r>
            <a:r>
              <a:rPr lang="cs-CZ" b="1" dirty="0"/>
              <a:t>  </a:t>
            </a:r>
            <a:r>
              <a:rPr lang="es-ES" b="1" dirty="0"/>
              <a:t>že oddělil Otce a Jeho Syna.
Kristus sestoupí do hlubin neštěstí, aby zachránil padl</a:t>
            </a:r>
            <a:r>
              <a:rPr lang="cs-CZ" b="1" dirty="0"/>
              <a:t>é lidstvo</a:t>
            </a:r>
            <a:r>
              <a:rPr lang="es-ES" b="1" dirty="0"/>
              <a:t>. </a:t>
            </a:r>
          </a:p>
        </p:txBody>
      </p:sp>
      <p:pic>
        <p:nvPicPr>
          <p:cNvPr id="11" name="Imagen 10" descr="Imagen que contiene libro, texto, gato, parado&#10;&#10;Descripción generada automáticamente">
            <a:extLst>
              <a:ext uri="{FF2B5EF4-FFF2-40B4-BE49-F238E27FC236}">
                <a16:creationId xmlns:a16="http://schemas.microsoft.com/office/drawing/2014/main" id="{C6757B5A-5AF0-4716-5138-BB1329A4C427}"/>
              </a:ext>
            </a:extLst>
          </p:cNvPr>
          <p:cNvPicPr>
            <a:picLocks noChangeAspect="1"/>
          </p:cNvPicPr>
          <p:nvPr/>
        </p:nvPicPr>
        <p:blipFill rotWithShape="1">
          <a:blip r:embed="rId4">
            <a:extLst>
              <a:ext uri="{28A0092B-C50C-407E-A947-70E740481C1C}">
                <a14:useLocalDpi xmlns:a14="http://schemas.microsoft.com/office/drawing/2010/main" val="0"/>
              </a:ext>
            </a:extLst>
          </a:blip>
          <a:srcRect b="16526"/>
          <a:stretch/>
        </p:blipFill>
        <p:spPr>
          <a:xfrm>
            <a:off x="118837" y="171602"/>
            <a:ext cx="3746582" cy="3555383"/>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3" name="Imagen 12" descr="Una persona con un turbante en la cabeza&#10;&#10;Descripción generada automáticamente con confianza media">
            <a:extLst>
              <a:ext uri="{FF2B5EF4-FFF2-40B4-BE49-F238E27FC236}">
                <a16:creationId xmlns:a16="http://schemas.microsoft.com/office/drawing/2014/main" id="{0BEA5B3A-7C8F-F61B-7990-E210A3BE48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4076" y="3647059"/>
            <a:ext cx="2499088" cy="3037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descr="Imagen que contiene agua, alberca, azul, hombre&#10;&#10;Descripción generada automáticamente">
            <a:extLst>
              <a:ext uri="{FF2B5EF4-FFF2-40B4-BE49-F238E27FC236}">
                <a16:creationId xmlns:a16="http://schemas.microsoft.com/office/drawing/2014/main" id="{CFEA702E-79CD-9DC4-47DA-98CC4B0821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032" y="3647060"/>
            <a:ext cx="3947741" cy="30372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61893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8)">
                                      <p:cBhvr>
                                        <p:cTn id="16" dur="1000"/>
                                        <p:tgtEl>
                                          <p:spTgt spid="1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8" dur="1000" fill="hold"/>
                                        <p:tgtEl>
                                          <p:spTgt spid="1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15"/>
                                        </p:tgtEl>
                                      </p:cBhvr>
                                    </p:animEffect>
                                  </p:childTnLst>
                                </p:cTn>
                              </p:par>
                              <p:par>
                                <p:cTn id="33" presetID="25"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13"/>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3">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CECB700-72AC-9F17-28B0-D235646F9B4B}"/>
              </a:ext>
            </a:extLst>
          </p:cNvPr>
          <p:cNvSpPr txBox="1"/>
          <p:nvPr/>
        </p:nvSpPr>
        <p:spPr>
          <a:xfrm>
            <a:off x="3540807" y="2477969"/>
            <a:ext cx="4288273" cy="2031325"/>
          </a:xfrm>
          <a:prstGeom prst="rect">
            <a:avLst/>
          </a:prstGeom>
          <a:noFill/>
        </p:spPr>
        <p:txBody>
          <a:bodyPr wrap="square">
            <a:spAutoFit/>
          </a:bodyPr>
          <a:lstStyle/>
          <a:p>
            <a:r>
              <a:rPr lang="es-ES" b="1" dirty="0"/>
              <a:t>Byl to však boj, dokonce i pro samotného Krále vesmíru, </a:t>
            </a:r>
            <a:r>
              <a:rPr lang="cs-CZ" b="1" dirty="0"/>
              <a:t>když měl </a:t>
            </a:r>
            <a:r>
              <a:rPr lang="es-ES" b="1" dirty="0"/>
              <a:t>vydat svého Syna na smrt provinil</a:t>
            </a:r>
            <a:r>
              <a:rPr lang="cs-CZ" b="1" dirty="0"/>
              <a:t>é lidstvo</a:t>
            </a:r>
            <a:r>
              <a:rPr lang="es-ES" b="1" dirty="0"/>
              <a:t>. Ale "Bůh tak miloval svět, že dal svého jednorozeného Syna, aby žádný, kdo v něho věří, nezahynul, ale měl život věčný" (Jan 3</a:t>
            </a:r>
            <a:r>
              <a:rPr lang="cs-CZ" b="1" dirty="0"/>
              <a:t>,</a:t>
            </a:r>
            <a:r>
              <a:rPr lang="es-ES" b="1" dirty="0"/>
              <a:t>16).
</a:t>
            </a:r>
          </a:p>
        </p:txBody>
      </p:sp>
      <p:pic>
        <p:nvPicPr>
          <p:cNvPr id="5" name="Imagen 4" descr="Imagen que contiene animal, coral, naranja, parado&#10;&#10;Descripción generada automáticamente">
            <a:extLst>
              <a:ext uri="{FF2B5EF4-FFF2-40B4-BE49-F238E27FC236}">
                <a16:creationId xmlns:a16="http://schemas.microsoft.com/office/drawing/2014/main" id="{5D0B51FC-5A2B-38DC-BBCA-F577F78C1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932" y="105591"/>
            <a:ext cx="1704975" cy="2131219"/>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2EE7697-4AB0-9689-9229-6D54B1B860EC}"/>
              </a:ext>
            </a:extLst>
          </p:cNvPr>
          <p:cNvSpPr txBox="1"/>
          <p:nvPr/>
        </p:nvSpPr>
        <p:spPr>
          <a:xfrm>
            <a:off x="265611" y="165215"/>
            <a:ext cx="5775454" cy="1200329"/>
          </a:xfrm>
          <a:prstGeom prst="rect">
            <a:avLst/>
          </a:prstGeom>
          <a:noFill/>
        </p:spPr>
        <p:txBody>
          <a:bodyPr wrap="square">
            <a:spAutoFit/>
          </a:bodyPr>
          <a:lstStyle/>
          <a:p>
            <a:r>
              <a:rPr lang="es-ES" b="1" dirty="0"/>
              <a:t>Kristus se přimlouval u Otce za hříšníka, zatímco nebeské zástupy očekávaly výsledky s tak velkým zájmem, že je Slovo nemůže vyjádřit. Tento tajemný rozhovor, "smírčí rad</a:t>
            </a:r>
            <a:r>
              <a:rPr lang="cs-CZ" b="1" dirty="0"/>
              <a:t>y</a:t>
            </a:r>
            <a:r>
              <a:rPr lang="es-ES" b="1" dirty="0"/>
              <a:t>" (Za 6,13) jménem padlého člověka, trval </a:t>
            </a:r>
            <a:r>
              <a:rPr lang="es-ES" b="1" dirty="0" err="1"/>
              <a:t>dlouho</a:t>
            </a:r>
            <a:r>
              <a:rPr lang="es-ES" b="1" dirty="0"/>
              <a:t>.</a:t>
            </a:r>
          </a:p>
        </p:txBody>
      </p:sp>
      <p:sp>
        <p:nvSpPr>
          <p:cNvPr id="9" name="CuadroTexto 8">
            <a:extLst>
              <a:ext uri="{FF2B5EF4-FFF2-40B4-BE49-F238E27FC236}">
                <a16:creationId xmlns:a16="http://schemas.microsoft.com/office/drawing/2014/main" id="{4D38AC6D-88C4-C4E0-8ACF-261C71E1CCE1}"/>
              </a:ext>
            </a:extLst>
          </p:cNvPr>
          <p:cNvSpPr txBox="1"/>
          <p:nvPr/>
        </p:nvSpPr>
        <p:spPr>
          <a:xfrm>
            <a:off x="265611" y="1472302"/>
            <a:ext cx="5827321" cy="923330"/>
          </a:xfrm>
          <a:prstGeom prst="rect">
            <a:avLst/>
          </a:prstGeom>
          <a:noFill/>
        </p:spPr>
        <p:txBody>
          <a:bodyPr wrap="square">
            <a:spAutoFit/>
          </a:bodyPr>
          <a:lstStyle/>
          <a:p>
            <a:r>
              <a:rPr lang="es-ES" b="1" dirty="0"/>
              <a:t>Plán spasení byl počat</a:t>
            </a:r>
            <a:r>
              <a:rPr lang="cs-CZ" b="1" dirty="0"/>
              <a:t> ještě</a:t>
            </a:r>
            <a:r>
              <a:rPr lang="es-ES" b="1" dirty="0"/>
              <a:t> před stvořením světa; neboť Kristus je "Beránek, který byl zabit od počátku světa" </a:t>
            </a:r>
            <a:endParaRPr lang="cs-CZ" b="1" dirty="0"/>
          </a:p>
          <a:p>
            <a:r>
              <a:rPr lang="es-ES" b="1" dirty="0"/>
              <a:t>(Zj</a:t>
            </a:r>
            <a:r>
              <a:rPr lang="cs-CZ" b="1" dirty="0" err="1"/>
              <a:t>evení</a:t>
            </a:r>
            <a:r>
              <a:rPr lang="es-ES" b="1" dirty="0"/>
              <a:t> 13,8).</a:t>
            </a:r>
          </a:p>
        </p:txBody>
      </p:sp>
      <p:sp>
        <p:nvSpPr>
          <p:cNvPr id="11" name="CuadroTexto 10">
            <a:extLst>
              <a:ext uri="{FF2B5EF4-FFF2-40B4-BE49-F238E27FC236}">
                <a16:creationId xmlns:a16="http://schemas.microsoft.com/office/drawing/2014/main" id="{0311E480-9548-EF64-D571-F3B4347E3B5C}"/>
              </a:ext>
            </a:extLst>
          </p:cNvPr>
          <p:cNvSpPr txBox="1"/>
          <p:nvPr/>
        </p:nvSpPr>
        <p:spPr>
          <a:xfrm>
            <a:off x="7201359" y="4900496"/>
            <a:ext cx="4868091" cy="1754326"/>
          </a:xfrm>
          <a:prstGeom prst="rect">
            <a:avLst/>
          </a:prstGeom>
          <a:noFill/>
        </p:spPr>
        <p:txBody>
          <a:bodyPr wrap="square">
            <a:spAutoFit/>
          </a:bodyPr>
          <a:lstStyle/>
          <a:p>
            <a:r>
              <a:rPr lang="es-ES" b="1" dirty="0"/>
              <a:t>Ach, to tajemství vykoupení! Boží láska ke světu, který Ho nemiloval! Kdo může pochopit hloubku oné lásky, "která přesahuje veškeré poznání"? Během nekonečných staletí budou nesmrtelné mysli, snažící se pochopit tajemství této nepochopitelné lásky, žasnout a uctívat Boha. </a:t>
            </a:r>
          </a:p>
        </p:txBody>
      </p:sp>
      <p:pic>
        <p:nvPicPr>
          <p:cNvPr id="13" name="Imagen 12" descr="Una caricatura de una persona&#10;&#10;Descripción generada automáticamente con confianza baja">
            <a:extLst>
              <a:ext uri="{FF2B5EF4-FFF2-40B4-BE49-F238E27FC236}">
                <a16:creationId xmlns:a16="http://schemas.microsoft.com/office/drawing/2014/main" id="{9A079E18-B28F-D932-BF9E-55E8F01B4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5248" y="105591"/>
            <a:ext cx="4070479" cy="4591245"/>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descr="Un par de personas en un escenario&#10;&#10;Descripción generada automáticamente con confianza baja">
            <a:extLst>
              <a:ext uri="{FF2B5EF4-FFF2-40B4-BE49-F238E27FC236}">
                <a16:creationId xmlns:a16="http://schemas.microsoft.com/office/drawing/2014/main" id="{D900921E-ED5C-9135-BB9F-6CF3BCBC0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714" y="2568838"/>
            <a:ext cx="3082252" cy="4167051"/>
          </a:xfrm>
          <a:prstGeom prst="rect">
            <a:avLst/>
          </a:prstGeom>
          <a:solidFill>
            <a:srgbClr val="FFFFFF">
              <a:shade val="85000"/>
            </a:srgbClr>
          </a:solidFill>
          <a:ln w="88900" cap="sq">
            <a:solidFill>
              <a:srgbClr val="FF99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animal&#10;&#10;Descripción generada automáticamente">
            <a:extLst>
              <a:ext uri="{FF2B5EF4-FFF2-40B4-BE49-F238E27FC236}">
                <a16:creationId xmlns:a16="http://schemas.microsoft.com/office/drawing/2014/main" id="{CDB04BAD-1969-4FFA-231F-50E46CFC270A}"/>
              </a:ext>
            </a:extLst>
          </p:cNvPr>
          <p:cNvPicPr>
            <a:picLocks noChangeAspect="1"/>
          </p:cNvPicPr>
          <p:nvPr/>
        </p:nvPicPr>
        <p:blipFill rotWithShape="1">
          <a:blip r:embed="rId6">
            <a:extLst>
              <a:ext uri="{28A0092B-C50C-407E-A947-70E740481C1C}">
                <a14:useLocalDpi xmlns:a14="http://schemas.microsoft.com/office/drawing/2010/main" val="0"/>
              </a:ext>
            </a:extLst>
          </a:blip>
          <a:srcRect t="36307"/>
          <a:stretch/>
        </p:blipFill>
        <p:spPr>
          <a:xfrm>
            <a:off x="4196753" y="4508186"/>
            <a:ext cx="2631082" cy="2236810"/>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0461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900" decel="100000" fill="hold"/>
                                        <p:tgtEl>
                                          <p:spTgt spid="1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1+#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2">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636030-E160-E140-8FD0-CEA412293CDC}"/>
              </a:ext>
            </a:extLst>
          </p:cNvPr>
          <p:cNvSpPr txBox="1"/>
          <p:nvPr/>
        </p:nvSpPr>
        <p:spPr>
          <a:xfrm>
            <a:off x="233649" y="197065"/>
            <a:ext cx="6736625" cy="2554545"/>
          </a:xfrm>
          <a:prstGeom prst="rect">
            <a:avLst/>
          </a:prstGeom>
          <a:noFill/>
        </p:spPr>
        <p:txBody>
          <a:bodyPr wrap="square">
            <a:spAutoFit/>
          </a:bodyPr>
          <a:lstStyle/>
          <a:p>
            <a:r>
              <a:rPr lang="es-ES" sz="2000" b="1" dirty="0"/>
              <a:t>Bůh se měl zjevit v Kristu a "smířit svět se sebou" (2 K 5,19). </a:t>
            </a:r>
            <a:r>
              <a:rPr lang="cs-CZ" sz="2000" b="1" dirty="0"/>
              <a:t>Hřích č</a:t>
            </a:r>
            <a:r>
              <a:rPr lang="es-ES" sz="2000" b="1" dirty="0"/>
              <a:t>lověk</a:t>
            </a:r>
            <a:r>
              <a:rPr lang="cs-CZ" sz="2000" b="1" dirty="0"/>
              <a:t>a natolik </a:t>
            </a:r>
            <a:r>
              <a:rPr lang="cs-CZ" sz="2000" b="1" dirty="0" err="1"/>
              <a:t>zdegradoval</a:t>
            </a:r>
            <a:r>
              <a:rPr lang="es-ES" sz="2000" b="1" dirty="0"/>
              <a:t>, že pro něj bylo nemožné uvést se do souladu s Tím, jehož přirozeností je dobrota </a:t>
            </a:r>
            <a:r>
              <a:rPr lang="cs-CZ" sz="2000" b="1" dirty="0"/>
              <a:t>          </a:t>
            </a:r>
            <a:r>
              <a:rPr lang="es-ES" sz="2000" b="1" dirty="0"/>
              <a:t>a čistota.
Ale když Kristus vykoupil svět z odsouzení zákona, mohl lidskému úsilí udělit božskou moc. A tak s</a:t>
            </a:r>
            <a:r>
              <a:rPr lang="cs-CZ" sz="2000" b="1" dirty="0"/>
              <a:t>e s</a:t>
            </a:r>
            <a:r>
              <a:rPr lang="es-ES" sz="2000" b="1" dirty="0"/>
              <a:t>krze pokání </a:t>
            </a:r>
            <a:r>
              <a:rPr lang="cs-CZ" sz="2000" b="1" dirty="0"/>
              <a:t>    </a:t>
            </a:r>
            <a:r>
              <a:rPr lang="es-ES" sz="2000" b="1" dirty="0"/>
              <a:t>před Bohem a víru v Krista </a:t>
            </a:r>
            <a:r>
              <a:rPr lang="cs-CZ" sz="2000" b="1" dirty="0"/>
              <a:t>mohly</a:t>
            </a:r>
            <a:r>
              <a:rPr lang="es-ES" sz="2000" b="1" dirty="0"/>
              <a:t>se padlé děti Adama </a:t>
            </a:r>
            <a:r>
              <a:rPr lang="cs-CZ" sz="2000" b="1" dirty="0"/>
              <a:t>       </a:t>
            </a:r>
            <a:r>
              <a:rPr lang="es-ES" sz="2000" b="1" dirty="0"/>
              <a:t>znovu stát "syny Božími" (1 Jan 3</a:t>
            </a:r>
            <a:r>
              <a:rPr lang="cs-CZ" sz="2000" b="1" dirty="0"/>
              <a:t>,</a:t>
            </a:r>
            <a:r>
              <a:rPr lang="es-ES" sz="2000" b="1" dirty="0"/>
              <a:t>2). </a:t>
            </a:r>
          </a:p>
        </p:txBody>
      </p:sp>
      <p:pic>
        <p:nvPicPr>
          <p:cNvPr id="7" name="Imagen 6" descr="Imagen que contiene parado, vaca, pájaro, comida&#10;&#10;Descripción generada automáticamente">
            <a:extLst>
              <a:ext uri="{FF2B5EF4-FFF2-40B4-BE49-F238E27FC236}">
                <a16:creationId xmlns:a16="http://schemas.microsoft.com/office/drawing/2014/main" id="{6B290433-2379-84CB-157C-53E45FE00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7773" y="228600"/>
            <a:ext cx="4851763" cy="6471039"/>
          </a:xfrm>
          <a:prstGeom prst="rect">
            <a:avLst/>
          </a:prstGeom>
          <a:ln w="127000" cap="rnd">
            <a:solidFill>
              <a:schemeClr val="accent4">
                <a:lumMod val="75000"/>
              </a:schemeClr>
            </a:solidFill>
          </a:ln>
          <a:effectLst/>
          <a:scene3d>
            <a:camera prst="orthographicFront"/>
            <a:lightRig rig="twoPt" dir="t">
              <a:rot lat="0" lon="0" rev="7800000"/>
            </a:lightRig>
          </a:scene3d>
          <a:sp3d contourW="6350">
            <a:bevelT w="50800" h="16510"/>
            <a:contourClr>
              <a:srgbClr val="C0C0C0"/>
            </a:contourClr>
          </a:sp3d>
        </p:spPr>
      </p:pic>
      <p:pic>
        <p:nvPicPr>
          <p:cNvPr id="11" name="Imagen 10" descr="Un par de personas sentadas en una mesa&#10;&#10;Descripción generada automáticamente con confianza baja">
            <a:extLst>
              <a:ext uri="{FF2B5EF4-FFF2-40B4-BE49-F238E27FC236}">
                <a16:creationId xmlns:a16="http://schemas.microsoft.com/office/drawing/2014/main" id="{8A3DE5C7-326B-60CC-4F8C-C5E00B821994}"/>
              </a:ext>
            </a:extLst>
          </p:cNvPr>
          <p:cNvPicPr>
            <a:picLocks noChangeAspect="1"/>
          </p:cNvPicPr>
          <p:nvPr/>
        </p:nvPicPr>
        <p:blipFill rotWithShape="1">
          <a:blip r:embed="rId4">
            <a:extLst>
              <a:ext uri="{28A0092B-C50C-407E-A947-70E740481C1C}">
                <a14:useLocalDpi xmlns:a14="http://schemas.microsoft.com/office/drawing/2010/main" val="0"/>
              </a:ext>
            </a:extLst>
          </a:blip>
          <a:srcRect t="24136" b="11382"/>
          <a:stretch/>
        </p:blipFill>
        <p:spPr>
          <a:xfrm>
            <a:off x="554663" y="2965977"/>
            <a:ext cx="5752620" cy="3722389"/>
          </a:xfrm>
          <a:prstGeom prst="rect">
            <a:avLst/>
          </a:prstGeom>
          <a:ln w="127000" cap="rnd">
            <a:solidFill>
              <a:schemeClr val="accent4">
                <a:lumMod val="50000"/>
              </a:schemeClr>
            </a:solidFill>
          </a:ln>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76939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
                                          </p:val>
                                        </p:tav>
                                        <p:tav tm="100000">
                                          <p:val>
                                            <p:strVal val="#ppt_x"/>
                                          </p:val>
                                        </p:tav>
                                      </p:tavLst>
                                    </p:anim>
                                    <p:anim calcmode="lin" valueType="num">
                                      <p:cBhvr>
                                        <p:cTn id="11" dur="500" fill="hold"/>
                                        <p:tgtEl>
                                          <p:spTgt spid="7"/>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fltVal val="0.5"/>
                                          </p:val>
                                        </p:tav>
                                        <p:tav tm="100000">
                                          <p:val>
                                            <p:strVal val="#ppt_x"/>
                                          </p:val>
                                        </p:tav>
                                      </p:tavLst>
                                    </p:anim>
                                    <p:anim calcmode="lin" valueType="num">
                                      <p:cBhvr>
                                        <p:cTn id="2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4">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3BC0CD-6FD9-A658-CD60-1046C773EBE1}"/>
              </a:ext>
            </a:extLst>
          </p:cNvPr>
          <p:cNvSpPr txBox="1"/>
          <p:nvPr/>
        </p:nvSpPr>
        <p:spPr>
          <a:xfrm>
            <a:off x="92855" y="245390"/>
            <a:ext cx="6050280" cy="6494085"/>
          </a:xfrm>
          <a:prstGeom prst="rect">
            <a:avLst/>
          </a:prstGeom>
          <a:noFill/>
        </p:spPr>
        <p:txBody>
          <a:bodyPr wrap="square">
            <a:spAutoFit/>
          </a:bodyPr>
          <a:lstStyle/>
          <a:p>
            <a:pPr>
              <a:spcBef>
                <a:spcPts val="1200"/>
              </a:spcBef>
            </a:pPr>
            <a:r>
              <a:rPr lang="es-ES" b="1" dirty="0"/>
              <a:t>Jediný plán, který mohl zajistit spásu člověka, ovlivnil celé nebe ve své nekonečné oběti. Andělé se nemohli radovat, když jim Kristus vysvětloval plán vykoupení, protože viděli, že spasení člověka bude jejich milovaného Vůdce stát nevýslovná muka. Plni údivu a zármutku mu naslouchali, když jim říkal, že by měl sestoupit z čistoty, pokoje, radosti, slávy a nesmrtelného života nebes do ponížení země, snášet bolest, hanbu a </a:t>
            </a:r>
            <a:r>
              <a:rPr lang="es-ES" b="1" dirty="0" err="1"/>
              <a:t>smrt</a:t>
            </a:r>
            <a:r>
              <a:rPr lang="es-ES" b="1" dirty="0"/>
              <a:t>. 
Bude stát mezi hříšníkem a trestem za hřích, ale jen málo lidí ho přijme jako Syna Božího. Opustí své vysoké postavení Vládce nebes, aby se objevil na zemi a</a:t>
            </a:r>
            <a:r>
              <a:rPr lang="cs-CZ" b="1" dirty="0"/>
              <a:t> tím, že se</a:t>
            </a:r>
            <a:r>
              <a:rPr lang="es-ES" b="1" dirty="0"/>
              <a:t> pokoří jako člověk, pozná ze své vlastní zkušenosti bolesti a pokušení, které </a:t>
            </a:r>
            <a:r>
              <a:rPr lang="cs-CZ" b="1" dirty="0"/>
              <a:t>musí</a:t>
            </a:r>
            <a:r>
              <a:rPr lang="es-ES" b="1" dirty="0"/>
              <a:t> člověk </a:t>
            </a:r>
            <a:r>
              <a:rPr lang="cs-CZ" b="1" dirty="0" err="1"/>
              <a:t>snáše</a:t>
            </a:r>
            <a:r>
              <a:rPr lang="es-ES" b="1" dirty="0"/>
              <a:t>t. To vše bylo nutné, aby mohl pomoci těm, kteří měli být pokoušeni (Žd 2,18).
Až dokončí svou misii učitele, bude vydán do rukou bezbožných </a:t>
            </a:r>
            <a:r>
              <a:rPr lang="cs-CZ" b="1" dirty="0"/>
              <a:t> </a:t>
            </a:r>
            <a:r>
              <a:rPr lang="es-ES" b="1" dirty="0"/>
              <a:t>a podroben každé urážce a mukám, které v nich Satan vyvolá. Vytrpí nejkrutější smrt, vyvýšený vysoko mezi zemí a nebem jako vinný hříšník. Stráv</a:t>
            </a:r>
            <a:r>
              <a:rPr lang="cs-CZ" b="1" dirty="0" err="1"/>
              <a:t>il</a:t>
            </a:r>
            <a:r>
              <a:rPr lang="es-ES" b="1" dirty="0"/>
              <a:t> dlouhé hodiny tak strašlivé agónie, že si andělé museli zahalit tváře, aby takovou scénu neviděli. Dokud na ně</a:t>
            </a:r>
            <a:r>
              <a:rPr lang="cs-CZ" b="1" dirty="0"/>
              <a:t>j</a:t>
            </a:r>
            <a:r>
              <a:rPr lang="es-ES" b="1" dirty="0"/>
              <a:t> doléhala vina přestoupení a břímě hříchů světa, musel trpět úzkostí duše a dokonce i jeho Otec y před ním skrýval svou tvář. </a:t>
            </a:r>
          </a:p>
        </p:txBody>
      </p:sp>
      <p:pic>
        <p:nvPicPr>
          <p:cNvPr id="5" name="Imagen 4" descr="Imagen que contiene animal, parado, pájaro, gato&#10;&#10;Descripción generada automáticamente">
            <a:extLst>
              <a:ext uri="{FF2B5EF4-FFF2-40B4-BE49-F238E27FC236}">
                <a16:creationId xmlns:a16="http://schemas.microsoft.com/office/drawing/2014/main" id="{E2417E09-352A-CAFC-A69F-B3F9020A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698" y="134637"/>
            <a:ext cx="5094807" cy="2673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descr="Imagen que contiene tabla, taza&#10;&#10;Descripción generada automáticamente">
            <a:extLst>
              <a:ext uri="{FF2B5EF4-FFF2-40B4-BE49-F238E27FC236}">
                <a16:creationId xmlns:a16="http://schemas.microsoft.com/office/drawing/2014/main" id="{DF77F6E7-01BD-4459-D63D-C012BD927D27}"/>
              </a:ext>
            </a:extLst>
          </p:cNvPr>
          <p:cNvPicPr>
            <a:picLocks noChangeAspect="1"/>
          </p:cNvPicPr>
          <p:nvPr/>
        </p:nvPicPr>
        <p:blipFill rotWithShape="1">
          <a:blip r:embed="rId4">
            <a:extLst>
              <a:ext uri="{28A0092B-C50C-407E-A947-70E740481C1C}">
                <a14:useLocalDpi xmlns:a14="http://schemas.microsoft.com/office/drawing/2010/main" val="0"/>
              </a:ext>
            </a:extLst>
          </a:blip>
          <a:srcRect l="18737" r="22256" b="45448"/>
          <a:stretch/>
        </p:blipFill>
        <p:spPr>
          <a:xfrm>
            <a:off x="6387808" y="2979147"/>
            <a:ext cx="2714626" cy="3785779"/>
          </a:xfrm>
          <a:prstGeom prst="snip2DiagRect">
            <a:avLst>
              <a:gd name="adj1" fmla="val 12632"/>
              <a:gd name="adj2" fmla="val 16667"/>
            </a:avLst>
          </a:prstGeom>
          <a:solidFill>
            <a:srgbClr val="FFFFFF">
              <a:shade val="85000"/>
            </a:srgbClr>
          </a:solidFill>
          <a:ln w="38100" cap="sq">
            <a:solidFill>
              <a:srgbClr val="FFFF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disfrazadas&#10;&#10;Descripción generada automáticamente con confianza baja">
            <a:extLst>
              <a:ext uri="{FF2B5EF4-FFF2-40B4-BE49-F238E27FC236}">
                <a16:creationId xmlns:a16="http://schemas.microsoft.com/office/drawing/2014/main" id="{580128F7-97D2-9843-B55B-6C0412272776}"/>
              </a:ext>
            </a:extLst>
          </p:cNvPr>
          <p:cNvPicPr>
            <a:picLocks noChangeAspect="1"/>
          </p:cNvPicPr>
          <p:nvPr/>
        </p:nvPicPr>
        <p:blipFill rotWithShape="1">
          <a:blip r:embed="rId5">
            <a:extLst>
              <a:ext uri="{28A0092B-C50C-407E-A947-70E740481C1C}">
                <a14:useLocalDpi xmlns:a14="http://schemas.microsoft.com/office/drawing/2010/main" val="0"/>
              </a:ext>
            </a:extLst>
          </a:blip>
          <a:srcRect t="26021" r="20001"/>
          <a:stretch/>
        </p:blipFill>
        <p:spPr>
          <a:xfrm flipH="1">
            <a:off x="9227126" y="4138715"/>
            <a:ext cx="2890608" cy="1504950"/>
          </a:xfrm>
          <a:prstGeom prst="snip2DiagRect">
            <a:avLst>
              <a:gd name="adj1" fmla="val 22094"/>
              <a:gd name="adj2" fmla="val 16667"/>
            </a:avLst>
          </a:prstGeom>
          <a:solidFill>
            <a:srgbClr val="FFFFFF">
              <a:shade val="85000"/>
            </a:srgbClr>
          </a:solidFill>
          <a:ln w="28575" cap="sq">
            <a:solidFill>
              <a:srgbClr val="C00000"/>
            </a:solidFill>
            <a:miter lim="800000"/>
          </a:ln>
          <a:effectLst/>
          <a:scene3d>
            <a:camera prst="orthographicFront"/>
            <a:lightRig rig="twoPt" dir="t">
              <a:rot lat="0" lon="0" rev="7200000"/>
            </a:lightRig>
          </a:scene3d>
          <a:sp3d>
            <a:bevelT w="25400" h="19050"/>
            <a:contourClr>
              <a:srgbClr val="FFFFFF"/>
            </a:contourClr>
          </a:sp3d>
        </p:spPr>
      </p:pic>
      <p:pic>
        <p:nvPicPr>
          <p:cNvPr id="11" name="Imagen 10" descr="Una persona con los brazos abiertos&#10;&#10;Descripción generada automáticamente con confianza media">
            <a:extLst>
              <a:ext uri="{FF2B5EF4-FFF2-40B4-BE49-F238E27FC236}">
                <a16:creationId xmlns:a16="http://schemas.microsoft.com/office/drawing/2014/main" id="{8DD906E4-DB0E-B18C-7F33-BBBCAB10F060}"/>
              </a:ext>
            </a:extLst>
          </p:cNvPr>
          <p:cNvPicPr>
            <a:picLocks noChangeAspect="1"/>
          </p:cNvPicPr>
          <p:nvPr/>
        </p:nvPicPr>
        <p:blipFill rotWithShape="1">
          <a:blip r:embed="rId6">
            <a:extLst>
              <a:ext uri="{28A0092B-C50C-407E-A947-70E740481C1C}">
                <a14:useLocalDpi xmlns:a14="http://schemas.microsoft.com/office/drawing/2010/main" val="0"/>
              </a:ext>
            </a:extLst>
          </a:blip>
          <a:srcRect t="15712" r="22422" b="30966"/>
          <a:stretch/>
        </p:blipFill>
        <p:spPr>
          <a:xfrm>
            <a:off x="9235584" y="2947975"/>
            <a:ext cx="2882150" cy="1113919"/>
          </a:xfrm>
          <a:prstGeom prst="snip2DiagRect">
            <a:avLst/>
          </a:prstGeom>
          <a:solidFill>
            <a:srgbClr val="FFFFFF">
              <a:shade val="85000"/>
            </a:srgbClr>
          </a:solidFill>
          <a:ln w="28575" cap="sq">
            <a:solidFill>
              <a:srgbClr val="C00000"/>
            </a:solidFill>
            <a:miter lim="800000"/>
          </a:ln>
          <a:effectLst/>
          <a:scene3d>
            <a:camera prst="orthographicFront"/>
            <a:lightRig rig="twoPt" dir="t">
              <a:rot lat="0" lon="0" rev="7200000"/>
            </a:lightRig>
          </a:scene3d>
          <a:sp3d>
            <a:bevelT w="25400" h="19050"/>
            <a:contourClr>
              <a:srgbClr val="FFFFFF"/>
            </a:contourClr>
          </a:sp3d>
        </p:spPr>
      </p:pic>
      <p:pic>
        <p:nvPicPr>
          <p:cNvPr id="13" name="Imagen 12" descr="Imagen que contiene interior, hombre, tabla, vídeo&#10;&#10;Descripción generada automáticamente">
            <a:extLst>
              <a:ext uri="{FF2B5EF4-FFF2-40B4-BE49-F238E27FC236}">
                <a16:creationId xmlns:a16="http://schemas.microsoft.com/office/drawing/2014/main" id="{9ECF1D99-BD4D-0049-8C5B-55D62CA59397}"/>
              </a:ext>
            </a:extLst>
          </p:cNvPr>
          <p:cNvPicPr>
            <a:picLocks noChangeAspect="1"/>
          </p:cNvPicPr>
          <p:nvPr/>
        </p:nvPicPr>
        <p:blipFill rotWithShape="1">
          <a:blip r:embed="rId7">
            <a:extLst>
              <a:ext uri="{28A0092B-C50C-407E-A947-70E740481C1C}">
                <a14:useLocalDpi xmlns:a14="http://schemas.microsoft.com/office/drawing/2010/main" val="0"/>
              </a:ext>
            </a:extLst>
          </a:blip>
          <a:srcRect b="45667"/>
          <a:stretch/>
        </p:blipFill>
        <p:spPr>
          <a:xfrm>
            <a:off x="9235584" y="5720485"/>
            <a:ext cx="2890608" cy="1075615"/>
          </a:xfrm>
          <a:prstGeom prst="snip2DiagRect">
            <a:avLst>
              <a:gd name="adj1" fmla="val 27049"/>
              <a:gd name="adj2" fmla="val 0"/>
            </a:avLst>
          </a:prstGeom>
          <a:solidFill>
            <a:srgbClr val="FFFFFF">
              <a:shade val="85000"/>
            </a:srgbClr>
          </a:solidFill>
          <a:ln w="28575" cap="sq">
            <a:solidFill>
              <a:srgbClr val="C00000"/>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4328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Righ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par>
                                <p:cTn id="22" presetID="18" presetClass="entr" presetSubtype="6" fill="hold" nodeType="with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strips(downRight)">
                                      <p:cBhvr>
                                        <p:cTn id="24" dur="500"/>
                                        <p:tgtEl>
                                          <p:spTgt spid="9"/>
                                        </p:tgtEl>
                                      </p:cBhvr>
                                    </p:animEffect>
                                  </p:childTnLst>
                                </p:cTn>
                              </p:par>
                              <p:par>
                                <p:cTn id="25" presetID="18" presetClass="entr" presetSubtype="12" fill="hold"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strips(down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6">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2DB20F-26AA-6769-1535-D01C3D4096AF}"/>
              </a:ext>
            </a:extLst>
          </p:cNvPr>
          <p:cNvSpPr txBox="1"/>
          <p:nvPr/>
        </p:nvSpPr>
        <p:spPr>
          <a:xfrm>
            <a:off x="6243903" y="322183"/>
            <a:ext cx="5735971" cy="6093976"/>
          </a:xfrm>
          <a:prstGeom prst="rect">
            <a:avLst/>
          </a:prstGeom>
          <a:noFill/>
        </p:spPr>
        <p:txBody>
          <a:bodyPr wrap="square">
            <a:spAutoFit/>
          </a:bodyPr>
          <a:lstStyle/>
          <a:p>
            <a:pPr>
              <a:spcBef>
                <a:spcPts val="1200"/>
              </a:spcBef>
            </a:pPr>
            <a:r>
              <a:rPr lang="es-ES" b="1" dirty="0"/>
              <a:t>Andělé padli na zem před svým panovníkem a</a:t>
            </a:r>
            <a:r>
              <a:rPr lang="cs-CZ" b="1" dirty="0"/>
              <a:t> sami          se chtěli</a:t>
            </a:r>
            <a:r>
              <a:rPr lang="es-ES" b="1" dirty="0"/>
              <a:t> obětova</a:t>
            </a:r>
            <a:r>
              <a:rPr lang="cs-CZ" b="1" dirty="0"/>
              <a:t>t</a:t>
            </a:r>
            <a:r>
              <a:rPr lang="es-ES" b="1" dirty="0"/>
              <a:t> za člověka. Ale život anděl</a:t>
            </a:r>
            <a:r>
              <a:rPr lang="cs-CZ" b="1" dirty="0"/>
              <a:t>ů</a:t>
            </a:r>
            <a:r>
              <a:rPr lang="es-ES" b="1" dirty="0"/>
              <a:t> nemohl sp</a:t>
            </a:r>
            <a:r>
              <a:rPr lang="cs-CZ" b="1" dirty="0"/>
              <a:t>lat</a:t>
            </a:r>
            <a:r>
              <a:rPr lang="es-ES" b="1" dirty="0"/>
              <a:t>it dluh</a:t>
            </a:r>
            <a:r>
              <a:rPr lang="cs-CZ" b="1" dirty="0"/>
              <a:t> za hřích. J</a:t>
            </a:r>
            <a:r>
              <a:rPr lang="es-ES" b="1" dirty="0"/>
              <a:t>en Ten, který stvořil člověka, měl moc člověka vykoupit.
Andělé</a:t>
            </a:r>
            <a:r>
              <a:rPr lang="cs-CZ" b="1" dirty="0"/>
              <a:t> se</a:t>
            </a:r>
            <a:r>
              <a:rPr lang="es-ES" b="1" dirty="0"/>
              <a:t> však měli</a:t>
            </a:r>
            <a:r>
              <a:rPr lang="cs-CZ" b="1" dirty="0"/>
              <a:t> zúčastnit</a:t>
            </a:r>
            <a:r>
              <a:rPr lang="es-ES" b="1" dirty="0"/>
              <a:t> plánu vykoupení. Kristus </a:t>
            </a:r>
            <a:r>
              <a:rPr lang="cs-CZ" b="1" dirty="0"/>
              <a:t> </a:t>
            </a:r>
            <a:r>
              <a:rPr lang="es-ES" b="1" dirty="0"/>
              <a:t>měl být učiněn "trochu ... nižší než andělé, takže ... okusit smrt" (Žd 2,9). 
Když přijme lidskou přirozenost, jeho moc nebude jako moc andělů a oni mu budou sloužit, posílí ho a zmírní </a:t>
            </a:r>
            <a:r>
              <a:rPr lang="cs-CZ" b="1" dirty="0"/>
              <a:t> </a:t>
            </a:r>
            <a:r>
              <a:rPr lang="es-ES" b="1" dirty="0"/>
              <a:t>jeho hluboké utrpení. Podobně andělé měli být pomocnými duchy, poslanými na pomoc těm, kteří byli dědici spásy (Žd 1,14). Ochrání poddané před milostí moci zlých andělů</a:t>
            </a:r>
            <a:r>
              <a:rPr lang="cs-CZ" b="1" dirty="0"/>
              <a:t> </a:t>
            </a:r>
            <a:r>
              <a:rPr lang="es-ES" b="1" dirty="0"/>
              <a:t>a před temnotou, kterou kolem nich satan neustále rozptyluje. 
Když andělé byli svědky muka a ponížení svého Pána, byli naplněni bolestí a rozhořčením a toužili Ho vysvobodit </a:t>
            </a:r>
            <a:r>
              <a:rPr lang="cs-CZ" b="1" dirty="0"/>
              <a:t>   </a:t>
            </a:r>
            <a:r>
              <a:rPr lang="es-ES" b="1" dirty="0"/>
              <a:t>od jeho katů; Ale neměli stát v cestě tomu, co viděli. Součástí plánu vykoupení bylo, aby Kristus trpěl výsměchem a zneužíváním zlovolných; a on sám s tím vším souhlasil tím, že se stal Vykupitelem člověka. </a:t>
            </a:r>
          </a:p>
        </p:txBody>
      </p:sp>
      <p:pic>
        <p:nvPicPr>
          <p:cNvPr id="7" name="Imagen 6" descr="Un ave volando en el cielo&#10;&#10;Descripción generada automáticamente">
            <a:extLst>
              <a:ext uri="{FF2B5EF4-FFF2-40B4-BE49-F238E27FC236}">
                <a16:creationId xmlns:a16="http://schemas.microsoft.com/office/drawing/2014/main" id="{5CE24E3A-5416-2B78-737D-83A24955AF7B}"/>
              </a:ext>
            </a:extLst>
          </p:cNvPr>
          <p:cNvPicPr>
            <a:picLocks noChangeAspect="1"/>
          </p:cNvPicPr>
          <p:nvPr/>
        </p:nvPicPr>
        <p:blipFill rotWithShape="1">
          <a:blip r:embed="rId3">
            <a:extLst>
              <a:ext uri="{28A0092B-C50C-407E-A947-70E740481C1C}">
                <a14:useLocalDpi xmlns:a14="http://schemas.microsoft.com/office/drawing/2010/main" val="0"/>
              </a:ext>
            </a:extLst>
          </a:blip>
          <a:srcRect t="5672"/>
          <a:stretch/>
        </p:blipFill>
        <p:spPr>
          <a:xfrm>
            <a:off x="212126" y="161925"/>
            <a:ext cx="2292949" cy="2677453"/>
          </a:xfrm>
          <a:prstGeom prst="roundRect">
            <a:avLst>
              <a:gd name="adj" fmla="val 8594"/>
            </a:avLst>
          </a:prstGeom>
          <a:solidFill>
            <a:srgbClr val="FFFFFF">
              <a:shade val="85000"/>
            </a:srgbClr>
          </a:solidFill>
          <a:ln>
            <a:noFill/>
          </a:ln>
          <a:effectLst/>
        </p:spPr>
      </p:pic>
      <p:pic>
        <p:nvPicPr>
          <p:cNvPr id="9" name="Imagen 8" descr="Un grupo de personas sentadas en una banca junto a un perro&#10;&#10;Descripción generada automáticamente con confianza media">
            <a:extLst>
              <a:ext uri="{FF2B5EF4-FFF2-40B4-BE49-F238E27FC236}">
                <a16:creationId xmlns:a16="http://schemas.microsoft.com/office/drawing/2014/main" id="{81860FD1-AEF7-6E1E-2898-BBBD4626C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0471" y="161925"/>
            <a:ext cx="3343840" cy="2677452"/>
          </a:xfrm>
          <a:prstGeom prst="roundRect">
            <a:avLst>
              <a:gd name="adj" fmla="val 4167"/>
            </a:avLst>
          </a:prstGeom>
          <a:solidFill>
            <a:srgbClr val="FFFFFF"/>
          </a:solidFill>
          <a:ln w="76200" cap="sq">
            <a:solidFill>
              <a:schemeClr val="accent4">
                <a:lumMod val="5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descr="Un dibujo de una persona&#10;&#10;Descripción generada automáticamente con confianza media">
            <a:extLst>
              <a:ext uri="{FF2B5EF4-FFF2-40B4-BE49-F238E27FC236}">
                <a16:creationId xmlns:a16="http://schemas.microsoft.com/office/drawing/2014/main" id="{0A79390C-D87F-C14B-78BD-76C023B0A2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136" y="2980726"/>
            <a:ext cx="2859678" cy="2144759"/>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13" name="Imagen 12" descr="Un dibujo de una persona&#10;&#10;Descripción generada automáticamente con confianza baja">
            <a:extLst>
              <a:ext uri="{FF2B5EF4-FFF2-40B4-BE49-F238E27FC236}">
                <a16:creationId xmlns:a16="http://schemas.microsoft.com/office/drawing/2014/main" id="{DA0D462A-7EF7-A522-1058-74D192D7F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80149" y="3018795"/>
            <a:ext cx="2543175" cy="1790700"/>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15" name="Imagen 14">
            <a:extLst>
              <a:ext uri="{FF2B5EF4-FFF2-40B4-BE49-F238E27FC236}">
                <a16:creationId xmlns:a16="http://schemas.microsoft.com/office/drawing/2014/main" id="{09C45419-B07A-AF6A-D898-7AD6EBAE1F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6824" y="4748646"/>
            <a:ext cx="2596109" cy="19786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Imagen 16" descr="Imagen que contiene exterior, persona, hombre, agua&#10;&#10;Descripción generada automáticamente">
            <a:extLst>
              <a:ext uri="{FF2B5EF4-FFF2-40B4-BE49-F238E27FC236}">
                <a16:creationId xmlns:a16="http://schemas.microsoft.com/office/drawing/2014/main" id="{EC19257E-A059-523D-BFB4-773F0E1F1B4A}"/>
              </a:ext>
            </a:extLst>
          </p:cNvPr>
          <p:cNvPicPr>
            <a:picLocks noChangeAspect="1"/>
          </p:cNvPicPr>
          <p:nvPr/>
        </p:nvPicPr>
        <p:blipFill rotWithShape="1">
          <a:blip r:embed="rId8">
            <a:extLst>
              <a:ext uri="{28A0092B-C50C-407E-A947-70E740481C1C}">
                <a14:useLocalDpi xmlns:a14="http://schemas.microsoft.com/office/drawing/2010/main" val="0"/>
              </a:ext>
            </a:extLst>
          </a:blip>
          <a:srcRect l="1" t="9795" r="11474"/>
          <a:stretch/>
        </p:blipFill>
        <p:spPr>
          <a:xfrm>
            <a:off x="229136" y="5053370"/>
            <a:ext cx="2700380" cy="16738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467601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out)">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3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amond(out)">
                                      <p:cBhvr>
                                        <p:cTn id="23" dur="1000"/>
                                        <p:tgtEl>
                                          <p:spTgt spid="11"/>
                                        </p:tgtEl>
                                      </p:cBhvr>
                                    </p:animEffect>
                                  </p:childTnLst>
                                </p:cTn>
                              </p:par>
                              <p:par>
                                <p:cTn id="24" presetID="8" presetClass="entr" presetSubtype="32"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amond(out)">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3" presetClass="entr" presetSubtype="32"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plus(out)">
                                      <p:cBhvr>
                                        <p:cTn id="31" dur="1000"/>
                                        <p:tgtEl>
                                          <p:spTgt spid="17"/>
                                        </p:tgtEl>
                                      </p:cBhvr>
                                    </p:animEffect>
                                  </p:childTnLst>
                                </p:cTn>
                              </p:par>
                              <p:par>
                                <p:cTn id="32" presetID="13" presetClass="entr" presetSubtype="32"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plus(out)">
                                      <p:cBhvr>
                                        <p:cTn id="3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5">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4790C6-F740-569B-31E7-C2B0BEB3219F}"/>
              </a:ext>
            </a:extLst>
          </p:cNvPr>
          <p:cNvSpPr txBox="1"/>
          <p:nvPr/>
        </p:nvSpPr>
        <p:spPr>
          <a:xfrm>
            <a:off x="115328" y="287909"/>
            <a:ext cx="5895703" cy="2308324"/>
          </a:xfrm>
          <a:prstGeom prst="rect">
            <a:avLst/>
          </a:prstGeom>
          <a:noFill/>
        </p:spPr>
        <p:txBody>
          <a:bodyPr wrap="square">
            <a:spAutoFit/>
          </a:bodyPr>
          <a:lstStyle/>
          <a:p>
            <a:r>
              <a:rPr lang="es-ES" b="1" dirty="0"/>
              <a:t>Kristus ujistil anděly, že svou smrtí zachrání mnohé a zničí toho, kdo měl říši smrti. Měl znovu získat království, které člověk ztratil svým přestoupením, a které vykoupení měli zdědit spolu s ním, aby tam přebývali navěky. Hřích </a:t>
            </a:r>
            <a:r>
              <a:rPr lang="cs-CZ" b="1" dirty="0"/>
              <a:t>              </a:t>
            </a:r>
            <a:r>
              <a:rPr lang="es-ES" b="1" dirty="0"/>
              <a:t>a hříšníci měli být vyhlazeni a už nikdy nenarušovat pokoj nebe a země. Požádal andělské zástupy, aby souhlasily </a:t>
            </a:r>
            <a:r>
              <a:rPr lang="cs-CZ" b="1" dirty="0"/>
              <a:t>         </a:t>
            </a:r>
            <a:r>
              <a:rPr lang="es-ES" b="1" dirty="0"/>
              <a:t>s plánem, který jejich Otec přijal a aby se radovaly, že skrze jeho smrt může být padlý člověk smířen s Bohem. </a:t>
            </a:r>
          </a:p>
        </p:txBody>
      </p:sp>
      <p:pic>
        <p:nvPicPr>
          <p:cNvPr id="5" name="Imagen 4" descr="Imagen que contiene persona, hombre, agua, mujer&#10;&#10;Descripción generada automáticamente">
            <a:extLst>
              <a:ext uri="{FF2B5EF4-FFF2-40B4-BE49-F238E27FC236}">
                <a16:creationId xmlns:a16="http://schemas.microsoft.com/office/drawing/2014/main" id="{F57C0F5A-5CB6-B7CF-6EA1-1C4B3E6B0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076" y="182499"/>
            <a:ext cx="2063319" cy="2751092"/>
          </a:xfrm>
          <a:prstGeom prst="rect">
            <a:avLst/>
          </a:prstGeom>
          <a:ln w="139700" cap="sq">
            <a:solidFill>
              <a:srgbClr val="0C7BB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descr="Una caricatura de una persona&#10;&#10;Descripción generada automáticamente con confianza media">
            <a:extLst>
              <a:ext uri="{FF2B5EF4-FFF2-40B4-BE49-F238E27FC236}">
                <a16:creationId xmlns:a16="http://schemas.microsoft.com/office/drawing/2014/main" id="{C7F83C04-4B72-E177-9A8B-1106FF6D3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9177" y="182499"/>
            <a:ext cx="3703851" cy="2751092"/>
          </a:xfrm>
          <a:prstGeom prst="rect">
            <a:avLst/>
          </a:prstGeom>
          <a:ln w="139700" cap="sq">
            <a:solidFill>
              <a:srgbClr val="0C7BB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Imagen 10" descr="Una cortina de colores&#10;&#10;Descripción generada automáticamente con confianza baja">
            <a:extLst>
              <a:ext uri="{FF2B5EF4-FFF2-40B4-BE49-F238E27FC236}">
                <a16:creationId xmlns:a16="http://schemas.microsoft.com/office/drawing/2014/main" id="{5F514362-9199-A9FA-05E2-84FA3DD36A4E}"/>
              </a:ext>
            </a:extLst>
          </p:cNvPr>
          <p:cNvPicPr>
            <a:picLocks noChangeAspect="1"/>
          </p:cNvPicPr>
          <p:nvPr/>
        </p:nvPicPr>
        <p:blipFill rotWithShape="1">
          <a:blip r:embed="rId5">
            <a:extLst>
              <a:ext uri="{28A0092B-C50C-407E-A947-70E740481C1C}">
                <a14:useLocalDpi xmlns:a14="http://schemas.microsoft.com/office/drawing/2010/main" val="0"/>
              </a:ext>
            </a:extLst>
          </a:blip>
          <a:srcRect b="6711"/>
          <a:stretch/>
        </p:blipFill>
        <p:spPr>
          <a:xfrm>
            <a:off x="200494" y="3022611"/>
            <a:ext cx="5513415" cy="3610991"/>
          </a:xfrm>
          <a:prstGeom prst="rect">
            <a:avLst/>
          </a:prstGeom>
          <a:ln>
            <a:noFill/>
          </a:ln>
          <a:effectLst>
            <a:outerShdw blurRad="292100" dist="139700" dir="2700000" algn="tl" rotWithShape="0">
              <a:srgbClr val="333333">
                <a:alpha val="65000"/>
              </a:srgbClr>
            </a:outerShdw>
          </a:effectLst>
        </p:spPr>
      </p:pic>
      <p:sp>
        <p:nvSpPr>
          <p:cNvPr id="13" name="CuadroTexto 12">
            <a:extLst>
              <a:ext uri="{FF2B5EF4-FFF2-40B4-BE49-F238E27FC236}">
                <a16:creationId xmlns:a16="http://schemas.microsoft.com/office/drawing/2014/main" id="{1BCDA1AF-6000-DDDA-11EF-1E5D22685B5C}"/>
              </a:ext>
            </a:extLst>
          </p:cNvPr>
          <p:cNvSpPr txBox="1"/>
          <p:nvPr/>
        </p:nvSpPr>
        <p:spPr>
          <a:xfrm>
            <a:off x="5991153" y="3317176"/>
            <a:ext cx="6000353" cy="3170099"/>
          </a:xfrm>
          <a:prstGeom prst="rect">
            <a:avLst/>
          </a:prstGeom>
          <a:noFill/>
        </p:spPr>
        <p:txBody>
          <a:bodyPr wrap="square">
            <a:spAutoFit/>
          </a:bodyPr>
          <a:lstStyle/>
          <a:p>
            <a:r>
              <a:rPr lang="es-ES" sz="2000" b="1" dirty="0"/>
              <a:t>Pak oblohu naplnila nevýslovná radost. Sláva </a:t>
            </a:r>
            <a:r>
              <a:rPr lang="cs-CZ" sz="2000" b="1" dirty="0"/>
              <a:t>                </a:t>
            </a:r>
            <a:r>
              <a:rPr lang="es-ES" sz="2000" b="1" dirty="0"/>
              <a:t>a požehnání vykoupeného světa předčily samotnou úzkost a oběť Knížete života. Nebeskými nádvořími zněly akordy oné sladké písně, která se později rozléhala nad betlémskými pahorky: </a:t>
            </a:r>
            <a:endParaRPr lang="cs-CZ" sz="2000" b="1" dirty="0"/>
          </a:p>
          <a:p>
            <a:r>
              <a:rPr lang="es-ES" sz="2000" b="1" dirty="0"/>
              <a:t>"Sláva na výsostech a na zemi pokoj, lidem dobrá vůle" (Lk 2,14). Nyní se štěstím hlubším, než jaké přineslo potěšení a nadšení nového stvoření, "všechny hvězdy úsvitu velebily a všechny děti Boží se radovaly".</a:t>
            </a:r>
            <a:br>
              <a:rPr lang="es-ES" sz="2000" b="1" dirty="0"/>
            </a:br>
            <a:r>
              <a:rPr lang="es-ES" sz="2000" b="1" dirty="0"/>
              <a:t>(Job 38:7). </a:t>
            </a:r>
          </a:p>
        </p:txBody>
      </p:sp>
    </p:spTree>
    <p:extLst>
      <p:ext uri="{BB962C8B-B14F-4D97-AF65-F5344CB8AC3E}">
        <p14:creationId xmlns:p14="http://schemas.microsoft.com/office/powerpoint/2010/main" val="3516020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2">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16D3180-0EB4-6B26-2CAF-57BEFD3270AD}"/>
              </a:ext>
            </a:extLst>
          </p:cNvPr>
          <p:cNvSpPr txBox="1"/>
          <p:nvPr/>
        </p:nvSpPr>
        <p:spPr>
          <a:xfrm>
            <a:off x="104502" y="150118"/>
            <a:ext cx="8208225" cy="3139321"/>
          </a:xfrm>
          <a:prstGeom prst="rect">
            <a:avLst/>
          </a:prstGeom>
          <a:noFill/>
        </p:spPr>
        <p:txBody>
          <a:bodyPr wrap="square">
            <a:spAutoFit/>
          </a:bodyPr>
          <a:lstStyle/>
          <a:p>
            <a:r>
              <a:rPr lang="es-ES" b="1" dirty="0"/>
              <a:t>První náznak toho, že člověk měl své vykoupení, byl slyšet ve větě vynesené proti Satanovi; v sadu. Pán prohlásil: "A nepřátelství vložím mezi vás a ženu a mezi símě vaše a její semeno; pohmoždí ti hlavu a udeříš ji do paty" (Gn 3,15). Tato věta, vyslovená v přítomnosti našich prvních rodičů, byla slibem pro ně. Zatímco předpovídal boj mezi člověkem a Satanem, prohlásil, že moc velkého protivníka bude nakonec zničena. Adam a Eva byli před spravedlivým Soudcem jako zločinci a čekali na rozsudek, který si jejich přestoupení zasloužilo; Ale dříve, než se doslechli o životě plném práce a úzkosti, kterou bude jejich osud, nebo o dekretu, který určil, že se vrátí v prach, uslyšeli slova, která jim nemohla nevštípit naději. I když měli trpět mocí svého velkého nepřítele, mohli očekávat konečné vítězství. 
</a:t>
            </a:r>
          </a:p>
        </p:txBody>
      </p:sp>
      <p:pic>
        <p:nvPicPr>
          <p:cNvPr id="5" name="Imagen 4" descr="Una mujer con un vestido de flores&#10;&#10;Descripción generada automáticamente con confianza baja">
            <a:extLst>
              <a:ext uri="{FF2B5EF4-FFF2-40B4-BE49-F238E27FC236}">
                <a16:creationId xmlns:a16="http://schemas.microsoft.com/office/drawing/2014/main" id="{EB49DFA6-9C2A-A72C-5D93-E84F6EDC2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5148" y="141113"/>
            <a:ext cx="3562350" cy="4534797"/>
          </a:xfrm>
          <a:prstGeom prst="snip2DiagRect">
            <a:avLst>
              <a:gd name="adj1" fmla="val 13709"/>
              <a:gd name="adj2" fmla="val 16667"/>
            </a:avLst>
          </a:prstGeom>
          <a:solidFill>
            <a:srgbClr val="FFFFFF">
              <a:shade val="85000"/>
            </a:srgbClr>
          </a:solidFill>
          <a:ln w="889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273D621-01E7-ACB0-0A51-086AC51213F2}"/>
              </a:ext>
            </a:extLst>
          </p:cNvPr>
          <p:cNvSpPr txBox="1"/>
          <p:nvPr/>
        </p:nvSpPr>
        <p:spPr>
          <a:xfrm>
            <a:off x="104502" y="3568561"/>
            <a:ext cx="4316669" cy="3139321"/>
          </a:xfrm>
          <a:prstGeom prst="rect">
            <a:avLst/>
          </a:prstGeom>
          <a:noFill/>
        </p:spPr>
        <p:txBody>
          <a:bodyPr wrap="square">
            <a:spAutoFit/>
          </a:bodyPr>
          <a:lstStyle/>
          <a:p>
            <a:r>
              <a:rPr lang="es-ES" b="1" dirty="0"/>
              <a:t>Nebeští andělé objasnili našim prvním rodičům obšírněji plán, který byl vymyšlen pro jejich vykoupení. Adam a jeho společník byli ujištěni, že navzdory svému velkému hříchu nebudou vydáni napospas Satanově milosti. Syn Boží se nabídl, že usmíří jejich přestoupení svým vlastním životem. Bude jim udělen čas milosti a skrze pokání a víru </a:t>
            </a:r>
            <a:r>
              <a:rPr lang="cs-CZ" b="1" dirty="0"/>
              <a:t>  </a:t>
            </a:r>
            <a:r>
              <a:rPr lang="es-ES" b="1" dirty="0"/>
              <a:t>v Krista se budou moci znovu stát Božími dětmi. 
</a:t>
            </a:r>
          </a:p>
        </p:txBody>
      </p:sp>
      <p:pic>
        <p:nvPicPr>
          <p:cNvPr id="11" name="Imagen 10" descr="Un hombre acostado en una cama&#10;&#10;Descripción generada automáticamente con confianza media">
            <a:extLst>
              <a:ext uri="{FF2B5EF4-FFF2-40B4-BE49-F238E27FC236}">
                <a16:creationId xmlns:a16="http://schemas.microsoft.com/office/drawing/2014/main" id="{44A28034-8435-FE08-9A38-A6FE91BD4089}"/>
              </a:ext>
            </a:extLst>
          </p:cNvPr>
          <p:cNvPicPr>
            <a:picLocks noChangeAspect="1"/>
          </p:cNvPicPr>
          <p:nvPr/>
        </p:nvPicPr>
        <p:blipFill rotWithShape="1">
          <a:blip r:embed="rId4">
            <a:extLst>
              <a:ext uri="{28A0092B-C50C-407E-A947-70E740481C1C}">
                <a14:useLocalDpi xmlns:a14="http://schemas.microsoft.com/office/drawing/2010/main" val="0"/>
              </a:ext>
            </a:extLst>
          </a:blip>
          <a:srcRect l="776" r="11009"/>
          <a:stretch/>
        </p:blipFill>
        <p:spPr>
          <a:xfrm>
            <a:off x="4537165" y="3566438"/>
            <a:ext cx="3775561" cy="3203437"/>
          </a:xfrm>
          <a:prstGeom prst="ellipse">
            <a:avLst/>
          </a:prstGeom>
          <a:ln w="63500" cap="rnd">
            <a:solidFill>
              <a:srgbClr val="D68F4D"/>
            </a:solidFill>
          </a:ln>
          <a:effectLst/>
          <a:scene3d>
            <a:camera prst="orthographicFront"/>
            <a:lightRig rig="contrasting" dir="t">
              <a:rot lat="0" lon="0" rev="3000000"/>
            </a:lightRig>
          </a:scene3d>
          <a:sp3d contourW="7620">
            <a:bevelT w="95250" h="31750"/>
            <a:contourClr>
              <a:srgbClr val="333333"/>
            </a:contourClr>
          </a:sp3d>
        </p:spPr>
      </p:pic>
      <p:pic>
        <p:nvPicPr>
          <p:cNvPr id="13" name="Imagen 12" descr="Un hombre con el sol en el horizonte&#10;&#10;Descripción generada automáticamente">
            <a:extLst>
              <a:ext uri="{FF2B5EF4-FFF2-40B4-BE49-F238E27FC236}">
                <a16:creationId xmlns:a16="http://schemas.microsoft.com/office/drawing/2014/main" id="{8648380D-F169-9D6A-E6E7-E3C18D08A29A}"/>
              </a:ext>
            </a:extLst>
          </p:cNvPr>
          <p:cNvPicPr>
            <a:picLocks noChangeAspect="1"/>
          </p:cNvPicPr>
          <p:nvPr/>
        </p:nvPicPr>
        <p:blipFill rotWithShape="1">
          <a:blip r:embed="rId5">
            <a:extLst>
              <a:ext uri="{28A0092B-C50C-407E-A947-70E740481C1C}">
                <a14:useLocalDpi xmlns:a14="http://schemas.microsoft.com/office/drawing/2010/main" val="0"/>
              </a:ext>
            </a:extLst>
          </a:blip>
          <a:srcRect t="33051"/>
          <a:stretch/>
        </p:blipFill>
        <p:spPr>
          <a:xfrm>
            <a:off x="8525148" y="4853795"/>
            <a:ext cx="3562350" cy="1916080"/>
          </a:xfrm>
          <a:prstGeom prst="ellipse">
            <a:avLst/>
          </a:prstGeom>
          <a:ln w="63500" cap="rnd">
            <a:solidFill>
              <a:srgbClr val="D68F4D"/>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41680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down)">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1000"/>
                                        <p:tgtEl>
                                          <p:spTgt spid="11"/>
                                        </p:tgtEl>
                                      </p:cBhvr>
                                    </p:animEffect>
                                  </p:childTnLst>
                                </p:cTn>
                              </p:par>
                              <p:par>
                                <p:cTn id="17" presetID="21" presetClass="entr" presetSubtype="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1000"/>
                                        <p:tgtEl>
                                          <p:spTgt spid="13"/>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2121</Words>
  <Application>Microsoft Office PowerPoint</Application>
  <PresentationFormat>Panorámica</PresentationFormat>
  <Paragraphs>30</Paragraphs>
  <Slides>14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Arial</vt:lpstr>
      <vt:lpstr>Calibri</vt:lpstr>
      <vt:lpstr>Calibri Light</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73</cp:revision>
  <dcterms:created xsi:type="dcterms:W3CDTF">2022-12-20T05:21:06Z</dcterms:created>
  <dcterms:modified xsi:type="dcterms:W3CDTF">2022-12-27T21:02:24Z</dcterms:modified>
</cp:coreProperties>
</file>