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58" r:id="rId3"/>
    <p:sldId id="262" r:id="rId4"/>
    <p:sldId id="263" r:id="rId5"/>
    <p:sldId id="259" r:id="rId6"/>
    <p:sldId id="264" r:id="rId7"/>
    <p:sldId id="265" r:id="rId8"/>
    <p:sldId id="268" r:id="rId9"/>
    <p:sldId id="261" r:id="rId10"/>
    <p:sldId id="266" r:id="rId11"/>
    <p:sldId id="267" r:id="rId12"/>
    <p:sldId id="271" r:id="rId1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AF4B"/>
    <a:srgbClr val="F9DEC3"/>
    <a:srgbClr val="FAE2CA"/>
    <a:srgbClr val="F7CEA3"/>
    <a:srgbClr val="FBD8B3"/>
    <a:srgbClr val="F7E91B"/>
    <a:srgbClr val="3CCC68"/>
    <a:srgbClr val="D0E4C3"/>
    <a:srgbClr val="FFFF99"/>
    <a:srgbClr val="7A4E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2" d="100"/>
          <a:sy n="102" d="100"/>
        </p:scale>
        <p:origin x="81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49EF2B-DD40-54E9-2B0C-1A82C7A054E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3DF9E71-7E0D-FF7B-C6C1-71BFF8AFAD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91881FD-3AE8-A55C-EE19-7E471AFA865E}"/>
              </a:ext>
            </a:extLst>
          </p:cNvPr>
          <p:cNvSpPr>
            <a:spLocks noGrp="1"/>
          </p:cNvSpPr>
          <p:nvPr>
            <p:ph type="dt" sz="half" idx="10"/>
          </p:nvPr>
        </p:nvSpPr>
        <p:spPr/>
        <p:txBody>
          <a:bodyPr/>
          <a:lstStyle/>
          <a:p>
            <a:fld id="{00B2F5C5-15A9-46F9-88E0-9E7DC5BDD022}" type="datetimeFigureOut">
              <a:rPr lang="es-ES" smtClean="0"/>
              <a:t>22/01/2023</a:t>
            </a:fld>
            <a:endParaRPr lang="es-ES"/>
          </a:p>
        </p:txBody>
      </p:sp>
      <p:sp>
        <p:nvSpPr>
          <p:cNvPr id="5" name="Marcador de pie de página 4">
            <a:extLst>
              <a:ext uri="{FF2B5EF4-FFF2-40B4-BE49-F238E27FC236}">
                <a16:creationId xmlns:a16="http://schemas.microsoft.com/office/drawing/2014/main" id="{59E8A6E7-1072-8555-689B-9A7329A9055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FB5BD3F-0311-AFAD-6C35-2FE7B759390B}"/>
              </a:ext>
            </a:extLst>
          </p:cNvPr>
          <p:cNvSpPr>
            <a:spLocks noGrp="1"/>
          </p:cNvSpPr>
          <p:nvPr>
            <p:ph type="sldNum" sz="quarter" idx="12"/>
          </p:nvPr>
        </p:nvSpPr>
        <p:spPr/>
        <p:txBody>
          <a:bodyPr/>
          <a:lstStyle/>
          <a:p>
            <a:fld id="{DDD97342-795B-4A9C-9D5B-C9CE2A47CF39}" type="slidenum">
              <a:rPr lang="es-ES" smtClean="0"/>
              <a:t>‹Nº›</a:t>
            </a:fld>
            <a:endParaRPr lang="es-ES"/>
          </a:p>
        </p:txBody>
      </p:sp>
    </p:spTree>
    <p:extLst>
      <p:ext uri="{BB962C8B-B14F-4D97-AF65-F5344CB8AC3E}">
        <p14:creationId xmlns:p14="http://schemas.microsoft.com/office/powerpoint/2010/main" val="1599216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C06C38-526F-9EAA-AB64-3ED1194D4C3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0701893-B3A6-9F23-7EC6-DA281C6367D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3BBBAB5-2B9A-C8EF-CE68-3488FABF21EE}"/>
              </a:ext>
            </a:extLst>
          </p:cNvPr>
          <p:cNvSpPr>
            <a:spLocks noGrp="1"/>
          </p:cNvSpPr>
          <p:nvPr>
            <p:ph type="dt" sz="half" idx="10"/>
          </p:nvPr>
        </p:nvSpPr>
        <p:spPr/>
        <p:txBody>
          <a:bodyPr/>
          <a:lstStyle/>
          <a:p>
            <a:fld id="{00B2F5C5-15A9-46F9-88E0-9E7DC5BDD022}" type="datetimeFigureOut">
              <a:rPr lang="es-ES" smtClean="0"/>
              <a:t>22/01/2023</a:t>
            </a:fld>
            <a:endParaRPr lang="es-ES"/>
          </a:p>
        </p:txBody>
      </p:sp>
      <p:sp>
        <p:nvSpPr>
          <p:cNvPr id="5" name="Marcador de pie de página 4">
            <a:extLst>
              <a:ext uri="{FF2B5EF4-FFF2-40B4-BE49-F238E27FC236}">
                <a16:creationId xmlns:a16="http://schemas.microsoft.com/office/drawing/2014/main" id="{CB2B5717-08D5-0F4E-EBDD-340C4D48815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C1763F6-DAE6-9623-CB45-141B4B8FCFD2}"/>
              </a:ext>
            </a:extLst>
          </p:cNvPr>
          <p:cNvSpPr>
            <a:spLocks noGrp="1"/>
          </p:cNvSpPr>
          <p:nvPr>
            <p:ph type="sldNum" sz="quarter" idx="12"/>
          </p:nvPr>
        </p:nvSpPr>
        <p:spPr/>
        <p:txBody>
          <a:bodyPr/>
          <a:lstStyle/>
          <a:p>
            <a:fld id="{DDD97342-795B-4A9C-9D5B-C9CE2A47CF39}" type="slidenum">
              <a:rPr lang="es-ES" smtClean="0"/>
              <a:t>‹Nº›</a:t>
            </a:fld>
            <a:endParaRPr lang="es-ES"/>
          </a:p>
        </p:txBody>
      </p:sp>
    </p:spTree>
    <p:extLst>
      <p:ext uri="{BB962C8B-B14F-4D97-AF65-F5344CB8AC3E}">
        <p14:creationId xmlns:p14="http://schemas.microsoft.com/office/powerpoint/2010/main" val="1564182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7F2EB3D-9983-20B9-D855-D0C96499AA7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7DBABF7-3F1F-0CA0-756E-1C95BB698D2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3A941A2-07FB-9297-24C4-8FD188B70ACE}"/>
              </a:ext>
            </a:extLst>
          </p:cNvPr>
          <p:cNvSpPr>
            <a:spLocks noGrp="1"/>
          </p:cNvSpPr>
          <p:nvPr>
            <p:ph type="dt" sz="half" idx="10"/>
          </p:nvPr>
        </p:nvSpPr>
        <p:spPr/>
        <p:txBody>
          <a:bodyPr/>
          <a:lstStyle/>
          <a:p>
            <a:fld id="{00B2F5C5-15A9-46F9-88E0-9E7DC5BDD022}" type="datetimeFigureOut">
              <a:rPr lang="es-ES" smtClean="0"/>
              <a:t>22/01/2023</a:t>
            </a:fld>
            <a:endParaRPr lang="es-ES"/>
          </a:p>
        </p:txBody>
      </p:sp>
      <p:sp>
        <p:nvSpPr>
          <p:cNvPr id="5" name="Marcador de pie de página 4">
            <a:extLst>
              <a:ext uri="{FF2B5EF4-FFF2-40B4-BE49-F238E27FC236}">
                <a16:creationId xmlns:a16="http://schemas.microsoft.com/office/drawing/2014/main" id="{EA94EC72-D4CB-4A56-2C94-44A243E6F22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2A33A1C-9E82-648C-518A-726C54B895D5}"/>
              </a:ext>
            </a:extLst>
          </p:cNvPr>
          <p:cNvSpPr>
            <a:spLocks noGrp="1"/>
          </p:cNvSpPr>
          <p:nvPr>
            <p:ph type="sldNum" sz="quarter" idx="12"/>
          </p:nvPr>
        </p:nvSpPr>
        <p:spPr/>
        <p:txBody>
          <a:bodyPr/>
          <a:lstStyle/>
          <a:p>
            <a:fld id="{DDD97342-795B-4A9C-9D5B-C9CE2A47CF39}" type="slidenum">
              <a:rPr lang="es-ES" smtClean="0"/>
              <a:t>‹Nº›</a:t>
            </a:fld>
            <a:endParaRPr lang="es-ES"/>
          </a:p>
        </p:txBody>
      </p:sp>
    </p:spTree>
    <p:extLst>
      <p:ext uri="{BB962C8B-B14F-4D97-AF65-F5344CB8AC3E}">
        <p14:creationId xmlns:p14="http://schemas.microsoft.com/office/powerpoint/2010/main" val="2893369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8F493E-078A-D887-38A8-E66B25D1DC5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1951FED-A5FD-7A7A-DD62-E80F11F8BFB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E2BCAAD-108E-FC3E-B8C4-DAA4D1F179D1}"/>
              </a:ext>
            </a:extLst>
          </p:cNvPr>
          <p:cNvSpPr>
            <a:spLocks noGrp="1"/>
          </p:cNvSpPr>
          <p:nvPr>
            <p:ph type="dt" sz="half" idx="10"/>
          </p:nvPr>
        </p:nvSpPr>
        <p:spPr/>
        <p:txBody>
          <a:bodyPr/>
          <a:lstStyle/>
          <a:p>
            <a:fld id="{00B2F5C5-15A9-46F9-88E0-9E7DC5BDD022}" type="datetimeFigureOut">
              <a:rPr lang="es-ES" smtClean="0"/>
              <a:t>22/01/2023</a:t>
            </a:fld>
            <a:endParaRPr lang="es-ES"/>
          </a:p>
        </p:txBody>
      </p:sp>
      <p:sp>
        <p:nvSpPr>
          <p:cNvPr id="5" name="Marcador de pie de página 4">
            <a:extLst>
              <a:ext uri="{FF2B5EF4-FFF2-40B4-BE49-F238E27FC236}">
                <a16:creationId xmlns:a16="http://schemas.microsoft.com/office/drawing/2014/main" id="{561BE8D6-0682-B479-1DCF-BE1728B8563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F81EDCE-44F2-C6BF-5AD8-F9F808D001EF}"/>
              </a:ext>
            </a:extLst>
          </p:cNvPr>
          <p:cNvSpPr>
            <a:spLocks noGrp="1"/>
          </p:cNvSpPr>
          <p:nvPr>
            <p:ph type="sldNum" sz="quarter" idx="12"/>
          </p:nvPr>
        </p:nvSpPr>
        <p:spPr/>
        <p:txBody>
          <a:bodyPr/>
          <a:lstStyle/>
          <a:p>
            <a:fld id="{DDD97342-795B-4A9C-9D5B-C9CE2A47CF39}" type="slidenum">
              <a:rPr lang="es-ES" smtClean="0"/>
              <a:t>‹Nº›</a:t>
            </a:fld>
            <a:endParaRPr lang="es-ES"/>
          </a:p>
        </p:txBody>
      </p:sp>
    </p:spTree>
    <p:extLst>
      <p:ext uri="{BB962C8B-B14F-4D97-AF65-F5344CB8AC3E}">
        <p14:creationId xmlns:p14="http://schemas.microsoft.com/office/powerpoint/2010/main" val="3233477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8A1D8E-C02E-D661-EDA9-AA33E33CFAA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8E41257-6396-8928-E86F-2BDD293C6A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EC6399F-97E2-4672-5857-3DA2FD07BC7E}"/>
              </a:ext>
            </a:extLst>
          </p:cNvPr>
          <p:cNvSpPr>
            <a:spLocks noGrp="1"/>
          </p:cNvSpPr>
          <p:nvPr>
            <p:ph type="dt" sz="half" idx="10"/>
          </p:nvPr>
        </p:nvSpPr>
        <p:spPr/>
        <p:txBody>
          <a:bodyPr/>
          <a:lstStyle/>
          <a:p>
            <a:fld id="{00B2F5C5-15A9-46F9-88E0-9E7DC5BDD022}" type="datetimeFigureOut">
              <a:rPr lang="es-ES" smtClean="0"/>
              <a:t>22/01/2023</a:t>
            </a:fld>
            <a:endParaRPr lang="es-ES"/>
          </a:p>
        </p:txBody>
      </p:sp>
      <p:sp>
        <p:nvSpPr>
          <p:cNvPr id="5" name="Marcador de pie de página 4">
            <a:extLst>
              <a:ext uri="{FF2B5EF4-FFF2-40B4-BE49-F238E27FC236}">
                <a16:creationId xmlns:a16="http://schemas.microsoft.com/office/drawing/2014/main" id="{D6562DBF-2CC4-53D3-6908-FDA05DD8FB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64BF37B-F0CF-18D6-C837-53BF59875182}"/>
              </a:ext>
            </a:extLst>
          </p:cNvPr>
          <p:cNvSpPr>
            <a:spLocks noGrp="1"/>
          </p:cNvSpPr>
          <p:nvPr>
            <p:ph type="sldNum" sz="quarter" idx="12"/>
          </p:nvPr>
        </p:nvSpPr>
        <p:spPr/>
        <p:txBody>
          <a:bodyPr/>
          <a:lstStyle/>
          <a:p>
            <a:fld id="{DDD97342-795B-4A9C-9D5B-C9CE2A47CF39}" type="slidenum">
              <a:rPr lang="es-ES" smtClean="0"/>
              <a:t>‹Nº›</a:t>
            </a:fld>
            <a:endParaRPr lang="es-ES"/>
          </a:p>
        </p:txBody>
      </p:sp>
    </p:spTree>
    <p:extLst>
      <p:ext uri="{BB962C8B-B14F-4D97-AF65-F5344CB8AC3E}">
        <p14:creationId xmlns:p14="http://schemas.microsoft.com/office/powerpoint/2010/main" val="865559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B9B245-8039-BAB2-FC15-BAA276E4ABB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1BE4E07-EB68-EA03-937A-FC0487E3677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88036F0E-3A70-2F30-E70B-91B029D2CDF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857D539-6F68-B2FB-C1BA-25F0C8D1871A}"/>
              </a:ext>
            </a:extLst>
          </p:cNvPr>
          <p:cNvSpPr>
            <a:spLocks noGrp="1"/>
          </p:cNvSpPr>
          <p:nvPr>
            <p:ph type="dt" sz="half" idx="10"/>
          </p:nvPr>
        </p:nvSpPr>
        <p:spPr/>
        <p:txBody>
          <a:bodyPr/>
          <a:lstStyle/>
          <a:p>
            <a:fld id="{00B2F5C5-15A9-46F9-88E0-9E7DC5BDD022}" type="datetimeFigureOut">
              <a:rPr lang="es-ES" smtClean="0"/>
              <a:t>22/01/2023</a:t>
            </a:fld>
            <a:endParaRPr lang="es-ES"/>
          </a:p>
        </p:txBody>
      </p:sp>
      <p:sp>
        <p:nvSpPr>
          <p:cNvPr id="6" name="Marcador de pie de página 5">
            <a:extLst>
              <a:ext uri="{FF2B5EF4-FFF2-40B4-BE49-F238E27FC236}">
                <a16:creationId xmlns:a16="http://schemas.microsoft.com/office/drawing/2014/main" id="{9B3AF702-EA75-1D2B-285A-63BDD11B56D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D721328-AE7E-9D2C-6E10-B3C36DD02EBB}"/>
              </a:ext>
            </a:extLst>
          </p:cNvPr>
          <p:cNvSpPr>
            <a:spLocks noGrp="1"/>
          </p:cNvSpPr>
          <p:nvPr>
            <p:ph type="sldNum" sz="quarter" idx="12"/>
          </p:nvPr>
        </p:nvSpPr>
        <p:spPr/>
        <p:txBody>
          <a:bodyPr/>
          <a:lstStyle/>
          <a:p>
            <a:fld id="{DDD97342-795B-4A9C-9D5B-C9CE2A47CF39}" type="slidenum">
              <a:rPr lang="es-ES" smtClean="0"/>
              <a:t>‹Nº›</a:t>
            </a:fld>
            <a:endParaRPr lang="es-ES"/>
          </a:p>
        </p:txBody>
      </p:sp>
    </p:spTree>
    <p:extLst>
      <p:ext uri="{BB962C8B-B14F-4D97-AF65-F5344CB8AC3E}">
        <p14:creationId xmlns:p14="http://schemas.microsoft.com/office/powerpoint/2010/main" val="1568023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FEBFD1-2519-406E-D796-64E9EBFDFD6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F6E5C5C-FA90-1417-1740-99E6ACAFF2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095262A-8F1E-ADD9-4CCD-5FF9006F484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CA51F7A-F9CB-32D4-EC22-7941D3DA80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E4DB8AB-90E1-53D4-9B31-AB0E1EBC99F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1E979F4-6803-DED5-DB9E-7FC6E73668EC}"/>
              </a:ext>
            </a:extLst>
          </p:cNvPr>
          <p:cNvSpPr>
            <a:spLocks noGrp="1"/>
          </p:cNvSpPr>
          <p:nvPr>
            <p:ph type="dt" sz="half" idx="10"/>
          </p:nvPr>
        </p:nvSpPr>
        <p:spPr/>
        <p:txBody>
          <a:bodyPr/>
          <a:lstStyle/>
          <a:p>
            <a:fld id="{00B2F5C5-15A9-46F9-88E0-9E7DC5BDD022}" type="datetimeFigureOut">
              <a:rPr lang="es-ES" smtClean="0"/>
              <a:t>22/01/2023</a:t>
            </a:fld>
            <a:endParaRPr lang="es-ES"/>
          </a:p>
        </p:txBody>
      </p:sp>
      <p:sp>
        <p:nvSpPr>
          <p:cNvPr id="8" name="Marcador de pie de página 7">
            <a:extLst>
              <a:ext uri="{FF2B5EF4-FFF2-40B4-BE49-F238E27FC236}">
                <a16:creationId xmlns:a16="http://schemas.microsoft.com/office/drawing/2014/main" id="{581DA0C7-6179-CC7C-1705-DC91E031EE8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065FD043-A208-FDAA-74A7-EA4A370D3C32}"/>
              </a:ext>
            </a:extLst>
          </p:cNvPr>
          <p:cNvSpPr>
            <a:spLocks noGrp="1"/>
          </p:cNvSpPr>
          <p:nvPr>
            <p:ph type="sldNum" sz="quarter" idx="12"/>
          </p:nvPr>
        </p:nvSpPr>
        <p:spPr/>
        <p:txBody>
          <a:bodyPr/>
          <a:lstStyle/>
          <a:p>
            <a:fld id="{DDD97342-795B-4A9C-9D5B-C9CE2A47CF39}" type="slidenum">
              <a:rPr lang="es-ES" smtClean="0"/>
              <a:t>‹Nº›</a:t>
            </a:fld>
            <a:endParaRPr lang="es-ES"/>
          </a:p>
        </p:txBody>
      </p:sp>
    </p:spTree>
    <p:extLst>
      <p:ext uri="{BB962C8B-B14F-4D97-AF65-F5344CB8AC3E}">
        <p14:creationId xmlns:p14="http://schemas.microsoft.com/office/powerpoint/2010/main" val="3011372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95FD3F-458A-4E67-829A-60959AE0522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C56A417-44E5-8889-74DE-CE69112683EB}"/>
              </a:ext>
            </a:extLst>
          </p:cNvPr>
          <p:cNvSpPr>
            <a:spLocks noGrp="1"/>
          </p:cNvSpPr>
          <p:nvPr>
            <p:ph type="dt" sz="half" idx="10"/>
          </p:nvPr>
        </p:nvSpPr>
        <p:spPr/>
        <p:txBody>
          <a:bodyPr/>
          <a:lstStyle/>
          <a:p>
            <a:fld id="{00B2F5C5-15A9-46F9-88E0-9E7DC5BDD022}" type="datetimeFigureOut">
              <a:rPr lang="es-ES" smtClean="0"/>
              <a:t>22/01/2023</a:t>
            </a:fld>
            <a:endParaRPr lang="es-ES"/>
          </a:p>
        </p:txBody>
      </p:sp>
      <p:sp>
        <p:nvSpPr>
          <p:cNvPr id="4" name="Marcador de pie de página 3">
            <a:extLst>
              <a:ext uri="{FF2B5EF4-FFF2-40B4-BE49-F238E27FC236}">
                <a16:creationId xmlns:a16="http://schemas.microsoft.com/office/drawing/2014/main" id="{BF289A16-B870-6EDA-D4CB-91B15B3189E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063D4B4-2282-A51B-A1BC-7A685A229ACC}"/>
              </a:ext>
            </a:extLst>
          </p:cNvPr>
          <p:cNvSpPr>
            <a:spLocks noGrp="1"/>
          </p:cNvSpPr>
          <p:nvPr>
            <p:ph type="sldNum" sz="quarter" idx="12"/>
          </p:nvPr>
        </p:nvSpPr>
        <p:spPr/>
        <p:txBody>
          <a:bodyPr/>
          <a:lstStyle/>
          <a:p>
            <a:fld id="{DDD97342-795B-4A9C-9D5B-C9CE2A47CF39}" type="slidenum">
              <a:rPr lang="es-ES" smtClean="0"/>
              <a:t>‹Nº›</a:t>
            </a:fld>
            <a:endParaRPr lang="es-ES"/>
          </a:p>
        </p:txBody>
      </p:sp>
    </p:spTree>
    <p:extLst>
      <p:ext uri="{BB962C8B-B14F-4D97-AF65-F5344CB8AC3E}">
        <p14:creationId xmlns:p14="http://schemas.microsoft.com/office/powerpoint/2010/main" val="138756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5425E01-2964-B4EE-BEBC-8F9487F2BC38}"/>
              </a:ext>
            </a:extLst>
          </p:cNvPr>
          <p:cNvSpPr>
            <a:spLocks noGrp="1"/>
          </p:cNvSpPr>
          <p:nvPr>
            <p:ph type="dt" sz="half" idx="10"/>
          </p:nvPr>
        </p:nvSpPr>
        <p:spPr/>
        <p:txBody>
          <a:bodyPr/>
          <a:lstStyle/>
          <a:p>
            <a:fld id="{00B2F5C5-15A9-46F9-88E0-9E7DC5BDD022}" type="datetimeFigureOut">
              <a:rPr lang="es-ES" smtClean="0"/>
              <a:t>22/01/2023</a:t>
            </a:fld>
            <a:endParaRPr lang="es-ES"/>
          </a:p>
        </p:txBody>
      </p:sp>
      <p:sp>
        <p:nvSpPr>
          <p:cNvPr id="3" name="Marcador de pie de página 2">
            <a:extLst>
              <a:ext uri="{FF2B5EF4-FFF2-40B4-BE49-F238E27FC236}">
                <a16:creationId xmlns:a16="http://schemas.microsoft.com/office/drawing/2014/main" id="{0FC8B78F-9EA7-823C-FA27-EEDF4D8A748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F8736C35-DD05-2245-B13A-D8250EA2F0B8}"/>
              </a:ext>
            </a:extLst>
          </p:cNvPr>
          <p:cNvSpPr>
            <a:spLocks noGrp="1"/>
          </p:cNvSpPr>
          <p:nvPr>
            <p:ph type="sldNum" sz="quarter" idx="12"/>
          </p:nvPr>
        </p:nvSpPr>
        <p:spPr/>
        <p:txBody>
          <a:bodyPr/>
          <a:lstStyle/>
          <a:p>
            <a:fld id="{DDD97342-795B-4A9C-9D5B-C9CE2A47CF39}" type="slidenum">
              <a:rPr lang="es-ES" smtClean="0"/>
              <a:t>‹Nº›</a:t>
            </a:fld>
            <a:endParaRPr lang="es-ES"/>
          </a:p>
        </p:txBody>
      </p:sp>
    </p:spTree>
    <p:extLst>
      <p:ext uri="{BB962C8B-B14F-4D97-AF65-F5344CB8AC3E}">
        <p14:creationId xmlns:p14="http://schemas.microsoft.com/office/powerpoint/2010/main" val="2465059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2E90B6-A5E4-1628-1195-8321898095B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1A601DC-17F0-DD6F-CDC9-C3AE28869F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FD53D022-D43B-D52A-CB5A-571B890926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A8CE84-644E-5650-5DE1-8A97C125087D}"/>
              </a:ext>
            </a:extLst>
          </p:cNvPr>
          <p:cNvSpPr>
            <a:spLocks noGrp="1"/>
          </p:cNvSpPr>
          <p:nvPr>
            <p:ph type="dt" sz="half" idx="10"/>
          </p:nvPr>
        </p:nvSpPr>
        <p:spPr/>
        <p:txBody>
          <a:bodyPr/>
          <a:lstStyle/>
          <a:p>
            <a:fld id="{00B2F5C5-15A9-46F9-88E0-9E7DC5BDD022}" type="datetimeFigureOut">
              <a:rPr lang="es-ES" smtClean="0"/>
              <a:t>22/01/2023</a:t>
            </a:fld>
            <a:endParaRPr lang="es-ES"/>
          </a:p>
        </p:txBody>
      </p:sp>
      <p:sp>
        <p:nvSpPr>
          <p:cNvPr id="6" name="Marcador de pie de página 5">
            <a:extLst>
              <a:ext uri="{FF2B5EF4-FFF2-40B4-BE49-F238E27FC236}">
                <a16:creationId xmlns:a16="http://schemas.microsoft.com/office/drawing/2014/main" id="{3CA31810-D32D-D370-7993-5BEAB81D017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8A35A13-E20B-0026-B3A0-663202F0C1AF}"/>
              </a:ext>
            </a:extLst>
          </p:cNvPr>
          <p:cNvSpPr>
            <a:spLocks noGrp="1"/>
          </p:cNvSpPr>
          <p:nvPr>
            <p:ph type="sldNum" sz="quarter" idx="12"/>
          </p:nvPr>
        </p:nvSpPr>
        <p:spPr/>
        <p:txBody>
          <a:bodyPr/>
          <a:lstStyle/>
          <a:p>
            <a:fld id="{DDD97342-795B-4A9C-9D5B-C9CE2A47CF39}" type="slidenum">
              <a:rPr lang="es-ES" smtClean="0"/>
              <a:t>‹Nº›</a:t>
            </a:fld>
            <a:endParaRPr lang="es-ES"/>
          </a:p>
        </p:txBody>
      </p:sp>
    </p:spTree>
    <p:extLst>
      <p:ext uri="{BB962C8B-B14F-4D97-AF65-F5344CB8AC3E}">
        <p14:creationId xmlns:p14="http://schemas.microsoft.com/office/powerpoint/2010/main" val="3553717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C37242-DE85-B705-F628-8534FD872C1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CC98B20-DA55-378A-99F1-2C4CC20A29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F3576E8-E7E0-7EC1-8636-9D840D5EA6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CCA9D5C-3613-2D7E-19E9-0E376078792B}"/>
              </a:ext>
            </a:extLst>
          </p:cNvPr>
          <p:cNvSpPr>
            <a:spLocks noGrp="1"/>
          </p:cNvSpPr>
          <p:nvPr>
            <p:ph type="dt" sz="half" idx="10"/>
          </p:nvPr>
        </p:nvSpPr>
        <p:spPr/>
        <p:txBody>
          <a:bodyPr/>
          <a:lstStyle/>
          <a:p>
            <a:fld id="{00B2F5C5-15A9-46F9-88E0-9E7DC5BDD022}" type="datetimeFigureOut">
              <a:rPr lang="es-ES" smtClean="0"/>
              <a:t>22/01/2023</a:t>
            </a:fld>
            <a:endParaRPr lang="es-ES"/>
          </a:p>
        </p:txBody>
      </p:sp>
      <p:sp>
        <p:nvSpPr>
          <p:cNvPr id="6" name="Marcador de pie de página 5">
            <a:extLst>
              <a:ext uri="{FF2B5EF4-FFF2-40B4-BE49-F238E27FC236}">
                <a16:creationId xmlns:a16="http://schemas.microsoft.com/office/drawing/2014/main" id="{29F32ABC-5C02-4E51-2C06-F4DDCD443C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C83CCAD-600E-8B32-D052-7E51B59358AF}"/>
              </a:ext>
            </a:extLst>
          </p:cNvPr>
          <p:cNvSpPr>
            <a:spLocks noGrp="1"/>
          </p:cNvSpPr>
          <p:nvPr>
            <p:ph type="sldNum" sz="quarter" idx="12"/>
          </p:nvPr>
        </p:nvSpPr>
        <p:spPr/>
        <p:txBody>
          <a:bodyPr/>
          <a:lstStyle/>
          <a:p>
            <a:fld id="{DDD97342-795B-4A9C-9D5B-C9CE2A47CF39}" type="slidenum">
              <a:rPr lang="es-ES" smtClean="0"/>
              <a:t>‹Nº›</a:t>
            </a:fld>
            <a:endParaRPr lang="es-ES"/>
          </a:p>
        </p:txBody>
      </p:sp>
    </p:spTree>
    <p:extLst>
      <p:ext uri="{BB962C8B-B14F-4D97-AF65-F5344CB8AC3E}">
        <p14:creationId xmlns:p14="http://schemas.microsoft.com/office/powerpoint/2010/main" val="772811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8D9BB7C-A298-21CB-D3FC-877AB758FC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8EF35E2-58FE-550F-A696-C27AACA421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EC552C5-1C81-1AAB-E19E-C3A3170797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B2F5C5-15A9-46F9-88E0-9E7DC5BDD022}" type="datetimeFigureOut">
              <a:rPr lang="es-ES" smtClean="0"/>
              <a:t>22/01/2023</a:t>
            </a:fld>
            <a:endParaRPr lang="es-ES"/>
          </a:p>
        </p:txBody>
      </p:sp>
      <p:sp>
        <p:nvSpPr>
          <p:cNvPr id="5" name="Marcador de pie de página 4">
            <a:extLst>
              <a:ext uri="{FF2B5EF4-FFF2-40B4-BE49-F238E27FC236}">
                <a16:creationId xmlns:a16="http://schemas.microsoft.com/office/drawing/2014/main" id="{F8307781-F940-E0A7-9AB4-F71096891E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0480F066-F2E1-528C-29EA-05A02B9582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D97342-795B-4A9C-9D5B-C9CE2A47CF39}" type="slidenum">
              <a:rPr lang="es-ES" smtClean="0"/>
              <a:t>‹Nº›</a:t>
            </a:fld>
            <a:endParaRPr lang="es-ES"/>
          </a:p>
        </p:txBody>
      </p:sp>
    </p:spTree>
    <p:extLst>
      <p:ext uri="{BB962C8B-B14F-4D97-AF65-F5344CB8AC3E}">
        <p14:creationId xmlns:p14="http://schemas.microsoft.com/office/powerpoint/2010/main" val="37892212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6.jpe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55.jpg"/><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672668" y="1305057"/>
            <a:ext cx="9465232" cy="523827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111111111111111</a:t>
            </a:r>
          </a:p>
        </p:txBody>
      </p:sp>
      <p:sp>
        <p:nvSpPr>
          <p:cNvPr id="33" name="Rectangle 32">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672668" y="1305058"/>
            <a:ext cx="9465232" cy="5238271"/>
          </a:xfrm>
          <a:prstGeom prst="rect">
            <a:avLst/>
          </a:prstGeom>
          <a:solidFill>
            <a:schemeClr val="accent6">
              <a:alpha val="30000"/>
            </a:schemeClr>
          </a:solidFill>
          <a:ln w="28575">
            <a:solidFill>
              <a:schemeClr val="bg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1100</a:t>
            </a:r>
          </a:p>
        </p:txBody>
      </p:sp>
      <p:pic>
        <p:nvPicPr>
          <p:cNvPr id="5" name="Imagen 4" descr="Un cuchillo en la mano&#10;&#10;Descripción generada automáticamente con confianza baja">
            <a:extLst>
              <a:ext uri="{FF2B5EF4-FFF2-40B4-BE49-F238E27FC236}">
                <a16:creationId xmlns:a16="http://schemas.microsoft.com/office/drawing/2014/main" id="{4AFC2D90-934A-E561-09EB-FE8FC4B0719E}"/>
              </a:ext>
            </a:extLst>
          </p:cNvPr>
          <p:cNvPicPr>
            <a:picLocks noChangeAspect="1"/>
          </p:cNvPicPr>
          <p:nvPr/>
        </p:nvPicPr>
        <p:blipFill rotWithShape="1">
          <a:blip r:embed="rId2">
            <a:extLst>
              <a:ext uri="{28A0092B-C50C-407E-A947-70E740481C1C}">
                <a14:useLocalDpi xmlns:a14="http://schemas.microsoft.com/office/drawing/2010/main" val="0"/>
              </a:ext>
            </a:extLst>
          </a:blip>
          <a:srcRect r="1" b="1"/>
          <a:stretch/>
        </p:blipFill>
        <p:spPr>
          <a:xfrm>
            <a:off x="1280667" y="864282"/>
            <a:ext cx="9630666" cy="5417250"/>
          </a:xfrm>
          <a:prstGeom prst="rect">
            <a:avLst/>
          </a:prstGeom>
          <a:ln w="28575">
            <a:solidFill>
              <a:schemeClr val="bg1"/>
            </a:solidFill>
          </a:ln>
        </p:spPr>
      </p:pic>
      <p:sp>
        <p:nvSpPr>
          <p:cNvPr id="35" name="Graphic 212">
            <a:extLst>
              <a:ext uri="{FF2B5EF4-FFF2-40B4-BE49-F238E27FC236}">
                <a16:creationId xmlns:a16="http://schemas.microsoft.com/office/drawing/2014/main" id="{7BD8AB83-2763-4392-B4B9-049CDF1F6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9473609" y="364086"/>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7" name="Graphic 212">
            <a:extLst>
              <a:ext uri="{FF2B5EF4-FFF2-40B4-BE49-F238E27FC236}">
                <a16:creationId xmlns:a16="http://schemas.microsoft.com/office/drawing/2014/main" id="{480F071C-C35C-4CE1-8EE5-8ED96E2F4E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9473609" y="364090"/>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9" name="Oval 38">
            <a:extLst>
              <a:ext uri="{FF2B5EF4-FFF2-40B4-BE49-F238E27FC236}">
                <a16:creationId xmlns:a16="http://schemas.microsoft.com/office/drawing/2014/main" id="{CD97FAB4-59E0-4E65-B50B-867B14D2A06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967446" y="4428611"/>
            <a:ext cx="565207" cy="56520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Oval 40">
            <a:extLst>
              <a:ext uri="{FF2B5EF4-FFF2-40B4-BE49-F238E27FC236}">
                <a16:creationId xmlns:a16="http://schemas.microsoft.com/office/drawing/2014/main" id="{0D578F4B-2751-4FC2-8853-FAC5C59139C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967444" y="4428611"/>
            <a:ext cx="565207" cy="565207"/>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CuadroTexto 3">
            <a:extLst>
              <a:ext uri="{FF2B5EF4-FFF2-40B4-BE49-F238E27FC236}">
                <a16:creationId xmlns:a16="http://schemas.microsoft.com/office/drawing/2014/main" id="{E895DD31-A140-0C45-FC3A-D459422659C1}"/>
              </a:ext>
            </a:extLst>
          </p:cNvPr>
          <p:cNvSpPr txBox="1"/>
          <p:nvPr/>
        </p:nvSpPr>
        <p:spPr>
          <a:xfrm>
            <a:off x="1235345" y="8013"/>
            <a:ext cx="6803063" cy="923330"/>
          </a:xfrm>
          <a:prstGeom prst="rect">
            <a:avLst/>
          </a:prstGeom>
          <a:noFill/>
        </p:spPr>
        <p:txBody>
          <a:bodyPr wrap="square" rtlCol="0">
            <a:spAutoFit/>
          </a:bodyPr>
          <a:lstStyle/>
          <a:p>
            <a:r>
              <a:rPr lang="es-ES" sz="5400" b="1" spc="300" dirty="0">
                <a:ln w="9525">
                  <a:solidFill>
                    <a:schemeClr val="accent6">
                      <a:lumMod val="50000"/>
                    </a:schemeClr>
                  </a:solidFill>
                  <a:prstDash val="solid"/>
                </a:ln>
                <a:solidFill>
                  <a:srgbClr val="CAEDFD"/>
                </a:solidFill>
                <a:effectLst>
                  <a:outerShdw blurRad="12700" dist="38100" dir="2700000" algn="tl" rotWithShape="0">
                    <a:schemeClr val="accent5">
                      <a:lumMod val="60000"/>
                      <a:lumOff val="40000"/>
                    </a:schemeClr>
                  </a:outerShdw>
                </a:effectLst>
              </a:rPr>
              <a:t>POUČENÍ Z HŘEBÍKU</a:t>
            </a:r>
          </a:p>
        </p:txBody>
      </p:sp>
    </p:spTree>
    <p:extLst>
      <p:ext uri="{BB962C8B-B14F-4D97-AF65-F5344CB8AC3E}">
        <p14:creationId xmlns:p14="http://schemas.microsoft.com/office/powerpoint/2010/main" val="339512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E40B30A-5B12-6212-1482-923E405CBB2B}"/>
              </a:ext>
            </a:extLst>
          </p:cNvPr>
          <p:cNvSpPr txBox="1"/>
          <p:nvPr/>
        </p:nvSpPr>
        <p:spPr>
          <a:xfrm>
            <a:off x="4391025" y="995487"/>
            <a:ext cx="4577926" cy="1200329"/>
          </a:xfrm>
          <a:prstGeom prst="rect">
            <a:avLst/>
          </a:prstGeom>
          <a:noFill/>
        </p:spPr>
        <p:txBody>
          <a:bodyPr wrap="square">
            <a:spAutoFit/>
          </a:bodyPr>
          <a:lstStyle/>
          <a:p>
            <a:r>
              <a:rPr lang="es-ES" dirty="0"/>
              <a:t>Hlav</a:t>
            </a:r>
            <a:r>
              <a:rPr lang="cs-CZ" dirty="0" err="1"/>
              <a:t>ičk</a:t>
            </a:r>
            <a:r>
              <a:rPr lang="es-ES" dirty="0"/>
              <a:t>a</a:t>
            </a:r>
            <a:r>
              <a:rPr lang="cs-CZ" dirty="0"/>
              <a:t> má u</a:t>
            </a:r>
            <a:r>
              <a:rPr lang="es-ES" dirty="0"/>
              <a:t> hřebíku má</a:t>
            </a:r>
            <a:r>
              <a:rPr lang="cs-CZ" dirty="0"/>
              <a:t> tu</a:t>
            </a:r>
            <a:r>
              <a:rPr lang="es-ES" dirty="0"/>
              <a:t> funkci, že hřebík nep</a:t>
            </a:r>
            <a:r>
              <a:rPr lang="cs-CZ" dirty="0" err="1"/>
              <a:t>ronikne</a:t>
            </a:r>
            <a:r>
              <a:rPr lang="cs-CZ" dirty="0"/>
              <a:t> do dřeva celý</a:t>
            </a:r>
            <a:r>
              <a:rPr lang="es-ES" dirty="0"/>
              <a:t>. Hlava vám řekne, kdy přestat. 
</a:t>
            </a:r>
          </a:p>
        </p:txBody>
      </p:sp>
      <p:sp>
        <p:nvSpPr>
          <p:cNvPr id="5" name="CuadroTexto 4">
            <a:extLst>
              <a:ext uri="{FF2B5EF4-FFF2-40B4-BE49-F238E27FC236}">
                <a16:creationId xmlns:a16="http://schemas.microsoft.com/office/drawing/2014/main" id="{72A6B2FC-761C-B71F-3E94-A4A3EDC73E9A}"/>
              </a:ext>
            </a:extLst>
          </p:cNvPr>
          <p:cNvSpPr txBox="1"/>
          <p:nvPr/>
        </p:nvSpPr>
        <p:spPr>
          <a:xfrm>
            <a:off x="4328087" y="1938353"/>
            <a:ext cx="7762664" cy="3970318"/>
          </a:xfrm>
          <a:prstGeom prst="rect">
            <a:avLst/>
          </a:prstGeom>
          <a:noFill/>
        </p:spPr>
        <p:txBody>
          <a:bodyPr wrap="square">
            <a:spAutoFit/>
          </a:bodyPr>
          <a:lstStyle/>
          <a:p>
            <a:r>
              <a:rPr lang="es-ES" dirty="0"/>
              <a:t>“</a:t>
            </a:r>
            <a:r>
              <a:rPr lang="cs-CZ" dirty="0"/>
              <a:t>Buďme pravdiví v lásce, ať ve všem dorůstáme Krista. On je hlava</a:t>
            </a:r>
            <a:r>
              <a:rPr lang="es-ES" dirty="0"/>
              <a:t>”</a:t>
            </a:r>
            <a:r>
              <a:rPr lang="cs-CZ" dirty="0"/>
              <a:t>                      (list </a:t>
            </a:r>
            <a:r>
              <a:rPr lang="es-ES" dirty="0"/>
              <a:t>Efe</a:t>
            </a:r>
            <a:r>
              <a:rPr lang="cs-CZ" dirty="0"/>
              <a:t>z</a:t>
            </a:r>
            <a:r>
              <a:rPr lang="es-ES" dirty="0"/>
              <a:t>s</a:t>
            </a:r>
            <a:r>
              <a:rPr lang="cs-CZ" dirty="0"/>
              <a:t>kým</a:t>
            </a:r>
            <a:r>
              <a:rPr lang="es-ES" dirty="0"/>
              <a:t> 4</a:t>
            </a:r>
            <a:r>
              <a:rPr lang="cs-CZ" dirty="0"/>
              <a:t>,</a:t>
            </a:r>
            <a:r>
              <a:rPr lang="es-ES" dirty="0"/>
              <a:t>15</a:t>
            </a:r>
            <a:r>
              <a:rPr lang="cs-CZ" dirty="0"/>
              <a:t>)</a:t>
            </a:r>
            <a:r>
              <a:rPr lang="es-ES" dirty="0"/>
              <a:t>. </a:t>
            </a:r>
          </a:p>
          <a:p>
            <a:r>
              <a:rPr lang="es-ES" dirty="0"/>
              <a:t>“Není pravdivým důkazem, že jste křesťan, že vaše emoce jsou pohnuty nebo váš duch je pohnut pravdou, otázka zní: Rostete v Kristu, své živé hlavě? Projevuje se Kristova milost ve vašem životě? Bůh dává lidem svou milost, aby toužili po více Jeho milosti. Boží milost vždy působí v lidském srdci, a když je přijata, důkaz jejího přijetí se objeví v životě a charakteru příjemce, protože duchovní život, který se rozvíjí uvnitř, bude vidět. Kristova milost v srdci bude vždy podporovat duchovní život a bude uskutečňován duchovní pokrok. Všichni potřebujeme osobního Spasitele, jinak zahyneme ve svých hříších. Z hloubi duše si položme otázku: Rosteme v Kristu, své živé hlavě? Získávám větší poznání Boha a Ježíše Krista, kterého poslal? Nevidíme rostliny, které rostou na poli, a přesto jsme si jisti, že rostou, a cožpak</a:t>
            </a:r>
            <a:r>
              <a:rPr lang="cs-CZ" dirty="0"/>
              <a:t> my</a:t>
            </a:r>
            <a:r>
              <a:rPr lang="es-ES" dirty="0"/>
              <a:t> nemáme znát svou duchovní sílu a růst?”</a:t>
            </a:r>
            <a:r>
              <a:rPr lang="cs-CZ" dirty="0"/>
              <a:t>                             (</a:t>
            </a:r>
            <a:r>
              <a:rPr lang="es-ES" dirty="0"/>
              <a:t>The Review and Herald, 24</a:t>
            </a:r>
            <a:r>
              <a:rPr lang="cs-CZ" dirty="0"/>
              <a:t>. května</a:t>
            </a:r>
            <a:r>
              <a:rPr lang="es-ES" dirty="0"/>
              <a:t> 1892</a:t>
            </a:r>
            <a:r>
              <a:rPr lang="cs-CZ" dirty="0"/>
              <a:t>)</a:t>
            </a:r>
            <a:r>
              <a:rPr lang="es-ES" dirty="0"/>
              <a:t>. </a:t>
            </a:r>
          </a:p>
        </p:txBody>
      </p:sp>
      <p:grpSp>
        <p:nvGrpSpPr>
          <p:cNvPr id="10" name="Grupo 9">
            <a:extLst>
              <a:ext uri="{FF2B5EF4-FFF2-40B4-BE49-F238E27FC236}">
                <a16:creationId xmlns:a16="http://schemas.microsoft.com/office/drawing/2014/main" id="{2DAEC0C0-34BC-8868-EE0F-0A06F03CDE4A}"/>
              </a:ext>
            </a:extLst>
          </p:cNvPr>
          <p:cNvGrpSpPr/>
          <p:nvPr/>
        </p:nvGrpSpPr>
        <p:grpSpPr>
          <a:xfrm>
            <a:off x="2576863" y="196663"/>
            <a:ext cx="6172378" cy="962947"/>
            <a:chOff x="2576863" y="196663"/>
            <a:chExt cx="6172378" cy="962947"/>
          </a:xfrm>
        </p:grpSpPr>
        <p:pic>
          <p:nvPicPr>
            <p:cNvPr id="9" name="Imagen 8">
              <a:extLst>
                <a:ext uri="{FF2B5EF4-FFF2-40B4-BE49-F238E27FC236}">
                  <a16:creationId xmlns:a16="http://schemas.microsoft.com/office/drawing/2014/main" id="{0A63C1C7-D7CA-8AFF-A2D9-C66267D225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6863" y="196663"/>
              <a:ext cx="6142959" cy="723600"/>
            </a:xfrm>
            <a:prstGeom prst="rect">
              <a:avLst/>
            </a:prstGeom>
          </p:spPr>
        </p:pic>
        <p:sp>
          <p:nvSpPr>
            <p:cNvPr id="2" name="CuadroTexto 1">
              <a:extLst>
                <a:ext uri="{FF2B5EF4-FFF2-40B4-BE49-F238E27FC236}">
                  <a16:creationId xmlns:a16="http://schemas.microsoft.com/office/drawing/2014/main" id="{35AF27F3-5B45-09BD-9078-F01FDCC774A1}"/>
                </a:ext>
              </a:extLst>
            </p:cNvPr>
            <p:cNvSpPr txBox="1"/>
            <p:nvPr/>
          </p:nvSpPr>
          <p:spPr>
            <a:xfrm>
              <a:off x="2653242" y="328613"/>
              <a:ext cx="6095999" cy="830997"/>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HŘEBÍK MUSÍ MÍT DOBROU HLAV</a:t>
              </a:r>
              <a:r>
                <a:rPr lang="cs-CZ" sz="2400" b="1" dirty="0">
                  <a:solidFill>
                    <a:schemeClr val="bg1"/>
                  </a:solidFill>
                  <a:effectLst>
                    <a:outerShdw blurRad="38100" dist="38100" dir="2700000" algn="tl">
                      <a:srgbClr val="000000">
                        <a:alpha val="43137"/>
                      </a:srgbClr>
                    </a:outerShdw>
                  </a:effectLst>
                </a:rPr>
                <a:t>IČK</a:t>
              </a:r>
              <a:r>
                <a:rPr lang="es-ES" sz="2400" b="1" dirty="0">
                  <a:solidFill>
                    <a:schemeClr val="bg1"/>
                  </a:solidFill>
                  <a:effectLst>
                    <a:outerShdw blurRad="38100" dist="38100" dir="2700000" algn="tl">
                      <a:srgbClr val="000000">
                        <a:alpha val="43137"/>
                      </a:srgbClr>
                    </a:outerShdw>
                  </a:effectLst>
                </a:rPr>
                <a:t>U
</a:t>
              </a:r>
            </a:p>
          </p:txBody>
        </p:sp>
      </p:grpSp>
      <p:grpSp>
        <p:nvGrpSpPr>
          <p:cNvPr id="8" name="Grupo 7">
            <a:extLst>
              <a:ext uri="{FF2B5EF4-FFF2-40B4-BE49-F238E27FC236}">
                <a16:creationId xmlns:a16="http://schemas.microsoft.com/office/drawing/2014/main" id="{38E2FB86-2577-30E6-C20C-0F44205400C9}"/>
              </a:ext>
            </a:extLst>
          </p:cNvPr>
          <p:cNvGrpSpPr/>
          <p:nvPr/>
        </p:nvGrpSpPr>
        <p:grpSpPr>
          <a:xfrm>
            <a:off x="364310" y="172682"/>
            <a:ext cx="2516775" cy="990870"/>
            <a:chOff x="364310" y="172682"/>
            <a:chExt cx="2516775" cy="990870"/>
          </a:xfrm>
        </p:grpSpPr>
        <p:pic>
          <p:nvPicPr>
            <p:cNvPr id="6" name="Imagen 5">
              <a:extLst>
                <a:ext uri="{FF2B5EF4-FFF2-40B4-BE49-F238E27FC236}">
                  <a16:creationId xmlns:a16="http://schemas.microsoft.com/office/drawing/2014/main" id="{A571FA87-6B86-5CEC-3090-CE50B5A129C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4310" y="172682"/>
              <a:ext cx="2516775" cy="779001"/>
            </a:xfrm>
            <a:prstGeom prst="rect">
              <a:avLst/>
            </a:prstGeom>
          </p:spPr>
        </p:pic>
        <p:sp>
          <p:nvSpPr>
            <p:cNvPr id="7" name="CuadroTexto 6">
              <a:extLst>
                <a:ext uri="{FF2B5EF4-FFF2-40B4-BE49-F238E27FC236}">
                  <a16:creationId xmlns:a16="http://schemas.microsoft.com/office/drawing/2014/main" id="{987CDF92-92C5-C1C7-F72E-C9D8EDFBF418}"/>
                </a:ext>
              </a:extLst>
            </p:cNvPr>
            <p:cNvSpPr txBox="1"/>
            <p:nvPr/>
          </p:nvSpPr>
          <p:spPr>
            <a:xfrm>
              <a:off x="458002" y="332555"/>
              <a:ext cx="2391092" cy="830997"/>
            </a:xfrm>
            <a:prstGeom prst="rect">
              <a:avLst/>
            </a:prstGeom>
            <a:noFill/>
          </p:spPr>
          <p:txBody>
            <a:bodyPr wrap="square">
              <a:spAutoFit/>
            </a:bodyPr>
            <a:lstStyle/>
            <a:p>
              <a:r>
                <a:rPr lang="es-ES" sz="2400" b="1" dirty="0">
                  <a:solidFill>
                    <a:srgbClr val="D5912C"/>
                  </a:solidFill>
                </a:rPr>
                <a:t>Osmá lekce
</a:t>
              </a:r>
            </a:p>
          </p:txBody>
        </p:sp>
      </p:grpSp>
      <p:pic>
        <p:nvPicPr>
          <p:cNvPr id="11" name="Imagen 10">
            <a:extLst>
              <a:ext uri="{FF2B5EF4-FFF2-40B4-BE49-F238E27FC236}">
                <a16:creationId xmlns:a16="http://schemas.microsoft.com/office/drawing/2014/main" id="{E0C29943-0252-AF3F-D26D-135DB15B79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160" y="1063319"/>
            <a:ext cx="4012565" cy="5469641"/>
          </a:xfrm>
          <a:prstGeom prst="rect">
            <a:avLst/>
          </a:prstGeom>
          <a:ln w="38100" cap="sq">
            <a:solidFill>
              <a:srgbClr val="F7E91B"/>
            </a:solidFill>
            <a:prstDash val="solid"/>
            <a:miter lim="800000"/>
          </a:ln>
          <a:effectLst>
            <a:outerShdw blurRad="50800" dist="38100" dir="2700000" algn="tl" rotWithShape="0">
              <a:srgbClr val="000000">
                <a:alpha val="43000"/>
              </a:srgbClr>
            </a:outerShdw>
          </a:effectLst>
        </p:spPr>
      </p:pic>
      <p:pic>
        <p:nvPicPr>
          <p:cNvPr id="14" name="Imagen 13">
            <a:extLst>
              <a:ext uri="{FF2B5EF4-FFF2-40B4-BE49-F238E27FC236}">
                <a16:creationId xmlns:a16="http://schemas.microsoft.com/office/drawing/2014/main" id="{21C8D37B-9586-D4B2-E7ED-EE1AF6A1C9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38194">
            <a:off x="9068784" y="391138"/>
            <a:ext cx="2658760" cy="1669454"/>
          </a:xfrm>
          <a:prstGeom prst="rect">
            <a:avLst/>
          </a:prstGeom>
        </p:spPr>
      </p:pic>
    </p:spTree>
    <p:extLst>
      <p:ext uri="{BB962C8B-B14F-4D97-AF65-F5344CB8AC3E}">
        <p14:creationId xmlns:p14="http://schemas.microsoft.com/office/powerpoint/2010/main" val="409979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6"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290">
                                          <p:stCondLst>
                                            <p:cond delay="0"/>
                                          </p:stCondLst>
                                        </p:cTn>
                                        <p:tgtEl>
                                          <p:spTgt spid="14"/>
                                        </p:tgtEl>
                                      </p:cBhvr>
                                    </p:animEffect>
                                    <p:anim calcmode="lin" valueType="num">
                                      <p:cBhvr>
                                        <p:cTn id="17"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22" dur="13">
                                          <p:stCondLst>
                                            <p:cond delay="325"/>
                                          </p:stCondLst>
                                        </p:cTn>
                                        <p:tgtEl>
                                          <p:spTgt spid="14"/>
                                        </p:tgtEl>
                                      </p:cBhvr>
                                      <p:to x="100000" y="60000"/>
                                    </p:animScale>
                                    <p:animScale>
                                      <p:cBhvr>
                                        <p:cTn id="23" dur="83" decel="50000">
                                          <p:stCondLst>
                                            <p:cond delay="338"/>
                                          </p:stCondLst>
                                        </p:cTn>
                                        <p:tgtEl>
                                          <p:spTgt spid="14"/>
                                        </p:tgtEl>
                                      </p:cBhvr>
                                      <p:to x="100000" y="100000"/>
                                    </p:animScale>
                                    <p:animScale>
                                      <p:cBhvr>
                                        <p:cTn id="24" dur="13">
                                          <p:stCondLst>
                                            <p:cond delay="656"/>
                                          </p:stCondLst>
                                        </p:cTn>
                                        <p:tgtEl>
                                          <p:spTgt spid="14"/>
                                        </p:tgtEl>
                                      </p:cBhvr>
                                      <p:to x="100000" y="80000"/>
                                    </p:animScale>
                                    <p:animScale>
                                      <p:cBhvr>
                                        <p:cTn id="25" dur="83" decel="50000">
                                          <p:stCondLst>
                                            <p:cond delay="669"/>
                                          </p:stCondLst>
                                        </p:cTn>
                                        <p:tgtEl>
                                          <p:spTgt spid="14"/>
                                        </p:tgtEl>
                                      </p:cBhvr>
                                      <p:to x="100000" y="100000"/>
                                    </p:animScale>
                                    <p:animScale>
                                      <p:cBhvr>
                                        <p:cTn id="26" dur="13">
                                          <p:stCondLst>
                                            <p:cond delay="821"/>
                                          </p:stCondLst>
                                        </p:cTn>
                                        <p:tgtEl>
                                          <p:spTgt spid="14"/>
                                        </p:tgtEl>
                                      </p:cBhvr>
                                      <p:to x="100000" y="90000"/>
                                    </p:animScale>
                                    <p:animScale>
                                      <p:cBhvr>
                                        <p:cTn id="27" dur="83" decel="50000">
                                          <p:stCondLst>
                                            <p:cond delay="834"/>
                                          </p:stCondLst>
                                        </p:cTn>
                                        <p:tgtEl>
                                          <p:spTgt spid="14"/>
                                        </p:tgtEl>
                                      </p:cBhvr>
                                      <p:to x="100000" y="100000"/>
                                    </p:animScale>
                                    <p:animScale>
                                      <p:cBhvr>
                                        <p:cTn id="28" dur="13">
                                          <p:stCondLst>
                                            <p:cond delay="904"/>
                                          </p:stCondLst>
                                        </p:cTn>
                                        <p:tgtEl>
                                          <p:spTgt spid="14"/>
                                        </p:tgtEl>
                                      </p:cBhvr>
                                      <p:to x="100000" y="95000"/>
                                    </p:animScale>
                                    <p:animScale>
                                      <p:cBhvr>
                                        <p:cTn id="29" dur="83" decel="50000">
                                          <p:stCondLst>
                                            <p:cond delay="917"/>
                                          </p:stCondLst>
                                        </p:cTn>
                                        <p:tgtEl>
                                          <p:spTgt spid="1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 calcmode="lin" valueType="num">
                                      <p:cBhvr>
                                        <p:cTn id="39" dur="500" fill="hold"/>
                                        <p:tgtEl>
                                          <p:spTgt spid="14"/>
                                        </p:tgtEl>
                                        <p:attrNameLst>
                                          <p:attrName>style.rotation</p:attrName>
                                        </p:attrNameLst>
                                      </p:cBhvr>
                                      <p:tavLst>
                                        <p:tav tm="0">
                                          <p:val>
                                            <p:fltVal val="360"/>
                                          </p:val>
                                        </p:tav>
                                        <p:tav tm="100000">
                                          <p:val>
                                            <p:fltVal val="0"/>
                                          </p:val>
                                        </p:tav>
                                      </p:tavLst>
                                    </p:anim>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3" presetClass="entr" presetSubtype="16"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plus(in)">
                                      <p:cBhvr>
                                        <p:cTn id="45" dur="1000"/>
                                        <p:tgtEl>
                                          <p:spTgt spid="11"/>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left)">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E40B30A-5B12-6212-1482-923E405CBB2B}"/>
              </a:ext>
            </a:extLst>
          </p:cNvPr>
          <p:cNvSpPr txBox="1"/>
          <p:nvPr/>
        </p:nvSpPr>
        <p:spPr>
          <a:xfrm>
            <a:off x="274274" y="964771"/>
            <a:ext cx="8347212" cy="1477328"/>
          </a:xfrm>
          <a:prstGeom prst="rect">
            <a:avLst/>
          </a:prstGeom>
          <a:noFill/>
        </p:spPr>
        <p:txBody>
          <a:bodyPr wrap="square">
            <a:spAutoFit/>
          </a:bodyPr>
          <a:lstStyle/>
          <a:p>
            <a:r>
              <a:rPr lang="es-ES" dirty="0"/>
              <a:t>Nevyhazujme žádné hřebíky. Pokud je velmi velký nebo velmi malý, a proto nám v urči</a:t>
            </a:r>
            <a:r>
              <a:rPr lang="cs-CZ" dirty="0"/>
              <a:t>-</a:t>
            </a:r>
            <a:r>
              <a:rPr lang="es-ES" dirty="0"/>
              <a:t>tém čase neslouží, neznamená to, že není užitečný pro jinou příležitost. Buďme opatrní, abychom lidi z jakéhokoli důvodu nepropouštěli, protože pak je soudíme a jen Bůh, kte</a:t>
            </a:r>
            <a:r>
              <a:rPr lang="cs-CZ" dirty="0"/>
              <a:t>-</a:t>
            </a:r>
            <a:r>
              <a:rPr lang="es-ES" dirty="0"/>
              <a:t>rý zná srdce, může soudit. 
</a:t>
            </a:r>
          </a:p>
        </p:txBody>
      </p:sp>
      <p:sp>
        <p:nvSpPr>
          <p:cNvPr id="2" name="CuadroTexto 1">
            <a:extLst>
              <a:ext uri="{FF2B5EF4-FFF2-40B4-BE49-F238E27FC236}">
                <a16:creationId xmlns:a16="http://schemas.microsoft.com/office/drawing/2014/main" id="{D2D83199-588C-AD46-C1F1-D911253188A8}"/>
              </a:ext>
            </a:extLst>
          </p:cNvPr>
          <p:cNvSpPr txBox="1"/>
          <p:nvPr/>
        </p:nvSpPr>
        <p:spPr>
          <a:xfrm>
            <a:off x="248314" y="2114882"/>
            <a:ext cx="10523519" cy="2031325"/>
          </a:xfrm>
          <a:prstGeom prst="rect">
            <a:avLst/>
          </a:prstGeom>
          <a:noFill/>
        </p:spPr>
        <p:txBody>
          <a:bodyPr wrap="square" rtlCol="0">
            <a:spAutoFit/>
          </a:bodyPr>
          <a:lstStyle/>
          <a:p>
            <a:r>
              <a:rPr lang="es-ES" dirty="0"/>
              <a:t>Lid [Izrael] se do značné míry podílel na stejném duchu [farizeus], napadl</a:t>
            </a:r>
            <a:r>
              <a:rPr lang="cs-CZ" dirty="0"/>
              <a:t> </a:t>
            </a:r>
            <a:r>
              <a:rPr lang="es-ES" dirty="0"/>
              <a:t>sféry vědomí </a:t>
            </a:r>
            <a:r>
              <a:rPr lang="cs-CZ" dirty="0"/>
              <a:t>                                            </a:t>
            </a:r>
            <a:r>
              <a:rPr lang="es-ES" dirty="0"/>
              <a:t>a soudili se navzájem ve věcech, které se dotýkaly jen</a:t>
            </a:r>
            <a:r>
              <a:rPr lang="cs-CZ" dirty="0"/>
              <a:t> d</a:t>
            </a:r>
            <a:r>
              <a:rPr lang="es-ES" dirty="0"/>
              <a:t>uši a Bohu. S odkazem na tohoto </a:t>
            </a:r>
            <a:r>
              <a:rPr lang="cs-CZ" dirty="0"/>
              <a:t>                                 </a:t>
            </a:r>
            <a:r>
              <a:rPr lang="es-ES" dirty="0"/>
              <a:t>ducha a praxi Ježíš řekl: "Nesuďte, abyste nebyli souzeni." Chtěl jsem říci: Nepovažujte se za normy. Nedělejte ze svých názorů a svých představ o povinnostech, ze svých výkladů Písma kritérium pro druhé, ani je neodsu</a:t>
            </a:r>
            <a:r>
              <a:rPr lang="cs-CZ" dirty="0"/>
              <a:t>-</a:t>
            </a:r>
            <a:r>
              <a:rPr lang="es-ES" dirty="0"/>
              <a:t>zujte, pokud nedosáhnou vašeho ideálu. Neodsuzujte ostatní</a:t>
            </a:r>
            <a:r>
              <a:rPr lang="cs-CZ" dirty="0"/>
              <a:t>.</a:t>
            </a:r>
            <a:r>
              <a:rPr lang="es-ES" dirty="0"/>
              <a:t> Nevytvářejte domněnky o jejich motivech ani je nesuďte. 
</a:t>
            </a:r>
          </a:p>
        </p:txBody>
      </p:sp>
      <p:pic>
        <p:nvPicPr>
          <p:cNvPr id="5" name="Imagen 4" descr="Imagen que contiene colgando, hecho de madera&#10;&#10;Descripción generada automáticamente">
            <a:extLst>
              <a:ext uri="{FF2B5EF4-FFF2-40B4-BE49-F238E27FC236}">
                <a16:creationId xmlns:a16="http://schemas.microsoft.com/office/drawing/2014/main" id="{E4C4B03D-691F-DBF3-8A2B-1374A3EC6EA4}"/>
              </a:ext>
            </a:extLst>
          </p:cNvPr>
          <p:cNvPicPr>
            <a:picLocks noChangeAspect="1"/>
          </p:cNvPicPr>
          <p:nvPr/>
        </p:nvPicPr>
        <p:blipFill rotWithShape="1">
          <a:blip r:embed="rId3">
            <a:extLst>
              <a:ext uri="{28A0092B-C50C-407E-A947-70E740481C1C}">
                <a14:useLocalDpi xmlns:a14="http://schemas.microsoft.com/office/drawing/2010/main" val="0"/>
              </a:ext>
            </a:extLst>
          </a:blip>
          <a:srcRect l="14778" r="12347"/>
          <a:stretch/>
        </p:blipFill>
        <p:spPr>
          <a:xfrm>
            <a:off x="8707659" y="304497"/>
            <a:ext cx="3185914" cy="2308324"/>
          </a:xfrm>
          <a:prstGeom prst="rect">
            <a:avLst/>
          </a:prstGeom>
          <a:ln w="38100" cap="sq">
            <a:solidFill>
              <a:srgbClr val="ADCD49"/>
            </a:solidFill>
            <a:prstDash val="solid"/>
            <a:miter lim="800000"/>
          </a:ln>
          <a:effectLst>
            <a:outerShdw blurRad="50800" dist="38100" dir="2700000" algn="tl" rotWithShape="0">
              <a:srgbClr val="000000">
                <a:alpha val="43000"/>
              </a:srgbClr>
            </a:outerShdw>
          </a:effectLst>
        </p:spPr>
      </p:pic>
      <p:pic>
        <p:nvPicPr>
          <p:cNvPr id="15" name="Imagen 14">
            <a:extLst>
              <a:ext uri="{FF2B5EF4-FFF2-40B4-BE49-F238E27FC236}">
                <a16:creationId xmlns:a16="http://schemas.microsoft.com/office/drawing/2014/main" id="{B39960B6-91EC-811C-8CD7-C6A9C55680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8072" y="236546"/>
            <a:ext cx="6162780" cy="687693"/>
          </a:xfrm>
          <a:prstGeom prst="rect">
            <a:avLst/>
          </a:prstGeom>
        </p:spPr>
      </p:pic>
      <p:sp>
        <p:nvSpPr>
          <p:cNvPr id="4" name="CuadroTexto 3">
            <a:extLst>
              <a:ext uri="{FF2B5EF4-FFF2-40B4-BE49-F238E27FC236}">
                <a16:creationId xmlns:a16="http://schemas.microsoft.com/office/drawing/2014/main" id="{7B235AEA-B31A-B5FC-112B-F9C45ECAE1EE}"/>
              </a:ext>
            </a:extLst>
          </p:cNvPr>
          <p:cNvSpPr txBox="1"/>
          <p:nvPr/>
        </p:nvSpPr>
        <p:spPr>
          <a:xfrm>
            <a:off x="2769326" y="335076"/>
            <a:ext cx="5756366" cy="461665"/>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JEDEN HŘEBÍK BY NEMĚL ODH</a:t>
            </a:r>
            <a:r>
              <a:rPr lang="cs-CZ" sz="2400" b="1" dirty="0">
                <a:solidFill>
                  <a:schemeClr val="bg1"/>
                </a:solidFill>
                <a:effectLst>
                  <a:outerShdw blurRad="38100" dist="38100" dir="2700000" algn="tl">
                    <a:srgbClr val="000000">
                      <a:alpha val="43137"/>
                    </a:srgbClr>
                  </a:outerShdw>
                </a:effectLst>
              </a:rPr>
              <a:t>ÁNÉT</a:t>
            </a:r>
            <a:r>
              <a:rPr lang="es-ES" sz="2400" b="1" dirty="0">
                <a:solidFill>
                  <a:schemeClr val="bg1"/>
                </a:solidFill>
                <a:effectLst>
                  <a:outerShdw blurRad="38100" dist="38100" dir="2700000" algn="tl">
                    <a:srgbClr val="000000">
                      <a:alpha val="43137"/>
                    </a:srgbClr>
                  </a:outerShdw>
                </a:effectLst>
              </a:rPr>
              <a:t> DRUHÝ</a:t>
            </a:r>
          </a:p>
        </p:txBody>
      </p:sp>
      <p:grpSp>
        <p:nvGrpSpPr>
          <p:cNvPr id="6" name="Grupo 5">
            <a:extLst>
              <a:ext uri="{FF2B5EF4-FFF2-40B4-BE49-F238E27FC236}">
                <a16:creationId xmlns:a16="http://schemas.microsoft.com/office/drawing/2014/main" id="{A4005CC8-1E0C-B6A2-883A-2EBC4B9F0489}"/>
              </a:ext>
            </a:extLst>
          </p:cNvPr>
          <p:cNvGrpSpPr/>
          <p:nvPr/>
        </p:nvGrpSpPr>
        <p:grpSpPr>
          <a:xfrm>
            <a:off x="374470" y="190612"/>
            <a:ext cx="2633582" cy="964336"/>
            <a:chOff x="374470" y="190612"/>
            <a:chExt cx="2633582" cy="964336"/>
          </a:xfrm>
        </p:grpSpPr>
        <p:pic>
          <p:nvPicPr>
            <p:cNvPr id="8" name="Imagen 7">
              <a:extLst>
                <a:ext uri="{FF2B5EF4-FFF2-40B4-BE49-F238E27FC236}">
                  <a16:creationId xmlns:a16="http://schemas.microsoft.com/office/drawing/2014/main" id="{AFF02B10-6E93-0F69-87FC-399CFE7720E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4470" y="190612"/>
              <a:ext cx="2516775" cy="779002"/>
            </a:xfrm>
            <a:prstGeom prst="rect">
              <a:avLst/>
            </a:prstGeom>
          </p:spPr>
        </p:pic>
        <p:sp>
          <p:nvSpPr>
            <p:cNvPr id="9" name="CuadroTexto 8">
              <a:extLst>
                <a:ext uri="{FF2B5EF4-FFF2-40B4-BE49-F238E27FC236}">
                  <a16:creationId xmlns:a16="http://schemas.microsoft.com/office/drawing/2014/main" id="{05133578-58A7-C8F1-FB59-F4608BF77983}"/>
                </a:ext>
              </a:extLst>
            </p:cNvPr>
            <p:cNvSpPr txBox="1"/>
            <p:nvPr/>
          </p:nvSpPr>
          <p:spPr>
            <a:xfrm>
              <a:off x="733767" y="323951"/>
              <a:ext cx="2274285" cy="830997"/>
            </a:xfrm>
            <a:prstGeom prst="rect">
              <a:avLst/>
            </a:prstGeom>
            <a:noFill/>
          </p:spPr>
          <p:txBody>
            <a:bodyPr wrap="square">
              <a:spAutoFit/>
            </a:bodyPr>
            <a:lstStyle/>
            <a:p>
              <a:r>
                <a:rPr lang="es-ES" sz="2400" b="1" dirty="0">
                  <a:solidFill>
                    <a:srgbClr val="7C7730"/>
                  </a:solidFill>
                </a:rPr>
                <a:t>Devátá lekce
</a:t>
              </a:r>
            </a:p>
          </p:txBody>
        </p:sp>
      </p:grpSp>
      <p:sp>
        <p:nvSpPr>
          <p:cNvPr id="7" name="CuadroTexto 6">
            <a:extLst>
              <a:ext uri="{FF2B5EF4-FFF2-40B4-BE49-F238E27FC236}">
                <a16:creationId xmlns:a16="http://schemas.microsoft.com/office/drawing/2014/main" id="{5C78A612-66A3-467D-AEBF-62C4AB01028D}"/>
              </a:ext>
            </a:extLst>
          </p:cNvPr>
          <p:cNvSpPr txBox="1"/>
          <p:nvPr/>
        </p:nvSpPr>
        <p:spPr>
          <a:xfrm>
            <a:off x="2774438" y="3859612"/>
            <a:ext cx="9119135" cy="2585323"/>
          </a:xfrm>
          <a:prstGeom prst="rect">
            <a:avLst/>
          </a:prstGeom>
          <a:noFill/>
        </p:spPr>
        <p:txBody>
          <a:bodyPr wrap="square">
            <a:spAutoFit/>
          </a:bodyPr>
          <a:lstStyle/>
          <a:p>
            <a:r>
              <a:rPr lang="es-ES" dirty="0"/>
              <a:t>“</a:t>
            </a:r>
            <a:r>
              <a:rPr lang="cs-CZ" dirty="0"/>
              <a:t>Nevyslovujte proto soudy předčasně, dokud Pán nepřijde, On vynese na světlo to, co je skryto ve tmě</a:t>
            </a:r>
            <a:r>
              <a:rPr lang="es-ES" dirty="0"/>
              <a:t>” 1</a:t>
            </a:r>
            <a:r>
              <a:rPr lang="cs-CZ" dirty="0"/>
              <a:t>. list Korintským</a:t>
            </a:r>
            <a:r>
              <a:rPr lang="es-ES" dirty="0"/>
              <a:t> 4</a:t>
            </a:r>
            <a:r>
              <a:rPr lang="cs-CZ" dirty="0"/>
              <a:t>,</a:t>
            </a:r>
            <a:r>
              <a:rPr lang="es-ES" dirty="0"/>
              <a:t>5. Nemůžeme číst v srdci. Protože jsme nedokonalí, nejsme kompe</a:t>
            </a:r>
            <a:r>
              <a:rPr lang="cs-CZ" dirty="0"/>
              <a:t>-</a:t>
            </a:r>
            <a:r>
              <a:rPr lang="es-ES" dirty="0"/>
              <a:t>tentní soudit druhé. Kvůli svým omezením může člověk soudit pouze podle zdání. Je jen na Bo</a:t>
            </a:r>
            <a:r>
              <a:rPr lang="cs-CZ" dirty="0"/>
              <a:t>-</a:t>
            </a:r>
            <a:r>
              <a:rPr lang="es-ES" dirty="0"/>
              <a:t>hu, který zná tajné motivy těchto činů a jedná s každým z nich s láskou a soucitem, aby rozhodl </a:t>
            </a:r>
            <a:r>
              <a:rPr lang="cs-CZ" dirty="0"/>
              <a:t>  </a:t>
            </a:r>
            <a:r>
              <a:rPr lang="es-ES" dirty="0"/>
              <a:t>o případu každé duše.. “</a:t>
            </a:r>
            <a:r>
              <a:rPr lang="cs-CZ" dirty="0"/>
              <a:t>Proto nemáš nic na svou omluvu, když vynášíš soud, ať jsi kdokoli. Tím, že soudíš druhého, odsuzuješ sám sebe. Neboť soudíš, ale činíš totéž</a:t>
            </a:r>
            <a:r>
              <a:rPr lang="es-ES" dirty="0"/>
              <a:t>”</a:t>
            </a:r>
            <a:r>
              <a:rPr lang="cs-CZ" dirty="0"/>
              <a:t> (list Římanům</a:t>
            </a:r>
            <a:r>
              <a:rPr lang="es-ES" dirty="0"/>
              <a:t> 2</a:t>
            </a:r>
            <a:r>
              <a:rPr lang="cs-CZ" dirty="0"/>
              <a:t>,</a:t>
            </a:r>
            <a:r>
              <a:rPr lang="es-ES" dirty="0"/>
              <a:t>1</a:t>
            </a:r>
            <a:r>
              <a:rPr lang="cs-CZ" dirty="0"/>
              <a:t>)</a:t>
            </a:r>
            <a:r>
              <a:rPr lang="es-ES" dirty="0"/>
              <a:t>. Ti, kdo soudí nebo kritizují druhé, přiznávají vinu; Protože dělají stejné věci, které cenzurují na ostat</a:t>
            </a:r>
            <a:r>
              <a:rPr lang="cs-CZ" dirty="0"/>
              <a:t>-</a:t>
            </a:r>
            <a:r>
              <a:rPr lang="es-ES" dirty="0"/>
              <a:t>ních. Tím, že odsuzují druhé, odsuzují sami sebe a Bůh prohlašuje, že soud je spravedlivý. Přijmě</a:t>
            </a:r>
            <a:r>
              <a:rPr lang="cs-CZ" dirty="0"/>
              <a:t>-</a:t>
            </a:r>
            <a:r>
              <a:rPr lang="es-ES" dirty="0"/>
              <a:t>te verdikt, který uplatňují sami </a:t>
            </a:r>
            <a:r>
              <a:rPr lang="cs-CZ" dirty="0"/>
              <a:t>(EGW: MB, stran,</a:t>
            </a:r>
            <a:r>
              <a:rPr lang="es-ES" dirty="0"/>
              <a:t> 105-106</a:t>
            </a:r>
            <a:r>
              <a:rPr lang="cs-CZ" dirty="0"/>
              <a:t>).</a:t>
            </a:r>
            <a:endParaRPr lang="es-ES" dirty="0"/>
          </a:p>
        </p:txBody>
      </p:sp>
      <p:pic>
        <p:nvPicPr>
          <p:cNvPr id="12" name="Imagen 11" descr="Imagen que contiene persona, hombre, parado, mujer&#10;&#10;Descripción generada automáticamente">
            <a:extLst>
              <a:ext uri="{FF2B5EF4-FFF2-40B4-BE49-F238E27FC236}">
                <a16:creationId xmlns:a16="http://schemas.microsoft.com/office/drawing/2014/main" id="{B0AC8CE1-02A4-EAD7-543E-095ADB6F4A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858" y="3858896"/>
            <a:ext cx="2544580" cy="2675153"/>
          </a:xfrm>
          <a:prstGeom prst="rect">
            <a:avLst/>
          </a:prstGeom>
          <a:ln w="38100" cap="sq">
            <a:solidFill>
              <a:srgbClr val="B7AF4B"/>
            </a:solidFill>
            <a:prstDash val="solid"/>
            <a:miter lim="800000"/>
          </a:ln>
          <a:effectLst>
            <a:outerShdw blurRad="50800" dist="38100" dir="2700000" algn="tl" rotWithShape="0">
              <a:srgbClr val="000000">
                <a:alpha val="43000"/>
              </a:srgbClr>
            </a:outerShdw>
          </a:effectLst>
        </p:spPr>
      </p:pic>
      <p:pic>
        <p:nvPicPr>
          <p:cNvPr id="1026" name="Picture 2" descr="Juzgar a los demás: un hábito común en personas frustradas - La Mente es  Maravillosa">
            <a:extLst>
              <a:ext uri="{FF2B5EF4-FFF2-40B4-BE49-F238E27FC236}">
                <a16:creationId xmlns:a16="http://schemas.microsoft.com/office/drawing/2014/main" id="{3711032D-97A6-6D1D-F84F-189AA4E9AB2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139" r="18715"/>
          <a:stretch/>
        </p:blipFill>
        <p:spPr bwMode="auto">
          <a:xfrm>
            <a:off x="10765817" y="2775230"/>
            <a:ext cx="1127756" cy="1044190"/>
          </a:xfrm>
          <a:prstGeom prst="rect">
            <a:avLst/>
          </a:prstGeom>
          <a:ln w="38100" cap="sq">
            <a:solidFill>
              <a:srgbClr val="B7AF4B"/>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985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290">
                                          <p:stCondLst>
                                            <p:cond delay="0"/>
                                          </p:stCondLst>
                                        </p:cTn>
                                        <p:tgtEl>
                                          <p:spTgt spid="5"/>
                                        </p:tgtEl>
                                      </p:cBhvr>
                                    </p:animEffect>
                                    <p:anim calcmode="lin" valueType="num">
                                      <p:cBhvr>
                                        <p:cTn id="13"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8" dur="13">
                                          <p:stCondLst>
                                            <p:cond delay="325"/>
                                          </p:stCondLst>
                                        </p:cTn>
                                        <p:tgtEl>
                                          <p:spTgt spid="5"/>
                                        </p:tgtEl>
                                      </p:cBhvr>
                                      <p:to x="100000" y="60000"/>
                                    </p:animScale>
                                    <p:animScale>
                                      <p:cBhvr>
                                        <p:cTn id="19" dur="83" decel="50000">
                                          <p:stCondLst>
                                            <p:cond delay="338"/>
                                          </p:stCondLst>
                                        </p:cTn>
                                        <p:tgtEl>
                                          <p:spTgt spid="5"/>
                                        </p:tgtEl>
                                      </p:cBhvr>
                                      <p:to x="100000" y="100000"/>
                                    </p:animScale>
                                    <p:animScale>
                                      <p:cBhvr>
                                        <p:cTn id="20" dur="13">
                                          <p:stCondLst>
                                            <p:cond delay="656"/>
                                          </p:stCondLst>
                                        </p:cTn>
                                        <p:tgtEl>
                                          <p:spTgt spid="5"/>
                                        </p:tgtEl>
                                      </p:cBhvr>
                                      <p:to x="100000" y="80000"/>
                                    </p:animScale>
                                    <p:animScale>
                                      <p:cBhvr>
                                        <p:cTn id="21" dur="83" decel="50000">
                                          <p:stCondLst>
                                            <p:cond delay="669"/>
                                          </p:stCondLst>
                                        </p:cTn>
                                        <p:tgtEl>
                                          <p:spTgt spid="5"/>
                                        </p:tgtEl>
                                      </p:cBhvr>
                                      <p:to x="100000" y="100000"/>
                                    </p:animScale>
                                    <p:animScale>
                                      <p:cBhvr>
                                        <p:cTn id="22" dur="13">
                                          <p:stCondLst>
                                            <p:cond delay="821"/>
                                          </p:stCondLst>
                                        </p:cTn>
                                        <p:tgtEl>
                                          <p:spTgt spid="5"/>
                                        </p:tgtEl>
                                      </p:cBhvr>
                                      <p:to x="100000" y="90000"/>
                                    </p:animScale>
                                    <p:animScale>
                                      <p:cBhvr>
                                        <p:cTn id="23" dur="83" decel="50000">
                                          <p:stCondLst>
                                            <p:cond delay="834"/>
                                          </p:stCondLst>
                                        </p:cTn>
                                        <p:tgtEl>
                                          <p:spTgt spid="5"/>
                                        </p:tgtEl>
                                      </p:cBhvr>
                                      <p:to x="100000" y="100000"/>
                                    </p:animScale>
                                    <p:animScale>
                                      <p:cBhvr>
                                        <p:cTn id="24" dur="13">
                                          <p:stCondLst>
                                            <p:cond delay="904"/>
                                          </p:stCondLst>
                                        </p:cTn>
                                        <p:tgtEl>
                                          <p:spTgt spid="5"/>
                                        </p:tgtEl>
                                      </p:cBhvr>
                                      <p:to x="100000" y="95000"/>
                                    </p:animScale>
                                    <p:animScale>
                                      <p:cBhvr>
                                        <p:cTn id="25" dur="83" decel="50000">
                                          <p:stCondLst>
                                            <p:cond delay="917"/>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par>
                                <p:cTn id="31" presetID="49" presetClass="entr" presetSubtype="0" decel="10000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 calcmode="lin" valueType="num">
                                      <p:cBhvr>
                                        <p:cTn id="35" dur="500" fill="hold"/>
                                        <p:tgtEl>
                                          <p:spTgt spid="5"/>
                                        </p:tgtEl>
                                        <p:attrNameLst>
                                          <p:attrName>style.rotation</p:attrName>
                                        </p:attrNameLst>
                                      </p:cBhvr>
                                      <p:tavLst>
                                        <p:tav tm="0">
                                          <p:val>
                                            <p:fltVal val="360"/>
                                          </p:val>
                                        </p:tav>
                                        <p:tav tm="100000">
                                          <p:val>
                                            <p:fltVal val="0"/>
                                          </p:val>
                                        </p:tav>
                                      </p:tavLst>
                                    </p:anim>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5" presetClass="entr" presetSubtype="0"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anim calcmode="lin" valueType="num">
                                      <p:cBhvr>
                                        <p:cTn id="41" dur="1000" fill="hold"/>
                                        <p:tgtEl>
                                          <p:spTgt spid="1026"/>
                                        </p:tgtEl>
                                        <p:attrNameLst>
                                          <p:attrName>ppt_w</p:attrName>
                                        </p:attrNameLst>
                                      </p:cBhvr>
                                      <p:tavLst>
                                        <p:tav tm="0">
                                          <p:val>
                                            <p:fltVal val="0"/>
                                          </p:val>
                                        </p:tav>
                                        <p:tav tm="100000">
                                          <p:val>
                                            <p:strVal val="#ppt_w"/>
                                          </p:val>
                                        </p:tav>
                                      </p:tavLst>
                                    </p:anim>
                                    <p:anim calcmode="lin" valueType="num">
                                      <p:cBhvr>
                                        <p:cTn id="42" dur="1000" fill="hold"/>
                                        <p:tgtEl>
                                          <p:spTgt spid="1026"/>
                                        </p:tgtEl>
                                        <p:attrNameLst>
                                          <p:attrName>ppt_h</p:attrName>
                                        </p:attrNameLst>
                                      </p:cBhvr>
                                      <p:tavLst>
                                        <p:tav tm="0">
                                          <p:val>
                                            <p:fltVal val="0"/>
                                          </p:val>
                                        </p:tav>
                                        <p:tav tm="100000">
                                          <p:val>
                                            <p:strVal val="#ppt_h"/>
                                          </p:val>
                                        </p:tav>
                                      </p:tavLst>
                                    </p:anim>
                                    <p:anim calcmode="lin" valueType="num">
                                      <p:cBhvr>
                                        <p:cTn id="43" dur="1000" fill="hold"/>
                                        <p:tgtEl>
                                          <p:spTgt spid="1026"/>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1026"/>
                                        </p:tgtEl>
                                        <p:attrNameLst>
                                          <p:attrName>ppt_y</p:attrName>
                                        </p:attrNameLst>
                                      </p:cBhvr>
                                      <p:tavLst>
                                        <p:tav tm="0" fmla="#ppt_y+(sin(-2*pi*(1-$))*-#ppt_x+cos(-2*pi*(1-$))*(1-#ppt_y))*(1-$)">
                                          <p:val>
                                            <p:fltVal val="0"/>
                                          </p:val>
                                        </p:tav>
                                        <p:tav tm="100000">
                                          <p:val>
                                            <p:fltVal val="1"/>
                                          </p:val>
                                        </p:tav>
                                      </p:tavLst>
                                    </p:anim>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left)">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15" presetClass="entr" presetSubtype="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1000" fill="hold"/>
                                        <p:tgtEl>
                                          <p:spTgt spid="12"/>
                                        </p:tgtEl>
                                        <p:attrNameLst>
                                          <p:attrName>ppt_w</p:attrName>
                                        </p:attrNameLst>
                                      </p:cBhvr>
                                      <p:tavLst>
                                        <p:tav tm="0">
                                          <p:val>
                                            <p:fltVal val="0"/>
                                          </p:val>
                                        </p:tav>
                                        <p:tav tm="100000">
                                          <p:val>
                                            <p:strVal val="#ppt_w"/>
                                          </p:val>
                                        </p:tav>
                                      </p:tavLst>
                                    </p:anim>
                                    <p:anim calcmode="lin" valueType="num">
                                      <p:cBhvr>
                                        <p:cTn id="54" dur="1000" fill="hold"/>
                                        <p:tgtEl>
                                          <p:spTgt spid="12"/>
                                        </p:tgtEl>
                                        <p:attrNameLst>
                                          <p:attrName>ppt_h</p:attrName>
                                        </p:attrNameLst>
                                      </p:cBhvr>
                                      <p:tavLst>
                                        <p:tav tm="0">
                                          <p:val>
                                            <p:fltVal val="0"/>
                                          </p:val>
                                        </p:tav>
                                        <p:tav tm="100000">
                                          <p:val>
                                            <p:strVal val="#ppt_h"/>
                                          </p:val>
                                        </p:tav>
                                      </p:tavLst>
                                    </p:anim>
                                    <p:anim calcmode="lin" valueType="num">
                                      <p:cBhvr>
                                        <p:cTn id="55"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left)">
                                      <p:cBhvr>
                                        <p:cTn id="6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chemeClr val="accent6">
              <a:alpha val="30000"/>
            </a:schemeClr>
          </a:solidFill>
          <a:ln w="28575">
            <a:solidFill>
              <a:schemeClr val="bg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Graphic 212">
            <a:extLst>
              <a:ext uri="{FF2B5EF4-FFF2-40B4-BE49-F238E27FC236}">
                <a16:creationId xmlns:a16="http://schemas.microsoft.com/office/drawing/2014/main" id="{7BD8AB83-2763-4392-B4B9-049CDF1F6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7" name="Graphic 212">
            <a:extLst>
              <a:ext uri="{FF2B5EF4-FFF2-40B4-BE49-F238E27FC236}">
                <a16:creationId xmlns:a16="http://schemas.microsoft.com/office/drawing/2014/main" id="{480F071C-C35C-4CE1-8EE5-8ED96E2F4E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9" name="Oval 38">
            <a:extLst>
              <a:ext uri="{FF2B5EF4-FFF2-40B4-BE49-F238E27FC236}">
                <a16:creationId xmlns:a16="http://schemas.microsoft.com/office/drawing/2014/main" id="{CD97FAB4-59E0-4E65-B50B-867B14D2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Oval 40">
            <a:extLst>
              <a:ext uri="{FF2B5EF4-FFF2-40B4-BE49-F238E27FC236}">
                <a16:creationId xmlns:a16="http://schemas.microsoft.com/office/drawing/2014/main" id="{0D578F4B-2751-4FC2-8853-FAC5C5913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CuadroTexto 3">
            <a:extLst>
              <a:ext uri="{FF2B5EF4-FFF2-40B4-BE49-F238E27FC236}">
                <a16:creationId xmlns:a16="http://schemas.microsoft.com/office/drawing/2014/main" id="{E895DD31-A140-0C45-FC3A-D459422659C1}"/>
              </a:ext>
            </a:extLst>
          </p:cNvPr>
          <p:cNvSpPr txBox="1"/>
          <p:nvPr/>
        </p:nvSpPr>
        <p:spPr>
          <a:xfrm>
            <a:off x="2224313" y="44807"/>
            <a:ext cx="6863518" cy="1754326"/>
          </a:xfrm>
          <a:prstGeom prst="rect">
            <a:avLst/>
          </a:prstGeom>
          <a:noFill/>
        </p:spPr>
        <p:txBody>
          <a:bodyPr wrap="square" rtlCol="0">
            <a:spAutoFit/>
          </a:bodyPr>
          <a:lstStyle/>
          <a:p>
            <a:r>
              <a:rPr lang="es-ES" sz="5400" b="1" spc="300" dirty="0">
                <a:ln w="9525">
                  <a:solidFill>
                    <a:schemeClr val="accent6">
                      <a:lumMod val="50000"/>
                    </a:schemeClr>
                  </a:solidFill>
                  <a:prstDash val="solid"/>
                </a:ln>
                <a:solidFill>
                  <a:srgbClr val="CAEDFD"/>
                </a:solidFill>
                <a:effectLst>
                  <a:outerShdw blurRad="12700" dist="38100" dir="2700000" algn="tl" rotWithShape="0">
                    <a:schemeClr val="accent5">
                      <a:lumMod val="60000"/>
                      <a:lumOff val="40000"/>
                    </a:schemeClr>
                  </a:outerShdw>
                </a:effectLst>
              </a:rPr>
              <a:t>MODLE</a:t>
            </a:r>
            <a:r>
              <a:rPr lang="cs-CZ" sz="5400" b="1" spc="300" dirty="0">
                <a:ln w="9525">
                  <a:solidFill>
                    <a:schemeClr val="accent6">
                      <a:lumMod val="50000"/>
                    </a:schemeClr>
                  </a:solidFill>
                  <a:prstDash val="solid"/>
                </a:ln>
                <a:solidFill>
                  <a:srgbClr val="CAEDFD"/>
                </a:solidFill>
                <a:effectLst>
                  <a:outerShdw blurRad="12700" dist="38100" dir="2700000" algn="tl" rotWithShape="0">
                    <a:schemeClr val="accent5">
                      <a:lumMod val="60000"/>
                      <a:lumOff val="40000"/>
                    </a:schemeClr>
                  </a:outerShdw>
                </a:effectLst>
              </a:rPr>
              <a:t>M</a:t>
            </a:r>
            <a:r>
              <a:rPr lang="es-ES" sz="5400" b="1" spc="300" dirty="0">
                <a:ln w="9525">
                  <a:solidFill>
                    <a:schemeClr val="accent6">
                      <a:lumMod val="50000"/>
                    </a:schemeClr>
                  </a:solidFill>
                  <a:prstDash val="solid"/>
                </a:ln>
                <a:solidFill>
                  <a:srgbClr val="CAEDFD"/>
                </a:solidFill>
                <a:effectLst>
                  <a:outerShdw blurRad="12700" dist="38100" dir="2700000" algn="tl" rotWithShape="0">
                    <a:schemeClr val="accent5">
                      <a:lumMod val="60000"/>
                      <a:lumOff val="40000"/>
                    </a:schemeClr>
                  </a:outerShdw>
                </a:effectLst>
              </a:rPr>
              <a:t>E SE </a:t>
            </a:r>
            <a:r>
              <a:rPr lang="cs-CZ" sz="5400" b="1" spc="300" dirty="0">
                <a:ln w="9525">
                  <a:solidFill>
                    <a:schemeClr val="accent6">
                      <a:lumMod val="50000"/>
                    </a:schemeClr>
                  </a:solidFill>
                  <a:prstDash val="solid"/>
                </a:ln>
                <a:solidFill>
                  <a:srgbClr val="CAEDFD"/>
                </a:solidFill>
                <a:effectLst>
                  <a:outerShdw blurRad="12700" dist="38100" dir="2700000" algn="tl" rotWithShape="0">
                    <a:schemeClr val="accent5">
                      <a:lumMod val="60000"/>
                      <a:lumOff val="40000"/>
                    </a:schemeClr>
                  </a:outerShdw>
                </a:effectLst>
              </a:rPr>
              <a:t>ZA TO,</a:t>
            </a:r>
            <a:r>
              <a:rPr lang="es-ES" sz="5400" b="1" spc="300" dirty="0">
                <a:ln w="9525">
                  <a:solidFill>
                    <a:schemeClr val="accent6">
                      <a:lumMod val="50000"/>
                    </a:schemeClr>
                  </a:solidFill>
                  <a:prstDash val="solid"/>
                </a:ln>
                <a:solidFill>
                  <a:srgbClr val="CAEDFD"/>
                </a:solidFill>
                <a:effectLst>
                  <a:outerShdw blurRad="12700" dist="38100" dir="2700000" algn="tl" rotWithShape="0">
                    <a:schemeClr val="accent5">
                      <a:lumMod val="60000"/>
                      <a:lumOff val="40000"/>
                    </a:schemeClr>
                  </a:outerShdw>
                </a:effectLst>
              </a:rPr>
              <a:t>
</a:t>
            </a:r>
          </a:p>
        </p:txBody>
      </p:sp>
      <p:sp>
        <p:nvSpPr>
          <p:cNvPr id="2" name="CuadroTexto 1">
            <a:extLst>
              <a:ext uri="{FF2B5EF4-FFF2-40B4-BE49-F238E27FC236}">
                <a16:creationId xmlns:a16="http://schemas.microsoft.com/office/drawing/2014/main" id="{79A02274-B4A1-F1E4-4308-03A943050666}"/>
              </a:ext>
            </a:extLst>
          </p:cNvPr>
          <p:cNvSpPr txBox="1"/>
          <p:nvPr/>
        </p:nvSpPr>
        <p:spPr>
          <a:xfrm>
            <a:off x="2049976" y="1258359"/>
            <a:ext cx="8954574" cy="5478423"/>
          </a:xfrm>
          <a:prstGeom prst="rect">
            <a:avLst/>
          </a:prstGeom>
          <a:noFill/>
        </p:spPr>
        <p:txBody>
          <a:bodyPr wrap="square" rtlCol="0">
            <a:spAutoFit/>
          </a:bodyPr>
          <a:lstStyle/>
          <a:p>
            <a:pPr marL="266700" indent="-266700">
              <a:spcBef>
                <a:spcPts val="600"/>
              </a:spcBef>
              <a:spcAft>
                <a:spcPts val="600"/>
              </a:spcAft>
              <a:buFont typeface="+mj-lt"/>
              <a:buAutoNum type="arabicPeriod"/>
              <a:tabLst>
                <a:tab pos="1611313" algn="l"/>
              </a:tabLst>
            </a:pPr>
            <a:r>
              <a:rPr lang="cs-CZ" sz="2000" b="1" dirty="0"/>
              <a:t>aby </a:t>
            </a:r>
            <a:r>
              <a:rPr lang="es-ES" sz="2000" b="1" dirty="0"/>
              <a:t>Bůh udrž</a:t>
            </a:r>
            <a:r>
              <a:rPr lang="cs-CZ" sz="2000" b="1" dirty="0"/>
              <a:t>el</a:t>
            </a:r>
            <a:r>
              <a:rPr lang="es-ES" sz="2000" b="1" dirty="0"/>
              <a:t> naše myšlenky a činy čisté</a:t>
            </a:r>
            <a:r>
              <a:rPr lang="cs-CZ" sz="2000" b="1" dirty="0"/>
              <a:t>;</a:t>
            </a:r>
            <a:r>
              <a:rPr lang="es-ES" sz="2000" b="1" dirty="0"/>
              <a:t>
</a:t>
            </a:r>
            <a:r>
              <a:rPr lang="cs-CZ" sz="2000" b="1" dirty="0"/>
              <a:t>abychom, k</a:t>
            </a:r>
            <a:r>
              <a:rPr lang="es-ES" sz="2000" b="1" dirty="0"/>
              <a:t>dyž hřešíme, </a:t>
            </a:r>
            <a:r>
              <a:rPr lang="cs-CZ" sz="2000" b="1" dirty="0"/>
              <a:t>uměli</a:t>
            </a:r>
            <a:r>
              <a:rPr lang="es-ES" sz="2000" b="1" dirty="0"/>
              <a:t> okamžitě</a:t>
            </a:r>
            <a:r>
              <a:rPr lang="cs-CZ" sz="2000" b="1" dirty="0"/>
              <a:t> </a:t>
            </a:r>
            <a:r>
              <a:rPr lang="es-ES" sz="2000" b="1" dirty="0"/>
              <a:t>pros</a:t>
            </a:r>
            <a:r>
              <a:rPr lang="cs-CZ" sz="2000" b="1" dirty="0" err="1"/>
              <a:t>it</a:t>
            </a:r>
            <a:r>
              <a:rPr lang="es-ES" sz="2000" b="1" dirty="0"/>
              <a:t> Boha o odpuštění a o to, co je třeba</a:t>
            </a:r>
            <a:r>
              <a:rPr lang="cs-CZ" sz="2000" b="1" dirty="0"/>
              <a:t> udělat</a:t>
            </a:r>
            <a:r>
              <a:rPr lang="es-ES" sz="2000" b="1" dirty="0"/>
              <a:t>, abychom znovu nepadli</a:t>
            </a:r>
            <a:r>
              <a:rPr lang="cs-CZ" sz="2000" b="1" dirty="0"/>
              <a:t>;</a:t>
            </a:r>
            <a:r>
              <a:rPr lang="es-ES" sz="2000" b="1" dirty="0"/>
              <a:t>
</a:t>
            </a:r>
            <a:r>
              <a:rPr lang="cs-CZ" sz="2000" b="1" dirty="0"/>
              <a:t>aby </a:t>
            </a:r>
            <a:r>
              <a:rPr lang="es-ES" sz="2000" b="1" dirty="0"/>
              <a:t>Bůh </a:t>
            </a:r>
            <a:r>
              <a:rPr lang="cs-CZ" sz="2000" b="1" dirty="0"/>
              <a:t>pro</a:t>
            </a:r>
            <a:r>
              <a:rPr lang="es-ES" sz="2000" b="1" dirty="0"/>
              <a:t>měn</a:t>
            </a:r>
            <a:r>
              <a:rPr lang="cs-CZ" sz="2000" b="1" dirty="0" err="1"/>
              <a:t>il</a:t>
            </a:r>
            <a:r>
              <a:rPr lang="es-ES" sz="2000" b="1" dirty="0"/>
              <a:t> naše srdce a náš charakter</a:t>
            </a:r>
            <a:r>
              <a:rPr lang="cs-CZ" sz="2000" b="1" dirty="0"/>
              <a:t>;</a:t>
            </a:r>
            <a:r>
              <a:rPr lang="es-ES" sz="2000" b="1" dirty="0"/>
              <a:t>
</a:t>
            </a:r>
            <a:r>
              <a:rPr lang="cs-CZ" sz="2000" b="1" dirty="0"/>
              <a:t>aby bylo n</a:t>
            </a:r>
            <a:r>
              <a:rPr lang="es-ES" sz="2000" b="1" dirty="0"/>
              <a:t>aší prioritou stud</a:t>
            </a:r>
            <a:r>
              <a:rPr lang="cs-CZ" sz="2000" b="1" dirty="0" err="1"/>
              <a:t>ium</a:t>
            </a:r>
            <a:r>
              <a:rPr lang="es-ES" sz="2000" b="1" dirty="0"/>
              <a:t> Bibl</a:t>
            </a:r>
            <a:r>
              <a:rPr lang="cs-CZ" sz="2000" b="1" dirty="0"/>
              <a:t>e</a:t>
            </a:r>
            <a:r>
              <a:rPr lang="es-ES" sz="2000" b="1" dirty="0"/>
              <a:t> do hloubky</a:t>
            </a:r>
            <a:r>
              <a:rPr lang="cs-CZ" sz="2000" b="1" dirty="0"/>
              <a:t>;</a:t>
            </a:r>
            <a:r>
              <a:rPr lang="es-ES" sz="2000" b="1" dirty="0"/>
              <a:t>
</a:t>
            </a:r>
            <a:r>
              <a:rPr lang="cs-CZ" sz="2000" b="1" dirty="0"/>
              <a:t>aby </a:t>
            </a:r>
            <a:r>
              <a:rPr lang="es-ES" sz="2000" b="1" dirty="0"/>
              <a:t>nám Bůh pom</a:t>
            </a:r>
            <a:r>
              <a:rPr lang="cs-CZ" sz="2000" b="1" dirty="0" err="1"/>
              <a:t>ohl</a:t>
            </a:r>
            <a:r>
              <a:rPr lang="es-ES" sz="2000" b="1" dirty="0"/>
              <a:t> zříci se všeho, co nás od Něho vzdaluje, a učini</a:t>
            </a:r>
            <a:r>
              <a:rPr lang="cs-CZ" sz="2000" b="1" dirty="0"/>
              <a:t>l</a:t>
            </a:r>
            <a:r>
              <a:rPr lang="es-ES" sz="2000" b="1" dirty="0"/>
              <a:t> z lásky </a:t>
            </a:r>
            <a:r>
              <a:rPr lang="cs-CZ" sz="2000" b="1" dirty="0"/>
              <a:t>     </a:t>
            </a:r>
            <a:r>
              <a:rPr lang="es-ES" sz="2000" b="1" dirty="0"/>
              <a:t>ke Kristu motiv našich skutků</a:t>
            </a:r>
            <a:r>
              <a:rPr lang="cs-CZ" sz="2000" b="1" dirty="0"/>
              <a:t>;</a:t>
            </a:r>
            <a:r>
              <a:rPr lang="es-ES" sz="2000" b="1" dirty="0"/>
              <a:t>
</a:t>
            </a:r>
            <a:r>
              <a:rPr lang="cs-CZ" sz="2000" b="1" dirty="0"/>
              <a:t>abychom používali</a:t>
            </a:r>
            <a:r>
              <a:rPr lang="es-ES" sz="2000" b="1" dirty="0"/>
              <a:t> své dary ke službě Bohu</a:t>
            </a:r>
            <a:r>
              <a:rPr lang="cs-CZ" sz="2000" b="1" dirty="0"/>
              <a:t>;</a:t>
            </a:r>
            <a:r>
              <a:rPr lang="es-ES" sz="2000" b="1" dirty="0"/>
              <a:t>
</a:t>
            </a:r>
            <a:r>
              <a:rPr lang="cs-CZ" sz="2000" b="1" dirty="0"/>
              <a:t>aby nám </a:t>
            </a:r>
            <a:r>
              <a:rPr lang="es-ES" sz="2000" b="1" dirty="0"/>
              <a:t>Bůh nám uk</a:t>
            </a:r>
            <a:r>
              <a:rPr lang="cs-CZ" sz="2000" b="1" dirty="0" err="1"/>
              <a:t>ázal</a:t>
            </a:r>
            <a:r>
              <a:rPr lang="es-ES" sz="2000" b="1" dirty="0"/>
              <a:t>, jaké je naše osobní poslání a </a:t>
            </a:r>
            <a:r>
              <a:rPr lang="cs-CZ" sz="2000" b="1" dirty="0"/>
              <a:t>abychom je mohli</a:t>
            </a:r>
            <a:r>
              <a:rPr lang="es-ES" sz="2000" b="1" dirty="0"/>
              <a:t> naplnit jako pro Pána</a:t>
            </a:r>
            <a:r>
              <a:rPr lang="cs-CZ" sz="2000" b="1" dirty="0"/>
              <a:t>;</a:t>
            </a:r>
            <a:r>
              <a:rPr lang="es-ES" sz="2000" b="1" dirty="0"/>
              <a:t>
</a:t>
            </a:r>
            <a:r>
              <a:rPr lang="cs-CZ" sz="2000" b="1" dirty="0"/>
              <a:t>abychom mohli stát</a:t>
            </a:r>
            <a:r>
              <a:rPr lang="es-ES" sz="2000" b="1" dirty="0"/>
              <a:t> v Kristu,</a:t>
            </a:r>
            <a:r>
              <a:rPr lang="cs-CZ" sz="2000" b="1" dirty="0"/>
              <a:t> který je naší hlavou;</a:t>
            </a:r>
            <a:r>
              <a:rPr lang="es-ES" sz="2000" b="1" dirty="0"/>
              <a:t>
</a:t>
            </a:r>
            <a:r>
              <a:rPr lang="cs-CZ" sz="2000" b="1" dirty="0"/>
              <a:t>abychom n</a:t>
            </a:r>
            <a:r>
              <a:rPr lang="es-ES" sz="2000" b="1" dirty="0"/>
              <a:t>ikoho nes</a:t>
            </a:r>
            <a:r>
              <a:rPr lang="cs-CZ" sz="2000" b="1" dirty="0"/>
              <a:t>o</a:t>
            </a:r>
            <a:r>
              <a:rPr lang="es-ES" sz="2000" b="1" dirty="0"/>
              <a:t>u</a:t>
            </a:r>
            <a:r>
              <a:rPr lang="cs-CZ" sz="2000" b="1" dirty="0" err="1"/>
              <a:t>dili</a:t>
            </a:r>
            <a:r>
              <a:rPr lang="es-ES" sz="2000" b="1" dirty="0"/>
              <a:t>, neodsuz</a:t>
            </a:r>
            <a:r>
              <a:rPr lang="cs-CZ" sz="2000" b="1" dirty="0" err="1"/>
              <a:t>ovali</a:t>
            </a:r>
            <a:r>
              <a:rPr lang="es-ES" sz="2000" b="1" dirty="0"/>
              <a:t>, ale přenech</a:t>
            </a:r>
            <a:r>
              <a:rPr lang="cs-CZ" sz="2000" b="1" dirty="0" err="1"/>
              <a:t>ali</a:t>
            </a:r>
            <a:r>
              <a:rPr lang="es-ES" sz="2000" b="1" dirty="0"/>
              <a:t> soud Bohu.
</a:t>
            </a:r>
          </a:p>
        </p:txBody>
      </p:sp>
      <p:pic>
        <p:nvPicPr>
          <p:cNvPr id="6" name="Imagen 5">
            <a:extLst>
              <a:ext uri="{FF2B5EF4-FFF2-40B4-BE49-F238E27FC236}">
                <a16:creationId xmlns:a16="http://schemas.microsoft.com/office/drawing/2014/main" id="{553A3E2C-BBA8-75B5-C6D3-068AB0568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02706" y="300986"/>
            <a:ext cx="1699552" cy="1072393"/>
          </a:xfrm>
          <a:prstGeom prst="rect">
            <a:avLst/>
          </a:prstGeom>
        </p:spPr>
      </p:pic>
      <p:pic>
        <p:nvPicPr>
          <p:cNvPr id="7" name="Imagen 6">
            <a:extLst>
              <a:ext uri="{FF2B5EF4-FFF2-40B4-BE49-F238E27FC236}">
                <a16:creationId xmlns:a16="http://schemas.microsoft.com/office/drawing/2014/main" id="{CCF3039C-D034-661E-F8A3-04E5505F3E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452455">
            <a:off x="10757014" y="3708756"/>
            <a:ext cx="1669611" cy="506008"/>
          </a:xfrm>
          <a:prstGeom prst="rect">
            <a:avLst/>
          </a:prstGeom>
        </p:spPr>
      </p:pic>
      <p:pic>
        <p:nvPicPr>
          <p:cNvPr id="9" name="Imagen 8">
            <a:extLst>
              <a:ext uri="{FF2B5EF4-FFF2-40B4-BE49-F238E27FC236}">
                <a16:creationId xmlns:a16="http://schemas.microsoft.com/office/drawing/2014/main" id="{E5DDB9C3-76BB-6257-E120-F9A6C752408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433571" y="4270278"/>
            <a:ext cx="578470" cy="2293220"/>
          </a:xfrm>
          <a:prstGeom prst="rect">
            <a:avLst/>
          </a:prstGeom>
        </p:spPr>
      </p:pic>
      <p:pic>
        <p:nvPicPr>
          <p:cNvPr id="11" name="Imagen 10">
            <a:extLst>
              <a:ext uri="{FF2B5EF4-FFF2-40B4-BE49-F238E27FC236}">
                <a16:creationId xmlns:a16="http://schemas.microsoft.com/office/drawing/2014/main" id="{BA99EA8F-C53E-3235-3E85-C0BBA7F36C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47" y="1656307"/>
            <a:ext cx="1516162" cy="1988907"/>
          </a:xfrm>
          <a:prstGeom prst="rect">
            <a:avLst/>
          </a:prstGeom>
        </p:spPr>
      </p:pic>
      <p:pic>
        <p:nvPicPr>
          <p:cNvPr id="13" name="Imagen 12">
            <a:extLst>
              <a:ext uri="{FF2B5EF4-FFF2-40B4-BE49-F238E27FC236}">
                <a16:creationId xmlns:a16="http://schemas.microsoft.com/office/drawing/2014/main" id="{8926B0C4-E18F-95EC-61DC-280A5FFB5D1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18889561">
            <a:off x="10908792" y="531077"/>
            <a:ext cx="1519131" cy="1657408"/>
          </a:xfrm>
          <a:prstGeom prst="rect">
            <a:avLst/>
          </a:prstGeom>
        </p:spPr>
      </p:pic>
      <p:pic>
        <p:nvPicPr>
          <p:cNvPr id="15" name="Imagen 14">
            <a:extLst>
              <a:ext uri="{FF2B5EF4-FFF2-40B4-BE49-F238E27FC236}">
                <a16:creationId xmlns:a16="http://schemas.microsoft.com/office/drawing/2014/main" id="{67433C33-C96A-C3CF-E902-E15D7DCF41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68950" y="5784928"/>
            <a:ext cx="780671" cy="490189"/>
          </a:xfrm>
          <a:prstGeom prst="rect">
            <a:avLst/>
          </a:prstGeom>
        </p:spPr>
      </p:pic>
    </p:spTree>
    <p:extLst>
      <p:ext uri="{BB962C8B-B14F-4D97-AF65-F5344CB8AC3E}">
        <p14:creationId xmlns:p14="http://schemas.microsoft.com/office/powerpoint/2010/main" val="771362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right)">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82A1C83-F15E-F6C2-8A28-BE395F9CCF06}"/>
              </a:ext>
            </a:extLst>
          </p:cNvPr>
          <p:cNvSpPr txBox="1"/>
          <p:nvPr/>
        </p:nvSpPr>
        <p:spPr>
          <a:xfrm>
            <a:off x="4458789" y="73156"/>
            <a:ext cx="7628436" cy="2361257"/>
          </a:xfrm>
          <a:prstGeom prst="snip2SameRect">
            <a:avLst>
              <a:gd name="adj1" fmla="val 11016"/>
              <a:gd name="adj2" fmla="val 0"/>
            </a:avLst>
          </a:prstGeom>
          <a:solidFill>
            <a:srgbClr val="F9DEC3"/>
          </a:solidFill>
          <a:ln w="28575">
            <a:solidFill>
              <a:srgbClr val="7A4E2D"/>
            </a:solidFill>
          </a:ln>
          <a:effectLst>
            <a:innerShdw blurRad="63500" dist="50800" dir="16200000">
              <a:prstClr val="black">
                <a:alpha val="50000"/>
              </a:prstClr>
            </a:innerShdw>
          </a:effectLst>
        </p:spPr>
        <p:style>
          <a:lnRef idx="1">
            <a:schemeClr val="accent2"/>
          </a:lnRef>
          <a:fillRef idx="2">
            <a:schemeClr val="accent2"/>
          </a:fillRef>
          <a:effectRef idx="1">
            <a:schemeClr val="accent2"/>
          </a:effectRef>
          <a:fontRef idx="minor">
            <a:schemeClr val="dk1"/>
          </a:fontRef>
        </p:style>
        <p:txBody>
          <a:bodyPr wrap="square" lIns="0" tIns="0" rIns="0" bIns="36000" rtlCol="0">
            <a:spAutoFit/>
          </a:bodyPr>
          <a:lstStyle/>
          <a:p>
            <a:pPr algn="ctr"/>
            <a:r>
              <a:rPr lang="cs-CZ" sz="2400" b="1" dirty="0"/>
              <a:t>Určitě jste už někdy zatloukali hřebík</a:t>
            </a:r>
            <a:r>
              <a:rPr lang="es-ES" sz="2400" b="1" dirty="0"/>
              <a:t>, nebo jste</a:t>
            </a:r>
            <a:r>
              <a:rPr lang="cs-CZ" sz="2400" b="1" dirty="0"/>
              <a:t> to</a:t>
            </a:r>
            <a:r>
              <a:rPr lang="es-ES" sz="2400" b="1" dirty="0"/>
              <a:t> viděli</a:t>
            </a:r>
            <a:r>
              <a:rPr lang="cs-CZ" sz="2400" b="1" dirty="0"/>
              <a:t> dělat někoho jiného</a:t>
            </a:r>
            <a:r>
              <a:rPr lang="es-ES" sz="2400" b="1" dirty="0"/>
              <a:t>. Díky hřebíkům můžeme mít dobře vybavený nábytek, dobře postavené domy atd.
Co se</a:t>
            </a:r>
            <a:r>
              <a:rPr lang="cs-CZ" sz="2400" b="1" dirty="0"/>
              <a:t> ale</a:t>
            </a:r>
            <a:r>
              <a:rPr lang="es-ES" sz="2400" b="1" dirty="0"/>
              <a:t> stane, když se hřebík ohne? Co když je rezavý?
Náš křesťanský život má určité podobnosti s hřebíky. Podívejme se na některé z </a:t>
            </a:r>
            <a:r>
              <a:rPr lang="es-ES" sz="2400" b="1" dirty="0" err="1"/>
              <a:t>nich</a:t>
            </a:r>
            <a:r>
              <a:rPr lang="es-ES" sz="2400" b="1" dirty="0"/>
              <a:t>.</a:t>
            </a:r>
          </a:p>
        </p:txBody>
      </p:sp>
    </p:spTree>
    <p:extLst>
      <p:ext uri="{BB962C8B-B14F-4D97-AF65-F5344CB8AC3E}">
        <p14:creationId xmlns:p14="http://schemas.microsoft.com/office/powerpoint/2010/main" val="1338716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90">
                                          <p:stCondLst>
                                            <p:cond delay="0"/>
                                          </p:stCondLst>
                                        </p:cTn>
                                        <p:tgtEl>
                                          <p:spTgt spid="2"/>
                                        </p:tgtEl>
                                      </p:cBhvr>
                                    </p:animEffect>
                                    <p:anim calcmode="lin" valueType="num">
                                      <p:cBhvr>
                                        <p:cTn id="8"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13" dur="13">
                                          <p:stCondLst>
                                            <p:cond delay="325"/>
                                          </p:stCondLst>
                                        </p:cTn>
                                        <p:tgtEl>
                                          <p:spTgt spid="2"/>
                                        </p:tgtEl>
                                      </p:cBhvr>
                                      <p:to x="100000" y="60000"/>
                                    </p:animScale>
                                    <p:animScale>
                                      <p:cBhvr>
                                        <p:cTn id="14" dur="83" decel="50000">
                                          <p:stCondLst>
                                            <p:cond delay="338"/>
                                          </p:stCondLst>
                                        </p:cTn>
                                        <p:tgtEl>
                                          <p:spTgt spid="2"/>
                                        </p:tgtEl>
                                      </p:cBhvr>
                                      <p:to x="100000" y="100000"/>
                                    </p:animScale>
                                    <p:animScale>
                                      <p:cBhvr>
                                        <p:cTn id="15" dur="13">
                                          <p:stCondLst>
                                            <p:cond delay="656"/>
                                          </p:stCondLst>
                                        </p:cTn>
                                        <p:tgtEl>
                                          <p:spTgt spid="2"/>
                                        </p:tgtEl>
                                      </p:cBhvr>
                                      <p:to x="100000" y="80000"/>
                                    </p:animScale>
                                    <p:animScale>
                                      <p:cBhvr>
                                        <p:cTn id="16" dur="83" decel="50000">
                                          <p:stCondLst>
                                            <p:cond delay="669"/>
                                          </p:stCondLst>
                                        </p:cTn>
                                        <p:tgtEl>
                                          <p:spTgt spid="2"/>
                                        </p:tgtEl>
                                      </p:cBhvr>
                                      <p:to x="100000" y="100000"/>
                                    </p:animScale>
                                    <p:animScale>
                                      <p:cBhvr>
                                        <p:cTn id="17" dur="13">
                                          <p:stCondLst>
                                            <p:cond delay="821"/>
                                          </p:stCondLst>
                                        </p:cTn>
                                        <p:tgtEl>
                                          <p:spTgt spid="2"/>
                                        </p:tgtEl>
                                      </p:cBhvr>
                                      <p:to x="100000" y="90000"/>
                                    </p:animScale>
                                    <p:animScale>
                                      <p:cBhvr>
                                        <p:cTn id="18" dur="83" decel="50000">
                                          <p:stCondLst>
                                            <p:cond delay="834"/>
                                          </p:stCondLst>
                                        </p:cTn>
                                        <p:tgtEl>
                                          <p:spTgt spid="2"/>
                                        </p:tgtEl>
                                      </p:cBhvr>
                                      <p:to x="100000" y="100000"/>
                                    </p:animScale>
                                    <p:animScale>
                                      <p:cBhvr>
                                        <p:cTn id="19" dur="13">
                                          <p:stCondLst>
                                            <p:cond delay="904"/>
                                          </p:stCondLst>
                                        </p:cTn>
                                        <p:tgtEl>
                                          <p:spTgt spid="2"/>
                                        </p:tgtEl>
                                      </p:cBhvr>
                                      <p:to x="100000" y="95000"/>
                                    </p:animScale>
                                    <p:animScale>
                                      <p:cBhvr>
                                        <p:cTn id="20" dur="83" decel="50000">
                                          <p:stCondLst>
                                            <p:cond delay="917"/>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b="-1000"/>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6744A472-4187-DBD2-828A-30E60BC43319}"/>
              </a:ext>
            </a:extLst>
          </p:cNvPr>
          <p:cNvSpPr txBox="1"/>
          <p:nvPr/>
        </p:nvSpPr>
        <p:spPr>
          <a:xfrm>
            <a:off x="3486491" y="1792892"/>
            <a:ext cx="8407579" cy="2031325"/>
          </a:xfrm>
          <a:prstGeom prst="rect">
            <a:avLst/>
          </a:prstGeom>
          <a:noFill/>
        </p:spPr>
        <p:txBody>
          <a:bodyPr wrap="square">
            <a:spAutoFit/>
          </a:bodyPr>
          <a:lstStyle/>
          <a:p>
            <a:r>
              <a:rPr lang="es-ES" dirty="0"/>
              <a:t>Být čistý znamená mít čistotu srdce. Všichni, kdo budou</a:t>
            </a:r>
            <a:r>
              <a:rPr lang="cs-CZ" dirty="0"/>
              <a:t> chtít</a:t>
            </a:r>
            <a:r>
              <a:rPr lang="es-ES" dirty="0"/>
              <a:t> přebývat v Božím městě, </a:t>
            </a:r>
            <a:r>
              <a:rPr lang="cs-CZ" dirty="0"/>
              <a:t>musí být</a:t>
            </a:r>
            <a:r>
              <a:rPr lang="es-ES" dirty="0"/>
              <a:t> čistí a</a:t>
            </a:r>
            <a:r>
              <a:rPr lang="cs-CZ" dirty="0"/>
              <a:t> mít</a:t>
            </a:r>
            <a:r>
              <a:rPr lang="es-ES" dirty="0"/>
              <a:t> neposkvrněn</a:t>
            </a:r>
            <a:r>
              <a:rPr lang="cs-CZ" dirty="0"/>
              <a:t>é</a:t>
            </a:r>
            <a:r>
              <a:rPr lang="es-ES" dirty="0"/>
              <a:t> srdce. </a:t>
            </a:r>
            <a:r>
              <a:rPr lang="cs-CZ" dirty="0"/>
              <a:t>V</a:t>
            </a:r>
            <a:r>
              <a:rPr lang="es-ES" dirty="0"/>
              <a:t> těch, kteří se dozvědí o Ježíši, poroste odpor </a:t>
            </a:r>
            <a:r>
              <a:rPr lang="cs-CZ" dirty="0"/>
              <a:t> </a:t>
            </a:r>
            <a:r>
              <a:rPr lang="es-ES" dirty="0"/>
              <a:t>k nedbalým zvykům, vulgárním </a:t>
            </a:r>
            <a:r>
              <a:rPr lang="cs-CZ" dirty="0"/>
              <a:t>slov</a:t>
            </a:r>
            <a:r>
              <a:rPr lang="es-ES" dirty="0"/>
              <a:t>ům a nečistým myšlenkám. </a:t>
            </a:r>
            <a:r>
              <a:rPr lang="cs-CZ" dirty="0"/>
              <a:t>Pokud</a:t>
            </a:r>
            <a:r>
              <a:rPr lang="es-ES" dirty="0"/>
              <a:t> žije v</a:t>
            </a:r>
            <a:r>
              <a:rPr lang="cs-CZ" dirty="0"/>
              <a:t> našem</a:t>
            </a:r>
            <a:r>
              <a:rPr lang="es-ES" dirty="0"/>
              <a:t> srdci</a:t>
            </a:r>
            <a:r>
              <a:rPr lang="cs-CZ" dirty="0"/>
              <a:t> </a:t>
            </a:r>
            <a:r>
              <a:rPr lang="es-ES" dirty="0"/>
              <a:t> Kristus, bude čistota a kultura v myšlení a způsobech</a:t>
            </a:r>
            <a:r>
              <a:rPr lang="cs-CZ" dirty="0"/>
              <a:t> správná</a:t>
            </a:r>
            <a:r>
              <a:rPr lang="es-ES" dirty="0"/>
              <a:t>. Navíc ti, kdo mají čisté srdce, jsou osvobozeni od smyslnosti a chtíče a jsou věrní v myšlenkách a pohnutkách duše, prost</a:t>
            </a:r>
            <a:r>
              <a:rPr lang="cs-CZ" dirty="0"/>
              <a:t>i</a:t>
            </a:r>
            <a:r>
              <a:rPr lang="es-ES" dirty="0"/>
              <a:t> pýchy a sebelásky</a:t>
            </a:r>
            <a:r>
              <a:rPr lang="cs-CZ" dirty="0"/>
              <a:t>.</a:t>
            </a:r>
            <a:r>
              <a:rPr lang="es-ES" dirty="0"/>
              <a:t> Pokorn</a:t>
            </a:r>
            <a:r>
              <a:rPr lang="cs-CZ" dirty="0"/>
              <a:t>í</a:t>
            </a:r>
            <a:r>
              <a:rPr lang="es-ES" dirty="0"/>
              <a:t>, velkorys</a:t>
            </a:r>
            <a:r>
              <a:rPr lang="cs-CZ" dirty="0"/>
              <a:t>í</a:t>
            </a:r>
            <a:r>
              <a:rPr lang="es-ES" dirty="0"/>
              <a:t> a jako děti. 
</a:t>
            </a:r>
          </a:p>
        </p:txBody>
      </p:sp>
      <p:pic>
        <p:nvPicPr>
          <p:cNvPr id="5" name="Imagen 4" descr="Foto montaje de la cara de un hombre y una mujer&#10;&#10;Descripción generada automáticamente con confianza baja">
            <a:extLst>
              <a:ext uri="{FF2B5EF4-FFF2-40B4-BE49-F238E27FC236}">
                <a16:creationId xmlns:a16="http://schemas.microsoft.com/office/drawing/2014/main" id="{8AEB7E88-DA86-B7E3-97EE-36458028E04B}"/>
              </a:ext>
            </a:extLst>
          </p:cNvPr>
          <p:cNvPicPr>
            <a:picLocks noChangeAspect="1"/>
          </p:cNvPicPr>
          <p:nvPr/>
        </p:nvPicPr>
        <p:blipFill rotWithShape="1">
          <a:blip r:embed="rId3">
            <a:extLst>
              <a:ext uri="{28A0092B-C50C-407E-A947-70E740481C1C}">
                <a14:useLocalDpi xmlns:a14="http://schemas.microsoft.com/office/drawing/2010/main" val="0"/>
              </a:ext>
            </a:extLst>
          </a:blip>
          <a:srcRect l="2597" t="3666" r="4374" b="6093"/>
          <a:stretch/>
        </p:blipFill>
        <p:spPr>
          <a:xfrm>
            <a:off x="8674143" y="3794073"/>
            <a:ext cx="3219927" cy="2795470"/>
          </a:xfrm>
          <a:prstGeom prst="ellipse">
            <a:avLst/>
          </a:prstGeom>
          <a:ln w="63500" cap="rnd">
            <a:solidFill>
              <a:srgbClr val="55BB55"/>
            </a:solidFill>
          </a:ln>
          <a:effectLst/>
          <a:scene3d>
            <a:camera prst="orthographicFront"/>
            <a:lightRig rig="contrasting" dir="t">
              <a:rot lat="0" lon="0" rev="3000000"/>
            </a:lightRig>
          </a:scene3d>
          <a:sp3d contourW="7620">
            <a:bevelT w="95250" h="31750"/>
            <a:contourClr>
              <a:srgbClr val="333333"/>
            </a:contourClr>
          </a:sp3d>
        </p:spPr>
      </p:pic>
      <p:sp>
        <p:nvSpPr>
          <p:cNvPr id="8" name="CuadroTexto 7">
            <a:extLst>
              <a:ext uri="{FF2B5EF4-FFF2-40B4-BE49-F238E27FC236}">
                <a16:creationId xmlns:a16="http://schemas.microsoft.com/office/drawing/2014/main" id="{39969A32-94CA-B852-BD74-6C8261BB70B0}"/>
              </a:ext>
            </a:extLst>
          </p:cNvPr>
          <p:cNvSpPr txBox="1"/>
          <p:nvPr/>
        </p:nvSpPr>
        <p:spPr>
          <a:xfrm>
            <a:off x="289220" y="3875850"/>
            <a:ext cx="8517895" cy="2585323"/>
          </a:xfrm>
          <a:prstGeom prst="rect">
            <a:avLst/>
          </a:prstGeom>
          <a:noFill/>
        </p:spPr>
        <p:txBody>
          <a:bodyPr wrap="square">
            <a:spAutoFit/>
          </a:bodyPr>
          <a:lstStyle/>
          <a:p>
            <a:r>
              <a:rPr lang="es-ES" dirty="0"/>
              <a:t>Čisté srdce vidí Boha </a:t>
            </a:r>
            <a:r>
              <a:rPr lang="cs-CZ" dirty="0"/>
              <a:t>z</a:t>
            </a:r>
            <a:r>
              <a:rPr lang="es-ES" dirty="0"/>
              <a:t> nové</a:t>
            </a:r>
            <a:r>
              <a:rPr lang="cs-CZ" dirty="0"/>
              <a:t>ho</a:t>
            </a:r>
            <a:r>
              <a:rPr lang="es-ES" dirty="0"/>
              <a:t> a přitažlivé</a:t>
            </a:r>
            <a:r>
              <a:rPr lang="cs-CZ" dirty="0"/>
              <a:t>ho úhlu pohledu</a:t>
            </a:r>
            <a:r>
              <a:rPr lang="es-ES" dirty="0"/>
              <a:t> jako svého Vykupitele</a:t>
            </a:r>
            <a:r>
              <a:rPr lang="cs-CZ" dirty="0"/>
              <a:t>.</a:t>
            </a:r>
            <a:r>
              <a:rPr lang="es-ES" dirty="0"/>
              <a:t> Když </a:t>
            </a:r>
            <a:r>
              <a:rPr lang="cs-CZ" dirty="0"/>
              <a:t>p</a:t>
            </a:r>
            <a:r>
              <a:rPr lang="es-ES" dirty="0"/>
              <a:t>oznávají čistotu a krásu Jeho charakteru, touží odrážet Jeho obraz. Pro ně je Otcem, který touží obejmout kajíc</a:t>
            </a:r>
            <a:r>
              <a:rPr lang="cs-CZ" dirty="0"/>
              <a:t>í</a:t>
            </a:r>
            <a:r>
              <a:rPr lang="es-ES" dirty="0"/>
              <a:t>ho syna; jejich srdce přetékají nevýslovnou radostí a plnou slávou. Čistí v srdci vnímají Stvořitele v dílech Jeho mocné ruky, ve skutcích krásy, které tvoří vesmír. V Jeho psaném Slově vidí ještě jasněji zjevení Jeho milosrdenství, Jeho dob</a:t>
            </a:r>
            <a:r>
              <a:rPr lang="cs-CZ" dirty="0"/>
              <a:t>-</a:t>
            </a:r>
            <a:r>
              <a:rPr lang="es-ES" dirty="0"/>
              <a:t>roty a Jeho milosti. S čistým srdcem žijí jako v Boží přítomnosti ve dnech, které jim Bůh dopřává zde na zemi, a uvidí Ho tváří v tvář v budoucím, nesmrtelném stavu, stejně jako Adam, když s ním chodil a mluvil s ním v Edenu.. “</a:t>
            </a:r>
            <a:r>
              <a:rPr lang="cs-CZ" dirty="0"/>
              <a:t>Nyní vidíme jako v zrcadle, jen v </a:t>
            </a:r>
            <a:r>
              <a:rPr lang="cs-CZ" dirty="0" err="1"/>
              <a:t>hádan-ce</a:t>
            </a:r>
            <a:r>
              <a:rPr lang="cs-CZ" dirty="0"/>
              <a:t>, potom však uzříme tváří v tvář</a:t>
            </a:r>
            <a:r>
              <a:rPr lang="es-ES" dirty="0"/>
              <a:t>” </a:t>
            </a:r>
            <a:r>
              <a:rPr lang="cs-CZ" dirty="0"/>
              <a:t>(</a:t>
            </a:r>
            <a:r>
              <a:rPr lang="es-ES" dirty="0"/>
              <a:t>1</a:t>
            </a:r>
            <a:r>
              <a:rPr lang="cs-CZ" dirty="0"/>
              <a:t>. list Korintským</a:t>
            </a:r>
            <a:r>
              <a:rPr lang="es-ES" dirty="0"/>
              <a:t> 13</a:t>
            </a:r>
            <a:r>
              <a:rPr lang="cs-CZ" dirty="0"/>
              <a:t>,</a:t>
            </a:r>
            <a:r>
              <a:rPr lang="es-ES" dirty="0"/>
              <a:t>12</a:t>
            </a:r>
            <a:r>
              <a:rPr lang="cs-CZ" dirty="0"/>
              <a:t>).</a:t>
            </a:r>
            <a:endParaRPr lang="es-ES" dirty="0"/>
          </a:p>
        </p:txBody>
      </p:sp>
      <p:pic>
        <p:nvPicPr>
          <p:cNvPr id="10" name="Imagen 9" descr="Un joven sonriendo con un sombrero&#10;&#10;Descripción generada automáticamente">
            <a:extLst>
              <a:ext uri="{FF2B5EF4-FFF2-40B4-BE49-F238E27FC236}">
                <a16:creationId xmlns:a16="http://schemas.microsoft.com/office/drawing/2014/main" id="{2F5AEDDE-4ED5-B5CC-1C63-7E798A3764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469" y="1863082"/>
            <a:ext cx="2683691" cy="2012768"/>
          </a:xfrm>
          <a:prstGeom prst="ellipse">
            <a:avLst/>
          </a:prstGeom>
          <a:ln w="63500" cap="rnd">
            <a:solidFill>
              <a:srgbClr val="55BB55"/>
            </a:solidFill>
          </a:ln>
          <a:effectLst/>
          <a:scene3d>
            <a:camera prst="orthographicFront"/>
            <a:lightRig rig="contrasting" dir="t">
              <a:rot lat="0" lon="0" rev="3000000"/>
            </a:lightRig>
          </a:scene3d>
          <a:sp3d contourW="7620">
            <a:bevelT w="95250" h="31750"/>
            <a:contourClr>
              <a:srgbClr val="333333"/>
            </a:contourClr>
          </a:sp3d>
        </p:spPr>
      </p:pic>
      <p:sp>
        <p:nvSpPr>
          <p:cNvPr id="3" name="CuadroTexto 2">
            <a:extLst>
              <a:ext uri="{FF2B5EF4-FFF2-40B4-BE49-F238E27FC236}">
                <a16:creationId xmlns:a16="http://schemas.microsoft.com/office/drawing/2014/main" id="{05186329-1FDC-1009-0CBF-3F23EEB32A3E}"/>
              </a:ext>
            </a:extLst>
          </p:cNvPr>
          <p:cNvSpPr txBox="1"/>
          <p:nvPr/>
        </p:nvSpPr>
        <p:spPr>
          <a:xfrm>
            <a:off x="500153" y="950544"/>
            <a:ext cx="9222967" cy="1200329"/>
          </a:xfrm>
          <a:prstGeom prst="rect">
            <a:avLst/>
          </a:prstGeom>
          <a:noFill/>
        </p:spPr>
        <p:txBody>
          <a:bodyPr wrap="square">
            <a:spAutoFit/>
          </a:bodyPr>
          <a:lstStyle/>
          <a:p>
            <a:r>
              <a:rPr lang="es-ES" dirty="0"/>
              <a:t>Všichni chceme mít čistý dům, čistou kuchyň, čistý pokoj. Když je vše čisté, cítíme se dobře. </a:t>
            </a:r>
            <a:r>
              <a:rPr lang="cs-CZ" dirty="0"/>
              <a:t>           I h</a:t>
            </a:r>
            <a:r>
              <a:rPr lang="es-ES" dirty="0"/>
              <a:t>řebík musí být čistý, aby</a:t>
            </a:r>
            <a:r>
              <a:rPr lang="cs-CZ" dirty="0"/>
              <a:t> se</a:t>
            </a:r>
            <a:r>
              <a:rPr lang="es-ES" dirty="0"/>
              <a:t> mohl použit a snadno za</a:t>
            </a:r>
            <a:r>
              <a:rPr lang="cs-CZ" dirty="0"/>
              <a:t>tlouct</a:t>
            </a:r>
            <a:r>
              <a:rPr lang="es-ES" dirty="0"/>
              <a:t>, protože když je špinavý, rezaví, </a:t>
            </a:r>
            <a:r>
              <a:rPr lang="cs-CZ" dirty="0"/>
              <a:t>         </a:t>
            </a:r>
            <a:r>
              <a:rPr lang="es-ES" dirty="0"/>
              <a:t>je ošklivý a nefunguje. 
</a:t>
            </a:r>
          </a:p>
        </p:txBody>
      </p:sp>
      <p:grpSp>
        <p:nvGrpSpPr>
          <p:cNvPr id="20" name="Grupo 19">
            <a:extLst>
              <a:ext uri="{FF2B5EF4-FFF2-40B4-BE49-F238E27FC236}">
                <a16:creationId xmlns:a16="http://schemas.microsoft.com/office/drawing/2014/main" id="{107325EA-F308-99A3-39B9-4FF0FBD75A52}"/>
              </a:ext>
            </a:extLst>
          </p:cNvPr>
          <p:cNvGrpSpPr/>
          <p:nvPr/>
        </p:nvGrpSpPr>
        <p:grpSpPr>
          <a:xfrm>
            <a:off x="2698077" y="195847"/>
            <a:ext cx="4489590" cy="958816"/>
            <a:chOff x="2311803" y="60962"/>
            <a:chExt cx="4489590" cy="958816"/>
          </a:xfrm>
        </p:grpSpPr>
        <p:pic>
          <p:nvPicPr>
            <p:cNvPr id="17" name="Imagen 16" descr="Forma, Rectángulo&#10;&#10;Descripción generada automáticamente">
              <a:extLst>
                <a:ext uri="{FF2B5EF4-FFF2-40B4-BE49-F238E27FC236}">
                  <a16:creationId xmlns:a16="http://schemas.microsoft.com/office/drawing/2014/main" id="{B530BDD4-C9FE-86FF-C3EF-470A82BFD7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1803" y="60962"/>
              <a:ext cx="4489590" cy="732305"/>
            </a:xfrm>
            <a:prstGeom prst="rect">
              <a:avLst/>
            </a:prstGeom>
          </p:spPr>
        </p:pic>
        <p:sp>
          <p:nvSpPr>
            <p:cNvPr id="11" name="CuadroTexto 10">
              <a:extLst>
                <a:ext uri="{FF2B5EF4-FFF2-40B4-BE49-F238E27FC236}">
                  <a16:creationId xmlns:a16="http://schemas.microsoft.com/office/drawing/2014/main" id="{B6708453-7E0A-60D6-4509-D5A9CEF1803C}"/>
                </a:ext>
              </a:extLst>
            </p:cNvPr>
            <p:cNvSpPr txBox="1"/>
            <p:nvPr/>
          </p:nvSpPr>
          <p:spPr>
            <a:xfrm>
              <a:off x="2388164" y="188781"/>
              <a:ext cx="4336869" cy="830997"/>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HŘEBÍK MUSÍ BÝT ČISTÝ
</a:t>
              </a:r>
            </a:p>
          </p:txBody>
        </p:sp>
      </p:grpSp>
      <p:grpSp>
        <p:nvGrpSpPr>
          <p:cNvPr id="4" name="Grupo 3">
            <a:extLst>
              <a:ext uri="{FF2B5EF4-FFF2-40B4-BE49-F238E27FC236}">
                <a16:creationId xmlns:a16="http://schemas.microsoft.com/office/drawing/2014/main" id="{BB81718A-1523-64AB-8D90-77E709BA8F54}"/>
              </a:ext>
            </a:extLst>
          </p:cNvPr>
          <p:cNvGrpSpPr/>
          <p:nvPr/>
        </p:nvGrpSpPr>
        <p:grpSpPr>
          <a:xfrm>
            <a:off x="374469" y="168380"/>
            <a:ext cx="2516777" cy="779002"/>
            <a:chOff x="374469" y="168380"/>
            <a:chExt cx="2516777" cy="779002"/>
          </a:xfrm>
        </p:grpSpPr>
        <p:pic>
          <p:nvPicPr>
            <p:cNvPr id="19" name="Imagen 18" descr="Imagen que contiene Interfaz de usuario gráfica&#10;&#10;Descripción generada automáticamente">
              <a:extLst>
                <a:ext uri="{FF2B5EF4-FFF2-40B4-BE49-F238E27FC236}">
                  <a16:creationId xmlns:a16="http://schemas.microsoft.com/office/drawing/2014/main" id="{01DFDE5A-9091-DD33-A440-A8694A8843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469" y="168380"/>
              <a:ext cx="2516777" cy="779002"/>
            </a:xfrm>
            <a:prstGeom prst="rect">
              <a:avLst/>
            </a:prstGeom>
          </p:spPr>
        </p:pic>
        <p:sp>
          <p:nvSpPr>
            <p:cNvPr id="15" name="CuadroTexto 14">
              <a:extLst>
                <a:ext uri="{FF2B5EF4-FFF2-40B4-BE49-F238E27FC236}">
                  <a16:creationId xmlns:a16="http://schemas.microsoft.com/office/drawing/2014/main" id="{56F16C3E-62CB-1963-684E-E1D1D08EBAC3}"/>
                </a:ext>
              </a:extLst>
            </p:cNvPr>
            <p:cNvSpPr txBox="1"/>
            <p:nvPr/>
          </p:nvSpPr>
          <p:spPr>
            <a:xfrm>
              <a:off x="729225" y="295174"/>
              <a:ext cx="1974177" cy="523220"/>
            </a:xfrm>
            <a:prstGeom prst="rect">
              <a:avLst/>
            </a:prstGeom>
            <a:noFill/>
          </p:spPr>
          <p:txBody>
            <a:bodyPr wrap="square">
              <a:spAutoFit/>
            </a:bodyPr>
            <a:lstStyle/>
            <a:p>
              <a:r>
                <a:rPr lang="es-ES" sz="2800" b="1" dirty="0" err="1">
                  <a:solidFill>
                    <a:srgbClr val="23773D"/>
                  </a:solidFill>
                </a:rPr>
                <a:t>První</a:t>
              </a:r>
              <a:r>
                <a:rPr lang="es-ES" sz="2800" b="1" dirty="0">
                  <a:solidFill>
                    <a:srgbClr val="23773D"/>
                  </a:solidFill>
                </a:rPr>
                <a:t> </a:t>
              </a:r>
              <a:r>
                <a:rPr lang="es-ES" sz="2800" b="1" dirty="0" err="1">
                  <a:solidFill>
                    <a:srgbClr val="23773D"/>
                  </a:solidFill>
                </a:rPr>
                <a:t>lekce</a:t>
              </a:r>
              <a:endParaRPr lang="es-ES" sz="2800" b="1" dirty="0">
                <a:solidFill>
                  <a:srgbClr val="23773D"/>
                </a:solidFill>
              </a:endParaRPr>
            </a:p>
          </p:txBody>
        </p:sp>
      </p:grpSp>
      <p:pic>
        <p:nvPicPr>
          <p:cNvPr id="13" name="Imagen 12">
            <a:extLst>
              <a:ext uri="{FF2B5EF4-FFF2-40B4-BE49-F238E27FC236}">
                <a16:creationId xmlns:a16="http://schemas.microsoft.com/office/drawing/2014/main" id="{485C28A9-2942-430E-AC13-1219E510F8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640102" y="319037"/>
            <a:ext cx="2253968" cy="1422222"/>
          </a:xfrm>
          <a:prstGeom prst="rect">
            <a:avLst/>
          </a:prstGeom>
        </p:spPr>
      </p:pic>
    </p:spTree>
    <p:extLst>
      <p:ext uri="{BB962C8B-B14F-4D97-AF65-F5344CB8AC3E}">
        <p14:creationId xmlns:p14="http://schemas.microsoft.com/office/powerpoint/2010/main" val="2739254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6"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80">
                                          <p:stCondLst>
                                            <p:cond delay="0"/>
                                          </p:stCondLst>
                                        </p:cTn>
                                        <p:tgtEl>
                                          <p:spTgt spid="13"/>
                                        </p:tgtEl>
                                      </p:cBhvr>
                                    </p:animEffect>
                                    <p:anim calcmode="lin" valueType="num">
                                      <p:cBhvr>
                                        <p:cTn id="1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2" dur="26">
                                          <p:stCondLst>
                                            <p:cond delay="650"/>
                                          </p:stCondLst>
                                        </p:cTn>
                                        <p:tgtEl>
                                          <p:spTgt spid="13"/>
                                        </p:tgtEl>
                                      </p:cBhvr>
                                      <p:to x="100000" y="60000"/>
                                    </p:animScale>
                                    <p:animScale>
                                      <p:cBhvr>
                                        <p:cTn id="23" dur="166" decel="50000">
                                          <p:stCondLst>
                                            <p:cond delay="676"/>
                                          </p:stCondLst>
                                        </p:cTn>
                                        <p:tgtEl>
                                          <p:spTgt spid="13"/>
                                        </p:tgtEl>
                                      </p:cBhvr>
                                      <p:to x="100000" y="100000"/>
                                    </p:animScale>
                                    <p:animScale>
                                      <p:cBhvr>
                                        <p:cTn id="24" dur="26">
                                          <p:stCondLst>
                                            <p:cond delay="1312"/>
                                          </p:stCondLst>
                                        </p:cTn>
                                        <p:tgtEl>
                                          <p:spTgt spid="13"/>
                                        </p:tgtEl>
                                      </p:cBhvr>
                                      <p:to x="100000" y="80000"/>
                                    </p:animScale>
                                    <p:animScale>
                                      <p:cBhvr>
                                        <p:cTn id="25" dur="166" decel="50000">
                                          <p:stCondLst>
                                            <p:cond delay="1338"/>
                                          </p:stCondLst>
                                        </p:cTn>
                                        <p:tgtEl>
                                          <p:spTgt spid="13"/>
                                        </p:tgtEl>
                                      </p:cBhvr>
                                      <p:to x="100000" y="100000"/>
                                    </p:animScale>
                                    <p:animScale>
                                      <p:cBhvr>
                                        <p:cTn id="26" dur="26">
                                          <p:stCondLst>
                                            <p:cond delay="1642"/>
                                          </p:stCondLst>
                                        </p:cTn>
                                        <p:tgtEl>
                                          <p:spTgt spid="13"/>
                                        </p:tgtEl>
                                      </p:cBhvr>
                                      <p:to x="100000" y="90000"/>
                                    </p:animScale>
                                    <p:animScale>
                                      <p:cBhvr>
                                        <p:cTn id="27" dur="166" decel="50000">
                                          <p:stCondLst>
                                            <p:cond delay="1668"/>
                                          </p:stCondLst>
                                        </p:cTn>
                                        <p:tgtEl>
                                          <p:spTgt spid="13"/>
                                        </p:tgtEl>
                                      </p:cBhvr>
                                      <p:to x="100000" y="100000"/>
                                    </p:animScale>
                                    <p:animScale>
                                      <p:cBhvr>
                                        <p:cTn id="28" dur="26">
                                          <p:stCondLst>
                                            <p:cond delay="1808"/>
                                          </p:stCondLst>
                                        </p:cTn>
                                        <p:tgtEl>
                                          <p:spTgt spid="13"/>
                                        </p:tgtEl>
                                      </p:cBhvr>
                                      <p:to x="100000" y="95000"/>
                                    </p:animScale>
                                    <p:animScale>
                                      <p:cBhvr>
                                        <p:cTn id="29" dur="166" decel="50000">
                                          <p:stCondLst>
                                            <p:cond delay="1834"/>
                                          </p:stCondLst>
                                        </p:cTn>
                                        <p:tgtEl>
                                          <p:spTgt spid="13"/>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360"/>
                                          </p:val>
                                        </p:tav>
                                        <p:tav tm="100000">
                                          <p:val>
                                            <p:fltVal val="0"/>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32"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circle(out)">
                                      <p:cBhvr>
                                        <p:cTn id="45" dur="1000"/>
                                        <p:tgtEl>
                                          <p:spTgt spid="10"/>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left)">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32"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circle(out)">
                                      <p:cBhvr>
                                        <p:cTn id="54" dur="1000"/>
                                        <p:tgtEl>
                                          <p:spTgt spid="5"/>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wipe(left)">
                                      <p:cBhvr>
                                        <p:cTn id="5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3000" r="-1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5186329-1FDC-1009-0CBF-3F23EEB32A3E}"/>
              </a:ext>
            </a:extLst>
          </p:cNvPr>
          <p:cNvSpPr txBox="1"/>
          <p:nvPr/>
        </p:nvSpPr>
        <p:spPr>
          <a:xfrm>
            <a:off x="2702565" y="878018"/>
            <a:ext cx="6876864" cy="923330"/>
          </a:xfrm>
          <a:prstGeom prst="rect">
            <a:avLst/>
          </a:prstGeom>
          <a:noFill/>
        </p:spPr>
        <p:txBody>
          <a:bodyPr wrap="square">
            <a:spAutoFit/>
          </a:bodyPr>
          <a:lstStyle/>
          <a:p>
            <a:r>
              <a:rPr lang="es-ES" dirty="0"/>
              <a:t>Pokud je hřebík rezavý, </a:t>
            </a:r>
            <a:r>
              <a:rPr lang="cs-CZ" dirty="0"/>
              <a:t>ne</a:t>
            </a:r>
            <a:r>
              <a:rPr lang="es-ES" dirty="0"/>
              <a:t>bude</a:t>
            </a:r>
            <a:r>
              <a:rPr lang="cs-CZ" dirty="0" err="1"/>
              <a:t>me</a:t>
            </a:r>
            <a:r>
              <a:rPr lang="cs-CZ" dirty="0"/>
              <a:t> ho moci zatlouct</a:t>
            </a:r>
            <a:r>
              <a:rPr lang="es-ES" dirty="0"/>
              <a:t> do dřeva nebo kam</a:t>
            </a:r>
            <a:r>
              <a:rPr lang="cs-CZ" dirty="0"/>
              <a:t>-</a:t>
            </a:r>
            <a:r>
              <a:rPr lang="es-ES" dirty="0"/>
              <a:t>koli </a:t>
            </a:r>
            <a:r>
              <a:rPr lang="cs-CZ" dirty="0"/>
              <a:t>jinam</a:t>
            </a:r>
            <a:r>
              <a:rPr lang="es-ES" dirty="0"/>
              <a:t>. A pokud </a:t>
            </a:r>
            <a:r>
              <a:rPr lang="cs-CZ" dirty="0"/>
              <a:t>ho přesto </a:t>
            </a:r>
            <a:r>
              <a:rPr lang="cs-CZ" dirty="0" err="1"/>
              <a:t>zatlučemet</a:t>
            </a:r>
            <a:r>
              <a:rPr lang="cs-CZ" dirty="0"/>
              <a:t>,</a:t>
            </a:r>
            <a:r>
              <a:rPr lang="es-ES" dirty="0"/>
              <a:t> znečistí vše kolem sebe. 
</a:t>
            </a:r>
          </a:p>
        </p:txBody>
      </p:sp>
      <p:sp>
        <p:nvSpPr>
          <p:cNvPr id="9" name="CuadroTexto 8">
            <a:extLst>
              <a:ext uri="{FF2B5EF4-FFF2-40B4-BE49-F238E27FC236}">
                <a16:creationId xmlns:a16="http://schemas.microsoft.com/office/drawing/2014/main" id="{3661B5B9-CC88-755B-C5FE-D7DD15AB149B}"/>
              </a:ext>
            </a:extLst>
          </p:cNvPr>
          <p:cNvSpPr txBox="1"/>
          <p:nvPr/>
        </p:nvSpPr>
        <p:spPr>
          <a:xfrm>
            <a:off x="2702565" y="1462188"/>
            <a:ext cx="9374696" cy="2585323"/>
          </a:xfrm>
          <a:prstGeom prst="rect">
            <a:avLst/>
          </a:prstGeom>
          <a:noFill/>
        </p:spPr>
        <p:txBody>
          <a:bodyPr wrap="square">
            <a:spAutoFit/>
          </a:bodyPr>
          <a:lstStyle/>
          <a:p>
            <a:r>
              <a:rPr lang="cs-CZ" dirty="0"/>
              <a:t>Rezavý hřebík m</a:t>
            </a:r>
            <a:r>
              <a:rPr lang="es-ES" dirty="0"/>
              <a:t>ůžeme přirovnat k hříchu, který se nás drží. Pokud </a:t>
            </a:r>
            <a:r>
              <a:rPr lang="cs-CZ" dirty="0"/>
              <a:t>jsi na pochybách, vyznej to</a:t>
            </a:r>
            <a:r>
              <a:rPr lang="es-ES" dirty="0"/>
              <a:t> </a:t>
            </a:r>
            <a:r>
              <a:rPr lang="cs-CZ" dirty="0"/>
              <a:t>        </a:t>
            </a:r>
            <a:r>
              <a:rPr lang="es-ES" dirty="0"/>
              <a:t>v modlitbě Kristu. Ctnost, která vychází z Krista, </a:t>
            </a:r>
            <a:r>
              <a:rPr lang="cs-CZ" dirty="0"/>
              <a:t>tě</a:t>
            </a:r>
            <a:r>
              <a:rPr lang="es-ES" dirty="0"/>
              <a:t> povede k opravdovému pokání. Kromě toho, </a:t>
            </a:r>
            <a:r>
              <a:rPr lang="cs-CZ" dirty="0"/>
              <a:t>    </a:t>
            </a:r>
            <a:r>
              <a:rPr lang="es-ES" dirty="0"/>
              <a:t>že </a:t>
            </a:r>
            <a:r>
              <a:rPr lang="cs-CZ" dirty="0"/>
              <a:t>ti</a:t>
            </a:r>
            <a:r>
              <a:rPr lang="es-ES" dirty="0"/>
              <a:t> pomůže činit pokání, dá</a:t>
            </a:r>
            <a:r>
              <a:rPr lang="cs-CZ" dirty="0"/>
              <a:t> ti</a:t>
            </a:r>
            <a:r>
              <a:rPr lang="es-ES" dirty="0"/>
              <a:t> odpuštění a vštípí </a:t>
            </a:r>
            <a:r>
              <a:rPr lang="cs-CZ" dirty="0"/>
              <a:t>ti</a:t>
            </a:r>
            <a:r>
              <a:rPr lang="es-ES" dirty="0"/>
              <a:t> do srdce nepřátelství vůči hříchu.
Davidova modlitba po jeho pádu ilustruje povahu opravdové lítosti nad hříchem. Jeho pokání bylo upřímné a hluboké. Nesnažil se zmírnit svou vinu; Žádná touha uniknout soudu, který mu hrozil, neinspirovala jeho modlitbu. David viděl nesmírnost svého přestoupení; viděl skvrny své duše; Nenáviděl svůj hřích. Prosil nejen o odpuštění, ale také o čistotu srdce. Toužil mít radost ze svatosti: být obnoven do souladu a společenství s Bohem. Toto byla řeč jeho duše:
</a:t>
            </a:r>
          </a:p>
        </p:txBody>
      </p:sp>
      <p:sp>
        <p:nvSpPr>
          <p:cNvPr id="11" name="CuadroTexto 10">
            <a:extLst>
              <a:ext uri="{FF2B5EF4-FFF2-40B4-BE49-F238E27FC236}">
                <a16:creationId xmlns:a16="http://schemas.microsoft.com/office/drawing/2014/main" id="{A6BCA471-98AC-985F-4EC8-120887608857}"/>
              </a:ext>
            </a:extLst>
          </p:cNvPr>
          <p:cNvSpPr txBox="1"/>
          <p:nvPr/>
        </p:nvSpPr>
        <p:spPr>
          <a:xfrm>
            <a:off x="4201887" y="3910806"/>
            <a:ext cx="7907383" cy="2308324"/>
          </a:xfrm>
          <a:prstGeom prst="rect">
            <a:avLst/>
          </a:prstGeom>
          <a:noFill/>
        </p:spPr>
        <p:txBody>
          <a:bodyPr wrap="square">
            <a:spAutoFit/>
          </a:bodyPr>
          <a:lstStyle/>
          <a:p>
            <a:r>
              <a:rPr lang="es-ES" dirty="0"/>
              <a:t>“</a:t>
            </a:r>
            <a:r>
              <a:rPr lang="cs-CZ" dirty="0"/>
              <a:t>Blaze tomu, z něhož je nevěrnost sňata, jehož hřích je přikryt. Blaze člověku, jemuž Hospodin nepravost nepočítá, v jehož duchu není záludnosti</a:t>
            </a:r>
            <a:r>
              <a:rPr lang="es-ES" dirty="0"/>
              <a:t>” </a:t>
            </a:r>
            <a:r>
              <a:rPr lang="cs-CZ" dirty="0"/>
              <a:t>(Ž</a:t>
            </a:r>
            <a:r>
              <a:rPr lang="es-ES" dirty="0"/>
              <a:t>alm 32</a:t>
            </a:r>
            <a:r>
              <a:rPr lang="cs-CZ" dirty="0"/>
              <a:t>,</a:t>
            </a:r>
            <a:r>
              <a:rPr lang="es-ES" dirty="0"/>
              <a:t>1</a:t>
            </a:r>
            <a:r>
              <a:rPr lang="cs-CZ" dirty="0"/>
              <a:t>.</a:t>
            </a:r>
            <a:r>
              <a:rPr lang="es-ES" dirty="0"/>
              <a:t>2</a:t>
            </a:r>
            <a:r>
              <a:rPr lang="cs-CZ" dirty="0"/>
              <a:t>).</a:t>
            </a:r>
            <a:endParaRPr lang="es-ES" dirty="0"/>
          </a:p>
          <a:p>
            <a:r>
              <a:rPr lang="es-ES" dirty="0"/>
              <a:t>“Smiluj se nade mnou, Bože, p</a:t>
            </a:r>
            <a:r>
              <a:rPr lang="cs-CZ" dirty="0"/>
              <a:t>r</a:t>
            </a:r>
            <a:r>
              <a:rPr lang="es-ES" dirty="0"/>
              <a:t>omilosrdenství</a:t>
            </a:r>
            <a:r>
              <a:rPr lang="cs-CZ" dirty="0"/>
              <a:t> svoje, pro své velké slitování zahlaď moje nevěrnosti</a:t>
            </a:r>
            <a:r>
              <a:rPr lang="es-ES" dirty="0"/>
              <a:t>... </a:t>
            </a:r>
            <a:r>
              <a:rPr lang="cs-CZ" dirty="0"/>
              <a:t>Doznávám se ke svým nevěrnostem, svůj hřích mám před sebou stále</a:t>
            </a:r>
            <a:r>
              <a:rPr lang="es-ES" dirty="0"/>
              <a:t>. </a:t>
            </a:r>
            <a:r>
              <a:rPr lang="cs-CZ" dirty="0"/>
              <a:t>Zbav mě hříchu, o</a:t>
            </a:r>
            <a:r>
              <a:rPr lang="es-ES" dirty="0"/>
              <a:t>čis</a:t>
            </a:r>
            <a:r>
              <a:rPr lang="cs-CZ" dirty="0"/>
              <a:t>ť yzopem a budu čistý, umyj mě, budu bělejší nad sníh</a:t>
            </a:r>
            <a:r>
              <a:rPr lang="es-ES" dirty="0"/>
              <a:t>... 
Stvoř </a:t>
            </a:r>
            <a:r>
              <a:rPr lang="cs-CZ" dirty="0"/>
              <a:t>mi</a:t>
            </a:r>
            <a:r>
              <a:rPr lang="es-ES" dirty="0"/>
              <a:t>, Bože, čisté srdce</a:t>
            </a:r>
            <a:r>
              <a:rPr lang="cs-CZ" dirty="0"/>
              <a:t>,</a:t>
            </a:r>
            <a:r>
              <a:rPr lang="es-ES" dirty="0"/>
              <a:t> obnov v m</a:t>
            </a:r>
            <a:r>
              <a:rPr lang="cs-CZ" dirty="0" err="1"/>
              <a:t>ém</a:t>
            </a:r>
            <a:r>
              <a:rPr lang="cs-CZ" dirty="0"/>
              <a:t> </a:t>
            </a:r>
            <a:r>
              <a:rPr lang="es-ES" dirty="0"/>
              <a:t>n</a:t>
            </a:r>
            <a:r>
              <a:rPr lang="cs-CZ" dirty="0" err="1"/>
              <a:t>itru</a:t>
            </a:r>
            <a:r>
              <a:rPr lang="cs-CZ" dirty="0"/>
              <a:t> pevné</a:t>
            </a:r>
            <a:r>
              <a:rPr lang="es-ES" dirty="0"/>
              <a:t>ho ducha!
Nevyháněj mě před sebou a neber mi svého svatého Ducha. 
</a:t>
            </a:r>
            <a:r>
              <a:rPr lang="cs-CZ" dirty="0"/>
              <a:t>Dej, ať se zas veselí,</a:t>
            </a:r>
            <a:r>
              <a:rPr lang="es-ES" dirty="0"/>
              <a:t> z </a:t>
            </a:r>
            <a:r>
              <a:rPr lang="cs-CZ" dirty="0"/>
              <a:t>t</a:t>
            </a:r>
            <a:r>
              <a:rPr lang="es-ES" dirty="0"/>
              <a:t>vé sp</a:t>
            </a:r>
            <a:r>
              <a:rPr lang="cs-CZ" dirty="0"/>
              <a:t>á</a:t>
            </a:r>
            <a:r>
              <a:rPr lang="es-ES" dirty="0"/>
              <a:t>s</a:t>
            </a:r>
            <a:r>
              <a:rPr lang="cs-CZ" dirty="0"/>
              <a:t>y, podepři mě duchem oddanosti</a:t>
            </a:r>
            <a:r>
              <a:rPr lang="es-ES" dirty="0"/>
              <a:t>…” </a:t>
            </a:r>
            <a:r>
              <a:rPr lang="cs-CZ" dirty="0"/>
              <a:t>(Ž</a:t>
            </a:r>
            <a:r>
              <a:rPr lang="es-ES" dirty="0"/>
              <a:t>alm 51 </a:t>
            </a:r>
            <a:r>
              <a:rPr lang="cs-CZ" dirty="0"/>
              <a:t>).</a:t>
            </a:r>
            <a:endParaRPr lang="es-ES" dirty="0"/>
          </a:p>
        </p:txBody>
      </p:sp>
      <p:pic>
        <p:nvPicPr>
          <p:cNvPr id="13" name="Imagen 12" descr="Hombre haciendo piruetas encima de patineta&#10;&#10;Descripción generada automáticamente con confianza media">
            <a:extLst>
              <a:ext uri="{FF2B5EF4-FFF2-40B4-BE49-F238E27FC236}">
                <a16:creationId xmlns:a16="http://schemas.microsoft.com/office/drawing/2014/main" id="{0B8CD99B-1787-80EB-E0DA-F6E54D768AAF}"/>
              </a:ext>
            </a:extLst>
          </p:cNvPr>
          <p:cNvPicPr>
            <a:picLocks noChangeAspect="1"/>
          </p:cNvPicPr>
          <p:nvPr/>
        </p:nvPicPr>
        <p:blipFill rotWithShape="1">
          <a:blip r:embed="rId3">
            <a:extLst>
              <a:ext uri="{28A0092B-C50C-407E-A947-70E740481C1C}">
                <a14:useLocalDpi xmlns:a14="http://schemas.microsoft.com/office/drawing/2010/main" val="0"/>
              </a:ext>
            </a:extLst>
          </a:blip>
          <a:srcRect t="2821" b="7153"/>
          <a:stretch/>
        </p:blipFill>
        <p:spPr>
          <a:xfrm>
            <a:off x="304807" y="4073095"/>
            <a:ext cx="3841924" cy="2594080"/>
          </a:xfrm>
          <a:prstGeom prst="snip2DiagRect">
            <a:avLst>
              <a:gd name="adj1" fmla="val 16003"/>
              <a:gd name="adj2" fmla="val 664"/>
            </a:avLst>
          </a:prstGeom>
          <a:solidFill>
            <a:srgbClr val="FFFFFF">
              <a:shade val="85000"/>
            </a:srgbClr>
          </a:solidFill>
          <a:ln w="38100" cap="sq">
            <a:solidFill>
              <a:srgbClr val="6633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descr="Un par de personas de pie&#10;&#10;Descripción generada automáticamente con confianza baja">
            <a:extLst>
              <a:ext uri="{FF2B5EF4-FFF2-40B4-BE49-F238E27FC236}">
                <a16:creationId xmlns:a16="http://schemas.microsoft.com/office/drawing/2014/main" id="{0673CB78-A5D6-8AC8-1726-865752384AA6}"/>
              </a:ext>
            </a:extLst>
          </p:cNvPr>
          <p:cNvPicPr>
            <a:picLocks noChangeAspect="1"/>
          </p:cNvPicPr>
          <p:nvPr/>
        </p:nvPicPr>
        <p:blipFill rotWithShape="1">
          <a:blip r:embed="rId4">
            <a:extLst>
              <a:ext uri="{28A0092B-C50C-407E-A947-70E740481C1C}">
                <a14:useLocalDpi xmlns:a14="http://schemas.microsoft.com/office/drawing/2010/main" val="0"/>
              </a:ext>
            </a:extLst>
          </a:blip>
          <a:srcRect b="23798"/>
          <a:stretch/>
        </p:blipFill>
        <p:spPr>
          <a:xfrm>
            <a:off x="188686" y="1033649"/>
            <a:ext cx="2525485" cy="2893124"/>
          </a:xfrm>
          <a:prstGeom prst="snip2DiagRect">
            <a:avLst/>
          </a:prstGeom>
          <a:solidFill>
            <a:srgbClr val="FFFFFF">
              <a:shade val="85000"/>
            </a:srgbClr>
          </a:solidFill>
          <a:ln w="38100" cap="sq">
            <a:solidFill>
              <a:srgbClr val="6633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4" name="Grupo 3">
            <a:extLst>
              <a:ext uri="{FF2B5EF4-FFF2-40B4-BE49-F238E27FC236}">
                <a16:creationId xmlns:a16="http://schemas.microsoft.com/office/drawing/2014/main" id="{61FA699E-36F5-66E6-08F5-CEC7C62F9F7B}"/>
              </a:ext>
            </a:extLst>
          </p:cNvPr>
          <p:cNvGrpSpPr/>
          <p:nvPr/>
        </p:nvGrpSpPr>
        <p:grpSpPr>
          <a:xfrm>
            <a:off x="2132683" y="177931"/>
            <a:ext cx="5840543" cy="933182"/>
            <a:chOff x="2142308" y="177931"/>
            <a:chExt cx="5840543" cy="933182"/>
          </a:xfrm>
        </p:grpSpPr>
        <p:pic>
          <p:nvPicPr>
            <p:cNvPr id="27" name="Imagen 26">
              <a:extLst>
                <a:ext uri="{FF2B5EF4-FFF2-40B4-BE49-F238E27FC236}">
                  <a16:creationId xmlns:a16="http://schemas.microsoft.com/office/drawing/2014/main" id="{CE97F98A-8335-8FDA-FF96-692410D7CF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2308" y="177931"/>
              <a:ext cx="5840543" cy="685263"/>
            </a:xfrm>
            <a:prstGeom prst="rect">
              <a:avLst/>
            </a:prstGeom>
          </p:spPr>
        </p:pic>
        <p:sp>
          <p:nvSpPr>
            <p:cNvPr id="21" name="CuadroTexto 20">
              <a:extLst>
                <a:ext uri="{FF2B5EF4-FFF2-40B4-BE49-F238E27FC236}">
                  <a16:creationId xmlns:a16="http://schemas.microsoft.com/office/drawing/2014/main" id="{5C89AE1A-6B47-8811-4643-3CB54B11386B}"/>
                </a:ext>
              </a:extLst>
            </p:cNvPr>
            <p:cNvSpPr txBox="1"/>
            <p:nvPr/>
          </p:nvSpPr>
          <p:spPr>
            <a:xfrm>
              <a:off x="2791856" y="280116"/>
              <a:ext cx="5045859" cy="830997"/>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HŘEBÍK BY NEMĚL BÝT REZAVÝ
</a:t>
              </a:r>
            </a:p>
          </p:txBody>
        </p:sp>
      </p:grpSp>
      <p:grpSp>
        <p:nvGrpSpPr>
          <p:cNvPr id="2" name="Grupo 1">
            <a:extLst>
              <a:ext uri="{FF2B5EF4-FFF2-40B4-BE49-F238E27FC236}">
                <a16:creationId xmlns:a16="http://schemas.microsoft.com/office/drawing/2014/main" id="{B31E14F9-5BEF-804E-BBE7-575910F57D2E}"/>
              </a:ext>
            </a:extLst>
          </p:cNvPr>
          <p:cNvGrpSpPr/>
          <p:nvPr/>
        </p:nvGrpSpPr>
        <p:grpSpPr>
          <a:xfrm>
            <a:off x="374470" y="131062"/>
            <a:ext cx="2516775" cy="993783"/>
            <a:chOff x="374470" y="131062"/>
            <a:chExt cx="2516775" cy="993783"/>
          </a:xfrm>
        </p:grpSpPr>
        <p:pic>
          <p:nvPicPr>
            <p:cNvPr id="18" name="Imagen 17">
              <a:extLst>
                <a:ext uri="{FF2B5EF4-FFF2-40B4-BE49-F238E27FC236}">
                  <a16:creationId xmlns:a16="http://schemas.microsoft.com/office/drawing/2014/main" id="{5CA65E28-52CD-7027-7C43-A7C0B47857F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74470" y="131062"/>
              <a:ext cx="2516775" cy="779002"/>
            </a:xfrm>
            <a:prstGeom prst="rect">
              <a:avLst/>
            </a:prstGeom>
          </p:spPr>
        </p:pic>
        <p:sp>
          <p:nvSpPr>
            <p:cNvPr id="19" name="CuadroTexto 18">
              <a:extLst>
                <a:ext uri="{FF2B5EF4-FFF2-40B4-BE49-F238E27FC236}">
                  <a16:creationId xmlns:a16="http://schemas.microsoft.com/office/drawing/2014/main" id="{D3751F23-50FB-DE90-9DD0-EE9772FA1844}"/>
                </a:ext>
              </a:extLst>
            </p:cNvPr>
            <p:cNvSpPr txBox="1"/>
            <p:nvPr/>
          </p:nvSpPr>
          <p:spPr>
            <a:xfrm>
              <a:off x="714375" y="293848"/>
              <a:ext cx="2067856" cy="830997"/>
            </a:xfrm>
            <a:prstGeom prst="rect">
              <a:avLst/>
            </a:prstGeom>
            <a:noFill/>
          </p:spPr>
          <p:txBody>
            <a:bodyPr wrap="square">
              <a:spAutoFit/>
            </a:bodyPr>
            <a:lstStyle/>
            <a:p>
              <a:r>
                <a:rPr lang="es-ES" sz="2400" b="1" dirty="0">
                  <a:solidFill>
                    <a:srgbClr val="0CA88E"/>
                  </a:solidFill>
                </a:rPr>
                <a:t>Druhá lekce
</a:t>
              </a:r>
            </a:p>
          </p:txBody>
        </p:sp>
      </p:grpSp>
      <p:pic>
        <p:nvPicPr>
          <p:cNvPr id="29" name="Imagen 28">
            <a:extLst>
              <a:ext uri="{FF2B5EF4-FFF2-40B4-BE49-F238E27FC236}">
                <a16:creationId xmlns:a16="http://schemas.microsoft.com/office/drawing/2014/main" id="{7A685878-B7BF-9478-69D8-83B49AE3EE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65883">
            <a:off x="9516947" y="463988"/>
            <a:ext cx="2435781" cy="776891"/>
          </a:xfrm>
          <a:prstGeom prst="rect">
            <a:avLst/>
          </a:prstGeom>
        </p:spPr>
      </p:pic>
    </p:spTree>
    <p:extLst>
      <p:ext uri="{BB962C8B-B14F-4D97-AF65-F5344CB8AC3E}">
        <p14:creationId xmlns:p14="http://schemas.microsoft.com/office/powerpoint/2010/main" val="958473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6" presetClass="entr" presetSubtype="0"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80">
                                          <p:stCondLst>
                                            <p:cond delay="0"/>
                                          </p:stCondLst>
                                        </p:cTn>
                                        <p:tgtEl>
                                          <p:spTgt spid="29"/>
                                        </p:tgtEl>
                                      </p:cBhvr>
                                    </p:animEffect>
                                    <p:anim calcmode="lin" valueType="num">
                                      <p:cBhvr>
                                        <p:cTn id="17"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22" dur="26">
                                          <p:stCondLst>
                                            <p:cond delay="650"/>
                                          </p:stCondLst>
                                        </p:cTn>
                                        <p:tgtEl>
                                          <p:spTgt spid="29"/>
                                        </p:tgtEl>
                                      </p:cBhvr>
                                      <p:to x="100000" y="60000"/>
                                    </p:animScale>
                                    <p:animScale>
                                      <p:cBhvr>
                                        <p:cTn id="23" dur="166" decel="50000">
                                          <p:stCondLst>
                                            <p:cond delay="676"/>
                                          </p:stCondLst>
                                        </p:cTn>
                                        <p:tgtEl>
                                          <p:spTgt spid="29"/>
                                        </p:tgtEl>
                                      </p:cBhvr>
                                      <p:to x="100000" y="100000"/>
                                    </p:animScale>
                                    <p:animScale>
                                      <p:cBhvr>
                                        <p:cTn id="24" dur="26">
                                          <p:stCondLst>
                                            <p:cond delay="1312"/>
                                          </p:stCondLst>
                                        </p:cTn>
                                        <p:tgtEl>
                                          <p:spTgt spid="29"/>
                                        </p:tgtEl>
                                      </p:cBhvr>
                                      <p:to x="100000" y="80000"/>
                                    </p:animScale>
                                    <p:animScale>
                                      <p:cBhvr>
                                        <p:cTn id="25" dur="166" decel="50000">
                                          <p:stCondLst>
                                            <p:cond delay="1338"/>
                                          </p:stCondLst>
                                        </p:cTn>
                                        <p:tgtEl>
                                          <p:spTgt spid="29"/>
                                        </p:tgtEl>
                                      </p:cBhvr>
                                      <p:to x="100000" y="100000"/>
                                    </p:animScale>
                                    <p:animScale>
                                      <p:cBhvr>
                                        <p:cTn id="26" dur="26">
                                          <p:stCondLst>
                                            <p:cond delay="1642"/>
                                          </p:stCondLst>
                                        </p:cTn>
                                        <p:tgtEl>
                                          <p:spTgt spid="29"/>
                                        </p:tgtEl>
                                      </p:cBhvr>
                                      <p:to x="100000" y="90000"/>
                                    </p:animScale>
                                    <p:animScale>
                                      <p:cBhvr>
                                        <p:cTn id="27" dur="166" decel="50000">
                                          <p:stCondLst>
                                            <p:cond delay="1668"/>
                                          </p:stCondLst>
                                        </p:cTn>
                                        <p:tgtEl>
                                          <p:spTgt spid="29"/>
                                        </p:tgtEl>
                                      </p:cBhvr>
                                      <p:to x="100000" y="100000"/>
                                    </p:animScale>
                                    <p:animScale>
                                      <p:cBhvr>
                                        <p:cTn id="28" dur="26">
                                          <p:stCondLst>
                                            <p:cond delay="1808"/>
                                          </p:stCondLst>
                                        </p:cTn>
                                        <p:tgtEl>
                                          <p:spTgt spid="29"/>
                                        </p:tgtEl>
                                      </p:cBhvr>
                                      <p:to x="100000" y="95000"/>
                                    </p:animScale>
                                    <p:animScale>
                                      <p:cBhvr>
                                        <p:cTn id="29" dur="166" decel="50000">
                                          <p:stCondLst>
                                            <p:cond delay="1834"/>
                                          </p:stCondLst>
                                        </p:cTn>
                                        <p:tgtEl>
                                          <p:spTgt spid="29"/>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 calcmode="lin" valueType="num">
                                      <p:cBhvr>
                                        <p:cTn id="39" dur="500" fill="hold"/>
                                        <p:tgtEl>
                                          <p:spTgt spid="29"/>
                                        </p:tgtEl>
                                        <p:attrNameLst>
                                          <p:attrName>style.rotation</p:attrName>
                                        </p:attrNameLst>
                                      </p:cBhvr>
                                      <p:tavLst>
                                        <p:tav tm="0">
                                          <p:val>
                                            <p:fltVal val="360"/>
                                          </p:val>
                                        </p:tav>
                                        <p:tav tm="100000">
                                          <p:val>
                                            <p:fltVal val="0"/>
                                          </p:val>
                                        </p:tav>
                                      </p:tavLst>
                                    </p:anim>
                                    <p:animEffect transition="in" filter="fade">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2"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heel(2)">
                                      <p:cBhvr>
                                        <p:cTn id="45" dur="1000"/>
                                        <p:tgtEl>
                                          <p:spTgt spid="17"/>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2"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heel(2)">
                                      <p:cBhvr>
                                        <p:cTn id="54" dur="1000"/>
                                        <p:tgtEl>
                                          <p:spTgt spid="13"/>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left)">
                                      <p:cBhvr>
                                        <p:cTn id="5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7B2138D-41F6-A703-A328-89E05435A40A}"/>
              </a:ext>
            </a:extLst>
          </p:cNvPr>
          <p:cNvSpPr txBox="1"/>
          <p:nvPr/>
        </p:nvSpPr>
        <p:spPr>
          <a:xfrm>
            <a:off x="290539" y="1123993"/>
            <a:ext cx="7486947" cy="2031325"/>
          </a:xfrm>
          <a:prstGeom prst="rect">
            <a:avLst/>
          </a:prstGeom>
          <a:noFill/>
        </p:spPr>
        <p:txBody>
          <a:bodyPr wrap="square">
            <a:spAutoFit/>
          </a:bodyPr>
          <a:lstStyle/>
          <a:p>
            <a:r>
              <a:rPr lang="es-ES" dirty="0"/>
              <a:t>Pokud je ohnutá, nedělá mnoho dobrého, pokud se nedá narovnat. Náš charakter musí zůstat rovný a pevný, bez ohýbání. Mnohokrát vidíme, že náš charakter je křivý, že je třeba ho narovnat. 
To je to, co se děje v našich životech, když chceme změnit náš charakter. Vlastním úsilím toho nemůžeme dosáhnout, musíme se nechat proměnit Duchem svatým.
</a:t>
            </a:r>
          </a:p>
        </p:txBody>
      </p:sp>
      <p:pic>
        <p:nvPicPr>
          <p:cNvPr id="4" name="Imagen 3" descr="Imagen que contiene sostener, hombre, tablero&#10;&#10;Descripción generada automáticamente">
            <a:extLst>
              <a:ext uri="{FF2B5EF4-FFF2-40B4-BE49-F238E27FC236}">
                <a16:creationId xmlns:a16="http://schemas.microsoft.com/office/drawing/2014/main" id="{CF1A19D8-6473-955F-485D-31C0A7CF74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5862" y="342576"/>
            <a:ext cx="4096758" cy="2504433"/>
          </a:xfrm>
          <a:prstGeom prst="rect">
            <a:avLst/>
          </a:prstGeom>
          <a:ln w="28575" cap="sq">
            <a:solidFill>
              <a:srgbClr val="0EBFF7"/>
            </a:solidFill>
            <a:miter lim="800000"/>
          </a:ln>
          <a:effectLst/>
        </p:spPr>
      </p:pic>
      <p:sp>
        <p:nvSpPr>
          <p:cNvPr id="5" name="CuadroTexto 4">
            <a:extLst>
              <a:ext uri="{FF2B5EF4-FFF2-40B4-BE49-F238E27FC236}">
                <a16:creationId xmlns:a16="http://schemas.microsoft.com/office/drawing/2014/main" id="{45059779-A9F1-A028-8237-0141D6A35864}"/>
              </a:ext>
            </a:extLst>
          </p:cNvPr>
          <p:cNvSpPr txBox="1"/>
          <p:nvPr/>
        </p:nvSpPr>
        <p:spPr>
          <a:xfrm>
            <a:off x="4465672" y="2847009"/>
            <a:ext cx="7560617" cy="1477328"/>
          </a:xfrm>
          <a:prstGeom prst="rect">
            <a:avLst/>
          </a:prstGeom>
          <a:noFill/>
        </p:spPr>
        <p:txBody>
          <a:bodyPr wrap="square">
            <a:spAutoFit/>
          </a:bodyPr>
          <a:lstStyle/>
          <a:p>
            <a:r>
              <a:rPr lang="es-ES" dirty="0"/>
              <a:t>Křivé nemůže být narovnáno, ani nemůže být provedena reforma charakteru několika slabými a přerušovanými snahami... Boj o vítězství nad sebou samým, o svatost a nebe, je celoživotním bojem. Bez neustálého úsilí a neustálé činnosti nemůže dojít k pokroku v božském životě, ani nelze získat korunu vítěze. </a:t>
            </a:r>
            <a:r>
              <a:rPr lang="cs-CZ" dirty="0"/>
              <a:t>(Zrcadlíme </a:t>
            </a:r>
            <a:r>
              <a:rPr lang="es-ES" dirty="0"/>
              <a:t>J</a:t>
            </a:r>
            <a:r>
              <a:rPr lang="cs-CZ" dirty="0" err="1"/>
              <a:t>ežíšův</a:t>
            </a:r>
            <a:r>
              <a:rPr lang="cs-CZ" dirty="0"/>
              <a:t> charakter, strana, strana</a:t>
            </a:r>
            <a:r>
              <a:rPr lang="es-ES" dirty="0"/>
              <a:t> 283</a:t>
            </a:r>
            <a:r>
              <a:rPr lang="cs-CZ" dirty="0"/>
              <a:t>).</a:t>
            </a:r>
            <a:r>
              <a:rPr lang="es-ES" dirty="0"/>
              <a:t> </a:t>
            </a:r>
          </a:p>
        </p:txBody>
      </p:sp>
      <p:sp>
        <p:nvSpPr>
          <p:cNvPr id="7" name="CuadroTexto 6">
            <a:extLst>
              <a:ext uri="{FF2B5EF4-FFF2-40B4-BE49-F238E27FC236}">
                <a16:creationId xmlns:a16="http://schemas.microsoft.com/office/drawing/2014/main" id="{6484E344-796A-EFF0-DD87-AE8FA37A4AFD}"/>
              </a:ext>
            </a:extLst>
          </p:cNvPr>
          <p:cNvSpPr txBox="1"/>
          <p:nvPr/>
        </p:nvSpPr>
        <p:spPr>
          <a:xfrm>
            <a:off x="290539" y="4386569"/>
            <a:ext cx="7401566" cy="2308324"/>
          </a:xfrm>
          <a:prstGeom prst="rect">
            <a:avLst/>
          </a:prstGeom>
          <a:noFill/>
        </p:spPr>
        <p:txBody>
          <a:bodyPr wrap="square">
            <a:spAutoFit/>
          </a:bodyPr>
          <a:lstStyle/>
          <a:p>
            <a:r>
              <a:rPr lang="es-ES" dirty="0"/>
              <a:t>Změna, kterou potřebujeme, je změna srdce; a může být získána pouze tím, že budeme hledat Boha jednotlivě, hledat Jeho požehnání, prosit Ho o Jeho moc, vroucně se modlit, aby na nás přišla Jeho milost a aby naše povaha mohla být proměněna. To je změna, kterou dnes potřebujeme, a abychom jí dosáhli, měli bychom vynaložit vytrvalou energii a projevit srdečný zápal. Měli bychom se ptát s opravdovou upřímností: "Co mám dělat, abych byl spasen?" Měli bychom přesně vědět, jaké kroky podnikáme směrem k nebi </a:t>
            </a:r>
            <a:r>
              <a:rPr lang="cs-CZ" dirty="0"/>
              <a:t>            (EGW: SM1, strany </a:t>
            </a:r>
            <a:r>
              <a:rPr lang="es-ES" dirty="0"/>
              <a:t>219,220</a:t>
            </a:r>
            <a:r>
              <a:rPr lang="cs-CZ" dirty="0"/>
              <a:t>).</a:t>
            </a:r>
            <a:endParaRPr lang="es-ES" dirty="0"/>
          </a:p>
        </p:txBody>
      </p:sp>
      <p:grpSp>
        <p:nvGrpSpPr>
          <p:cNvPr id="6" name="Grupo 5">
            <a:extLst>
              <a:ext uri="{FF2B5EF4-FFF2-40B4-BE49-F238E27FC236}">
                <a16:creationId xmlns:a16="http://schemas.microsoft.com/office/drawing/2014/main" id="{972DABF3-A172-95A5-98D9-7D19F9E56366}"/>
              </a:ext>
            </a:extLst>
          </p:cNvPr>
          <p:cNvGrpSpPr/>
          <p:nvPr/>
        </p:nvGrpSpPr>
        <p:grpSpPr>
          <a:xfrm>
            <a:off x="2801030" y="342576"/>
            <a:ext cx="4489590" cy="958816"/>
            <a:chOff x="2311803" y="60962"/>
            <a:chExt cx="4489590" cy="958816"/>
          </a:xfrm>
        </p:grpSpPr>
        <p:pic>
          <p:nvPicPr>
            <p:cNvPr id="10" name="Imagen 9">
              <a:extLst>
                <a:ext uri="{FF2B5EF4-FFF2-40B4-BE49-F238E27FC236}">
                  <a16:creationId xmlns:a16="http://schemas.microsoft.com/office/drawing/2014/main" id="{94DF0954-EC22-4680-EC10-A6D4FEE78D7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11803" y="60962"/>
              <a:ext cx="4489590" cy="732304"/>
            </a:xfrm>
            <a:prstGeom prst="rect">
              <a:avLst/>
            </a:prstGeom>
          </p:spPr>
        </p:pic>
        <p:sp>
          <p:nvSpPr>
            <p:cNvPr id="11" name="CuadroTexto 10">
              <a:extLst>
                <a:ext uri="{FF2B5EF4-FFF2-40B4-BE49-F238E27FC236}">
                  <a16:creationId xmlns:a16="http://schemas.microsoft.com/office/drawing/2014/main" id="{011AFD8E-4DFE-CC22-C294-E23C1B16CF8D}"/>
                </a:ext>
              </a:extLst>
            </p:cNvPr>
            <p:cNvSpPr txBox="1"/>
            <p:nvPr/>
          </p:nvSpPr>
          <p:spPr>
            <a:xfrm>
              <a:off x="2353328" y="188781"/>
              <a:ext cx="4413229" cy="830997"/>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HŘEBÍK MUSÍ BÝT ROVNÝ
</a:t>
              </a:r>
            </a:p>
          </p:txBody>
        </p:sp>
      </p:grpSp>
      <p:grpSp>
        <p:nvGrpSpPr>
          <p:cNvPr id="12" name="Grupo 11">
            <a:extLst>
              <a:ext uri="{FF2B5EF4-FFF2-40B4-BE49-F238E27FC236}">
                <a16:creationId xmlns:a16="http://schemas.microsoft.com/office/drawing/2014/main" id="{191E84A9-56AB-0CC9-D62C-F5DD0952D266}"/>
              </a:ext>
            </a:extLst>
          </p:cNvPr>
          <p:cNvGrpSpPr/>
          <p:nvPr/>
        </p:nvGrpSpPr>
        <p:grpSpPr>
          <a:xfrm>
            <a:off x="477423" y="315109"/>
            <a:ext cx="2516775" cy="779002"/>
            <a:chOff x="477423" y="315109"/>
            <a:chExt cx="2516775" cy="779002"/>
          </a:xfrm>
        </p:grpSpPr>
        <p:pic>
          <p:nvPicPr>
            <p:cNvPr id="8" name="Imagen 7">
              <a:extLst>
                <a:ext uri="{FF2B5EF4-FFF2-40B4-BE49-F238E27FC236}">
                  <a16:creationId xmlns:a16="http://schemas.microsoft.com/office/drawing/2014/main" id="{0A56BA9B-24E0-B278-8274-1CE7ECA9C71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7423" y="315109"/>
              <a:ext cx="2516775" cy="779002"/>
            </a:xfrm>
            <a:prstGeom prst="rect">
              <a:avLst/>
            </a:prstGeom>
          </p:spPr>
        </p:pic>
        <p:sp>
          <p:nvSpPr>
            <p:cNvPr id="9" name="CuadroTexto 8">
              <a:extLst>
                <a:ext uri="{FF2B5EF4-FFF2-40B4-BE49-F238E27FC236}">
                  <a16:creationId xmlns:a16="http://schemas.microsoft.com/office/drawing/2014/main" id="{4F6F7746-A71D-FD10-2FF2-7FA2B3134C48}"/>
                </a:ext>
              </a:extLst>
            </p:cNvPr>
            <p:cNvSpPr txBox="1"/>
            <p:nvPr/>
          </p:nvSpPr>
          <p:spPr>
            <a:xfrm>
              <a:off x="790575" y="477895"/>
              <a:ext cx="2086816" cy="523220"/>
            </a:xfrm>
            <a:prstGeom prst="rect">
              <a:avLst/>
            </a:prstGeom>
            <a:noFill/>
          </p:spPr>
          <p:txBody>
            <a:bodyPr wrap="square">
              <a:spAutoFit/>
            </a:bodyPr>
            <a:lstStyle/>
            <a:p>
              <a:r>
                <a:rPr lang="es-ES" sz="2800" b="1" dirty="0" err="1">
                  <a:solidFill>
                    <a:srgbClr val="0AA1D0"/>
                  </a:solidFill>
                </a:rPr>
                <a:t>Třetí</a:t>
              </a:r>
              <a:r>
                <a:rPr lang="es-ES" sz="2800" b="1" dirty="0">
                  <a:solidFill>
                    <a:srgbClr val="0AA1D0"/>
                  </a:solidFill>
                </a:rPr>
                <a:t> </a:t>
              </a:r>
              <a:r>
                <a:rPr lang="es-ES" sz="2800" b="1" dirty="0" err="1">
                  <a:solidFill>
                    <a:srgbClr val="0AA1D0"/>
                  </a:solidFill>
                </a:rPr>
                <a:t>lekce</a:t>
              </a:r>
              <a:endParaRPr lang="es-ES" sz="2800" b="1" dirty="0">
                <a:solidFill>
                  <a:srgbClr val="0AA1D0"/>
                </a:solidFill>
              </a:endParaRPr>
            </a:p>
          </p:txBody>
        </p:sp>
      </p:grpSp>
      <p:pic>
        <p:nvPicPr>
          <p:cNvPr id="13" name="Imagen 12">
            <a:extLst>
              <a:ext uri="{FF2B5EF4-FFF2-40B4-BE49-F238E27FC236}">
                <a16:creationId xmlns:a16="http://schemas.microsoft.com/office/drawing/2014/main" id="{5BBE8B52-2EE9-AD1A-1FDB-8BBDAE1CC5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3815" y="4324337"/>
            <a:ext cx="4248804" cy="2217779"/>
          </a:xfrm>
          <a:prstGeom prst="rect">
            <a:avLst/>
          </a:prstGeom>
          <a:ln w="28575" cap="sq">
            <a:solidFill>
              <a:srgbClr val="24D4C8"/>
            </a:solidFill>
            <a:miter lim="800000"/>
          </a:ln>
          <a:effectLst/>
        </p:spPr>
      </p:pic>
      <p:pic>
        <p:nvPicPr>
          <p:cNvPr id="17" name="Imagen 16">
            <a:extLst>
              <a:ext uri="{FF2B5EF4-FFF2-40B4-BE49-F238E27FC236}">
                <a16:creationId xmlns:a16="http://schemas.microsoft.com/office/drawing/2014/main" id="{1AEBB0F2-3A72-BAF8-F353-636ED63F1C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129" y="2908201"/>
            <a:ext cx="4008683" cy="1403039"/>
          </a:xfrm>
          <a:prstGeom prst="rect">
            <a:avLst/>
          </a:prstGeom>
          <a:ln w="28575" cap="sq">
            <a:solidFill>
              <a:srgbClr val="24D4C8"/>
            </a:solidFill>
            <a:miter lim="800000"/>
          </a:ln>
          <a:effectLst/>
        </p:spPr>
      </p:pic>
    </p:spTree>
    <p:extLst>
      <p:ext uri="{BB962C8B-B14F-4D97-AF65-F5344CB8AC3E}">
        <p14:creationId xmlns:p14="http://schemas.microsoft.com/office/powerpoint/2010/main" val="196619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6"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80">
                                          <p:stCondLst>
                                            <p:cond delay="0"/>
                                          </p:stCondLst>
                                        </p:cTn>
                                        <p:tgtEl>
                                          <p:spTgt spid="4"/>
                                        </p:tgtEl>
                                      </p:cBhvr>
                                    </p:animEffect>
                                    <p:anim calcmode="lin" valueType="num">
                                      <p:cBhvr>
                                        <p:cTn id="17"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2" dur="26">
                                          <p:stCondLst>
                                            <p:cond delay="650"/>
                                          </p:stCondLst>
                                        </p:cTn>
                                        <p:tgtEl>
                                          <p:spTgt spid="4"/>
                                        </p:tgtEl>
                                      </p:cBhvr>
                                      <p:to x="100000" y="60000"/>
                                    </p:animScale>
                                    <p:animScale>
                                      <p:cBhvr>
                                        <p:cTn id="23" dur="166" decel="50000">
                                          <p:stCondLst>
                                            <p:cond delay="676"/>
                                          </p:stCondLst>
                                        </p:cTn>
                                        <p:tgtEl>
                                          <p:spTgt spid="4"/>
                                        </p:tgtEl>
                                      </p:cBhvr>
                                      <p:to x="100000" y="100000"/>
                                    </p:animScale>
                                    <p:animScale>
                                      <p:cBhvr>
                                        <p:cTn id="24" dur="26">
                                          <p:stCondLst>
                                            <p:cond delay="1312"/>
                                          </p:stCondLst>
                                        </p:cTn>
                                        <p:tgtEl>
                                          <p:spTgt spid="4"/>
                                        </p:tgtEl>
                                      </p:cBhvr>
                                      <p:to x="100000" y="80000"/>
                                    </p:animScale>
                                    <p:animScale>
                                      <p:cBhvr>
                                        <p:cTn id="25" dur="166" decel="50000">
                                          <p:stCondLst>
                                            <p:cond delay="1338"/>
                                          </p:stCondLst>
                                        </p:cTn>
                                        <p:tgtEl>
                                          <p:spTgt spid="4"/>
                                        </p:tgtEl>
                                      </p:cBhvr>
                                      <p:to x="100000" y="100000"/>
                                    </p:animScale>
                                    <p:animScale>
                                      <p:cBhvr>
                                        <p:cTn id="26" dur="26">
                                          <p:stCondLst>
                                            <p:cond delay="1642"/>
                                          </p:stCondLst>
                                        </p:cTn>
                                        <p:tgtEl>
                                          <p:spTgt spid="4"/>
                                        </p:tgtEl>
                                      </p:cBhvr>
                                      <p:to x="100000" y="90000"/>
                                    </p:animScale>
                                    <p:animScale>
                                      <p:cBhvr>
                                        <p:cTn id="27" dur="166" decel="50000">
                                          <p:stCondLst>
                                            <p:cond delay="1668"/>
                                          </p:stCondLst>
                                        </p:cTn>
                                        <p:tgtEl>
                                          <p:spTgt spid="4"/>
                                        </p:tgtEl>
                                      </p:cBhvr>
                                      <p:to x="100000" y="100000"/>
                                    </p:animScale>
                                    <p:animScale>
                                      <p:cBhvr>
                                        <p:cTn id="28" dur="26">
                                          <p:stCondLst>
                                            <p:cond delay="1808"/>
                                          </p:stCondLst>
                                        </p:cTn>
                                        <p:tgtEl>
                                          <p:spTgt spid="4"/>
                                        </p:tgtEl>
                                      </p:cBhvr>
                                      <p:to x="100000" y="95000"/>
                                    </p:animScale>
                                    <p:animScale>
                                      <p:cBhvr>
                                        <p:cTn id="29" dur="166" decel="50000">
                                          <p:stCondLst>
                                            <p:cond delay="1834"/>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360"/>
                                          </p:val>
                                        </p:tav>
                                        <p:tav tm="100000">
                                          <p:val>
                                            <p:fltVal val="0"/>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37"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outVertical)">
                                      <p:cBhvr>
                                        <p:cTn id="45" dur="500"/>
                                        <p:tgtEl>
                                          <p:spTgt spid="17"/>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left)">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37"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arn(outVertical)">
                                      <p:cBhvr>
                                        <p:cTn id="54" dur="500"/>
                                        <p:tgtEl>
                                          <p:spTgt spid="13"/>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left)">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b="-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7B2138D-41F6-A703-A328-89E05435A40A}"/>
              </a:ext>
            </a:extLst>
          </p:cNvPr>
          <p:cNvSpPr txBox="1"/>
          <p:nvPr/>
        </p:nvSpPr>
        <p:spPr>
          <a:xfrm>
            <a:off x="214120" y="901686"/>
            <a:ext cx="6897187" cy="1015663"/>
          </a:xfrm>
          <a:prstGeom prst="rect">
            <a:avLst/>
          </a:prstGeom>
          <a:noFill/>
        </p:spPr>
        <p:txBody>
          <a:bodyPr wrap="square">
            <a:spAutoFit/>
          </a:bodyPr>
          <a:lstStyle/>
          <a:p>
            <a:r>
              <a:rPr lang="es-ES" sz="2000" dirty="0"/>
              <a:t>Na špičce slouží k tomu, aby se hřebík snadněji zasunul a </a:t>
            </a:r>
            <a:r>
              <a:rPr lang="cs-CZ" sz="2000" dirty="0"/>
              <a:t>mohli jsme jej lépe přidržet</a:t>
            </a:r>
            <a:r>
              <a:rPr lang="es-ES" sz="2000" dirty="0"/>
              <a:t>. Bible musí řídí </a:t>
            </a:r>
            <a:r>
              <a:rPr lang="cs-CZ" sz="2000" dirty="0"/>
              <a:t>n</a:t>
            </a:r>
            <a:r>
              <a:rPr lang="es-ES" sz="2000" dirty="0"/>
              <a:t>áš život na této zemi, </a:t>
            </a:r>
            <a:r>
              <a:rPr lang="cs-CZ" sz="2000" dirty="0"/>
              <a:t>proto ji máme </a:t>
            </a:r>
            <a:r>
              <a:rPr lang="es-ES" sz="2000" dirty="0"/>
              <a:t>stud</a:t>
            </a:r>
            <a:r>
              <a:rPr lang="cs-CZ" sz="2000" dirty="0"/>
              <a:t>ovat a číst</a:t>
            </a:r>
            <a:r>
              <a:rPr lang="es-ES" sz="2000" dirty="0"/>
              <a:t>.</a:t>
            </a:r>
          </a:p>
        </p:txBody>
      </p:sp>
      <p:pic>
        <p:nvPicPr>
          <p:cNvPr id="4" name="Imagen 3">
            <a:extLst>
              <a:ext uri="{FF2B5EF4-FFF2-40B4-BE49-F238E27FC236}">
                <a16:creationId xmlns:a16="http://schemas.microsoft.com/office/drawing/2014/main" id="{EF603ABF-51DC-A853-2024-3C08729E8BE0}"/>
              </a:ext>
            </a:extLst>
          </p:cNvPr>
          <p:cNvPicPr>
            <a:picLocks noChangeAspect="1"/>
          </p:cNvPicPr>
          <p:nvPr/>
        </p:nvPicPr>
        <p:blipFill rotWithShape="1">
          <a:blip r:embed="rId3">
            <a:extLst>
              <a:ext uri="{28A0092B-C50C-407E-A947-70E740481C1C}">
                <a14:useLocalDpi xmlns:a14="http://schemas.microsoft.com/office/drawing/2010/main" val="0"/>
              </a:ext>
            </a:extLst>
          </a:blip>
          <a:srcRect l="7720" t="5949" r="8144" b="3683"/>
          <a:stretch/>
        </p:blipFill>
        <p:spPr>
          <a:xfrm>
            <a:off x="10276155" y="317088"/>
            <a:ext cx="1669843" cy="1793537"/>
          </a:xfrm>
          <a:prstGeom prst="rect">
            <a:avLst/>
          </a:prstGeom>
          <a:ln w="28575" cap="sq">
            <a:solidFill>
              <a:srgbClr val="4F81BB"/>
            </a:solidFill>
            <a:miter lim="800000"/>
          </a:ln>
          <a:effectLst/>
        </p:spPr>
      </p:pic>
      <p:pic>
        <p:nvPicPr>
          <p:cNvPr id="5" name="Imagen 4">
            <a:extLst>
              <a:ext uri="{FF2B5EF4-FFF2-40B4-BE49-F238E27FC236}">
                <a16:creationId xmlns:a16="http://schemas.microsoft.com/office/drawing/2014/main" id="{16B87C6F-0F97-C47B-0F45-8C2B7E2056B0}"/>
              </a:ext>
            </a:extLst>
          </p:cNvPr>
          <p:cNvPicPr>
            <a:picLocks noChangeAspect="1"/>
          </p:cNvPicPr>
          <p:nvPr/>
        </p:nvPicPr>
        <p:blipFill>
          <a:blip r:embed="rId4"/>
          <a:stretch>
            <a:fillRect/>
          </a:stretch>
        </p:blipFill>
        <p:spPr>
          <a:xfrm>
            <a:off x="7336040" y="522514"/>
            <a:ext cx="2823308" cy="1588111"/>
          </a:xfrm>
          <a:prstGeom prst="rect">
            <a:avLst/>
          </a:prstGeom>
          <a:ln w="28575" cap="sq">
            <a:solidFill>
              <a:srgbClr val="4F81BB"/>
            </a:solidFill>
            <a:miter lim="800000"/>
          </a:ln>
          <a:effectLst/>
        </p:spPr>
      </p:pic>
      <p:sp>
        <p:nvSpPr>
          <p:cNvPr id="6" name="CuadroTexto 5">
            <a:extLst>
              <a:ext uri="{FF2B5EF4-FFF2-40B4-BE49-F238E27FC236}">
                <a16:creationId xmlns:a16="http://schemas.microsoft.com/office/drawing/2014/main" id="{77783D46-EDF3-F351-77F1-4E50B63C4D56}"/>
              </a:ext>
            </a:extLst>
          </p:cNvPr>
          <p:cNvSpPr txBox="1"/>
          <p:nvPr/>
        </p:nvSpPr>
        <p:spPr>
          <a:xfrm>
            <a:off x="4244683" y="2226107"/>
            <a:ext cx="6283980" cy="2862322"/>
          </a:xfrm>
          <a:prstGeom prst="rect">
            <a:avLst/>
          </a:prstGeom>
          <a:noFill/>
        </p:spPr>
        <p:txBody>
          <a:bodyPr wrap="square">
            <a:spAutoFit/>
          </a:bodyPr>
          <a:lstStyle/>
          <a:p>
            <a:r>
              <a:rPr lang="es-ES" dirty="0"/>
              <a:t>Neexistuje nic lepšího určeného k posílení intelektu než studium písem. Žádná kniha není tak mocná k povznesení myšlenek, k to</a:t>
            </a:r>
            <a:r>
              <a:rPr lang="cs-CZ" dirty="0"/>
              <a:t>-</a:t>
            </a:r>
            <a:r>
              <a:rPr lang="es-ES" dirty="0"/>
              <a:t>mu, aby dodala sílu schopnostem, jako obrovské a zušlechťující pravdy Bible. Kdyby bylo Boží Slovo řádně studováno, lidé by měli šíři mysli, ušlechtilost charakteru a pevnost záměru, která se </a:t>
            </a:r>
            <a:r>
              <a:rPr lang="cs-CZ" dirty="0"/>
              <a:t>        </a:t>
            </a:r>
            <a:r>
              <a:rPr lang="es-ES" dirty="0"/>
              <a:t>v těchto časech zřídka</a:t>
            </a:r>
            <a:r>
              <a:rPr lang="cs-CZ" dirty="0"/>
              <a:t>kdy</a:t>
            </a:r>
            <a:r>
              <a:rPr lang="es-ES" dirty="0"/>
              <a:t> vidí. Mějte Bibli po ruce, a když máte příležitost, přečtěte si ji; Uchovávejte texty v paměti. Dokonce </a:t>
            </a:r>
            <a:r>
              <a:rPr lang="cs-CZ" dirty="0"/>
              <a:t>      </a:t>
            </a:r>
            <a:r>
              <a:rPr lang="es-ES" dirty="0"/>
              <a:t>i když chodíte po ulicích, můžete si přečíst pasáž a meditovat o ní, dokud není zaznamenána v mysli </a:t>
            </a:r>
            <a:r>
              <a:rPr lang="cs-CZ" dirty="0"/>
              <a:t>                                                   (EGW:</a:t>
            </a:r>
            <a:r>
              <a:rPr lang="es-ES" dirty="0"/>
              <a:t> C</a:t>
            </a:r>
            <a:r>
              <a:rPr lang="cs-CZ" dirty="0" err="1"/>
              <a:t>esta</a:t>
            </a:r>
            <a:r>
              <a:rPr lang="cs-CZ" dirty="0"/>
              <a:t> ke Kristu, strany</a:t>
            </a:r>
            <a:r>
              <a:rPr lang="es-ES" dirty="0"/>
              <a:t> 89-90</a:t>
            </a:r>
            <a:r>
              <a:rPr lang="cs-CZ" dirty="0"/>
              <a:t>).</a:t>
            </a:r>
            <a:r>
              <a:rPr lang="es-ES" dirty="0"/>
              <a:t> </a:t>
            </a:r>
          </a:p>
        </p:txBody>
      </p:sp>
      <p:sp>
        <p:nvSpPr>
          <p:cNvPr id="10" name="CuadroTexto 9">
            <a:extLst>
              <a:ext uri="{FF2B5EF4-FFF2-40B4-BE49-F238E27FC236}">
                <a16:creationId xmlns:a16="http://schemas.microsoft.com/office/drawing/2014/main" id="{12D3DD44-57C8-F6C8-3B3F-3161FA597689}"/>
              </a:ext>
            </a:extLst>
          </p:cNvPr>
          <p:cNvSpPr txBox="1"/>
          <p:nvPr/>
        </p:nvSpPr>
        <p:spPr>
          <a:xfrm>
            <a:off x="269323" y="5063262"/>
            <a:ext cx="11821252" cy="1754326"/>
          </a:xfrm>
          <a:prstGeom prst="rect">
            <a:avLst/>
          </a:prstGeom>
          <a:noFill/>
        </p:spPr>
        <p:txBody>
          <a:bodyPr wrap="square">
            <a:spAutoFit/>
          </a:bodyPr>
          <a:lstStyle/>
          <a:p>
            <a:r>
              <a:rPr lang="es-ES" dirty="0"/>
              <a:t>Kristus řekl: "Zkoum</a:t>
            </a:r>
            <a:r>
              <a:rPr lang="cs-CZ" dirty="0"/>
              <a:t>á</a:t>
            </a:r>
            <a:r>
              <a:rPr lang="es-ES" dirty="0"/>
              <a:t>te Písma</a:t>
            </a:r>
            <a:r>
              <a:rPr lang="cs-CZ" dirty="0"/>
              <a:t> a myslíte si, že </a:t>
            </a:r>
            <a:r>
              <a:rPr lang="es-ES" dirty="0"/>
              <a:t>v nich máte věčný život; a </a:t>
            </a:r>
            <a:r>
              <a:rPr lang="cs-CZ" dirty="0"/>
              <a:t>Písma</a:t>
            </a:r>
            <a:r>
              <a:rPr lang="es-ES" dirty="0"/>
              <a:t> svěd</a:t>
            </a:r>
            <a:r>
              <a:rPr lang="cs-CZ" dirty="0"/>
              <a:t>čí o mně</a:t>
            </a:r>
            <a:r>
              <a:rPr lang="es-ES" dirty="0"/>
              <a:t>" </a:t>
            </a:r>
            <a:r>
              <a:rPr lang="cs-CZ" dirty="0"/>
              <a:t>(</a:t>
            </a:r>
            <a:r>
              <a:rPr lang="es-ES" dirty="0"/>
              <a:t>Jan 5</a:t>
            </a:r>
            <a:r>
              <a:rPr lang="cs-CZ" dirty="0"/>
              <a:t>,</a:t>
            </a:r>
            <a:r>
              <a:rPr lang="es-ES" dirty="0"/>
              <a:t>39</a:t>
            </a:r>
            <a:r>
              <a:rPr lang="cs-CZ" dirty="0"/>
              <a:t>)</a:t>
            </a:r>
            <a:r>
              <a:rPr lang="es-ES" dirty="0"/>
              <a:t>. Bible je neomylným průvodcem. Vyžaduje dokonalou čistotu slov, myšlenek a činů. Pouze ti, kteří mají ctnostný a bezúhonný charakter, budou moci vstoupit do přítomnosti čistého a svatého Boha. Je-li Boží slovo studováno a posloucháno, povede lidi, stejně jako byli Izraelité vedeni ohnivým sloupem v noci a sloupem oblaku ve dne. Bible je Boží vůle vyjádřená člověku. Je to jediné dokonalé měřítko charakteru a poukazuje na povinnost člověka za všech životních okolností </a:t>
            </a:r>
            <a:r>
              <a:rPr lang="cs-CZ" dirty="0"/>
              <a:t>                                                                   (EGW: Poselství mládeži, svazek 1, strany</a:t>
            </a:r>
            <a:r>
              <a:rPr lang="es-ES" dirty="0"/>
              <a:t> 512</a:t>
            </a:r>
            <a:r>
              <a:rPr lang="cs-CZ" dirty="0"/>
              <a:t>-51</a:t>
            </a:r>
            <a:r>
              <a:rPr lang="es-ES" dirty="0"/>
              <a:t>3</a:t>
            </a:r>
            <a:r>
              <a:rPr lang="cs-CZ" dirty="0"/>
              <a:t>)</a:t>
            </a:r>
            <a:r>
              <a:rPr lang="es-ES" dirty="0"/>
              <a:t> </a:t>
            </a:r>
          </a:p>
        </p:txBody>
      </p:sp>
      <p:pic>
        <p:nvPicPr>
          <p:cNvPr id="12" name="Imagen 11" descr="Una persona con una corona de flores&#10;&#10;Descripción generada automáticamente con confianza media">
            <a:extLst>
              <a:ext uri="{FF2B5EF4-FFF2-40B4-BE49-F238E27FC236}">
                <a16:creationId xmlns:a16="http://schemas.microsoft.com/office/drawing/2014/main" id="{A1437111-AC95-12B0-10ED-A4FDC3BFF7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844" y="1922662"/>
            <a:ext cx="3964520" cy="3017990"/>
          </a:xfrm>
          <a:prstGeom prst="rect">
            <a:avLst/>
          </a:prstGeom>
          <a:ln w="38100" cap="sq">
            <a:solidFill>
              <a:srgbClr val="5799AD"/>
            </a:solidFill>
            <a:prstDash val="solid"/>
            <a:miter lim="800000"/>
          </a:ln>
          <a:effectLst>
            <a:outerShdw blurRad="50800" dist="38100" dir="2700000" algn="tl" rotWithShape="0">
              <a:srgbClr val="000000">
                <a:alpha val="43000"/>
              </a:srgbClr>
            </a:outerShdw>
          </a:effectLst>
        </p:spPr>
      </p:pic>
      <p:pic>
        <p:nvPicPr>
          <p:cNvPr id="14" name="Imagen 13" descr="Un par de mujeres con vestidos largos&#10;&#10;Descripción generada automáticamente con confianza baja">
            <a:extLst>
              <a:ext uri="{FF2B5EF4-FFF2-40B4-BE49-F238E27FC236}">
                <a16:creationId xmlns:a16="http://schemas.microsoft.com/office/drawing/2014/main" id="{768E77E4-CF85-FF04-327C-97BBA0B86A05}"/>
              </a:ext>
            </a:extLst>
          </p:cNvPr>
          <p:cNvPicPr>
            <a:picLocks noChangeAspect="1"/>
          </p:cNvPicPr>
          <p:nvPr/>
        </p:nvPicPr>
        <p:blipFill rotWithShape="1">
          <a:blip r:embed="rId6">
            <a:extLst>
              <a:ext uri="{28A0092B-C50C-407E-A947-70E740481C1C}">
                <a14:useLocalDpi xmlns:a14="http://schemas.microsoft.com/office/drawing/2010/main" val="0"/>
              </a:ext>
            </a:extLst>
          </a:blip>
          <a:srcRect r="4662"/>
          <a:stretch/>
        </p:blipFill>
        <p:spPr>
          <a:xfrm>
            <a:off x="10463729" y="2631440"/>
            <a:ext cx="1530657" cy="2141339"/>
          </a:xfrm>
          <a:prstGeom prst="rect">
            <a:avLst/>
          </a:prstGeom>
          <a:ln w="38100" cap="sq">
            <a:solidFill>
              <a:srgbClr val="5799AD"/>
            </a:solidFill>
            <a:prstDash val="solid"/>
            <a:miter lim="800000"/>
          </a:ln>
          <a:effectLst>
            <a:outerShdw blurRad="50800" dist="38100" dir="2700000" algn="tl" rotWithShape="0">
              <a:srgbClr val="000000">
                <a:alpha val="43000"/>
              </a:srgbClr>
            </a:outerShdw>
          </a:effectLst>
        </p:spPr>
      </p:pic>
      <p:grpSp>
        <p:nvGrpSpPr>
          <p:cNvPr id="7" name="Grupo 6">
            <a:extLst>
              <a:ext uri="{FF2B5EF4-FFF2-40B4-BE49-F238E27FC236}">
                <a16:creationId xmlns:a16="http://schemas.microsoft.com/office/drawing/2014/main" id="{6374F80F-5A8B-C800-BBA2-F6C0522571A0}"/>
              </a:ext>
            </a:extLst>
          </p:cNvPr>
          <p:cNvGrpSpPr/>
          <p:nvPr/>
        </p:nvGrpSpPr>
        <p:grpSpPr>
          <a:xfrm>
            <a:off x="2680120" y="189269"/>
            <a:ext cx="4489590" cy="958816"/>
            <a:chOff x="2311803" y="60962"/>
            <a:chExt cx="4489590" cy="958816"/>
          </a:xfrm>
        </p:grpSpPr>
        <p:pic>
          <p:nvPicPr>
            <p:cNvPr id="11" name="Imagen 10">
              <a:extLst>
                <a:ext uri="{FF2B5EF4-FFF2-40B4-BE49-F238E27FC236}">
                  <a16:creationId xmlns:a16="http://schemas.microsoft.com/office/drawing/2014/main" id="{D8582151-8DBD-6FA7-EB68-3443FEE19A9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311803" y="60962"/>
              <a:ext cx="4489590" cy="732304"/>
            </a:xfrm>
            <a:prstGeom prst="rect">
              <a:avLst/>
            </a:prstGeom>
          </p:spPr>
        </p:pic>
        <p:sp>
          <p:nvSpPr>
            <p:cNvPr id="13" name="CuadroTexto 12">
              <a:extLst>
                <a:ext uri="{FF2B5EF4-FFF2-40B4-BE49-F238E27FC236}">
                  <a16:creationId xmlns:a16="http://schemas.microsoft.com/office/drawing/2014/main" id="{F0D132E3-7EEC-C23D-25A9-AD7C9764F3A7}"/>
                </a:ext>
              </a:extLst>
            </p:cNvPr>
            <p:cNvSpPr txBox="1"/>
            <p:nvPr/>
          </p:nvSpPr>
          <p:spPr>
            <a:xfrm>
              <a:off x="2388164" y="188781"/>
              <a:ext cx="4336869" cy="830997"/>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HŘEBÍK MUSÍ MÍT ŠPIČKU
</a:t>
              </a:r>
            </a:p>
          </p:txBody>
        </p:sp>
      </p:grpSp>
      <p:grpSp>
        <p:nvGrpSpPr>
          <p:cNvPr id="15" name="Grupo 14">
            <a:extLst>
              <a:ext uri="{FF2B5EF4-FFF2-40B4-BE49-F238E27FC236}">
                <a16:creationId xmlns:a16="http://schemas.microsoft.com/office/drawing/2014/main" id="{D7E56D4D-1C7B-47B0-B797-451D76A137FD}"/>
              </a:ext>
            </a:extLst>
          </p:cNvPr>
          <p:cNvGrpSpPr/>
          <p:nvPr/>
        </p:nvGrpSpPr>
        <p:grpSpPr>
          <a:xfrm>
            <a:off x="356513" y="161802"/>
            <a:ext cx="2516775" cy="779002"/>
            <a:chOff x="356513" y="161802"/>
            <a:chExt cx="2516775" cy="779002"/>
          </a:xfrm>
        </p:grpSpPr>
        <p:pic>
          <p:nvPicPr>
            <p:cNvPr id="8" name="Imagen 7">
              <a:extLst>
                <a:ext uri="{FF2B5EF4-FFF2-40B4-BE49-F238E27FC236}">
                  <a16:creationId xmlns:a16="http://schemas.microsoft.com/office/drawing/2014/main" id="{3EFD01D8-8817-3BF8-C10A-9FC3CD43748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56513" y="161802"/>
              <a:ext cx="2516775" cy="779002"/>
            </a:xfrm>
            <a:prstGeom prst="rect">
              <a:avLst/>
            </a:prstGeom>
          </p:spPr>
        </p:pic>
        <p:sp>
          <p:nvSpPr>
            <p:cNvPr id="9" name="CuadroTexto 8">
              <a:extLst>
                <a:ext uri="{FF2B5EF4-FFF2-40B4-BE49-F238E27FC236}">
                  <a16:creationId xmlns:a16="http://schemas.microsoft.com/office/drawing/2014/main" id="{68E0EF68-42F2-2EA3-24C3-9562D179E813}"/>
                </a:ext>
              </a:extLst>
            </p:cNvPr>
            <p:cNvSpPr txBox="1"/>
            <p:nvPr/>
          </p:nvSpPr>
          <p:spPr>
            <a:xfrm>
              <a:off x="602901" y="324588"/>
              <a:ext cx="2153580" cy="523220"/>
            </a:xfrm>
            <a:prstGeom prst="rect">
              <a:avLst/>
            </a:prstGeom>
            <a:noFill/>
          </p:spPr>
          <p:txBody>
            <a:bodyPr wrap="square">
              <a:spAutoFit/>
            </a:bodyPr>
            <a:lstStyle/>
            <a:p>
              <a:r>
                <a:rPr lang="es-ES" sz="2800" b="1" dirty="0" err="1">
                  <a:solidFill>
                    <a:srgbClr val="5485C1"/>
                  </a:solidFill>
                </a:rPr>
                <a:t>Čtvrtá</a:t>
              </a:r>
              <a:r>
                <a:rPr lang="es-ES" sz="2800" b="1" dirty="0">
                  <a:solidFill>
                    <a:srgbClr val="5485C1"/>
                  </a:solidFill>
                </a:rPr>
                <a:t> </a:t>
              </a:r>
              <a:r>
                <a:rPr lang="es-ES" sz="2800" b="1" dirty="0" err="1">
                  <a:solidFill>
                    <a:srgbClr val="5485C1"/>
                  </a:solidFill>
                </a:rPr>
                <a:t>lekce</a:t>
              </a:r>
              <a:endParaRPr lang="es-ES" sz="2800" b="1" dirty="0">
                <a:solidFill>
                  <a:srgbClr val="5485C1"/>
                </a:solidFill>
              </a:endParaRPr>
            </a:p>
          </p:txBody>
        </p:sp>
      </p:grpSp>
    </p:spTree>
    <p:extLst>
      <p:ext uri="{BB962C8B-B14F-4D97-AF65-F5344CB8AC3E}">
        <p14:creationId xmlns:p14="http://schemas.microsoft.com/office/powerpoint/2010/main" val="2647619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6"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80">
                                          <p:stCondLst>
                                            <p:cond delay="0"/>
                                          </p:stCondLst>
                                        </p:cTn>
                                        <p:tgtEl>
                                          <p:spTgt spid="5"/>
                                        </p:tgtEl>
                                      </p:cBhvr>
                                    </p:animEffect>
                                    <p:anim calcmode="lin" valueType="num">
                                      <p:cBhvr>
                                        <p:cTn id="1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 dur="26">
                                          <p:stCondLst>
                                            <p:cond delay="650"/>
                                          </p:stCondLst>
                                        </p:cTn>
                                        <p:tgtEl>
                                          <p:spTgt spid="5"/>
                                        </p:tgtEl>
                                      </p:cBhvr>
                                      <p:to x="100000" y="60000"/>
                                    </p:animScale>
                                    <p:animScale>
                                      <p:cBhvr>
                                        <p:cTn id="23" dur="166" decel="50000">
                                          <p:stCondLst>
                                            <p:cond delay="67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childTnLst>
                                </p:cTn>
                              </p:par>
                              <p:par>
                                <p:cTn id="30" presetID="26"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80">
                                          <p:stCondLst>
                                            <p:cond delay="0"/>
                                          </p:stCondLst>
                                        </p:cTn>
                                        <p:tgtEl>
                                          <p:spTgt spid="4"/>
                                        </p:tgtEl>
                                      </p:cBhvr>
                                    </p:animEffect>
                                    <p:anim calcmode="lin" valueType="num">
                                      <p:cBhvr>
                                        <p:cTn id="3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8" dur="26">
                                          <p:stCondLst>
                                            <p:cond delay="650"/>
                                          </p:stCondLst>
                                        </p:cTn>
                                        <p:tgtEl>
                                          <p:spTgt spid="4"/>
                                        </p:tgtEl>
                                      </p:cBhvr>
                                      <p:to x="100000" y="60000"/>
                                    </p:animScale>
                                    <p:animScale>
                                      <p:cBhvr>
                                        <p:cTn id="39" dur="166" decel="50000">
                                          <p:stCondLst>
                                            <p:cond delay="676"/>
                                          </p:stCondLst>
                                        </p:cTn>
                                        <p:tgtEl>
                                          <p:spTgt spid="4"/>
                                        </p:tgtEl>
                                      </p:cBhvr>
                                      <p:to x="100000" y="100000"/>
                                    </p:animScale>
                                    <p:animScale>
                                      <p:cBhvr>
                                        <p:cTn id="40" dur="26">
                                          <p:stCondLst>
                                            <p:cond delay="1312"/>
                                          </p:stCondLst>
                                        </p:cTn>
                                        <p:tgtEl>
                                          <p:spTgt spid="4"/>
                                        </p:tgtEl>
                                      </p:cBhvr>
                                      <p:to x="100000" y="80000"/>
                                    </p:animScale>
                                    <p:animScale>
                                      <p:cBhvr>
                                        <p:cTn id="41" dur="166" decel="50000">
                                          <p:stCondLst>
                                            <p:cond delay="1338"/>
                                          </p:stCondLst>
                                        </p:cTn>
                                        <p:tgtEl>
                                          <p:spTgt spid="4"/>
                                        </p:tgtEl>
                                      </p:cBhvr>
                                      <p:to x="100000" y="100000"/>
                                    </p:animScale>
                                    <p:animScale>
                                      <p:cBhvr>
                                        <p:cTn id="42" dur="26">
                                          <p:stCondLst>
                                            <p:cond delay="1642"/>
                                          </p:stCondLst>
                                        </p:cTn>
                                        <p:tgtEl>
                                          <p:spTgt spid="4"/>
                                        </p:tgtEl>
                                      </p:cBhvr>
                                      <p:to x="100000" y="90000"/>
                                    </p:animScale>
                                    <p:animScale>
                                      <p:cBhvr>
                                        <p:cTn id="43" dur="166" decel="50000">
                                          <p:stCondLst>
                                            <p:cond delay="1668"/>
                                          </p:stCondLst>
                                        </p:cTn>
                                        <p:tgtEl>
                                          <p:spTgt spid="4"/>
                                        </p:tgtEl>
                                      </p:cBhvr>
                                      <p:to x="100000" y="100000"/>
                                    </p:animScale>
                                    <p:animScale>
                                      <p:cBhvr>
                                        <p:cTn id="44" dur="26">
                                          <p:stCondLst>
                                            <p:cond delay="1808"/>
                                          </p:stCondLst>
                                        </p:cTn>
                                        <p:tgtEl>
                                          <p:spTgt spid="4"/>
                                        </p:tgtEl>
                                      </p:cBhvr>
                                      <p:to x="100000" y="95000"/>
                                    </p:animScale>
                                    <p:animScale>
                                      <p:cBhvr>
                                        <p:cTn id="45" dur="166" decel="50000">
                                          <p:stCondLst>
                                            <p:cond delay="1834"/>
                                          </p:stCondLst>
                                        </p:cTn>
                                        <p:tgtEl>
                                          <p:spTgt spid="4"/>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left)">
                                      <p:cBhvr>
                                        <p:cTn id="50" dur="500"/>
                                        <p:tgtEl>
                                          <p:spTgt spid="3"/>
                                        </p:tgtEl>
                                      </p:cBhvr>
                                    </p:animEffect>
                                  </p:childTnLst>
                                </p:cTn>
                              </p:par>
                              <p:par>
                                <p:cTn id="51" presetID="49" presetClass="entr" presetSubtype="0" decel="10000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p:cTn id="53" dur="500" fill="hold"/>
                                        <p:tgtEl>
                                          <p:spTgt spid="5"/>
                                        </p:tgtEl>
                                        <p:attrNameLst>
                                          <p:attrName>ppt_w</p:attrName>
                                        </p:attrNameLst>
                                      </p:cBhvr>
                                      <p:tavLst>
                                        <p:tav tm="0">
                                          <p:val>
                                            <p:fltVal val="0"/>
                                          </p:val>
                                        </p:tav>
                                        <p:tav tm="100000">
                                          <p:val>
                                            <p:strVal val="#ppt_w"/>
                                          </p:val>
                                        </p:tav>
                                      </p:tavLst>
                                    </p:anim>
                                    <p:anim calcmode="lin" valueType="num">
                                      <p:cBhvr>
                                        <p:cTn id="54" dur="500" fill="hold"/>
                                        <p:tgtEl>
                                          <p:spTgt spid="5"/>
                                        </p:tgtEl>
                                        <p:attrNameLst>
                                          <p:attrName>ppt_h</p:attrName>
                                        </p:attrNameLst>
                                      </p:cBhvr>
                                      <p:tavLst>
                                        <p:tav tm="0">
                                          <p:val>
                                            <p:fltVal val="0"/>
                                          </p:val>
                                        </p:tav>
                                        <p:tav tm="100000">
                                          <p:val>
                                            <p:strVal val="#ppt_h"/>
                                          </p:val>
                                        </p:tav>
                                      </p:tavLst>
                                    </p:anim>
                                    <p:anim calcmode="lin" valueType="num">
                                      <p:cBhvr>
                                        <p:cTn id="55" dur="500" fill="hold"/>
                                        <p:tgtEl>
                                          <p:spTgt spid="5"/>
                                        </p:tgtEl>
                                        <p:attrNameLst>
                                          <p:attrName>style.rotation</p:attrName>
                                        </p:attrNameLst>
                                      </p:cBhvr>
                                      <p:tavLst>
                                        <p:tav tm="0">
                                          <p:val>
                                            <p:fltVal val="360"/>
                                          </p:val>
                                        </p:tav>
                                        <p:tav tm="100000">
                                          <p:val>
                                            <p:fltVal val="0"/>
                                          </p:val>
                                        </p:tav>
                                      </p:tavLst>
                                    </p:anim>
                                    <p:animEffect transition="in" filter="fade">
                                      <p:cBhvr>
                                        <p:cTn id="56" dur="500"/>
                                        <p:tgtEl>
                                          <p:spTgt spid="5"/>
                                        </p:tgtEl>
                                      </p:cBhvr>
                                    </p:animEffect>
                                  </p:childTnLst>
                                </p:cTn>
                              </p:par>
                              <p:par>
                                <p:cTn id="57" presetID="49" presetClass="entr" presetSubtype="0" decel="10000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p:cTn id="59" dur="500" fill="hold"/>
                                        <p:tgtEl>
                                          <p:spTgt spid="4"/>
                                        </p:tgtEl>
                                        <p:attrNameLst>
                                          <p:attrName>ppt_w</p:attrName>
                                        </p:attrNameLst>
                                      </p:cBhvr>
                                      <p:tavLst>
                                        <p:tav tm="0">
                                          <p:val>
                                            <p:fltVal val="0"/>
                                          </p:val>
                                        </p:tav>
                                        <p:tav tm="100000">
                                          <p:val>
                                            <p:strVal val="#ppt_w"/>
                                          </p:val>
                                        </p:tav>
                                      </p:tavLst>
                                    </p:anim>
                                    <p:anim calcmode="lin" valueType="num">
                                      <p:cBhvr>
                                        <p:cTn id="60" dur="500" fill="hold"/>
                                        <p:tgtEl>
                                          <p:spTgt spid="4"/>
                                        </p:tgtEl>
                                        <p:attrNameLst>
                                          <p:attrName>ppt_h</p:attrName>
                                        </p:attrNameLst>
                                      </p:cBhvr>
                                      <p:tavLst>
                                        <p:tav tm="0">
                                          <p:val>
                                            <p:fltVal val="0"/>
                                          </p:val>
                                        </p:tav>
                                        <p:tav tm="100000">
                                          <p:val>
                                            <p:strVal val="#ppt_h"/>
                                          </p:val>
                                        </p:tav>
                                      </p:tavLst>
                                    </p:anim>
                                    <p:anim calcmode="lin" valueType="num">
                                      <p:cBhvr>
                                        <p:cTn id="61" dur="500" fill="hold"/>
                                        <p:tgtEl>
                                          <p:spTgt spid="4"/>
                                        </p:tgtEl>
                                        <p:attrNameLst>
                                          <p:attrName>style.rotation</p:attrName>
                                        </p:attrNameLst>
                                      </p:cBhvr>
                                      <p:tavLst>
                                        <p:tav tm="0">
                                          <p:val>
                                            <p:fltVal val="360"/>
                                          </p:val>
                                        </p:tav>
                                        <p:tav tm="100000">
                                          <p:val>
                                            <p:fltVal val="0"/>
                                          </p:val>
                                        </p:tav>
                                      </p:tavLst>
                                    </p:anim>
                                    <p:animEffect transition="in" filter="fade">
                                      <p:cBhvr>
                                        <p:cTn id="62" dur="500"/>
                                        <p:tgtEl>
                                          <p:spTgt spid="4"/>
                                        </p:tgtEl>
                                      </p:cBhvr>
                                    </p:animEffect>
                                  </p:childTnLst>
                                </p:cTn>
                              </p:par>
                            </p:childTnLst>
                          </p:cTn>
                        </p:par>
                      </p:childTnLst>
                    </p:cTn>
                  </p:par>
                  <p:par>
                    <p:cTn id="63" fill="hold">
                      <p:stCondLst>
                        <p:cond delay="indefinite"/>
                      </p:stCondLst>
                      <p:childTnLst>
                        <p:par>
                          <p:cTn id="64" fill="hold">
                            <p:stCondLst>
                              <p:cond delay="0"/>
                            </p:stCondLst>
                            <p:childTnLst>
                              <p:par>
                                <p:cTn id="65" presetID="37" presetClass="entr" presetSubtype="0"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1000"/>
                                        <p:tgtEl>
                                          <p:spTgt spid="12"/>
                                        </p:tgtEl>
                                      </p:cBhvr>
                                    </p:animEffect>
                                    <p:anim calcmode="lin" valueType="num">
                                      <p:cBhvr>
                                        <p:cTn id="68" dur="1000" fill="hold"/>
                                        <p:tgtEl>
                                          <p:spTgt spid="12"/>
                                        </p:tgtEl>
                                        <p:attrNameLst>
                                          <p:attrName>ppt_x</p:attrName>
                                        </p:attrNameLst>
                                      </p:cBhvr>
                                      <p:tavLst>
                                        <p:tav tm="0">
                                          <p:val>
                                            <p:strVal val="#ppt_x"/>
                                          </p:val>
                                        </p:tav>
                                        <p:tav tm="100000">
                                          <p:val>
                                            <p:strVal val="#ppt_x"/>
                                          </p:val>
                                        </p:tav>
                                      </p:tavLst>
                                    </p:anim>
                                    <p:anim calcmode="lin" valueType="num">
                                      <p:cBhvr>
                                        <p:cTn id="69" dur="900" decel="100000" fill="hold"/>
                                        <p:tgtEl>
                                          <p:spTgt spid="12"/>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71" fill="hold">
                            <p:stCondLst>
                              <p:cond delay="1000"/>
                            </p:stCondLst>
                            <p:childTnLst>
                              <p:par>
                                <p:cTn id="72" presetID="22" presetClass="entr" presetSubtype="8" fill="hold" grpId="0" nodeType="after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wipe(left)">
                                      <p:cBhvr>
                                        <p:cTn id="74" dur="500"/>
                                        <p:tgtEl>
                                          <p:spTgt spid="6"/>
                                        </p:tgtEl>
                                      </p:cBhvr>
                                    </p:animEffect>
                                  </p:childTnLst>
                                </p:cTn>
                              </p:par>
                            </p:childTnLst>
                          </p:cTn>
                        </p:par>
                      </p:childTnLst>
                    </p:cTn>
                  </p:par>
                  <p:par>
                    <p:cTn id="75" fill="hold">
                      <p:stCondLst>
                        <p:cond delay="indefinite"/>
                      </p:stCondLst>
                      <p:childTnLst>
                        <p:par>
                          <p:cTn id="76" fill="hold">
                            <p:stCondLst>
                              <p:cond delay="0"/>
                            </p:stCondLst>
                            <p:childTnLst>
                              <p:par>
                                <p:cTn id="77" presetID="37" presetClass="entr" presetSubtype="0"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1000"/>
                                        <p:tgtEl>
                                          <p:spTgt spid="14"/>
                                        </p:tgtEl>
                                      </p:cBhvr>
                                    </p:animEffect>
                                    <p:anim calcmode="lin" valueType="num">
                                      <p:cBhvr>
                                        <p:cTn id="80" dur="1000" fill="hold"/>
                                        <p:tgtEl>
                                          <p:spTgt spid="14"/>
                                        </p:tgtEl>
                                        <p:attrNameLst>
                                          <p:attrName>ppt_x</p:attrName>
                                        </p:attrNameLst>
                                      </p:cBhvr>
                                      <p:tavLst>
                                        <p:tav tm="0">
                                          <p:val>
                                            <p:strVal val="#ppt_x"/>
                                          </p:val>
                                        </p:tav>
                                        <p:tav tm="100000">
                                          <p:val>
                                            <p:strVal val="#ppt_x"/>
                                          </p:val>
                                        </p:tav>
                                      </p:tavLst>
                                    </p:anim>
                                    <p:anim calcmode="lin" valueType="num">
                                      <p:cBhvr>
                                        <p:cTn id="81" dur="900" decel="100000" fill="hold"/>
                                        <p:tgtEl>
                                          <p:spTgt spid="14"/>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83" fill="hold">
                            <p:stCondLst>
                              <p:cond delay="1000"/>
                            </p:stCondLst>
                            <p:childTnLst>
                              <p:par>
                                <p:cTn id="84" presetID="22" presetClass="entr" presetSubtype="8" fill="hold" grpId="0" nodeType="after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wipe(left)">
                                      <p:cBhvr>
                                        <p:cTn id="8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04028E6-9828-B8B0-78B2-2B656A78AA39}"/>
              </a:ext>
            </a:extLst>
          </p:cNvPr>
          <p:cNvSpPr txBox="1"/>
          <p:nvPr/>
        </p:nvSpPr>
        <p:spPr>
          <a:xfrm>
            <a:off x="313374" y="890089"/>
            <a:ext cx="7861584" cy="1200329"/>
          </a:xfrm>
          <a:prstGeom prst="rect">
            <a:avLst/>
          </a:prstGeom>
          <a:noFill/>
        </p:spPr>
        <p:txBody>
          <a:bodyPr wrap="square">
            <a:spAutoFit/>
          </a:bodyPr>
          <a:lstStyle/>
          <a:p>
            <a:r>
              <a:rPr lang="es-ES" dirty="0"/>
              <a:t>Hřebík by se neměl </a:t>
            </a:r>
            <a:r>
              <a:rPr lang="cs-CZ" dirty="0"/>
              <a:t>ohnout</a:t>
            </a:r>
            <a:r>
              <a:rPr lang="es-ES" dirty="0"/>
              <a:t>. Pokud </a:t>
            </a:r>
            <a:r>
              <a:rPr lang="cs-CZ" dirty="0"/>
              <a:t>s</a:t>
            </a:r>
            <a:r>
              <a:rPr lang="es-ES" dirty="0"/>
              <a:t>e o</a:t>
            </a:r>
            <a:r>
              <a:rPr lang="cs-CZ" dirty="0"/>
              <a:t>hne</a:t>
            </a:r>
            <a:r>
              <a:rPr lang="es-ES" dirty="0"/>
              <a:t>,již neplní své poslání. </a:t>
            </a:r>
            <a:r>
              <a:rPr lang="cs-CZ" dirty="0"/>
              <a:t>Ohnutí jste </a:t>
            </a:r>
            <a:r>
              <a:rPr lang="cs-CZ" dirty="0" err="1"/>
              <a:t>teh-dy</a:t>
            </a:r>
            <a:r>
              <a:rPr lang="cs-CZ" dirty="0"/>
              <a:t>,</a:t>
            </a:r>
            <a:r>
              <a:rPr lang="es-ES" dirty="0"/>
              <a:t> když jste rozděleni, chcete sloužit Bohu </a:t>
            </a:r>
            <a:r>
              <a:rPr lang="cs-CZ" dirty="0"/>
              <a:t>i</a:t>
            </a:r>
            <a:r>
              <a:rPr lang="es-ES" dirty="0"/>
              <a:t> světu, nebo když si chcete zasloužit spasení pro sebe.
</a:t>
            </a:r>
          </a:p>
        </p:txBody>
      </p:sp>
      <p:sp>
        <p:nvSpPr>
          <p:cNvPr id="6" name="CuadroTexto 5">
            <a:extLst>
              <a:ext uri="{FF2B5EF4-FFF2-40B4-BE49-F238E27FC236}">
                <a16:creationId xmlns:a16="http://schemas.microsoft.com/office/drawing/2014/main" id="{B254178E-0A6D-DDDB-441F-FDC21FA4D8B7}"/>
              </a:ext>
            </a:extLst>
          </p:cNvPr>
          <p:cNvSpPr txBox="1"/>
          <p:nvPr/>
        </p:nvSpPr>
        <p:spPr>
          <a:xfrm>
            <a:off x="309316" y="1665985"/>
            <a:ext cx="11773934" cy="1754326"/>
          </a:xfrm>
          <a:prstGeom prst="rect">
            <a:avLst/>
          </a:prstGeom>
          <a:noFill/>
        </p:spPr>
        <p:txBody>
          <a:bodyPr wrap="square">
            <a:spAutoFit/>
          </a:bodyPr>
          <a:lstStyle/>
          <a:p>
            <a:r>
              <a:rPr lang="es-ES" dirty="0"/>
              <a:t>Když se zasvětíme Bohu, musíme nutně opustit vše, co by nás od Něho oddělovalo. Proto Spasitel říká: „</a:t>
            </a:r>
            <a:r>
              <a:rPr lang="cs-CZ" dirty="0"/>
              <a:t>Tak ani žádný z vás, kdo se nerozloučí se vším, co má, nemůže být mým učedníkem</a:t>
            </a:r>
            <a:r>
              <a:rPr lang="es-ES" dirty="0"/>
              <a:t>" Lukáš 14</a:t>
            </a:r>
            <a:r>
              <a:rPr lang="cs-CZ" dirty="0"/>
              <a:t>,</a:t>
            </a:r>
            <a:r>
              <a:rPr lang="es-ES" dirty="0"/>
              <a:t>33. Musíme se zříci všeho, co odvádí naše srdce od Boha. Bohatství je modlou mnohých. Láska k penězům a touha hromadit bohatství tvoří zlatý řetěz, který je drží podřízené Satanovi. Jiní zbožňují pověst a pocty světa. Život v sobeckém pohodlí, bez odpovědnosti, je modlou druhých. Ale tato pouta otroctví musí být zpřetrhána. Nemůžeme zasvětit jednu část svého srdce Pánu a druhou světu. Nejsme děti Boží, pokud nejsme zcela dětmi </a:t>
            </a:r>
            <a:r>
              <a:rPr lang="cs-CZ" dirty="0"/>
              <a:t>(EGW: </a:t>
            </a:r>
            <a:r>
              <a:rPr lang="es-ES" dirty="0"/>
              <a:t>C</a:t>
            </a:r>
            <a:r>
              <a:rPr lang="cs-CZ" dirty="0" err="1"/>
              <a:t>esta</a:t>
            </a:r>
            <a:r>
              <a:rPr lang="cs-CZ" dirty="0"/>
              <a:t> ke Kristu, strana</a:t>
            </a:r>
            <a:r>
              <a:rPr lang="es-ES" dirty="0"/>
              <a:t> 44</a:t>
            </a:r>
            <a:r>
              <a:rPr lang="cs-CZ" dirty="0"/>
              <a:t>).</a:t>
            </a:r>
            <a:endParaRPr lang="es-ES" dirty="0"/>
          </a:p>
        </p:txBody>
      </p:sp>
      <p:sp>
        <p:nvSpPr>
          <p:cNvPr id="8" name="CuadroTexto 7">
            <a:extLst>
              <a:ext uri="{FF2B5EF4-FFF2-40B4-BE49-F238E27FC236}">
                <a16:creationId xmlns:a16="http://schemas.microsoft.com/office/drawing/2014/main" id="{CE556969-10E6-152C-660B-45F53D63C15F}"/>
              </a:ext>
            </a:extLst>
          </p:cNvPr>
          <p:cNvSpPr txBox="1"/>
          <p:nvPr/>
        </p:nvSpPr>
        <p:spPr>
          <a:xfrm>
            <a:off x="309315" y="3446806"/>
            <a:ext cx="5551554" cy="3139321"/>
          </a:xfrm>
          <a:prstGeom prst="rect">
            <a:avLst/>
          </a:prstGeom>
          <a:noFill/>
        </p:spPr>
        <p:txBody>
          <a:bodyPr wrap="square">
            <a:spAutoFit/>
          </a:bodyPr>
          <a:lstStyle/>
          <a:p>
            <a:r>
              <a:rPr lang="es-ES" dirty="0"/>
              <a:t>Jsou tací, kteří vyznávají, že slouží Bohu, zatímco spoléhají na své vlastní úsilí být poslušni Jeho zákona, rozvíjet spra</a:t>
            </a:r>
            <a:r>
              <a:rPr lang="cs-CZ" dirty="0"/>
              <a:t>-</a:t>
            </a:r>
            <a:r>
              <a:rPr lang="es-ES" dirty="0"/>
              <a:t>vedlivý charakter a zajistit spasení. Jejich srdce nejsou po</a:t>
            </a:r>
            <a:r>
              <a:rPr lang="cs-CZ" dirty="0"/>
              <a:t>-</a:t>
            </a:r>
            <a:r>
              <a:rPr lang="es-ES" dirty="0"/>
              <a:t>hnuta nějakým hlubokým pocitem Kristovy lásky, ale snaží se plnit povinnosti křesťanského života jako něco, co </a:t>
            </a:r>
            <a:r>
              <a:rPr lang="cs-CZ" dirty="0"/>
              <a:t>     </a:t>
            </a:r>
            <a:r>
              <a:rPr lang="es-ES" dirty="0"/>
              <a:t>od nich Bůh vyžaduje, aby si zasloužili nebe. Takové nábo</a:t>
            </a:r>
            <a:r>
              <a:rPr lang="cs-CZ" dirty="0"/>
              <a:t>-</a:t>
            </a:r>
            <a:r>
              <a:rPr lang="es-ES" dirty="0"/>
              <a:t>ženství nemá žádnou hodnotu. Když Kristus přebývá </a:t>
            </a:r>
            <a:r>
              <a:rPr lang="cs-CZ" dirty="0"/>
              <a:t>        </a:t>
            </a:r>
            <a:r>
              <a:rPr lang="es-ES" dirty="0"/>
              <a:t>v </a:t>
            </a:r>
            <a:r>
              <a:rPr lang="cs-CZ" dirty="0" err="1"/>
              <a:t>sr</a:t>
            </a:r>
            <a:r>
              <a:rPr lang="es-ES" dirty="0"/>
              <a:t>dci, duše přetéká jeho láskou a radostí z jeho spole</a:t>
            </a:r>
            <a:r>
              <a:rPr lang="cs-CZ" dirty="0"/>
              <a:t>-</a:t>
            </a:r>
            <a:r>
              <a:rPr lang="es-ES" dirty="0"/>
              <a:t>čenství natolik, že k němu lpí; a při rozjímání o něm za</a:t>
            </a:r>
            <a:r>
              <a:rPr lang="cs-CZ" dirty="0"/>
              <a:t>-</a:t>
            </a:r>
            <a:r>
              <a:rPr lang="es-ES" dirty="0"/>
              <a:t>pomín</a:t>
            </a:r>
            <a:r>
              <a:rPr lang="cs-CZ" dirty="0"/>
              <a:t>á n</a:t>
            </a:r>
            <a:r>
              <a:rPr lang="es-ES" dirty="0"/>
              <a:t>a sebe. Láska ke Kristu je motivem jejich činů </a:t>
            </a:r>
            <a:r>
              <a:rPr lang="cs-CZ" dirty="0"/>
              <a:t>            (</a:t>
            </a:r>
            <a:r>
              <a:rPr lang="es-ES" dirty="0"/>
              <a:t>C</a:t>
            </a:r>
            <a:r>
              <a:rPr lang="cs-CZ" dirty="0" err="1"/>
              <a:t>esta</a:t>
            </a:r>
            <a:r>
              <a:rPr lang="cs-CZ" dirty="0"/>
              <a:t> ke Kristu, strana</a:t>
            </a:r>
            <a:r>
              <a:rPr lang="es-ES" dirty="0"/>
              <a:t> 44</a:t>
            </a:r>
            <a:r>
              <a:rPr lang="cs-CZ" dirty="0"/>
              <a:t>).</a:t>
            </a:r>
            <a:endParaRPr lang="es-ES" dirty="0"/>
          </a:p>
        </p:txBody>
      </p:sp>
      <p:pic>
        <p:nvPicPr>
          <p:cNvPr id="10" name="Imagen 9" descr="Hombre sentado en el pasto&#10;&#10;Descripción generada automáticamente">
            <a:extLst>
              <a:ext uri="{FF2B5EF4-FFF2-40B4-BE49-F238E27FC236}">
                <a16:creationId xmlns:a16="http://schemas.microsoft.com/office/drawing/2014/main" id="{2FA9833C-56FA-9438-A381-8E2900B54A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2185" y="3516247"/>
            <a:ext cx="1803219" cy="2967207"/>
          </a:xfrm>
          <a:prstGeom prst="rect">
            <a:avLst/>
          </a:prstGeom>
          <a:ln w="38100" cap="sq">
            <a:solidFill>
              <a:srgbClr val="554CB8"/>
            </a:solidFill>
            <a:prstDash val="solid"/>
            <a:miter lim="800000"/>
          </a:ln>
          <a:effectLst>
            <a:outerShdw blurRad="50800" dist="38100" dir="2700000" algn="tl" rotWithShape="0">
              <a:srgbClr val="000000">
                <a:alpha val="43000"/>
              </a:srgbClr>
            </a:outerShdw>
          </a:effectLst>
        </p:spPr>
      </p:pic>
      <p:pic>
        <p:nvPicPr>
          <p:cNvPr id="11" name="Imagen 10">
            <a:extLst>
              <a:ext uri="{FF2B5EF4-FFF2-40B4-BE49-F238E27FC236}">
                <a16:creationId xmlns:a16="http://schemas.microsoft.com/office/drawing/2014/main" id="{18B4196B-A600-A359-0F9C-211C57D4ADAC}"/>
              </a:ext>
            </a:extLst>
          </p:cNvPr>
          <p:cNvPicPr>
            <a:picLocks noChangeAspect="1"/>
          </p:cNvPicPr>
          <p:nvPr/>
        </p:nvPicPr>
        <p:blipFill rotWithShape="1">
          <a:blip r:embed="rId4"/>
          <a:srcRect l="7218" r="8341"/>
          <a:stretch/>
        </p:blipFill>
        <p:spPr>
          <a:xfrm>
            <a:off x="8046720" y="3516247"/>
            <a:ext cx="3881765" cy="3000440"/>
          </a:xfrm>
          <a:prstGeom prst="rect">
            <a:avLst/>
          </a:prstGeom>
          <a:ln w="38100" cap="sq">
            <a:solidFill>
              <a:srgbClr val="554CB8"/>
            </a:solidFill>
            <a:prstDash val="solid"/>
            <a:miter lim="800000"/>
          </a:ln>
          <a:effectLst>
            <a:outerShdw blurRad="50800" dist="38100" dir="2700000" algn="tl" rotWithShape="0">
              <a:srgbClr val="000000">
                <a:alpha val="43000"/>
              </a:srgbClr>
            </a:outerShdw>
          </a:effectLst>
        </p:spPr>
      </p:pic>
      <p:pic>
        <p:nvPicPr>
          <p:cNvPr id="12" name="Imagen 11" descr="Imagen que contiene tabla&#10;&#10;Descripción generada automáticamente">
            <a:extLst>
              <a:ext uri="{FF2B5EF4-FFF2-40B4-BE49-F238E27FC236}">
                <a16:creationId xmlns:a16="http://schemas.microsoft.com/office/drawing/2014/main" id="{4AFD2CA1-FAD9-848A-3B4A-330E4F4CDD85}"/>
              </a:ext>
            </a:extLst>
          </p:cNvPr>
          <p:cNvPicPr>
            <a:picLocks noChangeAspect="1"/>
          </p:cNvPicPr>
          <p:nvPr/>
        </p:nvPicPr>
        <p:blipFill rotWithShape="1">
          <a:blip r:embed="rId5">
            <a:extLst>
              <a:ext uri="{28A0092B-C50C-407E-A947-70E740481C1C}">
                <a14:useLocalDpi xmlns:a14="http://schemas.microsoft.com/office/drawing/2010/main" val="0"/>
              </a:ext>
            </a:extLst>
          </a:blip>
          <a:srcRect t="24850"/>
          <a:stretch/>
        </p:blipFill>
        <p:spPr>
          <a:xfrm>
            <a:off x="8348998" y="250512"/>
            <a:ext cx="3343281" cy="1415474"/>
          </a:xfrm>
          <a:prstGeom prst="rect">
            <a:avLst/>
          </a:prstGeom>
          <a:ln w="38100" cap="sq">
            <a:solidFill>
              <a:srgbClr val="8153CB"/>
            </a:solidFill>
            <a:prstDash val="solid"/>
            <a:miter lim="800000"/>
          </a:ln>
          <a:effectLst>
            <a:outerShdw blurRad="50800" dist="38100" dir="2700000" algn="tl" rotWithShape="0">
              <a:srgbClr val="000000">
                <a:alpha val="43000"/>
              </a:srgbClr>
            </a:outerShdw>
          </a:effectLst>
        </p:spPr>
      </p:pic>
      <p:grpSp>
        <p:nvGrpSpPr>
          <p:cNvPr id="5" name="Grupo 4">
            <a:extLst>
              <a:ext uri="{FF2B5EF4-FFF2-40B4-BE49-F238E27FC236}">
                <a16:creationId xmlns:a16="http://schemas.microsoft.com/office/drawing/2014/main" id="{8B73883F-771A-C344-790C-6FA662DD722A}"/>
              </a:ext>
            </a:extLst>
          </p:cNvPr>
          <p:cNvGrpSpPr/>
          <p:nvPr/>
        </p:nvGrpSpPr>
        <p:grpSpPr>
          <a:xfrm>
            <a:off x="2764843" y="196695"/>
            <a:ext cx="4489590" cy="958816"/>
            <a:chOff x="2311803" y="60962"/>
            <a:chExt cx="4489590" cy="958816"/>
          </a:xfrm>
        </p:grpSpPr>
        <p:pic>
          <p:nvPicPr>
            <p:cNvPr id="13" name="Imagen 12">
              <a:extLst>
                <a:ext uri="{FF2B5EF4-FFF2-40B4-BE49-F238E27FC236}">
                  <a16:creationId xmlns:a16="http://schemas.microsoft.com/office/drawing/2014/main" id="{391C11C7-842F-3A7F-120D-5798CBD6C19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311803" y="60962"/>
              <a:ext cx="4489590" cy="732304"/>
            </a:xfrm>
            <a:prstGeom prst="rect">
              <a:avLst/>
            </a:prstGeom>
          </p:spPr>
        </p:pic>
        <p:sp>
          <p:nvSpPr>
            <p:cNvPr id="14" name="CuadroTexto 13">
              <a:extLst>
                <a:ext uri="{FF2B5EF4-FFF2-40B4-BE49-F238E27FC236}">
                  <a16:creationId xmlns:a16="http://schemas.microsoft.com/office/drawing/2014/main" id="{F4822609-5B58-BB72-90D0-6047A30EB1E1}"/>
                </a:ext>
              </a:extLst>
            </p:cNvPr>
            <p:cNvSpPr txBox="1"/>
            <p:nvPr/>
          </p:nvSpPr>
          <p:spPr>
            <a:xfrm>
              <a:off x="2388164" y="188781"/>
              <a:ext cx="4336869" cy="830997"/>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HŘEBÍK BY </a:t>
              </a:r>
              <a:r>
                <a:rPr lang="cs-CZ" sz="2400" b="1" dirty="0">
                  <a:solidFill>
                    <a:schemeClr val="bg1"/>
                  </a:solidFill>
                  <a:effectLst>
                    <a:outerShdw blurRad="38100" dist="38100" dir="2700000" algn="tl">
                      <a:srgbClr val="000000">
                        <a:alpha val="43137"/>
                      </a:srgbClr>
                    </a:outerShdw>
                  </a:effectLst>
                </a:rPr>
                <a:t>SE </a:t>
              </a:r>
              <a:r>
                <a:rPr lang="es-ES" sz="2400" b="1" dirty="0">
                  <a:solidFill>
                    <a:schemeClr val="bg1"/>
                  </a:solidFill>
                  <a:effectLst>
                    <a:outerShdw blurRad="38100" dist="38100" dir="2700000" algn="tl">
                      <a:srgbClr val="000000">
                        <a:alpha val="43137"/>
                      </a:srgbClr>
                    </a:outerShdw>
                  </a:effectLst>
                </a:rPr>
                <a:t>NEMĚL </a:t>
              </a:r>
              <a:r>
                <a:rPr lang="cs-CZ" sz="2400" b="1" dirty="0">
                  <a:solidFill>
                    <a:schemeClr val="bg1"/>
                  </a:solidFill>
                  <a:effectLst>
                    <a:outerShdw blurRad="38100" dist="38100" dir="2700000" algn="tl">
                      <a:srgbClr val="000000">
                        <a:alpha val="43137"/>
                      </a:srgbClr>
                    </a:outerShdw>
                  </a:effectLst>
                </a:rPr>
                <a:t>OHN</a:t>
              </a:r>
              <a:r>
                <a:rPr lang="es-ES" sz="2400" b="1" dirty="0">
                  <a:solidFill>
                    <a:schemeClr val="bg1"/>
                  </a:solidFill>
                  <a:effectLst>
                    <a:outerShdw blurRad="38100" dist="38100" dir="2700000" algn="tl">
                      <a:srgbClr val="000000">
                        <a:alpha val="43137"/>
                      </a:srgbClr>
                    </a:outerShdw>
                  </a:effectLst>
                </a:rPr>
                <a:t>O</a:t>
              </a:r>
              <a:r>
                <a:rPr lang="cs-CZ" sz="2400" b="1" dirty="0">
                  <a:solidFill>
                    <a:schemeClr val="bg1"/>
                  </a:solidFill>
                  <a:effectLst>
                    <a:outerShdw blurRad="38100" dist="38100" dir="2700000" algn="tl">
                      <a:srgbClr val="000000">
                        <a:alpha val="43137"/>
                      </a:srgbClr>
                    </a:outerShdw>
                  </a:effectLst>
                </a:rPr>
                <a:t>UT</a:t>
              </a:r>
              <a:r>
                <a:rPr lang="es-ES" sz="2400" b="1" dirty="0">
                  <a:solidFill>
                    <a:schemeClr val="bg1"/>
                  </a:solidFill>
                  <a:effectLst>
                    <a:outerShdw blurRad="38100" dist="38100" dir="2700000" algn="tl">
                      <a:srgbClr val="000000">
                        <a:alpha val="43137"/>
                      </a:srgbClr>
                    </a:outerShdw>
                  </a:effectLst>
                </a:rPr>
                <a:t>
</a:t>
              </a:r>
              <a:r>
                <a:rPr lang="cs-CZ" sz="2400" b="1" dirty="0">
                  <a:solidFill>
                    <a:schemeClr val="bg1"/>
                  </a:solidFill>
                  <a:effectLst>
                    <a:outerShdw blurRad="38100" dist="38100" dir="2700000" algn="tl">
                      <a:srgbClr val="000000">
                        <a:alpha val="43137"/>
                      </a:srgbClr>
                    </a:outerShdw>
                  </a:effectLst>
                </a:rPr>
                <a:t> </a:t>
              </a:r>
              <a:endParaRPr lang="es-ES" sz="2400" b="1" dirty="0">
                <a:solidFill>
                  <a:schemeClr val="bg1"/>
                </a:solidFill>
                <a:effectLst>
                  <a:outerShdw blurRad="38100" dist="38100" dir="2700000" algn="tl">
                    <a:srgbClr val="000000">
                      <a:alpha val="43137"/>
                    </a:srgbClr>
                  </a:outerShdw>
                </a:effectLst>
              </a:endParaRPr>
            </a:p>
          </p:txBody>
        </p:sp>
      </p:grpSp>
      <p:grpSp>
        <p:nvGrpSpPr>
          <p:cNvPr id="2" name="Grupo 1">
            <a:extLst>
              <a:ext uri="{FF2B5EF4-FFF2-40B4-BE49-F238E27FC236}">
                <a16:creationId xmlns:a16="http://schemas.microsoft.com/office/drawing/2014/main" id="{DA406C63-ED81-C273-EA4B-4DEFFF07C252}"/>
              </a:ext>
            </a:extLst>
          </p:cNvPr>
          <p:cNvGrpSpPr/>
          <p:nvPr/>
        </p:nvGrpSpPr>
        <p:grpSpPr>
          <a:xfrm>
            <a:off x="441236" y="169228"/>
            <a:ext cx="2516775" cy="779002"/>
            <a:chOff x="441236" y="169228"/>
            <a:chExt cx="2516775" cy="779002"/>
          </a:xfrm>
        </p:grpSpPr>
        <p:pic>
          <p:nvPicPr>
            <p:cNvPr id="7" name="Imagen 6">
              <a:extLst>
                <a:ext uri="{FF2B5EF4-FFF2-40B4-BE49-F238E27FC236}">
                  <a16:creationId xmlns:a16="http://schemas.microsoft.com/office/drawing/2014/main" id="{715EAAC6-113A-1B80-A5BE-95568D94DB0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41236" y="169228"/>
              <a:ext cx="2516775" cy="779002"/>
            </a:xfrm>
            <a:prstGeom prst="rect">
              <a:avLst/>
            </a:prstGeom>
          </p:spPr>
        </p:pic>
        <p:sp>
          <p:nvSpPr>
            <p:cNvPr id="9" name="CuadroTexto 8">
              <a:extLst>
                <a:ext uri="{FF2B5EF4-FFF2-40B4-BE49-F238E27FC236}">
                  <a16:creationId xmlns:a16="http://schemas.microsoft.com/office/drawing/2014/main" id="{5B2EC67A-D7DD-0661-0573-F7BECFD2CA8C}"/>
                </a:ext>
              </a:extLst>
            </p:cNvPr>
            <p:cNvSpPr txBox="1"/>
            <p:nvPr/>
          </p:nvSpPr>
          <p:spPr>
            <a:xfrm>
              <a:off x="847725" y="332014"/>
              <a:ext cx="1993479" cy="523220"/>
            </a:xfrm>
            <a:prstGeom prst="rect">
              <a:avLst/>
            </a:prstGeom>
            <a:noFill/>
          </p:spPr>
          <p:txBody>
            <a:bodyPr wrap="square">
              <a:spAutoFit/>
            </a:bodyPr>
            <a:lstStyle/>
            <a:p>
              <a:r>
                <a:rPr lang="es-ES" sz="2800" b="1" dirty="0" err="1">
                  <a:solidFill>
                    <a:srgbClr val="773ED2"/>
                  </a:solidFill>
                </a:rPr>
                <a:t>Pátá</a:t>
              </a:r>
              <a:r>
                <a:rPr lang="es-ES" sz="2800" b="1" dirty="0">
                  <a:solidFill>
                    <a:srgbClr val="773ED2"/>
                  </a:solidFill>
                </a:rPr>
                <a:t> </a:t>
              </a:r>
              <a:r>
                <a:rPr lang="es-ES" sz="2800" b="1" dirty="0" err="1">
                  <a:solidFill>
                    <a:srgbClr val="773ED2"/>
                  </a:solidFill>
                </a:rPr>
                <a:t>lekce</a:t>
              </a:r>
              <a:endParaRPr lang="es-ES" sz="2800" b="1" dirty="0">
                <a:solidFill>
                  <a:srgbClr val="773ED2"/>
                </a:solidFill>
              </a:endParaRPr>
            </a:p>
          </p:txBody>
        </p:sp>
      </p:grpSp>
    </p:spTree>
    <p:extLst>
      <p:ext uri="{BB962C8B-B14F-4D97-AF65-F5344CB8AC3E}">
        <p14:creationId xmlns:p14="http://schemas.microsoft.com/office/powerpoint/2010/main" val="3666294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6"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80">
                                          <p:stCondLst>
                                            <p:cond delay="0"/>
                                          </p:stCondLst>
                                        </p:cTn>
                                        <p:tgtEl>
                                          <p:spTgt spid="12"/>
                                        </p:tgtEl>
                                      </p:cBhvr>
                                    </p:animEffect>
                                    <p:anim calcmode="lin" valueType="num">
                                      <p:cBhvr>
                                        <p:cTn id="1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2" dur="26">
                                          <p:stCondLst>
                                            <p:cond delay="650"/>
                                          </p:stCondLst>
                                        </p:cTn>
                                        <p:tgtEl>
                                          <p:spTgt spid="12"/>
                                        </p:tgtEl>
                                      </p:cBhvr>
                                      <p:to x="100000" y="60000"/>
                                    </p:animScale>
                                    <p:animScale>
                                      <p:cBhvr>
                                        <p:cTn id="23" dur="166" decel="50000">
                                          <p:stCondLst>
                                            <p:cond delay="676"/>
                                          </p:stCondLst>
                                        </p:cTn>
                                        <p:tgtEl>
                                          <p:spTgt spid="12"/>
                                        </p:tgtEl>
                                      </p:cBhvr>
                                      <p:to x="100000" y="100000"/>
                                    </p:animScale>
                                    <p:animScale>
                                      <p:cBhvr>
                                        <p:cTn id="24" dur="26">
                                          <p:stCondLst>
                                            <p:cond delay="1312"/>
                                          </p:stCondLst>
                                        </p:cTn>
                                        <p:tgtEl>
                                          <p:spTgt spid="12"/>
                                        </p:tgtEl>
                                      </p:cBhvr>
                                      <p:to x="100000" y="80000"/>
                                    </p:animScale>
                                    <p:animScale>
                                      <p:cBhvr>
                                        <p:cTn id="25" dur="166" decel="50000">
                                          <p:stCondLst>
                                            <p:cond delay="1338"/>
                                          </p:stCondLst>
                                        </p:cTn>
                                        <p:tgtEl>
                                          <p:spTgt spid="12"/>
                                        </p:tgtEl>
                                      </p:cBhvr>
                                      <p:to x="100000" y="100000"/>
                                    </p:animScale>
                                    <p:animScale>
                                      <p:cBhvr>
                                        <p:cTn id="26" dur="26">
                                          <p:stCondLst>
                                            <p:cond delay="1642"/>
                                          </p:stCondLst>
                                        </p:cTn>
                                        <p:tgtEl>
                                          <p:spTgt spid="12"/>
                                        </p:tgtEl>
                                      </p:cBhvr>
                                      <p:to x="100000" y="90000"/>
                                    </p:animScale>
                                    <p:animScale>
                                      <p:cBhvr>
                                        <p:cTn id="27" dur="166" decel="50000">
                                          <p:stCondLst>
                                            <p:cond delay="1668"/>
                                          </p:stCondLst>
                                        </p:cTn>
                                        <p:tgtEl>
                                          <p:spTgt spid="12"/>
                                        </p:tgtEl>
                                      </p:cBhvr>
                                      <p:to x="100000" y="100000"/>
                                    </p:animScale>
                                    <p:animScale>
                                      <p:cBhvr>
                                        <p:cTn id="28" dur="26">
                                          <p:stCondLst>
                                            <p:cond delay="1808"/>
                                          </p:stCondLst>
                                        </p:cTn>
                                        <p:tgtEl>
                                          <p:spTgt spid="12"/>
                                        </p:tgtEl>
                                      </p:cBhvr>
                                      <p:to x="100000" y="95000"/>
                                    </p:animScale>
                                    <p:animScale>
                                      <p:cBhvr>
                                        <p:cTn id="29" dur="166" decel="50000">
                                          <p:stCondLst>
                                            <p:cond delay="1834"/>
                                          </p:stCondLst>
                                        </p:cTn>
                                        <p:tgtEl>
                                          <p:spTgt spid="12"/>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 calcmode="lin" valueType="num">
                                      <p:cBhvr>
                                        <p:cTn id="39" dur="500" fill="hold"/>
                                        <p:tgtEl>
                                          <p:spTgt spid="12"/>
                                        </p:tgtEl>
                                        <p:attrNameLst>
                                          <p:attrName>style.rotation</p:attrName>
                                        </p:attrNameLst>
                                      </p:cBhvr>
                                      <p:tavLst>
                                        <p:tav tm="0">
                                          <p:val>
                                            <p:fltVal val="360"/>
                                          </p:val>
                                        </p:tav>
                                        <p:tav tm="100000">
                                          <p:val>
                                            <p:fltVal val="0"/>
                                          </p:val>
                                        </p:tav>
                                      </p:tavLst>
                                    </p:anim>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45"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anim calcmode="lin" valueType="num">
                                      <p:cBhvr>
                                        <p:cTn id="46" dur="500" fill="hold"/>
                                        <p:tgtEl>
                                          <p:spTgt spid="10"/>
                                        </p:tgtEl>
                                        <p:attrNameLst>
                                          <p:attrName>ppt_w</p:attrName>
                                        </p:attrNameLst>
                                      </p:cBhvr>
                                      <p:tavLst>
                                        <p:tav tm="0" fmla="#ppt_w*sin(2.5*pi*$)">
                                          <p:val>
                                            <p:fltVal val="0"/>
                                          </p:val>
                                        </p:tav>
                                        <p:tav tm="100000">
                                          <p:val>
                                            <p:fltVal val="1"/>
                                          </p:val>
                                        </p:tav>
                                      </p:tavLst>
                                    </p:anim>
                                    <p:anim calcmode="lin" valueType="num">
                                      <p:cBhvr>
                                        <p:cTn id="47" dur="500" fill="hold"/>
                                        <p:tgtEl>
                                          <p:spTgt spid="10"/>
                                        </p:tgtEl>
                                        <p:attrNameLst>
                                          <p:attrName>ppt_h</p:attrName>
                                        </p:attrNameLst>
                                      </p:cBhvr>
                                      <p:tavLst>
                                        <p:tav tm="0">
                                          <p:val>
                                            <p:strVal val="#ppt_h"/>
                                          </p:val>
                                        </p:tav>
                                        <p:tav tm="100000">
                                          <p:val>
                                            <p:strVal val="#ppt_h"/>
                                          </p:val>
                                        </p:tav>
                                      </p:tavLst>
                                    </p:anim>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wipe(left)">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45" presetClass="entr" presetSubtype="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anim calcmode="lin" valueType="num">
                                      <p:cBhvr>
                                        <p:cTn id="57" dur="500" fill="hold"/>
                                        <p:tgtEl>
                                          <p:spTgt spid="11"/>
                                        </p:tgtEl>
                                        <p:attrNameLst>
                                          <p:attrName>ppt_w</p:attrName>
                                        </p:attrNameLst>
                                      </p:cBhvr>
                                      <p:tavLst>
                                        <p:tav tm="0" fmla="#ppt_w*sin(2.5*pi*$)">
                                          <p:val>
                                            <p:fltVal val="0"/>
                                          </p:val>
                                        </p:tav>
                                        <p:tav tm="100000">
                                          <p:val>
                                            <p:fltVal val="1"/>
                                          </p:val>
                                        </p:tav>
                                      </p:tavLst>
                                    </p:anim>
                                    <p:anim calcmode="lin" valueType="num">
                                      <p:cBhvr>
                                        <p:cTn id="58" dur="500" fill="hold"/>
                                        <p:tgtEl>
                                          <p:spTgt spid="11"/>
                                        </p:tgtEl>
                                        <p:attrNameLst>
                                          <p:attrName>ppt_h</p:attrName>
                                        </p:attrNameLst>
                                      </p:cBhvr>
                                      <p:tavLst>
                                        <p:tav tm="0">
                                          <p:val>
                                            <p:strVal val="#ppt_h"/>
                                          </p:val>
                                        </p:tav>
                                        <p:tav tm="100000">
                                          <p:val>
                                            <p:strVal val="#ppt_h"/>
                                          </p:val>
                                        </p:tav>
                                      </p:tavLst>
                                    </p:anim>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left)">
                                      <p:cBhvr>
                                        <p:cTn id="6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04028E6-9828-B8B0-78B2-2B656A78AA39}"/>
              </a:ext>
            </a:extLst>
          </p:cNvPr>
          <p:cNvSpPr txBox="1"/>
          <p:nvPr/>
        </p:nvSpPr>
        <p:spPr>
          <a:xfrm>
            <a:off x="299826" y="1148994"/>
            <a:ext cx="8598158" cy="1200329"/>
          </a:xfrm>
          <a:prstGeom prst="rect">
            <a:avLst/>
          </a:prstGeom>
          <a:noFill/>
        </p:spPr>
        <p:txBody>
          <a:bodyPr wrap="square">
            <a:spAutoFit/>
          </a:bodyPr>
          <a:lstStyle/>
          <a:p>
            <a:r>
              <a:rPr lang="es-ES" dirty="0"/>
              <a:t>Když si koupíme hřebík, požádáme o něj s přesným měřením. Pokud je krátká, nefunguje, </a:t>
            </a:r>
            <a:r>
              <a:rPr lang="cs-CZ" dirty="0"/>
              <a:t> </a:t>
            </a:r>
            <a:r>
              <a:rPr lang="es-ES" dirty="0"/>
              <a:t>a pokud je velmi dlouhá, není příliš užitečná. Obecně objednáváme všechny, které potře</a:t>
            </a:r>
            <a:r>
              <a:rPr lang="cs-CZ" dirty="0"/>
              <a:t>-</a:t>
            </a:r>
            <a:r>
              <a:rPr lang="es-ES" dirty="0"/>
              <a:t>bujeme, stejné velikosti a stejné barvy.
</a:t>
            </a:r>
          </a:p>
        </p:txBody>
      </p:sp>
      <p:pic>
        <p:nvPicPr>
          <p:cNvPr id="4" name="Imagen 3" descr="Imagen que contiene Diagrama&#10;&#10;Descripción generada automáticamente">
            <a:extLst>
              <a:ext uri="{FF2B5EF4-FFF2-40B4-BE49-F238E27FC236}">
                <a16:creationId xmlns:a16="http://schemas.microsoft.com/office/drawing/2014/main" id="{84EDF594-B7E2-C19F-5D99-BD94DF90DDA8}"/>
              </a:ext>
            </a:extLst>
          </p:cNvPr>
          <p:cNvPicPr>
            <a:picLocks noChangeAspect="1"/>
          </p:cNvPicPr>
          <p:nvPr/>
        </p:nvPicPr>
        <p:blipFill rotWithShape="1">
          <a:blip r:embed="rId3">
            <a:extLst>
              <a:ext uri="{28A0092B-C50C-407E-A947-70E740481C1C}">
                <a14:useLocalDpi xmlns:a14="http://schemas.microsoft.com/office/drawing/2010/main" val="0"/>
              </a:ext>
            </a:extLst>
          </a:blip>
          <a:srcRect t="4503" b="7442"/>
          <a:stretch/>
        </p:blipFill>
        <p:spPr>
          <a:xfrm>
            <a:off x="8897984" y="300321"/>
            <a:ext cx="2827648" cy="2489886"/>
          </a:xfrm>
          <a:prstGeom prst="rect">
            <a:avLst/>
          </a:prstGeom>
          <a:ln w="38100" cap="sq">
            <a:solidFill>
              <a:srgbClr val="CC3CA0"/>
            </a:solidFill>
            <a:prstDash val="solid"/>
            <a:miter lim="800000"/>
          </a:ln>
          <a:effectLst>
            <a:outerShdw blurRad="50800" dist="38100" dir="2700000" algn="tl" rotWithShape="0">
              <a:srgbClr val="000000">
                <a:alpha val="43000"/>
              </a:srgbClr>
            </a:outerShdw>
          </a:effectLst>
        </p:spPr>
      </p:pic>
      <p:sp>
        <p:nvSpPr>
          <p:cNvPr id="2" name="CuadroTexto 1">
            <a:extLst>
              <a:ext uri="{FF2B5EF4-FFF2-40B4-BE49-F238E27FC236}">
                <a16:creationId xmlns:a16="http://schemas.microsoft.com/office/drawing/2014/main" id="{4FB82376-7A77-67EC-D13C-2E795ABB489C}"/>
              </a:ext>
            </a:extLst>
          </p:cNvPr>
          <p:cNvSpPr txBox="1"/>
          <p:nvPr/>
        </p:nvSpPr>
        <p:spPr>
          <a:xfrm>
            <a:off x="299825" y="1963297"/>
            <a:ext cx="8598159" cy="1200329"/>
          </a:xfrm>
          <a:prstGeom prst="rect">
            <a:avLst/>
          </a:prstGeom>
          <a:noFill/>
        </p:spPr>
        <p:txBody>
          <a:bodyPr wrap="square" rtlCol="0">
            <a:spAutoFit/>
          </a:bodyPr>
          <a:lstStyle/>
          <a:p>
            <a:r>
              <a:rPr lang="es-ES" dirty="0"/>
              <a:t>Každý má dar, který může být malý nebo velký. Tento dar má být dán do služeb Boha. Pomocí našich dárků dáváme přesné měření. To znamená, že děláme přesně tu práci, kterou nám Bůh přidělil tím, že nám udělil tyto dary.
</a:t>
            </a:r>
          </a:p>
        </p:txBody>
      </p:sp>
      <p:sp>
        <p:nvSpPr>
          <p:cNvPr id="12" name="CuadroTexto 11">
            <a:extLst>
              <a:ext uri="{FF2B5EF4-FFF2-40B4-BE49-F238E27FC236}">
                <a16:creationId xmlns:a16="http://schemas.microsoft.com/office/drawing/2014/main" id="{8AF40084-E386-F807-78E6-FC00203EE7AA}"/>
              </a:ext>
            </a:extLst>
          </p:cNvPr>
          <p:cNvSpPr txBox="1"/>
          <p:nvPr/>
        </p:nvSpPr>
        <p:spPr>
          <a:xfrm>
            <a:off x="3719647" y="5657671"/>
            <a:ext cx="8231777" cy="1200329"/>
          </a:xfrm>
          <a:prstGeom prst="rect">
            <a:avLst/>
          </a:prstGeom>
          <a:noFill/>
        </p:spPr>
        <p:txBody>
          <a:bodyPr wrap="square">
            <a:spAutoFit/>
          </a:bodyPr>
          <a:lstStyle/>
          <a:p>
            <a:r>
              <a:rPr lang="es-ES" dirty="0"/>
              <a:t>Ježíšovy dary jsou vždy čerstvé a nové... Každý nový dar zvyšuje schopnost příjemce ocenit Pánova požehnání a těšit se z nich. Dávejte milost za milostí. Zásobu nelze vyčerpat. Přebýváme-li v něm, přijetí bohatého člověka </a:t>
            </a:r>
            <a:r>
              <a:rPr lang="cs-CZ" dirty="0"/>
              <a:t>                                             (EGW: Uzdravující Boží milost, strana</a:t>
            </a:r>
            <a:r>
              <a:rPr lang="es-ES" dirty="0"/>
              <a:t> 104</a:t>
            </a:r>
            <a:r>
              <a:rPr lang="cs-CZ" dirty="0"/>
              <a:t>).</a:t>
            </a:r>
            <a:endParaRPr lang="es-ES" dirty="0"/>
          </a:p>
        </p:txBody>
      </p:sp>
      <p:sp>
        <p:nvSpPr>
          <p:cNvPr id="7" name="CuadroTexto 6">
            <a:extLst>
              <a:ext uri="{FF2B5EF4-FFF2-40B4-BE49-F238E27FC236}">
                <a16:creationId xmlns:a16="http://schemas.microsoft.com/office/drawing/2014/main" id="{08BD5979-C2EF-D1A3-458B-C6FDB42ECDC0}"/>
              </a:ext>
            </a:extLst>
          </p:cNvPr>
          <p:cNvSpPr txBox="1"/>
          <p:nvPr/>
        </p:nvSpPr>
        <p:spPr>
          <a:xfrm>
            <a:off x="296090" y="2869173"/>
            <a:ext cx="11625943" cy="1477328"/>
          </a:xfrm>
          <a:prstGeom prst="rect">
            <a:avLst/>
          </a:prstGeom>
          <a:noFill/>
        </p:spPr>
        <p:txBody>
          <a:bodyPr wrap="square">
            <a:spAutoFit/>
          </a:bodyPr>
          <a:lstStyle/>
          <a:p>
            <a:r>
              <a:rPr lang="es-ES" dirty="0"/>
              <a:t>Pracovník může být vynikajícím řečníkem. jiný dobrý spisovatel; jiný může mít dar upřímné a vroucí modlitby; jiný může mít dar zpěvu; jiný může mít zvláštní schopnost jasně vysvětlovat Boží slovo. A každý dar se musí stát mocí pro Boha, protože On pracuje s pracovníkem. Jednomu Bůh dává slovo moudrosti, jinému poznání, jiné víře; ale všichni musí pracovat pod stejnou Hlavou. Rozmanitost darů vede k rozmanitosti operací, "ale tentýž Bůh, který působí všecko ve všech” </a:t>
            </a:r>
            <a:r>
              <a:rPr lang="cs-CZ" dirty="0"/>
              <a:t>                     (</a:t>
            </a:r>
            <a:r>
              <a:rPr lang="es-ES" dirty="0"/>
              <a:t>1</a:t>
            </a:r>
            <a:r>
              <a:rPr lang="cs-CZ" dirty="0"/>
              <a:t>. list K</a:t>
            </a:r>
            <a:r>
              <a:rPr lang="es-ES" dirty="0"/>
              <a:t>orints</a:t>
            </a:r>
            <a:r>
              <a:rPr lang="cs-CZ" dirty="0"/>
              <a:t>kým</a:t>
            </a:r>
            <a:r>
              <a:rPr lang="es-ES" dirty="0"/>
              <a:t> 12</a:t>
            </a:r>
            <a:r>
              <a:rPr lang="cs-CZ" dirty="0"/>
              <a:t>,</a:t>
            </a:r>
            <a:r>
              <a:rPr lang="es-ES" dirty="0"/>
              <a:t>6</a:t>
            </a:r>
            <a:r>
              <a:rPr lang="cs-CZ" dirty="0"/>
              <a:t>; EGW:</a:t>
            </a:r>
            <a:r>
              <a:rPr lang="es-ES" dirty="0"/>
              <a:t> 9T</a:t>
            </a:r>
            <a:r>
              <a:rPr lang="cs-CZ" dirty="0"/>
              <a:t>, strana </a:t>
            </a:r>
            <a:r>
              <a:rPr lang="es-ES" dirty="0"/>
              <a:t>116</a:t>
            </a:r>
            <a:r>
              <a:rPr lang="cs-CZ" dirty="0"/>
              <a:t>)</a:t>
            </a:r>
            <a:r>
              <a:rPr lang="es-ES" dirty="0"/>
              <a:t>. </a:t>
            </a:r>
          </a:p>
        </p:txBody>
      </p:sp>
      <p:sp>
        <p:nvSpPr>
          <p:cNvPr id="9" name="CuadroTexto 8">
            <a:extLst>
              <a:ext uri="{FF2B5EF4-FFF2-40B4-BE49-F238E27FC236}">
                <a16:creationId xmlns:a16="http://schemas.microsoft.com/office/drawing/2014/main" id="{A710C75E-E18F-1229-826A-E45C2291AF00}"/>
              </a:ext>
            </a:extLst>
          </p:cNvPr>
          <p:cNvSpPr txBox="1"/>
          <p:nvPr/>
        </p:nvSpPr>
        <p:spPr>
          <a:xfrm>
            <a:off x="3719647" y="4259415"/>
            <a:ext cx="8482149" cy="1477328"/>
          </a:xfrm>
          <a:prstGeom prst="rect">
            <a:avLst/>
          </a:prstGeom>
          <a:noFill/>
        </p:spPr>
        <p:txBody>
          <a:bodyPr wrap="square">
            <a:spAutoFit/>
          </a:bodyPr>
          <a:lstStyle/>
          <a:p>
            <a:r>
              <a:rPr lang="es-ES" dirty="0"/>
              <a:t>Bůh nám také dává všechny dary: "Zručnost v běžném umění je dar od Boha. Poskytuje dar a také moudrost, aby dar správně používal</a:t>
            </a:r>
            <a:r>
              <a:rPr lang="cs-CZ" dirty="0"/>
              <a:t>“ (EGW: </a:t>
            </a:r>
            <a:r>
              <a:rPr lang="es-ES" dirty="0"/>
              <a:t>CV</a:t>
            </a:r>
            <a:r>
              <a:rPr lang="cs-CZ" dirty="0"/>
              <a:t>, strany</a:t>
            </a:r>
            <a:r>
              <a:rPr lang="es-ES" dirty="0"/>
              <a:t> 96</a:t>
            </a:r>
            <a:r>
              <a:rPr lang="cs-CZ" dirty="0"/>
              <a:t>-9</a:t>
            </a:r>
            <a:r>
              <a:rPr lang="es-ES" dirty="0"/>
              <a:t>7</a:t>
            </a:r>
            <a:r>
              <a:rPr lang="cs-CZ" dirty="0"/>
              <a:t>).</a:t>
            </a:r>
            <a:r>
              <a:rPr lang="es-ES" dirty="0"/>
              <a:t> “Každý dobrý impuls nebo aspirace je darem od Boha” </a:t>
            </a:r>
            <a:r>
              <a:rPr lang="cs-CZ" dirty="0"/>
              <a:t>(</a:t>
            </a:r>
            <a:r>
              <a:rPr lang="es-ES" dirty="0"/>
              <a:t>Ed,</a:t>
            </a:r>
            <a:r>
              <a:rPr lang="cs-CZ" dirty="0"/>
              <a:t> strana</a:t>
            </a:r>
            <a:r>
              <a:rPr lang="es-ES" dirty="0"/>
              <a:t> 253</a:t>
            </a:r>
            <a:r>
              <a:rPr lang="cs-CZ" dirty="0"/>
              <a:t>)</a:t>
            </a:r>
            <a:r>
              <a:rPr lang="es-ES" dirty="0"/>
              <a:t> “Dar řeči je cenný talent... </a:t>
            </a:r>
            <a:r>
              <a:rPr lang="cs-CZ" dirty="0"/>
              <a:t>        </a:t>
            </a:r>
            <a:r>
              <a:rPr lang="es-ES" dirty="0"/>
              <a:t>S talentem řeči musíme sdělovat pravdu, kdykoli máme příležitost. Měla by být vždy používána ve službě Bohu” </a:t>
            </a:r>
            <a:r>
              <a:rPr lang="cs-CZ" dirty="0"/>
              <a:t>(EGW: </a:t>
            </a:r>
            <a:r>
              <a:rPr lang="es-ES" dirty="0"/>
              <a:t>V</a:t>
            </a:r>
            <a:r>
              <a:rPr lang="cs-CZ" dirty="0" err="1"/>
              <a:t>olání</a:t>
            </a:r>
            <a:r>
              <a:rPr lang="cs-CZ" dirty="0"/>
              <a:t> k nápravě, strana</a:t>
            </a:r>
            <a:r>
              <a:rPr lang="es-ES" dirty="0"/>
              <a:t> 19</a:t>
            </a:r>
            <a:r>
              <a:rPr lang="cs-CZ" dirty="0"/>
              <a:t>).</a:t>
            </a:r>
            <a:r>
              <a:rPr lang="es-ES" dirty="0"/>
              <a:t> </a:t>
            </a:r>
          </a:p>
        </p:txBody>
      </p:sp>
      <p:grpSp>
        <p:nvGrpSpPr>
          <p:cNvPr id="11" name="Grupo 10">
            <a:extLst>
              <a:ext uri="{FF2B5EF4-FFF2-40B4-BE49-F238E27FC236}">
                <a16:creationId xmlns:a16="http://schemas.microsoft.com/office/drawing/2014/main" id="{91C50D5E-3A0D-94F2-CF38-933B9D19ABAC}"/>
              </a:ext>
            </a:extLst>
          </p:cNvPr>
          <p:cNvGrpSpPr/>
          <p:nvPr/>
        </p:nvGrpSpPr>
        <p:grpSpPr>
          <a:xfrm>
            <a:off x="2523070" y="341344"/>
            <a:ext cx="6200367" cy="957782"/>
            <a:chOff x="2523070" y="341344"/>
            <a:chExt cx="6200367" cy="957782"/>
          </a:xfrm>
        </p:grpSpPr>
        <p:pic>
          <p:nvPicPr>
            <p:cNvPr id="15" name="Imagen 14">
              <a:extLst>
                <a:ext uri="{FF2B5EF4-FFF2-40B4-BE49-F238E27FC236}">
                  <a16:creationId xmlns:a16="http://schemas.microsoft.com/office/drawing/2014/main" id="{30B475C9-DF64-C128-82B5-937670A0D6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3070" y="341344"/>
              <a:ext cx="6160555" cy="706716"/>
            </a:xfrm>
            <a:prstGeom prst="rect">
              <a:avLst/>
            </a:prstGeom>
          </p:spPr>
        </p:pic>
        <p:sp>
          <p:nvSpPr>
            <p:cNvPr id="13" name="CuadroTexto 12">
              <a:extLst>
                <a:ext uri="{FF2B5EF4-FFF2-40B4-BE49-F238E27FC236}">
                  <a16:creationId xmlns:a16="http://schemas.microsoft.com/office/drawing/2014/main" id="{8F1D2184-7312-ADE6-EE0F-0C4D05DC8AAC}"/>
                </a:ext>
              </a:extLst>
            </p:cNvPr>
            <p:cNvSpPr txBox="1"/>
            <p:nvPr/>
          </p:nvSpPr>
          <p:spPr>
            <a:xfrm>
              <a:off x="2562883" y="468129"/>
              <a:ext cx="6160554" cy="830997"/>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HŘEBÍK MUSÍ MÍT PŘESN</a:t>
              </a:r>
              <a:r>
                <a:rPr lang="cs-CZ" sz="2400" b="1" dirty="0">
                  <a:solidFill>
                    <a:schemeClr val="bg1"/>
                  </a:solidFill>
                  <a:effectLst>
                    <a:outerShdw blurRad="38100" dist="38100" dir="2700000" algn="tl">
                      <a:srgbClr val="000000">
                        <a:alpha val="43137"/>
                      </a:srgbClr>
                    </a:outerShdw>
                  </a:effectLst>
                </a:rPr>
                <a:t>OU DÉLKU</a:t>
              </a:r>
              <a:r>
                <a:rPr lang="es-ES" sz="2400" b="1" dirty="0">
                  <a:solidFill>
                    <a:schemeClr val="bg1"/>
                  </a:solidFill>
                  <a:effectLst>
                    <a:outerShdw blurRad="38100" dist="38100" dir="2700000" algn="tl">
                      <a:srgbClr val="000000">
                        <a:alpha val="43137"/>
                      </a:srgbClr>
                    </a:outerShdw>
                  </a:effectLst>
                </a:rPr>
                <a:t>
</a:t>
              </a:r>
            </a:p>
          </p:txBody>
        </p:sp>
      </p:grpSp>
      <p:grpSp>
        <p:nvGrpSpPr>
          <p:cNvPr id="6" name="Grupo 5">
            <a:extLst>
              <a:ext uri="{FF2B5EF4-FFF2-40B4-BE49-F238E27FC236}">
                <a16:creationId xmlns:a16="http://schemas.microsoft.com/office/drawing/2014/main" id="{465846E0-AA72-C387-9805-E8BEC2378C1E}"/>
              </a:ext>
            </a:extLst>
          </p:cNvPr>
          <p:cNvGrpSpPr/>
          <p:nvPr/>
        </p:nvGrpSpPr>
        <p:grpSpPr>
          <a:xfrm>
            <a:off x="223878" y="312843"/>
            <a:ext cx="2516775" cy="779002"/>
            <a:chOff x="223878" y="312843"/>
            <a:chExt cx="2516775" cy="779002"/>
          </a:xfrm>
        </p:grpSpPr>
        <p:pic>
          <p:nvPicPr>
            <p:cNvPr id="8" name="Imagen 7">
              <a:extLst>
                <a:ext uri="{FF2B5EF4-FFF2-40B4-BE49-F238E27FC236}">
                  <a16:creationId xmlns:a16="http://schemas.microsoft.com/office/drawing/2014/main" id="{B2C5CD5A-C5AC-A880-865D-B7F0E828D97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23878" y="312843"/>
              <a:ext cx="2516775" cy="779002"/>
            </a:xfrm>
            <a:prstGeom prst="rect">
              <a:avLst/>
            </a:prstGeom>
          </p:spPr>
        </p:pic>
        <p:sp>
          <p:nvSpPr>
            <p:cNvPr id="10" name="CuadroTexto 9">
              <a:extLst>
                <a:ext uri="{FF2B5EF4-FFF2-40B4-BE49-F238E27FC236}">
                  <a16:creationId xmlns:a16="http://schemas.microsoft.com/office/drawing/2014/main" id="{70319D62-ABF4-A369-3900-B50577EA060E}"/>
                </a:ext>
              </a:extLst>
            </p:cNvPr>
            <p:cNvSpPr txBox="1"/>
            <p:nvPr/>
          </p:nvSpPr>
          <p:spPr>
            <a:xfrm>
              <a:off x="542611" y="465733"/>
              <a:ext cx="2020272" cy="523220"/>
            </a:xfrm>
            <a:prstGeom prst="rect">
              <a:avLst/>
            </a:prstGeom>
            <a:noFill/>
          </p:spPr>
          <p:txBody>
            <a:bodyPr wrap="square">
              <a:spAutoFit/>
            </a:bodyPr>
            <a:lstStyle/>
            <a:p>
              <a:r>
                <a:rPr lang="es-ES" sz="2800" b="1" dirty="0" err="1">
                  <a:solidFill>
                    <a:srgbClr val="AD3E8B"/>
                  </a:solidFill>
                </a:rPr>
                <a:t>Šestá</a:t>
              </a:r>
              <a:r>
                <a:rPr lang="es-ES" sz="2800" b="1" dirty="0">
                  <a:solidFill>
                    <a:srgbClr val="AD3E8B"/>
                  </a:solidFill>
                </a:rPr>
                <a:t> </a:t>
              </a:r>
              <a:r>
                <a:rPr lang="es-ES" sz="2800" b="1">
                  <a:solidFill>
                    <a:srgbClr val="AD3E8B"/>
                  </a:solidFill>
                </a:rPr>
                <a:t>lekce</a:t>
              </a:r>
              <a:endParaRPr lang="es-ES" sz="2800" b="1" dirty="0">
                <a:solidFill>
                  <a:srgbClr val="AD3E8B"/>
                </a:solidFill>
              </a:endParaRPr>
            </a:p>
          </p:txBody>
        </p:sp>
      </p:grpSp>
      <p:pic>
        <p:nvPicPr>
          <p:cNvPr id="18" name="Imagen 17">
            <a:extLst>
              <a:ext uri="{FF2B5EF4-FFF2-40B4-BE49-F238E27FC236}">
                <a16:creationId xmlns:a16="http://schemas.microsoft.com/office/drawing/2014/main" id="{9DDFC263-697C-FA04-EF5C-07A42EED69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718" y="4363270"/>
            <a:ext cx="1484450" cy="2350998"/>
          </a:xfrm>
          <a:prstGeom prst="rect">
            <a:avLst/>
          </a:prstGeom>
          <a:ln w="28575" cap="sq">
            <a:solidFill>
              <a:srgbClr val="B749B7"/>
            </a:solidFill>
            <a:prstDash val="solid"/>
            <a:miter lim="800000"/>
          </a:ln>
          <a:effectLst>
            <a:outerShdw blurRad="50800" dist="38100" dir="2700000" algn="tl" rotWithShape="0">
              <a:srgbClr val="000000">
                <a:alpha val="43000"/>
              </a:srgbClr>
            </a:outerShdw>
          </a:effectLst>
        </p:spPr>
      </p:pic>
      <p:pic>
        <p:nvPicPr>
          <p:cNvPr id="22" name="Imagen 21">
            <a:extLst>
              <a:ext uri="{FF2B5EF4-FFF2-40B4-BE49-F238E27FC236}">
                <a16:creationId xmlns:a16="http://schemas.microsoft.com/office/drawing/2014/main" id="{504AF5A4-DD0E-217C-F4E9-C0FCD20374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3253" y="4364507"/>
            <a:ext cx="1879809" cy="2349761"/>
          </a:xfrm>
          <a:prstGeom prst="rect">
            <a:avLst/>
          </a:prstGeom>
          <a:ln w="28575" cap="sq">
            <a:solidFill>
              <a:srgbClr val="B749B7"/>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68367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6"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80">
                                          <p:stCondLst>
                                            <p:cond delay="0"/>
                                          </p:stCondLst>
                                        </p:cTn>
                                        <p:tgtEl>
                                          <p:spTgt spid="4"/>
                                        </p:tgtEl>
                                      </p:cBhvr>
                                    </p:animEffect>
                                    <p:anim calcmode="lin" valueType="num">
                                      <p:cBhvr>
                                        <p:cTn id="17"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2" dur="26">
                                          <p:stCondLst>
                                            <p:cond delay="650"/>
                                          </p:stCondLst>
                                        </p:cTn>
                                        <p:tgtEl>
                                          <p:spTgt spid="4"/>
                                        </p:tgtEl>
                                      </p:cBhvr>
                                      <p:to x="100000" y="60000"/>
                                    </p:animScale>
                                    <p:animScale>
                                      <p:cBhvr>
                                        <p:cTn id="23" dur="166" decel="50000">
                                          <p:stCondLst>
                                            <p:cond delay="676"/>
                                          </p:stCondLst>
                                        </p:cTn>
                                        <p:tgtEl>
                                          <p:spTgt spid="4"/>
                                        </p:tgtEl>
                                      </p:cBhvr>
                                      <p:to x="100000" y="100000"/>
                                    </p:animScale>
                                    <p:animScale>
                                      <p:cBhvr>
                                        <p:cTn id="24" dur="26">
                                          <p:stCondLst>
                                            <p:cond delay="1312"/>
                                          </p:stCondLst>
                                        </p:cTn>
                                        <p:tgtEl>
                                          <p:spTgt spid="4"/>
                                        </p:tgtEl>
                                      </p:cBhvr>
                                      <p:to x="100000" y="80000"/>
                                    </p:animScale>
                                    <p:animScale>
                                      <p:cBhvr>
                                        <p:cTn id="25" dur="166" decel="50000">
                                          <p:stCondLst>
                                            <p:cond delay="1338"/>
                                          </p:stCondLst>
                                        </p:cTn>
                                        <p:tgtEl>
                                          <p:spTgt spid="4"/>
                                        </p:tgtEl>
                                      </p:cBhvr>
                                      <p:to x="100000" y="100000"/>
                                    </p:animScale>
                                    <p:animScale>
                                      <p:cBhvr>
                                        <p:cTn id="26" dur="26">
                                          <p:stCondLst>
                                            <p:cond delay="1642"/>
                                          </p:stCondLst>
                                        </p:cTn>
                                        <p:tgtEl>
                                          <p:spTgt spid="4"/>
                                        </p:tgtEl>
                                      </p:cBhvr>
                                      <p:to x="100000" y="90000"/>
                                    </p:animScale>
                                    <p:animScale>
                                      <p:cBhvr>
                                        <p:cTn id="27" dur="166" decel="50000">
                                          <p:stCondLst>
                                            <p:cond delay="1668"/>
                                          </p:stCondLst>
                                        </p:cTn>
                                        <p:tgtEl>
                                          <p:spTgt spid="4"/>
                                        </p:tgtEl>
                                      </p:cBhvr>
                                      <p:to x="100000" y="100000"/>
                                    </p:animScale>
                                    <p:animScale>
                                      <p:cBhvr>
                                        <p:cTn id="28" dur="26">
                                          <p:stCondLst>
                                            <p:cond delay="1808"/>
                                          </p:stCondLst>
                                        </p:cTn>
                                        <p:tgtEl>
                                          <p:spTgt spid="4"/>
                                        </p:tgtEl>
                                      </p:cBhvr>
                                      <p:to x="100000" y="95000"/>
                                    </p:animScale>
                                    <p:animScale>
                                      <p:cBhvr>
                                        <p:cTn id="29" dur="166" decel="50000">
                                          <p:stCondLst>
                                            <p:cond delay="1834"/>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360"/>
                                          </p:val>
                                        </p:tav>
                                        <p:tav tm="100000">
                                          <p:val>
                                            <p:fltVal val="0"/>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heel(1)">
                                      <p:cBhvr>
                                        <p:cTn id="45" dur="1000"/>
                                        <p:tgtEl>
                                          <p:spTgt spid="18"/>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left)">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heel(1)">
                                      <p:cBhvr>
                                        <p:cTn id="59" dur="1000"/>
                                        <p:tgtEl>
                                          <p:spTgt spid="22"/>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wipe(left)">
                                      <p:cBhvr>
                                        <p:cTn id="63" dur="500"/>
                                        <p:tgtEl>
                                          <p:spTgt spid="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left)">
                                      <p:cBhvr>
                                        <p:cTn id="6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2" grpId="0"/>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E40B30A-5B12-6212-1482-923E405CBB2B}"/>
              </a:ext>
            </a:extLst>
          </p:cNvPr>
          <p:cNvSpPr txBox="1"/>
          <p:nvPr/>
        </p:nvSpPr>
        <p:spPr>
          <a:xfrm>
            <a:off x="138626" y="990046"/>
            <a:ext cx="10493828" cy="923330"/>
          </a:xfrm>
          <a:prstGeom prst="rect">
            <a:avLst/>
          </a:prstGeom>
          <a:noFill/>
        </p:spPr>
        <p:txBody>
          <a:bodyPr wrap="square">
            <a:spAutoFit/>
          </a:bodyPr>
          <a:lstStyle/>
          <a:p>
            <a:r>
              <a:rPr lang="es-ES" dirty="0"/>
              <a:t>Hřebík byl vyroben</a:t>
            </a:r>
            <a:r>
              <a:rPr lang="cs-CZ" dirty="0"/>
              <a:t> k tomu</a:t>
            </a:r>
            <a:r>
              <a:rPr lang="es-ES" dirty="0"/>
              <a:t>, aby splnil poslání. S hřebíkem můžete spojit dva povrchy a udržet je pevné a musí sloužit </a:t>
            </a:r>
            <a:r>
              <a:rPr lang="cs-CZ" dirty="0"/>
              <a:t>k</a:t>
            </a:r>
            <a:r>
              <a:rPr lang="es-ES" dirty="0"/>
              <a:t> tom, pro co byl vyroben. Hřebík</a:t>
            </a:r>
            <a:r>
              <a:rPr lang="cs-CZ" dirty="0" err="1"/>
              <a:t>em</a:t>
            </a:r>
            <a:r>
              <a:rPr lang="cs-CZ" dirty="0"/>
              <a:t> se</a:t>
            </a:r>
            <a:r>
              <a:rPr lang="es-ES" dirty="0"/>
              <a:t> může</a:t>
            </a:r>
            <a:r>
              <a:rPr lang="cs-CZ" dirty="0" err="1"/>
              <a:t>te</a:t>
            </a:r>
            <a:r>
              <a:rPr lang="es-ES" dirty="0"/>
              <a:t> píchnout</a:t>
            </a:r>
            <a:r>
              <a:rPr lang="cs-CZ" dirty="0"/>
              <a:t> do</a:t>
            </a:r>
            <a:r>
              <a:rPr lang="es-ES" dirty="0"/>
              <a:t> prst</a:t>
            </a:r>
            <a:r>
              <a:rPr lang="cs-CZ" dirty="0"/>
              <a:t>u</a:t>
            </a:r>
            <a:r>
              <a:rPr lang="es-ES" dirty="0"/>
              <a:t>, nebo</a:t>
            </a:r>
            <a:r>
              <a:rPr lang="cs-CZ" dirty="0"/>
              <a:t> vám</a:t>
            </a:r>
            <a:r>
              <a:rPr lang="es-ES" dirty="0"/>
              <a:t> může </a:t>
            </a:r>
            <a:r>
              <a:rPr lang="cs-CZ" dirty="0"/>
              <a:t>být k užitku</a:t>
            </a:r>
            <a:r>
              <a:rPr lang="es-ES" dirty="0"/>
              <a:t>. 
</a:t>
            </a:r>
          </a:p>
        </p:txBody>
      </p:sp>
      <p:pic>
        <p:nvPicPr>
          <p:cNvPr id="4" name="Imagen 3" descr="Mano sosteniendo un cuchillo sobre una tabla de madera&#10;&#10;Descripción generada automáticamente">
            <a:extLst>
              <a:ext uri="{FF2B5EF4-FFF2-40B4-BE49-F238E27FC236}">
                <a16:creationId xmlns:a16="http://schemas.microsoft.com/office/drawing/2014/main" id="{F78C6A69-9308-82E3-1CE5-CD21BF1800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454" y="362848"/>
            <a:ext cx="1278238" cy="1015460"/>
          </a:xfrm>
          <a:prstGeom prst="rect">
            <a:avLst/>
          </a:prstGeom>
          <a:ln w="38100" cap="sq">
            <a:solidFill>
              <a:srgbClr val="CD7345"/>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EFD266BF-0AB0-25DB-7F22-6A5ABA5FCFF4}"/>
              </a:ext>
            </a:extLst>
          </p:cNvPr>
          <p:cNvSpPr txBox="1"/>
          <p:nvPr/>
        </p:nvSpPr>
        <p:spPr>
          <a:xfrm>
            <a:off x="2939552" y="1867108"/>
            <a:ext cx="9113822" cy="2308324"/>
          </a:xfrm>
          <a:prstGeom prst="rect">
            <a:avLst/>
          </a:prstGeom>
          <a:noFill/>
        </p:spPr>
        <p:txBody>
          <a:bodyPr wrap="square">
            <a:spAutoFit/>
          </a:bodyPr>
          <a:lstStyle/>
          <a:p>
            <a:r>
              <a:rPr lang="es-ES" dirty="0"/>
              <a:t>V Písmu čteme, že Bůh svěřil poslání každé lidské bytosti. Co to znamená? No, všichni máme povinnost splnit. Každý nemá stejný úkol, ale my všichni musíme konat svůj díl v Božím díle" </a:t>
            </a:r>
            <a:r>
              <a:rPr lang="cs-CZ" dirty="0"/>
              <a:t>(EGW: </a:t>
            </a:r>
            <a:r>
              <a:rPr lang="es-ES" dirty="0"/>
              <a:t>SE2</a:t>
            </a:r>
            <a:r>
              <a:rPr lang="cs-CZ" dirty="0"/>
              <a:t>, stran</a:t>
            </a:r>
            <a:r>
              <a:rPr lang="es-ES" dirty="0"/>
              <a:t> 307</a:t>
            </a:r>
            <a:r>
              <a:rPr lang="cs-CZ" dirty="0"/>
              <a:t>)</a:t>
            </a:r>
            <a:r>
              <a:rPr lang="es-ES" dirty="0"/>
              <a:t>. "Bůh ví, s jakou věrností a duchem zasvěcení každý plní své poslání. V tomto velkém díle není místo pro líné – není zde místo pro ty, kteří se snaží zalíbit sami sobě nebo kteří nejsou schopni uspět v žádném životním povolání – není zde místo pro vlažné lidi, kteří nejsou horliví </a:t>
            </a:r>
            <a:r>
              <a:rPr lang="cs-CZ" dirty="0"/>
              <a:t>  </a:t>
            </a:r>
            <a:r>
              <a:rPr lang="es-ES" dirty="0"/>
              <a:t>v duchu, ochotní snášet těžkosti, protivenství, opovržení nebo dokonce smrt pro Krista</a:t>
            </a:r>
            <a:r>
              <a:rPr lang="cs-CZ" dirty="0"/>
              <a:t>“(EGW::</a:t>
            </a:r>
            <a:r>
              <a:rPr lang="es-ES" dirty="0"/>
              <a:t>2T</a:t>
            </a:r>
            <a:r>
              <a:rPr lang="cs-CZ" dirty="0"/>
              <a:t>, strana</a:t>
            </a:r>
            <a:r>
              <a:rPr lang="es-ES" dirty="0"/>
              <a:t> 227</a:t>
            </a:r>
            <a:r>
              <a:rPr lang="cs-CZ" dirty="0"/>
              <a:t>).</a:t>
            </a:r>
            <a:r>
              <a:rPr lang="es-ES" dirty="0"/>
              <a:t> 
</a:t>
            </a:r>
          </a:p>
        </p:txBody>
      </p:sp>
      <p:sp>
        <p:nvSpPr>
          <p:cNvPr id="7" name="CuadroTexto 6">
            <a:extLst>
              <a:ext uri="{FF2B5EF4-FFF2-40B4-BE49-F238E27FC236}">
                <a16:creationId xmlns:a16="http://schemas.microsoft.com/office/drawing/2014/main" id="{D320FCA4-65C6-CD26-7AF3-BC24182E2290}"/>
              </a:ext>
            </a:extLst>
          </p:cNvPr>
          <p:cNvSpPr txBox="1"/>
          <p:nvPr/>
        </p:nvSpPr>
        <p:spPr>
          <a:xfrm>
            <a:off x="172720" y="3934717"/>
            <a:ext cx="9683931" cy="2585323"/>
          </a:xfrm>
          <a:prstGeom prst="rect">
            <a:avLst/>
          </a:prstGeom>
          <a:noFill/>
        </p:spPr>
        <p:txBody>
          <a:bodyPr wrap="square">
            <a:spAutoFit/>
          </a:bodyPr>
          <a:lstStyle/>
          <a:p>
            <a:r>
              <a:rPr lang="es-ES" dirty="0"/>
              <a:t>Kromě práce na šíření evangelia má každá žena poslání: "Bůh přidělil ženám jejich poslání; a jestliže pokorně, ale podle svých nejlepších schopností, učiní svůj domov nebem, věrně a s láskou plní své závazky vůči svému manželovi a dětem, snaží se, aby její užitečný, čistý, ctnostný život neustále vyza</a:t>
            </a:r>
            <a:r>
              <a:rPr lang="cs-CZ" dirty="0"/>
              <a:t>-</a:t>
            </a:r>
            <a:r>
              <a:rPr lang="es-ES" dirty="0"/>
              <a:t>řoval svaté světlo, aby osvěcoval lidi kolem sebe, koná dílo, které jí svěřil její Mistr,  a uslyší ze svých božských rtů slova: Dobře, služebníku věrný, vejdi do radosti svého Pána. Tyto ženy, které ochotně dělají to, co jim přijde pod ruku, radostně pomáhají svým manželům nést jejich břemena a poučují </a:t>
            </a:r>
            <a:r>
              <a:rPr lang="cs-CZ" dirty="0"/>
              <a:t>  </a:t>
            </a:r>
            <a:r>
              <a:rPr lang="es-ES" dirty="0"/>
              <a:t>své děti o Bohu, jsou misionářkami v nejvyšším slova smyslu. Zabývají se důležitým aspektem velkého díla pro vyšší život a obdrží jeho odměnu. Děti musí být vychovávány pro nebe a připraveny zářit </a:t>
            </a:r>
            <a:r>
              <a:rPr lang="cs-CZ" dirty="0"/>
              <a:t>       </a:t>
            </a:r>
            <a:r>
              <a:rPr lang="es-ES" dirty="0"/>
              <a:t>ve dvorech Pánova království" (EGW: 2T, strana 414</a:t>
            </a:r>
            <a:r>
              <a:rPr lang="cs-CZ" dirty="0"/>
              <a:t>).</a:t>
            </a:r>
            <a:endParaRPr lang="es-ES" dirty="0"/>
          </a:p>
        </p:txBody>
      </p:sp>
      <p:pic>
        <p:nvPicPr>
          <p:cNvPr id="11" name="Imagen 10" descr="Un dibujo de un grupo de personas caminando en la calle&#10;&#10;Descripción generada automáticamente con confianza media">
            <a:extLst>
              <a:ext uri="{FF2B5EF4-FFF2-40B4-BE49-F238E27FC236}">
                <a16:creationId xmlns:a16="http://schemas.microsoft.com/office/drawing/2014/main" id="{533A962E-E9E1-075C-7FF9-6588394320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721" y="1529878"/>
            <a:ext cx="2428272" cy="2387801"/>
          </a:xfrm>
          <a:prstGeom prst="rect">
            <a:avLst/>
          </a:prstGeom>
          <a:effectLst>
            <a:outerShdw blurRad="63500" sx="102000" sy="102000" algn="ctr" rotWithShape="0">
              <a:srgbClr val="B64C48"/>
            </a:outerShdw>
          </a:effectLst>
        </p:spPr>
      </p:pic>
      <p:pic>
        <p:nvPicPr>
          <p:cNvPr id="13" name="Imagen 12" descr="Un grupo de mujeres&#10;&#10;Descripción generada automáticamente">
            <a:extLst>
              <a:ext uri="{FF2B5EF4-FFF2-40B4-BE49-F238E27FC236}">
                <a16:creationId xmlns:a16="http://schemas.microsoft.com/office/drawing/2014/main" id="{B02AA12D-BA56-2244-E6BE-16988D454C4B}"/>
              </a:ext>
            </a:extLst>
          </p:cNvPr>
          <p:cNvPicPr>
            <a:picLocks noChangeAspect="1"/>
          </p:cNvPicPr>
          <p:nvPr/>
        </p:nvPicPr>
        <p:blipFill rotWithShape="1">
          <a:blip r:embed="rId5">
            <a:extLst>
              <a:ext uri="{28A0092B-C50C-407E-A947-70E740481C1C}">
                <a14:useLocalDpi xmlns:a14="http://schemas.microsoft.com/office/drawing/2010/main" val="0"/>
              </a:ext>
            </a:extLst>
          </a:blip>
          <a:srcRect l="10397"/>
          <a:stretch/>
        </p:blipFill>
        <p:spPr>
          <a:xfrm>
            <a:off x="9859312" y="4171857"/>
            <a:ext cx="2113764" cy="2364033"/>
          </a:xfrm>
          <a:prstGeom prst="rect">
            <a:avLst/>
          </a:prstGeom>
          <a:ln w="38100" cap="sq">
            <a:solidFill>
              <a:srgbClr val="B64B47"/>
            </a:solidFill>
            <a:prstDash val="solid"/>
            <a:miter lim="800000"/>
          </a:ln>
          <a:effectLst>
            <a:outerShdw blurRad="50800" dist="38100" dir="2700000" algn="tl" rotWithShape="0">
              <a:srgbClr val="000000">
                <a:alpha val="43000"/>
              </a:srgbClr>
            </a:outerShdw>
          </a:effectLst>
        </p:spPr>
      </p:pic>
      <p:grpSp>
        <p:nvGrpSpPr>
          <p:cNvPr id="6" name="Grupo 5">
            <a:extLst>
              <a:ext uri="{FF2B5EF4-FFF2-40B4-BE49-F238E27FC236}">
                <a16:creationId xmlns:a16="http://schemas.microsoft.com/office/drawing/2014/main" id="{AB00ADC9-7FAC-C7E8-6786-AC33BFBF3F06}"/>
              </a:ext>
            </a:extLst>
          </p:cNvPr>
          <p:cNvGrpSpPr/>
          <p:nvPr/>
        </p:nvGrpSpPr>
        <p:grpSpPr>
          <a:xfrm>
            <a:off x="2093570" y="289445"/>
            <a:ext cx="6014107" cy="950465"/>
            <a:chOff x="2093570" y="289445"/>
            <a:chExt cx="6014107" cy="950465"/>
          </a:xfrm>
        </p:grpSpPr>
        <p:pic>
          <p:nvPicPr>
            <p:cNvPr id="17" name="Imagen 16">
              <a:extLst>
                <a:ext uri="{FF2B5EF4-FFF2-40B4-BE49-F238E27FC236}">
                  <a16:creationId xmlns:a16="http://schemas.microsoft.com/office/drawing/2014/main" id="{3FA8B2D5-2A8F-51EF-AED7-CEC4F5E63B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3570" y="289445"/>
              <a:ext cx="6014107" cy="724431"/>
            </a:xfrm>
            <a:prstGeom prst="rect">
              <a:avLst/>
            </a:prstGeom>
          </p:spPr>
        </p:pic>
        <p:sp>
          <p:nvSpPr>
            <p:cNvPr id="12" name="CuadroTexto 11">
              <a:extLst>
                <a:ext uri="{FF2B5EF4-FFF2-40B4-BE49-F238E27FC236}">
                  <a16:creationId xmlns:a16="http://schemas.microsoft.com/office/drawing/2014/main" id="{D31621B1-EA1B-B657-18AF-399212E54C40}"/>
                </a:ext>
              </a:extLst>
            </p:cNvPr>
            <p:cNvSpPr txBox="1"/>
            <p:nvPr/>
          </p:nvSpPr>
          <p:spPr>
            <a:xfrm>
              <a:off x="2663403" y="408913"/>
              <a:ext cx="5444274" cy="830997"/>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HŘEBÍK MUSÍ PLNIT SVÉ POSLÁNÍ
</a:t>
              </a:r>
            </a:p>
          </p:txBody>
        </p:sp>
      </p:grpSp>
      <p:grpSp>
        <p:nvGrpSpPr>
          <p:cNvPr id="2" name="Grupo 1">
            <a:extLst>
              <a:ext uri="{FF2B5EF4-FFF2-40B4-BE49-F238E27FC236}">
                <a16:creationId xmlns:a16="http://schemas.microsoft.com/office/drawing/2014/main" id="{783C5223-B28A-F377-BD6C-786196379FF2}"/>
              </a:ext>
            </a:extLst>
          </p:cNvPr>
          <p:cNvGrpSpPr/>
          <p:nvPr/>
        </p:nvGrpSpPr>
        <p:grpSpPr>
          <a:xfrm>
            <a:off x="374470" y="252982"/>
            <a:ext cx="2516775" cy="990870"/>
            <a:chOff x="374470" y="252982"/>
            <a:chExt cx="2516775" cy="990870"/>
          </a:xfrm>
        </p:grpSpPr>
        <p:pic>
          <p:nvPicPr>
            <p:cNvPr id="8" name="Imagen 7">
              <a:extLst>
                <a:ext uri="{FF2B5EF4-FFF2-40B4-BE49-F238E27FC236}">
                  <a16:creationId xmlns:a16="http://schemas.microsoft.com/office/drawing/2014/main" id="{448A14CE-DFC5-BD5C-5EF3-5DFF8F39A0F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74470" y="252982"/>
              <a:ext cx="2516775" cy="779002"/>
            </a:xfrm>
            <a:prstGeom prst="rect">
              <a:avLst/>
            </a:prstGeom>
          </p:spPr>
        </p:pic>
        <p:sp>
          <p:nvSpPr>
            <p:cNvPr id="9" name="CuadroTexto 8">
              <a:extLst>
                <a:ext uri="{FF2B5EF4-FFF2-40B4-BE49-F238E27FC236}">
                  <a16:creationId xmlns:a16="http://schemas.microsoft.com/office/drawing/2014/main" id="{499016EB-B69C-9280-7BF4-E534EFE94884}"/>
                </a:ext>
              </a:extLst>
            </p:cNvPr>
            <p:cNvSpPr txBox="1"/>
            <p:nvPr/>
          </p:nvSpPr>
          <p:spPr>
            <a:xfrm>
              <a:off x="468162" y="412855"/>
              <a:ext cx="2391092" cy="830997"/>
            </a:xfrm>
            <a:prstGeom prst="rect">
              <a:avLst/>
            </a:prstGeom>
            <a:noFill/>
          </p:spPr>
          <p:txBody>
            <a:bodyPr wrap="square">
              <a:spAutoFit/>
            </a:bodyPr>
            <a:lstStyle/>
            <a:p>
              <a:r>
                <a:rPr lang="es-ES" sz="2400" b="1" dirty="0">
                  <a:solidFill>
                    <a:srgbClr val="B45B2E"/>
                  </a:solidFill>
                </a:rPr>
                <a:t>Sedmá lekce
</a:t>
              </a:r>
            </a:p>
          </p:txBody>
        </p:sp>
      </p:grpSp>
    </p:spTree>
    <p:extLst>
      <p:ext uri="{BB962C8B-B14F-4D97-AF65-F5344CB8AC3E}">
        <p14:creationId xmlns:p14="http://schemas.microsoft.com/office/powerpoint/2010/main" val="1232504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6"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80">
                                          <p:stCondLst>
                                            <p:cond delay="0"/>
                                          </p:stCondLst>
                                        </p:cTn>
                                        <p:tgtEl>
                                          <p:spTgt spid="4"/>
                                        </p:tgtEl>
                                      </p:cBhvr>
                                    </p:animEffect>
                                    <p:anim calcmode="lin" valueType="num">
                                      <p:cBhvr>
                                        <p:cTn id="17"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2" dur="26">
                                          <p:stCondLst>
                                            <p:cond delay="650"/>
                                          </p:stCondLst>
                                        </p:cTn>
                                        <p:tgtEl>
                                          <p:spTgt spid="4"/>
                                        </p:tgtEl>
                                      </p:cBhvr>
                                      <p:to x="100000" y="60000"/>
                                    </p:animScale>
                                    <p:animScale>
                                      <p:cBhvr>
                                        <p:cTn id="23" dur="166" decel="50000">
                                          <p:stCondLst>
                                            <p:cond delay="676"/>
                                          </p:stCondLst>
                                        </p:cTn>
                                        <p:tgtEl>
                                          <p:spTgt spid="4"/>
                                        </p:tgtEl>
                                      </p:cBhvr>
                                      <p:to x="100000" y="100000"/>
                                    </p:animScale>
                                    <p:animScale>
                                      <p:cBhvr>
                                        <p:cTn id="24" dur="26">
                                          <p:stCondLst>
                                            <p:cond delay="1312"/>
                                          </p:stCondLst>
                                        </p:cTn>
                                        <p:tgtEl>
                                          <p:spTgt spid="4"/>
                                        </p:tgtEl>
                                      </p:cBhvr>
                                      <p:to x="100000" y="80000"/>
                                    </p:animScale>
                                    <p:animScale>
                                      <p:cBhvr>
                                        <p:cTn id="25" dur="166" decel="50000">
                                          <p:stCondLst>
                                            <p:cond delay="1338"/>
                                          </p:stCondLst>
                                        </p:cTn>
                                        <p:tgtEl>
                                          <p:spTgt spid="4"/>
                                        </p:tgtEl>
                                      </p:cBhvr>
                                      <p:to x="100000" y="100000"/>
                                    </p:animScale>
                                    <p:animScale>
                                      <p:cBhvr>
                                        <p:cTn id="26" dur="26">
                                          <p:stCondLst>
                                            <p:cond delay="1642"/>
                                          </p:stCondLst>
                                        </p:cTn>
                                        <p:tgtEl>
                                          <p:spTgt spid="4"/>
                                        </p:tgtEl>
                                      </p:cBhvr>
                                      <p:to x="100000" y="90000"/>
                                    </p:animScale>
                                    <p:animScale>
                                      <p:cBhvr>
                                        <p:cTn id="27" dur="166" decel="50000">
                                          <p:stCondLst>
                                            <p:cond delay="1668"/>
                                          </p:stCondLst>
                                        </p:cTn>
                                        <p:tgtEl>
                                          <p:spTgt spid="4"/>
                                        </p:tgtEl>
                                      </p:cBhvr>
                                      <p:to x="100000" y="100000"/>
                                    </p:animScale>
                                    <p:animScale>
                                      <p:cBhvr>
                                        <p:cTn id="28" dur="26">
                                          <p:stCondLst>
                                            <p:cond delay="1808"/>
                                          </p:stCondLst>
                                        </p:cTn>
                                        <p:tgtEl>
                                          <p:spTgt spid="4"/>
                                        </p:tgtEl>
                                      </p:cBhvr>
                                      <p:to x="100000" y="95000"/>
                                    </p:animScale>
                                    <p:animScale>
                                      <p:cBhvr>
                                        <p:cTn id="29" dur="166" decel="50000">
                                          <p:stCondLst>
                                            <p:cond delay="1834"/>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360"/>
                                          </p:val>
                                        </p:tav>
                                        <p:tav tm="100000">
                                          <p:val>
                                            <p:fltVal val="0"/>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linds(horizontal)">
                                      <p:cBhvr>
                                        <p:cTn id="45" dur="500"/>
                                        <p:tgtEl>
                                          <p:spTgt spid="11"/>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5">
                                            <p:txEl>
                                              <p:pRg st="0" end="0"/>
                                            </p:txEl>
                                          </p:spTgt>
                                        </p:tgtEl>
                                        <p:attrNameLst>
                                          <p:attrName>style.visibility</p:attrName>
                                        </p:attrNameLst>
                                      </p:cBhvr>
                                      <p:to>
                                        <p:strVal val="visible"/>
                                      </p:to>
                                    </p:set>
                                    <p:animEffect transition="in" filter="wipe(left)">
                                      <p:cBhvr>
                                        <p:cTn id="49" dur="500"/>
                                        <p:tgtEl>
                                          <p:spTgt spid="5">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linds(horizontal)">
                                      <p:cBhvr>
                                        <p:cTn id="54" dur="500"/>
                                        <p:tgtEl>
                                          <p:spTgt spid="13"/>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left)">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P spid="7" grpId="0"/>
    </p:bldLst>
  </p:timing>
</p:sld>
</file>

<file path=ppt/theme/theme1.xml><?xml version="1.0" encoding="utf-8"?>
<a:theme xmlns:a="http://schemas.openxmlformats.org/drawingml/2006/main" name="Tema de Office">
  <a:themeElements>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1762</TotalTime>
  <Words>3045</Words>
  <Application>Microsoft Office PowerPoint</Application>
  <PresentationFormat>Panorámica</PresentationFormat>
  <Paragraphs>54</Paragraphs>
  <Slides>12</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12</vt:i4>
      </vt:variant>
    </vt:vector>
  </HeadingPairs>
  <TitlesOfParts>
    <vt:vector size="16"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282</cp:revision>
  <dcterms:created xsi:type="dcterms:W3CDTF">2022-10-30T17:06:58Z</dcterms:created>
  <dcterms:modified xsi:type="dcterms:W3CDTF">2023-01-22T08:41:34Z</dcterms:modified>
</cp:coreProperties>
</file>