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6" r:id="rId2"/>
    <p:sldId id="258" r:id="rId3"/>
    <p:sldId id="27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299" r:id="rId14"/>
    <p:sldId id="300" r:id="rId15"/>
    <p:sldId id="267" r:id="rId16"/>
    <p:sldId id="269" r:id="rId17"/>
    <p:sldId id="293" r:id="rId18"/>
    <p:sldId id="270" r:id="rId19"/>
    <p:sldId id="268" r:id="rId20"/>
    <p:sldId id="301" r:id="rId21"/>
    <p:sldId id="271" r:id="rId22"/>
    <p:sldId id="302" r:id="rId23"/>
    <p:sldId id="277" r:id="rId24"/>
    <p:sldId id="278" r:id="rId25"/>
    <p:sldId id="279" r:id="rId26"/>
    <p:sldId id="275" r:id="rId27"/>
    <p:sldId id="281" r:id="rId28"/>
    <p:sldId id="294" r:id="rId29"/>
    <p:sldId id="295" r:id="rId30"/>
    <p:sldId id="296" r:id="rId31"/>
    <p:sldId id="280" r:id="rId32"/>
    <p:sldId id="282" r:id="rId33"/>
    <p:sldId id="283" r:id="rId34"/>
    <p:sldId id="284" r:id="rId35"/>
    <p:sldId id="285" r:id="rId36"/>
    <p:sldId id="286" r:id="rId37"/>
    <p:sldId id="304" r:id="rId38"/>
    <p:sldId id="287" r:id="rId39"/>
    <p:sldId id="297" r:id="rId40"/>
    <p:sldId id="272" r:id="rId41"/>
    <p:sldId id="273" r:id="rId42"/>
    <p:sldId id="290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4200"/>
    <a:srgbClr val="F1EEED"/>
    <a:srgbClr val="617B31"/>
    <a:srgbClr val="A9C773"/>
    <a:srgbClr val="A3BFBE"/>
    <a:srgbClr val="75857C"/>
    <a:srgbClr val="306475"/>
    <a:srgbClr val="697068"/>
    <a:srgbClr val="1D3078"/>
    <a:srgbClr val="654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6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E77BB-8389-4B7A-BBC1-7F6A23F7773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5BD9C-F554-4B5B-BBA0-70FA291E9F4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918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Creó que Dios creó el universo y lo sustenta.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8939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E120C-5EA4-C01D-A9C5-D0F2DFB14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137FE33-63D4-51F4-09A0-484F1F1E2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CF0265-EFB2-2AE9-B2DE-0E34D875F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Acepto al sustituto que Dios preparó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51F142-C128-5B09-8C5E-66FC1A996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333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2046-AC13-28A8-0335-25BC6E051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209CA2-CB37-C516-57B5-4E65B4304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656E0A-BCE3-F2FD-0808-D5362C933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Avanzo en medio de persecuciones sabiendo que Dios destruirá el mal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29A54A-BA71-9307-D355-31F70245B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2486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Hago lo que Dios me ordena sabiendo que Dios hará su parte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5627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Trato bien a los mensajeros de Dios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98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Enfrento lo que sea con Dios y uso el ingenio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09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 Dios libro mis batallas no importa cuan grande o poderoso sea mi enemigo.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58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882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Derroto al enemigo confiando en Dios y con lo que se hacer.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376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Sigo mi andar sabiendo que “hasta aquí me ha ayudado Dios”.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48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Llevaré el mensaje de Dios aún en medio de dificultades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70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Obedezco, obedezco, obedezco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908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045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Confío en la sabiduría que Dios le había dado.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9826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422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Mi meta en esta vida es agradar a Dios y caminar con Él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8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Aunque algo sea imposible si Dios ha dicho que sucederá yo lo creo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907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 miro el presente sino el futuro glorioso que Dios me está preparando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060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Creo en sus promesas por más que tarden en cumplirse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617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Adoro a Dios aun cuando estoy a punto de morir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9395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Creo que lo que Dios ha dicho se cumplirá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877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Rechazo los honores y glorias mundanas por ser parte del pueblo de Dios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5BD9C-F554-4B5B-BBA0-70FA291E9F4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017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65C99-2699-6C6C-CAC3-21B957819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60E1F1-EAD7-62F5-C2AC-9FA24F824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5B695C-FD74-5EBF-EE0B-6282B578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21CCB-8B88-0E5A-4033-751A4AE9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453507-D3C5-2666-E69C-FAF1B65B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92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32F7E-BDE6-D4A9-8FB1-66E32E1D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52779B-EA0C-1C2F-0D1A-8B16B94E0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6B2709-BE59-98C5-58F1-D4F8F2EA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943F90-648E-5E6A-8285-71D8702E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371366-667D-397E-5A66-F5035941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02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6F336D6-9400-81D5-4C23-72738BAF55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DD0B8B-A6BE-4C36-B2ED-87FA77877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DA6027-D004-A02D-2D7A-462D058EB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EEBC81-0623-3EF4-2980-9F5D2A7E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2EB46D-A1B0-DC9D-57FB-12A336F5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02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EE00A-7881-5CB5-D83F-33653C2E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24C5AC-DC40-977A-DE03-5B6B6A0B0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F8D0F5-01A3-52C9-340D-ADA9A2BCD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A7BD50-0795-6B73-475A-E498351D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C5902E-4DFE-1661-EEDE-BD269C75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03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ADC28-95A0-A6B6-7602-79FB94E5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80C057-608C-A5E1-6378-A5BE98CE3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2DDAB6-83D2-5437-433E-BDC11D9F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70CD71-C5A5-DE39-175E-DD78239E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050BA2-6B23-E46F-164A-E3122752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49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256A5-266E-A36E-6D99-A0CE3C6A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8F0C82-2FCF-6ECD-05DA-DC6AAEB846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D59BD1-07E8-B87E-0131-FD06EBA74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47E4AB-7BA6-9202-D4E5-CBB93A62B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0011DB-CF48-9C85-1DA9-316E4AB20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C360AF-FD10-5752-1716-DD0C265F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098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9A9C6-2B91-8A45-A6B9-799E74FD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D2C59A-E23B-F003-D35D-AAAC7E33B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23A527-0624-BB74-044E-5A730AA8F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2E4BC6D-688E-E020-8073-9829A3B60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237DB82-CE1F-B585-6FB2-B142105BE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7ADE0C1-93A5-CC01-D49A-1F393041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0DE2F37-1B62-188B-900A-B0EE14BD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F7FA8C-FEE3-CE99-7DA9-8A8D8D0F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67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F230D-C739-EE09-B0D6-406EE8FA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2B47FA-0763-9BDB-F977-2B62F968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5E7419-C04B-F7D1-008F-DE18149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6881588-8A4F-53CE-C07D-BB135262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14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E3AE8FF-4271-28F6-B3D7-25D471759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F2DD5D-BA92-C140-5A94-B916CE3F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22FFDD-F9E4-BAB9-FE35-14457D2B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9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4A782-405E-E928-F1CA-D99091CC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49E00E-C952-7BAC-B5A6-70C8AF8CF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E06EAE-C107-C9C4-3A79-9CB2D9AC0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D206DF-2F79-79E5-CA3E-F1E687AC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AE54D2-D322-5725-0606-DDD166E7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229A5D-6166-9CF2-777D-17C31247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28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B4C54-43FC-FCD9-75D2-744F44ED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5EE53A-08E7-4F86-6F85-6BFB13C57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B2974B-7510-3E11-2A84-B24FFAF41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359EE3-65BB-CC76-2C08-212FE467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63DAC3-5CD0-DDBE-306D-6C5E68CA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3F507B-CC64-B871-BBA7-CD6057EC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484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D94E18-7DE7-D657-FB61-E32F347C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D7F26B-434E-33FF-5DC8-E38BBEC8D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518968-A6DE-1F9E-4052-66143A800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282B86-D48B-4989-B575-816C8A2A8DED}" type="datetimeFigureOut">
              <a:rPr lang="es-ES" smtClean="0"/>
              <a:t>09/02/2026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B0325F-2054-AE89-8578-C46EA2371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A9AA5-90B4-D378-4124-29C83E1FF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8849E4-B6A6-4EE2-A9C2-F76B554E4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5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497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cama&#10;&#10;El contenido generado por IA puede ser incorrecto.">
            <a:extLst>
              <a:ext uri="{FF2B5EF4-FFF2-40B4-BE49-F238E27FC236}">
                <a16:creationId xmlns:a16="http://schemas.microsoft.com/office/drawing/2014/main" id="{C5C26101-55CA-800F-65DC-64E50E5A7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8" y="238085"/>
            <a:ext cx="7416000" cy="6198972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7D4ECA0E-EC48-0768-C721-B6D0565A1B6E}"/>
              </a:ext>
            </a:extLst>
          </p:cNvPr>
          <p:cNvSpPr/>
          <p:nvPr/>
        </p:nvSpPr>
        <p:spPr>
          <a:xfrm>
            <a:off x="7895595" y="353013"/>
            <a:ext cx="392149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_____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 věřil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, a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 na sklonku svého života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řekl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 že synové  izraelští vyjdou z Egypta, a nařídil, co se má stát s jeho kostmi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(v. 22)</a:t>
            </a:r>
            <a:br>
              <a:rPr lang="es-ES" b="1" dirty="0">
                <a:solidFill>
                  <a:prstClr val="black"/>
                </a:solidFill>
                <a:latin typeface="Times New Roman"/>
              </a:rPr>
            </a:br>
            <a:r>
              <a:rPr lang="es-ES" b="1" dirty="0">
                <a:solidFill>
                  <a:prstClr val="black"/>
                </a:solidFill>
                <a:latin typeface="Times New Roman"/>
              </a:rPr>
              <a:t>[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1. Mojžíšova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 50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25-26]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7E5CE6BC-EF59-A26F-3C3D-EE367FC01827}"/>
              </a:ext>
            </a:extLst>
          </p:cNvPr>
          <p:cNvSpPr/>
          <p:nvPr/>
        </p:nvSpPr>
        <p:spPr>
          <a:xfrm>
            <a:off x="7969472" y="353013"/>
            <a:ext cx="1349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Jos</a:t>
            </a:r>
            <a:r>
              <a:rPr lang="cs-CZ" sz="4000" b="1" dirty="0" err="1">
                <a:solidFill>
                  <a:srgbClr val="C00000"/>
                </a:solidFill>
                <a:latin typeface="Times New Roman"/>
              </a:rPr>
              <a:t>ef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74760C8-F0D8-F95C-7F06-7EE18A86F035}"/>
              </a:ext>
            </a:extLst>
          </p:cNvPr>
          <p:cNvCxnSpPr/>
          <p:nvPr/>
        </p:nvCxnSpPr>
        <p:spPr>
          <a:xfrm>
            <a:off x="7825664" y="209057"/>
            <a:ext cx="0" cy="6228000"/>
          </a:xfrm>
          <a:prstGeom prst="line">
            <a:avLst/>
          </a:prstGeom>
          <a:ln w="57150">
            <a:gradFill>
              <a:gsLst>
                <a:gs pos="0">
                  <a:srgbClr val="7E1098"/>
                </a:gs>
                <a:gs pos="100000">
                  <a:srgbClr val="EB8BC5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24B6EAA-5568-CE22-0D79-BB462BF05834}"/>
              </a:ext>
            </a:extLst>
          </p:cNvPr>
          <p:cNvSpPr txBox="1"/>
          <p:nvPr/>
        </p:nvSpPr>
        <p:spPr>
          <a:xfrm>
            <a:off x="299345" y="6447257"/>
            <a:ext cx="11279512" cy="400110"/>
          </a:xfrm>
          <a:prstGeom prst="rect">
            <a:avLst/>
          </a:prstGeom>
          <a:solidFill>
            <a:srgbClr val="80198E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Zanechávám svědectví pro následující generace o ujištění, že Bůh přijde, aby nás osvobodil.</a:t>
            </a:r>
          </a:p>
        </p:txBody>
      </p:sp>
    </p:spTree>
    <p:extLst>
      <p:ext uri="{BB962C8B-B14F-4D97-AF65-F5344CB8AC3E}">
        <p14:creationId xmlns:p14="http://schemas.microsoft.com/office/powerpoint/2010/main" val="1970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</a:blip>
          <a:srcRect/>
          <a:stretch>
            <a:fillRect l="-2000" t="-2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BEF2C8D5-A69A-2129-3FF5-CC3770C33ADE}"/>
              </a:ext>
            </a:extLst>
          </p:cNvPr>
          <p:cNvSpPr/>
          <p:nvPr/>
        </p:nvSpPr>
        <p:spPr>
          <a:xfrm>
            <a:off x="3218414" y="568183"/>
            <a:ext cx="573027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400" b="1" dirty="0">
                <a:solidFill>
                  <a:prstClr val="black"/>
                </a:solidFill>
                <a:latin typeface="Times New Roman"/>
              </a:rPr>
              <a:t>______</a:t>
            </a:r>
            <a:r>
              <a:rPr lang="cs-CZ" sz="3400" b="1" dirty="0">
                <a:solidFill>
                  <a:prstClr val="black"/>
                </a:solidFill>
                <a:latin typeface="Times New Roman"/>
              </a:rPr>
              <a:t> věřil, a proto když dospěl, odepřel nazývat se synem faraónovy dcery. Raději chtěl snášet příkoří      s Božím lidem, než na čas žít příjemně v hříchu; a Kristovo pohanění pokládal za větší bohatství než všechny poklady Egypta</a:t>
            </a:r>
            <a:r>
              <a:rPr lang="es-ES" sz="3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24-27)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                          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[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2. Mojžíšova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5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1]</a:t>
            </a:r>
            <a:endParaRPr lang="es-ES" sz="3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5" name="Imagen 4" descr="Imagen que contiene sostener, viejo, hombre, tabla&#10;&#10;El contenido generado por IA puede ser incorrecto.">
            <a:extLst>
              <a:ext uri="{FF2B5EF4-FFF2-40B4-BE49-F238E27FC236}">
                <a16:creationId xmlns:a16="http://schemas.microsoft.com/office/drawing/2014/main" id="{C5912D8A-EBBB-715B-E5F1-0476C1BD7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50" y="517073"/>
            <a:ext cx="2981468" cy="404104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E1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interior, jugando, hombre&#10;&#10;El contenido generado por IA puede ser incorrecto.">
            <a:extLst>
              <a:ext uri="{FF2B5EF4-FFF2-40B4-BE49-F238E27FC236}">
                <a16:creationId xmlns:a16="http://schemas.microsoft.com/office/drawing/2014/main" id="{3896F0AD-152A-1002-F6F3-A45AE814A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164982"/>
            <a:ext cx="2908116" cy="3878699"/>
          </a:xfrm>
          <a:prstGeom prst="snip2DiagRect">
            <a:avLst>
              <a:gd name="adj1" fmla="val 1197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819F3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39C6C2CA-387A-0C99-E3EE-A149E0299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" y="4192013"/>
            <a:ext cx="2755984" cy="2296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19F3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D90DC67-ADD2-33C4-AEEE-F1A3A43716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96" r="5296"/>
          <a:stretch>
            <a:fillRect/>
          </a:stretch>
        </p:blipFill>
        <p:spPr>
          <a:xfrm>
            <a:off x="9047445" y="4670408"/>
            <a:ext cx="2951073" cy="1824273"/>
          </a:xfrm>
          <a:prstGeom prst="snip2DiagRect">
            <a:avLst>
              <a:gd name="adj1" fmla="val 2382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E1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42F7C469-CCED-4C7B-815B-084834EC1977}"/>
              </a:ext>
            </a:extLst>
          </p:cNvPr>
          <p:cNvSpPr/>
          <p:nvPr/>
        </p:nvSpPr>
        <p:spPr>
          <a:xfrm>
            <a:off x="3119656" y="565173"/>
            <a:ext cx="16787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400" b="1" dirty="0">
                <a:solidFill>
                  <a:srgbClr val="C00000"/>
                </a:solidFill>
                <a:latin typeface="Times New Roman"/>
              </a:rPr>
              <a:t>Mo</a:t>
            </a:r>
            <a:r>
              <a:rPr lang="cs-CZ" sz="3400" b="1" dirty="0" err="1">
                <a:solidFill>
                  <a:srgbClr val="C00000"/>
                </a:solidFill>
                <a:latin typeface="Times New Roman"/>
              </a:rPr>
              <a:t>jžíš</a:t>
            </a:r>
            <a:endParaRPr lang="es-ES" sz="34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9F71DF-6D56-D89C-955E-59162469F645}"/>
              </a:ext>
            </a:extLst>
          </p:cNvPr>
          <p:cNvSpPr txBox="1"/>
          <p:nvPr/>
        </p:nvSpPr>
        <p:spPr>
          <a:xfrm>
            <a:off x="3233612" y="39354"/>
            <a:ext cx="8881865" cy="400110"/>
          </a:xfrm>
          <a:prstGeom prst="rect">
            <a:avLst/>
          </a:prstGeom>
          <a:solidFill>
            <a:srgbClr val="7A8B52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Odmítám světské pocty a slávy a volím být součástí Božího lidu.</a:t>
            </a:r>
          </a:p>
        </p:txBody>
      </p:sp>
    </p:spTree>
    <p:extLst>
      <p:ext uri="{BB962C8B-B14F-4D97-AF65-F5344CB8AC3E}">
        <p14:creationId xmlns:p14="http://schemas.microsoft.com/office/powerpoint/2010/main" val="3713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2000"/>
            <a:lum/>
          </a:blip>
          <a:srcRect/>
          <a:stretch>
            <a:fillRect l="-17000" t="-2000" r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6A4B5F-632B-C08E-ED8E-EBBCADBA4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junto a una chimenea&#10;&#10;El contenido generado por IA puede ser incorrecto.">
            <a:extLst>
              <a:ext uri="{FF2B5EF4-FFF2-40B4-BE49-F238E27FC236}">
                <a16:creationId xmlns:a16="http://schemas.microsoft.com/office/drawing/2014/main" id="{C274E320-D540-0AC7-6F1C-E402938BA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4" y="124286"/>
            <a:ext cx="4587186" cy="6364382"/>
          </a:xfrm>
          <a:prstGeom prst="snip2DiagRect">
            <a:avLst>
              <a:gd name="adj1" fmla="val 1437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1 Rectángulo">
            <a:extLst>
              <a:ext uri="{FF2B5EF4-FFF2-40B4-BE49-F238E27FC236}">
                <a16:creationId xmlns:a16="http://schemas.microsoft.com/office/drawing/2014/main" id="{B6A6155E-7300-8FF4-26BB-6C7AFB4607EE}"/>
              </a:ext>
            </a:extLst>
          </p:cNvPr>
          <p:cNvSpPr/>
          <p:nvPr/>
        </p:nvSpPr>
        <p:spPr>
          <a:xfrm>
            <a:off x="5080000" y="549707"/>
            <a:ext cx="3223172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700" b="1" dirty="0">
                <a:latin typeface="Times New Roman"/>
              </a:rPr>
              <a:t>______ </a:t>
            </a:r>
            <a:r>
              <a:rPr lang="cs-CZ" sz="3700" b="1" dirty="0">
                <a:latin typeface="Times New Roman"/>
              </a:rPr>
              <a:t>věřil, a proto ustanovil hod beránka a dal pokropit dveře jeho krví, aby se </a:t>
            </a:r>
            <a:r>
              <a:rPr lang="cs-CZ" sz="3700" b="1" dirty="0" err="1">
                <a:latin typeface="Times New Roman"/>
              </a:rPr>
              <a:t>zhoubcenemohl</a:t>
            </a:r>
            <a:r>
              <a:rPr lang="cs-CZ" sz="3700" b="1" dirty="0">
                <a:latin typeface="Times New Roman"/>
              </a:rPr>
              <a:t> dotknout prvorozených</a:t>
            </a:r>
            <a:r>
              <a:rPr lang="es-ES" sz="3700" b="1" dirty="0">
                <a:latin typeface="Times New Roman"/>
              </a:rPr>
              <a:t>. </a:t>
            </a:r>
            <a:r>
              <a:rPr lang="es-ES" sz="2000" b="1" dirty="0">
                <a:latin typeface="Times New Roman"/>
              </a:rPr>
              <a:t>(v. 28) </a:t>
            </a:r>
            <a:r>
              <a:rPr lang="cs-CZ" sz="2000" b="1" dirty="0">
                <a:latin typeface="Times New Roman"/>
              </a:rPr>
              <a:t>2. Mojžíšova</a:t>
            </a:r>
            <a:r>
              <a:rPr lang="es-ES" sz="2000" b="1" dirty="0">
                <a:latin typeface="Times New Roman"/>
              </a:rPr>
              <a:t> 12]</a:t>
            </a:r>
            <a:endParaRPr lang="es-ES" sz="3700" b="1" dirty="0">
              <a:latin typeface="Times New Roman"/>
            </a:endParaRPr>
          </a:p>
        </p:txBody>
      </p:sp>
      <p:sp>
        <p:nvSpPr>
          <p:cNvPr id="8" name="2 Rectángulo">
            <a:extLst>
              <a:ext uri="{FF2B5EF4-FFF2-40B4-BE49-F238E27FC236}">
                <a16:creationId xmlns:a16="http://schemas.microsoft.com/office/drawing/2014/main" id="{C8E41087-B553-CEDD-D0B3-0EB99D736CDE}"/>
              </a:ext>
            </a:extLst>
          </p:cNvPr>
          <p:cNvSpPr/>
          <p:nvPr/>
        </p:nvSpPr>
        <p:spPr>
          <a:xfrm>
            <a:off x="5080000" y="549707"/>
            <a:ext cx="1608189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700" b="1" dirty="0">
                <a:solidFill>
                  <a:srgbClr val="C00000"/>
                </a:solidFill>
                <a:latin typeface="Times New Roman"/>
              </a:rPr>
              <a:t>Mo</a:t>
            </a:r>
            <a:r>
              <a:rPr lang="cs-CZ" sz="3700" b="1" dirty="0" err="1">
                <a:solidFill>
                  <a:srgbClr val="C00000"/>
                </a:solidFill>
                <a:latin typeface="Times New Roman"/>
              </a:rPr>
              <a:t>jžíš</a:t>
            </a:r>
            <a:endParaRPr lang="es-ES" sz="37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D6BFF055-B780-2507-F51B-CCDCA738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3" y="124286"/>
            <a:ext cx="3515778" cy="6444000"/>
          </a:xfrm>
          <a:prstGeom prst="snip2DiagRect">
            <a:avLst>
              <a:gd name="adj1" fmla="val 0"/>
              <a:gd name="adj2" fmla="val 1527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66723FA-C50F-6CA6-38F9-BB1A381073A4}"/>
              </a:ext>
            </a:extLst>
          </p:cNvPr>
          <p:cNvSpPr txBox="1"/>
          <p:nvPr/>
        </p:nvSpPr>
        <p:spPr>
          <a:xfrm>
            <a:off x="3953059" y="6488668"/>
            <a:ext cx="4714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Přijímám náhradu, kterou Bůh připravil</a:t>
            </a:r>
          </a:p>
        </p:txBody>
      </p:sp>
    </p:spTree>
    <p:extLst>
      <p:ext uri="{BB962C8B-B14F-4D97-AF65-F5344CB8AC3E}">
        <p14:creationId xmlns:p14="http://schemas.microsoft.com/office/powerpoint/2010/main" val="28827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14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81AE5-07DD-9967-275D-5B6CA0B33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Rectángulo">
            <a:extLst>
              <a:ext uri="{FF2B5EF4-FFF2-40B4-BE49-F238E27FC236}">
                <a16:creationId xmlns:a16="http://schemas.microsoft.com/office/drawing/2014/main" id="{E3DD6810-C303-FAAF-3C78-6CE2B403109D}"/>
              </a:ext>
            </a:extLst>
          </p:cNvPr>
          <p:cNvSpPr/>
          <p:nvPr/>
        </p:nvSpPr>
        <p:spPr>
          <a:xfrm>
            <a:off x="483967" y="3662303"/>
            <a:ext cx="618298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________</a:t>
            </a:r>
            <a:r>
              <a:rPr lang="cs-CZ" sz="3600" b="1" dirty="0">
                <a:solidFill>
                  <a:prstClr val="black"/>
                </a:solidFill>
                <a:latin typeface="Times New Roman"/>
              </a:rPr>
              <a:t>věřili,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cs-CZ" sz="3600" b="1" dirty="0">
                <a:solidFill>
                  <a:prstClr val="black"/>
                </a:solidFill>
                <a:latin typeface="Times New Roman"/>
              </a:rPr>
              <a:t>a proto prošli Rudým mořem jako po suché zemi, ale když se o to pokusili Egypťané, pohltily je vlny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29) [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2. Mojžíšova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14]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6F6A8855-527E-79F9-1A0B-42B31F23B16A}"/>
              </a:ext>
            </a:extLst>
          </p:cNvPr>
          <p:cNvSpPr/>
          <p:nvPr/>
        </p:nvSpPr>
        <p:spPr>
          <a:xfrm>
            <a:off x="149782" y="3662303"/>
            <a:ext cx="2995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err="1">
                <a:solidFill>
                  <a:srgbClr val="C00000"/>
                </a:solidFill>
                <a:latin typeface="Times New Roman"/>
              </a:rPr>
              <a:t>Iz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rael</a:t>
            </a:r>
            <a:r>
              <a:rPr lang="cs-CZ" sz="3600" b="1" dirty="0">
                <a:solidFill>
                  <a:srgbClr val="C00000"/>
                </a:solidFill>
                <a:latin typeface="Times New Roman"/>
              </a:rPr>
              <a:t>š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t</a:t>
            </a:r>
            <a:r>
              <a:rPr lang="cs-CZ" sz="3600" b="1" dirty="0">
                <a:solidFill>
                  <a:srgbClr val="C00000"/>
                </a:solidFill>
                <a:latin typeface="Times New Roman"/>
              </a:rPr>
              <a:t>í</a:t>
            </a:r>
            <a:endParaRPr lang="es-ES" sz="14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 descr="Imagen que contiene naturaleza, hombre, tabla, frente&#10;&#10;El contenido generado por IA puede ser incorrecto.">
            <a:extLst>
              <a:ext uri="{FF2B5EF4-FFF2-40B4-BE49-F238E27FC236}">
                <a16:creationId xmlns:a16="http://schemas.microsoft.com/office/drawing/2014/main" id="{A41DDBA6-2673-F78D-1A5C-F445A0FA35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>
            <a:fillRect/>
          </a:stretch>
        </p:blipFill>
        <p:spPr>
          <a:xfrm>
            <a:off x="149782" y="133320"/>
            <a:ext cx="6565354" cy="3410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Un grupo de personas surfeando en el mar&#10;&#10;El contenido generado por IA puede ser incorrecto.">
            <a:extLst>
              <a:ext uri="{FF2B5EF4-FFF2-40B4-BE49-F238E27FC236}">
                <a16:creationId xmlns:a16="http://schemas.microsoft.com/office/drawing/2014/main" id="{87DD8725-D743-3944-18B3-F7982F980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" r="11268"/>
          <a:stretch>
            <a:fillRect/>
          </a:stretch>
        </p:blipFill>
        <p:spPr>
          <a:xfrm>
            <a:off x="6837752" y="133320"/>
            <a:ext cx="5343615" cy="6348773"/>
          </a:xfrm>
          <a:prstGeom prst="roundRect">
            <a:avLst>
              <a:gd name="adj" fmla="val 42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E7A200-B9EA-8976-F136-06E0C4EB4C4B}"/>
              </a:ext>
            </a:extLst>
          </p:cNvPr>
          <p:cNvSpPr txBox="1"/>
          <p:nvPr/>
        </p:nvSpPr>
        <p:spPr>
          <a:xfrm>
            <a:off x="1468180" y="6482093"/>
            <a:ext cx="10114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Jdu vpřed uprostřed pronásledování, s vědomím, že Bůh nakonec zničí zlo.</a:t>
            </a:r>
          </a:p>
        </p:txBody>
      </p:sp>
    </p:spTree>
    <p:extLst>
      <p:ext uri="{BB962C8B-B14F-4D97-AF65-F5344CB8AC3E}">
        <p14:creationId xmlns:p14="http://schemas.microsoft.com/office/powerpoint/2010/main" val="38340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asto, exterior, edificio, viejo&#10;&#10;El contenido generado por IA puede ser incorrecto.">
            <a:extLst>
              <a:ext uri="{FF2B5EF4-FFF2-40B4-BE49-F238E27FC236}">
                <a16:creationId xmlns:a16="http://schemas.microsoft.com/office/drawing/2014/main" id="{A94C47A0-EE4B-14A0-87A3-FE9BD4D4A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48" y="388849"/>
            <a:ext cx="6769129" cy="3811019"/>
          </a:xfrm>
          <a:prstGeom prst="roundRect">
            <a:avLst>
              <a:gd name="adj" fmla="val 150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rgbClr val="583632"/>
            </a:outerShdw>
          </a:effectLst>
        </p:spPr>
      </p:pic>
      <p:sp>
        <p:nvSpPr>
          <p:cNvPr id="4" name="1 Rectángulo">
            <a:extLst>
              <a:ext uri="{FF2B5EF4-FFF2-40B4-BE49-F238E27FC236}">
                <a16:creationId xmlns:a16="http://schemas.microsoft.com/office/drawing/2014/main" id="{4BB14575-D6FB-F96D-401E-F00EB820F236}"/>
              </a:ext>
            </a:extLst>
          </p:cNvPr>
          <p:cNvSpPr/>
          <p:nvPr/>
        </p:nvSpPr>
        <p:spPr>
          <a:xfrm>
            <a:off x="1901371" y="4734342"/>
            <a:ext cx="98842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věřili, a proto před nimi padly hradby Jericha, když je obcházeli         po sedm dní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30) [Jo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z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u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e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id="{CEFFB13C-E371-9700-63C9-E82F652AA884}"/>
              </a:ext>
            </a:extLst>
          </p:cNvPr>
          <p:cNvSpPr/>
          <p:nvPr/>
        </p:nvSpPr>
        <p:spPr>
          <a:xfrm>
            <a:off x="2228894" y="4748855"/>
            <a:ext cx="50449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I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z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rael</a:t>
            </a:r>
            <a:r>
              <a:rPr lang="cs-CZ" sz="4400" b="1" dirty="0" err="1">
                <a:solidFill>
                  <a:srgbClr val="C00000"/>
                </a:solidFill>
                <a:latin typeface="Times New Roman"/>
              </a:rPr>
              <a:t>ští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" name="Diagrama de flujo: retraso 1">
            <a:extLst>
              <a:ext uri="{FF2B5EF4-FFF2-40B4-BE49-F238E27FC236}">
                <a16:creationId xmlns:a16="http://schemas.microsoft.com/office/drawing/2014/main" id="{02088526-5675-D9CA-0171-374A1557C763}"/>
              </a:ext>
            </a:extLst>
          </p:cNvPr>
          <p:cNvSpPr/>
          <p:nvPr/>
        </p:nvSpPr>
        <p:spPr>
          <a:xfrm flipH="1">
            <a:off x="8665920" y="403362"/>
            <a:ext cx="3526080" cy="4345493"/>
          </a:xfrm>
          <a:prstGeom prst="flowChartDelay">
            <a:avLst/>
          </a:prstGeom>
          <a:blipFill>
            <a:blip r:embed="rId5"/>
            <a:srcRect/>
            <a:stretch>
              <a:fillRect l="-10293" r="-10293"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6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8B393-3235-1770-85EA-36EC4D7A74C1}"/>
              </a:ext>
            </a:extLst>
          </p:cNvPr>
          <p:cNvSpPr txBox="1"/>
          <p:nvPr/>
        </p:nvSpPr>
        <p:spPr>
          <a:xfrm>
            <a:off x="2447199" y="-11261"/>
            <a:ext cx="75271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Dělám, co mi Bůh přikazuje, s vědomím, že Bůh udělá svou část.</a:t>
            </a:r>
          </a:p>
        </p:txBody>
      </p:sp>
    </p:spTree>
    <p:extLst>
      <p:ext uri="{BB962C8B-B14F-4D97-AF65-F5344CB8AC3E}">
        <p14:creationId xmlns:p14="http://schemas.microsoft.com/office/powerpoint/2010/main" val="71005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 l="-5000" t="-5000" r="-1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4ABD6F5-20A3-4F71-DCDB-F3E120B80361}"/>
              </a:ext>
            </a:extLst>
          </p:cNvPr>
          <p:cNvSpPr/>
          <p:nvPr/>
        </p:nvSpPr>
        <p:spPr>
          <a:xfrm>
            <a:off x="708300" y="506332"/>
            <a:ext cx="109582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Nevěstka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_______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věřila, a proto přátelsky přijala vyzvědače a nezahynula  s nevěřícími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31) [Jo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z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u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e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2]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81D0093-CF2A-F592-565D-F262B9AFBB15}"/>
              </a:ext>
            </a:extLst>
          </p:cNvPr>
          <p:cNvSpPr/>
          <p:nvPr/>
        </p:nvSpPr>
        <p:spPr>
          <a:xfrm>
            <a:off x="3382578" y="506332"/>
            <a:ext cx="20631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Ra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c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hab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15A2C96-248A-C5F6-3FDF-683424D9E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3"/>
          <a:stretch>
            <a:fillRect/>
          </a:stretch>
        </p:blipFill>
        <p:spPr>
          <a:xfrm>
            <a:off x="132622" y="2685143"/>
            <a:ext cx="5963378" cy="4029073"/>
          </a:xfrm>
          <a:prstGeom prst="rect">
            <a:avLst/>
          </a:prstGeom>
          <a:solidFill>
            <a:srgbClr val="884C64"/>
          </a:solidFill>
          <a:ln w="88900" cap="sq" cmpd="thickThin">
            <a:gradFill flip="none" rotWithShape="1">
              <a:gsLst>
                <a:gs pos="50000">
                  <a:srgbClr val="DEB0AF"/>
                </a:gs>
                <a:gs pos="53000">
                  <a:srgbClr val="7A1616"/>
                </a:gs>
                <a:gs pos="100000">
                  <a:srgbClr val="6C0000"/>
                </a:gs>
                <a:gs pos="0">
                  <a:srgbClr val="E7BEBD"/>
                </a:gs>
              </a:gsLst>
              <a:lin ang="18900000" scaled="1"/>
              <a:tileRect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Imagen que contiene exterior, persona, gente, hombre&#10;&#10;El contenido generado por IA puede ser incorrecto.">
            <a:extLst>
              <a:ext uri="{FF2B5EF4-FFF2-40B4-BE49-F238E27FC236}">
                <a16:creationId xmlns:a16="http://schemas.microsoft.com/office/drawing/2014/main" id="{66A277D5-3E68-8658-1AA9-13A46E2FD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b="1500"/>
          <a:stretch>
            <a:fillRect/>
          </a:stretch>
        </p:blipFill>
        <p:spPr>
          <a:xfrm>
            <a:off x="6371772" y="2685143"/>
            <a:ext cx="5687606" cy="4029074"/>
          </a:xfrm>
          <a:prstGeom prst="rect">
            <a:avLst/>
          </a:prstGeom>
          <a:solidFill>
            <a:srgbClr val="884C64"/>
          </a:solidFill>
          <a:ln w="88900" cap="sq" cmpd="thickThin">
            <a:gradFill flip="none" rotWithShape="1">
              <a:gsLst>
                <a:gs pos="52000">
                  <a:srgbClr val="DEB0AF"/>
                </a:gs>
                <a:gs pos="44000">
                  <a:srgbClr val="7A1616"/>
                </a:gs>
                <a:gs pos="0">
                  <a:srgbClr val="6C0000"/>
                </a:gs>
                <a:gs pos="100000">
                  <a:srgbClr val="E7BEBD"/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48066F3-4119-4CFA-3089-87B897406E4C}"/>
              </a:ext>
            </a:extLst>
          </p:cNvPr>
          <p:cNvSpPr txBox="1"/>
          <p:nvPr/>
        </p:nvSpPr>
        <p:spPr>
          <a:xfrm>
            <a:off x="4136866" y="17908"/>
            <a:ext cx="4698705" cy="400110"/>
          </a:xfrm>
          <a:prstGeom prst="rect">
            <a:avLst/>
          </a:prstGeom>
          <a:solidFill>
            <a:srgbClr val="6D0202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Božími posly se chovám dobře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117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l="-5000" t="-10000" r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5F17375-4BC3-8BA0-DAC1-1B47AEE5AD68}"/>
              </a:ext>
            </a:extLst>
          </p:cNvPr>
          <p:cNvSpPr/>
          <p:nvPr/>
        </p:nvSpPr>
        <p:spPr>
          <a:xfrm>
            <a:off x="763837" y="310126"/>
            <a:ext cx="6198709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Vírou _______ získal armádu Midjánců a Amaleků, kteří byli jako kobylky v davech,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          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s pouhými 300 muži, všichni s trubkami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          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v rukou a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hořící pochodně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 džbánech.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      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(v. 32) [Soudců 7]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6E743BA-BBE6-3D5C-5A84-D8D64EC12BD2}"/>
              </a:ext>
            </a:extLst>
          </p:cNvPr>
          <p:cNvSpPr/>
          <p:nvPr/>
        </p:nvSpPr>
        <p:spPr>
          <a:xfrm>
            <a:off x="2301766" y="282147"/>
            <a:ext cx="213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Gedeón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8" name="Imagen 7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2F891ED-8F30-3A8C-1C63-172F8CF4E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28" y="368261"/>
            <a:ext cx="4775201" cy="612817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3BF0234-3358-DD71-CFA0-BC9ACC44867F}"/>
              </a:ext>
            </a:extLst>
          </p:cNvPr>
          <p:cNvCxnSpPr/>
          <p:nvPr/>
        </p:nvCxnSpPr>
        <p:spPr>
          <a:xfrm>
            <a:off x="7242628" y="368261"/>
            <a:ext cx="0" cy="612817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B7BFD54-41AF-E68D-F647-EB2F726D9759}"/>
              </a:ext>
            </a:extLst>
          </p:cNvPr>
          <p:cNvSpPr txBox="1"/>
          <p:nvPr/>
        </p:nvSpPr>
        <p:spPr>
          <a:xfrm>
            <a:off x="1818957" y="6496435"/>
            <a:ext cx="85540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Bohem čelím jakémukoliv problému a využívám důvtip, který mi dal.</a:t>
            </a:r>
          </a:p>
        </p:txBody>
      </p:sp>
    </p:spTree>
    <p:extLst>
      <p:ext uri="{BB962C8B-B14F-4D97-AF65-F5344CB8AC3E}">
        <p14:creationId xmlns:p14="http://schemas.microsoft.com/office/powerpoint/2010/main" val="17771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6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xterior, persona, hombre, paraguas&#10;&#10;El contenido generado por IA puede ser incorrecto.">
            <a:extLst>
              <a:ext uri="{FF2B5EF4-FFF2-40B4-BE49-F238E27FC236}">
                <a16:creationId xmlns:a16="http://schemas.microsoft.com/office/drawing/2014/main" id="{41576364-582C-D3A9-67A4-B83A74DF4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8" y="775088"/>
            <a:ext cx="4471955" cy="579600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7953D449-C947-7851-196D-6616E65AB9D6}"/>
              </a:ext>
            </a:extLst>
          </p:cNvPr>
          <p:cNvSpPr/>
          <p:nvPr/>
        </p:nvSpPr>
        <p:spPr>
          <a:xfrm>
            <a:off x="5105570" y="1665426"/>
            <a:ext cx="669228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Ve víře ______ vyrazil bojovat s deseti tisíci muži proti S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í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serovi, který měl devět set vozů podkovy a mnoho lidí. Bar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á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k bojoval, dokud nezanechal ani jediného. 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(v. 32) [Soudc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ů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 4]</a:t>
            </a: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C8F2178E-93A9-914E-1243-33ADD65B93C5}"/>
              </a:ext>
            </a:extLst>
          </p:cNvPr>
          <p:cNvSpPr/>
          <p:nvPr/>
        </p:nvSpPr>
        <p:spPr>
          <a:xfrm>
            <a:off x="6980270" y="1665426"/>
            <a:ext cx="16921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Bar</a:t>
            </a:r>
            <a:r>
              <a:rPr lang="cs-CZ" sz="4400" b="1" dirty="0" err="1">
                <a:solidFill>
                  <a:srgbClr val="C00000"/>
                </a:solidFill>
                <a:latin typeface="Times New Roman"/>
              </a:rPr>
              <a:t>ák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E1C9CF-473A-8F7B-6942-BCDDD2B408E9}"/>
              </a:ext>
            </a:extLst>
          </p:cNvPr>
          <p:cNvSpPr txBox="1"/>
          <p:nvPr/>
        </p:nvSpPr>
        <p:spPr>
          <a:xfrm>
            <a:off x="394148" y="40620"/>
            <a:ext cx="5701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Vyhrávám bitvy, na tom nezáleží
ať už je můj nepřítel jakkoli velký nebo mocný.</a:t>
            </a:r>
          </a:p>
        </p:txBody>
      </p:sp>
    </p:spTree>
    <p:extLst>
      <p:ext uri="{BB962C8B-B14F-4D97-AF65-F5344CB8AC3E}">
        <p14:creationId xmlns:p14="http://schemas.microsoft.com/office/powerpoint/2010/main" val="292461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8C0AD3B-CD2D-86C6-76F8-90A2E9CDAFBD}"/>
              </a:ext>
            </a:extLst>
          </p:cNvPr>
          <p:cNvSpPr/>
          <p:nvPr/>
        </p:nvSpPr>
        <p:spPr>
          <a:xfrm>
            <a:off x="1" y="33041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prstClr val="black"/>
                </a:solidFill>
                <a:latin typeface="Times New Roman"/>
              </a:rPr>
              <a:t>Vírou ________ zabil tisíc mužů čelistí, vytrhl bránu města a soudil Izrael dvacet let. 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(v. 32) [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Soudců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 15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15-20]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B3195A19-4511-7407-3FD5-E69106591275}"/>
              </a:ext>
            </a:extLst>
          </p:cNvPr>
          <p:cNvSpPr/>
          <p:nvPr/>
        </p:nvSpPr>
        <p:spPr>
          <a:xfrm>
            <a:off x="1434313" y="330415"/>
            <a:ext cx="1629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Sa</a:t>
            </a:r>
            <a:r>
              <a:rPr lang="cs-CZ" sz="3200" b="1" dirty="0">
                <a:solidFill>
                  <a:srgbClr val="C00000"/>
                </a:solidFill>
                <a:latin typeface="Times New Roman"/>
              </a:rPr>
              <a:t>m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s</a:t>
            </a:r>
            <a:r>
              <a:rPr lang="cs-CZ" sz="3200" b="1" dirty="0">
                <a:solidFill>
                  <a:srgbClr val="C00000"/>
                </a:solidFill>
                <a:latin typeface="Times New Roman"/>
              </a:rPr>
              <a:t>o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n</a:t>
            </a:r>
            <a:endParaRPr lang="es-ES" sz="12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persona, mujer, parado&#10;&#10;El contenido generado por IA puede ser incorrecto.">
            <a:extLst>
              <a:ext uri="{FF2B5EF4-FFF2-40B4-BE49-F238E27FC236}">
                <a16:creationId xmlns:a16="http://schemas.microsoft.com/office/drawing/2014/main" id="{62C0BC11-56E9-367E-161C-AFFE98BEB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4" b="6354"/>
          <a:stretch>
            <a:fillRect/>
          </a:stretch>
        </p:blipFill>
        <p:spPr>
          <a:xfrm>
            <a:off x="156198" y="1592494"/>
            <a:ext cx="6197642" cy="5139618"/>
          </a:xfrm>
          <a:prstGeom prst="round2DiagRect">
            <a:avLst>
              <a:gd name="adj1" fmla="val 16667"/>
              <a:gd name="adj2" fmla="val 12794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02B005C-A804-6EAB-D4AA-E538EFDDD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8" b="18498"/>
          <a:stretch/>
        </p:blipFill>
        <p:spPr>
          <a:xfrm>
            <a:off x="6980275" y="4199211"/>
            <a:ext cx="5086350" cy="2543175"/>
          </a:xfrm>
          <a:prstGeom prst="round2DiagRect">
            <a:avLst>
              <a:gd name="adj1" fmla="val 0"/>
              <a:gd name="adj2" fmla="val 29087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Dibujo de un dinosaurio&#10;&#10;El contenido generado por IA puede ser incorrecto.">
            <a:extLst>
              <a:ext uri="{FF2B5EF4-FFF2-40B4-BE49-F238E27FC236}">
                <a16:creationId xmlns:a16="http://schemas.microsoft.com/office/drawing/2014/main" id="{CAD2F2C6-F082-FE01-51B8-12944868E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75" y="1592494"/>
            <a:ext cx="5086350" cy="2543175"/>
          </a:xfrm>
          <a:prstGeom prst="round2DiagRect">
            <a:avLst>
              <a:gd name="adj1" fmla="val 21815"/>
              <a:gd name="adj2" fmla="val 0"/>
            </a:avLst>
          </a:prstGeom>
          <a:ln w="19050" cap="sq">
            <a:solidFill>
              <a:srgbClr val="C08C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8A2BFF7-1421-6E8E-85E8-1B97A3C53198}"/>
              </a:ext>
            </a:extLst>
          </p:cNvPr>
          <p:cNvSpPr txBox="1"/>
          <p:nvPr/>
        </p:nvSpPr>
        <p:spPr>
          <a:xfrm>
            <a:off x="0" y="1027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 mocí dokážu věci nad své schopnosti</a:t>
            </a:r>
          </a:p>
        </p:txBody>
      </p:sp>
    </p:spTree>
    <p:extLst>
      <p:ext uri="{BB962C8B-B14F-4D97-AF65-F5344CB8AC3E}">
        <p14:creationId xmlns:p14="http://schemas.microsoft.com/office/powerpoint/2010/main" val="19339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7389FBB7-DCDD-20D8-FE85-E9923D03B77A}"/>
              </a:ext>
            </a:extLst>
          </p:cNvPr>
          <p:cNvSpPr/>
          <p:nvPr/>
        </p:nvSpPr>
        <p:spPr>
          <a:xfrm>
            <a:off x="1227991" y="674400"/>
            <a:ext cx="438738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Vírou _____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,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gileadský soudce, vysvobodil Izraelity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         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od Ammonitů, čímž účinně zlomil jejich moc.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32) [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Soudců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32-33]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6051E0-6A87-7057-36B0-8F454E20D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970" y="294151"/>
            <a:ext cx="6269697" cy="6269697"/>
          </a:xfrm>
          <a:prstGeom prst="rect">
            <a:avLst/>
          </a:prstGeom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7D7CC395-62A5-AA36-24A1-5C8245DB1789}"/>
              </a:ext>
            </a:extLst>
          </p:cNvPr>
          <p:cNvSpPr/>
          <p:nvPr/>
        </p:nvSpPr>
        <p:spPr>
          <a:xfrm>
            <a:off x="2835132" y="674400"/>
            <a:ext cx="1408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Jeft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e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D69B0DD-AC59-CBB6-80E6-5632EDBD5AF8}"/>
              </a:ext>
            </a:extLst>
          </p:cNvPr>
          <p:cNvCxnSpPr/>
          <p:nvPr/>
        </p:nvCxnSpPr>
        <p:spPr>
          <a:xfrm>
            <a:off x="5709970" y="294151"/>
            <a:ext cx="0" cy="6269697"/>
          </a:xfrm>
          <a:prstGeom prst="line">
            <a:avLst/>
          </a:prstGeom>
          <a:ln w="38100">
            <a:solidFill>
              <a:srgbClr val="B555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8115CC5-E03D-91A0-C813-CAFBC4225705}"/>
              </a:ext>
            </a:extLst>
          </p:cNvPr>
          <p:cNvCxnSpPr/>
          <p:nvPr/>
        </p:nvCxnSpPr>
        <p:spPr>
          <a:xfrm>
            <a:off x="11985767" y="294151"/>
            <a:ext cx="0" cy="6269697"/>
          </a:xfrm>
          <a:prstGeom prst="line">
            <a:avLst/>
          </a:prstGeom>
          <a:ln w="38100">
            <a:solidFill>
              <a:srgbClr val="B555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4CBB4713-B811-5FB2-CC00-51882CE01B43}"/>
              </a:ext>
            </a:extLst>
          </p:cNvPr>
          <p:cNvSpPr txBox="1"/>
          <p:nvPr/>
        </p:nvSpPr>
        <p:spPr>
          <a:xfrm>
            <a:off x="5733276" y="294151"/>
            <a:ext cx="224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když mě muži odmítají, věřím, že Bůh má pro mě poslání.</a:t>
            </a:r>
          </a:p>
        </p:txBody>
      </p:sp>
    </p:spTree>
    <p:extLst>
      <p:ext uri="{BB962C8B-B14F-4D97-AF65-F5344CB8AC3E}">
        <p14:creationId xmlns:p14="http://schemas.microsoft.com/office/powerpoint/2010/main" val="30154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46C6FB-9F4B-23B5-2C75-F0A2BD187251}"/>
              </a:ext>
            </a:extLst>
          </p:cNvPr>
          <p:cNvSpPr txBox="1"/>
          <p:nvPr/>
        </p:nvSpPr>
        <p:spPr>
          <a:xfrm>
            <a:off x="3741682" y="68963"/>
            <a:ext cx="84187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Židům 11 se nazývá "kapitola víry" nebo "galerie víry". Zdůrazňuje biblické postavy, které žily jako poutníci, důvěřující věčným i n</a:t>
            </a:r>
            <a:r>
              <a:rPr lang="cs-CZ" sz="2000" b="1" dirty="0" err="1"/>
              <a:t>adpo</a:t>
            </a:r>
            <a:r>
              <a:rPr lang="cs-CZ" sz="2000" b="1" dirty="0"/>
              <a:t>-</a:t>
            </a:r>
            <a:r>
              <a:rPr lang="es-ES" sz="2000" b="1" dirty="0"/>
              <a:t>zemským slibům. Je to výzva k věrnosti, poslušnosti a vytrvalosti uprostřed obtíží. 
Co je víra? Apoštol Pavel na to odpovídá ve verši 1: „</a:t>
            </a:r>
            <a:r>
              <a:rPr lang="cs-CZ" sz="2000" b="1" dirty="0"/>
              <a:t>Věřit Bohu znamená spolehnout se na to, v col doufáme, a pevně počítat s tím, co nevidíme</a:t>
            </a:r>
            <a:r>
              <a:rPr lang="es-ES" sz="2000" b="1" dirty="0"/>
              <a:t>."
Dále nám ve verši 6 říká: „</a:t>
            </a:r>
            <a:r>
              <a:rPr lang="cs-CZ" sz="2000" b="1" dirty="0"/>
              <a:t>B</a:t>
            </a:r>
            <a:r>
              <a:rPr lang="es-ES" sz="2000" b="1" dirty="0"/>
              <a:t>ez víry</a:t>
            </a:r>
            <a:r>
              <a:rPr lang="cs-CZ" sz="2000" b="1" dirty="0"/>
              <a:t> však</a:t>
            </a:r>
            <a:r>
              <a:rPr lang="es-ES" sz="2000" b="1" dirty="0"/>
              <a:t> není možné</a:t>
            </a:r>
            <a:r>
              <a:rPr lang="cs-CZ" sz="2000" b="1" dirty="0"/>
              <a:t> zalíbit se</a:t>
            </a:r>
            <a:r>
              <a:rPr lang="es-ES" sz="2000" b="1" dirty="0"/>
              <a:t> Bohu</a:t>
            </a:r>
            <a:r>
              <a:rPr lang="cs-CZ" sz="2000" b="1" dirty="0"/>
              <a:t>.  Kdo k němu přistupuje</a:t>
            </a:r>
            <a:r>
              <a:rPr lang="es-ES" sz="2000" b="1" dirty="0"/>
              <a:t>, musí věřit, že</a:t>
            </a:r>
            <a:r>
              <a:rPr lang="cs-CZ" sz="2000" b="1" dirty="0"/>
              <a:t> Bůh</a:t>
            </a:r>
            <a:r>
              <a:rPr lang="es-ES" sz="2000" b="1" dirty="0"/>
              <a:t> je</a:t>
            </a:r>
            <a:r>
              <a:rPr lang="cs-CZ" sz="2000" b="1" dirty="0"/>
              <a:t>st</a:t>
            </a:r>
            <a:r>
              <a:rPr lang="es-ES" sz="2000" b="1" dirty="0"/>
              <a:t>, a že </a:t>
            </a:r>
            <a:r>
              <a:rPr lang="cs-CZ" sz="2000" b="1" dirty="0"/>
              <a:t>s</a:t>
            </a:r>
            <a:r>
              <a:rPr lang="es-ES" sz="2000" b="1" dirty="0"/>
              <a:t>e odměňuj</a:t>
            </a:r>
            <a:r>
              <a:rPr lang="cs-CZ" sz="2000" b="1" dirty="0"/>
              <a:t>e těm</a:t>
            </a:r>
            <a:r>
              <a:rPr lang="es-ES" sz="2000" b="1" dirty="0"/>
              <a:t>, kdo ho hledají."
V této prezentaci si připomeneme lidi, kteří svou víru projevili, jaké činy je vedly k uvědomění si této víry a osobní uplatnění.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87A492-1C38-0641-A22B-723D2B36DA1D}"/>
              </a:ext>
            </a:extLst>
          </p:cNvPr>
          <p:cNvSpPr txBox="1"/>
          <p:nvPr/>
        </p:nvSpPr>
        <p:spPr>
          <a:xfrm>
            <a:off x="374567" y="3651938"/>
            <a:ext cx="114428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100" b="1" dirty="0">
                <a:latin typeface="Comic Sans MS" panose="030F0702030302020204" pitchFamily="66" charset="0"/>
              </a:rPr>
              <a:t>"Víra spočívá v důvěře v Boha, v víře, že nás miluje a ví, co je pro nás nejlepší. Místo našeho způsobu nás tedy vede k tomu, abychom preferovali ten jejich. Místo naší nevědomosti přijměme jeho moudrost; místo naší slabosti, jeho síly; místo našeho hříchu jeho spravedlnost. Náš život, my sami, už patříme jim; Víra uznává Jeho právo na vlastnictví a přijímá Jeho požehnání. Pravda, integrita a čistota jsou uváděny jako tajemství úspěchu života. Je to víra, která nám tyto ctnosti přivádí. Každý dobrý impuls nebo touha pochází od Boha; víra přijímá od Boha život, který jediný může přinést skutečný růst a efektivitu." —</a:t>
            </a:r>
            <a:r>
              <a:rPr lang="cs-CZ" sz="2100" b="1" dirty="0">
                <a:latin typeface="Comic Sans MS" panose="030F0702030302020204" pitchFamily="66" charset="0"/>
              </a:rPr>
              <a:t> </a:t>
            </a:r>
            <a:r>
              <a:rPr lang="es-ES" sz="2100" b="1" dirty="0">
                <a:latin typeface="Comic Sans MS" panose="030F0702030302020204" pitchFamily="66" charset="0"/>
              </a:rPr>
              <a:t>Evangelikální pracovníci, 273.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64B2489-ABD4-16E7-488A-5F4B118A15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b="10483"/>
          <a:stretch>
            <a:fillRect/>
          </a:stretch>
        </p:blipFill>
        <p:spPr>
          <a:xfrm>
            <a:off x="112869" y="68963"/>
            <a:ext cx="3546477" cy="3360037"/>
          </a:xfrm>
          <a:prstGeom prst="rect">
            <a:avLst/>
          </a:prstGeom>
          <a:effectLst>
            <a:innerShdw blurRad="114300">
              <a:srgbClr val="617B31"/>
            </a:innerShdw>
          </a:effectLst>
        </p:spPr>
      </p:pic>
    </p:spTree>
    <p:extLst>
      <p:ext uri="{BB962C8B-B14F-4D97-AF65-F5344CB8AC3E}">
        <p14:creationId xmlns:p14="http://schemas.microsoft.com/office/powerpoint/2010/main" val="384784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5000" r="-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Rectángulo">
            <a:extLst>
              <a:ext uri="{FF2B5EF4-FFF2-40B4-BE49-F238E27FC236}">
                <a16:creationId xmlns:a16="http://schemas.microsoft.com/office/drawing/2014/main" id="{5675029B-CAC8-E307-D16D-D3F5D858CA79}"/>
              </a:ext>
            </a:extLst>
          </p:cNvPr>
          <p:cNvSpPr/>
          <p:nvPr/>
        </p:nvSpPr>
        <p:spPr>
          <a:xfrm>
            <a:off x="8793804" y="421620"/>
            <a:ext cx="309297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Vírou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se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______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postav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il Goliášovi, obrovi, a porazil ho prakem a kamenem.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32) [1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Samuel</a:t>
            </a:r>
            <a:r>
              <a:rPr lang="cs-CZ" sz="2000" b="1" dirty="0" err="1">
                <a:solidFill>
                  <a:prstClr val="black"/>
                </a:solidFill>
                <a:latin typeface="Times New Roman"/>
              </a:rPr>
              <a:t>iova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17]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6161333F-ECBC-923D-A301-326091F4E2EC}"/>
              </a:ext>
            </a:extLst>
          </p:cNvPr>
          <p:cNvSpPr/>
          <p:nvPr/>
        </p:nvSpPr>
        <p:spPr>
          <a:xfrm>
            <a:off x="8870731" y="1075965"/>
            <a:ext cx="1681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David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animal, agua, pasto&#10;&#10;El contenido generado por IA puede ser incorrecto.">
            <a:extLst>
              <a:ext uri="{FF2B5EF4-FFF2-40B4-BE49-F238E27FC236}">
                <a16:creationId xmlns:a16="http://schemas.microsoft.com/office/drawing/2014/main" id="{2EF23274-D60B-5AB2-0864-C1CC143F8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4"/>
          <a:stretch>
            <a:fillRect/>
          </a:stretch>
        </p:blipFill>
        <p:spPr>
          <a:xfrm>
            <a:off x="644270" y="503434"/>
            <a:ext cx="7934651" cy="5858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F9A4EE-F702-DEF1-ED91-AFDE6A01AAD5}"/>
              </a:ext>
            </a:extLst>
          </p:cNvPr>
          <p:cNvSpPr txBox="1"/>
          <p:nvPr/>
        </p:nvSpPr>
        <p:spPr>
          <a:xfrm>
            <a:off x="10506" y="651044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Obři jsou 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trpaslíky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když věřím Bohu.</a:t>
            </a:r>
          </a:p>
        </p:txBody>
      </p:sp>
    </p:spTree>
    <p:extLst>
      <p:ext uri="{BB962C8B-B14F-4D97-AF65-F5344CB8AC3E}">
        <p14:creationId xmlns:p14="http://schemas.microsoft.com/office/powerpoint/2010/main" val="8879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9000" t="-15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D8D7892-F06D-56BE-1D30-F9FAF6059668}"/>
              </a:ext>
            </a:extLst>
          </p:cNvPr>
          <p:cNvSpPr/>
          <p:nvPr/>
        </p:nvSpPr>
        <p:spPr>
          <a:xfrm>
            <a:off x="706336" y="628233"/>
            <a:ext cx="643163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Na základě víry posledního soudce Izraele ________ postavil památník: 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           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"Dosud nám Pán pomáhal”</a:t>
            </a:r>
            <a:br>
              <a:rPr lang="es-ES" sz="4000" b="1" dirty="0">
                <a:solidFill>
                  <a:prstClr val="black"/>
                </a:solidFill>
                <a:latin typeface="Times New Roman"/>
              </a:rPr>
            </a:br>
            <a:r>
              <a:rPr lang="es-ES" b="1" dirty="0">
                <a:solidFill>
                  <a:prstClr val="black"/>
                </a:solidFill>
                <a:latin typeface="Times New Roman"/>
              </a:rPr>
              <a:t>(v. 32) [1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 Samuel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ova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 7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12-17]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5409AC32-2A3E-EA56-C002-6424583125EB}"/>
              </a:ext>
            </a:extLst>
          </p:cNvPr>
          <p:cNvSpPr/>
          <p:nvPr/>
        </p:nvSpPr>
        <p:spPr>
          <a:xfrm>
            <a:off x="3922153" y="1225549"/>
            <a:ext cx="20390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Samuel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E7B2B9-2D54-A456-D432-35876AF6A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970" y="503435"/>
            <a:ext cx="4579461" cy="6354566"/>
          </a:xfrm>
          <a:prstGeom prst="rect">
            <a:avLst/>
          </a:prstGeom>
          <a:ln w="19050">
            <a:solidFill>
              <a:srgbClr val="684F78"/>
            </a:solidFill>
          </a:ln>
        </p:spPr>
      </p:pic>
      <p:pic>
        <p:nvPicPr>
          <p:cNvPr id="1026" name="Picture 2" descr="ISRAEL MENGINGINKAN SEORANG RAJA | STAND TO JESUS">
            <a:extLst>
              <a:ext uri="{FF2B5EF4-FFF2-40B4-BE49-F238E27FC236}">
                <a16:creationId xmlns:a16="http://schemas.microsoft.com/office/drawing/2014/main" id="{80F514A1-CB2E-D0E2-B0AD-B0603D0EC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r="1856"/>
          <a:stretch>
            <a:fillRect/>
          </a:stretch>
        </p:blipFill>
        <p:spPr bwMode="auto">
          <a:xfrm>
            <a:off x="1041382" y="3696120"/>
            <a:ext cx="5431338" cy="28203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684F7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245738-CB20-5ADE-956E-481829EE2A47}"/>
              </a:ext>
            </a:extLst>
          </p:cNvPr>
          <p:cNvSpPr txBox="1"/>
          <p:nvPr/>
        </p:nvSpPr>
        <p:spPr>
          <a:xfrm>
            <a:off x="0" y="1027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Uvědomuji si, že až dosud v mém životě působila Boží ruka.</a:t>
            </a:r>
          </a:p>
        </p:txBody>
      </p:sp>
    </p:spTree>
    <p:extLst>
      <p:ext uri="{BB962C8B-B14F-4D97-AF65-F5344CB8AC3E}">
        <p14:creationId xmlns:p14="http://schemas.microsoft.com/office/powerpoint/2010/main" val="30285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4BBD797-FBAE-D3E4-6D7E-479345EA63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6895" y="719192"/>
            <a:ext cx="9339209" cy="5445302"/>
          </a:xfrm>
          <a:prstGeom prst="roundRect">
            <a:avLst>
              <a:gd name="adj" fmla="val 12126"/>
            </a:avLst>
          </a:prstGeom>
          <a:solidFill>
            <a:srgbClr val="E8F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1 Rectángulo">
            <a:extLst>
              <a:ext uri="{FF2B5EF4-FFF2-40B4-BE49-F238E27FC236}">
                <a16:creationId xmlns:a16="http://schemas.microsoft.com/office/drawing/2014/main" id="{5BA7BB42-A131-FDE0-8BE0-043E33F4B2CA}"/>
              </a:ext>
            </a:extLst>
          </p:cNvPr>
          <p:cNvSpPr>
            <a:spLocks/>
          </p:cNvSpPr>
          <p:nvPr/>
        </p:nvSpPr>
        <p:spPr>
          <a:xfrm>
            <a:off x="7758108" y="834806"/>
            <a:ext cx="40879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Vírou_______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chodili předávat Boží poselství kdekoliv a kdykoli je Bůh 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posla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l. </a:t>
            </a:r>
            <a:br>
              <a:rPr lang="es-ES" sz="4000" b="1" dirty="0">
                <a:solidFill>
                  <a:prstClr val="black"/>
                </a:solidFill>
                <a:latin typeface="Times New Roman"/>
              </a:rPr>
            </a:b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32) [1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 Královská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19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15; Amos 7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15; Joná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š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1-2; 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ge</a:t>
            </a:r>
            <a:r>
              <a:rPr lang="cs-CZ" sz="2000" b="1" dirty="0" err="1">
                <a:solidFill>
                  <a:prstClr val="black"/>
                </a:solidFill>
                <a:latin typeface="Times New Roman"/>
              </a:rPr>
              <a:t>us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2 Rectángulo">
            <a:extLst>
              <a:ext uri="{FF2B5EF4-FFF2-40B4-BE49-F238E27FC236}">
                <a16:creationId xmlns:a16="http://schemas.microsoft.com/office/drawing/2014/main" id="{ACAC51F4-90C8-4287-3676-D28F95B062E7}"/>
              </a:ext>
            </a:extLst>
          </p:cNvPr>
          <p:cNvSpPr/>
          <p:nvPr/>
        </p:nvSpPr>
        <p:spPr>
          <a:xfrm>
            <a:off x="8633548" y="834806"/>
            <a:ext cx="2795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pro</a:t>
            </a:r>
            <a:r>
              <a:rPr lang="cs-CZ" sz="4000" b="1" dirty="0" err="1">
                <a:solidFill>
                  <a:srgbClr val="C00000"/>
                </a:solidFill>
                <a:latin typeface="Times New Roman"/>
              </a:rPr>
              <a:t>roci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foto, hombre, agua, monitor&#10;&#10;El contenido generado por IA puede ser incorrecto.">
            <a:extLst>
              <a:ext uri="{FF2B5EF4-FFF2-40B4-BE49-F238E27FC236}">
                <a16:creationId xmlns:a16="http://schemas.microsoft.com/office/drawing/2014/main" id="{FDAF54FE-3972-0DC8-1D92-B2DE125BF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r="4259"/>
          <a:stretch>
            <a:fillRect/>
          </a:stretch>
        </p:blipFill>
        <p:spPr>
          <a:xfrm>
            <a:off x="626474" y="600628"/>
            <a:ext cx="6824856" cy="5656743"/>
          </a:xfrm>
          <a:prstGeom prst="rect">
            <a:avLst/>
          </a:prstGeom>
          <a:ln w="38100" cap="sq">
            <a:solidFill>
              <a:srgbClr val="4277D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3285D86-EFB3-5861-D079-D963F5D5411B}"/>
              </a:ext>
            </a:extLst>
          </p:cNvPr>
          <p:cNvSpPr txBox="1"/>
          <p:nvPr/>
        </p:nvSpPr>
        <p:spPr>
          <a:xfrm>
            <a:off x="515006" y="6224151"/>
            <a:ext cx="11676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Jdu kamkoliv, kam mě Bůh pošle, abych přijal Jeho slovo.</a:t>
            </a:r>
          </a:p>
        </p:txBody>
      </p:sp>
    </p:spTree>
    <p:extLst>
      <p:ext uri="{BB962C8B-B14F-4D97-AF65-F5344CB8AC3E}">
        <p14:creationId xmlns:p14="http://schemas.microsoft.com/office/powerpoint/2010/main" val="3537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t="-29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7B2E02-F349-0ED8-AA4E-03638ACB1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5DAFE7D3-776C-C81B-32D5-E86D7CAD8583}"/>
              </a:ext>
            </a:extLst>
          </p:cNvPr>
          <p:cNvSpPr/>
          <p:nvPr/>
        </p:nvSpPr>
        <p:spPr>
          <a:xfrm>
            <a:off x="1551281" y="740295"/>
            <a:ext cx="52810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prstClr val="black"/>
                </a:solidFill>
                <a:latin typeface="Times New Roman"/>
              </a:rPr>
              <a:t>Vírou _____________ dobyl</a:t>
            </a:r>
            <a:r>
              <a:rPr lang="cs-CZ" sz="3200" b="1" dirty="0">
                <a:solidFill>
                  <a:prstClr val="black"/>
                </a:solidFill>
                <a:latin typeface="Times New Roman"/>
              </a:rPr>
              <a:t>i</a:t>
            </a:r>
            <a:r>
              <a:rPr lang="es-ES" sz="3200" b="1" dirty="0">
                <a:solidFill>
                  <a:prstClr val="black"/>
                </a:solidFill>
                <a:latin typeface="Times New Roman"/>
              </a:rPr>
              <a:t> království.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33) [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4. Mojžíšova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31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8; 2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Samuel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5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6-9]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A3D43AF1-10D2-9100-52DF-08382455FF0B}"/>
              </a:ext>
            </a:extLst>
          </p:cNvPr>
          <p:cNvSpPr/>
          <p:nvPr/>
        </p:nvSpPr>
        <p:spPr>
          <a:xfrm>
            <a:off x="2721591" y="740295"/>
            <a:ext cx="2638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Jo</a:t>
            </a:r>
            <a:r>
              <a:rPr lang="cs-CZ" sz="3200" b="1" dirty="0">
                <a:solidFill>
                  <a:srgbClr val="C00000"/>
                </a:solidFill>
                <a:latin typeface="Times New Roman"/>
              </a:rPr>
              <a:t>z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u</a:t>
            </a:r>
            <a:r>
              <a:rPr lang="cs-CZ" sz="3200" b="1" dirty="0">
                <a:solidFill>
                  <a:srgbClr val="C00000"/>
                </a:solidFill>
                <a:latin typeface="Times New Roman"/>
              </a:rPr>
              <a:t>e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cs-CZ" sz="3200" b="1" dirty="0">
                <a:solidFill>
                  <a:srgbClr val="C00000"/>
                </a:solidFill>
                <a:latin typeface="Times New Roman"/>
              </a:rPr>
              <a:t>a</a:t>
            </a:r>
            <a:r>
              <a:rPr lang="es-ES" sz="3200" b="1" dirty="0">
                <a:solidFill>
                  <a:srgbClr val="C00000"/>
                </a:solidFill>
                <a:latin typeface="Times New Roman"/>
              </a:rPr>
              <a:t> David</a:t>
            </a:r>
          </a:p>
        </p:txBody>
      </p:sp>
      <p:sp>
        <p:nvSpPr>
          <p:cNvPr id="8" name="Diagrama de flujo: operación manual 7">
            <a:extLst>
              <a:ext uri="{FF2B5EF4-FFF2-40B4-BE49-F238E27FC236}">
                <a16:creationId xmlns:a16="http://schemas.microsoft.com/office/drawing/2014/main" id="{D94F8421-1FD6-7C0B-B1EE-D586227E9469}"/>
              </a:ext>
            </a:extLst>
          </p:cNvPr>
          <p:cNvSpPr/>
          <p:nvPr/>
        </p:nvSpPr>
        <p:spPr>
          <a:xfrm>
            <a:off x="6832314" y="536709"/>
            <a:ext cx="4637070" cy="6321291"/>
          </a:xfrm>
          <a:custGeom>
            <a:avLst/>
            <a:gdLst>
              <a:gd name="csX0" fmla="*/ 0 w 10000"/>
              <a:gd name="csY0" fmla="*/ 0 h 10000"/>
              <a:gd name="csX1" fmla="*/ 10000 w 10000"/>
              <a:gd name="csY1" fmla="*/ 0 h 10000"/>
              <a:gd name="csX2" fmla="*/ 8000 w 10000"/>
              <a:gd name="csY2" fmla="*/ 10000 h 10000"/>
              <a:gd name="csX3" fmla="*/ 2000 w 10000"/>
              <a:gd name="csY3" fmla="*/ 10000 h 10000"/>
              <a:gd name="csX4" fmla="*/ 0 w 10000"/>
              <a:gd name="csY4" fmla="*/ 0 h 10000"/>
              <a:gd name="csX0" fmla="*/ 0 w 10000"/>
              <a:gd name="csY0" fmla="*/ 0 h 10016"/>
              <a:gd name="csX1" fmla="*/ 10000 w 10000"/>
              <a:gd name="csY1" fmla="*/ 0 h 10016"/>
              <a:gd name="csX2" fmla="*/ 8000 w 10000"/>
              <a:gd name="csY2" fmla="*/ 10000 h 10016"/>
              <a:gd name="csX3" fmla="*/ 93 w 10000"/>
              <a:gd name="csY3" fmla="*/ 10016 h 10016"/>
              <a:gd name="csX4" fmla="*/ 0 w 10000"/>
              <a:gd name="csY4" fmla="*/ 0 h 10016"/>
              <a:gd name="csX0" fmla="*/ 0 w 10000"/>
              <a:gd name="csY0" fmla="*/ 0 h 10016"/>
              <a:gd name="csX1" fmla="*/ 10000 w 10000"/>
              <a:gd name="csY1" fmla="*/ 0 h 10016"/>
              <a:gd name="csX2" fmla="*/ 7889 w 10000"/>
              <a:gd name="csY2" fmla="*/ 10016 h 10016"/>
              <a:gd name="csX3" fmla="*/ 93 w 10000"/>
              <a:gd name="csY3" fmla="*/ 10016 h 10016"/>
              <a:gd name="csX4" fmla="*/ 0 w 10000"/>
              <a:gd name="csY4" fmla="*/ 0 h 10016"/>
              <a:gd name="csX0" fmla="*/ 0 w 10000"/>
              <a:gd name="csY0" fmla="*/ 0 h 10065"/>
              <a:gd name="csX1" fmla="*/ 10000 w 10000"/>
              <a:gd name="csY1" fmla="*/ 0 h 10065"/>
              <a:gd name="csX2" fmla="*/ 7778 w 10000"/>
              <a:gd name="csY2" fmla="*/ 10065 h 10065"/>
              <a:gd name="csX3" fmla="*/ 93 w 10000"/>
              <a:gd name="csY3" fmla="*/ 10016 h 10065"/>
              <a:gd name="csX4" fmla="*/ 0 w 10000"/>
              <a:gd name="csY4" fmla="*/ 0 h 10065"/>
              <a:gd name="csX0" fmla="*/ 0 w 10000"/>
              <a:gd name="csY0" fmla="*/ 0 h 10065"/>
              <a:gd name="csX1" fmla="*/ 10000 w 10000"/>
              <a:gd name="csY1" fmla="*/ 0 h 10065"/>
              <a:gd name="csX2" fmla="*/ 7778 w 10000"/>
              <a:gd name="csY2" fmla="*/ 10065 h 10065"/>
              <a:gd name="csX3" fmla="*/ 71 w 10000"/>
              <a:gd name="csY3" fmla="*/ 10065 h 10065"/>
              <a:gd name="csX4" fmla="*/ 0 w 10000"/>
              <a:gd name="csY4" fmla="*/ 0 h 100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000" h="10065">
                <a:moveTo>
                  <a:pt x="0" y="0"/>
                </a:moveTo>
                <a:lnTo>
                  <a:pt x="10000" y="0"/>
                </a:lnTo>
                <a:lnTo>
                  <a:pt x="7778" y="10065"/>
                </a:lnTo>
                <a:lnTo>
                  <a:pt x="71" y="10065"/>
                </a:lnTo>
                <a:cubicBezTo>
                  <a:pt x="40" y="6726"/>
                  <a:pt x="31" y="3339"/>
                  <a:pt x="0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630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rgbClr val="630823"/>
                </a:solidFill>
              </a:ln>
            </a:endParaRPr>
          </a:p>
        </p:txBody>
      </p:sp>
      <p:sp>
        <p:nvSpPr>
          <p:cNvPr id="11" name="Diagrama de flujo: operación manual 10">
            <a:extLst>
              <a:ext uri="{FF2B5EF4-FFF2-40B4-BE49-F238E27FC236}">
                <a16:creationId xmlns:a16="http://schemas.microsoft.com/office/drawing/2014/main" id="{5F8D5121-1C6E-EEA4-9DA3-9CEDB2F29D90}"/>
              </a:ext>
            </a:extLst>
          </p:cNvPr>
          <p:cNvSpPr/>
          <p:nvPr/>
        </p:nvSpPr>
        <p:spPr>
          <a:xfrm>
            <a:off x="460420" y="2250029"/>
            <a:ext cx="6220174" cy="4607971"/>
          </a:xfrm>
          <a:custGeom>
            <a:avLst/>
            <a:gdLst>
              <a:gd name="csX0" fmla="*/ 0 w 10000"/>
              <a:gd name="csY0" fmla="*/ 0 h 10000"/>
              <a:gd name="csX1" fmla="*/ 10000 w 10000"/>
              <a:gd name="csY1" fmla="*/ 0 h 10000"/>
              <a:gd name="csX2" fmla="*/ 8000 w 10000"/>
              <a:gd name="csY2" fmla="*/ 10000 h 10000"/>
              <a:gd name="csX3" fmla="*/ 2000 w 10000"/>
              <a:gd name="csY3" fmla="*/ 10000 h 10000"/>
              <a:gd name="csX4" fmla="*/ 0 w 10000"/>
              <a:gd name="csY4" fmla="*/ 0 h 10000"/>
              <a:gd name="csX0" fmla="*/ 0 w 9414"/>
              <a:gd name="csY0" fmla="*/ 0 h 10042"/>
              <a:gd name="csX1" fmla="*/ 9414 w 9414"/>
              <a:gd name="csY1" fmla="*/ 42 h 10042"/>
              <a:gd name="csX2" fmla="*/ 7414 w 9414"/>
              <a:gd name="csY2" fmla="*/ 10042 h 10042"/>
              <a:gd name="csX3" fmla="*/ 1414 w 9414"/>
              <a:gd name="csY3" fmla="*/ 10042 h 10042"/>
              <a:gd name="csX4" fmla="*/ 0 w 9414"/>
              <a:gd name="csY4" fmla="*/ 0 h 10042"/>
              <a:gd name="csX0" fmla="*/ 1570 w 11570"/>
              <a:gd name="csY0" fmla="*/ 0 h 10042"/>
              <a:gd name="csX1" fmla="*/ 11570 w 11570"/>
              <a:gd name="csY1" fmla="*/ 42 h 10042"/>
              <a:gd name="csX2" fmla="*/ 9446 w 11570"/>
              <a:gd name="csY2" fmla="*/ 10000 h 10042"/>
              <a:gd name="csX3" fmla="*/ 0 w 11570"/>
              <a:gd name="csY3" fmla="*/ 10042 h 10042"/>
              <a:gd name="csX4" fmla="*/ 1570 w 11570"/>
              <a:gd name="csY4" fmla="*/ 0 h 10042"/>
              <a:gd name="csX0" fmla="*/ 1570 w 12157"/>
              <a:gd name="csY0" fmla="*/ 0 h 10042"/>
              <a:gd name="csX1" fmla="*/ 11570 w 12157"/>
              <a:gd name="csY1" fmla="*/ 42 h 10042"/>
              <a:gd name="csX2" fmla="*/ 12157 w 12157"/>
              <a:gd name="csY2" fmla="*/ 10000 h 10042"/>
              <a:gd name="csX3" fmla="*/ 0 w 12157"/>
              <a:gd name="csY3" fmla="*/ 10042 h 10042"/>
              <a:gd name="csX4" fmla="*/ 1570 w 12157"/>
              <a:gd name="csY4" fmla="*/ 0 h 10042"/>
              <a:gd name="csX0" fmla="*/ 1570 w 12157"/>
              <a:gd name="csY0" fmla="*/ 0 h 10042"/>
              <a:gd name="csX1" fmla="*/ 12092 w 12157"/>
              <a:gd name="csY1" fmla="*/ 63 h 10042"/>
              <a:gd name="csX2" fmla="*/ 12157 w 12157"/>
              <a:gd name="csY2" fmla="*/ 10000 h 10042"/>
              <a:gd name="csX3" fmla="*/ 0 w 12157"/>
              <a:gd name="csY3" fmla="*/ 10042 h 10042"/>
              <a:gd name="csX4" fmla="*/ 1570 w 12157"/>
              <a:gd name="csY4" fmla="*/ 0 h 10042"/>
              <a:gd name="csX0" fmla="*/ 1570 w 12157"/>
              <a:gd name="csY0" fmla="*/ 0 h 10000"/>
              <a:gd name="csX1" fmla="*/ 12092 w 12157"/>
              <a:gd name="csY1" fmla="*/ 63 h 10000"/>
              <a:gd name="csX2" fmla="*/ 12157 w 12157"/>
              <a:gd name="csY2" fmla="*/ 10000 h 10000"/>
              <a:gd name="csX3" fmla="*/ 0 w 12157"/>
              <a:gd name="csY3" fmla="*/ 9979 h 10000"/>
              <a:gd name="csX4" fmla="*/ 1570 w 12157"/>
              <a:gd name="csY4" fmla="*/ 0 h 1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157" h="10000">
                <a:moveTo>
                  <a:pt x="1570" y="0"/>
                </a:moveTo>
                <a:lnTo>
                  <a:pt x="12092" y="63"/>
                </a:lnTo>
                <a:cubicBezTo>
                  <a:pt x="12288" y="3382"/>
                  <a:pt x="11961" y="6681"/>
                  <a:pt x="12157" y="10000"/>
                </a:cubicBezTo>
                <a:lnTo>
                  <a:pt x="0" y="9979"/>
                </a:lnTo>
                <a:lnTo>
                  <a:pt x="157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104" r="-6069"/>
            </a:stretch>
          </a:blipFill>
          <a:ln>
            <a:solidFill>
              <a:srgbClr val="630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9AB4E2-5A45-897C-5E0D-AF8CF37BB74C}"/>
              </a:ext>
            </a:extLst>
          </p:cNvPr>
          <p:cNvSpPr txBox="1"/>
          <p:nvPr/>
        </p:nvSpPr>
        <p:spPr>
          <a:xfrm>
            <a:off x="0" y="-5278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Vítězství mého života jsou vždy na Boží slávu.</a:t>
            </a:r>
          </a:p>
        </p:txBody>
      </p:sp>
    </p:spTree>
    <p:extLst>
      <p:ext uri="{BB962C8B-B14F-4D97-AF65-F5344CB8AC3E}">
        <p14:creationId xmlns:p14="http://schemas.microsoft.com/office/powerpoint/2010/main" val="40780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429EA-610E-1157-6357-F04F1500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771726D-7D08-0A90-9BB8-B538745D348E}"/>
              </a:ext>
            </a:extLst>
          </p:cNvPr>
          <p:cNvSpPr/>
          <p:nvPr/>
        </p:nvSpPr>
        <p:spPr>
          <a:xfrm>
            <a:off x="6527914" y="763659"/>
            <a:ext cx="515735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Vírou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získal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_________ spravedlnost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          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s moudrostí, kterou mu Bůh slíbil. 
Tato kategorie může zahrnovat mnoho 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soudců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y 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králů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33) 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           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 Královská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3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16-28]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568C6F-4E99-C816-C84A-5DB00ECA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9" y="219463"/>
            <a:ext cx="5747063" cy="6419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21BE0B1D-BD0C-BF05-3DAC-811E65124A97}"/>
              </a:ext>
            </a:extLst>
          </p:cNvPr>
          <p:cNvSpPr/>
          <p:nvPr/>
        </p:nvSpPr>
        <p:spPr>
          <a:xfrm>
            <a:off x="6455042" y="1407160"/>
            <a:ext cx="27649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Š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alom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ou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E45172-36D4-814B-A7A6-AA0E7B2441EF}"/>
              </a:ext>
            </a:extLst>
          </p:cNvPr>
          <p:cNvSpPr txBox="1"/>
          <p:nvPr/>
        </p:nvSpPr>
        <p:spPr>
          <a:xfrm>
            <a:off x="6204742" y="305650"/>
            <a:ext cx="527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Bůh mi dává moudrost konat spravedlnost.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9409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7902F-5A92-0408-0400-BA8C52AB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ior, cuarto, tabla, pequeño&#10;&#10;El contenido generado por IA puede ser incorrecto.">
            <a:extLst>
              <a:ext uri="{FF2B5EF4-FFF2-40B4-BE49-F238E27FC236}">
                <a16:creationId xmlns:a16="http://schemas.microsoft.com/office/drawing/2014/main" id="{3FE7CAB5-F964-BFE1-5B5E-E321D9A6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1" y="1839074"/>
            <a:ext cx="10116192" cy="4619986"/>
          </a:xfrm>
          <a:prstGeom prst="rect">
            <a:avLst/>
          </a:prstGeom>
          <a:ln w="38100" cap="sq">
            <a:solidFill>
              <a:srgbClr val="78583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23FD300E-34CB-F4ED-3DF6-7D87400E6831}"/>
              </a:ext>
            </a:extLst>
          </p:cNvPr>
          <p:cNvSpPr/>
          <p:nvPr/>
        </p:nvSpPr>
        <p:spPr>
          <a:xfrm>
            <a:off x="2095930" y="281441"/>
            <a:ext cx="8209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Vírou _________ dosáhl slibu, který mu Bůh dal. 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(v. 33) [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1. Mojžíšova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 15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4; 21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2-5]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3EE686C9-E497-52BB-0577-14FAAC176F58}"/>
              </a:ext>
            </a:extLst>
          </p:cNvPr>
          <p:cNvSpPr/>
          <p:nvPr/>
        </p:nvSpPr>
        <p:spPr>
          <a:xfrm>
            <a:off x="3453349" y="281441"/>
            <a:ext cx="2070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Abraham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F424C6-8B23-4935-1DBE-C0BAA0391C24}"/>
              </a:ext>
            </a:extLst>
          </p:cNvPr>
          <p:cNvSpPr txBox="1"/>
          <p:nvPr/>
        </p:nvSpPr>
        <p:spPr>
          <a:xfrm>
            <a:off x="0" y="653717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Věřím, že Boží sliby se vždy naplňují.</a:t>
            </a:r>
          </a:p>
        </p:txBody>
      </p:sp>
    </p:spTree>
    <p:extLst>
      <p:ext uri="{BB962C8B-B14F-4D97-AF65-F5344CB8AC3E}">
        <p14:creationId xmlns:p14="http://schemas.microsoft.com/office/powerpoint/2010/main" val="228936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18000" r="-1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9182E-927D-E855-DAFE-0555CEB7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B444381B-2B60-52A6-8860-9C63566E4555}"/>
              </a:ext>
            </a:extLst>
          </p:cNvPr>
          <p:cNvSpPr/>
          <p:nvPr/>
        </p:nvSpPr>
        <p:spPr>
          <a:xfrm>
            <a:off x="993640" y="2411088"/>
            <a:ext cx="26023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Vírou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_______ 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zavřel lvům tlamy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     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4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) [Daniel 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BF0C45D7-6CA9-B44F-DA81-361F5322E809}"/>
              </a:ext>
            </a:extLst>
          </p:cNvPr>
          <p:cNvSpPr/>
          <p:nvPr/>
        </p:nvSpPr>
        <p:spPr>
          <a:xfrm>
            <a:off x="1072055" y="3032774"/>
            <a:ext cx="1965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Daniel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5" name="Imagen 4" descr="Un grupo de personas en medio de un león&#10;&#10;El contenido generado por IA puede ser incorrecto.">
            <a:extLst>
              <a:ext uri="{FF2B5EF4-FFF2-40B4-BE49-F238E27FC236}">
                <a16:creationId xmlns:a16="http://schemas.microsoft.com/office/drawing/2014/main" id="{9845A783-669B-5FAA-38DD-3013EE7F7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47" y="321246"/>
            <a:ext cx="8060927" cy="6490520"/>
          </a:xfrm>
          <a:prstGeom prst="rect">
            <a:avLst/>
          </a:prstGeom>
          <a:ln w="38100" cap="sq">
            <a:solidFill>
              <a:srgbClr val="BDC2A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E480A86-88C3-6334-7817-5D660A46FB46}"/>
              </a:ext>
            </a:extLst>
          </p:cNvPr>
          <p:cNvSpPr txBox="1"/>
          <p:nvPr/>
        </p:nvSpPr>
        <p:spPr>
          <a:xfrm>
            <a:off x="1650124" y="-84316"/>
            <a:ext cx="8544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Vím, že Bůh mě může vysvobodit i před jistou smrtí.</a:t>
            </a:r>
          </a:p>
        </p:txBody>
      </p:sp>
    </p:spTree>
    <p:extLst>
      <p:ext uri="{BB962C8B-B14F-4D97-AF65-F5344CB8AC3E}">
        <p14:creationId xmlns:p14="http://schemas.microsoft.com/office/powerpoint/2010/main" val="358342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B9049-636E-F909-D05B-0889B4DF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3DD25F2-EC2F-B2CF-6A39-7DB2419933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63246" y="448562"/>
            <a:ext cx="8636082" cy="6073890"/>
          </a:xfrm>
          <a:prstGeom prst="roundRect">
            <a:avLst>
              <a:gd name="adj" fmla="val 6170"/>
            </a:avLst>
          </a:prstGeom>
          <a:solidFill>
            <a:srgbClr val="F7ECD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2 Rectángulo">
            <a:extLst>
              <a:ext uri="{FF2B5EF4-FFF2-40B4-BE49-F238E27FC236}">
                <a16:creationId xmlns:a16="http://schemas.microsoft.com/office/drawing/2014/main" id="{13A741DB-27F6-143A-407F-12205AF5C8B3}"/>
              </a:ext>
            </a:extLst>
          </p:cNvPr>
          <p:cNvSpPr/>
          <p:nvPr/>
        </p:nvSpPr>
        <p:spPr>
          <a:xfrm>
            <a:off x="5912751" y="426759"/>
            <a:ext cx="473127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Vírou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_______________
___________</a:t>
            </a:r>
            <a:br>
              <a:rPr lang="es-ES" sz="4400" b="1" dirty="0">
                <a:solidFill>
                  <a:prstClr val="black"/>
                </a:solidFill>
                <a:latin typeface="Times New Roman"/>
              </a:rPr>
            </a:b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přežili ohnivou  pec rozpálenou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sedmkrát víc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       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než obvykle.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 [Daniel 3]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E6D6182-8E51-6747-2038-2F17F763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20" y="371507"/>
            <a:ext cx="3895339" cy="61863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9CB0BBB9-BB45-5147-F2D1-CBEBDFBA5E03}"/>
              </a:ext>
            </a:extLst>
          </p:cNvPr>
          <p:cNvSpPr/>
          <p:nvPr/>
        </p:nvSpPr>
        <p:spPr>
          <a:xfrm>
            <a:off x="5670259" y="1035531"/>
            <a:ext cx="53127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Š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adra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k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, M</a:t>
            </a:r>
            <a:r>
              <a:rPr lang="cs-CZ" sz="4400" b="1" dirty="0" err="1">
                <a:solidFill>
                  <a:srgbClr val="C00000"/>
                </a:solidFill>
                <a:latin typeface="Times New Roman"/>
              </a:rPr>
              <a:t>éš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a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k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6685E3-2AAB-12E6-0B82-76D9FE4BC1CE}"/>
              </a:ext>
            </a:extLst>
          </p:cNvPr>
          <p:cNvSpPr txBox="1"/>
          <p:nvPr/>
        </p:nvSpPr>
        <p:spPr>
          <a:xfrm>
            <a:off x="5670259" y="1735764"/>
            <a:ext cx="40427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Abed-nego</a:t>
            </a:r>
            <a:endParaRPr lang="es-ES" sz="4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7F8F16-9813-D74E-4B66-234F40DC6B5B}"/>
              </a:ext>
            </a:extLst>
          </p:cNvPr>
          <p:cNvSpPr txBox="1"/>
          <p:nvPr/>
        </p:nvSpPr>
        <p:spPr>
          <a:xfrm>
            <a:off x="0" y="-7619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těch nejtěžších chvílích vím, že Bůh je se mnou.</a:t>
            </a:r>
          </a:p>
        </p:txBody>
      </p:sp>
    </p:spTree>
    <p:extLst>
      <p:ext uri="{BB962C8B-B14F-4D97-AF65-F5344CB8AC3E}">
        <p14:creationId xmlns:p14="http://schemas.microsoft.com/office/powerpoint/2010/main" val="41596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Rectángulo">
            <a:extLst>
              <a:ext uri="{FF2B5EF4-FFF2-40B4-BE49-F238E27FC236}">
                <a16:creationId xmlns:a16="http://schemas.microsoft.com/office/drawing/2014/main" id="{F9F7D319-0DEF-6D83-5D9C-3048DF56A834}"/>
              </a:ext>
            </a:extLst>
          </p:cNvPr>
          <p:cNvSpPr/>
          <p:nvPr/>
        </p:nvSpPr>
        <p:spPr>
          <a:xfrm>
            <a:off x="221325" y="421239"/>
            <a:ext cx="361949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Věrně se ________ vyhnul ostří meče, když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v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e sv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é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m brnění bojoval proti </a:t>
            </a:r>
            <a:r>
              <a:rPr lang="cs-CZ" sz="4400" b="1" dirty="0" err="1">
                <a:solidFill>
                  <a:prstClr val="black"/>
                </a:solidFill>
                <a:latin typeface="Times New Roman"/>
              </a:rPr>
              <a:t>Pe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lišt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ej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cům.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   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 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[1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Samuel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14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1-23]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7" name="Imagen 6" descr="Imagen que contiene naturalez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64742FEE-FE2B-9E8F-94ED-C76CF3B96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r="22000"/>
          <a:stretch>
            <a:fillRect/>
          </a:stretch>
        </p:blipFill>
        <p:spPr>
          <a:xfrm>
            <a:off x="3952128" y="421239"/>
            <a:ext cx="7563673" cy="5904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FDBACFD-D48C-DF80-00D3-2E2CD2649D7A}"/>
              </a:ext>
            </a:extLst>
          </p:cNvPr>
          <p:cNvSpPr txBox="1"/>
          <p:nvPr/>
        </p:nvSpPr>
        <p:spPr>
          <a:xfrm>
            <a:off x="221325" y="1097280"/>
            <a:ext cx="2469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J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ó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nat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a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n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E0F4BEB-C1B5-741E-EBE6-AB7E26A846B0}"/>
              </a:ext>
            </a:extLst>
          </p:cNvPr>
          <p:cNvSpPr txBox="1"/>
          <p:nvPr/>
        </p:nvSpPr>
        <p:spPr>
          <a:xfrm>
            <a:off x="0" y="6474113"/>
            <a:ext cx="1151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Vím, že Bůh dává vítězství, ať už jsme málo nebo mnoho.</a:t>
            </a:r>
          </a:p>
        </p:txBody>
      </p:sp>
    </p:spTree>
    <p:extLst>
      <p:ext uri="{BB962C8B-B14F-4D97-AF65-F5344CB8AC3E}">
        <p14:creationId xmlns:p14="http://schemas.microsoft.com/office/powerpoint/2010/main" val="20825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4CC77-1EA1-8DDD-C6D2-8AB825702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C2084CD4-9460-C5D2-933B-CCCC89697777}"/>
              </a:ext>
            </a:extLst>
          </p:cNvPr>
          <p:cNvSpPr/>
          <p:nvPr/>
        </p:nvSpPr>
        <p:spPr>
          <a:xfrm>
            <a:off x="544530" y="292209"/>
            <a:ext cx="115344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Vírou ______________ čerpal</a:t>
            </a:r>
            <a:r>
              <a:rPr lang="cs-CZ" sz="3600" b="1" dirty="0">
                <a:solidFill>
                  <a:prstClr val="black"/>
                </a:solidFill>
                <a:latin typeface="Times New Roman"/>
              </a:rPr>
              <a:t>i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 sílu ze slabosti. Eliáš po zázraku </a:t>
            </a:r>
            <a:r>
              <a:rPr lang="cs-CZ" sz="3600" b="1" dirty="0">
                <a:solidFill>
                  <a:prstClr val="black"/>
                </a:solidFill>
                <a:latin typeface="Times New Roman"/>
              </a:rPr>
              <a:t>na hoře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 Karmel běžel před Achabem, který jel </a:t>
            </a:r>
            <a:r>
              <a:rPr lang="cs-CZ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na svém voze. Samson prosil Boha o sílu zničit Filištíny.</a:t>
            </a:r>
            <a:r>
              <a:rPr lang="cs-CZ" sz="3600" b="1" dirty="0">
                <a:solidFill>
                  <a:prstClr val="black"/>
                </a:solidFill>
                <a:latin typeface="Times New Roman"/>
              </a:rPr>
              <a:t>         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(v. 34) [1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. Královská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 18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 42-46] [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Soudců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 16</a:t>
            </a:r>
            <a:r>
              <a:rPr lang="cs-CZ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b="1" dirty="0">
                <a:solidFill>
                  <a:prstClr val="black"/>
                </a:solidFill>
                <a:latin typeface="Times New Roman"/>
              </a:rPr>
              <a:t>23-30]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CFB79A53-7646-F45F-3774-81F2E7C375BE}"/>
              </a:ext>
            </a:extLst>
          </p:cNvPr>
          <p:cNvSpPr/>
          <p:nvPr/>
        </p:nvSpPr>
        <p:spPr>
          <a:xfrm>
            <a:off x="1949319" y="292209"/>
            <a:ext cx="3195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El</a:t>
            </a:r>
            <a:r>
              <a:rPr lang="cs-CZ" sz="3600" b="1" dirty="0" err="1">
                <a:solidFill>
                  <a:srgbClr val="C00000"/>
                </a:solidFill>
                <a:latin typeface="Times New Roman"/>
              </a:rPr>
              <a:t>iáš</a:t>
            </a:r>
            <a:r>
              <a:rPr lang="cs-CZ" sz="3600" b="1" dirty="0">
                <a:solidFill>
                  <a:srgbClr val="C00000"/>
                </a:solidFill>
                <a:latin typeface="Times New Roman"/>
              </a:rPr>
              <a:t> a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 Sa</a:t>
            </a:r>
            <a:r>
              <a:rPr lang="cs-CZ" sz="3600" b="1" dirty="0">
                <a:solidFill>
                  <a:srgbClr val="C00000"/>
                </a:solidFill>
                <a:latin typeface="Times New Roman"/>
              </a:rPr>
              <a:t>m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s</a:t>
            </a:r>
            <a:r>
              <a:rPr lang="cs-CZ" sz="3600" b="1" dirty="0">
                <a:solidFill>
                  <a:srgbClr val="C00000"/>
                </a:solidFill>
                <a:latin typeface="Times New Roman"/>
              </a:rPr>
              <a:t>o</a:t>
            </a:r>
            <a:r>
              <a:rPr lang="es-ES" sz="3600" b="1" dirty="0">
                <a:solidFill>
                  <a:srgbClr val="C00000"/>
                </a:solidFill>
                <a:latin typeface="Times New Roman"/>
              </a:rPr>
              <a:t>n</a:t>
            </a:r>
            <a:endParaRPr lang="es-ES" sz="14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3" name="Imagen 2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D29092AB-61A1-F18C-CFB8-97302ED5E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b="12855"/>
          <a:stretch>
            <a:fillRect/>
          </a:stretch>
        </p:blipFill>
        <p:spPr>
          <a:xfrm rot="215661">
            <a:off x="1220572" y="2806244"/>
            <a:ext cx="6040096" cy="3631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 descr="Imagen que contiene edificio, hombre, parado, azul&#10;&#10;El contenido generado por IA puede ser incorrecto.">
            <a:extLst>
              <a:ext uri="{FF2B5EF4-FFF2-40B4-BE49-F238E27FC236}">
                <a16:creationId xmlns:a16="http://schemas.microsoft.com/office/drawing/2014/main" id="{60EAB1EB-28B6-C05C-B05C-B2EA81A3A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4" y="2716674"/>
            <a:ext cx="3893607" cy="3695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E20D773-FE1F-A6EA-E8D1-75D88E7A669E}"/>
              </a:ext>
            </a:extLst>
          </p:cNvPr>
          <p:cNvSpPr txBox="1"/>
          <p:nvPr/>
        </p:nvSpPr>
        <p:spPr>
          <a:xfrm>
            <a:off x="544530" y="6484623"/>
            <a:ext cx="893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chvílích slabosti mi Bůh dává sílu, kterou potřebuji.</a:t>
            </a:r>
          </a:p>
        </p:txBody>
      </p:sp>
    </p:spTree>
    <p:extLst>
      <p:ext uri="{BB962C8B-B14F-4D97-AF65-F5344CB8AC3E}">
        <p14:creationId xmlns:p14="http://schemas.microsoft.com/office/powerpoint/2010/main" val="283976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C2A3F3-AD86-E784-1737-F10FA7161565}"/>
              </a:ext>
            </a:extLst>
          </p:cNvPr>
          <p:cNvSpPr txBox="1"/>
          <p:nvPr/>
        </p:nvSpPr>
        <p:spPr>
          <a:xfrm>
            <a:off x="651640" y="5690669"/>
            <a:ext cx="10825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 víře chápeme, že Božím slovem byly založeny světy, takže to, na co hledíme, nevzniklo z viditelného</a:t>
            </a:r>
            <a:r>
              <a:rPr lang="es-ES" sz="24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(verš 3) [</a:t>
            </a:r>
            <a:r>
              <a:rPr lang="cs-CZ" sz="24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Mojžíšova 1. kapitola</a:t>
            </a:r>
            <a:r>
              <a:rPr lang="es-ES" sz="2400" b="1" dirty="0">
                <a:effectLst>
                  <a:glow rad="88900">
                    <a:srgbClr val="FBFFC3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E46056C-9C1B-8343-A179-3D27EF3E2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 b="4346"/>
          <a:stretch>
            <a:fillRect/>
          </a:stretch>
        </p:blipFill>
        <p:spPr>
          <a:xfrm>
            <a:off x="651640" y="162569"/>
            <a:ext cx="10825657" cy="56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5DE139-EEA5-2D2E-2212-59F964E48915}"/>
              </a:ext>
            </a:extLst>
          </p:cNvPr>
          <p:cNvSpPr txBox="1"/>
          <p:nvPr/>
        </p:nvSpPr>
        <p:spPr>
          <a:xfrm>
            <a:off x="2575817" y="6498942"/>
            <a:ext cx="70403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Věřím, že Bůh stvořil vesmír a udržuje ho.</a:t>
            </a:r>
          </a:p>
        </p:txBody>
      </p:sp>
    </p:spTree>
    <p:extLst>
      <p:ext uri="{BB962C8B-B14F-4D97-AF65-F5344CB8AC3E}">
        <p14:creationId xmlns:p14="http://schemas.microsoft.com/office/powerpoint/2010/main" val="1793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30000" r="-15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F84CED-441D-F400-D23E-292FEBC3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extLst>
              <a:ext uri="{FF2B5EF4-FFF2-40B4-BE49-F238E27FC236}">
                <a16:creationId xmlns:a16="http://schemas.microsoft.com/office/drawing/2014/main" id="{75D226C1-A4AE-E4A1-1D66-A2F957FC712C}"/>
              </a:ext>
            </a:extLst>
          </p:cNvPr>
          <p:cNvSpPr/>
          <p:nvPr/>
        </p:nvSpPr>
        <p:spPr>
          <a:xfrm>
            <a:off x="6412669" y="265251"/>
            <a:ext cx="48272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Vírou ______ v boji zesílil. Bojoval s lidem Izraele proti Amalekovi. Izrael zvítězil, zatímco Mojžíš zvedl ruce, podpořen Áronem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          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a 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j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ím.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 [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2. Mojžíšova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17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8-13]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7C22435A-D096-55ED-D63D-2040F47D7D8D}"/>
              </a:ext>
            </a:extLst>
          </p:cNvPr>
          <p:cNvSpPr/>
          <p:nvPr/>
        </p:nvSpPr>
        <p:spPr>
          <a:xfrm>
            <a:off x="7884034" y="265251"/>
            <a:ext cx="1534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Jo</a:t>
            </a:r>
            <a:r>
              <a:rPr lang="cs-CZ" sz="4000" b="1" dirty="0">
                <a:solidFill>
                  <a:srgbClr val="C00000"/>
                </a:solidFill>
                <a:latin typeface="Times New Roman"/>
              </a:rPr>
              <a:t>z</a:t>
            </a:r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u</a:t>
            </a:r>
            <a:r>
              <a:rPr lang="cs-CZ" sz="4000" b="1" dirty="0">
                <a:solidFill>
                  <a:srgbClr val="C00000"/>
                </a:solidFill>
                <a:latin typeface="Times New Roman"/>
              </a:rPr>
              <a:t>e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7" name="Imagen 6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65790676-0DCD-084B-0A71-12F11DD6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2820" r="1336" b="12084"/>
          <a:stretch>
            <a:fillRect/>
          </a:stretch>
        </p:blipFill>
        <p:spPr>
          <a:xfrm>
            <a:off x="773568" y="295216"/>
            <a:ext cx="5394350" cy="6154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76E8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D5E8F9E-1C5D-EE3F-4441-16C23AF41EA2}"/>
              </a:ext>
            </a:extLst>
          </p:cNvPr>
          <p:cNvSpPr txBox="1"/>
          <p:nvPr/>
        </p:nvSpPr>
        <p:spPr>
          <a:xfrm>
            <a:off x="0" y="647411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 mě posiluje a dává mi vítězství, když mu důvěřuji.</a:t>
            </a:r>
          </a:p>
        </p:txBody>
      </p:sp>
    </p:spTree>
    <p:extLst>
      <p:ext uri="{BB962C8B-B14F-4D97-AF65-F5344CB8AC3E}">
        <p14:creationId xmlns:p14="http://schemas.microsoft.com/office/powerpoint/2010/main" val="3270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E5C14-9579-013E-168F-B4B4FCF3D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10989090-477A-207F-936E-C40E53177CFC}"/>
              </a:ext>
            </a:extLst>
          </p:cNvPr>
          <p:cNvSpPr/>
          <p:nvPr/>
        </p:nvSpPr>
        <p:spPr>
          <a:xfrm>
            <a:off x="2027684" y="1596731"/>
            <a:ext cx="317294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Vírou _____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za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hn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al cizí vojska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34)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[2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Samuel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10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6-14]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936929-BB40-C0C3-D78E-BFE7957259EB}"/>
              </a:ext>
            </a:extLst>
          </p:cNvPr>
          <p:cNvSpPr txBox="1"/>
          <p:nvPr/>
        </p:nvSpPr>
        <p:spPr>
          <a:xfrm>
            <a:off x="3614156" y="1596731"/>
            <a:ext cx="1408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Jo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á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b</a:t>
            </a:r>
          </a:p>
        </p:txBody>
      </p:sp>
      <p:pic>
        <p:nvPicPr>
          <p:cNvPr id="8" name="Imagen 7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E398ACCE-8D84-1530-AA91-1E38C1858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/>
          <a:stretch>
            <a:fillRect/>
          </a:stretch>
        </p:blipFill>
        <p:spPr>
          <a:xfrm>
            <a:off x="5454277" y="956442"/>
            <a:ext cx="6649279" cy="5391808"/>
          </a:xfrm>
          <a:prstGeom prst="rect">
            <a:avLst/>
          </a:prstGeom>
          <a:ln w="38100" cap="sq">
            <a:solidFill>
              <a:srgbClr val="A3BFB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43988C-5775-A661-3B02-3EC34D165B08}"/>
              </a:ext>
            </a:extLst>
          </p:cNvPr>
          <p:cNvSpPr txBox="1"/>
          <p:nvPr/>
        </p:nvSpPr>
        <p:spPr>
          <a:xfrm>
            <a:off x="2575034" y="199462"/>
            <a:ext cx="961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Nepřítel přede mnou utíká ve jménu Boha.</a:t>
            </a:r>
          </a:p>
        </p:txBody>
      </p:sp>
    </p:spTree>
    <p:extLst>
      <p:ext uri="{BB962C8B-B14F-4D97-AF65-F5344CB8AC3E}">
        <p14:creationId xmlns:p14="http://schemas.microsoft.com/office/powerpoint/2010/main" val="409801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BED74-EA58-A281-43DD-FE863CF47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dificio, hombre, mujer, sostener&#10;&#10;El contenido generado por IA puede ser incorrecto.">
            <a:extLst>
              <a:ext uri="{FF2B5EF4-FFF2-40B4-BE49-F238E27FC236}">
                <a16:creationId xmlns:a16="http://schemas.microsoft.com/office/drawing/2014/main" id="{07D0F006-E475-C2A5-5CE6-43528AF75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21" y="472612"/>
            <a:ext cx="4181582" cy="6102850"/>
          </a:xfrm>
          <a:prstGeom prst="rect">
            <a:avLst/>
          </a:prstGeom>
          <a:ln w="38100" cap="sq">
            <a:solidFill>
              <a:srgbClr val="63677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ropa, hombre, puesto, camiseta&#10;&#10;El contenido generado por IA puede ser incorrecto.">
            <a:extLst>
              <a:ext uri="{FF2B5EF4-FFF2-40B4-BE49-F238E27FC236}">
                <a16:creationId xmlns:a16="http://schemas.microsoft.com/office/drawing/2014/main" id="{B9789E90-7616-2CDB-F375-31D954ED5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97" y="2311589"/>
            <a:ext cx="3584412" cy="4263874"/>
          </a:xfrm>
          <a:prstGeom prst="rect">
            <a:avLst/>
          </a:prstGeom>
          <a:ln w="38100" cap="sq">
            <a:solidFill>
              <a:srgbClr val="0957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DF821B94-2C3B-61BA-A544-D62B72757D96}"/>
              </a:ext>
            </a:extLst>
          </p:cNvPr>
          <p:cNvSpPr/>
          <p:nvPr/>
        </p:nvSpPr>
        <p:spPr>
          <a:xfrm>
            <a:off x="4166615" y="1089538"/>
            <a:ext cx="330110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Vírou _________________________________ přijal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y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své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vzkříšené syny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35)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[2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 Královská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4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18-37]</a:t>
            </a:r>
          </a:p>
          <a:p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 Královská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17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17-24]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014D88F-9C5B-23A5-1D22-CCBFD7CCACE3}"/>
              </a:ext>
            </a:extLst>
          </p:cNvPr>
          <p:cNvSpPr txBox="1"/>
          <p:nvPr/>
        </p:nvSpPr>
        <p:spPr>
          <a:xfrm>
            <a:off x="4246179" y="2364377"/>
            <a:ext cx="30900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a vdova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        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 Sarept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y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18C53-D159-1B63-D146-F6035905C2C0}"/>
              </a:ext>
            </a:extLst>
          </p:cNvPr>
          <p:cNvSpPr txBox="1"/>
          <p:nvPr/>
        </p:nvSpPr>
        <p:spPr>
          <a:xfrm>
            <a:off x="4246179" y="1699802"/>
            <a:ext cx="3090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Šú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namit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 </a:t>
            </a:r>
            <a:endParaRPr lang="es-ES" sz="4400" b="1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8B0F98-0EA5-E211-1766-A4B1F18926AF}"/>
              </a:ext>
            </a:extLst>
          </p:cNvPr>
          <p:cNvSpPr txBox="1"/>
          <p:nvPr/>
        </p:nvSpPr>
        <p:spPr>
          <a:xfrm>
            <a:off x="2217682" y="-52786"/>
            <a:ext cx="779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Ani smrt není pro Boha problém.</a:t>
            </a:r>
          </a:p>
        </p:txBody>
      </p:sp>
    </p:spTree>
    <p:extLst>
      <p:ext uri="{BB962C8B-B14F-4D97-AF65-F5344CB8AC3E}">
        <p14:creationId xmlns:p14="http://schemas.microsoft.com/office/powerpoint/2010/main" val="23534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79D0F-A765-E63B-6DBD-9594A008B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3DA4465-FBC0-4D96-0E1A-90483142B908}"/>
              </a:ext>
            </a:extLst>
          </p:cNvPr>
          <p:cNvSpPr/>
          <p:nvPr/>
        </p:nvSpPr>
        <p:spPr>
          <a:xfrm>
            <a:off x="7221443" y="1137563"/>
            <a:ext cx="418228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Vírou byl _________ trýz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ně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n, nepřijal výkupné, aby dosáhl lepšího vzkříšení.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35)</a:t>
            </a:r>
            <a:br>
              <a:rPr lang="es-ES" sz="2000" b="1" dirty="0">
                <a:solidFill>
                  <a:prstClr val="black"/>
                </a:solidFill>
                <a:latin typeface="Times New Roman"/>
              </a:rPr>
            </a:b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[Jerem</a:t>
            </a:r>
            <a:r>
              <a:rPr lang="cs-CZ" sz="2000" b="1" dirty="0" err="1">
                <a:solidFill>
                  <a:prstClr val="black"/>
                </a:solidFill>
                <a:latin typeface="Times New Roman"/>
              </a:rPr>
              <a:t>jáš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20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2; 38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4E688AA-196D-102D-02E2-1C84867F4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6" y="3308617"/>
            <a:ext cx="6822507" cy="3456737"/>
          </a:xfrm>
          <a:prstGeom prst="rect">
            <a:avLst/>
          </a:prstGeom>
          <a:ln w="38100" cap="sq">
            <a:gradFill flip="none" rotWithShape="1">
              <a:gsLst>
                <a:gs pos="58000">
                  <a:schemeClr val="accent5">
                    <a:lumMod val="60000"/>
                    <a:lumOff val="40000"/>
                  </a:schemeClr>
                </a:gs>
                <a:gs pos="28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tela, tabla, parado, mujer&#10;&#10;El contenido generado por IA puede ser incorrecto.">
            <a:extLst>
              <a:ext uri="{FF2B5EF4-FFF2-40B4-BE49-F238E27FC236}">
                <a16:creationId xmlns:a16="http://schemas.microsoft.com/office/drawing/2014/main" id="{E86F7E96-2CD6-EC79-DBC5-80138C874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2" b="13223"/>
          <a:stretch>
            <a:fillRect/>
          </a:stretch>
        </p:blipFill>
        <p:spPr>
          <a:xfrm>
            <a:off x="239856" y="92646"/>
            <a:ext cx="6822507" cy="3086101"/>
          </a:xfrm>
          <a:prstGeom prst="rect">
            <a:avLst/>
          </a:prstGeom>
          <a:ln w="38100" cap="sq">
            <a:gradFill flip="none" rotWithShape="1">
              <a:gsLst>
                <a:gs pos="58000">
                  <a:schemeClr val="accent5">
                    <a:lumMod val="60000"/>
                    <a:lumOff val="40000"/>
                  </a:schemeClr>
                </a:gs>
                <a:gs pos="28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4C999C-2803-D075-130B-51681486CC0D}"/>
              </a:ext>
            </a:extLst>
          </p:cNvPr>
          <p:cNvSpPr txBox="1"/>
          <p:nvPr/>
        </p:nvSpPr>
        <p:spPr>
          <a:xfrm>
            <a:off x="7304689" y="1819148"/>
            <a:ext cx="25224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Jerem</a:t>
            </a:r>
            <a:r>
              <a:rPr lang="cs-CZ" sz="4400" b="1" dirty="0" err="1">
                <a:solidFill>
                  <a:srgbClr val="C00000"/>
                </a:solidFill>
                <a:latin typeface="Times New Roman"/>
              </a:rPr>
              <a:t>jáš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EE41C1-4E48-4388-8DDF-727E2A3A4020}"/>
              </a:ext>
            </a:extLst>
          </p:cNvPr>
          <p:cNvSpPr txBox="1"/>
          <p:nvPr/>
        </p:nvSpPr>
        <p:spPr>
          <a:xfrm>
            <a:off x="7062362" y="73339"/>
            <a:ext cx="473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Budu stát pevně, i za cenu svého života, důvěřovat ve vzkříšení.</a:t>
            </a:r>
          </a:p>
        </p:txBody>
      </p:sp>
    </p:spTree>
    <p:extLst>
      <p:ext uri="{BB962C8B-B14F-4D97-AF65-F5344CB8AC3E}">
        <p14:creationId xmlns:p14="http://schemas.microsoft.com/office/powerpoint/2010/main" val="184403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r="-20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9A723B-F4DA-6CB7-6F43-4FC34FA2E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edificio, hombre, gente&#10;&#10;El contenido generado por IA puede ser incorrecto.">
            <a:extLst>
              <a:ext uri="{FF2B5EF4-FFF2-40B4-BE49-F238E27FC236}">
                <a16:creationId xmlns:a16="http://schemas.microsoft.com/office/drawing/2014/main" id="{4375A2B7-932C-4D65-AEE4-540C37597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" y="242292"/>
            <a:ext cx="5199645" cy="6373416"/>
          </a:xfrm>
          <a:prstGeom prst="snip2DiagRect">
            <a:avLst/>
          </a:prstGeom>
          <a:gradFill flip="none" rotWithShape="1">
            <a:gsLst>
              <a:gs pos="58000">
                <a:srgbClr val="E1BCAA"/>
              </a:gs>
              <a:gs pos="28000">
                <a:srgbClr val="6D4B3A"/>
              </a:gs>
            </a:gsLst>
            <a:lin ang="2700000" scaled="1"/>
            <a:tileRect/>
          </a:gradFill>
          <a:ln w="88900" cap="sq">
            <a:gradFill>
              <a:gsLst>
                <a:gs pos="8000">
                  <a:schemeClr val="accent2">
                    <a:lumMod val="40000"/>
                    <a:lumOff val="60000"/>
                  </a:schemeClr>
                </a:gs>
                <a:gs pos="96000">
                  <a:srgbClr val="65412F"/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2407191D-1CA0-2FCC-83CE-998EC3C3AA0D}"/>
              </a:ext>
            </a:extLst>
          </p:cNvPr>
          <p:cNvSpPr/>
          <p:nvPr/>
        </p:nvSpPr>
        <p:spPr>
          <a:xfrm>
            <a:off x="5598640" y="3575952"/>
            <a:ext cx="659139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Pro vír</a:t>
            </a:r>
            <a:r>
              <a:rPr lang="cs-CZ" sz="3800" b="1" dirty="0">
                <a:solidFill>
                  <a:prstClr val="black"/>
                </a:solidFill>
                <a:latin typeface="Times New Roman"/>
              </a:rPr>
              <a:t>u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 ______, _______, ________ a</a:t>
            </a:r>
            <a:r>
              <a:rPr lang="cs-CZ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d</a:t>
            </a:r>
            <a:r>
              <a:rPr lang="cs-CZ" sz="3800" b="1" dirty="0" err="1">
                <a:solidFill>
                  <a:prstClr val="black"/>
                </a:solidFill>
                <a:latin typeface="Times New Roman"/>
              </a:rPr>
              <a:t>alší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cs-CZ" sz="3800" b="1" dirty="0">
                <a:solidFill>
                  <a:prstClr val="black"/>
                </a:solidFill>
                <a:latin typeface="Times New Roman"/>
              </a:rPr>
              <a:t>snášeli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cs-CZ" sz="3800" b="1" dirty="0">
                <a:solidFill>
                  <a:prstClr val="black"/>
                </a:solidFill>
                <a:latin typeface="Times New Roman"/>
              </a:rPr>
              <a:t>mučení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 a bičování, </a:t>
            </a:r>
            <a:r>
              <a:rPr lang="cs-CZ" sz="3800" b="1" dirty="0" err="1">
                <a:solidFill>
                  <a:prstClr val="black"/>
                </a:solidFill>
                <a:latin typeface="Times New Roman"/>
              </a:rPr>
              <a:t>sou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z</a:t>
            </a:r>
            <a:r>
              <a:rPr lang="cs-CZ" sz="3800" b="1" dirty="0" err="1">
                <a:solidFill>
                  <a:prstClr val="black"/>
                </a:solidFill>
                <a:latin typeface="Times New Roman"/>
              </a:rPr>
              <a:t>ení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cs-CZ" sz="3800" b="1" dirty="0">
                <a:solidFill>
                  <a:prstClr val="black"/>
                </a:solidFill>
                <a:latin typeface="Times New Roman"/>
              </a:rPr>
              <a:t>             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a věz</a:t>
            </a:r>
            <a:r>
              <a:rPr lang="cs-CZ" sz="3800" b="1" dirty="0" err="1">
                <a:solidFill>
                  <a:prstClr val="black"/>
                </a:solidFill>
                <a:latin typeface="Times New Roman"/>
              </a:rPr>
              <a:t>ení</a:t>
            </a:r>
            <a:r>
              <a:rPr lang="es-ES" sz="38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36) [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1. Mojžíšova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37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13-24;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                  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Skutky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12:1-19; 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Skutky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16:19-24]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" name="Imagen 3" descr="Hombre sentado en una silla de madera&#10;&#10;El contenido generado por IA puede ser incorrecto.">
            <a:extLst>
              <a:ext uri="{FF2B5EF4-FFF2-40B4-BE49-F238E27FC236}">
                <a16:creationId xmlns:a16="http://schemas.microsoft.com/office/drawing/2014/main" id="{B1170A0A-5DA5-5744-D44E-092379255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" b="9713"/>
          <a:stretch>
            <a:fillRect/>
          </a:stretch>
        </p:blipFill>
        <p:spPr>
          <a:xfrm>
            <a:off x="5742412" y="675409"/>
            <a:ext cx="6303856" cy="2866589"/>
          </a:xfrm>
          <a:prstGeom prst="snip2DiagRect">
            <a:avLst/>
          </a:prstGeom>
          <a:gradFill flip="none" rotWithShape="1">
            <a:gsLst>
              <a:gs pos="58000">
                <a:srgbClr val="E1BCAA"/>
              </a:gs>
              <a:gs pos="28000">
                <a:srgbClr val="923B0C"/>
              </a:gs>
            </a:gsLst>
            <a:lin ang="2700000" scaled="1"/>
            <a:tileRect/>
          </a:gradFill>
          <a:ln w="88900" cap="sq">
            <a:gradFill>
              <a:gsLst>
                <a:gs pos="100000">
                  <a:srgbClr val="AF7634"/>
                </a:gs>
                <a:gs pos="4000">
                  <a:srgbClr val="A64511"/>
                </a:gs>
              </a:gsLst>
              <a:lin ang="5400000" scaled="1"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20C851E-AB46-DA76-A943-041CD261EC7B}"/>
              </a:ext>
            </a:extLst>
          </p:cNvPr>
          <p:cNvSpPr txBox="1"/>
          <p:nvPr/>
        </p:nvSpPr>
        <p:spPr>
          <a:xfrm>
            <a:off x="5710882" y="4136504"/>
            <a:ext cx="190911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800" b="1" dirty="0">
                <a:solidFill>
                  <a:srgbClr val="C00000"/>
                </a:solidFill>
                <a:latin typeface="Times New Roman"/>
              </a:rPr>
              <a:t>Pa</a:t>
            </a:r>
            <a:r>
              <a:rPr lang="cs-CZ" sz="3800" b="1" dirty="0">
                <a:solidFill>
                  <a:srgbClr val="C00000"/>
                </a:solidFill>
                <a:latin typeface="Times New Roman"/>
              </a:rPr>
              <a:t>ve</a:t>
            </a:r>
            <a:r>
              <a:rPr lang="es-ES" sz="3800" b="1" dirty="0">
                <a:solidFill>
                  <a:srgbClr val="C00000"/>
                </a:solidFill>
                <a:latin typeface="Times New Roman"/>
              </a:rPr>
              <a:t>l</a:t>
            </a:r>
            <a:endParaRPr lang="es-ES" sz="3800" dirty="0">
              <a:solidFill>
                <a:srgbClr val="C0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6E8E00-2C68-A4F4-6451-4BF2CB499214}"/>
              </a:ext>
            </a:extLst>
          </p:cNvPr>
          <p:cNvSpPr txBox="1"/>
          <p:nvPr/>
        </p:nvSpPr>
        <p:spPr>
          <a:xfrm>
            <a:off x="7543200" y="3560499"/>
            <a:ext cx="14326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Jos</a:t>
            </a:r>
            <a:r>
              <a:rPr kumimoji="0" lang="cs-CZ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ef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lang="es-ES" sz="3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F709022-0A67-F23B-0096-C2C7735DFEC5}"/>
              </a:ext>
            </a:extLst>
          </p:cNvPr>
          <p:cNvSpPr txBox="1"/>
          <p:nvPr/>
        </p:nvSpPr>
        <p:spPr>
          <a:xfrm>
            <a:off x="9229095" y="3560499"/>
            <a:ext cx="16912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Pe</a:t>
            </a:r>
            <a:r>
              <a:rPr kumimoji="0" lang="cs-CZ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</a:t>
            </a: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 </a:t>
            </a:r>
            <a:endParaRPr lang="es-ES" sz="38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CE0811-59E5-9BD7-0B99-F925BF276FA3}"/>
              </a:ext>
            </a:extLst>
          </p:cNvPr>
          <p:cNvSpPr txBox="1"/>
          <p:nvPr/>
        </p:nvSpPr>
        <p:spPr>
          <a:xfrm>
            <a:off x="6611006" y="-236"/>
            <a:ext cx="5580993" cy="612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Uprostřed problémů spím klidně nebo šťastně zpívám, důvěřujíc Bohu.</a:t>
            </a:r>
          </a:p>
        </p:txBody>
      </p:sp>
    </p:spTree>
    <p:extLst>
      <p:ext uri="{BB962C8B-B14F-4D97-AF65-F5344CB8AC3E}">
        <p14:creationId xmlns:p14="http://schemas.microsoft.com/office/powerpoint/2010/main" val="36957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26000" r="-8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EABDE-B09F-E96C-3812-A82FE6FED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mujer, foto, hombre&#10;&#10;El contenido generado por IA puede ser incorrecto.">
            <a:extLst>
              <a:ext uri="{FF2B5EF4-FFF2-40B4-BE49-F238E27FC236}">
                <a16:creationId xmlns:a16="http://schemas.microsoft.com/office/drawing/2014/main" id="{D42BE215-565B-5CB8-B6F9-0A78200DE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r="4507"/>
          <a:stretch>
            <a:fillRect/>
          </a:stretch>
        </p:blipFill>
        <p:spPr>
          <a:xfrm>
            <a:off x="6019431" y="931171"/>
            <a:ext cx="5812272" cy="5526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3188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en una plaza&#10;&#10;El contenido generado por IA puede ser incorrecto.">
            <a:extLst>
              <a:ext uri="{FF2B5EF4-FFF2-40B4-BE49-F238E27FC236}">
                <a16:creationId xmlns:a16="http://schemas.microsoft.com/office/drawing/2014/main" id="{0AF30B69-CF87-3C19-00B5-E1549F5C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0" b="17824"/>
          <a:stretch>
            <a:fillRect/>
          </a:stretch>
        </p:blipFill>
        <p:spPr>
          <a:xfrm>
            <a:off x="444380" y="3163614"/>
            <a:ext cx="5115593" cy="3310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96CA798A-3101-6BE3-9631-9C4932EEE91F}"/>
              </a:ext>
            </a:extLst>
          </p:cNvPr>
          <p:cNvSpPr/>
          <p:nvPr/>
        </p:nvSpPr>
        <p:spPr>
          <a:xfrm>
            <a:off x="422084" y="931171"/>
            <a:ext cx="54847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prstClr val="black"/>
                </a:solidFill>
                <a:latin typeface="Times New Roman"/>
              </a:rPr>
              <a:t>Pro víru byli __________________ a _________ ukamenováni</a:t>
            </a:r>
            <a:r>
              <a:rPr lang="es-ES" sz="32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37) </a:t>
            </a:r>
            <a:br>
              <a:rPr lang="es-ES" sz="2000" b="1" dirty="0">
                <a:solidFill>
                  <a:prstClr val="black"/>
                </a:solidFill>
                <a:latin typeface="Times New Roman"/>
              </a:rPr>
            </a:b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[1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 Královská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21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1-16; 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Skutky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7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59]</a:t>
            </a:r>
            <a:endParaRPr lang="es-ES" sz="32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E3ADB3-6307-BE1B-0E0B-150506C3475D}"/>
              </a:ext>
            </a:extLst>
          </p:cNvPr>
          <p:cNvSpPr txBox="1"/>
          <p:nvPr/>
        </p:nvSpPr>
        <p:spPr>
          <a:xfrm>
            <a:off x="492489" y="1426714"/>
            <a:ext cx="36470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á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bot J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zreel</a:t>
            </a:r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ský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lang="es-ES" sz="32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CD5392-D9E7-0067-DC4E-92C37F6CDF13}"/>
              </a:ext>
            </a:extLst>
          </p:cNvPr>
          <p:cNvSpPr txBox="1"/>
          <p:nvPr/>
        </p:nvSpPr>
        <p:spPr>
          <a:xfrm>
            <a:off x="492489" y="1885956"/>
            <a:ext cx="1839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cs-CZ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Štěpá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</a:t>
            </a:r>
            <a:endParaRPr lang="es-ES" sz="32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453E72-A197-2C63-F925-F813B6562C13}"/>
              </a:ext>
            </a:extLst>
          </p:cNvPr>
          <p:cNvSpPr txBox="1"/>
          <p:nvPr/>
        </p:nvSpPr>
        <p:spPr>
          <a:xfrm>
            <a:off x="0" y="19945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 musím zemřít, abych zůstal věrný nebo svědčil pravdu, nebudu pochybovat.</a:t>
            </a:r>
          </a:p>
        </p:txBody>
      </p:sp>
    </p:spTree>
    <p:extLst>
      <p:ext uri="{BB962C8B-B14F-4D97-AF65-F5344CB8AC3E}">
        <p14:creationId xmlns:p14="http://schemas.microsoft.com/office/powerpoint/2010/main" val="34380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359E3-2307-785D-28A9-16A917B9F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cebra, cuarto&#10;&#10;El contenido generado por IA puede ser incorrecto.">
            <a:extLst>
              <a:ext uri="{FF2B5EF4-FFF2-40B4-BE49-F238E27FC236}">
                <a16:creationId xmlns:a16="http://schemas.microsoft.com/office/drawing/2014/main" id="{2A925D1C-760B-219C-094C-67E0BB552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6" y="1334815"/>
            <a:ext cx="10089931" cy="4992575"/>
          </a:xfrm>
          <a:prstGeom prst="ellipse">
            <a:avLst/>
          </a:prstGeom>
          <a:ln w="190500" cap="rnd">
            <a:gradFill>
              <a:gsLst>
                <a:gs pos="0">
                  <a:srgbClr val="D0A276"/>
                </a:gs>
                <a:gs pos="52000">
                  <a:srgbClr val="C8A580"/>
                </a:gs>
                <a:gs pos="44000">
                  <a:srgbClr val="C8A57F"/>
                </a:gs>
                <a:gs pos="52000">
                  <a:srgbClr val="95613B"/>
                </a:gs>
                <a:gs pos="99000">
                  <a:srgbClr val="8A522C"/>
                </a:gs>
              </a:gsLst>
              <a:lin ang="5400000" scaled="1"/>
            </a:gra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 contourW="38100">
            <a:bevelT w="260350" h="120650" prst="relaxedInset"/>
            <a:extrusionClr>
              <a:srgbClr val="FFFF00"/>
            </a:extrusionClr>
            <a:contourClr>
              <a:schemeClr val="accent2">
                <a:lumMod val="20000"/>
                <a:lumOff val="80000"/>
              </a:schemeClr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1AB2D2A4-6CAE-38B2-3E4D-FE8AB7650E85}"/>
              </a:ext>
            </a:extLst>
          </p:cNvPr>
          <p:cNvSpPr/>
          <p:nvPr/>
        </p:nvSpPr>
        <p:spPr>
          <a:xfrm>
            <a:off x="1453731" y="126399"/>
            <a:ext cx="8657221" cy="1122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Za víru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______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ro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zře</a:t>
            </a:r>
            <a:r>
              <a:rPr lang="cs-CZ" sz="4400" b="1" dirty="0" err="1">
                <a:solidFill>
                  <a:prstClr val="black"/>
                </a:solidFill>
                <a:latin typeface="Times New Roman"/>
              </a:rPr>
              <a:t>zali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pil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ou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</a:t>
            </a:r>
            <a:br>
              <a:rPr lang="es-ES" sz="4400" b="1" dirty="0">
                <a:solidFill>
                  <a:prstClr val="black"/>
                </a:solidFill>
                <a:latin typeface="Times New Roman"/>
              </a:rPr>
            </a:br>
            <a:r>
              <a:rPr lang="es-ES" sz="2800" b="1" dirty="0">
                <a:solidFill>
                  <a:prstClr val="black"/>
                </a:solidFill>
                <a:latin typeface="Times New Roman"/>
              </a:rPr>
              <a:t>(</a:t>
            </a:r>
            <a:r>
              <a:rPr lang="cs-CZ" sz="2800" b="1" dirty="0">
                <a:solidFill>
                  <a:prstClr val="black"/>
                </a:solidFill>
                <a:latin typeface="Times New Roman"/>
              </a:rPr>
              <a:t>podle</a:t>
            </a:r>
            <a:r>
              <a:rPr lang="es-ES" sz="2800" b="1" dirty="0">
                <a:solidFill>
                  <a:prstClr val="black"/>
                </a:solidFill>
                <a:latin typeface="Times New Roman"/>
              </a:rPr>
              <a:t> tradic</a:t>
            </a:r>
            <a:r>
              <a:rPr lang="cs-CZ" sz="2800" b="1" dirty="0">
                <a:solidFill>
                  <a:prstClr val="black"/>
                </a:solidFill>
                <a:latin typeface="Times New Roman"/>
              </a:rPr>
              <a:t>e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37) (ST 17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 února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1898)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8CAF07-2290-E668-7A9B-701FC0A741A0}"/>
              </a:ext>
            </a:extLst>
          </p:cNvPr>
          <p:cNvSpPr txBox="1"/>
          <p:nvPr/>
        </p:nvSpPr>
        <p:spPr>
          <a:xfrm>
            <a:off x="3352800" y="0"/>
            <a:ext cx="19009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I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z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a</a:t>
            </a:r>
            <a:r>
              <a:rPr lang="cs-CZ" sz="4400" b="1" dirty="0" err="1">
                <a:solidFill>
                  <a:srgbClr val="C00000"/>
                </a:solidFill>
                <a:latin typeface="Times New Roman"/>
              </a:rPr>
              <a:t>iáše</a:t>
            </a:r>
            <a:endParaRPr lang="es-ES" sz="4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7C3111-7FBE-4F27-63A4-7F0344EFB58B}"/>
              </a:ext>
            </a:extLst>
          </p:cNvPr>
          <p:cNvSpPr txBox="1"/>
          <p:nvPr/>
        </p:nvSpPr>
        <p:spPr>
          <a:xfrm>
            <a:off x="315310" y="6427938"/>
            <a:ext cx="10247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Nezáleží na tom, jaké smrti musíte čelit. Budu věrný Bohu.</a:t>
            </a:r>
          </a:p>
        </p:txBody>
      </p:sp>
    </p:spTree>
    <p:extLst>
      <p:ext uri="{BB962C8B-B14F-4D97-AF65-F5344CB8AC3E}">
        <p14:creationId xmlns:p14="http://schemas.microsoft.com/office/powerpoint/2010/main" val="11000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B47FB917-AFE0-4213-062C-11C59426CD3A}"/>
              </a:ext>
            </a:extLst>
          </p:cNvPr>
          <p:cNvSpPr/>
          <p:nvPr/>
        </p:nvSpPr>
        <p:spPr>
          <a:xfrm>
            <a:off x="304799" y="436423"/>
            <a:ext cx="118872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prstClr val="black"/>
                </a:solidFill>
                <a:latin typeface="Times New Roman"/>
              </a:rPr>
              <a:t>Vírou si ___________________ vybrali,                          co mají jíst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</a:t>
            </a:r>
            <a:br>
              <a:rPr lang="es-ES" sz="4400" b="1" dirty="0">
                <a:solidFill>
                  <a:prstClr val="black"/>
                </a:solidFill>
                <a:latin typeface="Times New Roman"/>
              </a:rPr>
            </a:b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37) [Daniel 1]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789444-09A0-D65A-2E18-E7ACC36D774C}"/>
              </a:ext>
            </a:extLst>
          </p:cNvPr>
          <p:cNvSpPr txBox="1"/>
          <p:nvPr/>
        </p:nvSpPr>
        <p:spPr>
          <a:xfrm>
            <a:off x="2338245" y="425913"/>
            <a:ext cx="53287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Daniel 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a jeho přátele</a:t>
            </a:r>
            <a:endParaRPr lang="es-ES" sz="4400" dirty="0">
              <a:solidFill>
                <a:srgbClr val="C00000"/>
              </a:solidFill>
            </a:endParaRPr>
          </a:p>
        </p:txBody>
      </p:sp>
      <p:pic>
        <p:nvPicPr>
          <p:cNvPr id="9" name="Imagen 8" descr="Un grupo de personas frente a un pastel&#10;&#10;El contenido generado por IA puede ser incorrecto.">
            <a:extLst>
              <a:ext uri="{FF2B5EF4-FFF2-40B4-BE49-F238E27FC236}">
                <a16:creationId xmlns:a16="http://schemas.microsoft.com/office/drawing/2014/main" id="{5CFA1C52-2C8F-5547-F26B-DB87BDB64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56" y="2201259"/>
            <a:ext cx="4578244" cy="4610099"/>
          </a:xfrm>
          <a:prstGeom prst="snip2DiagRect">
            <a:avLst>
              <a:gd name="adj1" fmla="val 1607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F42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mujer, parado, hombre, pastel&#10;&#10;El contenido generado por IA puede ser incorrecto.">
            <a:extLst>
              <a:ext uri="{FF2B5EF4-FFF2-40B4-BE49-F238E27FC236}">
                <a16:creationId xmlns:a16="http://schemas.microsoft.com/office/drawing/2014/main" id="{EC5F9BAB-FECC-2194-62CA-AA0A3BE63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4570"/>
          <a:stretch>
            <a:fillRect/>
          </a:stretch>
        </p:blipFill>
        <p:spPr>
          <a:xfrm>
            <a:off x="190500" y="2195349"/>
            <a:ext cx="7029450" cy="4610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F420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90CE983-F817-5A40-E501-161D85B1AF2F}"/>
              </a:ext>
            </a:extLst>
          </p:cNvPr>
          <p:cNvSpPr txBox="1"/>
          <p:nvPr/>
        </p:nvSpPr>
        <p:spPr>
          <a:xfrm>
            <a:off x="0" y="135052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Budu stát pevně, až budou mé přesvědčení zkoušena.</a:t>
            </a:r>
          </a:p>
        </p:txBody>
      </p:sp>
    </p:spTree>
    <p:extLst>
      <p:ext uri="{BB962C8B-B14F-4D97-AF65-F5344CB8AC3E}">
        <p14:creationId xmlns:p14="http://schemas.microsoft.com/office/powerpoint/2010/main" val="196312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3657E2-AB1D-ED3C-F0CA-81096117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B9F41F-CDCC-B2DA-B7DE-43B13F20B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91" y="707887"/>
            <a:ext cx="3576865" cy="60643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Imagen que contiene posando, pasto, grupo, foto&#10;&#10;El contenido generado por IA puede ser incorrecto.">
            <a:extLst>
              <a:ext uri="{FF2B5EF4-FFF2-40B4-BE49-F238E27FC236}">
                <a16:creationId xmlns:a16="http://schemas.microsoft.com/office/drawing/2014/main" id="{A764E57E-ADB0-F9B1-F7ED-6A43F9F453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r="53" b="22674"/>
          <a:stretch>
            <a:fillRect/>
          </a:stretch>
        </p:blipFill>
        <p:spPr>
          <a:xfrm>
            <a:off x="495332" y="2701365"/>
            <a:ext cx="7019565" cy="4070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2 Rectángulo">
            <a:extLst>
              <a:ext uri="{FF2B5EF4-FFF2-40B4-BE49-F238E27FC236}">
                <a16:creationId xmlns:a16="http://schemas.microsoft.com/office/drawing/2014/main" id="{AFA7D127-54CD-2208-4649-F123A974BD52}"/>
              </a:ext>
            </a:extLst>
          </p:cNvPr>
          <p:cNvSpPr/>
          <p:nvPr/>
        </p:nvSpPr>
        <p:spPr>
          <a:xfrm>
            <a:off x="778369" y="378854"/>
            <a:ext cx="733772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prstClr val="black"/>
                </a:solidFill>
                <a:latin typeface="Times New Roman"/>
              </a:rPr>
              <a:t>Podle víry byli _________ , kněží     z _____ a  Janův bratr _______ popraveni mečem</a:t>
            </a:r>
            <a:r>
              <a:rPr lang="es-ES" sz="3600" b="1" dirty="0">
                <a:solidFill>
                  <a:prstClr val="black"/>
                </a:solidFill>
                <a:latin typeface="Times New Roman"/>
              </a:rPr>
              <a:t>. 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(v. 37)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                                                                     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 [1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 Samuel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ova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 22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6-23; Jerem</a:t>
            </a:r>
            <a:r>
              <a:rPr lang="cs-CZ" sz="1600" b="1" dirty="0" err="1">
                <a:solidFill>
                  <a:prstClr val="black"/>
                </a:solidFill>
                <a:latin typeface="Times New Roman"/>
              </a:rPr>
              <a:t>iáš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 41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2; 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Skutky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 12</a:t>
            </a:r>
            <a:r>
              <a:rPr lang="cs-CZ" sz="16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1600" b="1" dirty="0">
                <a:solidFill>
                  <a:prstClr val="black"/>
                </a:solidFill>
                <a:latin typeface="Times New Roman"/>
              </a:rPr>
              <a:t>1-2]</a:t>
            </a:r>
            <a:endParaRPr lang="es-ES" sz="36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FAA49EE-05BD-4A3A-8834-06C0FB7C43CF}"/>
              </a:ext>
            </a:extLst>
          </p:cNvPr>
          <p:cNvSpPr txBox="1"/>
          <p:nvPr/>
        </p:nvSpPr>
        <p:spPr>
          <a:xfrm>
            <a:off x="1066800" y="914772"/>
            <a:ext cx="145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ó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</a:t>
            </a:r>
            <a:endParaRPr lang="es-ES" sz="1400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84223-7F8A-77C2-FE22-544F23C5ACDF}"/>
              </a:ext>
            </a:extLst>
          </p:cNvPr>
          <p:cNvSpPr txBox="1"/>
          <p:nvPr/>
        </p:nvSpPr>
        <p:spPr>
          <a:xfrm>
            <a:off x="5487221" y="914772"/>
            <a:ext cx="160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Ja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ku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</a:t>
            </a:r>
            <a:endParaRPr lang="es-ES" sz="1400" dirty="0">
              <a:solidFill>
                <a:srgbClr val="C00000"/>
              </a:solidFill>
            </a:endParaRPr>
          </a:p>
        </p:txBody>
      </p:sp>
      <p:pic>
        <p:nvPicPr>
          <p:cNvPr id="9" name="Imagen 8" descr="Imagen que contiene arma, espada, cuchillo&#10;&#10;El contenido generado por IA puede ser incorrecto.">
            <a:extLst>
              <a:ext uri="{FF2B5EF4-FFF2-40B4-BE49-F238E27FC236}">
                <a16:creationId xmlns:a16="http://schemas.microsoft.com/office/drawing/2014/main" id="{0A7B299B-DC37-346B-2B5A-CFE18050C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29" y="2647943"/>
            <a:ext cx="2829726" cy="41517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45B250-6AFC-B7D7-CF65-E2122FC79BF5}"/>
              </a:ext>
            </a:extLst>
          </p:cNvPr>
          <p:cNvSpPr txBox="1"/>
          <p:nvPr/>
        </p:nvSpPr>
        <p:spPr>
          <a:xfrm>
            <a:off x="3859042" y="351464"/>
            <a:ext cx="20431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Gedal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jáš</a:t>
            </a:r>
            <a:endParaRPr lang="es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507103-832F-100B-5968-EB1DA0081036}"/>
              </a:ext>
            </a:extLst>
          </p:cNvPr>
          <p:cNvSpPr txBox="1"/>
          <p:nvPr/>
        </p:nvSpPr>
        <p:spPr>
          <a:xfrm>
            <a:off x="0" y="-2125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kdybych nespravedlivě zemřel a trpěl hněvem ostatních, má odměna je jistá.</a:t>
            </a:r>
          </a:p>
        </p:txBody>
      </p:sp>
    </p:spTree>
    <p:extLst>
      <p:ext uri="{BB962C8B-B14F-4D97-AF65-F5344CB8AC3E}">
        <p14:creationId xmlns:p14="http://schemas.microsoft.com/office/powerpoint/2010/main" val="42447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5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69C8D708-B100-6F90-4C7B-23D18F184E25}"/>
              </a:ext>
            </a:extLst>
          </p:cNvPr>
          <p:cNvSpPr/>
          <p:nvPr/>
        </p:nvSpPr>
        <p:spPr>
          <a:xfrm>
            <a:off x="5048430" y="1257451"/>
            <a:ext cx="66372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Ve víře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chodil ___________ a mnoh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o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dalších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proroků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oblečen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do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ovčí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ch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a kozí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ch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kůž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í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, chudý, trýzn</a:t>
            </a:r>
            <a:r>
              <a:rPr lang="cs-CZ" sz="4400" b="1" dirty="0" err="1">
                <a:solidFill>
                  <a:prstClr val="black"/>
                </a:solidFill>
                <a:latin typeface="Times New Roman"/>
              </a:rPr>
              <a:t>ěn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a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týraný.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37) [Mato</a:t>
            </a:r>
            <a:r>
              <a:rPr lang="cs-CZ" sz="2000" b="1" dirty="0" err="1">
                <a:solidFill>
                  <a:prstClr val="black"/>
                </a:solidFill>
                <a:latin typeface="Times New Roman"/>
              </a:rPr>
              <a:t>uš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3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1-6]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" name="3 Rectángulo">
            <a:extLst>
              <a:ext uri="{FF2B5EF4-FFF2-40B4-BE49-F238E27FC236}">
                <a16:creationId xmlns:a16="http://schemas.microsoft.com/office/drawing/2014/main" id="{47DAECA4-BF3E-042D-374A-E128F3CA7F34}"/>
              </a:ext>
            </a:extLst>
          </p:cNvPr>
          <p:cNvSpPr/>
          <p:nvPr/>
        </p:nvSpPr>
        <p:spPr>
          <a:xfrm>
            <a:off x="4574062" y="1877211"/>
            <a:ext cx="4179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Jan </a:t>
            </a:r>
            <a:r>
              <a:rPr lang="cs-CZ" sz="4400" b="1" dirty="0">
                <a:solidFill>
                  <a:srgbClr val="C00000"/>
                </a:solidFill>
                <a:latin typeface="Times New Roman"/>
              </a:rPr>
              <a:t>Křtitel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11" name="Imagen 10" descr="Imagen que contiene persona, hombre, exterior, parado&#10;&#10;El contenido generado por IA puede ser incorrecto.">
            <a:extLst>
              <a:ext uri="{FF2B5EF4-FFF2-40B4-BE49-F238E27FC236}">
                <a16:creationId xmlns:a16="http://schemas.microsoft.com/office/drawing/2014/main" id="{7B0A3443-33D1-C15F-AB91-855C69049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96831"/>
            <a:ext cx="4509851" cy="6685853"/>
          </a:xfrm>
          <a:prstGeom prst="snip2DiagRect">
            <a:avLst>
              <a:gd name="adj1" fmla="val 0"/>
              <a:gd name="adj2" fmla="val 2143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5412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81885D-7327-BD68-74DB-9E1E23628CF9}"/>
              </a:ext>
            </a:extLst>
          </p:cNvPr>
          <p:cNvSpPr txBox="1"/>
          <p:nvPr/>
        </p:nvSpPr>
        <p:spPr>
          <a:xfrm>
            <a:off x="4771696" y="6127274"/>
            <a:ext cx="7325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Budu kázat poselství, které mám předat, bez ohledu na svou osobní situaci.</a:t>
            </a:r>
          </a:p>
        </p:txBody>
      </p:sp>
    </p:spTree>
    <p:extLst>
      <p:ext uri="{BB962C8B-B14F-4D97-AF65-F5344CB8AC3E}">
        <p14:creationId xmlns:p14="http://schemas.microsoft.com/office/powerpoint/2010/main" val="37109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5E35C779-6127-D2F8-F14E-10C1448F93FD}"/>
              </a:ext>
            </a:extLst>
          </p:cNvPr>
          <p:cNvSpPr txBox="1"/>
          <p:nvPr/>
        </p:nvSpPr>
        <p:spPr>
          <a:xfrm>
            <a:off x="595901" y="684762"/>
            <a:ext cx="4906920" cy="59400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tabLst>
                <a:tab pos="4308475" algn="l"/>
              </a:tabLst>
            </a:pPr>
            <a:r>
              <a:rPr lang="es-ES" sz="4000" b="1" dirty="0">
                <a:latin typeface="Times New Roman"/>
              </a:rPr>
              <a:t>____ </a:t>
            </a:r>
            <a:r>
              <a:rPr lang="cs-CZ" sz="4000" b="1" dirty="0">
                <a:latin typeface="Times New Roman"/>
              </a:rPr>
              <a:t>věřil, </a:t>
            </a:r>
            <a:r>
              <a:rPr lang="es-ES" sz="4000" b="1" dirty="0">
                <a:latin typeface="Times New Roman"/>
              </a:rPr>
              <a:t>a </a:t>
            </a:r>
            <a:r>
              <a:rPr lang="cs-CZ" sz="4000" b="1" dirty="0">
                <a:latin typeface="Times New Roman"/>
              </a:rPr>
              <a:t>proto přinesl Bohu lepší oběť než Kain a dostalo se mu svědectví, že je spravedlivý, když Bůh přijal jeho dary; protože věřil, „ještě mluví, ač zemřel“</a:t>
            </a:r>
            <a:r>
              <a:rPr lang="es-ES" sz="4000" b="1" dirty="0">
                <a:latin typeface="Times New Roman"/>
              </a:rPr>
              <a:t>.</a:t>
            </a:r>
            <a:r>
              <a:rPr lang="cs-CZ" sz="4000" b="1" dirty="0">
                <a:latin typeface="Times New Roman"/>
              </a:rPr>
              <a:t>        </a:t>
            </a:r>
            <a:r>
              <a:rPr lang="es-ES" sz="4000" b="1" dirty="0">
                <a:latin typeface="Times New Roman"/>
              </a:rPr>
              <a:t> </a:t>
            </a:r>
            <a:r>
              <a:rPr lang="es-ES" sz="2000" b="1" dirty="0">
                <a:latin typeface="Times New Roman"/>
              </a:rPr>
              <a:t>(v. 4) [</a:t>
            </a:r>
            <a:r>
              <a:rPr lang="cs-CZ" sz="2000" b="1" dirty="0">
                <a:latin typeface="Times New Roman"/>
              </a:rPr>
              <a:t>1. Mojžíšova</a:t>
            </a:r>
            <a:r>
              <a:rPr lang="es-ES" sz="2000" b="1" dirty="0">
                <a:latin typeface="Times New Roman"/>
              </a:rPr>
              <a:t> 4</a:t>
            </a:r>
            <a:r>
              <a:rPr lang="cs-CZ" sz="2000" b="1" dirty="0">
                <a:latin typeface="Times New Roman"/>
              </a:rPr>
              <a:t>,</a:t>
            </a:r>
            <a:r>
              <a:rPr lang="es-ES" sz="2000" b="1" dirty="0">
                <a:latin typeface="Times New Roman"/>
              </a:rPr>
              <a:t> 2-8]</a:t>
            </a:r>
            <a:endParaRPr lang="es-ES" sz="2800" b="1" dirty="0">
              <a:latin typeface="Times New Roman"/>
            </a:endParaRPr>
          </a:p>
        </p:txBody>
      </p:sp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71F9A6CD-9024-21F3-87E2-5EF37B169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20" y="184425"/>
            <a:ext cx="6542033" cy="6552706"/>
          </a:xfrm>
          <a:prstGeom prst="rect">
            <a:avLst/>
          </a:prstGeom>
          <a:ln w="38100" cap="sq">
            <a:gradFill>
              <a:gsLst>
                <a:gs pos="0">
                  <a:srgbClr val="FBFFC3"/>
                </a:gs>
                <a:gs pos="48000">
                  <a:srgbClr val="FFC000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2 CuadroTexto">
            <a:extLst>
              <a:ext uri="{FF2B5EF4-FFF2-40B4-BE49-F238E27FC236}">
                <a16:creationId xmlns:a16="http://schemas.microsoft.com/office/drawing/2014/main" id="{C6B06DCD-23DA-D157-B02A-F525C8DB70D2}"/>
              </a:ext>
            </a:extLst>
          </p:cNvPr>
          <p:cNvSpPr txBox="1"/>
          <p:nvPr/>
        </p:nvSpPr>
        <p:spPr>
          <a:xfrm>
            <a:off x="595900" y="684762"/>
            <a:ext cx="1279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C00000"/>
                </a:solidFill>
                <a:latin typeface="Times New Roman"/>
              </a:rPr>
              <a:t>Á</a:t>
            </a:r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bel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42426A-B616-3179-7B3F-F67EE4A4EF9C}"/>
              </a:ext>
            </a:extLst>
          </p:cNvPr>
          <p:cNvSpPr txBox="1"/>
          <p:nvPr/>
        </p:nvSpPr>
        <p:spPr>
          <a:xfrm>
            <a:off x="-1" y="29594"/>
            <a:ext cx="55028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víře následuji Boží pokyny</a:t>
            </a:r>
          </a:p>
        </p:txBody>
      </p:sp>
    </p:spTree>
    <p:extLst>
      <p:ext uri="{BB962C8B-B14F-4D97-AF65-F5344CB8AC3E}">
        <p14:creationId xmlns:p14="http://schemas.microsoft.com/office/powerpoint/2010/main" val="137651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6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8161A2C9-0915-5069-85E8-F53036D9599C}"/>
              </a:ext>
            </a:extLst>
          </p:cNvPr>
          <p:cNvSpPr/>
          <p:nvPr/>
        </p:nvSpPr>
        <p:spPr>
          <a:xfrm>
            <a:off x="210656" y="992940"/>
            <a:ext cx="60664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Vírou ______ bloudil pouštěmi, horami, jeskyněmi a jeskyněmi země, d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ou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fávajíc, že mu Bůh dá království, až bude chtít..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38) [1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.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Samuel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24]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6AA4490D-AEAF-54D8-A932-8710326DB276}"/>
              </a:ext>
            </a:extLst>
          </p:cNvPr>
          <p:cNvSpPr/>
          <p:nvPr/>
        </p:nvSpPr>
        <p:spPr>
          <a:xfrm>
            <a:off x="1290321" y="992940"/>
            <a:ext cx="27890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David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persona, verde, hombre, colorido&#10;&#10;El contenido generado por IA puede ser incorrecto.">
            <a:extLst>
              <a:ext uri="{FF2B5EF4-FFF2-40B4-BE49-F238E27FC236}">
                <a16:creationId xmlns:a16="http://schemas.microsoft.com/office/drawing/2014/main" id="{5E8EF67A-74DB-C2EA-F68F-D436F8FE5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b="6239"/>
          <a:stretch>
            <a:fillRect/>
          </a:stretch>
        </p:blipFill>
        <p:spPr>
          <a:xfrm>
            <a:off x="6443830" y="2868957"/>
            <a:ext cx="5583779" cy="3773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5E3CA4-480F-E4DF-EF30-26F6926F2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9" b="3599"/>
          <a:stretch>
            <a:fillRect/>
          </a:stretch>
        </p:blipFill>
        <p:spPr>
          <a:xfrm>
            <a:off x="6443829" y="354806"/>
            <a:ext cx="5583780" cy="240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F96A934-3304-F2AB-482E-C87A4BF76BE3}"/>
              </a:ext>
            </a:extLst>
          </p:cNvPr>
          <p:cNvSpPr txBox="1"/>
          <p:nvPr/>
        </p:nvSpPr>
        <p:spPr>
          <a:xfrm>
            <a:off x="0" y="-5278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když to teď mám těžké, vím, že časem Bůh splní, co slíbil.</a:t>
            </a:r>
          </a:p>
        </p:txBody>
      </p:sp>
    </p:spTree>
    <p:extLst>
      <p:ext uri="{BB962C8B-B14F-4D97-AF65-F5344CB8AC3E}">
        <p14:creationId xmlns:p14="http://schemas.microsoft.com/office/powerpoint/2010/main" val="5690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B4D03985-8F52-9F1B-9BD4-4E3D4B05E157}"/>
              </a:ext>
            </a:extLst>
          </p:cNvPr>
          <p:cNvSpPr txBox="1"/>
          <p:nvPr/>
        </p:nvSpPr>
        <p:spPr>
          <a:xfrm>
            <a:off x="4191401" y="466614"/>
            <a:ext cx="564628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Vírou</a:t>
            </a:r>
            <a:endParaRPr lang="es-ES" sz="4400" b="1" dirty="0">
              <a:solidFill>
                <a:prstClr val="black"/>
              </a:solidFill>
              <a:latin typeface="Times New Roman"/>
            </a:endParaRPr>
          </a:p>
          <a:p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___________________</a:t>
            </a:r>
          </a:p>
          <a:p>
            <a:pPr algn="ctr"/>
            <a:r>
              <a:rPr lang="es-E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(</a:t>
            </a:r>
            <a:r>
              <a:rPr lang="cs-CZ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sem doplňte své jméno</a:t>
            </a:r>
            <a:r>
              <a:rPr lang="es-E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/>
              </a:rPr>
              <a:t>) </a:t>
            </a:r>
          </a:p>
          <a:p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d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oufám, že budu vítěz</a:t>
            </a:r>
            <a:r>
              <a:rPr lang="cs-CZ" sz="4400" b="1" dirty="0" err="1">
                <a:solidFill>
                  <a:prstClr val="black"/>
                </a:solidFill>
                <a:latin typeface="Times New Roman"/>
              </a:rPr>
              <a:t>em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a brzy se setkám s Ježíšem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        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na Nové 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z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emi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a budu  tam s Ním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 navěky</a:t>
            </a:r>
            <a:r>
              <a:rPr lang="cs-CZ" sz="4400" b="1" dirty="0">
                <a:solidFill>
                  <a:prstClr val="black"/>
                </a:solidFill>
                <a:latin typeface="Times New Roman"/>
              </a:rPr>
              <a:t> žít</a:t>
            </a:r>
            <a:r>
              <a:rPr lang="es-ES" sz="4400" b="1" dirty="0">
                <a:solidFill>
                  <a:prstClr val="black"/>
                </a:solidFill>
                <a:latin typeface="Times New Roman"/>
              </a:rPr>
              <a:t>.</a:t>
            </a:r>
          </a:p>
        </p:txBody>
      </p:sp>
      <p:pic>
        <p:nvPicPr>
          <p:cNvPr id="4" name="Imagen 3" descr="Un par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A590A9C-D892-7D71-7392-42E903E81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0" y="515038"/>
            <a:ext cx="3209266" cy="3046026"/>
          </a:xfrm>
          <a:prstGeom prst="rect">
            <a:avLst/>
          </a:prstGeom>
          <a:ln w="38100" cap="sq">
            <a:solidFill>
              <a:srgbClr val="1D30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a persona con un micrófono en la mano&#10;&#10;El contenido generado por IA puede ser incorrecto.">
            <a:extLst>
              <a:ext uri="{FF2B5EF4-FFF2-40B4-BE49-F238E27FC236}">
                <a16:creationId xmlns:a16="http://schemas.microsoft.com/office/drawing/2014/main" id="{93EE2A44-93D2-68DA-89DB-4ED95156D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7"/>
          <a:stretch>
            <a:fillRect/>
          </a:stretch>
        </p:blipFill>
        <p:spPr>
          <a:xfrm>
            <a:off x="322209" y="3907862"/>
            <a:ext cx="3209266" cy="2498162"/>
          </a:xfrm>
          <a:prstGeom prst="rect">
            <a:avLst/>
          </a:prstGeom>
          <a:ln w="38100" cap="sq">
            <a:solidFill>
              <a:srgbClr val="1D307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5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7D1BDC-A0B0-91DD-E6AF-5C0A9E5A0C8A}"/>
              </a:ext>
            </a:extLst>
          </p:cNvPr>
          <p:cNvSpPr txBox="1"/>
          <p:nvPr/>
        </p:nvSpPr>
        <p:spPr>
          <a:xfrm>
            <a:off x="2842591" y="89452"/>
            <a:ext cx="85468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t</a:t>
            </a:r>
            <a:r>
              <a:rPr lang="cs-CZ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i všichni, ačkoliv osvědčili svou víru, nedočkali se splnění toho,           co bylo zaslíbeno, neboť Bůh, který zamýšlel pro nás něco lepšího, nechtěl, aby dosáhli cíle bez nás </a:t>
            </a:r>
            <a:r>
              <a:rPr lang="es-E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.    (</a:t>
            </a:r>
            <a:r>
              <a:rPr lang="cs-CZ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list Židům</a:t>
            </a:r>
            <a:r>
              <a:rPr lang="es-E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 11</a:t>
            </a:r>
            <a:r>
              <a:rPr lang="cs-CZ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114300">
                    <a:schemeClr val="tx2">
                      <a:lumMod val="90000"/>
                      <a:lumOff val="10000"/>
                    </a:schemeClr>
                  </a:glow>
                </a:effectLst>
              </a:rPr>
              <a:t>39-40)</a:t>
            </a:r>
          </a:p>
        </p:txBody>
      </p:sp>
    </p:spTree>
    <p:extLst>
      <p:ext uri="{BB962C8B-B14F-4D97-AF65-F5344CB8AC3E}">
        <p14:creationId xmlns:p14="http://schemas.microsoft.com/office/powerpoint/2010/main" val="325480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1CC2673-BD41-A073-A398-F61F93C66E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4" r="640"/>
          <a:stretch>
            <a:fillRect/>
          </a:stretch>
        </p:blipFill>
        <p:spPr>
          <a:xfrm>
            <a:off x="175589" y="178654"/>
            <a:ext cx="6899868" cy="65520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4DF5958-66FC-91FF-A427-519071EEF7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085396" y="153025"/>
            <a:ext cx="0" cy="6557751"/>
          </a:xfrm>
          <a:prstGeom prst="line">
            <a:avLst/>
          </a:prstGeom>
          <a:ln w="76200">
            <a:gradFill>
              <a:gsLst>
                <a:gs pos="62000">
                  <a:srgbClr val="FAC35E"/>
                </a:gs>
                <a:gs pos="100000">
                  <a:srgbClr val="FFC863"/>
                </a:gs>
                <a:gs pos="3000">
                  <a:srgbClr val="A36200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Rectángulo">
            <a:extLst>
              <a:ext uri="{FF2B5EF4-FFF2-40B4-BE49-F238E27FC236}">
                <a16:creationId xmlns:a16="http://schemas.microsoft.com/office/drawing/2014/main" id="{CBE9DC97-28D8-97E8-7999-ABE7A850765E}"/>
              </a:ext>
            </a:extLst>
          </p:cNvPr>
          <p:cNvSpPr/>
          <p:nvPr/>
        </p:nvSpPr>
        <p:spPr>
          <a:xfrm>
            <a:off x="7185165" y="639673"/>
            <a:ext cx="4914070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4000" b="1" dirty="0">
                <a:latin typeface="Times New Roman"/>
              </a:rPr>
              <a:t>____</a:t>
            </a:r>
            <a:r>
              <a:rPr lang="cs-CZ" sz="4000" b="1" dirty="0">
                <a:latin typeface="Times New Roman"/>
              </a:rPr>
              <a:t>__</a:t>
            </a:r>
            <a:r>
              <a:rPr lang="es-ES" sz="4000" b="1" dirty="0">
                <a:latin typeface="Times New Roman"/>
              </a:rPr>
              <a:t>_ </a:t>
            </a:r>
            <a:r>
              <a:rPr lang="cs-CZ" sz="4000" b="1" dirty="0">
                <a:latin typeface="Times New Roman"/>
              </a:rPr>
              <a:t>věřil, a proto nespatřil smrt, ale Bůh ho vzal k sobě. „Nebyl nalezen, protože ho Bůh přijal.“ Ještě než ho přijal, dostalo se </a:t>
            </a:r>
            <a:r>
              <a:rPr lang="cs-CZ" sz="4000" b="1" dirty="0" err="1">
                <a:latin typeface="Times New Roman"/>
              </a:rPr>
              <a:t>Henochovi</a:t>
            </a:r>
            <a:r>
              <a:rPr lang="cs-CZ" sz="4000" b="1" dirty="0">
                <a:latin typeface="Times New Roman"/>
              </a:rPr>
              <a:t> svědectví, že v něm Bůh našel zalíbení</a:t>
            </a:r>
            <a:r>
              <a:rPr lang="es-ES" sz="4000" b="1" dirty="0">
                <a:latin typeface="Times New Roman"/>
              </a:rPr>
              <a:t>.</a:t>
            </a:r>
            <a:r>
              <a:rPr lang="cs-CZ" sz="4000" b="1" dirty="0">
                <a:latin typeface="Times New Roman"/>
              </a:rPr>
              <a:t>    </a:t>
            </a:r>
            <a:r>
              <a:rPr lang="es-ES" sz="4000" b="1" dirty="0">
                <a:latin typeface="Times New Roman"/>
              </a:rPr>
              <a:t> </a:t>
            </a:r>
            <a:r>
              <a:rPr lang="es-ES" sz="2000" b="1" dirty="0">
                <a:latin typeface="Times New Roman"/>
              </a:rPr>
              <a:t>(v. </a:t>
            </a:r>
            <a:r>
              <a:rPr lang="cs-CZ" sz="2000" b="1" dirty="0">
                <a:latin typeface="Times New Roman"/>
              </a:rPr>
              <a:t>5</a:t>
            </a:r>
            <a:r>
              <a:rPr lang="es-ES" sz="2000" b="1" dirty="0">
                <a:latin typeface="Times New Roman"/>
              </a:rPr>
              <a:t>) [</a:t>
            </a:r>
            <a:r>
              <a:rPr lang="cs-CZ" sz="2000" b="1" dirty="0">
                <a:latin typeface="Times New Roman"/>
              </a:rPr>
              <a:t>1. Mojžíšova</a:t>
            </a:r>
            <a:r>
              <a:rPr lang="es-ES" sz="2000" b="1" dirty="0">
                <a:latin typeface="Times New Roman"/>
              </a:rPr>
              <a:t> 5</a:t>
            </a:r>
            <a:r>
              <a:rPr lang="cs-CZ" sz="2000" b="1" dirty="0">
                <a:latin typeface="Times New Roman"/>
              </a:rPr>
              <a:t>,</a:t>
            </a:r>
            <a:r>
              <a:rPr lang="es-ES" sz="2000" b="1" dirty="0">
                <a:latin typeface="Times New Roman"/>
              </a:rPr>
              <a:t>24]</a:t>
            </a:r>
            <a:endParaRPr lang="es-ES" sz="4000" b="1" dirty="0"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402CDE28-18EC-D095-1C58-1B1EEC8D377D}"/>
              </a:ext>
            </a:extLst>
          </p:cNvPr>
          <p:cNvSpPr/>
          <p:nvPr/>
        </p:nvSpPr>
        <p:spPr>
          <a:xfrm>
            <a:off x="7267990" y="639673"/>
            <a:ext cx="1866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000" b="1" dirty="0">
                <a:solidFill>
                  <a:srgbClr val="C00000"/>
                </a:solidFill>
                <a:latin typeface="Times New Roman"/>
              </a:rPr>
              <a:t>He</a:t>
            </a:r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noc</a:t>
            </a:r>
            <a:r>
              <a:rPr lang="cs-CZ" sz="4000" b="1" dirty="0">
                <a:solidFill>
                  <a:srgbClr val="C00000"/>
                </a:solidFill>
                <a:latin typeface="Times New Roman"/>
              </a:rPr>
              <a:t>h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C27B6A-4063-B4E9-FCDB-A2F25D1FAAF5}"/>
              </a:ext>
            </a:extLst>
          </p:cNvPr>
          <p:cNvSpPr txBox="1"/>
          <p:nvPr/>
        </p:nvSpPr>
        <p:spPr>
          <a:xfrm>
            <a:off x="7720197" y="145960"/>
            <a:ext cx="3844006" cy="612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Mým cílem v tomto životě je potěšit Boha a kráčet s Ním</a:t>
            </a:r>
          </a:p>
        </p:txBody>
      </p:sp>
    </p:spTree>
    <p:extLst>
      <p:ext uri="{BB962C8B-B14F-4D97-AF65-F5344CB8AC3E}">
        <p14:creationId xmlns:p14="http://schemas.microsoft.com/office/powerpoint/2010/main" val="10206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t="-4000" r="-8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413BC54-FFB0-F661-B2D0-40C1DCECAE2A}"/>
              </a:ext>
            </a:extLst>
          </p:cNvPr>
          <p:cNvSpPr/>
          <p:nvPr/>
        </p:nvSpPr>
        <p:spPr>
          <a:xfrm>
            <a:off x="611335" y="389359"/>
            <a:ext cx="567765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____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 věřil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, 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a proto pokorně přijal, co mu Bůh oznámil a co ještě nebylo vidět, a připravil koráb k záchraně své rodiny. Svou vírou vynesl soud nad světem a získal podíl </a:t>
            </a:r>
            <a:r>
              <a:rPr lang="cs-CZ" sz="4000" b="1" dirty="0" err="1">
                <a:solidFill>
                  <a:prstClr val="black"/>
                </a:solidFill>
                <a:latin typeface="Times New Roman"/>
              </a:rPr>
              <a:t>naa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 spravedlnosti založené ve </a:t>
            </a:r>
            <a:r>
              <a:rPr lang="cs-CZ" sz="4000" b="1" dirty="0" err="1">
                <a:solidFill>
                  <a:prstClr val="black"/>
                </a:solidFill>
                <a:latin typeface="Times New Roman"/>
              </a:rPr>
              <a:t>víř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e.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7)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                               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[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1. Mojžíšova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6]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3 Rectángulo">
            <a:extLst>
              <a:ext uri="{FF2B5EF4-FFF2-40B4-BE49-F238E27FC236}">
                <a16:creationId xmlns:a16="http://schemas.microsoft.com/office/drawing/2014/main" id="{7FC43FFC-BEB5-3250-113E-48464D70AFBF}"/>
              </a:ext>
            </a:extLst>
          </p:cNvPr>
          <p:cNvSpPr/>
          <p:nvPr/>
        </p:nvSpPr>
        <p:spPr>
          <a:xfrm>
            <a:off x="696836" y="387014"/>
            <a:ext cx="1072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Noé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Imagen que contiene exterior, hombre, persona, parado&#10;&#10;El contenido generado por IA puede ser incorrecto.">
            <a:extLst>
              <a:ext uri="{FF2B5EF4-FFF2-40B4-BE49-F238E27FC236}">
                <a16:creationId xmlns:a16="http://schemas.microsoft.com/office/drawing/2014/main" id="{B10D67BD-4986-A23B-C0E0-13FE70B27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1"/>
          <a:stretch>
            <a:fillRect/>
          </a:stretch>
        </p:blipFill>
        <p:spPr>
          <a:xfrm>
            <a:off x="6288989" y="404056"/>
            <a:ext cx="5724535" cy="6313742"/>
          </a:xfrm>
          <a:prstGeom prst="roundRect">
            <a:avLst>
              <a:gd name="adj" fmla="val 683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31FC872-DF6B-4931-31B9-2BCDBFA97FF2}"/>
              </a:ext>
            </a:extLst>
          </p:cNvPr>
          <p:cNvSpPr txBox="1"/>
          <p:nvPr/>
        </p:nvSpPr>
        <p:spPr>
          <a:xfrm>
            <a:off x="486076" y="3945"/>
            <a:ext cx="11219847" cy="400110"/>
          </a:xfrm>
          <a:prstGeom prst="rect">
            <a:avLst/>
          </a:prstGeom>
          <a:solidFill>
            <a:srgbClr val="227293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když je něco nemožné, pokud Bůh řekl, že se to stane, věřím tomu a jednám podle toho.</a:t>
            </a:r>
          </a:p>
        </p:txBody>
      </p:sp>
    </p:spTree>
    <p:extLst>
      <p:ext uri="{BB962C8B-B14F-4D97-AF65-F5344CB8AC3E}">
        <p14:creationId xmlns:p14="http://schemas.microsoft.com/office/powerpoint/2010/main" val="82579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07D082E-CA35-A471-D96F-21CF271A32E0}"/>
              </a:ext>
            </a:extLst>
          </p:cNvPr>
          <p:cNvSpPr/>
          <p:nvPr/>
        </p:nvSpPr>
        <p:spPr>
          <a:xfrm>
            <a:off x="272142" y="5198276"/>
            <a:ext cx="117348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800" b="1" dirty="0">
                <a:latin typeface="Times New Roman"/>
              </a:rPr>
              <a:t>_________ </a:t>
            </a:r>
            <a:r>
              <a:rPr lang="cs-CZ" sz="2800" b="1" dirty="0">
                <a:latin typeface="Times New Roman"/>
              </a:rPr>
              <a:t>věřil, a proto uposlechl, když byl povolán, aby šel do země, kterou měl dostat za úděl</a:t>
            </a:r>
            <a:r>
              <a:rPr lang="es-ES" sz="2800" b="1" dirty="0">
                <a:latin typeface="Times New Roman"/>
              </a:rPr>
              <a:t>… </a:t>
            </a:r>
            <a:r>
              <a:rPr lang="cs-CZ" sz="2800" b="1" dirty="0">
                <a:latin typeface="Times New Roman"/>
              </a:rPr>
              <a:t>upínal naději k městu s </a:t>
            </a:r>
            <a:r>
              <a:rPr lang="cs-CZ" sz="2800" b="1" dirty="0" err="1">
                <a:latin typeface="Times New Roman"/>
              </a:rPr>
              <a:t>povnými</a:t>
            </a:r>
            <a:r>
              <a:rPr lang="cs-CZ" sz="2800" b="1" dirty="0">
                <a:latin typeface="Times New Roman"/>
              </a:rPr>
              <a:t> základy,          jehož stavitelem a tvůrcem je sám Bůh</a:t>
            </a:r>
            <a:r>
              <a:rPr lang="es-ES" sz="2800" b="1" dirty="0">
                <a:latin typeface="Times New Roman"/>
              </a:rPr>
              <a:t>. </a:t>
            </a:r>
            <a:r>
              <a:rPr lang="es-ES" sz="2000" b="1" dirty="0">
                <a:latin typeface="Times New Roman"/>
              </a:rPr>
              <a:t>(v. 8-10) [</a:t>
            </a:r>
            <a:r>
              <a:rPr lang="cs-CZ" sz="2000" b="1" dirty="0">
                <a:latin typeface="Times New Roman"/>
              </a:rPr>
              <a:t>1. Mojžíšova</a:t>
            </a:r>
            <a:r>
              <a:rPr lang="es-ES" sz="2000" b="1" dirty="0">
                <a:latin typeface="Times New Roman"/>
              </a:rPr>
              <a:t> 12</a:t>
            </a:r>
            <a:r>
              <a:rPr lang="cs-CZ" sz="2000" b="1" dirty="0">
                <a:latin typeface="Times New Roman"/>
              </a:rPr>
              <a:t>,</a:t>
            </a:r>
            <a:r>
              <a:rPr lang="es-ES" sz="2000" b="1" dirty="0">
                <a:latin typeface="Times New Roman"/>
              </a:rPr>
              <a:t>1-4]</a:t>
            </a:r>
            <a:endParaRPr lang="es-ES" sz="2800" b="1" dirty="0">
              <a:latin typeface="Times New Roman"/>
            </a:endParaRPr>
          </a:p>
        </p:txBody>
      </p:sp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F5E5CE8-8865-C080-7D3F-EC1971BEF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6692" r="359" b="5992"/>
          <a:stretch>
            <a:fillRect/>
          </a:stretch>
        </p:blipFill>
        <p:spPr>
          <a:xfrm>
            <a:off x="272142" y="142871"/>
            <a:ext cx="11628000" cy="49292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3C97134D-660C-78DC-6374-59AEEB80A368}"/>
              </a:ext>
            </a:extLst>
          </p:cNvPr>
          <p:cNvSpPr/>
          <p:nvPr/>
        </p:nvSpPr>
        <p:spPr>
          <a:xfrm>
            <a:off x="757797" y="5198276"/>
            <a:ext cx="1797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C00000"/>
                </a:solidFill>
                <a:latin typeface="Times New Roman"/>
              </a:rPr>
              <a:t>Abraham</a:t>
            </a:r>
            <a:endParaRPr lang="es-ES" sz="11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2E4740-338C-1C00-17C3-8F5954DD5AEC}"/>
              </a:ext>
            </a:extLst>
          </p:cNvPr>
          <p:cNvSpPr txBox="1"/>
          <p:nvPr/>
        </p:nvSpPr>
        <p:spPr>
          <a:xfrm>
            <a:off x="6581553" y="153504"/>
            <a:ext cx="5318940" cy="707886"/>
          </a:xfrm>
          <a:prstGeom prst="rect">
            <a:avLst/>
          </a:prstGeom>
          <a:solidFill>
            <a:srgbClr val="7A3132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Nedívám se na přítomnost, ale na slavnou budoucnost, kterou mi Bůh připravuje</a:t>
            </a:r>
          </a:p>
        </p:txBody>
      </p:sp>
    </p:spTree>
    <p:extLst>
      <p:ext uri="{BB962C8B-B14F-4D97-AF65-F5344CB8AC3E}">
        <p14:creationId xmlns:p14="http://schemas.microsoft.com/office/powerpoint/2010/main" val="13925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F4D9F8EF-C70F-B7CB-6996-5DDEC802AA73}"/>
              </a:ext>
            </a:extLst>
          </p:cNvPr>
          <p:cNvSpPr/>
          <p:nvPr/>
        </p:nvSpPr>
        <p:spPr>
          <a:xfrm>
            <a:off x="6720255" y="612844"/>
            <a:ext cx="51572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Také _____  věřila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cs-CZ" sz="4000" b="1" dirty="0">
                <a:solidFill>
                  <a:prstClr val="black"/>
                </a:solidFill>
                <a:latin typeface="Times New Roman"/>
              </a:rPr>
              <a:t> a proto přijala od Boha moc, aby se stala matkou, ačkoliv už překročila svůj čas; pevně věřila tomu,  kdo jí dal zaslíbení.                  </a:t>
            </a:r>
            <a:r>
              <a:rPr lang="es-ES" sz="4000" b="1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(v. 11) [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1. Mojžíšova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 21</a:t>
            </a:r>
            <a:r>
              <a:rPr lang="cs-CZ" sz="2000" b="1" dirty="0">
                <a:solidFill>
                  <a:prstClr val="black"/>
                </a:solidFill>
                <a:latin typeface="Times New Roman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Times New Roman"/>
              </a:rPr>
              <a:t>1-7]</a:t>
            </a:r>
            <a:endParaRPr lang="es-ES" sz="4000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ABD32895-1534-B7D2-659C-DEA5F9B5BCE3}"/>
              </a:ext>
            </a:extLst>
          </p:cNvPr>
          <p:cNvSpPr/>
          <p:nvPr/>
        </p:nvSpPr>
        <p:spPr>
          <a:xfrm>
            <a:off x="7026596" y="612844"/>
            <a:ext cx="32360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S</a:t>
            </a:r>
            <a:r>
              <a:rPr lang="cs-CZ" sz="4000" b="1" dirty="0">
                <a:solidFill>
                  <a:srgbClr val="C00000"/>
                </a:solidFill>
                <a:latin typeface="Times New Roman"/>
              </a:rPr>
              <a:t>á</a:t>
            </a:r>
            <a:r>
              <a:rPr lang="es-ES" sz="4000" b="1" dirty="0">
                <a:solidFill>
                  <a:srgbClr val="C00000"/>
                </a:solidFill>
                <a:latin typeface="Times New Roman"/>
              </a:rPr>
              <a:t>ra</a:t>
            </a:r>
            <a:endParaRPr lang="es-ES" sz="1600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6" name="Imagen 5" descr="Una persona parado en una montaña&#10;&#10;El contenido generado por IA puede ser incorrecto.">
            <a:extLst>
              <a:ext uri="{FF2B5EF4-FFF2-40B4-BE49-F238E27FC236}">
                <a16:creationId xmlns:a16="http://schemas.microsoft.com/office/drawing/2014/main" id="{D0ADC079-9083-FB2D-17D2-BA27E0650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/>
          <a:stretch>
            <a:fillRect/>
          </a:stretch>
        </p:blipFill>
        <p:spPr>
          <a:xfrm flipH="1">
            <a:off x="314515" y="275109"/>
            <a:ext cx="6264000" cy="6325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5400" dist="63500" dir="2700000" algn="tl" rotWithShape="0">
              <a:srgbClr val="8C596F"/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9870856-86B2-8EB1-7DA6-6BB6786CFE94}"/>
              </a:ext>
            </a:extLst>
          </p:cNvPr>
          <p:cNvSpPr txBox="1"/>
          <p:nvPr/>
        </p:nvSpPr>
        <p:spPr>
          <a:xfrm>
            <a:off x="5749159" y="-55762"/>
            <a:ext cx="6432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Věřím jejich slibům, i když trvá dlouho, než se naplní.</a:t>
            </a:r>
          </a:p>
        </p:txBody>
      </p:sp>
    </p:spTree>
    <p:extLst>
      <p:ext uri="{BB962C8B-B14F-4D97-AF65-F5344CB8AC3E}">
        <p14:creationId xmlns:p14="http://schemas.microsoft.com/office/powerpoint/2010/main" val="35853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D5B859F-4F62-9276-545B-AD1EE5B08E6B}"/>
              </a:ext>
            </a:extLst>
          </p:cNvPr>
          <p:cNvSpPr/>
          <p:nvPr/>
        </p:nvSpPr>
        <p:spPr>
          <a:xfrm>
            <a:off x="913383" y="842211"/>
            <a:ext cx="4476660" cy="51398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4400" b="1" dirty="0">
                <a:latin typeface="Times New Roman"/>
              </a:rPr>
              <a:t>_____</a:t>
            </a:r>
            <a:r>
              <a:rPr lang="cs-CZ" sz="4400" b="1" dirty="0">
                <a:latin typeface="Times New Roman"/>
              </a:rPr>
              <a:t> věřil,              a když umíral, požehnal oběma Josefovým synům</a:t>
            </a:r>
            <a:r>
              <a:rPr lang="es-ES" sz="4400" b="1" dirty="0">
                <a:latin typeface="Times New Roman"/>
              </a:rPr>
              <a:t> </a:t>
            </a:r>
            <a:r>
              <a:rPr lang="cs-CZ" sz="4400" b="1" dirty="0">
                <a:latin typeface="Times New Roman"/>
              </a:rPr>
              <a:t>a poklonil se přitom k vrcholu</a:t>
            </a:r>
            <a:r>
              <a:rPr lang="es-ES" sz="4400" b="1" dirty="0">
                <a:latin typeface="Times New Roman"/>
              </a:rPr>
              <a:t> s</a:t>
            </a:r>
            <a:r>
              <a:rPr lang="cs-CZ" sz="4400" b="1" dirty="0" err="1">
                <a:latin typeface="Times New Roman"/>
              </a:rPr>
              <a:t>vé</a:t>
            </a:r>
            <a:r>
              <a:rPr lang="es-ES" sz="4400" b="1" dirty="0">
                <a:latin typeface="Times New Roman"/>
              </a:rPr>
              <a:t> b</a:t>
            </a:r>
            <a:r>
              <a:rPr lang="cs-CZ" sz="4400" b="1" dirty="0">
                <a:latin typeface="Times New Roman"/>
              </a:rPr>
              <a:t>e</a:t>
            </a:r>
            <a:r>
              <a:rPr lang="es-ES" sz="4400" b="1" dirty="0">
                <a:latin typeface="Times New Roman"/>
              </a:rPr>
              <a:t>r</a:t>
            </a:r>
            <a:r>
              <a:rPr lang="cs-CZ" sz="4400" b="1" dirty="0" err="1">
                <a:latin typeface="Times New Roman"/>
              </a:rPr>
              <a:t>ly</a:t>
            </a:r>
            <a:r>
              <a:rPr lang="es-ES" sz="4400" b="1" dirty="0">
                <a:latin typeface="Times New Roman"/>
              </a:rPr>
              <a:t>. </a:t>
            </a:r>
            <a:r>
              <a:rPr lang="es-ES" sz="2000" b="1" dirty="0">
                <a:latin typeface="Times New Roman"/>
              </a:rPr>
              <a:t>(v. 21)</a:t>
            </a:r>
            <a:br>
              <a:rPr lang="es-ES" sz="2000" b="1" dirty="0">
                <a:latin typeface="Times New Roman"/>
              </a:rPr>
            </a:br>
            <a:r>
              <a:rPr lang="es-ES" sz="2000" b="1" dirty="0">
                <a:latin typeface="Times New Roman"/>
              </a:rPr>
              <a:t>[</a:t>
            </a:r>
            <a:r>
              <a:rPr lang="cs-CZ" sz="2000" b="1" dirty="0">
                <a:latin typeface="Times New Roman"/>
              </a:rPr>
              <a:t>1. Mojžíšova</a:t>
            </a:r>
            <a:r>
              <a:rPr lang="es-ES" sz="2000" b="1" dirty="0">
                <a:latin typeface="Times New Roman"/>
              </a:rPr>
              <a:t> 48</a:t>
            </a:r>
            <a:r>
              <a:rPr lang="cs-CZ" sz="2000" b="1" dirty="0">
                <a:latin typeface="Times New Roman"/>
              </a:rPr>
              <a:t>,</a:t>
            </a:r>
            <a:r>
              <a:rPr lang="es-ES" sz="2000" b="1" dirty="0">
                <a:latin typeface="Times New Roman"/>
              </a:rPr>
              <a:t>8-20]</a:t>
            </a:r>
            <a:endParaRPr lang="es-ES" sz="4400" b="1" dirty="0">
              <a:latin typeface="Times New Roman"/>
            </a:endParaRPr>
          </a:p>
        </p:txBody>
      </p:sp>
      <p:pic>
        <p:nvPicPr>
          <p:cNvPr id="8" name="Imagen 7" descr="Imagen que contiene persona, deporte, bailarín, hombre&#10;&#10;El contenido generado por IA puede ser incorrecto.">
            <a:extLst>
              <a:ext uri="{FF2B5EF4-FFF2-40B4-BE49-F238E27FC236}">
                <a16:creationId xmlns:a16="http://schemas.microsoft.com/office/drawing/2014/main" id="{F6AA6006-1414-CAE1-D73B-D09D7EE50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5591" r="127" b="1166"/>
          <a:stretch>
            <a:fillRect/>
          </a:stretch>
        </p:blipFill>
        <p:spPr>
          <a:xfrm>
            <a:off x="5400676" y="156787"/>
            <a:ext cx="6538104" cy="6502401"/>
          </a:xfrm>
          <a:prstGeom prst="round2DiagRect">
            <a:avLst>
              <a:gd name="adj1" fmla="val 0"/>
              <a:gd name="adj2" fmla="val 10268"/>
            </a:avLst>
          </a:prstGeom>
          <a:ln w="41275" cap="sq">
            <a:gradFill flip="none" rotWithShape="1">
              <a:gsLst>
                <a:gs pos="0">
                  <a:srgbClr val="B4581A"/>
                </a:gs>
                <a:gs pos="100000">
                  <a:srgbClr val="FDDBB3"/>
                </a:gs>
              </a:gsLst>
              <a:lin ang="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73950EFE-CCAD-85F0-A507-D71C3CC6AFC6}"/>
              </a:ext>
            </a:extLst>
          </p:cNvPr>
          <p:cNvSpPr/>
          <p:nvPr/>
        </p:nvSpPr>
        <p:spPr>
          <a:xfrm>
            <a:off x="902750" y="828388"/>
            <a:ext cx="16830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J</a:t>
            </a:r>
            <a:r>
              <a:rPr lang="cs-CZ" sz="4400" b="1" dirty="0" err="1">
                <a:solidFill>
                  <a:srgbClr val="C00000"/>
                </a:solidFill>
                <a:latin typeface="Times New Roman"/>
              </a:rPr>
              <a:t>ák</a:t>
            </a:r>
            <a:r>
              <a:rPr lang="es-ES" sz="4400" b="1" dirty="0">
                <a:solidFill>
                  <a:srgbClr val="C00000"/>
                </a:solidFill>
                <a:latin typeface="Times New Roman"/>
              </a:rPr>
              <a:t>ob</a:t>
            </a:r>
            <a:endParaRPr lang="es-ES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424BE4-A6CA-2954-A36F-0BF375159371}"/>
              </a:ext>
            </a:extLst>
          </p:cNvPr>
          <p:cNvSpPr txBox="1"/>
          <p:nvPr/>
        </p:nvSpPr>
        <p:spPr>
          <a:xfrm>
            <a:off x="913383" y="81849"/>
            <a:ext cx="4476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808038" algn="l"/>
              </a:tabLst>
            </a:pP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Uctívám Boha a žehnám, 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8E47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když mám zemřít.</a:t>
            </a:r>
          </a:p>
        </p:txBody>
      </p:sp>
    </p:spTree>
    <p:extLst>
      <p:ext uri="{BB962C8B-B14F-4D97-AF65-F5344CB8AC3E}">
        <p14:creationId xmlns:p14="http://schemas.microsoft.com/office/powerpoint/2010/main" val="3303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3133</TotalTime>
  <Words>2525</Words>
  <Application>Microsoft Office PowerPoint</Application>
  <PresentationFormat>Panorámica</PresentationFormat>
  <Paragraphs>171</Paragraphs>
  <Slides>42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Comic Sans MS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Isabel Laveda</cp:lastModifiedBy>
  <cp:revision>606</cp:revision>
  <dcterms:created xsi:type="dcterms:W3CDTF">2026-01-29T15:06:17Z</dcterms:created>
  <dcterms:modified xsi:type="dcterms:W3CDTF">2026-02-09T19:15:53Z</dcterms:modified>
</cp:coreProperties>
</file>