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85" r:id="rId3"/>
    <p:sldId id="257" r:id="rId4"/>
    <p:sldId id="258" r:id="rId5"/>
    <p:sldId id="261" r:id="rId6"/>
    <p:sldId id="287" r:id="rId7"/>
    <p:sldId id="259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0" r:id="rId26"/>
    <p:sldId id="281" r:id="rId27"/>
    <p:sldId id="284" r:id="rId28"/>
    <p:sldId id="282" r:id="rId29"/>
    <p:sldId id="299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29B"/>
    <a:srgbClr val="98CFD5"/>
    <a:srgbClr val="9A2A8A"/>
    <a:srgbClr val="DA79CB"/>
    <a:srgbClr val="294E51"/>
    <a:srgbClr val="8CC1C5"/>
    <a:srgbClr val="C67C6A"/>
    <a:srgbClr val="A18E67"/>
    <a:srgbClr val="A16C67"/>
    <a:srgbClr val="A16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290B14-73B2-B92C-EE1F-63ECFADBC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0A9687-0A1D-F545-B725-07A341F23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63A677-DCBB-DC96-2462-F9BA3B67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B96CB-84A1-39E8-A8EE-56E9FF37B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AFFB44-852D-F70A-355E-4CBD09E5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3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6B51C-9674-88F0-FA4E-2D065BC0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C33827-9653-F12C-9970-9DB630653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0574E4-C545-A4B1-C5DA-1D8EE4BA2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DFC7D7-2CE5-0A1A-9A63-5FB26D9D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35A76C-5997-A04C-C9C2-B5A428DB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08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1924E3-83F1-5B50-38FF-39B087AC0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332018-56C5-926B-4512-F860F4FF2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BE130A-0F6E-A1B6-B078-C5916675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1A9A5-EAC3-9678-708C-A13B1B96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5EC4CC-5B89-4C50-ABD2-A4427819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40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9315D-C5F5-6A34-16BD-AE517A5F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8508B2-C578-C2BD-5643-4CC205554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AB07F1-7D52-4C0A-2D9C-845B6535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6CAA79-43D7-F798-E3C5-D7F2EC743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1604EC-FDC9-5846-F187-357E2999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98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4DBE2-B395-D92D-60A7-87B9A3D3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A7BE3A-97CF-B582-D431-29D919F43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2D291D-EE96-A5A1-29F7-142949AC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A2D56D-5DEF-9209-8A4B-B22A966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53E229-16B0-466A-BD88-EAB117D7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61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56C046-8929-1332-8AFE-7DE32B98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57689B-777E-69C8-4085-85721A643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453FF-6560-87B8-DB1E-1A318A796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2FD648-A38A-6260-5D9D-107F9F8F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3D7D31-9867-64BF-E10C-FB882249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D6AD2B-0839-30BB-F35E-944EA2775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27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09BA6-2EAF-29EE-DC66-2CD844EE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0CB7C9-FD3B-64EE-0CB3-AC3077C66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CC7C70-8D39-93BA-96A9-DF394099D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48C9C3-1F71-B08F-3EA7-41D4EFA0D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46AEC9-18A3-F48B-D89A-7782C72E07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E920F2-10AA-34F3-72B7-DFDA8D521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2956DE-1548-AA3F-C85D-14937DF1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EFEC8F-3358-7392-A3B4-1138C315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A9CBB-B61C-5861-643D-5020D71A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6F4ED3-695A-8402-7C9C-099F2179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E5BF54-5593-270C-C775-3B2136DD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705934-0EA9-2DB2-988F-7C50C50C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026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E8DB44-2DC1-60BA-8C01-9312ADD9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AAAA72-6E0B-F9DF-3C6C-E02FF642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12F3E7-17F7-A4B1-D287-90C3F972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6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090E6-6C54-B894-ECAD-16AB81A7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350B92-8E06-70F7-7A5E-CD96FCF46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310BF1-BCF2-82FD-B6D7-862A11147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A316AC-9D8D-E9D4-7B23-9F8A4685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8F464E-B511-9363-C51A-516BF39C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80159-4E23-5D6D-ED3F-18224140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65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4C84C-9ED7-68EB-F698-6DCEC791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EB70898-2079-3692-ACED-69DC7CF59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07F355-876F-472B-F0CF-521BA2C52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0EAE15-8B58-4109-F134-8441DE7F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FB30C3-8869-CE2B-A29B-45CB5BD3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FB1F9A-6AD0-349D-67B8-331F5741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04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D58207A-E2B4-5C52-9A77-8012A602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ECA7BE-7835-0CCE-9C13-4D9AD6CA7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E57269-E07C-1A00-35BE-A8707FC1B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4A110-EA58-4689-829F-1DB183C14DAD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BF7921-8CE9-B55A-BCEE-A1C457B7A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CB6E07-B890-37E0-5CF4-DD6D5CE38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85200-7630-45A4-A6AA-82DA0EF9E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59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9F88A6-4025-F53F-A501-4C22C7240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50" y="854485"/>
            <a:ext cx="10340121" cy="60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7CF3982-DB53-45BB-97CA-4AB17C68A670}"/>
              </a:ext>
            </a:extLst>
          </p:cNvPr>
          <p:cNvSpPr txBox="1"/>
          <p:nvPr/>
        </p:nvSpPr>
        <p:spPr>
          <a:xfrm>
            <a:off x="201414" y="5517231"/>
            <a:ext cx="11990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prolomit</a:t>
            </a:r>
            <a:r>
              <a:rPr lang="es-ES" b="1" dirty="0"/>
              <a:t> </a:t>
            </a:r>
            <a:r>
              <a:rPr lang="es-ES" b="1" dirty="0" err="1"/>
              <a:t>monotónnost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náboženské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. </a:t>
            </a:r>
            <a:r>
              <a:rPr lang="es-ES" b="1" dirty="0" err="1"/>
              <a:t>Děláme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, ale </a:t>
            </a:r>
            <a:r>
              <a:rPr lang="es-ES" b="1" dirty="0" err="1"/>
              <a:t>neprojevujeme</a:t>
            </a:r>
            <a:r>
              <a:rPr lang="es-ES" b="1" dirty="0"/>
              <a:t> </a:t>
            </a:r>
            <a:r>
              <a:rPr lang="es-ES" b="1" dirty="0" err="1"/>
              <a:t>dostatečnou</a:t>
            </a:r>
            <a:r>
              <a:rPr lang="es-ES" b="1" dirty="0"/>
              <a:t> </a:t>
            </a:r>
            <a:r>
              <a:rPr lang="es-ES" b="1" dirty="0" err="1"/>
              <a:t>aktivitu</a:t>
            </a:r>
            <a:r>
              <a:rPr lang="es-ES" b="1" dirty="0"/>
              <a:t> a </a:t>
            </a:r>
            <a:r>
              <a:rPr lang="es-ES" b="1" dirty="0" err="1"/>
              <a:t>horlivost</a:t>
            </a:r>
            <a:r>
              <a:rPr lang="es-ES" b="1" dirty="0"/>
              <a:t>. </a:t>
            </a:r>
            <a:r>
              <a:rPr lang="es-ES" b="1" dirty="0" err="1"/>
              <a:t>Kdybychom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horlivější</a:t>
            </a:r>
            <a:r>
              <a:rPr lang="es-ES" b="1" dirty="0"/>
              <a:t>,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přesvědčeni</a:t>
            </a:r>
            <a:r>
              <a:rPr lang="es-ES" b="1" dirty="0"/>
              <a:t> o </a:t>
            </a:r>
            <a:r>
              <a:rPr lang="es-ES" b="1" dirty="0" err="1"/>
              <a:t>pravdivosti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poselství</a:t>
            </a:r>
            <a:r>
              <a:rPr lang="es-ES" b="1" dirty="0"/>
              <a:t>. </a:t>
            </a:r>
            <a:r>
              <a:rPr lang="es-ES" b="1" dirty="0" err="1"/>
              <a:t>Neškodný</a:t>
            </a:r>
            <a:r>
              <a:rPr lang="es-ES" b="1" dirty="0"/>
              <a:t> a </a:t>
            </a:r>
            <a:r>
              <a:rPr lang="es-ES" b="1" dirty="0" err="1"/>
              <a:t>monotónní</a:t>
            </a:r>
            <a:r>
              <a:rPr lang="es-ES" b="1" dirty="0"/>
              <a:t> </a:t>
            </a:r>
            <a:r>
              <a:rPr lang="es-ES" b="1" dirty="0" err="1"/>
              <a:t>způsob</a:t>
            </a:r>
            <a:r>
              <a:rPr lang="es-ES" b="1" dirty="0"/>
              <a:t>, </a:t>
            </a:r>
            <a:r>
              <a:rPr lang="es-ES" b="1" dirty="0" err="1"/>
              <a:t>jakým</a:t>
            </a:r>
            <a:r>
              <a:rPr lang="es-ES" b="1" dirty="0"/>
              <a:t> </a:t>
            </a:r>
            <a:r>
              <a:rPr lang="es-ES" b="1" dirty="0" err="1"/>
              <a:t>sloužíme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odmítá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 </a:t>
            </a:r>
            <a:r>
              <a:rPr lang="es-ES" b="1" dirty="0" err="1"/>
              <a:t>vyšší</a:t>
            </a:r>
            <a:r>
              <a:rPr lang="es-ES" b="1" dirty="0"/>
              <a:t> </a:t>
            </a:r>
            <a:r>
              <a:rPr lang="es-ES" b="1" dirty="0" err="1"/>
              <a:t>třídy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hlubokou</a:t>
            </a:r>
            <a:r>
              <a:rPr lang="es-ES" b="1" dirty="0"/>
              <a:t>, </a:t>
            </a:r>
            <a:r>
              <a:rPr lang="es-ES" b="1" dirty="0" err="1"/>
              <a:t>horlivou</a:t>
            </a:r>
            <a:r>
              <a:rPr lang="es-ES" b="1" dirty="0"/>
              <a:t> a </a:t>
            </a:r>
            <a:r>
              <a:rPr lang="es-ES" b="1" dirty="0" err="1"/>
              <a:t>posvěcenou</a:t>
            </a:r>
            <a:r>
              <a:rPr lang="es-ES" b="1" dirty="0"/>
              <a:t> </a:t>
            </a:r>
            <a:r>
              <a:rPr lang="es-ES" b="1" dirty="0" err="1"/>
              <a:t>horlivost</a:t>
            </a:r>
            <a:r>
              <a:rPr lang="es-ES" b="1" dirty="0"/>
              <a:t>.</a:t>
            </a:r>
            <a:r>
              <a:rPr lang="cs-CZ" b="1" dirty="0"/>
              <a:t>   EGW:</a:t>
            </a:r>
            <a:r>
              <a:rPr lang="es-ES" b="1" dirty="0"/>
              <a:t> </a:t>
            </a:r>
            <a:r>
              <a:rPr lang="es-ES" b="1" dirty="0" err="1"/>
              <a:t>Testimon</a:t>
            </a:r>
            <a:r>
              <a:rPr lang="cs-CZ" b="1" dirty="0"/>
              <a:t>y </a:t>
            </a:r>
            <a:r>
              <a:rPr lang="cs-CZ" b="1" dirty="0" err="1"/>
              <a:t>Teasures</a:t>
            </a:r>
            <a:r>
              <a:rPr lang="cs-CZ" b="1" dirty="0"/>
              <a:t> svazek</a:t>
            </a:r>
            <a:r>
              <a:rPr lang="es-ES" b="1" dirty="0"/>
              <a:t> 3</a:t>
            </a:r>
            <a:r>
              <a:rPr lang="cs-CZ" b="1" dirty="0"/>
              <a:t> strana </a:t>
            </a:r>
            <a:r>
              <a:rPr lang="es-ES" b="1" dirty="0"/>
              <a:t>50.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4B5472-3362-5B29-7FE1-DCA8662A081B}"/>
              </a:ext>
            </a:extLst>
          </p:cNvPr>
          <p:cNvSpPr txBox="1"/>
          <p:nvPr/>
        </p:nvSpPr>
        <p:spPr>
          <a:xfrm>
            <a:off x="2818273" y="128442"/>
            <a:ext cx="9164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zapotřebí</a:t>
            </a:r>
            <a:r>
              <a:rPr lang="es-ES" b="1" dirty="0"/>
              <a:t> </a:t>
            </a:r>
            <a:r>
              <a:rPr lang="es-ES" b="1" dirty="0" err="1"/>
              <a:t>horlivé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horlivosti</a:t>
            </a:r>
            <a:r>
              <a:rPr lang="es-ES" b="1" dirty="0"/>
              <a:t>, </a:t>
            </a:r>
            <a:r>
              <a:rPr lang="es-ES" b="1" dirty="0" err="1"/>
              <a:t>horlivosti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projevuje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. ... Je </a:t>
            </a:r>
            <a:r>
              <a:rPr lang="es-ES" b="1" dirty="0" err="1"/>
              <a:t>snazší</a:t>
            </a:r>
            <a:r>
              <a:rPr lang="es-ES" b="1" dirty="0"/>
              <a:t> </a:t>
            </a:r>
            <a:r>
              <a:rPr lang="es-ES" b="1" dirty="0" err="1"/>
              <a:t>zabránit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vody</a:t>
            </a:r>
            <a:r>
              <a:rPr lang="es-ES" b="1" dirty="0"/>
              <a:t> </a:t>
            </a:r>
            <a:r>
              <a:rPr lang="es-ES" b="1" dirty="0" err="1"/>
              <a:t>Niagary</a:t>
            </a:r>
            <a:r>
              <a:rPr lang="es-ES" b="1" dirty="0"/>
              <a:t> </a:t>
            </a:r>
            <a:r>
              <a:rPr lang="es-ES" b="1" dirty="0" err="1"/>
              <a:t>propadly</a:t>
            </a:r>
            <a:r>
              <a:rPr lang="es-ES" b="1" dirty="0"/>
              <a:t> </a:t>
            </a:r>
            <a:r>
              <a:rPr lang="es-ES" b="1" dirty="0" err="1"/>
              <a:t>vodopády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zabránit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 </a:t>
            </a:r>
            <a:r>
              <a:rPr lang="es-ES" b="1" dirty="0" err="1"/>
              <a:t>posedlé</a:t>
            </a:r>
            <a:r>
              <a:rPr lang="es-ES" b="1" dirty="0"/>
              <a:t> </a:t>
            </a:r>
            <a:r>
              <a:rPr lang="es-ES" b="1" dirty="0" err="1"/>
              <a:t>Kristem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vyznala</a:t>
            </a:r>
            <a:r>
              <a:rPr lang="es-ES" b="1" dirty="0"/>
              <a:t>.—</a:t>
            </a:r>
            <a:r>
              <a:rPr lang="cs-CZ" b="1" dirty="0"/>
              <a:t>EGW:</a:t>
            </a:r>
            <a:r>
              <a:rPr lang="es-ES" b="1" dirty="0"/>
              <a:t> </a:t>
            </a:r>
            <a:r>
              <a:rPr lang="es-ES" b="1" dirty="0" err="1"/>
              <a:t>Testimon</a:t>
            </a:r>
            <a:r>
              <a:rPr lang="cs-CZ" b="1" dirty="0"/>
              <a:t>y </a:t>
            </a:r>
            <a:r>
              <a:rPr lang="cs-CZ" b="1" dirty="0" err="1"/>
              <a:t>Teasures</a:t>
            </a:r>
            <a:r>
              <a:rPr lang="cs-CZ" b="1" dirty="0"/>
              <a:t> svazek</a:t>
            </a:r>
            <a:r>
              <a:rPr lang="es-ES" b="1" dirty="0"/>
              <a:t> 1</a:t>
            </a:r>
            <a:r>
              <a:rPr lang="cs-CZ" b="1" dirty="0"/>
              <a:t> strana </a:t>
            </a:r>
            <a:r>
              <a:rPr lang="es-ES" b="1" dirty="0"/>
              <a:t>234.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7224E1-3A25-C59C-B70B-1599994AB3E3}"/>
              </a:ext>
            </a:extLst>
          </p:cNvPr>
          <p:cNvSpPr txBox="1"/>
          <p:nvPr/>
        </p:nvSpPr>
        <p:spPr>
          <a:xfrm>
            <a:off x="2818273" y="1007614"/>
            <a:ext cx="59596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Každý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přijme</a:t>
            </a:r>
            <a:r>
              <a:rPr lang="es-ES" b="1" dirty="0"/>
              <a:t> Krista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osobního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, se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těšit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výsadu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uvažovat</a:t>
            </a:r>
            <a:r>
              <a:rPr lang="es-ES" b="1" dirty="0"/>
              <a:t> </a:t>
            </a:r>
            <a:r>
              <a:rPr lang="cs-CZ" b="1" dirty="0"/>
              <a:t>           </a:t>
            </a:r>
            <a:r>
              <a:rPr lang="es-ES" b="1" dirty="0"/>
              <a:t>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pro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nebe</a:t>
            </a:r>
            <a:r>
              <a:rPr lang="es-ES" b="1" dirty="0"/>
              <a:t> </a:t>
            </a:r>
            <a:r>
              <a:rPr lang="es-ES" b="1" dirty="0" err="1"/>
              <a:t>udělalo</a:t>
            </a:r>
            <a:r>
              <a:rPr lang="es-ES" b="1" dirty="0"/>
              <a:t>,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naplněno</a:t>
            </a:r>
            <a:r>
              <a:rPr lang="es-ES" b="1" dirty="0"/>
              <a:t> </a:t>
            </a:r>
            <a:r>
              <a:rPr lang="es-ES" b="1" dirty="0" err="1"/>
              <a:t>bezmeznou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 a </a:t>
            </a:r>
            <a:r>
              <a:rPr lang="es-ES" b="1" dirty="0" err="1"/>
              <a:t>vděčným</a:t>
            </a:r>
            <a:r>
              <a:rPr lang="es-ES" b="1" dirty="0"/>
              <a:t> </a:t>
            </a:r>
            <a:r>
              <a:rPr lang="es-ES" b="1" dirty="0" err="1"/>
              <a:t>uctíváním</a:t>
            </a:r>
            <a:r>
              <a:rPr lang="es-ES" b="1" dirty="0"/>
              <a:t>.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dychtivě</a:t>
            </a:r>
            <a:r>
              <a:rPr lang="es-ES" b="1" dirty="0"/>
              <a:t> </a:t>
            </a:r>
            <a:r>
              <a:rPr lang="es-ES" b="1" dirty="0" err="1"/>
              <a:t>vyjadřovat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vděčnost</a:t>
            </a:r>
            <a:r>
              <a:rPr lang="es-ES" b="1" dirty="0"/>
              <a:t> a </a:t>
            </a:r>
            <a:r>
              <a:rPr lang="es-ES" b="1" dirty="0" err="1"/>
              <a:t>zasvětí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</a:t>
            </a:r>
            <a:r>
              <a:rPr lang="es-ES" b="1" dirty="0" err="1"/>
              <a:t>službě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toužit</a:t>
            </a:r>
            <a:r>
              <a:rPr lang="es-ES" b="1" dirty="0"/>
              <a:t> </a:t>
            </a:r>
            <a:r>
              <a:rPr lang="es-ES" b="1" dirty="0" err="1"/>
              <a:t>projevit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ke </a:t>
            </a:r>
            <a:r>
              <a:rPr lang="es-ES" b="1" dirty="0" err="1"/>
              <a:t>Kristu</a:t>
            </a:r>
            <a:r>
              <a:rPr lang="es-ES" b="1" dirty="0"/>
              <a:t> a k </a:t>
            </a:r>
            <a:r>
              <a:rPr lang="es-ES" b="1" dirty="0" err="1"/>
              <a:t>lidem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koupil</a:t>
            </a:r>
            <a:r>
              <a:rPr lang="es-ES" b="1" dirty="0"/>
              <a:t>.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chtít</a:t>
            </a:r>
            <a:r>
              <a:rPr lang="es-ES" b="1" dirty="0"/>
              <a:t> </a:t>
            </a:r>
            <a:r>
              <a:rPr lang="es-ES" b="1" dirty="0" err="1"/>
              <a:t>projít</a:t>
            </a:r>
            <a:r>
              <a:rPr lang="es-ES" b="1" dirty="0"/>
              <a:t> </a:t>
            </a:r>
            <a:r>
              <a:rPr lang="es-ES" b="1" dirty="0" err="1"/>
              <a:t>zkouškami</a:t>
            </a:r>
            <a:r>
              <a:rPr lang="es-ES" b="1" dirty="0"/>
              <a:t>, </a:t>
            </a:r>
            <a:r>
              <a:rPr lang="es-ES" b="1" dirty="0" err="1"/>
              <a:t>těžkostmi</a:t>
            </a:r>
            <a:r>
              <a:rPr lang="es-ES" b="1" dirty="0"/>
              <a:t> a </a:t>
            </a:r>
            <a:r>
              <a:rPr lang="es-ES" b="1" dirty="0" err="1"/>
              <a:t>oběťmi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/>
              <a:t>—E</a:t>
            </a:r>
            <a:r>
              <a:rPr lang="cs-CZ" b="1" dirty="0"/>
              <a:t>GW: Christian </a:t>
            </a:r>
            <a:r>
              <a:rPr lang="cs-CZ" b="1" dirty="0" err="1"/>
              <a:t>Service</a:t>
            </a:r>
            <a:r>
              <a:rPr lang="cs-CZ" b="1" dirty="0"/>
              <a:t> strana 229</a:t>
            </a:r>
            <a:endParaRPr lang="es-ES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64663A7-0D0D-791F-33A0-B59F8A79769A}"/>
              </a:ext>
            </a:extLst>
          </p:cNvPr>
          <p:cNvSpPr txBox="1"/>
          <p:nvPr/>
        </p:nvSpPr>
        <p:spPr>
          <a:xfrm>
            <a:off x="2816454" y="3242099"/>
            <a:ext cx="61638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Kristovo dílo potřebuje pečlivé a činorodé lidi. Je v něm široké pole působnosti pro Marty a jejich náboženskou horlivost. Nej-dříve se však mají spolu s Marií posadit u Ježíšových nohou. Všechno úsilí, ochota a odhodlanost mají být posvěceny Kris-</a:t>
            </a:r>
            <a:r>
              <a:rPr lang="cs-CZ" b="1" dirty="0" err="1"/>
              <a:t>tovou</a:t>
            </a:r>
            <a:r>
              <a:rPr lang="cs-CZ" b="1" dirty="0"/>
              <a:t> milostí. Jejich život se pak stane nepřemožitelnou silou ve službách dobra.</a:t>
            </a:r>
            <a:r>
              <a:rPr lang="es-ES" b="1" dirty="0"/>
              <a:t>—</a:t>
            </a:r>
            <a:r>
              <a:rPr lang="cs-CZ" b="1" dirty="0"/>
              <a:t>EGW: Touha věků strana 335</a:t>
            </a:r>
            <a:endParaRPr lang="es-ES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4AC2400-1965-F848-D4F9-D2F6E165F787}"/>
              </a:ext>
            </a:extLst>
          </p:cNvPr>
          <p:cNvSpPr txBox="1"/>
          <p:nvPr/>
        </p:nvSpPr>
        <p:spPr>
          <a:xfrm>
            <a:off x="201414" y="4922585"/>
            <a:ext cx="11730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Ve </a:t>
            </a:r>
            <a:r>
              <a:rPr lang="es-ES" b="1" dirty="0" err="1"/>
              <a:t>jménu</a:t>
            </a:r>
            <a:r>
              <a:rPr lang="es-ES" b="1" dirty="0"/>
              <a:t> </a:t>
            </a:r>
            <a:r>
              <a:rPr lang="es-ES" b="1" dirty="0" err="1"/>
              <a:t>Božím</a:t>
            </a:r>
            <a:r>
              <a:rPr lang="es-ES" b="1" dirty="0"/>
              <a:t>, s </a:t>
            </a:r>
            <a:r>
              <a:rPr lang="es-ES" b="1" dirty="0" err="1"/>
              <a:t>neúnavnou</a:t>
            </a:r>
            <a:r>
              <a:rPr lang="es-ES" b="1" dirty="0"/>
              <a:t> </a:t>
            </a:r>
            <a:r>
              <a:rPr lang="es-ES" b="1" dirty="0" err="1"/>
              <a:t>vytrvalostí</a:t>
            </a:r>
            <a:r>
              <a:rPr lang="es-ES" b="1" dirty="0"/>
              <a:t> a </a:t>
            </a:r>
            <a:r>
              <a:rPr lang="es-ES" b="1" dirty="0" err="1"/>
              <a:t>vytrvalou</a:t>
            </a:r>
            <a:r>
              <a:rPr lang="es-ES" b="1" dirty="0"/>
              <a:t> </a:t>
            </a:r>
            <a:r>
              <a:rPr lang="es-ES" b="1" dirty="0" err="1"/>
              <a:t>horlivostí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projevoval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,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pokračovat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v </a:t>
            </a:r>
            <a:r>
              <a:rPr lang="es-ES" b="1" dirty="0" err="1"/>
              <a:t>díle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.—</a:t>
            </a:r>
            <a:r>
              <a:rPr lang="cs-CZ" b="1" dirty="0"/>
              <a:t>EGW: Svědectví pro církev svazek </a:t>
            </a:r>
            <a:r>
              <a:rPr lang="es-ES" b="1" dirty="0"/>
              <a:t>9</a:t>
            </a:r>
            <a:r>
              <a:rPr lang="cs-CZ" b="1" dirty="0"/>
              <a:t> strana </a:t>
            </a:r>
            <a:r>
              <a:rPr lang="es-ES" b="1" dirty="0"/>
              <a:t>25.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CC01E5-E2F7-36D4-C364-BA4D79BBC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72" y="129113"/>
            <a:ext cx="2529692" cy="2709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8628E0-C3B7-6FAA-9353-FD22E3B32C48}"/>
              </a:ext>
            </a:extLst>
          </p:cNvPr>
          <p:cNvSpPr txBox="1"/>
          <p:nvPr/>
        </p:nvSpPr>
        <p:spPr>
          <a:xfrm>
            <a:off x="35068" y="112617"/>
            <a:ext cx="25296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KŘESŤANSKÁ</a:t>
            </a:r>
            <a:r>
              <a:rPr 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HORLIVOST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DBDD90B-DD8D-FAFA-1C65-DA02D6163DF5}"/>
              </a:ext>
            </a:extLst>
          </p:cNvPr>
          <p:cNvSpPr txBox="1"/>
          <p:nvPr/>
        </p:nvSpPr>
        <p:spPr>
          <a:xfrm>
            <a:off x="605361" y="643481"/>
            <a:ext cx="20861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Péče</a:t>
            </a:r>
            <a:r>
              <a:rPr lang="es-ES" b="1" dirty="0"/>
              <a:t>
</a:t>
            </a:r>
            <a:r>
              <a:rPr lang="es-ES" b="1" dirty="0" err="1"/>
              <a:t>píle</a:t>
            </a:r>
            <a:r>
              <a:rPr lang="es-ES" b="1" dirty="0"/>
              <a:t> a </a:t>
            </a:r>
            <a:r>
              <a:rPr lang="es-ES" b="1" dirty="0" err="1"/>
              <a:t>zájem</a:t>
            </a:r>
            <a:r>
              <a:rPr lang="es-ES" b="1" dirty="0"/>
              <a:t>, s </a:t>
            </a:r>
            <a:r>
              <a:rPr lang="es-ES" b="1" dirty="0" err="1"/>
              <a:t>nimiž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vykonává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starosti</a:t>
            </a:r>
            <a:r>
              <a:rPr lang="es-ES" b="1" dirty="0"/>
              <a:t>.</a:t>
            </a:r>
          </a:p>
        </p:txBody>
      </p:sp>
      <p:pic>
        <p:nvPicPr>
          <p:cNvPr id="12" name="Imagen 11" descr="Un grupo de personas sentadas en el piso&#10;&#10;Descripción generada automáticamente con confianza baja">
            <a:extLst>
              <a:ext uri="{FF2B5EF4-FFF2-40B4-BE49-F238E27FC236}">
                <a16:creationId xmlns:a16="http://schemas.microsoft.com/office/drawing/2014/main" id="{6C37801E-2D03-4BB1-8193-3CC6D0846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1" y="2942026"/>
            <a:ext cx="2579168" cy="1980559"/>
          </a:xfrm>
          <a:prstGeom prst="ellipse">
            <a:avLst/>
          </a:prstGeom>
          <a:ln>
            <a:noFill/>
          </a:ln>
          <a:effectLst>
            <a:glow rad="88900">
              <a:srgbClr val="E4F8F9"/>
            </a:glow>
            <a:softEdge rad="25400"/>
          </a:effec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DBDCA72E-E66F-1B1B-89AA-0657A1356447}"/>
              </a:ext>
            </a:extLst>
          </p:cNvPr>
          <p:cNvGrpSpPr/>
          <p:nvPr/>
        </p:nvGrpSpPr>
        <p:grpSpPr>
          <a:xfrm>
            <a:off x="8654476" y="1017168"/>
            <a:ext cx="3401955" cy="3836218"/>
            <a:chOff x="8654476" y="1133713"/>
            <a:chExt cx="3401955" cy="3836218"/>
          </a:xfrm>
        </p:grpSpPr>
        <p:pic>
          <p:nvPicPr>
            <p:cNvPr id="6" name="Imagen 5" descr="Imagen que contiene ventana, hombre, mujer, gente&#10;&#10;Descripción generada automáticamente">
              <a:extLst>
                <a:ext uri="{FF2B5EF4-FFF2-40B4-BE49-F238E27FC236}">
                  <a16:creationId xmlns:a16="http://schemas.microsoft.com/office/drawing/2014/main" id="{31D18DBC-5CBD-A5F5-BFB8-CDC804A98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8" b="2808"/>
            <a:stretch/>
          </p:blipFill>
          <p:spPr>
            <a:xfrm>
              <a:off x="8654476" y="1133713"/>
              <a:ext cx="3401955" cy="3836218"/>
            </a:xfrm>
            <a:prstGeom prst="ellipse">
              <a:avLst/>
            </a:prstGeom>
            <a:ln>
              <a:noFill/>
            </a:ln>
            <a:effectLst>
              <a:glow rad="88900">
                <a:srgbClr val="E4F8F9"/>
              </a:glow>
              <a:softEdge rad="25400"/>
            </a:effec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9379E5A-F007-B140-C512-AB5A574CD969}"/>
                </a:ext>
              </a:extLst>
            </p:cNvPr>
            <p:cNvSpPr txBox="1"/>
            <p:nvPr/>
          </p:nvSpPr>
          <p:spPr>
            <a:xfrm>
              <a:off x="9842835" y="4512283"/>
              <a:ext cx="1025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E4F8F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</a:t>
              </a:r>
              <a:r>
                <a:rPr lang="cs-CZ" b="1" dirty="0" err="1">
                  <a:solidFill>
                    <a:srgbClr val="E4F8F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žíš</a:t>
              </a:r>
              <a:endParaRPr lang="es-ES" b="1" dirty="0">
                <a:solidFill>
                  <a:srgbClr val="E4F8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58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  <p:bldP spid="17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827BE96-85C3-8D6A-C3AF-565349884563}"/>
              </a:ext>
            </a:extLst>
          </p:cNvPr>
          <p:cNvSpPr txBox="1"/>
          <p:nvPr/>
        </p:nvSpPr>
        <p:spPr>
          <a:xfrm>
            <a:off x="5516872" y="146761"/>
            <a:ext cx="65663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Ježíšovými</a:t>
            </a:r>
            <a:r>
              <a:rPr lang="es-ES" b="1" dirty="0"/>
              <a:t> </a:t>
            </a:r>
            <a:r>
              <a:rPr lang="es-ES" b="1" dirty="0" err="1"/>
              <a:t>spolupracovníky</a:t>
            </a:r>
            <a:r>
              <a:rPr lang="es-ES" b="1" dirty="0"/>
              <a:t>,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velkou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 s </a:t>
            </a:r>
            <a:r>
              <a:rPr lang="es-ES" b="1" dirty="0" err="1"/>
              <a:t>lidmi</a:t>
            </a:r>
            <a:r>
              <a:rPr lang="es-ES" b="1" dirty="0"/>
              <a:t>, pro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pracujete</a:t>
            </a:r>
            <a:r>
              <a:rPr lang="es-ES" b="1" dirty="0"/>
              <a:t>, </a:t>
            </a:r>
            <a:r>
              <a:rPr lang="es-ES" b="1" dirty="0" err="1"/>
              <a:t>nepodceňovat</a:t>
            </a:r>
            <a:r>
              <a:rPr lang="es-ES" b="1" dirty="0"/>
              <a:t> </a:t>
            </a:r>
            <a:r>
              <a:rPr lang="es-ES" b="1" dirty="0" err="1"/>
              <a:t>jednoduchost</a:t>
            </a:r>
            <a:r>
              <a:rPr lang="es-ES" b="1" dirty="0"/>
              <a:t> </a:t>
            </a:r>
            <a:r>
              <a:rPr lang="es-ES" b="1" dirty="0" err="1"/>
              <a:t>díla</a:t>
            </a:r>
            <a:r>
              <a:rPr lang="es-ES" b="1" dirty="0"/>
              <a:t>, ale </a:t>
            </a:r>
            <a:r>
              <a:rPr lang="es-ES" b="1" dirty="0" err="1"/>
              <a:t>brát</a:t>
            </a:r>
            <a:r>
              <a:rPr lang="es-ES" b="1" dirty="0"/>
              <a:t> v </a:t>
            </a:r>
            <a:r>
              <a:rPr lang="es-ES" b="1" dirty="0" err="1"/>
              <a:t>úvahu</a:t>
            </a:r>
            <a:r>
              <a:rPr lang="es-ES" b="1" dirty="0"/>
              <a:t> </a:t>
            </a:r>
            <a:r>
              <a:rPr lang="es-ES" b="1" dirty="0" err="1"/>
              <a:t>požehnané</a:t>
            </a:r>
            <a:r>
              <a:rPr lang="es-ES" b="1" dirty="0"/>
              <a:t> </a:t>
            </a:r>
            <a:r>
              <a:rPr lang="es-ES" b="1" dirty="0" err="1"/>
              <a:t>výsledky</a:t>
            </a:r>
            <a:r>
              <a:rPr lang="es-ES" b="1" dirty="0"/>
              <a:t>.
</a:t>
            </a:r>
            <a:r>
              <a:rPr lang="es-ES" b="1" dirty="0" err="1"/>
              <a:t>Když</a:t>
            </a:r>
            <a:r>
              <a:rPr lang="es-ES" b="1" dirty="0"/>
              <a:t> ti, pro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pracujete</a:t>
            </a:r>
            <a:r>
              <a:rPr lang="es-ES" b="1" dirty="0"/>
              <a:t>, </a:t>
            </a:r>
            <a:r>
              <a:rPr lang="es-ES" b="1" dirty="0" err="1"/>
              <a:t>přesně</a:t>
            </a:r>
            <a:r>
              <a:rPr lang="es-ES" b="1" dirty="0"/>
              <a:t> </a:t>
            </a:r>
            <a:r>
              <a:rPr lang="es-ES" b="1" dirty="0" err="1"/>
              <a:t>neodpovídají</a:t>
            </a:r>
            <a:r>
              <a:rPr lang="es-ES" b="1" dirty="0"/>
              <a:t> </a:t>
            </a:r>
            <a:r>
              <a:rPr lang="es-ES" b="1" dirty="0" err="1"/>
              <a:t>vašim</a:t>
            </a:r>
            <a:r>
              <a:rPr lang="es-ES" b="1" dirty="0"/>
              <a:t> </a:t>
            </a:r>
            <a:r>
              <a:rPr lang="es-ES" b="1" dirty="0" err="1"/>
              <a:t>myšlenkám</a:t>
            </a:r>
            <a:r>
              <a:rPr lang="es-ES" b="1" dirty="0"/>
              <a:t>, </a:t>
            </a:r>
            <a:r>
              <a:rPr lang="es-ES" b="1" dirty="0" err="1"/>
              <a:t>často</a:t>
            </a:r>
            <a:r>
              <a:rPr lang="es-ES" b="1" dirty="0"/>
              <a:t> si v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říkáte</a:t>
            </a:r>
            <a:r>
              <a:rPr lang="es-ES" b="1" dirty="0"/>
              <a:t>: "</a:t>
            </a:r>
            <a:r>
              <a:rPr lang="es-ES" b="1" dirty="0" err="1"/>
              <a:t>Už</a:t>
            </a:r>
            <a:r>
              <a:rPr lang="es-ES" b="1" dirty="0"/>
              <a:t> se o </a:t>
            </a:r>
            <a:r>
              <a:rPr lang="es-ES" b="1" dirty="0" err="1"/>
              <a:t>ně</a:t>
            </a:r>
            <a:r>
              <a:rPr lang="es-ES" b="1" dirty="0"/>
              <a:t> </a:t>
            </a:r>
            <a:r>
              <a:rPr lang="es-ES" b="1" dirty="0" err="1"/>
              <a:t>nebudu</a:t>
            </a:r>
            <a:r>
              <a:rPr lang="es-ES" b="1" dirty="0"/>
              <a:t> </a:t>
            </a:r>
            <a:r>
              <a:rPr lang="es-ES" b="1" dirty="0" err="1"/>
              <a:t>starat</a:t>
            </a:r>
            <a:r>
              <a:rPr lang="es-ES" b="1" dirty="0"/>
              <a:t>;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hodni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spaseni</a:t>
            </a:r>
            <a:r>
              <a:rPr lang="es-ES" b="1" dirty="0"/>
              <a:t>." Co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jednal</a:t>
            </a:r>
            <a:r>
              <a:rPr lang="es-ES" b="1" dirty="0"/>
              <a:t> s </a:t>
            </a:r>
            <a:r>
              <a:rPr lang="es-ES" b="1" dirty="0" err="1"/>
              <a:t>ubohými</a:t>
            </a:r>
            <a:r>
              <a:rPr lang="es-ES" b="1" dirty="0"/>
              <a:t> </a:t>
            </a:r>
            <a:r>
              <a:rPr lang="es-ES" b="1" dirty="0" err="1"/>
              <a:t>vyděděnci</a:t>
            </a:r>
            <a:r>
              <a:rPr lang="es-ES" b="1" dirty="0"/>
              <a:t> </a:t>
            </a:r>
            <a:r>
              <a:rPr lang="es-ES" b="1" dirty="0" err="1"/>
              <a:t>podobným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? </a:t>
            </a:r>
            <a:r>
              <a:rPr lang="es-ES" b="1" dirty="0" err="1"/>
              <a:t>Zemřel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zachránil</a:t>
            </a:r>
            <a:r>
              <a:rPr lang="es-ES" b="1" dirty="0"/>
              <a:t> </a:t>
            </a:r>
            <a:r>
              <a:rPr lang="es-ES" b="1" dirty="0" err="1"/>
              <a:t>ubohé</a:t>
            </a:r>
            <a:r>
              <a:rPr lang="es-ES" b="1" dirty="0"/>
              <a:t> </a:t>
            </a:r>
            <a:r>
              <a:rPr lang="es-ES" b="1" dirty="0" err="1"/>
              <a:t>hříšníky</a:t>
            </a:r>
            <a:r>
              <a:rPr lang="es-ES" b="1" dirty="0"/>
              <a:t>, a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jednáte</a:t>
            </a:r>
            <a:r>
              <a:rPr lang="es-ES" b="1" dirty="0"/>
              <a:t> ve </a:t>
            </a:r>
            <a:r>
              <a:rPr lang="es-ES" b="1" dirty="0" err="1"/>
              <a:t>stejném</a:t>
            </a:r>
            <a:r>
              <a:rPr lang="es-ES" b="1" dirty="0"/>
              <a:t> </a:t>
            </a:r>
            <a:r>
              <a:rPr lang="es-ES" b="1" dirty="0" err="1"/>
              <a:t>duchu</a:t>
            </a:r>
            <a:r>
              <a:rPr lang="es-ES" b="1" dirty="0"/>
              <a:t> a </a:t>
            </a:r>
            <a:r>
              <a:rPr lang="es-ES" b="1" dirty="0" err="1"/>
              <a:t>stejným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naznačuje</a:t>
            </a:r>
            <a:r>
              <a:rPr lang="es-ES" b="1" dirty="0"/>
              <a:t> </a:t>
            </a:r>
            <a:r>
              <a:rPr lang="es-ES" b="1" dirty="0" err="1"/>
              <a:t>příklad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následujete</a:t>
            </a:r>
            <a:r>
              <a:rPr lang="es-ES" b="1" dirty="0"/>
              <a:t>, a </a:t>
            </a:r>
            <a:r>
              <a:rPr lang="es-ES" b="1" dirty="0" err="1"/>
              <a:t>důvěřujete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ohledně</a:t>
            </a:r>
            <a:r>
              <a:rPr lang="es-ES" b="1" dirty="0"/>
              <a:t> </a:t>
            </a:r>
            <a:r>
              <a:rPr lang="es-ES" b="1" dirty="0" err="1"/>
              <a:t>výsledků</a:t>
            </a:r>
            <a:r>
              <a:rPr lang="es-ES" b="1" dirty="0"/>
              <a:t>, </a:t>
            </a:r>
            <a:r>
              <a:rPr lang="es-ES" b="1" dirty="0" err="1"/>
              <a:t>nikdy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 </a:t>
            </a:r>
            <a:r>
              <a:rPr lang="es-ES" b="1" dirty="0" err="1"/>
              <a:t>nebudete</a:t>
            </a:r>
            <a:r>
              <a:rPr lang="es-ES" b="1" dirty="0"/>
              <a:t> </a:t>
            </a:r>
            <a:r>
              <a:rPr lang="es-ES" b="1" dirty="0" err="1"/>
              <a:t>schopni</a:t>
            </a:r>
            <a:r>
              <a:rPr lang="es-ES" b="1" dirty="0"/>
              <a:t> </a:t>
            </a:r>
            <a:r>
              <a:rPr lang="es-ES" b="1" dirty="0" err="1"/>
              <a:t>změřit</a:t>
            </a:r>
            <a:r>
              <a:rPr lang="es-ES" b="1" dirty="0"/>
              <a:t> sumu dobra,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vykonali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EGW: Svědectví pro církev svazek</a:t>
            </a:r>
            <a:r>
              <a:rPr lang="es-ES" b="1" dirty="0"/>
              <a:t> 4</a:t>
            </a:r>
            <a:r>
              <a:rPr lang="cs-CZ" b="1" dirty="0"/>
              <a:t> strana </a:t>
            </a:r>
            <a:r>
              <a:rPr lang="es-ES" b="1" dirty="0"/>
              <a:t>132.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597C06-4564-A336-97BD-3392B640F8C5}"/>
              </a:ext>
            </a:extLst>
          </p:cNvPr>
          <p:cNvSpPr txBox="1"/>
          <p:nvPr/>
        </p:nvSpPr>
        <p:spPr>
          <a:xfrm>
            <a:off x="108770" y="3599517"/>
            <a:ext cx="65663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Pracujte</a:t>
            </a:r>
            <a:r>
              <a:rPr lang="es-ES" b="1" dirty="0"/>
              <a:t> </a:t>
            </a:r>
            <a:r>
              <a:rPr lang="es-ES" b="1" dirty="0" err="1"/>
              <a:t>nesobecky</a:t>
            </a:r>
            <a:r>
              <a:rPr lang="es-ES" b="1" dirty="0"/>
              <a:t>, </a:t>
            </a:r>
            <a:r>
              <a:rPr lang="es-ES" b="1" dirty="0" err="1"/>
              <a:t>láskyplně</a:t>
            </a:r>
            <a:r>
              <a:rPr lang="es-ES" b="1" dirty="0"/>
              <a:t> a </a:t>
            </a:r>
            <a:r>
              <a:rPr lang="es-ES" b="1" dirty="0" err="1"/>
              <a:t>trpělivě</a:t>
            </a:r>
            <a:r>
              <a:rPr lang="es-ES" b="1" dirty="0"/>
              <a:t> pro </a:t>
            </a:r>
            <a:r>
              <a:rPr lang="es-ES" b="1" dirty="0" err="1"/>
              <a:t>všechny</a:t>
            </a:r>
            <a:r>
              <a:rPr lang="es-ES" b="1" dirty="0"/>
              <a:t>, s </a:t>
            </a:r>
            <a:r>
              <a:rPr lang="es-ES" b="1" dirty="0" err="1"/>
              <a:t>nimiž</a:t>
            </a:r>
            <a:r>
              <a:rPr lang="es-ES" b="1" dirty="0"/>
              <a:t> </a:t>
            </a:r>
            <a:r>
              <a:rPr lang="es-ES" b="1" dirty="0" err="1"/>
              <a:t>přicházíte</a:t>
            </a:r>
            <a:r>
              <a:rPr lang="es-ES" b="1" dirty="0"/>
              <a:t> do </a:t>
            </a:r>
            <a:r>
              <a:rPr lang="es-ES" b="1" dirty="0" err="1"/>
              <a:t>styku</a:t>
            </a:r>
            <a:r>
              <a:rPr lang="es-ES" b="1" dirty="0"/>
              <a:t>. </a:t>
            </a:r>
            <a:r>
              <a:rPr lang="es-ES" b="1" dirty="0" err="1"/>
              <a:t>Neprojevujte</a:t>
            </a:r>
            <a:r>
              <a:rPr lang="es-ES" b="1" dirty="0"/>
              <a:t> </a:t>
            </a:r>
            <a:r>
              <a:rPr lang="es-ES" b="1" dirty="0" err="1"/>
              <a:t>netrpělivost</a:t>
            </a:r>
            <a:r>
              <a:rPr lang="es-ES" b="1" dirty="0"/>
              <a:t>. </a:t>
            </a:r>
            <a:r>
              <a:rPr lang="es-ES" b="1" dirty="0" err="1"/>
              <a:t>Nevyslovujte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laskavé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přebývá</a:t>
            </a:r>
            <a:r>
              <a:rPr lang="es-ES" b="1" dirty="0"/>
              <a:t> ve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srdcích</a:t>
            </a:r>
            <a:r>
              <a:rPr lang="es-ES" b="1" dirty="0"/>
              <a:t>, </a:t>
            </a:r>
            <a:r>
              <a:rPr lang="es-ES" b="1" dirty="0" err="1"/>
              <a:t>zákon</a:t>
            </a:r>
            <a:r>
              <a:rPr lang="es-ES" b="1" dirty="0"/>
              <a:t> </a:t>
            </a:r>
            <a:r>
              <a:rPr lang="es-ES" b="1" dirty="0" err="1"/>
              <a:t>dobroty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rtech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EGW: Svědectví pro církev svazek</a:t>
            </a:r>
            <a:r>
              <a:rPr lang="es-ES" b="1" dirty="0"/>
              <a:t> 9</a:t>
            </a:r>
            <a:r>
              <a:rPr lang="cs-CZ" b="1" dirty="0"/>
              <a:t> strana </a:t>
            </a:r>
            <a:r>
              <a:rPr lang="es-ES" b="1" dirty="0"/>
              <a:t>41.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F28A03-98F3-3D7F-41AD-C64493D559EE}"/>
              </a:ext>
            </a:extLst>
          </p:cNvPr>
          <p:cNvSpPr txBox="1"/>
          <p:nvPr/>
        </p:nvSpPr>
        <p:spPr>
          <a:xfrm>
            <a:off x="108770" y="5056913"/>
            <a:ext cx="67446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Trpělivost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zkoušky</a:t>
            </a:r>
            <a:r>
              <a:rPr lang="es-ES" b="1" dirty="0"/>
              <a:t>,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zabrání</a:t>
            </a:r>
            <a:r>
              <a:rPr lang="es-ES" b="1" dirty="0"/>
              <a:t> </a:t>
            </a:r>
            <a:r>
              <a:rPr lang="es-ES" b="1" dirty="0" err="1"/>
              <a:t>říkat</a:t>
            </a:r>
            <a:r>
              <a:rPr lang="es-ES" b="1" dirty="0"/>
              <a:t> a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zraňují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 a </a:t>
            </a:r>
            <a:r>
              <a:rPr lang="es-ES" b="1" dirty="0" err="1"/>
              <a:t>zraňují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s </a:t>
            </a:r>
            <a:r>
              <a:rPr lang="es-ES" b="1" dirty="0" err="1"/>
              <a:t>nimiž</a:t>
            </a:r>
            <a:r>
              <a:rPr lang="es-ES" b="1" dirty="0"/>
              <a:t> se </a:t>
            </a:r>
            <a:r>
              <a:rPr lang="es-ES" b="1" dirty="0" err="1"/>
              <a:t>stýkáme</a:t>
            </a:r>
            <a:r>
              <a:rPr lang="es-ES" b="1" dirty="0"/>
              <a:t>.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kolik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zkoušek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vážně</a:t>
            </a:r>
            <a:r>
              <a:rPr lang="es-ES" b="1" dirty="0"/>
              <a:t> </a:t>
            </a:r>
            <a:r>
              <a:rPr lang="es-ES" b="1" dirty="0" err="1"/>
              <a:t>ublížit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bu</a:t>
            </a:r>
            <a:r>
              <a:rPr lang="cs-CZ" b="1" dirty="0"/>
              <a:t>-</a:t>
            </a:r>
            <a:r>
              <a:rPr lang="es-ES" b="1" dirty="0" err="1"/>
              <a:t>dete</a:t>
            </a:r>
            <a:r>
              <a:rPr lang="es-ES" b="1" dirty="0"/>
              <a:t> </a:t>
            </a:r>
            <a:r>
              <a:rPr lang="es-ES" b="1" dirty="0" err="1"/>
              <a:t>trpěliví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projevíte</a:t>
            </a:r>
            <a:r>
              <a:rPr lang="es-ES" b="1" dirty="0"/>
              <a:t> </a:t>
            </a:r>
            <a:r>
              <a:rPr lang="es-ES" b="1" dirty="0" err="1"/>
              <a:t>klid</a:t>
            </a:r>
            <a:r>
              <a:rPr lang="es-ES" b="1" dirty="0"/>
              <a:t> a </a:t>
            </a:r>
            <a:r>
              <a:rPr lang="es-ES" b="1" dirty="0" err="1"/>
              <a:t>vyrovnanost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v </a:t>
            </a:r>
            <a:r>
              <a:rPr lang="es-ES" b="1" dirty="0" err="1"/>
              <a:t>obtíž</a:t>
            </a:r>
            <a:r>
              <a:rPr lang="cs-CZ" b="1" dirty="0"/>
              <a:t>-</a:t>
            </a:r>
            <a:r>
              <a:rPr lang="es-ES" b="1" dirty="0" err="1"/>
              <a:t>ných</a:t>
            </a:r>
            <a:r>
              <a:rPr lang="es-ES" b="1" dirty="0"/>
              <a:t> </a:t>
            </a:r>
            <a:r>
              <a:rPr lang="es-ES" b="1" dirty="0" err="1"/>
              <a:t>situacích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                                       EGW: </a:t>
            </a:r>
            <a:r>
              <a:rPr lang="cs-CZ" b="1" dirty="0" err="1"/>
              <a:t>Our</a:t>
            </a:r>
            <a:r>
              <a:rPr lang="cs-CZ" b="1" dirty="0"/>
              <a:t> </a:t>
            </a:r>
            <a:r>
              <a:rPr lang="cs-CZ" b="1" dirty="0" err="1"/>
              <a:t>High</a:t>
            </a:r>
            <a:r>
              <a:rPr lang="cs-CZ" b="1" dirty="0"/>
              <a:t> </a:t>
            </a:r>
            <a:r>
              <a:rPr lang="cs-CZ" b="1" dirty="0" err="1"/>
              <a:t>Calling</a:t>
            </a:r>
            <a:r>
              <a:rPr lang="cs-CZ" b="1" dirty="0"/>
              <a:t> strana </a:t>
            </a:r>
            <a:r>
              <a:rPr lang="es-ES" b="1" dirty="0"/>
              <a:t>7</a:t>
            </a:r>
            <a:r>
              <a:rPr lang="cs-CZ" b="1" dirty="0"/>
              <a:t>0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8465FE-8701-46A2-859E-5F93DB89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71" y="146761"/>
            <a:ext cx="3124229" cy="334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E5C51B5-BE85-2684-F7A3-E9A4955F64B9}"/>
              </a:ext>
            </a:extLst>
          </p:cNvPr>
          <p:cNvSpPr txBox="1"/>
          <p:nvPr/>
        </p:nvSpPr>
        <p:spPr>
          <a:xfrm>
            <a:off x="320113" y="168366"/>
            <a:ext cx="2003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TRPĚLIVOST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30FC87-603B-897D-4ECD-9836E2650615}"/>
              </a:ext>
            </a:extLst>
          </p:cNvPr>
          <p:cNvSpPr txBox="1"/>
          <p:nvPr/>
        </p:nvSpPr>
        <p:spPr>
          <a:xfrm>
            <a:off x="835542" y="673161"/>
            <a:ext cx="23974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Schopnost</a:t>
            </a:r>
            <a:r>
              <a:rPr lang="es-ES" b="1" dirty="0"/>
              <a:t>
</a:t>
            </a:r>
            <a:r>
              <a:rPr lang="es-ES" b="1" dirty="0" err="1"/>
              <a:t>trpět</a:t>
            </a:r>
            <a:r>
              <a:rPr lang="es-ES" b="1" dirty="0"/>
              <a:t> a
</a:t>
            </a:r>
            <a:r>
              <a:rPr lang="cs-CZ" b="1" dirty="0"/>
              <a:t>snášet</a:t>
            </a:r>
            <a:r>
              <a:rPr lang="es-ES" b="1" dirty="0"/>
              <a:t> </a:t>
            </a:r>
            <a:r>
              <a:rPr lang="es-ES" b="1" dirty="0" err="1"/>
              <a:t>neštěstí</a:t>
            </a:r>
            <a:r>
              <a:rPr lang="es-ES" b="1" dirty="0"/>
              <a:t> </a:t>
            </a:r>
            <a:r>
              <a:rPr lang="cs-CZ" b="1" dirty="0"/>
              <a:t>             </a:t>
            </a:r>
            <a:r>
              <a:rPr lang="es-ES" b="1" dirty="0"/>
              <a:t>a </a:t>
            </a:r>
            <a:r>
              <a:rPr lang="es-ES" b="1" dirty="0" err="1"/>
              <a:t>protivenství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otravné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urážlivé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se </a:t>
            </a:r>
            <a:r>
              <a:rPr lang="es-ES" b="1" dirty="0" err="1"/>
              <a:t>silou</a:t>
            </a:r>
            <a:r>
              <a:rPr lang="es-ES" b="1" dirty="0"/>
              <a:t>,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stě</a:t>
            </a:r>
            <a:r>
              <a:rPr lang="cs-CZ" b="1" dirty="0"/>
              <a:t>-</a:t>
            </a:r>
            <a:r>
              <a:rPr lang="es-ES" b="1" dirty="0" err="1"/>
              <a:t>žování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vzpoury</a:t>
            </a:r>
            <a:r>
              <a:rPr lang="es-ES" b="1" dirty="0"/>
              <a:t>. 
</a:t>
            </a:r>
            <a:r>
              <a:rPr lang="es-ES" b="1" dirty="0" err="1"/>
              <a:t>Klid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ticho</a:t>
            </a:r>
            <a:r>
              <a:rPr lang="es-ES" b="1" dirty="0"/>
              <a:t> </a:t>
            </a:r>
            <a:r>
              <a:rPr lang="es-ES" b="1" dirty="0" err="1"/>
              <a:t>čekat</a:t>
            </a:r>
            <a:r>
              <a:rPr lang="es-ES" b="1" dirty="0"/>
              <a:t>.
</a:t>
            </a:r>
          </a:p>
        </p:txBody>
      </p:sp>
      <p:pic>
        <p:nvPicPr>
          <p:cNvPr id="10" name="Imagen 9" descr="Imagen que contiene persona, interior, hombre, tabla&#10;&#10;Descripción generada automáticamente">
            <a:extLst>
              <a:ext uri="{FF2B5EF4-FFF2-40B4-BE49-F238E27FC236}">
                <a16:creationId xmlns:a16="http://schemas.microsoft.com/office/drawing/2014/main" id="{1A8AC689-5D34-8F65-AFA4-7FC15C71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508" r="24178" b="-508"/>
          <a:stretch/>
        </p:blipFill>
        <p:spPr>
          <a:xfrm>
            <a:off x="3414019" y="243761"/>
            <a:ext cx="2050473" cy="3185239"/>
          </a:xfrm>
          <a:prstGeom prst="roundRect">
            <a:avLst>
              <a:gd name="adj" fmla="val 11111"/>
            </a:avLst>
          </a:prstGeom>
          <a:ln w="88900" cap="rnd">
            <a:solidFill>
              <a:srgbClr val="EE9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accent2">
                <a:lumMod val="60000"/>
                <a:lumOff val="40000"/>
              </a:schemeClr>
            </a:extrusionClr>
          </a:sp3d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35D243F-3DE2-86A1-960E-F4C5C71D76A4}"/>
              </a:ext>
            </a:extLst>
          </p:cNvPr>
          <p:cNvGrpSpPr/>
          <p:nvPr/>
        </p:nvGrpSpPr>
        <p:grpSpPr>
          <a:xfrm>
            <a:off x="6979255" y="3703782"/>
            <a:ext cx="4935654" cy="2932854"/>
            <a:chOff x="6979255" y="3703782"/>
            <a:chExt cx="4935654" cy="2932854"/>
          </a:xfrm>
        </p:grpSpPr>
        <p:pic>
          <p:nvPicPr>
            <p:cNvPr id="5" name="Imagen 4" descr="Imagen que contiene pasto, exterior, roca, hombre&#10;&#10;Descripción generada automáticamente">
              <a:extLst>
                <a:ext uri="{FF2B5EF4-FFF2-40B4-BE49-F238E27FC236}">
                  <a16:creationId xmlns:a16="http://schemas.microsoft.com/office/drawing/2014/main" id="{5DBBD9DF-900A-03F4-E75F-AB20EC6C8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" r="316"/>
            <a:stretch/>
          </p:blipFill>
          <p:spPr>
            <a:xfrm>
              <a:off x="6979255" y="3703782"/>
              <a:ext cx="4935654" cy="2932854"/>
            </a:xfrm>
            <a:prstGeom prst="roundRect">
              <a:avLst>
                <a:gd name="adj" fmla="val 11111"/>
              </a:avLst>
            </a:prstGeom>
            <a:ln w="88900" cap="rnd">
              <a:solidFill>
                <a:srgbClr val="EE9F0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chemeClr val="accent2">
                  <a:lumMod val="60000"/>
                  <a:lumOff val="40000"/>
                </a:schemeClr>
              </a:extrusionClr>
            </a:sp3d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83CE3A7-4ADC-43C6-4F34-4DD5F018E4F5}"/>
                </a:ext>
              </a:extLst>
            </p:cNvPr>
            <p:cNvSpPr txBox="1"/>
            <p:nvPr/>
          </p:nvSpPr>
          <p:spPr>
            <a:xfrm>
              <a:off x="9537577" y="3830426"/>
              <a:ext cx="1025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2">
                      <a:lumMod val="50000"/>
                    </a:schemeClr>
                  </a:solidFill>
                </a:rPr>
                <a:t>J</a:t>
              </a:r>
              <a:r>
                <a:rPr lang="cs-CZ" b="1" dirty="0">
                  <a:solidFill>
                    <a:schemeClr val="accent2">
                      <a:lumMod val="50000"/>
                    </a:schemeClr>
                  </a:solidFill>
                </a:rPr>
                <a:t>ó</a:t>
              </a:r>
              <a:r>
                <a:rPr lang="es-ES" b="1" dirty="0">
                  <a:solidFill>
                    <a:schemeClr val="accent2">
                      <a:lumMod val="50000"/>
                    </a:schemeClr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8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607044-47A3-8194-F78C-A9FC83831FA6}"/>
              </a:ext>
            </a:extLst>
          </p:cNvPr>
          <p:cNvSpPr txBox="1"/>
          <p:nvPr/>
        </p:nvSpPr>
        <p:spPr>
          <a:xfrm>
            <a:off x="193169" y="5081793"/>
            <a:ext cx="11805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Musí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, </a:t>
            </a:r>
            <a:r>
              <a:rPr lang="es-ES" b="1" dirty="0" err="1"/>
              <a:t>energii</a:t>
            </a:r>
            <a:r>
              <a:rPr lang="es-ES" b="1" dirty="0"/>
              <a:t> a </a:t>
            </a:r>
            <a:r>
              <a:rPr lang="es-ES" b="1" dirty="0" err="1"/>
              <a:t>vytrvalost</a:t>
            </a:r>
            <a:r>
              <a:rPr lang="es-ES" b="1" dirty="0"/>
              <a:t>.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zdánlivá</a:t>
            </a:r>
            <a:r>
              <a:rPr lang="es-ES" b="1" dirty="0"/>
              <a:t> </a:t>
            </a:r>
            <a:r>
              <a:rPr lang="es-ES" b="1" dirty="0" err="1"/>
              <a:t>nemožnost</a:t>
            </a:r>
            <a:r>
              <a:rPr lang="es-ES" b="1" dirty="0"/>
              <a:t> </a:t>
            </a:r>
            <a:r>
              <a:rPr lang="es-ES" b="1" dirty="0" err="1"/>
              <a:t>brání</a:t>
            </a:r>
            <a:r>
              <a:rPr lang="es-ES" b="1" dirty="0"/>
              <a:t> v </a:t>
            </a:r>
            <a:r>
              <a:rPr lang="es-ES" b="1" dirty="0" err="1"/>
              <a:t>cestě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milostí</a:t>
            </a:r>
            <a:r>
              <a:rPr lang="es-ES" b="1" dirty="0"/>
              <a:t> musí </a:t>
            </a:r>
            <a:r>
              <a:rPr lang="es-ES" b="1" dirty="0" err="1"/>
              <a:t>pokročit</a:t>
            </a:r>
            <a:r>
              <a:rPr lang="es-ES" b="1" dirty="0"/>
              <a:t>.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litovali</a:t>
            </a:r>
            <a:r>
              <a:rPr lang="es-ES" b="1" dirty="0"/>
              <a:t> </a:t>
            </a:r>
            <a:r>
              <a:rPr lang="es-ES" b="1" dirty="0" err="1"/>
              <a:t>těžkostí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povoláni</a:t>
            </a:r>
            <a:r>
              <a:rPr lang="es-ES" b="1" dirty="0"/>
              <a:t> je </a:t>
            </a:r>
            <a:r>
              <a:rPr lang="es-ES" b="1" dirty="0" err="1"/>
              <a:t>překonat</a:t>
            </a:r>
            <a:r>
              <a:rPr lang="es-ES" b="1" dirty="0"/>
              <a:t>.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si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ničemu</a:t>
            </a:r>
            <a:r>
              <a:rPr lang="es-ES" b="1" dirty="0"/>
              <a:t> </a:t>
            </a:r>
            <a:r>
              <a:rPr lang="es-ES" b="1" dirty="0" err="1"/>
              <a:t>zoufat</a:t>
            </a:r>
            <a:r>
              <a:rPr lang="es-ES" b="1" dirty="0"/>
              <a:t>, ale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příležitosti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dobré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. </a:t>
            </a:r>
            <a:r>
              <a:rPr lang="es-ES" b="1" dirty="0" err="1"/>
              <a:t>Zlatým</a:t>
            </a:r>
            <a:r>
              <a:rPr lang="es-ES" b="1" dirty="0"/>
              <a:t> </a:t>
            </a:r>
            <a:r>
              <a:rPr lang="es-ES" b="1" dirty="0" err="1"/>
              <a:t>řetězem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jedinečné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je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připoutal</a:t>
            </a:r>
            <a:r>
              <a:rPr lang="es-ES" b="1" dirty="0"/>
              <a:t> k </a:t>
            </a:r>
            <a:r>
              <a:rPr lang="es-ES" b="1" dirty="0" err="1"/>
              <a:t>Božímu</a:t>
            </a:r>
            <a:r>
              <a:rPr lang="es-ES" b="1" dirty="0"/>
              <a:t> </a:t>
            </a:r>
            <a:r>
              <a:rPr lang="es-ES" b="1" dirty="0" err="1"/>
              <a:t>trůnu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záměrem</a:t>
            </a:r>
            <a:r>
              <a:rPr lang="es-ES" b="1" dirty="0"/>
              <a:t> je,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nejvyšší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vesmíru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vyzařuje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Zdroje</a:t>
            </a:r>
            <a:r>
              <a:rPr lang="es-ES" b="1" dirty="0"/>
              <a:t> </a:t>
            </a:r>
            <a:r>
              <a:rPr lang="es-ES" b="1" dirty="0" err="1"/>
              <a:t>veškeré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,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.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vzdorovat</a:t>
            </a:r>
            <a:r>
              <a:rPr lang="es-ES" b="1" dirty="0"/>
              <a:t> </a:t>
            </a:r>
            <a:r>
              <a:rPr lang="es-ES" b="1" dirty="0" err="1"/>
              <a:t>zlu</a:t>
            </a:r>
            <a:r>
              <a:rPr lang="es-ES" b="1" dirty="0"/>
              <a:t>,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ovládnout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smrt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peklo</a:t>
            </a:r>
            <a:r>
              <a:rPr lang="es-ES" b="1" dirty="0"/>
              <a:t>,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umožní</a:t>
            </a:r>
            <a:r>
              <a:rPr lang="es-ES" b="1" dirty="0"/>
              <a:t> </a:t>
            </a:r>
            <a:r>
              <a:rPr lang="es-ES" b="1" dirty="0" err="1"/>
              <a:t>zvítězit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zvítězil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EGW: Gospel </a:t>
            </a:r>
            <a:r>
              <a:rPr lang="cs-CZ" b="1" dirty="0" err="1"/>
              <a:t>Workers</a:t>
            </a:r>
            <a:r>
              <a:rPr lang="cs-CZ" b="1" dirty="0"/>
              <a:t> strana 39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4F48C5-287A-D1D6-52D5-BD623E701813}"/>
              </a:ext>
            </a:extLst>
          </p:cNvPr>
          <p:cNvSpPr txBox="1"/>
          <p:nvPr/>
        </p:nvSpPr>
        <p:spPr>
          <a:xfrm>
            <a:off x="3162268" y="2423452"/>
            <a:ext cx="51775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vykonat</a:t>
            </a:r>
            <a:r>
              <a:rPr lang="es-ES" b="1" dirty="0"/>
              <a:t> </a:t>
            </a:r>
            <a:r>
              <a:rPr lang="es-ES" b="1" dirty="0" err="1"/>
              <a:t>veliké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;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vypracovány</a:t>
            </a:r>
            <a:r>
              <a:rPr lang="es-ES" b="1" dirty="0"/>
              <a:t> </a:t>
            </a:r>
            <a:r>
              <a:rPr lang="es-ES" b="1" dirty="0" err="1"/>
              <a:t>širší</a:t>
            </a:r>
            <a:r>
              <a:rPr lang="es-ES" b="1" dirty="0"/>
              <a:t> </a:t>
            </a:r>
            <a:r>
              <a:rPr lang="es-ES" b="1" dirty="0" err="1"/>
              <a:t>plány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 musí </a:t>
            </a:r>
            <a:r>
              <a:rPr lang="es-ES" b="1" dirty="0" err="1"/>
              <a:t>povstat</a:t>
            </a:r>
            <a:r>
              <a:rPr lang="es-ES" b="1" dirty="0"/>
              <a:t> a </a:t>
            </a:r>
            <a:r>
              <a:rPr lang="es-ES" b="1" dirty="0" err="1"/>
              <a:t>probudit</a:t>
            </a:r>
            <a:r>
              <a:rPr lang="es-ES" b="1" dirty="0"/>
              <a:t> </a:t>
            </a:r>
            <a:r>
              <a:rPr lang="es-ES" b="1" dirty="0" err="1"/>
              <a:t>národy</a:t>
            </a:r>
            <a:r>
              <a:rPr lang="es-ES" b="1" dirty="0"/>
              <a:t>. </a:t>
            </a:r>
            <a:r>
              <a:rPr lang="es-ES" b="1" dirty="0" err="1"/>
              <a:t>Lidé</a:t>
            </a:r>
            <a:r>
              <a:rPr lang="es-ES" b="1" dirty="0"/>
              <a:t>, </a:t>
            </a:r>
            <a:r>
              <a:rPr lang="es-ES" b="1" dirty="0" err="1"/>
              <a:t>jejichž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je </a:t>
            </a:r>
            <a:r>
              <a:rPr lang="es-ES" b="1" dirty="0" err="1"/>
              <a:t>slabá</a:t>
            </a:r>
            <a:r>
              <a:rPr lang="es-ES" b="1" dirty="0"/>
              <a:t> a </a:t>
            </a:r>
            <a:r>
              <a:rPr lang="es-ES" b="1" dirty="0" err="1"/>
              <a:t>kolísavá</a:t>
            </a:r>
            <a:r>
              <a:rPr lang="es-ES" b="1" dirty="0"/>
              <a:t>, </a:t>
            </a:r>
            <a:r>
              <a:rPr lang="es-ES" b="1" dirty="0" err="1"/>
              <a:t>nejsou</a:t>
            </a:r>
            <a:r>
              <a:rPr lang="es-ES" b="1" dirty="0"/>
              <a:t> 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pokračovat</a:t>
            </a:r>
            <a:r>
              <a:rPr lang="es-ES" b="1" dirty="0"/>
              <a:t> v </a:t>
            </a:r>
            <a:r>
              <a:rPr lang="es-ES" b="1" dirty="0" err="1"/>
              <a:t>díle</a:t>
            </a:r>
            <a:r>
              <a:rPr lang="es-ES" b="1" dirty="0"/>
              <a:t> v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krizi</a:t>
            </a:r>
            <a:r>
              <a:rPr lang="es-ES" b="1" dirty="0"/>
              <a:t>. </a:t>
            </a:r>
            <a:r>
              <a:rPr lang="es-ES" b="1" dirty="0" err="1"/>
              <a:t>Potřebujeme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 </a:t>
            </a:r>
            <a:r>
              <a:rPr lang="es-ES" b="1" dirty="0" err="1"/>
              <a:t>hrdinů</a:t>
            </a:r>
            <a:r>
              <a:rPr lang="es-ES" b="1" dirty="0"/>
              <a:t> a </a:t>
            </a:r>
            <a:r>
              <a:rPr lang="es-ES" b="1" dirty="0" err="1"/>
              <a:t>víru</a:t>
            </a:r>
            <a:r>
              <a:rPr lang="es-ES" b="1" dirty="0"/>
              <a:t> </a:t>
            </a:r>
            <a:r>
              <a:rPr lang="es-ES" b="1" dirty="0" err="1"/>
              <a:t>mučedníků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/>
              <a:t> </a:t>
            </a:r>
            <a:r>
              <a:rPr lang="cs-CZ" b="1" dirty="0"/>
              <a:t>EGW: Svědectví pro církev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187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D264C9-8884-0ED7-F920-00658EA2DDFB}"/>
              </a:ext>
            </a:extLst>
          </p:cNvPr>
          <p:cNvSpPr txBox="1"/>
          <p:nvPr/>
        </p:nvSpPr>
        <p:spPr>
          <a:xfrm>
            <a:off x="3128134" y="105543"/>
            <a:ext cx="49690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 </a:t>
            </a:r>
            <a:r>
              <a:rPr lang="es-ES" b="1" dirty="0" err="1"/>
              <a:t>lpíme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síle</a:t>
            </a:r>
            <a:r>
              <a:rPr lang="es-ES" b="1" dirty="0"/>
              <a:t>, </a:t>
            </a:r>
            <a:r>
              <a:rPr lang="es-ES" b="1" dirty="0" err="1"/>
              <a:t>on</a:t>
            </a:r>
            <a:r>
              <a:rPr lang="es-ES" b="1" dirty="0"/>
              <a:t> se </a:t>
            </a:r>
            <a:r>
              <a:rPr lang="es-ES" b="1" dirty="0" err="1"/>
              <a:t>změní</a:t>
            </a:r>
            <a:r>
              <a:rPr lang="es-ES" b="1" dirty="0"/>
              <a:t>, </a:t>
            </a:r>
            <a:r>
              <a:rPr lang="es-ES" b="1" dirty="0" err="1"/>
              <a:t>zázračně</a:t>
            </a:r>
            <a:r>
              <a:rPr lang="es-ES" b="1" dirty="0"/>
              <a:t> </a:t>
            </a:r>
            <a:r>
              <a:rPr lang="es-ES" b="1" dirty="0" err="1"/>
              <a:t>změní</a:t>
            </a:r>
            <a:r>
              <a:rPr lang="es-ES" b="1" dirty="0"/>
              <a:t> i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nejskličující</a:t>
            </a:r>
            <a:r>
              <a:rPr lang="es-ES" b="1" dirty="0"/>
              <a:t> a </a:t>
            </a:r>
            <a:r>
              <a:rPr lang="es-ES" b="1" dirty="0" err="1"/>
              <a:t>nejbeznadějnější</a:t>
            </a:r>
            <a:r>
              <a:rPr lang="es-ES" b="1" dirty="0"/>
              <a:t> </a:t>
            </a:r>
            <a:r>
              <a:rPr lang="es-ES" b="1" dirty="0" err="1"/>
              <a:t>vyhlídky</a:t>
            </a:r>
            <a:r>
              <a:rPr lang="es-ES" b="1" dirty="0"/>
              <a:t>. </a:t>
            </a:r>
            <a:r>
              <a:rPr lang="es-ES" b="1" dirty="0" err="1"/>
              <a:t>Udělá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pro </a:t>
            </a:r>
            <a:r>
              <a:rPr lang="es-ES" b="1" dirty="0" err="1"/>
              <a:t>slávu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jména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nabádá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věřící</a:t>
            </a:r>
            <a:r>
              <a:rPr lang="es-ES" b="1" dirty="0"/>
              <a:t>,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v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vštípili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 </a:t>
            </a:r>
            <a:r>
              <a:rPr lang="es-ES" b="1" dirty="0" err="1"/>
              <a:t>nevěřícím</a:t>
            </a:r>
            <a:r>
              <a:rPr lang="es-ES" b="1" dirty="0"/>
              <a:t> a </a:t>
            </a:r>
            <a:r>
              <a:rPr lang="es-ES" b="1" dirty="0" err="1"/>
              <a:t>beznadějným</a:t>
            </a:r>
            <a:r>
              <a:rPr lang="es-ES" b="1" dirty="0"/>
              <a:t>. </a:t>
            </a:r>
            <a:r>
              <a:rPr lang="es-ES" b="1" dirty="0" err="1"/>
              <a:t>Kéž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pomáhá</a:t>
            </a:r>
            <a:r>
              <a:rPr lang="es-ES" b="1" dirty="0"/>
              <a:t> </a:t>
            </a:r>
            <a:r>
              <a:rPr lang="es-ES" b="1" dirty="0" err="1"/>
              <a:t>pomáhat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a </a:t>
            </a:r>
            <a:r>
              <a:rPr lang="es-ES" b="1" dirty="0" err="1"/>
              <a:t>zkoušet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živou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EGW: Svědectví pro církev svazek</a:t>
            </a:r>
            <a:r>
              <a:rPr lang="es-ES" b="1" dirty="0"/>
              <a:t> 8</a:t>
            </a:r>
            <a:r>
              <a:rPr lang="cs-CZ" b="1" dirty="0"/>
              <a:t> strana </a:t>
            </a:r>
            <a:r>
              <a:rPr lang="es-ES" b="1" dirty="0"/>
              <a:t>12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6C0B0D-71AD-4C8E-E7A9-F32F307F6319}"/>
              </a:ext>
            </a:extLst>
          </p:cNvPr>
          <p:cNvSpPr txBox="1"/>
          <p:nvPr/>
        </p:nvSpPr>
        <p:spPr>
          <a:xfrm>
            <a:off x="3116666" y="4229410"/>
            <a:ext cx="5223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Naděje a odvaha je nejpodstatnější složkou dokonalé služby Bohu. Jsou plody víry. Malomyslnost je hříšná a bezdůvodná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P</a:t>
            </a:r>
            <a:r>
              <a:rPr lang="cs-CZ" b="1" dirty="0" err="1"/>
              <a:t>roroci</a:t>
            </a:r>
            <a:r>
              <a:rPr lang="cs-CZ" b="1" dirty="0"/>
              <a:t> a králové strana 107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90BD74-D26C-6FBB-7D28-9EB7354E5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10" y="119052"/>
            <a:ext cx="2946666" cy="2954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5FA80F-829E-F1A0-98AB-1CFB31B77636}"/>
              </a:ext>
            </a:extLst>
          </p:cNvPr>
          <p:cNvSpPr txBox="1"/>
          <p:nvPr/>
        </p:nvSpPr>
        <p:spPr>
          <a:xfrm>
            <a:off x="96110" y="76169"/>
            <a:ext cx="2381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BA06B8-E6A0-D2D9-A1A4-A0630008D596}"/>
              </a:ext>
            </a:extLst>
          </p:cNvPr>
          <p:cNvSpPr txBox="1"/>
          <p:nvPr/>
        </p:nvSpPr>
        <p:spPr>
          <a:xfrm>
            <a:off x="714282" y="702669"/>
            <a:ext cx="2266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úkony</a:t>
            </a:r>
            <a:r>
              <a:rPr lang="es-ES" b="1" dirty="0"/>
              <a:t>
s </a:t>
            </a:r>
            <a:r>
              <a:rPr lang="es-ES" b="1" dirty="0" err="1"/>
              <a:t>odvahou</a:t>
            </a:r>
            <a:r>
              <a:rPr lang="es-ES" b="1" dirty="0"/>
              <a:t> a </a:t>
            </a:r>
            <a:r>
              <a:rPr lang="es-ES" b="1" dirty="0" err="1"/>
              <a:t>odhodláním</a:t>
            </a:r>
            <a:r>
              <a:rPr lang="es-ES" b="1" dirty="0"/>
              <a:t> </a:t>
            </a:r>
            <a:r>
              <a:rPr lang="cs-CZ" b="1" dirty="0"/>
              <a:t>                        </a:t>
            </a:r>
            <a:r>
              <a:rPr lang="es-ES" b="1" dirty="0"/>
              <a:t>v </a:t>
            </a:r>
            <a:r>
              <a:rPr lang="es-ES" b="1" dirty="0" err="1"/>
              <a:t>riskantních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obtížných</a:t>
            </a:r>
            <a:r>
              <a:rPr lang="es-ES" b="1" dirty="0"/>
              <a:t> </a:t>
            </a:r>
            <a:r>
              <a:rPr lang="es-ES" b="1" dirty="0" err="1"/>
              <a:t>situacích</a:t>
            </a:r>
            <a:r>
              <a:rPr lang="es-ES" b="1" dirty="0"/>
              <a:t>.
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naznačuje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naznačuje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.
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4C1F10B-333D-558C-9AB1-7A355DA627AC}"/>
              </a:ext>
            </a:extLst>
          </p:cNvPr>
          <p:cNvGrpSpPr/>
          <p:nvPr/>
        </p:nvGrpSpPr>
        <p:grpSpPr>
          <a:xfrm>
            <a:off x="8305720" y="180825"/>
            <a:ext cx="3693111" cy="4739492"/>
            <a:chOff x="8305720" y="180825"/>
            <a:chExt cx="3693111" cy="4739492"/>
          </a:xfrm>
        </p:grpSpPr>
        <p:pic>
          <p:nvPicPr>
            <p:cNvPr id="8" name="Imagen 7" descr="Un dibujo de un grupo de personas en una playa&#10;&#10;Descripción generada automáticamente con confianza media">
              <a:extLst>
                <a:ext uri="{FF2B5EF4-FFF2-40B4-BE49-F238E27FC236}">
                  <a16:creationId xmlns:a16="http://schemas.microsoft.com/office/drawing/2014/main" id="{EB458246-2D4D-0E36-AFFA-6F34CD0A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720" y="180825"/>
              <a:ext cx="3693111" cy="4739492"/>
            </a:xfrm>
            <a:prstGeom prst="roundRect">
              <a:avLst>
                <a:gd name="adj" fmla="val 10164"/>
              </a:avLst>
            </a:prstGeom>
            <a:ln>
              <a:noFill/>
            </a:ln>
            <a:effectLst>
              <a:outerShdw blurRad="76200" dist="38100" dir="3600000" algn="tl" rotWithShape="0">
                <a:srgbClr val="A55AA5"/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AD6231D-D213-B7E6-F762-832A29F37F1E}"/>
                </a:ext>
              </a:extLst>
            </p:cNvPr>
            <p:cNvSpPr txBox="1"/>
            <p:nvPr/>
          </p:nvSpPr>
          <p:spPr>
            <a:xfrm>
              <a:off x="10686472" y="276237"/>
              <a:ext cx="1025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E4CEE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Gedeón</a:t>
              </a:r>
            </a:p>
          </p:txBody>
        </p:sp>
      </p:grpSp>
      <p:pic>
        <p:nvPicPr>
          <p:cNvPr id="15" name="Imagen 14" descr="Un grupo de personas en medio de cuarto&#10;&#10;Descripción generada automáticamente con confianza baja">
            <a:extLst>
              <a:ext uri="{FF2B5EF4-FFF2-40B4-BE49-F238E27FC236}">
                <a16:creationId xmlns:a16="http://schemas.microsoft.com/office/drawing/2014/main" id="{E9EB3AFB-5F64-DC11-B641-1E1C76485C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 b="5776"/>
          <a:stretch/>
        </p:blipFill>
        <p:spPr>
          <a:xfrm>
            <a:off x="193169" y="3158968"/>
            <a:ext cx="2912028" cy="1931700"/>
          </a:xfrm>
          <a:prstGeom prst="roundRect">
            <a:avLst>
              <a:gd name="adj" fmla="val 13320"/>
            </a:avLst>
          </a:prstGeom>
          <a:ln>
            <a:noFill/>
          </a:ln>
          <a:effectLst>
            <a:outerShdw blurRad="76200" dist="38100" dir="3600000" algn="tl" rotWithShape="0">
              <a:srgbClr val="A55AA5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54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, Flecha&#10;&#10;Descripción generada automáticamente">
            <a:extLst>
              <a:ext uri="{FF2B5EF4-FFF2-40B4-BE49-F238E27FC236}">
                <a16:creationId xmlns:a16="http://schemas.microsoft.com/office/drawing/2014/main" id="{D032BF22-8D45-4C8C-BD7F-87BE3CE8D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439" y="122614"/>
            <a:ext cx="2051455" cy="1951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FDEBA6E-8CCE-149D-1417-D9884A5E94EA}"/>
              </a:ext>
            </a:extLst>
          </p:cNvPr>
          <p:cNvSpPr txBox="1"/>
          <p:nvPr/>
        </p:nvSpPr>
        <p:spPr>
          <a:xfrm>
            <a:off x="5483842" y="2151334"/>
            <a:ext cx="6572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Ti,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plně</a:t>
            </a:r>
            <a:r>
              <a:rPr lang="es-ES" b="1" dirty="0"/>
              <a:t> </a:t>
            </a:r>
            <a:r>
              <a:rPr lang="es-ES" b="1" dirty="0" err="1"/>
              <a:t>odevzdávají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musí do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vkládat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, </a:t>
            </a:r>
            <a:r>
              <a:rPr lang="es-ES" b="1" dirty="0" err="1"/>
              <a:t>modlitbu</a:t>
            </a:r>
            <a:r>
              <a:rPr lang="es-ES" b="1" dirty="0"/>
              <a:t> a </a:t>
            </a:r>
            <a:r>
              <a:rPr lang="es-ES" b="1" dirty="0" err="1"/>
              <a:t>zasvěcený</a:t>
            </a:r>
            <a:r>
              <a:rPr lang="es-ES" b="1" dirty="0"/>
              <a:t> a </a:t>
            </a:r>
            <a:r>
              <a:rPr lang="es-ES" b="1" dirty="0" err="1"/>
              <a:t>vroucí</a:t>
            </a:r>
            <a:r>
              <a:rPr lang="es-ES" b="1" dirty="0"/>
              <a:t> </a:t>
            </a:r>
            <a:r>
              <a:rPr lang="es-ES" b="1" dirty="0" err="1"/>
              <a:t>takt</a:t>
            </a:r>
            <a:r>
              <a:rPr lang="es-ES" b="1" dirty="0"/>
              <a:t>.</a:t>
            </a:r>
            <a:r>
              <a:rPr lang="cs-CZ" b="1" dirty="0"/>
              <a:t>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29</a:t>
            </a:r>
            <a:r>
              <a:rPr lang="cs-CZ" b="1" dirty="0"/>
              <a:t>. května</a:t>
            </a:r>
            <a:r>
              <a:rPr lang="es-ES" b="1" dirty="0"/>
              <a:t> 1893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DFEF381-60FA-907A-9F02-8CF6EC3895CB}"/>
              </a:ext>
            </a:extLst>
          </p:cNvPr>
          <p:cNvSpPr txBox="1"/>
          <p:nvPr/>
        </p:nvSpPr>
        <p:spPr>
          <a:xfrm>
            <a:off x="5483843" y="122614"/>
            <a:ext cx="45571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Člověk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cs-CZ" b="1" dirty="0"/>
              <a:t>je</a:t>
            </a:r>
            <a:r>
              <a:rPr lang="es-ES" b="1" dirty="0"/>
              <a:t> </a:t>
            </a:r>
            <a:r>
              <a:rPr lang="es-ES" b="1" dirty="0" err="1"/>
              <a:t>takt</a:t>
            </a:r>
            <a:r>
              <a:rPr lang="cs-CZ" b="1" dirty="0"/>
              <a:t>ní</a:t>
            </a:r>
            <a:r>
              <a:rPr lang="es-ES" b="1" dirty="0"/>
              <a:t>, </a:t>
            </a:r>
            <a:r>
              <a:rPr lang="es-ES" b="1" dirty="0" err="1"/>
              <a:t>pracovitost</a:t>
            </a:r>
            <a:r>
              <a:rPr lang="cs-CZ" b="1" dirty="0"/>
              <a:t>ý </a:t>
            </a:r>
            <a:r>
              <a:rPr lang="es-ES" b="1" dirty="0"/>
              <a:t>a</a:t>
            </a:r>
            <a:r>
              <a:rPr lang="cs-CZ" b="1" dirty="0"/>
              <a:t> je plný</a:t>
            </a:r>
            <a:r>
              <a:rPr lang="es-ES" b="1" dirty="0"/>
              <a:t> </a:t>
            </a:r>
            <a:r>
              <a:rPr lang="es-ES" b="1" dirty="0" err="1"/>
              <a:t>nadšení</a:t>
            </a:r>
            <a:r>
              <a:rPr lang="es-ES" b="1" dirty="0"/>
              <a:t>, </a:t>
            </a:r>
            <a:r>
              <a:rPr lang="es-ES" b="1" dirty="0" err="1"/>
              <a:t>uspěje</a:t>
            </a:r>
            <a:r>
              <a:rPr lang="es-ES" b="1" dirty="0"/>
              <a:t> v </a:t>
            </a:r>
            <a:r>
              <a:rPr lang="es-ES" b="1" dirty="0" err="1"/>
              <a:t>časných</a:t>
            </a:r>
            <a:r>
              <a:rPr lang="es-ES" b="1" dirty="0"/>
              <a:t> </a:t>
            </a:r>
            <a:r>
              <a:rPr lang="es-ES" b="1" dirty="0" err="1"/>
              <a:t>záležitostech</a:t>
            </a:r>
            <a:r>
              <a:rPr lang="es-ES" b="1" dirty="0"/>
              <a:t> a </a:t>
            </a:r>
            <a:r>
              <a:rPr lang="es-ES" b="1" dirty="0" err="1"/>
              <a:t>sa</a:t>
            </a:r>
            <a:r>
              <a:rPr lang="cs-CZ" b="1" dirty="0"/>
              <a:t>-</a:t>
            </a:r>
            <a:r>
              <a:rPr lang="es-ES" b="1" dirty="0" err="1"/>
              <a:t>motné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 </a:t>
            </a:r>
            <a:r>
              <a:rPr lang="es-ES" b="1" dirty="0" err="1"/>
              <a:t>zasvěcené</a:t>
            </a:r>
            <a:r>
              <a:rPr lang="es-ES" b="1" dirty="0"/>
              <a:t> </a:t>
            </a:r>
            <a:r>
              <a:rPr lang="es-ES" b="1" dirty="0" err="1"/>
              <a:t>dílu</a:t>
            </a:r>
            <a:r>
              <a:rPr lang="es-ES" b="1" dirty="0"/>
              <a:t> </a:t>
            </a:r>
            <a:r>
              <a:rPr lang="es-ES" b="1" dirty="0" err="1"/>
              <a:t>Božímu</a:t>
            </a:r>
            <a:r>
              <a:rPr lang="es-ES" b="1" dirty="0"/>
              <a:t> se u</a:t>
            </a:r>
            <a:r>
              <a:rPr lang="cs-CZ" b="1" dirty="0"/>
              <a:t>-</a:t>
            </a:r>
            <a:r>
              <a:rPr lang="es-ES" b="1" dirty="0" err="1"/>
              <a:t>káží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dvojnásobně</a:t>
            </a:r>
            <a:r>
              <a:rPr lang="es-ES" b="1" dirty="0"/>
              <a:t> </a:t>
            </a:r>
            <a:r>
              <a:rPr lang="es-ES" b="1" dirty="0" err="1"/>
              <a:t>účinné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božská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spojena</a:t>
            </a:r>
            <a:r>
              <a:rPr lang="es-ES" b="1" dirty="0"/>
              <a:t> s </a:t>
            </a:r>
            <a:r>
              <a:rPr lang="es-ES" b="1" dirty="0" err="1"/>
              <a:t>lidským</a:t>
            </a:r>
            <a:r>
              <a:rPr lang="es-ES" b="1" dirty="0"/>
              <a:t> </a:t>
            </a:r>
            <a:r>
              <a:rPr lang="es-ES" b="1" dirty="0" err="1"/>
              <a:t>úsilím</a:t>
            </a:r>
            <a:r>
              <a:rPr lang="es-ES" b="1" dirty="0"/>
              <a:t>.</a:t>
            </a:r>
            <a:r>
              <a:rPr lang="cs-CZ" b="1" dirty="0"/>
              <a:t>                                 EGW: Svědectví pro církev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276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F1BA94-B364-39E2-AE78-FF518F5BCF87}"/>
              </a:ext>
            </a:extLst>
          </p:cNvPr>
          <p:cNvSpPr txBox="1"/>
          <p:nvPr/>
        </p:nvSpPr>
        <p:spPr>
          <a:xfrm>
            <a:off x="136107" y="3019984"/>
            <a:ext cx="119801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práci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získávání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 je </a:t>
            </a:r>
            <a:r>
              <a:rPr lang="es-ES" b="1" dirty="0" err="1"/>
              <a:t>zapotřebí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taktu</a:t>
            </a:r>
            <a:r>
              <a:rPr lang="es-ES" b="1" dirty="0"/>
              <a:t> a </a:t>
            </a:r>
            <a:r>
              <a:rPr lang="es-ES" b="1" dirty="0" err="1"/>
              <a:t>moudrosti</a:t>
            </a:r>
            <a:r>
              <a:rPr lang="es-ES" b="1" dirty="0"/>
              <a:t>. </a:t>
            </a:r>
            <a:r>
              <a:rPr lang="es-ES" b="1" dirty="0" err="1"/>
              <a:t>Spasitel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nepotlačoval</a:t>
            </a:r>
            <a:r>
              <a:rPr lang="es-ES" b="1" dirty="0"/>
              <a:t>, ale </a:t>
            </a:r>
            <a:r>
              <a:rPr lang="es-ES" b="1" dirty="0" err="1"/>
              <a:t>vždy</a:t>
            </a:r>
            <a:r>
              <a:rPr lang="es-ES" b="1" dirty="0"/>
              <a:t> ji </a:t>
            </a:r>
            <a:r>
              <a:rPr lang="es-ES" b="1" dirty="0" err="1"/>
              <a:t>hlásal</a:t>
            </a:r>
            <a:r>
              <a:rPr lang="es-ES" b="1" dirty="0"/>
              <a:t> s </a:t>
            </a:r>
            <a:r>
              <a:rPr lang="es-ES" b="1" dirty="0" err="1"/>
              <a:t>lás</a:t>
            </a:r>
            <a:r>
              <a:rPr lang="cs-CZ" b="1" dirty="0"/>
              <a:t>-</a:t>
            </a:r>
            <a:r>
              <a:rPr lang="es-ES" b="1" dirty="0" err="1"/>
              <a:t>kou</a:t>
            </a:r>
            <a:r>
              <a:rPr lang="es-ES" b="1" dirty="0"/>
              <a:t>.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jednání</a:t>
            </a:r>
            <a:r>
              <a:rPr lang="es-ES" b="1" dirty="0"/>
              <a:t> s </a:t>
            </a:r>
            <a:r>
              <a:rPr lang="es-ES" b="1" dirty="0" err="1"/>
              <a:t>druhými</a:t>
            </a:r>
            <a:r>
              <a:rPr lang="es-ES" b="1" dirty="0"/>
              <a:t> </a:t>
            </a:r>
            <a:r>
              <a:rPr lang="es-ES" b="1" dirty="0" err="1"/>
              <a:t>projevoval</a:t>
            </a:r>
            <a:r>
              <a:rPr lang="es-ES" b="1" dirty="0"/>
              <a:t> </a:t>
            </a:r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takt</a:t>
            </a:r>
            <a:r>
              <a:rPr lang="es-ES" b="1" dirty="0"/>
              <a:t> a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laskavý</a:t>
            </a:r>
            <a:r>
              <a:rPr lang="es-ES" b="1" dirty="0"/>
              <a:t> a </a:t>
            </a:r>
            <a:r>
              <a:rPr lang="es-ES" b="1" dirty="0" err="1"/>
              <a:t>ohleduplný</a:t>
            </a:r>
            <a:r>
              <a:rPr lang="es-ES" b="1" dirty="0"/>
              <a:t>.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nebyl</a:t>
            </a:r>
            <a:r>
              <a:rPr lang="es-ES" b="1" dirty="0"/>
              <a:t> </a:t>
            </a:r>
            <a:r>
              <a:rPr lang="es-ES" b="1" dirty="0" err="1"/>
              <a:t>hrubý</a:t>
            </a:r>
            <a:r>
              <a:rPr lang="es-ES" b="1" dirty="0"/>
              <a:t>,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zbytečně</a:t>
            </a:r>
            <a:r>
              <a:rPr lang="es-ES" b="1" dirty="0"/>
              <a:t> </a:t>
            </a:r>
            <a:r>
              <a:rPr lang="es-ES" b="1" dirty="0" err="1"/>
              <a:t>neřekl</a:t>
            </a:r>
            <a:r>
              <a:rPr lang="es-ES" b="1" dirty="0"/>
              <a:t> </a:t>
            </a:r>
            <a:r>
              <a:rPr lang="es-ES" b="1" dirty="0" err="1"/>
              <a:t>přísné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,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nezpůsobil</a:t>
            </a:r>
            <a:r>
              <a:rPr lang="es-ES" b="1" dirty="0"/>
              <a:t> </a:t>
            </a:r>
            <a:r>
              <a:rPr lang="es-ES" b="1" dirty="0" err="1"/>
              <a:t>zbytečný</a:t>
            </a:r>
            <a:r>
              <a:rPr lang="es-ES" b="1" dirty="0"/>
              <a:t> </a:t>
            </a:r>
            <a:r>
              <a:rPr lang="es-ES" b="1" dirty="0" err="1"/>
              <a:t>zármutek</a:t>
            </a:r>
            <a:r>
              <a:rPr lang="es-ES" b="1" dirty="0"/>
              <a:t> </a:t>
            </a:r>
            <a:r>
              <a:rPr lang="es-ES" b="1" dirty="0" err="1"/>
              <a:t>citlivé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. </a:t>
            </a:r>
            <a:r>
              <a:rPr lang="es-ES" b="1" dirty="0" err="1"/>
              <a:t>Necenzuroval</a:t>
            </a:r>
            <a:r>
              <a:rPr lang="es-ES" b="1" dirty="0"/>
              <a:t>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slabost</a:t>
            </a:r>
            <a:r>
              <a:rPr lang="es-ES" b="1" dirty="0"/>
              <a:t>. </a:t>
            </a:r>
            <a:r>
              <a:rPr lang="es-ES" b="1" dirty="0" err="1"/>
              <a:t>Nestydatě</a:t>
            </a:r>
            <a:r>
              <a:rPr lang="es-ES" b="1" dirty="0"/>
              <a:t> </a:t>
            </a:r>
            <a:r>
              <a:rPr lang="es-ES" b="1" dirty="0" err="1"/>
              <a:t>odsuzoval</a:t>
            </a:r>
            <a:r>
              <a:rPr lang="es-ES" b="1" dirty="0"/>
              <a:t> </a:t>
            </a:r>
            <a:r>
              <a:rPr lang="es-ES" b="1" dirty="0" err="1"/>
              <a:t>pokrytectví</a:t>
            </a:r>
            <a:r>
              <a:rPr lang="es-ES" b="1" dirty="0"/>
              <a:t>, </a:t>
            </a:r>
            <a:r>
              <a:rPr lang="es-ES" b="1" dirty="0" err="1"/>
              <a:t>nevěru</a:t>
            </a:r>
            <a:r>
              <a:rPr lang="es-ES" b="1" dirty="0"/>
              <a:t> a </a:t>
            </a:r>
            <a:r>
              <a:rPr lang="es-ES" b="1" dirty="0" err="1"/>
              <a:t>nepravost</a:t>
            </a:r>
            <a:r>
              <a:rPr lang="es-ES" b="1" dirty="0"/>
              <a:t>, ale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hlase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slzy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pronášel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pronikavé</a:t>
            </a:r>
            <a:r>
              <a:rPr lang="es-ES" b="1" dirty="0"/>
              <a:t> </a:t>
            </a:r>
            <a:r>
              <a:rPr lang="es-ES" b="1" dirty="0" err="1"/>
              <a:t>výtky</a:t>
            </a:r>
            <a:r>
              <a:rPr lang="es-ES" b="1" dirty="0"/>
              <a:t>.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nečinil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krutou</a:t>
            </a:r>
            <a:r>
              <a:rPr lang="es-ES" b="1" dirty="0"/>
              <a:t>, ale </a:t>
            </a:r>
            <a:r>
              <a:rPr lang="es-ES" b="1" dirty="0" err="1"/>
              <a:t>vždy</a:t>
            </a:r>
            <a:r>
              <a:rPr lang="es-ES" b="1" dirty="0"/>
              <a:t> pro</a:t>
            </a:r>
            <a:r>
              <a:rPr lang="cs-CZ" b="1" dirty="0"/>
              <a:t>-</a:t>
            </a:r>
            <a:r>
              <a:rPr lang="es-ES" b="1" dirty="0" err="1"/>
              <a:t>jevoval</a:t>
            </a:r>
            <a:r>
              <a:rPr lang="es-ES" b="1" dirty="0"/>
              <a:t> </a:t>
            </a:r>
            <a:r>
              <a:rPr lang="es-ES" b="1" dirty="0" err="1"/>
              <a:t>hlubokou</a:t>
            </a:r>
            <a:r>
              <a:rPr lang="es-ES" b="1" dirty="0"/>
              <a:t> </a:t>
            </a:r>
            <a:r>
              <a:rPr lang="es-ES" b="1" dirty="0" err="1"/>
              <a:t>něhu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lidstvu</a:t>
            </a:r>
            <a:r>
              <a:rPr lang="es-ES" b="1" dirty="0"/>
              <a:t>.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očích</a:t>
            </a:r>
            <a:r>
              <a:rPr lang="es-ES" b="1" dirty="0"/>
              <a:t> </a:t>
            </a:r>
            <a:r>
              <a:rPr lang="es-ES" b="1" dirty="0" err="1"/>
              <a:t>vzácná</a:t>
            </a:r>
            <a:r>
              <a:rPr lang="es-ES" b="1" dirty="0"/>
              <a:t>. </a:t>
            </a:r>
            <a:r>
              <a:rPr lang="es-ES" b="1" dirty="0" err="1"/>
              <a:t>Nesl</a:t>
            </a:r>
            <a:r>
              <a:rPr lang="es-ES" b="1" dirty="0"/>
              <a:t> se s </a:t>
            </a:r>
            <a:r>
              <a:rPr lang="es-ES" b="1" dirty="0" err="1"/>
              <a:t>božskou</a:t>
            </a:r>
            <a:r>
              <a:rPr lang="es-ES" b="1" dirty="0"/>
              <a:t> </a:t>
            </a:r>
            <a:r>
              <a:rPr lang="es-ES" b="1" dirty="0" err="1"/>
              <a:t>důstojností</a:t>
            </a:r>
            <a:r>
              <a:rPr lang="es-ES" b="1" dirty="0"/>
              <a:t> a s </a:t>
            </a:r>
            <a:r>
              <a:rPr lang="es-ES" b="1" dirty="0" err="1"/>
              <a:t>nejněžnějším</a:t>
            </a:r>
            <a:r>
              <a:rPr lang="es-ES" b="1" dirty="0"/>
              <a:t> </a:t>
            </a:r>
            <a:r>
              <a:rPr lang="es-ES" b="1" dirty="0" err="1"/>
              <a:t>sou</a:t>
            </a:r>
            <a:r>
              <a:rPr lang="cs-CZ" b="1" dirty="0"/>
              <a:t>-</a:t>
            </a:r>
            <a:r>
              <a:rPr lang="es-ES" b="1" dirty="0" err="1"/>
              <a:t>citem</a:t>
            </a:r>
            <a:r>
              <a:rPr lang="es-ES" b="1" dirty="0"/>
              <a:t> a </a:t>
            </a:r>
            <a:r>
              <a:rPr lang="es-ES" b="1" dirty="0" err="1"/>
              <a:t>ohleduplností</a:t>
            </a:r>
            <a:r>
              <a:rPr lang="es-ES" b="1" dirty="0"/>
              <a:t> se </a:t>
            </a:r>
            <a:r>
              <a:rPr lang="es-ES" b="1" dirty="0" err="1"/>
              <a:t>klaněl</a:t>
            </a:r>
            <a:r>
              <a:rPr lang="es-ES" b="1" dirty="0"/>
              <a:t> </a:t>
            </a:r>
            <a:r>
              <a:rPr lang="es-ES" b="1" dirty="0" err="1"/>
              <a:t>každému</a:t>
            </a:r>
            <a:r>
              <a:rPr lang="es-ES" b="1" dirty="0"/>
              <a:t> </a:t>
            </a:r>
            <a:r>
              <a:rPr lang="es-ES" b="1" dirty="0" err="1"/>
              <a:t>členu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. Ve </a:t>
            </a:r>
            <a:r>
              <a:rPr lang="es-ES" b="1" dirty="0" err="1"/>
              <a:t>všech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posláním</a:t>
            </a:r>
            <a:r>
              <a:rPr lang="es-ES" b="1" dirty="0"/>
              <a:t> </a:t>
            </a:r>
            <a:r>
              <a:rPr lang="es-ES" b="1" dirty="0" err="1"/>
              <a:t>zachránit</a:t>
            </a:r>
            <a:r>
              <a:rPr lang="es-ES" b="1" dirty="0"/>
              <a:t>.</a:t>
            </a:r>
            <a:r>
              <a:rPr lang="cs-CZ" b="1" dirty="0"/>
              <a:t> EGW:</a:t>
            </a:r>
            <a:r>
              <a:rPr lang="es-ES" b="1" dirty="0"/>
              <a:t> </a:t>
            </a:r>
            <a:r>
              <a:rPr lang="cs-CZ" b="1" dirty="0"/>
              <a:t>El </a:t>
            </a:r>
            <a:r>
              <a:rPr lang="es-ES" b="1" dirty="0"/>
              <a:t>C</a:t>
            </a:r>
            <a:r>
              <a:rPr lang="cs-CZ" b="1" dirty="0" err="1"/>
              <a:t>olportór</a:t>
            </a:r>
            <a:r>
              <a:rPr lang="cs-CZ" b="1" dirty="0"/>
              <a:t> </a:t>
            </a:r>
            <a:r>
              <a:rPr lang="es-ES" b="1" dirty="0"/>
              <a:t>E</a:t>
            </a:r>
            <a:r>
              <a:rPr lang="cs-CZ" b="1" dirty="0" err="1"/>
              <a:t>ngelico</a:t>
            </a:r>
            <a:r>
              <a:rPr lang="cs-CZ" b="1" dirty="0"/>
              <a:t> strana</a:t>
            </a:r>
            <a:r>
              <a:rPr lang="es-ES" b="1" dirty="0"/>
              <a:t> 123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60668F0-E91B-27D2-3790-8F20277FE4F9}"/>
              </a:ext>
            </a:extLst>
          </p:cNvPr>
          <p:cNvSpPr txBox="1"/>
          <p:nvPr/>
        </p:nvSpPr>
        <p:spPr>
          <a:xfrm>
            <a:off x="136107" y="4981060"/>
            <a:ext cx="69881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Toto </a:t>
            </a:r>
            <a:r>
              <a:rPr lang="es-ES" b="1" dirty="0" err="1"/>
              <a:t>poselství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hlásáno</a:t>
            </a:r>
            <a:r>
              <a:rPr lang="es-ES" b="1" dirty="0"/>
              <a:t>, ale </a:t>
            </a:r>
            <a:r>
              <a:rPr lang="es-ES" b="1" dirty="0" err="1"/>
              <a:t>přesto</a:t>
            </a:r>
            <a:r>
              <a:rPr lang="es-ES" b="1" dirty="0"/>
              <a:t>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opatrní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cs-CZ" b="1" dirty="0"/>
              <a:t>-</a:t>
            </a:r>
            <a:r>
              <a:rPr lang="es-ES" b="1" dirty="0" err="1"/>
              <a:t>chom</a:t>
            </a:r>
            <a:r>
              <a:rPr lang="es-ES" b="1" dirty="0"/>
              <a:t> </a:t>
            </a:r>
            <a:r>
              <a:rPr lang="es-ES" b="1" dirty="0" err="1"/>
              <a:t>neobtěžovali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neodsuzovali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nemají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my</a:t>
            </a:r>
            <a:r>
              <a:rPr lang="es-ES" b="1" dirty="0"/>
              <a:t>. </a:t>
            </a:r>
            <a:r>
              <a:rPr lang="es-ES" b="1" dirty="0" err="1"/>
              <a:t>Nesmíme</a:t>
            </a:r>
            <a:r>
              <a:rPr lang="es-ES" b="1" dirty="0"/>
              <a:t> </a:t>
            </a:r>
            <a:r>
              <a:rPr lang="es-ES" b="1" dirty="0" err="1"/>
              <a:t>sejít</a:t>
            </a:r>
            <a:r>
              <a:rPr lang="es-ES" b="1" dirty="0"/>
              <a:t> z </a:t>
            </a:r>
            <a:r>
              <a:rPr lang="es-ES" b="1" dirty="0" err="1"/>
              <a:t>cesty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provedli</a:t>
            </a:r>
            <a:r>
              <a:rPr lang="es-ES" b="1" dirty="0"/>
              <a:t> </a:t>
            </a:r>
            <a:r>
              <a:rPr lang="es-ES" b="1" dirty="0" err="1"/>
              <a:t>hrubé</a:t>
            </a:r>
            <a:r>
              <a:rPr lang="es-ES" b="1" dirty="0"/>
              <a:t> </a:t>
            </a:r>
            <a:r>
              <a:rPr lang="es-ES" b="1" dirty="0" err="1"/>
              <a:t>útoky</a:t>
            </a:r>
            <a:r>
              <a:rPr lang="es-ES" b="1" dirty="0"/>
              <a:t>... </a:t>
            </a:r>
            <a:r>
              <a:rPr lang="cs-CZ" b="1" dirty="0"/>
              <a:t>  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mnozí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svědomití</a:t>
            </a:r>
            <a:r>
              <a:rPr lang="es-ES" b="1" dirty="0"/>
              <a:t> </a:t>
            </a:r>
            <a:r>
              <a:rPr lang="es-ES" b="1" dirty="0" err="1"/>
              <a:t>křesťané</a:t>
            </a:r>
            <a:r>
              <a:rPr lang="es-ES" b="1" dirty="0"/>
              <a:t>: </a:t>
            </a:r>
            <a:r>
              <a:rPr lang="es-ES" b="1" dirty="0" err="1"/>
              <a:t>chodí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všeho</a:t>
            </a:r>
            <a:r>
              <a:rPr lang="es-ES" b="1" dirty="0"/>
              <a:t> </a:t>
            </a:r>
            <a:r>
              <a:rPr lang="es-ES" b="1" dirty="0" err="1"/>
              <a:t>světla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 </a:t>
            </a:r>
            <a:r>
              <a:rPr lang="es-ES" b="1" dirty="0" err="1"/>
              <a:t>svítí</a:t>
            </a:r>
            <a:r>
              <a:rPr lang="es-ES" b="1" dirty="0"/>
              <a:t>, a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pracovat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prospěch</a:t>
            </a:r>
            <a:r>
              <a:rPr lang="es-ES" b="1" dirty="0"/>
              <a:t>.</a:t>
            </a:r>
            <a:r>
              <a:rPr lang="cs-CZ" b="1" dirty="0"/>
              <a:t>                                 EGW: Svědectví pro církev svazek</a:t>
            </a:r>
            <a:r>
              <a:rPr lang="es-ES" b="1" dirty="0"/>
              <a:t> 9</a:t>
            </a:r>
            <a:r>
              <a:rPr lang="cs-CZ" b="1" dirty="0"/>
              <a:t> strana </a:t>
            </a:r>
            <a:r>
              <a:rPr lang="es-ES" b="1" dirty="0"/>
              <a:t>243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D6CC43-4EAF-2A2B-52FC-5A040C2DF382}"/>
              </a:ext>
            </a:extLst>
          </p:cNvPr>
          <p:cNvSpPr txBox="1"/>
          <p:nvPr/>
        </p:nvSpPr>
        <p:spPr>
          <a:xfrm>
            <a:off x="10130816" y="72668"/>
            <a:ext cx="1835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353D09-6990-9D8D-636E-91E3BA8BA778}"/>
              </a:ext>
            </a:extLst>
          </p:cNvPr>
          <p:cNvSpPr txBox="1"/>
          <p:nvPr/>
        </p:nvSpPr>
        <p:spPr>
          <a:xfrm>
            <a:off x="10531144" y="670969"/>
            <a:ext cx="1585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Obezřetnost</a:t>
            </a:r>
            <a:r>
              <a:rPr lang="es-ES" b="1" dirty="0"/>
              <a:t> </a:t>
            </a:r>
            <a:r>
              <a:rPr lang="es-ES" b="1" dirty="0" err="1"/>
              <a:t>postupovat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v </a:t>
            </a:r>
            <a:r>
              <a:rPr lang="es-ES" b="1" dirty="0" err="1"/>
              <a:t>delikátní</a:t>
            </a:r>
            <a:r>
              <a:rPr lang="es-ES" b="1" dirty="0"/>
              <a:t> </a:t>
            </a:r>
            <a:r>
              <a:rPr lang="es-ES" b="1" dirty="0" err="1"/>
              <a:t>záležitosti</a:t>
            </a:r>
            <a:r>
              <a:rPr lang="es-ES" b="1" dirty="0"/>
              <a:t>.</a:t>
            </a:r>
          </a:p>
        </p:txBody>
      </p:sp>
      <p:pic>
        <p:nvPicPr>
          <p:cNvPr id="3" name="Imagen 2" descr="Imagen que contiene interior, vestimenta, mujer, ventana&#10;&#10;Descripción generada automáticamente">
            <a:extLst>
              <a:ext uri="{FF2B5EF4-FFF2-40B4-BE49-F238E27FC236}">
                <a16:creationId xmlns:a16="http://schemas.microsoft.com/office/drawing/2014/main" id="{1F0766B1-26B6-1C7A-EB65-E6058CEE4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b="7084"/>
          <a:stretch/>
        </p:blipFill>
        <p:spPr>
          <a:xfrm>
            <a:off x="209997" y="201987"/>
            <a:ext cx="2476108" cy="2763076"/>
          </a:xfrm>
          <a:prstGeom prst="round2DiagRect">
            <a:avLst>
              <a:gd name="adj1" fmla="val 0"/>
              <a:gd name="adj2" fmla="val 14174"/>
            </a:avLst>
          </a:prstGeom>
          <a:ln w="38100" cap="sq">
            <a:solidFill>
              <a:srgbClr val="EFD73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D6BDAC0-DC60-669A-D513-2EEFD9817200}"/>
              </a:ext>
            </a:extLst>
          </p:cNvPr>
          <p:cNvGrpSpPr/>
          <p:nvPr/>
        </p:nvGrpSpPr>
        <p:grpSpPr>
          <a:xfrm>
            <a:off x="2896773" y="149612"/>
            <a:ext cx="2353740" cy="2824192"/>
            <a:chOff x="2896773" y="149612"/>
            <a:chExt cx="2353740" cy="2824192"/>
          </a:xfrm>
        </p:grpSpPr>
        <p:pic>
          <p:nvPicPr>
            <p:cNvPr id="8" name="Imagen 7" descr="Imagen que contiene bailarín, deporte, hombre, vestido&#10;&#10;Descripción generada automáticamente">
              <a:extLst>
                <a:ext uri="{FF2B5EF4-FFF2-40B4-BE49-F238E27FC236}">
                  <a16:creationId xmlns:a16="http://schemas.microsoft.com/office/drawing/2014/main" id="{A7F480B8-B997-EB4A-5F19-6D05C17D5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0" b="6020"/>
            <a:stretch/>
          </p:blipFill>
          <p:spPr>
            <a:xfrm>
              <a:off x="2896773" y="212438"/>
              <a:ext cx="2353740" cy="2761366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EFD73B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5740E7F-4155-5685-C1A2-546E653C0658}"/>
                </a:ext>
              </a:extLst>
            </p:cNvPr>
            <p:cNvSpPr txBox="1"/>
            <p:nvPr/>
          </p:nvSpPr>
          <p:spPr>
            <a:xfrm>
              <a:off x="3561697" y="149612"/>
              <a:ext cx="757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Ester</a:t>
              </a:r>
            </a:p>
          </p:txBody>
        </p:sp>
      </p:grp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AC54CC8-AC55-9198-7382-A020091AA9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4107" y="5106155"/>
            <a:ext cx="2128519" cy="1549675"/>
          </a:xfrm>
          <a:prstGeom prst="round2DiagRect">
            <a:avLst>
              <a:gd name="adj1" fmla="val 17285"/>
              <a:gd name="adj2" fmla="val 1192"/>
            </a:avLst>
          </a:prstGeom>
          <a:ln w="38100" cap="sq">
            <a:solidFill>
              <a:srgbClr val="EFD73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Imagen que contiene pasto, hombre, cama, mujer&#10;&#10;Descripción generada automáticamente">
            <a:extLst>
              <a:ext uri="{FF2B5EF4-FFF2-40B4-BE49-F238E27FC236}">
                <a16:creationId xmlns:a16="http://schemas.microsoft.com/office/drawing/2014/main" id="{45073516-C5CD-F08A-D1D5-1BF63DD652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4175" r="153" b="5480"/>
          <a:stretch/>
        </p:blipFill>
        <p:spPr>
          <a:xfrm>
            <a:off x="9167494" y="5106155"/>
            <a:ext cx="2746543" cy="1549675"/>
          </a:xfrm>
          <a:prstGeom prst="round2DiagRect">
            <a:avLst>
              <a:gd name="adj1" fmla="val 0"/>
              <a:gd name="adj2" fmla="val 20265"/>
            </a:avLst>
          </a:prstGeom>
          <a:ln w="38100" cap="sq">
            <a:solidFill>
              <a:srgbClr val="EFD73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8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E18B7C2-D659-78E4-28A7-6E88CCFBF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5061" y="131849"/>
            <a:ext cx="2590833" cy="246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60D2C93-4ED0-B6B5-6AB0-E11998954A6A}"/>
              </a:ext>
            </a:extLst>
          </p:cNvPr>
          <p:cNvSpPr txBox="1"/>
          <p:nvPr/>
        </p:nvSpPr>
        <p:spPr>
          <a:xfrm>
            <a:off x="167505" y="128767"/>
            <a:ext cx="90958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Pravý</a:t>
            </a:r>
            <a:r>
              <a:rPr lang="es-ES" b="1" dirty="0"/>
              <a:t> </a:t>
            </a:r>
            <a:r>
              <a:rPr lang="es-ES" b="1" dirty="0" err="1"/>
              <a:t>křesťan</a:t>
            </a:r>
            <a:r>
              <a:rPr lang="es-ES" b="1" dirty="0"/>
              <a:t> </a:t>
            </a:r>
            <a:r>
              <a:rPr lang="es-ES" b="1" dirty="0" err="1"/>
              <a:t>pracuje</a:t>
            </a:r>
            <a:r>
              <a:rPr lang="es-ES" b="1" dirty="0"/>
              <a:t> pro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 z </a:t>
            </a:r>
            <a:r>
              <a:rPr lang="es-ES" b="1" dirty="0" err="1"/>
              <a:t>popudu</a:t>
            </a:r>
            <a:r>
              <a:rPr lang="es-ES" b="1" dirty="0"/>
              <a:t>, ale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zásady</a:t>
            </a:r>
            <a:r>
              <a:rPr lang="es-ES" b="1" dirty="0"/>
              <a:t>; </a:t>
            </a:r>
            <a:r>
              <a:rPr lang="es-ES" b="1" dirty="0" err="1"/>
              <a:t>ne</a:t>
            </a:r>
            <a:r>
              <a:rPr lang="es-ES" b="1" dirty="0"/>
              <a:t> den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měsíc</a:t>
            </a:r>
            <a:r>
              <a:rPr lang="es-ES" b="1" dirty="0"/>
              <a:t>, ale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                                                                                                            EGW: </a:t>
            </a:r>
            <a:r>
              <a:rPr lang="es-ES" b="1" dirty="0" err="1"/>
              <a:t>Rady</a:t>
            </a:r>
            <a:r>
              <a:rPr lang="es-ES" b="1" dirty="0"/>
              <a:t> pro </a:t>
            </a:r>
            <a:r>
              <a:rPr lang="es-ES" b="1" dirty="0" err="1"/>
              <a:t>učitele</a:t>
            </a:r>
            <a:r>
              <a:rPr lang="es-ES" b="1" dirty="0"/>
              <a:t>, </a:t>
            </a:r>
            <a:r>
              <a:rPr lang="es-ES" b="1" dirty="0" err="1"/>
              <a:t>rodiče</a:t>
            </a:r>
            <a:r>
              <a:rPr lang="es-ES" b="1" dirty="0"/>
              <a:t> a </a:t>
            </a:r>
            <a:r>
              <a:rPr lang="es-ES" b="1" dirty="0" err="1"/>
              <a:t>studenty</a:t>
            </a:r>
            <a:r>
              <a:rPr lang="es-ES" b="1" dirty="0"/>
              <a:t> o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výchově</a:t>
            </a:r>
            <a:r>
              <a:rPr lang="cs-CZ" b="1" dirty="0"/>
              <a:t> strana</a:t>
            </a:r>
            <a:r>
              <a:rPr lang="es-ES" b="1" dirty="0"/>
              <a:t> 518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4ACB79-EECA-F3B5-585C-5A6582C9F155}"/>
              </a:ext>
            </a:extLst>
          </p:cNvPr>
          <p:cNvSpPr txBox="1"/>
          <p:nvPr/>
        </p:nvSpPr>
        <p:spPr>
          <a:xfrm>
            <a:off x="167504" y="1003118"/>
            <a:ext cx="93936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Spasitel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neúnavný</a:t>
            </a:r>
            <a:r>
              <a:rPr lang="es-ES" b="1" dirty="0"/>
              <a:t> </a:t>
            </a:r>
            <a:r>
              <a:rPr lang="es-ES" b="1" dirty="0" err="1"/>
              <a:t>pracovník</a:t>
            </a:r>
            <a:r>
              <a:rPr lang="es-ES" b="1" dirty="0"/>
              <a:t>. </a:t>
            </a:r>
            <a:r>
              <a:rPr lang="es-ES" b="1" dirty="0" err="1"/>
              <a:t>Neměřil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</a:t>
            </a:r>
            <a:r>
              <a:rPr lang="es-ES" b="1" dirty="0" err="1"/>
              <a:t>hodinami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síla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věnovány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ve </a:t>
            </a:r>
            <a:r>
              <a:rPr lang="es-ES" b="1" dirty="0" err="1"/>
              <a:t>prospěch</a:t>
            </a:r>
            <a:r>
              <a:rPr lang="es-ES" b="1" dirty="0"/>
              <a:t> </a:t>
            </a:r>
            <a:r>
              <a:rPr lang="es-ES" b="1" dirty="0" err="1"/>
              <a:t>lidstva</a:t>
            </a:r>
            <a:r>
              <a:rPr lang="es-ES" b="1" dirty="0"/>
              <a:t>. Celé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dny</a:t>
            </a:r>
            <a:r>
              <a:rPr lang="es-ES" b="1" dirty="0"/>
              <a:t> </a:t>
            </a:r>
            <a:r>
              <a:rPr lang="es-ES" b="1" dirty="0" err="1"/>
              <a:t>věnoval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a celé </a:t>
            </a:r>
            <a:r>
              <a:rPr lang="es-ES" b="1" dirty="0" err="1"/>
              <a:t>noci</a:t>
            </a:r>
            <a:r>
              <a:rPr lang="es-ES" b="1" dirty="0"/>
              <a:t> </a:t>
            </a:r>
            <a:r>
              <a:rPr lang="es-ES" b="1" dirty="0" err="1"/>
              <a:t>trávil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načerpat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 </a:t>
            </a:r>
            <a:r>
              <a:rPr lang="es-ES" b="1" dirty="0" err="1"/>
              <a:t>čelit</a:t>
            </a:r>
            <a:r>
              <a:rPr lang="es-ES" b="1" dirty="0"/>
              <a:t> </a:t>
            </a:r>
            <a:r>
              <a:rPr lang="es-ES" b="1" dirty="0" err="1"/>
              <a:t>lstivému</a:t>
            </a:r>
            <a:r>
              <a:rPr lang="es-ES" b="1" dirty="0"/>
              <a:t> </a:t>
            </a:r>
            <a:r>
              <a:rPr lang="es-ES" b="1" dirty="0" err="1"/>
              <a:t>nepříteli</a:t>
            </a:r>
            <a:r>
              <a:rPr lang="es-ES" b="1" dirty="0"/>
              <a:t> v celé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lstivém</a:t>
            </a:r>
            <a:r>
              <a:rPr lang="es-ES" b="1" dirty="0"/>
              <a:t> </a:t>
            </a:r>
            <a:r>
              <a:rPr lang="es-ES" b="1" dirty="0" err="1"/>
              <a:t>díle</a:t>
            </a:r>
            <a:r>
              <a:rPr lang="es-ES" b="1" dirty="0"/>
              <a:t> a </a:t>
            </a:r>
            <a:r>
              <a:rPr lang="es-ES" b="1" dirty="0" err="1"/>
              <a:t>získat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 pro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povznesení</a:t>
            </a:r>
            <a:r>
              <a:rPr lang="es-ES" b="1" dirty="0"/>
              <a:t> a </a:t>
            </a:r>
            <a:r>
              <a:rPr lang="es-ES" b="1" dirty="0" err="1"/>
              <a:t>obnovy</a:t>
            </a:r>
            <a:r>
              <a:rPr lang="es-ES" b="1" dirty="0"/>
              <a:t> </a:t>
            </a:r>
            <a:r>
              <a:rPr lang="es-ES" b="1" dirty="0" err="1"/>
              <a:t>lidstva</a:t>
            </a:r>
            <a:r>
              <a:rPr lang="es-ES" b="1" dirty="0"/>
              <a:t>. </a:t>
            </a:r>
            <a:r>
              <a:rPr lang="es-ES" b="1" dirty="0" err="1"/>
              <a:t>Člověk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miluje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neměří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</a:t>
            </a:r>
            <a:r>
              <a:rPr lang="es-ES" b="1" dirty="0" err="1"/>
              <a:t>osmihodinovým</a:t>
            </a:r>
            <a:r>
              <a:rPr lang="es-ES" b="1" dirty="0"/>
              <a:t> </a:t>
            </a:r>
            <a:r>
              <a:rPr lang="es-ES" b="1" dirty="0" err="1"/>
              <a:t>systémem</a:t>
            </a:r>
            <a:r>
              <a:rPr lang="es-ES" b="1" dirty="0"/>
              <a:t>. </a:t>
            </a:r>
            <a:r>
              <a:rPr lang="es-ES" b="1" dirty="0" err="1"/>
              <a:t>Pracuje</a:t>
            </a:r>
            <a:r>
              <a:rPr lang="es-ES" b="1" dirty="0"/>
              <a:t> </a:t>
            </a:r>
            <a:r>
              <a:rPr lang="es-ES" b="1" dirty="0" err="1"/>
              <a:t>nepřetržitě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odchýlil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. A </a:t>
            </a:r>
            <a:r>
              <a:rPr lang="es-ES" b="1" dirty="0" err="1"/>
              <a:t>kdykoli</a:t>
            </a:r>
            <a:r>
              <a:rPr lang="es-ES" b="1" dirty="0"/>
              <a:t> se </a:t>
            </a:r>
            <a:r>
              <a:rPr lang="es-ES" b="1" dirty="0" err="1"/>
              <a:t>naskytne</a:t>
            </a:r>
            <a:r>
              <a:rPr lang="es-ES" b="1" dirty="0"/>
              <a:t> </a:t>
            </a:r>
            <a:r>
              <a:rPr lang="es-ES" b="1" dirty="0" err="1"/>
              <a:t>příležitost</a:t>
            </a:r>
            <a:r>
              <a:rPr lang="es-ES" b="1" dirty="0"/>
              <a:t>,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dobré</a:t>
            </a:r>
            <a:r>
              <a:rPr lang="es-ES" b="1" dirty="0"/>
              <a:t>. </a:t>
            </a:r>
            <a:r>
              <a:rPr lang="es-ES" b="1" dirty="0" err="1"/>
              <a:t>Všude</a:t>
            </a:r>
            <a:r>
              <a:rPr lang="es-ES" b="1" dirty="0"/>
              <a:t>, </a:t>
            </a:r>
            <a:r>
              <a:rPr lang="es-ES" b="1" dirty="0" err="1"/>
              <a:t>kdykoliv</a:t>
            </a:r>
            <a:r>
              <a:rPr lang="es-ES" b="1" dirty="0"/>
              <a:t>, </a:t>
            </a:r>
            <a:r>
              <a:rPr lang="es-ES" b="1" dirty="0" err="1"/>
              <a:t>kdekoliv</a:t>
            </a:r>
            <a:r>
              <a:rPr lang="es-ES" b="1" dirty="0"/>
              <a:t>, </a:t>
            </a:r>
            <a:r>
              <a:rPr lang="es-ES" b="1" dirty="0" err="1"/>
              <a:t>kdekoliv</a:t>
            </a:r>
            <a:r>
              <a:rPr lang="es-ES" b="1" dirty="0"/>
              <a:t>, </a:t>
            </a:r>
            <a:r>
              <a:rPr lang="es-ES" b="1" dirty="0" err="1"/>
              <a:t>najděte</a:t>
            </a:r>
            <a:r>
              <a:rPr lang="es-ES" b="1" dirty="0"/>
              <a:t> </a:t>
            </a:r>
            <a:r>
              <a:rPr lang="es-ES" b="1" dirty="0" err="1"/>
              <a:t>příležitosti</a:t>
            </a:r>
            <a:r>
              <a:rPr lang="es-ES" b="1" dirty="0"/>
              <a:t> k </a:t>
            </a:r>
            <a:r>
              <a:rPr lang="es-ES" b="1" dirty="0" err="1"/>
              <a:t>práci</a:t>
            </a:r>
            <a:r>
              <a:rPr lang="es-ES" b="1" dirty="0"/>
              <a:t> pro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Vůně</a:t>
            </a:r>
            <a:r>
              <a:rPr lang="es-ES" b="1" dirty="0"/>
              <a:t> </a:t>
            </a:r>
            <a:r>
              <a:rPr lang="es-ES" b="1" dirty="0" err="1"/>
              <a:t>nosí</a:t>
            </a:r>
            <a:r>
              <a:rPr lang="es-ES" b="1" dirty="0"/>
              <a:t> s </a:t>
            </a:r>
            <a:r>
              <a:rPr lang="es-ES" b="1" dirty="0" err="1"/>
              <a:t>sebou</a:t>
            </a:r>
            <a:r>
              <a:rPr lang="es-ES" b="1" dirty="0"/>
              <a:t> a </a:t>
            </a:r>
            <a:r>
              <a:rPr lang="es-ES" b="1" dirty="0" err="1"/>
              <a:t>šíří</a:t>
            </a:r>
            <a:r>
              <a:rPr lang="es-ES" b="1" dirty="0"/>
              <a:t> ji </a:t>
            </a:r>
            <a:r>
              <a:rPr lang="es-ES" b="1" dirty="0" err="1"/>
              <a:t>všude</a:t>
            </a:r>
            <a:r>
              <a:rPr lang="es-ES" b="1" dirty="0"/>
              <a:t>,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jde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                EGW: Svědectví pro církev svazek</a:t>
            </a:r>
            <a:r>
              <a:rPr lang="es-ES" b="1" dirty="0"/>
              <a:t> 9</a:t>
            </a:r>
            <a:r>
              <a:rPr lang="cs-CZ" b="1" dirty="0"/>
              <a:t> strana </a:t>
            </a:r>
            <a:r>
              <a:rPr lang="es-ES" b="1" dirty="0"/>
              <a:t>45.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58CD3DD-E650-6273-63C7-D18666A9ABBF}"/>
              </a:ext>
            </a:extLst>
          </p:cNvPr>
          <p:cNvSpPr txBox="1"/>
          <p:nvPr/>
        </p:nvSpPr>
        <p:spPr>
          <a:xfrm>
            <a:off x="2716792" y="3164681"/>
            <a:ext cx="654654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 každé době hrozila Bohem vyvoleným svědkům potupa a pronásledování kvůli pravdě. Josef byl stíhán a bylo s ním špatně nakládáno, protože si zachoval svou počestnost a poctivost</a:t>
            </a:r>
            <a:r>
              <a:rPr lang="es-ES" b="1" dirty="0"/>
              <a:t>... </a:t>
            </a:r>
            <a:r>
              <a:rPr lang="cs-CZ" b="1" dirty="0"/>
              <a:t>Vyvoleného Božího posla Davida štvali jeho nepřátelé jako dravou zvěř</a:t>
            </a:r>
            <a:r>
              <a:rPr lang="es-ES" b="1" dirty="0"/>
              <a:t>.</a:t>
            </a:r>
            <a:r>
              <a:rPr lang="cs-CZ" b="1" dirty="0"/>
              <a:t>.</a:t>
            </a:r>
            <a:r>
              <a:rPr lang="es-ES" b="1" dirty="0"/>
              <a:t>. </a:t>
            </a:r>
            <a:r>
              <a:rPr lang="cs-CZ" b="1" dirty="0"/>
              <a:t>Štěpán byl ukamenován, protože kázal ukřižovaného Krista. Pavel byl uvězněn, bičován, kamenován a nakonec zabit, protože věrně svědčil o Bohu mezi pohany</a:t>
            </a:r>
            <a:r>
              <a:rPr lang="es-ES" b="1" dirty="0"/>
              <a:t>... </a:t>
            </a:r>
            <a:r>
              <a:rPr lang="cs-CZ" b="1" dirty="0"/>
              <a:t>Jan byl pro “Boží slovo a svědectví Ježíše Krista” (Zjevení 1,2) vypovězen na ostrov </a:t>
            </a:r>
            <a:r>
              <a:rPr lang="cs-CZ" b="1" dirty="0" err="1"/>
              <a:t>Patmos</a:t>
            </a:r>
            <a:r>
              <a:rPr lang="cs-CZ" b="1" dirty="0"/>
              <a:t>. Tyto příklady lidské houževnatosti dokazují, že Boží zaslíbení ohledně jeho neustálé přítomnosti a podpírající milosti jsou spolehlivá. Potvrzují sílu víry, která je schopna odolávat mocnostem světa.                                                                                                   EGW: Poslové naděje a lásky strana 331</a:t>
            </a:r>
            <a:r>
              <a:rPr lang="es-ES" b="1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4E3427-59B0-B4D7-E49E-94EC3F072C34}"/>
              </a:ext>
            </a:extLst>
          </p:cNvPr>
          <p:cNvSpPr txBox="1"/>
          <p:nvPr/>
        </p:nvSpPr>
        <p:spPr>
          <a:xfrm>
            <a:off x="9561132" y="119001"/>
            <a:ext cx="25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NEMĚNNOST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B5CF4B-F37A-6B4C-E832-4C816902EBB3}"/>
              </a:ext>
            </a:extLst>
          </p:cNvPr>
          <p:cNvSpPr txBox="1"/>
          <p:nvPr/>
        </p:nvSpPr>
        <p:spPr>
          <a:xfrm>
            <a:off x="10145095" y="740179"/>
            <a:ext cx="1808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Pevnost</a:t>
            </a:r>
            <a:r>
              <a:rPr lang="es-ES" b="1" dirty="0"/>
              <a:t> a </a:t>
            </a:r>
            <a:r>
              <a:rPr lang="es-ES" b="1" dirty="0" err="1"/>
              <a:t>vytrvalost</a:t>
            </a:r>
            <a:r>
              <a:rPr lang="es-ES" b="1" dirty="0"/>
              <a:t> ducha v </a:t>
            </a:r>
            <a:r>
              <a:rPr lang="es-ES" b="1" dirty="0" err="1"/>
              <a:t>předsevzetích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záměrech</a:t>
            </a:r>
            <a:r>
              <a:rPr lang="es-ES" b="1" dirty="0"/>
              <a:t>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55D1E09-7279-17CE-C2C1-4102B07AD02C}"/>
              </a:ext>
            </a:extLst>
          </p:cNvPr>
          <p:cNvGrpSpPr/>
          <p:nvPr/>
        </p:nvGrpSpPr>
        <p:grpSpPr>
          <a:xfrm>
            <a:off x="9199418" y="2694257"/>
            <a:ext cx="2788132" cy="3965160"/>
            <a:chOff x="9199418" y="2694257"/>
            <a:chExt cx="2788132" cy="3965160"/>
          </a:xfrm>
        </p:grpSpPr>
        <p:pic>
          <p:nvPicPr>
            <p:cNvPr id="5" name="Imagen 4" descr="Un grupo de personas disfrazadas&#10;&#10;Descripción generada automáticamente con confianza baja">
              <a:extLst>
                <a:ext uri="{FF2B5EF4-FFF2-40B4-BE49-F238E27FC236}">
                  <a16:creationId xmlns:a16="http://schemas.microsoft.com/office/drawing/2014/main" id="{2B88B03A-51DB-7B4B-B3A4-9C6BC95CE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" r="3878"/>
            <a:stretch/>
          </p:blipFill>
          <p:spPr>
            <a:xfrm>
              <a:off x="9199418" y="2712729"/>
              <a:ext cx="2788132" cy="394668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76D6A1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D8CA78A-F557-D16D-26EC-2AE0454F57FD}"/>
                </a:ext>
              </a:extLst>
            </p:cNvPr>
            <p:cNvSpPr txBox="1"/>
            <p:nvPr/>
          </p:nvSpPr>
          <p:spPr>
            <a:xfrm>
              <a:off x="10012218" y="5273964"/>
              <a:ext cx="1941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Jerem</a:t>
              </a:r>
              <a:r>
                <a:rPr lang="cs-CZ" b="1" dirty="0" err="1"/>
                <a:t>jáš</a:t>
              </a:r>
              <a:r>
                <a:rPr lang="es-ES" b="1" dirty="0"/>
                <a:t> 35</a:t>
              </a:r>
              <a:r>
                <a:rPr lang="cs-CZ" b="1" dirty="0"/>
                <a:t>,</a:t>
              </a:r>
              <a:r>
                <a:rPr lang="es-ES" b="1" dirty="0"/>
                <a:t>1-10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9D5AA3F-AD42-DB74-B60F-FD6E6F664967}"/>
                </a:ext>
              </a:extLst>
            </p:cNvPr>
            <p:cNvSpPr txBox="1"/>
            <p:nvPr/>
          </p:nvSpPr>
          <p:spPr>
            <a:xfrm>
              <a:off x="10012218" y="2694257"/>
              <a:ext cx="1357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</a:t>
              </a:r>
              <a:r>
                <a:rPr lang="cs-CZ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kábejci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Imagen 13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4C90CCEC-1A2F-9577-82B7-60ABB363F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6633" r="24737" b="758"/>
          <a:stretch/>
        </p:blipFill>
        <p:spPr>
          <a:xfrm>
            <a:off x="161718" y="3614325"/>
            <a:ext cx="2272147" cy="1528076"/>
          </a:xfrm>
          <a:prstGeom prst="roundRect">
            <a:avLst>
              <a:gd name="adj" fmla="val 3563"/>
            </a:avLst>
          </a:prstGeom>
          <a:solidFill>
            <a:srgbClr val="FFFFFF"/>
          </a:solidFill>
          <a:ln w="38100" cap="sq">
            <a:solidFill>
              <a:srgbClr val="76D6A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FAB3DC-BD9B-0CA6-5D47-A50147FDC9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13440" r="737" b="35690"/>
          <a:stretch/>
        </p:blipFill>
        <p:spPr>
          <a:xfrm>
            <a:off x="161719" y="5273963"/>
            <a:ext cx="2272147" cy="1385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6D6A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1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3E7DBFC-2281-F126-8F7E-85F2BFE1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109563"/>
            <a:ext cx="3978695" cy="3478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802858-5ED5-2C9C-0946-8CAEDB7226F4}"/>
              </a:ext>
            </a:extLst>
          </p:cNvPr>
          <p:cNvSpPr txBox="1"/>
          <p:nvPr/>
        </p:nvSpPr>
        <p:spPr>
          <a:xfrm>
            <a:off x="167010" y="81856"/>
            <a:ext cx="5748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Spasitel byl hostem na slavnosti u jednoho farizea. Přijímal pozvání bohatých stejně jako chudých a podle svého zvyku využil každou příležitost ke zvěstování pravdy.                                      EGW: Perly Moudrosti strana 111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CDE50B-5CA2-5BEC-20E0-8A36DFE1F02E}"/>
              </a:ext>
            </a:extLst>
          </p:cNvPr>
          <p:cNvSpPr txBox="1"/>
          <p:nvPr/>
        </p:nvSpPr>
        <p:spPr>
          <a:xfrm>
            <a:off x="3689686" y="5888490"/>
            <a:ext cx="8331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každém</a:t>
            </a:r>
            <a:r>
              <a:rPr lang="es-ES" b="1" dirty="0"/>
              <a:t> </a:t>
            </a:r>
            <a:r>
              <a:rPr lang="es-ES" b="1" dirty="0" err="1"/>
              <a:t>odvětví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díla</a:t>
            </a:r>
            <a:r>
              <a:rPr lang="es-ES" b="1" dirty="0"/>
              <a:t> je </a:t>
            </a:r>
            <a:r>
              <a:rPr lang="es-ES" b="1" dirty="0" err="1"/>
              <a:t>zapotřebí</a:t>
            </a:r>
            <a:r>
              <a:rPr lang="es-ES" b="1" dirty="0"/>
              <a:t> </a:t>
            </a:r>
            <a:r>
              <a:rPr lang="es-ES" b="1" dirty="0" err="1"/>
              <a:t>mužů</a:t>
            </a:r>
            <a:r>
              <a:rPr lang="es-ES" b="1" dirty="0"/>
              <a:t> a </a:t>
            </a:r>
            <a:r>
              <a:rPr lang="es-ES" b="1" dirty="0" err="1"/>
              <a:t>žen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se </a:t>
            </a:r>
            <a:r>
              <a:rPr lang="es-ES" b="1" dirty="0" err="1"/>
              <a:t>zár</a:t>
            </a:r>
            <a:r>
              <a:rPr lang="cs-CZ" b="1" dirty="0"/>
              <a:t>-</a:t>
            </a:r>
            <a:r>
              <a:rPr lang="es-ES" b="1" dirty="0" err="1"/>
              <a:t>mutkem</a:t>
            </a:r>
            <a:r>
              <a:rPr lang="es-ES" b="1" dirty="0"/>
              <a:t> </a:t>
            </a:r>
            <a:r>
              <a:rPr lang="es-ES" b="1" dirty="0" err="1"/>
              <a:t>lidstva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6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května</a:t>
            </a:r>
            <a:r>
              <a:rPr lang="es-ES" b="1" dirty="0"/>
              <a:t> 1890.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5D139C-E3A4-11A6-3946-BC8F5BC71F1C}"/>
              </a:ext>
            </a:extLst>
          </p:cNvPr>
          <p:cNvSpPr txBox="1"/>
          <p:nvPr/>
        </p:nvSpPr>
        <p:spPr>
          <a:xfrm>
            <a:off x="164052" y="1449751"/>
            <a:ext cx="57409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soucitu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jaký</a:t>
            </a:r>
            <a:r>
              <a:rPr lang="es-ES" b="1" dirty="0"/>
              <a:t> </a:t>
            </a:r>
            <a:r>
              <a:rPr lang="es-ES" b="1" dirty="0" err="1"/>
              <a:t>cítil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.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s </a:t>
            </a:r>
            <a:r>
              <a:rPr lang="es-ES" b="1" dirty="0" err="1"/>
              <a:t>těmi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zdají</a:t>
            </a:r>
            <a:r>
              <a:rPr lang="es-ES" b="1" dirty="0"/>
              <a:t> </a:t>
            </a:r>
            <a:r>
              <a:rPr lang="es-ES" b="1" dirty="0" err="1"/>
              <a:t>bezchybně</a:t>
            </a:r>
            <a:r>
              <a:rPr lang="es-ES" b="1" dirty="0"/>
              <a:t> </a:t>
            </a:r>
            <a:r>
              <a:rPr lang="es-ES" b="1" dirty="0" err="1"/>
              <a:t>zřejmí</a:t>
            </a:r>
            <a:r>
              <a:rPr lang="es-ES" b="1" dirty="0"/>
              <a:t>, ale i s </a:t>
            </a:r>
            <a:r>
              <a:rPr lang="es-ES" b="1" dirty="0" err="1"/>
              <a:t>ubohými</a:t>
            </a:r>
            <a:r>
              <a:rPr lang="es-ES" b="1" dirty="0"/>
              <a:t> </a:t>
            </a:r>
            <a:r>
              <a:rPr lang="es-ES" b="1" dirty="0" err="1"/>
              <a:t>dušemi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trpí</a:t>
            </a:r>
            <a:r>
              <a:rPr lang="es-ES" b="1" dirty="0"/>
              <a:t> a </a:t>
            </a:r>
            <a:r>
              <a:rPr lang="es-ES" b="1" dirty="0" err="1"/>
              <a:t>bojují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přistiženy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vině</a:t>
            </a:r>
            <a:r>
              <a:rPr lang="es-ES" b="1" dirty="0"/>
              <a:t>, </a:t>
            </a:r>
            <a:r>
              <a:rPr lang="es-ES" b="1" dirty="0" err="1"/>
              <a:t>hříchu</a:t>
            </a:r>
            <a:r>
              <a:rPr lang="es-ES" b="1" dirty="0"/>
              <a:t> a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pokoušeny</a:t>
            </a:r>
            <a:r>
              <a:rPr lang="es-ES" b="1" dirty="0"/>
              <a:t> a </a:t>
            </a:r>
            <a:r>
              <a:rPr lang="es-ES" b="1" dirty="0" err="1"/>
              <a:t>znechuceny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jít</a:t>
            </a:r>
            <a:r>
              <a:rPr lang="es-ES" b="1" dirty="0"/>
              <a:t> ke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bližním</a:t>
            </a:r>
            <a:r>
              <a:rPr lang="es-ES" b="1" dirty="0"/>
              <a:t>, </a:t>
            </a:r>
            <a:r>
              <a:rPr lang="es-ES" b="1" dirty="0" err="1"/>
              <a:t>pohnuti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milosrdný</a:t>
            </a:r>
            <a:r>
              <a:rPr lang="es-ES" b="1" dirty="0"/>
              <a:t> </a:t>
            </a:r>
            <a:r>
              <a:rPr lang="es-ES" b="1" dirty="0" err="1"/>
              <a:t>velekněz</a:t>
            </a:r>
            <a:r>
              <a:rPr lang="es-ES" b="1" dirty="0"/>
              <a:t>, </a:t>
            </a:r>
            <a:r>
              <a:rPr lang="es-ES" b="1" dirty="0" err="1"/>
              <a:t>pocitem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slabosti</a:t>
            </a:r>
            <a:r>
              <a:rPr lang="es-ES" b="1" dirty="0"/>
              <a:t>.</a:t>
            </a:r>
            <a:r>
              <a:rPr lang="cs-CZ" b="1" dirty="0"/>
              <a:t>                           </a:t>
            </a:r>
            <a:r>
              <a:rPr lang="es-ES" b="1" dirty="0"/>
              <a:t>E</a:t>
            </a:r>
            <a:r>
              <a:rPr lang="cs-CZ" b="1" dirty="0"/>
              <a:t>GW: Gospel </a:t>
            </a:r>
            <a:r>
              <a:rPr lang="cs-CZ" b="1" dirty="0" err="1"/>
              <a:t>Worker</a:t>
            </a:r>
            <a:r>
              <a:rPr lang="es-ES" b="1" dirty="0"/>
              <a:t>s 14</a:t>
            </a:r>
            <a:r>
              <a:rPr lang="cs-CZ" b="1" dirty="0"/>
              <a:t>1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03667A-D897-68BC-2F4D-E1744EAF2146}"/>
              </a:ext>
            </a:extLst>
          </p:cNvPr>
          <p:cNvSpPr txBox="1"/>
          <p:nvPr/>
        </p:nvSpPr>
        <p:spPr>
          <a:xfrm>
            <a:off x="3689686" y="3648642"/>
            <a:ext cx="83317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národ</a:t>
            </a:r>
            <a:r>
              <a:rPr lang="es-ES" b="1" dirty="0"/>
              <a:t> </a:t>
            </a:r>
            <a:r>
              <a:rPr lang="es-ES" b="1" dirty="0" err="1"/>
              <a:t>ztrácíme</a:t>
            </a:r>
            <a:r>
              <a:rPr lang="es-ES" b="1" dirty="0"/>
              <a:t> </a:t>
            </a:r>
            <a:r>
              <a:rPr lang="es-ES" b="1" dirty="0" err="1"/>
              <a:t>hodně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nedostatku</a:t>
            </a:r>
            <a:r>
              <a:rPr lang="es-ES" b="1" dirty="0"/>
              <a:t> </a:t>
            </a:r>
            <a:r>
              <a:rPr lang="es-ES" b="1" dirty="0" err="1"/>
              <a:t>vzájemného</a:t>
            </a:r>
            <a:r>
              <a:rPr lang="es-ES" b="1" dirty="0"/>
              <a:t> </a:t>
            </a:r>
            <a:r>
              <a:rPr lang="es-ES" b="1" dirty="0" err="1"/>
              <a:t>soucitu</a:t>
            </a:r>
            <a:r>
              <a:rPr lang="es-ES" b="1" dirty="0"/>
              <a:t> a </a:t>
            </a:r>
            <a:r>
              <a:rPr lang="es-ES" b="1" dirty="0" err="1"/>
              <a:t>družnosti</a:t>
            </a:r>
            <a:r>
              <a:rPr lang="es-ES" b="1" dirty="0"/>
              <a:t>.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mluví</a:t>
            </a:r>
            <a:r>
              <a:rPr lang="es-ES" b="1" dirty="0"/>
              <a:t> o </a:t>
            </a:r>
            <a:r>
              <a:rPr lang="es-ES" b="1" dirty="0" err="1"/>
              <a:t>nezávislosti</a:t>
            </a:r>
            <a:r>
              <a:rPr lang="es-ES" b="1" dirty="0"/>
              <a:t> a </a:t>
            </a:r>
            <a:r>
              <a:rPr lang="es-ES" b="1" dirty="0" err="1"/>
              <a:t>uzavírá</a:t>
            </a:r>
            <a:r>
              <a:rPr lang="es-ES" b="1" dirty="0"/>
              <a:t> se do sebe, </a:t>
            </a:r>
            <a:r>
              <a:rPr lang="es-ES" b="1" dirty="0" err="1"/>
              <a:t>nezaujímá</a:t>
            </a:r>
            <a:r>
              <a:rPr lang="es-ES" b="1" dirty="0"/>
              <a:t> </a:t>
            </a:r>
            <a:r>
              <a:rPr lang="es-ES" b="1" dirty="0" err="1"/>
              <a:t>postavení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mu </a:t>
            </a:r>
            <a:r>
              <a:rPr lang="es-ES" b="1" dirty="0" err="1"/>
              <a:t>určil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.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a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 </a:t>
            </a:r>
            <a:r>
              <a:rPr lang="es-ES" b="1" dirty="0" err="1"/>
              <a:t>závisí</a:t>
            </a:r>
            <a:r>
              <a:rPr lang="es-ES" b="1" dirty="0"/>
              <a:t> jeden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druhém</a:t>
            </a:r>
            <a:r>
              <a:rPr lang="es-ES" b="1" dirty="0"/>
              <a:t>. </a:t>
            </a:r>
            <a:r>
              <a:rPr lang="es-ES" b="1" dirty="0" err="1"/>
              <a:t>Práva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lidstva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tíží</a:t>
            </a:r>
            <a:r>
              <a:rPr lang="es-ES" b="1" dirty="0"/>
              <a:t>.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hrát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roli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.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pěstování</a:t>
            </a:r>
            <a:r>
              <a:rPr lang="es-ES" b="1" dirty="0"/>
              <a:t> </a:t>
            </a:r>
            <a:r>
              <a:rPr lang="es-ES" b="1" dirty="0" err="1"/>
              <a:t>sociálních</a:t>
            </a:r>
            <a:r>
              <a:rPr lang="es-ES" b="1" dirty="0"/>
              <a:t> </a:t>
            </a:r>
            <a:r>
              <a:rPr lang="es-ES" b="1" dirty="0" err="1"/>
              <a:t>prvků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přirozenosti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soucitnými</a:t>
            </a:r>
            <a:r>
              <a:rPr lang="es-ES" b="1" dirty="0"/>
              <a:t> s </a:t>
            </a:r>
            <a:r>
              <a:rPr lang="es-ES" b="1" dirty="0" err="1"/>
              <a:t>našimi</a:t>
            </a:r>
            <a:r>
              <a:rPr lang="es-ES" b="1" dirty="0"/>
              <a:t> </a:t>
            </a:r>
            <a:r>
              <a:rPr lang="es-ES" b="1" dirty="0" err="1"/>
              <a:t>bratry</a:t>
            </a:r>
            <a:r>
              <a:rPr lang="es-ES" b="1" dirty="0"/>
              <a:t> a </a:t>
            </a:r>
            <a:r>
              <a:rPr lang="es-ES" b="1" dirty="0" err="1"/>
              <a:t>přináší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 v </a:t>
            </a:r>
            <a:r>
              <a:rPr lang="es-ES" b="1" dirty="0" err="1"/>
              <a:t>našem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 o </a:t>
            </a:r>
            <a:r>
              <a:rPr lang="es-ES" b="1" dirty="0" err="1"/>
              <a:t>prospěch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EGW:</a:t>
            </a:r>
            <a:r>
              <a:rPr lang="es-ES" b="1" dirty="0"/>
              <a:t> </a:t>
            </a:r>
            <a:r>
              <a:rPr lang="es-ES" b="1" dirty="0" err="1"/>
              <a:t>Testimon</a:t>
            </a:r>
            <a:r>
              <a:rPr lang="cs-CZ" b="1" dirty="0"/>
              <a:t>y </a:t>
            </a:r>
            <a:r>
              <a:rPr lang="cs-CZ" b="1" dirty="0" err="1"/>
              <a:t>Teasures</a:t>
            </a:r>
            <a:r>
              <a:rPr lang="cs-CZ" b="1" dirty="0"/>
              <a:t> svazek</a:t>
            </a:r>
            <a:r>
              <a:rPr lang="es-ES" b="1" dirty="0"/>
              <a:t> 1</a:t>
            </a:r>
            <a:r>
              <a:rPr lang="cs-CZ" b="1" dirty="0"/>
              <a:t> strana </a:t>
            </a:r>
            <a:r>
              <a:rPr lang="es-ES" b="1" dirty="0"/>
              <a:t>459.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D094C8-ED5A-3C16-065E-02BA7DF8257F}"/>
              </a:ext>
            </a:extLst>
          </p:cNvPr>
          <p:cNvSpPr txBox="1"/>
          <p:nvPr/>
        </p:nvSpPr>
        <p:spPr>
          <a:xfrm>
            <a:off x="8609163" y="46180"/>
            <a:ext cx="3444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SYMPATIE A DRUŽNOST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7419A78-85FF-1FBD-9600-B7187D838048}"/>
              </a:ext>
            </a:extLst>
          </p:cNvPr>
          <p:cNvSpPr txBox="1"/>
          <p:nvPr/>
        </p:nvSpPr>
        <p:spPr>
          <a:xfrm>
            <a:off x="8991601" y="901034"/>
            <a:ext cx="30623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9A2A8A"/>
                </a:solidFill>
              </a:rPr>
              <a:t>S</a:t>
            </a:r>
            <a:r>
              <a:rPr lang="cs-CZ" b="1" dirty="0">
                <a:solidFill>
                  <a:srgbClr val="9A2A8A"/>
                </a:solidFill>
              </a:rPr>
              <a:t>y</a:t>
            </a:r>
            <a:r>
              <a:rPr lang="es-ES" b="1" dirty="0" err="1">
                <a:solidFill>
                  <a:srgbClr val="9A2A8A"/>
                </a:solidFill>
              </a:rPr>
              <a:t>mpat</a:t>
            </a:r>
            <a:r>
              <a:rPr lang="cs-CZ" b="1" dirty="0" err="1">
                <a:solidFill>
                  <a:srgbClr val="9A2A8A"/>
                </a:solidFill>
              </a:rPr>
              <a:t>ie</a:t>
            </a:r>
            <a:r>
              <a:rPr lang="es-ES" b="1" dirty="0">
                <a:solidFill>
                  <a:srgbClr val="9A2A8A"/>
                </a:solidFill>
              </a:rPr>
              <a:t>: </a:t>
            </a:r>
            <a:r>
              <a:rPr lang="es-ES" b="1" dirty="0"/>
              <a:t>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schopnost</a:t>
            </a:r>
            <a:r>
              <a:rPr lang="es-ES" b="1" dirty="0"/>
              <a:t> </a:t>
            </a:r>
            <a:r>
              <a:rPr lang="es-ES" b="1" dirty="0" err="1"/>
              <a:t>vnímat</a:t>
            </a:r>
            <a:r>
              <a:rPr lang="es-ES" b="1" dirty="0"/>
              <a:t> a </a:t>
            </a:r>
            <a:r>
              <a:rPr lang="es-ES" b="1" dirty="0" err="1"/>
              <a:t>cítit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zažili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jiný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cítí</a:t>
            </a:r>
            <a:r>
              <a:rPr lang="es-ES" b="1" dirty="0"/>
              <a:t> </a:t>
            </a:r>
            <a:r>
              <a:rPr lang="es-ES" b="1" dirty="0" err="1"/>
              <a:t>emoce</a:t>
            </a:r>
            <a:r>
              <a:rPr lang="es-ES" b="1" dirty="0"/>
              <a:t>. </a:t>
            </a:r>
            <a:r>
              <a:rPr lang="es-ES" b="1" dirty="0" err="1"/>
              <a:t>Spřízněnost</a:t>
            </a:r>
            <a:r>
              <a:rPr lang="es-ES" b="1" dirty="0"/>
              <a:t>, </a:t>
            </a:r>
            <a:r>
              <a:rPr lang="es-ES" b="1" dirty="0" err="1"/>
              <a:t>vzájemná</a:t>
            </a:r>
            <a:r>
              <a:rPr lang="es-ES" b="1" dirty="0"/>
              <a:t> </a:t>
            </a:r>
            <a:r>
              <a:rPr lang="es-ES" b="1" dirty="0" err="1"/>
              <a:t>náklonnost</a:t>
            </a:r>
            <a:r>
              <a:rPr lang="es-ES" b="1" dirty="0"/>
              <a:t> a </a:t>
            </a:r>
            <a:r>
              <a:rPr lang="es-ES" b="1" dirty="0" err="1"/>
              <a:t>laskavost</a:t>
            </a:r>
            <a:r>
              <a:rPr lang="es-ES" b="1" dirty="0"/>
              <a:t>.</a:t>
            </a:r>
          </a:p>
          <a:p>
            <a:r>
              <a:rPr lang="es-ES" b="1" dirty="0" err="1">
                <a:solidFill>
                  <a:srgbClr val="9A2A8A"/>
                </a:solidFill>
              </a:rPr>
              <a:t>Družnost</a:t>
            </a:r>
            <a:r>
              <a:rPr lang="es-ES" b="1" dirty="0">
                <a:solidFill>
                  <a:srgbClr val="9A2A8A"/>
                </a:solidFill>
              </a:rPr>
              <a:t>: </a:t>
            </a:r>
            <a:r>
              <a:rPr lang="da-DK" b="1" dirty="0"/>
              <a:t>Je to schopnost vztahovat se k bližním.</a:t>
            </a:r>
            <a:endParaRPr lang="es-ES" b="1" dirty="0"/>
          </a:p>
        </p:txBody>
      </p:sp>
      <p:pic>
        <p:nvPicPr>
          <p:cNvPr id="4" name="Imagen 3" descr="Una caricatura de un hombre&#10;&#10;Descripción generada automáticamente con confianza media">
            <a:extLst>
              <a:ext uri="{FF2B5EF4-FFF2-40B4-BE49-F238E27FC236}">
                <a16:creationId xmlns:a16="http://schemas.microsoft.com/office/drawing/2014/main" id="{3D2F9611-70DE-AAE0-F4F6-5E595D0F7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8296"/>
          <a:stretch/>
        </p:blipFill>
        <p:spPr>
          <a:xfrm>
            <a:off x="5915087" y="233082"/>
            <a:ext cx="1990716" cy="32532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D877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F61872F7-A5CD-D2DC-82CF-9A060B0EE832}"/>
              </a:ext>
            </a:extLst>
          </p:cNvPr>
          <p:cNvGrpSpPr/>
          <p:nvPr/>
        </p:nvGrpSpPr>
        <p:grpSpPr>
          <a:xfrm>
            <a:off x="199890" y="3758075"/>
            <a:ext cx="3411527" cy="2919816"/>
            <a:chOff x="199890" y="3758075"/>
            <a:chExt cx="3411527" cy="2919816"/>
          </a:xfrm>
        </p:grpSpPr>
        <p:pic>
          <p:nvPicPr>
            <p:cNvPr id="7" name="Imagen 6" descr="Grupo de personas alrededor de una mesa&#10;&#10;Descripción generada automáticamente con confianza media">
              <a:extLst>
                <a:ext uri="{FF2B5EF4-FFF2-40B4-BE49-F238E27FC236}">
                  <a16:creationId xmlns:a16="http://schemas.microsoft.com/office/drawing/2014/main" id="{52C554BA-9C98-467F-822D-9675A26F1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" t="21140" r="609" b="2255"/>
            <a:stretch/>
          </p:blipFill>
          <p:spPr>
            <a:xfrm>
              <a:off x="199890" y="3758075"/>
              <a:ext cx="3411527" cy="29198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D877CC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867C127-9465-FCBE-6AFC-1DC197AABE97}"/>
                </a:ext>
              </a:extLst>
            </p:cNvPr>
            <p:cNvSpPr txBox="1"/>
            <p:nvPr/>
          </p:nvSpPr>
          <p:spPr>
            <a:xfrm>
              <a:off x="1737702" y="3758075"/>
              <a:ext cx="1025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</a:t>
              </a:r>
              <a:r>
                <a:rPr lang="cs-CZ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žíš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4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FD9C742-AE4D-4AD4-B12A-E4AE285E7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9713" y="99068"/>
            <a:ext cx="3136182" cy="2983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A9FFD5-62A3-73E8-E9FE-3CACBCBDEFD6}"/>
              </a:ext>
            </a:extLst>
          </p:cNvPr>
          <p:cNvSpPr txBox="1"/>
          <p:nvPr/>
        </p:nvSpPr>
        <p:spPr>
          <a:xfrm>
            <a:off x="2797093" y="153259"/>
            <a:ext cx="62622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Když Kristus přikázal svým učedníkům, aby v jeho jménu vyšli a přivedli do církve všechny, kdo v něj věří, vysvětlil jim, že je nutné, aby si uchovali svou prostotu. Čím menší důraz budou klást na okázalost a honosnost, tím větší bude jejich vliv na konání dobra. Učedníci měli hovořit stejně prostě jako Ježíš. EGW: Poslové naděje a lásky strana 18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B87EDD-0E2B-0289-4C09-50244EA95B54}"/>
              </a:ext>
            </a:extLst>
          </p:cNvPr>
          <p:cNvSpPr txBox="1"/>
          <p:nvPr/>
        </p:nvSpPr>
        <p:spPr>
          <a:xfrm>
            <a:off x="2796660" y="1883669"/>
            <a:ext cx="59821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lze</a:t>
            </a:r>
            <a:r>
              <a:rPr lang="es-ES" b="1" dirty="0"/>
              <a:t> </a:t>
            </a:r>
            <a:r>
              <a:rPr lang="es-ES" b="1" dirty="0" err="1"/>
              <a:t>oslovit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nejjednodušším</a:t>
            </a:r>
            <a:r>
              <a:rPr lang="es-ES" b="1" dirty="0"/>
              <a:t> a </a:t>
            </a:r>
            <a:r>
              <a:rPr lang="es-ES" b="1" dirty="0" err="1"/>
              <a:t>nejpokornějším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. </a:t>
            </a:r>
            <a:r>
              <a:rPr lang="es-ES" b="1" dirty="0" err="1"/>
              <a:t>Intelektuálové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považováni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nejna</a:t>
            </a:r>
            <a:r>
              <a:rPr lang="cs-CZ" b="1" dirty="0"/>
              <a:t>-</a:t>
            </a:r>
            <a:r>
              <a:rPr lang="es-ES" b="1" dirty="0" err="1"/>
              <a:t>danější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a </a:t>
            </a:r>
            <a:r>
              <a:rPr lang="es-ES" b="1" dirty="0" err="1"/>
              <a:t>ženy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zchlazeni</a:t>
            </a:r>
            <a:r>
              <a:rPr lang="es-ES" b="1" dirty="0"/>
              <a:t> </a:t>
            </a:r>
            <a:r>
              <a:rPr lang="es-ES" b="1" dirty="0" err="1"/>
              <a:t>prostými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miluje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o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lásce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přirozeně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světští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mluví</a:t>
            </a:r>
            <a:r>
              <a:rPr lang="es-ES" b="1" dirty="0"/>
              <a:t> o </a:t>
            </a:r>
            <a:r>
              <a:rPr lang="es-ES" b="1" dirty="0" err="1"/>
              <a:t>věcech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nejvíce</a:t>
            </a:r>
            <a:r>
              <a:rPr lang="es-ES" b="1" dirty="0"/>
              <a:t> </a:t>
            </a:r>
            <a:r>
              <a:rPr lang="es-ES" b="1" dirty="0" err="1"/>
              <a:t>zajímají</a:t>
            </a:r>
            <a:r>
              <a:rPr lang="es-ES" b="1" dirty="0"/>
              <a:t>.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dobře</a:t>
            </a:r>
            <a:r>
              <a:rPr lang="es-ES" b="1" dirty="0"/>
              <a:t> </a:t>
            </a:r>
            <a:r>
              <a:rPr lang="es-ES" b="1" dirty="0" err="1"/>
              <a:t>připravená</a:t>
            </a:r>
            <a:r>
              <a:rPr lang="es-ES" b="1" dirty="0"/>
              <a:t> a </a:t>
            </a:r>
            <a:r>
              <a:rPr lang="es-ES" b="1" dirty="0" err="1"/>
              <a:t>naučená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malý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. </a:t>
            </a:r>
            <a:r>
              <a:rPr lang="es-ES" b="1" dirty="0" err="1"/>
              <a:t>Avšak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plná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a </a:t>
            </a:r>
            <a:r>
              <a:rPr lang="es-ES" b="1" dirty="0" err="1"/>
              <a:t>upřímnosti</a:t>
            </a:r>
            <a:r>
              <a:rPr lang="es-ES" b="1" dirty="0"/>
              <a:t>, </a:t>
            </a:r>
            <a:r>
              <a:rPr lang="es-ES" b="1" dirty="0" err="1"/>
              <a:t>jimiž</a:t>
            </a:r>
            <a:r>
              <a:rPr lang="es-ES" b="1" dirty="0"/>
              <a:t> se </a:t>
            </a:r>
            <a:r>
              <a:rPr lang="es-ES" b="1" dirty="0" err="1"/>
              <a:t>vyjadřuje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dcera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, </a:t>
            </a:r>
            <a:r>
              <a:rPr lang="es-ES" b="1" dirty="0" err="1"/>
              <a:t>pronesená</a:t>
            </a:r>
            <a:r>
              <a:rPr lang="es-ES" b="1" dirty="0"/>
              <a:t> s </a:t>
            </a:r>
            <a:r>
              <a:rPr lang="es-ES" b="1" dirty="0" err="1"/>
              <a:t>přirozenou</a:t>
            </a:r>
            <a:r>
              <a:rPr lang="es-ES" b="1" dirty="0"/>
              <a:t> </a:t>
            </a:r>
            <a:r>
              <a:rPr lang="es-ES" b="1" dirty="0" err="1"/>
              <a:t>prostotou</a:t>
            </a:r>
            <a:r>
              <a:rPr lang="es-ES" b="1" dirty="0"/>
              <a:t>,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odblokovat</a:t>
            </a:r>
            <a:r>
              <a:rPr lang="es-ES" b="1" dirty="0"/>
              <a:t> </a:t>
            </a:r>
            <a:r>
              <a:rPr lang="es-ES" b="1" dirty="0" err="1"/>
              <a:t>dveře</a:t>
            </a:r>
            <a:r>
              <a:rPr lang="es-ES" b="1" dirty="0"/>
              <a:t> </a:t>
            </a:r>
            <a:r>
              <a:rPr lang="es-ES" b="1" dirty="0" err="1"/>
              <a:t>srdcí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dlouho</a:t>
            </a:r>
            <a:r>
              <a:rPr lang="es-ES" b="1" dirty="0"/>
              <a:t> </a:t>
            </a:r>
            <a:r>
              <a:rPr lang="es-ES" b="1" dirty="0" err="1"/>
              <a:t>zavřené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Kristem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.</a:t>
            </a:r>
            <a:r>
              <a:rPr lang="cs-CZ" b="1" dirty="0"/>
              <a:t>                                         EGW: Christian </a:t>
            </a:r>
            <a:r>
              <a:rPr lang="cs-CZ" b="1" dirty="0" err="1"/>
              <a:t>Service</a:t>
            </a:r>
            <a:r>
              <a:rPr lang="cs-CZ" b="1" dirty="0"/>
              <a:t> strana 233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D1CC0-76B9-5AD0-6379-F1ECD99B9BD3}"/>
              </a:ext>
            </a:extLst>
          </p:cNvPr>
          <p:cNvSpPr txBox="1"/>
          <p:nvPr/>
        </p:nvSpPr>
        <p:spPr>
          <a:xfrm>
            <a:off x="9221841" y="146482"/>
            <a:ext cx="2671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PROSTOTA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CC149A-7DF8-DB21-0149-89EC7029762F}"/>
              </a:ext>
            </a:extLst>
          </p:cNvPr>
          <p:cNvSpPr txBox="1"/>
          <p:nvPr/>
        </p:nvSpPr>
        <p:spPr>
          <a:xfrm>
            <a:off x="110099" y="5504412"/>
            <a:ext cx="9200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Laskavá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vyřčená</a:t>
            </a:r>
            <a:r>
              <a:rPr lang="es-ES" b="1" dirty="0"/>
              <a:t> </a:t>
            </a:r>
            <a:r>
              <a:rPr lang="es-ES" b="1" dirty="0" err="1"/>
              <a:t>prostě</a:t>
            </a:r>
            <a:r>
              <a:rPr lang="es-ES" b="1" dirty="0"/>
              <a:t>, </a:t>
            </a:r>
            <a:r>
              <a:rPr lang="es-ES" b="1" dirty="0" err="1"/>
              <a:t>spolu</a:t>
            </a:r>
            <a:r>
              <a:rPr lang="es-ES" b="1" dirty="0"/>
              <a:t> s </a:t>
            </a:r>
            <a:r>
              <a:rPr lang="es-ES" b="1" dirty="0" err="1"/>
              <a:t>malou</a:t>
            </a:r>
            <a:r>
              <a:rPr lang="es-ES" b="1" dirty="0"/>
              <a:t> </a:t>
            </a:r>
            <a:r>
              <a:rPr lang="es-ES" b="1" dirty="0" err="1"/>
              <a:t>pozorností</a:t>
            </a:r>
            <a:r>
              <a:rPr lang="es-ES" b="1" dirty="0"/>
              <a:t>, </a:t>
            </a:r>
            <a:r>
              <a:rPr lang="es-ES" b="1" dirty="0" err="1"/>
              <a:t>někdy</a:t>
            </a:r>
            <a:r>
              <a:rPr lang="es-ES" b="1" dirty="0"/>
              <a:t> </a:t>
            </a:r>
            <a:r>
              <a:rPr lang="es-ES" b="1" dirty="0" err="1"/>
              <a:t>postačí</a:t>
            </a:r>
            <a:r>
              <a:rPr lang="es-ES" b="1" dirty="0"/>
              <a:t> k </a:t>
            </a:r>
            <a:r>
              <a:rPr lang="es-ES" b="1" dirty="0" err="1"/>
              <a:t>rozptýlení</a:t>
            </a:r>
            <a:r>
              <a:rPr lang="es-ES" b="1" dirty="0"/>
              <a:t> </a:t>
            </a:r>
            <a:r>
              <a:rPr lang="es-ES" b="1" dirty="0" err="1"/>
              <a:t>mraků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 a </a:t>
            </a:r>
            <a:r>
              <a:rPr lang="es-ES" b="1" dirty="0" err="1"/>
              <a:t>pochybností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pokrývají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 </a:t>
            </a:r>
            <a:r>
              <a:rPr lang="es-ES" b="1" dirty="0" err="1"/>
              <a:t>Křesťanský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</a:t>
            </a:r>
            <a:r>
              <a:rPr lang="es-ES" b="1" dirty="0" err="1"/>
              <a:t>vyjádřený</a:t>
            </a:r>
            <a:r>
              <a:rPr lang="es-ES" b="1" dirty="0"/>
              <a:t> </a:t>
            </a:r>
            <a:r>
              <a:rPr lang="es-ES" b="1" dirty="0" err="1"/>
              <a:t>upřímně</a:t>
            </a:r>
            <a:r>
              <a:rPr lang="es-ES" b="1" dirty="0"/>
              <a:t>,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otevřít</a:t>
            </a:r>
            <a:r>
              <a:rPr lang="es-ES" b="1" dirty="0"/>
              <a:t> </a:t>
            </a:r>
            <a:r>
              <a:rPr lang="es-ES" b="1" dirty="0" err="1"/>
              <a:t>dveře</a:t>
            </a:r>
            <a:r>
              <a:rPr lang="es-ES" b="1" dirty="0"/>
              <a:t> </a:t>
            </a:r>
            <a:r>
              <a:rPr lang="es-ES" b="1" dirty="0" err="1"/>
              <a:t>srdcím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jemný</a:t>
            </a:r>
            <a:r>
              <a:rPr lang="es-ES" b="1" dirty="0"/>
              <a:t> </a:t>
            </a:r>
            <a:r>
              <a:rPr lang="es-ES" b="1" dirty="0" err="1"/>
              <a:t>dotek</a:t>
            </a:r>
            <a:r>
              <a:rPr lang="es-ES" b="1" dirty="0"/>
              <a:t> Ducha </a:t>
            </a:r>
            <a:r>
              <a:rPr lang="es-ES" b="1" dirty="0" err="1"/>
              <a:t>Páně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EGW: Vybrané spisy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146 (1909)</a:t>
            </a:r>
            <a:r>
              <a:rPr lang="cs-CZ" b="1" dirty="0"/>
              <a:t>;</a:t>
            </a:r>
            <a:r>
              <a:rPr lang="es-ES" b="1" dirty="0"/>
              <a:t> </a:t>
            </a:r>
            <a:r>
              <a:rPr lang="es-ES" b="1" dirty="0" err="1"/>
              <a:t>Ev</a:t>
            </a:r>
            <a:r>
              <a:rPr lang="cs-CZ" b="1" dirty="0" err="1"/>
              <a:t>angelizace</a:t>
            </a:r>
            <a:r>
              <a:rPr lang="cs-CZ" b="1" dirty="0"/>
              <a:t> strana</a:t>
            </a:r>
            <a:r>
              <a:rPr lang="es-ES" b="1" dirty="0"/>
              <a:t> 353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A0E904-B2CE-2033-9587-36C14EFFC492}"/>
              </a:ext>
            </a:extLst>
          </p:cNvPr>
          <p:cNvSpPr txBox="1"/>
          <p:nvPr/>
        </p:nvSpPr>
        <p:spPr>
          <a:xfrm>
            <a:off x="9671089" y="729507"/>
            <a:ext cx="23843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kvalita</a:t>
            </a:r>
            <a:r>
              <a:rPr lang="es-ES" b="1" dirty="0"/>
              <a:t> </a:t>
            </a:r>
            <a:r>
              <a:rPr lang="es-ES" b="1" dirty="0" err="1"/>
              <a:t>jednodu</a:t>
            </a:r>
            <a:r>
              <a:rPr lang="cs-CZ" b="1" dirty="0"/>
              <a:t>-</a:t>
            </a:r>
            <a:r>
              <a:rPr lang="es-ES" b="1" dirty="0" err="1"/>
              <a:t>chosti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ob</a:t>
            </a:r>
            <a:r>
              <a:rPr lang="cs-CZ" b="1" dirty="0"/>
              <a:t>-</a:t>
            </a:r>
            <a:r>
              <a:rPr lang="es-ES" b="1" dirty="0" err="1"/>
              <a:t>tížná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nenabízí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výzvy</a:t>
            </a:r>
            <a:r>
              <a:rPr lang="es-ES" b="1" dirty="0"/>
              <a:t> pro pocho</a:t>
            </a:r>
            <a:r>
              <a:rPr lang="cs-CZ" b="1" dirty="0"/>
              <a:t>-</a:t>
            </a:r>
            <a:r>
              <a:rPr lang="es-ES" b="1" dirty="0" err="1"/>
              <a:t>pení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žádnou</a:t>
            </a:r>
            <a:r>
              <a:rPr lang="es-ES" b="1" dirty="0"/>
              <a:t> </a:t>
            </a:r>
            <a:r>
              <a:rPr lang="es-ES" b="1" dirty="0" err="1"/>
              <a:t>kompozici</a:t>
            </a:r>
            <a:r>
              <a:rPr lang="es-ES" b="1" dirty="0"/>
              <a:t>, </a:t>
            </a:r>
            <a:r>
              <a:rPr lang="es-ES" b="1" dirty="0" err="1"/>
              <a:t>postrádá</a:t>
            </a:r>
            <a:r>
              <a:rPr lang="es-ES" b="1" dirty="0"/>
              <a:t> </a:t>
            </a:r>
            <a:r>
              <a:rPr lang="es-ES" b="1" dirty="0" err="1"/>
              <a:t>okázalost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nenabízí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potíže</a:t>
            </a:r>
            <a:r>
              <a:rPr lang="es-ES" b="1" dirty="0"/>
              <a:t>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346CF08-C64D-7CBC-3688-B4610D848590}"/>
              </a:ext>
            </a:extLst>
          </p:cNvPr>
          <p:cNvGrpSpPr/>
          <p:nvPr/>
        </p:nvGrpSpPr>
        <p:grpSpPr>
          <a:xfrm>
            <a:off x="127065" y="292964"/>
            <a:ext cx="2948644" cy="5091837"/>
            <a:chOff x="127065" y="292964"/>
            <a:chExt cx="2948644" cy="5091837"/>
          </a:xfrm>
        </p:grpSpPr>
        <p:pic>
          <p:nvPicPr>
            <p:cNvPr id="8" name="Imagen 7" descr="Una vaca en el campo&#10;&#10;Descripción generada automáticamente">
              <a:extLst>
                <a:ext uri="{FF2B5EF4-FFF2-40B4-BE49-F238E27FC236}">
                  <a16:creationId xmlns:a16="http://schemas.microsoft.com/office/drawing/2014/main" id="{17CE45DE-F73B-211B-3875-F72B4EBA9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9" r="-207"/>
            <a:stretch/>
          </p:blipFill>
          <p:spPr>
            <a:xfrm>
              <a:off x="127065" y="292964"/>
              <a:ext cx="2948644" cy="5091837"/>
            </a:xfrm>
            <a:prstGeom prst="rect">
              <a:avLst/>
            </a:prstGeom>
            <a:ln>
              <a:noFill/>
            </a:ln>
            <a:effectLst>
              <a:outerShdw blurRad="50800" dist="50800" dir="13200000" algn="ctr" rotWithShape="0">
                <a:srgbClr val="779AD8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471EE7A-D395-3F10-D3F0-C6FD8F6A2BE0}"/>
                </a:ext>
              </a:extLst>
            </p:cNvPr>
            <p:cNvSpPr txBox="1"/>
            <p:nvPr/>
          </p:nvSpPr>
          <p:spPr>
            <a:xfrm>
              <a:off x="754136" y="803398"/>
              <a:ext cx="960582" cy="369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Ámos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495FEFF-F164-0AC9-F890-BEAEFEEC590E}"/>
                </a:ext>
              </a:extLst>
            </p:cNvPr>
            <p:cNvSpPr txBox="1"/>
            <p:nvPr/>
          </p:nvSpPr>
          <p:spPr>
            <a:xfrm>
              <a:off x="287309" y="4891255"/>
              <a:ext cx="18972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76200" dir="2700000" algn="tl">
                      <a:schemeClr val="tx1"/>
                    </a:outerShdw>
                  </a:effectLst>
                </a:rPr>
                <a:t>(</a:t>
              </a:r>
              <a:r>
                <a:rPr lang="cs-CZ" b="1" dirty="0" err="1">
                  <a:solidFill>
                    <a:schemeClr val="bg1"/>
                  </a:solidFill>
                  <a:effectLst>
                    <a:outerShdw blurRad="38100" dist="76200" dir="2700000" algn="tl">
                      <a:schemeClr val="tx1"/>
                    </a:outerShdw>
                  </a:effectLst>
                </a:rPr>
                <a:t>Ámo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76200" dir="2700000" algn="tl">
                      <a:schemeClr val="tx1"/>
                    </a:outerShdw>
                  </a:effectLst>
                </a:rPr>
                <a:t>s 7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76200" dir="2700000" algn="tl">
                      <a:schemeClr val="tx1"/>
                    </a:outerShdw>
                  </a:effectLst>
                </a:rPr>
                <a:t>,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76200" dir="2700000" algn="tl">
                      <a:schemeClr val="tx1"/>
                    </a:outerShdw>
                  </a:effectLst>
                </a:rPr>
                <a:t>14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76200" dir="2700000" algn="tl">
                      <a:schemeClr val="tx1"/>
                    </a:outerShdw>
                  </a:effectLst>
                </a:rPr>
                <a:t>.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76200" dir="2700000" algn="tl">
                      <a:schemeClr val="tx1"/>
                    </a:outerShdw>
                  </a:effectLst>
                </a:rPr>
                <a:t>15)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0EB1660-547C-B018-D35E-D395A3062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27" r="23127"/>
          <a:stretch/>
        </p:blipFill>
        <p:spPr>
          <a:xfrm>
            <a:off x="9390926" y="3223491"/>
            <a:ext cx="2771012" cy="3335528"/>
          </a:xfrm>
          <a:prstGeom prst="rect">
            <a:avLst/>
          </a:prstGeom>
          <a:ln>
            <a:noFill/>
          </a:ln>
          <a:effectLst>
            <a:outerShdw blurRad="50800" dist="50800" dir="13200000" algn="ctr" rotWithShape="0">
              <a:srgbClr val="779AD8"/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680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  <p:bldP spid="1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A20210-BECA-B3B0-CA4E-307964CEB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0781" y="99069"/>
            <a:ext cx="2435114" cy="231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722FAA-646F-B15C-8987-8D33AE6C365E}"/>
              </a:ext>
            </a:extLst>
          </p:cNvPr>
          <p:cNvSpPr txBox="1"/>
          <p:nvPr/>
        </p:nvSpPr>
        <p:spPr>
          <a:xfrm>
            <a:off x="4116066" y="3540461"/>
            <a:ext cx="79295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Život křesťana je často pln nebezpečí a mnohdy se zdá těžké splnit povinnost. Představivost kreslí hrozící zkázu, otroctví nebo smrt. Hlas Boží však říká jasně “Jdi vpřed!” Měli bychom uposlechnout tohoto příkazu, i když náš zrak nemůže prohlédnout tmou a i když pociťujeme přitom mrazení. Překážky, které brzdí náš postup nezmizí, budeme-li váhat a pochybovat. Ti, kdož se zdráhají uposlechnout, dokud nezmizí poslední zdání nejistoty a dokud trvá nebezpečí nezdaru nebo porážky, neuposlechnou vůbec. Nevíra našeptává: “Vyčkejme, až budou odstraněny překážky a až uvidíme jasně svou cestu;” víra však nutí k odvážnému pochodu vpřed, dává naději a jistotu.                                                                                      EGW: </a:t>
            </a:r>
            <a:r>
              <a:rPr lang="es-ES" b="1" dirty="0" err="1"/>
              <a:t>Patriarc</a:t>
            </a:r>
            <a:r>
              <a:rPr lang="cs-CZ" b="1" dirty="0" err="1"/>
              <a:t>hové</a:t>
            </a:r>
            <a:r>
              <a:rPr lang="cs-CZ" b="1" dirty="0"/>
              <a:t> a proroci strana 208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510219-2B54-9A2E-B1F9-2AF9B6A46C00}"/>
              </a:ext>
            </a:extLst>
          </p:cNvPr>
          <p:cNvSpPr txBox="1"/>
          <p:nvPr/>
        </p:nvSpPr>
        <p:spPr>
          <a:xfrm>
            <a:off x="146407" y="2362662"/>
            <a:ext cx="11919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pracovníci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 v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Nezapomíná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, ale </a:t>
            </a:r>
            <a:r>
              <a:rPr lang="es-ES" b="1" dirty="0" err="1"/>
              <a:t>váží</a:t>
            </a:r>
            <a:r>
              <a:rPr lang="es-ES" b="1" dirty="0"/>
              <a:t> si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. </a:t>
            </a:r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božští</a:t>
            </a:r>
            <a:r>
              <a:rPr lang="es-ES" b="1" dirty="0"/>
              <a:t> </a:t>
            </a:r>
            <a:r>
              <a:rPr lang="es-ES" b="1" dirty="0" err="1"/>
              <a:t>agenti</a:t>
            </a:r>
            <a:r>
              <a:rPr lang="es-ES" b="1" dirty="0"/>
              <a:t> </a:t>
            </a:r>
            <a:r>
              <a:rPr lang="es-ES" b="1" dirty="0" err="1"/>
              <a:t>předurčení</a:t>
            </a:r>
            <a:r>
              <a:rPr lang="es-ES" b="1" dirty="0"/>
              <a:t> ke </a:t>
            </a:r>
            <a:r>
              <a:rPr lang="es-ES" b="1" dirty="0" err="1"/>
              <a:t>spolupráci</a:t>
            </a:r>
            <a:r>
              <a:rPr lang="es-ES" b="1" dirty="0"/>
              <a:t> s </a:t>
            </a:r>
            <a:r>
              <a:rPr lang="es-ES" b="1" dirty="0" err="1"/>
              <a:t>těmi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spolupracují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si </a:t>
            </a:r>
            <a:r>
              <a:rPr lang="es-ES" b="1" dirty="0" err="1"/>
              <a:t>myslíme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neudělá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,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pracovníkům</a:t>
            </a:r>
            <a:r>
              <a:rPr lang="es-ES" b="1" dirty="0"/>
              <a:t>, </a:t>
            </a:r>
            <a:r>
              <a:rPr lang="es-ES" b="1" dirty="0" err="1"/>
              <a:t>zneuctíváme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Stvořitele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      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Southern</a:t>
            </a:r>
            <a:r>
              <a:rPr lang="es-ES" b="1" dirty="0"/>
              <a:t> </a:t>
            </a:r>
            <a:r>
              <a:rPr lang="es-ES" b="1" dirty="0" err="1"/>
              <a:t>Watchman</a:t>
            </a:r>
            <a:r>
              <a:rPr lang="es-ES" b="1" dirty="0"/>
              <a:t>, 2</a:t>
            </a:r>
            <a:r>
              <a:rPr lang="cs-CZ" b="1" dirty="0"/>
              <a:t>. srpna</a:t>
            </a:r>
            <a:r>
              <a:rPr lang="es-ES" b="1" dirty="0"/>
              <a:t> 1904.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0C63236-DAF9-A1EA-31E1-CB1CB7A615D2}"/>
              </a:ext>
            </a:extLst>
          </p:cNvPr>
          <p:cNvSpPr txBox="1"/>
          <p:nvPr/>
        </p:nvSpPr>
        <p:spPr>
          <a:xfrm>
            <a:off x="146408" y="1131941"/>
            <a:ext cx="6596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pracuje</a:t>
            </a:r>
            <a:r>
              <a:rPr lang="es-ES" b="1" dirty="0"/>
              <a:t> pro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potřebuje</a:t>
            </a:r>
            <a:r>
              <a:rPr lang="es-ES" b="1" dirty="0"/>
              <a:t> </a:t>
            </a:r>
            <a:r>
              <a:rPr lang="es-ES" b="1" dirty="0" err="1"/>
              <a:t>silnou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. </a:t>
            </a:r>
            <a:r>
              <a:rPr lang="es-ES" b="1" dirty="0" err="1"/>
              <a:t>Zdání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nepříznivé</a:t>
            </a:r>
            <a:r>
              <a:rPr lang="es-ES" b="1" dirty="0"/>
              <a:t>; Ale v </a:t>
            </a:r>
            <a:r>
              <a:rPr lang="es-ES" b="1" dirty="0" err="1"/>
              <a:t>nejtemnější</a:t>
            </a:r>
            <a:r>
              <a:rPr lang="es-ES" b="1" dirty="0"/>
              <a:t> </a:t>
            </a:r>
            <a:r>
              <a:rPr lang="es-ES" b="1" dirty="0" err="1"/>
              <a:t>hodině</a:t>
            </a:r>
            <a:r>
              <a:rPr lang="es-ES" b="1" dirty="0"/>
              <a:t> je </a:t>
            </a:r>
            <a:r>
              <a:rPr lang="es-ES" b="1" dirty="0" err="1"/>
              <a:t>světlo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blíží</a:t>
            </a:r>
            <a:r>
              <a:rPr lang="es-ES" b="1" dirty="0"/>
              <a:t> </a:t>
            </a:r>
            <a:r>
              <a:rPr lang="es-ES" b="1" dirty="0" err="1"/>
              <a:t>svítání</a:t>
            </a:r>
            <a:r>
              <a:rPr lang="es-ES" b="1" dirty="0"/>
              <a:t>. </a:t>
            </a:r>
            <a:r>
              <a:rPr lang="es-ES" b="1" dirty="0" err="1"/>
              <a:t>Síla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 </a:t>
            </a:r>
            <a:r>
              <a:rPr lang="es-ES" b="1" dirty="0" err="1"/>
              <a:t>vírou</a:t>
            </a:r>
            <a:r>
              <a:rPr lang="es-ES" b="1" dirty="0"/>
              <a:t>, </a:t>
            </a:r>
            <a:r>
              <a:rPr lang="es-ES" b="1" dirty="0" err="1"/>
              <a:t>láskou</a:t>
            </a:r>
            <a:r>
              <a:rPr lang="es-ES" b="1" dirty="0"/>
              <a:t> a </a:t>
            </a:r>
            <a:r>
              <a:rPr lang="es-ES" b="1" dirty="0" err="1"/>
              <a:t>službou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den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dnem</a:t>
            </a:r>
            <a:r>
              <a:rPr lang="es-ES" b="1" dirty="0"/>
              <a:t> </a:t>
            </a:r>
            <a:r>
              <a:rPr lang="es-ES" b="1" dirty="0" err="1"/>
              <a:t>obnovováni</a:t>
            </a:r>
            <a:r>
              <a:rPr lang="es-ES" b="1" dirty="0"/>
              <a:t>.—</a:t>
            </a:r>
            <a:r>
              <a:rPr lang="cs-CZ" b="1" dirty="0"/>
              <a:t>EGW: Gospel </a:t>
            </a:r>
            <a:r>
              <a:rPr lang="cs-CZ" b="1" dirty="0" err="1"/>
              <a:t>Workers</a:t>
            </a:r>
            <a:r>
              <a:rPr lang="cs-CZ" b="1" dirty="0"/>
              <a:t> strana</a:t>
            </a:r>
            <a:r>
              <a:rPr lang="es-ES" b="1" dirty="0"/>
              <a:t> 26</a:t>
            </a:r>
            <a:r>
              <a:rPr lang="cs-CZ" b="1" dirty="0"/>
              <a:t>2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AAFB55B-BB21-7472-54D0-7516FD7378A5}"/>
              </a:ext>
            </a:extLst>
          </p:cNvPr>
          <p:cNvSpPr txBox="1"/>
          <p:nvPr/>
        </p:nvSpPr>
        <p:spPr>
          <a:xfrm>
            <a:off x="9631084" y="61989"/>
            <a:ext cx="2435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VÍRA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FFA019-734A-D257-94D5-2071D57E9DDA}"/>
              </a:ext>
            </a:extLst>
          </p:cNvPr>
          <p:cNvSpPr txBox="1"/>
          <p:nvPr/>
        </p:nvSpPr>
        <p:spPr>
          <a:xfrm>
            <a:off x="10154168" y="629664"/>
            <a:ext cx="19120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Věřte</a:t>
            </a:r>
            <a:r>
              <a:rPr lang="es-ES" b="1" dirty="0"/>
              <a:t> a </a:t>
            </a:r>
            <a:r>
              <a:rPr lang="es-ES" b="1" dirty="0" err="1"/>
              <a:t>důvěřujte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jistota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cítí</a:t>
            </a:r>
            <a:r>
              <a:rPr lang="es-ES" b="1" dirty="0"/>
              <a:t> </a:t>
            </a:r>
            <a:r>
              <a:rPr lang="es-ES" b="1" dirty="0" err="1"/>
              <a:t>ohledně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něčeho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někoho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2B5F17-0E8D-5CE8-EA82-3B45B5C2AAFA}"/>
              </a:ext>
            </a:extLst>
          </p:cNvPr>
          <p:cNvSpPr txBox="1"/>
          <p:nvPr/>
        </p:nvSpPr>
        <p:spPr>
          <a:xfrm>
            <a:off x="146407" y="178218"/>
            <a:ext cx="65037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 pravé víře se skrývá životní optimismus, pevnost v zásadách a vytrvalost v předsevzetích, které neoslabí čas ani těžkosti.</a:t>
            </a:r>
            <a:r>
              <a:rPr lang="cs-CZ" dirty="0"/>
              <a:t>                </a:t>
            </a:r>
            <a:r>
              <a:rPr lang="cs-CZ" b="1" dirty="0"/>
              <a:t>EGW: </a:t>
            </a:r>
            <a:r>
              <a:rPr lang="es-ES" b="1" dirty="0"/>
              <a:t>P</a:t>
            </a:r>
            <a:r>
              <a:rPr lang="cs-CZ" b="1" dirty="0" err="1"/>
              <a:t>erly</a:t>
            </a:r>
            <a:r>
              <a:rPr lang="es-ES" b="1" dirty="0"/>
              <a:t> M</a:t>
            </a:r>
            <a:r>
              <a:rPr lang="cs-CZ" b="1" dirty="0" err="1"/>
              <a:t>oudrosti</a:t>
            </a:r>
            <a:r>
              <a:rPr lang="es-ES" b="1" dirty="0"/>
              <a:t> </a:t>
            </a:r>
            <a:r>
              <a:rPr lang="cs-CZ" b="1" dirty="0"/>
              <a:t>strana 7</a:t>
            </a:r>
            <a:r>
              <a:rPr lang="es-ES" b="1" dirty="0"/>
              <a:t>3.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A94B504-E695-81C1-128E-DF1E0D366988}"/>
              </a:ext>
            </a:extLst>
          </p:cNvPr>
          <p:cNvGrpSpPr/>
          <p:nvPr/>
        </p:nvGrpSpPr>
        <p:grpSpPr>
          <a:xfrm>
            <a:off x="164879" y="3609172"/>
            <a:ext cx="3825229" cy="2988460"/>
            <a:chOff x="164879" y="3609172"/>
            <a:chExt cx="3825229" cy="2988460"/>
          </a:xfrm>
        </p:grpSpPr>
        <p:pic>
          <p:nvPicPr>
            <p:cNvPr id="13" name="Imagen 12" descr="Un grupo de personas disfrazadas&#10;&#10;Descripción generada automáticamente con confianza baja">
              <a:extLst>
                <a:ext uri="{FF2B5EF4-FFF2-40B4-BE49-F238E27FC236}">
                  <a16:creationId xmlns:a16="http://schemas.microsoft.com/office/drawing/2014/main" id="{A177EEDA-D523-A1B8-1867-4E6078B07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79" y="3609172"/>
              <a:ext cx="3825229" cy="2988460"/>
            </a:xfrm>
            <a:prstGeom prst="rect">
              <a:avLst/>
            </a:prstGeom>
            <a:ln w="38100" cap="sq">
              <a:solidFill>
                <a:srgbClr val="83B84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42F6070-001D-698A-5A1C-01406D12836D}"/>
                </a:ext>
              </a:extLst>
            </p:cNvPr>
            <p:cNvSpPr txBox="1"/>
            <p:nvPr/>
          </p:nvSpPr>
          <p:spPr>
            <a:xfrm>
              <a:off x="785090" y="3609172"/>
              <a:ext cx="1173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24057D"/>
                  </a:solidFill>
                </a:rPr>
                <a:t>Centurión</a:t>
              </a:r>
            </a:p>
          </p:txBody>
        </p:sp>
      </p:grpSp>
      <p:pic>
        <p:nvPicPr>
          <p:cNvPr id="16" name="Imagen 15" descr="Un hombre en el aire durante salto con nubes&#10;&#10;Descripción generada automáticamente con confianza media">
            <a:extLst>
              <a:ext uri="{FF2B5EF4-FFF2-40B4-BE49-F238E27FC236}">
                <a16:creationId xmlns:a16="http://schemas.microsoft.com/office/drawing/2014/main" id="{11BC47E2-485D-873F-B786-F08FB155D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12838"/>
          <a:stretch/>
        </p:blipFill>
        <p:spPr>
          <a:xfrm>
            <a:off x="6725140" y="178218"/>
            <a:ext cx="2775569" cy="2154052"/>
          </a:xfrm>
          <a:prstGeom prst="rect">
            <a:avLst/>
          </a:prstGeom>
          <a:ln w="38100" cap="sq">
            <a:solidFill>
              <a:srgbClr val="83B84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3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4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CC51965-200D-10B5-7C61-CD4BBBB6EF49}"/>
              </a:ext>
            </a:extLst>
          </p:cNvPr>
          <p:cNvSpPr txBox="1"/>
          <p:nvPr/>
        </p:nvSpPr>
        <p:spPr>
          <a:xfrm>
            <a:off x="146647" y="2843403"/>
            <a:ext cx="43398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Kristus požaduje bezvýhradnou odevzdanost, dokonalou službu. Žádá celé srdce, mysl a sílu. Nemůžeme pěstovat sobectví. Kdo žije jen pro sebe, není křesťan.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P</a:t>
            </a:r>
            <a:r>
              <a:rPr lang="cs-CZ" b="1" dirty="0" err="1"/>
              <a:t>erly</a:t>
            </a:r>
            <a:r>
              <a:rPr lang="es-ES" b="1" dirty="0"/>
              <a:t> M</a:t>
            </a:r>
            <a:r>
              <a:rPr lang="cs-CZ" b="1" dirty="0" err="1"/>
              <a:t>oudrosti</a:t>
            </a:r>
            <a:r>
              <a:rPr lang="cs-CZ" b="1" dirty="0"/>
              <a:t> strana</a:t>
            </a:r>
            <a:r>
              <a:rPr lang="es-ES" b="1" dirty="0"/>
              <a:t> 2</a:t>
            </a:r>
            <a:r>
              <a:rPr lang="cs-CZ" b="1" dirty="0"/>
              <a:t>2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665C959-B9A6-D6D9-12B5-5EE70B71F77E}"/>
              </a:ext>
            </a:extLst>
          </p:cNvPr>
          <p:cNvSpPr txBox="1"/>
          <p:nvPr/>
        </p:nvSpPr>
        <p:spPr>
          <a:xfrm>
            <a:off x="3169256" y="68303"/>
            <a:ext cx="88760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Ať se posvěcený Boží služebník nachází kdekoli, Duch svatý je s ním. Slova určená učedníkům platí                 i pro nás. Jejich Utěšitel je i naším Utěšitelem. Duch svatý dodává člověku sílu, která mu v každé tíživé situaci umožňuje vytrvat v úsilí a zápase, podpírá jej uprostřed světa plného nenávisti a pomáhá mu uvědomovat si své vlastní chyby a slabosti. Když prožíváme zármutek nebo procházíme utrpením, když se nám zdá, že naše vyhlídky do budoucnosti jsou chmurné a nejisté, a cítíme se bezradní a opuštění, Duch svatý odpovídá na modlitbu víry a naplňuje nás útěchou.                                                                                            EGW: Poslové naděje a lásky strana 30</a:t>
            </a:r>
            <a:endParaRPr lang="es-ES" sz="16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67ED3A-A169-55C2-2CB3-88EACF47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48" y="112946"/>
            <a:ext cx="2918606" cy="2768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C1BE079-A131-89C3-06BE-57E285E5A410}"/>
              </a:ext>
            </a:extLst>
          </p:cNvPr>
          <p:cNvSpPr txBox="1"/>
          <p:nvPr/>
        </p:nvSpPr>
        <p:spPr>
          <a:xfrm rot="165150">
            <a:off x="502740" y="176475"/>
            <a:ext cx="2656936" cy="462836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ZASVĚCENÍ	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1FE37F-C190-0CB9-4898-2C2DF2981693}"/>
              </a:ext>
            </a:extLst>
          </p:cNvPr>
          <p:cNvSpPr txBox="1"/>
          <p:nvPr/>
        </p:nvSpPr>
        <p:spPr>
          <a:xfrm>
            <a:off x="910697" y="658315"/>
            <a:ext cx="18410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 err="1"/>
              <a:t>Odevzd</a:t>
            </a:r>
            <a:r>
              <a:rPr lang="cs-CZ" sz="2200" b="1" dirty="0" err="1"/>
              <a:t>ání</a:t>
            </a:r>
            <a:r>
              <a:rPr lang="es-ES" sz="2200" b="1" dirty="0"/>
              <a:t> se </a:t>
            </a:r>
            <a:r>
              <a:rPr lang="cs-CZ" sz="2200" b="1" dirty="0"/>
              <a:t>    </a:t>
            </a:r>
            <a:r>
              <a:rPr lang="es-ES" sz="2200" b="1" dirty="0"/>
              <a:t>s </a:t>
            </a:r>
            <a:r>
              <a:rPr lang="es-ES" sz="2200" b="1" dirty="0" err="1"/>
              <a:t>velkou</a:t>
            </a:r>
            <a:r>
              <a:rPr lang="es-ES" sz="2200" b="1" dirty="0"/>
              <a:t> </a:t>
            </a:r>
            <a:r>
              <a:rPr lang="es-ES" sz="2200" b="1" dirty="0" err="1"/>
              <a:t>účinností</a:t>
            </a:r>
            <a:r>
              <a:rPr lang="es-ES" sz="2200" b="1" dirty="0"/>
              <a:t> a </a:t>
            </a:r>
            <a:r>
              <a:rPr lang="es-ES" sz="2200" b="1" dirty="0" err="1"/>
              <a:t>horlivostí</a:t>
            </a:r>
            <a:r>
              <a:rPr lang="es-ES" sz="2200" b="1" dirty="0"/>
              <a:t> </a:t>
            </a:r>
            <a:r>
              <a:rPr lang="es-ES" sz="2200" b="1" dirty="0" err="1"/>
              <a:t>určitému</a:t>
            </a:r>
            <a:r>
              <a:rPr lang="es-ES" sz="2200" b="1" dirty="0"/>
              <a:t> </a:t>
            </a:r>
            <a:r>
              <a:rPr lang="es-ES" sz="2200" b="1" dirty="0" err="1"/>
              <a:t>cíli</a:t>
            </a:r>
            <a:r>
              <a:rPr lang="es-ES" sz="2200" b="1" dirty="0"/>
              <a:t> </a:t>
            </a:r>
            <a:r>
              <a:rPr lang="es-ES" sz="2200" b="1" dirty="0" err="1"/>
              <a:t>nebo</a:t>
            </a:r>
            <a:r>
              <a:rPr lang="es-ES" sz="2200" b="1" dirty="0"/>
              <a:t> </a:t>
            </a:r>
            <a:r>
              <a:rPr lang="es-ES" sz="2200" b="1" dirty="0" err="1"/>
              <a:t>Bohu</a:t>
            </a:r>
            <a:r>
              <a:rPr lang="es-ES" sz="22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4C012B-CBD8-852E-D1AA-EF39A794DD23}"/>
              </a:ext>
            </a:extLst>
          </p:cNvPr>
          <p:cNvSpPr txBox="1"/>
          <p:nvPr/>
        </p:nvSpPr>
        <p:spPr>
          <a:xfrm>
            <a:off x="146647" y="4257586"/>
            <a:ext cx="496106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 </a:t>
            </a:r>
            <a:r>
              <a:rPr lang="es-ES" b="1" dirty="0" err="1"/>
              <a:t>zmocní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je </a:t>
            </a:r>
            <a:r>
              <a:rPr lang="es-ES" b="1" dirty="0" err="1"/>
              <a:t>vidět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sklony</a:t>
            </a:r>
            <a:r>
              <a:rPr lang="es-ES" b="1" dirty="0"/>
              <a:t> ke </a:t>
            </a:r>
            <a:r>
              <a:rPr lang="es-ES" b="1" dirty="0" err="1"/>
              <a:t>zlu</a:t>
            </a:r>
            <a:r>
              <a:rPr lang="es-ES" b="1" dirty="0"/>
              <a:t>, </a:t>
            </a:r>
            <a:r>
              <a:rPr lang="es-ES" b="1" dirty="0" err="1"/>
              <a:t>pěstované</a:t>
            </a:r>
            <a:r>
              <a:rPr lang="es-ES" b="1" dirty="0"/>
              <a:t> a </a:t>
            </a:r>
            <a:r>
              <a:rPr lang="es-ES" b="1" dirty="0" err="1"/>
              <a:t>zděděné</a:t>
            </a:r>
            <a:r>
              <a:rPr lang="es-ES" b="1" dirty="0"/>
              <a:t>,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ukřižovány</a:t>
            </a:r>
            <a:r>
              <a:rPr lang="es-ES" b="1" dirty="0"/>
              <a:t>. Musí </a:t>
            </a:r>
            <a:r>
              <a:rPr lang="es-ES" b="1" dirty="0" err="1"/>
              <a:t>začít</a:t>
            </a:r>
            <a:r>
              <a:rPr lang="es-ES" b="1" dirty="0"/>
              <a:t> </a:t>
            </a:r>
            <a:r>
              <a:rPr lang="es-ES" b="1" dirty="0" err="1"/>
              <a:t>novým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,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novým</a:t>
            </a:r>
            <a:r>
              <a:rPr lang="es-ES" b="1" dirty="0"/>
              <a:t> </a:t>
            </a:r>
            <a:r>
              <a:rPr lang="es-ES" b="1" dirty="0" err="1"/>
              <a:t>velením</a:t>
            </a:r>
            <a:r>
              <a:rPr lang="es-ES" b="1" dirty="0"/>
              <a:t>.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dělá</a:t>
            </a:r>
            <a:r>
              <a:rPr lang="es-ES" b="1" dirty="0"/>
              <a:t>,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vykonáno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k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slávě</a:t>
            </a:r>
            <a:r>
              <a:rPr lang="es-ES" b="1" dirty="0"/>
              <a:t>. Tato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zahrnuje</a:t>
            </a:r>
            <a:r>
              <a:rPr lang="es-ES" b="1" dirty="0"/>
              <a:t> </a:t>
            </a:r>
            <a:r>
              <a:rPr lang="es-ES" b="1" dirty="0" err="1"/>
              <a:t>vnějšího</a:t>
            </a:r>
            <a:r>
              <a:rPr lang="es-ES" b="1" dirty="0"/>
              <a:t> a </a:t>
            </a:r>
            <a:r>
              <a:rPr lang="es-ES" b="1" dirty="0" err="1"/>
              <a:t>vnitřního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. </a:t>
            </a:r>
            <a:r>
              <a:rPr lang="es-ES" b="1" dirty="0" err="1"/>
              <a:t>Celá</a:t>
            </a:r>
            <a:r>
              <a:rPr lang="es-ES" b="1" dirty="0"/>
              <a:t> </a:t>
            </a:r>
            <a:r>
              <a:rPr lang="es-ES" b="1" dirty="0" err="1"/>
              <a:t>bytost</a:t>
            </a:r>
            <a:r>
              <a:rPr lang="es-ES" b="1" dirty="0"/>
              <a:t> – </a:t>
            </a:r>
            <a:r>
              <a:rPr lang="es-ES" b="1" dirty="0" err="1"/>
              <a:t>tělo</a:t>
            </a:r>
            <a:r>
              <a:rPr lang="es-ES" b="1" dirty="0"/>
              <a:t>, </a:t>
            </a:r>
            <a:r>
              <a:rPr lang="es-ES" b="1" dirty="0" err="1"/>
              <a:t>mysl</a:t>
            </a:r>
            <a:r>
              <a:rPr lang="es-ES" b="1" dirty="0"/>
              <a:t> i </a:t>
            </a:r>
            <a:r>
              <a:rPr lang="es-ES" b="1" dirty="0" err="1"/>
              <a:t>duch</a:t>
            </a:r>
            <a:r>
              <a:rPr lang="es-ES" b="1" dirty="0"/>
              <a:t> – se musí </a:t>
            </a:r>
            <a:r>
              <a:rPr lang="es-ES" b="1" dirty="0" err="1"/>
              <a:t>podřídit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ji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použít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nástroj</a:t>
            </a:r>
            <a:r>
              <a:rPr lang="es-ES" b="1" dirty="0"/>
              <a:t> </a:t>
            </a:r>
            <a:r>
              <a:rPr lang="es-ES" b="1" dirty="0" err="1"/>
              <a:t>spravedlnosti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EGW:</a:t>
            </a:r>
            <a:r>
              <a:rPr lang="es-ES" b="1" dirty="0"/>
              <a:t> M</a:t>
            </a:r>
            <a:r>
              <a:rPr lang="cs-CZ" b="1" dirty="0" err="1"/>
              <a:t>essages</a:t>
            </a:r>
            <a:r>
              <a:rPr lang="cs-CZ" b="1" dirty="0"/>
              <a:t> to </a:t>
            </a:r>
            <a:r>
              <a:rPr lang="cs-CZ" b="1" dirty="0" err="1"/>
              <a:t>Young</a:t>
            </a:r>
            <a:r>
              <a:rPr lang="cs-CZ" b="1" dirty="0"/>
              <a:t> </a:t>
            </a:r>
            <a:r>
              <a:rPr lang="cs-CZ" b="1" dirty="0" err="1"/>
              <a:t>People</a:t>
            </a:r>
            <a:r>
              <a:rPr lang="cs-CZ" b="1" dirty="0"/>
              <a:t> strana</a:t>
            </a:r>
            <a:r>
              <a:rPr lang="es-ES" b="1" dirty="0"/>
              <a:t> </a:t>
            </a:r>
            <a:r>
              <a:rPr lang="cs-CZ" b="1" dirty="0"/>
              <a:t>6</a:t>
            </a:r>
            <a:r>
              <a:rPr lang="es-ES" b="1" dirty="0"/>
              <a:t>8.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3034576-2C94-7CEF-2845-439888ECD00F}"/>
              </a:ext>
            </a:extLst>
          </p:cNvPr>
          <p:cNvGrpSpPr/>
          <p:nvPr/>
        </p:nvGrpSpPr>
        <p:grpSpPr>
          <a:xfrm>
            <a:off x="5060783" y="1944437"/>
            <a:ext cx="6984570" cy="4631853"/>
            <a:chOff x="5060783" y="1944437"/>
            <a:chExt cx="6984570" cy="4631853"/>
          </a:xfrm>
        </p:grpSpPr>
        <p:pic>
          <p:nvPicPr>
            <p:cNvPr id="10" name="Imagen 9" descr="Pin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31233510-FE40-F161-7CA9-14B0EBB77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783" y="1944437"/>
              <a:ext cx="6984570" cy="4631853"/>
            </a:xfrm>
            <a:prstGeom prst="rect">
              <a:avLst/>
            </a:prstGeom>
            <a:ln w="28575" cap="sq">
              <a:solidFill>
                <a:srgbClr val="C02917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 extrusionH="19050">
              <a:bevelT w="25400" prst="angle"/>
              <a:bevelB w="19050"/>
            </a:sp3d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A15C539-322B-0EDB-A7FD-54CFEAC8C66A}"/>
                </a:ext>
              </a:extLst>
            </p:cNvPr>
            <p:cNvSpPr txBox="1"/>
            <p:nvPr/>
          </p:nvSpPr>
          <p:spPr>
            <a:xfrm>
              <a:off x="7336790" y="2249239"/>
              <a:ext cx="1040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046356"/>
                  </a:solidFill>
                </a:rPr>
                <a:t>Samuel</a:t>
              </a:r>
            </a:p>
          </p:txBody>
        </p:sp>
      </p:grpSp>
      <p:pic>
        <p:nvPicPr>
          <p:cNvPr id="13" name="Imagen 12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8FCB451B-D2DC-00B9-CC0C-5580D6243C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2"/>
          <a:stretch/>
        </p:blipFill>
        <p:spPr>
          <a:xfrm>
            <a:off x="3169256" y="1838863"/>
            <a:ext cx="1744489" cy="943110"/>
          </a:xfrm>
          <a:prstGeom prst="rect">
            <a:avLst/>
          </a:prstGeom>
          <a:ln w="28575" cap="sq">
            <a:solidFill>
              <a:srgbClr val="C0291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extrusionH="19050">
            <a:bevelT w="25400" prst="angle"/>
            <a:bevelB w="19050"/>
          </a:sp3d>
        </p:spPr>
      </p:pic>
    </p:spTree>
    <p:extLst>
      <p:ext uri="{BB962C8B-B14F-4D97-AF65-F5344CB8AC3E}">
        <p14:creationId xmlns:p14="http://schemas.microsoft.com/office/powerpoint/2010/main" val="23410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8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4AAE29C-8681-A8A9-8C0A-40BB8399D63B}"/>
              </a:ext>
            </a:extLst>
          </p:cNvPr>
          <p:cNvSpPr txBox="1"/>
          <p:nvPr/>
        </p:nvSpPr>
        <p:spPr>
          <a:xfrm>
            <a:off x="3087465" y="133516"/>
            <a:ext cx="891464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Pán si oškliví lhostejnost a nevěru ve svém díle, projevené v rozhodné chvíli. Celý vesmír s nevýslovným zájmem sleduje závěrečné výjevy velkého sporu mezi dobrem a zlem. Lid Boží se blíží k hranicím věčného světa; co může být pro něj důležitější, než zůstat věrný Bohu nebeskému? Ve všech dobách měl Bůh mravní hrdiny a má je i nyní, takové, kteří jako Josef a Eliáš a Daniel se nestydí přihlásit se k lidu Božímu. Zvláštní požehnání Boží provází práci těchto činorodých mužů, mužů, kteří se nedají svést od přímé cesty povinnosti, ale kteří s božskou rozhodností kladou otázku: “Kdo jest Hospodinův?” (2. Mojžíšova 32,26), mužů, kteří se nespokojí jen tím, že kladou otázku, ale kteří vyžadují, aby ti, kdož se rozhodli ztotožnit se s lidem Božím, šli dále vpřed a jednoznačně zjevovali svou věrnost Králi králů a Pánu pánů. Takoví mužové podřizují svou vůli a své záměry zákonu Božímu. Pro lásku k Bohu jim nezáleží na vlastním životě. Jejich dílem je čerpat světlo ze Slova a vyzařovat je světu jasnými, přímými paprsky. Věrnost Bohu je jejich heslem.                                                                        EGW: </a:t>
            </a:r>
            <a:r>
              <a:rPr lang="es-ES" b="1" dirty="0"/>
              <a:t>P</a:t>
            </a:r>
            <a:r>
              <a:rPr lang="cs-CZ" b="1" dirty="0" err="1"/>
              <a:t>roroci</a:t>
            </a:r>
            <a:r>
              <a:rPr lang="cs-CZ" b="1" dirty="0"/>
              <a:t> a králové strana 97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6C8A32-D592-A5CA-837C-687A1BA4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8" y="104319"/>
            <a:ext cx="2792801" cy="2983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8FB437-5C4B-9E2D-C520-B9254CFA22EF}"/>
              </a:ext>
            </a:extLst>
          </p:cNvPr>
          <p:cNvSpPr txBox="1"/>
          <p:nvPr/>
        </p:nvSpPr>
        <p:spPr>
          <a:xfrm rot="165150">
            <a:off x="323642" y="272959"/>
            <a:ext cx="2080502" cy="272644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VĚRNOST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1EBF36-5807-67E1-F552-BA94386FD511}"/>
              </a:ext>
            </a:extLst>
          </p:cNvPr>
          <p:cNvSpPr txBox="1"/>
          <p:nvPr/>
        </p:nvSpPr>
        <p:spPr>
          <a:xfrm>
            <a:off x="755532" y="783332"/>
            <a:ext cx="20911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udržuje</a:t>
            </a:r>
            <a:r>
              <a:rPr lang="es-ES" b="1" dirty="0"/>
              <a:t> </a:t>
            </a:r>
            <a:r>
              <a:rPr lang="es-ES" b="1" dirty="0" err="1"/>
              <a:t>někoho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náležitou</a:t>
            </a:r>
            <a:r>
              <a:rPr lang="es-ES" b="1" dirty="0"/>
              <a:t> </a:t>
            </a:r>
            <a:r>
              <a:rPr lang="es-ES" b="1" dirty="0" err="1"/>
              <a:t>věrnost</a:t>
            </a:r>
            <a:r>
              <a:rPr lang="es-ES" b="1" dirty="0"/>
              <a:t>. </a:t>
            </a:r>
            <a:r>
              <a:rPr lang="es-ES" b="1" dirty="0" err="1"/>
              <a:t>Spolehliví</a:t>
            </a:r>
            <a:r>
              <a:rPr lang="es-ES" b="1" dirty="0"/>
              <a:t>, </a:t>
            </a:r>
            <a:r>
              <a:rPr lang="es-ES" b="1" dirty="0" err="1"/>
              <a:t>pravdiví</a:t>
            </a:r>
            <a:r>
              <a:rPr lang="es-ES" b="1" dirty="0"/>
              <a:t> a </a:t>
            </a:r>
            <a:r>
              <a:rPr lang="es-ES" b="1" dirty="0" err="1"/>
              <a:t>věrní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výkonu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výkonu</a:t>
            </a:r>
            <a:r>
              <a:rPr lang="es-ES" b="1" dirty="0"/>
              <a:t> </a:t>
            </a:r>
            <a:r>
              <a:rPr lang="es-ES" b="1" dirty="0" err="1"/>
              <a:t>úřadu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pozice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0C90E0-0656-7BAB-202E-427DD11F4C5D}"/>
              </a:ext>
            </a:extLst>
          </p:cNvPr>
          <p:cNvSpPr txBox="1"/>
          <p:nvPr/>
        </p:nvSpPr>
        <p:spPr>
          <a:xfrm>
            <a:off x="3087464" y="3981003"/>
            <a:ext cx="4241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Svět nejvíce potřebuje lidi, které nelze prodat nebo koupit. Ty, kteří si ve svém nejhlubším nitru zachovali pravdivost a čestnost, nebojí se nazvat hřích pravým jménem a jejichž svědomí je věrné povinnostem jako střelka kompasu severnímu pólu. Lidi, kteří stojí za právem, i kdyby se nebesa měla zhroutit</a:t>
            </a:r>
            <a:br>
              <a:rPr lang="es-ES" b="1" dirty="0"/>
            </a:br>
            <a:r>
              <a:rPr lang="es-ES" b="1" dirty="0"/>
              <a:t>E</a:t>
            </a:r>
            <a:r>
              <a:rPr lang="cs-CZ" b="1" dirty="0"/>
              <a:t>GW: Poslové naděje strana 3</a:t>
            </a:r>
            <a:r>
              <a:rPr lang="es-ES" b="1" dirty="0"/>
              <a:t>7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D847537-3AB7-C4EF-6599-3BD4989B04EB}"/>
              </a:ext>
            </a:extLst>
          </p:cNvPr>
          <p:cNvGrpSpPr/>
          <p:nvPr/>
        </p:nvGrpSpPr>
        <p:grpSpPr>
          <a:xfrm>
            <a:off x="181537" y="3207082"/>
            <a:ext cx="2905927" cy="3517401"/>
            <a:chOff x="181537" y="3207082"/>
            <a:chExt cx="2905927" cy="3517401"/>
          </a:xfrm>
        </p:grpSpPr>
        <p:pic>
          <p:nvPicPr>
            <p:cNvPr id="13" name="Imagen 12" descr="Un grupo de personas de pie&#10;&#10;Descripción generada automáticamente con confianza media">
              <a:extLst>
                <a:ext uri="{FF2B5EF4-FFF2-40B4-BE49-F238E27FC236}">
                  <a16:creationId xmlns:a16="http://schemas.microsoft.com/office/drawing/2014/main" id="{870001CC-9BC3-0205-D7F1-B3B792EE2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37" y="3207082"/>
              <a:ext cx="2905927" cy="35174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C69C1D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1261D41-147D-ED25-231B-21CBBD6A0658}"/>
                </a:ext>
              </a:extLst>
            </p:cNvPr>
            <p:cNvSpPr txBox="1"/>
            <p:nvPr/>
          </p:nvSpPr>
          <p:spPr>
            <a:xfrm>
              <a:off x="870738" y="3207082"/>
              <a:ext cx="1477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</a:t>
              </a:r>
              <a:r>
                <a:rPr lang="cs-CZ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ó</a:t>
              </a:r>
              <a:r>
                <a:rPr lang="es-ES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</a:t>
              </a:r>
              <a:r>
                <a:rPr lang="cs-CZ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s-E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</a:p>
          </p:txBody>
        </p:sp>
      </p:grpSp>
      <p:pic>
        <p:nvPicPr>
          <p:cNvPr id="16" name="Imagen 15" descr="La mano de una persona con un micrófono en la mano&#10;&#10;Descripción generada automáticamente con confianza baja">
            <a:extLst>
              <a:ext uri="{FF2B5EF4-FFF2-40B4-BE49-F238E27FC236}">
                <a16:creationId xmlns:a16="http://schemas.microsoft.com/office/drawing/2014/main" id="{F0547DC2-3D3D-30B3-F257-2EEAC9F2D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 b="6930"/>
          <a:stretch/>
        </p:blipFill>
        <p:spPr>
          <a:xfrm>
            <a:off x="7469071" y="4103834"/>
            <a:ext cx="4464311" cy="25630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69C1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4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2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91F734B-6D52-0D29-138E-AD044FC8BA67}"/>
              </a:ext>
            </a:extLst>
          </p:cNvPr>
          <p:cNvSpPr txBox="1"/>
          <p:nvPr/>
        </p:nvSpPr>
        <p:spPr>
          <a:xfrm>
            <a:off x="363028" y="360688"/>
            <a:ext cx="5732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Bůh si za své zástupce mezi lidmi nevyvolil anděly, kteří nikdy nepadli, ale lidi se stejnými sklony, jaké mají ti, které se snaží zachránit. Když se chtěl Kristus sblížit s lidmi, stal se člověkem. Svět mohl být zachráněn pouze Spasitelem, který byl zároveň Bohem i člověkem. Lidem pak byl svěřen posvátný úkol zvěstovat “nevystižitelné Kristovo bohatství” (list Efezským 3,8)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EGW: PNL strana 76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F37428-F64B-66AF-1FB8-0A732D2AFA51}"/>
              </a:ext>
            </a:extLst>
          </p:cNvPr>
          <p:cNvSpPr txBox="1"/>
          <p:nvPr/>
        </p:nvSpPr>
        <p:spPr>
          <a:xfrm>
            <a:off x="6239435" y="4183030"/>
            <a:ext cx="56898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požadavky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pomohou</a:t>
            </a:r>
            <a:r>
              <a:rPr lang="es-ES" b="1" dirty="0"/>
              <a:t> </a:t>
            </a:r>
            <a:r>
              <a:rPr lang="es-ES" b="1" dirty="0" err="1"/>
              <a:t>ukazovat</a:t>
            </a:r>
            <a:r>
              <a:rPr lang="es-ES" b="1" dirty="0"/>
              <a:t> </a:t>
            </a:r>
            <a:r>
              <a:rPr lang="es-ES" b="1" dirty="0" err="1"/>
              <a:t>Spasi</a:t>
            </a:r>
            <a:r>
              <a:rPr lang="cs-CZ" b="1" dirty="0"/>
              <a:t>-</a:t>
            </a:r>
            <a:r>
              <a:rPr lang="es-ES" b="1" dirty="0"/>
              <a:t>tele </a:t>
            </a:r>
            <a:r>
              <a:rPr lang="es-ES" b="1" dirty="0" err="1"/>
              <a:t>druhým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vychovávat</a:t>
            </a:r>
            <a:r>
              <a:rPr lang="es-ES" b="1" dirty="0"/>
              <a:t> s </a:t>
            </a:r>
            <a:r>
              <a:rPr lang="es-ES" b="1" dirty="0" err="1"/>
              <a:t>těmi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 k </a:t>
            </a:r>
            <a:r>
              <a:rPr lang="es-ES" b="1" dirty="0" err="1"/>
              <a:t>naplnění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poslání</a:t>
            </a:r>
            <a:r>
              <a:rPr lang="es-ES" b="1" dirty="0"/>
              <a:t>.
</a:t>
            </a:r>
            <a:r>
              <a:rPr lang="es-ES" b="1" dirty="0" err="1"/>
              <a:t>Podívejme</a:t>
            </a:r>
            <a:r>
              <a:rPr lang="es-ES" b="1" dirty="0"/>
              <a:t> se, </a:t>
            </a:r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požadavky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znamenají</a:t>
            </a:r>
            <a:r>
              <a:rPr lang="es-ES" b="1" dirty="0"/>
              <a:t>, </a:t>
            </a:r>
            <a:r>
              <a:rPr lang="es-ES" b="1" dirty="0" err="1"/>
              <a:t>lidé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je </a:t>
            </a:r>
            <a:r>
              <a:rPr lang="es-ES" b="1" dirty="0" err="1"/>
              <a:t>používali</a:t>
            </a:r>
            <a:r>
              <a:rPr lang="es-ES" b="1" dirty="0"/>
              <a:t>, a </a:t>
            </a:r>
            <a:r>
              <a:rPr lang="es-ES" b="1" dirty="0" err="1"/>
              <a:t>jak</a:t>
            </a:r>
            <a:r>
              <a:rPr lang="es-ES" b="1" dirty="0"/>
              <a:t> je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zaměstnat</a:t>
            </a:r>
            <a:r>
              <a:rPr lang="es-ES" b="1" dirty="0"/>
              <a:t>.
Je </a:t>
            </a:r>
            <a:r>
              <a:rPr lang="es-ES" b="1" dirty="0" err="1"/>
              <a:t>důležité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je </a:t>
            </a:r>
            <a:r>
              <a:rPr lang="es-ES" b="1" dirty="0" err="1"/>
              <a:t>znali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prosili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obdařil</a:t>
            </a:r>
            <a:r>
              <a:rPr lang="es-ES" b="1" dirty="0"/>
              <a:t> </a:t>
            </a:r>
            <a:r>
              <a:rPr lang="es-ES" b="1" dirty="0" err="1"/>
              <a:t>těmi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chybí</a:t>
            </a:r>
            <a:r>
              <a:rPr lang="es-ES" b="1" dirty="0"/>
              <a:t>, a </a:t>
            </a:r>
            <a:r>
              <a:rPr lang="es-ES" b="1" dirty="0" err="1"/>
              <a:t>posílil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již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.
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28FA23-2427-3A93-6DB6-C09D3F231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129" y="193320"/>
            <a:ext cx="5796951" cy="3864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CC1C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Responsive image">
            <a:extLst>
              <a:ext uri="{FF2B5EF4-FFF2-40B4-BE49-F238E27FC236}">
                <a16:creationId xmlns:a16="http://schemas.microsoft.com/office/drawing/2014/main" id="{67BD83EC-8B27-C022-0BF3-10688BEA6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8"/>
          <a:stretch/>
        </p:blipFill>
        <p:spPr bwMode="auto">
          <a:xfrm>
            <a:off x="158870" y="3091152"/>
            <a:ext cx="5689839" cy="3602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CC1C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1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9DF92A3-F0D4-1F3A-7455-E5C775A36F06}"/>
              </a:ext>
            </a:extLst>
          </p:cNvPr>
          <p:cNvSpPr txBox="1"/>
          <p:nvPr/>
        </p:nvSpPr>
        <p:spPr>
          <a:xfrm>
            <a:off x="2877738" y="2056681"/>
            <a:ext cx="62525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Každý křesťan si má navyknout na pořádek, důkladnost a přesnost. Nemůžeme omlouvat pomalou a nepořádnou práci,  ať se jedná o cokoli. Jestliže někdo stále pracuje a nikdy nedosahuje výsledků, znamená to, že pracuje bez vnitřního zaujetí. Kdo pracuje pomalu a neúčinně, měl by si uvědomit,    že tyto chyby musí napravit.                                                                                   EGW: Perly Moudrosti strana 174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08A09F-77E8-CD7B-4CA2-A5776AD9EFB0}"/>
              </a:ext>
            </a:extLst>
          </p:cNvPr>
          <p:cNvSpPr txBox="1"/>
          <p:nvPr/>
        </p:nvSpPr>
        <p:spPr>
          <a:xfrm>
            <a:off x="2869722" y="53678"/>
            <a:ext cx="62294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Píle a horlivost při plnění povinností Bohem určených je </a:t>
            </a:r>
            <a:r>
              <a:rPr lang="cs-CZ" b="1" dirty="0" err="1"/>
              <a:t>důle</a:t>
            </a:r>
            <a:r>
              <a:rPr lang="cs-CZ" b="1" dirty="0"/>
              <a:t>-žitou součástí pravého náboženství. Lidé by se měli chápat příležitostí jako nástrojů Božích, jimiž plní vůli Boží. Rychlé          a rozhodné jednání v pravý okamžik přináší slavná vítězství, kdežto odkládání a zanedbávání končí nezdarem a zneuctěním Boha.                                                                                                                  EGW: Proroci a králové strana 442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6EAFFB-BF10-A358-1881-1E760B0D5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633" y="112946"/>
            <a:ext cx="2590968" cy="2768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4CF48A-F3D3-7330-96F6-C2F84658A8A0}"/>
              </a:ext>
            </a:extLst>
          </p:cNvPr>
          <p:cNvSpPr txBox="1"/>
          <p:nvPr/>
        </p:nvSpPr>
        <p:spPr>
          <a:xfrm rot="165150">
            <a:off x="307559" y="267624"/>
            <a:ext cx="2281687" cy="269408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DOVEDNOST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6524C3-ACD5-476C-056D-BEABFF10B04D}"/>
              </a:ext>
            </a:extLst>
          </p:cNvPr>
          <p:cNvSpPr txBox="1"/>
          <p:nvPr/>
        </p:nvSpPr>
        <p:spPr>
          <a:xfrm>
            <a:off x="902179" y="781709"/>
            <a:ext cx="18410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 err="1"/>
              <a:t>Dovednost</a:t>
            </a:r>
            <a:r>
              <a:rPr lang="es-ES" sz="2200" b="1" dirty="0"/>
              <a:t>, </a:t>
            </a:r>
            <a:r>
              <a:rPr lang="es-ES" sz="2200" b="1" dirty="0" err="1"/>
              <a:t>umění</a:t>
            </a:r>
            <a:r>
              <a:rPr lang="es-ES" sz="2200" b="1" dirty="0"/>
              <a:t>, </a:t>
            </a:r>
            <a:r>
              <a:rPr lang="cs-CZ" sz="2200" b="1" dirty="0"/>
              <a:t>krása</a:t>
            </a:r>
            <a:r>
              <a:rPr lang="es-ES" sz="2200" b="1" dirty="0"/>
              <a:t> </a:t>
            </a:r>
            <a:r>
              <a:rPr lang="es-ES" sz="2200" b="1" dirty="0" err="1"/>
              <a:t>nebo</a:t>
            </a:r>
            <a:r>
              <a:rPr lang="es-ES" sz="2200" b="1" dirty="0"/>
              <a:t> maje</a:t>
            </a:r>
            <a:r>
              <a:rPr lang="cs-CZ" sz="2200" b="1" dirty="0"/>
              <a:t>-</a:t>
            </a:r>
            <a:r>
              <a:rPr lang="es-ES" sz="2200" b="1" dirty="0" err="1"/>
              <a:t>tek</a:t>
            </a:r>
            <a:r>
              <a:rPr lang="es-ES" sz="2200" b="1" dirty="0"/>
              <a:t>, se </a:t>
            </a:r>
            <a:r>
              <a:rPr lang="es-ES" sz="2200" b="1" dirty="0" err="1"/>
              <a:t>kterým</a:t>
            </a:r>
            <a:r>
              <a:rPr lang="es-ES" sz="2200" b="1" dirty="0"/>
              <a:t> se </a:t>
            </a:r>
            <a:r>
              <a:rPr lang="es-ES" sz="2200" b="1" dirty="0" err="1"/>
              <a:t>něco</a:t>
            </a:r>
            <a:r>
              <a:rPr lang="es-ES" sz="2200" b="1" dirty="0"/>
              <a:t> </a:t>
            </a:r>
            <a:r>
              <a:rPr lang="es-ES" sz="2200" b="1" dirty="0" err="1"/>
              <a:t>dělá</a:t>
            </a:r>
            <a:r>
              <a:rPr lang="es-ES" sz="2200" b="1" dirty="0"/>
              <a:t>.
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AC5D564-53CC-DF1C-361A-C72CD046DCD1}"/>
              </a:ext>
            </a:extLst>
          </p:cNvPr>
          <p:cNvGrpSpPr/>
          <p:nvPr/>
        </p:nvGrpSpPr>
        <p:grpSpPr>
          <a:xfrm>
            <a:off x="179633" y="2928180"/>
            <a:ext cx="2563566" cy="3716826"/>
            <a:chOff x="179633" y="2928180"/>
            <a:chExt cx="2563566" cy="371682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141EBAC-D560-E0BD-C3DA-E1F5B3BF1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426"/>
            <a:stretch/>
          </p:blipFill>
          <p:spPr>
            <a:xfrm>
              <a:off x="179633" y="2928180"/>
              <a:ext cx="2563566" cy="3716826"/>
            </a:xfrm>
            <a:prstGeom prst="snip2DiagRect">
              <a:avLst>
                <a:gd name="adj1" fmla="val 14412"/>
                <a:gd name="adj2" fmla="val 0"/>
              </a:avLst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52C41B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8F01F65-69B3-68BF-1368-8AB5CC8F00C9}"/>
                </a:ext>
              </a:extLst>
            </p:cNvPr>
            <p:cNvSpPr txBox="1"/>
            <p:nvPr/>
          </p:nvSpPr>
          <p:spPr>
            <a:xfrm>
              <a:off x="1199234" y="2981270"/>
              <a:ext cx="1246909" cy="369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EC90"/>
                  </a:solidFill>
                </a:rPr>
                <a:t>Be</a:t>
              </a:r>
              <a:r>
                <a:rPr lang="cs-CZ" b="1" dirty="0">
                  <a:solidFill>
                    <a:srgbClr val="FFEC90"/>
                  </a:solidFill>
                </a:rPr>
                <a:t>s</a:t>
              </a:r>
              <a:r>
                <a:rPr lang="es-ES" b="1" dirty="0" err="1">
                  <a:solidFill>
                    <a:srgbClr val="FFEC90"/>
                  </a:solidFill>
                </a:rPr>
                <a:t>aleel</a:t>
              </a:r>
              <a:endParaRPr lang="es-ES" b="1" dirty="0">
                <a:solidFill>
                  <a:srgbClr val="FFEC90"/>
                </a:solidFill>
              </a:endParaRPr>
            </a:p>
          </p:txBody>
        </p:sp>
      </p:grpSp>
      <p:pic>
        <p:nvPicPr>
          <p:cNvPr id="12" name="Imagen 11" descr="Un grupo de personas sentadas alrededor de una mesa con un perro&#10;&#10;Descripción generada automáticamente con confianza baja">
            <a:extLst>
              <a:ext uri="{FF2B5EF4-FFF2-40B4-BE49-F238E27FC236}">
                <a16:creationId xmlns:a16="http://schemas.microsoft.com/office/drawing/2014/main" id="{E16E2BD5-8820-E137-9C40-6A8139ECE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22" y="212994"/>
            <a:ext cx="2690190" cy="3588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52C41B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F9DCAB8-CC88-B5A9-98F8-64CF9BF36384}"/>
              </a:ext>
            </a:extLst>
          </p:cNvPr>
          <p:cNvSpPr txBox="1"/>
          <p:nvPr/>
        </p:nvSpPr>
        <p:spPr>
          <a:xfrm>
            <a:off x="2871064" y="4059683"/>
            <a:ext cx="92143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Kdo pracuje pomalu a neúčinně, měl by si uvědomit, že tyto chyby musí napravit. Potřebuje se naučit, jak užitečně rozvrhnout čas, aby dosáhl co nejlepších výsledků. Vhodným přístupem a správnou metodou vykonají někteří lidé za pět hodin tolik práce, kolik jiní za deset. Jiní mají poměrně málo práce, ale neustále pracují, protože si neumějí rozvrhnout čas. Pomalostí a otálením si přidělávají práci tam, kde je jí málo. Opravdovým úsilím mohou překonat tyto nesprávné návyky. Musíme pracovat cílevědomě. Máme uvážit, kolik času potřebujeme                 pro daný úkol, a pak vynaložme veškeré úsilí, abychom práci dokončili ve stanovené době. Pěstováním vůle rozvíjíme i zručnost.</a:t>
            </a:r>
            <a:br>
              <a:rPr lang="es-ES" b="1" dirty="0"/>
            </a:br>
            <a:r>
              <a:rPr lang="cs-CZ" b="1" dirty="0"/>
              <a:t>EGW: Perly Moudrosti strana 174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756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build="p"/>
      <p:bldP spid="4" grpId="0"/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6F8CC87-4B02-0B3E-3DEA-4C2EC7FAC62F}"/>
              </a:ext>
            </a:extLst>
          </p:cNvPr>
          <p:cNvSpPr txBox="1"/>
          <p:nvPr/>
        </p:nvSpPr>
        <p:spPr>
          <a:xfrm>
            <a:off x="94892" y="4155562"/>
            <a:ext cx="81162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Příklad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[</a:t>
            </a:r>
            <a:r>
              <a:rPr lang="es-ES" b="1" dirty="0" err="1"/>
              <a:t>Nehemjáše</a:t>
            </a:r>
            <a:r>
              <a:rPr lang="es-ES" b="1" dirty="0"/>
              <a:t>]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poučením</a:t>
            </a:r>
            <a:r>
              <a:rPr lang="es-ES" b="1" dirty="0"/>
              <a:t> pro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mohly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 ve </a:t>
            </a:r>
            <a:r>
              <a:rPr lang="es-ES" b="1" dirty="0" err="1"/>
              <a:t>víře</a:t>
            </a:r>
            <a:r>
              <a:rPr lang="es-ES" b="1" dirty="0"/>
              <a:t>, ale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pilně</a:t>
            </a:r>
            <a:r>
              <a:rPr lang="es-ES" b="1" dirty="0"/>
              <a:t> a </a:t>
            </a:r>
            <a:r>
              <a:rPr lang="es-ES" b="1" dirty="0" err="1"/>
              <a:t>věrně</a:t>
            </a:r>
            <a:r>
              <a:rPr lang="es-ES" b="1" dirty="0"/>
              <a:t> </a:t>
            </a:r>
            <a:r>
              <a:rPr lang="es-ES" b="1" dirty="0" err="1"/>
              <a:t>pracovat</a:t>
            </a:r>
            <a:r>
              <a:rPr lang="es-ES" b="1" dirty="0"/>
              <a:t>. S </a:t>
            </a:r>
            <a:r>
              <a:rPr lang="es-ES" b="1" dirty="0" err="1"/>
              <a:t>kolika</a:t>
            </a:r>
            <a:r>
              <a:rPr lang="es-ES" b="1" dirty="0"/>
              <a:t> </a:t>
            </a:r>
            <a:r>
              <a:rPr lang="es-ES" b="1" dirty="0" err="1"/>
              <a:t>těžkostmi</a:t>
            </a:r>
            <a:r>
              <a:rPr lang="es-ES" b="1" dirty="0"/>
              <a:t> se </a:t>
            </a:r>
            <a:r>
              <a:rPr lang="es-ES" b="1" dirty="0" err="1"/>
              <a:t>setkáváme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bráníme</a:t>
            </a:r>
            <a:r>
              <a:rPr lang="es-ES" b="1" dirty="0"/>
              <a:t> </a:t>
            </a:r>
            <a:r>
              <a:rPr lang="es-ES" b="1" dirty="0" err="1"/>
              <a:t>Prozřetelnosti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pracovala</a:t>
            </a:r>
            <a:r>
              <a:rPr lang="es-ES" b="1" dirty="0"/>
              <a:t> v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prospěch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prozíravost</a:t>
            </a:r>
            <a:r>
              <a:rPr lang="es-ES" b="1" dirty="0"/>
              <a:t>, </a:t>
            </a:r>
            <a:r>
              <a:rPr lang="es-ES" b="1" dirty="0" err="1"/>
              <a:t>předvídavost</a:t>
            </a:r>
            <a:r>
              <a:rPr lang="es-ES" b="1" dirty="0"/>
              <a:t> a </a:t>
            </a:r>
            <a:r>
              <a:rPr lang="es-ES" b="1" dirty="0" err="1"/>
              <a:t>starostlivost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s </a:t>
            </a:r>
            <a:r>
              <a:rPr lang="es-ES" b="1" dirty="0" err="1"/>
              <a:t>náboženstvím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společného</a:t>
            </a:r>
            <a:r>
              <a:rPr lang="es-ES" b="1" dirty="0"/>
              <a:t>!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velká</a:t>
            </a:r>
            <a:r>
              <a:rPr lang="es-ES" b="1" dirty="0"/>
              <a:t> </a:t>
            </a:r>
            <a:r>
              <a:rPr lang="es-ES" b="1" dirty="0" err="1"/>
              <a:t>chyba</a:t>
            </a:r>
            <a:r>
              <a:rPr lang="es-ES" b="1" dirty="0"/>
              <a:t>. Je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povinností</a:t>
            </a:r>
            <a:r>
              <a:rPr lang="es-ES" b="1" dirty="0"/>
              <a:t> </a:t>
            </a:r>
            <a:r>
              <a:rPr lang="es-ES" b="1" dirty="0" err="1"/>
              <a:t>pěstovat</a:t>
            </a:r>
            <a:r>
              <a:rPr lang="es-ES" b="1" dirty="0"/>
              <a:t> a </a:t>
            </a:r>
            <a:r>
              <a:rPr lang="es-ES" b="1" dirty="0" err="1"/>
              <a:t>používat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schopnost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z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učinila</a:t>
            </a:r>
            <a:r>
              <a:rPr lang="es-ES" b="1" dirty="0"/>
              <a:t> </a:t>
            </a:r>
            <a:r>
              <a:rPr lang="es-ES" b="1" dirty="0" err="1"/>
              <a:t>efektivnější</a:t>
            </a:r>
            <a:r>
              <a:rPr lang="es-ES" b="1" dirty="0"/>
              <a:t> </a:t>
            </a:r>
            <a:r>
              <a:rPr lang="es-ES" b="1" dirty="0" err="1"/>
              <a:t>pracovníky</a:t>
            </a:r>
            <a:r>
              <a:rPr lang="es-ES" b="1" dirty="0"/>
              <a:t> pro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Pečlivé</a:t>
            </a:r>
            <a:r>
              <a:rPr lang="es-ES" b="1" dirty="0"/>
              <a:t> </a:t>
            </a:r>
            <a:r>
              <a:rPr lang="es-ES" b="1" dirty="0" err="1"/>
              <a:t>zvažování</a:t>
            </a:r>
            <a:r>
              <a:rPr lang="es-ES" b="1" dirty="0"/>
              <a:t> a </a:t>
            </a:r>
            <a:r>
              <a:rPr lang="es-ES" b="1" dirty="0" err="1"/>
              <a:t>promyšlené</a:t>
            </a:r>
            <a:r>
              <a:rPr lang="es-ES" b="1" dirty="0"/>
              <a:t> </a:t>
            </a:r>
            <a:r>
              <a:rPr lang="es-ES" b="1" dirty="0" err="1"/>
              <a:t>plány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pro </a:t>
            </a:r>
            <a:r>
              <a:rPr lang="es-ES" b="1" dirty="0" err="1"/>
              <a:t>úspěch</a:t>
            </a:r>
            <a:r>
              <a:rPr lang="es-ES" b="1" dirty="0"/>
              <a:t> </a:t>
            </a:r>
            <a:r>
              <a:rPr lang="es-ES" b="1" dirty="0" err="1"/>
              <a:t>posvátných</a:t>
            </a:r>
            <a:r>
              <a:rPr lang="es-ES" b="1" dirty="0"/>
              <a:t> </a:t>
            </a:r>
            <a:r>
              <a:rPr lang="es-ES" b="1" dirty="0" err="1"/>
              <a:t>podniků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v </a:t>
            </a:r>
            <a:r>
              <a:rPr lang="es-ES" b="1" dirty="0" err="1"/>
              <a:t>Nehemjášově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Southern</a:t>
            </a:r>
            <a:r>
              <a:rPr lang="es-ES" b="1" dirty="0"/>
              <a:t> </a:t>
            </a:r>
            <a:r>
              <a:rPr lang="es-ES" b="1" dirty="0" err="1"/>
              <a:t>Watchman</a:t>
            </a:r>
            <a:r>
              <a:rPr lang="es-ES" b="1" dirty="0"/>
              <a:t> 15</a:t>
            </a:r>
            <a:r>
              <a:rPr lang="cs-CZ" b="1" dirty="0"/>
              <a:t>. března</a:t>
            </a:r>
            <a:r>
              <a:rPr lang="es-ES" b="1" dirty="0"/>
              <a:t> 1904.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4B5132-7F27-5138-8AC3-7C1E716F9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1" y="117115"/>
            <a:ext cx="4002656" cy="4109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68D1DA-7604-AC23-A274-DDE94198D7A1}"/>
              </a:ext>
            </a:extLst>
          </p:cNvPr>
          <p:cNvSpPr txBox="1"/>
          <p:nvPr/>
        </p:nvSpPr>
        <p:spPr>
          <a:xfrm rot="165150">
            <a:off x="286932" y="278246"/>
            <a:ext cx="3579007" cy="519236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OBEZŘETNOST A PŘEDVÍDAVOST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04C49F-369E-D36E-4A93-C279004B7A96}"/>
              </a:ext>
            </a:extLst>
          </p:cNvPr>
          <p:cNvSpPr txBox="1"/>
          <p:nvPr/>
        </p:nvSpPr>
        <p:spPr>
          <a:xfrm>
            <a:off x="1113499" y="1048337"/>
            <a:ext cx="30579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rgbClr val="0D5F59"/>
                </a:solidFill>
              </a:rPr>
              <a:t>Obezřetn</a:t>
            </a:r>
            <a:r>
              <a:rPr lang="es-ES" sz="1600" b="1" dirty="0" err="1">
                <a:solidFill>
                  <a:srgbClr val="0D5F59"/>
                </a:solidFill>
              </a:rPr>
              <a:t>ost</a:t>
            </a:r>
            <a:r>
              <a:rPr lang="es-ES" sz="1600" b="1" dirty="0">
                <a:solidFill>
                  <a:srgbClr val="0D5F59"/>
                </a:solidFill>
              </a:rPr>
              <a:t>:</a:t>
            </a:r>
            <a:r>
              <a:rPr lang="es-ES" sz="1600" b="1" dirty="0">
                <a:solidFill>
                  <a:srgbClr val="10736C"/>
                </a:solidFill>
              </a:rPr>
              <a:t> </a:t>
            </a:r>
            <a:r>
              <a:rPr lang="es-ES" sz="1600" b="1" dirty="0" err="1"/>
              <a:t>Střídmost</a:t>
            </a:r>
            <a:r>
              <a:rPr lang="es-ES" sz="1600" b="1" dirty="0"/>
              <a:t>, </a:t>
            </a:r>
            <a:r>
              <a:rPr lang="es-ES" sz="1600" b="1" dirty="0" err="1"/>
              <a:t>opatrnost</a:t>
            </a:r>
            <a:r>
              <a:rPr lang="es-ES" sz="1600" b="1" dirty="0"/>
              <a:t>, </a:t>
            </a:r>
            <a:r>
              <a:rPr lang="es-ES" sz="1600" b="1" dirty="0" err="1"/>
              <a:t>umírněnost</a:t>
            </a:r>
            <a:r>
              <a:rPr lang="es-ES" sz="1600" b="1" dirty="0"/>
              <a:t>. </a:t>
            </a:r>
            <a:r>
              <a:rPr lang="es-ES" sz="1600" b="1" dirty="0" err="1"/>
              <a:t>Moudrost</a:t>
            </a:r>
            <a:r>
              <a:rPr lang="es-ES" sz="1600" b="1" dirty="0"/>
              <a:t>, </a:t>
            </a:r>
            <a:r>
              <a:rPr lang="es-ES" sz="1600" b="1" dirty="0" err="1"/>
              <a:t>dobrý</a:t>
            </a:r>
            <a:r>
              <a:rPr lang="es-ES" sz="1600" b="1" dirty="0"/>
              <a:t> </a:t>
            </a:r>
            <a:r>
              <a:rPr lang="es-ES" sz="1600" b="1" dirty="0" err="1"/>
              <a:t>úsudek</a:t>
            </a:r>
            <a:r>
              <a:rPr lang="es-ES" sz="1600" b="1" dirty="0"/>
              <a:t>.</a:t>
            </a:r>
          </a:p>
          <a:p>
            <a:r>
              <a:rPr lang="es-ES" sz="1600" b="1" dirty="0" err="1">
                <a:solidFill>
                  <a:srgbClr val="10736C"/>
                </a:solidFill>
              </a:rPr>
              <a:t>Prozíravost</a:t>
            </a:r>
            <a:r>
              <a:rPr lang="es-ES" sz="1600" b="1" dirty="0">
                <a:solidFill>
                  <a:srgbClr val="10736C"/>
                </a:solidFill>
              </a:rPr>
              <a:t>:</a:t>
            </a:r>
            <a:r>
              <a:rPr lang="es-ES" sz="1600" b="1" dirty="0"/>
              <a:t>  </a:t>
            </a:r>
            <a:r>
              <a:rPr lang="es-ES" sz="1600" b="1" dirty="0" err="1"/>
              <a:t>Akce</a:t>
            </a:r>
            <a:r>
              <a:rPr lang="es-ES" sz="1600" b="1" dirty="0"/>
              <a:t> </a:t>
            </a:r>
            <a:r>
              <a:rPr lang="es-ES" sz="1600" b="1" dirty="0" err="1"/>
              <a:t>spočívající</a:t>
            </a:r>
            <a:r>
              <a:rPr lang="es-ES" sz="1600" b="1" dirty="0"/>
              <a:t> </a:t>
            </a:r>
            <a:r>
              <a:rPr lang="cs-CZ" sz="1600" b="1" dirty="0"/>
              <a:t>        </a:t>
            </a:r>
            <a:r>
              <a:rPr lang="es-ES" sz="1600" b="1" dirty="0"/>
              <a:t>v </a:t>
            </a:r>
            <a:r>
              <a:rPr lang="es-ES" sz="1600" b="1" dirty="0" err="1"/>
              <a:t>uspořádání</a:t>
            </a:r>
            <a:r>
              <a:rPr lang="es-ES" sz="1600" b="1" dirty="0"/>
              <a:t> </a:t>
            </a:r>
            <a:r>
              <a:rPr lang="es-ES" sz="1600" b="1" dirty="0" err="1"/>
              <a:t>toho</a:t>
            </a:r>
            <a:r>
              <a:rPr lang="es-ES" sz="1600" b="1" dirty="0"/>
              <a:t>, </a:t>
            </a:r>
            <a:r>
              <a:rPr lang="es-ES" sz="1600" b="1" dirty="0" err="1"/>
              <a:t>co</a:t>
            </a:r>
            <a:r>
              <a:rPr lang="es-ES" sz="1600" b="1" dirty="0"/>
              <a:t> je </a:t>
            </a:r>
            <a:r>
              <a:rPr lang="es-ES" sz="1600" b="1" dirty="0" err="1"/>
              <a:t>vhodné</a:t>
            </a:r>
            <a:r>
              <a:rPr lang="es-ES" sz="1600" b="1" dirty="0"/>
              <a:t> pro </a:t>
            </a:r>
            <a:r>
              <a:rPr lang="es-ES" sz="1600" b="1" dirty="0" err="1"/>
              <a:t>uspokojení</a:t>
            </a:r>
            <a:r>
              <a:rPr lang="es-ES" sz="1600" b="1" dirty="0"/>
              <a:t> </a:t>
            </a:r>
            <a:r>
              <a:rPr lang="es-ES" sz="1600" b="1" dirty="0" err="1"/>
              <a:t>ne</a:t>
            </a:r>
            <a:r>
              <a:rPr lang="cs-CZ" sz="1600" b="1" dirty="0"/>
              <a:t>-</a:t>
            </a:r>
            <a:r>
              <a:rPr lang="es-ES" sz="1600" b="1" dirty="0" err="1"/>
              <a:t>předvídaných</a:t>
            </a:r>
            <a:r>
              <a:rPr lang="es-ES" sz="1600" b="1" dirty="0"/>
              <a:t> </a:t>
            </a:r>
            <a:r>
              <a:rPr lang="es-ES" sz="1600" b="1" dirty="0" err="1"/>
              <a:t>událostí</a:t>
            </a:r>
            <a:r>
              <a:rPr lang="es-ES" sz="1600" b="1" dirty="0"/>
              <a:t> </a:t>
            </a:r>
            <a:r>
              <a:rPr lang="es-ES" sz="1600" b="1" dirty="0" err="1"/>
              <a:t>nebo</a:t>
            </a:r>
            <a:r>
              <a:rPr lang="es-ES" sz="1600" b="1" dirty="0"/>
              <a:t> </a:t>
            </a:r>
            <a:r>
              <a:rPr lang="es-ES" sz="1600" b="1" dirty="0" err="1"/>
              <a:t>předvídatelných</a:t>
            </a:r>
            <a:r>
              <a:rPr lang="es-ES" sz="1600" b="1" dirty="0"/>
              <a:t> </a:t>
            </a:r>
            <a:r>
              <a:rPr lang="es-ES" sz="1600" b="1" dirty="0" err="1"/>
              <a:t>potřeb</a:t>
            </a:r>
            <a:r>
              <a:rPr lang="es-ES" sz="1600" b="1" dirty="0"/>
              <a:t>, </a:t>
            </a:r>
            <a:r>
              <a:rPr lang="es-ES" sz="1600" b="1" dirty="0" err="1"/>
              <a:t>pře</a:t>
            </a:r>
            <a:r>
              <a:rPr lang="cs-CZ" sz="1600" b="1" dirty="0"/>
              <a:t>-</a:t>
            </a:r>
            <a:r>
              <a:rPr lang="es-ES" sz="1600" b="1" dirty="0" err="1"/>
              <a:t>dem</a:t>
            </a:r>
            <a:r>
              <a:rPr lang="es-ES" sz="1600" b="1" dirty="0"/>
              <a:t> se </a:t>
            </a:r>
            <a:r>
              <a:rPr lang="es-ES" sz="1600" b="1" dirty="0" err="1"/>
              <a:t>postarat</a:t>
            </a:r>
            <a:r>
              <a:rPr lang="es-ES" sz="1600" b="1" dirty="0"/>
              <a:t> o </a:t>
            </a:r>
            <a:r>
              <a:rPr lang="es-ES" sz="1600" b="1" dirty="0" err="1"/>
              <a:t>to</a:t>
            </a:r>
            <a:r>
              <a:rPr lang="es-ES" sz="1600" b="1" dirty="0"/>
              <a:t>, </a:t>
            </a:r>
            <a:r>
              <a:rPr lang="es-ES" sz="1600" b="1" dirty="0" err="1"/>
              <a:t>aby</a:t>
            </a:r>
            <a:r>
              <a:rPr lang="es-ES" sz="1600" b="1" dirty="0"/>
              <a:t> </a:t>
            </a:r>
            <a:r>
              <a:rPr lang="es-ES" sz="1600" b="1" dirty="0" err="1"/>
              <a:t>byly</a:t>
            </a:r>
            <a:r>
              <a:rPr lang="es-ES" sz="1600" b="1" dirty="0"/>
              <a:t> k </a:t>
            </a:r>
            <a:r>
              <a:rPr lang="es-ES" sz="1600" b="1" dirty="0" err="1"/>
              <a:t>dispozici</a:t>
            </a:r>
            <a:r>
              <a:rPr lang="es-ES" sz="1600" b="1" dirty="0"/>
              <a:t> </a:t>
            </a:r>
            <a:r>
              <a:rPr lang="es-ES" sz="1600" b="1" dirty="0" err="1"/>
              <a:t>nebo</a:t>
            </a:r>
            <a:r>
              <a:rPr lang="es-ES" sz="1600" b="1" dirty="0"/>
              <a:t> </a:t>
            </a:r>
            <a:r>
              <a:rPr lang="es-ES" sz="1600" b="1" dirty="0" err="1"/>
              <a:t>připraveny</a:t>
            </a:r>
            <a:r>
              <a:rPr lang="es-ES" sz="1600" b="1" dirty="0"/>
              <a:t> </a:t>
            </a:r>
            <a:r>
              <a:rPr lang="es-ES" sz="1600" b="1" dirty="0" err="1"/>
              <a:t>prostředky</a:t>
            </a:r>
            <a:r>
              <a:rPr lang="es-ES" sz="1600" b="1" dirty="0"/>
              <a:t> </a:t>
            </a:r>
            <a:r>
              <a:rPr lang="es-ES" sz="1600" b="1" dirty="0" err="1"/>
              <a:t>proti</a:t>
            </a:r>
            <a:r>
              <a:rPr lang="es-ES" sz="1600" b="1" dirty="0"/>
              <a:t> </a:t>
            </a:r>
            <a:r>
              <a:rPr lang="es-ES" sz="1600" b="1" dirty="0" err="1"/>
              <a:t>budoucím</a:t>
            </a:r>
            <a:r>
              <a:rPr lang="es-ES" sz="1600" b="1" dirty="0"/>
              <a:t> </a:t>
            </a:r>
            <a:r>
              <a:rPr lang="es-ES" sz="1600" b="1" dirty="0" err="1"/>
              <a:t>eventualitám</a:t>
            </a:r>
            <a:r>
              <a:rPr lang="es-ES" sz="1600" b="1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FDEFE90-488B-DA61-40EF-23D8E4248730}"/>
              </a:ext>
            </a:extLst>
          </p:cNvPr>
          <p:cNvGrpSpPr/>
          <p:nvPr/>
        </p:nvGrpSpPr>
        <p:grpSpPr>
          <a:xfrm>
            <a:off x="4180719" y="192610"/>
            <a:ext cx="3887700" cy="3880626"/>
            <a:chOff x="4180719" y="192610"/>
            <a:chExt cx="3887700" cy="3880626"/>
          </a:xfrm>
        </p:grpSpPr>
        <p:pic>
          <p:nvPicPr>
            <p:cNvPr id="3" name="Imagen 2" descr="Un grupo de personas en medio de una ciudad&#10;&#10;Descripción generada automáticamente con confianza baja">
              <a:extLst>
                <a:ext uri="{FF2B5EF4-FFF2-40B4-BE49-F238E27FC236}">
                  <a16:creationId xmlns:a16="http://schemas.microsoft.com/office/drawing/2014/main" id="{777995A7-508D-E963-52FA-53DB86947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" t="128" r="38110" b="-128"/>
            <a:stretch/>
          </p:blipFill>
          <p:spPr>
            <a:xfrm>
              <a:off x="4180719" y="229646"/>
              <a:ext cx="3887700" cy="3843590"/>
            </a:xfrm>
            <a:prstGeom prst="rect">
              <a:avLst/>
            </a:prstGeom>
            <a:ln>
              <a:noFill/>
            </a:ln>
            <a:effectLst>
              <a:outerShdw blurRad="63500" dist="25400" sx="102000" sy="102000" algn="ctr" rotWithShape="0">
                <a:srgbClr val="1BC3B2">
                  <a:alpha val="40000"/>
                </a:srgb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78639A3-1ADE-AFC8-F3E8-7F95000C1292}"/>
                </a:ext>
              </a:extLst>
            </p:cNvPr>
            <p:cNvSpPr txBox="1"/>
            <p:nvPr/>
          </p:nvSpPr>
          <p:spPr>
            <a:xfrm>
              <a:off x="4380958" y="192610"/>
              <a:ext cx="1708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765724"/>
                  </a:solidFill>
                </a:rPr>
                <a:t>Nehem</a:t>
              </a:r>
              <a:r>
                <a:rPr lang="cs-CZ" b="1" dirty="0" err="1">
                  <a:solidFill>
                    <a:srgbClr val="765724"/>
                  </a:solidFill>
                </a:rPr>
                <a:t>jáš</a:t>
              </a:r>
              <a:endParaRPr lang="es-ES" b="1" dirty="0">
                <a:solidFill>
                  <a:srgbClr val="765724"/>
                </a:solidFill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0FA66B25-7E31-1318-9551-2FD97962D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b="4487"/>
          <a:stretch/>
        </p:blipFill>
        <p:spPr>
          <a:xfrm>
            <a:off x="8220364" y="4433456"/>
            <a:ext cx="3786908" cy="2261248"/>
          </a:xfrm>
          <a:prstGeom prst="rect">
            <a:avLst/>
          </a:prstGeom>
          <a:ln>
            <a:noFill/>
          </a:ln>
          <a:effectLst>
            <a:outerShdw blurRad="63500" dist="25400" sx="102000" sy="102000" algn="ctr" rotWithShape="0">
              <a:srgbClr val="1BC3B2">
                <a:alpha val="40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02C3366-6BCE-9234-6BA2-22505A42793D}"/>
              </a:ext>
            </a:extLst>
          </p:cNvPr>
          <p:cNvSpPr txBox="1"/>
          <p:nvPr/>
        </p:nvSpPr>
        <p:spPr>
          <a:xfrm>
            <a:off x="8103254" y="192610"/>
            <a:ext cx="40026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poradila</a:t>
            </a:r>
            <a:r>
              <a:rPr lang="es-ES" b="1" dirty="0"/>
              <a:t> se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manželem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mu </a:t>
            </a:r>
            <a:r>
              <a:rPr lang="es-ES" b="1" dirty="0" err="1"/>
              <a:t>řekla</a:t>
            </a:r>
            <a:r>
              <a:rPr lang="es-ES" b="1" dirty="0"/>
              <a:t>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záměru</a:t>
            </a:r>
            <a:r>
              <a:rPr lang="es-ES" b="1" dirty="0"/>
              <a:t>, Abigail </a:t>
            </a:r>
            <a:r>
              <a:rPr lang="es-ES" b="1" dirty="0" err="1"/>
              <a:t>udělala</a:t>
            </a:r>
            <a:r>
              <a:rPr lang="es-ES" b="1" dirty="0"/>
              <a:t> </a:t>
            </a:r>
            <a:r>
              <a:rPr lang="es-ES" b="1" dirty="0" err="1"/>
              <a:t>dostatečnou</a:t>
            </a:r>
            <a:r>
              <a:rPr lang="es-ES" b="1" dirty="0"/>
              <a:t> </a:t>
            </a:r>
            <a:r>
              <a:rPr lang="es-ES" b="1" dirty="0" err="1"/>
              <a:t>zásobu</a:t>
            </a:r>
            <a:r>
              <a:rPr lang="es-ES" b="1" dirty="0"/>
              <a:t> </a:t>
            </a:r>
            <a:r>
              <a:rPr lang="es-ES" b="1" dirty="0" err="1"/>
              <a:t>zásob</a:t>
            </a:r>
            <a:r>
              <a:rPr lang="es-ES" b="1" dirty="0"/>
              <a:t> a </a:t>
            </a:r>
            <a:r>
              <a:rPr lang="es-ES" b="1" dirty="0" err="1"/>
              <a:t>naložená</a:t>
            </a:r>
            <a:r>
              <a:rPr lang="es-ES" b="1" dirty="0"/>
              <a:t> </a:t>
            </a:r>
            <a:r>
              <a:rPr lang="es-ES" b="1" dirty="0" err="1"/>
              <a:t>osly</a:t>
            </a:r>
            <a:r>
              <a:rPr lang="es-ES" b="1" dirty="0"/>
              <a:t> ji </a:t>
            </a:r>
            <a:r>
              <a:rPr lang="es-ES" b="1" dirty="0" err="1"/>
              <a:t>poslala</a:t>
            </a:r>
            <a:r>
              <a:rPr lang="es-ES" b="1" dirty="0"/>
              <a:t> k </a:t>
            </a:r>
            <a:r>
              <a:rPr lang="es-ES" b="1" dirty="0" err="1"/>
              <a:t>Davidovi</a:t>
            </a:r>
            <a:r>
              <a:rPr lang="es-ES" b="1" dirty="0"/>
              <a:t> do </a:t>
            </a:r>
            <a:r>
              <a:rPr lang="es-ES" b="1" dirty="0" err="1"/>
              <a:t>péče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služebníků</a:t>
            </a:r>
            <a:r>
              <a:rPr lang="es-ES" b="1" dirty="0"/>
              <a:t> a sama se </a:t>
            </a:r>
            <a:r>
              <a:rPr lang="es-ES" b="1" dirty="0" err="1"/>
              <a:t>vydala</a:t>
            </a:r>
            <a:r>
              <a:rPr lang="es-ES" b="1" dirty="0"/>
              <a:t> </a:t>
            </a:r>
            <a:r>
              <a:rPr lang="es-ES" b="1" dirty="0" err="1"/>
              <a:t>hledat</a:t>
            </a:r>
            <a:r>
              <a:rPr lang="es-ES" b="1" dirty="0"/>
              <a:t> </a:t>
            </a:r>
            <a:r>
              <a:rPr lang="es-ES" b="1" dirty="0" err="1"/>
              <a:t>Davidovu</a:t>
            </a:r>
            <a:r>
              <a:rPr lang="es-ES" b="1" dirty="0"/>
              <a:t> </a:t>
            </a:r>
            <a:r>
              <a:rPr lang="es-ES" b="1" dirty="0" err="1"/>
              <a:t>společnost</a:t>
            </a:r>
            <a:r>
              <a:rPr lang="es-ES" b="1" dirty="0"/>
              <a:t>. </a:t>
            </a:r>
            <a:r>
              <a:rPr lang="es-ES" b="1" dirty="0" err="1"/>
              <a:t>Našel</a:t>
            </a:r>
            <a:r>
              <a:rPr lang="es-ES" b="1" dirty="0"/>
              <a:t> ji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chráněném</a:t>
            </a:r>
            <a:r>
              <a:rPr lang="es-ES" b="1" dirty="0"/>
              <a:t> </a:t>
            </a:r>
            <a:r>
              <a:rPr lang="es-ES" b="1" dirty="0" err="1"/>
              <a:t>místě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kopci</a:t>
            </a:r>
            <a:r>
              <a:rPr lang="es-ES" b="1" dirty="0"/>
              <a:t>. "A </a:t>
            </a:r>
            <a:r>
              <a:rPr lang="es-ES" b="1" dirty="0" err="1"/>
              <a:t>když</a:t>
            </a:r>
            <a:r>
              <a:rPr lang="es-ES" b="1" dirty="0"/>
              <a:t> Abigail </a:t>
            </a:r>
            <a:r>
              <a:rPr lang="es-ES" b="1" dirty="0" err="1"/>
              <a:t>uviděla</a:t>
            </a:r>
            <a:r>
              <a:rPr lang="es-ES" b="1" dirty="0"/>
              <a:t> </a:t>
            </a:r>
            <a:r>
              <a:rPr lang="es-ES" b="1" dirty="0" err="1"/>
              <a:t>Davida</a:t>
            </a:r>
            <a:r>
              <a:rPr lang="es-ES" b="1" dirty="0"/>
              <a:t>, </a:t>
            </a:r>
            <a:r>
              <a:rPr lang="es-ES" b="1" dirty="0" err="1"/>
              <a:t>rychle</a:t>
            </a:r>
            <a:r>
              <a:rPr lang="es-ES" b="1" dirty="0"/>
              <a:t> se </a:t>
            </a:r>
            <a:r>
              <a:rPr lang="es-ES" b="1" dirty="0" err="1"/>
              <a:t>zvedla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zadku</a:t>
            </a:r>
            <a:r>
              <a:rPr lang="es-ES" b="1" dirty="0"/>
              <a:t>, </a:t>
            </a:r>
            <a:r>
              <a:rPr lang="es-ES" b="1" dirty="0" err="1"/>
              <a:t>padla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Davidem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</a:t>
            </a:r>
            <a:r>
              <a:rPr lang="es-ES" b="1" dirty="0"/>
              <a:t> a </a:t>
            </a:r>
            <a:r>
              <a:rPr lang="es-ES" b="1" dirty="0" err="1"/>
              <a:t>sklonila</a:t>
            </a:r>
            <a:r>
              <a:rPr lang="es-ES" b="1" dirty="0"/>
              <a:t> se k </a:t>
            </a:r>
            <a:r>
              <a:rPr lang="es-ES" b="1" dirty="0" err="1"/>
              <a:t>zemi</a:t>
            </a:r>
            <a:r>
              <a:rPr lang="es-ES" b="1" dirty="0"/>
              <a:t>; a </a:t>
            </a:r>
            <a:r>
              <a:rPr lang="es-ES" b="1" dirty="0" err="1"/>
              <a:t>vrhl</a:t>
            </a:r>
            <a:r>
              <a:rPr lang="es-ES" b="1" dirty="0"/>
              <a:t> se mu k </a:t>
            </a:r>
            <a:r>
              <a:rPr lang="es-ES" b="1" dirty="0" err="1"/>
              <a:t>nohám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Můj</a:t>
            </a:r>
            <a:r>
              <a:rPr lang="es-ES" b="1" dirty="0"/>
              <a:t> </a:t>
            </a:r>
            <a:r>
              <a:rPr lang="es-ES" b="1" dirty="0" err="1"/>
              <a:t>Pane</a:t>
            </a:r>
            <a:r>
              <a:rPr lang="es-ES" b="1" dirty="0"/>
              <a:t>,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mně</a:t>
            </a:r>
            <a:r>
              <a:rPr lang="es-ES" b="1" dirty="0"/>
              <a:t>; ale </a:t>
            </a:r>
            <a:r>
              <a:rPr lang="es-ES" b="1" dirty="0" err="1"/>
              <a:t>snažně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prosím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</a:t>
            </a:r>
            <a:r>
              <a:rPr lang="es-ES" b="1" dirty="0" err="1"/>
              <a:t>dovolil</a:t>
            </a:r>
            <a:r>
              <a:rPr lang="es-ES" b="1" dirty="0"/>
              <a:t>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služebníkovi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mluvil</a:t>
            </a:r>
            <a:r>
              <a:rPr lang="es-ES" b="1" dirty="0"/>
              <a:t> do </a:t>
            </a:r>
            <a:r>
              <a:rPr lang="es-ES" b="1" dirty="0" err="1"/>
              <a:t>tvých</a:t>
            </a:r>
            <a:r>
              <a:rPr lang="es-ES" b="1" dirty="0"/>
              <a:t> </a:t>
            </a:r>
            <a:r>
              <a:rPr lang="es-ES" b="1" dirty="0" err="1"/>
              <a:t>uší</a:t>
            </a:r>
            <a:r>
              <a:rPr lang="es-ES" b="1" dirty="0"/>
              <a:t> a </a:t>
            </a:r>
            <a:r>
              <a:rPr lang="es-ES" b="1" dirty="0" err="1"/>
              <a:t>naslouchal</a:t>
            </a:r>
            <a:r>
              <a:rPr lang="es-ES" b="1" dirty="0"/>
              <a:t> </a:t>
            </a:r>
            <a:r>
              <a:rPr lang="es-ES" b="1" dirty="0" err="1"/>
              <a:t>slovům</a:t>
            </a:r>
            <a:r>
              <a:rPr lang="es-ES" b="1" dirty="0"/>
              <a:t> </a:t>
            </a:r>
            <a:r>
              <a:rPr lang="es-ES" b="1" dirty="0" err="1"/>
              <a:t>tvého</a:t>
            </a:r>
            <a:r>
              <a:rPr lang="es-ES" b="1" dirty="0"/>
              <a:t> </a:t>
            </a:r>
            <a:r>
              <a:rPr lang="es-ES" b="1" dirty="0" err="1"/>
              <a:t>služebníka</a:t>
            </a:r>
            <a:r>
              <a:rPr lang="es-ES" b="1" dirty="0"/>
              <a:t>.‘“ </a:t>
            </a:r>
            <a:r>
              <a:rPr lang="cs-CZ" b="1" dirty="0"/>
              <a:t>EGW: </a:t>
            </a:r>
            <a:r>
              <a:rPr lang="cs-CZ" b="1" dirty="0" err="1"/>
              <a:t>Daughter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God</a:t>
            </a:r>
            <a:r>
              <a:rPr lang="cs-CZ" b="1" dirty="0"/>
              <a:t> 42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8021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uiExpand="1" build="p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8590A8B-0A99-5916-9026-3EED5EAE1442}"/>
              </a:ext>
            </a:extLst>
          </p:cNvPr>
          <p:cNvSpPr txBox="1"/>
          <p:nvPr/>
        </p:nvSpPr>
        <p:spPr>
          <a:xfrm>
            <a:off x="2875831" y="133056"/>
            <a:ext cx="526845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Ti, kdož stojí v předních řadách velkého boje a jsou povzbuzováni Duchem svatým k vykonání zvláštního díla, často pocítí ochablost, když tlak pomine. Malomyslnost dokáže otřást i nejpevnější vírou           a oslabit i nejsilnější vůli. Avšak Bůh to chápe, a nepřestává milovat své služebníky a mít s nimi soucit. Zná pohnutky a niterná hnutí. Trpělivě čekat a věřit, i když se všechno zdá chmurné — tomu se musí naučit vůdcové v díle Božím. Nebesa je neopustí ve chvíli protivenství. Nic není zdánlivě bezmocnější, ve </a:t>
            </a:r>
            <a:r>
              <a:rPr lang="cs-CZ" b="1" dirty="0" err="1"/>
              <a:t>sku</a:t>
            </a:r>
            <a:r>
              <a:rPr lang="cs-CZ" b="1" dirty="0"/>
              <a:t>-tečnosti však nepřemožitelnější, než duše, jež cítí svou nicotnost a pevně spoléhá na Boha.</a:t>
            </a:r>
            <a:r>
              <a:rPr lang="es-ES" b="1" dirty="0"/>
              <a:t>—</a:t>
            </a:r>
            <a:r>
              <a:rPr lang="cs-CZ" b="1" dirty="0"/>
              <a:t>EGW: </a:t>
            </a:r>
            <a:r>
              <a:rPr lang="es-ES" b="1" dirty="0"/>
              <a:t>P</a:t>
            </a:r>
            <a:r>
              <a:rPr lang="cs-CZ" b="1" dirty="0" err="1"/>
              <a:t>atriarchové</a:t>
            </a:r>
            <a:r>
              <a:rPr lang="cs-CZ" b="1" dirty="0"/>
              <a:t> a králové strana 113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4E86C8-CFED-2DE4-F1EA-0680B39BBBF0}"/>
              </a:ext>
            </a:extLst>
          </p:cNvPr>
          <p:cNvSpPr txBox="1"/>
          <p:nvPr/>
        </p:nvSpPr>
        <p:spPr>
          <a:xfrm>
            <a:off x="2832321" y="3962019"/>
            <a:ext cx="50766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žádá</a:t>
            </a:r>
            <a:r>
              <a:rPr lang="es-ES" b="1" dirty="0"/>
              <a:t> </a:t>
            </a:r>
            <a:r>
              <a:rPr lang="es-ES" b="1" dirty="0" err="1"/>
              <a:t>vojáky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nezanedbávali</a:t>
            </a:r>
            <a:r>
              <a:rPr lang="es-ES" b="1" dirty="0"/>
              <a:t> a </a:t>
            </a:r>
            <a:r>
              <a:rPr lang="es-ES" b="1" dirty="0" err="1"/>
              <a:t>neztráceli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, ale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přijali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se </a:t>
            </a:r>
            <a:r>
              <a:rPr lang="es-ES" b="1" dirty="0" err="1"/>
              <a:t>všemi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nepříjemnými</a:t>
            </a:r>
            <a:r>
              <a:rPr lang="es-ES" b="1" dirty="0"/>
              <a:t> </a:t>
            </a:r>
            <a:r>
              <a:rPr lang="es-ES" b="1" dirty="0" err="1"/>
              <a:t>rysy</a:t>
            </a:r>
            <a:r>
              <a:rPr lang="es-ES" b="1" dirty="0"/>
              <a:t>. </a:t>
            </a:r>
            <a:r>
              <a:rPr lang="es-ES" b="1" dirty="0" err="1"/>
              <a:t>Chtěl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si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vzali</a:t>
            </a:r>
            <a:r>
              <a:rPr lang="es-ES" b="1" dirty="0"/>
              <a:t> Krista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vzor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17</a:t>
            </a:r>
            <a:r>
              <a:rPr lang="cs-CZ" b="1" dirty="0"/>
              <a:t>. </a:t>
            </a:r>
            <a:r>
              <a:rPr lang="cs-CZ" b="1" dirty="0" err="1"/>
              <a:t>červenc</a:t>
            </a:r>
            <a:r>
              <a:rPr lang="es-ES" b="1" dirty="0"/>
              <a:t>e 1894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A06B82-EE3A-D076-3C49-DEE055E8B62E}"/>
              </a:ext>
            </a:extLst>
          </p:cNvPr>
          <p:cNvSpPr txBox="1"/>
          <p:nvPr/>
        </p:nvSpPr>
        <p:spPr>
          <a:xfrm>
            <a:off x="178930" y="5618486"/>
            <a:ext cx="118341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Ti, kdo dnes učí pravdy, které jsou lidem nevhod, se občas mohou setkat se stejně nepřátelským přijetím, s jakým se tehdy při své práci setkali Pavel a jeho pomocníci. Neměli by se nechat odradit ani tehdy, když je budou odmítat lidé, kteří se vydávají za křesťany. Poslové kříže se musí vyzbrojit ostražitostí a modlitbou a ve víře směle kráčet vpřed. Musí vždy pracovat v Ježíšově jménu. </a:t>
            </a:r>
            <a:r>
              <a:rPr lang="es-ES" b="1" dirty="0"/>
              <a:t>—</a:t>
            </a:r>
            <a:r>
              <a:rPr lang="cs-CZ" b="1" dirty="0"/>
              <a:t>EGW: Poslové naděje a lásky strana 133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7B0DCA-9258-D45F-BA13-2750D80CB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6" y="133056"/>
            <a:ext cx="2754677" cy="2743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6D8CB2-23F9-1DC2-CD71-AB6C8FEE1450}"/>
              </a:ext>
            </a:extLst>
          </p:cNvPr>
          <p:cNvSpPr txBox="1"/>
          <p:nvPr/>
        </p:nvSpPr>
        <p:spPr>
          <a:xfrm rot="203790">
            <a:off x="281027" y="261774"/>
            <a:ext cx="2382414" cy="313370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A4DF41-F47E-9D00-0349-3B35918B6E4D}"/>
              </a:ext>
            </a:extLst>
          </p:cNvPr>
          <p:cNvSpPr txBox="1"/>
          <p:nvPr/>
        </p:nvSpPr>
        <p:spPr>
          <a:xfrm>
            <a:off x="868137" y="825627"/>
            <a:ext cx="19641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 err="1"/>
              <a:t>Síla</a:t>
            </a:r>
            <a:r>
              <a:rPr lang="es-ES" sz="2200" b="1" dirty="0"/>
              <a:t> ducha, </a:t>
            </a:r>
            <a:r>
              <a:rPr lang="es-ES" sz="2200" b="1" dirty="0" err="1"/>
              <a:t>úsilí</a:t>
            </a:r>
            <a:r>
              <a:rPr lang="es-ES" sz="2200" b="1" dirty="0"/>
              <a:t>, </a:t>
            </a:r>
            <a:r>
              <a:rPr lang="es-ES" sz="2200" b="1" dirty="0" err="1"/>
              <a:t>odvahy</a:t>
            </a:r>
            <a:r>
              <a:rPr lang="es-ES" sz="2200" b="1" dirty="0"/>
              <a:t>. </a:t>
            </a:r>
            <a:r>
              <a:rPr lang="es-ES" sz="2200" b="1" dirty="0" err="1"/>
              <a:t>Pohodlí</a:t>
            </a:r>
            <a:r>
              <a:rPr lang="es-ES" sz="2200" b="1" dirty="0"/>
              <a:t>, </a:t>
            </a:r>
            <a:r>
              <a:rPr lang="es-ES" sz="2200" b="1" dirty="0" err="1"/>
              <a:t>úleva</a:t>
            </a:r>
            <a:r>
              <a:rPr lang="es-ES" sz="2200" b="1" dirty="0"/>
              <a:t>.</a:t>
            </a:r>
          </a:p>
        </p:txBody>
      </p:sp>
      <p:pic>
        <p:nvPicPr>
          <p:cNvPr id="11" name="Imagen 10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86819D6C-881D-2880-8941-82B488EAA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5" b="3366"/>
          <a:stretch/>
        </p:blipFill>
        <p:spPr>
          <a:xfrm>
            <a:off x="257998" y="2973660"/>
            <a:ext cx="2512507" cy="2565149"/>
          </a:xfrm>
          <a:prstGeom prst="rect">
            <a:avLst/>
          </a:prstGeom>
          <a:ln w="57150" cap="sq" cmpd="thickThin">
            <a:solidFill>
              <a:srgbClr val="7813A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A49EAE12-A541-A636-D5B1-3F2C1087317A}"/>
              </a:ext>
            </a:extLst>
          </p:cNvPr>
          <p:cNvGrpSpPr/>
          <p:nvPr/>
        </p:nvGrpSpPr>
        <p:grpSpPr>
          <a:xfrm>
            <a:off x="8051926" y="233793"/>
            <a:ext cx="3919177" cy="5205554"/>
            <a:chOff x="8051926" y="233793"/>
            <a:chExt cx="3919177" cy="520555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404E5D3-286F-A090-1BAD-8EFFB7E1E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202" y="276219"/>
              <a:ext cx="3777901" cy="5163128"/>
            </a:xfrm>
            <a:prstGeom prst="rect">
              <a:avLst/>
            </a:prstGeom>
            <a:ln w="57150" cap="sq" cmpd="thickThin">
              <a:solidFill>
                <a:srgbClr val="7813A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C719A53-DEEC-0206-7BD7-AF349A8BEA38}"/>
                </a:ext>
              </a:extLst>
            </p:cNvPr>
            <p:cNvSpPr txBox="1"/>
            <p:nvPr/>
          </p:nvSpPr>
          <p:spPr>
            <a:xfrm>
              <a:off x="8051926" y="233793"/>
              <a:ext cx="101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</a:t>
              </a:r>
              <a:r>
                <a:rPr lang="cs-CZ" b="1" dirty="0" err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ijáš</a:t>
              </a:r>
              <a:endPara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4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7241130-8895-5098-69BD-15F5E748CECE}"/>
              </a:ext>
            </a:extLst>
          </p:cNvPr>
          <p:cNvSpPr txBox="1"/>
          <p:nvPr/>
        </p:nvSpPr>
        <p:spPr>
          <a:xfrm>
            <a:off x="130756" y="92363"/>
            <a:ext cx="84761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Laskavý</a:t>
            </a:r>
            <a:r>
              <a:rPr lang="es-ES" b="1" dirty="0"/>
              <a:t> </a:t>
            </a:r>
            <a:r>
              <a:rPr lang="es-ES" b="1" dirty="0" err="1"/>
              <a:t>duch</a:t>
            </a:r>
            <a:r>
              <a:rPr lang="es-ES" b="1" dirty="0"/>
              <a:t> a </a:t>
            </a:r>
            <a:r>
              <a:rPr lang="es-ES" b="1" dirty="0" err="1"/>
              <a:t>laskavý</a:t>
            </a:r>
            <a:r>
              <a:rPr lang="es-ES" b="1" dirty="0"/>
              <a:t>, </a:t>
            </a:r>
            <a:r>
              <a:rPr lang="es-ES" b="1" dirty="0" err="1"/>
              <a:t>přesvědčivý</a:t>
            </a:r>
            <a:r>
              <a:rPr lang="es-ES" b="1" dirty="0"/>
              <a:t> </a:t>
            </a:r>
            <a:r>
              <a:rPr lang="es-ES" b="1" dirty="0" err="1"/>
              <a:t>způsob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zachránit</a:t>
            </a:r>
            <a:r>
              <a:rPr lang="es-ES" b="1" dirty="0"/>
              <a:t> </a:t>
            </a:r>
            <a:r>
              <a:rPr lang="es-ES" b="1" dirty="0" err="1"/>
              <a:t>ztracené</a:t>
            </a:r>
            <a:r>
              <a:rPr lang="es-ES" b="1" dirty="0"/>
              <a:t> a </a:t>
            </a:r>
            <a:r>
              <a:rPr lang="es-ES" b="1" dirty="0" err="1"/>
              <a:t>přikrýt</a:t>
            </a:r>
            <a:r>
              <a:rPr lang="es-ES" b="1" dirty="0"/>
              <a:t> </a:t>
            </a:r>
            <a:r>
              <a:rPr lang="es-ES" b="1" dirty="0" err="1"/>
              <a:t>množství</a:t>
            </a:r>
            <a:r>
              <a:rPr lang="es-ES" b="1" dirty="0"/>
              <a:t> </a:t>
            </a:r>
            <a:r>
              <a:rPr lang="es-ES" b="1" dirty="0" err="1"/>
              <a:t>hříchů</a:t>
            </a:r>
            <a:r>
              <a:rPr lang="es-ES" b="1" dirty="0"/>
              <a:t>. </a:t>
            </a:r>
            <a:r>
              <a:rPr lang="es-ES" b="1" dirty="0" err="1"/>
              <a:t>Zjevení</a:t>
            </a:r>
            <a:r>
              <a:rPr lang="es-ES" b="1" dirty="0"/>
              <a:t> Krista ve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povaze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proměňující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těmi</a:t>
            </a:r>
            <a:r>
              <a:rPr lang="es-ES" b="1" dirty="0"/>
              <a:t>, s </a:t>
            </a:r>
            <a:r>
              <a:rPr lang="es-ES" b="1" dirty="0" err="1"/>
              <a:t>nimiž</a:t>
            </a:r>
            <a:r>
              <a:rPr lang="es-ES" b="1" dirty="0"/>
              <a:t> se </a:t>
            </a:r>
            <a:r>
              <a:rPr lang="es-ES" b="1" dirty="0" err="1"/>
              <a:t>stýkáte</a:t>
            </a:r>
            <a:r>
              <a:rPr lang="es-ES" b="1" dirty="0"/>
              <a:t>. </a:t>
            </a:r>
            <a:r>
              <a:rPr lang="es-ES" b="1" dirty="0" err="1"/>
              <a:t>Nechť</a:t>
            </a:r>
            <a:r>
              <a:rPr lang="es-ES" b="1" dirty="0"/>
              <a:t> se ve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denně</a:t>
            </a:r>
            <a:r>
              <a:rPr lang="es-ES" b="1" dirty="0"/>
              <a:t> </a:t>
            </a:r>
            <a:r>
              <a:rPr lang="es-ES" b="1" dirty="0" err="1"/>
              <a:t>projevuje</a:t>
            </a:r>
            <a:r>
              <a:rPr lang="es-ES" b="1" dirty="0"/>
              <a:t> a </a:t>
            </a:r>
            <a:r>
              <a:rPr lang="es-ES" b="1" dirty="0" err="1"/>
              <a:t>zjeví</a:t>
            </a:r>
            <a:r>
              <a:rPr lang="es-ES" b="1" dirty="0"/>
              <a:t> ve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tvořivou</a:t>
            </a:r>
            <a:r>
              <a:rPr lang="es-ES" b="1" dirty="0"/>
              <a:t> </a:t>
            </a:r>
            <a:r>
              <a:rPr lang="es-ES" b="1" dirty="0" err="1"/>
              <a:t>energii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laskavý</a:t>
            </a:r>
            <a:r>
              <a:rPr lang="es-ES" b="1" dirty="0"/>
              <a:t>, </a:t>
            </a:r>
            <a:r>
              <a:rPr lang="es-ES" b="1" dirty="0" err="1"/>
              <a:t>přesvědčivý</a:t>
            </a:r>
            <a:r>
              <a:rPr lang="es-ES" b="1" dirty="0"/>
              <a:t>, ale </a:t>
            </a:r>
            <a:r>
              <a:rPr lang="es-ES" b="1" dirty="0" err="1"/>
              <a:t>mocný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v </a:t>
            </a:r>
            <a:r>
              <a:rPr lang="es-ES" b="1" dirty="0" err="1"/>
              <a:t>jiných</a:t>
            </a:r>
            <a:r>
              <a:rPr lang="es-ES" b="1" dirty="0"/>
              <a:t> </a:t>
            </a:r>
            <a:r>
              <a:rPr lang="es-ES" b="1" dirty="0" err="1"/>
              <a:t>duších</a:t>
            </a:r>
            <a:r>
              <a:rPr lang="es-ES" b="1" dirty="0"/>
              <a:t> </a:t>
            </a:r>
            <a:r>
              <a:rPr lang="es-ES" b="1" dirty="0" err="1"/>
              <a:t>obnovil</a:t>
            </a:r>
            <a:r>
              <a:rPr lang="es-ES" b="1" dirty="0"/>
              <a:t> </a:t>
            </a:r>
            <a:r>
              <a:rPr lang="es-ES" b="1" dirty="0" err="1"/>
              <a:t>dokonalost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,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</a:t>
            </a:r>
            <a:r>
              <a:rPr lang="es-ES" b="1" dirty="0"/>
              <a:t>E</a:t>
            </a:r>
            <a:r>
              <a:rPr lang="cs-CZ" b="1" dirty="0"/>
              <a:t>GW: Christian </a:t>
            </a:r>
            <a:r>
              <a:rPr lang="cs-CZ" b="1" dirty="0" err="1"/>
              <a:t>Service</a:t>
            </a:r>
            <a:r>
              <a:rPr lang="cs-CZ" b="1" dirty="0"/>
              <a:t> strana 241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63A573-0A0A-1C08-7E9D-9F12054F3DF3}"/>
              </a:ext>
            </a:extLst>
          </p:cNvPr>
          <p:cNvSpPr txBox="1"/>
          <p:nvPr/>
        </p:nvSpPr>
        <p:spPr>
          <a:xfrm>
            <a:off x="4435876" y="3301809"/>
            <a:ext cx="51792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Jako</a:t>
            </a:r>
            <a:r>
              <a:rPr lang="es-ES" b="1" dirty="0"/>
              <a:t> rosa a </a:t>
            </a:r>
            <a:r>
              <a:rPr lang="es-ES" b="1" dirty="0" err="1"/>
              <a:t>jemné</a:t>
            </a:r>
            <a:r>
              <a:rPr lang="es-ES" b="1" dirty="0"/>
              <a:t> </a:t>
            </a:r>
            <a:r>
              <a:rPr lang="es-ES" b="1" dirty="0" err="1"/>
              <a:t>deště</a:t>
            </a:r>
            <a:r>
              <a:rPr lang="es-ES" b="1" dirty="0"/>
              <a:t> </a:t>
            </a:r>
            <a:r>
              <a:rPr lang="es-ES" b="1" dirty="0" err="1"/>
              <a:t>padají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vyčerpané</a:t>
            </a:r>
            <a:r>
              <a:rPr lang="es-ES" b="1" dirty="0"/>
              <a:t> </a:t>
            </a:r>
            <a:r>
              <a:rPr lang="es-ES" b="1" dirty="0" err="1"/>
              <a:t>rostliny</a:t>
            </a:r>
            <a:r>
              <a:rPr lang="es-ES" b="1" dirty="0"/>
              <a:t>, </a:t>
            </a:r>
            <a:r>
              <a:rPr lang="es-ES" b="1" dirty="0" err="1"/>
              <a:t>nechť</a:t>
            </a:r>
            <a:r>
              <a:rPr lang="es-ES" b="1" dirty="0"/>
              <a:t> i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padají</a:t>
            </a:r>
            <a:r>
              <a:rPr lang="es-ES" b="1" dirty="0"/>
              <a:t> </a:t>
            </a:r>
            <a:r>
              <a:rPr lang="es-ES" b="1" dirty="0" err="1"/>
              <a:t>něžně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snažíte</a:t>
            </a:r>
            <a:r>
              <a:rPr lang="es-ES" b="1" dirty="0"/>
              <a:t> </a:t>
            </a:r>
            <a:r>
              <a:rPr lang="es-ES" b="1" dirty="0" err="1"/>
              <a:t>vyvést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 z </a:t>
            </a:r>
            <a:r>
              <a:rPr lang="es-ES" b="1" dirty="0" err="1"/>
              <a:t>omylu</a:t>
            </a:r>
            <a:r>
              <a:rPr lang="es-ES" b="1" dirty="0"/>
              <a:t>. </a:t>
            </a:r>
            <a:r>
              <a:rPr lang="es-ES" b="1" dirty="0" err="1"/>
              <a:t>Božím</a:t>
            </a:r>
            <a:r>
              <a:rPr lang="es-ES" b="1" dirty="0"/>
              <a:t> </a:t>
            </a:r>
            <a:r>
              <a:rPr lang="es-ES" b="1" dirty="0" err="1"/>
              <a:t>plánem</a:t>
            </a:r>
            <a:r>
              <a:rPr lang="es-ES" b="1" dirty="0"/>
              <a:t> je </a:t>
            </a:r>
            <a:r>
              <a:rPr lang="es-ES" b="1" dirty="0" err="1"/>
              <a:t>nejprve</a:t>
            </a:r>
            <a:r>
              <a:rPr lang="es-ES" b="1" dirty="0"/>
              <a:t> </a:t>
            </a:r>
            <a:r>
              <a:rPr lang="es-ES" b="1" dirty="0" err="1"/>
              <a:t>zasáhnout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s </a:t>
            </a:r>
            <a:r>
              <a:rPr lang="es-ES" b="1" dirty="0" err="1"/>
              <a:t>láskou</a:t>
            </a:r>
            <a:r>
              <a:rPr lang="es-ES" b="1" dirty="0"/>
              <a:t> a </a:t>
            </a:r>
            <a:r>
              <a:rPr lang="es-ES" b="1" dirty="0" err="1"/>
              <a:t>důvěřovat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zmocní</a:t>
            </a:r>
            <a:r>
              <a:rPr lang="es-ES" b="1" dirty="0"/>
              <a:t> k </a:t>
            </a:r>
            <a:r>
              <a:rPr lang="es-ES" b="1" dirty="0" err="1"/>
              <a:t>nápravě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</a:t>
            </a:r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svatý</a:t>
            </a:r>
            <a:r>
              <a:rPr lang="es-ES" b="1" dirty="0"/>
              <a:t> </a:t>
            </a:r>
            <a:r>
              <a:rPr lang="es-ES" b="1" dirty="0" err="1"/>
              <a:t>uplatní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pronesené</a:t>
            </a:r>
            <a:r>
              <a:rPr lang="es-ES" b="1" dirty="0"/>
              <a:t> s </a:t>
            </a:r>
            <a:r>
              <a:rPr lang="es-ES" b="1" dirty="0" err="1"/>
              <a:t>láskou</a:t>
            </a:r>
            <a:r>
              <a:rPr lang="es-ES" b="1" dirty="0"/>
              <a:t>.</a:t>
            </a:r>
            <a:r>
              <a:rPr lang="cs-CZ" b="1" dirty="0"/>
              <a:t>      </a:t>
            </a:r>
            <a:r>
              <a:rPr lang="es-ES" b="1" dirty="0"/>
              <a:t>E</a:t>
            </a:r>
            <a:r>
              <a:rPr lang="cs-CZ" b="1" dirty="0"/>
              <a:t>GW: Christian </a:t>
            </a:r>
            <a:r>
              <a:rPr lang="cs-CZ" b="1" dirty="0" err="1"/>
              <a:t>Service</a:t>
            </a:r>
            <a:r>
              <a:rPr lang="cs-CZ" b="1" dirty="0"/>
              <a:t> strana 241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A6A89AC-A88A-FC75-B2AC-EF1236796978}"/>
              </a:ext>
            </a:extLst>
          </p:cNvPr>
          <p:cNvSpPr txBox="1"/>
          <p:nvPr/>
        </p:nvSpPr>
        <p:spPr>
          <a:xfrm>
            <a:off x="4435876" y="5511518"/>
            <a:ext cx="5179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Duch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zůstane</a:t>
            </a:r>
            <a:r>
              <a:rPr lang="es-ES" b="1" dirty="0"/>
              <a:t> </a:t>
            </a:r>
            <a:r>
              <a:rPr lang="es-ES" b="1" dirty="0" err="1"/>
              <a:t>laskavý</a:t>
            </a:r>
            <a:r>
              <a:rPr lang="es-ES" b="1" dirty="0"/>
              <a:t> i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provokaci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účinněji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jakýkoli</a:t>
            </a:r>
            <a:r>
              <a:rPr lang="es-ES" b="1" dirty="0"/>
              <a:t> </a:t>
            </a:r>
            <a:r>
              <a:rPr lang="es-ES" b="1" dirty="0" err="1"/>
              <a:t>argument</a:t>
            </a:r>
            <a:r>
              <a:rPr lang="es-ES" b="1" dirty="0"/>
              <a:t>, </a:t>
            </a:r>
            <a:r>
              <a:rPr lang="es-ES" b="1" dirty="0" err="1"/>
              <a:t>jakkoli</a:t>
            </a:r>
            <a:r>
              <a:rPr lang="es-ES" b="1" dirty="0"/>
              <a:t> </a:t>
            </a:r>
            <a:r>
              <a:rPr lang="es-ES" b="1" dirty="0" err="1"/>
              <a:t>silný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                           </a:t>
            </a:r>
            <a:r>
              <a:rPr lang="es-ES" b="1" dirty="0"/>
              <a:t>E</a:t>
            </a:r>
            <a:r>
              <a:rPr lang="cs-CZ" b="1" dirty="0"/>
              <a:t>GW: Christian </a:t>
            </a:r>
            <a:r>
              <a:rPr lang="cs-CZ" b="1" dirty="0" err="1"/>
              <a:t>Service</a:t>
            </a:r>
            <a:r>
              <a:rPr lang="cs-CZ" b="1" dirty="0"/>
              <a:t> strana 241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0A6779-6A83-EDC6-1652-956A95E5A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5275" y="92363"/>
            <a:ext cx="3345969" cy="3209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EACD4F5-073D-5F4B-83D9-B7317D286B09}"/>
              </a:ext>
            </a:extLst>
          </p:cNvPr>
          <p:cNvSpPr txBox="1"/>
          <p:nvPr/>
        </p:nvSpPr>
        <p:spPr>
          <a:xfrm>
            <a:off x="9326848" y="196848"/>
            <a:ext cx="2547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SHOVÍVAVOST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2A87BC-6243-A0D6-C732-0ADD661AB0FE}"/>
              </a:ext>
            </a:extLst>
          </p:cNvPr>
          <p:cNvSpPr txBox="1"/>
          <p:nvPr/>
        </p:nvSpPr>
        <p:spPr>
          <a:xfrm>
            <a:off x="9580958" y="684391"/>
            <a:ext cx="22155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Projev</a:t>
            </a:r>
            <a:r>
              <a:rPr lang="es-ES" sz="2400" b="1" dirty="0"/>
              <a:t> </a:t>
            </a:r>
            <a:r>
              <a:rPr lang="es-ES" sz="2400" b="1" dirty="0" err="1"/>
              <a:t>dobré</a:t>
            </a:r>
            <a:r>
              <a:rPr lang="es-ES" sz="2400" b="1" dirty="0"/>
              <a:t> </a:t>
            </a:r>
            <a:r>
              <a:rPr lang="es-ES" sz="2400" b="1" dirty="0" err="1"/>
              <a:t>vůle</a:t>
            </a:r>
            <a:r>
              <a:rPr lang="es-ES" sz="2400" b="1" dirty="0"/>
              <a:t> </a:t>
            </a:r>
            <a:r>
              <a:rPr lang="es-ES" sz="2400" b="1" dirty="0" err="1"/>
              <a:t>nebo</a:t>
            </a:r>
            <a:r>
              <a:rPr lang="es-ES" sz="2400" b="1" dirty="0"/>
              <a:t> </a:t>
            </a:r>
            <a:r>
              <a:rPr lang="es-ES" sz="2400" b="1" dirty="0" err="1"/>
              <a:t>sympatie</a:t>
            </a:r>
            <a:r>
              <a:rPr lang="es-ES" sz="2400" b="1" dirty="0"/>
              <a:t> </a:t>
            </a:r>
            <a:r>
              <a:rPr lang="cs-CZ" sz="2400" b="1" dirty="0"/>
              <a:t>          </a:t>
            </a:r>
            <a:r>
              <a:rPr lang="es-ES" sz="2400" b="1" dirty="0"/>
              <a:t>k </a:t>
            </a:r>
            <a:r>
              <a:rPr lang="es-ES" sz="2400" b="1" dirty="0" err="1"/>
              <a:t>lidem</a:t>
            </a:r>
            <a:r>
              <a:rPr lang="es-ES" sz="2400" b="1" dirty="0"/>
              <a:t> </a:t>
            </a:r>
            <a:r>
              <a:rPr lang="es-ES" sz="2400" b="1" dirty="0" err="1"/>
              <a:t>nebo</a:t>
            </a:r>
            <a:r>
              <a:rPr lang="es-ES" sz="2400" b="1" dirty="0"/>
              <a:t> </a:t>
            </a:r>
            <a:r>
              <a:rPr lang="es-ES" sz="2400" b="1" dirty="0" err="1"/>
              <a:t>jejich</a:t>
            </a:r>
            <a:r>
              <a:rPr lang="es-ES" sz="2400" b="1" dirty="0"/>
              <a:t> </a:t>
            </a:r>
            <a:r>
              <a:rPr lang="es-ES" sz="2400" b="1" dirty="0" err="1"/>
              <a:t>skutkům</a:t>
            </a:r>
            <a:r>
              <a:rPr lang="es-ES" sz="2400" b="1" dirty="0"/>
              <a:t>.</a:t>
            </a:r>
          </a:p>
        </p:txBody>
      </p:sp>
      <p:pic>
        <p:nvPicPr>
          <p:cNvPr id="8" name="Imagen 7" descr="Imagen que contiene cerca, hombre, viendo, computer&#10;&#10;Descripción generada automáticamente">
            <a:extLst>
              <a:ext uri="{FF2B5EF4-FFF2-40B4-BE49-F238E27FC236}">
                <a16:creationId xmlns:a16="http://schemas.microsoft.com/office/drawing/2014/main" id="{DA4142FF-7AA8-6FD9-BA20-A602387DE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01" y="1838553"/>
            <a:ext cx="2763373" cy="1418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67A167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pic>
        <p:nvPicPr>
          <p:cNvPr id="12" name="Imagen 11" descr="Un grupo de personas con traje de color negro&#10;&#10;Descripción generada automáticamente">
            <a:extLst>
              <a:ext uri="{FF2B5EF4-FFF2-40B4-BE49-F238E27FC236}">
                <a16:creationId xmlns:a16="http://schemas.microsoft.com/office/drawing/2014/main" id="{FD88C413-159C-B3C7-2DD9-F2EB7B26A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58" y="3284476"/>
            <a:ext cx="2480286" cy="3331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67A167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6380DD94-8A42-FF50-AA9A-05EAAFDDA7FA}"/>
              </a:ext>
            </a:extLst>
          </p:cNvPr>
          <p:cNvGrpSpPr/>
          <p:nvPr/>
        </p:nvGrpSpPr>
        <p:grpSpPr>
          <a:xfrm>
            <a:off x="271692" y="1838553"/>
            <a:ext cx="4097136" cy="4826469"/>
            <a:chOff x="271692" y="1838553"/>
            <a:chExt cx="4097136" cy="4826469"/>
          </a:xfrm>
        </p:grpSpPr>
        <p:pic>
          <p:nvPicPr>
            <p:cNvPr id="5" name="Imagen 4" descr="Imagen que contiene interior, silla, tabla, a rayas&#10;&#10;Descripción generada automáticamente">
              <a:extLst>
                <a:ext uri="{FF2B5EF4-FFF2-40B4-BE49-F238E27FC236}">
                  <a16:creationId xmlns:a16="http://schemas.microsoft.com/office/drawing/2014/main" id="{D530FA86-2EBC-18FA-BC0D-6B642F32A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92" y="1838553"/>
              <a:ext cx="4097136" cy="48264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67A167"/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divo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039A5F7-DE65-A3F2-EAFE-E0F1873CB280}"/>
                </a:ext>
              </a:extLst>
            </p:cNvPr>
            <p:cNvSpPr txBox="1"/>
            <p:nvPr/>
          </p:nvSpPr>
          <p:spPr>
            <a:xfrm>
              <a:off x="3121891" y="2016311"/>
              <a:ext cx="748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C6DCC6"/>
                  </a:solidFill>
                </a:rPr>
                <a:t>David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2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FEFD47-3C7F-6FEF-EE27-4E435A791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4143" y="83129"/>
            <a:ext cx="3174521" cy="3096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4EDC1D-FF56-E70D-85F2-4EC616597D9B}"/>
              </a:ext>
            </a:extLst>
          </p:cNvPr>
          <p:cNvSpPr txBox="1"/>
          <p:nvPr/>
        </p:nvSpPr>
        <p:spPr>
          <a:xfrm>
            <a:off x="173599" y="3286739"/>
            <a:ext cx="62885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Ne pro mzdu, kterou dostáváme, bychom měli pracovat. Pohnutka, která nás pudí pracovat pro Boha, by měla být prosta jakékoli sobeckosti. Nezištná oddanost a duch sebeobětavosti vždy byly a vždy budou hlavním předpokladem služby, jež je        pro Boha přijatelná. Náš Pán a Mistr stanoví, aby ani jediné vlákénko sobectví se nevpletlo do díla Božího. Do svých snah máme vkládat ohleduplnost a obratnost, přesnost a moudrost, jíž Bůh dokonalosti vyžaduje od stavitelů pozemského svato-stánku; při vší své práci nesmíme zapomínat na to, že největší nadání a nejskvělejší služby jsou Bohu libé jen tehdy, položíme-li na oltář sami sebe jako živou oběť.                                                              EGW: Proroci a králové strana 43 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DF034BC-A556-BFC4-B00A-E6A15F977A8E}"/>
              </a:ext>
            </a:extLst>
          </p:cNvPr>
          <p:cNvSpPr txBox="1"/>
          <p:nvPr/>
        </p:nvSpPr>
        <p:spPr>
          <a:xfrm>
            <a:off x="4442691" y="154941"/>
            <a:ext cx="44125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Kristovo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mělo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příklad</a:t>
            </a:r>
            <a:r>
              <a:rPr lang="es-ES" b="1" dirty="0"/>
              <a:t>.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chodil</a:t>
            </a:r>
            <a:r>
              <a:rPr lang="es-ES" b="1" dirty="0"/>
              <a:t> z </a:t>
            </a:r>
            <a:r>
              <a:rPr lang="es-ES" b="1" dirty="0" err="1"/>
              <a:t>místa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a </a:t>
            </a:r>
            <a:r>
              <a:rPr lang="es-ES" b="1" dirty="0" err="1"/>
              <a:t>dělal</a:t>
            </a:r>
            <a:r>
              <a:rPr lang="es-ES" b="1" dirty="0"/>
              <a:t> </a:t>
            </a:r>
            <a:r>
              <a:rPr lang="es-ES" b="1" dirty="0" err="1"/>
              <a:t>zboží</a:t>
            </a:r>
            <a:r>
              <a:rPr lang="es-ES" b="1" dirty="0"/>
              <a:t>. V </a:t>
            </a:r>
            <a:r>
              <a:rPr lang="es-ES" b="1" dirty="0" err="1"/>
              <a:t>chrámu</a:t>
            </a:r>
            <a:r>
              <a:rPr lang="es-ES" b="1" dirty="0"/>
              <a:t> a v </a:t>
            </a:r>
            <a:r>
              <a:rPr lang="es-ES" b="1" dirty="0" err="1"/>
              <a:t>synagoze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ulicích</a:t>
            </a:r>
            <a:r>
              <a:rPr lang="es-ES" b="1" dirty="0"/>
              <a:t> </a:t>
            </a:r>
            <a:r>
              <a:rPr lang="es-ES" b="1" dirty="0" err="1"/>
              <a:t>měst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tržištích</a:t>
            </a:r>
            <a:r>
              <a:rPr lang="es-ES" b="1" dirty="0"/>
              <a:t> a v </a:t>
            </a:r>
            <a:r>
              <a:rPr lang="es-ES" b="1" dirty="0" err="1"/>
              <a:t>dílnách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mořském</a:t>
            </a:r>
            <a:r>
              <a:rPr lang="es-ES" b="1" dirty="0"/>
              <a:t> </a:t>
            </a:r>
            <a:r>
              <a:rPr lang="es-ES" b="1" dirty="0" err="1"/>
              <a:t>pobřeží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kopcích</a:t>
            </a:r>
            <a:r>
              <a:rPr lang="es-ES" b="1" dirty="0"/>
              <a:t> </a:t>
            </a:r>
            <a:r>
              <a:rPr lang="es-ES" b="1" dirty="0" err="1"/>
              <a:t>kázal</a:t>
            </a:r>
            <a:r>
              <a:rPr lang="es-ES" b="1" dirty="0"/>
              <a:t> </a:t>
            </a:r>
            <a:r>
              <a:rPr lang="es-ES" b="1" dirty="0" err="1"/>
              <a:t>evangelium</a:t>
            </a:r>
            <a:r>
              <a:rPr lang="es-ES" b="1" dirty="0"/>
              <a:t> a </a:t>
            </a:r>
            <a:r>
              <a:rPr lang="es-ES" b="1" dirty="0" err="1"/>
              <a:t>uzdravoval</a:t>
            </a:r>
            <a:r>
              <a:rPr lang="es-ES" b="1" dirty="0"/>
              <a:t> </a:t>
            </a:r>
            <a:r>
              <a:rPr lang="es-ES" b="1" dirty="0" err="1"/>
              <a:t>nemocné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nesobecké</a:t>
            </a:r>
            <a:r>
              <a:rPr lang="es-ES" b="1" dirty="0"/>
              <a:t> </a:t>
            </a:r>
            <a:r>
              <a:rPr lang="es-ES" b="1" dirty="0" err="1"/>
              <a:t>služby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příručka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něžná</a:t>
            </a:r>
            <a:r>
              <a:rPr lang="es-ES" b="1" dirty="0"/>
              <a:t> </a:t>
            </a:r>
            <a:r>
              <a:rPr lang="es-ES" b="1" dirty="0" err="1"/>
              <a:t>soucitná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odsuzuje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sobectví</a:t>
            </a:r>
            <a:r>
              <a:rPr lang="es-ES" b="1" dirty="0"/>
              <a:t> a </a:t>
            </a:r>
            <a:r>
              <a:rPr lang="es-ES" b="1" dirty="0" err="1"/>
              <a:t>tvrdost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cs-CZ" b="1" dirty="0" err="1"/>
              <a:t>Testimony</a:t>
            </a:r>
            <a:r>
              <a:rPr lang="cs-CZ" b="1" dirty="0"/>
              <a:t> </a:t>
            </a:r>
            <a:r>
              <a:rPr lang="cs-CZ" b="1" dirty="0" err="1"/>
              <a:t>Treasures</a:t>
            </a:r>
            <a:r>
              <a:rPr lang="cs-CZ" b="1" dirty="0"/>
              <a:t> svazek 3 strana 298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A48CCF-FFA7-B447-FC7E-F320412BBEEA}"/>
              </a:ext>
            </a:extLst>
          </p:cNvPr>
          <p:cNvSpPr txBox="1"/>
          <p:nvPr/>
        </p:nvSpPr>
        <p:spPr>
          <a:xfrm>
            <a:off x="9382559" y="185352"/>
            <a:ext cx="2547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ZŘEKNUTÍ SE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A1F08A-2189-520A-138B-AD3D8D8D45B7}"/>
              </a:ext>
            </a:extLst>
          </p:cNvPr>
          <p:cNvSpPr txBox="1"/>
          <p:nvPr/>
        </p:nvSpPr>
        <p:spPr>
          <a:xfrm>
            <a:off x="9522018" y="723365"/>
            <a:ext cx="245098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 err="1"/>
              <a:t>Obětování</a:t>
            </a:r>
            <a:r>
              <a:rPr lang="es-ES" sz="2200" b="1" dirty="0"/>
              <a:t> </a:t>
            </a:r>
            <a:r>
              <a:rPr lang="es-ES" sz="2200" b="1" dirty="0" err="1"/>
              <a:t>nebo</a:t>
            </a:r>
            <a:r>
              <a:rPr lang="es-ES" sz="2200" b="1" dirty="0"/>
              <a:t> </a:t>
            </a:r>
            <a:r>
              <a:rPr lang="es-ES" sz="2200" b="1" dirty="0" err="1"/>
              <a:t>zřeknutí</a:t>
            </a:r>
            <a:r>
              <a:rPr lang="es-ES" sz="2200" b="1" dirty="0"/>
              <a:t> se </a:t>
            </a:r>
            <a:r>
              <a:rPr lang="es-ES" sz="2200" b="1" dirty="0" err="1"/>
              <a:t>svých</a:t>
            </a:r>
            <a:r>
              <a:rPr lang="es-ES" sz="2200" b="1" dirty="0"/>
              <a:t> </a:t>
            </a:r>
            <a:r>
              <a:rPr lang="es-ES" sz="2200" b="1" dirty="0" err="1"/>
              <a:t>tužeb</a:t>
            </a:r>
            <a:r>
              <a:rPr lang="es-ES" sz="2200" b="1" dirty="0"/>
              <a:t> </a:t>
            </a:r>
            <a:r>
              <a:rPr lang="es-ES" sz="2200" b="1" dirty="0" err="1"/>
              <a:t>nebo</a:t>
            </a:r>
            <a:r>
              <a:rPr lang="es-ES" sz="2200" b="1" dirty="0"/>
              <a:t> </a:t>
            </a:r>
            <a:r>
              <a:rPr lang="es-ES" sz="2200" b="1" dirty="0" err="1"/>
              <a:t>zájmů</a:t>
            </a:r>
            <a:r>
              <a:rPr lang="es-ES" sz="2200" b="1" dirty="0"/>
              <a:t>, </a:t>
            </a:r>
            <a:r>
              <a:rPr lang="es-ES" sz="2200" b="1" dirty="0" err="1"/>
              <a:t>obvykle</a:t>
            </a:r>
            <a:r>
              <a:rPr lang="es-ES" sz="2200" b="1" dirty="0"/>
              <a:t> z </a:t>
            </a:r>
            <a:r>
              <a:rPr lang="es-ES" sz="2200" b="1" dirty="0" err="1"/>
              <a:t>nábo</a:t>
            </a:r>
            <a:r>
              <a:rPr lang="cs-CZ" sz="2200" b="1" dirty="0"/>
              <a:t>-</a:t>
            </a:r>
            <a:r>
              <a:rPr lang="es-ES" sz="2200" b="1" dirty="0" err="1"/>
              <a:t>ženských</a:t>
            </a:r>
            <a:r>
              <a:rPr lang="es-ES" sz="2200" b="1" dirty="0"/>
              <a:t> </a:t>
            </a:r>
            <a:r>
              <a:rPr lang="es-ES" sz="2200" b="1" dirty="0" err="1"/>
              <a:t>důvodů</a:t>
            </a:r>
            <a:r>
              <a:rPr lang="es-ES" sz="2200" b="1" dirty="0"/>
              <a:t> </a:t>
            </a:r>
            <a:r>
              <a:rPr lang="es-ES" sz="2200" b="1" dirty="0" err="1"/>
              <a:t>nebo</a:t>
            </a:r>
            <a:r>
              <a:rPr lang="es-ES" sz="2200" b="1" dirty="0"/>
              <a:t> </a:t>
            </a:r>
            <a:r>
              <a:rPr lang="es-ES" sz="2200" b="1" dirty="0" err="1"/>
              <a:t>altruismu</a:t>
            </a:r>
            <a:r>
              <a:rPr lang="es-ES" sz="2200" b="1" dirty="0"/>
              <a:t>.</a:t>
            </a:r>
          </a:p>
        </p:txBody>
      </p:sp>
      <p:pic>
        <p:nvPicPr>
          <p:cNvPr id="8" name="Imagen 7" descr="Pantalla de video juego de un hombre&#10;&#10;Descripción generada automáticamente con confianza media">
            <a:extLst>
              <a:ext uri="{FF2B5EF4-FFF2-40B4-BE49-F238E27FC236}">
                <a16:creationId xmlns:a16="http://schemas.microsoft.com/office/drawing/2014/main" id="{EA3DC657-D4E6-0D4D-31FE-9A9ED8FBB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9019" r="4879" b="11693"/>
          <a:stretch/>
        </p:blipFill>
        <p:spPr>
          <a:xfrm>
            <a:off x="6530424" y="3256359"/>
            <a:ext cx="5442575" cy="3416289"/>
          </a:xfrm>
          <a:prstGeom prst="rect">
            <a:avLst/>
          </a:prstGeom>
          <a:effectLst>
            <a:outerShdw blurRad="50800" dist="50800" dir="10800000" algn="ctr" rotWithShape="0">
              <a:srgbClr val="6787A1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2" name="Imagen 11" descr="Imagen que contiene persona, hombre, grupo, gente&#10;&#10;Descripción generada automáticamente">
            <a:extLst>
              <a:ext uri="{FF2B5EF4-FFF2-40B4-BE49-F238E27FC236}">
                <a16:creationId xmlns:a16="http://schemas.microsoft.com/office/drawing/2014/main" id="{92227083-6F07-5A90-652C-2BEC263C5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7" b="16975"/>
          <a:stretch/>
        </p:blipFill>
        <p:spPr>
          <a:xfrm>
            <a:off x="217867" y="185352"/>
            <a:ext cx="4180556" cy="3071007"/>
          </a:xfrm>
          <a:prstGeom prst="rect">
            <a:avLst/>
          </a:prstGeom>
          <a:effectLst>
            <a:outerShdw blurRad="50800" dist="50800" dir="10800000" algn="ctr" rotWithShape="0">
              <a:srgbClr val="6787A1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91156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C3173A-4A83-A329-A3A8-3E04B9F3FCD7}"/>
              </a:ext>
            </a:extLst>
          </p:cNvPr>
          <p:cNvSpPr txBox="1"/>
          <p:nvPr/>
        </p:nvSpPr>
        <p:spPr>
          <a:xfrm>
            <a:off x="83556" y="1291942"/>
            <a:ext cx="81656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 dnešní nebezpečné době se církev neobejde bez zástupu pracovníků, kteří se stejně jako Pavel sami vychovali k užitečné službě, mají bohaté zkušenosti s Bohem a jsou naplněni horlivostí a nadšením. Je zapotřebí posvěcených a obětavých lidí, kteří se nebudou vyhýbat zkouškám ani odpovědnosti, kteří jsou stateční a věrní; lidí, v jejichž nitru se Kristus stal nadějí “na Boží slávu” (</a:t>
            </a:r>
            <a:r>
              <a:rPr lang="cs-CZ" b="1" dirty="0" err="1"/>
              <a:t>Koloským</a:t>
            </a:r>
            <a:r>
              <a:rPr lang="cs-CZ" b="1" dirty="0"/>
              <a:t> 1,27) a kteří budou kázat Boží slovo ústy, jichž se dotkl posvátný oheň. Kvůli nedostatku takových služebníků Boží dílo upadá a zhoubné bludy otravují jako smrtelný jed mravy a maří naděje mnoha lidí.                                                                                                                              EGW: Poslové naděje a lásky strana 293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6F8C1D-3F68-6314-CF69-749B90607DBC}"/>
              </a:ext>
            </a:extLst>
          </p:cNvPr>
          <p:cNvSpPr txBox="1"/>
          <p:nvPr/>
        </p:nvSpPr>
        <p:spPr>
          <a:xfrm>
            <a:off x="107239" y="189023"/>
            <a:ext cx="7859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povolává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Eliáš</a:t>
            </a:r>
            <a:r>
              <a:rPr lang="es-ES" b="1" dirty="0"/>
              <a:t>, </a:t>
            </a:r>
            <a:r>
              <a:rPr lang="es-ES" b="1" dirty="0" err="1"/>
              <a:t>Nátan</a:t>
            </a:r>
            <a:r>
              <a:rPr lang="es-ES" b="1" dirty="0"/>
              <a:t> a Jan </a:t>
            </a:r>
            <a:r>
              <a:rPr lang="es-ES" b="1" dirty="0" err="1"/>
              <a:t>Křtitel</a:t>
            </a:r>
            <a:r>
              <a:rPr lang="es-ES" b="1" dirty="0"/>
              <a:t>, </a:t>
            </a:r>
            <a:r>
              <a:rPr lang="es-ES" b="1" dirty="0" err="1"/>
              <a:t>muže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věrně</a:t>
            </a:r>
            <a:r>
              <a:rPr lang="es-ES" b="1" dirty="0"/>
              <a:t> </a:t>
            </a:r>
            <a:r>
              <a:rPr lang="es-ES" b="1" dirty="0" err="1"/>
              <a:t>předávat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poselství</a:t>
            </a:r>
            <a:r>
              <a:rPr lang="es-ES" b="1" dirty="0"/>
              <a:t>,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následky</a:t>
            </a:r>
            <a:r>
              <a:rPr lang="es-ES" b="1" dirty="0"/>
              <a:t>; </a:t>
            </a:r>
            <a:r>
              <a:rPr lang="es-ES" b="1" dirty="0" err="1"/>
              <a:t>Muži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s </a:t>
            </a:r>
            <a:r>
              <a:rPr lang="es-ES" b="1" dirty="0" err="1"/>
              <a:t>odvahou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vyžaduje</a:t>
            </a:r>
            <a:r>
              <a:rPr lang="es-ES" b="1" dirty="0"/>
              <a:t> </a:t>
            </a:r>
            <a:r>
              <a:rPr lang="es-ES" b="1" dirty="0" err="1"/>
              <a:t>oběť</a:t>
            </a:r>
            <a:r>
              <a:rPr lang="es-ES" b="1" dirty="0"/>
              <a:t> </a:t>
            </a:r>
            <a:r>
              <a:rPr lang="es-ES" b="1" dirty="0" err="1"/>
              <a:t>všeho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.</a:t>
            </a:r>
            <a:r>
              <a:rPr lang="cs-CZ" b="1" dirty="0"/>
              <a:t>                                             </a:t>
            </a:r>
            <a:r>
              <a:rPr lang="cs-CZ" b="1" dirty="0" err="1"/>
              <a:t>EGW:Christian</a:t>
            </a:r>
            <a:r>
              <a:rPr lang="cs-CZ" b="1" dirty="0"/>
              <a:t> </a:t>
            </a:r>
            <a:r>
              <a:rPr lang="cs-CZ" b="1" dirty="0" err="1"/>
              <a:t>Service</a:t>
            </a:r>
            <a:r>
              <a:rPr lang="cs-CZ" b="1" dirty="0"/>
              <a:t> strana 245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C8F89B-6467-AAB9-36D9-7EAA81D4FAE9}"/>
              </a:ext>
            </a:extLst>
          </p:cNvPr>
          <p:cNvSpPr txBox="1"/>
          <p:nvPr/>
        </p:nvSpPr>
        <p:spPr>
          <a:xfrm>
            <a:off x="3177310" y="3931754"/>
            <a:ext cx="50199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Bůh nemůže potřebovat muže, kteří v době nebezpečí, kdy je třeba síly, odvahy a vlivu všech, se bojí zaujmout pevný postoj za spravedlivou věc. Volá muže, kteří budou věrně bojovat proti zlu, proti </a:t>
            </a:r>
            <a:r>
              <a:rPr lang="cs-CZ" b="1" dirty="0" err="1"/>
              <a:t>knížatstvům</a:t>
            </a:r>
            <a:r>
              <a:rPr lang="cs-CZ" b="1" dirty="0"/>
              <a:t> a mocnostem, proti vládcům temnosti tohoto světa, proti duchovním mocnostem zla na výsostech. Takovým Bůh řekne: “Dobře, dobrý a věrný </a:t>
            </a:r>
            <a:r>
              <a:rPr lang="cs-CZ" b="1" dirty="0" err="1"/>
              <a:t>služebníče</a:t>
            </a:r>
            <a:r>
              <a:rPr lang="cs-CZ" b="1" dirty="0"/>
              <a:t>,…vejdi v radost svého Pána.”  (Matouš 25,23)                                                                             EGW: </a:t>
            </a:r>
            <a:r>
              <a:rPr lang="es-ES" b="1" dirty="0"/>
              <a:t>P</a:t>
            </a:r>
            <a:r>
              <a:rPr lang="cs-CZ" b="1" dirty="0" err="1"/>
              <a:t>roroci</a:t>
            </a:r>
            <a:r>
              <a:rPr lang="cs-CZ" b="1" dirty="0"/>
              <a:t> a králové strana 94</a:t>
            </a:r>
            <a:endParaRPr lang="es-ES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54A86B-2261-4955-7C38-BBC64D75C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311" y="73891"/>
            <a:ext cx="3772623" cy="3295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9C3A78-F22F-9E1D-90A8-DB85F2DA3AA9}"/>
              </a:ext>
            </a:extLst>
          </p:cNvPr>
          <p:cNvSpPr txBox="1"/>
          <p:nvPr/>
        </p:nvSpPr>
        <p:spPr>
          <a:xfrm>
            <a:off x="9140952" y="156075"/>
            <a:ext cx="2542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STATEČN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PRAVDOMLUVN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</a:t>
            </a:r>
            <a:endPara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8D800F-7BAB-16CA-0F33-8E5DABD06C91}"/>
              </a:ext>
            </a:extLst>
          </p:cNvPr>
          <p:cNvSpPr txBox="1"/>
          <p:nvPr/>
        </p:nvSpPr>
        <p:spPr>
          <a:xfrm>
            <a:off x="9115075" y="761479"/>
            <a:ext cx="286828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>
                <a:solidFill>
                  <a:srgbClr val="7067A1"/>
                </a:solidFill>
              </a:rPr>
              <a:t>Statečn</a:t>
            </a:r>
            <a:r>
              <a:rPr lang="cs-CZ" sz="1900" b="1" dirty="0" err="1">
                <a:solidFill>
                  <a:srgbClr val="7067A1"/>
                </a:solidFill>
              </a:rPr>
              <a:t>ost</a:t>
            </a:r>
            <a:r>
              <a:rPr lang="es-ES" sz="1900" b="1" dirty="0">
                <a:solidFill>
                  <a:srgbClr val="7067A1"/>
                </a:solidFill>
              </a:rPr>
              <a:t>:</a:t>
            </a:r>
            <a:r>
              <a:rPr lang="es-ES" sz="1900" b="1" dirty="0"/>
              <a:t> </a:t>
            </a:r>
            <a:r>
              <a:rPr lang="es-ES" sz="1900" b="1" dirty="0" err="1"/>
              <a:t>Schopnost</a:t>
            </a:r>
            <a:r>
              <a:rPr lang="es-ES" sz="1900" b="1" dirty="0"/>
              <a:t> </a:t>
            </a:r>
            <a:r>
              <a:rPr lang="es-ES" sz="1900" b="1" dirty="0" err="1"/>
              <a:t>podniknout</a:t>
            </a:r>
            <a:r>
              <a:rPr lang="es-ES" sz="1900" b="1" dirty="0"/>
              <a:t> </a:t>
            </a:r>
            <a:r>
              <a:rPr lang="es-ES" sz="1900" b="1" dirty="0" err="1"/>
              <a:t>riskantní</a:t>
            </a:r>
            <a:r>
              <a:rPr lang="es-ES" sz="1900" b="1" dirty="0"/>
              <a:t> </a:t>
            </a:r>
            <a:r>
              <a:rPr lang="es-ES" sz="1900" b="1" dirty="0" err="1"/>
              <a:t>podnik</a:t>
            </a:r>
            <a:r>
              <a:rPr lang="es-ES" sz="1900" b="1" dirty="0"/>
              <a:t> </a:t>
            </a:r>
            <a:r>
              <a:rPr lang="es-ES" sz="1900" b="1" dirty="0" err="1"/>
              <a:t>navzdory</a:t>
            </a:r>
            <a:r>
              <a:rPr lang="es-ES" sz="1900" b="1" dirty="0"/>
              <a:t> </a:t>
            </a:r>
            <a:r>
              <a:rPr lang="es-ES" sz="1900" b="1" dirty="0" err="1"/>
              <a:t>nebezpečí</a:t>
            </a:r>
            <a:r>
              <a:rPr lang="es-ES" sz="1900" b="1" dirty="0"/>
              <a:t> a </a:t>
            </a:r>
            <a:r>
              <a:rPr lang="es-ES" sz="1900" b="1" dirty="0" err="1"/>
              <a:t>možnému</a:t>
            </a:r>
            <a:r>
              <a:rPr lang="es-ES" sz="1900" b="1" dirty="0"/>
              <a:t> </a:t>
            </a:r>
            <a:r>
              <a:rPr lang="es-ES" sz="1900" b="1" dirty="0" err="1"/>
              <a:t>strachu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vyvolává</a:t>
            </a:r>
            <a:r>
              <a:rPr lang="es-ES" sz="1900" b="1" dirty="0"/>
              <a:t>.</a:t>
            </a:r>
          </a:p>
          <a:p>
            <a:r>
              <a:rPr lang="es-ES" sz="1900" b="1" dirty="0" err="1">
                <a:solidFill>
                  <a:srgbClr val="7067A1"/>
                </a:solidFill>
              </a:rPr>
              <a:t>Pravd</a:t>
            </a:r>
            <a:r>
              <a:rPr lang="cs-CZ" sz="1900" b="1" dirty="0" err="1">
                <a:solidFill>
                  <a:srgbClr val="7067A1"/>
                </a:solidFill>
              </a:rPr>
              <a:t>omluvnost</a:t>
            </a:r>
            <a:r>
              <a:rPr lang="es-ES" sz="1900" b="1" dirty="0">
                <a:solidFill>
                  <a:srgbClr val="7067A1"/>
                </a:solidFill>
              </a:rPr>
              <a:t>:</a:t>
            </a:r>
            <a:r>
              <a:rPr lang="es-ES" sz="1900" b="1" dirty="0"/>
              <a:t> </a:t>
            </a:r>
            <a:r>
              <a:rPr lang="cs-CZ" sz="1900" b="1" dirty="0"/>
              <a:t>V</a:t>
            </a:r>
            <a:r>
              <a:rPr lang="es-ES" sz="1900" b="1" dirty="0" err="1"/>
              <a:t>ždy</a:t>
            </a:r>
            <a:r>
              <a:rPr lang="es-ES" sz="1900" b="1" dirty="0"/>
              <a:t> </a:t>
            </a:r>
            <a:r>
              <a:rPr lang="es-ES" sz="1900" b="1" dirty="0" err="1"/>
              <a:t>řík</a:t>
            </a:r>
            <a:r>
              <a:rPr lang="cs-CZ" sz="1900" b="1" dirty="0" err="1"/>
              <a:t>at</a:t>
            </a:r>
            <a:r>
              <a:rPr lang="es-ES" sz="1900" b="1" dirty="0"/>
              <a:t>, </a:t>
            </a:r>
            <a:r>
              <a:rPr lang="es-ES" sz="1900" b="1" dirty="0" err="1"/>
              <a:t>použív</a:t>
            </a:r>
            <a:r>
              <a:rPr lang="cs-CZ" sz="1900" b="1" dirty="0" err="1"/>
              <a:t>at</a:t>
            </a:r>
            <a:r>
              <a:rPr lang="es-ES" sz="1900" b="1" dirty="0"/>
              <a:t> </a:t>
            </a:r>
            <a:r>
              <a:rPr lang="es-ES" sz="1900" b="1" dirty="0" err="1"/>
              <a:t>nebo</a:t>
            </a:r>
            <a:r>
              <a:rPr lang="es-ES" sz="1900" b="1" dirty="0"/>
              <a:t> </a:t>
            </a:r>
            <a:r>
              <a:rPr lang="es-ES" sz="1900" b="1" dirty="0" err="1"/>
              <a:t>vyznáv</a:t>
            </a:r>
            <a:r>
              <a:rPr lang="cs-CZ" sz="1900" b="1" dirty="0" err="1"/>
              <a:t>at</a:t>
            </a:r>
            <a:r>
              <a:rPr lang="es-ES" sz="1900" b="1" dirty="0"/>
              <a:t> </a:t>
            </a:r>
            <a:r>
              <a:rPr lang="es-ES" sz="1900" b="1" dirty="0" err="1"/>
              <a:t>pravdu</a:t>
            </a:r>
            <a:r>
              <a:rPr lang="es-ES" sz="1900" b="1" dirty="0"/>
              <a:t>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72D2751-817B-FFA9-FB60-ED796158562D}"/>
              </a:ext>
            </a:extLst>
          </p:cNvPr>
          <p:cNvGrpSpPr/>
          <p:nvPr/>
        </p:nvGrpSpPr>
        <p:grpSpPr>
          <a:xfrm>
            <a:off x="8272860" y="3369181"/>
            <a:ext cx="3614340" cy="3296068"/>
            <a:chOff x="8272860" y="3369181"/>
            <a:chExt cx="3614340" cy="3296068"/>
          </a:xfrm>
        </p:grpSpPr>
        <p:pic>
          <p:nvPicPr>
            <p:cNvPr id="3" name="Imagen 2" descr="Imagen que contiene exterior, pasto, hombre, campo&#10;&#10;Descripción generada automáticamente">
              <a:extLst>
                <a:ext uri="{FF2B5EF4-FFF2-40B4-BE49-F238E27FC236}">
                  <a16:creationId xmlns:a16="http://schemas.microsoft.com/office/drawing/2014/main" id="{D4A78212-889B-BB3D-284B-FD96511DA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" b="5147"/>
            <a:stretch/>
          </p:blipFill>
          <p:spPr>
            <a:xfrm>
              <a:off x="8272860" y="3369181"/>
              <a:ext cx="3614340" cy="3296068"/>
            </a:xfrm>
            <a:prstGeom prst="roundRect">
              <a:avLst>
                <a:gd name="adj" fmla="val 10502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7067A1"/>
              </a:contourClr>
            </a:sp3d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C2990B6-E55C-1EFC-DDD9-C5597DDCB4DC}"/>
                </a:ext>
              </a:extLst>
            </p:cNvPr>
            <p:cNvSpPr txBox="1"/>
            <p:nvPr/>
          </p:nvSpPr>
          <p:spPr>
            <a:xfrm>
              <a:off x="8281970" y="3403448"/>
              <a:ext cx="858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David</a:t>
              </a:r>
            </a:p>
          </p:txBody>
        </p:sp>
      </p:grpSp>
      <p:pic>
        <p:nvPicPr>
          <p:cNvPr id="14" name="Imagen 13" descr="Un grupo de personas en frente de agua&#10;&#10;Descripción generada automáticamente con confianza media">
            <a:extLst>
              <a:ext uri="{FF2B5EF4-FFF2-40B4-BE49-F238E27FC236}">
                <a16:creationId xmlns:a16="http://schemas.microsoft.com/office/drawing/2014/main" id="{908F0FFC-C91C-9569-778E-561E8FCDE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/>
        </p:blipFill>
        <p:spPr>
          <a:xfrm>
            <a:off x="217478" y="3931754"/>
            <a:ext cx="2884266" cy="2780145"/>
          </a:xfrm>
          <a:prstGeom prst="roundRect">
            <a:avLst>
              <a:gd name="adj" fmla="val 1201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7067A1"/>
            </a:contourClr>
          </a:sp3d>
        </p:spPr>
      </p:pic>
    </p:spTree>
    <p:extLst>
      <p:ext uri="{BB962C8B-B14F-4D97-AF65-F5344CB8AC3E}">
        <p14:creationId xmlns:p14="http://schemas.microsoft.com/office/powerpoint/2010/main" val="34279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29CED4C-2672-E233-6A17-7B7163911D1B}"/>
              </a:ext>
            </a:extLst>
          </p:cNvPr>
          <p:cNvSpPr txBox="1"/>
          <p:nvPr/>
        </p:nvSpPr>
        <p:spPr>
          <a:xfrm>
            <a:off x="5396303" y="164924"/>
            <a:ext cx="34174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vybírá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a </a:t>
            </a:r>
            <a:r>
              <a:rPr lang="es-ES" b="1" dirty="0" err="1"/>
              <a:t>ženy</a:t>
            </a:r>
            <a:r>
              <a:rPr lang="es-ES" b="1" dirty="0"/>
              <a:t> do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služby</a:t>
            </a:r>
            <a:r>
              <a:rPr lang="es-ES" b="1" dirty="0"/>
              <a:t>, </a:t>
            </a:r>
            <a:r>
              <a:rPr lang="es-ES" b="1" dirty="0" err="1"/>
              <a:t>nezjišťuje</a:t>
            </a:r>
            <a:r>
              <a:rPr lang="es-ES" b="1" dirty="0"/>
              <a:t>, </a:t>
            </a:r>
            <a:r>
              <a:rPr lang="es-ES" b="1" dirty="0" err="1"/>
              <a:t>zda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vzdělanost</a:t>
            </a:r>
            <a:r>
              <a:rPr lang="es-ES" b="1" dirty="0"/>
              <a:t>, </a:t>
            </a:r>
            <a:r>
              <a:rPr lang="es-ES" b="1" dirty="0" err="1"/>
              <a:t>výmluvnost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světské</a:t>
            </a:r>
            <a:r>
              <a:rPr lang="es-ES" b="1" dirty="0"/>
              <a:t> </a:t>
            </a:r>
            <a:r>
              <a:rPr lang="es-ES" b="1" dirty="0" err="1"/>
              <a:t>bohatství</a:t>
            </a:r>
            <a:r>
              <a:rPr lang="es-ES" b="1" dirty="0"/>
              <a:t>. </a:t>
            </a:r>
            <a:r>
              <a:rPr lang="es-ES" b="1" dirty="0" err="1"/>
              <a:t>Spíše</a:t>
            </a:r>
            <a:r>
              <a:rPr lang="es-ES" b="1" dirty="0"/>
              <a:t> se </a:t>
            </a:r>
            <a:r>
              <a:rPr lang="es-ES" b="1" dirty="0" err="1"/>
              <a:t>ptá</a:t>
            </a:r>
            <a:r>
              <a:rPr lang="es-ES" b="1" dirty="0"/>
              <a:t>: "</a:t>
            </a:r>
            <a:r>
              <a:rPr lang="es-ES" b="1" dirty="0" err="1"/>
              <a:t>Chodí</a:t>
            </a:r>
            <a:r>
              <a:rPr lang="es-ES" b="1" dirty="0"/>
              <a:t> s </a:t>
            </a:r>
            <a:r>
              <a:rPr lang="es-ES" b="1" dirty="0" err="1"/>
              <a:t>takovou</a:t>
            </a:r>
            <a:r>
              <a:rPr lang="es-ES" b="1" dirty="0"/>
              <a:t> </a:t>
            </a:r>
            <a:r>
              <a:rPr lang="es-ES" b="1" dirty="0" err="1"/>
              <a:t>pokorou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mohu</a:t>
            </a:r>
            <a:r>
              <a:rPr lang="es-ES" b="1" dirty="0"/>
              <a:t> </a:t>
            </a:r>
            <a:r>
              <a:rPr lang="es-ES" b="1" dirty="0" err="1"/>
              <a:t>ukázat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cestu</a:t>
            </a:r>
            <a:r>
              <a:rPr lang="es-ES" b="1" dirty="0"/>
              <a:t>? </a:t>
            </a:r>
            <a:r>
              <a:rPr lang="es-ES" b="1" dirty="0" err="1"/>
              <a:t>Mohu</a:t>
            </a:r>
            <a:r>
              <a:rPr lang="es-ES" b="1" dirty="0"/>
              <a:t> ti </a:t>
            </a:r>
            <a:r>
              <a:rPr lang="es-ES" b="1" dirty="0" err="1"/>
              <a:t>dát</a:t>
            </a:r>
            <a:r>
              <a:rPr lang="es-ES" b="1" dirty="0"/>
              <a:t> </a:t>
            </a:r>
            <a:r>
              <a:rPr lang="es-ES" b="1" dirty="0" err="1"/>
              <a:t>svá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rty</a:t>
            </a:r>
            <a:r>
              <a:rPr lang="es-ES" b="1" dirty="0"/>
              <a:t>?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zastupovat</a:t>
            </a:r>
            <a:r>
              <a:rPr lang="es-ES" b="1" dirty="0"/>
              <a:t>?"—</a:t>
            </a:r>
            <a:r>
              <a:rPr lang="cs-CZ" b="1" dirty="0"/>
              <a:t>EGW: Svědectví pro církev svazek</a:t>
            </a:r>
            <a:r>
              <a:rPr lang="es-ES" b="1" dirty="0"/>
              <a:t> 7</a:t>
            </a:r>
            <a:r>
              <a:rPr lang="cs-CZ" b="1" dirty="0"/>
              <a:t> strana </a:t>
            </a:r>
            <a:r>
              <a:rPr lang="es-ES" b="1" dirty="0"/>
              <a:t>144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CD1DB5-FAA9-133E-10B5-53C5789F0B77}"/>
              </a:ext>
            </a:extLst>
          </p:cNvPr>
          <p:cNvSpPr txBox="1"/>
          <p:nvPr/>
        </p:nvSpPr>
        <p:spPr>
          <a:xfrm>
            <a:off x="2956921" y="3027246"/>
            <a:ext cx="91195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Celá</a:t>
            </a:r>
            <a:r>
              <a:rPr lang="es-ES" b="1" dirty="0"/>
              <a:t> </a:t>
            </a:r>
            <a:r>
              <a:rPr lang="es-ES" b="1" dirty="0" err="1"/>
              <a:t>nebesa</a:t>
            </a:r>
            <a:r>
              <a:rPr lang="es-ES" b="1" dirty="0"/>
              <a:t> se </a:t>
            </a:r>
            <a:r>
              <a:rPr lang="es-ES" b="1" dirty="0" err="1"/>
              <a:t>zajímají</a:t>
            </a:r>
            <a:r>
              <a:rPr lang="es-ES" b="1" dirty="0"/>
              <a:t> o toto </a:t>
            </a:r>
            <a:r>
              <a:rPr lang="es-ES" b="1" dirty="0" err="1"/>
              <a:t>dílo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poslové</a:t>
            </a:r>
            <a:r>
              <a:rPr lang="es-ES" b="1" dirty="0"/>
              <a:t> </a:t>
            </a:r>
            <a:r>
              <a:rPr lang="es-ES" b="1" dirty="0" err="1"/>
              <a:t>konají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 ve </a:t>
            </a:r>
            <a:r>
              <a:rPr lang="es-ES" b="1" dirty="0" err="1"/>
              <a:t>jménu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Nazaretského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veliké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, </a:t>
            </a:r>
            <a:r>
              <a:rPr lang="es-ES" b="1" dirty="0" err="1"/>
              <a:t>bratři</a:t>
            </a:r>
            <a:r>
              <a:rPr lang="es-ES" b="1" dirty="0"/>
              <a:t> a </a:t>
            </a:r>
            <a:r>
              <a:rPr lang="es-ES" b="1" dirty="0" err="1"/>
              <a:t>sestry</a:t>
            </a:r>
            <a:r>
              <a:rPr lang="es-ES" b="1" dirty="0"/>
              <a:t>, a </a:t>
            </a:r>
            <a:r>
              <a:rPr lang="es-ES" b="1" dirty="0" err="1"/>
              <a:t>my</a:t>
            </a:r>
            <a:r>
              <a:rPr lang="es-ES" b="1" dirty="0"/>
              <a:t> se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denně</a:t>
            </a:r>
            <a:r>
              <a:rPr lang="es-ES" b="1" dirty="0"/>
              <a:t> </a:t>
            </a:r>
            <a:r>
              <a:rPr lang="es-ES" b="1" dirty="0" err="1"/>
              <a:t>pokořovat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nemyslet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 je </a:t>
            </a:r>
            <a:r>
              <a:rPr lang="es-ES" b="1" dirty="0" err="1"/>
              <a:t>dokonalá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se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ujmout</a:t>
            </a:r>
            <a:r>
              <a:rPr lang="es-ES" b="1" dirty="0"/>
              <a:t> s </a:t>
            </a:r>
            <a:r>
              <a:rPr lang="es-ES" b="1" dirty="0" err="1"/>
              <a:t>nadšením</a:t>
            </a:r>
            <a:r>
              <a:rPr lang="es-ES" b="1" dirty="0"/>
              <a:t>. </a:t>
            </a:r>
            <a:r>
              <a:rPr lang="es-ES" b="1" dirty="0" err="1"/>
              <a:t>Nemáme</a:t>
            </a:r>
            <a:r>
              <a:rPr lang="es-ES" b="1" dirty="0"/>
              <a:t> se </a:t>
            </a:r>
            <a:r>
              <a:rPr lang="es-ES" b="1" dirty="0" err="1"/>
              <a:t>modlit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pokořil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zmocní</a:t>
            </a:r>
            <a:r>
              <a:rPr lang="es-ES" b="1" dirty="0"/>
              <a:t>, </a:t>
            </a:r>
            <a:r>
              <a:rPr lang="es-ES" b="1" dirty="0" err="1"/>
              <a:t>pokoří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se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líbit</a:t>
            </a:r>
            <a:r>
              <a:rPr lang="es-ES" b="1" dirty="0"/>
              <a:t>. </a:t>
            </a:r>
            <a:r>
              <a:rPr lang="es-ES" b="1" dirty="0" err="1"/>
              <a:t>Máme</a:t>
            </a:r>
            <a:r>
              <a:rPr lang="es-ES" b="1" dirty="0"/>
              <a:t> se </a:t>
            </a:r>
            <a:r>
              <a:rPr lang="es-ES" b="1" dirty="0" err="1"/>
              <a:t>však</a:t>
            </a:r>
            <a:r>
              <a:rPr lang="es-ES" b="1" dirty="0"/>
              <a:t> den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dnem</a:t>
            </a:r>
            <a:r>
              <a:rPr lang="es-ES" b="1" dirty="0"/>
              <a:t> </a:t>
            </a:r>
            <a:r>
              <a:rPr lang="es-ES" b="1" dirty="0" err="1"/>
              <a:t>pokořovat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mocnou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.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pracovat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vlastním</a:t>
            </a:r>
            <a:r>
              <a:rPr lang="es-ES" b="1" dirty="0"/>
              <a:t> </a:t>
            </a:r>
            <a:r>
              <a:rPr lang="es-ES" b="1" dirty="0" err="1"/>
              <a:t>spasení</a:t>
            </a:r>
            <a:r>
              <a:rPr lang="es-ES" b="1" dirty="0"/>
              <a:t> s </a:t>
            </a:r>
            <a:r>
              <a:rPr lang="es-ES" b="1" dirty="0" err="1"/>
              <a:t>bázní</a:t>
            </a:r>
            <a:r>
              <a:rPr lang="es-ES" b="1" dirty="0"/>
              <a:t> a </a:t>
            </a:r>
            <a:r>
              <a:rPr lang="es-ES" b="1" dirty="0" err="1"/>
              <a:t>třesením</a:t>
            </a:r>
            <a:r>
              <a:rPr lang="es-ES" b="1" dirty="0"/>
              <a:t>.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ten, </a:t>
            </a:r>
            <a:r>
              <a:rPr lang="es-ES" b="1" dirty="0" err="1"/>
              <a:t>kdo</a:t>
            </a:r>
            <a:r>
              <a:rPr lang="es-ES" b="1" dirty="0"/>
              <a:t> v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působí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činil</a:t>
            </a:r>
            <a:r>
              <a:rPr lang="es-ES" b="1" dirty="0"/>
              <a:t> pro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, </a:t>
            </a:r>
            <a:r>
              <a:rPr lang="es-ES" b="1" dirty="0" err="1"/>
              <a:t>máme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spolupracovat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působí</a:t>
            </a:r>
            <a:r>
              <a:rPr lang="es-ES" b="1" dirty="0"/>
              <a:t>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12</a:t>
            </a:r>
            <a:r>
              <a:rPr lang="cs-CZ" b="1" dirty="0"/>
              <a:t>. </a:t>
            </a:r>
            <a:r>
              <a:rPr lang="cs-CZ" b="1" dirty="0" err="1"/>
              <a:t>červenc</a:t>
            </a:r>
            <a:r>
              <a:rPr lang="es-ES" b="1" dirty="0"/>
              <a:t>e 1887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B496D34-75B6-FA29-633F-D88CAF9442B3}"/>
              </a:ext>
            </a:extLst>
          </p:cNvPr>
          <p:cNvSpPr txBox="1"/>
          <p:nvPr/>
        </p:nvSpPr>
        <p:spPr>
          <a:xfrm>
            <a:off x="126084" y="5576553"/>
            <a:ext cx="1193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Slávu předchází pokora. Na důležitá místa mezi lidmi vyvyšují nebesa takové jedince, kteří se — jako Jan Křtitel — dokáží pokořit před Bohem. Učedník s dětskou upřímností a otevřeností je v práci na Božím díle nejúspěšnější. Nebesa spolupracují s každým, kdo nehledá vlastní slávu a usiluje o záchranu druhých.                                                                                                                         </a:t>
            </a:r>
            <a:r>
              <a:rPr lang="es-ES" b="1" dirty="0"/>
              <a:t>E</a:t>
            </a:r>
            <a:r>
              <a:rPr lang="cs-CZ" b="1" dirty="0"/>
              <a:t>GW: Touha věků strana 280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7C1546-F7C7-1458-8BDB-39076733C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6050" y="108393"/>
            <a:ext cx="3252158" cy="3034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85FC46-AD72-13EE-30D6-849D8748B9B3}"/>
              </a:ext>
            </a:extLst>
          </p:cNvPr>
          <p:cNvSpPr txBox="1"/>
          <p:nvPr/>
        </p:nvSpPr>
        <p:spPr>
          <a:xfrm>
            <a:off x="9315134" y="183396"/>
            <a:ext cx="2542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0596492-237E-0912-E3E0-4E0149B2F21D}"/>
              </a:ext>
            </a:extLst>
          </p:cNvPr>
          <p:cNvSpPr txBox="1"/>
          <p:nvPr/>
        </p:nvSpPr>
        <p:spPr>
          <a:xfrm>
            <a:off x="9590758" y="741498"/>
            <a:ext cx="23323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Ctnost</a:t>
            </a:r>
            <a:r>
              <a:rPr lang="es-ES" sz="1900" b="1" dirty="0"/>
              <a:t>, </a:t>
            </a:r>
            <a:r>
              <a:rPr lang="es-ES" sz="1900" b="1" dirty="0" err="1"/>
              <a:t>která</a:t>
            </a:r>
            <a:r>
              <a:rPr lang="es-ES" sz="1900" b="1" dirty="0"/>
              <a:t> </a:t>
            </a:r>
            <a:r>
              <a:rPr lang="es-ES" sz="1900" b="1" dirty="0" err="1"/>
              <a:t>spočívá</a:t>
            </a:r>
            <a:r>
              <a:rPr lang="es-ES" sz="1900" b="1" dirty="0"/>
              <a:t> v </a:t>
            </a:r>
            <a:r>
              <a:rPr lang="es-ES" sz="1900" b="1" dirty="0" err="1"/>
              <a:t>poznání</a:t>
            </a:r>
            <a:r>
              <a:rPr lang="es-ES" sz="1900" b="1" dirty="0"/>
              <a:t> </a:t>
            </a:r>
            <a:r>
              <a:rPr lang="es-ES" sz="1900" b="1" dirty="0" err="1"/>
              <a:t>vlastních</a:t>
            </a:r>
            <a:r>
              <a:rPr lang="es-ES" sz="1900" b="1" dirty="0"/>
              <a:t> </a:t>
            </a:r>
            <a:r>
              <a:rPr lang="es-ES" sz="1900" b="1" dirty="0" err="1"/>
              <a:t>omezení</a:t>
            </a:r>
            <a:r>
              <a:rPr lang="es-ES" sz="1900" b="1" dirty="0"/>
              <a:t> a </a:t>
            </a:r>
            <a:r>
              <a:rPr lang="es-ES" sz="1900" b="1" dirty="0" err="1"/>
              <a:t>slabostí</a:t>
            </a:r>
            <a:r>
              <a:rPr lang="es-ES" sz="1900" b="1" dirty="0"/>
              <a:t> a v </a:t>
            </a:r>
            <a:r>
              <a:rPr lang="es-ES" sz="1900" b="1" dirty="0" err="1"/>
              <a:t>jednání</a:t>
            </a:r>
            <a:r>
              <a:rPr lang="es-ES" sz="1900" b="1" dirty="0"/>
              <a:t> v </a:t>
            </a:r>
            <a:r>
              <a:rPr lang="es-ES" sz="1900" b="1" dirty="0" err="1"/>
              <a:t>souladu</a:t>
            </a:r>
            <a:r>
              <a:rPr lang="es-ES" sz="1900" b="1" dirty="0"/>
              <a:t> </a:t>
            </a:r>
            <a:r>
              <a:rPr lang="cs-CZ" sz="1900" b="1" dirty="0"/>
              <a:t>    </a:t>
            </a:r>
            <a:r>
              <a:rPr lang="es-ES" sz="1900" b="1" dirty="0"/>
              <a:t>s </a:t>
            </a:r>
            <a:r>
              <a:rPr lang="es-ES" sz="1900" b="1" dirty="0" err="1"/>
              <a:t>tímto</a:t>
            </a:r>
            <a:r>
              <a:rPr lang="es-ES" sz="1900" b="1" dirty="0"/>
              <a:t> </a:t>
            </a:r>
            <a:r>
              <a:rPr lang="es-ES" sz="1900" b="1" dirty="0" err="1"/>
              <a:t>poznáním</a:t>
            </a:r>
            <a:r>
              <a:rPr lang="es-ES" sz="1900" b="1" dirty="0"/>
              <a:t>. </a:t>
            </a:r>
          </a:p>
        </p:txBody>
      </p:sp>
      <p:pic>
        <p:nvPicPr>
          <p:cNvPr id="9" name="Imagen 8" descr="Un grupo de personas en una sala&#10;&#10;Descripción generada automáticamente">
            <a:extLst>
              <a:ext uri="{FF2B5EF4-FFF2-40B4-BE49-F238E27FC236}">
                <a16:creationId xmlns:a16="http://schemas.microsoft.com/office/drawing/2014/main" id="{CED11655-E125-0560-0BB3-5C925F196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r="17308"/>
          <a:stretch/>
        </p:blipFill>
        <p:spPr>
          <a:xfrm>
            <a:off x="3017621" y="147440"/>
            <a:ext cx="2317983" cy="2797164"/>
          </a:xfrm>
          <a:prstGeom prst="rect">
            <a:avLst/>
          </a:prstGeom>
          <a:ln w="38100" cap="sq">
            <a:solidFill>
              <a:srgbClr val="A167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a persona haciendo gestos con la mano en la barbilla&#10;&#10;Descripción generada automáticamente con confianza media">
            <a:extLst>
              <a:ext uri="{FF2B5EF4-FFF2-40B4-BE49-F238E27FC236}">
                <a16:creationId xmlns:a16="http://schemas.microsoft.com/office/drawing/2014/main" id="{3A8B9388-4A2C-0182-6F4D-D7858606C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r="7710"/>
          <a:stretch/>
        </p:blipFill>
        <p:spPr>
          <a:xfrm>
            <a:off x="153791" y="147440"/>
            <a:ext cx="2737493" cy="1662739"/>
          </a:xfrm>
          <a:prstGeom prst="rect">
            <a:avLst/>
          </a:prstGeom>
          <a:ln w="38100" cap="sq">
            <a:solidFill>
              <a:srgbClr val="A167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B133E7E4-0CB8-1728-7F04-57A1710D69E7}"/>
              </a:ext>
            </a:extLst>
          </p:cNvPr>
          <p:cNvGrpSpPr/>
          <p:nvPr/>
        </p:nvGrpSpPr>
        <p:grpSpPr>
          <a:xfrm>
            <a:off x="153792" y="1967345"/>
            <a:ext cx="2737493" cy="3609208"/>
            <a:chOff x="153792" y="1967345"/>
            <a:chExt cx="2737493" cy="3609208"/>
          </a:xfrm>
        </p:grpSpPr>
        <p:pic>
          <p:nvPicPr>
            <p:cNvPr id="3" name="Imagen 2" descr="Una persona con un vestido rosado&#10;&#10;Descripción generada automáticamente con confianza baja">
              <a:extLst>
                <a:ext uri="{FF2B5EF4-FFF2-40B4-BE49-F238E27FC236}">
                  <a16:creationId xmlns:a16="http://schemas.microsoft.com/office/drawing/2014/main" id="{C38365C9-8C3E-564C-F6F8-8CAA07E9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92" y="1967345"/>
              <a:ext cx="2737493" cy="3609208"/>
            </a:xfrm>
            <a:prstGeom prst="rect">
              <a:avLst/>
            </a:prstGeom>
            <a:ln w="38100" cap="sq">
              <a:solidFill>
                <a:srgbClr val="A1679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AE1CD49-A370-2BE0-518A-0CD5C99E8A56}"/>
                </a:ext>
              </a:extLst>
            </p:cNvPr>
            <p:cNvSpPr txBox="1"/>
            <p:nvPr/>
          </p:nvSpPr>
          <p:spPr>
            <a:xfrm>
              <a:off x="291201" y="4805267"/>
              <a:ext cx="1250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Publi</a:t>
              </a:r>
              <a:r>
                <a:rPr lang="cs-CZ" b="1" dirty="0" err="1">
                  <a:solidFill>
                    <a:schemeClr val="bg1"/>
                  </a:solidFill>
                </a:rPr>
                <a:t>ká</a:t>
              </a:r>
              <a:r>
                <a:rPr lang="es-ES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37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9964563-CC61-5CEF-6F4C-505D0B2391AA}"/>
              </a:ext>
            </a:extLst>
          </p:cNvPr>
          <p:cNvSpPr txBox="1"/>
          <p:nvPr/>
        </p:nvSpPr>
        <p:spPr>
          <a:xfrm>
            <a:off x="3450827" y="3429000"/>
            <a:ext cx="86082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Kéž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pocítilo</a:t>
            </a:r>
            <a:r>
              <a:rPr lang="es-ES" b="1" dirty="0"/>
              <a:t> </a:t>
            </a:r>
            <a:r>
              <a:rPr lang="es-ES" b="1" dirty="0" err="1"/>
              <a:t>dojem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zdrženlivé</a:t>
            </a:r>
            <a:r>
              <a:rPr lang="es-ES" b="1" dirty="0"/>
              <a:t> v </a:t>
            </a:r>
            <a:r>
              <a:rPr lang="es-ES" b="1" dirty="0" err="1"/>
              <a:t>jídle</a:t>
            </a:r>
            <a:r>
              <a:rPr lang="es-ES" b="1" dirty="0"/>
              <a:t>, </a:t>
            </a:r>
            <a:r>
              <a:rPr lang="es-ES" b="1" dirty="0" err="1"/>
              <a:t>oblékání</a:t>
            </a:r>
            <a:r>
              <a:rPr lang="es-ES" b="1" dirty="0"/>
              <a:t> a </a:t>
            </a:r>
            <a:r>
              <a:rPr lang="es-ES" b="1" dirty="0" err="1"/>
              <a:t>práci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mohlo</a:t>
            </a:r>
            <a:r>
              <a:rPr lang="es-ES" b="1" dirty="0"/>
              <a:t> </a:t>
            </a:r>
            <a:r>
              <a:rPr lang="es-ES" b="1" dirty="0" err="1"/>
              <a:t>konat</a:t>
            </a:r>
            <a:r>
              <a:rPr lang="es-ES" b="1" dirty="0"/>
              <a:t> </a:t>
            </a:r>
            <a:r>
              <a:rPr lang="es-ES" b="1" dirty="0" err="1"/>
              <a:t>lepší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pro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dělník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tlakem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a </a:t>
            </a:r>
            <a:r>
              <a:rPr lang="es-ES" b="1" dirty="0" err="1"/>
              <a:t>péče</a:t>
            </a:r>
            <a:r>
              <a:rPr lang="es-ES" b="1" dirty="0"/>
              <a:t> a je </a:t>
            </a:r>
            <a:r>
              <a:rPr lang="es-ES" b="1" dirty="0" err="1"/>
              <a:t>duševně</a:t>
            </a:r>
            <a:r>
              <a:rPr lang="es-ES" b="1" dirty="0"/>
              <a:t> a </a:t>
            </a:r>
            <a:r>
              <a:rPr lang="es-ES" b="1" dirty="0" err="1"/>
              <a:t>tělesně</a:t>
            </a:r>
            <a:r>
              <a:rPr lang="es-ES" b="1" dirty="0"/>
              <a:t> </a:t>
            </a:r>
            <a:r>
              <a:rPr lang="es-ES" b="1" dirty="0" err="1"/>
              <a:t>unavený</a:t>
            </a:r>
            <a:r>
              <a:rPr lang="es-ES" b="1" dirty="0"/>
              <a:t>, </a:t>
            </a:r>
            <a:r>
              <a:rPr lang="es-ES" b="1" dirty="0" err="1"/>
              <a:t>má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chvíli</a:t>
            </a:r>
            <a:r>
              <a:rPr lang="es-ES" b="1" dirty="0"/>
              <a:t> </a:t>
            </a:r>
            <a:r>
              <a:rPr lang="es-ES" b="1" dirty="0" err="1"/>
              <a:t>obrátit</a:t>
            </a:r>
            <a:r>
              <a:rPr lang="es-ES" b="1" dirty="0"/>
              <a:t> a </a:t>
            </a:r>
            <a:r>
              <a:rPr lang="es-ES" b="1" dirty="0" err="1"/>
              <a:t>odpočinout</a:t>
            </a:r>
            <a:r>
              <a:rPr lang="es-ES" b="1" dirty="0"/>
              <a:t> si </a:t>
            </a:r>
            <a:r>
              <a:rPr lang="es-ES" b="1" dirty="0" err="1"/>
              <a:t>ne</a:t>
            </a:r>
            <a:r>
              <a:rPr lang="es-ES" b="1" dirty="0"/>
              <a:t> z </a:t>
            </a:r>
            <a:r>
              <a:rPr lang="es-ES" b="1" dirty="0" err="1"/>
              <a:t>pouhého</a:t>
            </a:r>
            <a:r>
              <a:rPr lang="es-ES" b="1" dirty="0"/>
              <a:t> </a:t>
            </a:r>
            <a:r>
              <a:rPr lang="es-ES" b="1" dirty="0" err="1"/>
              <a:t>požitkářství</a:t>
            </a:r>
            <a:r>
              <a:rPr lang="es-ES" b="1" dirty="0"/>
              <a:t>, ale proto,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lépe</a:t>
            </a:r>
            <a:r>
              <a:rPr lang="es-ES" b="1" dirty="0"/>
              <a:t> </a:t>
            </a:r>
            <a:r>
              <a:rPr lang="es-ES" b="1" dirty="0" err="1"/>
              <a:t>připravil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budoucí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.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bdělého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vždy</a:t>
            </a:r>
            <a:r>
              <a:rPr lang="es-ES" b="1" dirty="0"/>
              <a:t> v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šlépějích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využil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slabosti</a:t>
            </a:r>
            <a:r>
              <a:rPr lang="es-ES" b="1" dirty="0"/>
              <a:t> a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učinil</a:t>
            </a:r>
            <a:r>
              <a:rPr lang="es-ES" b="1" dirty="0"/>
              <a:t> </a:t>
            </a:r>
            <a:r>
              <a:rPr lang="es-ES" b="1" dirty="0" err="1"/>
              <a:t>svá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 </a:t>
            </a:r>
            <a:r>
              <a:rPr lang="es-ES" b="1" dirty="0" err="1"/>
              <a:t>účinnými</a:t>
            </a:r>
            <a:r>
              <a:rPr lang="es-ES" b="1" dirty="0"/>
              <a:t> ve </a:t>
            </a:r>
            <a:r>
              <a:rPr lang="es-ES" b="1" dirty="0" err="1"/>
              <a:t>zlém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přetížena</a:t>
            </a:r>
            <a:r>
              <a:rPr lang="es-ES" b="1" dirty="0"/>
              <a:t> a </a:t>
            </a:r>
            <a:r>
              <a:rPr lang="es-ES" b="1" dirty="0" err="1"/>
              <a:t>tělo</a:t>
            </a:r>
            <a:r>
              <a:rPr lang="es-ES" b="1" dirty="0"/>
              <a:t> </a:t>
            </a:r>
            <a:r>
              <a:rPr lang="es-ES" b="1" dirty="0" err="1"/>
              <a:t>oslabeno</a:t>
            </a:r>
            <a:r>
              <a:rPr lang="es-ES" b="1" dirty="0"/>
              <a:t>, </a:t>
            </a:r>
            <a:r>
              <a:rPr lang="es-ES" b="1" dirty="0" err="1"/>
              <a:t>využije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a </a:t>
            </a:r>
            <a:r>
              <a:rPr lang="es-ES" b="1" dirty="0" err="1"/>
              <a:t>přemůže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nejkrutějšími</a:t>
            </a:r>
            <a:r>
              <a:rPr lang="es-ES" b="1" dirty="0"/>
              <a:t> </a:t>
            </a:r>
            <a:r>
              <a:rPr lang="es-ES" b="1" dirty="0" err="1"/>
              <a:t>pokušeními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nezpůsobí</a:t>
            </a:r>
            <a:r>
              <a:rPr lang="es-ES" b="1" dirty="0"/>
              <a:t> </a:t>
            </a:r>
            <a:r>
              <a:rPr lang="es-ES" b="1" dirty="0" err="1"/>
              <a:t>zkázu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. </a:t>
            </a:r>
            <a:r>
              <a:rPr lang="es-ES" b="1" dirty="0" err="1"/>
              <a:t>Nechť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pracovník</a:t>
            </a:r>
            <a:r>
              <a:rPr lang="es-ES" b="1" dirty="0"/>
              <a:t> </a:t>
            </a:r>
            <a:r>
              <a:rPr lang="es-ES" b="1" dirty="0" err="1"/>
              <a:t>pečlivě</a:t>
            </a:r>
            <a:r>
              <a:rPr lang="es-ES" b="1" dirty="0"/>
              <a:t> </a:t>
            </a:r>
            <a:r>
              <a:rPr lang="es-ES" b="1" dirty="0" err="1"/>
              <a:t>šetří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silou</a:t>
            </a:r>
            <a:r>
              <a:rPr lang="es-ES" b="1" dirty="0"/>
              <a:t>; a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unaven</a:t>
            </a:r>
            <a:r>
              <a:rPr lang="es-ES" b="1" dirty="0"/>
              <a:t> z </a:t>
            </a:r>
            <a:r>
              <a:rPr lang="es-ES" b="1" dirty="0" err="1"/>
              <a:t>úkolů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tobě</a:t>
            </a:r>
            <a:r>
              <a:rPr lang="es-ES" b="1" dirty="0"/>
              <a:t> </a:t>
            </a:r>
            <a:r>
              <a:rPr lang="es-ES" b="1" dirty="0" err="1"/>
              <a:t>spočívají</a:t>
            </a:r>
            <a:r>
              <a:rPr lang="es-ES" b="1" dirty="0"/>
              <a:t>, </a:t>
            </a:r>
            <a:r>
              <a:rPr lang="es-ES" b="1" dirty="0" err="1"/>
              <a:t>odpočívej</a:t>
            </a:r>
            <a:r>
              <a:rPr lang="es-ES" b="1" dirty="0"/>
              <a:t>, </a:t>
            </a:r>
            <a:r>
              <a:rPr lang="es-ES" b="1" dirty="0" err="1"/>
              <a:t>odpočívej</a:t>
            </a:r>
            <a:r>
              <a:rPr lang="es-ES" b="1" dirty="0"/>
              <a:t> a </a:t>
            </a:r>
            <a:r>
              <a:rPr lang="es-ES" b="1" dirty="0" err="1"/>
              <a:t>měj</a:t>
            </a:r>
            <a:r>
              <a:rPr lang="es-ES" b="1" dirty="0"/>
              <a:t> </a:t>
            </a:r>
            <a:r>
              <a:rPr lang="es-ES" b="1" dirty="0" err="1"/>
              <a:t>společenství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14 </a:t>
            </a:r>
            <a:r>
              <a:rPr lang="cs-CZ" b="1" dirty="0"/>
              <a:t>listopadu</a:t>
            </a:r>
            <a:r>
              <a:rPr lang="es-ES" b="1" dirty="0"/>
              <a:t> 1893.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AB46C6-B306-2DA2-0468-D2A249FBA5A8}"/>
              </a:ext>
            </a:extLst>
          </p:cNvPr>
          <p:cNvSpPr txBox="1"/>
          <p:nvPr/>
        </p:nvSpPr>
        <p:spPr>
          <a:xfrm>
            <a:off x="141508" y="79464"/>
            <a:ext cx="912256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Zneužívání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fyzických</a:t>
            </a:r>
            <a:r>
              <a:rPr lang="es-ES" b="1" dirty="0"/>
              <a:t> </a:t>
            </a:r>
            <a:r>
              <a:rPr lang="es-ES" b="1" dirty="0" err="1"/>
              <a:t>schopností</a:t>
            </a:r>
            <a:r>
              <a:rPr lang="es-ES" b="1" dirty="0"/>
              <a:t> </a:t>
            </a:r>
            <a:r>
              <a:rPr lang="es-ES" b="1" dirty="0" err="1"/>
              <a:t>zkracuje</a:t>
            </a:r>
            <a:r>
              <a:rPr lang="es-ES" b="1" dirty="0"/>
              <a:t> </a:t>
            </a:r>
            <a:r>
              <a:rPr lang="es-ES" b="1" dirty="0" err="1"/>
              <a:t>dobu</a:t>
            </a:r>
            <a:r>
              <a:rPr lang="es-ES" b="1" dirty="0"/>
              <a:t>,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použit</a:t>
            </a:r>
            <a:r>
              <a:rPr lang="es-ES" b="1" dirty="0"/>
              <a:t> </a:t>
            </a:r>
            <a:r>
              <a:rPr lang="cs-CZ" b="1" dirty="0"/>
              <a:t>               </a:t>
            </a:r>
            <a:r>
              <a:rPr lang="es-ES" b="1" dirty="0"/>
              <a:t>k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slávě</a:t>
            </a:r>
            <a:r>
              <a:rPr lang="es-ES" b="1" dirty="0"/>
              <a:t>. A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neschopnými</a:t>
            </a:r>
            <a:r>
              <a:rPr lang="es-ES" b="1" dirty="0"/>
              <a:t> </a:t>
            </a:r>
            <a:r>
              <a:rPr lang="es-ES" b="1" dirty="0" err="1"/>
              <a:t>konat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svěřil</a:t>
            </a:r>
            <a:r>
              <a:rPr lang="es-ES" b="1" dirty="0"/>
              <a:t>.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si </a:t>
            </a:r>
            <a:r>
              <a:rPr lang="es-ES" b="1" dirty="0" err="1"/>
              <a:t>dovolíme</a:t>
            </a:r>
            <a:r>
              <a:rPr lang="es-ES" b="1" dirty="0"/>
              <a:t> </a:t>
            </a:r>
            <a:r>
              <a:rPr lang="es-ES" b="1" dirty="0" err="1"/>
              <a:t>vytvářet</a:t>
            </a:r>
            <a:r>
              <a:rPr lang="es-ES" b="1" dirty="0"/>
              <a:t> si </a:t>
            </a:r>
            <a:r>
              <a:rPr lang="es-ES" b="1" dirty="0" err="1"/>
              <a:t>špatné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, </a:t>
            </a:r>
            <a:r>
              <a:rPr lang="es-ES" b="1" dirty="0" err="1"/>
              <a:t>chodit</a:t>
            </a:r>
            <a:r>
              <a:rPr lang="es-ES" b="1" dirty="0"/>
              <a:t> </a:t>
            </a:r>
            <a:r>
              <a:rPr lang="es-ES" b="1" dirty="0" err="1"/>
              <a:t>spát</a:t>
            </a:r>
            <a:r>
              <a:rPr lang="es-ES" b="1" dirty="0"/>
              <a:t> v </a:t>
            </a:r>
            <a:r>
              <a:rPr lang="es-ES" b="1" dirty="0" err="1"/>
              <a:t>pozdních</a:t>
            </a:r>
            <a:r>
              <a:rPr lang="es-ES" b="1" dirty="0"/>
              <a:t> </a:t>
            </a:r>
            <a:r>
              <a:rPr lang="es-ES" b="1" dirty="0" err="1"/>
              <a:t>hodinách</a:t>
            </a:r>
            <a:r>
              <a:rPr lang="es-ES" b="1" dirty="0"/>
              <a:t>, </a:t>
            </a:r>
            <a:r>
              <a:rPr lang="es-ES" b="1" dirty="0" err="1"/>
              <a:t>oddávat</a:t>
            </a:r>
            <a:r>
              <a:rPr lang="es-ES" b="1" dirty="0"/>
              <a:t> se </a:t>
            </a:r>
            <a:r>
              <a:rPr lang="es-ES" b="1" dirty="0" err="1"/>
              <a:t>chuti</a:t>
            </a:r>
            <a:r>
              <a:rPr lang="es-ES" b="1" dirty="0"/>
              <a:t> k </a:t>
            </a:r>
            <a:r>
              <a:rPr lang="es-ES" b="1" dirty="0" err="1"/>
              <a:t>jídlu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úkor</a:t>
            </a:r>
            <a:r>
              <a:rPr lang="es-ES" b="1" dirty="0"/>
              <a:t> </a:t>
            </a:r>
            <a:r>
              <a:rPr lang="es-ES" b="1" dirty="0" err="1"/>
              <a:t>zdraví</a:t>
            </a:r>
            <a:r>
              <a:rPr lang="es-ES" b="1" dirty="0"/>
              <a:t>, </a:t>
            </a:r>
            <a:r>
              <a:rPr lang="es-ES" b="1" dirty="0" err="1"/>
              <a:t>pokládáme</a:t>
            </a:r>
            <a:r>
              <a:rPr lang="es-ES" b="1" dirty="0"/>
              <a:t> </a:t>
            </a:r>
            <a:r>
              <a:rPr lang="es-ES" b="1" dirty="0" err="1"/>
              <a:t>základy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slabosti</a:t>
            </a:r>
            <a:r>
              <a:rPr lang="es-ES" b="1" dirty="0"/>
              <a:t>. </a:t>
            </a:r>
            <a:r>
              <a:rPr lang="es-ES" b="1" dirty="0" err="1"/>
              <a:t>Zanedbáváním</a:t>
            </a:r>
            <a:r>
              <a:rPr lang="es-ES" b="1" dirty="0"/>
              <a:t> </a:t>
            </a:r>
            <a:r>
              <a:rPr lang="es-ES" b="1" dirty="0" err="1"/>
              <a:t>fyzického</a:t>
            </a:r>
            <a:r>
              <a:rPr lang="es-ES" b="1" dirty="0"/>
              <a:t> </a:t>
            </a:r>
            <a:r>
              <a:rPr lang="es-ES" b="1" dirty="0" err="1"/>
              <a:t>cvičení</a:t>
            </a:r>
            <a:r>
              <a:rPr lang="es-ES" b="1" dirty="0"/>
              <a:t>, </a:t>
            </a:r>
            <a:r>
              <a:rPr lang="es-ES" b="1" dirty="0" err="1"/>
              <a:t>přílišnou</a:t>
            </a:r>
            <a:r>
              <a:rPr lang="es-ES" b="1" dirty="0"/>
              <a:t> </a:t>
            </a:r>
            <a:r>
              <a:rPr lang="es-ES" b="1" dirty="0" err="1"/>
              <a:t>únavou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těla</a:t>
            </a:r>
            <a:r>
              <a:rPr lang="es-ES" b="1" dirty="0"/>
              <a:t>, </a:t>
            </a:r>
            <a:r>
              <a:rPr lang="es-ES" b="1" dirty="0" err="1"/>
              <a:t>narušujeme</a:t>
            </a:r>
            <a:r>
              <a:rPr lang="es-ES" b="1" dirty="0"/>
              <a:t> </a:t>
            </a:r>
            <a:r>
              <a:rPr lang="es-ES" b="1" dirty="0" err="1"/>
              <a:t>rovnováhu</a:t>
            </a:r>
            <a:r>
              <a:rPr lang="es-ES" b="1" dirty="0"/>
              <a:t> </a:t>
            </a:r>
            <a:r>
              <a:rPr lang="es-ES" b="1" dirty="0" err="1"/>
              <a:t>nervového</a:t>
            </a:r>
            <a:r>
              <a:rPr lang="es-ES" b="1" dirty="0"/>
              <a:t> </a:t>
            </a:r>
            <a:r>
              <a:rPr lang="es-ES" b="1" dirty="0" err="1"/>
              <a:t>systému</a:t>
            </a:r>
            <a:r>
              <a:rPr lang="es-ES" b="1" dirty="0"/>
              <a:t>.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takto</a:t>
            </a:r>
            <a:r>
              <a:rPr lang="es-ES" b="1" dirty="0"/>
              <a:t> </a:t>
            </a:r>
            <a:r>
              <a:rPr lang="es-ES" b="1" dirty="0" err="1"/>
              <a:t>zkracují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cs-CZ" b="1" dirty="0"/>
              <a:t>             </a:t>
            </a:r>
            <a:r>
              <a:rPr lang="es-ES" b="1" dirty="0"/>
              <a:t>a </a:t>
            </a:r>
            <a:r>
              <a:rPr lang="es-ES" b="1" dirty="0" err="1"/>
              <a:t>stávají</a:t>
            </a:r>
            <a:r>
              <a:rPr lang="es-ES" b="1" dirty="0"/>
              <a:t> se </a:t>
            </a:r>
            <a:r>
              <a:rPr lang="es-ES" b="1" dirty="0" err="1"/>
              <a:t>nezpůsobilými</a:t>
            </a:r>
            <a:r>
              <a:rPr lang="es-ES" b="1" dirty="0"/>
              <a:t> ke </a:t>
            </a:r>
            <a:r>
              <a:rPr lang="es-ES" b="1" dirty="0" err="1"/>
              <a:t>službě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nedbají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přírodní</a:t>
            </a:r>
            <a:r>
              <a:rPr lang="es-ES" b="1" dirty="0"/>
              <a:t> </a:t>
            </a:r>
            <a:r>
              <a:rPr lang="es-ES" b="1" dirty="0" err="1"/>
              <a:t>zákony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vinni</a:t>
            </a:r>
            <a:r>
              <a:rPr lang="es-ES" b="1" dirty="0"/>
              <a:t> </a:t>
            </a:r>
            <a:r>
              <a:rPr lang="es-ES" b="1" dirty="0" err="1"/>
              <a:t>okrádáním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A </a:t>
            </a:r>
            <a:r>
              <a:rPr lang="es-ES" b="1" dirty="0" err="1"/>
              <a:t>okrádají</a:t>
            </a:r>
            <a:r>
              <a:rPr lang="es-ES" b="1" dirty="0"/>
              <a:t> i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bližní</a:t>
            </a:r>
            <a:r>
              <a:rPr lang="es-ES" b="1" dirty="0"/>
              <a:t>. </a:t>
            </a:r>
            <a:r>
              <a:rPr lang="es-ES" b="1" dirty="0" err="1"/>
              <a:t>Příležitost</a:t>
            </a:r>
            <a:r>
              <a:rPr lang="es-ES" b="1" dirty="0"/>
              <a:t> </a:t>
            </a:r>
            <a:r>
              <a:rPr lang="es-ES" b="1" dirty="0" err="1"/>
              <a:t>žehnat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– </a:t>
            </a:r>
            <a:r>
              <a:rPr lang="es-ES" b="1" dirty="0" err="1"/>
              <a:t>právě</a:t>
            </a:r>
            <a:r>
              <a:rPr lang="es-ES" b="1" dirty="0"/>
              <a:t> té </a:t>
            </a:r>
            <a:r>
              <a:rPr lang="es-ES" b="1" dirty="0" err="1"/>
              <a:t>práci</a:t>
            </a:r>
            <a:r>
              <a:rPr lang="es-ES" b="1" dirty="0"/>
              <a:t>,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poslal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–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bránilo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. A </a:t>
            </a:r>
            <a:r>
              <a:rPr lang="es-ES" b="1" dirty="0" err="1"/>
              <a:t>stali</a:t>
            </a:r>
            <a:r>
              <a:rPr lang="es-ES" b="1" dirty="0"/>
              <a:t> se </a:t>
            </a:r>
            <a:r>
              <a:rPr lang="es-ES" b="1" dirty="0" err="1"/>
              <a:t>neschopnými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 v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kratším</a:t>
            </a:r>
            <a:r>
              <a:rPr lang="es-ES" b="1" dirty="0"/>
              <a:t> </a:t>
            </a:r>
            <a:r>
              <a:rPr lang="es-ES" b="1" dirty="0" err="1"/>
              <a:t>čase</a:t>
            </a:r>
            <a:r>
              <a:rPr lang="es-ES" b="1" dirty="0"/>
              <a:t>.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považuje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vinné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škodlivými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 </a:t>
            </a:r>
            <a:r>
              <a:rPr lang="es-ES" b="1" dirty="0" err="1"/>
              <a:t>zbavujeme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dobra.</a:t>
            </a:r>
            <a:r>
              <a:rPr lang="cs-CZ" b="1" dirty="0"/>
              <a:t>                                                                                                                              EGW: Christian </a:t>
            </a:r>
            <a:r>
              <a:rPr lang="cs-CZ" b="1" dirty="0" err="1"/>
              <a:t>Service</a:t>
            </a:r>
            <a:r>
              <a:rPr lang="cs-CZ" b="1" dirty="0"/>
              <a:t> strana</a:t>
            </a:r>
            <a:r>
              <a:rPr lang="es-ES" b="1" dirty="0"/>
              <a:t> 2</a:t>
            </a:r>
            <a:r>
              <a:rPr lang="cs-CZ" b="1" dirty="0"/>
              <a:t>4</a:t>
            </a:r>
            <a:r>
              <a:rPr lang="es-ES" b="1" dirty="0"/>
              <a:t>8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B5BDC9-3B3C-C710-4EDB-B3C19AB63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6067" y="89921"/>
            <a:ext cx="2644425" cy="2579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A976C5-4FD2-A47E-9090-A911F5B1B33F}"/>
              </a:ext>
            </a:extLst>
          </p:cNvPr>
          <p:cNvSpPr txBox="1"/>
          <p:nvPr/>
        </p:nvSpPr>
        <p:spPr>
          <a:xfrm>
            <a:off x="10040538" y="121794"/>
            <a:ext cx="1705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MÍRN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21D1CD-EF47-0448-AE70-F39ABBA75226}"/>
              </a:ext>
            </a:extLst>
          </p:cNvPr>
          <p:cNvSpPr txBox="1"/>
          <p:nvPr/>
        </p:nvSpPr>
        <p:spPr>
          <a:xfrm>
            <a:off x="9975121" y="592085"/>
            <a:ext cx="208399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Mírný</a:t>
            </a:r>
            <a:r>
              <a:rPr lang="es-ES" sz="1900" b="1" dirty="0"/>
              <a:t>, </a:t>
            </a:r>
            <a:r>
              <a:rPr lang="es-ES" sz="1900" b="1" dirty="0" err="1"/>
              <a:t>spokojený</a:t>
            </a:r>
            <a:r>
              <a:rPr lang="es-ES" sz="1900" b="1" dirty="0"/>
              <a:t> a </a:t>
            </a:r>
            <a:r>
              <a:rPr lang="es-ES" sz="1900" b="1" dirty="0" err="1"/>
              <a:t>šetrný</a:t>
            </a:r>
            <a:r>
              <a:rPr lang="es-ES" sz="1900" b="1" dirty="0"/>
              <a:t> v </a:t>
            </a:r>
            <a:r>
              <a:rPr lang="es-ES" sz="1900" b="1" dirty="0" err="1"/>
              <a:t>jídle</a:t>
            </a:r>
            <a:r>
              <a:rPr lang="es-ES" sz="1900" b="1" dirty="0"/>
              <a:t> </a:t>
            </a:r>
            <a:r>
              <a:rPr lang="es-ES" sz="1900" b="1" dirty="0" err="1"/>
              <a:t>nebo</a:t>
            </a:r>
            <a:r>
              <a:rPr lang="es-ES" sz="1900" b="1" dirty="0"/>
              <a:t> </a:t>
            </a:r>
            <a:r>
              <a:rPr lang="es-ES" sz="1900" b="1" dirty="0" err="1"/>
              <a:t>pití</a:t>
            </a:r>
            <a:r>
              <a:rPr lang="es-ES" sz="1900" b="1" dirty="0"/>
              <a:t> </a:t>
            </a:r>
            <a:r>
              <a:rPr lang="es-ES" sz="1900" b="1" dirty="0" err="1"/>
              <a:t>nebo</a:t>
            </a:r>
            <a:r>
              <a:rPr lang="es-ES" sz="1900" b="1" dirty="0"/>
              <a:t> v </a:t>
            </a:r>
            <a:r>
              <a:rPr lang="es-ES" sz="1900" b="1" dirty="0" err="1"/>
              <a:t>nějaké</a:t>
            </a:r>
            <a:r>
              <a:rPr lang="es-ES" sz="1900" b="1" dirty="0"/>
              <a:t> jiné </a:t>
            </a:r>
            <a:r>
              <a:rPr lang="es-ES" sz="1900" b="1" dirty="0" err="1"/>
              <a:t>chuti</a:t>
            </a:r>
            <a:r>
              <a:rPr lang="es-ES" sz="1900" b="1" dirty="0"/>
              <a:t> </a:t>
            </a:r>
            <a:r>
              <a:rPr lang="es-ES" sz="1900" b="1" dirty="0" err="1"/>
              <a:t>nebo</a:t>
            </a:r>
            <a:r>
              <a:rPr lang="es-ES" sz="1900" b="1" dirty="0"/>
              <a:t> </a:t>
            </a:r>
            <a:r>
              <a:rPr lang="es-ES" sz="1900" b="1" dirty="0" err="1"/>
              <a:t>vášni</a:t>
            </a:r>
            <a:r>
              <a:rPr lang="es-ES" sz="1900" b="1" dirty="0"/>
              <a:t>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0F6BDA1-0139-9187-97F2-D1ADC05C5EFC}"/>
              </a:ext>
            </a:extLst>
          </p:cNvPr>
          <p:cNvGrpSpPr/>
          <p:nvPr/>
        </p:nvGrpSpPr>
        <p:grpSpPr>
          <a:xfrm>
            <a:off x="132882" y="3447472"/>
            <a:ext cx="3231368" cy="3263523"/>
            <a:chOff x="132882" y="3447472"/>
            <a:chExt cx="3231368" cy="3263523"/>
          </a:xfrm>
        </p:grpSpPr>
        <p:pic>
          <p:nvPicPr>
            <p:cNvPr id="5" name="Imagen 4" descr="Un grupo de personas frente a una mesa con un pastel&#10;&#10;Descripción generada automáticamente con confianza media">
              <a:extLst>
                <a:ext uri="{FF2B5EF4-FFF2-40B4-BE49-F238E27FC236}">
                  <a16:creationId xmlns:a16="http://schemas.microsoft.com/office/drawing/2014/main" id="{40F8CC54-BC7A-0CBE-DC2D-6E6D4C664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2" y="3495784"/>
              <a:ext cx="3231368" cy="3215211"/>
            </a:xfrm>
            <a:prstGeom prst="rect">
              <a:avLst/>
            </a:prstGeom>
            <a:ln w="28575" cap="sq">
              <a:solidFill>
                <a:srgbClr val="A16C6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05E8C9E-FA67-F66E-C804-35BAEB468ED5}"/>
                </a:ext>
              </a:extLst>
            </p:cNvPr>
            <p:cNvSpPr txBox="1"/>
            <p:nvPr/>
          </p:nvSpPr>
          <p:spPr>
            <a:xfrm>
              <a:off x="1134347" y="3447472"/>
              <a:ext cx="1228437" cy="36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A16C67"/>
                  </a:solidFill>
                </a:rPr>
                <a:t>Daniel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9A35137-8A66-D1F6-FC36-819369AC3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15" b="25015"/>
          <a:stretch/>
        </p:blipFill>
        <p:spPr>
          <a:xfrm>
            <a:off x="9350650" y="2565137"/>
            <a:ext cx="2649285" cy="882335"/>
          </a:xfrm>
          <a:prstGeom prst="rect">
            <a:avLst/>
          </a:prstGeom>
          <a:ln w="12700" cap="sq">
            <a:solidFill>
              <a:srgbClr val="A16C6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0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372C7A2-DAA5-B484-E3F6-6B130AA2E05D}"/>
              </a:ext>
            </a:extLst>
          </p:cNvPr>
          <p:cNvSpPr txBox="1"/>
          <p:nvPr/>
        </p:nvSpPr>
        <p:spPr>
          <a:xfrm>
            <a:off x="1967343" y="96982"/>
            <a:ext cx="68245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Ježíšovi</a:t>
            </a:r>
            <a:r>
              <a:rPr lang="es-ES" b="1" dirty="0"/>
              <a:t> </a:t>
            </a:r>
            <a:r>
              <a:rPr lang="es-ES" b="1" dirty="0" err="1"/>
              <a:t>učedníci</a:t>
            </a:r>
            <a:r>
              <a:rPr lang="es-ES" b="1" dirty="0"/>
              <a:t> se </a:t>
            </a:r>
            <a:r>
              <a:rPr lang="es-ES" b="1" dirty="0" err="1"/>
              <a:t>potřebovali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 </a:t>
            </a:r>
            <a:r>
              <a:rPr lang="es-ES" b="1" dirty="0" err="1"/>
              <a:t>pracovat</a:t>
            </a:r>
            <a:r>
              <a:rPr lang="es-ES" b="1" dirty="0"/>
              <a:t> a </a:t>
            </a:r>
            <a:r>
              <a:rPr lang="es-ES" b="1" dirty="0" err="1"/>
              <a:t>odpočívat</a:t>
            </a:r>
            <a:r>
              <a:rPr lang="es-ES" b="1" dirty="0"/>
              <a:t>. </a:t>
            </a:r>
            <a:r>
              <a:rPr lang="es-ES" b="1" dirty="0" err="1"/>
              <a:t>Dnes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vyvolení</a:t>
            </a:r>
            <a:r>
              <a:rPr lang="es-ES" b="1" dirty="0"/>
              <a:t> </a:t>
            </a:r>
            <a:r>
              <a:rPr lang="es-ES" b="1" dirty="0" err="1"/>
              <a:t>pracovníci</a:t>
            </a:r>
            <a:r>
              <a:rPr lang="es-ES" b="1" dirty="0"/>
              <a:t> </a:t>
            </a:r>
            <a:r>
              <a:rPr lang="es-ES" b="1" dirty="0" err="1"/>
              <a:t>slyšeli</a:t>
            </a:r>
            <a:r>
              <a:rPr lang="es-ES" b="1" dirty="0"/>
              <a:t> </a:t>
            </a:r>
            <a:r>
              <a:rPr lang="es-ES" b="1" dirty="0" err="1"/>
              <a:t>Kristův</a:t>
            </a:r>
            <a:r>
              <a:rPr lang="es-ES" b="1" dirty="0"/>
              <a:t> </a:t>
            </a:r>
            <a:r>
              <a:rPr lang="es-ES" b="1" dirty="0" err="1"/>
              <a:t>příkaz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odešli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trochu</a:t>
            </a:r>
            <a:r>
              <a:rPr lang="es-ES" b="1" dirty="0"/>
              <a:t> si </a:t>
            </a:r>
            <a:r>
              <a:rPr lang="es-ES" b="1" dirty="0" err="1"/>
              <a:t>odpočinuli</a:t>
            </a:r>
            <a:r>
              <a:rPr lang="es-ES" b="1" dirty="0"/>
              <a:t>. ... I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úroda</a:t>
            </a:r>
            <a:r>
              <a:rPr lang="es-ES" b="1" dirty="0"/>
              <a:t> </a:t>
            </a:r>
            <a:r>
              <a:rPr lang="es-ES" b="1" dirty="0" err="1"/>
              <a:t>hojná</a:t>
            </a:r>
            <a:r>
              <a:rPr lang="es-ES" b="1" dirty="0"/>
              <a:t> a </a:t>
            </a:r>
            <a:r>
              <a:rPr lang="es-ES" b="1" dirty="0" err="1"/>
              <a:t>dělníků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, </a:t>
            </a:r>
            <a:r>
              <a:rPr lang="es-ES" b="1" dirty="0" err="1"/>
              <a:t>nic</a:t>
            </a:r>
            <a:r>
              <a:rPr lang="es-ES" b="1" dirty="0"/>
              <a:t> se </a:t>
            </a:r>
            <a:r>
              <a:rPr lang="es-ES" b="1" dirty="0" err="1"/>
              <a:t>nezíská</a:t>
            </a:r>
            <a:r>
              <a:rPr lang="es-ES" b="1" dirty="0"/>
              <a:t> </a:t>
            </a:r>
            <a:r>
              <a:rPr lang="es-ES" b="1" dirty="0" err="1"/>
              <a:t>obětováním</a:t>
            </a:r>
            <a:r>
              <a:rPr lang="es-ES" b="1" dirty="0"/>
              <a:t> </a:t>
            </a:r>
            <a:r>
              <a:rPr lang="es-ES" b="1" dirty="0" err="1"/>
              <a:t>zdraví</a:t>
            </a:r>
            <a:r>
              <a:rPr lang="es-ES" b="1" dirty="0"/>
              <a:t> a </a:t>
            </a:r>
            <a:r>
              <a:rPr lang="es-ES" b="1" dirty="0" err="1"/>
              <a:t>života</a:t>
            </a:r>
            <a:r>
              <a:rPr lang="es-ES" b="1" dirty="0"/>
              <a:t>. ... </a:t>
            </a:r>
            <a:r>
              <a:rPr lang="es-ES" b="1" dirty="0" err="1"/>
              <a:t>Existuje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slabých</a:t>
            </a:r>
            <a:r>
              <a:rPr lang="es-ES" b="1" dirty="0"/>
              <a:t> a </a:t>
            </a:r>
            <a:r>
              <a:rPr lang="es-ES" b="1" dirty="0" err="1"/>
              <a:t>vy</a:t>
            </a:r>
            <a:r>
              <a:rPr lang="cs-CZ" b="1" dirty="0"/>
              <a:t>-</a:t>
            </a:r>
            <a:r>
              <a:rPr lang="es-ES" b="1" dirty="0" err="1"/>
              <a:t>čerpaných</a:t>
            </a:r>
            <a:r>
              <a:rPr lang="es-ES" b="1" dirty="0"/>
              <a:t> </a:t>
            </a:r>
            <a:r>
              <a:rPr lang="es-ES" b="1" dirty="0" err="1"/>
              <a:t>pracovníků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hluboce</a:t>
            </a:r>
            <a:r>
              <a:rPr lang="es-ES" b="1" dirty="0"/>
              <a:t> </a:t>
            </a:r>
            <a:r>
              <a:rPr lang="es-ES" b="1" dirty="0" err="1"/>
              <a:t>znechuceni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uvažují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 a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.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touží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fyzické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! Ale </a:t>
            </a:r>
            <a:r>
              <a:rPr lang="es-ES" b="1" dirty="0" err="1"/>
              <a:t>právě</a:t>
            </a:r>
            <a:r>
              <a:rPr lang="es-ES" b="1" dirty="0"/>
              <a:t> </a:t>
            </a:r>
            <a:r>
              <a:rPr lang="es-ES" b="1" dirty="0" err="1"/>
              <a:t>těm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"</a:t>
            </a:r>
            <a:r>
              <a:rPr lang="es-ES" b="1" dirty="0" err="1"/>
              <a:t>Oddělte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o</a:t>
            </a:r>
            <a:r>
              <a:rPr lang="cs-CZ" b="1" dirty="0" err="1"/>
              <a:t>dlehlé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a </a:t>
            </a:r>
            <a:r>
              <a:rPr lang="es-ES" b="1" dirty="0" err="1"/>
              <a:t>trochu</a:t>
            </a:r>
            <a:r>
              <a:rPr lang="es-ES" b="1" dirty="0"/>
              <a:t> si </a:t>
            </a:r>
            <a:r>
              <a:rPr lang="es-ES" b="1" dirty="0" err="1"/>
              <a:t>odpočiňte</a:t>
            </a:r>
            <a:r>
              <a:rPr lang="es-ES" b="1" dirty="0"/>
              <a:t>.</a:t>
            </a:r>
            <a:r>
              <a:rPr lang="cs-CZ" b="1" dirty="0"/>
              <a:t>“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7</a:t>
            </a:r>
            <a:r>
              <a:rPr lang="cs-CZ" b="1" dirty="0"/>
              <a:t>. </a:t>
            </a:r>
            <a:r>
              <a:rPr lang="cs-CZ" b="1" dirty="0" err="1"/>
              <a:t>listopa</a:t>
            </a:r>
            <a:r>
              <a:rPr lang="es-ES" b="1" dirty="0"/>
              <a:t>d</a:t>
            </a:r>
            <a:r>
              <a:rPr lang="cs-CZ" b="1" dirty="0"/>
              <a:t>u</a:t>
            </a:r>
            <a:r>
              <a:rPr lang="es-ES" b="1" dirty="0"/>
              <a:t> 1893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64809D-E171-E578-4EBF-36B72A2FB934}"/>
              </a:ext>
            </a:extLst>
          </p:cNvPr>
          <p:cNvSpPr txBox="1"/>
          <p:nvPr/>
        </p:nvSpPr>
        <p:spPr>
          <a:xfrm>
            <a:off x="150743" y="2878443"/>
            <a:ext cx="75242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Všichni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v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škole</a:t>
            </a:r>
            <a:r>
              <a:rPr lang="es-ES" b="1" dirty="0"/>
              <a:t>,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tichou</a:t>
            </a:r>
            <a:r>
              <a:rPr lang="es-ES" b="1" dirty="0"/>
              <a:t> </a:t>
            </a:r>
            <a:r>
              <a:rPr lang="es-ES" b="1" dirty="0" err="1"/>
              <a:t>hodinu</a:t>
            </a:r>
            <a:r>
              <a:rPr lang="es-ES" b="1" dirty="0"/>
              <a:t> k </a:t>
            </a:r>
            <a:r>
              <a:rPr lang="es-ES" b="1" dirty="0" err="1"/>
              <a:t>rozjímání</a:t>
            </a:r>
            <a:r>
              <a:rPr lang="es-ES" b="1" dirty="0"/>
              <a:t>, o </a:t>
            </a:r>
            <a:r>
              <a:rPr lang="es-ES" b="1" dirty="0" err="1"/>
              <a:t>samotě</a:t>
            </a:r>
            <a:r>
              <a:rPr lang="es-ES" b="1" dirty="0"/>
              <a:t> sami se </a:t>
            </a:r>
            <a:r>
              <a:rPr lang="es-ES" b="1" dirty="0" err="1"/>
              <a:t>sebou</a:t>
            </a:r>
            <a:r>
              <a:rPr lang="es-ES" b="1" dirty="0"/>
              <a:t>, s </a:t>
            </a:r>
            <a:r>
              <a:rPr lang="es-ES" b="1" dirty="0" err="1"/>
              <a:t>přírodou</a:t>
            </a:r>
            <a:r>
              <a:rPr lang="es-ES" b="1" dirty="0"/>
              <a:t> a s </a:t>
            </a:r>
            <a:r>
              <a:rPr lang="es-ES" b="1" dirty="0" err="1"/>
              <a:t>Bohem</a:t>
            </a:r>
            <a:r>
              <a:rPr lang="es-ES" b="1" dirty="0"/>
              <a:t>. V </a:t>
            </a:r>
            <a:r>
              <a:rPr lang="es-ES" b="1" dirty="0" err="1"/>
              <a:t>nich</a:t>
            </a:r>
            <a:r>
              <a:rPr lang="es-ES" b="1" dirty="0"/>
              <a:t> se musí 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v </a:t>
            </a:r>
            <a:r>
              <a:rPr lang="es-ES" b="1" dirty="0" err="1"/>
              <a:t>žádném</a:t>
            </a:r>
            <a:r>
              <a:rPr lang="es-ES" b="1" dirty="0"/>
              <a:t> </a:t>
            </a:r>
            <a:r>
              <a:rPr lang="es-ES" b="1" dirty="0" err="1"/>
              <a:t>případě</a:t>
            </a:r>
            <a:r>
              <a:rPr lang="es-ES" b="1" dirty="0"/>
              <a:t> </a:t>
            </a:r>
            <a:r>
              <a:rPr lang="es-ES" b="1" dirty="0" err="1"/>
              <a:t>neodpovídá</a:t>
            </a:r>
            <a:r>
              <a:rPr lang="es-ES" b="1" dirty="0"/>
              <a:t> </a:t>
            </a:r>
            <a:r>
              <a:rPr lang="es-ES" b="1" dirty="0" err="1"/>
              <a:t>světu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zvykům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praktikám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proto </a:t>
            </a:r>
            <a:r>
              <a:rPr lang="es-ES" b="1" dirty="0" err="1"/>
              <a:t>osobní</a:t>
            </a:r>
            <a:r>
              <a:rPr lang="es-ES" b="1" dirty="0"/>
              <a:t> </a:t>
            </a:r>
            <a:r>
              <a:rPr lang="es-ES" b="1" dirty="0" err="1"/>
              <a:t>zkušenost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získali</a:t>
            </a:r>
            <a:r>
              <a:rPr lang="es-ES" b="1" dirty="0"/>
              <a:t> </a:t>
            </a:r>
            <a:r>
              <a:rPr lang="es-ES" b="1" dirty="0" err="1"/>
              <a:t>poznání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. </a:t>
            </a:r>
            <a:r>
              <a:rPr lang="es-ES" b="1" dirty="0" err="1"/>
              <a:t>Každý</a:t>
            </a:r>
            <a:r>
              <a:rPr lang="es-ES" b="1" dirty="0"/>
              <a:t> z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musí </a:t>
            </a:r>
            <a:r>
              <a:rPr lang="es-ES" b="1" dirty="0" err="1"/>
              <a:t>slyšet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promlouvá</a:t>
            </a:r>
            <a:r>
              <a:rPr lang="es-ES" b="1" dirty="0"/>
              <a:t> k </a:t>
            </a:r>
            <a:r>
              <a:rPr lang="es-ES" b="1" dirty="0" err="1"/>
              <a:t>našemu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druhý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 </a:t>
            </a:r>
            <a:r>
              <a:rPr lang="es-ES" b="1" dirty="0" err="1"/>
              <a:t>mlčí</a:t>
            </a:r>
            <a:r>
              <a:rPr lang="es-ES" b="1" dirty="0"/>
              <a:t> a </a:t>
            </a:r>
            <a:r>
              <a:rPr lang="es-ES" b="1" dirty="0" err="1"/>
              <a:t>my</a:t>
            </a:r>
            <a:r>
              <a:rPr lang="es-ES" b="1" dirty="0"/>
              <a:t> </a:t>
            </a:r>
            <a:r>
              <a:rPr lang="es-ES" b="1" dirty="0" err="1"/>
              <a:t>čekáme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přítomnosti</a:t>
            </a:r>
            <a:r>
              <a:rPr lang="es-ES" b="1" dirty="0"/>
              <a:t>, </a:t>
            </a:r>
            <a:r>
              <a:rPr lang="es-ES" b="1" dirty="0" err="1"/>
              <a:t>ticho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 </a:t>
            </a:r>
            <a:r>
              <a:rPr lang="es-ES" b="1" dirty="0" err="1"/>
              <a:t>vnímatelnějším</a:t>
            </a:r>
            <a:r>
              <a:rPr lang="es-ES" b="1" dirty="0"/>
              <a:t>. </a:t>
            </a:r>
            <a:r>
              <a:rPr lang="es-ES" b="1" dirty="0" err="1"/>
              <a:t>Říká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: "</a:t>
            </a:r>
            <a:r>
              <a:rPr lang="es-ES" b="1" dirty="0" err="1"/>
              <a:t>Upokojte</a:t>
            </a:r>
            <a:r>
              <a:rPr lang="es-ES" b="1" dirty="0"/>
              <a:t> se a </a:t>
            </a:r>
            <a:r>
              <a:rPr lang="es-ES" b="1" dirty="0" err="1"/>
              <a:t>vězte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."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účinná</a:t>
            </a:r>
            <a:r>
              <a:rPr lang="es-ES" b="1" dirty="0"/>
              <a:t> </a:t>
            </a:r>
            <a:r>
              <a:rPr lang="es-ES" b="1" dirty="0" err="1"/>
              <a:t>příprava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veškerou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pro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Uprostřed</a:t>
            </a:r>
            <a:r>
              <a:rPr lang="es-ES" b="1" dirty="0"/>
              <a:t> </a:t>
            </a:r>
            <a:r>
              <a:rPr lang="es-ES" b="1" dirty="0" err="1"/>
              <a:t>rušného</a:t>
            </a:r>
            <a:r>
              <a:rPr lang="es-ES" b="1" dirty="0"/>
              <a:t> </a:t>
            </a:r>
            <a:r>
              <a:rPr lang="es-ES" b="1" dirty="0" err="1"/>
              <a:t>davu</a:t>
            </a:r>
            <a:r>
              <a:rPr lang="es-ES" b="1" dirty="0"/>
              <a:t> a </a:t>
            </a:r>
            <a:r>
              <a:rPr lang="es-ES" b="1" dirty="0" err="1"/>
              <a:t>napětí</a:t>
            </a:r>
            <a:r>
              <a:rPr lang="es-ES" b="1" dirty="0"/>
              <a:t> </a:t>
            </a:r>
            <a:r>
              <a:rPr lang="es-ES" b="1" dirty="0" err="1"/>
              <a:t>intenzivních</a:t>
            </a:r>
            <a:r>
              <a:rPr lang="es-ES" b="1" dirty="0"/>
              <a:t> </a:t>
            </a:r>
            <a:r>
              <a:rPr lang="es-ES" b="1" dirty="0" err="1"/>
              <a:t>činností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je </a:t>
            </a:r>
            <a:r>
              <a:rPr lang="es-ES" b="1" dirty="0" err="1"/>
              <a:t>takto</a:t>
            </a:r>
            <a:r>
              <a:rPr lang="es-ES" b="1" dirty="0"/>
              <a:t> </a:t>
            </a:r>
            <a:r>
              <a:rPr lang="es-ES" b="1" dirty="0" err="1"/>
              <a:t>osvěžen</a:t>
            </a:r>
            <a:r>
              <a:rPr lang="es-ES" b="1" dirty="0"/>
              <a:t>, </a:t>
            </a:r>
            <a:r>
              <a:rPr lang="es-ES" b="1" dirty="0" err="1"/>
              <a:t>obklopen</a:t>
            </a:r>
            <a:r>
              <a:rPr lang="es-ES" b="1" dirty="0"/>
              <a:t> </a:t>
            </a:r>
            <a:r>
              <a:rPr lang="es-ES" b="1" dirty="0" err="1"/>
              <a:t>atmosférou</a:t>
            </a:r>
            <a:r>
              <a:rPr lang="es-ES" b="1" dirty="0"/>
              <a:t> </a:t>
            </a:r>
            <a:r>
              <a:rPr lang="es-ES" b="1" dirty="0" err="1"/>
              <a:t>světla</a:t>
            </a:r>
            <a:r>
              <a:rPr lang="es-ES" b="1" dirty="0"/>
              <a:t> a </a:t>
            </a:r>
            <a:r>
              <a:rPr lang="es-ES" b="1" dirty="0" err="1"/>
              <a:t>pokoje</a:t>
            </a:r>
            <a:r>
              <a:rPr lang="es-ES" b="1" dirty="0"/>
              <a:t>. </a:t>
            </a:r>
            <a:r>
              <a:rPr lang="es-ES" b="1" dirty="0" err="1"/>
              <a:t>Získáte</a:t>
            </a:r>
            <a:r>
              <a:rPr lang="es-ES" b="1" dirty="0"/>
              <a:t> </a:t>
            </a:r>
            <a:r>
              <a:rPr lang="es-ES" b="1" dirty="0" err="1"/>
              <a:t>novou</a:t>
            </a:r>
            <a:r>
              <a:rPr lang="es-ES" b="1" dirty="0"/>
              <a:t> </a:t>
            </a:r>
            <a:r>
              <a:rPr lang="es-ES" b="1" dirty="0" err="1"/>
              <a:t>zásobu</a:t>
            </a:r>
            <a:r>
              <a:rPr lang="es-ES" b="1" dirty="0"/>
              <a:t> </a:t>
            </a:r>
            <a:r>
              <a:rPr lang="es-ES" b="1" dirty="0" err="1"/>
              <a:t>fyzické</a:t>
            </a:r>
            <a:r>
              <a:rPr lang="es-ES" b="1" dirty="0"/>
              <a:t> a </a:t>
            </a:r>
            <a:r>
              <a:rPr lang="es-ES" b="1" dirty="0" err="1"/>
              <a:t>duševní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vydechovat</a:t>
            </a:r>
            <a:r>
              <a:rPr lang="es-ES" b="1" dirty="0"/>
              <a:t> </a:t>
            </a:r>
            <a:r>
              <a:rPr lang="es-ES" b="1" dirty="0" err="1"/>
              <a:t>vůni</a:t>
            </a:r>
            <a:r>
              <a:rPr lang="es-ES" b="1" dirty="0"/>
              <a:t> 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důkazem</a:t>
            </a:r>
            <a:r>
              <a:rPr lang="es-ES" b="1" dirty="0"/>
              <a:t> </a:t>
            </a:r>
            <a:r>
              <a:rPr lang="es-ES" b="1" dirty="0" err="1"/>
              <a:t>božské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zasáhne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.</a:t>
            </a:r>
            <a:br>
              <a:rPr lang="es-ES" b="1" dirty="0"/>
            </a:br>
            <a:r>
              <a:rPr lang="es-ES" b="1" dirty="0"/>
              <a:t>E</a:t>
            </a:r>
            <a:r>
              <a:rPr lang="cs-CZ" b="1" dirty="0"/>
              <a:t>GW: Christian </a:t>
            </a:r>
            <a:r>
              <a:rPr lang="cs-CZ" b="1" dirty="0" err="1"/>
              <a:t>Service</a:t>
            </a:r>
            <a:r>
              <a:rPr lang="cs-CZ" b="1" dirty="0"/>
              <a:t> strana</a:t>
            </a:r>
            <a:r>
              <a:rPr lang="es-ES" b="1" dirty="0"/>
              <a:t> </a:t>
            </a:r>
            <a:r>
              <a:rPr lang="cs-CZ" b="1" dirty="0"/>
              <a:t>249</a:t>
            </a:r>
            <a:r>
              <a:rPr lang="es-ES" b="1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E2B10B-7150-C3DE-19B6-104D2173D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9703" y="73891"/>
            <a:ext cx="3381554" cy="368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D106BC9-9C61-33C4-F948-F39806C91842}"/>
              </a:ext>
            </a:extLst>
          </p:cNvPr>
          <p:cNvSpPr txBox="1"/>
          <p:nvPr/>
        </p:nvSpPr>
        <p:spPr>
          <a:xfrm>
            <a:off x="9574103" y="267107"/>
            <a:ext cx="1971855" cy="371162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ODPOČINEK A REL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B1BEAC-FEE8-E3B1-C03B-95D58C010A73}"/>
              </a:ext>
            </a:extLst>
          </p:cNvPr>
          <p:cNvSpPr txBox="1"/>
          <p:nvPr/>
        </p:nvSpPr>
        <p:spPr>
          <a:xfrm>
            <a:off x="9358441" y="875062"/>
            <a:ext cx="26828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5F533B"/>
                </a:solidFill>
              </a:rPr>
              <a:t>Odpočinek:</a:t>
            </a:r>
            <a:r>
              <a:rPr lang="es-ES" sz="2000" b="1" dirty="0">
                <a:solidFill>
                  <a:srgbClr val="5F533B"/>
                </a:solidFill>
              </a:rPr>
              <a:t> </a:t>
            </a:r>
            <a:r>
              <a:rPr lang="cs-CZ" sz="2000" b="1" dirty="0"/>
              <a:t>P</a:t>
            </a:r>
            <a:r>
              <a:rPr lang="es-ES" sz="2000" b="1" dirty="0" err="1"/>
              <a:t>řerušení</a:t>
            </a:r>
            <a:r>
              <a:rPr lang="es-ES" sz="2000" b="1" dirty="0"/>
              <a:t> </a:t>
            </a:r>
            <a:r>
              <a:rPr lang="es-ES" sz="2000" b="1" dirty="0" err="1"/>
              <a:t>činnosti</a:t>
            </a:r>
            <a:r>
              <a:rPr lang="cs-CZ" sz="2000" b="1" dirty="0"/>
              <a:t> za účelem</a:t>
            </a:r>
            <a:r>
              <a:rPr lang="es-ES" sz="2000" b="1" dirty="0"/>
              <a:t> </a:t>
            </a:r>
            <a:r>
              <a:rPr lang="es-ES" sz="2000" b="1" dirty="0" err="1"/>
              <a:t>zotav</a:t>
            </a:r>
            <a:r>
              <a:rPr lang="cs-CZ" sz="2000" b="1" dirty="0" err="1"/>
              <a:t>ení</a:t>
            </a:r>
            <a:r>
              <a:rPr lang="cs-CZ" sz="2000" b="1" dirty="0"/>
              <a:t> se</a:t>
            </a:r>
            <a:r>
              <a:rPr lang="es-ES" sz="2000" b="1" dirty="0"/>
              <a:t> z </a:t>
            </a:r>
            <a:r>
              <a:rPr lang="es-ES" sz="2000" b="1" dirty="0" err="1"/>
              <a:t>únavy</a:t>
            </a:r>
            <a:r>
              <a:rPr lang="es-ES" sz="2000" b="1" dirty="0"/>
              <a:t>.</a:t>
            </a:r>
          </a:p>
          <a:p>
            <a:r>
              <a:rPr lang="es-ES" sz="2000" b="1" dirty="0" err="1">
                <a:solidFill>
                  <a:srgbClr val="5F533B"/>
                </a:solidFill>
              </a:rPr>
              <a:t>Rel</a:t>
            </a:r>
            <a:r>
              <a:rPr lang="cs-CZ" sz="2000" b="1" dirty="0">
                <a:solidFill>
                  <a:srgbClr val="5F533B"/>
                </a:solidFill>
              </a:rPr>
              <a:t>a</a:t>
            </a:r>
            <a:r>
              <a:rPr lang="es-ES" sz="2000" b="1" dirty="0">
                <a:solidFill>
                  <a:srgbClr val="5F533B"/>
                </a:solidFill>
              </a:rPr>
              <a:t>x</a:t>
            </a:r>
            <a:r>
              <a:rPr lang="cs-CZ" sz="2000" b="1" dirty="0" err="1">
                <a:solidFill>
                  <a:srgbClr val="5F533B"/>
                </a:solidFill>
              </a:rPr>
              <a:t>ace</a:t>
            </a:r>
            <a:r>
              <a:rPr lang="es-ES" sz="2000" b="1" dirty="0">
                <a:solidFill>
                  <a:srgbClr val="5F533B"/>
                </a:solidFill>
              </a:rPr>
              <a:t>:</a:t>
            </a:r>
            <a:r>
              <a:rPr lang="es-ES" sz="2000" b="1" dirty="0">
                <a:solidFill>
                  <a:srgbClr val="7C514C"/>
                </a:solidFill>
              </a:rPr>
              <a:t> </a:t>
            </a:r>
            <a:r>
              <a:rPr lang="es-ES" sz="2000" b="1" dirty="0"/>
              <a:t>P</a:t>
            </a:r>
            <a:r>
              <a:rPr lang="cs-CZ" sz="2000" b="1" dirty="0" err="1"/>
              <a:t>ečlivé</a:t>
            </a:r>
            <a:r>
              <a:rPr lang="cs-CZ" sz="2000" b="1" dirty="0"/>
              <a:t> a důkladné p</a:t>
            </a:r>
            <a:r>
              <a:rPr lang="es-ES" sz="2000" b="1" dirty="0" err="1"/>
              <a:t>řemýšle</a:t>
            </a:r>
            <a:r>
              <a:rPr lang="cs-CZ" sz="2000" b="1" dirty="0"/>
              <a:t>ní</a:t>
            </a:r>
            <a:r>
              <a:rPr lang="es-ES" sz="2000" b="1" dirty="0"/>
              <a:t> </a:t>
            </a:r>
            <a:r>
              <a:rPr lang="cs-CZ" sz="2000" b="1" dirty="0"/>
              <a:t>  </a:t>
            </a:r>
            <a:r>
              <a:rPr lang="es-ES" sz="2000" b="1" dirty="0"/>
              <a:t>o </a:t>
            </a:r>
            <a:r>
              <a:rPr lang="es-ES" sz="2000" b="1" dirty="0" err="1"/>
              <a:t>něčem</a:t>
            </a:r>
            <a:r>
              <a:rPr lang="es-ES" sz="2000" b="1" dirty="0"/>
              <a:t>.</a:t>
            </a:r>
          </a:p>
        </p:txBody>
      </p:sp>
      <p:pic>
        <p:nvPicPr>
          <p:cNvPr id="3" name="Imagen 2" descr="Una persona sentada en el pasto&#10;&#10;Descripción generada automáticamente con confianza baja">
            <a:extLst>
              <a:ext uri="{FF2B5EF4-FFF2-40B4-BE49-F238E27FC236}">
                <a16:creationId xmlns:a16="http://schemas.microsoft.com/office/drawing/2014/main" id="{3D273647-AC8A-146C-AE74-C678EF5ED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35" y="3638692"/>
            <a:ext cx="4089212" cy="3066909"/>
          </a:xfrm>
          <a:prstGeom prst="ellipse">
            <a:avLst/>
          </a:prstGeom>
          <a:ln w="63500" cap="rnd">
            <a:solidFill>
              <a:srgbClr val="A18E6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7A1A785-3942-B878-9131-DDF16AFF9AE8}"/>
              </a:ext>
            </a:extLst>
          </p:cNvPr>
          <p:cNvGrpSpPr/>
          <p:nvPr/>
        </p:nvGrpSpPr>
        <p:grpSpPr>
          <a:xfrm>
            <a:off x="137716" y="193964"/>
            <a:ext cx="1842655" cy="2684479"/>
            <a:chOff x="137716" y="193964"/>
            <a:chExt cx="1842655" cy="2684479"/>
          </a:xfrm>
        </p:grpSpPr>
        <p:pic>
          <p:nvPicPr>
            <p:cNvPr id="6" name="Imagen 5" descr="Grupo de personas en una montaña&#10;&#10;Descripción generada automáticamente con confianza baja">
              <a:extLst>
                <a:ext uri="{FF2B5EF4-FFF2-40B4-BE49-F238E27FC236}">
                  <a16:creationId xmlns:a16="http://schemas.microsoft.com/office/drawing/2014/main" id="{63D6ED42-4D2A-BF76-2B2F-4EDC70DD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16" y="193964"/>
              <a:ext cx="1842655" cy="2684479"/>
            </a:xfrm>
            <a:prstGeom prst="ellipse">
              <a:avLst/>
            </a:prstGeom>
            <a:ln w="63500" cap="rnd">
              <a:solidFill>
                <a:srgbClr val="A18E67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9A57D98D-CDEB-1398-59C3-79E2D186AE56}"/>
                </a:ext>
              </a:extLst>
            </p:cNvPr>
            <p:cNvSpPr txBox="1"/>
            <p:nvPr/>
          </p:nvSpPr>
          <p:spPr>
            <a:xfrm>
              <a:off x="281840" y="2275954"/>
              <a:ext cx="1541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Učedníci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96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1000" r="-42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F8C1FA5-28C6-71AD-CF5B-5830FF83FCB3}"/>
              </a:ext>
            </a:extLst>
          </p:cNvPr>
          <p:cNvSpPr txBox="1"/>
          <p:nvPr/>
        </p:nvSpPr>
        <p:spPr>
          <a:xfrm>
            <a:off x="91612" y="4578298"/>
            <a:ext cx="71595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Zaslíbení Ducha svatého se neomezuje na nějakou dobu či národ. Kristus prohlásil, že vliv Božího Ducha bude provázet jeho následovníky </a:t>
            </a:r>
            <a:r>
              <a:rPr lang="cs-CZ" b="1"/>
              <a:t>až                 do konce</a:t>
            </a:r>
            <a:r>
              <a:rPr lang="cs-CZ" b="1" dirty="0"/>
              <a:t>. Od letnic až do současné doby je Utěšitel sesílán všem, kdo se zcela podřídili Bohu a oddali se jeho službě.                                                          EGW: Poslové naděje a lásky strana 29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FDA7A2-ECFF-89D2-182E-77C0AE0C62B7}"/>
              </a:ext>
            </a:extLst>
          </p:cNvPr>
          <p:cNvSpPr txBox="1"/>
          <p:nvPr/>
        </p:nvSpPr>
        <p:spPr>
          <a:xfrm>
            <a:off x="2920582" y="858530"/>
            <a:ext cx="39755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nechce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konali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námi</a:t>
            </a:r>
            <a:r>
              <a:rPr lang="es-ES" b="1" dirty="0"/>
              <a:t>,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síle</a:t>
            </a:r>
            <a:r>
              <a:rPr lang="es-ES" b="1" dirty="0"/>
              <a:t>. </a:t>
            </a:r>
            <a:r>
              <a:rPr lang="es-ES" b="1" dirty="0" err="1"/>
              <a:t>Poskytl</a:t>
            </a:r>
            <a:r>
              <a:rPr lang="es-ES" b="1" dirty="0"/>
              <a:t> </a:t>
            </a:r>
            <a:r>
              <a:rPr lang="es-ES" b="1" dirty="0" err="1"/>
              <a:t>božskou</a:t>
            </a:r>
            <a:r>
              <a:rPr lang="es-ES" b="1" dirty="0"/>
              <a:t> </a:t>
            </a:r>
            <a:r>
              <a:rPr lang="es-ES" b="1" dirty="0" err="1"/>
              <a:t>pomoc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naléhavých</a:t>
            </a:r>
            <a:r>
              <a:rPr lang="es-ES" b="1" dirty="0"/>
              <a:t> </a:t>
            </a:r>
            <a:r>
              <a:rPr lang="es-ES" b="1" dirty="0" err="1"/>
              <a:t>situacích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zdroje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dostatečné</a:t>
            </a:r>
            <a:r>
              <a:rPr lang="es-ES" b="1" dirty="0"/>
              <a:t>. </a:t>
            </a:r>
            <a:r>
              <a:rPr lang="es-ES" b="1" dirty="0" err="1"/>
              <a:t>Uděluje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pomohl</a:t>
            </a:r>
            <a:r>
              <a:rPr lang="es-ES" b="1" dirty="0"/>
              <a:t> </a:t>
            </a:r>
            <a:r>
              <a:rPr lang="cs-CZ" b="1" dirty="0"/>
              <a:t>               </a:t>
            </a:r>
            <a:r>
              <a:rPr lang="es-ES" b="1" dirty="0"/>
              <a:t>v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nesnázi</a:t>
            </a:r>
            <a:r>
              <a:rPr lang="es-ES" b="1" dirty="0"/>
              <a:t>, </a:t>
            </a:r>
            <a:r>
              <a:rPr lang="es-ES" b="1" dirty="0" err="1"/>
              <a:t>posílil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naději</a:t>
            </a:r>
            <a:r>
              <a:rPr lang="es-ES" b="1" dirty="0"/>
              <a:t> a </a:t>
            </a:r>
            <a:r>
              <a:rPr lang="es-ES" b="1" dirty="0" err="1"/>
              <a:t>bezpečí</a:t>
            </a:r>
            <a:r>
              <a:rPr lang="es-ES" b="1" dirty="0"/>
              <a:t>, </a:t>
            </a:r>
            <a:r>
              <a:rPr lang="es-ES" b="1" dirty="0" err="1"/>
              <a:t>osvítil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a </a:t>
            </a:r>
            <a:r>
              <a:rPr lang="es-ES" b="1" dirty="0" err="1"/>
              <a:t>očistil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Southern</a:t>
            </a:r>
            <a:r>
              <a:rPr lang="es-ES" b="1" dirty="0"/>
              <a:t> </a:t>
            </a:r>
            <a:r>
              <a:rPr lang="es-ES" b="1" dirty="0" err="1"/>
              <a:t>Watchman</a:t>
            </a:r>
            <a:r>
              <a:rPr lang="cs-CZ" b="1" dirty="0"/>
              <a:t> </a:t>
            </a:r>
            <a:r>
              <a:rPr lang="es-ES" b="1" dirty="0"/>
              <a:t>1</a:t>
            </a:r>
            <a:r>
              <a:rPr lang="cs-CZ" b="1" dirty="0"/>
              <a:t>. srpna</a:t>
            </a:r>
            <a:r>
              <a:rPr lang="es-ES" b="1" dirty="0"/>
              <a:t> 1905.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5DCA40-B48E-44ED-64EF-682B53787E32}"/>
              </a:ext>
            </a:extLst>
          </p:cNvPr>
          <p:cNvSpPr txBox="1"/>
          <p:nvPr/>
        </p:nvSpPr>
        <p:spPr>
          <a:xfrm>
            <a:off x="5240189" y="83638"/>
            <a:ext cx="6951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Budeme-li</a:t>
            </a:r>
            <a:r>
              <a:rPr lang="es-ES" b="1" dirty="0"/>
              <a:t> </a:t>
            </a:r>
            <a:r>
              <a:rPr lang="es-ES" b="1" dirty="0" err="1"/>
              <a:t>pilně</a:t>
            </a:r>
            <a:r>
              <a:rPr lang="es-ES" b="1" dirty="0"/>
              <a:t> </a:t>
            </a:r>
            <a:r>
              <a:rPr lang="es-ES" b="1" dirty="0" err="1"/>
              <a:t>pracovat</a:t>
            </a:r>
            <a:r>
              <a:rPr lang="es-ES" b="1" dirty="0"/>
              <a:t> pro </a:t>
            </a:r>
            <a:r>
              <a:rPr lang="es-ES" b="1" dirty="0" err="1"/>
              <a:t>spasení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bližních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z </a:t>
            </a:r>
            <a:r>
              <a:rPr lang="es-ES" b="1" dirty="0" err="1"/>
              <a:t>na</a:t>
            </a:r>
            <a:r>
              <a:rPr lang="cs-CZ" b="1" dirty="0"/>
              <a:t>-</a:t>
            </a:r>
            <a:r>
              <a:rPr lang="es-ES" b="1" dirty="0" err="1"/>
              <a:t>šeho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 </a:t>
            </a:r>
            <a:r>
              <a:rPr lang="es-ES" b="1" dirty="0" err="1"/>
              <a:t>prospěch</a:t>
            </a:r>
            <a:r>
              <a:rPr lang="es-ES" b="1" dirty="0"/>
              <a:t>. —</a:t>
            </a:r>
            <a:r>
              <a:rPr lang="cs-CZ" b="1" dirty="0"/>
              <a:t> EGW: Svědectví pro církev svazek</a:t>
            </a:r>
            <a:r>
              <a:rPr lang="es-ES" b="1" dirty="0"/>
              <a:t> 1</a:t>
            </a:r>
            <a:r>
              <a:rPr lang="cs-CZ" b="1" dirty="0"/>
              <a:t> strana </a:t>
            </a:r>
            <a:r>
              <a:rPr lang="es-ES" b="1" dirty="0"/>
              <a:t>86.</a:t>
            </a:r>
          </a:p>
        </p:txBody>
      </p:sp>
      <p:pic>
        <p:nvPicPr>
          <p:cNvPr id="8" name="Imagen 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7047394-07AC-F21A-91F7-763FD40AD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5694"/>
          <a:stretch/>
        </p:blipFill>
        <p:spPr>
          <a:xfrm>
            <a:off x="7452360" y="3809530"/>
            <a:ext cx="4540712" cy="2882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CC1C5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 descr="Multitud de personas&#10;&#10;Descripción generada automáticamente">
            <a:extLst>
              <a:ext uri="{FF2B5EF4-FFF2-40B4-BE49-F238E27FC236}">
                <a16:creationId xmlns:a16="http://schemas.microsoft.com/office/drawing/2014/main" id="{5AF174C8-FA81-0256-E107-0A64A29AA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6694" r="281" b="14863"/>
          <a:stretch/>
        </p:blipFill>
        <p:spPr>
          <a:xfrm>
            <a:off x="7170610" y="858529"/>
            <a:ext cx="4822463" cy="2774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CC1C5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traje formal&#10;&#10;Descripción generada automáticamente">
            <a:extLst>
              <a:ext uri="{FF2B5EF4-FFF2-40B4-BE49-F238E27FC236}">
                <a16:creationId xmlns:a16="http://schemas.microsoft.com/office/drawing/2014/main" id="{FFA8EE58-6311-7B1D-83E7-DE64D14A4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905674"/>
            <a:ext cx="2613291" cy="3393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CC1C5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43B41B-AC0C-8C9B-6B29-3C04D730816C}"/>
              </a:ext>
            </a:extLst>
          </p:cNvPr>
          <p:cNvSpPr txBox="1"/>
          <p:nvPr/>
        </p:nvSpPr>
        <p:spPr>
          <a:xfrm>
            <a:off x="91526" y="6077873"/>
            <a:ext cx="7159586" cy="646331"/>
          </a:xfrm>
          <a:custGeom>
            <a:avLst/>
            <a:gdLst>
              <a:gd name="connsiteX0" fmla="*/ 0 w 7159586"/>
              <a:gd name="connsiteY0" fmla="*/ 0 h 646331"/>
              <a:gd name="connsiteX1" fmla="*/ 668228 w 7159586"/>
              <a:gd name="connsiteY1" fmla="*/ 0 h 646331"/>
              <a:gd name="connsiteX2" fmla="*/ 1121668 w 7159586"/>
              <a:gd name="connsiteY2" fmla="*/ 0 h 646331"/>
              <a:gd name="connsiteX3" fmla="*/ 1575109 w 7159586"/>
              <a:gd name="connsiteY3" fmla="*/ 0 h 646331"/>
              <a:gd name="connsiteX4" fmla="*/ 2314933 w 7159586"/>
              <a:gd name="connsiteY4" fmla="*/ 0 h 646331"/>
              <a:gd name="connsiteX5" fmla="*/ 2983161 w 7159586"/>
              <a:gd name="connsiteY5" fmla="*/ 0 h 646331"/>
              <a:gd name="connsiteX6" fmla="*/ 3436601 w 7159586"/>
              <a:gd name="connsiteY6" fmla="*/ 0 h 646331"/>
              <a:gd name="connsiteX7" fmla="*/ 3890042 w 7159586"/>
              <a:gd name="connsiteY7" fmla="*/ 0 h 646331"/>
              <a:gd name="connsiteX8" fmla="*/ 4486674 w 7159586"/>
              <a:gd name="connsiteY8" fmla="*/ 0 h 646331"/>
              <a:gd name="connsiteX9" fmla="*/ 4940114 w 7159586"/>
              <a:gd name="connsiteY9" fmla="*/ 0 h 646331"/>
              <a:gd name="connsiteX10" fmla="*/ 5679938 w 7159586"/>
              <a:gd name="connsiteY10" fmla="*/ 0 h 646331"/>
              <a:gd name="connsiteX11" fmla="*/ 6204975 w 7159586"/>
              <a:gd name="connsiteY11" fmla="*/ 0 h 646331"/>
              <a:gd name="connsiteX12" fmla="*/ 7159586 w 7159586"/>
              <a:gd name="connsiteY12" fmla="*/ 0 h 646331"/>
              <a:gd name="connsiteX13" fmla="*/ 7159586 w 7159586"/>
              <a:gd name="connsiteY13" fmla="*/ 316702 h 646331"/>
              <a:gd name="connsiteX14" fmla="*/ 7159586 w 7159586"/>
              <a:gd name="connsiteY14" fmla="*/ 646331 h 646331"/>
              <a:gd name="connsiteX15" fmla="*/ 6419762 w 7159586"/>
              <a:gd name="connsiteY15" fmla="*/ 646331 h 646331"/>
              <a:gd name="connsiteX16" fmla="*/ 5823130 w 7159586"/>
              <a:gd name="connsiteY16" fmla="*/ 646331 h 646331"/>
              <a:gd name="connsiteX17" fmla="*/ 5369690 w 7159586"/>
              <a:gd name="connsiteY17" fmla="*/ 646331 h 646331"/>
              <a:gd name="connsiteX18" fmla="*/ 4773057 w 7159586"/>
              <a:gd name="connsiteY18" fmla="*/ 646331 h 646331"/>
              <a:gd name="connsiteX19" fmla="*/ 4319617 w 7159586"/>
              <a:gd name="connsiteY19" fmla="*/ 646331 h 646331"/>
              <a:gd name="connsiteX20" fmla="*/ 3651389 w 7159586"/>
              <a:gd name="connsiteY20" fmla="*/ 646331 h 646331"/>
              <a:gd name="connsiteX21" fmla="*/ 2983161 w 7159586"/>
              <a:gd name="connsiteY21" fmla="*/ 646331 h 646331"/>
              <a:gd name="connsiteX22" fmla="*/ 2601316 w 7159586"/>
              <a:gd name="connsiteY22" fmla="*/ 646331 h 646331"/>
              <a:gd name="connsiteX23" fmla="*/ 1933088 w 7159586"/>
              <a:gd name="connsiteY23" fmla="*/ 646331 h 646331"/>
              <a:gd name="connsiteX24" fmla="*/ 1264860 w 7159586"/>
              <a:gd name="connsiteY24" fmla="*/ 646331 h 646331"/>
              <a:gd name="connsiteX25" fmla="*/ 525036 w 7159586"/>
              <a:gd name="connsiteY25" fmla="*/ 646331 h 646331"/>
              <a:gd name="connsiteX26" fmla="*/ 0 w 7159586"/>
              <a:gd name="connsiteY26" fmla="*/ 646331 h 646331"/>
              <a:gd name="connsiteX27" fmla="*/ 0 w 7159586"/>
              <a:gd name="connsiteY27" fmla="*/ 329629 h 646331"/>
              <a:gd name="connsiteX28" fmla="*/ 0 w 7159586"/>
              <a:gd name="connsiteY2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9586" h="646331" extrusionOk="0">
                <a:moveTo>
                  <a:pt x="0" y="0"/>
                </a:moveTo>
                <a:cubicBezTo>
                  <a:pt x="302318" y="-51318"/>
                  <a:pt x="347770" y="36312"/>
                  <a:pt x="668228" y="0"/>
                </a:cubicBezTo>
                <a:cubicBezTo>
                  <a:pt x="988686" y="-36312"/>
                  <a:pt x="966301" y="5093"/>
                  <a:pt x="1121668" y="0"/>
                </a:cubicBezTo>
                <a:cubicBezTo>
                  <a:pt x="1277035" y="-5093"/>
                  <a:pt x="1351448" y="20332"/>
                  <a:pt x="1575109" y="0"/>
                </a:cubicBezTo>
                <a:cubicBezTo>
                  <a:pt x="1798770" y="-20332"/>
                  <a:pt x="1952016" y="43607"/>
                  <a:pt x="2314933" y="0"/>
                </a:cubicBezTo>
                <a:cubicBezTo>
                  <a:pt x="2677850" y="-43607"/>
                  <a:pt x="2815764" y="44136"/>
                  <a:pt x="2983161" y="0"/>
                </a:cubicBezTo>
                <a:cubicBezTo>
                  <a:pt x="3150558" y="-44136"/>
                  <a:pt x="3213692" y="54050"/>
                  <a:pt x="3436601" y="0"/>
                </a:cubicBezTo>
                <a:cubicBezTo>
                  <a:pt x="3659510" y="-54050"/>
                  <a:pt x="3769651" y="30307"/>
                  <a:pt x="3890042" y="0"/>
                </a:cubicBezTo>
                <a:cubicBezTo>
                  <a:pt x="4010433" y="-30307"/>
                  <a:pt x="4206959" y="9170"/>
                  <a:pt x="4486674" y="0"/>
                </a:cubicBezTo>
                <a:cubicBezTo>
                  <a:pt x="4766389" y="-9170"/>
                  <a:pt x="4737982" y="17823"/>
                  <a:pt x="4940114" y="0"/>
                </a:cubicBezTo>
                <a:cubicBezTo>
                  <a:pt x="5142246" y="-17823"/>
                  <a:pt x="5406994" y="87721"/>
                  <a:pt x="5679938" y="0"/>
                </a:cubicBezTo>
                <a:cubicBezTo>
                  <a:pt x="5952882" y="-87721"/>
                  <a:pt x="6034608" y="1446"/>
                  <a:pt x="6204975" y="0"/>
                </a:cubicBezTo>
                <a:cubicBezTo>
                  <a:pt x="6375342" y="-1446"/>
                  <a:pt x="6769478" y="12753"/>
                  <a:pt x="7159586" y="0"/>
                </a:cubicBezTo>
                <a:cubicBezTo>
                  <a:pt x="7165847" y="118765"/>
                  <a:pt x="7130204" y="170967"/>
                  <a:pt x="7159586" y="316702"/>
                </a:cubicBezTo>
                <a:cubicBezTo>
                  <a:pt x="7188968" y="462437"/>
                  <a:pt x="7135668" y="537137"/>
                  <a:pt x="7159586" y="646331"/>
                </a:cubicBezTo>
                <a:cubicBezTo>
                  <a:pt x="6881970" y="689345"/>
                  <a:pt x="6606634" y="590081"/>
                  <a:pt x="6419762" y="646331"/>
                </a:cubicBezTo>
                <a:cubicBezTo>
                  <a:pt x="6232890" y="702581"/>
                  <a:pt x="6078530" y="619129"/>
                  <a:pt x="5823130" y="646331"/>
                </a:cubicBezTo>
                <a:cubicBezTo>
                  <a:pt x="5567730" y="673533"/>
                  <a:pt x="5483457" y="632001"/>
                  <a:pt x="5369690" y="646331"/>
                </a:cubicBezTo>
                <a:cubicBezTo>
                  <a:pt x="5255923" y="660661"/>
                  <a:pt x="5044578" y="638408"/>
                  <a:pt x="4773057" y="646331"/>
                </a:cubicBezTo>
                <a:cubicBezTo>
                  <a:pt x="4501536" y="654254"/>
                  <a:pt x="4493658" y="611111"/>
                  <a:pt x="4319617" y="646331"/>
                </a:cubicBezTo>
                <a:cubicBezTo>
                  <a:pt x="4145576" y="681551"/>
                  <a:pt x="3915773" y="577318"/>
                  <a:pt x="3651389" y="646331"/>
                </a:cubicBezTo>
                <a:cubicBezTo>
                  <a:pt x="3387005" y="715344"/>
                  <a:pt x="3260796" y="642718"/>
                  <a:pt x="2983161" y="646331"/>
                </a:cubicBezTo>
                <a:cubicBezTo>
                  <a:pt x="2705526" y="649944"/>
                  <a:pt x="2758084" y="621578"/>
                  <a:pt x="2601316" y="646331"/>
                </a:cubicBezTo>
                <a:cubicBezTo>
                  <a:pt x="2444548" y="671084"/>
                  <a:pt x="2164152" y="614224"/>
                  <a:pt x="1933088" y="646331"/>
                </a:cubicBezTo>
                <a:cubicBezTo>
                  <a:pt x="1702024" y="678438"/>
                  <a:pt x="1491668" y="640362"/>
                  <a:pt x="1264860" y="646331"/>
                </a:cubicBezTo>
                <a:cubicBezTo>
                  <a:pt x="1038052" y="652300"/>
                  <a:pt x="784719" y="613032"/>
                  <a:pt x="525036" y="646331"/>
                </a:cubicBezTo>
                <a:cubicBezTo>
                  <a:pt x="265353" y="679630"/>
                  <a:pt x="135688" y="587270"/>
                  <a:pt x="0" y="646331"/>
                </a:cubicBezTo>
                <a:cubicBezTo>
                  <a:pt x="-24629" y="559754"/>
                  <a:pt x="17749" y="453837"/>
                  <a:pt x="0" y="329629"/>
                </a:cubicBezTo>
                <a:cubicBezTo>
                  <a:pt x="-17749" y="205421"/>
                  <a:pt x="32948" y="14548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3F929B"/>
            </a:solidFill>
            <a:extLst>
              <a:ext uri="{C807C97D-BFC1-408E-A445-0C87EB9F89A2}">
                <ask:lineSketchStyleProps xmlns:ask="http://schemas.microsoft.com/office/drawing/2018/sketchyshapes" sd="12953441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s-ES" b="1" dirty="0" err="1"/>
              <a:t>Proste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, a </a:t>
            </a:r>
            <a:r>
              <a:rPr lang="es-ES" b="1" dirty="0" err="1"/>
              <a:t>On</a:t>
            </a:r>
            <a:r>
              <a:rPr lang="es-ES" b="1" dirty="0"/>
              <a:t> do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vloží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, </a:t>
            </a:r>
            <a:r>
              <a:rPr lang="es-ES" b="1" dirty="0" err="1"/>
              <a:t>kte</a:t>
            </a:r>
            <a:r>
              <a:rPr lang="cs-CZ" b="1" dirty="0"/>
              <a:t>-</a:t>
            </a:r>
            <a:r>
              <a:rPr lang="es-ES" b="1" dirty="0" err="1"/>
              <a:t>ré</a:t>
            </a:r>
            <a:r>
              <a:rPr lang="es-ES" b="1" dirty="0"/>
              <a:t> </a:t>
            </a:r>
            <a:r>
              <a:rPr lang="es-ES" b="1" dirty="0" err="1"/>
              <a:t>potřebujete</a:t>
            </a:r>
            <a:r>
              <a:rPr lang="es-ES" b="1" dirty="0"/>
              <a:t> pro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prospěch</a:t>
            </a:r>
            <a:r>
              <a:rPr lang="es-ES" b="1" dirty="0"/>
              <a:t>, a </a:t>
            </a:r>
            <a:r>
              <a:rPr lang="es-ES" b="1" dirty="0" err="1"/>
              <a:t>podělit</a:t>
            </a:r>
            <a:r>
              <a:rPr lang="es-ES" b="1" dirty="0"/>
              <a:t> se 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poselství</a:t>
            </a:r>
            <a:r>
              <a:rPr lang="es-ES" b="1" dirty="0"/>
              <a:t> s </a:t>
            </a:r>
            <a:r>
              <a:rPr lang="es-ES" b="1" dirty="0" err="1"/>
              <a:t>ostatními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0FB92B-F6E7-4F0D-F91E-98E7364CF381}"/>
              </a:ext>
            </a:extLst>
          </p:cNvPr>
          <p:cNvSpPr txBox="1"/>
          <p:nvPr/>
        </p:nvSpPr>
        <p:spPr>
          <a:xfrm>
            <a:off x="146390" y="18288"/>
            <a:ext cx="4855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ZÁVĚR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7128A8A-5982-61AF-9092-D09A6A7DDA4E}"/>
              </a:ext>
            </a:extLst>
          </p:cNvPr>
          <p:cNvSpPr txBox="1"/>
          <p:nvPr/>
        </p:nvSpPr>
        <p:spPr>
          <a:xfrm>
            <a:off x="3019425" y="3905250"/>
            <a:ext cx="394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Autorem neautorizovaných překladů knih nepublikovaných   </a:t>
            </a:r>
          </a:p>
          <a:p>
            <a:r>
              <a:rPr lang="cs-CZ" sz="1200" dirty="0"/>
              <a:t>v českém jazyce je Ivo Kapec.</a:t>
            </a:r>
          </a:p>
        </p:txBody>
      </p:sp>
    </p:spTree>
    <p:extLst>
      <p:ext uri="{BB962C8B-B14F-4D97-AF65-F5344CB8AC3E}">
        <p14:creationId xmlns:p14="http://schemas.microsoft.com/office/powerpoint/2010/main" val="31475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75AFA9BA-FB12-74D4-B99C-FC3EBBE3E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70" y="118071"/>
            <a:ext cx="2371653" cy="2342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4D46435-5DE2-54A8-80FA-5E4EE0EA7CC9}"/>
              </a:ext>
            </a:extLst>
          </p:cNvPr>
          <p:cNvSpPr txBox="1"/>
          <p:nvPr/>
        </p:nvSpPr>
        <p:spPr>
          <a:xfrm>
            <a:off x="10212459" y="140210"/>
            <a:ext cx="1544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EFEKTIVITA
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DD09E9-B0DD-036D-41C9-C5683E7B3418}"/>
              </a:ext>
            </a:extLst>
          </p:cNvPr>
          <p:cNvSpPr txBox="1"/>
          <p:nvPr/>
        </p:nvSpPr>
        <p:spPr>
          <a:xfrm>
            <a:off x="10212459" y="548946"/>
            <a:ext cx="19006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Schopnost</a:t>
            </a:r>
            <a:r>
              <a:rPr lang="es-ES" b="1" dirty="0"/>
              <a:t> </a:t>
            </a:r>
            <a:r>
              <a:rPr lang="es-ES" b="1" dirty="0" err="1"/>
              <a:t>zlikvidovat</a:t>
            </a:r>
            <a:r>
              <a:rPr lang="es-ES" b="1" dirty="0"/>
              <a:t> </a:t>
            </a:r>
            <a:r>
              <a:rPr lang="es-ES" b="1" dirty="0" err="1"/>
              <a:t>někoho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dosáhlo</a:t>
            </a:r>
            <a:r>
              <a:rPr lang="es-ES" b="1" dirty="0"/>
              <a:t> </a:t>
            </a:r>
            <a:r>
              <a:rPr lang="es-ES" b="1" dirty="0" err="1"/>
              <a:t>určitého</a:t>
            </a:r>
            <a:r>
              <a:rPr lang="es-ES" b="1" dirty="0"/>
              <a:t> </a:t>
            </a:r>
            <a:r>
              <a:rPr lang="es-ES" b="1" dirty="0" err="1"/>
              <a:t>efektu</a:t>
            </a:r>
            <a:r>
              <a:rPr lang="es-ES" b="1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AE38B13-8F2D-0724-816F-E41BF3D5ACD2}"/>
              </a:ext>
            </a:extLst>
          </p:cNvPr>
          <p:cNvSpPr txBox="1"/>
          <p:nvPr/>
        </p:nvSpPr>
        <p:spPr>
          <a:xfrm>
            <a:off x="3987247" y="1262212"/>
            <a:ext cx="56199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získat</a:t>
            </a:r>
            <a:r>
              <a:rPr lang="es-ES" b="1" dirty="0"/>
              <a:t> </a:t>
            </a:r>
            <a:r>
              <a:rPr lang="es-ES" b="1" dirty="0" err="1"/>
              <a:t>efektivitu</a:t>
            </a:r>
            <a:r>
              <a:rPr lang="es-ES" b="1" dirty="0"/>
              <a:t>? V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v </a:t>
            </a:r>
            <a:r>
              <a:rPr lang="es-ES" b="1" dirty="0" err="1"/>
              <a:t>každé</a:t>
            </a:r>
            <a:r>
              <a:rPr lang="es-ES" b="1" dirty="0"/>
              <a:t> jiné,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odborné</a:t>
            </a:r>
            <a:r>
              <a:rPr lang="es-ES" b="1" dirty="0"/>
              <a:t> </a:t>
            </a:r>
            <a:r>
              <a:rPr lang="es-ES" b="1" dirty="0" err="1"/>
              <a:t>znalosti</a:t>
            </a:r>
            <a:r>
              <a:rPr lang="es-ES" b="1" dirty="0"/>
              <a:t> </a:t>
            </a:r>
            <a:r>
              <a:rPr lang="es-ES" b="1" dirty="0" err="1"/>
              <a:t>získávány</a:t>
            </a:r>
            <a:r>
              <a:rPr lang="es-ES" b="1" dirty="0"/>
              <a:t> v </a:t>
            </a:r>
            <a:r>
              <a:rPr lang="es-ES" b="1" dirty="0" err="1"/>
              <a:t>samotné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. </a:t>
            </a:r>
            <a:r>
              <a:rPr lang="es-ES" b="1" dirty="0" err="1"/>
              <a:t>Účinnost</a:t>
            </a:r>
            <a:r>
              <a:rPr lang="es-ES" b="1" dirty="0"/>
              <a:t> se </a:t>
            </a:r>
            <a:r>
              <a:rPr lang="es-ES" b="1" dirty="0" err="1"/>
              <a:t>získává</a:t>
            </a:r>
            <a:r>
              <a:rPr lang="es-ES" b="1" dirty="0"/>
              <a:t> </a:t>
            </a:r>
            <a:r>
              <a:rPr lang="es-ES" b="1" dirty="0" err="1"/>
              <a:t>přípravou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společné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a </a:t>
            </a:r>
            <a:r>
              <a:rPr lang="es-ES" b="1" dirty="0" err="1"/>
              <a:t>službou</a:t>
            </a:r>
            <a:r>
              <a:rPr lang="es-ES" b="1" dirty="0"/>
              <a:t> </a:t>
            </a:r>
            <a:r>
              <a:rPr lang="es-ES" b="1" dirty="0" err="1"/>
              <a:t>potřebným</a:t>
            </a:r>
            <a:r>
              <a:rPr lang="es-ES" b="1" dirty="0"/>
              <a:t> a </a:t>
            </a:r>
            <a:r>
              <a:rPr lang="es-ES" b="1" dirty="0" err="1"/>
              <a:t>trpícím</a:t>
            </a:r>
            <a:r>
              <a:rPr lang="es-ES" b="1" dirty="0"/>
              <a:t>.</a:t>
            </a:r>
            <a:r>
              <a:rPr lang="cs-CZ" b="1" dirty="0"/>
              <a:t>                                        EGW: </a:t>
            </a:r>
            <a:r>
              <a:rPr lang="es-ES" b="1" dirty="0"/>
              <a:t>Educa</a:t>
            </a:r>
            <a:r>
              <a:rPr lang="cs-CZ" b="1" dirty="0"/>
              <a:t>t</a:t>
            </a:r>
            <a:r>
              <a:rPr lang="es-ES" b="1" dirty="0"/>
              <a:t>i</a:t>
            </a:r>
            <a:r>
              <a:rPr lang="cs-CZ" b="1" dirty="0"/>
              <a:t>o</a:t>
            </a:r>
            <a:r>
              <a:rPr lang="es-ES" b="1" dirty="0"/>
              <a:t>n</a:t>
            </a:r>
            <a:r>
              <a:rPr lang="cs-CZ" b="1" dirty="0"/>
              <a:t> strana</a:t>
            </a:r>
            <a:r>
              <a:rPr lang="es-ES" b="1" dirty="0"/>
              <a:t> 268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F22BF4-5D63-EC6B-F8D7-A062B6FDB66B}"/>
              </a:ext>
            </a:extLst>
          </p:cNvPr>
          <p:cNvSpPr txBox="1"/>
          <p:nvPr/>
        </p:nvSpPr>
        <p:spPr>
          <a:xfrm>
            <a:off x="144312" y="58691"/>
            <a:ext cx="9338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si </a:t>
            </a:r>
            <a:r>
              <a:rPr lang="es-ES" b="1" dirty="0" err="1"/>
              <a:t>uvědomíme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pracujeme</a:t>
            </a:r>
            <a:r>
              <a:rPr lang="es-ES" b="1" dirty="0"/>
              <a:t> pro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vyšší</a:t>
            </a:r>
            <a:r>
              <a:rPr lang="es-ES" b="1" dirty="0"/>
              <a:t> </a:t>
            </a:r>
            <a:r>
              <a:rPr lang="es-ES" b="1" dirty="0" err="1"/>
              <a:t>smysl</a:t>
            </a:r>
            <a:r>
              <a:rPr lang="es-ES" b="1" dirty="0"/>
              <a:t> pro </a:t>
            </a:r>
            <a:r>
              <a:rPr lang="es-ES" b="1" dirty="0" err="1"/>
              <a:t>posvátnost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služby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. Toto </a:t>
            </a:r>
            <a:r>
              <a:rPr lang="es-ES" b="1" dirty="0" err="1"/>
              <a:t>porozumění</a:t>
            </a:r>
            <a:r>
              <a:rPr lang="es-ES" b="1" dirty="0"/>
              <a:t> </a:t>
            </a:r>
            <a:r>
              <a:rPr lang="es-ES" b="1" dirty="0" err="1"/>
              <a:t>vloží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, </a:t>
            </a:r>
            <a:r>
              <a:rPr lang="es-ES" b="1" dirty="0" err="1"/>
              <a:t>bdělost</a:t>
            </a:r>
            <a:r>
              <a:rPr lang="es-ES" b="1" dirty="0"/>
              <a:t> a </a:t>
            </a:r>
            <a:r>
              <a:rPr lang="es-ES" b="1" dirty="0" err="1"/>
              <a:t>vytrvalou</a:t>
            </a:r>
            <a:r>
              <a:rPr lang="es-ES" b="1" dirty="0"/>
              <a:t> </a:t>
            </a:r>
            <a:r>
              <a:rPr lang="es-ES" b="1" dirty="0" err="1"/>
              <a:t>energii</a:t>
            </a:r>
            <a:r>
              <a:rPr lang="es-ES" b="1" dirty="0"/>
              <a:t> </a:t>
            </a:r>
            <a:r>
              <a:rPr lang="cs-CZ" b="1" dirty="0"/>
              <a:t>             </a:t>
            </a:r>
            <a:r>
              <a:rPr lang="es-ES" b="1" dirty="0"/>
              <a:t>do </a:t>
            </a:r>
            <a:r>
              <a:rPr lang="es-ES" b="1" dirty="0" err="1"/>
              <a:t>vykonávání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.</a:t>
            </a:r>
            <a:br>
              <a:rPr lang="es-ES" b="1" dirty="0"/>
            </a:br>
            <a:r>
              <a:rPr lang="cs-CZ" b="1" dirty="0"/>
              <a:t>EGW: Svědectví pro církev  svazek 9 strana </a:t>
            </a:r>
            <a:r>
              <a:rPr lang="es-ES" b="1" dirty="0"/>
              <a:t>150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162A0A-0B39-7406-FA27-59462A0C4D4A}"/>
              </a:ext>
            </a:extLst>
          </p:cNvPr>
          <p:cNvSpPr txBox="1"/>
          <p:nvPr/>
        </p:nvSpPr>
        <p:spPr>
          <a:xfrm>
            <a:off x="65458" y="2661685"/>
            <a:ext cx="75504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povolává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chtějí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spolupracovníky</a:t>
            </a:r>
            <a:r>
              <a:rPr lang="es-ES" b="1" dirty="0"/>
              <a:t>. Ve </a:t>
            </a:r>
            <a:r>
              <a:rPr lang="es-ES" b="1" dirty="0" err="1"/>
              <a:t>vztahu</a:t>
            </a:r>
            <a:r>
              <a:rPr lang="es-ES" b="1" dirty="0"/>
              <a:t> ke </a:t>
            </a:r>
            <a:r>
              <a:rPr lang="es-ES" b="1" dirty="0" err="1"/>
              <a:t>Kristu</a:t>
            </a:r>
            <a:r>
              <a:rPr lang="es-ES" b="1" dirty="0"/>
              <a:t> se </a:t>
            </a:r>
            <a:r>
              <a:rPr lang="es-ES" b="1" dirty="0" err="1"/>
              <a:t>lidská</a:t>
            </a:r>
            <a:r>
              <a:rPr lang="es-ES" b="1" dirty="0"/>
              <a:t> </a:t>
            </a:r>
            <a:r>
              <a:rPr lang="es-ES" b="1" dirty="0" err="1"/>
              <a:t>přirozenost</a:t>
            </a:r>
            <a:r>
              <a:rPr lang="es-ES" b="1" dirty="0"/>
              <a:t> </a:t>
            </a:r>
            <a:r>
              <a:rPr lang="es-ES" b="1" dirty="0" err="1"/>
              <a:t>stává</a:t>
            </a:r>
            <a:r>
              <a:rPr lang="es-ES" b="1" dirty="0"/>
              <a:t> </a:t>
            </a:r>
            <a:r>
              <a:rPr lang="es-ES" b="1" dirty="0" err="1"/>
              <a:t>čistou</a:t>
            </a:r>
            <a:r>
              <a:rPr lang="es-ES" b="1" dirty="0"/>
              <a:t> a </a:t>
            </a:r>
            <a:r>
              <a:rPr lang="es-ES" b="1" dirty="0" err="1"/>
              <a:t>celistvou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poskytuje</a:t>
            </a:r>
            <a:r>
              <a:rPr lang="es-ES" b="1" dirty="0"/>
              <a:t> </a:t>
            </a:r>
            <a:r>
              <a:rPr lang="es-ES" b="1" dirty="0" err="1"/>
              <a:t>účinnost</a:t>
            </a:r>
            <a:r>
              <a:rPr lang="es-ES" b="1" dirty="0"/>
              <a:t> a </a:t>
            </a:r>
            <a:r>
              <a:rPr lang="es-ES" b="1" dirty="0" err="1"/>
              <a:t>člověk</a:t>
            </a:r>
            <a:r>
              <a:rPr lang="es-ES" b="1" dirty="0"/>
              <a:t> se </a:t>
            </a:r>
            <a:r>
              <a:rPr lang="es-ES" b="1" dirty="0" err="1"/>
              <a:t>stává</a:t>
            </a:r>
            <a:r>
              <a:rPr lang="es-ES" b="1" dirty="0"/>
              <a:t> </a:t>
            </a:r>
            <a:r>
              <a:rPr lang="es-ES" b="1" dirty="0" err="1"/>
              <a:t>silou</a:t>
            </a:r>
            <a:r>
              <a:rPr lang="es-ES" b="1" dirty="0"/>
              <a:t> dobra. </a:t>
            </a:r>
            <a:r>
              <a:rPr lang="es-ES" b="1" dirty="0" err="1"/>
              <a:t>Pravdivost</a:t>
            </a:r>
            <a:r>
              <a:rPr lang="es-ES" b="1" dirty="0"/>
              <a:t> a </a:t>
            </a:r>
            <a:r>
              <a:rPr lang="es-ES" b="1" dirty="0" err="1"/>
              <a:t>bezúhonnost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,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nepřemožitelnou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10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března</a:t>
            </a:r>
            <a:r>
              <a:rPr lang="es-ES" b="1" dirty="0"/>
              <a:t> 1903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7136CEA-22D0-ED2F-1BD8-C46FED46081E}"/>
              </a:ext>
            </a:extLst>
          </p:cNvPr>
          <p:cNvSpPr txBox="1"/>
          <p:nvPr/>
        </p:nvSpPr>
        <p:spPr>
          <a:xfrm>
            <a:off x="65458" y="4080435"/>
            <a:ext cx="76280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je </a:t>
            </a:r>
            <a:r>
              <a:rPr lang="es-ES" b="1" dirty="0" err="1"/>
              <a:t>síla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přesvědčuje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ji </a:t>
            </a:r>
            <a:r>
              <a:rPr lang="es-ES" b="1" dirty="0" err="1"/>
              <a:t>církev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, </a:t>
            </a:r>
            <a:r>
              <a:rPr lang="es-ES" b="1" dirty="0" err="1"/>
              <a:t>dojde</a:t>
            </a:r>
            <a:r>
              <a:rPr lang="es-ES" b="1" dirty="0"/>
              <a:t> k </a:t>
            </a:r>
            <a:r>
              <a:rPr lang="es-ES" b="1" dirty="0" err="1"/>
              <a:t>radikální</a:t>
            </a:r>
            <a:r>
              <a:rPr lang="es-ES" b="1" dirty="0"/>
              <a:t> </a:t>
            </a:r>
            <a:r>
              <a:rPr lang="es-ES" b="1" dirty="0" err="1"/>
              <a:t>změně</a:t>
            </a:r>
            <a:r>
              <a:rPr lang="es-ES" b="1" dirty="0"/>
              <a:t> v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účinnosti</a:t>
            </a:r>
            <a:r>
              <a:rPr lang="es-ES" b="1" dirty="0"/>
              <a:t>.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připraven</a:t>
            </a:r>
            <a:r>
              <a:rPr lang="es-ES" b="1" dirty="0"/>
              <a:t> </a:t>
            </a:r>
            <a:r>
              <a:rPr lang="es-ES" b="1" dirty="0" err="1"/>
              <a:t>dávat</a:t>
            </a:r>
            <a:r>
              <a:rPr lang="es-ES" b="1" dirty="0"/>
              <a:t>, ale </a:t>
            </a:r>
            <a:r>
              <a:rPr lang="es-ES" b="1" dirty="0" err="1"/>
              <a:t>mnozí</a:t>
            </a:r>
            <a:r>
              <a:rPr lang="es-ES" b="1" dirty="0"/>
              <a:t> </a:t>
            </a:r>
            <a:r>
              <a:rPr lang="es-ES" b="1" dirty="0" err="1"/>
              <a:t>nechápou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potřebu</a:t>
            </a:r>
            <a:r>
              <a:rPr lang="es-ES" b="1" dirty="0"/>
              <a:t> </a:t>
            </a:r>
            <a:r>
              <a:rPr lang="es-ES" b="1" dirty="0" err="1"/>
              <a:t>přijímat</a:t>
            </a:r>
            <a:r>
              <a:rPr lang="es-ES" b="1" dirty="0"/>
              <a:t>.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slabí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silní</a:t>
            </a:r>
            <a:r>
              <a:rPr lang="es-ES" b="1" dirty="0"/>
              <a:t>; </a:t>
            </a:r>
            <a:r>
              <a:rPr lang="es-ES" b="1" dirty="0" err="1"/>
              <a:t>neschopní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mocní</a:t>
            </a:r>
            <a:r>
              <a:rPr lang="es-ES" b="1" dirty="0"/>
              <a:t> v </a:t>
            </a:r>
            <a:r>
              <a:rPr lang="es-ES" b="1" dirty="0" err="1"/>
              <a:t>přijímání</a:t>
            </a:r>
            <a:r>
              <a:rPr lang="es-ES" b="1" dirty="0"/>
              <a:t> </a:t>
            </a:r>
            <a:r>
              <a:rPr lang="es-ES" b="1" dirty="0" err="1"/>
              <a:t>účinnosti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... </a:t>
            </a:r>
            <a:r>
              <a:rPr lang="cs-CZ" b="1" dirty="0"/>
              <a:t>                                        EGW: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Upward</a:t>
            </a:r>
            <a:r>
              <a:rPr lang="cs-CZ" b="1" dirty="0"/>
              <a:t> </a:t>
            </a:r>
            <a:r>
              <a:rPr lang="cs-CZ" b="1" dirty="0" err="1"/>
              <a:t>Look</a:t>
            </a:r>
            <a:r>
              <a:rPr lang="cs-CZ" b="1" dirty="0"/>
              <a:t> strana</a:t>
            </a:r>
            <a:r>
              <a:rPr lang="es-ES" b="1" dirty="0"/>
              <a:t> 28</a:t>
            </a:r>
            <a:r>
              <a:rPr lang="cs-CZ" b="1" dirty="0"/>
              <a:t>7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9E7582-D2B4-EEA2-9827-855DD192EB25}"/>
              </a:ext>
            </a:extLst>
          </p:cNvPr>
          <p:cNvSpPr txBox="1"/>
          <p:nvPr/>
        </p:nvSpPr>
        <p:spPr>
          <a:xfrm>
            <a:off x="65458" y="5499185"/>
            <a:ext cx="97255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Bůh požehná každému, kdo touží po vzdělání, aby mohl být užitečný svým bližním. Zkoumáním Božího slova se jeho duchovní schopnosti rozvinou k větší činnosti. Rozmnoží se jeho schopnosti            a jeho rozum získá větší sílu a účinnost.                                                                                                                          EGW: Perly moudrosti strana 169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737223D-0314-B735-BAA7-DB23BDF27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08" b="23308"/>
          <a:stretch/>
        </p:blipFill>
        <p:spPr>
          <a:xfrm>
            <a:off x="192836" y="1300180"/>
            <a:ext cx="3729688" cy="13280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1765B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1EC79B5-1BC4-7104-C115-679C99FF4A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89" b="5089"/>
          <a:stretch/>
        </p:blipFill>
        <p:spPr>
          <a:xfrm>
            <a:off x="9655373" y="5301994"/>
            <a:ext cx="2340214" cy="13975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1765B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77DFD160-1F1A-BFEC-33C1-E4B2FA6907E3}"/>
              </a:ext>
            </a:extLst>
          </p:cNvPr>
          <p:cNvGrpSpPr/>
          <p:nvPr/>
        </p:nvGrpSpPr>
        <p:grpSpPr>
          <a:xfrm>
            <a:off x="7772400" y="2656470"/>
            <a:ext cx="4223187" cy="2513035"/>
            <a:chOff x="7772400" y="2656470"/>
            <a:chExt cx="4223187" cy="251303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704AA63-6633-C7D5-A1E9-6A4F49C66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975"/>
            <a:stretch/>
          </p:blipFill>
          <p:spPr>
            <a:xfrm>
              <a:off x="7772400" y="2656470"/>
              <a:ext cx="4223187" cy="25130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1765BD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FFCDB90-CBBE-CF22-D8FA-5A8AFDC19606}"/>
                </a:ext>
              </a:extLst>
            </p:cNvPr>
            <p:cNvSpPr txBox="1"/>
            <p:nvPr/>
          </p:nvSpPr>
          <p:spPr>
            <a:xfrm>
              <a:off x="9892082" y="4780347"/>
              <a:ext cx="836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0F427B"/>
                  </a:solidFill>
                </a:rPr>
                <a:t>Jos</a:t>
              </a:r>
              <a:r>
                <a:rPr lang="cs-CZ" b="1" dirty="0" err="1">
                  <a:solidFill>
                    <a:srgbClr val="0F427B"/>
                  </a:solidFill>
                </a:rPr>
                <a:t>ef</a:t>
              </a:r>
              <a:endParaRPr lang="es-ES" b="1" dirty="0">
                <a:solidFill>
                  <a:srgbClr val="0F427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9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3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9377ABC-A4A1-84B5-1F47-CDA2B816044A}"/>
              </a:ext>
            </a:extLst>
          </p:cNvPr>
          <p:cNvSpPr txBox="1"/>
          <p:nvPr/>
        </p:nvSpPr>
        <p:spPr>
          <a:xfrm>
            <a:off x="2941608" y="242593"/>
            <a:ext cx="63492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Pravá kultura slova a využití jeho moci se uplatňuje v každém oboru křesťanské činnosti. Projevuje se v rodinném životě            a v každé oblasti mezilidských vztahů. Navykněme si mluvit příjemným hlasem, používat čistý a přesný jazyk, laskavá               a zdvořilá slova</a:t>
            </a:r>
            <a:r>
              <a:rPr lang="es-ES" b="1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80414E-0457-3549-BC09-CBA0054F7A8F}"/>
              </a:ext>
            </a:extLst>
          </p:cNvPr>
          <p:cNvSpPr txBox="1"/>
          <p:nvPr/>
        </p:nvSpPr>
        <p:spPr>
          <a:xfrm>
            <a:off x="167056" y="3534391"/>
            <a:ext cx="7007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snažíte</a:t>
            </a:r>
            <a:r>
              <a:rPr lang="es-ES" b="1" dirty="0"/>
              <a:t> </a:t>
            </a:r>
            <a:r>
              <a:rPr lang="es-ES" b="1" dirty="0" err="1"/>
              <a:t>vtáhnout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do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kruhu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, </a:t>
            </a:r>
            <a:r>
              <a:rPr lang="es-ES" b="1" dirty="0" err="1"/>
              <a:t>kéž</a:t>
            </a:r>
            <a:r>
              <a:rPr lang="es-ES" b="1" dirty="0"/>
              <a:t> </a:t>
            </a:r>
            <a:r>
              <a:rPr lang="es-ES" b="1" dirty="0" err="1"/>
              <a:t>čistota</a:t>
            </a:r>
            <a:r>
              <a:rPr lang="es-ES" b="1" dirty="0"/>
              <a:t> </a:t>
            </a:r>
            <a:r>
              <a:rPr lang="es-ES" b="1" dirty="0" err="1"/>
              <a:t>vašeho</a:t>
            </a:r>
            <a:r>
              <a:rPr lang="es-ES" b="1" dirty="0"/>
              <a:t> </a:t>
            </a:r>
            <a:r>
              <a:rPr lang="es-ES" b="1" dirty="0" err="1"/>
              <a:t>jazyka</a:t>
            </a:r>
            <a:r>
              <a:rPr lang="es-ES" b="1" dirty="0"/>
              <a:t>, </a:t>
            </a:r>
            <a:r>
              <a:rPr lang="es-ES" b="1" dirty="0" err="1"/>
              <a:t>odpoutanost</a:t>
            </a:r>
            <a:r>
              <a:rPr lang="es-ES" b="1" dirty="0"/>
              <a:t>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služby</a:t>
            </a:r>
            <a:r>
              <a:rPr lang="es-ES" b="1" dirty="0"/>
              <a:t> a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radostné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dosvědčují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EGW: Christian </a:t>
            </a:r>
            <a:r>
              <a:rPr lang="cs-CZ" b="1" dirty="0" err="1"/>
              <a:t>Service</a:t>
            </a:r>
            <a:r>
              <a:rPr lang="cs-CZ" b="1" dirty="0"/>
              <a:t> strana</a:t>
            </a:r>
            <a:r>
              <a:rPr lang="es-ES" b="1" dirty="0"/>
              <a:t> </a:t>
            </a:r>
            <a:r>
              <a:rPr lang="cs-CZ" b="1" dirty="0"/>
              <a:t>224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02C1ACF-517C-50FF-EDF9-5C377F32AA2A}"/>
              </a:ext>
            </a:extLst>
          </p:cNvPr>
          <p:cNvSpPr txBox="1"/>
          <p:nvPr/>
        </p:nvSpPr>
        <p:spPr>
          <a:xfrm>
            <a:off x="167056" y="4734720"/>
            <a:ext cx="65764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křesťan</a:t>
            </a:r>
            <a:r>
              <a:rPr lang="es-ES" b="1" dirty="0"/>
              <a:t> je </a:t>
            </a:r>
            <a:r>
              <a:rPr lang="es-ES" b="1" dirty="0" err="1"/>
              <a:t>povolán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</a:t>
            </a:r>
            <a:r>
              <a:rPr lang="es-ES" b="1" dirty="0" err="1"/>
              <a:t>oznámil</a:t>
            </a:r>
            <a:r>
              <a:rPr lang="es-ES" b="1" dirty="0"/>
              <a:t> </a:t>
            </a:r>
            <a:r>
              <a:rPr lang="es-ES" b="1" dirty="0" err="1"/>
              <a:t>nevystižitelné</a:t>
            </a:r>
            <a:r>
              <a:rPr lang="es-ES" b="1" dirty="0"/>
              <a:t> </a:t>
            </a:r>
            <a:r>
              <a:rPr lang="es-ES" b="1" dirty="0" err="1"/>
              <a:t>Kristovo</a:t>
            </a:r>
            <a:r>
              <a:rPr lang="es-ES" b="1" dirty="0"/>
              <a:t> </a:t>
            </a:r>
            <a:r>
              <a:rPr lang="es-ES" b="1" dirty="0" err="1"/>
              <a:t>bohatství</a:t>
            </a:r>
            <a:r>
              <a:rPr lang="es-ES" b="1" dirty="0"/>
              <a:t>; Proto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usilovat</a:t>
            </a:r>
            <a:r>
              <a:rPr lang="es-ES" b="1" dirty="0"/>
              <a:t> o </a:t>
            </a:r>
            <a:r>
              <a:rPr lang="es-ES" b="1" dirty="0" err="1"/>
              <a:t>dokonalost</a:t>
            </a:r>
            <a:r>
              <a:rPr lang="es-ES" b="1" dirty="0"/>
              <a:t> v </a:t>
            </a:r>
            <a:r>
              <a:rPr lang="es-ES" b="1" dirty="0" err="1"/>
              <a:t>řeči</a:t>
            </a:r>
            <a:r>
              <a:rPr lang="es-ES" b="1" dirty="0"/>
              <a:t>.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hlásat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doporučuje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posluchačům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lidští</a:t>
            </a:r>
            <a:r>
              <a:rPr lang="es-ES" b="1" dirty="0"/>
              <a:t> </a:t>
            </a:r>
            <a:r>
              <a:rPr lang="es-ES" b="1" dirty="0" err="1"/>
              <a:t>prostředníci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nevzdělaní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vůlí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snížil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degradoval</a:t>
            </a:r>
            <a:r>
              <a:rPr lang="es-ES" b="1" dirty="0"/>
              <a:t> </a:t>
            </a:r>
            <a:r>
              <a:rPr lang="es-ES" b="1" dirty="0" err="1"/>
              <a:t>nebeský</a:t>
            </a:r>
            <a:r>
              <a:rPr lang="es-ES" b="1" dirty="0"/>
              <a:t> </a:t>
            </a:r>
            <a:r>
              <a:rPr lang="es-ES" b="1" dirty="0" err="1"/>
              <a:t>proud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proudí</a:t>
            </a:r>
            <a:r>
              <a:rPr lang="es-ES" b="1" dirty="0"/>
              <a:t> do </a:t>
            </a:r>
            <a:r>
              <a:rPr lang="es-ES" b="1" dirty="0" err="1"/>
              <a:t>světa</a:t>
            </a:r>
            <a:r>
              <a:rPr lang="es-ES" b="1" dirty="0"/>
              <a:t>. </a:t>
            </a:r>
            <a:r>
              <a:rPr lang="cs-CZ" b="1" dirty="0"/>
              <a:t>                   EGW: Christian </a:t>
            </a:r>
            <a:r>
              <a:rPr lang="cs-CZ" b="1" dirty="0" err="1"/>
              <a:t>Service</a:t>
            </a:r>
            <a:r>
              <a:rPr lang="cs-CZ" b="1" dirty="0"/>
              <a:t> strana</a:t>
            </a:r>
            <a:r>
              <a:rPr lang="es-ES" b="1" dirty="0"/>
              <a:t> </a:t>
            </a:r>
            <a:r>
              <a:rPr lang="cs-CZ" b="1" dirty="0"/>
              <a:t>224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A40896-3DEB-7215-03D7-386818D3F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8892" y="118071"/>
            <a:ext cx="2827632" cy="2234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036CA3A-2167-E176-598F-A6629FB042C8}"/>
              </a:ext>
            </a:extLst>
          </p:cNvPr>
          <p:cNvSpPr txBox="1"/>
          <p:nvPr/>
        </p:nvSpPr>
        <p:spPr>
          <a:xfrm>
            <a:off x="9834654" y="620084"/>
            <a:ext cx="2294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Soubor</a:t>
            </a:r>
            <a:r>
              <a:rPr lang="es-ES" b="1" dirty="0"/>
              <a:t> </a:t>
            </a:r>
            <a:r>
              <a:rPr lang="es-ES" b="1" dirty="0" err="1"/>
              <a:t>znalostí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někomu</a:t>
            </a:r>
            <a:r>
              <a:rPr lang="es-ES" b="1" dirty="0"/>
              <a:t> </a:t>
            </a:r>
            <a:r>
              <a:rPr lang="es-ES" b="1" dirty="0" err="1"/>
              <a:t>správně</a:t>
            </a:r>
            <a:r>
              <a:rPr lang="es-ES" b="1" dirty="0"/>
              <a:t> </a:t>
            </a:r>
            <a:r>
              <a:rPr lang="es-ES" b="1" dirty="0" err="1"/>
              <a:t>komunikovat</a:t>
            </a:r>
            <a:r>
              <a:rPr lang="es-ES" b="1" dirty="0"/>
              <a:t> s </a:t>
            </a:r>
            <a:r>
              <a:rPr lang="es-ES" b="1" dirty="0" err="1"/>
              <a:t>ostatními</a:t>
            </a:r>
            <a:r>
              <a:rPr lang="es-ES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9468B-25B4-9464-966D-FEAC2E090240}"/>
              </a:ext>
            </a:extLst>
          </p:cNvPr>
          <p:cNvSpPr txBox="1"/>
          <p:nvPr/>
        </p:nvSpPr>
        <p:spPr>
          <a:xfrm>
            <a:off x="9669714" y="126697"/>
            <a:ext cx="2294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 ŘEČI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A65160-5555-6F7C-0DA6-9121B2DAC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1" b="-2"/>
          <a:stretch/>
        </p:blipFill>
        <p:spPr>
          <a:xfrm>
            <a:off x="7116115" y="3642649"/>
            <a:ext cx="4848225" cy="2946116"/>
          </a:xfrm>
          <a:prstGeom prst="rect">
            <a:avLst/>
          </a:prstGeom>
          <a:ln w="38100" cap="sq">
            <a:solidFill>
              <a:srgbClr val="7D00E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3A376A-A0F5-484A-948D-8DEF51BCE11C}"/>
              </a:ext>
            </a:extLst>
          </p:cNvPr>
          <p:cNvSpPr txBox="1"/>
          <p:nvPr/>
        </p:nvSpPr>
        <p:spPr>
          <a:xfrm>
            <a:off x="2941608" y="1763440"/>
            <a:ext cx="63087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Způsob jejich přednesu ovlivní mnohé, zda přijmou nebo opovrhnou poselstvím. Přednášejme proto poselství tak, aby mu lidé rozuměli a aby zasáhlo jejich srdce. Zvěstujme je pomalu, zřetelně a se vší vážností, jak to vyžaduje význam poselství. EGW: </a:t>
            </a:r>
            <a:r>
              <a:rPr lang="es-ES" b="1" dirty="0"/>
              <a:t>P</a:t>
            </a:r>
            <a:r>
              <a:rPr lang="cs-CZ" b="1" dirty="0" err="1"/>
              <a:t>erly</a:t>
            </a:r>
            <a:r>
              <a:rPr lang="es-ES" b="1" dirty="0"/>
              <a:t> M</a:t>
            </a:r>
            <a:r>
              <a:rPr lang="cs-CZ" b="1" dirty="0" err="1"/>
              <a:t>oudrosti</a:t>
            </a:r>
            <a:r>
              <a:rPr lang="cs-CZ" b="1" dirty="0"/>
              <a:t> strana</a:t>
            </a:r>
            <a:r>
              <a:rPr lang="es-ES" b="1" dirty="0"/>
              <a:t> </a:t>
            </a:r>
            <a:r>
              <a:rPr lang="cs-CZ" b="1" dirty="0"/>
              <a:t>170</a:t>
            </a:r>
            <a:endParaRPr lang="es-E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4605F2D-6F4B-EDEC-E8C0-6BE5297F5F23}"/>
              </a:ext>
            </a:extLst>
          </p:cNvPr>
          <p:cNvGrpSpPr/>
          <p:nvPr/>
        </p:nvGrpSpPr>
        <p:grpSpPr>
          <a:xfrm>
            <a:off x="122770" y="214877"/>
            <a:ext cx="2778414" cy="3319514"/>
            <a:chOff x="122770" y="214877"/>
            <a:chExt cx="2818838" cy="3319514"/>
          </a:xfrm>
        </p:grpSpPr>
        <p:pic>
          <p:nvPicPr>
            <p:cNvPr id="8" name="Imagen 7" descr="Dibujo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C6103747-9C73-5A4F-987F-5E6DFF04A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8" r="24909"/>
            <a:stretch/>
          </p:blipFill>
          <p:spPr>
            <a:xfrm>
              <a:off x="165900" y="250166"/>
              <a:ext cx="2775708" cy="3284225"/>
            </a:xfrm>
            <a:prstGeom prst="rect">
              <a:avLst/>
            </a:prstGeom>
            <a:ln w="38100" cap="sq">
              <a:solidFill>
                <a:srgbClr val="7D00E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C4EB4CD-3AED-7CD7-CF30-BA588AE065EE}"/>
                </a:ext>
              </a:extLst>
            </p:cNvPr>
            <p:cNvSpPr txBox="1"/>
            <p:nvPr/>
          </p:nvSpPr>
          <p:spPr>
            <a:xfrm>
              <a:off x="122770" y="214877"/>
              <a:ext cx="836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rgbClr val="4C008A"/>
                  </a:solidFill>
                </a:rPr>
                <a:t>Pa</a:t>
              </a:r>
              <a:r>
                <a:rPr lang="cs-CZ" b="1" dirty="0">
                  <a:solidFill>
                    <a:srgbClr val="4C008A"/>
                  </a:solidFill>
                </a:rPr>
                <a:t>ve</a:t>
              </a:r>
              <a:r>
                <a:rPr lang="es-ES" b="1" dirty="0">
                  <a:solidFill>
                    <a:srgbClr val="4C008A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75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  <p:bldP spid="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949BCE-43D2-5F26-9CB7-4A001777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725" y="118071"/>
            <a:ext cx="2475786" cy="2342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2815325-9609-440E-348B-EBD7B9E0E394}"/>
              </a:ext>
            </a:extLst>
          </p:cNvPr>
          <p:cNvSpPr txBox="1"/>
          <p:nvPr/>
        </p:nvSpPr>
        <p:spPr>
          <a:xfrm>
            <a:off x="9917220" y="118071"/>
            <a:ext cx="214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DUŠEVNÍ KULTURA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CED6F6-B4A4-FFDC-72F4-4765B5EB6361}"/>
              </a:ext>
            </a:extLst>
          </p:cNvPr>
          <p:cNvSpPr txBox="1"/>
          <p:nvPr/>
        </p:nvSpPr>
        <p:spPr>
          <a:xfrm>
            <a:off x="133489" y="89753"/>
            <a:ext cx="9346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Nesmíme</a:t>
            </a:r>
            <a:r>
              <a:rPr lang="es-ES" b="1" dirty="0"/>
              <a:t> </a:t>
            </a:r>
            <a:r>
              <a:rPr lang="es-ES" b="1" dirty="0" err="1"/>
              <a:t>náhodně</a:t>
            </a:r>
            <a:r>
              <a:rPr lang="es-ES" b="1" dirty="0"/>
              <a:t> </a:t>
            </a:r>
            <a:r>
              <a:rPr lang="es-ES" b="1" dirty="0" err="1"/>
              <a:t>vstupovat</a:t>
            </a:r>
            <a:r>
              <a:rPr lang="es-ES" b="1" dirty="0"/>
              <a:t> do </a:t>
            </a:r>
            <a:r>
              <a:rPr lang="cs-CZ" b="1" dirty="0"/>
              <a:t>Božího</a:t>
            </a:r>
            <a:r>
              <a:rPr lang="es-ES" b="1" dirty="0"/>
              <a:t> </a:t>
            </a:r>
            <a:r>
              <a:rPr lang="es-ES" b="1" dirty="0" err="1"/>
              <a:t>díla</a:t>
            </a:r>
            <a:r>
              <a:rPr lang="es-ES" b="1" dirty="0"/>
              <a:t> a </a:t>
            </a:r>
            <a:r>
              <a:rPr lang="es-ES" b="1" dirty="0" err="1"/>
              <a:t>očekávat</a:t>
            </a:r>
            <a:r>
              <a:rPr lang="es-ES" b="1" dirty="0"/>
              <a:t> </a:t>
            </a:r>
            <a:r>
              <a:rPr lang="es-ES" b="1" dirty="0" err="1"/>
              <a:t>úspěch</a:t>
            </a:r>
            <a:r>
              <a:rPr lang="es-ES" b="1" dirty="0"/>
              <a:t>.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</a:t>
            </a:r>
            <a:r>
              <a:rPr lang="es-ES" b="1" dirty="0" err="1"/>
              <a:t>rozumu</a:t>
            </a:r>
            <a:r>
              <a:rPr lang="es-ES" b="1" dirty="0"/>
              <a:t>, </a:t>
            </a:r>
            <a:r>
              <a:rPr lang="es-ES" b="1" dirty="0" err="1"/>
              <a:t>muže</a:t>
            </a:r>
            <a:r>
              <a:rPr lang="es-ES" b="1" dirty="0"/>
              <a:t> </a:t>
            </a:r>
            <a:r>
              <a:rPr lang="es-ES" b="1" dirty="0" err="1"/>
              <a:t>přemýšlivé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žádá</a:t>
            </a:r>
            <a:r>
              <a:rPr lang="es-ES" b="1" dirty="0"/>
              <a:t> </a:t>
            </a:r>
            <a:r>
              <a:rPr lang="es-ES" b="1" dirty="0" err="1"/>
              <a:t>spolupracovníky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dělají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 </a:t>
            </a:r>
            <a:r>
              <a:rPr lang="es-ES" b="1" dirty="0" err="1"/>
              <a:t>inteligentní</a:t>
            </a:r>
            <a:r>
              <a:rPr lang="es-ES" b="1" dirty="0"/>
              <a:t>, </a:t>
            </a:r>
            <a:r>
              <a:rPr lang="es-ES" b="1" dirty="0" err="1"/>
              <a:t>správně</a:t>
            </a:r>
            <a:r>
              <a:rPr lang="es-ES" b="1" dirty="0"/>
              <a:t> </a:t>
            </a:r>
            <a:r>
              <a:rPr lang="es-ES" b="1" dirty="0" err="1"/>
              <a:t>smýšlející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vykonali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nutné</a:t>
            </a:r>
            <a:r>
              <a:rPr lang="es-ES" b="1" dirty="0"/>
              <a:t> pro </a:t>
            </a:r>
            <a:r>
              <a:rPr lang="es-ES" b="1" dirty="0" err="1"/>
              <a:t>spásu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.</a:t>
            </a:r>
            <a:r>
              <a:rPr lang="cs-CZ" b="1" dirty="0"/>
              <a:t>                                 EGW: </a:t>
            </a:r>
            <a:r>
              <a:rPr lang="cs-CZ" b="1" dirty="0" err="1"/>
              <a:t>Testimony</a:t>
            </a:r>
            <a:r>
              <a:rPr lang="cs-CZ" b="1" dirty="0"/>
              <a:t> </a:t>
            </a:r>
            <a:r>
              <a:rPr lang="cs-CZ" b="1" dirty="0" err="1"/>
              <a:t>Treasures</a:t>
            </a:r>
            <a:r>
              <a:rPr lang="cs-CZ" b="1" dirty="0"/>
              <a:t> svazek 1 strana 453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6470C2-9851-129B-0FCB-032B5F7FF3B1}"/>
              </a:ext>
            </a:extLst>
          </p:cNvPr>
          <p:cNvSpPr txBox="1"/>
          <p:nvPr/>
        </p:nvSpPr>
        <p:spPr>
          <a:xfrm>
            <a:off x="3694542" y="1175216"/>
            <a:ext cx="59343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ukáznit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cvičením</a:t>
            </a:r>
            <a:r>
              <a:rPr lang="es-ES" b="1" dirty="0"/>
              <a:t>. Musí ji </a:t>
            </a:r>
            <a:r>
              <a:rPr lang="es-ES" b="1" dirty="0" err="1"/>
              <a:t>donutit</a:t>
            </a:r>
            <a:r>
              <a:rPr lang="es-ES" b="1" dirty="0"/>
              <a:t> </a:t>
            </a:r>
            <a:r>
              <a:rPr lang="es-ES" b="1" dirty="0" err="1"/>
              <a:t>přemýšlet</a:t>
            </a:r>
            <a:r>
              <a:rPr lang="es-ES" b="1" dirty="0"/>
              <a:t>.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závislí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někom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myslet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vyřeší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těžkosti</a:t>
            </a:r>
            <a:r>
              <a:rPr lang="es-ES" b="1" dirty="0"/>
              <a:t> a </a:t>
            </a:r>
            <a:r>
              <a:rPr lang="es-ES" b="1" dirty="0" err="1"/>
              <a:t>odmítnou</a:t>
            </a:r>
            <a:r>
              <a:rPr lang="es-ES" b="1" dirty="0"/>
              <a:t> </a:t>
            </a:r>
            <a:r>
              <a:rPr lang="es-ES" b="1" dirty="0" err="1"/>
              <a:t>zahltit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myšlením</a:t>
            </a:r>
            <a:r>
              <a:rPr lang="es-ES" b="1" dirty="0"/>
              <a:t>,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postiženi</a:t>
            </a:r>
            <a:r>
              <a:rPr lang="es-ES" b="1" dirty="0"/>
              <a:t> </a:t>
            </a:r>
            <a:r>
              <a:rPr lang="es-ES" b="1" dirty="0" err="1"/>
              <a:t>neschopností</a:t>
            </a:r>
            <a:r>
              <a:rPr lang="es-ES" b="1" dirty="0"/>
              <a:t> </a:t>
            </a:r>
            <a:r>
              <a:rPr lang="es-ES" b="1" dirty="0" err="1"/>
              <a:t>pamatovat</a:t>
            </a:r>
            <a:r>
              <a:rPr lang="es-ES" b="1" dirty="0"/>
              <a:t> si, </a:t>
            </a:r>
            <a:r>
              <a:rPr lang="es-ES" b="1" dirty="0" err="1"/>
              <a:t>dívat</a:t>
            </a:r>
            <a:r>
              <a:rPr lang="es-ES" b="1" dirty="0"/>
              <a:t> se </a:t>
            </a:r>
            <a:r>
              <a:rPr lang="es-ES" b="1" dirty="0" err="1"/>
              <a:t>dopředu</a:t>
            </a:r>
            <a:r>
              <a:rPr lang="es-ES" b="1" dirty="0"/>
              <a:t> a </a:t>
            </a:r>
            <a:r>
              <a:rPr lang="es-ES" b="1" dirty="0" err="1"/>
              <a:t>rozlišovat</a:t>
            </a:r>
            <a:r>
              <a:rPr lang="es-ES" b="1" dirty="0"/>
              <a:t>.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jednotlivec</a:t>
            </a:r>
            <a:r>
              <a:rPr lang="es-ES" b="1" dirty="0"/>
              <a:t> musí </a:t>
            </a:r>
            <a:r>
              <a:rPr lang="es-ES" b="1" dirty="0" err="1"/>
              <a:t>vynaložit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vzdělávání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EGW: Svědectví pro církev svazek 2 strana </a:t>
            </a:r>
            <a:r>
              <a:rPr lang="es-ES" b="1" dirty="0"/>
              <a:t>188.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1F8032-F397-008E-9CB6-E2BBBAA8476C}"/>
              </a:ext>
            </a:extLst>
          </p:cNvPr>
          <p:cNvSpPr txBox="1"/>
          <p:nvPr/>
        </p:nvSpPr>
        <p:spPr>
          <a:xfrm>
            <a:off x="133489" y="3081829"/>
            <a:ext cx="98041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Važte</a:t>
            </a:r>
            <a:r>
              <a:rPr lang="es-ES" b="1" dirty="0"/>
              <a:t> si </a:t>
            </a:r>
            <a:r>
              <a:rPr lang="es-ES" b="1" dirty="0" err="1"/>
              <a:t>okamžiků</a:t>
            </a:r>
            <a:r>
              <a:rPr lang="es-ES" b="1" dirty="0"/>
              <a:t>. ... </a:t>
            </a:r>
            <a:r>
              <a:rPr lang="cs-CZ" b="1" dirty="0"/>
              <a:t>Může to být čas strávený prázdnými řečmi, ranním vyleháváním v posteli, doba cestování dopravními prostředky, čekání na stanicích, čekání na jídlo nebo na lidi, kteří přicházejí pozdě na ujednané schůzky. Jestliže s sebou nosíme nějakou knihu, můžeme tyto drobné úlomky  času využít ke čtení, studiu nebo přemýšlení, na což bychom jinak neměli čas.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A267A4-3DD1-C830-98B2-A9EE4563B7EB}"/>
              </a:ext>
            </a:extLst>
          </p:cNvPr>
          <p:cNvSpPr txBox="1"/>
          <p:nvPr/>
        </p:nvSpPr>
        <p:spPr>
          <a:xfrm>
            <a:off x="133489" y="4185764"/>
            <a:ext cx="98041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Jasný cíl, vytrvalá píle a pečlivé využívání času umožňují získat vzdělání a duševní kázeň. Připravují lidi, aby mohli zastávat vlivná a užitečná povolání.                                                                                              EGW: </a:t>
            </a:r>
            <a:r>
              <a:rPr lang="es-ES" b="1" dirty="0"/>
              <a:t>P</a:t>
            </a:r>
            <a:r>
              <a:rPr lang="cs-CZ" b="1" dirty="0" err="1"/>
              <a:t>erly</a:t>
            </a:r>
            <a:r>
              <a:rPr lang="es-ES" b="1" dirty="0"/>
              <a:t> M</a:t>
            </a:r>
            <a:r>
              <a:rPr lang="cs-CZ" b="1" dirty="0" err="1"/>
              <a:t>oudrosti</a:t>
            </a:r>
            <a:r>
              <a:rPr lang="cs-CZ" b="1" dirty="0"/>
              <a:t> strana 174</a:t>
            </a:r>
            <a:endParaRPr lang="es-ES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663BA9-8031-D400-0C68-37F83F5C6613}"/>
              </a:ext>
            </a:extLst>
          </p:cNvPr>
          <p:cNvSpPr txBox="1"/>
          <p:nvPr/>
        </p:nvSpPr>
        <p:spPr>
          <a:xfrm>
            <a:off x="133489" y="5031783"/>
            <a:ext cx="1192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Mechanici</a:t>
            </a:r>
            <a:r>
              <a:rPr lang="es-ES" b="1" dirty="0"/>
              <a:t>, </a:t>
            </a:r>
            <a:r>
              <a:rPr lang="es-ES" b="1" dirty="0" err="1"/>
              <a:t>právníci</a:t>
            </a:r>
            <a:r>
              <a:rPr lang="es-ES" b="1" dirty="0"/>
              <a:t>, </a:t>
            </a:r>
            <a:r>
              <a:rPr lang="es-ES" b="1" dirty="0" err="1"/>
              <a:t>obchodníci</a:t>
            </a:r>
            <a:r>
              <a:rPr lang="es-ES" b="1" dirty="0"/>
              <a:t>, </a:t>
            </a:r>
            <a:r>
              <a:rPr lang="es-ES" b="1" dirty="0" err="1"/>
              <a:t>muži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řemesel</a:t>
            </a:r>
            <a:r>
              <a:rPr lang="es-ES" b="1" dirty="0"/>
              <a:t> a </a:t>
            </a:r>
            <a:r>
              <a:rPr lang="es-ES" b="1" dirty="0" err="1"/>
              <a:t>profesí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vzděláváni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zvládli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obor</a:t>
            </a:r>
            <a:r>
              <a:rPr lang="es-ES" b="1" dirty="0"/>
              <a:t>.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následují</a:t>
            </a:r>
            <a:r>
              <a:rPr lang="es-ES" b="1" dirty="0"/>
              <a:t> Krista, </a:t>
            </a:r>
            <a:r>
              <a:rPr lang="es-ES" b="1" dirty="0" err="1"/>
              <a:t>méně</a:t>
            </a:r>
            <a:r>
              <a:rPr lang="es-ES" b="1" dirty="0"/>
              <a:t> </a:t>
            </a:r>
            <a:r>
              <a:rPr lang="es-ES" b="1" dirty="0" err="1"/>
              <a:t>inteligentní</a:t>
            </a:r>
            <a:r>
              <a:rPr lang="es-ES" b="1" dirty="0"/>
              <a:t> a </a:t>
            </a:r>
            <a:r>
              <a:rPr lang="es-ES" b="1" dirty="0" err="1"/>
              <a:t>prohlašují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věnují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službě</a:t>
            </a:r>
            <a:r>
              <a:rPr lang="es-ES" b="1" dirty="0"/>
              <a:t>, </a:t>
            </a:r>
            <a:r>
              <a:rPr lang="es-ES" b="1" dirty="0" err="1"/>
              <a:t>ignorovat</a:t>
            </a:r>
            <a:r>
              <a:rPr lang="es-ES" b="1" dirty="0"/>
              <a:t> </a:t>
            </a:r>
            <a:r>
              <a:rPr lang="es-ES" b="1" dirty="0" err="1"/>
              <a:t>prostředky</a:t>
            </a:r>
            <a:r>
              <a:rPr lang="es-ES" b="1" dirty="0"/>
              <a:t> a </a:t>
            </a:r>
            <a:r>
              <a:rPr lang="es-ES" b="1" dirty="0" err="1"/>
              <a:t>prostředky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použít</a:t>
            </a:r>
            <a:r>
              <a:rPr lang="es-ES" b="1" dirty="0"/>
              <a:t>? </a:t>
            </a:r>
            <a:r>
              <a:rPr lang="es-ES" b="1" dirty="0" err="1"/>
              <a:t>Snaha</a:t>
            </a:r>
            <a:r>
              <a:rPr lang="es-ES" b="1" dirty="0"/>
              <a:t> </a:t>
            </a:r>
            <a:r>
              <a:rPr lang="es-ES" b="1" dirty="0" err="1"/>
              <a:t>získat</a:t>
            </a:r>
            <a:r>
              <a:rPr lang="es-ES" b="1" dirty="0"/>
              <a:t> </a:t>
            </a:r>
            <a:r>
              <a:rPr lang="es-ES" b="1" dirty="0" err="1"/>
              <a:t>věčný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je </a:t>
            </a:r>
            <a:r>
              <a:rPr lang="es-ES" b="1" dirty="0" err="1"/>
              <a:t>nadřazena</a:t>
            </a:r>
            <a:r>
              <a:rPr lang="es-ES" b="1" dirty="0"/>
              <a:t> </a:t>
            </a:r>
            <a:r>
              <a:rPr lang="es-ES" b="1" dirty="0" err="1"/>
              <a:t>všem</a:t>
            </a:r>
            <a:r>
              <a:rPr lang="es-ES" b="1" dirty="0"/>
              <a:t> </a:t>
            </a:r>
            <a:r>
              <a:rPr lang="es-ES" b="1" dirty="0" err="1"/>
              <a:t>pozemským</a:t>
            </a:r>
            <a:r>
              <a:rPr lang="es-ES" b="1" dirty="0"/>
              <a:t> </a:t>
            </a:r>
            <a:r>
              <a:rPr lang="es-ES" b="1" dirty="0" err="1"/>
              <a:t>ohledům</a:t>
            </a:r>
            <a:r>
              <a:rPr lang="es-ES" b="1" dirty="0"/>
              <a:t>.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vést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ke </a:t>
            </a:r>
            <a:r>
              <a:rPr lang="es-ES" b="1" dirty="0" err="1"/>
              <a:t>Kristu</a:t>
            </a:r>
            <a:r>
              <a:rPr lang="es-ES" b="1" dirty="0"/>
              <a:t>,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poznat</a:t>
            </a:r>
            <a:r>
              <a:rPr lang="es-ES" b="1" dirty="0"/>
              <a:t>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přirozenost</a:t>
            </a:r>
            <a:r>
              <a:rPr lang="es-ES" b="1" dirty="0"/>
              <a:t> a </a:t>
            </a:r>
            <a:r>
              <a:rPr lang="es-ES" b="1" dirty="0" err="1"/>
              <a:t>studovat</a:t>
            </a:r>
            <a:r>
              <a:rPr lang="es-ES" b="1" dirty="0"/>
              <a:t>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. </a:t>
            </a:r>
            <a:r>
              <a:rPr lang="es-ES" b="1" dirty="0" err="1"/>
              <a:t>Vyžaduje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pečlivého</a:t>
            </a:r>
            <a:r>
              <a:rPr lang="es-ES" b="1" dirty="0"/>
              <a:t> </a:t>
            </a:r>
            <a:r>
              <a:rPr lang="es-ES" b="1" dirty="0" err="1"/>
              <a:t>přemýšlení</a:t>
            </a:r>
            <a:r>
              <a:rPr lang="es-ES" b="1" dirty="0"/>
              <a:t> a </a:t>
            </a:r>
            <a:r>
              <a:rPr lang="es-ES" b="1" dirty="0" err="1"/>
              <a:t>vroucí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věděli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přistupovat</a:t>
            </a:r>
            <a:r>
              <a:rPr lang="es-ES" b="1" dirty="0"/>
              <a:t> k </a:t>
            </a:r>
            <a:r>
              <a:rPr lang="es-ES" b="1" dirty="0" err="1"/>
              <a:t>mužům</a:t>
            </a:r>
            <a:r>
              <a:rPr lang="es-ES" b="1" dirty="0"/>
              <a:t> a </a:t>
            </a:r>
            <a:r>
              <a:rPr lang="es-ES" b="1" dirty="0" err="1"/>
              <a:t>ženám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předložili</a:t>
            </a:r>
            <a:r>
              <a:rPr lang="es-ES" b="1" dirty="0"/>
              <a:t>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předmět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EGW: </a:t>
            </a:r>
            <a:r>
              <a:rPr lang="cs-CZ" b="1" dirty="0" err="1"/>
              <a:t>Testimony</a:t>
            </a:r>
            <a:r>
              <a:rPr lang="cs-CZ" b="1" dirty="0"/>
              <a:t> </a:t>
            </a:r>
            <a:r>
              <a:rPr lang="cs-CZ" b="1" dirty="0" err="1"/>
              <a:t>Treasures</a:t>
            </a:r>
            <a:r>
              <a:rPr lang="cs-CZ" b="1" dirty="0"/>
              <a:t> svazek 1 strana 453</a:t>
            </a:r>
            <a:endParaRPr lang="es-ES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8453FF0-09AB-7998-62B7-81EA1D515707}"/>
              </a:ext>
            </a:extLst>
          </p:cNvPr>
          <p:cNvSpPr txBox="1"/>
          <p:nvPr/>
        </p:nvSpPr>
        <p:spPr>
          <a:xfrm>
            <a:off x="10096613" y="667457"/>
            <a:ext cx="20337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Soubor</a:t>
            </a:r>
            <a:r>
              <a:rPr lang="es-ES" b="1" dirty="0"/>
              <a:t> </a:t>
            </a:r>
            <a:r>
              <a:rPr lang="es-ES" b="1" dirty="0" err="1"/>
              <a:t>znalostí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někomu</a:t>
            </a:r>
            <a:r>
              <a:rPr lang="es-ES" b="1" dirty="0"/>
              <a:t> </a:t>
            </a:r>
            <a:r>
              <a:rPr lang="es-ES" b="1" dirty="0" err="1"/>
              <a:t>rozvíjet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kritický</a:t>
            </a:r>
            <a:r>
              <a:rPr lang="es-ES" b="1" dirty="0"/>
              <a:t> </a:t>
            </a:r>
            <a:r>
              <a:rPr lang="es-ES" b="1" dirty="0" err="1"/>
              <a:t>úsudek</a:t>
            </a:r>
            <a:r>
              <a:rPr lang="es-ES" b="1" dirty="0"/>
              <a:t>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1B420D3-7C8A-8338-6298-7A7447EFA894}"/>
              </a:ext>
            </a:extLst>
          </p:cNvPr>
          <p:cNvGrpSpPr/>
          <p:nvPr/>
        </p:nvGrpSpPr>
        <p:grpSpPr>
          <a:xfrm>
            <a:off x="9812586" y="2503043"/>
            <a:ext cx="2137681" cy="2506569"/>
            <a:chOff x="9812586" y="2549698"/>
            <a:chExt cx="2137681" cy="2506569"/>
          </a:xfrm>
        </p:grpSpPr>
        <p:pic>
          <p:nvPicPr>
            <p:cNvPr id="6" name="Imagen 5" descr="Hombre sentado en una silla de madera&#10;&#10;Descripción generada automáticamente con confianza media">
              <a:extLst>
                <a:ext uri="{FF2B5EF4-FFF2-40B4-BE49-F238E27FC236}">
                  <a16:creationId xmlns:a16="http://schemas.microsoft.com/office/drawing/2014/main" id="{471341CB-05D6-89DC-8A6C-DEBE357FE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5" b="4785"/>
            <a:stretch/>
          </p:blipFill>
          <p:spPr>
            <a:xfrm>
              <a:off x="9812586" y="2549698"/>
              <a:ext cx="2062244" cy="2506569"/>
            </a:xfrm>
            <a:prstGeom prst="ellipse">
              <a:avLst/>
            </a:prstGeom>
            <a:ln w="28575" cap="rnd">
              <a:solidFill>
                <a:srgbClr val="BC178C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47381AD-9A3A-4286-6E5D-45646917F4F6}"/>
                </a:ext>
              </a:extLst>
            </p:cNvPr>
            <p:cNvSpPr txBox="1"/>
            <p:nvPr/>
          </p:nvSpPr>
          <p:spPr>
            <a:xfrm>
              <a:off x="11113505" y="3433650"/>
              <a:ext cx="836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FBE1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Daniel</a:t>
              </a:r>
            </a:p>
          </p:txBody>
        </p:sp>
      </p:grpSp>
      <p:pic>
        <p:nvPicPr>
          <p:cNvPr id="12" name="Imagen 11" descr="Imagen que contiene persona, interior, computer, computadora&#10;&#10;Descripción generada automáticamente">
            <a:extLst>
              <a:ext uri="{FF2B5EF4-FFF2-40B4-BE49-F238E27FC236}">
                <a16:creationId xmlns:a16="http://schemas.microsoft.com/office/drawing/2014/main" id="{F12E096C-3651-5E8E-7786-36D7B2E51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b="11433"/>
          <a:stretch/>
        </p:blipFill>
        <p:spPr>
          <a:xfrm>
            <a:off x="241768" y="1315214"/>
            <a:ext cx="3380887" cy="1823808"/>
          </a:xfrm>
          <a:prstGeom prst="ellipse">
            <a:avLst/>
          </a:prstGeom>
          <a:ln w="28575" cap="rnd">
            <a:solidFill>
              <a:srgbClr val="BC178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031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FC7A46F-2117-5910-7641-40AEE0766251}"/>
              </a:ext>
            </a:extLst>
          </p:cNvPr>
          <p:cNvSpPr txBox="1"/>
          <p:nvPr/>
        </p:nvSpPr>
        <p:spPr>
          <a:xfrm>
            <a:off x="146215" y="159191"/>
            <a:ext cx="9217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Veškerá</a:t>
            </a:r>
            <a:r>
              <a:rPr lang="es-ES" b="1" dirty="0"/>
              <a:t> </a:t>
            </a:r>
            <a:r>
              <a:rPr lang="es-ES" b="1" dirty="0" err="1"/>
              <a:t>hrubost</a:t>
            </a:r>
            <a:r>
              <a:rPr lang="es-ES" b="1" dirty="0"/>
              <a:t> a </a:t>
            </a:r>
            <a:r>
              <a:rPr lang="es-ES" b="1" dirty="0" err="1"/>
              <a:t>hrubost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z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zmizet</a:t>
            </a:r>
            <a:r>
              <a:rPr lang="es-ES" b="1" dirty="0"/>
              <a:t>. </a:t>
            </a:r>
            <a:r>
              <a:rPr lang="es-ES" b="1" dirty="0" err="1"/>
              <a:t>Křesťanská</a:t>
            </a:r>
            <a:r>
              <a:rPr lang="es-ES" b="1" dirty="0"/>
              <a:t> </a:t>
            </a:r>
            <a:r>
              <a:rPr lang="es-ES" b="1" dirty="0" err="1"/>
              <a:t>kultura</a:t>
            </a:r>
            <a:r>
              <a:rPr lang="es-ES" b="1" dirty="0"/>
              <a:t>, </a:t>
            </a:r>
            <a:r>
              <a:rPr lang="es-ES" b="1" dirty="0" err="1"/>
              <a:t>kultivovanost</a:t>
            </a:r>
            <a:r>
              <a:rPr lang="es-ES" b="1" dirty="0"/>
              <a:t> a </a:t>
            </a:r>
            <a:r>
              <a:rPr lang="es-ES" b="1" dirty="0" err="1"/>
              <a:t>zdvořilost</a:t>
            </a:r>
            <a:r>
              <a:rPr lang="es-ES" b="1" dirty="0"/>
              <a:t> se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praktikovat</a:t>
            </a:r>
            <a:r>
              <a:rPr lang="es-ES" b="1" dirty="0"/>
              <a:t>. </a:t>
            </a:r>
            <a:r>
              <a:rPr lang="es-ES" b="1" dirty="0" err="1"/>
              <a:t>Dejte</a:t>
            </a:r>
            <a:r>
              <a:rPr lang="es-ES" b="1" dirty="0"/>
              <a:t> si </a:t>
            </a:r>
            <a:r>
              <a:rPr lang="es-ES" b="1" dirty="0" err="1"/>
              <a:t>pozor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přísní</a:t>
            </a:r>
            <a:r>
              <a:rPr lang="es-ES" b="1" dirty="0"/>
              <a:t> a </a:t>
            </a:r>
            <a:r>
              <a:rPr lang="es-ES" b="1" dirty="0" err="1"/>
              <a:t>nezdvořilí</a:t>
            </a:r>
            <a:r>
              <a:rPr lang="es-ES" b="1" dirty="0"/>
              <a:t>. </a:t>
            </a:r>
            <a:r>
              <a:rPr lang="es-ES" b="1" dirty="0" err="1"/>
              <a:t>Nepovažujte</a:t>
            </a:r>
            <a:r>
              <a:rPr lang="es-ES" b="1" dirty="0"/>
              <a:t> </a:t>
            </a:r>
            <a:r>
              <a:rPr lang="es-ES" b="1" dirty="0" err="1"/>
              <a:t>takové</a:t>
            </a:r>
            <a:r>
              <a:rPr lang="es-ES" b="1" dirty="0"/>
              <a:t> </a:t>
            </a:r>
            <a:r>
              <a:rPr lang="es-ES" b="1" dirty="0" err="1"/>
              <a:t>zvláštnosti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ctnosti</a:t>
            </a:r>
            <a:r>
              <a:rPr lang="es-ES" b="1" dirty="0"/>
              <a:t>;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takové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. </a:t>
            </a:r>
            <a:r>
              <a:rPr lang="es-ES" b="1" dirty="0" err="1"/>
              <a:t>Snažte</a:t>
            </a:r>
            <a:r>
              <a:rPr lang="es-ES" b="1" dirty="0"/>
              <a:t> se </a:t>
            </a:r>
            <a:r>
              <a:rPr lang="es-ES" b="1" dirty="0" err="1"/>
              <a:t>nikoho</a:t>
            </a:r>
            <a:r>
              <a:rPr lang="es-ES" b="1" dirty="0"/>
              <a:t> </a:t>
            </a:r>
            <a:r>
              <a:rPr lang="es-ES" b="1" dirty="0" err="1"/>
              <a:t>zbytečně</a:t>
            </a:r>
            <a:r>
              <a:rPr lang="es-ES" b="1" dirty="0"/>
              <a:t> </a:t>
            </a:r>
            <a:r>
              <a:rPr lang="es-ES" b="1" dirty="0" err="1"/>
              <a:t>neurazit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25</a:t>
            </a:r>
            <a:r>
              <a:rPr lang="cs-CZ" b="1" dirty="0"/>
              <a:t>. listopadu</a:t>
            </a:r>
            <a:r>
              <a:rPr lang="es-ES" b="1" dirty="0"/>
              <a:t> 1890.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BF4BEF-CBA5-91B1-58DF-C8ACF05FE9FC}"/>
              </a:ext>
            </a:extLst>
          </p:cNvPr>
          <p:cNvSpPr txBox="1"/>
          <p:nvPr/>
        </p:nvSpPr>
        <p:spPr>
          <a:xfrm>
            <a:off x="146215" y="1356643"/>
            <a:ext cx="38069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zapotřebí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muži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cs-CZ" b="1" dirty="0"/>
              <a:t>-</a:t>
            </a:r>
            <a:r>
              <a:rPr lang="es-ES" b="1" dirty="0" err="1"/>
              <a:t>ny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znají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, </a:t>
            </a:r>
            <a:r>
              <a:rPr lang="es-ES" b="1" dirty="0" err="1"/>
              <a:t>naučili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stát</a:t>
            </a:r>
            <a:r>
              <a:rPr lang="es-ES" b="1" dirty="0"/>
              <a:t> </a:t>
            </a:r>
            <a:r>
              <a:rPr lang="es-ES" b="1" dirty="0" err="1"/>
              <a:t>úspěšnými</a:t>
            </a:r>
            <a:r>
              <a:rPr lang="es-ES" b="1" dirty="0"/>
              <a:t> </a:t>
            </a:r>
            <a:r>
              <a:rPr lang="es-ES" b="1" dirty="0" err="1"/>
              <a:t>pracovníky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díle</a:t>
            </a:r>
            <a:r>
              <a:rPr lang="es-ES" b="1" dirty="0"/>
              <a:t>. </a:t>
            </a:r>
            <a:r>
              <a:rPr lang="es-ES" b="1" dirty="0" err="1"/>
              <a:t>Takoví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vytříbení</a:t>
            </a:r>
            <a:r>
              <a:rPr lang="es-ES" b="1" dirty="0"/>
              <a:t> </a:t>
            </a:r>
            <a:r>
              <a:rPr lang="es-ES" b="1" dirty="0" err="1"/>
              <a:t>rozum</a:t>
            </a:r>
            <a:r>
              <a:rPr lang="cs-CZ" b="1" dirty="0"/>
              <a:t>-</a:t>
            </a:r>
            <a:r>
              <a:rPr lang="es-ES" b="1" dirty="0" err="1"/>
              <a:t>ní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a </a:t>
            </a:r>
            <a:r>
              <a:rPr lang="es-ES" b="1" dirty="0" err="1"/>
              <a:t>nemají</a:t>
            </a:r>
            <a:r>
              <a:rPr lang="es-ES" b="1" dirty="0"/>
              <a:t> </a:t>
            </a:r>
            <a:r>
              <a:rPr lang="es-ES" b="1" dirty="0" err="1"/>
              <a:t>klamnou</a:t>
            </a:r>
            <a:r>
              <a:rPr lang="es-ES" b="1" dirty="0"/>
              <a:t> </a:t>
            </a:r>
            <a:r>
              <a:rPr lang="es-ES" b="1" dirty="0" err="1"/>
              <a:t>vnější</a:t>
            </a:r>
            <a:r>
              <a:rPr lang="es-ES" b="1" dirty="0"/>
              <a:t> </a:t>
            </a:r>
            <a:r>
              <a:rPr lang="cs-CZ" b="1" dirty="0"/>
              <a:t>mas-ku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pošetilé</a:t>
            </a:r>
            <a:r>
              <a:rPr lang="es-ES" b="1" dirty="0"/>
              <a:t> </a:t>
            </a:r>
            <a:r>
              <a:rPr lang="es-ES" b="1" dirty="0" err="1"/>
              <a:t>afekty</a:t>
            </a:r>
            <a:r>
              <a:rPr lang="es-ES" b="1" dirty="0"/>
              <a:t> </a:t>
            </a:r>
            <a:r>
              <a:rPr lang="es-ES" b="1" dirty="0" err="1"/>
              <a:t>světských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, ale </a:t>
            </a:r>
            <a:r>
              <a:rPr lang="es-ES" b="1" dirty="0" err="1"/>
              <a:t>onu</a:t>
            </a:r>
            <a:r>
              <a:rPr lang="es-ES" b="1" dirty="0"/>
              <a:t> </a:t>
            </a:r>
            <a:r>
              <a:rPr lang="es-ES" b="1" dirty="0" err="1"/>
              <a:t>vytříbenost</a:t>
            </a:r>
            <a:r>
              <a:rPr lang="es-ES" b="1" dirty="0"/>
              <a:t> a </a:t>
            </a:r>
            <a:r>
              <a:rPr lang="es-ES" b="1" dirty="0" err="1"/>
              <a:t>pravou</a:t>
            </a:r>
            <a:r>
              <a:rPr lang="es-ES" b="1" dirty="0"/>
              <a:t> </a:t>
            </a:r>
            <a:r>
              <a:rPr lang="es-ES" b="1" dirty="0" err="1"/>
              <a:t>zdvoři</a:t>
            </a:r>
            <a:r>
              <a:rPr lang="cs-CZ" b="1" dirty="0"/>
              <a:t>-</a:t>
            </a:r>
            <a:r>
              <a:rPr lang="es-ES" b="1" dirty="0" err="1"/>
              <a:t>lost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charakteristické</a:t>
            </a:r>
            <a:r>
              <a:rPr lang="es-ES" b="1" dirty="0"/>
              <a:t> pro </a:t>
            </a:r>
            <a:r>
              <a:rPr lang="es-ES" b="1" dirty="0" err="1"/>
              <a:t>nebesa</a:t>
            </a:r>
            <a:r>
              <a:rPr lang="es-ES" b="1" dirty="0"/>
              <a:t> a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každému</a:t>
            </a:r>
            <a:r>
              <a:rPr lang="es-ES" b="1" dirty="0"/>
              <a:t> </a:t>
            </a:r>
            <a:r>
              <a:rPr lang="es-ES" b="1" dirty="0" err="1"/>
              <a:t>křesťanovi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se </a:t>
            </a:r>
            <a:r>
              <a:rPr lang="es-ES" b="1" dirty="0" err="1"/>
              <a:t>podílí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božské</a:t>
            </a:r>
            <a:r>
              <a:rPr lang="es-ES" b="1" dirty="0"/>
              <a:t> </a:t>
            </a:r>
            <a:r>
              <a:rPr lang="es-ES" b="1" dirty="0" err="1"/>
              <a:t>přirozenosti</a:t>
            </a:r>
            <a:r>
              <a:rPr lang="es-ES" b="1" dirty="0"/>
              <a:t>. </a:t>
            </a:r>
            <a:r>
              <a:rPr lang="cs-CZ" b="1" dirty="0"/>
              <a:t>                          EGW: Svědectví pro církev                  svazek 4 strana 358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1B340A-6BF7-72DA-1386-B15EDFFC4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14" y="115836"/>
            <a:ext cx="2553423" cy="2735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937A2F-D3C1-0574-EADC-531BE9E568F4}"/>
              </a:ext>
            </a:extLst>
          </p:cNvPr>
          <p:cNvSpPr txBox="1"/>
          <p:nvPr/>
        </p:nvSpPr>
        <p:spPr>
          <a:xfrm>
            <a:off x="9978323" y="137408"/>
            <a:ext cx="1921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ZDVOŘILOST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265B3C-55A3-CEDC-8B2D-225C3E3D8A20}"/>
              </a:ext>
            </a:extLst>
          </p:cNvPr>
          <p:cNvSpPr txBox="1"/>
          <p:nvPr/>
        </p:nvSpPr>
        <p:spPr>
          <a:xfrm>
            <a:off x="10124250" y="618631"/>
            <a:ext cx="19215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Projev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čin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se </a:t>
            </a:r>
            <a:r>
              <a:rPr lang="es-ES" b="1" dirty="0" err="1"/>
              <a:t>proje</a:t>
            </a:r>
            <a:r>
              <a:rPr lang="cs-CZ" b="1" dirty="0"/>
              <a:t>-</a:t>
            </a:r>
            <a:r>
              <a:rPr lang="es-ES" b="1" dirty="0" err="1"/>
              <a:t>vuje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, </a:t>
            </a:r>
            <a:r>
              <a:rPr lang="es-ES" b="1" dirty="0" err="1"/>
              <a:t>respekt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ná</a:t>
            </a:r>
            <a:r>
              <a:rPr lang="cs-CZ" b="1" dirty="0"/>
              <a:t>-</a:t>
            </a:r>
            <a:r>
              <a:rPr lang="es-ES" b="1" dirty="0" err="1"/>
              <a:t>klonnost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chová</a:t>
            </a:r>
            <a:r>
              <a:rPr lang="es-ES" b="1" dirty="0"/>
              <a:t> k ji</a:t>
            </a:r>
            <a:r>
              <a:rPr lang="cs-CZ" b="1" dirty="0"/>
              <a:t>-</a:t>
            </a:r>
            <a:r>
              <a:rPr lang="es-ES" b="1" dirty="0" err="1"/>
              <a:t>né</a:t>
            </a:r>
            <a:r>
              <a:rPr lang="es-ES" b="1" dirty="0"/>
              <a:t> </a:t>
            </a:r>
            <a:r>
              <a:rPr lang="es-ES" b="1" dirty="0" err="1"/>
              <a:t>osobě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EFF259-C681-3F50-F165-1AFB23615138}"/>
              </a:ext>
            </a:extLst>
          </p:cNvPr>
          <p:cNvSpPr txBox="1"/>
          <p:nvPr/>
        </p:nvSpPr>
        <p:spPr>
          <a:xfrm>
            <a:off x="146215" y="5310957"/>
            <a:ext cx="83024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zdvořilý</a:t>
            </a:r>
            <a:r>
              <a:rPr lang="es-ES" b="1" dirty="0"/>
              <a:t> i ke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pronásledovatelům</a:t>
            </a:r>
            <a:r>
              <a:rPr lang="es-ES" b="1" dirty="0"/>
              <a:t>;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učedníci</a:t>
            </a:r>
            <a:r>
              <a:rPr lang="es-ES" b="1" dirty="0"/>
              <a:t> </a:t>
            </a:r>
            <a:r>
              <a:rPr lang="es-ES" b="1" dirty="0" err="1"/>
              <a:t>projeví</a:t>
            </a:r>
            <a:r>
              <a:rPr lang="es-ES" b="1" dirty="0"/>
              <a:t> </a:t>
            </a:r>
            <a:r>
              <a:rPr lang="es-ES" b="1" dirty="0" err="1"/>
              <a:t>téhož</a:t>
            </a:r>
            <a:r>
              <a:rPr lang="es-ES" b="1" dirty="0"/>
              <a:t> Ducha. </a:t>
            </a:r>
            <a:r>
              <a:rPr lang="es-ES" b="1" dirty="0" err="1"/>
              <a:t>Podívejte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Pavla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objevil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soudci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řeč</a:t>
            </a:r>
            <a:r>
              <a:rPr lang="es-ES" b="1" dirty="0"/>
              <a:t> k </a:t>
            </a:r>
            <a:r>
              <a:rPr lang="es-ES" b="1" dirty="0" err="1"/>
              <a:t>Agrippovi</a:t>
            </a:r>
            <a:r>
              <a:rPr lang="es-ES" b="1" dirty="0"/>
              <a:t> je </a:t>
            </a:r>
            <a:r>
              <a:rPr lang="es-ES" b="1" dirty="0" err="1"/>
              <a:t>vzorem</a:t>
            </a:r>
            <a:r>
              <a:rPr lang="es-ES" b="1" dirty="0"/>
              <a:t> </a:t>
            </a:r>
            <a:r>
              <a:rPr lang="es-ES" b="1" dirty="0" err="1"/>
              <a:t>opravdové</a:t>
            </a:r>
            <a:r>
              <a:rPr lang="es-ES" b="1" dirty="0"/>
              <a:t> </a:t>
            </a:r>
            <a:r>
              <a:rPr lang="es-ES" b="1" dirty="0" err="1"/>
              <a:t>zdvořilosti</a:t>
            </a:r>
            <a:r>
              <a:rPr lang="es-ES" b="1" dirty="0"/>
              <a:t> a </a:t>
            </a:r>
            <a:r>
              <a:rPr lang="es-ES" b="1" dirty="0" err="1"/>
              <a:t>přesvědčivé</a:t>
            </a:r>
            <a:r>
              <a:rPr lang="es-ES" b="1" dirty="0"/>
              <a:t> </a:t>
            </a:r>
            <a:r>
              <a:rPr lang="es-ES" b="1" dirty="0" err="1"/>
              <a:t>výmluvnosti</a:t>
            </a:r>
            <a:r>
              <a:rPr lang="es-ES" b="1" dirty="0"/>
              <a:t>. </a:t>
            </a:r>
            <a:r>
              <a:rPr lang="es-ES" b="1" dirty="0" err="1"/>
              <a:t>Evangelium</a:t>
            </a:r>
            <a:r>
              <a:rPr lang="es-ES" b="1" dirty="0"/>
              <a:t> </a:t>
            </a:r>
            <a:r>
              <a:rPr lang="es-ES" b="1" dirty="0" err="1"/>
              <a:t>nepovzbuzuje</a:t>
            </a:r>
            <a:r>
              <a:rPr lang="es-ES" b="1" dirty="0"/>
              <a:t> </a:t>
            </a:r>
            <a:r>
              <a:rPr lang="es-ES" b="1" dirty="0" err="1"/>
              <a:t>formalistické</a:t>
            </a:r>
            <a:r>
              <a:rPr lang="es-ES" b="1" dirty="0"/>
              <a:t> </a:t>
            </a:r>
            <a:r>
              <a:rPr lang="es-ES" b="1" dirty="0" err="1"/>
              <a:t>zdvořilosti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běžné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, ale </a:t>
            </a:r>
            <a:r>
              <a:rPr lang="es-ES" b="1" dirty="0" err="1"/>
              <a:t>zdvořilost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pramení</a:t>
            </a:r>
            <a:r>
              <a:rPr lang="es-ES" b="1" dirty="0"/>
              <a:t> z 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dobroty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</a:t>
            </a:r>
            <a:r>
              <a:rPr lang="cs-CZ" b="1" dirty="0"/>
              <a:t> EGW:</a:t>
            </a:r>
            <a:r>
              <a:rPr lang="es-ES" b="1" dirty="0"/>
              <a:t> </a:t>
            </a:r>
            <a:r>
              <a:rPr lang="cs-CZ" b="1" dirty="0"/>
              <a:t>El </a:t>
            </a:r>
            <a:r>
              <a:rPr lang="es-ES" b="1" dirty="0"/>
              <a:t>C</a:t>
            </a:r>
            <a:r>
              <a:rPr lang="cs-CZ" b="1" dirty="0" err="1"/>
              <a:t>olportór</a:t>
            </a:r>
            <a:r>
              <a:rPr lang="cs-CZ" b="1" dirty="0"/>
              <a:t> </a:t>
            </a:r>
            <a:r>
              <a:rPr lang="es-ES" b="1" dirty="0"/>
              <a:t>E</a:t>
            </a:r>
            <a:r>
              <a:rPr lang="cs-CZ" b="1" dirty="0" err="1"/>
              <a:t>ngelico</a:t>
            </a:r>
            <a:r>
              <a:rPr lang="cs-CZ" b="1" dirty="0"/>
              <a:t> strana</a:t>
            </a:r>
            <a:r>
              <a:rPr lang="es-ES" b="1" dirty="0"/>
              <a:t> 207.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FD2D9E9-F74F-D045-CB43-C74690ECF579}"/>
              </a:ext>
            </a:extLst>
          </p:cNvPr>
          <p:cNvGrpSpPr/>
          <p:nvPr/>
        </p:nvGrpSpPr>
        <p:grpSpPr>
          <a:xfrm>
            <a:off x="8448681" y="3083730"/>
            <a:ext cx="3597104" cy="3597104"/>
            <a:chOff x="8448681" y="3083730"/>
            <a:chExt cx="3597104" cy="3597104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E203FBB-D446-0346-8FFC-92B448B9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8681" y="3083730"/>
              <a:ext cx="3597104" cy="3597104"/>
            </a:xfrm>
            <a:prstGeom prst="rect">
              <a:avLst/>
            </a:prstGeom>
            <a:ln w="38100" cap="sq" cmpd="thickThin">
              <a:solidFill>
                <a:srgbClr val="387D25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60EE70D-7400-1F7F-4CE4-4F6082B74C8F}"/>
                </a:ext>
              </a:extLst>
            </p:cNvPr>
            <p:cNvSpPr txBox="1"/>
            <p:nvPr/>
          </p:nvSpPr>
          <p:spPr>
            <a:xfrm>
              <a:off x="8526925" y="3099365"/>
              <a:ext cx="836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rgbClr val="387D25"/>
                  </a:solidFill>
                </a:rPr>
                <a:t>Pa</a:t>
              </a:r>
              <a:r>
                <a:rPr lang="cs-CZ" b="1" dirty="0">
                  <a:solidFill>
                    <a:srgbClr val="387D25"/>
                  </a:solidFill>
                </a:rPr>
                <a:t>ve</a:t>
              </a:r>
              <a:r>
                <a:rPr lang="es-ES" b="1" dirty="0">
                  <a:solidFill>
                    <a:srgbClr val="387D25"/>
                  </a:solidFill>
                </a:rPr>
                <a:t>l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76A23F2-F827-FFA4-5FE3-569FFD429DD5}"/>
              </a:ext>
            </a:extLst>
          </p:cNvPr>
          <p:cNvGrpSpPr/>
          <p:nvPr/>
        </p:nvGrpSpPr>
        <p:grpSpPr>
          <a:xfrm>
            <a:off x="3867888" y="1521151"/>
            <a:ext cx="4456223" cy="3592510"/>
            <a:chOff x="3882326" y="1731574"/>
            <a:chExt cx="4456223" cy="3592510"/>
          </a:xfrm>
        </p:grpSpPr>
        <p:pic>
          <p:nvPicPr>
            <p:cNvPr id="3" name="Imagen 2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3B13035B-7A91-95D4-9CA2-6AF96CB86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262" b="1262"/>
            <a:stretch/>
          </p:blipFill>
          <p:spPr>
            <a:xfrm>
              <a:off x="3882326" y="1731574"/>
              <a:ext cx="4456223" cy="3592510"/>
            </a:xfrm>
            <a:prstGeom prst="rect">
              <a:avLst/>
            </a:prstGeom>
            <a:ln w="38100" cap="sq" cmpd="thickThin">
              <a:solidFill>
                <a:srgbClr val="387D25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EA91DA7-DF29-1B23-BE36-8F841AEB165B}"/>
                </a:ext>
              </a:extLst>
            </p:cNvPr>
            <p:cNvSpPr txBox="1"/>
            <p:nvPr/>
          </p:nvSpPr>
          <p:spPr>
            <a:xfrm>
              <a:off x="5198151" y="1731574"/>
              <a:ext cx="1137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FBDCB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Abraham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18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  <p:bldP spid="1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E9AF93-73E5-52BD-7302-314B89A55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9328" y="125072"/>
            <a:ext cx="2476590" cy="258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34BC3F-3B52-15F9-2F6C-324BC99C37E1}"/>
              </a:ext>
            </a:extLst>
          </p:cNvPr>
          <p:cNvSpPr txBox="1"/>
          <p:nvPr/>
        </p:nvSpPr>
        <p:spPr>
          <a:xfrm>
            <a:off x="10003484" y="116446"/>
            <a:ext cx="1921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UPŘÍMNOST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A440A0-B645-7C96-5024-7A7BCF50C10E}"/>
              </a:ext>
            </a:extLst>
          </p:cNvPr>
          <p:cNvSpPr txBox="1"/>
          <p:nvPr/>
        </p:nvSpPr>
        <p:spPr>
          <a:xfrm>
            <a:off x="10193264" y="645119"/>
            <a:ext cx="18093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Jednoduchost</a:t>
            </a:r>
            <a:r>
              <a:rPr lang="es-ES" b="1" dirty="0"/>
              <a:t>, </a:t>
            </a:r>
            <a:r>
              <a:rPr lang="es-ES" b="1" dirty="0" err="1"/>
              <a:t>pravdivost</a:t>
            </a:r>
            <a:r>
              <a:rPr lang="es-ES" b="1" dirty="0"/>
              <a:t>, </a:t>
            </a:r>
            <a:r>
              <a:rPr lang="es-ES" b="1" dirty="0" err="1"/>
              <a:t>způsob</a:t>
            </a:r>
            <a:r>
              <a:rPr lang="es-ES" b="1" dirty="0"/>
              <a:t> </a:t>
            </a:r>
            <a:r>
              <a:rPr lang="es-ES" b="1" dirty="0" err="1"/>
              <a:t>vyjadřování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přetvářky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4CBBB9-504A-03E4-C78B-79FF6420BE04}"/>
              </a:ext>
            </a:extLst>
          </p:cNvPr>
          <p:cNvSpPr txBox="1"/>
          <p:nvPr/>
        </p:nvSpPr>
        <p:spPr>
          <a:xfrm>
            <a:off x="223565" y="125072"/>
            <a:ext cx="69104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Pavel s </a:t>
            </a:r>
            <a:r>
              <a:rPr lang="es-ES" b="1" dirty="0" err="1"/>
              <a:t>sebou</a:t>
            </a:r>
            <a:r>
              <a:rPr lang="es-ES" b="1" dirty="0"/>
              <a:t> </a:t>
            </a:r>
            <a:r>
              <a:rPr lang="es-ES" b="1" dirty="0" err="1"/>
              <a:t>nesl</a:t>
            </a:r>
            <a:r>
              <a:rPr lang="es-ES" b="1" dirty="0"/>
              <a:t> </a:t>
            </a:r>
            <a:r>
              <a:rPr lang="es-ES" b="1" dirty="0" err="1"/>
              <a:t>atmosféru</a:t>
            </a:r>
            <a:r>
              <a:rPr lang="es-ES" b="1" dirty="0"/>
              <a:t> </a:t>
            </a:r>
            <a:r>
              <a:rPr lang="es-ES" b="1" dirty="0" err="1"/>
              <a:t>nebes</a:t>
            </a:r>
            <a:r>
              <a:rPr lang="es-ES" b="1" dirty="0"/>
              <a:t>. </a:t>
            </a:r>
            <a:r>
              <a:rPr lang="es-ES" b="1" dirty="0" err="1"/>
              <a:t>Všichni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se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stýkali</a:t>
            </a:r>
            <a:r>
              <a:rPr lang="es-ES" b="1" dirty="0"/>
              <a:t>, </a:t>
            </a:r>
            <a:r>
              <a:rPr lang="es-ES" b="1" dirty="0" err="1"/>
              <a:t>pociťovali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spojení</a:t>
            </a:r>
            <a:r>
              <a:rPr lang="es-ES" b="1" dirty="0"/>
              <a:t> s </a:t>
            </a:r>
            <a:r>
              <a:rPr lang="es-ES" b="1" dirty="0" err="1"/>
              <a:t>Kristem</a:t>
            </a:r>
            <a:r>
              <a:rPr lang="es-ES" b="1" dirty="0"/>
              <a:t>. </a:t>
            </a:r>
            <a:r>
              <a:rPr lang="es-ES" b="1" dirty="0" err="1"/>
              <a:t>Skutečnost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příkladem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hlásal</a:t>
            </a:r>
            <a:r>
              <a:rPr lang="es-ES" b="1" dirty="0"/>
              <a:t>, </a:t>
            </a:r>
            <a:r>
              <a:rPr lang="es-ES" b="1" dirty="0" err="1"/>
              <a:t>dávala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kázání</a:t>
            </a:r>
            <a:r>
              <a:rPr lang="es-ES" b="1" dirty="0"/>
              <a:t> </a:t>
            </a:r>
            <a:r>
              <a:rPr lang="es-ES" b="1" dirty="0" err="1"/>
              <a:t>pře</a:t>
            </a:r>
            <a:r>
              <a:rPr lang="cs-CZ" b="1" dirty="0"/>
              <a:t>-</a:t>
            </a:r>
            <a:r>
              <a:rPr lang="es-ES" b="1" dirty="0" err="1"/>
              <a:t>svědčivou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. V </a:t>
            </a:r>
            <a:r>
              <a:rPr lang="es-ES" b="1" dirty="0" err="1"/>
              <a:t>tom</a:t>
            </a:r>
            <a:r>
              <a:rPr lang="es-ES" b="1" dirty="0"/>
              <a:t> </a:t>
            </a:r>
            <a:r>
              <a:rPr lang="es-ES" b="1" dirty="0" err="1"/>
              <a:t>spočívá</a:t>
            </a:r>
            <a:r>
              <a:rPr lang="es-ES" b="1" dirty="0"/>
              <a:t> </a:t>
            </a:r>
            <a:r>
              <a:rPr lang="es-ES" b="1" dirty="0" err="1"/>
              <a:t>síla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. </a:t>
            </a:r>
            <a:r>
              <a:rPr lang="es-ES" b="1" dirty="0" err="1"/>
              <a:t>Přirozený</a:t>
            </a:r>
            <a:r>
              <a:rPr lang="es-ES" b="1" dirty="0"/>
              <a:t> a </a:t>
            </a:r>
            <a:r>
              <a:rPr lang="es-ES" b="1" dirty="0" err="1"/>
              <a:t>nevědomý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je </a:t>
            </a:r>
            <a:r>
              <a:rPr lang="es-ES" b="1" dirty="0" err="1"/>
              <a:t>nejpřesvědčivějším</a:t>
            </a:r>
            <a:r>
              <a:rPr lang="es-ES" b="1" dirty="0"/>
              <a:t> </a:t>
            </a:r>
            <a:r>
              <a:rPr lang="es-ES" b="1" dirty="0" err="1"/>
              <a:t>kázáním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kázáno</a:t>
            </a:r>
            <a:r>
              <a:rPr lang="es-ES" b="1" dirty="0"/>
              <a:t> ve </a:t>
            </a:r>
            <a:r>
              <a:rPr lang="es-ES" b="1" dirty="0" err="1"/>
              <a:t>prospěch</a:t>
            </a:r>
            <a:r>
              <a:rPr lang="es-ES" b="1" dirty="0"/>
              <a:t> </a:t>
            </a:r>
            <a:r>
              <a:rPr lang="es-ES" b="1" dirty="0" err="1"/>
              <a:t>křesťanství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Argumenty, i když jsou nesporné, mohou pouze vyvolat opozici; zatímco zbožný příklad má moc, které nelze zcela odolat.                                 EGW: Gospel </a:t>
            </a:r>
            <a:r>
              <a:rPr lang="cs-CZ" b="1" dirty="0" err="1"/>
              <a:t>Workers</a:t>
            </a:r>
            <a:r>
              <a:rPr lang="cs-CZ" b="1" dirty="0"/>
              <a:t> strana 51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A7CE6F-9F13-4341-7F39-933805349143}"/>
              </a:ext>
            </a:extLst>
          </p:cNvPr>
          <p:cNvSpPr txBox="1"/>
          <p:nvPr/>
        </p:nvSpPr>
        <p:spPr>
          <a:xfrm>
            <a:off x="5207478" y="5240091"/>
            <a:ext cx="67951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Upřímnost</a:t>
            </a:r>
            <a:r>
              <a:rPr lang="es-ES" b="1" dirty="0"/>
              <a:t> </a:t>
            </a:r>
            <a:r>
              <a:rPr lang="es-ES" b="1" dirty="0" err="1"/>
              <a:t>záměru</a:t>
            </a:r>
            <a:r>
              <a:rPr lang="es-ES" b="1" dirty="0"/>
              <a:t> a </a:t>
            </a:r>
            <a:r>
              <a:rPr lang="es-ES" b="1" dirty="0" err="1"/>
              <a:t>ryzí</a:t>
            </a:r>
            <a:r>
              <a:rPr lang="es-ES" b="1" dirty="0"/>
              <a:t> </a:t>
            </a:r>
            <a:r>
              <a:rPr lang="es-ES" b="1" dirty="0" err="1"/>
              <a:t>dobrota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motivy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nebesa</a:t>
            </a:r>
            <a:r>
              <a:rPr lang="es-ES" b="1" dirty="0"/>
              <a:t> </a:t>
            </a:r>
            <a:r>
              <a:rPr lang="es-ES" b="1" dirty="0" err="1"/>
              <a:t>ochraňují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považuje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vzácnější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Ofirovo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upřímně</a:t>
            </a:r>
            <a:r>
              <a:rPr lang="es-ES" b="1" dirty="0"/>
              <a:t> a z </a:t>
            </a:r>
            <a:r>
              <a:rPr lang="es-ES" b="1" dirty="0" err="1"/>
              <a:t>celého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miluje</a:t>
            </a:r>
            <a:r>
              <a:rPr lang="es-ES" b="1" dirty="0"/>
              <a:t>.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myslet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ocenění</a:t>
            </a:r>
            <a:r>
              <a:rPr lang="es-ES" b="1" dirty="0"/>
              <a:t>, ale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službu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EGW: </a:t>
            </a:r>
            <a:r>
              <a:rPr lang="cs-CZ" b="1" dirty="0" err="1"/>
              <a:t>Counselts</a:t>
            </a:r>
            <a:r>
              <a:rPr lang="cs-CZ" b="1" dirty="0"/>
              <a:t> on </a:t>
            </a:r>
            <a:r>
              <a:rPr lang="cs-CZ" b="1" dirty="0" err="1"/>
              <a:t>Stewardship</a:t>
            </a:r>
            <a:r>
              <a:rPr lang="cs-CZ" b="1" dirty="0"/>
              <a:t> strana 196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677F76-40EE-0898-9AD4-E2DE24042A28}"/>
              </a:ext>
            </a:extLst>
          </p:cNvPr>
          <p:cNvSpPr txBox="1"/>
          <p:nvPr/>
        </p:nvSpPr>
        <p:spPr>
          <a:xfrm>
            <a:off x="5270740" y="3033850"/>
            <a:ext cx="67951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Pravý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se </a:t>
            </a:r>
            <a:r>
              <a:rPr lang="es-ES" b="1" dirty="0" err="1"/>
              <a:t>neutváří</a:t>
            </a:r>
            <a:r>
              <a:rPr lang="es-ES" b="1" dirty="0"/>
              <a:t> </a:t>
            </a:r>
            <a:r>
              <a:rPr lang="es-ES" b="1" dirty="0" err="1"/>
              <a:t>zvnějšku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jím</a:t>
            </a:r>
            <a:r>
              <a:rPr lang="es-ES" b="1" dirty="0"/>
              <a:t> </a:t>
            </a:r>
            <a:r>
              <a:rPr lang="es-ES" b="1" dirty="0" err="1"/>
              <a:t>oblékal</a:t>
            </a:r>
            <a:r>
              <a:rPr lang="es-ES" b="1" dirty="0"/>
              <a:t>; </a:t>
            </a:r>
            <a:r>
              <a:rPr lang="es-ES" b="1" dirty="0" err="1"/>
              <a:t>vyzařuje</a:t>
            </a:r>
            <a:r>
              <a:rPr lang="es-ES" b="1" dirty="0"/>
              <a:t> </a:t>
            </a:r>
            <a:r>
              <a:rPr lang="es-ES" b="1" dirty="0" err="1"/>
              <a:t>zevnitř</a:t>
            </a:r>
            <a:r>
              <a:rPr lang="es-ES" b="1" dirty="0"/>
              <a:t>. </a:t>
            </a:r>
            <a:r>
              <a:rPr lang="es-ES" b="1" dirty="0" err="1"/>
              <a:t>Chceme-li</a:t>
            </a:r>
            <a:r>
              <a:rPr lang="es-ES" b="1" dirty="0"/>
              <a:t> </a:t>
            </a:r>
            <a:r>
              <a:rPr lang="es-ES" b="1" dirty="0" err="1"/>
              <a:t>vést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 </a:t>
            </a:r>
            <a:r>
              <a:rPr lang="es-ES" b="1" dirty="0" err="1"/>
              <a:t>spravedlnosti</a:t>
            </a:r>
            <a:r>
              <a:rPr lang="es-ES" b="1" dirty="0"/>
              <a:t>,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principy</a:t>
            </a:r>
            <a:r>
              <a:rPr lang="es-ES" b="1" dirty="0"/>
              <a:t> </a:t>
            </a:r>
            <a:r>
              <a:rPr lang="es-ES" b="1" dirty="0" err="1"/>
              <a:t>spravedlnosti</a:t>
            </a:r>
            <a:r>
              <a:rPr lang="es-ES" b="1" dirty="0"/>
              <a:t> </a:t>
            </a:r>
            <a:r>
              <a:rPr lang="es-ES" b="1" dirty="0" err="1"/>
              <a:t>vetkány</a:t>
            </a:r>
            <a:r>
              <a:rPr lang="es-ES" b="1" dirty="0"/>
              <a:t> do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srdcí</a:t>
            </a:r>
            <a:r>
              <a:rPr lang="es-ES" b="1" dirty="0"/>
              <a:t>.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vyznání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hlásat</a:t>
            </a:r>
            <a:r>
              <a:rPr lang="es-ES" b="1" dirty="0"/>
              <a:t> </a:t>
            </a:r>
            <a:r>
              <a:rPr lang="es-ES" b="1" dirty="0" err="1"/>
              <a:t>teorii</a:t>
            </a:r>
            <a:r>
              <a:rPr lang="es-ES" b="1" dirty="0"/>
              <a:t> </a:t>
            </a:r>
            <a:r>
              <a:rPr lang="es-ES" b="1" dirty="0" err="1"/>
              <a:t>náboženství</a:t>
            </a:r>
            <a:r>
              <a:rPr lang="es-ES" b="1" dirty="0"/>
              <a:t>, ale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praktická</a:t>
            </a:r>
            <a:r>
              <a:rPr lang="es-ES" b="1" dirty="0"/>
              <a:t> </a:t>
            </a:r>
            <a:r>
              <a:rPr lang="es-ES" b="1" dirty="0" err="1"/>
              <a:t>zbožnost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zdůrazňuje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. </a:t>
            </a:r>
            <a:r>
              <a:rPr lang="es-ES" b="1" dirty="0" err="1"/>
              <a:t>Důsledný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, </a:t>
            </a:r>
            <a:r>
              <a:rPr lang="es-ES" b="1" dirty="0" err="1"/>
              <a:t>svatá</a:t>
            </a:r>
            <a:r>
              <a:rPr lang="es-ES" b="1" dirty="0"/>
              <a:t> </a:t>
            </a:r>
            <a:r>
              <a:rPr lang="es-ES" b="1" dirty="0" err="1"/>
              <a:t>konverzace</a:t>
            </a:r>
            <a:r>
              <a:rPr lang="es-ES" b="1" dirty="0"/>
              <a:t>, </a:t>
            </a:r>
            <a:r>
              <a:rPr lang="es-ES" b="1" dirty="0" err="1"/>
              <a:t>neotřesitelná</a:t>
            </a:r>
            <a:r>
              <a:rPr lang="es-ES" b="1" dirty="0"/>
              <a:t> </a:t>
            </a:r>
            <a:r>
              <a:rPr lang="es-ES" b="1" dirty="0" err="1"/>
              <a:t>bezúhonnost</a:t>
            </a:r>
            <a:r>
              <a:rPr lang="es-ES" b="1" dirty="0"/>
              <a:t>, </a:t>
            </a:r>
            <a:r>
              <a:rPr lang="es-ES" b="1" dirty="0" err="1"/>
              <a:t>činorodý</a:t>
            </a:r>
            <a:r>
              <a:rPr lang="es-ES" b="1" dirty="0"/>
              <a:t> a </a:t>
            </a:r>
            <a:r>
              <a:rPr lang="es-ES" b="1" dirty="0" err="1"/>
              <a:t>dobrotivý</a:t>
            </a:r>
            <a:r>
              <a:rPr lang="es-ES" b="1" dirty="0"/>
              <a:t> </a:t>
            </a:r>
            <a:r>
              <a:rPr lang="es-ES" b="1" dirty="0" err="1"/>
              <a:t>duch</a:t>
            </a:r>
            <a:r>
              <a:rPr lang="es-ES" b="1" dirty="0"/>
              <a:t>, </a:t>
            </a:r>
            <a:r>
              <a:rPr lang="es-ES" b="1" dirty="0" err="1"/>
              <a:t>zbožný</a:t>
            </a:r>
            <a:r>
              <a:rPr lang="es-ES" b="1" dirty="0"/>
              <a:t> </a:t>
            </a:r>
            <a:r>
              <a:rPr lang="es-ES" b="1" dirty="0" err="1"/>
              <a:t>příklad</a:t>
            </a:r>
            <a:r>
              <a:rPr lang="es-ES" b="1" dirty="0"/>
              <a:t>,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prostředky</a:t>
            </a:r>
            <a:r>
              <a:rPr lang="es-ES" b="1" dirty="0"/>
              <a:t>, </a:t>
            </a:r>
            <a:r>
              <a:rPr lang="es-ES" b="1" dirty="0" err="1"/>
              <a:t>kterými</a:t>
            </a:r>
            <a:r>
              <a:rPr lang="es-ES" b="1" dirty="0"/>
              <a:t> se </a:t>
            </a:r>
            <a:r>
              <a:rPr lang="es-ES" b="1" dirty="0" err="1"/>
              <a:t>světu</a:t>
            </a:r>
            <a:r>
              <a:rPr lang="es-ES" b="1" dirty="0"/>
              <a:t> </a:t>
            </a:r>
            <a:r>
              <a:rPr lang="es-ES" b="1" dirty="0" err="1"/>
              <a:t>sděluje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</a:t>
            </a:r>
            <a:r>
              <a:rPr lang="es-ES" b="1" dirty="0"/>
              <a:t>E</a:t>
            </a:r>
            <a:r>
              <a:rPr lang="cs-CZ" b="1" dirty="0"/>
              <a:t>GW: Christian </a:t>
            </a:r>
            <a:r>
              <a:rPr lang="cs-CZ" b="1" dirty="0" err="1"/>
              <a:t>Service</a:t>
            </a:r>
            <a:r>
              <a:rPr lang="cs-CZ" b="1" dirty="0"/>
              <a:t> strana</a:t>
            </a:r>
            <a:r>
              <a:rPr lang="es-ES" b="1" dirty="0"/>
              <a:t> 2</a:t>
            </a:r>
            <a:r>
              <a:rPr lang="cs-CZ" b="1" dirty="0"/>
              <a:t>28</a:t>
            </a:r>
            <a:endParaRPr lang="es-ES" b="1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9E73DF8-2AAE-B43F-38CA-E11C5BE0D5DF}"/>
              </a:ext>
            </a:extLst>
          </p:cNvPr>
          <p:cNvGrpSpPr/>
          <p:nvPr/>
        </p:nvGrpSpPr>
        <p:grpSpPr>
          <a:xfrm>
            <a:off x="154837" y="3036941"/>
            <a:ext cx="5038265" cy="3588145"/>
            <a:chOff x="154837" y="3036941"/>
            <a:chExt cx="5038265" cy="3588145"/>
          </a:xfrm>
        </p:grpSpPr>
        <p:pic>
          <p:nvPicPr>
            <p:cNvPr id="16" name="Imagen 15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9C5DE1A-7C71-4006-9796-87CB02F11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" r="6005"/>
            <a:stretch/>
          </p:blipFill>
          <p:spPr>
            <a:xfrm>
              <a:off x="154837" y="3084551"/>
              <a:ext cx="5038265" cy="3540535"/>
            </a:xfrm>
            <a:prstGeom prst="rect">
              <a:avLst/>
            </a:prstGeom>
            <a:ln w="28575">
              <a:solidFill>
                <a:srgbClr val="C08F13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F395EEC-4226-2D40-9E2F-02FF9BB1DD18}"/>
                </a:ext>
              </a:extLst>
            </p:cNvPr>
            <p:cNvSpPr txBox="1"/>
            <p:nvPr/>
          </p:nvSpPr>
          <p:spPr>
            <a:xfrm>
              <a:off x="1626435" y="6255754"/>
              <a:ext cx="126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</a:rPr>
                <a:t>Jan 1</a:t>
              </a:r>
              <a:r>
                <a:rPr lang="cs-CZ" b="1" dirty="0"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</a:rPr>
                <a:t>,</a:t>
              </a:r>
              <a:r>
                <a:rPr lang="es-ES" b="1" dirty="0"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</a:rPr>
                <a:t>47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BDAE4AD-184A-9C15-EF04-522279C31A3B}"/>
                </a:ext>
              </a:extLst>
            </p:cNvPr>
            <p:cNvSpPr txBox="1"/>
            <p:nvPr/>
          </p:nvSpPr>
          <p:spPr>
            <a:xfrm>
              <a:off x="2256524" y="3036941"/>
              <a:ext cx="126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Natanael</a:t>
              </a:r>
            </a:p>
          </p:txBody>
        </p:sp>
      </p:grpSp>
      <p:pic>
        <p:nvPicPr>
          <p:cNvPr id="18" name="Imagen 17" descr="Una persona con la mano en la cara&#10;&#10;Descripción generada automáticamente con confianza media">
            <a:extLst>
              <a:ext uri="{FF2B5EF4-FFF2-40B4-BE49-F238E27FC236}">
                <a16:creationId xmlns:a16="http://schemas.microsoft.com/office/drawing/2014/main" id="{CA038511-0314-B8A5-05CF-3A62562C0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-163" r="24689" b="163"/>
          <a:stretch/>
        </p:blipFill>
        <p:spPr>
          <a:xfrm>
            <a:off x="7134044" y="145171"/>
            <a:ext cx="2314386" cy="2862322"/>
          </a:xfrm>
          <a:prstGeom prst="rect">
            <a:avLst/>
          </a:prstGeom>
          <a:ln w="28575">
            <a:solidFill>
              <a:srgbClr val="C08F13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65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486FD63-658B-CFB1-818D-AEF9840861CA}"/>
              </a:ext>
            </a:extLst>
          </p:cNvPr>
          <p:cNvSpPr txBox="1"/>
          <p:nvPr/>
        </p:nvSpPr>
        <p:spPr>
          <a:xfrm>
            <a:off x="2543974" y="208300"/>
            <a:ext cx="54702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Někteří</a:t>
            </a:r>
            <a:r>
              <a:rPr lang="es-ES" b="1" dirty="0"/>
              <a:t> z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věnují</a:t>
            </a:r>
            <a:r>
              <a:rPr lang="es-ES" b="1" dirty="0"/>
              <a:t> </a:t>
            </a:r>
            <a:r>
              <a:rPr lang="es-ES" b="1" dirty="0" err="1"/>
              <a:t>misionářské</a:t>
            </a:r>
            <a:r>
              <a:rPr lang="es-ES" b="1" dirty="0"/>
              <a:t> </a:t>
            </a:r>
            <a:r>
              <a:rPr lang="es-ES" b="1" dirty="0" err="1"/>
              <a:t>službě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slabí</a:t>
            </a:r>
            <a:r>
              <a:rPr lang="es-ES" b="1" dirty="0"/>
              <a:t>,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nervů</a:t>
            </a:r>
            <a:r>
              <a:rPr lang="es-ES" b="1" dirty="0"/>
              <a:t>, </a:t>
            </a:r>
            <a:r>
              <a:rPr lang="es-ES" b="1" dirty="0" err="1"/>
              <a:t>znechucení</a:t>
            </a:r>
            <a:r>
              <a:rPr lang="es-ES" b="1" dirty="0"/>
              <a:t> a </a:t>
            </a:r>
            <a:r>
              <a:rPr lang="es-ES" b="1" dirty="0" err="1"/>
              <a:t>snadno</a:t>
            </a:r>
            <a:r>
              <a:rPr lang="es-ES" b="1" dirty="0"/>
              <a:t> se </a:t>
            </a:r>
            <a:r>
              <a:rPr lang="es-ES" b="1" dirty="0" err="1"/>
              <a:t>nechají</a:t>
            </a:r>
            <a:r>
              <a:rPr lang="es-ES" b="1" dirty="0"/>
              <a:t> </a:t>
            </a:r>
            <a:r>
              <a:rPr lang="es-ES" b="1" dirty="0" err="1"/>
              <a:t>odradit</a:t>
            </a:r>
            <a:r>
              <a:rPr lang="es-ES" b="1" dirty="0"/>
              <a:t>. </a:t>
            </a:r>
            <a:r>
              <a:rPr lang="es-ES" b="1" dirty="0" err="1"/>
              <a:t>Chybí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energie</a:t>
            </a:r>
            <a:r>
              <a:rPr lang="es-ES" b="1" dirty="0"/>
              <a:t>. </a:t>
            </a:r>
            <a:r>
              <a:rPr lang="es-ES" b="1" dirty="0" err="1"/>
              <a:t>Nemají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pozitivní</a:t>
            </a:r>
            <a:r>
              <a:rPr lang="es-ES" b="1" dirty="0"/>
              <a:t> </a:t>
            </a:r>
            <a:r>
              <a:rPr lang="es-ES" b="1" dirty="0" err="1"/>
              <a:t>charakterové</a:t>
            </a:r>
            <a:r>
              <a:rPr lang="es-ES" b="1" dirty="0"/>
              <a:t> </a:t>
            </a:r>
            <a:r>
              <a:rPr lang="es-ES" b="1" dirty="0" err="1"/>
              <a:t>rysy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dávají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 </a:t>
            </a:r>
            <a:r>
              <a:rPr lang="es-ES" b="1" dirty="0" err="1"/>
              <a:t>akci</a:t>
            </a:r>
            <a:r>
              <a:rPr lang="es-ES" b="1" dirty="0"/>
              <a:t>, ducha a </a:t>
            </a:r>
            <a:r>
              <a:rPr lang="es-ES" b="1" dirty="0" err="1"/>
              <a:t>energii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zapalují</a:t>
            </a:r>
            <a:r>
              <a:rPr lang="es-ES" b="1" dirty="0"/>
              <a:t> </a:t>
            </a:r>
            <a:r>
              <a:rPr lang="es-ES" b="1" dirty="0" err="1"/>
              <a:t>nadšení</a:t>
            </a:r>
            <a:r>
              <a:rPr lang="es-ES" b="1" dirty="0"/>
              <a:t>.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chtějí</a:t>
            </a:r>
            <a:r>
              <a:rPr lang="es-ES" b="1" dirty="0"/>
              <a:t> </a:t>
            </a:r>
            <a:r>
              <a:rPr lang="es-ES" b="1" dirty="0" err="1"/>
              <a:t>uspět</a:t>
            </a:r>
            <a:r>
              <a:rPr lang="es-ES" b="1" dirty="0"/>
              <a:t>,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odvážní</a:t>
            </a:r>
            <a:r>
              <a:rPr lang="es-ES" b="1" dirty="0"/>
              <a:t> a </a:t>
            </a:r>
            <a:r>
              <a:rPr lang="es-ES" b="1" dirty="0" err="1"/>
              <a:t>plní</a:t>
            </a:r>
            <a:r>
              <a:rPr lang="es-ES" b="1" dirty="0"/>
              <a:t> </a:t>
            </a:r>
            <a:r>
              <a:rPr lang="es-ES" b="1" dirty="0" err="1"/>
              <a:t>naděje</a:t>
            </a:r>
            <a:r>
              <a:rPr lang="es-ES" b="1" dirty="0"/>
              <a:t>. Musí </a:t>
            </a:r>
            <a:r>
              <a:rPr lang="es-ES" b="1" dirty="0" err="1"/>
              <a:t>pěstovat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pasivní</a:t>
            </a:r>
            <a:r>
              <a:rPr lang="es-ES" b="1" dirty="0"/>
              <a:t> </a:t>
            </a:r>
            <a:r>
              <a:rPr lang="es-ES" b="1" dirty="0" err="1"/>
              <a:t>ctnosti</a:t>
            </a:r>
            <a:r>
              <a:rPr lang="es-ES" b="1" dirty="0"/>
              <a:t>, ale i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aktivní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EGW: Gospel </a:t>
            </a:r>
            <a:r>
              <a:rPr lang="cs-CZ" b="1" dirty="0" err="1"/>
              <a:t>Workers</a:t>
            </a:r>
            <a:r>
              <a:rPr lang="cs-CZ" b="1" dirty="0"/>
              <a:t> strana 290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F2F2F8D-03FA-EBD7-20ED-D0F5C6A3ECC2}"/>
              </a:ext>
            </a:extLst>
          </p:cNvPr>
          <p:cNvSpPr txBox="1"/>
          <p:nvPr/>
        </p:nvSpPr>
        <p:spPr>
          <a:xfrm>
            <a:off x="5847688" y="2680174"/>
            <a:ext cx="6212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 </a:t>
            </a:r>
            <a:r>
              <a:rPr lang="es-ES" b="1" dirty="0" err="1"/>
              <a:t>pracovníky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nesli</a:t>
            </a:r>
            <a:r>
              <a:rPr lang="es-ES" b="1" dirty="0"/>
              <a:t> </a:t>
            </a:r>
            <a:r>
              <a:rPr lang="es-ES" b="1" dirty="0" err="1"/>
              <a:t>vítězství</a:t>
            </a:r>
            <a:r>
              <a:rPr lang="es-ES" b="1" dirty="0"/>
              <a:t>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.</a:t>
            </a:r>
            <a:r>
              <a:rPr lang="cs-CZ" b="1" dirty="0"/>
              <a:t>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6</a:t>
            </a:r>
            <a:r>
              <a:rPr lang="cs-CZ" b="1" dirty="0"/>
              <a:t>. května</a:t>
            </a:r>
            <a:r>
              <a:rPr lang="es-ES" b="1" dirty="0"/>
              <a:t> 1890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53C12B-CE47-C06A-36CE-AFE3774806D5}"/>
              </a:ext>
            </a:extLst>
          </p:cNvPr>
          <p:cNvSpPr txBox="1"/>
          <p:nvPr/>
        </p:nvSpPr>
        <p:spPr>
          <a:xfrm>
            <a:off x="5847688" y="3272584"/>
            <a:ext cx="5984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Poselství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podáno</a:t>
            </a:r>
            <a:r>
              <a:rPr lang="es-ES" b="1" dirty="0"/>
              <a:t> </a:t>
            </a:r>
            <a:r>
              <a:rPr lang="es-ES" b="1" dirty="0" err="1"/>
              <a:t>submisivním</a:t>
            </a:r>
            <a:r>
              <a:rPr lang="es-ES" b="1" dirty="0"/>
              <a:t> a </a:t>
            </a:r>
            <a:r>
              <a:rPr lang="es-ES" b="1" dirty="0" err="1"/>
              <a:t>neživým</a:t>
            </a:r>
            <a:r>
              <a:rPr lang="es-ES" b="1" dirty="0"/>
              <a:t> </a:t>
            </a:r>
            <a:r>
              <a:rPr lang="es-ES" b="1" dirty="0" err="1"/>
              <a:t>tónem</a:t>
            </a:r>
            <a:r>
              <a:rPr lang="es-ES" b="1" dirty="0"/>
              <a:t>, ale s </a:t>
            </a:r>
            <a:r>
              <a:rPr lang="es-ES" b="1" dirty="0" err="1"/>
              <a:t>jasným</a:t>
            </a:r>
            <a:r>
              <a:rPr lang="es-ES" b="1" dirty="0"/>
              <a:t>, </a:t>
            </a:r>
            <a:r>
              <a:rPr lang="es-ES" b="1" dirty="0" err="1"/>
              <a:t>odhodlaným</a:t>
            </a:r>
            <a:r>
              <a:rPr lang="es-ES" b="1" dirty="0"/>
              <a:t> a </a:t>
            </a:r>
            <a:r>
              <a:rPr lang="es-ES" b="1" dirty="0" err="1"/>
              <a:t>dojemným</a:t>
            </a:r>
            <a:r>
              <a:rPr lang="es-ES" b="1" dirty="0"/>
              <a:t> </a:t>
            </a:r>
            <a:r>
              <a:rPr lang="es-ES" b="1" dirty="0" err="1"/>
              <a:t>výrazem</a:t>
            </a:r>
            <a:r>
              <a:rPr lang="es-ES" b="1" dirty="0"/>
              <a:t>.</a:t>
            </a:r>
            <a:r>
              <a:rPr lang="cs-CZ" b="1" dirty="0"/>
              <a:t>                              EGW: Svědectví pro církev svazek</a:t>
            </a:r>
            <a:r>
              <a:rPr lang="es-ES" b="1" dirty="0"/>
              <a:t> 8</a:t>
            </a:r>
            <a:r>
              <a:rPr lang="cs-CZ" b="1" dirty="0"/>
              <a:t> strana </a:t>
            </a:r>
            <a:r>
              <a:rPr lang="es-ES" b="1" dirty="0"/>
              <a:t>16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3E55529-6CCA-0166-8626-8790EC235B05}"/>
              </a:ext>
            </a:extLst>
          </p:cNvPr>
          <p:cNvSpPr txBox="1"/>
          <p:nvPr/>
        </p:nvSpPr>
        <p:spPr>
          <a:xfrm>
            <a:off x="5847688" y="4141992"/>
            <a:ext cx="62129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Bůh nepotřebuje vytříbené řečníky pro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cs-CZ" b="1" dirty="0" err="1"/>
              <a:t>ání</a:t>
            </a:r>
            <a:r>
              <a:rPr lang="es-ES" b="1" dirty="0"/>
              <a:t> </a:t>
            </a:r>
            <a:r>
              <a:rPr lang="es-ES" b="1" dirty="0" err="1"/>
              <a:t>poselství</a:t>
            </a:r>
            <a:r>
              <a:rPr lang="es-ES" b="1" dirty="0"/>
              <a:t>. </a:t>
            </a:r>
            <a:r>
              <a:rPr lang="es-ES" b="1" dirty="0" err="1"/>
              <a:t>Pravda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hlásána</a:t>
            </a:r>
            <a:r>
              <a:rPr lang="es-ES" b="1" dirty="0"/>
              <a:t> v celé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akutní</a:t>
            </a:r>
            <a:r>
              <a:rPr lang="es-ES" b="1" dirty="0"/>
              <a:t> </a:t>
            </a:r>
            <a:r>
              <a:rPr lang="es-ES" b="1" dirty="0" err="1"/>
              <a:t>závažnosti</a:t>
            </a:r>
            <a:r>
              <a:rPr lang="es-ES" b="1" dirty="0"/>
              <a:t>.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zapotřebí</a:t>
            </a:r>
            <a:r>
              <a:rPr lang="es-ES" b="1" dirty="0"/>
              <a:t> </a:t>
            </a:r>
            <a:r>
              <a:rPr lang="es-ES" b="1" dirty="0" err="1"/>
              <a:t>muži</a:t>
            </a:r>
            <a:r>
              <a:rPr lang="es-ES" b="1" dirty="0"/>
              <a:t> </a:t>
            </a:r>
            <a:r>
              <a:rPr lang="es-ES" b="1" dirty="0" err="1"/>
              <a:t>činu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pracují</a:t>
            </a:r>
            <a:r>
              <a:rPr lang="es-ES" b="1" dirty="0"/>
              <a:t> s </a:t>
            </a:r>
            <a:r>
              <a:rPr lang="es-ES" b="1" dirty="0" err="1"/>
              <a:t>horlivostí</a:t>
            </a:r>
            <a:r>
              <a:rPr lang="es-ES" b="1" dirty="0"/>
              <a:t> a s </a:t>
            </a:r>
            <a:r>
              <a:rPr lang="es-ES" b="1" dirty="0" err="1"/>
              <a:t>neustálou</a:t>
            </a:r>
            <a:r>
              <a:rPr lang="es-ES" b="1" dirty="0"/>
              <a:t> </a:t>
            </a:r>
            <a:r>
              <a:rPr lang="es-ES" b="1" dirty="0" err="1"/>
              <a:t>energií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očistili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 a </a:t>
            </a:r>
            <a:r>
              <a:rPr lang="es-ES" b="1" dirty="0" err="1"/>
              <a:t>napomínali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.</a:t>
            </a:r>
            <a:r>
              <a:rPr lang="cs-CZ" b="1" dirty="0"/>
              <a:t>                                        EGW: Svědectví pro církev svazek</a:t>
            </a:r>
            <a:r>
              <a:rPr lang="es-ES" b="1" dirty="0"/>
              <a:t> 5</a:t>
            </a:r>
            <a:r>
              <a:rPr lang="cs-CZ" b="1" dirty="0"/>
              <a:t> strana </a:t>
            </a:r>
            <a:r>
              <a:rPr lang="es-ES" b="1" dirty="0"/>
              <a:t>87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7F23F49-1FC9-1A52-6BBA-A6A0BC1D8D19}"/>
              </a:ext>
            </a:extLst>
          </p:cNvPr>
          <p:cNvSpPr txBox="1"/>
          <p:nvPr/>
        </p:nvSpPr>
        <p:spPr>
          <a:xfrm>
            <a:off x="5847688" y="5853188"/>
            <a:ext cx="5984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díle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pro </a:t>
            </a:r>
            <a:r>
              <a:rPr lang="es-ES" b="1" dirty="0" err="1"/>
              <a:t>líné</a:t>
            </a:r>
            <a:r>
              <a:rPr lang="es-ES" b="1" dirty="0"/>
              <a:t>. </a:t>
            </a:r>
            <a:r>
              <a:rPr lang="es-ES" b="1" dirty="0" err="1"/>
              <a:t>Touží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prozíravých</a:t>
            </a:r>
            <a:r>
              <a:rPr lang="es-ES" b="1" dirty="0"/>
              <a:t>, </a:t>
            </a:r>
            <a:r>
              <a:rPr lang="es-ES" b="1" dirty="0" err="1"/>
              <a:t>laskavých</a:t>
            </a:r>
            <a:r>
              <a:rPr lang="es-ES" b="1" dirty="0"/>
              <a:t>, </a:t>
            </a:r>
            <a:r>
              <a:rPr lang="es-ES" b="1" dirty="0" err="1"/>
              <a:t>láskyplných</a:t>
            </a:r>
            <a:r>
              <a:rPr lang="es-ES" b="1" dirty="0"/>
              <a:t> a </a:t>
            </a:r>
            <a:r>
              <a:rPr lang="es-ES" b="1" dirty="0" err="1"/>
              <a:t>horlivých</a:t>
            </a:r>
            <a:r>
              <a:rPr lang="es-ES" b="1" dirty="0"/>
              <a:t> </a:t>
            </a:r>
            <a:r>
              <a:rPr lang="es-ES" b="1" dirty="0" err="1"/>
              <a:t>mužích</a:t>
            </a:r>
            <a:r>
              <a:rPr lang="es-ES" b="1" dirty="0"/>
              <a:t>.</a:t>
            </a:r>
            <a:br>
              <a:rPr lang="es-ES" b="1" dirty="0"/>
            </a:br>
            <a:r>
              <a:rPr lang="cs-CZ" b="1" dirty="0"/>
              <a:t>EGW: Svědectví pro církev svazek</a:t>
            </a:r>
            <a:r>
              <a:rPr lang="es-ES" b="1" dirty="0"/>
              <a:t> 4</a:t>
            </a:r>
            <a:r>
              <a:rPr lang="cs-CZ" b="1" dirty="0"/>
              <a:t> strana </a:t>
            </a:r>
            <a:r>
              <a:rPr lang="es-ES" b="1" dirty="0"/>
              <a:t>411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8F9CC3-CFE4-B087-6213-1A43E7CF7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56" y="133381"/>
            <a:ext cx="2029944" cy="2458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FCE509-A360-1495-0998-FA7D2AEAA8B6}"/>
              </a:ext>
            </a:extLst>
          </p:cNvPr>
          <p:cNvSpPr txBox="1"/>
          <p:nvPr/>
        </p:nvSpPr>
        <p:spPr>
          <a:xfrm>
            <a:off x="75948" y="109793"/>
            <a:ext cx="1440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0F0EB6-369C-4AFC-81FF-A0D98EF0E774}"/>
              </a:ext>
            </a:extLst>
          </p:cNvPr>
          <p:cNvSpPr txBox="1"/>
          <p:nvPr/>
        </p:nvSpPr>
        <p:spPr>
          <a:xfrm>
            <a:off x="546185" y="842837"/>
            <a:ext cx="1680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Takový člověk</a:t>
            </a:r>
            <a:r>
              <a:rPr lang="es-ES" b="1" dirty="0"/>
              <a:t> je </a:t>
            </a:r>
            <a:r>
              <a:rPr lang="es-ES" b="1" dirty="0" err="1"/>
              <a:t>efektivní</a:t>
            </a:r>
            <a:r>
              <a:rPr lang="es-ES" b="1" dirty="0"/>
              <a:t>, </a:t>
            </a:r>
            <a:r>
              <a:rPr lang="es-ES" b="1" dirty="0" err="1"/>
              <a:t>nadšený</a:t>
            </a:r>
            <a:r>
              <a:rPr lang="es-ES" b="1" dirty="0"/>
              <a:t>, </a:t>
            </a:r>
            <a:r>
              <a:rPr lang="es-ES" b="1" dirty="0" err="1"/>
              <a:t>aktiv</a:t>
            </a:r>
            <a:r>
              <a:rPr lang="cs-CZ" b="1" dirty="0"/>
              <a:t>-</a:t>
            </a:r>
            <a:r>
              <a:rPr lang="es-ES" b="1" dirty="0" err="1"/>
              <a:t>ní</a:t>
            </a:r>
            <a:r>
              <a:rPr lang="es-ES" b="1" dirty="0"/>
              <a:t>, </a:t>
            </a:r>
            <a:r>
              <a:rPr lang="es-ES" b="1" dirty="0" err="1"/>
              <a:t>rozhodný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a </a:t>
            </a:r>
            <a:r>
              <a:rPr lang="es-ES" b="1" dirty="0" err="1"/>
              <a:t>pevný</a:t>
            </a:r>
            <a:r>
              <a:rPr lang="es-ES" b="1" dirty="0"/>
              <a:t>.</a:t>
            </a:r>
          </a:p>
        </p:txBody>
      </p:sp>
      <p:pic>
        <p:nvPicPr>
          <p:cNvPr id="6" name="Imagen 5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E1E66CF3-EC76-D3EB-0AA9-D615D94C97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b="4989"/>
          <a:stretch/>
        </p:blipFill>
        <p:spPr>
          <a:xfrm>
            <a:off x="8200609" y="310550"/>
            <a:ext cx="3604488" cy="2161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812CC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F0590541-D756-AFAB-1E2A-C9D59C785CC4}"/>
              </a:ext>
            </a:extLst>
          </p:cNvPr>
          <p:cNvGrpSpPr/>
          <p:nvPr/>
        </p:nvGrpSpPr>
        <p:grpSpPr>
          <a:xfrm>
            <a:off x="328418" y="2792621"/>
            <a:ext cx="5052726" cy="3618938"/>
            <a:chOff x="328418" y="2792621"/>
            <a:chExt cx="5052726" cy="3618938"/>
          </a:xfrm>
        </p:grpSpPr>
        <p:pic>
          <p:nvPicPr>
            <p:cNvPr id="16" name="Imagen 15" descr="Dibujo de un hombre&#10;&#10;Descripción generada automáticamente con confianza media">
              <a:extLst>
                <a:ext uri="{FF2B5EF4-FFF2-40B4-BE49-F238E27FC236}">
                  <a16:creationId xmlns:a16="http://schemas.microsoft.com/office/drawing/2014/main" id="{C3B6780A-4FC9-3C27-00F1-09D1ABA91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1" b="2251"/>
            <a:stretch/>
          </p:blipFill>
          <p:spPr>
            <a:xfrm>
              <a:off x="328418" y="2792621"/>
              <a:ext cx="5052726" cy="36189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rgbClr val="812CC3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536A9ED-4A94-C2DF-6ED5-AC9630F8D3E7}"/>
                </a:ext>
              </a:extLst>
            </p:cNvPr>
            <p:cNvSpPr txBox="1"/>
            <p:nvPr/>
          </p:nvSpPr>
          <p:spPr>
            <a:xfrm rot="21285076">
              <a:off x="574398" y="3188605"/>
              <a:ext cx="750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</a:t>
              </a:r>
              <a:r>
                <a:rPr lang="cs-CZ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iáš</a:t>
              </a:r>
              <a:endPara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3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5" grpId="0"/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8F0AF1D-A7CF-4F27-42AD-EA406C710DCD}"/>
              </a:ext>
            </a:extLst>
          </p:cNvPr>
          <p:cNvSpPr txBox="1"/>
          <p:nvPr/>
        </p:nvSpPr>
        <p:spPr>
          <a:xfrm>
            <a:off x="5924380" y="1977224"/>
            <a:ext cx="6223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[</a:t>
            </a:r>
            <a:r>
              <a:rPr lang="es-ES" b="1" dirty="0" err="1"/>
              <a:t>Kristus</a:t>
            </a:r>
            <a:r>
              <a:rPr lang="es-ES" b="1" dirty="0"/>
              <a:t>]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svěřil</a:t>
            </a:r>
            <a:r>
              <a:rPr lang="es-ES" b="1" dirty="0"/>
              <a:t> </a:t>
            </a:r>
            <a:r>
              <a:rPr lang="es-ES" b="1" dirty="0" err="1"/>
              <a:t>veliké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 </a:t>
            </a:r>
            <a:r>
              <a:rPr lang="es-ES" b="1" dirty="0" err="1"/>
              <a:t>Udělejme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přesně</a:t>
            </a:r>
            <a:r>
              <a:rPr lang="es-ES" b="1" dirty="0"/>
              <a:t> a </a:t>
            </a:r>
            <a:r>
              <a:rPr lang="es-ES" b="1" dirty="0" err="1"/>
              <a:t>rozhodně</a:t>
            </a:r>
            <a:r>
              <a:rPr lang="es-ES" b="1" dirty="0"/>
              <a:t>. </a:t>
            </a:r>
            <a:r>
              <a:rPr lang="es-ES" b="1" dirty="0" err="1"/>
              <a:t>Ukažme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pravda</a:t>
            </a:r>
            <a:r>
              <a:rPr lang="es-ES" b="1" dirty="0"/>
              <a:t> </a:t>
            </a:r>
            <a:r>
              <a:rPr lang="es-ES" b="1" dirty="0" err="1"/>
              <a:t>udělala</a:t>
            </a:r>
            <a:r>
              <a:rPr lang="es-ES" b="1" dirty="0"/>
              <a:t>.—</a:t>
            </a:r>
            <a:r>
              <a:rPr lang="cs-CZ" b="1" dirty="0"/>
              <a:t>EGW:</a:t>
            </a:r>
            <a:r>
              <a:rPr lang="es-ES" b="1" dirty="0"/>
              <a:t> </a:t>
            </a:r>
            <a:r>
              <a:rPr lang="es-ES" b="1" dirty="0" err="1"/>
              <a:t>Testimon</a:t>
            </a:r>
            <a:r>
              <a:rPr lang="cs-CZ" b="1" dirty="0"/>
              <a:t>y </a:t>
            </a:r>
            <a:r>
              <a:rPr lang="cs-CZ" b="1" dirty="0" err="1"/>
              <a:t>Teasures</a:t>
            </a:r>
            <a:r>
              <a:rPr lang="cs-CZ" b="1" dirty="0"/>
              <a:t> svazek</a:t>
            </a:r>
            <a:r>
              <a:rPr lang="es-ES" b="1" dirty="0"/>
              <a:t> 3</a:t>
            </a:r>
            <a:r>
              <a:rPr lang="cs-CZ" b="1" dirty="0"/>
              <a:t> strana </a:t>
            </a:r>
            <a:r>
              <a:rPr lang="es-ES" b="1" dirty="0"/>
              <a:t>51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BF20F7-4D83-32B4-F0DA-9BFD9B62BC90}"/>
              </a:ext>
            </a:extLst>
          </p:cNvPr>
          <p:cNvSpPr txBox="1"/>
          <p:nvPr/>
        </p:nvSpPr>
        <p:spPr>
          <a:xfrm>
            <a:off x="5924380" y="144930"/>
            <a:ext cx="58800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slouží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musí 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jednomyslnost</a:t>
            </a:r>
            <a:r>
              <a:rPr lang="es-ES" b="1" dirty="0"/>
              <a:t> a </a:t>
            </a:r>
            <a:r>
              <a:rPr lang="es-ES" b="1" dirty="0" err="1"/>
              <a:t>vytrvalost</a:t>
            </a:r>
            <a:r>
              <a:rPr lang="es-ES" b="1" dirty="0"/>
              <a:t> v </a:t>
            </a:r>
            <a:r>
              <a:rPr lang="es-ES" b="1" dirty="0" err="1"/>
              <a:t>díle</a:t>
            </a:r>
            <a:r>
              <a:rPr lang="es-ES" b="1" dirty="0"/>
              <a:t> </a:t>
            </a:r>
            <a:r>
              <a:rPr lang="es-ES" b="1" dirty="0" err="1"/>
              <a:t>záchrany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. </a:t>
            </a:r>
            <a:r>
              <a:rPr lang="es-ES" b="1" dirty="0" err="1"/>
              <a:t>Pamatujme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takoví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zahynou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my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nástroje</a:t>
            </a:r>
            <a:r>
              <a:rPr lang="es-ES" b="1" dirty="0"/>
              <a:t>, </a:t>
            </a:r>
            <a:r>
              <a:rPr lang="es-ES" b="1" dirty="0" err="1"/>
              <a:t>nebudeme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s </a:t>
            </a:r>
            <a:r>
              <a:rPr lang="es-ES" b="1" dirty="0" err="1"/>
              <a:t>neochvějným</a:t>
            </a:r>
            <a:r>
              <a:rPr lang="es-ES" b="1" dirty="0"/>
              <a:t> </a:t>
            </a:r>
            <a:r>
              <a:rPr lang="es-ES" b="1" dirty="0" err="1"/>
              <a:t>odhodláním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závislí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trůnu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EGW:</a:t>
            </a:r>
            <a:r>
              <a:rPr lang="es-ES" b="1" dirty="0"/>
              <a:t> </a:t>
            </a:r>
            <a:r>
              <a:rPr lang="es-ES" b="1" dirty="0" err="1"/>
              <a:t>Testimon</a:t>
            </a:r>
            <a:r>
              <a:rPr lang="cs-CZ" b="1" dirty="0"/>
              <a:t>y </a:t>
            </a:r>
            <a:r>
              <a:rPr lang="cs-CZ" b="1" dirty="0" err="1"/>
              <a:t>Teasures</a:t>
            </a:r>
            <a:r>
              <a:rPr lang="cs-CZ" b="1" dirty="0"/>
              <a:t> svazek</a:t>
            </a:r>
            <a:r>
              <a:rPr lang="es-ES" b="1" dirty="0"/>
              <a:t> 3</a:t>
            </a:r>
            <a:r>
              <a:rPr lang="cs-CZ" b="1" dirty="0"/>
              <a:t> strana </a:t>
            </a:r>
            <a:r>
              <a:rPr lang="es-ES" b="1" dirty="0"/>
              <a:t>51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F0F1AD-3DD2-CF34-95E1-28ADFB7508E4}"/>
              </a:ext>
            </a:extLst>
          </p:cNvPr>
          <p:cNvSpPr txBox="1"/>
          <p:nvPr/>
        </p:nvSpPr>
        <p:spPr>
          <a:xfrm>
            <a:off x="108773" y="3209277"/>
            <a:ext cx="59872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Křesťanský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se </a:t>
            </a:r>
            <a:r>
              <a:rPr lang="es-ES" b="1" dirty="0" err="1"/>
              <a:t>vyznačuje</a:t>
            </a:r>
            <a:r>
              <a:rPr lang="es-ES" b="1" dirty="0"/>
              <a:t> </a:t>
            </a:r>
            <a:r>
              <a:rPr lang="es-ES" b="1" dirty="0" err="1"/>
              <a:t>jedinečností</a:t>
            </a:r>
            <a:r>
              <a:rPr lang="es-ES" b="1" dirty="0"/>
              <a:t> </a:t>
            </a:r>
            <a:r>
              <a:rPr lang="es-ES" b="1" dirty="0" err="1"/>
              <a:t>cíle</a:t>
            </a:r>
            <a:r>
              <a:rPr lang="es-ES" b="1" dirty="0"/>
              <a:t>, </a:t>
            </a:r>
            <a:r>
              <a:rPr lang="es-ES" b="1" dirty="0" err="1"/>
              <a:t>nezdolným</a:t>
            </a:r>
            <a:r>
              <a:rPr lang="es-ES" b="1" dirty="0"/>
              <a:t> </a:t>
            </a:r>
            <a:r>
              <a:rPr lang="es-ES" b="1" dirty="0" err="1"/>
              <a:t>odhodláním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odmítá</a:t>
            </a:r>
            <a:r>
              <a:rPr lang="es-ES" b="1" dirty="0"/>
              <a:t> </a:t>
            </a:r>
            <a:r>
              <a:rPr lang="es-ES" b="1" dirty="0" err="1"/>
              <a:t>podřídit</a:t>
            </a:r>
            <a:r>
              <a:rPr lang="es-ES" b="1" dirty="0"/>
              <a:t> </a:t>
            </a:r>
            <a:r>
              <a:rPr lang="es-ES" b="1" dirty="0" err="1"/>
              <a:t>světskému</a:t>
            </a:r>
            <a:r>
              <a:rPr lang="es-ES" b="1" dirty="0"/>
              <a:t> </a:t>
            </a:r>
            <a:r>
              <a:rPr lang="es-ES" b="1" dirty="0" err="1"/>
              <a:t>vlivu</a:t>
            </a:r>
            <a:r>
              <a:rPr lang="es-ES" b="1" dirty="0"/>
              <a:t> a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nesnaží</a:t>
            </a:r>
            <a:r>
              <a:rPr lang="es-ES" b="1" dirty="0"/>
              <a:t> </a:t>
            </a:r>
            <a:r>
              <a:rPr lang="es-ES" b="1" dirty="0" err="1"/>
              <a:t>dosáhnout</a:t>
            </a:r>
            <a:r>
              <a:rPr lang="es-ES" b="1" dirty="0"/>
              <a:t> </a:t>
            </a:r>
            <a:r>
              <a:rPr lang="es-ES" b="1" dirty="0" err="1"/>
              <a:t>ničeho</a:t>
            </a:r>
            <a:r>
              <a:rPr lang="es-ES" b="1" dirty="0"/>
              <a:t> </a:t>
            </a:r>
            <a:r>
              <a:rPr lang="es-ES" b="1" dirty="0" err="1"/>
              <a:t>menšího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biblického</a:t>
            </a:r>
            <a:r>
              <a:rPr lang="es-ES" b="1" dirty="0"/>
              <a:t> </a:t>
            </a:r>
            <a:r>
              <a:rPr lang="es-ES" b="1" dirty="0" err="1"/>
              <a:t>měřítka</a:t>
            </a:r>
            <a:r>
              <a:rPr lang="es-ES" b="1" dirty="0"/>
              <a:t>. </a:t>
            </a:r>
            <a:r>
              <a:rPr lang="es-ES" b="1" dirty="0" err="1"/>
              <a:t>Zasvěcení</a:t>
            </a:r>
            <a:r>
              <a:rPr lang="es-ES" b="1" dirty="0"/>
              <a:t>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následovníka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úplné</a:t>
            </a:r>
            <a:r>
              <a:rPr lang="es-ES" b="1" dirty="0"/>
              <a:t>...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trpělivě</a:t>
            </a:r>
            <a:r>
              <a:rPr lang="es-ES" b="1" dirty="0"/>
              <a:t>, </a:t>
            </a:r>
            <a:r>
              <a:rPr lang="es-ES" b="1" dirty="0" err="1"/>
              <a:t>radostně</a:t>
            </a:r>
            <a:r>
              <a:rPr lang="es-ES" b="1" dirty="0"/>
              <a:t> a </a:t>
            </a:r>
            <a:r>
              <a:rPr lang="es-ES" b="1" dirty="0" err="1"/>
              <a:t>radostně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v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prozřetelnosti</a:t>
            </a:r>
            <a:r>
              <a:rPr lang="es-ES" b="1" dirty="0"/>
              <a:t> </a:t>
            </a:r>
            <a:r>
              <a:rPr lang="es-ES" b="1" dirty="0" err="1"/>
              <a:t>povolán</a:t>
            </a:r>
            <a:r>
              <a:rPr lang="es-ES" b="1" dirty="0"/>
              <a:t> </a:t>
            </a:r>
            <a:r>
              <a:rPr lang="es-ES" b="1" dirty="0" err="1"/>
              <a:t>trpět</a:t>
            </a:r>
            <a:r>
              <a:rPr lang="es-ES" b="1" dirty="0"/>
              <a:t>.</a:t>
            </a:r>
            <a:r>
              <a:rPr lang="cs-CZ" b="1" dirty="0"/>
              <a:t>                  </a:t>
            </a:r>
            <a:r>
              <a:rPr lang="es-ES" b="1" dirty="0" err="1"/>
              <a:t>The</a:t>
            </a:r>
            <a:r>
              <a:rPr lang="es-ES" b="1" dirty="0"/>
              <a:t> S.D.A.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Commentary</a:t>
            </a:r>
            <a:r>
              <a:rPr lang="es-ES" b="1" dirty="0"/>
              <a:t> </a:t>
            </a:r>
            <a:r>
              <a:rPr lang="cs-CZ" b="1" dirty="0"/>
              <a:t>svazek </a:t>
            </a:r>
            <a:r>
              <a:rPr lang="es-ES" b="1" dirty="0"/>
              <a:t>2</a:t>
            </a:r>
            <a:r>
              <a:rPr lang="cs-CZ" b="1" dirty="0"/>
              <a:t> strana </a:t>
            </a:r>
            <a:r>
              <a:rPr lang="es-ES" b="1" dirty="0"/>
              <a:t>1003.</a:t>
            </a:r>
            <a:r>
              <a:rPr lang="cs-CZ" b="1" dirty="0"/>
              <a:t>                     EGW:</a:t>
            </a:r>
            <a:r>
              <a:rPr lang="es-ES" b="1" dirty="0"/>
              <a:t> </a:t>
            </a:r>
            <a:r>
              <a:rPr lang="cs-CZ" b="1" dirty="0" err="1"/>
              <a:t>God´s</a:t>
            </a:r>
            <a:r>
              <a:rPr lang="cs-CZ" b="1" dirty="0"/>
              <a:t> </a:t>
            </a:r>
            <a:r>
              <a:rPr lang="cs-CZ" b="1" dirty="0" err="1"/>
              <a:t>Amazing</a:t>
            </a:r>
            <a:r>
              <a:rPr lang="cs-CZ" b="1" dirty="0"/>
              <a:t> Grace strana 225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BC6F624-3D3F-6DC0-8CEF-EDA640E89E04}"/>
              </a:ext>
            </a:extLst>
          </p:cNvPr>
          <p:cNvSpPr txBox="1"/>
          <p:nvPr/>
        </p:nvSpPr>
        <p:spPr>
          <a:xfrm>
            <a:off x="108772" y="5498264"/>
            <a:ext cx="59872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Rozhodněte</a:t>
            </a:r>
            <a:r>
              <a:rPr lang="es-ES" b="1" dirty="0"/>
              <a:t> se </a:t>
            </a:r>
            <a:r>
              <a:rPr lang="es-ES" b="1" dirty="0" err="1"/>
              <a:t>dosáhnout</a:t>
            </a:r>
            <a:r>
              <a:rPr lang="es-ES" b="1" dirty="0"/>
              <a:t> </a:t>
            </a:r>
            <a:r>
              <a:rPr lang="es-ES" b="1" dirty="0" err="1"/>
              <a:t>vysoké</a:t>
            </a:r>
            <a:r>
              <a:rPr lang="es-ES" b="1" dirty="0"/>
              <a:t> a </a:t>
            </a:r>
            <a:r>
              <a:rPr lang="es-ES" b="1" dirty="0" err="1"/>
              <a:t>svaté</a:t>
            </a:r>
            <a:r>
              <a:rPr lang="es-ES" b="1" dirty="0"/>
              <a:t> </a:t>
            </a:r>
            <a:r>
              <a:rPr lang="es-ES" b="1" dirty="0" err="1"/>
              <a:t>úrovně</a:t>
            </a:r>
            <a:r>
              <a:rPr lang="es-ES" b="1" dirty="0"/>
              <a:t>; </a:t>
            </a:r>
            <a:r>
              <a:rPr lang="es-ES" b="1" dirty="0" err="1"/>
              <a:t>Drž</a:t>
            </a:r>
            <a:r>
              <a:rPr lang="es-ES" b="1" dirty="0"/>
              <a:t> </a:t>
            </a:r>
            <a:r>
              <a:rPr lang="es-ES" b="1" dirty="0" err="1"/>
              <a:t>vysoko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ideál</a:t>
            </a:r>
            <a:r>
              <a:rPr lang="es-ES" b="1" dirty="0"/>
              <a:t>. </a:t>
            </a:r>
            <a:r>
              <a:rPr lang="es-ES" b="1" dirty="0" err="1"/>
              <a:t>Jednej</a:t>
            </a:r>
            <a:r>
              <a:rPr lang="es-ES" b="1" dirty="0"/>
              <a:t> s </a:t>
            </a:r>
            <a:r>
              <a:rPr lang="es-ES" b="1" dirty="0" err="1"/>
              <a:t>pevným</a:t>
            </a:r>
            <a:r>
              <a:rPr lang="es-ES" b="1" dirty="0"/>
              <a:t> </a:t>
            </a:r>
            <a:r>
              <a:rPr lang="es-ES" b="1" dirty="0" err="1"/>
              <a:t>odhodláním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Daniel, </a:t>
            </a:r>
            <a:r>
              <a:rPr lang="es-ES" b="1" dirty="0" err="1"/>
              <a:t>nebojácně</a:t>
            </a:r>
            <a:r>
              <a:rPr lang="es-ES" b="1" dirty="0"/>
              <a:t>, </a:t>
            </a:r>
            <a:r>
              <a:rPr lang="es-ES" b="1" dirty="0" err="1"/>
              <a:t>vytrvale</a:t>
            </a:r>
            <a:r>
              <a:rPr lang="es-ES" b="1" dirty="0"/>
              <a:t> a </a:t>
            </a:r>
            <a:r>
              <a:rPr lang="es-ES" b="1" dirty="0" err="1"/>
              <a:t>nic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nepřítel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,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bránit</a:t>
            </a:r>
            <a:r>
              <a:rPr lang="es-ES" b="1" dirty="0"/>
              <a:t> </a:t>
            </a:r>
            <a:r>
              <a:rPr lang="es-ES" b="1" dirty="0" err="1"/>
              <a:t>tvému</a:t>
            </a:r>
            <a:r>
              <a:rPr lang="es-ES" b="1" dirty="0"/>
              <a:t> </a:t>
            </a:r>
            <a:r>
              <a:rPr lang="es-ES" b="1" dirty="0" err="1"/>
              <a:t>pokroku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/>
              <a:t>E</a:t>
            </a:r>
            <a:r>
              <a:rPr lang="cs-CZ" b="1" dirty="0"/>
              <a:t>GW: In </a:t>
            </a:r>
            <a:r>
              <a:rPr lang="cs-CZ" b="1" dirty="0" err="1"/>
              <a:t>Heavenly</a:t>
            </a:r>
            <a:r>
              <a:rPr lang="cs-CZ" b="1" dirty="0"/>
              <a:t> </a:t>
            </a:r>
            <a:r>
              <a:rPr lang="cs-CZ" b="1" dirty="0" err="1"/>
              <a:t>Places</a:t>
            </a:r>
            <a:r>
              <a:rPr lang="cs-CZ" b="1" dirty="0"/>
              <a:t> strana</a:t>
            </a:r>
            <a:r>
              <a:rPr lang="es-ES" b="1" dirty="0"/>
              <a:t> 19</a:t>
            </a:r>
            <a:r>
              <a:rPr lang="cs-CZ" b="1" dirty="0"/>
              <a:t>7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ADB301-4AE5-7830-7722-1A9B6DB1A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72" y="119052"/>
            <a:ext cx="2851120" cy="273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8BFB0F4-99E4-44B9-6074-9E610B5EA313}"/>
              </a:ext>
            </a:extLst>
          </p:cNvPr>
          <p:cNvSpPr txBox="1"/>
          <p:nvPr/>
        </p:nvSpPr>
        <p:spPr>
          <a:xfrm>
            <a:off x="-18472" y="144930"/>
            <a:ext cx="23819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URČENÍ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02D5B-6F37-4358-8395-CC4C612D5670}"/>
              </a:ext>
            </a:extLst>
          </p:cNvPr>
          <p:cNvSpPr txBox="1"/>
          <p:nvPr/>
        </p:nvSpPr>
        <p:spPr>
          <a:xfrm>
            <a:off x="653411" y="613635"/>
            <a:ext cx="23819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Drzost</a:t>
            </a:r>
            <a:r>
              <a:rPr lang="es-ES" b="1" dirty="0"/>
              <a:t>
</a:t>
            </a:r>
            <a:r>
              <a:rPr lang="es-ES" b="1" dirty="0" err="1"/>
              <a:t>hodnota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silné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 </a:t>
            </a:r>
            <a:r>
              <a:rPr lang="es-ES" b="1" dirty="0" err="1"/>
              <a:t>pokračovat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děje</a:t>
            </a:r>
            <a:r>
              <a:rPr lang="es-ES" b="1" dirty="0"/>
              <a:t>, a </a:t>
            </a:r>
            <a:r>
              <a:rPr lang="es-ES" b="1" dirty="0" err="1"/>
              <a:t>pomáhá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cítit</a:t>
            </a:r>
            <a:r>
              <a:rPr lang="es-ES" b="1" dirty="0"/>
              <a:t> se </a:t>
            </a:r>
            <a:r>
              <a:rPr lang="es-ES" b="1" dirty="0" err="1"/>
              <a:t>naplněni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děláte</a:t>
            </a:r>
            <a:r>
              <a:rPr lang="es-ES" b="1" dirty="0"/>
              <a:t>.
</a:t>
            </a:r>
          </a:p>
        </p:txBody>
      </p:sp>
      <p:pic>
        <p:nvPicPr>
          <p:cNvPr id="19" name="Imagen 18" descr="Imagen que contiene interior, tabla, hombre, parado&#10;&#10;Descripción generada automáticamente">
            <a:extLst>
              <a:ext uri="{FF2B5EF4-FFF2-40B4-BE49-F238E27FC236}">
                <a16:creationId xmlns:a16="http://schemas.microsoft.com/office/drawing/2014/main" id="{BD4977E2-5081-D26A-F839-37576FC6B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670" y="2978522"/>
            <a:ext cx="2789181" cy="3720071"/>
          </a:xfrm>
          <a:prstGeom prst="snip2DiagRect">
            <a:avLst>
              <a:gd name="adj1" fmla="val 16392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6BAA2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F531DB86-0ADD-7F38-10C0-F1C4E44FACDF}"/>
              </a:ext>
            </a:extLst>
          </p:cNvPr>
          <p:cNvGrpSpPr/>
          <p:nvPr/>
        </p:nvGrpSpPr>
        <p:grpSpPr>
          <a:xfrm>
            <a:off x="6127867" y="2978522"/>
            <a:ext cx="2821919" cy="3720071"/>
            <a:chOff x="6127867" y="2978522"/>
            <a:chExt cx="2821919" cy="3720071"/>
          </a:xfrm>
        </p:grpSpPr>
        <p:pic>
          <p:nvPicPr>
            <p:cNvPr id="17" name="Imagen 16" descr="Imagen que contiene parado, grande, gente, grupo&#10;&#10;Descripción generada automáticamente">
              <a:extLst>
                <a:ext uri="{FF2B5EF4-FFF2-40B4-BE49-F238E27FC236}">
                  <a16:creationId xmlns:a16="http://schemas.microsoft.com/office/drawing/2014/main" id="{643302CB-39AB-5D80-CAA2-3488616F6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867" y="2978522"/>
              <a:ext cx="2790053" cy="372007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6BAA26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A6439A3-CBB1-04A9-3B64-1412FB16D29E}"/>
                </a:ext>
              </a:extLst>
            </p:cNvPr>
            <p:cNvSpPr txBox="1"/>
            <p:nvPr/>
          </p:nvSpPr>
          <p:spPr>
            <a:xfrm>
              <a:off x="7272078" y="3311116"/>
              <a:ext cx="1677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>
                  <a:solidFill>
                    <a:srgbClr val="436B17"/>
                  </a:solidFill>
                </a:rPr>
                <a:t>Šadrak</a:t>
              </a:r>
              <a:r>
                <a:rPr lang="cs-CZ" b="1" dirty="0">
                  <a:solidFill>
                    <a:srgbClr val="436B17"/>
                  </a:solidFill>
                </a:rPr>
                <a:t>, </a:t>
              </a:r>
              <a:r>
                <a:rPr lang="cs-CZ" b="1" dirty="0" err="1">
                  <a:solidFill>
                    <a:srgbClr val="436B17"/>
                  </a:solidFill>
                </a:rPr>
                <a:t>Méšak</a:t>
              </a:r>
              <a:r>
                <a:rPr lang="es-ES" b="1" dirty="0">
                  <a:solidFill>
                    <a:srgbClr val="436B17"/>
                  </a:solidFill>
                </a:rPr>
                <a:t> </a:t>
              </a:r>
              <a:r>
                <a:rPr lang="cs-CZ" b="1" dirty="0">
                  <a:solidFill>
                    <a:srgbClr val="436B17"/>
                  </a:solidFill>
                </a:rPr>
                <a:t>a</a:t>
              </a:r>
              <a:r>
                <a:rPr lang="es-ES" b="1" dirty="0">
                  <a:solidFill>
                    <a:srgbClr val="436B17"/>
                  </a:solidFill>
                </a:rPr>
                <a:t> Abed-</a:t>
              </a:r>
              <a:r>
                <a:rPr lang="es-ES" b="1" dirty="0" err="1">
                  <a:solidFill>
                    <a:srgbClr val="436B17"/>
                  </a:solidFill>
                </a:rPr>
                <a:t>nego</a:t>
              </a:r>
              <a:endParaRPr lang="es-ES" b="1" dirty="0">
                <a:solidFill>
                  <a:srgbClr val="436B17"/>
                </a:solidFill>
              </a:endParaRPr>
            </a:p>
          </p:txBody>
        </p:sp>
      </p:grpSp>
      <p:pic>
        <p:nvPicPr>
          <p:cNvPr id="22" name="Imagen 21" descr="Imagen que contiene hombre, tabla, sostener, mujer&#10;&#10;Descripción generada automáticamente">
            <a:extLst>
              <a:ext uri="{FF2B5EF4-FFF2-40B4-BE49-F238E27FC236}">
                <a16:creationId xmlns:a16="http://schemas.microsoft.com/office/drawing/2014/main" id="{F430219F-2183-16F2-FA1C-AA34EECDB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15140"/>
          <a:stretch/>
        </p:blipFill>
        <p:spPr>
          <a:xfrm>
            <a:off x="3056461" y="144929"/>
            <a:ext cx="2862431" cy="3064347"/>
          </a:xfrm>
          <a:prstGeom prst="snip2DiagRect">
            <a:avLst>
              <a:gd name="adj1" fmla="val 17178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6BAA2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063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4507</TotalTime>
  <Words>7535</Words>
  <Application>Microsoft Office PowerPoint</Application>
  <PresentationFormat>Panorámica</PresentationFormat>
  <Paragraphs>181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555</cp:revision>
  <dcterms:created xsi:type="dcterms:W3CDTF">2023-09-06T06:56:01Z</dcterms:created>
  <dcterms:modified xsi:type="dcterms:W3CDTF">2023-12-31T14:46:55Z</dcterms:modified>
</cp:coreProperties>
</file>