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embeddedFontLst>
    <p:embeddedFont>
      <p:font typeface="Abhaya Libre ExtraBold" panose="020B0604020202020204" charset="0"/>
      <p:bold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BD"/>
    <a:srgbClr val="AD853F"/>
    <a:srgbClr val="785E4F"/>
    <a:srgbClr val="9E7E62"/>
    <a:srgbClr val="FDF0C3"/>
    <a:srgbClr val="FAE7B2"/>
    <a:srgbClr val="FFFEF1"/>
    <a:srgbClr val="CC4A3B"/>
    <a:srgbClr val="F87D54"/>
    <a:srgbClr val="7B3A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AD8F58-CEE8-0348-3E51-00DC6BB1A4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92BA70F-5E65-B5BA-2E84-99310BB6F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1191BD-C41A-278E-40EC-A514F59E6E74}"/>
              </a:ext>
            </a:extLst>
          </p:cNvPr>
          <p:cNvSpPr>
            <a:spLocks noGrp="1"/>
          </p:cNvSpPr>
          <p:nvPr>
            <p:ph type="dt" sz="half" idx="10"/>
          </p:nvPr>
        </p:nvSpPr>
        <p:spPr/>
        <p:txBody>
          <a:bodyPr/>
          <a:lstStyle/>
          <a:p>
            <a:fld id="{D2D66AFF-6BE8-4C0A-B51B-0118684D149F}" type="datetimeFigureOut">
              <a:rPr lang="es-ES" smtClean="0"/>
              <a:t>22/01/2023</a:t>
            </a:fld>
            <a:endParaRPr lang="es-ES"/>
          </a:p>
        </p:txBody>
      </p:sp>
      <p:sp>
        <p:nvSpPr>
          <p:cNvPr id="5" name="Marcador de pie de página 4">
            <a:extLst>
              <a:ext uri="{FF2B5EF4-FFF2-40B4-BE49-F238E27FC236}">
                <a16:creationId xmlns:a16="http://schemas.microsoft.com/office/drawing/2014/main" id="{C8D06847-FCDA-4794-63EE-BD7D372A39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65C6CD-9E8A-9DA0-8E92-C9C5030C4143}"/>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06937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923086-C4F9-1D1A-21E6-7E6DF0BC6CD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6A82BD-BC23-1710-D0D0-C23B5E44FF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FBA01A-720C-B4B7-6E56-BD0038D4072A}"/>
              </a:ext>
            </a:extLst>
          </p:cNvPr>
          <p:cNvSpPr>
            <a:spLocks noGrp="1"/>
          </p:cNvSpPr>
          <p:nvPr>
            <p:ph type="dt" sz="half" idx="10"/>
          </p:nvPr>
        </p:nvSpPr>
        <p:spPr/>
        <p:txBody>
          <a:bodyPr/>
          <a:lstStyle/>
          <a:p>
            <a:fld id="{D2D66AFF-6BE8-4C0A-B51B-0118684D149F}" type="datetimeFigureOut">
              <a:rPr lang="es-ES" smtClean="0"/>
              <a:t>22/01/2023</a:t>
            </a:fld>
            <a:endParaRPr lang="es-ES"/>
          </a:p>
        </p:txBody>
      </p:sp>
      <p:sp>
        <p:nvSpPr>
          <p:cNvPr id="5" name="Marcador de pie de página 4">
            <a:extLst>
              <a:ext uri="{FF2B5EF4-FFF2-40B4-BE49-F238E27FC236}">
                <a16:creationId xmlns:a16="http://schemas.microsoft.com/office/drawing/2014/main" id="{4B8BB176-01FA-DBA3-6FF1-180E7C8142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77B3C6-342C-22D3-3F89-DFD75136E95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1073680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910A0-2B8A-98FB-AF2A-934721A8AC1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4716E04-3227-C1DA-15A2-35BF1EBF98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D22DBF5-5C5C-FCE5-1044-D1A8CB7CFBCF}"/>
              </a:ext>
            </a:extLst>
          </p:cNvPr>
          <p:cNvSpPr>
            <a:spLocks noGrp="1"/>
          </p:cNvSpPr>
          <p:nvPr>
            <p:ph type="dt" sz="half" idx="10"/>
          </p:nvPr>
        </p:nvSpPr>
        <p:spPr/>
        <p:txBody>
          <a:bodyPr/>
          <a:lstStyle/>
          <a:p>
            <a:fld id="{D2D66AFF-6BE8-4C0A-B51B-0118684D149F}" type="datetimeFigureOut">
              <a:rPr lang="es-ES" smtClean="0"/>
              <a:t>22/01/2023</a:t>
            </a:fld>
            <a:endParaRPr lang="es-ES"/>
          </a:p>
        </p:txBody>
      </p:sp>
      <p:sp>
        <p:nvSpPr>
          <p:cNvPr id="5" name="Marcador de pie de página 4">
            <a:extLst>
              <a:ext uri="{FF2B5EF4-FFF2-40B4-BE49-F238E27FC236}">
                <a16:creationId xmlns:a16="http://schemas.microsoft.com/office/drawing/2014/main" id="{B944ADCE-E3DE-A49D-30F0-12612F36F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616102-D85F-3115-B196-D9C97E59F01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87879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0B80D2-D479-D8CF-93E6-FCE6026D677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EADD2E-1A24-4C1E-1036-EC5A50EBECC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7A1063A-F186-7A68-80EF-79DC6FE189B0}"/>
              </a:ext>
            </a:extLst>
          </p:cNvPr>
          <p:cNvSpPr>
            <a:spLocks noGrp="1"/>
          </p:cNvSpPr>
          <p:nvPr>
            <p:ph type="dt" sz="half" idx="10"/>
          </p:nvPr>
        </p:nvSpPr>
        <p:spPr/>
        <p:txBody>
          <a:bodyPr/>
          <a:lstStyle/>
          <a:p>
            <a:fld id="{D2D66AFF-6BE8-4C0A-B51B-0118684D149F}" type="datetimeFigureOut">
              <a:rPr lang="es-ES" smtClean="0"/>
              <a:t>22/01/2023</a:t>
            </a:fld>
            <a:endParaRPr lang="es-ES"/>
          </a:p>
        </p:txBody>
      </p:sp>
      <p:sp>
        <p:nvSpPr>
          <p:cNvPr id="5" name="Marcador de pie de página 4">
            <a:extLst>
              <a:ext uri="{FF2B5EF4-FFF2-40B4-BE49-F238E27FC236}">
                <a16:creationId xmlns:a16="http://schemas.microsoft.com/office/drawing/2014/main" id="{AECEAA16-6CE3-B5D5-7B8A-10D27BC18FA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A72B4B-9478-FDFA-120F-7C6DC3303C1F}"/>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96071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FFE196-82EF-5F68-2228-9AB7143E89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39F550E-5C9D-E71E-3BE1-3461CA18AC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9A70B1E-F818-8FB5-685D-F877A405801E}"/>
              </a:ext>
            </a:extLst>
          </p:cNvPr>
          <p:cNvSpPr>
            <a:spLocks noGrp="1"/>
          </p:cNvSpPr>
          <p:nvPr>
            <p:ph type="dt" sz="half" idx="10"/>
          </p:nvPr>
        </p:nvSpPr>
        <p:spPr/>
        <p:txBody>
          <a:bodyPr/>
          <a:lstStyle/>
          <a:p>
            <a:fld id="{D2D66AFF-6BE8-4C0A-B51B-0118684D149F}" type="datetimeFigureOut">
              <a:rPr lang="es-ES" smtClean="0"/>
              <a:t>22/01/2023</a:t>
            </a:fld>
            <a:endParaRPr lang="es-ES"/>
          </a:p>
        </p:txBody>
      </p:sp>
      <p:sp>
        <p:nvSpPr>
          <p:cNvPr id="5" name="Marcador de pie de página 4">
            <a:extLst>
              <a:ext uri="{FF2B5EF4-FFF2-40B4-BE49-F238E27FC236}">
                <a16:creationId xmlns:a16="http://schemas.microsoft.com/office/drawing/2014/main" id="{6E82DB85-D98B-207B-6DE5-55432AFE68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C900F4-110D-6A6F-6A1F-4BFC47DBD57C}"/>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88677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0D843A-B4CA-2EB3-B8ED-7016E595E4E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422686-9BF0-2C42-A4A4-3B42CDD942C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EE1221C-0F3A-3479-2F15-B2BB0F7EF0D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61D2CC-B13F-6353-BF0B-AF8FE28A78C4}"/>
              </a:ext>
            </a:extLst>
          </p:cNvPr>
          <p:cNvSpPr>
            <a:spLocks noGrp="1"/>
          </p:cNvSpPr>
          <p:nvPr>
            <p:ph type="dt" sz="half" idx="10"/>
          </p:nvPr>
        </p:nvSpPr>
        <p:spPr/>
        <p:txBody>
          <a:bodyPr/>
          <a:lstStyle/>
          <a:p>
            <a:fld id="{D2D66AFF-6BE8-4C0A-B51B-0118684D149F}" type="datetimeFigureOut">
              <a:rPr lang="es-ES" smtClean="0"/>
              <a:t>22/01/2023</a:t>
            </a:fld>
            <a:endParaRPr lang="es-ES"/>
          </a:p>
        </p:txBody>
      </p:sp>
      <p:sp>
        <p:nvSpPr>
          <p:cNvPr id="6" name="Marcador de pie de página 5">
            <a:extLst>
              <a:ext uri="{FF2B5EF4-FFF2-40B4-BE49-F238E27FC236}">
                <a16:creationId xmlns:a16="http://schemas.microsoft.com/office/drawing/2014/main" id="{ACC407C8-91A6-6346-B09F-CCE7EDD76C5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E4DACB-32FB-2AEE-B996-A8300B76F3F0}"/>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9989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837F4-1A2A-51BB-66FC-CC906DE659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6B3EBA-A81A-FC2B-F996-DD5DBC888F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C97FE96-E81F-73A1-A69F-80CD082FB0C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BC1F559-EDD9-A7C3-CA70-BE1905FCF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C59887B-2CE1-7E2C-CD6B-525591DE0FE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DE52CD3-2DB0-3ABB-48B6-A6AA8DDC51AF}"/>
              </a:ext>
            </a:extLst>
          </p:cNvPr>
          <p:cNvSpPr>
            <a:spLocks noGrp="1"/>
          </p:cNvSpPr>
          <p:nvPr>
            <p:ph type="dt" sz="half" idx="10"/>
          </p:nvPr>
        </p:nvSpPr>
        <p:spPr/>
        <p:txBody>
          <a:bodyPr/>
          <a:lstStyle/>
          <a:p>
            <a:fld id="{D2D66AFF-6BE8-4C0A-B51B-0118684D149F}" type="datetimeFigureOut">
              <a:rPr lang="es-ES" smtClean="0"/>
              <a:t>22/01/2023</a:t>
            </a:fld>
            <a:endParaRPr lang="es-ES"/>
          </a:p>
        </p:txBody>
      </p:sp>
      <p:sp>
        <p:nvSpPr>
          <p:cNvPr id="8" name="Marcador de pie de página 7">
            <a:extLst>
              <a:ext uri="{FF2B5EF4-FFF2-40B4-BE49-F238E27FC236}">
                <a16:creationId xmlns:a16="http://schemas.microsoft.com/office/drawing/2014/main" id="{FAB004BF-423F-73E7-F27E-DB989C9B3DC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856DBE1-7654-2B9E-7B7A-A5706CCA6391}"/>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2744925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4307F6-14E7-4F2B-38C6-218BFEF2E1E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2F93002-5212-19D4-0ED0-D8802D0A6C40}"/>
              </a:ext>
            </a:extLst>
          </p:cNvPr>
          <p:cNvSpPr>
            <a:spLocks noGrp="1"/>
          </p:cNvSpPr>
          <p:nvPr>
            <p:ph type="dt" sz="half" idx="10"/>
          </p:nvPr>
        </p:nvSpPr>
        <p:spPr/>
        <p:txBody>
          <a:bodyPr/>
          <a:lstStyle/>
          <a:p>
            <a:fld id="{D2D66AFF-6BE8-4C0A-B51B-0118684D149F}" type="datetimeFigureOut">
              <a:rPr lang="es-ES" smtClean="0"/>
              <a:t>22/01/2023</a:t>
            </a:fld>
            <a:endParaRPr lang="es-ES"/>
          </a:p>
        </p:txBody>
      </p:sp>
      <p:sp>
        <p:nvSpPr>
          <p:cNvPr id="4" name="Marcador de pie de página 3">
            <a:extLst>
              <a:ext uri="{FF2B5EF4-FFF2-40B4-BE49-F238E27FC236}">
                <a16:creationId xmlns:a16="http://schemas.microsoft.com/office/drawing/2014/main" id="{5C6D1614-7FD6-96BE-E333-D794186DB36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DB2CA2E-E7CA-38BA-9FEA-7BC071698647}"/>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405003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13C06D-C0BB-2316-05B4-81BAA0E1CA34}"/>
              </a:ext>
            </a:extLst>
          </p:cNvPr>
          <p:cNvSpPr>
            <a:spLocks noGrp="1"/>
          </p:cNvSpPr>
          <p:nvPr>
            <p:ph type="dt" sz="half" idx="10"/>
          </p:nvPr>
        </p:nvSpPr>
        <p:spPr/>
        <p:txBody>
          <a:bodyPr/>
          <a:lstStyle/>
          <a:p>
            <a:fld id="{D2D66AFF-6BE8-4C0A-B51B-0118684D149F}" type="datetimeFigureOut">
              <a:rPr lang="es-ES" smtClean="0"/>
              <a:t>22/01/2023</a:t>
            </a:fld>
            <a:endParaRPr lang="es-ES"/>
          </a:p>
        </p:txBody>
      </p:sp>
      <p:sp>
        <p:nvSpPr>
          <p:cNvPr id="3" name="Marcador de pie de página 2">
            <a:extLst>
              <a:ext uri="{FF2B5EF4-FFF2-40B4-BE49-F238E27FC236}">
                <a16:creationId xmlns:a16="http://schemas.microsoft.com/office/drawing/2014/main" id="{AF2035D7-8A55-A426-40AD-177C23596D7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6AB6DCE-1308-44B8-A01A-83305FCE0E32}"/>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1604664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E4C6FC-5146-4C67-FA9A-351F4D4D296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40F4642-050B-E57A-E59F-C651E7C49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0BD7FA7-3A0C-7EED-2DB4-29355C490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60CEE5-3F2C-E9B2-C392-F3689AB3AAC8}"/>
              </a:ext>
            </a:extLst>
          </p:cNvPr>
          <p:cNvSpPr>
            <a:spLocks noGrp="1"/>
          </p:cNvSpPr>
          <p:nvPr>
            <p:ph type="dt" sz="half" idx="10"/>
          </p:nvPr>
        </p:nvSpPr>
        <p:spPr/>
        <p:txBody>
          <a:bodyPr/>
          <a:lstStyle/>
          <a:p>
            <a:fld id="{D2D66AFF-6BE8-4C0A-B51B-0118684D149F}" type="datetimeFigureOut">
              <a:rPr lang="es-ES" smtClean="0"/>
              <a:t>22/01/2023</a:t>
            </a:fld>
            <a:endParaRPr lang="es-ES"/>
          </a:p>
        </p:txBody>
      </p:sp>
      <p:sp>
        <p:nvSpPr>
          <p:cNvPr id="6" name="Marcador de pie de página 5">
            <a:extLst>
              <a:ext uri="{FF2B5EF4-FFF2-40B4-BE49-F238E27FC236}">
                <a16:creationId xmlns:a16="http://schemas.microsoft.com/office/drawing/2014/main" id="{3EFA1326-C525-A356-6A19-D438ACDE94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40FC44D-9DD6-5392-C701-2C82458AB1FD}"/>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11871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CAE25-8B7E-7877-4651-8C737AD81F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7CC8CB-4145-A732-9647-956EA09DD6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354F6B0-ECAB-EC50-984C-C28CF4044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BF2820-5742-11FB-5881-F8C5CFCE1BFE}"/>
              </a:ext>
            </a:extLst>
          </p:cNvPr>
          <p:cNvSpPr>
            <a:spLocks noGrp="1"/>
          </p:cNvSpPr>
          <p:nvPr>
            <p:ph type="dt" sz="half" idx="10"/>
          </p:nvPr>
        </p:nvSpPr>
        <p:spPr/>
        <p:txBody>
          <a:bodyPr/>
          <a:lstStyle/>
          <a:p>
            <a:fld id="{D2D66AFF-6BE8-4C0A-B51B-0118684D149F}" type="datetimeFigureOut">
              <a:rPr lang="es-ES" smtClean="0"/>
              <a:t>22/01/2023</a:t>
            </a:fld>
            <a:endParaRPr lang="es-ES"/>
          </a:p>
        </p:txBody>
      </p:sp>
      <p:sp>
        <p:nvSpPr>
          <p:cNvPr id="6" name="Marcador de pie de página 5">
            <a:extLst>
              <a:ext uri="{FF2B5EF4-FFF2-40B4-BE49-F238E27FC236}">
                <a16:creationId xmlns:a16="http://schemas.microsoft.com/office/drawing/2014/main" id="{1B7824BF-7C74-608E-BDE1-8B7BF482AE8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E461674-CE5E-92EC-5BEE-96B3B4BF6485}"/>
              </a:ext>
            </a:extLst>
          </p:cNvPr>
          <p:cNvSpPr>
            <a:spLocks noGrp="1"/>
          </p:cNvSpPr>
          <p:nvPr>
            <p:ph type="sldNum" sz="quarter" idx="12"/>
          </p:nvPr>
        </p:nvSpPr>
        <p:spPr/>
        <p:txBody>
          <a:bodyPr/>
          <a:lstStyle/>
          <a:p>
            <a:fld id="{053D7419-1061-4660-8D35-9891294CF515}" type="slidenum">
              <a:rPr lang="es-ES" smtClean="0"/>
              <a:t>‹Nº›</a:t>
            </a:fld>
            <a:endParaRPr lang="es-ES"/>
          </a:p>
        </p:txBody>
      </p:sp>
    </p:spTree>
    <p:extLst>
      <p:ext uri="{BB962C8B-B14F-4D97-AF65-F5344CB8AC3E}">
        <p14:creationId xmlns:p14="http://schemas.microsoft.com/office/powerpoint/2010/main" val="3157124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F5A3171-EC65-F168-C8ED-9B3F732959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2AA6DD0-0C78-671F-0840-E0C73B12E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ACFC5C8-F283-CD6E-B0D0-6A17136CF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66AFF-6BE8-4C0A-B51B-0118684D149F}" type="datetimeFigureOut">
              <a:rPr lang="es-ES" smtClean="0"/>
              <a:t>22/01/2023</a:t>
            </a:fld>
            <a:endParaRPr lang="es-ES"/>
          </a:p>
        </p:txBody>
      </p:sp>
      <p:sp>
        <p:nvSpPr>
          <p:cNvPr id="5" name="Marcador de pie de página 4">
            <a:extLst>
              <a:ext uri="{FF2B5EF4-FFF2-40B4-BE49-F238E27FC236}">
                <a16:creationId xmlns:a16="http://schemas.microsoft.com/office/drawing/2014/main" id="{02CC8FDF-B0F0-5821-9DE4-FB451EDB0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D7E53E5-CFA9-0D3C-0388-4ED771229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D7419-1061-4660-8D35-9891294CF515}" type="slidenum">
              <a:rPr lang="es-ES" smtClean="0"/>
              <a:t>‹Nº›</a:t>
            </a:fld>
            <a:endParaRPr lang="es-ES"/>
          </a:p>
        </p:txBody>
      </p:sp>
    </p:spTree>
    <p:extLst>
      <p:ext uri="{BB962C8B-B14F-4D97-AF65-F5344CB8AC3E}">
        <p14:creationId xmlns:p14="http://schemas.microsoft.com/office/powerpoint/2010/main" val="2192643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b="-11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7FE5A07-B544-0ED3-014E-126FD369D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31" y="283844"/>
            <a:ext cx="11785738" cy="1097332"/>
          </a:xfrm>
          <a:prstGeom prst="rect">
            <a:avLst/>
          </a:prstGeom>
        </p:spPr>
      </p:pic>
    </p:spTree>
    <p:extLst>
      <p:ext uri="{BB962C8B-B14F-4D97-AF65-F5344CB8AC3E}">
        <p14:creationId xmlns:p14="http://schemas.microsoft.com/office/powerpoint/2010/main" val="3508322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9000" b="-1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593A56D-FFE0-45C4-F812-23DA8F3C40BE}"/>
              </a:ext>
            </a:extLst>
          </p:cNvPr>
          <p:cNvSpPr txBox="1"/>
          <p:nvPr/>
        </p:nvSpPr>
        <p:spPr>
          <a:xfrm>
            <a:off x="4674436" y="1178611"/>
            <a:ext cx="4858914" cy="5355312"/>
          </a:xfrm>
          <a:prstGeom prst="rect">
            <a:avLst/>
          </a:prstGeom>
          <a:noFill/>
        </p:spPr>
        <p:txBody>
          <a:bodyPr wrap="square">
            <a:spAutoFit/>
          </a:bodyPr>
          <a:lstStyle/>
          <a:p>
            <a:r>
              <a:rPr lang="es-ES" b="1" dirty="0"/>
              <a:t>Osmé přikázání odsuzuje krádeže a loupeže. Vyžaduje přísnou integritu v nejmenších detailech životních záležitostí. Zakazuje nadměrný zisk z obchodu a vyžaduje zaplacení dluhů a spravedlivé mzdy. Znamená to, že každý pokus profitovat z nevědomosti, slabosti nebo neštěstí druhých je v nebeských záznamech označen jako podvod. Můžeme také okrást Boha, například tím, že nebudeme vracet desátky nebo tím, že využijeme čas, který bychom mu měli věnovat pro své vlastní </a:t>
            </a:r>
            <a:r>
              <a:rPr lang="es-ES" b="1" dirty="0" err="1"/>
              <a:t>záležitosti</a:t>
            </a:r>
            <a:r>
              <a:rPr lang="es-ES" b="1" dirty="0"/>
              <a:t>.</a:t>
            </a:r>
          </a:p>
          <a:p>
            <a:r>
              <a:rPr lang="es-ES" b="1" dirty="0"/>
              <a:t>Jsou to způsoby krádeže: přivlastnit si něco </a:t>
            </a:r>
            <a:r>
              <a:rPr lang="cs-CZ" b="1" dirty="0"/>
              <a:t>     </a:t>
            </a:r>
            <a:r>
              <a:rPr lang="es-ES" b="1" dirty="0"/>
              <a:t>bez souhlasu vlastníka; půjčovat a nesplácet; prezentovat jako naše dílo jiné osoby (plagiátorství); manipulovat s informacemi; být nečinný během pracovní doby, přijít pozdě nebo odejít brzy; plýtvání nebo zneužívání času někoho jiného (například pozdní návštěva schůzky); nespravedlivě zvýšit cenu něčeho.</a:t>
            </a:r>
          </a:p>
        </p:txBody>
      </p:sp>
      <p:grpSp>
        <p:nvGrpSpPr>
          <p:cNvPr id="8" name="Grupo 7">
            <a:extLst>
              <a:ext uri="{FF2B5EF4-FFF2-40B4-BE49-F238E27FC236}">
                <a16:creationId xmlns:a16="http://schemas.microsoft.com/office/drawing/2014/main" id="{988D33FE-48F0-215D-B2D1-A5440D2DAE3A}"/>
              </a:ext>
            </a:extLst>
          </p:cNvPr>
          <p:cNvGrpSpPr/>
          <p:nvPr/>
        </p:nvGrpSpPr>
        <p:grpSpPr>
          <a:xfrm>
            <a:off x="4990046" y="68942"/>
            <a:ext cx="4304687" cy="875938"/>
            <a:chOff x="4990046" y="68942"/>
            <a:chExt cx="4304687" cy="875938"/>
          </a:xfrm>
        </p:grpSpPr>
        <p:pic>
          <p:nvPicPr>
            <p:cNvPr id="6" name="Imagen 5" descr="Imagen en blanco y negro&#10;&#10;Descripción generada automáticamente con confianza baja">
              <a:extLst>
                <a:ext uri="{FF2B5EF4-FFF2-40B4-BE49-F238E27FC236}">
                  <a16:creationId xmlns:a16="http://schemas.microsoft.com/office/drawing/2014/main" id="{08C84275-A1FE-09AF-278F-EA0EE516B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046" y="68942"/>
              <a:ext cx="4304687" cy="875938"/>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D9ACC454-31CD-4D58-AE71-99266F0E3FAE}"/>
                </a:ext>
              </a:extLst>
            </p:cNvPr>
            <p:cNvSpPr txBox="1"/>
            <p:nvPr/>
          </p:nvSpPr>
          <p:spPr>
            <a:xfrm>
              <a:off x="5297714" y="263579"/>
              <a:ext cx="3724366" cy="461665"/>
            </a:xfrm>
            <a:prstGeom prst="rect">
              <a:avLst/>
            </a:prstGeom>
            <a:noFill/>
          </p:spPr>
          <p:txBody>
            <a:bodyPr wrap="square">
              <a:spAutoFit/>
            </a:bodyPr>
            <a:lstStyle/>
            <a:p>
              <a:pPr algn="ct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a:t>
              </a:r>
              <a:r>
                <a:rPr lang="cs-CZ" sz="24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epokradeš</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a:t>
              </a:r>
              <a:r>
                <a:rPr lang="cs-CZ"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2. M</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o</a:t>
              </a:r>
              <a:r>
                <a:rPr lang="cs-CZ"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j. </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20</a:t>
              </a:r>
              <a:r>
                <a:rPr lang="cs-CZ"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15)</a:t>
              </a:r>
            </a:p>
          </p:txBody>
        </p:sp>
      </p:grpSp>
      <p:pic>
        <p:nvPicPr>
          <p:cNvPr id="7" name="Imagen 6" descr="Texto&#10;&#10;Descripción generada automáticamente">
            <a:extLst>
              <a:ext uri="{FF2B5EF4-FFF2-40B4-BE49-F238E27FC236}">
                <a16:creationId xmlns:a16="http://schemas.microsoft.com/office/drawing/2014/main" id="{226204D9-24C2-D7C7-DED0-EE5AB30C1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1"/>
            <a:ext cx="2472220" cy="6858001"/>
          </a:xfrm>
          <a:prstGeom prst="rect">
            <a:avLst/>
          </a:prstGeom>
        </p:spPr>
      </p:pic>
      <p:pic>
        <p:nvPicPr>
          <p:cNvPr id="4" name="Imagen 3">
            <a:extLst>
              <a:ext uri="{FF2B5EF4-FFF2-40B4-BE49-F238E27FC236}">
                <a16:creationId xmlns:a16="http://schemas.microsoft.com/office/drawing/2014/main" id="{6D7FAA42-0F63-143D-B664-2230D0E731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994" y="155193"/>
            <a:ext cx="4304688" cy="6104205"/>
          </a:xfrm>
          <a:prstGeom prst="rect">
            <a:avLst/>
          </a:prstGeom>
          <a:ln w="38100">
            <a:solidFill>
              <a:srgbClr val="65A2AA"/>
            </a:solidFill>
          </a:ln>
          <a:scene3d>
            <a:camera prst="orthographicFront"/>
            <a:lightRig rig="threePt" dir="t"/>
          </a:scene3d>
          <a:sp3d>
            <a:bevelT prst="convex"/>
          </a:sp3d>
        </p:spPr>
      </p:pic>
      <p:grpSp>
        <p:nvGrpSpPr>
          <p:cNvPr id="11" name="Grupo 10">
            <a:extLst>
              <a:ext uri="{FF2B5EF4-FFF2-40B4-BE49-F238E27FC236}">
                <a16:creationId xmlns:a16="http://schemas.microsoft.com/office/drawing/2014/main" id="{67E30088-5A87-964D-EA43-498757CFEB57}"/>
              </a:ext>
            </a:extLst>
          </p:cNvPr>
          <p:cNvGrpSpPr/>
          <p:nvPr/>
        </p:nvGrpSpPr>
        <p:grpSpPr>
          <a:xfrm>
            <a:off x="119062" y="6259398"/>
            <a:ext cx="4345782" cy="848695"/>
            <a:chOff x="119062" y="6259398"/>
            <a:chExt cx="4345782" cy="848695"/>
          </a:xfrm>
        </p:grpSpPr>
        <p:pic>
          <p:nvPicPr>
            <p:cNvPr id="10" name="Imagen 9" descr="Imagen en blanco y negro&#10;&#10;Descripción generada automáticamente con confianza baja">
              <a:extLst>
                <a:ext uri="{FF2B5EF4-FFF2-40B4-BE49-F238E27FC236}">
                  <a16:creationId xmlns:a16="http://schemas.microsoft.com/office/drawing/2014/main" id="{83E1434C-1522-0AD8-17B7-2D7C3601F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 y="6259398"/>
              <a:ext cx="4345782" cy="598602"/>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55C5625F-F253-0975-4264-31CF54FE0DFB}"/>
                </a:ext>
              </a:extLst>
            </p:cNvPr>
            <p:cNvSpPr txBox="1"/>
            <p:nvPr/>
          </p:nvSpPr>
          <p:spPr>
            <a:xfrm>
              <a:off x="260178" y="6338652"/>
              <a:ext cx="4058320" cy="769441"/>
            </a:xfrm>
            <a:prstGeom prst="rect">
              <a:avLst/>
            </a:prstGeom>
            <a:noFill/>
          </p:spPr>
          <p:txBody>
            <a:bodyPr wrap="square">
              <a:spAutoFit/>
            </a:bodyPr>
            <a:lstStyle>
              <a:defPPr>
                <a:defRPr lang="es-ES"/>
              </a:defPPr>
              <a:lvl1pPr algn="ctr">
                <a:defRPr sz="2400" b="1">
                  <a:solidFill>
                    <a:schemeClr val="bg1"/>
                  </a:solidFill>
                  <a:effectLst>
                    <a:outerShdw blurRad="50800" dist="38100" dir="2700000" algn="tl" rotWithShape="0">
                      <a:prstClr val="black">
                        <a:alpha val="40000"/>
                      </a:prstClr>
                    </a:outerShdw>
                  </a:effectLst>
                </a:defRPr>
              </a:lvl1pPr>
            </a:lstStyle>
            <a:p>
              <a:r>
                <a:rPr lang="es-ES" sz="2200" dirty="0">
                  <a:latin typeface="Abhaya Libre ExtraBold" panose="020B0604020202020204" charset="0"/>
                  <a:cs typeface="Abhaya Libre ExtraBold" panose="020B0604020202020204" charset="0"/>
                </a:rPr>
                <a:t>Respektujte věci druhých
</a:t>
              </a:r>
            </a:p>
          </p:txBody>
        </p:sp>
      </p:grpSp>
      <p:pic>
        <p:nvPicPr>
          <p:cNvPr id="2" name="Imagen 1">
            <a:extLst>
              <a:ext uri="{FF2B5EF4-FFF2-40B4-BE49-F238E27FC236}">
                <a16:creationId xmlns:a16="http://schemas.microsoft.com/office/drawing/2014/main" id="{7BC8E6AA-2EB3-5B3E-4F81-E3C3A7ED7A4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22756" y="68941"/>
            <a:ext cx="1871596" cy="1404258"/>
          </a:xfrm>
          <a:prstGeom prst="rect">
            <a:avLst/>
          </a:prstGeom>
        </p:spPr>
      </p:pic>
      <p:sp>
        <p:nvSpPr>
          <p:cNvPr id="12" name="CuadroTexto 11">
            <a:extLst>
              <a:ext uri="{FF2B5EF4-FFF2-40B4-BE49-F238E27FC236}">
                <a16:creationId xmlns:a16="http://schemas.microsoft.com/office/drawing/2014/main" id="{D085C25D-B9F7-961A-7A86-388186FD5A04}"/>
              </a:ext>
            </a:extLst>
          </p:cNvPr>
          <p:cNvSpPr txBox="1"/>
          <p:nvPr/>
        </p:nvSpPr>
        <p:spPr>
          <a:xfrm>
            <a:off x="9742942" y="5775860"/>
            <a:ext cx="2449057" cy="1200329"/>
          </a:xfrm>
          <a:prstGeom prst="rect">
            <a:avLst/>
          </a:prstGeom>
          <a:noFill/>
        </p:spPr>
        <p:txBody>
          <a:bodyPr wrap="square">
            <a:spAutoFit/>
          </a:bodyPr>
          <a:lstStyle/>
          <a:p>
            <a:pPr algn="ctr"/>
            <a:r>
              <a:rPr lang="pl-PL" b="1" dirty="0">
                <a:solidFill>
                  <a:srgbClr val="FAF3CF"/>
                </a:solidFill>
                <a:effectLst>
                  <a:glow rad="127000">
                    <a:srgbClr val="682D00"/>
                  </a:glow>
                </a:effectLst>
              </a:rPr>
              <a:t>Respektuji majetek, čas a finanční prostředky ostatních?
</a:t>
            </a:r>
            <a:endParaRPr lang="es-ES" b="1" dirty="0">
              <a:solidFill>
                <a:srgbClr val="FAF3CF"/>
              </a:solidFill>
              <a:effectLst>
                <a:glow rad="127000">
                  <a:srgbClr val="682D00"/>
                </a:glow>
              </a:effectLst>
            </a:endParaRPr>
          </a:p>
        </p:txBody>
      </p:sp>
    </p:spTree>
    <p:extLst>
      <p:ext uri="{BB962C8B-B14F-4D97-AF65-F5344CB8AC3E}">
        <p14:creationId xmlns:p14="http://schemas.microsoft.com/office/powerpoint/2010/main" val="87562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0-#ppt_w/2"/>
                                          </p:val>
                                        </p:tav>
                                        <p:tav tm="100000">
                                          <p:val>
                                            <p:strVal val="#ppt_x"/>
                                          </p:val>
                                        </p:tav>
                                      </p:tavLst>
                                    </p:anim>
                                    <p:anim calcmode="lin" valueType="num">
                                      <p:cBhvr additive="base">
                                        <p:cTn id="35" dur="1000" fill="hold"/>
                                        <p:tgtEl>
                                          <p:spTgt spid="12"/>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12"/>
                                        </p:tgtEl>
                                        <p:attrNameLst>
                                          <p:attrName>r</p:attrName>
                                        </p:attrNameLst>
                                      </p:cBhvr>
                                    </p:animRot>
                                    <p:animRot by="-240000">
                                      <p:cBhvr>
                                        <p:cTn id="39" dur="200" fill="hold">
                                          <p:stCondLst>
                                            <p:cond delay="200"/>
                                          </p:stCondLst>
                                        </p:cTn>
                                        <p:tgtEl>
                                          <p:spTgt spid="12"/>
                                        </p:tgtEl>
                                        <p:attrNameLst>
                                          <p:attrName>r</p:attrName>
                                        </p:attrNameLst>
                                      </p:cBhvr>
                                    </p:animRot>
                                    <p:animRot by="240000">
                                      <p:cBhvr>
                                        <p:cTn id="40" dur="200" fill="hold">
                                          <p:stCondLst>
                                            <p:cond delay="400"/>
                                          </p:stCondLst>
                                        </p:cTn>
                                        <p:tgtEl>
                                          <p:spTgt spid="12"/>
                                        </p:tgtEl>
                                        <p:attrNameLst>
                                          <p:attrName>r</p:attrName>
                                        </p:attrNameLst>
                                      </p:cBhvr>
                                    </p:animRot>
                                    <p:animRot by="-240000">
                                      <p:cBhvr>
                                        <p:cTn id="41" dur="200" fill="hold">
                                          <p:stCondLst>
                                            <p:cond delay="600"/>
                                          </p:stCondLst>
                                        </p:cTn>
                                        <p:tgtEl>
                                          <p:spTgt spid="12"/>
                                        </p:tgtEl>
                                        <p:attrNameLst>
                                          <p:attrName>r</p:attrName>
                                        </p:attrNameLst>
                                      </p:cBhvr>
                                    </p:animRot>
                                    <p:animRot by="120000">
                                      <p:cBhvr>
                                        <p:cTn id="42" dur="200" fill="hold">
                                          <p:stCondLst>
                                            <p:cond delay="800"/>
                                          </p:stCondLst>
                                        </p:cTn>
                                        <p:tgtEl>
                                          <p:spTgt spid="12"/>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1000" fill="hold"/>
                                        <p:tgtEl>
                                          <p:spTgt spid="11"/>
                                        </p:tgtEl>
                                        <p:attrNameLst>
                                          <p:attrName>ppt_x</p:attrName>
                                        </p:attrNameLst>
                                      </p:cBhvr>
                                      <p:tavLst>
                                        <p:tav tm="0">
                                          <p:val>
                                            <p:strVal val="#ppt_x"/>
                                          </p:val>
                                        </p:tav>
                                        <p:tav tm="100000">
                                          <p:val>
                                            <p:strVal val="#ppt_x"/>
                                          </p:val>
                                        </p:tav>
                                      </p:tavLst>
                                    </p:anim>
                                    <p:anim calcmode="lin" valueType="num">
                                      <p:cBhvr additive="base">
                                        <p:cTn id="48" dur="1000" fill="hold"/>
                                        <p:tgtEl>
                                          <p:spTgt spid="11"/>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11"/>
                                        </p:tgtEl>
                                      </p:cBhvr>
                                    </p:animEffect>
                                    <p:animScale>
                                      <p:cBhvr>
                                        <p:cTn id="52"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5000" b="-5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A86EF3D6-898C-BF58-4EBF-B634ACE722EF}"/>
              </a:ext>
            </a:extLst>
          </p:cNvPr>
          <p:cNvGrpSpPr/>
          <p:nvPr/>
        </p:nvGrpSpPr>
        <p:grpSpPr>
          <a:xfrm>
            <a:off x="4751831" y="57354"/>
            <a:ext cx="4708723" cy="1085646"/>
            <a:chOff x="4751831" y="57354"/>
            <a:chExt cx="4708723" cy="1085646"/>
          </a:xfrm>
        </p:grpSpPr>
        <p:pic>
          <p:nvPicPr>
            <p:cNvPr id="13" name="Imagen 12" descr="Dibujo de una persona&#10;&#10;Descripción generada automáticamente con confianza baja">
              <a:extLst>
                <a:ext uri="{FF2B5EF4-FFF2-40B4-BE49-F238E27FC236}">
                  <a16:creationId xmlns:a16="http://schemas.microsoft.com/office/drawing/2014/main" id="{0EFB10B4-5F81-B91B-783F-198AC4326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831" y="57354"/>
              <a:ext cx="4708723" cy="1085646"/>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72900047-98CE-D170-7A47-19A4EF26749A}"/>
                </a:ext>
              </a:extLst>
            </p:cNvPr>
            <p:cNvSpPr txBox="1"/>
            <p:nvPr/>
          </p:nvSpPr>
          <p:spPr>
            <a:xfrm>
              <a:off x="4895598" y="194468"/>
              <a:ext cx="4302035" cy="830997"/>
            </a:xfrm>
            <a:prstGeom prst="rect">
              <a:avLst/>
            </a:prstGeom>
            <a:noFill/>
          </p:spPr>
          <p:txBody>
            <a:bodyPr wrap="square">
              <a:spAutoFit/>
            </a:bodyPr>
            <a:lstStyle/>
            <a:p>
              <a:pPr algn="ctr"/>
              <a:r>
                <a:rPr lang="cs-CZ"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Nevydáš proti bližnímu svému křivé svědectví</a:t>
              </a: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cs-CZ"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2. </a:t>
              </a:r>
              <a:r>
                <a:rPr lang="cs-CZ"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Moj</a:t>
              </a:r>
              <a:r>
                <a:rPr lang="cs-CZ"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t>
              </a: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20</a:t>
              </a:r>
              <a:r>
                <a:rPr lang="cs-CZ"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t>
              </a: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16)</a:t>
              </a:r>
            </a:p>
          </p:txBody>
        </p:sp>
      </p:grpSp>
      <p:sp>
        <p:nvSpPr>
          <p:cNvPr id="5" name="CuadroTexto 4">
            <a:extLst>
              <a:ext uri="{FF2B5EF4-FFF2-40B4-BE49-F238E27FC236}">
                <a16:creationId xmlns:a16="http://schemas.microsoft.com/office/drawing/2014/main" id="{6C490C38-41D8-E279-23EE-989D27DDC76E}"/>
              </a:ext>
            </a:extLst>
          </p:cNvPr>
          <p:cNvSpPr txBox="1"/>
          <p:nvPr/>
        </p:nvSpPr>
        <p:spPr>
          <a:xfrm>
            <a:off x="4759848" y="1334141"/>
            <a:ext cx="4830319" cy="5170646"/>
          </a:xfrm>
          <a:prstGeom prst="rect">
            <a:avLst/>
          </a:prstGeom>
          <a:noFill/>
        </p:spPr>
        <p:txBody>
          <a:bodyPr wrap="square">
            <a:spAutoFit/>
          </a:bodyPr>
          <a:lstStyle/>
          <a:p>
            <a:r>
              <a:rPr lang="es-ES" sz="2200" b="1" dirty="0"/>
              <a:t>Toto přikázání zahrnuje lhaní o čemko</a:t>
            </a:r>
            <a:r>
              <a:rPr lang="cs-CZ" sz="2200" b="1" dirty="0"/>
              <a:t>-</a:t>
            </a:r>
            <a:r>
              <a:rPr lang="es-ES" sz="2200" b="1" dirty="0"/>
              <a:t>liv, ať už slovy, pohledem, gestem nebo výrazem tváře; jakýkoli pokus nebo zá</a:t>
            </a:r>
            <a:r>
              <a:rPr lang="cs-CZ" sz="2200" b="1" dirty="0"/>
              <a:t>-</a:t>
            </a:r>
            <a:r>
              <a:rPr lang="es-ES" sz="2200" b="1" dirty="0"/>
              <a:t>měr oklamat našeho bližního; jakékoli úmyslné přehánění; jakékoli narážky nebo nepřímá slova vyřčená za účelem vytvoření chybného nebo přehnaného pojmu; jakýkoli pokus o škodu zlovol</a:t>
            </a:r>
            <a:r>
              <a:rPr lang="cs-CZ" sz="2200" b="1" dirty="0"/>
              <a:t>-</a:t>
            </a:r>
            <a:r>
              <a:rPr lang="es-ES" sz="2200" b="1" dirty="0"/>
              <a:t>nými domněnkami, pomluvami nebo pomluvami; </a:t>
            </a:r>
            <a:r>
              <a:rPr lang="cs-CZ" sz="2200" b="1" dirty="0"/>
              <a:t>z</a:t>
            </a:r>
            <a:r>
              <a:rPr lang="es-ES" sz="2200" b="1" dirty="0"/>
              <a:t>áměrné potlačování </a:t>
            </a:r>
            <a:r>
              <a:rPr lang="es-ES" sz="2200" b="1" dirty="0" err="1"/>
              <a:t>pravdy</a:t>
            </a:r>
            <a:r>
              <a:rPr lang="es-ES" sz="2200" b="1" dirty="0"/>
              <a:t>...</a:t>
            </a:r>
          </a:p>
          <a:p>
            <a:r>
              <a:rPr lang="es-ES" sz="2200" b="1" dirty="0" err="1"/>
              <a:t>Lhaní</a:t>
            </a:r>
            <a:r>
              <a:rPr lang="es-ES" sz="2200" b="1" dirty="0"/>
              <a:t> ničí svobodu a důstojnost oběti. Ničí svobodu lidí, kteří ji vyslovují. Ničí důvěru mezi lidmi. Ničí sebeúctu. Ničí náš </a:t>
            </a:r>
            <a:r>
              <a:rPr lang="es-ES" sz="2200" b="1" dirty="0" err="1"/>
              <a:t>vztah</a:t>
            </a:r>
            <a:r>
              <a:rPr lang="es-ES" sz="2200" b="1" dirty="0"/>
              <a:t> s Bohem.</a:t>
            </a:r>
          </a:p>
        </p:txBody>
      </p:sp>
      <p:pic>
        <p:nvPicPr>
          <p:cNvPr id="7" name="Imagen 6" descr="Texto&#10;&#10;Descripción generada automáticamente con confianza media">
            <a:extLst>
              <a:ext uri="{FF2B5EF4-FFF2-40B4-BE49-F238E27FC236}">
                <a16:creationId xmlns:a16="http://schemas.microsoft.com/office/drawing/2014/main" id="{9E3F296B-5CDB-E1B4-4ADF-7D81433FD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2"/>
            <a:ext cx="2472220" cy="6858001"/>
          </a:xfrm>
          <a:prstGeom prst="rect">
            <a:avLst/>
          </a:prstGeom>
        </p:spPr>
      </p:pic>
      <p:pic>
        <p:nvPicPr>
          <p:cNvPr id="4" name="Imagen 3">
            <a:extLst>
              <a:ext uri="{FF2B5EF4-FFF2-40B4-BE49-F238E27FC236}">
                <a16:creationId xmlns:a16="http://schemas.microsoft.com/office/drawing/2014/main" id="{F1A00F58-73F4-453C-5FA3-8CB8B8541C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163" y="38228"/>
            <a:ext cx="4410443" cy="6227545"/>
          </a:xfrm>
          <a:prstGeom prst="rect">
            <a:avLst/>
          </a:prstGeom>
          <a:ln w="38100">
            <a:solidFill>
              <a:srgbClr val="AD763E"/>
            </a:solidFill>
          </a:ln>
          <a:scene3d>
            <a:camera prst="orthographicFront"/>
            <a:lightRig rig="threePt" dir="t"/>
          </a:scene3d>
          <a:sp3d>
            <a:bevelT prst="convex"/>
          </a:sp3d>
        </p:spPr>
      </p:pic>
      <p:grpSp>
        <p:nvGrpSpPr>
          <p:cNvPr id="10" name="Grupo 9">
            <a:extLst>
              <a:ext uri="{FF2B5EF4-FFF2-40B4-BE49-F238E27FC236}">
                <a16:creationId xmlns:a16="http://schemas.microsoft.com/office/drawing/2014/main" id="{8FA50BEC-33A0-687C-3BBC-42CBD69CC767}"/>
              </a:ext>
            </a:extLst>
          </p:cNvPr>
          <p:cNvGrpSpPr/>
          <p:nvPr/>
        </p:nvGrpSpPr>
        <p:grpSpPr>
          <a:xfrm>
            <a:off x="63023" y="6277430"/>
            <a:ext cx="4449445" cy="843169"/>
            <a:chOff x="63023" y="6277430"/>
            <a:chExt cx="4449445" cy="843169"/>
          </a:xfrm>
        </p:grpSpPr>
        <p:pic>
          <p:nvPicPr>
            <p:cNvPr id="14" name="Imagen 13" descr="Dibujo de una persona&#10;&#10;Descripción generada automáticamente con confianza baja">
              <a:extLst>
                <a:ext uri="{FF2B5EF4-FFF2-40B4-BE49-F238E27FC236}">
                  <a16:creationId xmlns:a16="http://schemas.microsoft.com/office/drawing/2014/main" id="{15DA4725-E7DA-8B56-2748-877BA8A01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3" y="6277430"/>
              <a:ext cx="4449445" cy="553998"/>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4FE3291F-771E-20B4-074A-C9060B6933E0}"/>
                </a:ext>
              </a:extLst>
            </p:cNvPr>
            <p:cNvSpPr txBox="1"/>
            <p:nvPr/>
          </p:nvSpPr>
          <p:spPr>
            <a:xfrm>
              <a:off x="82163" y="6351158"/>
              <a:ext cx="4396466" cy="769441"/>
            </a:xfrm>
            <a:prstGeom prst="rect">
              <a:avLst/>
            </a:prstGeom>
            <a:noFill/>
          </p:spPr>
          <p:txBody>
            <a:bodyPr wrap="square">
              <a:spAutoFit/>
            </a:bodyPr>
            <a:lstStyle/>
            <a:p>
              <a:pPr algn="ctr"/>
              <a:r>
                <a:rPr lang="es-ES" sz="2200" b="1"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rPr>
                <a:t>Respektujte důstojnost druhých
</a:t>
              </a:r>
            </a:p>
          </p:txBody>
        </p:sp>
      </p:grpSp>
      <p:pic>
        <p:nvPicPr>
          <p:cNvPr id="2" name="Imagen 1">
            <a:extLst>
              <a:ext uri="{FF2B5EF4-FFF2-40B4-BE49-F238E27FC236}">
                <a16:creationId xmlns:a16="http://schemas.microsoft.com/office/drawing/2014/main" id="{A397BDEF-511F-479C-FFB2-0CB578CF85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80588" y="76979"/>
            <a:ext cx="1864879" cy="1399218"/>
          </a:xfrm>
          <a:prstGeom prst="rect">
            <a:avLst/>
          </a:prstGeom>
        </p:spPr>
      </p:pic>
      <p:sp>
        <p:nvSpPr>
          <p:cNvPr id="6" name="CuadroTexto 5">
            <a:extLst>
              <a:ext uri="{FF2B5EF4-FFF2-40B4-BE49-F238E27FC236}">
                <a16:creationId xmlns:a16="http://schemas.microsoft.com/office/drawing/2014/main" id="{3FE03807-C6BA-65B4-5C6F-C0E72E7A2D36}"/>
              </a:ext>
            </a:extLst>
          </p:cNvPr>
          <p:cNvSpPr txBox="1"/>
          <p:nvPr/>
        </p:nvSpPr>
        <p:spPr>
          <a:xfrm>
            <a:off x="9699919" y="5733657"/>
            <a:ext cx="2492081" cy="1323439"/>
          </a:xfrm>
          <a:prstGeom prst="rect">
            <a:avLst/>
          </a:prstGeom>
          <a:noFill/>
        </p:spPr>
        <p:txBody>
          <a:bodyPr wrap="square">
            <a:spAutoFit/>
          </a:bodyPr>
          <a:lstStyle/>
          <a:p>
            <a:pPr algn="ctr"/>
            <a:r>
              <a:rPr lang="es-ES" sz="1400" dirty="0"/>
              <a:t> </a:t>
            </a:r>
            <a:r>
              <a:rPr lang="es-ES" sz="1600" b="1" dirty="0">
                <a:solidFill>
                  <a:srgbClr val="FAF3CF"/>
                </a:solidFill>
                <a:effectLst>
                  <a:glow rad="127000">
                    <a:srgbClr val="682D00"/>
                  </a:glow>
                </a:effectLst>
              </a:rPr>
              <a:t>Co mám dělat, když se ocitnu v situaci, kdy lhaní je nejjednodušší východisko?
</a:t>
            </a:r>
          </a:p>
        </p:txBody>
      </p:sp>
    </p:spTree>
    <p:extLst>
      <p:ext uri="{BB962C8B-B14F-4D97-AF65-F5344CB8AC3E}">
        <p14:creationId xmlns:p14="http://schemas.microsoft.com/office/powerpoint/2010/main" val="319298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1000" fill="hold"/>
                                        <p:tgtEl>
                                          <p:spTgt spid="10"/>
                                        </p:tgtEl>
                                        <p:attrNameLst>
                                          <p:attrName>ppt_x</p:attrName>
                                        </p:attrNameLst>
                                      </p:cBhvr>
                                      <p:tavLst>
                                        <p:tav tm="0">
                                          <p:val>
                                            <p:strVal val="#ppt_x"/>
                                          </p:val>
                                        </p:tav>
                                        <p:tav tm="100000">
                                          <p:val>
                                            <p:strVal val="#ppt_x"/>
                                          </p:val>
                                        </p:tav>
                                      </p:tavLst>
                                    </p:anim>
                                    <p:anim calcmode="lin" valueType="num">
                                      <p:cBhvr additive="base">
                                        <p:cTn id="48" dur="1000" fill="hold"/>
                                        <p:tgtEl>
                                          <p:spTgt spid="10"/>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10"/>
                                        </p:tgtEl>
                                      </p:cBhvr>
                                    </p:animEffect>
                                    <p:animScale>
                                      <p:cBhvr>
                                        <p:cTn id="5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t="-21000" b="-25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6467A381-B7FD-8F84-1F2F-2DA902D78426}"/>
              </a:ext>
            </a:extLst>
          </p:cNvPr>
          <p:cNvGrpSpPr/>
          <p:nvPr/>
        </p:nvGrpSpPr>
        <p:grpSpPr>
          <a:xfrm>
            <a:off x="7028647" y="43607"/>
            <a:ext cx="2618516" cy="2712343"/>
            <a:chOff x="7028647" y="43607"/>
            <a:chExt cx="2618516" cy="2712343"/>
          </a:xfrm>
        </p:grpSpPr>
        <p:pic>
          <p:nvPicPr>
            <p:cNvPr id="9" name="Imagen 8">
              <a:extLst>
                <a:ext uri="{FF2B5EF4-FFF2-40B4-BE49-F238E27FC236}">
                  <a16:creationId xmlns:a16="http://schemas.microsoft.com/office/drawing/2014/main" id="{EB617463-2B2B-56B7-65F7-1FF97BAEBB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3300" y="43607"/>
              <a:ext cx="2603863" cy="2712343"/>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0C2DBE99-EC82-E4B6-FBB6-1C9CFED255C5}"/>
                </a:ext>
              </a:extLst>
            </p:cNvPr>
            <p:cNvSpPr txBox="1"/>
            <p:nvPr/>
          </p:nvSpPr>
          <p:spPr>
            <a:xfrm>
              <a:off x="7028647" y="122505"/>
              <a:ext cx="2603863" cy="2585323"/>
            </a:xfrm>
            <a:prstGeom prst="rect">
              <a:avLst/>
            </a:prstGeom>
            <a:noFill/>
          </p:spPr>
          <p:txBody>
            <a:bodyPr wrap="square">
              <a:spAutoFit/>
            </a:bodyPr>
            <a:lstStyle/>
            <a:p>
              <a:pPr algn="ctr"/>
              <a:r>
                <a:rPr lang="es-ES" b="1" dirty="0">
                  <a:latin typeface="Abhaya Libre ExtraBold" panose="02000803000000000000" pitchFamily="2" charset="0"/>
                  <a:cs typeface="Abhaya Libre ExtraBold" panose="02000803000000000000" pitchFamily="2" charset="0"/>
                </a:rPr>
                <a:t>N</a:t>
              </a:r>
              <a:r>
                <a:rPr lang="cs-CZ" b="1" dirty="0" err="1">
                  <a:latin typeface="Abhaya Libre ExtraBold" panose="02000803000000000000" pitchFamily="2" charset="0"/>
                  <a:cs typeface="Abhaya Libre ExtraBold" panose="02000803000000000000" pitchFamily="2" charset="0"/>
                </a:rPr>
                <a:t>ebudeš</a:t>
              </a:r>
              <a:r>
                <a:rPr lang="cs-CZ" b="1" dirty="0">
                  <a:latin typeface="Abhaya Libre ExtraBold" panose="02000803000000000000" pitchFamily="2" charset="0"/>
                  <a:cs typeface="Abhaya Libre ExtraBold" panose="02000803000000000000" pitchFamily="2" charset="0"/>
                </a:rPr>
                <a:t> dychtit po domě svého bližního. Nebudeš po ženě svého bližního ani po jeho otroku ani po jeho otrokyni ani po jeho býku ani po jeho oslu, vůbec po ničem, co patří tvému bližnímu</a:t>
              </a:r>
              <a:r>
                <a:rPr lang="es-ES" b="1" dirty="0">
                  <a:latin typeface="Abhaya Libre ExtraBold" panose="02000803000000000000" pitchFamily="2" charset="0"/>
                  <a:cs typeface="Abhaya Libre ExtraBold" panose="02000803000000000000" pitchFamily="2" charset="0"/>
                </a:rPr>
                <a:t> </a:t>
              </a:r>
              <a:r>
                <a:rPr lang="cs-CZ" b="1" dirty="0">
                  <a:latin typeface="Abhaya Libre ExtraBold" panose="02000803000000000000" pitchFamily="2" charset="0"/>
                  <a:cs typeface="Abhaya Libre ExtraBold" panose="02000803000000000000" pitchFamily="2" charset="0"/>
                </a:rPr>
                <a:t>                 </a:t>
              </a:r>
              <a:r>
                <a:rPr lang="es-ES" b="1" dirty="0">
                  <a:latin typeface="Abhaya Libre ExtraBold" panose="02000803000000000000" pitchFamily="2" charset="0"/>
                  <a:cs typeface="Abhaya Libre ExtraBold" panose="02000803000000000000" pitchFamily="2" charset="0"/>
                </a:rPr>
                <a:t>(</a:t>
              </a:r>
              <a:r>
                <a:rPr lang="cs-CZ" b="1" dirty="0">
                  <a:latin typeface="Abhaya Libre ExtraBold" panose="02000803000000000000" pitchFamily="2" charset="0"/>
                  <a:cs typeface="Abhaya Libre ExtraBold" panose="02000803000000000000" pitchFamily="2" charset="0"/>
                </a:rPr>
                <a:t>2. Mojžíšova</a:t>
              </a:r>
              <a:r>
                <a:rPr lang="es-ES" b="1" dirty="0">
                  <a:latin typeface="Abhaya Libre ExtraBold" panose="02000803000000000000" pitchFamily="2" charset="0"/>
                  <a:cs typeface="Abhaya Libre ExtraBold" panose="02000803000000000000" pitchFamily="2" charset="0"/>
                </a:rPr>
                <a:t> 20</a:t>
              </a:r>
              <a:r>
                <a:rPr lang="cs-CZ" b="1" dirty="0">
                  <a:latin typeface="Abhaya Libre ExtraBold" panose="02000803000000000000" pitchFamily="2" charset="0"/>
                  <a:cs typeface="Abhaya Libre ExtraBold" panose="02000803000000000000" pitchFamily="2" charset="0"/>
                </a:rPr>
                <a:t>,</a:t>
              </a:r>
              <a:r>
                <a:rPr lang="es-ES" b="1" dirty="0">
                  <a:latin typeface="Abhaya Libre ExtraBold" panose="02000803000000000000" pitchFamily="2" charset="0"/>
                  <a:cs typeface="Abhaya Libre ExtraBold" panose="02000803000000000000" pitchFamily="2" charset="0"/>
                </a:rPr>
                <a:t>17)</a:t>
              </a:r>
            </a:p>
          </p:txBody>
        </p:sp>
      </p:grpSp>
      <p:sp>
        <p:nvSpPr>
          <p:cNvPr id="5" name="CuadroTexto 4">
            <a:extLst>
              <a:ext uri="{FF2B5EF4-FFF2-40B4-BE49-F238E27FC236}">
                <a16:creationId xmlns:a16="http://schemas.microsoft.com/office/drawing/2014/main" id="{CE7BD501-2B9E-CF1F-71F7-C0AEC54CB81E}"/>
              </a:ext>
            </a:extLst>
          </p:cNvPr>
          <p:cNvSpPr txBox="1"/>
          <p:nvPr/>
        </p:nvSpPr>
        <p:spPr>
          <a:xfrm>
            <a:off x="7012707" y="2831893"/>
            <a:ext cx="2681507" cy="2585323"/>
          </a:xfrm>
          <a:prstGeom prst="rect">
            <a:avLst/>
          </a:prstGeom>
          <a:noFill/>
        </p:spPr>
        <p:txBody>
          <a:bodyPr wrap="square">
            <a:spAutoFit/>
          </a:bodyPr>
          <a:lstStyle/>
          <a:p>
            <a:r>
              <a:rPr lang="es-ES" b="1" dirty="0"/>
              <a:t>Chamtivost je nepřiměře</a:t>
            </a:r>
            <a:r>
              <a:rPr lang="cs-CZ" b="1" dirty="0"/>
              <a:t>-</a:t>
            </a:r>
            <a:r>
              <a:rPr lang="es-ES" b="1" dirty="0"/>
              <a:t>ná náklonnost k</a:t>
            </a:r>
            <a:r>
              <a:rPr lang="cs-CZ" b="1" dirty="0"/>
              <a:t> věcem</a:t>
            </a:r>
            <a:r>
              <a:rPr lang="es-ES" b="1" dirty="0"/>
              <a:t>. Neměli bychom si vážit věcí více než lidských práv, ani bychom neměli hod</a:t>
            </a:r>
            <a:r>
              <a:rPr lang="cs-CZ" b="1" dirty="0"/>
              <a:t>-</a:t>
            </a:r>
            <a:r>
              <a:rPr lang="es-ES" b="1" dirty="0"/>
              <a:t>notit lidi podle toho, co mají, nebo podle toho, jaký užitek z nich můžeme </a:t>
            </a:r>
            <a:r>
              <a:rPr lang="es-ES" b="1" dirty="0" err="1"/>
              <a:t>získat</a:t>
            </a:r>
            <a:r>
              <a:rPr lang="es-ES" b="1" dirty="0"/>
              <a:t>.</a:t>
            </a:r>
          </a:p>
        </p:txBody>
      </p:sp>
      <p:pic>
        <p:nvPicPr>
          <p:cNvPr id="7" name="Imagen 6" descr="Texto&#10;&#10;Descripción generada automáticamente con confianza baja">
            <a:extLst>
              <a:ext uri="{FF2B5EF4-FFF2-40B4-BE49-F238E27FC236}">
                <a16:creationId xmlns:a16="http://schemas.microsoft.com/office/drawing/2014/main" id="{8DE25000-F2EC-8DAA-86CE-F84C44082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1" y="0"/>
            <a:ext cx="2472219" cy="6858000"/>
          </a:xfrm>
          <a:prstGeom prst="rect">
            <a:avLst/>
          </a:prstGeom>
        </p:spPr>
      </p:pic>
      <p:pic>
        <p:nvPicPr>
          <p:cNvPr id="4" name="Imagen 3">
            <a:extLst>
              <a:ext uri="{FF2B5EF4-FFF2-40B4-BE49-F238E27FC236}">
                <a16:creationId xmlns:a16="http://schemas.microsoft.com/office/drawing/2014/main" id="{E767435A-BD82-C6C8-A31D-7DCA7F7CC3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148" y="107059"/>
            <a:ext cx="6836228" cy="4873254"/>
          </a:xfrm>
          <a:prstGeom prst="rect">
            <a:avLst/>
          </a:prstGeom>
          <a:ln w="38100">
            <a:solidFill>
              <a:srgbClr val="E67BFF"/>
            </a:solidFill>
          </a:ln>
          <a:scene3d>
            <a:camera prst="orthographicFront"/>
            <a:lightRig rig="threePt" dir="t"/>
          </a:scene3d>
          <a:sp3d>
            <a:bevelT prst="convex"/>
          </a:sp3d>
        </p:spPr>
      </p:pic>
      <p:grpSp>
        <p:nvGrpSpPr>
          <p:cNvPr id="11" name="Grupo 10">
            <a:extLst>
              <a:ext uri="{FF2B5EF4-FFF2-40B4-BE49-F238E27FC236}">
                <a16:creationId xmlns:a16="http://schemas.microsoft.com/office/drawing/2014/main" id="{C7CCC550-3319-C72D-3A23-E06A370DB8E4}"/>
              </a:ext>
            </a:extLst>
          </p:cNvPr>
          <p:cNvGrpSpPr/>
          <p:nvPr/>
        </p:nvGrpSpPr>
        <p:grpSpPr>
          <a:xfrm>
            <a:off x="84452" y="5001505"/>
            <a:ext cx="6879806" cy="528994"/>
            <a:chOff x="105148" y="5001505"/>
            <a:chExt cx="6836229" cy="528994"/>
          </a:xfrm>
        </p:grpSpPr>
        <p:pic>
          <p:nvPicPr>
            <p:cNvPr id="10" name="Imagen 9">
              <a:extLst>
                <a:ext uri="{FF2B5EF4-FFF2-40B4-BE49-F238E27FC236}">
                  <a16:creationId xmlns:a16="http://schemas.microsoft.com/office/drawing/2014/main" id="{EED358D8-67FC-A28E-2BB1-38B6C2E588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48" y="5001505"/>
              <a:ext cx="6836229" cy="522602"/>
            </a:xfrm>
            <a:prstGeom prst="rect">
              <a:avLst/>
            </a:prstGeom>
            <a:scene3d>
              <a:camera prst="orthographicFront"/>
              <a:lightRig rig="threePt" dir="t"/>
            </a:scene3d>
            <a:sp3d>
              <a:bevelT prst="convex"/>
            </a:sp3d>
          </p:spPr>
        </p:pic>
        <p:sp>
          <p:nvSpPr>
            <p:cNvPr id="12" name="CuadroTexto 11">
              <a:extLst>
                <a:ext uri="{FF2B5EF4-FFF2-40B4-BE49-F238E27FC236}">
                  <a16:creationId xmlns:a16="http://schemas.microsoft.com/office/drawing/2014/main" id="{D81136AA-7158-2683-E73E-C181FF282301}"/>
                </a:ext>
              </a:extLst>
            </p:cNvPr>
            <p:cNvSpPr txBox="1"/>
            <p:nvPr/>
          </p:nvSpPr>
          <p:spPr>
            <a:xfrm>
              <a:off x="197963" y="5007279"/>
              <a:ext cx="6655324" cy="523220"/>
            </a:xfrm>
            <a:prstGeom prst="rect">
              <a:avLst/>
            </a:prstGeom>
            <a:noFill/>
          </p:spPr>
          <p:txBody>
            <a:bodyPr wrap="square">
              <a:spAutoFit/>
            </a:bodyPr>
            <a:lstStyle/>
            <a:p>
              <a:pPr algn="ctr"/>
              <a:r>
                <a:rPr lang="es-ES" sz="2800" b="1" dirty="0">
                  <a:latin typeface="Abhaya Libre ExtraBold" panose="020B0604020202020204" charset="0"/>
                  <a:cs typeface="Abhaya Libre ExtraBold" panose="020B0604020202020204" charset="0"/>
                </a:rPr>
                <a:t>Spokojte se s tím, </a:t>
              </a:r>
              <a:r>
                <a:rPr lang="es-ES" sz="2800" b="1" dirty="0" err="1">
                  <a:latin typeface="Abhaya Libre ExtraBold" panose="020B0604020202020204" charset="0"/>
                  <a:cs typeface="Abhaya Libre ExtraBold" panose="020B0604020202020204" charset="0"/>
                </a:rPr>
                <a:t>co</a:t>
              </a:r>
              <a:r>
                <a:rPr lang="es-ES" sz="2800" b="1" dirty="0">
                  <a:latin typeface="Abhaya Libre ExtraBold" panose="020B0604020202020204" charset="0"/>
                  <a:cs typeface="Abhaya Libre ExtraBold" panose="020B0604020202020204" charset="0"/>
                </a:rPr>
                <a:t> </a:t>
              </a:r>
              <a:r>
                <a:rPr lang="es-ES" sz="2800" b="1" dirty="0" err="1">
                  <a:latin typeface="Abhaya Libre ExtraBold" panose="020B0604020202020204" charset="0"/>
                  <a:cs typeface="Abhaya Libre ExtraBold" panose="020B0604020202020204" charset="0"/>
                </a:rPr>
                <a:t>máte</a:t>
              </a:r>
              <a:endParaRPr lang="es-ES" sz="2800" b="1" dirty="0">
                <a:latin typeface="Abhaya Libre ExtraBold" panose="020B0604020202020204" charset="0"/>
                <a:cs typeface="Abhaya Libre ExtraBold" panose="020B0604020202020204" charset="0"/>
              </a:endParaRPr>
            </a:p>
          </p:txBody>
        </p:sp>
      </p:grpSp>
      <p:sp>
        <p:nvSpPr>
          <p:cNvPr id="14" name="CuadroTexto 13">
            <a:extLst>
              <a:ext uri="{FF2B5EF4-FFF2-40B4-BE49-F238E27FC236}">
                <a16:creationId xmlns:a16="http://schemas.microsoft.com/office/drawing/2014/main" id="{066ED161-B89B-D064-7809-4C3991044607}"/>
              </a:ext>
            </a:extLst>
          </p:cNvPr>
          <p:cNvSpPr txBox="1"/>
          <p:nvPr/>
        </p:nvSpPr>
        <p:spPr>
          <a:xfrm>
            <a:off x="18155" y="5445038"/>
            <a:ext cx="9683472" cy="1754326"/>
          </a:xfrm>
          <a:prstGeom prst="rect">
            <a:avLst/>
          </a:prstGeom>
          <a:noFill/>
        </p:spPr>
        <p:txBody>
          <a:bodyPr wrap="square">
            <a:spAutoFit/>
          </a:bodyPr>
          <a:lstStyle/>
          <a:p>
            <a:r>
              <a:rPr lang="es-ES" b="1" dirty="0"/>
              <a:t>Toto přikázání se nevztahuje pouze na určité konkrétní skutky chování, ale na hodnoty a postoje. Není jen normativní, ale také popisná: předepisuje, protože je to přikázání a říká nám, co máme dělat. Popisuje život, který Bůh naplánoval pro své děti od počátku. Také nám říká, kdo je Bůh </a:t>
            </a:r>
            <a:r>
              <a:rPr lang="cs-CZ" b="1" dirty="0"/>
              <a:t>          </a:t>
            </a:r>
            <a:r>
              <a:rPr lang="es-ES" b="1" dirty="0"/>
              <a:t>a jaký je. Zjevuje ji jako toho, kdo netouží, ale jako toho, kdo slouží, toho, kdo dává, toho, kdo </a:t>
            </a:r>
            <a:r>
              <a:rPr lang="cs-CZ" b="1" dirty="0"/>
              <a:t>         </a:t>
            </a:r>
            <a:r>
              <a:rPr lang="es-ES" b="1" dirty="0"/>
              <a:t>se s nesobeckou láskou dává ve prospěch svých dětí.
</a:t>
            </a:r>
          </a:p>
        </p:txBody>
      </p:sp>
      <p:pic>
        <p:nvPicPr>
          <p:cNvPr id="2" name="Imagen 1">
            <a:extLst>
              <a:ext uri="{FF2B5EF4-FFF2-40B4-BE49-F238E27FC236}">
                <a16:creationId xmlns:a16="http://schemas.microsoft.com/office/drawing/2014/main" id="{7357BBBD-90FE-CFC8-74A2-19458F5525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52782" y="122505"/>
            <a:ext cx="2374331" cy="1442134"/>
          </a:xfrm>
          <a:prstGeom prst="rect">
            <a:avLst/>
          </a:prstGeom>
        </p:spPr>
      </p:pic>
      <p:sp>
        <p:nvSpPr>
          <p:cNvPr id="6" name="CuadroTexto 5">
            <a:extLst>
              <a:ext uri="{FF2B5EF4-FFF2-40B4-BE49-F238E27FC236}">
                <a16:creationId xmlns:a16="http://schemas.microsoft.com/office/drawing/2014/main" id="{01BA602E-FFDC-3224-A593-5785A23774E3}"/>
              </a:ext>
            </a:extLst>
          </p:cNvPr>
          <p:cNvSpPr txBox="1"/>
          <p:nvPr/>
        </p:nvSpPr>
        <p:spPr>
          <a:xfrm>
            <a:off x="9683471" y="5853473"/>
            <a:ext cx="2544837" cy="830997"/>
          </a:xfrm>
          <a:prstGeom prst="rect">
            <a:avLst/>
          </a:prstGeom>
          <a:noFill/>
        </p:spPr>
        <p:txBody>
          <a:bodyPr wrap="square">
            <a:spAutoFit/>
          </a:bodyPr>
          <a:lstStyle/>
          <a:p>
            <a:pPr algn="ctr"/>
            <a:r>
              <a:rPr lang="es-ES" sz="1600" b="1" dirty="0">
                <a:solidFill>
                  <a:srgbClr val="FAF3CF"/>
                </a:solidFill>
                <a:effectLst>
                  <a:glow rad="127000">
                    <a:srgbClr val="682D00"/>
                  </a:glow>
                </a:effectLst>
              </a:rPr>
              <a:t>Děkuji Bohu za všechno, co mám, a odolávám pokušení mít to, co mají </a:t>
            </a:r>
            <a:r>
              <a:rPr lang="es-ES" sz="1600" b="1" dirty="0" err="1">
                <a:solidFill>
                  <a:srgbClr val="FAF3CF"/>
                </a:solidFill>
                <a:effectLst>
                  <a:glow rad="127000">
                    <a:srgbClr val="682D00"/>
                  </a:glow>
                </a:effectLst>
              </a:rPr>
              <a:t>jiní</a:t>
            </a:r>
            <a:r>
              <a:rPr lang="es-ES" sz="1600" b="1" dirty="0">
                <a:solidFill>
                  <a:srgbClr val="FAF3CF"/>
                </a:solidFill>
                <a:effectLst>
                  <a:glow rad="127000">
                    <a:srgbClr val="682D00"/>
                  </a:glow>
                </a:effectLst>
              </a:rPr>
              <a:t>?</a:t>
            </a:r>
          </a:p>
        </p:txBody>
      </p:sp>
    </p:spTree>
    <p:extLst>
      <p:ext uri="{BB962C8B-B14F-4D97-AF65-F5344CB8AC3E}">
        <p14:creationId xmlns:p14="http://schemas.microsoft.com/office/powerpoint/2010/main" val="39525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1000" fill="hold"/>
                                        <p:tgtEl>
                                          <p:spTgt spid="11"/>
                                        </p:tgtEl>
                                        <p:attrNameLst>
                                          <p:attrName>ppt_x</p:attrName>
                                        </p:attrNameLst>
                                      </p:cBhvr>
                                      <p:tavLst>
                                        <p:tav tm="0">
                                          <p:val>
                                            <p:strVal val="#ppt_x"/>
                                          </p:val>
                                        </p:tav>
                                        <p:tav tm="100000">
                                          <p:val>
                                            <p:strVal val="#ppt_x"/>
                                          </p:val>
                                        </p:tav>
                                      </p:tavLst>
                                    </p:anim>
                                    <p:anim calcmode="lin" valueType="num">
                                      <p:cBhvr additive="base">
                                        <p:cTn id="48" dur="1000" fill="hold"/>
                                        <p:tgtEl>
                                          <p:spTgt spid="11"/>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11"/>
                                        </p:tgtEl>
                                      </p:cBhvr>
                                    </p:animEffect>
                                    <p:animScale>
                                      <p:cBhvr>
                                        <p:cTn id="52"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4A3B"/>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FBDF51-9DCC-87A5-9950-3C4025A209AF}"/>
              </a:ext>
            </a:extLst>
          </p:cNvPr>
          <p:cNvSpPr txBox="1"/>
          <p:nvPr/>
        </p:nvSpPr>
        <p:spPr>
          <a:xfrm>
            <a:off x="7588704" y="166568"/>
            <a:ext cx="4450080" cy="6524863"/>
          </a:xfrm>
          <a:prstGeom prst="rect">
            <a:avLst/>
          </a:prstGeom>
          <a:noFill/>
        </p:spPr>
        <p:txBody>
          <a:bodyPr wrap="square">
            <a:spAutoFit/>
          </a:bodyPr>
          <a:lstStyle/>
          <a:p>
            <a:r>
              <a:rPr lang="es-ES" sz="2200" b="1" dirty="0">
                <a:solidFill>
                  <a:schemeClr val="bg1"/>
                </a:solidFill>
                <a:effectLst>
                  <a:outerShdw blurRad="38100" dist="38100" dir="2700000" algn="tl">
                    <a:srgbClr val="000000">
                      <a:alpha val="43137"/>
                    </a:srgbClr>
                  </a:outerShdw>
                </a:effectLst>
              </a:rPr>
              <a:t>Abych mohl patřit do království lás</a:t>
            </a:r>
            <a:r>
              <a:rPr lang="cs-CZ" sz="2200" b="1" dirty="0">
                <a:solidFill>
                  <a:schemeClr val="bg1"/>
                </a:solidFill>
                <a:effectLst>
                  <a:outerShdw blurRad="38100" dist="38100" dir="2700000" algn="tl">
                    <a:srgbClr val="000000">
                      <a:alpha val="43137"/>
                    </a:srgbClr>
                  </a:outerShdw>
                </a:effectLst>
              </a:rPr>
              <a:t>-</a:t>
            </a:r>
            <a:r>
              <a:rPr lang="es-ES" sz="2200" b="1" dirty="0">
                <a:solidFill>
                  <a:schemeClr val="bg1"/>
                </a:solidFill>
                <a:effectLst>
                  <a:outerShdw blurRad="38100" dist="38100" dir="2700000" algn="tl">
                    <a:srgbClr val="000000">
                      <a:alpha val="43137"/>
                    </a:srgbClr>
                  </a:outerShdw>
                </a:effectLst>
              </a:rPr>
              <a:t>ky, musím tyto zákony naplnit, to znamená, že musím poslouchat Desatero přikázání z lásky k Bohu.  (Jan 14</a:t>
            </a:r>
            <a:r>
              <a:rPr lang="cs-CZ" sz="2200" b="1" dirty="0">
                <a:solidFill>
                  <a:schemeClr val="bg1"/>
                </a:solidFill>
                <a:effectLst>
                  <a:outerShdw blurRad="38100" dist="38100" dir="2700000" algn="tl">
                    <a:srgbClr val="000000">
                      <a:alpha val="43137"/>
                    </a:srgbClr>
                  </a:outerShdw>
                </a:effectLst>
              </a:rPr>
              <a:t>,</a:t>
            </a:r>
            <a:r>
              <a:rPr lang="es-ES" sz="2200" b="1" dirty="0">
                <a:solidFill>
                  <a:schemeClr val="bg1"/>
                </a:solidFill>
                <a:effectLst>
                  <a:outerShdw blurRad="38100" dist="38100" dir="2700000" algn="tl">
                    <a:srgbClr val="000000">
                      <a:alpha val="43137"/>
                    </a:srgbClr>
                  </a:outerShdw>
                </a:effectLst>
              </a:rPr>
              <a:t>15), jako poděkování za to, co pro mě udělal. Když tak učiním, budu novým člověkem ve svém způsobu mluvení, myšlení a jednání.
Bůh ode mě nevyžaduje, abych tyto zákony naplňoval svým vlastním úsilím, ale říká mi: “</a:t>
            </a:r>
            <a:r>
              <a:rPr lang="cs-CZ" sz="2200" b="1" dirty="0">
                <a:solidFill>
                  <a:schemeClr val="bg1"/>
                </a:solidFill>
                <a:effectLst>
                  <a:outerShdw blurRad="38100" dist="38100" dir="2700000" algn="tl">
                    <a:srgbClr val="000000">
                      <a:alpha val="43137"/>
                    </a:srgbClr>
                  </a:outerShdw>
                </a:effectLst>
              </a:rPr>
              <a:t>Svůj zákon jim dám o nitra a vepíši jim jej do srdce</a:t>
            </a:r>
            <a:r>
              <a:rPr lang="es-ES" sz="2200" b="1" dirty="0">
                <a:solidFill>
                  <a:schemeClr val="bg1"/>
                </a:solidFill>
                <a:effectLst>
                  <a:outerShdw blurRad="38100" dist="38100" dir="2700000" algn="tl">
                    <a:srgbClr val="000000">
                      <a:alpha val="43137"/>
                    </a:srgbClr>
                  </a:outerShdw>
                </a:effectLst>
              </a:rPr>
              <a:t>” (Jerem</a:t>
            </a:r>
            <a:r>
              <a:rPr lang="cs-CZ" sz="2200" b="1" dirty="0" err="1">
                <a:solidFill>
                  <a:schemeClr val="bg1"/>
                </a:solidFill>
                <a:effectLst>
                  <a:outerShdw blurRad="38100" dist="38100" dir="2700000" algn="tl">
                    <a:srgbClr val="000000">
                      <a:alpha val="43137"/>
                    </a:srgbClr>
                  </a:outerShdw>
                </a:effectLst>
              </a:rPr>
              <a:t>iáš</a:t>
            </a:r>
            <a:r>
              <a:rPr lang="es-ES" sz="2200" b="1" dirty="0">
                <a:solidFill>
                  <a:schemeClr val="bg1"/>
                </a:solidFill>
                <a:effectLst>
                  <a:outerShdw blurRad="38100" dist="38100" dir="2700000" algn="tl">
                    <a:srgbClr val="000000">
                      <a:alpha val="43137"/>
                    </a:srgbClr>
                  </a:outerShdw>
                </a:effectLst>
              </a:rPr>
              <a:t> 31</a:t>
            </a:r>
            <a:r>
              <a:rPr lang="cs-CZ" sz="2200" b="1" dirty="0">
                <a:solidFill>
                  <a:schemeClr val="bg1"/>
                </a:solidFill>
                <a:effectLst>
                  <a:outerShdw blurRad="38100" dist="38100" dir="2700000" algn="tl">
                    <a:srgbClr val="000000">
                      <a:alpha val="43137"/>
                    </a:srgbClr>
                  </a:outerShdw>
                </a:effectLst>
              </a:rPr>
              <a:t>,</a:t>
            </a:r>
            <a:r>
              <a:rPr lang="es-ES" sz="2200" b="1" dirty="0">
                <a:solidFill>
                  <a:schemeClr val="bg1"/>
                </a:solidFill>
                <a:effectLst>
                  <a:outerShdw blurRad="38100" dist="38100" dir="2700000" algn="tl">
                    <a:srgbClr val="000000">
                      <a:alpha val="43137"/>
                    </a:srgbClr>
                  </a:outerShdw>
                </a:effectLst>
              </a:rPr>
              <a:t>33).</a:t>
            </a:r>
          </a:p>
          <a:p>
            <a:r>
              <a:rPr lang="es-ES" sz="2200" b="1" dirty="0">
                <a:solidFill>
                  <a:schemeClr val="bg1"/>
                </a:solidFill>
                <a:effectLst>
                  <a:outerShdw blurRad="38100" dist="38100" dir="2700000" algn="tl">
                    <a:srgbClr val="000000">
                      <a:alpha val="43137"/>
                    </a:srgbClr>
                  </a:outerShdw>
                </a:effectLst>
              </a:rPr>
              <a:t>Pros Boha, aby </a:t>
            </a:r>
            <a:r>
              <a:rPr lang="cs-CZ" sz="2200" b="1" dirty="0">
                <a:solidFill>
                  <a:schemeClr val="bg1"/>
                </a:solidFill>
                <a:effectLst>
                  <a:outerShdw blurRad="38100" dist="38100" dir="2700000" algn="tl">
                    <a:srgbClr val="000000">
                      <a:alpha val="43137"/>
                    </a:srgbClr>
                  </a:outerShdw>
                </a:effectLst>
              </a:rPr>
              <a:t>ti</a:t>
            </a:r>
            <a:r>
              <a:rPr lang="es-ES" sz="2200" b="1" dirty="0">
                <a:solidFill>
                  <a:schemeClr val="bg1"/>
                </a:solidFill>
                <a:effectLst>
                  <a:outerShdw blurRad="38100" dist="38100" dir="2700000" algn="tl">
                    <a:srgbClr val="000000">
                      <a:alpha val="43137"/>
                    </a:srgbClr>
                  </a:outerShdw>
                </a:effectLst>
              </a:rPr>
              <a:t> do srdce vepsal zákony Jeho království lásky, aby </a:t>
            </a:r>
            <a:r>
              <a:rPr lang="cs-CZ" sz="2200" b="1" dirty="0">
                <a:solidFill>
                  <a:schemeClr val="bg1"/>
                </a:solidFill>
                <a:effectLst>
                  <a:outerShdw blurRad="38100" dist="38100" dir="2700000" algn="tl">
                    <a:srgbClr val="000000">
                      <a:alpha val="43137"/>
                    </a:srgbClr>
                  </a:outerShdw>
                </a:effectLst>
              </a:rPr>
              <a:t>ti</a:t>
            </a:r>
            <a:r>
              <a:rPr lang="es-ES" sz="2200" b="1" dirty="0">
                <a:solidFill>
                  <a:schemeClr val="bg1"/>
                </a:solidFill>
                <a:effectLst>
                  <a:outerShdw blurRad="38100" dist="38100" dir="2700000" algn="tl">
                    <a:srgbClr val="000000">
                      <a:alpha val="43137"/>
                    </a:srgbClr>
                  </a:outerShdw>
                </a:effectLst>
              </a:rPr>
              <a:t> pomohl zůstat Mu věrn</a:t>
            </a:r>
            <a:r>
              <a:rPr lang="cs-CZ" sz="2200" b="1" dirty="0" err="1">
                <a:solidFill>
                  <a:schemeClr val="bg1"/>
                </a:solidFill>
                <a:effectLst>
                  <a:outerShdw blurRad="38100" dist="38100" dir="2700000" algn="tl">
                    <a:srgbClr val="000000">
                      <a:alpha val="43137"/>
                    </a:srgbClr>
                  </a:outerShdw>
                </a:effectLst>
              </a:rPr>
              <a:t>ým</a:t>
            </a:r>
            <a:r>
              <a:rPr lang="cs-CZ" sz="2200" b="1" dirty="0">
                <a:solidFill>
                  <a:schemeClr val="bg1"/>
                </a:solidFill>
                <a:effectLst>
                  <a:outerShdw blurRad="38100" dist="38100" dir="2700000" algn="tl">
                    <a:srgbClr val="000000">
                      <a:alpha val="43137"/>
                    </a:srgbClr>
                  </a:outerShdw>
                </a:effectLst>
              </a:rPr>
              <a:t> v</a:t>
            </a:r>
            <a:r>
              <a:rPr lang="es-ES" sz="2200" b="1" dirty="0">
                <a:solidFill>
                  <a:schemeClr val="bg1"/>
                </a:solidFill>
                <a:effectLst>
                  <a:outerShdw blurRad="38100" dist="38100" dir="2700000" algn="tl">
                    <a:srgbClr val="000000">
                      <a:alpha val="43137"/>
                    </a:srgbClr>
                  </a:outerShdw>
                </a:effectLst>
              </a:rPr>
              <a:t>e všem, co dělá</a:t>
            </a:r>
            <a:r>
              <a:rPr lang="cs-CZ" sz="2200" b="1" dirty="0">
                <a:solidFill>
                  <a:schemeClr val="bg1"/>
                </a:solidFill>
                <a:effectLst>
                  <a:outerShdw blurRad="38100" dist="38100" dir="2700000" algn="tl">
                    <a:srgbClr val="000000">
                      <a:alpha val="43137"/>
                    </a:srgbClr>
                  </a:outerShdw>
                </a:effectLst>
              </a:rPr>
              <a:t>š</a:t>
            </a:r>
            <a:r>
              <a:rPr lang="es-ES" sz="2200" b="1" dirty="0">
                <a:solidFill>
                  <a:schemeClr val="bg1"/>
                </a:solidFill>
                <a:effectLst>
                  <a:outerShdw blurRad="38100" dist="38100" dir="2700000" algn="tl">
                    <a:srgbClr val="000000">
                      <a:alpha val="43137"/>
                    </a:srgbClr>
                  </a:outerShdw>
                </a:effectLst>
              </a:rPr>
              <a:t>. Dej se k dispozici Bohu, aby tě Duch svatý připravil na to, abys </a:t>
            </a:r>
            <a:r>
              <a:rPr lang="cs-CZ" sz="2200" b="1" dirty="0">
                <a:solidFill>
                  <a:schemeClr val="bg1"/>
                </a:solidFill>
                <a:effectLst>
                  <a:outerShdw blurRad="38100" dist="38100" dir="2700000" algn="tl">
                    <a:srgbClr val="000000">
                      <a:alpha val="43137"/>
                    </a:srgbClr>
                  </a:outerShdw>
                </a:effectLst>
              </a:rPr>
              <a:t>mohl </a:t>
            </a:r>
            <a:r>
              <a:rPr lang="es-ES" sz="2200" b="1" dirty="0">
                <a:solidFill>
                  <a:schemeClr val="bg1"/>
                </a:solidFill>
                <a:effectLst>
                  <a:outerShdw blurRad="38100" dist="38100" dir="2700000" algn="tl">
                    <a:srgbClr val="000000">
                      <a:alpha val="43137"/>
                    </a:srgbClr>
                  </a:outerShdw>
                </a:effectLst>
              </a:rPr>
              <a:t>b</a:t>
            </a:r>
            <a:r>
              <a:rPr lang="cs-CZ" sz="2200" b="1" dirty="0" err="1">
                <a:solidFill>
                  <a:schemeClr val="bg1"/>
                </a:solidFill>
                <a:effectLst>
                  <a:outerShdw blurRad="38100" dist="38100" dir="2700000" algn="tl">
                    <a:srgbClr val="000000">
                      <a:alpha val="43137"/>
                    </a:srgbClr>
                  </a:outerShdw>
                </a:effectLst>
              </a:rPr>
              <a:t>ýt</a:t>
            </a:r>
            <a:r>
              <a:rPr lang="es-ES" sz="2200" b="1" dirty="0">
                <a:solidFill>
                  <a:schemeClr val="bg1"/>
                </a:solidFill>
                <a:effectLst>
                  <a:outerShdw blurRad="38100" dist="38100" dir="2700000" algn="tl">
                    <a:srgbClr val="000000">
                      <a:alpha val="43137"/>
                    </a:srgbClr>
                  </a:outerShdw>
                </a:effectLst>
              </a:rPr>
              <a:t> občanem království </a:t>
            </a:r>
            <a:r>
              <a:rPr lang="es-ES" sz="2200" b="1" dirty="0" err="1">
                <a:solidFill>
                  <a:schemeClr val="bg1"/>
                </a:solidFill>
                <a:effectLst>
                  <a:outerShdw blurRad="38100" dist="38100" dir="2700000" algn="tl">
                    <a:srgbClr val="000000">
                      <a:alpha val="43137"/>
                    </a:srgbClr>
                  </a:outerShdw>
                </a:effectLst>
              </a:rPr>
              <a:t>lásky</a:t>
            </a:r>
            <a:r>
              <a:rPr lang="es-ES" sz="2200" b="1" dirty="0">
                <a:solidFill>
                  <a:schemeClr val="bg1"/>
                </a:solidFill>
                <a:effectLst>
                  <a:outerShdw blurRad="38100" dist="38100" dir="2700000" algn="tl">
                    <a:srgbClr val="000000">
                      <a:alpha val="43137"/>
                    </a:srgbClr>
                  </a:outerShdw>
                </a:effectLst>
              </a:rPr>
              <a:t>.</a:t>
            </a:r>
          </a:p>
        </p:txBody>
      </p:sp>
      <p:pic>
        <p:nvPicPr>
          <p:cNvPr id="4" name="Imagen 3" descr="Una persona con una tabla de surf en la orilla del mar&#10;&#10;Descripción generada automáticamente con confianza baja">
            <a:extLst>
              <a:ext uri="{FF2B5EF4-FFF2-40B4-BE49-F238E27FC236}">
                <a16:creationId xmlns:a16="http://schemas.microsoft.com/office/drawing/2014/main" id="{E6CD1B50-593B-E11D-3CFA-C3A6E6D3B64D}"/>
              </a:ext>
            </a:extLst>
          </p:cNvPr>
          <p:cNvPicPr>
            <a:picLocks noChangeAspect="1"/>
          </p:cNvPicPr>
          <p:nvPr/>
        </p:nvPicPr>
        <p:blipFill rotWithShape="1">
          <a:blip r:embed="rId2">
            <a:extLst>
              <a:ext uri="{28A0092B-C50C-407E-A947-70E740481C1C}">
                <a14:useLocalDpi xmlns:a14="http://schemas.microsoft.com/office/drawing/2010/main" val="0"/>
              </a:ext>
            </a:extLst>
          </a:blip>
          <a:srcRect l="20076" r="16933"/>
          <a:stretch/>
        </p:blipFill>
        <p:spPr>
          <a:xfrm>
            <a:off x="76200" y="60435"/>
            <a:ext cx="7229475" cy="6745512"/>
          </a:xfrm>
          <a:prstGeom prst="rect">
            <a:avLst/>
          </a:prstGeom>
          <a:ln>
            <a:noFill/>
          </a:ln>
          <a:effectLst>
            <a:softEdge rad="112500"/>
          </a:effectLst>
        </p:spPr>
      </p:pic>
    </p:spTree>
    <p:extLst>
      <p:ext uri="{BB962C8B-B14F-4D97-AF65-F5344CB8AC3E}">
        <p14:creationId xmlns:p14="http://schemas.microsoft.com/office/powerpoint/2010/main" val="376973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9000" r="-2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813190-FE62-D4F3-C416-217E9840DAB0}"/>
              </a:ext>
            </a:extLst>
          </p:cNvPr>
          <p:cNvSpPr txBox="1"/>
          <p:nvPr/>
        </p:nvSpPr>
        <p:spPr>
          <a:xfrm>
            <a:off x="61818" y="220529"/>
            <a:ext cx="3426833" cy="4093428"/>
          </a:xfrm>
          <a:prstGeom prst="rect">
            <a:avLst/>
          </a:prstGeom>
          <a:noFill/>
        </p:spPr>
        <p:txBody>
          <a:bodyPr wrap="square">
            <a:spAutoFit/>
          </a:bodyPr>
          <a:lstStyle/>
          <a:p>
            <a:r>
              <a:rPr lang="es-ES" sz="2000" b="1" dirty="0"/>
              <a:t>Vyzývám vás, abyste si zopa</a:t>
            </a:r>
            <a:r>
              <a:rPr lang="cs-CZ" sz="2000" b="1" dirty="0"/>
              <a:t>-</a:t>
            </a:r>
            <a:r>
              <a:rPr lang="es-ES" sz="2000" b="1" dirty="0"/>
              <a:t>kovali velké zásady vyjádřené v mravním zákoně, tedy v De</a:t>
            </a:r>
            <a:r>
              <a:rPr lang="cs-CZ" sz="2000" b="1" dirty="0"/>
              <a:t>-</a:t>
            </a:r>
            <a:r>
              <a:rPr lang="es-ES" sz="2000" b="1" dirty="0"/>
              <a:t>sateru přikázání. Když tak uči</a:t>
            </a:r>
            <a:r>
              <a:rPr lang="cs-CZ" sz="2000" b="1" dirty="0"/>
              <a:t>-</a:t>
            </a:r>
            <a:r>
              <a:rPr lang="es-ES" sz="2000" b="1" dirty="0"/>
              <a:t>níte, všimnete si, jak řešení navržené před tolika staletími v Bibli splňuje nejnaléhavější potřeby naší </a:t>
            </a:r>
            <a:r>
              <a:rPr lang="es-ES" sz="2000" b="1" dirty="0" err="1"/>
              <a:t>doby</a:t>
            </a:r>
            <a:r>
              <a:rPr lang="es-ES" sz="2000" b="1" dirty="0"/>
              <a:t>.</a:t>
            </a:r>
          </a:p>
          <a:p>
            <a:r>
              <a:rPr lang="cs-CZ" sz="2000" b="1" dirty="0"/>
              <a:t>Radím </a:t>
            </a:r>
            <a:r>
              <a:rPr lang="es-ES" sz="2000" b="1" dirty="0"/>
              <a:t>vá</a:t>
            </a:r>
            <a:r>
              <a:rPr lang="cs-CZ" sz="2000" b="1" dirty="0"/>
              <a:t>m</a:t>
            </a:r>
            <a:r>
              <a:rPr lang="es-ES" sz="2000" b="1" dirty="0"/>
              <a:t>, abyste se aktivně zapojili, přemýšleli sami za se</a:t>
            </a:r>
            <a:r>
              <a:rPr lang="cs-CZ" sz="2000" b="1" dirty="0"/>
              <a:t>-</a:t>
            </a:r>
            <a:r>
              <a:rPr lang="es-ES" sz="2000" b="1" dirty="0"/>
              <a:t>be a dospěli k vlastním závě</a:t>
            </a:r>
            <a:r>
              <a:rPr lang="cs-CZ" sz="2000" b="1" dirty="0"/>
              <a:t>-</a:t>
            </a:r>
            <a:r>
              <a:rPr lang="es-ES" sz="2000" b="1" dirty="0"/>
              <a:t>rům. To bude znamenat sku</a:t>
            </a:r>
            <a:r>
              <a:rPr lang="cs-CZ" sz="2000" b="1" dirty="0"/>
              <a:t>-</a:t>
            </a:r>
            <a:r>
              <a:rPr lang="es-ES" sz="2000" b="1" dirty="0"/>
              <a:t>tečný roz</a:t>
            </a:r>
            <a:r>
              <a:rPr lang="cs-CZ" sz="2000" b="1" dirty="0"/>
              <a:t>voj</a:t>
            </a:r>
            <a:r>
              <a:rPr lang="es-ES" sz="2000" b="1" dirty="0"/>
              <a:t> ve vašem </a:t>
            </a:r>
            <a:r>
              <a:rPr lang="es-ES" sz="2000" b="1" dirty="0" err="1"/>
              <a:t>životě</a:t>
            </a:r>
            <a:r>
              <a:rPr lang="es-ES" sz="2000" b="1" dirty="0"/>
              <a:t>.</a:t>
            </a:r>
          </a:p>
        </p:txBody>
      </p:sp>
      <p:sp>
        <p:nvSpPr>
          <p:cNvPr id="4" name="CuadroTexto 3">
            <a:extLst>
              <a:ext uri="{FF2B5EF4-FFF2-40B4-BE49-F238E27FC236}">
                <a16:creationId xmlns:a16="http://schemas.microsoft.com/office/drawing/2014/main" id="{C698EDD8-BE8F-6165-DC15-EC331D96D48D}"/>
              </a:ext>
            </a:extLst>
          </p:cNvPr>
          <p:cNvSpPr txBox="1"/>
          <p:nvPr/>
        </p:nvSpPr>
        <p:spPr>
          <a:xfrm>
            <a:off x="7124700" y="6457950"/>
            <a:ext cx="5067300" cy="646331"/>
          </a:xfrm>
          <a:prstGeom prst="rect">
            <a:avLst/>
          </a:prstGeom>
          <a:noFill/>
        </p:spPr>
        <p:txBody>
          <a:bodyPr wrap="square" rtlCol="0">
            <a:spAutoFit/>
          </a:bodyPr>
          <a:lstStyle/>
          <a:p>
            <a:pPr algn="r"/>
            <a:r>
              <a:rPr lang="pl-PL" dirty="0"/>
              <a:t>Podle knihy "Desatero přikázání" od Lorona Wadea
</a:t>
            </a:r>
            <a:endParaRPr lang="es-ES" dirty="0"/>
          </a:p>
        </p:txBody>
      </p:sp>
      <p:pic>
        <p:nvPicPr>
          <p:cNvPr id="6" name="Imagen 5" descr="Un grupo de personas junto a un avión&#10;&#10;Descripción generada automáticamente con confianza media">
            <a:extLst>
              <a:ext uri="{FF2B5EF4-FFF2-40B4-BE49-F238E27FC236}">
                <a16:creationId xmlns:a16="http://schemas.microsoft.com/office/drawing/2014/main" id="{ECA9B2E2-F93F-55D5-C081-21B2512DB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651" y="176794"/>
            <a:ext cx="8505611" cy="4342164"/>
          </a:xfrm>
          <a:prstGeom prst="rect">
            <a:avLst/>
          </a:prstGeom>
          <a:ln w="88900" cap="sq" cmpd="thickThin">
            <a:solidFill>
              <a:srgbClr val="785E4F"/>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5BBB8229-970B-C8F5-B53A-F6C3F557E917}"/>
              </a:ext>
            </a:extLst>
          </p:cNvPr>
          <p:cNvSpPr txBox="1"/>
          <p:nvPr/>
        </p:nvSpPr>
        <p:spPr>
          <a:xfrm>
            <a:off x="61818" y="4703624"/>
            <a:ext cx="11932444" cy="1938992"/>
          </a:xfrm>
          <a:prstGeom prst="rect">
            <a:avLst/>
          </a:prstGeom>
          <a:noFill/>
        </p:spPr>
        <p:txBody>
          <a:bodyPr wrap="square">
            <a:spAutoFit/>
          </a:bodyPr>
          <a:lstStyle/>
          <a:p>
            <a:r>
              <a:rPr lang="es-ES" sz="2000" b="1" dirty="0"/>
              <a:t>Desatero přikázání není jen exponátem, který by měl být umístěn v nějaké muzejní skříni. J</a:t>
            </a:r>
            <a:r>
              <a:rPr lang="cs-CZ" sz="2000" b="1" dirty="0"/>
              <a:t>e to</a:t>
            </a:r>
            <a:r>
              <a:rPr lang="es-ES" sz="2000" b="1" dirty="0"/>
              <a:t> nepřebern</a:t>
            </a:r>
            <a:r>
              <a:rPr lang="cs-CZ" sz="2000" b="1" dirty="0"/>
              <a:t>é</a:t>
            </a:r>
            <a:r>
              <a:rPr lang="es-ES" sz="2000" b="1" dirty="0"/>
              <a:t> množství praktických řešení. J</a:t>
            </a:r>
            <a:r>
              <a:rPr lang="cs-CZ" sz="2000" b="1" dirty="0" err="1"/>
              <a:t>ednotlivá</a:t>
            </a:r>
            <a:r>
              <a:rPr lang="cs-CZ" sz="2000" b="1" dirty="0"/>
              <a:t> přikázání jsou</a:t>
            </a:r>
            <a:r>
              <a:rPr lang="es-ES" sz="2000" b="1" dirty="0"/>
              <a:t> zásad</a:t>
            </a:r>
            <a:r>
              <a:rPr lang="cs-CZ" sz="2000" b="1" dirty="0" err="1"/>
              <a:t>ami</a:t>
            </a:r>
            <a:r>
              <a:rPr lang="es-ES" sz="2000" b="1" dirty="0"/>
              <a:t>, kter</a:t>
            </a:r>
            <a:r>
              <a:rPr lang="cs-CZ" sz="2000" b="1" dirty="0"/>
              <a:t>á</a:t>
            </a:r>
            <a:r>
              <a:rPr lang="es-ES" sz="2000" b="1" dirty="0"/>
              <a:t> mají rozumné uplatnění v každodenním životě každého z n</a:t>
            </a:r>
            <a:r>
              <a:rPr lang="cs-CZ" sz="2000" b="1" dirty="0" err="1"/>
              <a:t>ás</a:t>
            </a:r>
            <a:r>
              <a:rPr lang="es-ES" sz="2000" b="1" dirty="0"/>
              <a:t>. A v je</a:t>
            </a:r>
            <a:r>
              <a:rPr lang="cs-CZ" sz="2000" b="1" dirty="0"/>
              <a:t>jich</a:t>
            </a:r>
            <a:r>
              <a:rPr lang="es-ES" sz="2000" b="1" dirty="0"/>
              <a:t> aplikac</a:t>
            </a:r>
            <a:r>
              <a:rPr lang="cs-CZ" sz="2000" b="1" dirty="0" err="1"/>
              <a:t>ích</a:t>
            </a:r>
            <a:r>
              <a:rPr lang="es-ES" sz="2000" b="1" dirty="0"/>
              <a:t> je je</a:t>
            </a:r>
            <a:r>
              <a:rPr lang="cs-CZ" sz="2000" b="1" dirty="0"/>
              <a:t>jich</a:t>
            </a:r>
            <a:r>
              <a:rPr lang="es-ES" sz="2000" b="1" dirty="0"/>
              <a:t> ověření, protože pozitivní výsledky nejsou dlouhé; </a:t>
            </a:r>
            <a:r>
              <a:rPr lang="cs-CZ" sz="2000" b="1" dirty="0"/>
              <a:t>j</a:t>
            </a:r>
            <a:r>
              <a:rPr lang="es-ES" sz="2000" b="1" dirty="0"/>
              <a:t>sou okamžité a velmi </a:t>
            </a:r>
            <a:r>
              <a:rPr lang="es-ES" sz="2000" b="1" dirty="0" err="1"/>
              <a:t>uspokojující</a:t>
            </a:r>
            <a:r>
              <a:rPr lang="es-ES" sz="2000" b="1" dirty="0"/>
              <a:t>.</a:t>
            </a:r>
          </a:p>
          <a:p>
            <a:r>
              <a:rPr lang="es-ES" sz="2000" b="1" dirty="0" err="1"/>
              <a:t>Neváhejte</a:t>
            </a:r>
            <a:r>
              <a:rPr lang="es-ES" sz="2000" b="1" dirty="0"/>
              <a:t> tedy přijmout toto pozvání ke studiu Desatera přikázání a začlenění jejich zásad do svého každoden</a:t>
            </a:r>
            <a:r>
              <a:rPr lang="cs-CZ" sz="2000" b="1" dirty="0"/>
              <a:t>-</a:t>
            </a:r>
            <a:r>
              <a:rPr lang="es-ES" sz="2000" b="1" dirty="0"/>
              <a:t>ního </a:t>
            </a:r>
            <a:r>
              <a:rPr lang="es-ES" sz="2000" b="1" dirty="0" err="1"/>
              <a:t>života</a:t>
            </a:r>
            <a:r>
              <a:rPr lang="es-ES" sz="2000" b="1" dirty="0"/>
              <a:t>.</a:t>
            </a:r>
          </a:p>
        </p:txBody>
      </p:sp>
    </p:spTree>
    <p:extLst>
      <p:ext uri="{BB962C8B-B14F-4D97-AF65-F5344CB8AC3E}">
        <p14:creationId xmlns:p14="http://schemas.microsoft.com/office/powerpoint/2010/main" val="135965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51E95AA-FDB5-05BF-2959-3FF1B610639E}"/>
              </a:ext>
            </a:extLst>
          </p:cNvPr>
          <p:cNvGrpSpPr/>
          <p:nvPr/>
        </p:nvGrpSpPr>
        <p:grpSpPr>
          <a:xfrm>
            <a:off x="2728246" y="72068"/>
            <a:ext cx="4676233" cy="1410479"/>
            <a:chOff x="2728246" y="72068"/>
            <a:chExt cx="4676233" cy="1410479"/>
          </a:xfrm>
        </p:grpSpPr>
        <p:pic>
          <p:nvPicPr>
            <p:cNvPr id="20" name="Imagen 19" descr="Imagen en blanco y negro&#10;&#10;Descripción generada automáticamente con confianza baja">
              <a:extLst>
                <a:ext uri="{FF2B5EF4-FFF2-40B4-BE49-F238E27FC236}">
                  <a16:creationId xmlns:a16="http://schemas.microsoft.com/office/drawing/2014/main" id="{2CECEF89-1BAA-4A1D-8A99-BBE6FD490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246" y="72068"/>
              <a:ext cx="4676233" cy="141047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3" name="CuadroTexto 2">
              <a:extLst>
                <a:ext uri="{FF2B5EF4-FFF2-40B4-BE49-F238E27FC236}">
                  <a16:creationId xmlns:a16="http://schemas.microsoft.com/office/drawing/2014/main" id="{0923E3A0-6E75-B303-2C35-2CB87CBD8324}"/>
                </a:ext>
              </a:extLst>
            </p:cNvPr>
            <p:cNvSpPr txBox="1"/>
            <p:nvPr/>
          </p:nvSpPr>
          <p:spPr>
            <a:xfrm>
              <a:off x="2844759" y="300253"/>
              <a:ext cx="4455325" cy="954107"/>
            </a:xfrm>
            <a:prstGeom prst="rect">
              <a:avLst/>
            </a:prstGeom>
            <a:noFill/>
          </p:spPr>
          <p:txBody>
            <a:bodyPr wrap="square">
              <a:spAutoFit/>
            </a:bodyPr>
            <a:lstStyle/>
            <a:p>
              <a:pPr algn="ctr"/>
              <a:r>
                <a:rPr lang="es-ES" sz="28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a:t>
              </a:r>
              <a:r>
                <a:rPr lang="cs-CZ" sz="28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ebudeš</a:t>
              </a:r>
              <a:r>
                <a:rPr lang="cs-CZ" sz="28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mít jiného boha mimo mne</a:t>
              </a:r>
              <a:r>
                <a:rPr lang="es-ES" sz="28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a:t>
              </a:r>
              <a:r>
                <a:rPr lang="cs-CZ" sz="28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2. </a:t>
              </a:r>
              <a:r>
                <a:rPr lang="cs-CZ" sz="28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Moj</a:t>
              </a:r>
              <a:r>
                <a:rPr lang="cs-CZ" sz="28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a:t>
              </a:r>
              <a:r>
                <a:rPr lang="es-ES" sz="28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20</a:t>
              </a:r>
              <a:r>
                <a:rPr lang="cs-CZ" sz="28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a:t>
              </a:r>
              <a:r>
                <a:rPr lang="es-ES" sz="28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3)</a:t>
              </a:r>
            </a:p>
          </p:txBody>
        </p:sp>
      </p:grpSp>
      <p:sp>
        <p:nvSpPr>
          <p:cNvPr id="5" name="CuadroTexto 4">
            <a:extLst>
              <a:ext uri="{FF2B5EF4-FFF2-40B4-BE49-F238E27FC236}">
                <a16:creationId xmlns:a16="http://schemas.microsoft.com/office/drawing/2014/main" id="{D2FB7BA9-A74D-316D-A200-57B14B24319D}"/>
              </a:ext>
            </a:extLst>
          </p:cNvPr>
          <p:cNvSpPr txBox="1"/>
          <p:nvPr/>
        </p:nvSpPr>
        <p:spPr>
          <a:xfrm>
            <a:off x="2641390" y="1710732"/>
            <a:ext cx="4837786" cy="4708981"/>
          </a:xfrm>
          <a:prstGeom prst="rect">
            <a:avLst/>
          </a:prstGeom>
          <a:noFill/>
        </p:spPr>
        <p:txBody>
          <a:bodyPr wrap="square">
            <a:spAutoFit/>
          </a:bodyPr>
          <a:lstStyle/>
          <a:p>
            <a:r>
              <a:rPr lang="es-ES" sz="2000" b="1" dirty="0"/>
              <a:t>Bůh je jediný, kdo má právo na nejvyšší úctu a uctívání. Člověk nesmí dávat žádnému jinému předmětu nebo osobě první místo ve své náklonnosti nebo ve své službě. Cokoliv, co nás přitahuje a má tendenci zmenšovat naši lásku k Bohu (peníze, moc, sex, ...), nebo co nám brání v tom, abychom Mu řádně sloužili, je pro nás </a:t>
            </a:r>
            <a:r>
              <a:rPr lang="es-ES" sz="2000" b="1" dirty="0" err="1"/>
              <a:t>bohem</a:t>
            </a:r>
            <a:r>
              <a:rPr lang="es-ES" sz="2000" b="1" dirty="0"/>
              <a:t>.</a:t>
            </a:r>
          </a:p>
          <a:p>
            <a:r>
              <a:rPr lang="es-ES" sz="2000" b="1" dirty="0" err="1"/>
              <a:t>Poslušnost</a:t>
            </a:r>
            <a:r>
              <a:rPr lang="es-ES" sz="2000" b="1" dirty="0"/>
              <a:t> prvního přikázání je dokonale shrnuta v  </a:t>
            </a:r>
            <a:r>
              <a:rPr lang="cs-CZ" sz="2000" b="1" dirty="0"/>
              <a:t>5. Mojžíšově</a:t>
            </a:r>
            <a:r>
              <a:rPr lang="es-ES" sz="2000" b="1" dirty="0"/>
              <a:t> 10</a:t>
            </a:r>
            <a:r>
              <a:rPr lang="cs-CZ" sz="2000" b="1" dirty="0"/>
              <a:t>,</a:t>
            </a:r>
            <a:r>
              <a:rPr lang="es-ES" sz="2000" b="1" dirty="0"/>
              <a:t>12: “Co od </a:t>
            </a:r>
            <a:r>
              <a:rPr lang="cs-CZ" sz="2000" b="1" dirty="0"/>
              <a:t>tebe požaduje</a:t>
            </a:r>
            <a:r>
              <a:rPr lang="es-ES" sz="2000" b="1" dirty="0"/>
              <a:t> Hospodin, </a:t>
            </a:r>
            <a:r>
              <a:rPr lang="cs-CZ" sz="2000" b="1" dirty="0"/>
              <a:t>t</a:t>
            </a:r>
            <a:r>
              <a:rPr lang="es-ES" sz="2000" b="1" dirty="0"/>
              <a:t>v</a:t>
            </a:r>
            <a:r>
              <a:rPr lang="cs-CZ" sz="2000" b="1" dirty="0" err="1"/>
              <a:t>ůj</a:t>
            </a:r>
            <a:r>
              <a:rPr lang="es-ES" sz="2000" b="1" dirty="0"/>
              <a:t> Bůh</a:t>
            </a:r>
            <a:r>
              <a:rPr lang="cs-CZ" sz="2000" b="1" dirty="0"/>
              <a:t>? Jen</a:t>
            </a:r>
            <a:r>
              <a:rPr lang="es-ES" sz="2000" b="1" dirty="0"/>
              <a:t> aby</a:t>
            </a:r>
            <a:r>
              <a:rPr lang="cs-CZ" sz="2000" b="1" dirty="0"/>
              <a:t> se</a:t>
            </a:r>
            <a:r>
              <a:rPr lang="es-ES" sz="2000" b="1" dirty="0"/>
              <a:t>s bál Hospodina, svého Boha, chodil po všech jeho cestách, miloval</a:t>
            </a:r>
            <a:r>
              <a:rPr lang="cs-CZ" sz="2000" b="1" dirty="0"/>
              <a:t> ho</a:t>
            </a:r>
            <a:r>
              <a:rPr lang="es-ES" sz="2000" b="1" dirty="0"/>
              <a:t> a sloužil Hospodi</a:t>
            </a:r>
            <a:r>
              <a:rPr lang="cs-CZ" sz="2000" b="1" dirty="0"/>
              <a:t>-</a:t>
            </a:r>
            <a:r>
              <a:rPr lang="es-ES" sz="2000" b="1" dirty="0"/>
              <a:t>nu, svému Bohu, celým svým srdcem a ce</a:t>
            </a:r>
            <a:r>
              <a:rPr lang="cs-CZ" sz="2000" b="1" dirty="0"/>
              <a:t>-</a:t>
            </a:r>
            <a:r>
              <a:rPr lang="es-ES" sz="2000" b="1" dirty="0"/>
              <a:t>lou svou duší”</a:t>
            </a:r>
          </a:p>
        </p:txBody>
      </p:sp>
      <p:pic>
        <p:nvPicPr>
          <p:cNvPr id="10" name="Imagen 9">
            <a:extLst>
              <a:ext uri="{FF2B5EF4-FFF2-40B4-BE49-F238E27FC236}">
                <a16:creationId xmlns:a16="http://schemas.microsoft.com/office/drawing/2014/main" id="{B222FAEA-4887-12E3-01A6-37431A62FA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42578" y="86136"/>
            <a:ext cx="4459508" cy="6314664"/>
          </a:xfrm>
          <a:prstGeom prst="rect">
            <a:avLst/>
          </a:prstGeom>
          <a:ln w="38100">
            <a:solidFill>
              <a:srgbClr val="5D92BF"/>
            </a:solidFill>
          </a:ln>
          <a:scene3d>
            <a:camera prst="orthographicFront"/>
            <a:lightRig rig="threePt" dir="t"/>
          </a:scene3d>
          <a:sp3d>
            <a:bevelT prst="convex"/>
          </a:sp3d>
        </p:spPr>
      </p:pic>
      <p:pic>
        <p:nvPicPr>
          <p:cNvPr id="12" name="Imagen 11" descr="Imagen que contiene reloj&#10;&#10;Descripción generada automáticamente">
            <a:extLst>
              <a:ext uri="{FF2B5EF4-FFF2-40B4-BE49-F238E27FC236}">
                <a16:creationId xmlns:a16="http://schemas.microsoft.com/office/drawing/2014/main" id="{6FAEDEC6-CDFF-9F64-288F-1367B3BE9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 y="0"/>
            <a:ext cx="2491483" cy="6858000"/>
          </a:xfrm>
          <a:prstGeom prst="rect">
            <a:avLst/>
          </a:prstGeom>
        </p:spPr>
      </p:pic>
      <p:pic>
        <p:nvPicPr>
          <p:cNvPr id="4" name="Imagen 3">
            <a:extLst>
              <a:ext uri="{FF2B5EF4-FFF2-40B4-BE49-F238E27FC236}">
                <a16:creationId xmlns:a16="http://schemas.microsoft.com/office/drawing/2014/main" id="{7346BEF7-5EDE-0D09-D311-056C52DB74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1382" y="-71933"/>
            <a:ext cx="1539557" cy="1554480"/>
          </a:xfrm>
          <a:prstGeom prst="rect">
            <a:avLst/>
          </a:prstGeom>
        </p:spPr>
      </p:pic>
      <p:sp>
        <p:nvSpPr>
          <p:cNvPr id="16" name="CuadroTexto 15">
            <a:extLst>
              <a:ext uri="{FF2B5EF4-FFF2-40B4-BE49-F238E27FC236}">
                <a16:creationId xmlns:a16="http://schemas.microsoft.com/office/drawing/2014/main" id="{3B74E4A7-1B31-8516-F008-9D8080804515}"/>
              </a:ext>
            </a:extLst>
          </p:cNvPr>
          <p:cNvSpPr txBox="1"/>
          <p:nvPr/>
        </p:nvSpPr>
        <p:spPr>
          <a:xfrm>
            <a:off x="55011" y="5780055"/>
            <a:ext cx="2374760" cy="923330"/>
          </a:xfrm>
          <a:prstGeom prst="rect">
            <a:avLst/>
          </a:prstGeom>
          <a:noFill/>
        </p:spPr>
        <p:txBody>
          <a:bodyPr wrap="square">
            <a:spAutoFit/>
          </a:bodyPr>
          <a:lstStyle/>
          <a:p>
            <a:pPr algn="ctr"/>
            <a:r>
              <a:rPr lang="es-ES" b="1" dirty="0">
                <a:solidFill>
                  <a:srgbClr val="FAF3CF"/>
                </a:solidFill>
                <a:effectLst>
                  <a:glow rad="127000">
                    <a:srgbClr val="682D00"/>
                  </a:glow>
                </a:effectLst>
              </a:rPr>
              <a:t>Jsem ochoten dát Boh</a:t>
            </a:r>
            <a:r>
              <a:rPr lang="cs-CZ" b="1" dirty="0">
                <a:solidFill>
                  <a:srgbClr val="FAF3CF"/>
                </a:solidFill>
                <a:effectLst>
                  <a:glow rad="127000">
                    <a:srgbClr val="682D00"/>
                  </a:glow>
                </a:effectLst>
              </a:rPr>
              <a:t>a</a:t>
            </a:r>
            <a:r>
              <a:rPr lang="es-ES" b="1" dirty="0">
                <a:solidFill>
                  <a:srgbClr val="FAF3CF"/>
                </a:solidFill>
                <a:effectLst>
                  <a:glow rad="127000">
                    <a:srgbClr val="682D00"/>
                  </a:glow>
                </a:effectLst>
              </a:rPr>
              <a:t> ve všem</a:t>
            </a:r>
            <a:r>
              <a:rPr lang="cs-CZ" b="1" dirty="0">
                <a:solidFill>
                  <a:srgbClr val="FAF3CF"/>
                </a:solidFill>
                <a:effectLst>
                  <a:glow rad="127000">
                    <a:srgbClr val="682D00"/>
                  </a:glow>
                </a:effectLst>
              </a:rPr>
              <a:t> na první</a:t>
            </a:r>
            <a:r>
              <a:rPr lang="es-ES" b="1" dirty="0">
                <a:solidFill>
                  <a:srgbClr val="FAF3CF"/>
                </a:solidFill>
                <a:effectLst>
                  <a:glow rad="127000">
                    <a:srgbClr val="682D00"/>
                  </a:glow>
                </a:effectLst>
              </a:rPr>
              <a:t> </a:t>
            </a:r>
            <a:r>
              <a:rPr lang="es-ES" b="1" dirty="0" err="1">
                <a:solidFill>
                  <a:srgbClr val="FAF3CF"/>
                </a:solidFill>
                <a:effectLst>
                  <a:glow rad="127000">
                    <a:srgbClr val="682D00"/>
                  </a:glow>
                </a:effectLst>
              </a:rPr>
              <a:t>místo</a:t>
            </a:r>
            <a:r>
              <a:rPr lang="es-ES" b="1" dirty="0">
                <a:solidFill>
                  <a:srgbClr val="FAF3CF"/>
                </a:solidFill>
                <a:effectLst>
                  <a:glow rad="127000">
                    <a:srgbClr val="682D00"/>
                  </a:glow>
                </a:effectLst>
              </a:rPr>
              <a:t>?</a:t>
            </a:r>
          </a:p>
        </p:txBody>
      </p:sp>
      <p:grpSp>
        <p:nvGrpSpPr>
          <p:cNvPr id="6" name="Grupo 5">
            <a:extLst>
              <a:ext uri="{FF2B5EF4-FFF2-40B4-BE49-F238E27FC236}">
                <a16:creationId xmlns:a16="http://schemas.microsoft.com/office/drawing/2014/main" id="{4761EEF1-0BE7-70D6-8065-26470E4D5DD6}"/>
              </a:ext>
            </a:extLst>
          </p:cNvPr>
          <p:cNvGrpSpPr/>
          <p:nvPr/>
        </p:nvGrpSpPr>
        <p:grpSpPr>
          <a:xfrm>
            <a:off x="7622382" y="6390586"/>
            <a:ext cx="4500322" cy="830997"/>
            <a:chOff x="7622382" y="6390586"/>
            <a:chExt cx="4500322" cy="830997"/>
          </a:xfrm>
        </p:grpSpPr>
        <p:pic>
          <p:nvPicPr>
            <p:cNvPr id="21" name="Imagen 20" descr="Imagen en blanco y negro&#10;&#10;Descripción generada automáticamente con confianza baja">
              <a:extLst>
                <a:ext uri="{FF2B5EF4-FFF2-40B4-BE49-F238E27FC236}">
                  <a16:creationId xmlns:a16="http://schemas.microsoft.com/office/drawing/2014/main" id="{3023C6F7-56EE-F06C-F469-9E9FB0FA5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2382" y="6406773"/>
              <a:ext cx="4500322" cy="41549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18" name="CuadroTexto 17">
              <a:extLst>
                <a:ext uri="{FF2B5EF4-FFF2-40B4-BE49-F238E27FC236}">
                  <a16:creationId xmlns:a16="http://schemas.microsoft.com/office/drawing/2014/main" id="{086EF810-098C-14C9-C2FA-B26BB5E5230B}"/>
                </a:ext>
              </a:extLst>
            </p:cNvPr>
            <p:cNvSpPr txBox="1"/>
            <p:nvPr/>
          </p:nvSpPr>
          <p:spPr>
            <a:xfrm>
              <a:off x="7642578" y="6390586"/>
              <a:ext cx="4459509" cy="830997"/>
            </a:xfrm>
            <a:prstGeom prst="rect">
              <a:avLst/>
            </a:prstGeom>
            <a:noFill/>
          </p:spPr>
          <p:txBody>
            <a:bodyPr wrap="square">
              <a:spAutoFit/>
            </a:bodyPr>
            <a:lstStyle/>
            <a:p>
              <a:pPr algn="ct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Uctívej</a:t>
              </a:r>
              <a:r>
                <a:rPr lang="cs-CZ"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m</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e pouze pravého Boha
</a:t>
              </a:r>
            </a:p>
          </p:txBody>
        </p:sp>
      </p:grpSp>
    </p:spTree>
    <p:extLst>
      <p:ext uri="{BB962C8B-B14F-4D97-AF65-F5344CB8AC3E}">
        <p14:creationId xmlns:p14="http://schemas.microsoft.com/office/powerpoint/2010/main" val="16067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out)">
                                      <p:cBhvr>
                                        <p:cTn id="20" dur="1000"/>
                                        <p:tgtEl>
                                          <p:spTgt spid="1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3"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1000" fill="hold"/>
                                        <p:tgtEl>
                                          <p:spTgt spid="16"/>
                                        </p:tgtEl>
                                        <p:attrNameLst>
                                          <p:attrName>ppt_x</p:attrName>
                                        </p:attrNameLst>
                                      </p:cBhvr>
                                      <p:tavLst>
                                        <p:tav tm="0">
                                          <p:val>
                                            <p:strVal val="1+#ppt_w/2"/>
                                          </p:val>
                                        </p:tav>
                                        <p:tav tm="100000">
                                          <p:val>
                                            <p:strVal val="#ppt_x"/>
                                          </p:val>
                                        </p:tav>
                                      </p:tavLst>
                                    </p:anim>
                                    <p:anim calcmode="lin" valueType="num">
                                      <p:cBhvr additive="base">
                                        <p:cTn id="35" dur="1000" fill="hold"/>
                                        <p:tgtEl>
                                          <p:spTgt spid="16"/>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16"/>
                                        </p:tgtEl>
                                        <p:attrNameLst>
                                          <p:attrName>r</p:attrName>
                                        </p:attrNameLst>
                                      </p:cBhvr>
                                    </p:animRot>
                                    <p:animRot by="-240000">
                                      <p:cBhvr>
                                        <p:cTn id="39" dur="200" fill="hold">
                                          <p:stCondLst>
                                            <p:cond delay="200"/>
                                          </p:stCondLst>
                                        </p:cTn>
                                        <p:tgtEl>
                                          <p:spTgt spid="16"/>
                                        </p:tgtEl>
                                        <p:attrNameLst>
                                          <p:attrName>r</p:attrName>
                                        </p:attrNameLst>
                                      </p:cBhvr>
                                    </p:animRot>
                                    <p:animRot by="240000">
                                      <p:cBhvr>
                                        <p:cTn id="40" dur="200" fill="hold">
                                          <p:stCondLst>
                                            <p:cond delay="400"/>
                                          </p:stCondLst>
                                        </p:cTn>
                                        <p:tgtEl>
                                          <p:spTgt spid="16"/>
                                        </p:tgtEl>
                                        <p:attrNameLst>
                                          <p:attrName>r</p:attrName>
                                        </p:attrNameLst>
                                      </p:cBhvr>
                                    </p:animRot>
                                    <p:animRot by="-240000">
                                      <p:cBhvr>
                                        <p:cTn id="41" dur="200" fill="hold">
                                          <p:stCondLst>
                                            <p:cond delay="600"/>
                                          </p:stCondLst>
                                        </p:cTn>
                                        <p:tgtEl>
                                          <p:spTgt spid="16"/>
                                        </p:tgtEl>
                                        <p:attrNameLst>
                                          <p:attrName>r</p:attrName>
                                        </p:attrNameLst>
                                      </p:cBhvr>
                                    </p:animRot>
                                    <p:animRot by="120000">
                                      <p:cBhvr>
                                        <p:cTn id="42" dur="200" fill="hold">
                                          <p:stCondLst>
                                            <p:cond delay="800"/>
                                          </p:stCondLst>
                                        </p:cTn>
                                        <p:tgtEl>
                                          <p:spTgt spid="1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1000" fill="hold"/>
                                        <p:tgtEl>
                                          <p:spTgt spid="6"/>
                                        </p:tgtEl>
                                        <p:attrNameLst>
                                          <p:attrName>ppt_x</p:attrName>
                                        </p:attrNameLst>
                                      </p:cBhvr>
                                      <p:tavLst>
                                        <p:tav tm="0">
                                          <p:val>
                                            <p:strVal val="#ppt_x"/>
                                          </p:val>
                                        </p:tav>
                                        <p:tav tm="100000">
                                          <p:val>
                                            <p:strVal val="#ppt_x"/>
                                          </p:val>
                                        </p:tav>
                                      </p:tavLst>
                                    </p:anim>
                                    <p:anim calcmode="lin" valueType="num">
                                      <p:cBhvr additive="base">
                                        <p:cTn id="48" dur="1000" fill="hold"/>
                                        <p:tgtEl>
                                          <p:spTgt spid="6"/>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19000" b="-21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9208E5B-EB91-BA28-4772-8C5316943D4E}"/>
              </a:ext>
            </a:extLst>
          </p:cNvPr>
          <p:cNvGrpSpPr/>
          <p:nvPr/>
        </p:nvGrpSpPr>
        <p:grpSpPr>
          <a:xfrm>
            <a:off x="2529326" y="38546"/>
            <a:ext cx="4934248" cy="2616101"/>
            <a:chOff x="2529326" y="38546"/>
            <a:chExt cx="4934248" cy="2616101"/>
          </a:xfrm>
        </p:grpSpPr>
        <p:pic>
          <p:nvPicPr>
            <p:cNvPr id="13" name="Imagen 12" descr="Un atardecer de fondo&#10;&#10;Descripción generada automáticamente">
              <a:extLst>
                <a:ext uri="{FF2B5EF4-FFF2-40B4-BE49-F238E27FC236}">
                  <a16:creationId xmlns:a16="http://schemas.microsoft.com/office/drawing/2014/main" id="{6515EDBE-BBD9-583D-8D09-AF395DA59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326" y="38546"/>
              <a:ext cx="4934248" cy="2585323"/>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3" name="CuadroTexto 2">
              <a:extLst>
                <a:ext uri="{FF2B5EF4-FFF2-40B4-BE49-F238E27FC236}">
                  <a16:creationId xmlns:a16="http://schemas.microsoft.com/office/drawing/2014/main" id="{2F79DA92-1526-0EA9-B235-EB0658F72B31}"/>
                </a:ext>
              </a:extLst>
            </p:cNvPr>
            <p:cNvSpPr txBox="1"/>
            <p:nvPr/>
          </p:nvSpPr>
          <p:spPr>
            <a:xfrm>
              <a:off x="2635232" y="38546"/>
              <a:ext cx="4828341" cy="2616101"/>
            </a:xfrm>
            <a:prstGeom prst="rect">
              <a:avLst/>
            </a:prstGeom>
            <a:noFill/>
          </p:spPr>
          <p:txBody>
            <a:bodyPr wrap="square">
              <a:spAutoFit/>
            </a:bodyPr>
            <a:lstStyle/>
            <a:p>
              <a:r>
                <a:rPr lang="cs-CZ" sz="1800" b="0" i="0" u="none" strike="noStrike" baseline="0" dirty="0">
                  <a:solidFill>
                    <a:srgbClr val="000000"/>
                  </a:solidFill>
                  <a:latin typeface="Abhaya Libre ExtraBold" panose="020B0604020202020204" charset="-18"/>
                  <a:cs typeface="Abhaya Libre ExtraBold" panose="020B0604020202020204" charset="-18"/>
                </a:rPr>
                <a:t>Nezobrazíš si Boha zpodobením ničeho, co je </a:t>
              </a:r>
              <a:r>
                <a:rPr lang="cs-CZ" sz="2000" b="0" i="0" u="none" strike="noStrike" baseline="0" dirty="0">
                  <a:solidFill>
                    <a:srgbClr val="000000"/>
                  </a:solidFill>
                  <a:latin typeface="Abhaya Libre ExtraBold" panose="020B0604020202020204" charset="-18"/>
                  <a:cs typeface="Abhaya Libre ExtraBold" panose="020B0604020202020204" charset="-18"/>
                </a:rPr>
                <a:t>nahoře</a:t>
              </a:r>
              <a:r>
                <a:rPr lang="cs-CZ" sz="1800" b="0" i="0" u="none" strike="noStrike" baseline="0" dirty="0">
                  <a:solidFill>
                    <a:srgbClr val="000000"/>
                  </a:solidFill>
                  <a:latin typeface="Abhaya Libre ExtraBold" panose="020B0604020202020204" charset="-18"/>
                  <a:cs typeface="Abhaya Libre ExtraBold" panose="020B0604020202020204" charset="-18"/>
                </a:rPr>
                <a:t> na nebi, dole na zemi nebo ve vodách pod zemí. Nebudeš se ničemu takovému klanět ani tomu sloužit. Já jsem Hospodin, tvůj Bůh, Bůh žárlivě milující. Stíhám vinu otců na synech do třetího i čtvrtého pokolení těch, kteří mě nenávidí,</a:t>
              </a:r>
              <a:r>
                <a:rPr lang="cs-CZ" sz="1800" b="0" i="0" u="none" strike="noStrike" baseline="0" dirty="0">
                  <a:solidFill>
                    <a:srgbClr val="0000FE"/>
                  </a:solidFill>
                  <a:latin typeface="Abhaya Libre ExtraBold" panose="020B0604020202020204" charset="-18"/>
                  <a:cs typeface="Abhaya Libre ExtraBold" panose="020B0604020202020204" charset="-18"/>
                </a:rPr>
                <a:t> </a:t>
              </a:r>
              <a:r>
                <a:rPr lang="cs-CZ" sz="1800" b="0" i="0" u="none" strike="noStrike" baseline="0" dirty="0">
                  <a:solidFill>
                    <a:srgbClr val="000000"/>
                  </a:solidFill>
                  <a:latin typeface="Abhaya Libre ExtraBold" panose="020B0604020202020204" charset="-18"/>
                  <a:cs typeface="Abhaya Libre ExtraBold" panose="020B0604020202020204" charset="-18"/>
                </a:rPr>
                <a:t>ale prokazuji milosrdenství tisícům pokolení těch, kteří mě milují a má přikázání zachovávají</a:t>
              </a:r>
              <a:r>
                <a:rPr lang="es-ES" dirty="0">
                  <a:latin typeface="Abhaya Libre ExtraBold" panose="020B0604020202020204" charset="-18"/>
                  <a:cs typeface="Abhaya Libre ExtraBold" panose="020B0604020202020204" charset="-18"/>
                </a:rPr>
                <a:t> (</a:t>
              </a:r>
              <a:r>
                <a:rPr lang="cs-CZ" dirty="0">
                  <a:latin typeface="Abhaya Libre ExtraBold" panose="020B0604020202020204" charset="-18"/>
                  <a:cs typeface="Abhaya Libre ExtraBold" panose="020B0604020202020204" charset="-18"/>
                </a:rPr>
                <a:t>2. Mojžíšova</a:t>
              </a:r>
              <a:r>
                <a:rPr lang="es-ES" dirty="0">
                  <a:latin typeface="Abhaya Libre ExtraBold" panose="020B0604020202020204" charset="-18"/>
                  <a:cs typeface="Abhaya Libre ExtraBold" panose="020B0604020202020204" charset="-18"/>
                </a:rPr>
                <a:t> 20</a:t>
              </a:r>
              <a:r>
                <a:rPr lang="cs-CZ" dirty="0">
                  <a:latin typeface="Abhaya Libre ExtraBold" panose="020B0604020202020204" charset="-18"/>
                  <a:cs typeface="Abhaya Libre ExtraBold" panose="020B0604020202020204" charset="-18"/>
                </a:rPr>
                <a:t>,</a:t>
              </a:r>
              <a:r>
                <a:rPr lang="es-ES" dirty="0">
                  <a:latin typeface="Abhaya Libre ExtraBold" panose="020B0604020202020204" charset="-18"/>
                  <a:cs typeface="Abhaya Libre ExtraBold" panose="020B0604020202020204" charset="-18"/>
                </a:rPr>
                <a:t>4-6)</a:t>
              </a:r>
            </a:p>
          </p:txBody>
        </p:sp>
      </p:grpSp>
      <p:sp>
        <p:nvSpPr>
          <p:cNvPr id="5" name="CuadroTexto 4">
            <a:extLst>
              <a:ext uri="{FF2B5EF4-FFF2-40B4-BE49-F238E27FC236}">
                <a16:creationId xmlns:a16="http://schemas.microsoft.com/office/drawing/2014/main" id="{CC7665A9-31A1-E9C1-B0CE-90EA6330A2F9}"/>
              </a:ext>
            </a:extLst>
          </p:cNvPr>
          <p:cNvSpPr txBox="1"/>
          <p:nvPr/>
        </p:nvSpPr>
        <p:spPr>
          <a:xfrm>
            <a:off x="2534158" y="2744207"/>
            <a:ext cx="5008573" cy="3970318"/>
          </a:xfrm>
          <a:prstGeom prst="rect">
            <a:avLst/>
          </a:prstGeom>
          <a:noFill/>
        </p:spPr>
        <p:txBody>
          <a:bodyPr wrap="square">
            <a:spAutoFit/>
          </a:bodyPr>
          <a:lstStyle/>
          <a:p>
            <a:r>
              <a:rPr lang="es-ES" b="1" dirty="0"/>
              <a:t>Toto druhé přikázání zakazuje uctívat pravého Boha prostřednictvím obrazů nebo postav. Snaha představovat Věčné materiálními předměty degraduje lidskou představu o Bohu. Mysl, nehle</a:t>
            </a:r>
            <a:r>
              <a:rPr lang="cs-CZ" b="1" dirty="0"/>
              <a:t>-</a:t>
            </a:r>
            <a:r>
              <a:rPr lang="es-ES" b="1" dirty="0"/>
              <a:t>dě na nekonečnou dokonalost Boha, je přitaho</a:t>
            </a:r>
            <a:r>
              <a:rPr lang="cs-CZ" b="1" dirty="0"/>
              <a:t>-</a:t>
            </a:r>
            <a:r>
              <a:rPr lang="es-ES" b="1" dirty="0"/>
              <a:t>vána spíše ke stvoření než ke Stvořiteli a člověk degraduje sám sebe do té míry, do jaké snižuje svou představu o Bohu.</a:t>
            </a:r>
          </a:p>
          <a:p>
            <a:r>
              <a:rPr lang="es-ES" b="1" dirty="0"/>
              <a:t>Když máme něco nebo někoho jako modlu, bez o</a:t>
            </a:r>
            <a:r>
              <a:rPr lang="cs-CZ" b="1" dirty="0"/>
              <a:t>-</a:t>
            </a:r>
            <a:r>
              <a:rPr lang="es-ES" b="1" dirty="0"/>
              <a:t>hledu na to, jak "velká" je, vše, co děláme, je, že zakrsneme Boha a snižujeme Ho na naši nedoko</a:t>
            </a:r>
            <a:r>
              <a:rPr lang="cs-CZ" b="1" dirty="0"/>
              <a:t>-</a:t>
            </a:r>
            <a:r>
              <a:rPr lang="es-ES" b="1" dirty="0"/>
              <a:t>nalou lidskou úroveň. Pokud jsou navíc modly zlé, lhářské, sobecké nebo smyslné, co lze očekávat od toho, kdo v ně </a:t>
            </a:r>
            <a:r>
              <a:rPr lang="es-ES" b="1" dirty="0" err="1"/>
              <a:t>věří</a:t>
            </a:r>
            <a:r>
              <a:rPr lang="es-ES" b="1" dirty="0"/>
              <a:t>?</a:t>
            </a:r>
          </a:p>
        </p:txBody>
      </p:sp>
      <p:pic>
        <p:nvPicPr>
          <p:cNvPr id="7" name="Imagen 6" descr="Imagen que contiene reloj&#10;&#10;Descripción generada automáticamente">
            <a:extLst>
              <a:ext uri="{FF2B5EF4-FFF2-40B4-BE49-F238E27FC236}">
                <a16:creationId xmlns:a16="http://schemas.microsoft.com/office/drawing/2014/main" id="{C257D2D4-C2D5-D21F-8E08-88DF0D084952}"/>
              </a:ext>
            </a:extLst>
          </p:cNvPr>
          <p:cNvPicPr>
            <a:picLocks noChangeAspect="1"/>
          </p:cNvPicPr>
          <p:nvPr/>
        </p:nvPicPr>
        <p:blipFill rotWithShape="1">
          <a:blip r:embed="rId4">
            <a:extLst>
              <a:ext uri="{28A0092B-C50C-407E-A947-70E740481C1C}">
                <a14:useLocalDpi xmlns:a14="http://schemas.microsoft.com/office/drawing/2010/main" val="0"/>
              </a:ext>
            </a:extLst>
          </a:blip>
          <a:srcRect l="-415" t="1408" r="415" b="-54"/>
          <a:stretch/>
        </p:blipFill>
        <p:spPr>
          <a:xfrm>
            <a:off x="-10048" y="0"/>
            <a:ext cx="2491484" cy="6858000"/>
          </a:xfrm>
          <a:prstGeom prst="rect">
            <a:avLst/>
          </a:prstGeom>
        </p:spPr>
      </p:pic>
      <p:pic>
        <p:nvPicPr>
          <p:cNvPr id="4" name="Imagen 3">
            <a:extLst>
              <a:ext uri="{FF2B5EF4-FFF2-40B4-BE49-F238E27FC236}">
                <a16:creationId xmlns:a16="http://schemas.microsoft.com/office/drawing/2014/main" id="{E88671A2-E484-3257-8D7A-81B0591A61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1204" y="-25917"/>
            <a:ext cx="1622875" cy="1570117"/>
          </a:xfrm>
          <a:prstGeom prst="rect">
            <a:avLst/>
          </a:prstGeom>
        </p:spPr>
      </p:pic>
      <p:pic>
        <p:nvPicPr>
          <p:cNvPr id="6" name="Imagen 5">
            <a:extLst>
              <a:ext uri="{FF2B5EF4-FFF2-40B4-BE49-F238E27FC236}">
                <a16:creationId xmlns:a16="http://schemas.microsoft.com/office/drawing/2014/main" id="{27C3E6BB-3BA6-B400-2A43-B690EC84B4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17371" y="56423"/>
            <a:ext cx="4444336" cy="6257626"/>
          </a:xfrm>
          <a:prstGeom prst="rect">
            <a:avLst/>
          </a:prstGeom>
          <a:ln w="38100">
            <a:solidFill>
              <a:srgbClr val="FF7705"/>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24A981CC-9E40-FCA9-CA46-6316D3567893}"/>
              </a:ext>
            </a:extLst>
          </p:cNvPr>
          <p:cNvGrpSpPr/>
          <p:nvPr/>
        </p:nvGrpSpPr>
        <p:grpSpPr>
          <a:xfrm>
            <a:off x="7595453" y="6314049"/>
            <a:ext cx="4484094" cy="487529"/>
            <a:chOff x="7531004" y="6314049"/>
            <a:chExt cx="4620515" cy="487529"/>
          </a:xfrm>
        </p:grpSpPr>
        <p:pic>
          <p:nvPicPr>
            <p:cNvPr id="22" name="Imagen 21" descr="Un atardecer de fondo&#10;&#10;Descripción generada automáticamente">
              <a:extLst>
                <a:ext uri="{FF2B5EF4-FFF2-40B4-BE49-F238E27FC236}">
                  <a16:creationId xmlns:a16="http://schemas.microsoft.com/office/drawing/2014/main" id="{2B2F8A74-6ED0-6DF7-01C6-C2B04D438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004" y="6314049"/>
              <a:ext cx="4620515" cy="487529"/>
            </a:xfrm>
            <a:prstGeom prst="rect">
              <a:avLst/>
            </a:prstGeom>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16" name="CuadroTexto 15">
              <a:extLst>
                <a:ext uri="{FF2B5EF4-FFF2-40B4-BE49-F238E27FC236}">
                  <a16:creationId xmlns:a16="http://schemas.microsoft.com/office/drawing/2014/main" id="{EB6C7768-F454-B81D-B0EF-6783A2C62FCA}"/>
                </a:ext>
              </a:extLst>
            </p:cNvPr>
            <p:cNvSpPr txBox="1"/>
            <p:nvPr/>
          </p:nvSpPr>
          <p:spPr>
            <a:xfrm>
              <a:off x="7563857" y="6329805"/>
              <a:ext cx="4566536" cy="430887"/>
            </a:xfrm>
            <a:prstGeom prst="rect">
              <a:avLst/>
            </a:prstGeom>
            <a:noFill/>
          </p:spPr>
          <p:txBody>
            <a:bodyPr wrap="square">
              <a:spAutoFit/>
            </a:bodyPr>
            <a:lstStyle>
              <a:defPPr>
                <a:defRPr lang="es-ES"/>
              </a:defPPr>
              <a:lvl1pPr algn="ctr">
                <a:defRPr sz="240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defRPr>
              </a:lvl1pPr>
            </a:lstStyle>
            <a:p>
              <a:r>
                <a:rPr lang="es-ES" sz="2200" dirty="0">
                  <a:solidFill>
                    <a:schemeClr val="tx1"/>
                  </a:solidFill>
                  <a:effectLst/>
                </a:rPr>
                <a:t>Uctívejte Boha v duchu a v </a:t>
              </a:r>
              <a:r>
                <a:rPr lang="es-ES" sz="2200" dirty="0" err="1">
                  <a:solidFill>
                    <a:schemeClr val="tx1"/>
                  </a:solidFill>
                  <a:effectLst/>
                </a:rPr>
                <a:t>pravdě</a:t>
              </a:r>
              <a:endParaRPr lang="es-ES" sz="2200" dirty="0">
                <a:solidFill>
                  <a:schemeClr val="tx1"/>
                </a:solidFill>
                <a:effectLst/>
              </a:endParaRPr>
            </a:p>
          </p:txBody>
        </p:sp>
      </p:grpSp>
      <p:sp>
        <p:nvSpPr>
          <p:cNvPr id="18" name="CuadroTexto 17">
            <a:extLst>
              <a:ext uri="{FF2B5EF4-FFF2-40B4-BE49-F238E27FC236}">
                <a16:creationId xmlns:a16="http://schemas.microsoft.com/office/drawing/2014/main" id="{A53FCDD9-E547-A1D3-8A38-590DEA8D4CDE}"/>
              </a:ext>
            </a:extLst>
          </p:cNvPr>
          <p:cNvSpPr txBox="1"/>
          <p:nvPr/>
        </p:nvSpPr>
        <p:spPr>
          <a:xfrm>
            <a:off x="0" y="5637421"/>
            <a:ext cx="2477729" cy="1477328"/>
          </a:xfrm>
          <a:prstGeom prst="rect">
            <a:avLst/>
          </a:prstGeom>
          <a:noFill/>
        </p:spPr>
        <p:txBody>
          <a:bodyPr wrap="square">
            <a:spAutoFit/>
          </a:bodyPr>
          <a:lstStyle/>
          <a:p>
            <a:pPr algn="ctr"/>
            <a:r>
              <a:rPr lang="es-ES" sz="1500" b="1" dirty="0">
                <a:solidFill>
                  <a:srgbClr val="FAF3CF"/>
                </a:solidFill>
                <a:effectLst>
                  <a:glow rad="139700">
                    <a:srgbClr val="682D00"/>
                  </a:glow>
                </a:effectLst>
              </a:rPr>
              <a:t>Rozhodl jsem se dát Boha do středu svého života a nedovolit žádné stvořené věci, aby zaujala místo Stvořitele?
</a:t>
            </a:r>
          </a:p>
        </p:txBody>
      </p:sp>
    </p:spTree>
    <p:extLst>
      <p:ext uri="{BB962C8B-B14F-4D97-AF65-F5344CB8AC3E}">
        <p14:creationId xmlns:p14="http://schemas.microsoft.com/office/powerpoint/2010/main" val="32721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3"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000" fill="hold"/>
                                        <p:tgtEl>
                                          <p:spTgt spid="18"/>
                                        </p:tgtEl>
                                        <p:attrNameLst>
                                          <p:attrName>ppt_x</p:attrName>
                                        </p:attrNameLst>
                                      </p:cBhvr>
                                      <p:tavLst>
                                        <p:tav tm="0">
                                          <p:val>
                                            <p:strVal val="1+#ppt_w/2"/>
                                          </p:val>
                                        </p:tav>
                                        <p:tav tm="100000">
                                          <p:val>
                                            <p:strVal val="#ppt_x"/>
                                          </p:val>
                                        </p:tav>
                                      </p:tavLst>
                                    </p:anim>
                                    <p:anim calcmode="lin" valueType="num">
                                      <p:cBhvr additive="base">
                                        <p:cTn id="35" dur="1000" fill="hold"/>
                                        <p:tgtEl>
                                          <p:spTgt spid="18"/>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18"/>
                                        </p:tgtEl>
                                        <p:attrNameLst>
                                          <p:attrName>r</p:attrName>
                                        </p:attrNameLst>
                                      </p:cBhvr>
                                    </p:animRot>
                                    <p:animRot by="-240000">
                                      <p:cBhvr>
                                        <p:cTn id="39" dur="200" fill="hold">
                                          <p:stCondLst>
                                            <p:cond delay="200"/>
                                          </p:stCondLst>
                                        </p:cTn>
                                        <p:tgtEl>
                                          <p:spTgt spid="18"/>
                                        </p:tgtEl>
                                        <p:attrNameLst>
                                          <p:attrName>r</p:attrName>
                                        </p:attrNameLst>
                                      </p:cBhvr>
                                    </p:animRot>
                                    <p:animRot by="240000">
                                      <p:cBhvr>
                                        <p:cTn id="40" dur="200" fill="hold">
                                          <p:stCondLst>
                                            <p:cond delay="400"/>
                                          </p:stCondLst>
                                        </p:cTn>
                                        <p:tgtEl>
                                          <p:spTgt spid="18"/>
                                        </p:tgtEl>
                                        <p:attrNameLst>
                                          <p:attrName>r</p:attrName>
                                        </p:attrNameLst>
                                      </p:cBhvr>
                                    </p:animRot>
                                    <p:animRot by="-240000">
                                      <p:cBhvr>
                                        <p:cTn id="41" dur="200" fill="hold">
                                          <p:stCondLst>
                                            <p:cond delay="600"/>
                                          </p:stCondLst>
                                        </p:cTn>
                                        <p:tgtEl>
                                          <p:spTgt spid="18"/>
                                        </p:tgtEl>
                                        <p:attrNameLst>
                                          <p:attrName>r</p:attrName>
                                        </p:attrNameLst>
                                      </p:cBhvr>
                                    </p:animRot>
                                    <p:animRot by="120000">
                                      <p:cBhvr>
                                        <p:cTn id="42" dur="200" fill="hold">
                                          <p:stCondLst>
                                            <p:cond delay="800"/>
                                          </p:stCondLst>
                                        </p:cTn>
                                        <p:tgtEl>
                                          <p:spTgt spid="18"/>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1000" fill="hold"/>
                                        <p:tgtEl>
                                          <p:spTgt spid="8"/>
                                        </p:tgtEl>
                                        <p:attrNameLst>
                                          <p:attrName>ppt_x</p:attrName>
                                        </p:attrNameLst>
                                      </p:cBhvr>
                                      <p:tavLst>
                                        <p:tav tm="0">
                                          <p:val>
                                            <p:strVal val="#ppt_x"/>
                                          </p:val>
                                        </p:tav>
                                        <p:tav tm="100000">
                                          <p:val>
                                            <p:strVal val="#ppt_x"/>
                                          </p:val>
                                        </p:tav>
                                      </p:tavLst>
                                    </p:anim>
                                    <p:anim calcmode="lin" valueType="num">
                                      <p:cBhvr additive="base">
                                        <p:cTn id="48" dur="1000" fill="hold"/>
                                        <p:tgtEl>
                                          <p:spTgt spid="8"/>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8"/>
                                        </p:tgtEl>
                                      </p:cBhvr>
                                    </p:animEffect>
                                    <p:animScale>
                                      <p:cBhvr>
                                        <p:cTn id="5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r="-10000" b="-13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5CECBD7-F8DB-6B60-6BBC-3C1B8A27CA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96173" y="82789"/>
            <a:ext cx="4495957" cy="6276357"/>
          </a:xfrm>
          <a:prstGeom prst="rect">
            <a:avLst/>
          </a:prstGeom>
          <a:ln w="38100">
            <a:solidFill>
              <a:srgbClr val="4FAD87"/>
            </a:solidFill>
          </a:ln>
          <a:scene3d>
            <a:camera prst="orthographicFront"/>
            <a:lightRig rig="threePt" dir="t"/>
          </a:scene3d>
          <a:sp3d>
            <a:bevelT prst="convex"/>
          </a:sp3d>
        </p:spPr>
      </p:pic>
      <p:grpSp>
        <p:nvGrpSpPr>
          <p:cNvPr id="2" name="Grupo 1">
            <a:extLst>
              <a:ext uri="{FF2B5EF4-FFF2-40B4-BE49-F238E27FC236}">
                <a16:creationId xmlns:a16="http://schemas.microsoft.com/office/drawing/2014/main" id="{832732D7-6406-9E97-EBE3-1F2508F1FC2E}"/>
              </a:ext>
            </a:extLst>
          </p:cNvPr>
          <p:cNvGrpSpPr/>
          <p:nvPr/>
        </p:nvGrpSpPr>
        <p:grpSpPr>
          <a:xfrm>
            <a:off x="2586816" y="32654"/>
            <a:ext cx="4899205" cy="1738967"/>
            <a:chOff x="2586816" y="32654"/>
            <a:chExt cx="4899205" cy="1738967"/>
          </a:xfrm>
        </p:grpSpPr>
        <p:pic>
          <p:nvPicPr>
            <p:cNvPr id="15" name="Imagen 14" descr="Patrón de fondo&#10;&#10;Descripción generada automáticamente">
              <a:extLst>
                <a:ext uri="{FF2B5EF4-FFF2-40B4-BE49-F238E27FC236}">
                  <a16:creationId xmlns:a16="http://schemas.microsoft.com/office/drawing/2014/main" id="{9D2F7F1E-8D87-BF8D-B227-0A518CD28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816" y="32654"/>
              <a:ext cx="4899205" cy="1738967"/>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5F76F88C-B62D-06DE-8D47-D1704833023F}"/>
                </a:ext>
              </a:extLst>
            </p:cNvPr>
            <p:cNvSpPr txBox="1"/>
            <p:nvPr/>
          </p:nvSpPr>
          <p:spPr>
            <a:xfrm>
              <a:off x="2719009" y="120218"/>
              <a:ext cx="4651582" cy="1569660"/>
            </a:xfrm>
            <a:prstGeom prst="rect">
              <a:avLst/>
            </a:prstGeom>
            <a:noFill/>
          </p:spPr>
          <p:txBody>
            <a:bodyPr wrap="square">
              <a:spAutoFit/>
            </a:bodyPr>
            <a:lstStyle/>
            <a:p>
              <a:pPr algn="ctr"/>
              <a:r>
                <a:rPr lang="cs-CZ"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Nezneužiješ jména Hospodina, svého Boha. Hospodin nenechá bez trestu toho, kdo by jeho jména zneužíval</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a:t>
              </a:r>
              <a:r>
                <a:rPr lang="cs-CZ"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2. Mojžíšova</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20</a:t>
              </a:r>
              <a:r>
                <a:rPr lang="cs-CZ"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7)</a:t>
              </a:r>
            </a:p>
          </p:txBody>
        </p:sp>
      </p:grpSp>
      <p:sp>
        <p:nvSpPr>
          <p:cNvPr id="5" name="CuadroTexto 4">
            <a:extLst>
              <a:ext uri="{FF2B5EF4-FFF2-40B4-BE49-F238E27FC236}">
                <a16:creationId xmlns:a16="http://schemas.microsoft.com/office/drawing/2014/main" id="{AC9A5E5C-1FB1-BEC7-8B7E-A3D5C640086C}"/>
              </a:ext>
            </a:extLst>
          </p:cNvPr>
          <p:cNvSpPr txBox="1"/>
          <p:nvPr/>
        </p:nvSpPr>
        <p:spPr>
          <a:xfrm>
            <a:off x="2705167" y="2028801"/>
            <a:ext cx="4727943" cy="4708981"/>
          </a:xfrm>
          <a:prstGeom prst="rect">
            <a:avLst/>
          </a:prstGeom>
          <a:noFill/>
        </p:spPr>
        <p:txBody>
          <a:bodyPr wrap="square">
            <a:spAutoFit/>
          </a:bodyPr>
          <a:lstStyle/>
          <a:p>
            <a:r>
              <a:rPr lang="es-ES" sz="2000" b="1" dirty="0"/>
              <a:t>Toto přikázání zakazuje nejen falešné přísahy a rouhání tak běžné, ale také používání Božího jména lehkovážným nebo nedbalým způsobem, bez ohledu na jeho nesmírný </a:t>
            </a:r>
            <a:r>
              <a:rPr lang="es-ES" sz="2000" b="1" dirty="0" err="1"/>
              <a:t>význam</a:t>
            </a:r>
            <a:r>
              <a:rPr lang="es-ES" sz="2000" b="1" dirty="0"/>
              <a:t>.</a:t>
            </a:r>
          </a:p>
          <a:p>
            <a:r>
              <a:rPr lang="es-ES" sz="2000" b="1" dirty="0"/>
              <a:t>Zneuctíváme Boha, když zmiňujeme Jeho jméno v běžném rozhovoru, když se k Ně</a:t>
            </a:r>
            <a:r>
              <a:rPr lang="cs-CZ" sz="2000" b="1" dirty="0"/>
              <a:t>-</a:t>
            </a:r>
            <a:r>
              <a:rPr lang="es-ES" sz="2000" b="1" dirty="0"/>
              <a:t>mu obracíme kvůli triviálním záležitostem, když opakujeme Jeho jméno často a bez rozmýšlení.</a:t>
            </a:r>
          </a:p>
          <a:p>
            <a:r>
              <a:rPr lang="es-ES" sz="2000" b="1" dirty="0" err="1"/>
              <a:t>Všichni</a:t>
            </a:r>
            <a:r>
              <a:rPr lang="es-ES" sz="2000" b="1" dirty="0"/>
              <a:t> musí rozjímat o jeho majestátu, čistotě a svatosti, aby srdce mohlo pochopit jeho vznešený charakter; a jeho svaté jméno budiž vyslovováno s úctou a </a:t>
            </a:r>
            <a:r>
              <a:rPr lang="es-ES" sz="2000" b="1" dirty="0" err="1"/>
              <a:t>slavností</a:t>
            </a:r>
            <a:r>
              <a:rPr lang="es-ES" sz="2000" b="1" dirty="0"/>
              <a:t>.</a:t>
            </a:r>
          </a:p>
        </p:txBody>
      </p:sp>
      <p:pic>
        <p:nvPicPr>
          <p:cNvPr id="7" name="Imagen 6">
            <a:extLst>
              <a:ext uri="{FF2B5EF4-FFF2-40B4-BE49-F238E27FC236}">
                <a16:creationId xmlns:a16="http://schemas.microsoft.com/office/drawing/2014/main" id="{262AC3F1-4D44-5FC5-1F36-9523D4705D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2491483" cy="6858001"/>
          </a:xfrm>
          <a:prstGeom prst="rect">
            <a:avLst/>
          </a:prstGeom>
        </p:spPr>
      </p:pic>
      <p:pic>
        <p:nvPicPr>
          <p:cNvPr id="4" name="Imagen 3">
            <a:extLst>
              <a:ext uri="{FF2B5EF4-FFF2-40B4-BE49-F238E27FC236}">
                <a16:creationId xmlns:a16="http://schemas.microsoft.com/office/drawing/2014/main" id="{1470D991-FE45-5E21-FF22-07EC4856D8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904" y="120218"/>
            <a:ext cx="1413723" cy="1342822"/>
          </a:xfrm>
          <a:prstGeom prst="rect">
            <a:avLst/>
          </a:prstGeom>
        </p:spPr>
      </p:pic>
      <p:grpSp>
        <p:nvGrpSpPr>
          <p:cNvPr id="8" name="Grupo 7">
            <a:extLst>
              <a:ext uri="{FF2B5EF4-FFF2-40B4-BE49-F238E27FC236}">
                <a16:creationId xmlns:a16="http://schemas.microsoft.com/office/drawing/2014/main" id="{20462126-78F4-4F08-2889-B644F262FC8A}"/>
              </a:ext>
            </a:extLst>
          </p:cNvPr>
          <p:cNvGrpSpPr/>
          <p:nvPr/>
        </p:nvGrpSpPr>
        <p:grpSpPr>
          <a:xfrm>
            <a:off x="7573546" y="6359148"/>
            <a:ext cx="4545600" cy="498852"/>
            <a:chOff x="7555706" y="6359148"/>
            <a:chExt cx="4574382" cy="498852"/>
          </a:xfrm>
        </p:grpSpPr>
        <p:pic>
          <p:nvPicPr>
            <p:cNvPr id="16" name="Imagen 15">
              <a:extLst>
                <a:ext uri="{FF2B5EF4-FFF2-40B4-BE49-F238E27FC236}">
                  <a16:creationId xmlns:a16="http://schemas.microsoft.com/office/drawing/2014/main" id="{16A69DB0-8496-B20E-A476-41788EF2AE90}"/>
                </a:ext>
              </a:extLst>
            </p:cNvPr>
            <p:cNvPicPr>
              <a:picLocks noChangeAspect="1"/>
            </p:cNvPicPr>
            <p:nvPr/>
          </p:nvPicPr>
          <p:blipFill>
            <a:blip r:embed="rId7"/>
            <a:stretch>
              <a:fillRect/>
            </a:stretch>
          </p:blipFill>
          <p:spPr>
            <a:xfrm>
              <a:off x="7555706" y="6359148"/>
              <a:ext cx="4574382" cy="498852"/>
            </a:xfrm>
            <a:prstGeom prst="rect">
              <a:avLst/>
            </a:prstGeom>
            <a:scene3d>
              <a:camera prst="orthographicFront"/>
              <a:lightRig rig="threePt" dir="t"/>
            </a:scene3d>
            <a:sp3d>
              <a:bevelT prst="convex"/>
            </a:sp3d>
          </p:spPr>
        </p:pic>
        <p:sp>
          <p:nvSpPr>
            <p:cNvPr id="9" name="CuadroTexto 8">
              <a:extLst>
                <a:ext uri="{FF2B5EF4-FFF2-40B4-BE49-F238E27FC236}">
                  <a16:creationId xmlns:a16="http://schemas.microsoft.com/office/drawing/2014/main" id="{397E37F7-53DA-E7A7-C3BA-306B4FE3CBA8}"/>
                </a:ext>
              </a:extLst>
            </p:cNvPr>
            <p:cNvSpPr txBox="1"/>
            <p:nvPr/>
          </p:nvSpPr>
          <p:spPr>
            <a:xfrm>
              <a:off x="7646795" y="6371849"/>
              <a:ext cx="4394039" cy="461665"/>
            </a:xfrm>
            <a:prstGeom prst="rect">
              <a:avLst/>
            </a:prstGeom>
            <a:noFill/>
          </p:spPr>
          <p:txBody>
            <a:bodyPr wrap="square">
              <a:spAutoFit/>
            </a:bodyPr>
            <a:lstStyle/>
            <a:p>
              <a:pPr algn="ctr"/>
              <a:r>
                <a:rPr lang="cs-CZ"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Mějte v úctě</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a:t>
              </a:r>
              <a:r>
                <a:rPr lang="es-ES" sz="24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Boží</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a:t>
              </a:r>
              <a:r>
                <a:rPr lang="es-ES" sz="24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jméno</a:t>
              </a:r>
              <a:endPar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endParaRPr>
            </a:p>
          </p:txBody>
        </p:sp>
      </p:grpSp>
      <p:sp>
        <p:nvSpPr>
          <p:cNvPr id="11" name="CuadroTexto 10">
            <a:extLst>
              <a:ext uri="{FF2B5EF4-FFF2-40B4-BE49-F238E27FC236}">
                <a16:creationId xmlns:a16="http://schemas.microsoft.com/office/drawing/2014/main" id="{9A197FED-BB56-3019-EDF0-B4CFD3EB9ABD}"/>
              </a:ext>
            </a:extLst>
          </p:cNvPr>
          <p:cNvSpPr txBox="1"/>
          <p:nvPr/>
        </p:nvSpPr>
        <p:spPr>
          <a:xfrm>
            <a:off x="99870" y="5771684"/>
            <a:ext cx="2380783" cy="1015663"/>
          </a:xfrm>
          <a:prstGeom prst="rect">
            <a:avLst/>
          </a:prstGeom>
          <a:noFill/>
        </p:spPr>
        <p:txBody>
          <a:bodyPr wrap="square">
            <a:spAutoFit/>
          </a:bodyPr>
          <a:lstStyle/>
          <a:p>
            <a:pPr algn="ctr"/>
            <a:r>
              <a:rPr lang="pl-PL" sz="2000" b="1" dirty="0">
                <a:solidFill>
                  <a:srgbClr val="FAF3CF"/>
                </a:solidFill>
                <a:effectLst>
                  <a:glow rad="127000">
                    <a:srgbClr val="682D00"/>
                  </a:glow>
                </a:effectLst>
              </a:rPr>
              <a:t>Mám Boží jméno      v úctě a napodobuji Jeho charakter?</a:t>
            </a:r>
            <a:endParaRPr lang="es-ES" sz="2000" b="1" dirty="0">
              <a:solidFill>
                <a:srgbClr val="FAF3CF"/>
              </a:solidFill>
              <a:effectLst>
                <a:glow rad="127000">
                  <a:srgbClr val="682D00"/>
                </a:glow>
              </a:effectLst>
            </a:endParaRPr>
          </a:p>
        </p:txBody>
      </p:sp>
    </p:spTree>
    <p:extLst>
      <p:ext uri="{BB962C8B-B14F-4D97-AF65-F5344CB8AC3E}">
        <p14:creationId xmlns:p14="http://schemas.microsoft.com/office/powerpoint/2010/main" val="367499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left)">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1+#ppt_w/2"/>
                                          </p:val>
                                        </p:tav>
                                        <p:tav tm="100000">
                                          <p:val>
                                            <p:strVal val="#ppt_x"/>
                                          </p:val>
                                        </p:tav>
                                      </p:tavLst>
                                    </p:anim>
                                    <p:anim calcmode="lin" valueType="num">
                                      <p:cBhvr additive="base">
                                        <p:cTn id="40" dur="1000" fill="hold"/>
                                        <p:tgtEl>
                                          <p:spTgt spid="11"/>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32" presetClass="emph" presetSubtype="0" fill="hold" grpId="1" nodeType="afterEffect">
                                  <p:stCondLst>
                                    <p:cond delay="0"/>
                                  </p:stCondLst>
                                  <p:childTnLst>
                                    <p:animRot by="120000">
                                      <p:cBhvr>
                                        <p:cTn id="43" dur="100" fill="hold">
                                          <p:stCondLst>
                                            <p:cond delay="0"/>
                                          </p:stCondLst>
                                        </p:cTn>
                                        <p:tgtEl>
                                          <p:spTgt spid="11"/>
                                        </p:tgtEl>
                                        <p:attrNameLst>
                                          <p:attrName>r</p:attrName>
                                        </p:attrNameLst>
                                      </p:cBhvr>
                                    </p:animRot>
                                    <p:animRot by="-240000">
                                      <p:cBhvr>
                                        <p:cTn id="44" dur="200" fill="hold">
                                          <p:stCondLst>
                                            <p:cond delay="200"/>
                                          </p:stCondLst>
                                        </p:cTn>
                                        <p:tgtEl>
                                          <p:spTgt spid="11"/>
                                        </p:tgtEl>
                                        <p:attrNameLst>
                                          <p:attrName>r</p:attrName>
                                        </p:attrNameLst>
                                      </p:cBhvr>
                                    </p:animRot>
                                    <p:animRot by="240000">
                                      <p:cBhvr>
                                        <p:cTn id="45" dur="200" fill="hold">
                                          <p:stCondLst>
                                            <p:cond delay="400"/>
                                          </p:stCondLst>
                                        </p:cTn>
                                        <p:tgtEl>
                                          <p:spTgt spid="11"/>
                                        </p:tgtEl>
                                        <p:attrNameLst>
                                          <p:attrName>r</p:attrName>
                                        </p:attrNameLst>
                                      </p:cBhvr>
                                    </p:animRot>
                                    <p:animRot by="-240000">
                                      <p:cBhvr>
                                        <p:cTn id="46" dur="200" fill="hold">
                                          <p:stCondLst>
                                            <p:cond delay="600"/>
                                          </p:stCondLst>
                                        </p:cTn>
                                        <p:tgtEl>
                                          <p:spTgt spid="11"/>
                                        </p:tgtEl>
                                        <p:attrNameLst>
                                          <p:attrName>r</p:attrName>
                                        </p:attrNameLst>
                                      </p:cBhvr>
                                    </p:animRot>
                                    <p:animRot by="120000">
                                      <p:cBhvr>
                                        <p:cTn id="47" dur="200" fill="hold">
                                          <p:stCondLst>
                                            <p:cond delay="800"/>
                                          </p:stCondLst>
                                        </p:cTn>
                                        <p:tgtEl>
                                          <p:spTgt spid="1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1000" fill="hold"/>
                                        <p:tgtEl>
                                          <p:spTgt spid="8"/>
                                        </p:tgtEl>
                                        <p:attrNameLst>
                                          <p:attrName>ppt_x</p:attrName>
                                        </p:attrNameLst>
                                      </p:cBhvr>
                                      <p:tavLst>
                                        <p:tav tm="0">
                                          <p:val>
                                            <p:strVal val="#ppt_x"/>
                                          </p:val>
                                        </p:tav>
                                        <p:tav tm="100000">
                                          <p:val>
                                            <p:strVal val="#ppt_x"/>
                                          </p:val>
                                        </p:tav>
                                      </p:tavLst>
                                    </p:anim>
                                    <p:anim calcmode="lin" valueType="num">
                                      <p:cBhvr additive="base">
                                        <p:cTn id="53" dur="1000" fill="hold"/>
                                        <p:tgtEl>
                                          <p:spTgt spid="8"/>
                                        </p:tgtEl>
                                        <p:attrNameLst>
                                          <p:attrName>ppt_y</p:attrName>
                                        </p:attrNameLst>
                                      </p:cBhvr>
                                      <p:tavLst>
                                        <p:tav tm="0">
                                          <p:val>
                                            <p:strVal val="0-#ppt_h/2"/>
                                          </p:val>
                                        </p:tav>
                                        <p:tav tm="100000">
                                          <p:val>
                                            <p:strVal val="#ppt_y"/>
                                          </p:val>
                                        </p:tav>
                                      </p:tavLst>
                                    </p:anim>
                                  </p:childTnLst>
                                </p:cTn>
                              </p:par>
                            </p:childTnLst>
                          </p:cTn>
                        </p:par>
                        <p:par>
                          <p:cTn id="54" fill="hold">
                            <p:stCondLst>
                              <p:cond delay="1000"/>
                            </p:stCondLst>
                            <p:childTnLst>
                              <p:par>
                                <p:cTn id="55" presetID="26" presetClass="emph" presetSubtype="0" fill="hold"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277CC20-E736-4855-EB92-38A93C192A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55280" y="78513"/>
            <a:ext cx="4156710" cy="6229349"/>
          </a:xfrm>
          <a:prstGeom prst="rect">
            <a:avLst/>
          </a:prstGeom>
          <a:ln w="38100">
            <a:solidFill>
              <a:srgbClr val="E5D675"/>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1433BCD1-E6C9-E55E-E5EC-E1AAD317EEDD}"/>
              </a:ext>
            </a:extLst>
          </p:cNvPr>
          <p:cNvGrpSpPr/>
          <p:nvPr/>
        </p:nvGrpSpPr>
        <p:grpSpPr>
          <a:xfrm>
            <a:off x="7934325" y="6307863"/>
            <a:ext cx="4200525" cy="839887"/>
            <a:chOff x="7934325" y="6307863"/>
            <a:chExt cx="4200525" cy="839887"/>
          </a:xfrm>
        </p:grpSpPr>
        <p:pic>
          <p:nvPicPr>
            <p:cNvPr id="14" name="Imagen 13" descr="Patrón de fondo&#10;&#10;Descripción generada automáticamente">
              <a:extLst>
                <a:ext uri="{FF2B5EF4-FFF2-40B4-BE49-F238E27FC236}">
                  <a16:creationId xmlns:a16="http://schemas.microsoft.com/office/drawing/2014/main" id="{938D4502-D8FB-D24B-CA49-FDD9BF9E5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325" y="6307863"/>
              <a:ext cx="4200525" cy="515847"/>
            </a:xfrm>
            <a:prstGeom prst="rect">
              <a:avLst/>
            </a:prstGeom>
            <a:scene3d>
              <a:camera prst="orthographicFront"/>
              <a:lightRig rig="threePt" dir="t"/>
            </a:scene3d>
            <a:sp3d>
              <a:bevelT prst="convex"/>
            </a:sp3d>
          </p:spPr>
        </p:pic>
        <p:sp>
          <p:nvSpPr>
            <p:cNvPr id="13" name="CuadroTexto 12">
              <a:extLst>
                <a:ext uri="{FF2B5EF4-FFF2-40B4-BE49-F238E27FC236}">
                  <a16:creationId xmlns:a16="http://schemas.microsoft.com/office/drawing/2014/main" id="{9392C042-8A28-AB6E-458C-7EA22A45231D}"/>
                </a:ext>
              </a:extLst>
            </p:cNvPr>
            <p:cNvSpPr txBox="1"/>
            <p:nvPr/>
          </p:nvSpPr>
          <p:spPr>
            <a:xfrm>
              <a:off x="8018639" y="6316753"/>
              <a:ext cx="4055316" cy="830997"/>
            </a:xfrm>
            <a:prstGeom prst="rect">
              <a:avLst/>
            </a:prstGeom>
            <a:noFill/>
          </p:spPr>
          <p:txBody>
            <a:bodyPr wrap="square">
              <a:spAutoFit/>
            </a:bodyPr>
            <a:lstStyle/>
            <a:p>
              <a:pPr algn="ctr"/>
              <a:r>
                <a:rPr lang="es-ES" sz="2400" dirty="0">
                  <a:latin typeface="Abhaya Libre ExtraBold" panose="02000803000000000000" pitchFamily="2" charset="0"/>
                  <a:cs typeface="Abhaya Libre ExtraBold" panose="02000803000000000000" pitchFamily="2" charset="0"/>
                </a:rPr>
                <a:t>Uctívejte Boha v sobotu
</a:t>
              </a:r>
            </a:p>
          </p:txBody>
        </p:sp>
      </p:grpSp>
      <p:grpSp>
        <p:nvGrpSpPr>
          <p:cNvPr id="2" name="Grupo 1">
            <a:extLst>
              <a:ext uri="{FF2B5EF4-FFF2-40B4-BE49-F238E27FC236}">
                <a16:creationId xmlns:a16="http://schemas.microsoft.com/office/drawing/2014/main" id="{48541E0A-BF22-C69C-1BB9-13D261519E8E}"/>
              </a:ext>
            </a:extLst>
          </p:cNvPr>
          <p:cNvGrpSpPr/>
          <p:nvPr/>
        </p:nvGrpSpPr>
        <p:grpSpPr>
          <a:xfrm>
            <a:off x="2537201" y="61294"/>
            <a:ext cx="5366149" cy="2146642"/>
            <a:chOff x="2537201" y="61294"/>
            <a:chExt cx="5366149" cy="2079321"/>
          </a:xfrm>
        </p:grpSpPr>
        <p:pic>
          <p:nvPicPr>
            <p:cNvPr id="9" name="Imagen 8" descr="Patrón de fondo&#10;&#10;Descripción generada automáticamente">
              <a:extLst>
                <a:ext uri="{FF2B5EF4-FFF2-40B4-BE49-F238E27FC236}">
                  <a16:creationId xmlns:a16="http://schemas.microsoft.com/office/drawing/2014/main" id="{FD436822-83B8-C524-9D71-5FA86DD61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201" y="61294"/>
              <a:ext cx="5366149" cy="2052307"/>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9D02671E-4E13-5250-83E0-022C84AA9E4E}"/>
                </a:ext>
              </a:extLst>
            </p:cNvPr>
            <p:cNvSpPr txBox="1"/>
            <p:nvPr/>
          </p:nvSpPr>
          <p:spPr>
            <a:xfrm>
              <a:off x="2619610" y="78512"/>
              <a:ext cx="5212080" cy="2062103"/>
            </a:xfrm>
            <a:prstGeom prst="rect">
              <a:avLst/>
            </a:prstGeom>
            <a:noFill/>
          </p:spPr>
          <p:txBody>
            <a:bodyPr wrap="square">
              <a:spAutoFit/>
            </a:bodyPr>
            <a:lstStyle/>
            <a:p>
              <a:r>
                <a:rPr lang="pl-PL" sz="1600" b="1" i="0" u="none" strike="noStrike" baseline="0" dirty="0">
                  <a:solidFill>
                    <a:srgbClr val="000000"/>
                  </a:solidFill>
                  <a:latin typeface="Abhaya Libre ExtraBold" panose="02000803000000000000" pitchFamily="2" charset="0"/>
                  <a:cs typeface="Abhaya Libre ExtraBold" panose="02000803000000000000" pitchFamily="2" charset="0"/>
                </a:rPr>
                <a:t>Pamatuj na sobotní den, aby [ti] byl svatý. </a:t>
              </a:r>
              <a:r>
                <a:rPr lang="cs-CZ" sz="1600" b="1" i="0" u="none" strike="noStrike" baseline="0" dirty="0">
                  <a:solidFill>
                    <a:srgbClr val="000000"/>
                  </a:solidFill>
                  <a:latin typeface="Abhaya Libre ExtraBold" panose="02000803000000000000" pitchFamily="2" charset="0"/>
                  <a:cs typeface="Abhaya Libre ExtraBold" panose="02000803000000000000" pitchFamily="2" charset="0"/>
                </a:rPr>
                <a:t>Šest dní budeš pracovat a dělat všechnu svoji práci, ale sedmý den je [dnem] odpočinku Hospodina, tvého Boha. Nebudeš dělat žádnou práci - ty, tvůj syn ani tvá dcera, tvůj služebník ani tvá služka, tvé dobytče ani cizinec v tvých branách. V šesti dnech totiž Hospodin učinil nebe i zemi, moře a všechno, co je v nich, a sedmého dne odpočinul. Proto Hospodin požehnal sobotní den a posvětil jej</a:t>
              </a:r>
              <a:r>
                <a:rPr lang="es-ES" sz="1600" b="1" dirty="0">
                  <a:latin typeface="Abhaya Libre ExtraBold" panose="02000803000000000000" pitchFamily="2" charset="0"/>
                  <a:cs typeface="Abhaya Libre ExtraBold" panose="02000803000000000000" pitchFamily="2" charset="0"/>
                </a:rPr>
                <a:t> </a:t>
              </a:r>
              <a:r>
                <a:rPr lang="cs-CZ" sz="1600" b="1" dirty="0">
                  <a:latin typeface="Abhaya Libre ExtraBold" panose="02000803000000000000" pitchFamily="2" charset="0"/>
                  <a:cs typeface="Abhaya Libre ExtraBold" panose="02000803000000000000" pitchFamily="2" charset="0"/>
                </a:rPr>
                <a:t> </a:t>
              </a:r>
              <a:r>
                <a:rPr lang="es-ES" sz="1600" b="1" dirty="0">
                  <a:latin typeface="Abhaya Libre ExtraBold" panose="02000803000000000000" pitchFamily="2" charset="0"/>
                  <a:cs typeface="Abhaya Libre ExtraBold" panose="02000803000000000000" pitchFamily="2" charset="0"/>
                </a:rPr>
                <a:t>(</a:t>
              </a:r>
              <a:r>
                <a:rPr lang="cs-CZ" sz="1600" b="1" dirty="0">
                  <a:latin typeface="Abhaya Libre ExtraBold" panose="02000803000000000000" pitchFamily="2" charset="0"/>
                  <a:cs typeface="Abhaya Libre ExtraBold" panose="02000803000000000000" pitchFamily="2" charset="0"/>
                </a:rPr>
                <a:t>2. Mojžíšova</a:t>
              </a:r>
              <a:r>
                <a:rPr lang="es-ES" sz="1600" b="1" dirty="0">
                  <a:latin typeface="Abhaya Libre ExtraBold" panose="02000803000000000000" pitchFamily="2" charset="0"/>
                  <a:cs typeface="Abhaya Libre ExtraBold" panose="02000803000000000000" pitchFamily="2" charset="0"/>
                </a:rPr>
                <a:t> 20</a:t>
              </a:r>
              <a:r>
                <a:rPr lang="cs-CZ" sz="1600" b="1" dirty="0">
                  <a:latin typeface="Abhaya Libre ExtraBold" panose="02000803000000000000" pitchFamily="2" charset="0"/>
                  <a:cs typeface="Abhaya Libre ExtraBold" panose="02000803000000000000" pitchFamily="2" charset="0"/>
                </a:rPr>
                <a:t>,</a:t>
              </a:r>
              <a:r>
                <a:rPr lang="es-ES" sz="1600" b="1" dirty="0">
                  <a:latin typeface="Abhaya Libre ExtraBold" panose="02000803000000000000" pitchFamily="2" charset="0"/>
                  <a:cs typeface="Abhaya Libre ExtraBold" panose="02000803000000000000" pitchFamily="2" charset="0"/>
                </a:rPr>
                <a:t>8-11)</a:t>
              </a:r>
            </a:p>
          </p:txBody>
        </p:sp>
      </p:grpSp>
      <p:sp>
        <p:nvSpPr>
          <p:cNvPr id="5" name="CuadroTexto 4">
            <a:extLst>
              <a:ext uri="{FF2B5EF4-FFF2-40B4-BE49-F238E27FC236}">
                <a16:creationId xmlns:a16="http://schemas.microsoft.com/office/drawing/2014/main" id="{DA3A55FF-AA93-0E04-3A15-504218ABDFBB}"/>
              </a:ext>
            </a:extLst>
          </p:cNvPr>
          <p:cNvSpPr txBox="1"/>
          <p:nvPr/>
        </p:nvSpPr>
        <p:spPr>
          <a:xfrm>
            <a:off x="2676643" y="2207936"/>
            <a:ext cx="5212080" cy="4524315"/>
          </a:xfrm>
          <a:prstGeom prst="rect">
            <a:avLst/>
          </a:prstGeom>
          <a:noFill/>
        </p:spPr>
        <p:txBody>
          <a:bodyPr wrap="square">
            <a:spAutoFit/>
          </a:bodyPr>
          <a:lstStyle/>
          <a:p>
            <a:r>
              <a:rPr lang="es-ES" sz="1600" b="1" dirty="0"/>
              <a:t>Sobota musí být připomínána a zachovávána jako památka díla Stvořitele. Tím, že Sabat ukazuje na Boha jako na Stvo</a:t>
            </a:r>
            <a:r>
              <a:rPr lang="cs-CZ" sz="1600" b="1" dirty="0"/>
              <a:t>-</a:t>
            </a:r>
            <a:r>
              <a:rPr lang="es-ES" sz="1600" b="1" dirty="0"/>
              <a:t>řitele nebes a země, odlišuje pravého Boha od všech faleš</a:t>
            </a:r>
            <a:r>
              <a:rPr lang="cs-CZ" sz="1600" b="1" dirty="0"/>
              <a:t>-</a:t>
            </a:r>
            <a:r>
              <a:rPr lang="es-ES" sz="1600" b="1" dirty="0"/>
              <a:t>ných bohů. Dávají tím najevo, že uctívají pravého Boha. Sobota tedy bude znamením věrnosti člověka Bohu, dokud bude na zemi lid, který mu bude </a:t>
            </a:r>
            <a:r>
              <a:rPr lang="es-ES" sz="1600" b="1" dirty="0" err="1"/>
              <a:t>sloužit</a:t>
            </a:r>
            <a:r>
              <a:rPr lang="es-ES" sz="1600" b="1" dirty="0"/>
              <a:t>.</a:t>
            </a:r>
          </a:p>
          <a:p>
            <a:r>
              <a:rPr lang="es-ES" sz="1600" b="1" dirty="0"/>
              <a:t>Šest dní musíme pracovat (studovat, dělat domácí úkoly atd.) a v sobotu mohou být vykonány nezbytně nutné skut</a:t>
            </a:r>
            <a:r>
              <a:rPr lang="cs-CZ" sz="1600" b="1" dirty="0"/>
              <a:t>-</a:t>
            </a:r>
            <a:r>
              <a:rPr lang="es-ES" sz="1600" b="1" dirty="0"/>
              <a:t>ky a skutky milosrdenství (Izaiáš 58:13-14). Zachovávat so</a:t>
            </a:r>
            <a:r>
              <a:rPr lang="cs-CZ" sz="1600" b="1" dirty="0"/>
              <a:t>-</a:t>
            </a:r>
            <a:r>
              <a:rPr lang="es-ES" sz="1600" b="1" dirty="0"/>
              <a:t>botu znamená nemluvit o podnikání nebo projektech, ani dovolit svým myšlenkám, aby se zabývaly věcmi světské povahy, ale musíme ctít Boha a sloužit Mu v tento svatý den.</a:t>
            </a:r>
          </a:p>
          <a:p>
            <a:r>
              <a:rPr lang="es-ES" sz="1600" b="1" dirty="0"/>
              <a:t>Zachováváním soboty uznáváme, že Bůh učinil úplné a do</a:t>
            </a:r>
            <a:r>
              <a:rPr lang="cs-CZ" sz="1600" b="1" dirty="0"/>
              <a:t>-</a:t>
            </a:r>
            <a:r>
              <a:rPr lang="es-ES" sz="1600" b="1" dirty="0"/>
              <a:t>konalé opatření pro naše potřeby a štěstí. Znamená to, že důvěřujeme Jeho moudrosti, Jeho plánu a Jeho zaopatření pro náš život. Také přijímáme, že On je náš Stvořitel a za</a:t>
            </a:r>
            <a:r>
              <a:rPr lang="cs-CZ" sz="1600" b="1" dirty="0"/>
              <a:t>-</a:t>
            </a:r>
            <a:r>
              <a:rPr lang="es-ES" sz="1600" b="1" dirty="0"/>
              <a:t>slouží si veškeré naše uctívání.</a:t>
            </a:r>
          </a:p>
        </p:txBody>
      </p:sp>
      <p:pic>
        <p:nvPicPr>
          <p:cNvPr id="7" name="Imagen 6" descr="Un dibujo de una persona&#10;&#10;Descripción generada automáticamente con confianza baja">
            <a:extLst>
              <a:ext uri="{FF2B5EF4-FFF2-40B4-BE49-F238E27FC236}">
                <a16:creationId xmlns:a16="http://schemas.microsoft.com/office/drawing/2014/main" id="{0C54E1AA-3045-41F8-CB0A-A496121EE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2491483" cy="6858000"/>
          </a:xfrm>
          <a:prstGeom prst="rect">
            <a:avLst/>
          </a:prstGeom>
        </p:spPr>
      </p:pic>
      <p:pic>
        <p:nvPicPr>
          <p:cNvPr id="4" name="Imagen 3">
            <a:extLst>
              <a:ext uri="{FF2B5EF4-FFF2-40B4-BE49-F238E27FC236}">
                <a16:creationId xmlns:a16="http://schemas.microsoft.com/office/drawing/2014/main" id="{F324DAAB-0742-5687-5BE4-EF6622078B7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6035" y="78513"/>
            <a:ext cx="1555006" cy="1477019"/>
          </a:xfrm>
          <a:prstGeom prst="rect">
            <a:avLst/>
          </a:prstGeom>
        </p:spPr>
      </p:pic>
      <p:sp>
        <p:nvSpPr>
          <p:cNvPr id="11" name="CuadroTexto 10">
            <a:extLst>
              <a:ext uri="{FF2B5EF4-FFF2-40B4-BE49-F238E27FC236}">
                <a16:creationId xmlns:a16="http://schemas.microsoft.com/office/drawing/2014/main" id="{192EA444-AD50-C361-BA96-89D3EA39DC8C}"/>
              </a:ext>
            </a:extLst>
          </p:cNvPr>
          <p:cNvSpPr txBox="1"/>
          <p:nvPr/>
        </p:nvSpPr>
        <p:spPr>
          <a:xfrm>
            <a:off x="118045" y="5657671"/>
            <a:ext cx="2275945" cy="1477328"/>
          </a:xfrm>
          <a:prstGeom prst="rect">
            <a:avLst/>
          </a:prstGeom>
          <a:noFill/>
        </p:spPr>
        <p:txBody>
          <a:bodyPr wrap="square">
            <a:spAutoFit/>
          </a:bodyPr>
          <a:lstStyle/>
          <a:p>
            <a:pPr algn="ctr"/>
            <a:r>
              <a:rPr lang="es-ES" b="1" dirty="0">
                <a:solidFill>
                  <a:srgbClr val="FAF3CF"/>
                </a:solidFill>
                <a:effectLst>
                  <a:glow rad="127000">
                    <a:srgbClr val="682D00"/>
                  </a:glow>
                </a:effectLst>
              </a:rPr>
              <a:t>Zachovávám sobotu a uznávám, že Bůh je můj Stvořitel a ten, kdo řídí můj život?
</a:t>
            </a:r>
          </a:p>
        </p:txBody>
      </p:sp>
    </p:spTree>
    <p:extLst>
      <p:ext uri="{BB962C8B-B14F-4D97-AF65-F5344CB8AC3E}">
        <p14:creationId xmlns:p14="http://schemas.microsoft.com/office/powerpoint/2010/main" val="108375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left)">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1+#ppt_w/2"/>
                                          </p:val>
                                        </p:tav>
                                        <p:tav tm="100000">
                                          <p:val>
                                            <p:strVal val="#ppt_x"/>
                                          </p:val>
                                        </p:tav>
                                      </p:tavLst>
                                    </p:anim>
                                    <p:anim calcmode="lin" valueType="num">
                                      <p:cBhvr additive="base">
                                        <p:cTn id="40" dur="1000" fill="hold"/>
                                        <p:tgtEl>
                                          <p:spTgt spid="11"/>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32" presetClass="emph" presetSubtype="0" fill="hold" grpId="1" nodeType="afterEffect">
                                  <p:stCondLst>
                                    <p:cond delay="0"/>
                                  </p:stCondLst>
                                  <p:childTnLst>
                                    <p:animRot by="120000">
                                      <p:cBhvr>
                                        <p:cTn id="43" dur="100" fill="hold">
                                          <p:stCondLst>
                                            <p:cond delay="0"/>
                                          </p:stCondLst>
                                        </p:cTn>
                                        <p:tgtEl>
                                          <p:spTgt spid="11"/>
                                        </p:tgtEl>
                                        <p:attrNameLst>
                                          <p:attrName>r</p:attrName>
                                        </p:attrNameLst>
                                      </p:cBhvr>
                                    </p:animRot>
                                    <p:animRot by="-240000">
                                      <p:cBhvr>
                                        <p:cTn id="44" dur="200" fill="hold">
                                          <p:stCondLst>
                                            <p:cond delay="200"/>
                                          </p:stCondLst>
                                        </p:cTn>
                                        <p:tgtEl>
                                          <p:spTgt spid="11"/>
                                        </p:tgtEl>
                                        <p:attrNameLst>
                                          <p:attrName>r</p:attrName>
                                        </p:attrNameLst>
                                      </p:cBhvr>
                                    </p:animRot>
                                    <p:animRot by="240000">
                                      <p:cBhvr>
                                        <p:cTn id="45" dur="200" fill="hold">
                                          <p:stCondLst>
                                            <p:cond delay="400"/>
                                          </p:stCondLst>
                                        </p:cTn>
                                        <p:tgtEl>
                                          <p:spTgt spid="11"/>
                                        </p:tgtEl>
                                        <p:attrNameLst>
                                          <p:attrName>r</p:attrName>
                                        </p:attrNameLst>
                                      </p:cBhvr>
                                    </p:animRot>
                                    <p:animRot by="-240000">
                                      <p:cBhvr>
                                        <p:cTn id="46" dur="200" fill="hold">
                                          <p:stCondLst>
                                            <p:cond delay="600"/>
                                          </p:stCondLst>
                                        </p:cTn>
                                        <p:tgtEl>
                                          <p:spTgt spid="11"/>
                                        </p:tgtEl>
                                        <p:attrNameLst>
                                          <p:attrName>r</p:attrName>
                                        </p:attrNameLst>
                                      </p:cBhvr>
                                    </p:animRot>
                                    <p:animRot by="120000">
                                      <p:cBhvr>
                                        <p:cTn id="47" dur="200" fill="hold">
                                          <p:stCondLst>
                                            <p:cond delay="800"/>
                                          </p:stCondLst>
                                        </p:cTn>
                                        <p:tgtEl>
                                          <p:spTgt spid="1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1000" fill="hold"/>
                                        <p:tgtEl>
                                          <p:spTgt spid="8"/>
                                        </p:tgtEl>
                                        <p:attrNameLst>
                                          <p:attrName>ppt_x</p:attrName>
                                        </p:attrNameLst>
                                      </p:cBhvr>
                                      <p:tavLst>
                                        <p:tav tm="0">
                                          <p:val>
                                            <p:strVal val="#ppt_x"/>
                                          </p:val>
                                        </p:tav>
                                        <p:tav tm="100000">
                                          <p:val>
                                            <p:strVal val="#ppt_x"/>
                                          </p:val>
                                        </p:tav>
                                      </p:tavLst>
                                    </p:anim>
                                    <p:anim calcmode="lin" valueType="num">
                                      <p:cBhvr additive="base">
                                        <p:cTn id="53" dur="1000" fill="hold"/>
                                        <p:tgtEl>
                                          <p:spTgt spid="8"/>
                                        </p:tgtEl>
                                        <p:attrNameLst>
                                          <p:attrName>ppt_y</p:attrName>
                                        </p:attrNameLst>
                                      </p:cBhvr>
                                      <p:tavLst>
                                        <p:tav tm="0">
                                          <p:val>
                                            <p:strVal val="0-#ppt_h/2"/>
                                          </p:val>
                                        </p:tav>
                                        <p:tav tm="100000">
                                          <p:val>
                                            <p:strVal val="#ppt_y"/>
                                          </p:val>
                                        </p:tav>
                                      </p:tavLst>
                                    </p:anim>
                                  </p:childTnLst>
                                </p:cTn>
                              </p:par>
                            </p:childTnLst>
                          </p:cTn>
                        </p:par>
                        <p:par>
                          <p:cTn id="54" fill="hold">
                            <p:stCondLst>
                              <p:cond delay="1000"/>
                            </p:stCondLst>
                            <p:childTnLst>
                              <p:par>
                                <p:cTn id="55" presetID="26" presetClass="emph" presetSubtype="0" fill="hold"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17000" t="-17000" b="-1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15F6B3D-0B2F-53E4-7BD3-D20469C6B717}"/>
              </a:ext>
            </a:extLst>
          </p:cNvPr>
          <p:cNvGrpSpPr/>
          <p:nvPr/>
        </p:nvGrpSpPr>
        <p:grpSpPr>
          <a:xfrm>
            <a:off x="4865962" y="42408"/>
            <a:ext cx="4710925" cy="1262933"/>
            <a:chOff x="4865962" y="42408"/>
            <a:chExt cx="4710925" cy="1262933"/>
          </a:xfrm>
        </p:grpSpPr>
        <p:pic>
          <p:nvPicPr>
            <p:cNvPr id="9" name="Imagen 8" descr="Forma, Patrón de fondo, Rectángulo&#10;&#10;Descripción generada automáticamente">
              <a:extLst>
                <a:ext uri="{FF2B5EF4-FFF2-40B4-BE49-F238E27FC236}">
                  <a16:creationId xmlns:a16="http://schemas.microsoft.com/office/drawing/2014/main" id="{022B334F-D825-8CAA-C1BE-FB3EE0BCB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962" y="42408"/>
              <a:ext cx="4710925" cy="1262933"/>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A1349E8A-8EE9-1F43-A62F-0257595CFABA}"/>
                </a:ext>
              </a:extLst>
            </p:cNvPr>
            <p:cNvSpPr txBox="1"/>
            <p:nvPr/>
          </p:nvSpPr>
          <p:spPr>
            <a:xfrm>
              <a:off x="4878662" y="159692"/>
              <a:ext cx="4690049" cy="1015663"/>
            </a:xfrm>
            <a:prstGeom prst="rect">
              <a:avLst/>
            </a:prstGeom>
            <a:noFill/>
          </p:spPr>
          <p:txBody>
            <a:bodyPr wrap="square">
              <a:spAutoFit/>
            </a:bodyPr>
            <a:lstStyle/>
            <a:p>
              <a:pPr algn="ctr"/>
              <a:r>
                <a:rPr lang="cs-CZ" sz="2000" b="1" i="0" u="none" strike="noStrike" baseline="0" dirty="0">
                  <a:solidFill>
                    <a:srgbClr val="000000"/>
                  </a:solidFill>
                  <a:latin typeface="Abhaya Libre ExtraBold" panose="02000803000000000000" pitchFamily="2" charset="0"/>
                  <a:cs typeface="Abhaya Libre ExtraBold" panose="02000803000000000000" pitchFamily="2" charset="0"/>
                </a:rPr>
                <a:t>Cti svého otce i svou matku, ať se prodlouží tvé dny na zemi, kterou ti dává Hospodin, tvůj Bůh</a:t>
              </a:r>
              <a:r>
                <a:rPr lang="es-ES" sz="2000" b="1" dirty="0">
                  <a:latin typeface="Abhaya Libre ExtraBold" panose="02000803000000000000" pitchFamily="2" charset="0"/>
                  <a:cs typeface="Abhaya Libre ExtraBold" panose="02000803000000000000" pitchFamily="2" charset="0"/>
                </a:rPr>
                <a:t> (</a:t>
              </a:r>
              <a:r>
                <a:rPr lang="cs-CZ" sz="2000" b="1" dirty="0">
                  <a:latin typeface="Abhaya Libre ExtraBold" panose="02000803000000000000" pitchFamily="2" charset="0"/>
                  <a:cs typeface="Abhaya Libre ExtraBold" panose="02000803000000000000" pitchFamily="2" charset="0"/>
                </a:rPr>
                <a:t>2. Mojžíšova</a:t>
              </a:r>
              <a:r>
                <a:rPr lang="es-ES" sz="2000" b="1" dirty="0">
                  <a:latin typeface="Abhaya Libre ExtraBold" panose="02000803000000000000" pitchFamily="2" charset="0"/>
                  <a:cs typeface="Abhaya Libre ExtraBold" panose="02000803000000000000" pitchFamily="2" charset="0"/>
                </a:rPr>
                <a:t> 20</a:t>
              </a:r>
              <a:r>
                <a:rPr lang="cs-CZ" sz="2000" b="1" dirty="0">
                  <a:latin typeface="Abhaya Libre ExtraBold" panose="02000803000000000000" pitchFamily="2" charset="0"/>
                  <a:cs typeface="Abhaya Libre ExtraBold" panose="02000803000000000000" pitchFamily="2" charset="0"/>
                </a:rPr>
                <a:t>,</a:t>
              </a:r>
              <a:r>
                <a:rPr lang="es-ES" sz="2000" b="1" dirty="0">
                  <a:latin typeface="Abhaya Libre ExtraBold" panose="02000803000000000000" pitchFamily="2" charset="0"/>
                  <a:cs typeface="Abhaya Libre ExtraBold" panose="02000803000000000000" pitchFamily="2" charset="0"/>
                </a:rPr>
                <a:t>12)</a:t>
              </a:r>
            </a:p>
          </p:txBody>
        </p:sp>
      </p:grpSp>
      <p:sp>
        <p:nvSpPr>
          <p:cNvPr id="5" name="CuadroTexto 4">
            <a:extLst>
              <a:ext uri="{FF2B5EF4-FFF2-40B4-BE49-F238E27FC236}">
                <a16:creationId xmlns:a16="http://schemas.microsoft.com/office/drawing/2014/main" id="{F3FECFDF-5361-4321-B4A8-502A9FE012EE}"/>
              </a:ext>
            </a:extLst>
          </p:cNvPr>
          <p:cNvSpPr txBox="1"/>
          <p:nvPr/>
        </p:nvSpPr>
        <p:spPr>
          <a:xfrm>
            <a:off x="4925102" y="1530360"/>
            <a:ext cx="4592644" cy="5016758"/>
          </a:xfrm>
          <a:prstGeom prst="rect">
            <a:avLst/>
          </a:prstGeom>
          <a:noFill/>
        </p:spPr>
        <p:txBody>
          <a:bodyPr wrap="square">
            <a:spAutoFit/>
          </a:bodyPr>
          <a:lstStyle/>
          <a:p>
            <a:r>
              <a:rPr lang="es-ES" sz="2000" b="1" dirty="0"/>
              <a:t>Páté přikázání nejen vyžaduje, aby děti byly uctivé, poddajné a poslušné vůči svým rodičům, ale také aby je milovaly </a:t>
            </a:r>
            <a:r>
              <a:rPr lang="cs-CZ" sz="2000" b="1" dirty="0"/>
              <a:t>   </a:t>
            </a:r>
            <a:r>
              <a:rPr lang="es-ES" sz="2000" b="1" dirty="0"/>
              <a:t>a byly k nim něžné, aby jim ulevovaly </a:t>
            </a:r>
            <a:r>
              <a:rPr lang="cs-CZ" sz="2000" b="1" dirty="0"/>
              <a:t>      </a:t>
            </a:r>
            <a:r>
              <a:rPr lang="es-ES" sz="2000" b="1" dirty="0"/>
              <a:t>v péči, chránily jejich pověst a pomáhaly jim a utěšovaly je v jejich stáří. Pamatujte, že toto je "první přikázání se zaslíbením" (</a:t>
            </a:r>
            <a:r>
              <a:rPr lang="cs-CZ" sz="2000" b="1" dirty="0"/>
              <a:t>list </a:t>
            </a:r>
            <a:r>
              <a:rPr lang="es-ES" sz="2000" b="1" dirty="0"/>
              <a:t>Efezským 6</a:t>
            </a:r>
            <a:r>
              <a:rPr lang="cs-CZ" sz="2000" b="1" dirty="0"/>
              <a:t>,</a:t>
            </a:r>
            <a:r>
              <a:rPr lang="es-ES" sz="2000" b="1" dirty="0"/>
              <a:t>2) a slibuje věčný život na zemi, když bude osvobo</a:t>
            </a:r>
            <a:r>
              <a:rPr lang="cs-CZ" sz="2000" b="1" dirty="0"/>
              <a:t>-</a:t>
            </a:r>
            <a:r>
              <a:rPr lang="es-ES" sz="2000" b="1" dirty="0"/>
              <a:t>zen od hříchu.</a:t>
            </a:r>
          </a:p>
          <a:p>
            <a:r>
              <a:rPr lang="es-ES" sz="2000" b="1" dirty="0"/>
              <a:t>Ctít své rodiče neznamená slepě poslou</a:t>
            </a:r>
            <a:r>
              <a:rPr lang="cs-CZ" sz="2000" b="1" dirty="0"/>
              <a:t>-</a:t>
            </a:r>
            <a:r>
              <a:rPr lang="es-ES" sz="2000" b="1" dirty="0"/>
              <a:t>chat jejich autoritu, ale poslouchat je. Ctít své rodiče znamená, že máme naslouchat jejich radám, mluvit o nich dobře s druhý</a:t>
            </a:r>
            <a:r>
              <a:rPr lang="cs-CZ" sz="2000" b="1" dirty="0"/>
              <a:t>-</a:t>
            </a:r>
            <a:r>
              <a:rPr lang="es-ES" sz="2000" b="1" dirty="0"/>
              <a:t>mi a nacházet způsoby, jak jim projevovat uznání a úctu.</a:t>
            </a:r>
          </a:p>
        </p:txBody>
      </p:sp>
      <p:pic>
        <p:nvPicPr>
          <p:cNvPr id="7" name="Imagen 6" descr="Carta&#10;&#10;Descripción generada automáticamente con confianza baja">
            <a:extLst>
              <a:ext uri="{FF2B5EF4-FFF2-40B4-BE49-F238E27FC236}">
                <a16:creationId xmlns:a16="http://schemas.microsoft.com/office/drawing/2014/main" id="{054B1F34-51E4-4DD0-2F07-2468A7597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80" y="1"/>
            <a:ext cx="2472219" cy="6858000"/>
          </a:xfrm>
          <a:prstGeom prst="rect">
            <a:avLst/>
          </a:prstGeom>
        </p:spPr>
      </p:pic>
      <p:pic>
        <p:nvPicPr>
          <p:cNvPr id="4" name="Imagen 3">
            <a:extLst>
              <a:ext uri="{FF2B5EF4-FFF2-40B4-BE49-F238E27FC236}">
                <a16:creationId xmlns:a16="http://schemas.microsoft.com/office/drawing/2014/main" id="{111AABF4-124C-87B8-3DFD-EC66B37A3E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19602" y="42409"/>
            <a:ext cx="1865998" cy="1400058"/>
          </a:xfrm>
          <a:prstGeom prst="rect">
            <a:avLst/>
          </a:prstGeom>
        </p:spPr>
      </p:pic>
      <p:pic>
        <p:nvPicPr>
          <p:cNvPr id="6" name="Imagen 5">
            <a:extLst>
              <a:ext uri="{FF2B5EF4-FFF2-40B4-BE49-F238E27FC236}">
                <a16:creationId xmlns:a16="http://schemas.microsoft.com/office/drawing/2014/main" id="{7E8F6850-908F-D837-4ACE-7A53365D6C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9575" y="102542"/>
            <a:ext cx="4364397" cy="6171258"/>
          </a:xfrm>
          <a:prstGeom prst="rect">
            <a:avLst/>
          </a:prstGeom>
          <a:ln w="38100">
            <a:solidFill>
              <a:srgbClr val="CCA1EE"/>
            </a:solidFill>
          </a:ln>
          <a:scene3d>
            <a:camera prst="orthographicFront"/>
            <a:lightRig rig="threePt" dir="t"/>
          </a:scene3d>
          <a:sp3d>
            <a:bevelT prst="convex"/>
          </a:sp3d>
        </p:spPr>
      </p:pic>
      <p:grpSp>
        <p:nvGrpSpPr>
          <p:cNvPr id="8" name="Grupo 7">
            <a:extLst>
              <a:ext uri="{FF2B5EF4-FFF2-40B4-BE49-F238E27FC236}">
                <a16:creationId xmlns:a16="http://schemas.microsoft.com/office/drawing/2014/main" id="{46136985-1C4A-9460-6A21-0F60700389B6}"/>
              </a:ext>
            </a:extLst>
          </p:cNvPr>
          <p:cNvGrpSpPr/>
          <p:nvPr/>
        </p:nvGrpSpPr>
        <p:grpSpPr>
          <a:xfrm>
            <a:off x="166688" y="6273800"/>
            <a:ext cx="4429125" cy="584200"/>
            <a:chOff x="40480" y="6273800"/>
            <a:chExt cx="4717257" cy="584200"/>
          </a:xfrm>
        </p:grpSpPr>
        <p:pic>
          <p:nvPicPr>
            <p:cNvPr id="10" name="Imagen 9">
              <a:extLst>
                <a:ext uri="{FF2B5EF4-FFF2-40B4-BE49-F238E27FC236}">
                  <a16:creationId xmlns:a16="http://schemas.microsoft.com/office/drawing/2014/main" id="{63FAA8CC-C65A-2FB6-859E-01774B7D5459}"/>
                </a:ext>
              </a:extLst>
            </p:cNvPr>
            <p:cNvPicPr>
              <a:picLocks noChangeAspect="1"/>
            </p:cNvPicPr>
            <p:nvPr/>
          </p:nvPicPr>
          <p:blipFill>
            <a:blip r:embed="rId7"/>
            <a:stretch>
              <a:fillRect/>
            </a:stretch>
          </p:blipFill>
          <p:spPr>
            <a:xfrm>
              <a:off x="40480" y="6273800"/>
              <a:ext cx="4717257" cy="584200"/>
            </a:xfrm>
            <a:prstGeom prst="rect">
              <a:avLst/>
            </a:prstGeom>
          </p:spPr>
        </p:pic>
        <p:sp>
          <p:nvSpPr>
            <p:cNvPr id="12" name="CuadroTexto 11">
              <a:extLst>
                <a:ext uri="{FF2B5EF4-FFF2-40B4-BE49-F238E27FC236}">
                  <a16:creationId xmlns:a16="http://schemas.microsoft.com/office/drawing/2014/main" id="{4EEADB7A-5A22-6883-8F31-EEE3A4C301F7}"/>
                </a:ext>
              </a:extLst>
            </p:cNvPr>
            <p:cNvSpPr txBox="1"/>
            <p:nvPr/>
          </p:nvSpPr>
          <p:spPr>
            <a:xfrm>
              <a:off x="292813" y="6285508"/>
              <a:ext cx="4083545" cy="523220"/>
            </a:xfrm>
            <a:prstGeom prst="rect">
              <a:avLst/>
            </a:prstGeom>
            <a:noFill/>
          </p:spPr>
          <p:txBody>
            <a:bodyPr wrap="square">
              <a:spAutoFit/>
            </a:bodyPr>
            <a:lstStyle/>
            <a:p>
              <a:pPr algn="ctr"/>
              <a:r>
                <a:rPr lang="cs-CZ" sz="2800" dirty="0">
                  <a:latin typeface="Abhaya Libre ExtraBold" panose="02000803000000000000" pitchFamily="2" charset="0"/>
                  <a:cs typeface="Abhaya Libre ExtraBold" panose="02000803000000000000" pitchFamily="2" charset="0"/>
                </a:rPr>
                <a:t>Ctěte</a:t>
              </a:r>
              <a:r>
                <a:rPr lang="es-ES" sz="2800" dirty="0">
                  <a:latin typeface="Abhaya Libre ExtraBold" panose="02000803000000000000" pitchFamily="2" charset="0"/>
                  <a:cs typeface="Abhaya Libre ExtraBold" panose="02000803000000000000" pitchFamily="2" charset="0"/>
                </a:rPr>
                <a:t> </a:t>
              </a:r>
              <a:r>
                <a:rPr lang="es-ES" sz="2800" dirty="0" err="1">
                  <a:latin typeface="Abhaya Libre ExtraBold" panose="02000803000000000000" pitchFamily="2" charset="0"/>
                  <a:cs typeface="Abhaya Libre ExtraBold" panose="02000803000000000000" pitchFamily="2" charset="0"/>
                </a:rPr>
                <a:t>své</a:t>
              </a:r>
              <a:r>
                <a:rPr lang="es-ES" sz="2800" dirty="0">
                  <a:latin typeface="Abhaya Libre ExtraBold" panose="02000803000000000000" pitchFamily="2" charset="0"/>
                  <a:cs typeface="Abhaya Libre ExtraBold" panose="02000803000000000000" pitchFamily="2" charset="0"/>
                </a:rPr>
                <a:t> </a:t>
              </a:r>
              <a:r>
                <a:rPr lang="es-ES" sz="2800" dirty="0" err="1">
                  <a:latin typeface="Abhaya Libre ExtraBold" panose="02000803000000000000" pitchFamily="2" charset="0"/>
                  <a:cs typeface="Abhaya Libre ExtraBold" panose="02000803000000000000" pitchFamily="2" charset="0"/>
                </a:rPr>
                <a:t>rodiče</a:t>
              </a:r>
              <a:endParaRPr lang="es-ES" sz="2800" dirty="0">
                <a:latin typeface="Abhaya Libre ExtraBold" panose="02000803000000000000" pitchFamily="2" charset="0"/>
                <a:cs typeface="Abhaya Libre ExtraBold" panose="02000803000000000000" pitchFamily="2" charset="0"/>
              </a:endParaRPr>
            </a:p>
          </p:txBody>
        </p:sp>
      </p:grpSp>
      <p:sp>
        <p:nvSpPr>
          <p:cNvPr id="14" name="CuadroTexto 13">
            <a:extLst>
              <a:ext uri="{FF2B5EF4-FFF2-40B4-BE49-F238E27FC236}">
                <a16:creationId xmlns:a16="http://schemas.microsoft.com/office/drawing/2014/main" id="{A7AC371E-3579-102A-BEED-43B53CDD7604}"/>
              </a:ext>
            </a:extLst>
          </p:cNvPr>
          <p:cNvSpPr txBox="1"/>
          <p:nvPr/>
        </p:nvSpPr>
        <p:spPr>
          <a:xfrm>
            <a:off x="9719779" y="5812135"/>
            <a:ext cx="2472219" cy="923330"/>
          </a:xfrm>
          <a:prstGeom prst="rect">
            <a:avLst/>
          </a:prstGeom>
          <a:noFill/>
        </p:spPr>
        <p:txBody>
          <a:bodyPr wrap="square">
            <a:spAutoFit/>
          </a:bodyPr>
          <a:lstStyle/>
          <a:p>
            <a:pPr algn="ctr"/>
            <a:r>
              <a:rPr lang="es-ES" b="1" dirty="0">
                <a:solidFill>
                  <a:srgbClr val="FAF3CF"/>
                </a:solidFill>
                <a:effectLst>
                  <a:glow rad="127000">
                    <a:srgbClr val="682D00"/>
                  </a:glow>
                </a:effectLst>
              </a:rPr>
              <a:t>Jak mohu každý den dávat svým rodičům najevo, že si jich </a:t>
            </a:r>
            <a:r>
              <a:rPr lang="es-ES" b="1" dirty="0" err="1">
                <a:solidFill>
                  <a:srgbClr val="FAF3CF"/>
                </a:solidFill>
                <a:effectLst>
                  <a:glow rad="127000">
                    <a:srgbClr val="682D00"/>
                  </a:glow>
                </a:effectLst>
              </a:rPr>
              <a:t>vážím</a:t>
            </a:r>
            <a:r>
              <a:rPr lang="es-ES" b="1" dirty="0">
                <a:solidFill>
                  <a:srgbClr val="FAF3CF"/>
                </a:solidFill>
                <a:effectLst>
                  <a:glow rad="127000">
                    <a:srgbClr val="682D00"/>
                  </a:glow>
                </a:effectLst>
              </a:rPr>
              <a:t>?</a:t>
            </a:r>
          </a:p>
        </p:txBody>
      </p:sp>
    </p:spTree>
    <p:extLst>
      <p:ext uri="{BB962C8B-B14F-4D97-AF65-F5344CB8AC3E}">
        <p14:creationId xmlns:p14="http://schemas.microsoft.com/office/powerpoint/2010/main" val="53569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000" fill="hold"/>
                                        <p:tgtEl>
                                          <p:spTgt spid="14"/>
                                        </p:tgtEl>
                                        <p:attrNameLst>
                                          <p:attrName>ppt_x</p:attrName>
                                        </p:attrNameLst>
                                      </p:cBhvr>
                                      <p:tavLst>
                                        <p:tav tm="0">
                                          <p:val>
                                            <p:strVal val="0-#ppt_w/2"/>
                                          </p:val>
                                        </p:tav>
                                        <p:tav tm="100000">
                                          <p:val>
                                            <p:strVal val="#ppt_x"/>
                                          </p:val>
                                        </p:tav>
                                      </p:tavLst>
                                    </p:anim>
                                    <p:anim calcmode="lin" valueType="num">
                                      <p:cBhvr additive="base">
                                        <p:cTn id="35" dur="1000" fill="hold"/>
                                        <p:tgtEl>
                                          <p:spTgt spid="14"/>
                                        </p:tgtEl>
                                        <p:attrNameLst>
                                          <p:attrName>ppt_y</p:attrName>
                                        </p:attrNameLst>
                                      </p:cBhvr>
                                      <p:tavLst>
                                        <p:tav tm="0">
                                          <p:val>
                                            <p:strVal val="0-#ppt_h/2"/>
                                          </p:val>
                                        </p:tav>
                                        <p:tav tm="100000">
                                          <p:val>
                                            <p:strVal val="#ppt_y"/>
                                          </p:val>
                                        </p:tav>
                                      </p:tavLst>
                                    </p:anim>
                                  </p:childTnLst>
                                </p:cTn>
                              </p:par>
                            </p:childTnLst>
                          </p:cTn>
                        </p:par>
                        <p:par>
                          <p:cTn id="36" fill="hold">
                            <p:stCondLst>
                              <p:cond delay="1000"/>
                            </p:stCondLst>
                            <p:childTnLst>
                              <p:par>
                                <p:cTn id="37" presetID="32" presetClass="emph" presetSubtype="0" fill="hold" grpId="1" nodeType="after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1000" fill="hold"/>
                                        <p:tgtEl>
                                          <p:spTgt spid="8"/>
                                        </p:tgtEl>
                                        <p:attrNameLst>
                                          <p:attrName>ppt_x</p:attrName>
                                        </p:attrNameLst>
                                      </p:cBhvr>
                                      <p:tavLst>
                                        <p:tav tm="0">
                                          <p:val>
                                            <p:strVal val="#ppt_x"/>
                                          </p:val>
                                        </p:tav>
                                        <p:tav tm="100000">
                                          <p:val>
                                            <p:strVal val="#ppt_x"/>
                                          </p:val>
                                        </p:tav>
                                      </p:tavLst>
                                    </p:anim>
                                    <p:anim calcmode="lin" valueType="num">
                                      <p:cBhvr additive="base">
                                        <p:cTn id="48" dur="1000" fill="hold"/>
                                        <p:tgtEl>
                                          <p:spTgt spid="8"/>
                                        </p:tgtEl>
                                        <p:attrNameLst>
                                          <p:attrName>ppt_y</p:attrName>
                                        </p:attrNameLst>
                                      </p:cBhvr>
                                      <p:tavLst>
                                        <p:tav tm="0">
                                          <p:val>
                                            <p:strVal val="0-#ppt_h/2"/>
                                          </p:val>
                                        </p:tav>
                                        <p:tav tm="100000">
                                          <p:val>
                                            <p:strVal val="#ppt_y"/>
                                          </p:val>
                                        </p:tav>
                                      </p:tavLst>
                                    </p:anim>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500" tmFilter="0, 0; .2, .5; .8, .5; 1, 0"/>
                                        <p:tgtEl>
                                          <p:spTgt spid="8"/>
                                        </p:tgtEl>
                                      </p:cBhvr>
                                    </p:animEffect>
                                    <p:animScale>
                                      <p:cBhvr>
                                        <p:cTn id="5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8D20CFD-5C04-F07E-98B6-49971F5149C1}"/>
              </a:ext>
            </a:extLst>
          </p:cNvPr>
          <p:cNvSpPr txBox="1"/>
          <p:nvPr/>
        </p:nvSpPr>
        <p:spPr>
          <a:xfrm>
            <a:off x="4936883" y="1141498"/>
            <a:ext cx="4714805" cy="5262979"/>
          </a:xfrm>
          <a:prstGeom prst="rect">
            <a:avLst/>
          </a:prstGeom>
          <a:noFill/>
        </p:spPr>
        <p:txBody>
          <a:bodyPr wrap="square">
            <a:spAutoFit/>
          </a:bodyPr>
          <a:lstStyle/>
          <a:p>
            <a:r>
              <a:rPr lang="es-ES" sz="2100" b="1" dirty="0"/>
              <a:t>Toto přikázání zahrnuje jakýkoli skutek nespravedlnosti, který přispívá ke zkrá</a:t>
            </a:r>
            <a:r>
              <a:rPr lang="cs-CZ" sz="2100" b="1" dirty="0"/>
              <a:t>-</a:t>
            </a:r>
            <a:r>
              <a:rPr lang="es-ES" sz="2100" b="1" dirty="0"/>
              <a:t>cení života, ducha nenávisti a pomsty nebo přechovávání vášně, která se pro</a:t>
            </a:r>
            <a:r>
              <a:rPr lang="cs-CZ" sz="2100" b="1" dirty="0"/>
              <a:t>-</a:t>
            </a:r>
            <a:r>
              <a:rPr lang="es-ES" sz="2100" b="1" dirty="0"/>
              <a:t>mítá do skutků škodlivých pro naše bliž</a:t>
            </a:r>
            <a:r>
              <a:rPr lang="cs-CZ" sz="2100" b="1" dirty="0"/>
              <a:t>-</a:t>
            </a:r>
            <a:r>
              <a:rPr lang="es-ES" sz="2100" b="1" dirty="0"/>
              <a:t>ní, nebo nás dokonce vede k tomu, aby</a:t>
            </a:r>
            <a:r>
              <a:rPr lang="cs-CZ" sz="2100" b="1" dirty="0"/>
              <a:t>-</a:t>
            </a:r>
            <a:r>
              <a:rPr lang="es-ES" sz="2100" b="1" dirty="0"/>
              <a:t>chom jim něco moc přáli, protože "kdo nenávidí svého bratra, je vrah" (1</a:t>
            </a:r>
            <a:r>
              <a:rPr lang="cs-CZ" sz="2100" b="1" dirty="0"/>
              <a:t>. list</a:t>
            </a:r>
            <a:r>
              <a:rPr lang="es-ES" sz="2100" b="1" dirty="0"/>
              <a:t> Jan</a:t>
            </a:r>
            <a:r>
              <a:rPr lang="cs-CZ" sz="2100" b="1" dirty="0" err="1"/>
              <a:t>ův</a:t>
            </a:r>
            <a:r>
              <a:rPr lang="es-ES" sz="2100" b="1" dirty="0"/>
              <a:t> 3</a:t>
            </a:r>
            <a:r>
              <a:rPr lang="cs-CZ" sz="2100" b="1" dirty="0"/>
              <a:t>,</a:t>
            </a:r>
            <a:r>
              <a:rPr lang="es-ES" sz="2100" b="1" dirty="0"/>
              <a:t>15; v</a:t>
            </a:r>
            <a:r>
              <a:rPr lang="cs-CZ" sz="2100" b="1" dirty="0" err="1"/>
              <a:t>iz</a:t>
            </a:r>
            <a:r>
              <a:rPr lang="es-ES" sz="2100" b="1" dirty="0"/>
              <a:t> ta</a:t>
            </a:r>
            <a:r>
              <a:rPr lang="cs-CZ" sz="2100" b="1" dirty="0"/>
              <a:t>k</a:t>
            </a:r>
            <a:r>
              <a:rPr lang="es-ES" sz="2100" b="1" dirty="0"/>
              <a:t>é Mato</a:t>
            </a:r>
            <a:r>
              <a:rPr lang="cs-CZ" sz="2100" b="1" dirty="0" err="1"/>
              <a:t>uš</a:t>
            </a:r>
            <a:r>
              <a:rPr lang="es-ES" sz="2100" b="1" dirty="0"/>
              <a:t> 5</a:t>
            </a:r>
            <a:r>
              <a:rPr lang="cs-CZ" sz="2100" b="1" dirty="0"/>
              <a:t>,</a:t>
            </a:r>
            <a:r>
              <a:rPr lang="es-ES" sz="2100" b="1" dirty="0"/>
              <a:t>22)</a:t>
            </a:r>
            <a:r>
              <a:rPr lang="cs-CZ" sz="2100" b="1" dirty="0"/>
              <a:t>. K</a:t>
            </a:r>
            <a:r>
              <a:rPr lang="es-ES" sz="2100" b="1" dirty="0"/>
              <a:t>aždá sobecká nedbalost, která způsobuje, že zapomínáme na potřebné a trpící; jaké</a:t>
            </a:r>
            <a:r>
              <a:rPr lang="cs-CZ" sz="2100" b="1" dirty="0"/>
              <a:t>-</a:t>
            </a:r>
            <a:r>
              <a:rPr lang="es-ES" sz="2100" b="1" dirty="0"/>
              <a:t>koli uspokojování chuti k jídlu nebo zby</a:t>
            </a:r>
            <a:r>
              <a:rPr lang="cs-CZ" sz="2100" b="1" dirty="0"/>
              <a:t>-</a:t>
            </a:r>
            <a:r>
              <a:rPr lang="es-ES" sz="2100" b="1" dirty="0"/>
              <a:t>tečná deprivace nebo nadměrná práce </a:t>
            </a:r>
            <a:r>
              <a:rPr lang="cs-CZ" sz="2100" b="1" dirty="0"/>
              <a:t>  </a:t>
            </a:r>
            <a:r>
              <a:rPr lang="es-ES" sz="2100" b="1" dirty="0"/>
              <a:t>s poškozováním zdraví</a:t>
            </a:r>
            <a:r>
              <a:rPr lang="cs-CZ" sz="2100" b="1" dirty="0"/>
              <a:t> - </a:t>
            </a:r>
            <a:r>
              <a:rPr lang="cs-CZ" sz="2100" b="1" dirty="0" err="1"/>
              <a:t>vš</a:t>
            </a:r>
            <a:r>
              <a:rPr lang="es-ES" sz="2100" b="1" dirty="0"/>
              <a:t>echny tyto vě</a:t>
            </a:r>
            <a:r>
              <a:rPr lang="cs-CZ" sz="2100" b="1" dirty="0"/>
              <a:t>-</a:t>
            </a:r>
            <a:r>
              <a:rPr lang="es-ES" sz="2100" b="1" dirty="0"/>
              <a:t>ci jsou ve větší či menší míře porušením šestého přikázání.</a:t>
            </a:r>
          </a:p>
        </p:txBody>
      </p:sp>
      <p:pic>
        <p:nvPicPr>
          <p:cNvPr id="7" name="Imagen 6" descr="Texto, Carta&#10;&#10;Descripción generada automáticamente">
            <a:extLst>
              <a:ext uri="{FF2B5EF4-FFF2-40B4-BE49-F238E27FC236}">
                <a16:creationId xmlns:a16="http://schemas.microsoft.com/office/drawing/2014/main" id="{508B6CEE-E4DD-ECC3-8D21-D8E84EBAD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9781" y="0"/>
            <a:ext cx="2472219" cy="6858000"/>
          </a:xfrm>
          <a:prstGeom prst="rect">
            <a:avLst/>
          </a:prstGeom>
        </p:spPr>
      </p:pic>
      <p:pic>
        <p:nvPicPr>
          <p:cNvPr id="4" name="Imagen 3">
            <a:extLst>
              <a:ext uri="{FF2B5EF4-FFF2-40B4-BE49-F238E27FC236}">
                <a16:creationId xmlns:a16="http://schemas.microsoft.com/office/drawing/2014/main" id="{F42DEBF7-6B5D-7481-C15B-FD09A4FE36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39682" y="82245"/>
            <a:ext cx="1908498" cy="1431945"/>
          </a:xfrm>
          <a:prstGeom prst="rect">
            <a:avLst/>
          </a:prstGeom>
        </p:spPr>
      </p:pic>
      <p:pic>
        <p:nvPicPr>
          <p:cNvPr id="6" name="Imagen 5">
            <a:extLst>
              <a:ext uri="{FF2B5EF4-FFF2-40B4-BE49-F238E27FC236}">
                <a16:creationId xmlns:a16="http://schemas.microsoft.com/office/drawing/2014/main" id="{BAB2AA41-A5FA-F93B-8F62-2D7B5302C4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892" y="82245"/>
            <a:ext cx="4782898" cy="6057502"/>
          </a:xfrm>
          <a:prstGeom prst="rect">
            <a:avLst/>
          </a:prstGeom>
          <a:ln w="38100">
            <a:solidFill>
              <a:srgbClr val="FF4D5C"/>
            </a:solidFill>
          </a:ln>
          <a:scene3d>
            <a:camera prst="orthographicFront"/>
            <a:lightRig rig="threePt" dir="t"/>
          </a:scene3d>
          <a:sp3d>
            <a:bevelT prst="convex"/>
          </a:sp3d>
        </p:spPr>
      </p:pic>
      <p:grpSp>
        <p:nvGrpSpPr>
          <p:cNvPr id="2" name="Grupo 1">
            <a:extLst>
              <a:ext uri="{FF2B5EF4-FFF2-40B4-BE49-F238E27FC236}">
                <a16:creationId xmlns:a16="http://schemas.microsoft.com/office/drawing/2014/main" id="{3DC9CCD3-837B-BE13-2F16-2EA0A0565419}"/>
              </a:ext>
            </a:extLst>
          </p:cNvPr>
          <p:cNvGrpSpPr/>
          <p:nvPr/>
        </p:nvGrpSpPr>
        <p:grpSpPr>
          <a:xfrm>
            <a:off x="5073886" y="220848"/>
            <a:ext cx="4311413" cy="709435"/>
            <a:chOff x="5073886" y="220848"/>
            <a:chExt cx="4311413" cy="709435"/>
          </a:xfrm>
        </p:grpSpPr>
        <p:pic>
          <p:nvPicPr>
            <p:cNvPr id="9" name="Imagen 8" descr="Forma, Patrón de fondo, Rectángulo&#10;&#10;Descripción generada automáticamente">
              <a:extLst>
                <a:ext uri="{FF2B5EF4-FFF2-40B4-BE49-F238E27FC236}">
                  <a16:creationId xmlns:a16="http://schemas.microsoft.com/office/drawing/2014/main" id="{A256A962-6A21-313E-C90A-192FCB40F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3886" y="220848"/>
              <a:ext cx="4311413" cy="709435"/>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212D6C97-B3D2-174B-A348-D421534E2BE1}"/>
                </a:ext>
              </a:extLst>
            </p:cNvPr>
            <p:cNvSpPr txBox="1"/>
            <p:nvPr/>
          </p:nvSpPr>
          <p:spPr>
            <a:xfrm>
              <a:off x="5365449" y="344732"/>
              <a:ext cx="3665556" cy="461665"/>
            </a:xfrm>
            <a:prstGeom prst="rect">
              <a:avLst/>
            </a:prstGeom>
            <a:noFill/>
          </p:spPr>
          <p:txBody>
            <a:bodyPr wrap="square">
              <a:spAutoFit/>
            </a:bodyPr>
            <a:lstStyle/>
            <a:p>
              <a:pPr algn="ct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N</a:t>
              </a:r>
              <a:r>
                <a:rPr lang="cs-CZ" sz="24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ezabiješ</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a:t>
              </a:r>
              <a:r>
                <a:rPr lang="cs-CZ"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2. </a:t>
              </a:r>
              <a:r>
                <a:rPr lang="cs-CZ" sz="2400" dirty="0" err="1">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Moj</a:t>
              </a:r>
              <a:r>
                <a:rPr lang="cs-CZ"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 20</a:t>
              </a:r>
              <a:r>
                <a:rPr lang="cs-CZ"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,1</a:t>
              </a:r>
              <a:r>
                <a:rPr lang="es-ES" sz="2400" dirty="0">
                  <a:solidFill>
                    <a:schemeClr val="bg1"/>
                  </a:solidFill>
                  <a:effectLst>
                    <a:outerShdw blurRad="50800" dist="38100" dir="2700000" algn="tl" rotWithShape="0">
                      <a:prstClr val="black">
                        <a:alpha val="40000"/>
                      </a:prstClr>
                    </a:outerShdw>
                  </a:effectLst>
                  <a:latin typeface="Abhaya Libre ExtraBold" panose="02000803000000000000" pitchFamily="2" charset="0"/>
                  <a:cs typeface="Abhaya Libre ExtraBold" panose="02000803000000000000" pitchFamily="2" charset="0"/>
                </a:rPr>
                <a:t>3)</a:t>
              </a:r>
            </a:p>
          </p:txBody>
        </p:sp>
      </p:grpSp>
      <p:grpSp>
        <p:nvGrpSpPr>
          <p:cNvPr id="8" name="Grupo 7">
            <a:extLst>
              <a:ext uri="{FF2B5EF4-FFF2-40B4-BE49-F238E27FC236}">
                <a16:creationId xmlns:a16="http://schemas.microsoft.com/office/drawing/2014/main" id="{8BDB6060-D4D1-479A-3D08-DA54B8A06B78}"/>
              </a:ext>
            </a:extLst>
          </p:cNvPr>
          <p:cNvGrpSpPr/>
          <p:nvPr/>
        </p:nvGrpSpPr>
        <p:grpSpPr>
          <a:xfrm>
            <a:off x="65314" y="6148565"/>
            <a:ext cx="4823581" cy="709435"/>
            <a:chOff x="74696" y="6148565"/>
            <a:chExt cx="4803689" cy="709435"/>
          </a:xfrm>
        </p:grpSpPr>
        <p:pic>
          <p:nvPicPr>
            <p:cNvPr id="10" name="Imagen 9" descr="Forma, Patrón de fondo, Rectángulo&#10;&#10;Descripción generada automáticamente">
              <a:extLst>
                <a:ext uri="{FF2B5EF4-FFF2-40B4-BE49-F238E27FC236}">
                  <a16:creationId xmlns:a16="http://schemas.microsoft.com/office/drawing/2014/main" id="{CB125BDC-D641-FAB6-99A5-AAD75EF480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96" y="6148565"/>
              <a:ext cx="4803689" cy="709435"/>
            </a:xfrm>
            <a:prstGeom prst="rect">
              <a:avLst/>
            </a:prstGeom>
            <a:scene3d>
              <a:camera prst="orthographicFront"/>
              <a:lightRig rig="threePt" dir="t"/>
            </a:scene3d>
            <a:sp3d>
              <a:bevelT prst="convex"/>
            </a:sp3d>
          </p:spPr>
        </p:pic>
        <p:sp>
          <p:nvSpPr>
            <p:cNvPr id="14" name="CuadroTexto 13">
              <a:extLst>
                <a:ext uri="{FF2B5EF4-FFF2-40B4-BE49-F238E27FC236}">
                  <a16:creationId xmlns:a16="http://schemas.microsoft.com/office/drawing/2014/main" id="{3B8BDF32-472A-0016-9A69-6877746871C0}"/>
                </a:ext>
              </a:extLst>
            </p:cNvPr>
            <p:cNvSpPr txBox="1"/>
            <p:nvPr/>
          </p:nvSpPr>
          <p:spPr>
            <a:xfrm>
              <a:off x="85892" y="6186273"/>
              <a:ext cx="4724400" cy="646331"/>
            </a:xfrm>
            <a:prstGeom prst="rect">
              <a:avLst/>
            </a:prstGeom>
            <a:noFill/>
          </p:spPr>
          <p:txBody>
            <a:bodyPr wrap="square">
              <a:spAutoFit/>
            </a:bodyPr>
            <a:lstStyle/>
            <a:p>
              <a:pPr algn="ctr"/>
              <a:r>
                <a:rPr lang="cs-CZ" sz="3600" dirty="0">
                  <a:latin typeface="Abhaya Libre ExtraBold" panose="02000803000000000000" pitchFamily="2" charset="0"/>
                  <a:cs typeface="Abhaya Libre ExtraBold" panose="02000803000000000000" pitchFamily="2" charset="0"/>
                </a:rPr>
                <a:t>Měj v </a:t>
              </a:r>
              <a:r>
                <a:rPr lang="cs-CZ" sz="3600" dirty="0" err="1">
                  <a:latin typeface="Abhaya Libre ExtraBold" panose="02000803000000000000" pitchFamily="2" charset="0"/>
                  <a:cs typeface="Abhaya Libre ExtraBold" panose="02000803000000000000" pitchFamily="2" charset="0"/>
                </a:rPr>
                <a:t>úc</a:t>
              </a:r>
              <a:r>
                <a:rPr lang="es-ES" sz="3600" dirty="0">
                  <a:latin typeface="Abhaya Libre ExtraBold" panose="02000803000000000000" pitchFamily="2" charset="0"/>
                  <a:cs typeface="Abhaya Libre ExtraBold" panose="02000803000000000000" pitchFamily="2" charset="0"/>
                </a:rPr>
                <a:t>t</a:t>
              </a:r>
              <a:r>
                <a:rPr lang="cs-CZ" sz="3600" dirty="0">
                  <a:latin typeface="Abhaya Libre ExtraBold" panose="02000803000000000000" pitchFamily="2" charset="0"/>
                  <a:cs typeface="Abhaya Libre ExtraBold" panose="02000803000000000000" pitchFamily="2" charset="0"/>
                </a:rPr>
                <a:t>ě</a:t>
              </a:r>
              <a:r>
                <a:rPr lang="es-ES" sz="3600" dirty="0">
                  <a:latin typeface="Abhaya Libre ExtraBold" panose="02000803000000000000" pitchFamily="2" charset="0"/>
                  <a:cs typeface="Abhaya Libre ExtraBold" panose="02000803000000000000" pitchFamily="2" charset="0"/>
                </a:rPr>
                <a:t> </a:t>
              </a:r>
              <a:r>
                <a:rPr lang="es-ES" sz="3600" dirty="0" err="1">
                  <a:latin typeface="Abhaya Libre ExtraBold" panose="02000803000000000000" pitchFamily="2" charset="0"/>
                  <a:cs typeface="Abhaya Libre ExtraBold" panose="02000803000000000000" pitchFamily="2" charset="0"/>
                </a:rPr>
                <a:t>život</a:t>
              </a:r>
              <a:endParaRPr lang="es-ES" sz="3600" dirty="0">
                <a:latin typeface="Abhaya Libre ExtraBold" panose="02000803000000000000" pitchFamily="2" charset="0"/>
                <a:cs typeface="Abhaya Libre ExtraBold" panose="02000803000000000000" pitchFamily="2" charset="0"/>
              </a:endParaRPr>
            </a:p>
          </p:txBody>
        </p:sp>
      </p:grpSp>
      <p:sp>
        <p:nvSpPr>
          <p:cNvPr id="12" name="CuadroTexto 11">
            <a:extLst>
              <a:ext uri="{FF2B5EF4-FFF2-40B4-BE49-F238E27FC236}">
                <a16:creationId xmlns:a16="http://schemas.microsoft.com/office/drawing/2014/main" id="{A929DA64-F7CC-BA2C-C013-BA13EA1BBE52}"/>
              </a:ext>
            </a:extLst>
          </p:cNvPr>
          <p:cNvSpPr txBox="1"/>
          <p:nvPr/>
        </p:nvSpPr>
        <p:spPr>
          <a:xfrm>
            <a:off x="9739682" y="5662961"/>
            <a:ext cx="2452318" cy="1477328"/>
          </a:xfrm>
          <a:prstGeom prst="rect">
            <a:avLst/>
          </a:prstGeom>
          <a:noFill/>
        </p:spPr>
        <p:txBody>
          <a:bodyPr wrap="square">
            <a:spAutoFit/>
          </a:bodyPr>
          <a:lstStyle/>
          <a:p>
            <a:pPr algn="ctr"/>
            <a:r>
              <a:rPr lang="es-ES" b="1" dirty="0">
                <a:solidFill>
                  <a:srgbClr val="FAF3CF"/>
                </a:solidFill>
                <a:effectLst>
                  <a:glow rad="127000">
                    <a:srgbClr val="682D00"/>
                  </a:glow>
                </a:effectLst>
              </a:rPr>
              <a:t>Vážím si druhých ne tím, že jim přeji nějaké zlo, ale tím, že jim činím dobro?
</a:t>
            </a:r>
          </a:p>
        </p:txBody>
      </p:sp>
    </p:spTree>
    <p:extLst>
      <p:ext uri="{BB962C8B-B14F-4D97-AF65-F5344CB8AC3E}">
        <p14:creationId xmlns:p14="http://schemas.microsoft.com/office/powerpoint/2010/main" val="134962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out)">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0-#ppt_w/2"/>
                                          </p:val>
                                        </p:tav>
                                        <p:tav tm="100000">
                                          <p:val>
                                            <p:strVal val="#ppt_x"/>
                                          </p:val>
                                        </p:tav>
                                      </p:tavLst>
                                    </p:anim>
                                    <p:anim calcmode="lin" valueType="num">
                                      <p:cBhvr additive="base">
                                        <p:cTn id="30" dur="10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32" presetClass="emph" presetSubtype="0" fill="hold" grpId="1" nodeType="afterEffect">
                                  <p:stCondLst>
                                    <p:cond delay="0"/>
                                  </p:stCondLst>
                                  <p:childTnLst>
                                    <p:animRot by="120000">
                                      <p:cBhvr>
                                        <p:cTn id="33" dur="100" fill="hold">
                                          <p:stCondLst>
                                            <p:cond delay="0"/>
                                          </p:stCondLst>
                                        </p:cTn>
                                        <p:tgtEl>
                                          <p:spTgt spid="12"/>
                                        </p:tgtEl>
                                        <p:attrNameLst>
                                          <p:attrName>r</p:attrName>
                                        </p:attrNameLst>
                                      </p:cBhvr>
                                    </p:animRot>
                                    <p:animRot by="-240000">
                                      <p:cBhvr>
                                        <p:cTn id="34" dur="200" fill="hold">
                                          <p:stCondLst>
                                            <p:cond delay="200"/>
                                          </p:stCondLst>
                                        </p:cTn>
                                        <p:tgtEl>
                                          <p:spTgt spid="12"/>
                                        </p:tgtEl>
                                        <p:attrNameLst>
                                          <p:attrName>r</p:attrName>
                                        </p:attrNameLst>
                                      </p:cBhvr>
                                    </p:animRot>
                                    <p:animRot by="240000">
                                      <p:cBhvr>
                                        <p:cTn id="35" dur="200" fill="hold">
                                          <p:stCondLst>
                                            <p:cond delay="400"/>
                                          </p:stCondLst>
                                        </p:cTn>
                                        <p:tgtEl>
                                          <p:spTgt spid="12"/>
                                        </p:tgtEl>
                                        <p:attrNameLst>
                                          <p:attrName>r</p:attrName>
                                        </p:attrNameLst>
                                      </p:cBhvr>
                                    </p:animRot>
                                    <p:animRot by="-240000">
                                      <p:cBhvr>
                                        <p:cTn id="36" dur="200" fill="hold">
                                          <p:stCondLst>
                                            <p:cond delay="600"/>
                                          </p:stCondLst>
                                        </p:cTn>
                                        <p:tgtEl>
                                          <p:spTgt spid="12"/>
                                        </p:tgtEl>
                                        <p:attrNameLst>
                                          <p:attrName>r</p:attrName>
                                        </p:attrNameLst>
                                      </p:cBhvr>
                                    </p:animRot>
                                    <p:animRot by="120000">
                                      <p:cBhvr>
                                        <p:cTn id="37" dur="200" fill="hold">
                                          <p:stCondLst>
                                            <p:cond delay="800"/>
                                          </p:stCondLst>
                                        </p:cTn>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ppt_x"/>
                                          </p:val>
                                        </p:tav>
                                        <p:tav tm="100000">
                                          <p:val>
                                            <p:strVal val="#ppt_x"/>
                                          </p:val>
                                        </p:tav>
                                      </p:tavLst>
                                    </p:anim>
                                    <p:anim calcmode="lin" valueType="num">
                                      <p:cBhvr additive="base">
                                        <p:cTn id="43" dur="1000" fill="hold"/>
                                        <p:tgtEl>
                                          <p:spTgt spid="8"/>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7000" r="-1000" b="-8000"/>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2E809F3-491E-AC43-8D52-3F911AFC132C}"/>
              </a:ext>
            </a:extLst>
          </p:cNvPr>
          <p:cNvGrpSpPr/>
          <p:nvPr/>
        </p:nvGrpSpPr>
        <p:grpSpPr>
          <a:xfrm>
            <a:off x="6822749" y="66040"/>
            <a:ext cx="2856184" cy="1013799"/>
            <a:chOff x="6832274" y="66040"/>
            <a:chExt cx="2856184" cy="1013799"/>
          </a:xfrm>
        </p:grpSpPr>
        <p:pic>
          <p:nvPicPr>
            <p:cNvPr id="11" name="Imagen 10" descr="Patrón de fondo&#10;&#10;Descripción generada automáticamente">
              <a:extLst>
                <a:ext uri="{FF2B5EF4-FFF2-40B4-BE49-F238E27FC236}">
                  <a16:creationId xmlns:a16="http://schemas.microsoft.com/office/drawing/2014/main" id="{1E9BCFAF-9ABA-15F3-0553-DA9589AEA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274" y="66040"/>
              <a:ext cx="2856184" cy="1013799"/>
            </a:xfrm>
            <a:prstGeom prst="rect">
              <a:avLst/>
            </a:pr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34AEB1BD-1282-2D71-A288-AC62D28BA338}"/>
                </a:ext>
              </a:extLst>
            </p:cNvPr>
            <p:cNvSpPr txBox="1"/>
            <p:nvPr/>
          </p:nvSpPr>
          <p:spPr>
            <a:xfrm>
              <a:off x="6875331" y="218065"/>
              <a:ext cx="2769498" cy="707886"/>
            </a:xfrm>
            <a:prstGeom prst="rect">
              <a:avLst/>
            </a:prstGeom>
            <a:noFill/>
          </p:spPr>
          <p:txBody>
            <a:bodyPr wrap="square">
              <a:spAutoFit/>
            </a:bodyPr>
            <a:lstStyle/>
            <a:p>
              <a:pPr algn="ctr"/>
              <a:r>
                <a:rPr lang="es-ES" sz="2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a:t>
              </a:r>
              <a:r>
                <a:rPr lang="cs-CZ" sz="20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ezcizoložíš</a:t>
              </a:r>
              <a:r>
                <a:rPr lang="cs-CZ" sz="2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cs-CZ" sz="2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2. Mojžíšova</a:t>
              </a:r>
              <a:r>
                <a:rPr lang="es-ES" sz="2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20</a:t>
              </a:r>
              <a:r>
                <a:rPr lang="cs-CZ" sz="2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t>
              </a:r>
              <a:r>
                <a:rPr lang="es-ES" sz="20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14)</a:t>
              </a:r>
            </a:p>
          </p:txBody>
        </p:sp>
      </p:grpSp>
      <p:pic>
        <p:nvPicPr>
          <p:cNvPr id="7" name="Imagen 6" descr="Texto&#10;&#10;Descripción generada automáticamente">
            <a:extLst>
              <a:ext uri="{FF2B5EF4-FFF2-40B4-BE49-F238E27FC236}">
                <a16:creationId xmlns:a16="http://schemas.microsoft.com/office/drawing/2014/main" id="{A410B07F-2471-A5F0-42CA-C43082D36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527" y="-1"/>
            <a:ext cx="2472220" cy="6858001"/>
          </a:xfrm>
          <a:prstGeom prst="rect">
            <a:avLst/>
          </a:prstGeom>
        </p:spPr>
      </p:pic>
      <p:pic>
        <p:nvPicPr>
          <p:cNvPr id="4" name="Imagen 3">
            <a:extLst>
              <a:ext uri="{FF2B5EF4-FFF2-40B4-BE49-F238E27FC236}">
                <a16:creationId xmlns:a16="http://schemas.microsoft.com/office/drawing/2014/main" id="{BD7564CC-5140-DB1C-8229-F7B74C3D6F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975" y="119243"/>
            <a:ext cx="6654191" cy="4747490"/>
          </a:xfrm>
          <a:prstGeom prst="rect">
            <a:avLst/>
          </a:prstGeom>
          <a:ln w="38100">
            <a:solidFill>
              <a:srgbClr val="AD763E"/>
            </a:solidFill>
          </a:ln>
          <a:scene3d>
            <a:camera prst="orthographicFront"/>
            <a:lightRig rig="threePt" dir="t"/>
          </a:scene3d>
          <a:sp3d>
            <a:bevelT prst="convex"/>
          </a:sp3d>
        </p:spPr>
      </p:pic>
      <p:sp>
        <p:nvSpPr>
          <p:cNvPr id="5" name="CuadroTexto 4">
            <a:extLst>
              <a:ext uri="{FF2B5EF4-FFF2-40B4-BE49-F238E27FC236}">
                <a16:creationId xmlns:a16="http://schemas.microsoft.com/office/drawing/2014/main" id="{17127E70-01FC-C74A-27CE-1AC7270F16AC}"/>
              </a:ext>
            </a:extLst>
          </p:cNvPr>
          <p:cNvSpPr txBox="1"/>
          <p:nvPr/>
        </p:nvSpPr>
        <p:spPr>
          <a:xfrm>
            <a:off x="126313" y="5505181"/>
            <a:ext cx="9104773" cy="1323439"/>
          </a:xfrm>
          <a:prstGeom prst="rect">
            <a:avLst/>
          </a:prstGeom>
          <a:noFill/>
        </p:spPr>
        <p:txBody>
          <a:bodyPr wrap="square">
            <a:spAutoFit/>
          </a:bodyPr>
          <a:lstStyle/>
          <a:p>
            <a:r>
              <a:rPr lang="es-ES" sz="2000" b="1" dirty="0"/>
              <a:t>Porušujete toto přikázání, když ve své mysli dáváte volnou ruku sexuálním fantaziím; nebo když sledujete scény, posloucháte nebo čtete příběhy o </a:t>
            </a:r>
            <a:r>
              <a:rPr lang="es-ES" sz="2000" b="1" dirty="0" err="1"/>
              <a:t>sexu</a:t>
            </a:r>
            <a:r>
              <a:rPr lang="es-ES" sz="2000" b="1" dirty="0"/>
              <a:t>.</a:t>
            </a:r>
          </a:p>
          <a:p>
            <a:r>
              <a:rPr lang="es-ES" sz="2000" b="1" dirty="0" err="1"/>
              <a:t>Tam</a:t>
            </a:r>
            <a:r>
              <a:rPr lang="es-ES" sz="2000" b="1" dirty="0"/>
              <a:t> musí začít bitva o dosažení čistoty a sebeovládání. Náš nebeský Otec nás miluje a chce nás ušetřit zbytečného </a:t>
            </a:r>
            <a:r>
              <a:rPr lang="es-ES" sz="2000" b="1" dirty="0" err="1"/>
              <a:t>utrpení</a:t>
            </a:r>
            <a:r>
              <a:rPr lang="es-ES" sz="2000" b="1" dirty="0"/>
              <a:t>.</a:t>
            </a:r>
          </a:p>
        </p:txBody>
      </p:sp>
      <p:grpSp>
        <p:nvGrpSpPr>
          <p:cNvPr id="14" name="Grupo 13">
            <a:extLst>
              <a:ext uri="{FF2B5EF4-FFF2-40B4-BE49-F238E27FC236}">
                <a16:creationId xmlns:a16="http://schemas.microsoft.com/office/drawing/2014/main" id="{BECD2E89-D91A-7A6F-6719-9834669A6D1B}"/>
              </a:ext>
            </a:extLst>
          </p:cNvPr>
          <p:cNvGrpSpPr/>
          <p:nvPr/>
        </p:nvGrpSpPr>
        <p:grpSpPr>
          <a:xfrm>
            <a:off x="71367" y="4874239"/>
            <a:ext cx="6715004" cy="553998"/>
            <a:chOff x="106607" y="4874239"/>
            <a:chExt cx="6680974" cy="553998"/>
          </a:xfrm>
        </p:grpSpPr>
        <p:pic>
          <p:nvPicPr>
            <p:cNvPr id="12" name="Imagen 11" descr="Patrón de fondo&#10;&#10;Descripción generada automáticamente">
              <a:extLst>
                <a:ext uri="{FF2B5EF4-FFF2-40B4-BE49-F238E27FC236}">
                  <a16:creationId xmlns:a16="http://schemas.microsoft.com/office/drawing/2014/main" id="{8BF2F75D-A1CB-C3F5-98A5-603C06D02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7" y="4874239"/>
              <a:ext cx="6677025" cy="553998"/>
            </a:xfrm>
            <a:prstGeom prst="rect">
              <a:avLst/>
            </a:prstGeom>
            <a:scene3d>
              <a:camera prst="orthographicFront"/>
              <a:lightRig rig="threePt" dir="t"/>
            </a:scene3d>
            <a:sp3d>
              <a:bevelT prst="convex"/>
            </a:sp3d>
          </p:spPr>
        </p:pic>
        <p:sp>
          <p:nvSpPr>
            <p:cNvPr id="10" name="CuadroTexto 9">
              <a:extLst>
                <a:ext uri="{FF2B5EF4-FFF2-40B4-BE49-F238E27FC236}">
                  <a16:creationId xmlns:a16="http://schemas.microsoft.com/office/drawing/2014/main" id="{322D8AAB-E67B-713B-689D-01B15D2182CA}"/>
                </a:ext>
              </a:extLst>
            </p:cNvPr>
            <p:cNvSpPr txBox="1"/>
            <p:nvPr/>
          </p:nvSpPr>
          <p:spPr>
            <a:xfrm>
              <a:off x="110557" y="4913475"/>
              <a:ext cx="6677024" cy="461665"/>
            </a:xfrm>
            <a:prstGeom prst="rect">
              <a:avLst/>
            </a:prstGeom>
            <a:noFill/>
          </p:spPr>
          <p:txBody>
            <a:bodyPr wrap="square">
              <a:spAutoFit/>
            </a:bodyPr>
            <a:lstStyle/>
            <a:p>
              <a:pPr algn="ctr"/>
              <a:r>
                <a:rPr lang="es-ES" sz="2400" b="1"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rPr>
                <a:t>Respektujte svého partnera a ovládejte své </a:t>
              </a:r>
              <a:r>
                <a:rPr lang="cs-CZ" sz="2400" b="1"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rPr>
                <a:t>touh</a:t>
              </a:r>
              <a:r>
                <a:rPr lang="es-ES" sz="2400" b="1" dirty="0">
                  <a:solidFill>
                    <a:schemeClr val="bg1"/>
                  </a:solidFill>
                  <a:effectLst>
                    <a:outerShdw blurRad="50800" dist="38100" dir="2700000" algn="tl" rotWithShape="0">
                      <a:prstClr val="black">
                        <a:alpha val="40000"/>
                      </a:prstClr>
                    </a:outerShdw>
                  </a:effectLst>
                  <a:latin typeface="Abhaya Libre ExtraBold" panose="020B0604020202020204" charset="0"/>
                  <a:cs typeface="Abhaya Libre ExtraBold" panose="020B0604020202020204" charset="0"/>
                </a:rPr>
                <a:t>y</a:t>
              </a:r>
            </a:p>
          </p:txBody>
        </p:sp>
      </p:grpSp>
      <p:sp>
        <p:nvSpPr>
          <p:cNvPr id="6" name="CuadroTexto 5">
            <a:extLst>
              <a:ext uri="{FF2B5EF4-FFF2-40B4-BE49-F238E27FC236}">
                <a16:creationId xmlns:a16="http://schemas.microsoft.com/office/drawing/2014/main" id="{5FC23FA8-3FD3-A9AD-A569-3F8A8A65127F}"/>
              </a:ext>
            </a:extLst>
          </p:cNvPr>
          <p:cNvSpPr txBox="1"/>
          <p:nvPr/>
        </p:nvSpPr>
        <p:spPr>
          <a:xfrm>
            <a:off x="6875331" y="1471831"/>
            <a:ext cx="2759973" cy="2862322"/>
          </a:xfrm>
          <a:prstGeom prst="rect">
            <a:avLst/>
          </a:prstGeom>
          <a:noFill/>
        </p:spPr>
        <p:txBody>
          <a:bodyPr wrap="square">
            <a:spAutoFit/>
          </a:bodyPr>
          <a:lstStyle/>
          <a:p>
            <a:r>
              <a:rPr lang="es-ES" sz="2000" b="1" dirty="0"/>
              <a:t>Toto přikázání zakazuje nejen nečisté činy, ale také smyslové myšlenky a touhy a jakoukoli</a:t>
            </a:r>
            <a:r>
              <a:rPr lang="cs-CZ" sz="2000" b="1" dirty="0"/>
              <a:t>v</a:t>
            </a:r>
            <a:r>
              <a:rPr lang="es-ES" sz="2000" b="1" dirty="0"/>
              <a:t> </a:t>
            </a:r>
            <a:r>
              <a:rPr lang="cs-CZ" sz="2000" b="1" dirty="0"/>
              <a:t>čin-</a:t>
            </a:r>
            <a:r>
              <a:rPr lang="cs-CZ" sz="2000" b="1" dirty="0" err="1"/>
              <a:t>nost</a:t>
            </a:r>
            <a:r>
              <a:rPr lang="es-ES" sz="2000" b="1" dirty="0"/>
              <a:t>, která je vzrušuje. Vyžaduje čistotu nejen od vnější</a:t>
            </a:r>
            <a:r>
              <a:rPr lang="cs-CZ" sz="2000" b="1" dirty="0"/>
              <a:t>-</a:t>
            </a:r>
            <a:r>
              <a:rPr lang="es-ES" sz="2000" b="1" dirty="0"/>
              <a:t>ho života, ale také od emocí a tajných záměrů srdce.</a:t>
            </a:r>
          </a:p>
        </p:txBody>
      </p:sp>
      <p:pic>
        <p:nvPicPr>
          <p:cNvPr id="9" name="Imagen 8">
            <a:extLst>
              <a:ext uri="{FF2B5EF4-FFF2-40B4-BE49-F238E27FC236}">
                <a16:creationId xmlns:a16="http://schemas.microsoft.com/office/drawing/2014/main" id="{1DB7611F-6A67-621E-37FD-B986BB37290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17760" y="92060"/>
            <a:ext cx="1838960" cy="1379771"/>
          </a:xfrm>
          <a:prstGeom prst="rect">
            <a:avLst/>
          </a:prstGeom>
        </p:spPr>
      </p:pic>
      <p:sp>
        <p:nvSpPr>
          <p:cNvPr id="8" name="CuadroTexto 7">
            <a:extLst>
              <a:ext uri="{FF2B5EF4-FFF2-40B4-BE49-F238E27FC236}">
                <a16:creationId xmlns:a16="http://schemas.microsoft.com/office/drawing/2014/main" id="{4BEAC7D6-F38E-9116-6568-0B2D29BA4B9E}"/>
              </a:ext>
            </a:extLst>
          </p:cNvPr>
          <p:cNvSpPr txBox="1"/>
          <p:nvPr/>
        </p:nvSpPr>
        <p:spPr>
          <a:xfrm>
            <a:off x="9751138" y="5796444"/>
            <a:ext cx="2447944" cy="969496"/>
          </a:xfrm>
          <a:prstGeom prst="rect">
            <a:avLst/>
          </a:prstGeom>
          <a:noFill/>
        </p:spPr>
        <p:txBody>
          <a:bodyPr wrap="square">
            <a:spAutoFit/>
          </a:bodyPr>
          <a:lstStyle/>
          <a:p>
            <a:pPr algn="ctr"/>
            <a:r>
              <a:rPr lang="es-ES" sz="1900" b="1" dirty="0">
                <a:solidFill>
                  <a:srgbClr val="FAF3CF"/>
                </a:solidFill>
                <a:effectLst>
                  <a:glow rad="127000">
                    <a:srgbClr val="682D00"/>
                  </a:glow>
                </a:effectLst>
              </a:rPr>
              <a:t>Žádám Boha, aby mi dal čistotu a sebeovládání?</a:t>
            </a:r>
          </a:p>
        </p:txBody>
      </p:sp>
    </p:spTree>
    <p:extLst>
      <p:ext uri="{BB962C8B-B14F-4D97-AF65-F5344CB8AC3E}">
        <p14:creationId xmlns:p14="http://schemas.microsoft.com/office/powerpoint/2010/main" val="253868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style.rotation</p:attrName>
                                        </p:attrNameLst>
                                      </p:cBhvr>
                                      <p:tavLst>
                                        <p:tav tm="0">
                                          <p:val>
                                            <p:fltVal val="90"/>
                                          </p:val>
                                        </p:tav>
                                        <p:tav tm="100000">
                                          <p:val>
                                            <p:fltVal val="0"/>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10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000" fill="hold"/>
                                        <p:tgtEl>
                                          <p:spTgt spid="8"/>
                                        </p:tgtEl>
                                        <p:attrNameLst>
                                          <p:attrName>ppt_x</p:attrName>
                                        </p:attrNameLst>
                                      </p:cBhvr>
                                      <p:tavLst>
                                        <p:tav tm="0">
                                          <p:val>
                                            <p:strVal val="0-#ppt_w/2"/>
                                          </p:val>
                                        </p:tav>
                                        <p:tav tm="100000">
                                          <p:val>
                                            <p:strVal val="#ppt_x"/>
                                          </p:val>
                                        </p:tav>
                                      </p:tavLst>
                                    </p:anim>
                                    <p:anim calcmode="lin" valueType="num">
                                      <p:cBhvr additive="base">
                                        <p:cTn id="40" dur="1000" fill="hold"/>
                                        <p:tgtEl>
                                          <p:spTgt spid="8"/>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32" presetClass="emph" presetSubtype="0" fill="hold" grpId="1" nodeType="after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1000" fill="hold"/>
                                        <p:tgtEl>
                                          <p:spTgt spid="14"/>
                                        </p:tgtEl>
                                        <p:attrNameLst>
                                          <p:attrName>ppt_x</p:attrName>
                                        </p:attrNameLst>
                                      </p:cBhvr>
                                      <p:tavLst>
                                        <p:tav tm="0">
                                          <p:val>
                                            <p:strVal val="#ppt_x"/>
                                          </p:val>
                                        </p:tav>
                                        <p:tav tm="100000">
                                          <p:val>
                                            <p:strVal val="#ppt_x"/>
                                          </p:val>
                                        </p:tav>
                                      </p:tavLst>
                                    </p:anim>
                                    <p:anim calcmode="lin" valueType="num">
                                      <p:cBhvr additive="base">
                                        <p:cTn id="53" dur="1000" fill="hold"/>
                                        <p:tgtEl>
                                          <p:spTgt spid="14"/>
                                        </p:tgtEl>
                                        <p:attrNameLst>
                                          <p:attrName>ppt_y</p:attrName>
                                        </p:attrNameLst>
                                      </p:cBhvr>
                                      <p:tavLst>
                                        <p:tav tm="0">
                                          <p:val>
                                            <p:strVal val="0-#ppt_h/2"/>
                                          </p:val>
                                        </p:tav>
                                        <p:tav tm="100000">
                                          <p:val>
                                            <p:strVal val="#ppt_y"/>
                                          </p:val>
                                        </p:tav>
                                      </p:tavLst>
                                    </p:anim>
                                  </p:childTnLst>
                                </p:cTn>
                              </p:par>
                            </p:childTnLst>
                          </p:cTn>
                        </p:par>
                        <p:par>
                          <p:cTn id="54" fill="hold">
                            <p:stCondLst>
                              <p:cond delay="1000"/>
                            </p:stCondLst>
                            <p:childTnLst>
                              <p:par>
                                <p:cTn id="55" presetID="26" presetClass="emph" presetSubtype="0" fill="hold" nodeType="afterEffect">
                                  <p:stCondLst>
                                    <p:cond delay="0"/>
                                  </p:stCondLst>
                                  <p:childTnLst>
                                    <p:animEffect transition="out" filter="fade">
                                      <p:cBhvr>
                                        <p:cTn id="56" dur="500" tmFilter="0, 0; .2, .5; .8, .5; 1, 0"/>
                                        <p:tgtEl>
                                          <p:spTgt spid="14"/>
                                        </p:tgtEl>
                                      </p:cBhvr>
                                    </p:animEffect>
                                    <p:animScale>
                                      <p:cBhvr>
                                        <p:cTn id="5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8" grpId="0"/>
      <p:bldP spid="8"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2589</TotalTime>
  <Words>2131</Words>
  <Application>Microsoft Office PowerPoint</Application>
  <PresentationFormat>Panorámica</PresentationFormat>
  <Paragraphs>59</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Arial</vt:lpstr>
      <vt:lpstr>Abhaya Libre ExtraBold</vt:lpstr>
      <vt:lpstr>Calibri Light</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192</cp:revision>
  <dcterms:created xsi:type="dcterms:W3CDTF">2023-01-17T07:04:27Z</dcterms:created>
  <dcterms:modified xsi:type="dcterms:W3CDTF">2023-01-22T11:20:28Z</dcterms:modified>
</cp:coreProperties>
</file>