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79" r:id="rId3"/>
    <p:sldId id="258" r:id="rId4"/>
    <p:sldId id="259" r:id="rId5"/>
    <p:sldId id="260" r:id="rId6"/>
    <p:sldId id="261" r:id="rId7"/>
    <p:sldId id="262" r:id="rId8"/>
    <p:sldId id="263" r:id="rId9"/>
    <p:sldId id="278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0" r:id="rId22"/>
  </p:sldIdLst>
  <p:sldSz cx="12192000" cy="6858000"/>
  <p:notesSz cx="6858000" cy="9144000"/>
  <p:embeddedFontLst>
    <p:embeddedFont>
      <p:font typeface="Aldo Pro Black" panose="00000A00000000000000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D3FD"/>
    <a:srgbClr val="E5AFFB"/>
    <a:srgbClr val="380C28"/>
    <a:srgbClr val="624378"/>
    <a:srgbClr val="76548D"/>
    <a:srgbClr val="FFFFFF"/>
    <a:srgbClr val="8C67A4"/>
    <a:srgbClr val="487F91"/>
    <a:srgbClr val="3B587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59FC04-3E0A-EC03-C69E-AE83E0F3C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B79684E-A686-2D77-1A54-522FB8439A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B6FF4B-BFA9-2326-A1EC-6A5523AC5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27F2-A8AA-4AC7-A5A0-77A693CBEE9A}" type="datetimeFigureOut">
              <a:rPr lang="es-ES" smtClean="0"/>
              <a:t>30/12/2022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558D23-9C6F-D9E5-D231-8EC19FE7F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D1C2AC-DF49-0379-7337-96FC70CEF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6041-7790-4335-BF4D-6BAC72C8B9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4573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847A96-1019-C17E-3B86-91F9484D0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0231BC6-1AD6-F311-5696-174F476C7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069A03-2E4F-3A96-94F7-B0BB19E9A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27F2-A8AA-4AC7-A5A0-77A693CBEE9A}" type="datetimeFigureOut">
              <a:rPr lang="es-ES" smtClean="0"/>
              <a:t>30/12/2022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4D267E-B73A-5553-D9CC-E520363FA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E94EAA-4B83-E1A0-F94B-287612217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6041-7790-4335-BF4D-6BAC72C8B9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589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8EC33B-A696-4E1D-4E6E-5E53C17FF7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577945E-32EA-4E66-C9A0-1366E89487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BC6290-0406-AB4E-7802-D65ACADAB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27F2-A8AA-4AC7-A5A0-77A693CBEE9A}" type="datetimeFigureOut">
              <a:rPr lang="es-ES" smtClean="0"/>
              <a:t>30/12/2022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11752B-575F-7B05-34A1-6EEDBC0C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378704-874A-6192-34A3-09BD2B47A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6041-7790-4335-BF4D-6BAC72C8B9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654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E89F94-3BBB-5933-84DC-93F9A290A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DF73AF-2C85-DCA0-3E40-DF63511EE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51AB8C-9C1B-4751-CA7E-BDB2C8188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27F2-A8AA-4AC7-A5A0-77A693CBEE9A}" type="datetimeFigureOut">
              <a:rPr lang="es-ES" smtClean="0"/>
              <a:t>30/12/2022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6766C6-A8D0-78BC-1064-07685E4A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05CA01-AE88-811C-824F-2F72D62B3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6041-7790-4335-BF4D-6BAC72C8B9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169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2D8B91-ACA5-90C0-A5DE-E45991245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C05AC8-3551-E5CF-93E9-7C3DA96CD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5AB4EB-2A87-28B0-34A0-5651A7C53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27F2-A8AA-4AC7-A5A0-77A693CBEE9A}" type="datetimeFigureOut">
              <a:rPr lang="es-ES" smtClean="0"/>
              <a:t>30/12/2022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E56129-05F3-A608-AE96-FA1C29F7E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DBE926-801F-FC51-DFE5-01A92B2C5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6041-7790-4335-BF4D-6BAC72C8B9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8354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8C4A37-3D33-86F0-2AF9-F3823DC3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5A34AA-5B4B-1ED5-FF83-B82CDBF97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83DBC35-5B52-86D7-D54A-24503520D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0D8C62-C3AE-4BB0-D329-4269E6FE7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27F2-A8AA-4AC7-A5A0-77A693CBEE9A}" type="datetimeFigureOut">
              <a:rPr lang="es-ES" smtClean="0"/>
              <a:t>30/12/2022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F1C6360-155C-7B56-DC78-1DF9F6DA2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84018D-6D3A-AD72-D7BE-CD241ECD4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6041-7790-4335-BF4D-6BAC72C8B9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099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52EB23-93FC-7E71-FDDF-8E9DDEE2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50BB92-16A2-06CF-A638-3BCC2A34D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828C842-4D12-C5D9-AD7B-80C5C5233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BAB8364-3365-214D-4DA3-D7752A42C5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8C74F1D-2251-98B6-3C65-5D35ED5D66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F96D6C6-07B6-B7D1-EC06-E80D03470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27F2-A8AA-4AC7-A5A0-77A693CBEE9A}" type="datetimeFigureOut">
              <a:rPr lang="es-ES" smtClean="0"/>
              <a:t>30/12/2022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23CDD75-8A34-D41A-70B7-6F58400AC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4B6988E-23B3-40D3-5500-77C659FF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6041-7790-4335-BF4D-6BAC72C8B9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0455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86143A-7520-1F10-7920-BE20E4302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C933F3D-9AE5-9475-48E2-E9581D46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27F2-A8AA-4AC7-A5A0-77A693CBEE9A}" type="datetimeFigureOut">
              <a:rPr lang="es-ES" smtClean="0"/>
              <a:t>30/12/2022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3A6E1B0-30B4-9D32-FCE2-D70139672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B4C2E3C-4081-D07C-EA3E-E2D28A602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6041-7790-4335-BF4D-6BAC72C8B9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9697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428FA1C-FD78-089E-5642-2F209480C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27F2-A8AA-4AC7-A5A0-77A693CBEE9A}" type="datetimeFigureOut">
              <a:rPr lang="es-ES" smtClean="0"/>
              <a:t>30/12/2022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673D5F4-C61B-13C2-5084-D1799DAA1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EAE2400-303B-B765-69E1-A07942EDA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6041-7790-4335-BF4D-6BAC72C8B9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5869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13A6D3-A1B7-528F-E3B4-38F0CA540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5F79C0-003F-2AE5-7E95-36A46D1FB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757B212-C055-E00C-525C-9C998643FA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1ECEF3-8FB4-1D35-1C1D-C6AB93D7D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27F2-A8AA-4AC7-A5A0-77A693CBEE9A}" type="datetimeFigureOut">
              <a:rPr lang="es-ES" smtClean="0"/>
              <a:t>30/12/2022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C92F4B3-F087-186C-259D-823ADBE64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80A6147-2D92-0BBF-7D8A-CFE2ECE9D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6041-7790-4335-BF4D-6BAC72C8B9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2900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4B7A58-3CAE-CAF0-24F8-B583428A7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6FABC50-0D5E-E392-2039-6FC704FA4A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DBF9186-2133-68FC-0EDD-A1A250F2B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145AC8-FDAE-DBCE-7E7F-24CD6A6F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27F2-A8AA-4AC7-A5A0-77A693CBEE9A}" type="datetimeFigureOut">
              <a:rPr lang="es-ES" smtClean="0"/>
              <a:t>30/12/2022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1A9BA3A-C69D-4AFB-4A16-75B4910E6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36FEA5-438C-8BEB-64B7-DC6CE8BE5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6041-7790-4335-BF4D-6BAC72C8B9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8834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77BCFA1-8987-886B-0E4B-F0AD3E072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6BC7A7-0AE2-89C4-C6A6-05F73D473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A581F1-8CAD-AE0D-9D3A-4BAA944BEA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B27F2-A8AA-4AC7-A5A0-77A693CBEE9A}" type="datetimeFigureOut">
              <a:rPr lang="es-ES" smtClean="0"/>
              <a:t>30/12/2022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47C813-9D70-3D0F-3DA1-10C79490B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E43ADF-7669-FD4E-264E-85B59BF62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D6041-7790-4335-BF4D-6BAC72C8B9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785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emf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emf"/><Relationship Id="rId4" Type="http://schemas.openxmlformats.org/officeDocument/2006/relationships/image" Target="../media/image6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emf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75.emf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emf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12" Type="http://schemas.openxmlformats.org/officeDocument/2006/relationships/image" Target="../media/image2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11" Type="http://schemas.openxmlformats.org/officeDocument/2006/relationships/image" Target="../media/image28.emf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g"/><Relationship Id="rId9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512791-95FE-761D-2300-283CF8DE1C80}"/>
              </a:ext>
            </a:extLst>
          </p:cNvPr>
          <p:cNvSpPr txBox="1"/>
          <p:nvPr/>
        </p:nvSpPr>
        <p:spPr>
          <a:xfrm>
            <a:off x="1088571" y="6046053"/>
            <a:ext cx="10014857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800" b="1" dirty="0">
                <a:ln/>
                <a:solidFill>
                  <a:srgbClr val="8D5449"/>
                </a:solidFill>
              </a:rPr>
              <a:t>ŽENY NAPLNĚNÉ DUCHEM SVATÝM
</a:t>
            </a:r>
          </a:p>
        </p:txBody>
      </p:sp>
      <p:pic>
        <p:nvPicPr>
          <p:cNvPr id="7" name="Imagen 6" descr="Un grupo de mujeres sonriendo&#10;&#10;Descripción generada automáticamente">
            <a:extLst>
              <a:ext uri="{FF2B5EF4-FFF2-40B4-BE49-F238E27FC236}">
                <a16:creationId xmlns:a16="http://schemas.microsoft.com/office/drawing/2014/main" id="{053DB79B-6C15-4F88-CA43-059B08BE8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35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l="-27000" r="-26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A729DE7-DD0D-12C8-179A-FFDDD4B4AACB}"/>
              </a:ext>
            </a:extLst>
          </p:cNvPr>
          <p:cNvSpPr txBox="1"/>
          <p:nvPr/>
        </p:nvSpPr>
        <p:spPr>
          <a:xfrm>
            <a:off x="1113092" y="220430"/>
            <a:ext cx="68815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>
                <a:latin typeface="Aldo Pro Black" panose="00000A00000000000000" pitchFamily="50" charset="0"/>
              </a:defRPr>
            </a:lvl1pPr>
          </a:lstStyle>
          <a:p>
            <a:r>
              <a:rPr lang="es-ES" dirty="0"/>
              <a:t>Muselo</a:t>
            </a:r>
            <a:r>
              <a:rPr lang="cs-CZ" dirty="0"/>
              <a:t> být</a:t>
            </a:r>
            <a:r>
              <a:rPr lang="es-ES" dirty="0"/>
              <a:t> pro </a:t>
            </a:r>
            <a:r>
              <a:rPr lang="cs-CZ" dirty="0"/>
              <a:t>vás</a:t>
            </a:r>
            <a:r>
              <a:rPr lang="es-ES" dirty="0"/>
              <a:t>t těžké žít v době, kdy lid Izraele, kter</a:t>
            </a:r>
            <a:r>
              <a:rPr lang="cs-CZ" dirty="0"/>
              <a:t>ý</a:t>
            </a:r>
            <a:r>
              <a:rPr lang="es-ES" dirty="0"/>
              <a:t> jsi tolik miloval</a:t>
            </a:r>
            <a:r>
              <a:rPr lang="cs-CZ" dirty="0"/>
              <a:t>a</a:t>
            </a:r>
            <a:r>
              <a:rPr lang="es-ES" dirty="0"/>
              <a:t>, utlačov</a:t>
            </a:r>
            <a:r>
              <a:rPr lang="cs-CZ" dirty="0"/>
              <a:t>aly</a:t>
            </a:r>
            <a:r>
              <a:rPr lang="es-ES" dirty="0"/>
              <a:t> a zahnán</a:t>
            </a:r>
            <a:r>
              <a:rPr lang="cs-CZ" dirty="0" err="1"/>
              <a:t>ěly</a:t>
            </a:r>
            <a:r>
              <a:rPr lang="es-ES" dirty="0"/>
              <a:t> do kouta pohansk</a:t>
            </a:r>
            <a:r>
              <a:rPr lang="cs-CZ" dirty="0"/>
              <a:t>é</a:t>
            </a:r>
            <a:r>
              <a:rPr lang="es-ES" dirty="0"/>
              <a:t> </a:t>
            </a:r>
            <a:r>
              <a:rPr lang="cs-CZ" dirty="0"/>
              <a:t>národy</a:t>
            </a:r>
            <a:r>
              <a:rPr lang="es-ES" dirty="0"/>
              <a:t>.
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FE00C7-0450-BB22-D5DE-BE0ED0CC808C}"/>
              </a:ext>
            </a:extLst>
          </p:cNvPr>
          <p:cNvSpPr txBox="1"/>
          <p:nvPr/>
        </p:nvSpPr>
        <p:spPr>
          <a:xfrm>
            <a:off x="331962" y="1630152"/>
            <a:ext cx="7343960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71463">
              <a:spcBef>
                <a:spcPts val="600"/>
              </a:spcBef>
            </a:pPr>
            <a:r>
              <a:rPr lang="es-ES" sz="2000" b="1" dirty="0"/>
              <a:t>	Tak to bylo. V těchto těžkých časech jsem byla Bohem vyvolena, abych byla soudkyní a prorokyní Izraele.
Můj dům byl blízko krásné palmy, pod kterou jsem s radostí naslouchal</a:t>
            </a:r>
            <a:r>
              <a:rPr lang="cs-CZ" sz="2000" b="1" dirty="0"/>
              <a:t>a</a:t>
            </a:r>
            <a:r>
              <a:rPr lang="es-ES" sz="2000" b="1" dirty="0"/>
              <a:t> hlasu Ducha svatého a soudil</a:t>
            </a:r>
            <a:r>
              <a:rPr lang="cs-CZ" sz="2000" b="1" dirty="0"/>
              <a:t>a</a:t>
            </a:r>
            <a:r>
              <a:rPr lang="es-ES" sz="2000" b="1" dirty="0"/>
              <a:t> Izraelity. 
Láska, kterou jsem cítila ke svým lidem, způsobila, že jsem se pro ně stala matkou. </a:t>
            </a:r>
            <a:r>
              <a:rPr lang="cs-CZ" sz="2000" b="1" dirty="0"/>
              <a:t>A právě to tito</a:t>
            </a:r>
            <a:r>
              <a:rPr lang="es-ES" sz="2000" b="1" dirty="0"/>
              <a:t> lidé opravdu potřebovali. 
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EF156C2-4178-3557-8489-77EA2D489053}"/>
              </a:ext>
            </a:extLst>
          </p:cNvPr>
          <p:cNvSpPr txBox="1"/>
          <p:nvPr/>
        </p:nvSpPr>
        <p:spPr>
          <a:xfrm>
            <a:off x="346533" y="4812247"/>
            <a:ext cx="81119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73050">
              <a:spcBef>
                <a:spcPts val="600"/>
              </a:spcBef>
            </a:pPr>
            <a:r>
              <a:rPr lang="es-ES" sz="2000" b="1" dirty="0"/>
              <a:t>	Duch svatý ke mně mluvil mnohokrát.
Jednou,</a:t>
            </a:r>
            <a:r>
              <a:rPr lang="cs-CZ" sz="2000" b="1" dirty="0"/>
              <a:t>což je </a:t>
            </a:r>
            <a:r>
              <a:rPr lang="es-ES" sz="2000" b="1" dirty="0"/>
              <a:t> nejznámější</a:t>
            </a:r>
            <a:r>
              <a:rPr lang="cs-CZ" sz="2000" b="1" dirty="0"/>
              <a:t> zjevení</a:t>
            </a:r>
            <a:r>
              <a:rPr lang="es-ES" sz="2000" b="1" dirty="0"/>
              <a:t>, mi prozradil, že bychom měli jít do bitvy proti Síserovi, generálovi armád, který nás utlačoval.
Zavolal</a:t>
            </a:r>
            <a:r>
              <a:rPr lang="cs-CZ" sz="2000" b="1" dirty="0"/>
              <a:t>a</a:t>
            </a:r>
            <a:r>
              <a:rPr lang="es-ES" sz="2000" b="1" dirty="0"/>
              <a:t> jsem Barakovi a Barak mi řekl, že půjde </a:t>
            </a:r>
            <a:r>
              <a:rPr lang="cs-CZ" sz="2000" b="1" dirty="0"/>
              <a:t>tehdy</a:t>
            </a:r>
            <a:r>
              <a:rPr lang="es-ES" sz="2000" b="1" dirty="0"/>
              <a:t>, když půjdu s ním.
Přijal</a:t>
            </a:r>
            <a:r>
              <a:rPr lang="cs-CZ" sz="2000" b="1" dirty="0"/>
              <a:t>a</a:t>
            </a:r>
            <a:r>
              <a:rPr lang="es-ES" sz="2000" b="1" dirty="0"/>
              <a:t> jsem a spolu s celou armádou jsme šli do boje.
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6CC8DD-5433-3F6F-B38B-C4D4C1DB1017}"/>
              </a:ext>
            </a:extLst>
          </p:cNvPr>
          <p:cNvSpPr txBox="1"/>
          <p:nvPr/>
        </p:nvSpPr>
        <p:spPr>
          <a:xfrm>
            <a:off x="1040044" y="4240202"/>
            <a:ext cx="78525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>
                <a:latin typeface="Aldo Pro Black" panose="00000A00000000000000" pitchFamily="50" charset="0"/>
              </a:defRPr>
            </a:lvl1pPr>
          </a:lstStyle>
          <a:p>
            <a:r>
              <a:rPr lang="es-ES" dirty="0"/>
              <a:t>Povězte nám o zvláštním zjevení, které vám dal Duch Svatý.
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4CA9696-5996-09E3-C235-68402A511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273" y="2875705"/>
            <a:ext cx="3028951" cy="3873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Imagen que contiene exterior, naturaleza, montaña, hombre&#10;&#10;Descripción generada automáticamente">
            <a:extLst>
              <a:ext uri="{FF2B5EF4-FFF2-40B4-BE49-F238E27FC236}">
                <a16:creationId xmlns:a16="http://schemas.microsoft.com/office/drawing/2014/main" id="{16B01855-4CE0-CBEA-717A-7978E603D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60" y="109210"/>
            <a:ext cx="4037564" cy="2630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E237E9A-AC3F-2932-2ECE-EE49406BB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2" y="173014"/>
            <a:ext cx="807632" cy="80763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9272604-FF01-BC18-089F-47840308CD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451" y="1699437"/>
            <a:ext cx="236020" cy="266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397A250-7341-4DE8-908A-5E091C6B6D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451" y="4896412"/>
            <a:ext cx="237765" cy="2621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6FCBB53-D668-55F5-E81F-0D163222CB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50" y="3989597"/>
            <a:ext cx="807442" cy="80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8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t="-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842C4AF-9FB7-035B-2CB5-A210D36C4D90}"/>
              </a:ext>
            </a:extLst>
          </p:cNvPr>
          <p:cNvSpPr txBox="1"/>
          <p:nvPr/>
        </p:nvSpPr>
        <p:spPr>
          <a:xfrm>
            <a:off x="1239206" y="28638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>
                <a:latin typeface="Aldo Pro Black" panose="00000A00000000000000" pitchFamily="50" charset="0"/>
              </a:defRPr>
            </a:lvl1pPr>
          </a:lstStyle>
          <a:p>
            <a:r>
              <a:rPr lang="es-ES" dirty="0"/>
              <a:t>Jak bitv</a:t>
            </a:r>
            <a:r>
              <a:rPr lang="cs-CZ" dirty="0"/>
              <a:t>a probíhal</a:t>
            </a:r>
            <a:r>
              <a:rPr lang="es-ES" dirty="0"/>
              <a:t>a?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8037C0-9C78-6182-3D7F-8C702D27C06F}"/>
              </a:ext>
            </a:extLst>
          </p:cNvPr>
          <p:cNvSpPr txBox="1"/>
          <p:nvPr/>
        </p:nvSpPr>
        <p:spPr>
          <a:xfrm>
            <a:off x="4008949" y="1995130"/>
            <a:ext cx="3974764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Sisera uprchl z bitvy a uchýlil se </a:t>
            </a:r>
            <a:r>
              <a:rPr lang="cs-CZ" sz="2000" b="1" dirty="0"/>
              <a:t>   </a:t>
            </a:r>
            <a:r>
              <a:rPr lang="es-ES" sz="2000" b="1" dirty="0"/>
              <a:t>do Jaelova stanu, protože mezi oběma národy byla uzavřena mírová </a:t>
            </a:r>
            <a:r>
              <a:rPr lang="es-ES" sz="2000" b="1" dirty="0" err="1"/>
              <a:t>smlouva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/>
              <a:t>Jael mu dal horké mléko a čekala, </a:t>
            </a:r>
            <a:r>
              <a:rPr lang="cs-CZ" sz="2000" b="1" dirty="0"/>
              <a:t>jsem, </a:t>
            </a:r>
            <a:r>
              <a:rPr lang="es-ES" sz="2000" b="1" dirty="0"/>
              <a:t>až Sisera </a:t>
            </a:r>
            <a:r>
              <a:rPr lang="cs-CZ" sz="2000" b="1" dirty="0"/>
              <a:t>usne</a:t>
            </a:r>
            <a:r>
              <a:rPr lang="es-ES" sz="2000" b="1" dirty="0"/>
              <a:t>. Využil</a:t>
            </a:r>
            <a:r>
              <a:rPr lang="cs-CZ" sz="2000" b="1" dirty="0"/>
              <a:t>a jsem</a:t>
            </a:r>
            <a:r>
              <a:rPr lang="es-ES" sz="2000" b="1" dirty="0"/>
              <a:t> této chvíle k tomu, aby</a:t>
            </a:r>
            <a:r>
              <a:rPr lang="cs-CZ" sz="2000" b="1" dirty="0"/>
              <a:t>ch</a:t>
            </a:r>
            <a:r>
              <a:rPr lang="es-ES" sz="2000" b="1" dirty="0"/>
              <a:t> ho </a:t>
            </a:r>
            <a:r>
              <a:rPr lang="cs-CZ" sz="2000" b="1" dirty="0"/>
              <a:t>pro-</a:t>
            </a:r>
            <a:r>
              <a:rPr lang="cs-CZ" sz="2000" b="1" dirty="0" err="1"/>
              <a:t>pích</a:t>
            </a:r>
            <a:r>
              <a:rPr lang="es-ES" sz="2000" b="1" dirty="0"/>
              <a:t>l</a:t>
            </a:r>
            <a:r>
              <a:rPr lang="cs-CZ" sz="2000" b="1" dirty="0"/>
              <a:t>a</a:t>
            </a:r>
            <a:r>
              <a:rPr lang="es-ES" sz="2000" b="1" dirty="0"/>
              <a:t> kůlem. Tak</a:t>
            </a:r>
            <a:r>
              <a:rPr lang="cs-CZ" sz="2000" b="1" dirty="0"/>
              <a:t> jsme</a:t>
            </a:r>
            <a:r>
              <a:rPr lang="es-ES" sz="2000" b="1" dirty="0"/>
              <a:t> vyhrá</a:t>
            </a:r>
            <a:r>
              <a:rPr lang="cs-CZ" sz="2000" b="1" dirty="0"/>
              <a:t>li ce-lou bitvu.</a:t>
            </a:r>
            <a:endParaRPr lang="es-ES" sz="2000" b="1" dirty="0"/>
          </a:p>
          <a:p>
            <a:pPr>
              <a:spcBef>
                <a:spcPts val="600"/>
              </a:spcBef>
            </a:pPr>
            <a:r>
              <a:rPr lang="es-ES" sz="2000" b="1" dirty="0" err="1"/>
              <a:t>Barac</a:t>
            </a:r>
            <a:r>
              <a:rPr lang="es-ES" sz="2000" b="1" dirty="0"/>
              <a:t> a já jsme zpívali krásnou píseň chvály, která zní v uších dodnes. Prohlašujeme především lid</a:t>
            </a:r>
            <a:r>
              <a:rPr lang="cs-CZ" sz="2000" b="1" dirty="0"/>
              <a:t>u</a:t>
            </a:r>
            <a:r>
              <a:rPr lang="es-ES" sz="2000" b="1" dirty="0"/>
              <a:t>, že Bůh je jediný, kdo si zaslouží čest, čest a </a:t>
            </a:r>
            <a:r>
              <a:rPr lang="es-ES" sz="2000" b="1" dirty="0" err="1"/>
              <a:t>slávu</a:t>
            </a:r>
            <a:r>
              <a:rPr lang="es-ES" sz="2000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64D1604-BE9B-6CDF-FAE9-A2AC59CC20EE}"/>
              </a:ext>
            </a:extLst>
          </p:cNvPr>
          <p:cNvSpPr txBox="1"/>
          <p:nvPr/>
        </p:nvSpPr>
        <p:spPr>
          <a:xfrm>
            <a:off x="7945203" y="5252765"/>
            <a:ext cx="3974764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dirty="0">
                <a:solidFill>
                  <a:schemeClr val="tx1"/>
                </a:solidFill>
              </a:rPr>
              <a:t>Protože vítězství je jisté, bojujte za Boha, konejte jeho dílo a chvalte ho a chvalte </a:t>
            </a:r>
            <a:r>
              <a:rPr lang="es-ES" dirty="0" err="1">
                <a:solidFill>
                  <a:schemeClr val="tx1"/>
                </a:solidFill>
              </a:rPr>
              <a:t>ho</a:t>
            </a:r>
            <a:r>
              <a:rPr lang="es-ES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1" name="Imagen 10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F274EAA-0C8D-3C93-347C-9C374AAB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308" y="106727"/>
            <a:ext cx="4331551" cy="4862870"/>
          </a:xfrm>
          <a:prstGeom prst="rect">
            <a:avLst/>
          </a:prstGeom>
        </p:spPr>
      </p:pic>
      <p:pic>
        <p:nvPicPr>
          <p:cNvPr id="13" name="Imagen 12" descr="Una persona acostado en una cama con cobijas de colores&#10;&#10;Descripción generada automáticamente con confianza baja">
            <a:extLst>
              <a:ext uri="{FF2B5EF4-FFF2-40B4-BE49-F238E27FC236}">
                <a16:creationId xmlns:a16="http://schemas.microsoft.com/office/drawing/2014/main" id="{E4E20A4C-0602-75F1-A2AF-5C1579DD6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9" y="1590777"/>
            <a:ext cx="3895542" cy="507510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7A5E70A-B874-8223-C031-E1773312E798}"/>
              </a:ext>
            </a:extLst>
          </p:cNvPr>
          <p:cNvSpPr txBox="1"/>
          <p:nvPr/>
        </p:nvSpPr>
        <p:spPr>
          <a:xfrm>
            <a:off x="194466" y="855738"/>
            <a:ext cx="7438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71463">
              <a:spcBef>
                <a:spcPts val="600"/>
              </a:spcBef>
            </a:pPr>
            <a:r>
              <a:rPr lang="es-ES" sz="2000" b="1" dirty="0"/>
              <a:t>	Přesně jak </a:t>
            </a:r>
            <a:r>
              <a:rPr lang="cs-CZ" sz="2000" b="1" dirty="0"/>
              <a:t>Bůh</a:t>
            </a:r>
            <a:r>
              <a:rPr lang="es-ES" sz="2000" b="1" dirty="0"/>
              <a:t> prorokoval, udělil Izraeli vítězství </a:t>
            </a:r>
            <a:r>
              <a:rPr lang="cs-CZ" sz="2000" b="1" dirty="0"/>
              <a:t>do</a:t>
            </a:r>
            <a:r>
              <a:rPr lang="es-ES" sz="2000" b="1" dirty="0"/>
              <a:t> rukou ženy</a:t>
            </a:r>
            <a:r>
              <a:rPr lang="cs-CZ" sz="2000" b="1" dirty="0"/>
              <a:t>.</a:t>
            </a:r>
            <a:r>
              <a:rPr lang="es-ES" sz="2000" b="1" dirty="0"/>
              <a:t>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45E85C8-75CD-9F4D-A950-B8443BB0D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241" y="947530"/>
            <a:ext cx="237765" cy="2621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A52D6CC-11CE-9526-1031-B8C3D2DB2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124" y="44045"/>
            <a:ext cx="765089" cy="76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7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uiExpand="1" build="p"/>
      <p:bldP spid="7" grpId="0" animBg="1"/>
      <p:bldP spid="7" grpId="1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l="-11000" t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AB5423DC-D49C-3739-9F9E-2B0B41CF8909}"/>
              </a:ext>
            </a:extLst>
          </p:cNvPr>
          <p:cNvGrpSpPr/>
          <p:nvPr/>
        </p:nvGrpSpPr>
        <p:grpSpPr>
          <a:xfrm>
            <a:off x="79370" y="124202"/>
            <a:ext cx="3635379" cy="921787"/>
            <a:chOff x="79370" y="124202"/>
            <a:chExt cx="3635379" cy="921787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AC02B35-2B5B-A900-ACFA-B4016171F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9370" y="124202"/>
              <a:ext cx="3635379" cy="687844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3E5FB3EE-DA83-D6B9-3734-94CAD0B22E2E}"/>
                </a:ext>
              </a:extLst>
            </p:cNvPr>
            <p:cNvSpPr txBox="1"/>
            <p:nvPr/>
          </p:nvSpPr>
          <p:spPr>
            <a:xfrm>
              <a:off x="98424" y="214992"/>
              <a:ext cx="134937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400" b="1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/>
                    </a:outerShdw>
                  </a:effectLst>
                </a:rPr>
                <a:t>ABIGAIL
</a:t>
              </a: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467E9E60-24E3-BC8E-11A9-93CA9944623B}"/>
              </a:ext>
            </a:extLst>
          </p:cNvPr>
          <p:cNvSpPr txBox="1"/>
          <p:nvPr/>
        </p:nvSpPr>
        <p:spPr>
          <a:xfrm>
            <a:off x="1447800" y="153437"/>
            <a:ext cx="2253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n w="0"/>
                <a:solidFill>
                  <a:srgbClr val="60702E"/>
                </a:solidFill>
              </a:rPr>
              <a:t>OBEZŘETN</a:t>
            </a:r>
            <a:r>
              <a:rPr lang="cs-CZ" sz="2800" b="1" dirty="0">
                <a:ln w="0"/>
                <a:solidFill>
                  <a:srgbClr val="60702E"/>
                </a:solidFill>
              </a:rPr>
              <a:t>Á</a:t>
            </a:r>
            <a:r>
              <a:rPr lang="es-ES" sz="2800" b="1" dirty="0">
                <a:ln w="0"/>
                <a:solidFill>
                  <a:srgbClr val="60702E"/>
                </a:solidFill>
              </a:rPr>
              <a:t>
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F6B0B13-50F3-6666-6E18-1090D96B91DD}"/>
              </a:ext>
            </a:extLst>
          </p:cNvPr>
          <p:cNvSpPr txBox="1"/>
          <p:nvPr/>
        </p:nvSpPr>
        <p:spPr>
          <a:xfrm>
            <a:off x="746391" y="1152865"/>
            <a:ext cx="59104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/>
              <a:t>Abigail vynikala moudrostí a obezřetností </a:t>
            </a:r>
            <a:r>
              <a:rPr lang="cs-CZ" sz="2400" b="1" dirty="0"/>
              <a:t>     </a:t>
            </a:r>
            <a:r>
              <a:rPr lang="es-ES" sz="2400" b="1" dirty="0"/>
              <a:t>v obtížných situacích, kterým musela čelit. Vedena Duchem svatým se stala nástrojem spásy pro celou svou rodinu. Pojďme se o ní dozvědět něco víc.
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E1F50C9-9C9B-AB47-6492-1222DE2664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3508" y="153437"/>
            <a:ext cx="4867179" cy="6489571"/>
          </a:xfrm>
          <a:prstGeom prst="roundRect">
            <a:avLst>
              <a:gd name="adj" fmla="val 4617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Imagen 6" descr="Una persona con pelo verde&#10;&#10;Descripción generada automáticamente con confianza media">
            <a:extLst>
              <a:ext uri="{FF2B5EF4-FFF2-40B4-BE49-F238E27FC236}">
                <a16:creationId xmlns:a16="http://schemas.microsoft.com/office/drawing/2014/main" id="{0D6F311B-1405-52A4-74A1-767A09BDF1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6" y="3429000"/>
            <a:ext cx="6551126" cy="327556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84240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4000" t="-62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AEEDB1D-9345-108B-68FE-713CE0068749}"/>
              </a:ext>
            </a:extLst>
          </p:cNvPr>
          <p:cNvSpPr txBox="1"/>
          <p:nvPr/>
        </p:nvSpPr>
        <p:spPr>
          <a:xfrm>
            <a:off x="193275" y="1179631"/>
            <a:ext cx="5803264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73050">
              <a:spcBef>
                <a:spcPts val="600"/>
              </a:spcBef>
            </a:pPr>
            <a:r>
              <a:rPr lang="es-ES" sz="2100" b="1" dirty="0"/>
              <a:t>	Můj manžel Nábal měl sobeckou a malichernou povahu, která ho vedla k tomu, že se dopustil strašné chyby vůči </a:t>
            </a:r>
            <a:r>
              <a:rPr lang="cs-CZ" sz="2100" b="1" dirty="0"/>
              <a:t>Bohem</a:t>
            </a:r>
            <a:r>
              <a:rPr lang="es-ES" sz="2100" b="1" dirty="0"/>
              <a:t> pomazan</a:t>
            </a:r>
            <a:r>
              <a:rPr lang="cs-CZ" sz="2100" b="1" dirty="0"/>
              <a:t>é</a:t>
            </a:r>
            <a:r>
              <a:rPr lang="es-ES" sz="2100" b="1" dirty="0"/>
              <a:t>m</a:t>
            </a:r>
            <a:r>
              <a:rPr lang="cs-CZ" sz="2100" b="1" dirty="0"/>
              <a:t>u</a:t>
            </a:r>
            <a:r>
              <a:rPr lang="es-ES" sz="2100" b="1" dirty="0"/>
              <a:t>.</a:t>
            </a:r>
          </a:p>
          <a:p>
            <a:pPr defTabSz="273050">
              <a:spcBef>
                <a:spcPts val="600"/>
              </a:spcBef>
            </a:pPr>
            <a:r>
              <a:rPr lang="es-ES" sz="2100" b="1" dirty="0"/>
              <a:t>David a jeho muži se starali o Nábalova stáda </a:t>
            </a:r>
            <a:r>
              <a:rPr lang="cs-CZ" sz="2100" b="1" dirty="0"/>
              <a:t>        </a:t>
            </a:r>
            <a:r>
              <a:rPr lang="es-ES" sz="2100" b="1" dirty="0"/>
              <a:t>a chránili je. Když nastal čas stříhání, poslal David několik mužů, aby požádali Nábala o nějaké jídlo. Ale můj manžel jim odmítl pomoc, kterou požado</a:t>
            </a:r>
            <a:r>
              <a:rPr lang="cs-CZ" sz="2100" b="1" dirty="0"/>
              <a:t>-</a:t>
            </a:r>
            <a:r>
              <a:rPr lang="es-ES" sz="2100" b="1" dirty="0" err="1"/>
              <a:t>vali</a:t>
            </a:r>
            <a:r>
              <a:rPr lang="es-ES" sz="2100" b="1" dirty="0"/>
              <a:t>.</a:t>
            </a:r>
          </a:p>
          <a:p>
            <a:pPr defTabSz="273050">
              <a:spcBef>
                <a:spcPts val="600"/>
              </a:spcBef>
            </a:pPr>
            <a:r>
              <a:rPr lang="es-ES" sz="2100" b="1" dirty="0" err="1"/>
              <a:t>Okamžitě</a:t>
            </a:r>
            <a:r>
              <a:rPr lang="es-ES" sz="2100" b="1" dirty="0"/>
              <a:t> jsem si uvědomil</a:t>
            </a:r>
            <a:r>
              <a:rPr lang="cs-CZ" sz="2100" b="1" dirty="0"/>
              <a:t>a</a:t>
            </a:r>
            <a:r>
              <a:rPr lang="es-ES" sz="2100" b="1" dirty="0"/>
              <a:t> důsledky, které jeho pošetilost přinese. Proto</a:t>
            </a:r>
            <a:r>
              <a:rPr lang="cs-CZ" sz="2100" b="1" dirty="0"/>
              <a:t> jsem</a:t>
            </a:r>
            <a:r>
              <a:rPr lang="es-ES" sz="2100" b="1" dirty="0"/>
              <a:t> hled</a:t>
            </a:r>
            <a:r>
              <a:rPr lang="cs-CZ" sz="2100" b="1" dirty="0"/>
              <a:t>ala</a:t>
            </a:r>
            <a:r>
              <a:rPr lang="es-ES" sz="2100" b="1" dirty="0"/>
              <a:t> Boží pomoc, aby</a:t>
            </a:r>
            <a:r>
              <a:rPr lang="cs-CZ" sz="2100" b="1" dirty="0"/>
              <a:t>ch se zachovala</a:t>
            </a:r>
            <a:r>
              <a:rPr lang="es-ES" sz="2100" b="1" dirty="0"/>
              <a:t> </a:t>
            </a:r>
            <a:r>
              <a:rPr lang="es-ES" sz="2100" b="1" dirty="0" err="1"/>
              <a:t>správně</a:t>
            </a:r>
            <a:r>
              <a:rPr lang="es-ES" sz="2100" b="1" dirty="0"/>
              <a:t>.</a:t>
            </a:r>
          </a:p>
          <a:p>
            <a:pPr defTabSz="273050">
              <a:spcBef>
                <a:spcPts val="600"/>
              </a:spcBef>
            </a:pPr>
            <a:r>
              <a:rPr lang="es-ES" sz="2100" b="1" dirty="0" err="1"/>
              <a:t>Duch</a:t>
            </a:r>
            <a:r>
              <a:rPr lang="es-ES" sz="2100" b="1" dirty="0"/>
              <a:t> svatý mě povzbudil</a:t>
            </a:r>
            <a:r>
              <a:rPr lang="cs-CZ" sz="2100" b="1" dirty="0"/>
              <a:t> k tomu</a:t>
            </a:r>
            <a:r>
              <a:rPr lang="es-ES" sz="2100" b="1" dirty="0"/>
              <a:t>, abych přišel</a:t>
            </a:r>
            <a:r>
              <a:rPr lang="cs-CZ" sz="2100" b="1" dirty="0"/>
              <a:t>a</a:t>
            </a:r>
            <a:r>
              <a:rPr lang="es-ES" sz="2100" b="1" dirty="0"/>
              <a:t> před Davida a </a:t>
            </a:r>
            <a:r>
              <a:rPr lang="cs-CZ" sz="2100" b="1" dirty="0"/>
              <a:t>při</a:t>
            </a:r>
            <a:r>
              <a:rPr lang="es-ES" sz="2100" b="1" dirty="0"/>
              <a:t>nesl</a:t>
            </a:r>
            <a:r>
              <a:rPr lang="cs-CZ" sz="2100" b="1" dirty="0"/>
              <a:t>a mu vel</a:t>
            </a:r>
            <a:r>
              <a:rPr lang="es-ES" sz="2100" b="1" dirty="0"/>
              <a:t>kou zásobu jídla </a:t>
            </a:r>
            <a:r>
              <a:rPr lang="cs-CZ" sz="2100" b="1" dirty="0"/>
              <a:t>       </a:t>
            </a:r>
            <a:r>
              <a:rPr lang="es-ES" sz="2100" b="1" dirty="0"/>
              <a:t>a darů. Na kolenou jsem prosila o odpuštění </a:t>
            </a:r>
            <a:r>
              <a:rPr lang="cs-CZ" sz="2100" b="1" dirty="0"/>
              <a:t>        </a:t>
            </a:r>
            <a:r>
              <a:rPr lang="es-ES" sz="2100" b="1" dirty="0"/>
              <a:t>za manželovu </a:t>
            </a:r>
            <a:r>
              <a:rPr lang="es-ES" sz="2100" b="1" dirty="0" err="1"/>
              <a:t>chybu</a:t>
            </a:r>
            <a:r>
              <a:rPr lang="es-ES" sz="2100" b="1" dirty="0"/>
              <a:t>.</a:t>
            </a:r>
          </a:p>
        </p:txBody>
      </p:sp>
      <p:pic>
        <p:nvPicPr>
          <p:cNvPr id="7" name="Imagen 6" descr="Grupo de personas paradas en la arena&#10;&#10;Descripción generada automáticamente">
            <a:extLst>
              <a:ext uri="{FF2B5EF4-FFF2-40B4-BE49-F238E27FC236}">
                <a16:creationId xmlns:a16="http://schemas.microsoft.com/office/drawing/2014/main" id="{F9CD21C4-644A-97BE-5DA5-BBB6C828C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24" y="3128584"/>
            <a:ext cx="5239374" cy="35758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Imagen 10" descr="Imagen que contiene persona, hombre, parado, agua&#10;&#10;Descripción generada automáticamente">
            <a:extLst>
              <a:ext uri="{FF2B5EF4-FFF2-40B4-BE49-F238E27FC236}">
                <a16:creationId xmlns:a16="http://schemas.microsoft.com/office/drawing/2014/main" id="{CB124861-BAC1-F0B1-AAB5-E504F82F2B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0"/>
          <a:stretch/>
        </p:blipFill>
        <p:spPr>
          <a:xfrm>
            <a:off x="6288987" y="846693"/>
            <a:ext cx="3609449" cy="21116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Imagen 1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BEFF3D6-DDCE-F178-865B-949C92F716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4"/>
          <a:stretch/>
        </p:blipFill>
        <p:spPr>
          <a:xfrm>
            <a:off x="10081834" y="180392"/>
            <a:ext cx="1998688" cy="27779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F46E3DC-9C09-38C5-7C22-18BB888CC55A}"/>
              </a:ext>
            </a:extLst>
          </p:cNvPr>
          <p:cNvSpPr txBox="1"/>
          <p:nvPr/>
        </p:nvSpPr>
        <p:spPr>
          <a:xfrm>
            <a:off x="1053171" y="251212"/>
            <a:ext cx="79465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>
                <a:latin typeface="Aldo Pro Black" panose="00000A00000000000000" pitchFamily="50" charset="0"/>
              </a:defRPr>
            </a:lvl1pPr>
          </a:lstStyle>
          <a:p>
            <a:r>
              <a:rPr lang="es-ES" dirty="0"/>
              <a:t>Co váš manžel udělal, že vyvolal tolik hněvu v Davidovi, budoucím králi Izraele?
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6EEA32E-5C27-AFD3-9DDB-C015C9D6A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98" y="32096"/>
            <a:ext cx="1003373" cy="100337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2E2C199-C4A9-DE74-0C82-9DDB6328CE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144" y="1272539"/>
            <a:ext cx="237765" cy="2682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896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l="-15000" t="-6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0DBE7ED-3004-19C8-ADAD-E3EBB20A05AC}"/>
              </a:ext>
            </a:extLst>
          </p:cNvPr>
          <p:cNvSpPr txBox="1"/>
          <p:nvPr/>
        </p:nvSpPr>
        <p:spPr>
          <a:xfrm>
            <a:off x="1367580" y="40697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>
                <a:latin typeface="Aldo Pro Black" panose="00000A00000000000000" pitchFamily="50" charset="0"/>
              </a:defRPr>
            </a:lvl1pPr>
          </a:lstStyle>
          <a:p>
            <a:r>
              <a:rPr lang="pt-BR" dirty="0"/>
              <a:t>Jaká byla Davidova reakce na tvou přímluvu?
</a:t>
            </a: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DEAE80-1E4B-AB9F-A25F-2A743496FA70}"/>
              </a:ext>
            </a:extLst>
          </p:cNvPr>
          <p:cNvSpPr txBox="1"/>
          <p:nvPr/>
        </p:nvSpPr>
        <p:spPr>
          <a:xfrm>
            <a:off x="74708" y="941534"/>
            <a:ext cx="4201212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69875">
              <a:spcBef>
                <a:spcPts val="600"/>
              </a:spcBef>
            </a:pPr>
            <a:r>
              <a:rPr lang="es-ES" sz="2000" b="1" dirty="0"/>
              <a:t>	David pak pochopil těžkou vinu, které </a:t>
            </a:r>
            <a:r>
              <a:rPr lang="cs-CZ" sz="2000" b="1" dirty="0"/>
              <a:t>by </a:t>
            </a:r>
            <a:r>
              <a:rPr lang="es-ES" sz="2000" b="1" dirty="0"/>
              <a:t>se dopustil prolitím nevinné </a:t>
            </a:r>
            <a:r>
              <a:rPr lang="es-ES" sz="2000" b="1" dirty="0" err="1"/>
              <a:t>krve</a:t>
            </a:r>
            <a:r>
              <a:rPr lang="es-ES" sz="2000" b="1" dirty="0"/>
              <a:t>.</a:t>
            </a:r>
          </a:p>
          <a:p>
            <a:pPr defTabSz="269875">
              <a:spcBef>
                <a:spcPts val="600"/>
              </a:spcBef>
            </a:pPr>
            <a:r>
              <a:rPr lang="es-ES" sz="2000" b="1" dirty="0" err="1"/>
              <a:t>Budoucí</a:t>
            </a:r>
            <a:r>
              <a:rPr lang="es-ES" sz="2000" b="1" dirty="0"/>
              <a:t> král ocenil má slova </a:t>
            </a:r>
            <a:r>
              <a:rPr lang="cs-CZ" sz="2000" b="1" dirty="0"/>
              <a:t>i</a:t>
            </a:r>
            <a:r>
              <a:rPr lang="es-ES" sz="2000" b="1" dirty="0"/>
              <a:t> způsob, jakým jsem zabránil</a:t>
            </a:r>
            <a:r>
              <a:rPr lang="cs-CZ" sz="2000" b="1" dirty="0"/>
              <a:t>a</a:t>
            </a:r>
            <a:r>
              <a:rPr lang="es-ES" sz="2000" b="1" dirty="0"/>
              <a:t> spáchání bez</a:t>
            </a:r>
            <a:r>
              <a:rPr lang="cs-CZ" sz="2000" b="1" dirty="0"/>
              <a:t>-</a:t>
            </a:r>
            <a:r>
              <a:rPr lang="es-ES" sz="2000" b="1" dirty="0" err="1"/>
              <a:t>práví</a:t>
            </a:r>
            <a:r>
              <a:rPr lang="es-ES" sz="2000" b="1" dirty="0"/>
              <a:t>.</a:t>
            </a:r>
          </a:p>
          <a:p>
            <a:pPr defTabSz="269875">
              <a:spcBef>
                <a:spcPts val="600"/>
              </a:spcBef>
            </a:pPr>
            <a:r>
              <a:rPr lang="es-ES" sz="2000" b="1" dirty="0"/>
              <a:t>Ani nevíš, jak důležité pro mě bylo pociťovat přítomnost Ducha svatého, vkládat</a:t>
            </a:r>
            <a:r>
              <a:rPr lang="cs-CZ" sz="2000" b="1" dirty="0"/>
              <a:t> do úst jeho</a:t>
            </a:r>
            <a:r>
              <a:rPr lang="es-ES" sz="2000" b="1" dirty="0"/>
              <a:t> slova, usměrňovat své kroky a vést své činy, abych </a:t>
            </a:r>
            <a:r>
              <a:rPr lang="cs-CZ" sz="2000" b="1" dirty="0" err="1"/>
              <a:t>zvlád</a:t>
            </a:r>
            <a:r>
              <a:rPr lang="cs-CZ" sz="2000" b="1" dirty="0"/>
              <a:t>-la</a:t>
            </a:r>
            <a:r>
              <a:rPr lang="es-ES" sz="2000" b="1" dirty="0"/>
              <a:t> t</a:t>
            </a:r>
            <a:r>
              <a:rPr lang="cs-CZ" sz="2000" b="1" dirty="0"/>
              <a:t>u</a:t>
            </a:r>
            <a:r>
              <a:rPr lang="es-ES" sz="2000" b="1" dirty="0"/>
              <a:t>to zoufal</a:t>
            </a:r>
            <a:r>
              <a:rPr lang="cs-CZ" sz="2000" b="1" dirty="0"/>
              <a:t>ou</a:t>
            </a:r>
            <a:r>
              <a:rPr lang="es-ES" sz="2000" b="1" dirty="0"/>
              <a:t> </a:t>
            </a:r>
            <a:r>
              <a:rPr lang="es-ES" sz="2000" b="1" dirty="0" err="1"/>
              <a:t>situaci</a:t>
            </a:r>
            <a:r>
              <a:rPr lang="es-ES" sz="2000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6618D11-909B-D686-B1C7-78C79F1D8384}"/>
              </a:ext>
            </a:extLst>
          </p:cNvPr>
          <p:cNvSpPr txBox="1"/>
          <p:nvPr/>
        </p:nvSpPr>
        <p:spPr>
          <a:xfrm>
            <a:off x="511731" y="4813627"/>
            <a:ext cx="3327165" cy="1569660"/>
          </a:xfrm>
          <a:prstGeom prst="rect">
            <a:avLst/>
          </a:prstGeom>
          <a:gradFill>
            <a:gsLst>
              <a:gs pos="70284">
                <a:srgbClr val="939C35"/>
              </a:gs>
              <a:gs pos="34000">
                <a:srgbClr val="BAB932"/>
              </a:gs>
              <a:gs pos="6000">
                <a:srgbClr val="BCC23E"/>
              </a:gs>
              <a:gs pos="81000">
                <a:srgbClr val="879436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dirty="0" err="1">
                <a:solidFill>
                  <a:schemeClr val="tx1"/>
                </a:solidFill>
              </a:rPr>
              <a:t>Proste</a:t>
            </a:r>
            <a:r>
              <a:rPr lang="es-ES" dirty="0">
                <a:solidFill>
                  <a:schemeClr val="tx1"/>
                </a:solidFill>
              </a:rPr>
              <a:t> Ducha svatého, aby vám dal božskou moudrost k řešení </a:t>
            </a:r>
            <a:r>
              <a:rPr lang="cs-CZ" dirty="0">
                <a:solidFill>
                  <a:schemeClr val="tx1"/>
                </a:solidFill>
              </a:rPr>
              <a:t>složitý</a:t>
            </a:r>
            <a:r>
              <a:rPr lang="es-ES" dirty="0">
                <a:solidFill>
                  <a:schemeClr val="tx1"/>
                </a:solidFill>
              </a:rPr>
              <a:t>ch </a:t>
            </a:r>
            <a:r>
              <a:rPr lang="es-ES" dirty="0" err="1">
                <a:solidFill>
                  <a:schemeClr val="tx1"/>
                </a:solidFill>
              </a:rPr>
              <a:t>situací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1" name="Imagen 10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87BA2388-C81D-6F8C-434A-284876438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89" y="941534"/>
            <a:ext cx="7588579" cy="5693790"/>
          </a:xfrm>
          <a:prstGeom prst="roundRect">
            <a:avLst>
              <a:gd name="adj" fmla="val 655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6D7395B-6A05-11A0-BF72-D9B6B1095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95" y="45583"/>
            <a:ext cx="941534" cy="9415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09A7F6C-4BCE-C321-FDEA-C093E53AB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38" y="1024448"/>
            <a:ext cx="236020" cy="266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289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uiExpand="1" build="p"/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ED1905FE-E6B3-3760-9814-976A4790A3AF}"/>
              </a:ext>
            </a:extLst>
          </p:cNvPr>
          <p:cNvGrpSpPr/>
          <p:nvPr/>
        </p:nvGrpSpPr>
        <p:grpSpPr>
          <a:xfrm>
            <a:off x="83185" y="121781"/>
            <a:ext cx="3441064" cy="706893"/>
            <a:chOff x="83185" y="121781"/>
            <a:chExt cx="3441064" cy="706893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41DBC4E5-D7AB-740F-2E65-7D4025831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185" y="121781"/>
              <a:ext cx="3441064" cy="7068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345DEDFE-AEDE-5F38-5913-24771E85BEBC}"/>
                </a:ext>
              </a:extLst>
            </p:cNvPr>
            <p:cNvSpPr txBox="1"/>
            <p:nvPr/>
          </p:nvSpPr>
          <p:spPr>
            <a:xfrm>
              <a:off x="184149" y="214992"/>
              <a:ext cx="11849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400" b="1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/>
                    </a:outerShdw>
                  </a:effectLst>
                </a:rPr>
                <a:t>ESTER</a:t>
              </a: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A8065046-BA6C-602D-FBE3-4122438AEF5E}"/>
              </a:ext>
            </a:extLst>
          </p:cNvPr>
          <p:cNvSpPr txBox="1"/>
          <p:nvPr/>
        </p:nvSpPr>
        <p:spPr>
          <a:xfrm>
            <a:off x="1369060" y="211618"/>
            <a:ext cx="2155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n w="0"/>
                <a:solidFill>
                  <a:srgbClr val="354B65"/>
                </a:solidFill>
              </a:rPr>
              <a:t>ZACHRÁNKYNĚ</a:t>
            </a:r>
            <a:endParaRPr lang="es-ES" sz="2400" b="1" dirty="0">
              <a:ln w="0"/>
              <a:solidFill>
                <a:srgbClr val="354B65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BB8DB6B-89DB-1603-2BAF-1295B1CBEF25}"/>
              </a:ext>
            </a:extLst>
          </p:cNvPr>
          <p:cNvSpPr txBox="1"/>
          <p:nvPr/>
        </p:nvSpPr>
        <p:spPr>
          <a:xfrm>
            <a:off x="169255" y="952054"/>
            <a:ext cx="6709987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200" b="1" dirty="0"/>
              <a:t>Ester si splnila jeden ze snů, který většina z nás měla jako děti</a:t>
            </a:r>
            <a:r>
              <a:rPr lang="cs-CZ" sz="2200" b="1" dirty="0"/>
              <a:t>. S</a:t>
            </a:r>
            <a:r>
              <a:rPr lang="es-ES" sz="2200" b="1" dirty="0"/>
              <a:t>t</a:t>
            </a:r>
            <a:r>
              <a:rPr lang="cs-CZ" sz="2200" b="1" dirty="0"/>
              <a:t>ala</a:t>
            </a:r>
            <a:r>
              <a:rPr lang="es-ES" sz="2200" b="1" dirty="0"/>
              <a:t> se královnou krásné </a:t>
            </a:r>
            <a:r>
              <a:rPr lang="es-ES" sz="2200" b="1" dirty="0" err="1"/>
              <a:t>země</a:t>
            </a:r>
            <a:r>
              <a:rPr lang="es-ES" sz="2200" b="1" dirty="0"/>
              <a:t>.</a:t>
            </a:r>
          </a:p>
          <a:p>
            <a:pPr>
              <a:spcBef>
                <a:spcPts val="600"/>
              </a:spcBef>
            </a:pPr>
            <a:r>
              <a:rPr lang="cs-CZ" sz="2200" b="1" dirty="0"/>
              <a:t>Jako malá</a:t>
            </a:r>
            <a:r>
              <a:rPr lang="es-ES" sz="2200" b="1" dirty="0"/>
              <a:t> osiřela</a:t>
            </a:r>
            <a:r>
              <a:rPr lang="cs-CZ" sz="2200" b="1" dirty="0"/>
              <a:t>.</a:t>
            </a:r>
            <a:r>
              <a:rPr lang="es-ES" sz="2200" b="1" dirty="0"/>
              <a:t> Vyrůstal</a:t>
            </a:r>
            <a:r>
              <a:rPr lang="cs-CZ" sz="2200" b="1" dirty="0"/>
              <a:t>a</a:t>
            </a:r>
            <a:r>
              <a:rPr lang="es-ES" sz="2200" b="1" dirty="0"/>
              <a:t> se svým bratrancem Mordechajem, který </a:t>
            </a:r>
            <a:r>
              <a:rPr lang="cs-CZ" sz="2200" b="1" dirty="0"/>
              <a:t>ji</a:t>
            </a:r>
            <a:r>
              <a:rPr lang="es-ES" sz="2200" b="1" dirty="0"/>
              <a:t> naučil důvěřovat Bohu a ve všech rozhodnutích</a:t>
            </a:r>
            <a:r>
              <a:rPr lang="cs-CZ" sz="2200" b="1" dirty="0"/>
              <a:t> na něj</a:t>
            </a:r>
            <a:r>
              <a:rPr lang="es-ES" sz="2200" b="1" dirty="0"/>
              <a:t> </a:t>
            </a:r>
            <a:r>
              <a:rPr lang="es-ES" sz="2200" b="1" dirty="0" err="1"/>
              <a:t>spoléhat</a:t>
            </a:r>
            <a:r>
              <a:rPr lang="es-ES" sz="22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200" b="1" dirty="0" err="1"/>
              <a:t>To</a:t>
            </a:r>
            <a:r>
              <a:rPr lang="es-ES" sz="2200" b="1" dirty="0"/>
              <a:t> </a:t>
            </a:r>
            <a:r>
              <a:rPr lang="cs-CZ" sz="2200" b="1" dirty="0"/>
              <a:t>jí</a:t>
            </a:r>
            <a:r>
              <a:rPr lang="es-ES" sz="2200" b="1" dirty="0"/>
              <a:t> dalo sílu </a:t>
            </a:r>
            <a:r>
              <a:rPr lang="cs-CZ" sz="2200" b="1" dirty="0"/>
              <a:t>k</a:t>
            </a:r>
            <a:r>
              <a:rPr lang="es-ES" sz="2200" b="1" dirty="0"/>
              <a:t> největší</a:t>
            </a:r>
            <a:r>
              <a:rPr lang="cs-CZ" sz="2200" b="1" dirty="0"/>
              <a:t>mu rozhodnutí</a:t>
            </a:r>
            <a:r>
              <a:rPr lang="es-ES" sz="2200" b="1" dirty="0"/>
              <a:t> svého života. Pojďme ji poznat trochu </a:t>
            </a:r>
            <a:r>
              <a:rPr lang="es-ES" sz="2200" b="1" dirty="0" err="1"/>
              <a:t>víc</a:t>
            </a:r>
            <a:r>
              <a:rPr lang="es-ES" sz="2200" b="1" dirty="0"/>
              <a:t>.</a:t>
            </a:r>
          </a:p>
        </p:txBody>
      </p:sp>
      <p:pic>
        <p:nvPicPr>
          <p:cNvPr id="18" name="Imagen 17" descr="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97996CE5-0357-74EA-5D64-7AACA9753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139" y="94426"/>
            <a:ext cx="5001861" cy="6669148"/>
          </a:xfrm>
          <a:prstGeom prst="rect">
            <a:avLst/>
          </a:prstGeom>
          <a:ln w="19050" cap="sq">
            <a:solidFill>
              <a:srgbClr val="365B6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7ABE77A-7F49-5723-9643-30A80F200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241" y="4091644"/>
            <a:ext cx="5225838" cy="2612919"/>
          </a:xfrm>
          <a:prstGeom prst="rect">
            <a:avLst/>
          </a:prstGeom>
          <a:ln w="19050" cap="sq">
            <a:solidFill>
              <a:srgbClr val="365B6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908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1D58359-A4A9-D9FB-D5E4-7583839F6DDD}"/>
              </a:ext>
            </a:extLst>
          </p:cNvPr>
          <p:cNvSpPr txBox="1"/>
          <p:nvPr/>
        </p:nvSpPr>
        <p:spPr>
          <a:xfrm>
            <a:off x="1127631" y="20041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>
                <a:latin typeface="Aldo Pro Black" panose="00000A00000000000000" pitchFamily="50" charset="0"/>
              </a:defRPr>
            </a:lvl1pPr>
          </a:lstStyle>
          <a:p>
            <a:r>
              <a:rPr lang="es-ES" dirty="0"/>
              <a:t>Královno Ester, jaký byl váš zážitek, když jste </a:t>
            </a:r>
            <a:r>
              <a:rPr lang="cs-CZ" dirty="0"/>
              <a:t> </a:t>
            </a:r>
            <a:r>
              <a:rPr lang="es-ES" dirty="0"/>
              <a:t>žil</a:t>
            </a:r>
            <a:r>
              <a:rPr lang="cs-CZ" dirty="0"/>
              <a:t>a</a:t>
            </a:r>
            <a:r>
              <a:rPr lang="es-ES" dirty="0"/>
              <a:t> v největším</a:t>
            </a:r>
            <a:r>
              <a:rPr lang="cs-CZ" dirty="0"/>
              <a:t> </a:t>
            </a:r>
            <a:r>
              <a:rPr lang="cs-CZ" dirty="0" err="1"/>
              <a:t>perzském</a:t>
            </a:r>
            <a:r>
              <a:rPr lang="es-ES" dirty="0"/>
              <a:t> paláci?
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4ED1195-F015-F228-57C9-B84596B1E693}"/>
              </a:ext>
            </a:extLst>
          </p:cNvPr>
          <p:cNvSpPr txBox="1"/>
          <p:nvPr/>
        </p:nvSpPr>
        <p:spPr>
          <a:xfrm>
            <a:off x="514153" y="1031411"/>
            <a:ext cx="654750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73050"/>
            <a:r>
              <a:rPr lang="es-ES" sz="2000" b="1" dirty="0"/>
              <a:t>	Byla to velká změna v mém životě, když jsem přišla </a:t>
            </a:r>
            <a:r>
              <a:rPr lang="cs-CZ" sz="2000" b="1" dirty="0"/>
              <a:t>        </a:t>
            </a:r>
            <a:r>
              <a:rPr lang="es-ES" sz="2000" b="1" dirty="0"/>
              <a:t>do králov</a:t>
            </a:r>
            <a:r>
              <a:rPr lang="cs-CZ" sz="2000" b="1" dirty="0" err="1"/>
              <a:t>ského</a:t>
            </a:r>
            <a:r>
              <a:rPr lang="es-ES" sz="2000" b="1" dirty="0"/>
              <a:t> paláce jako </a:t>
            </a:r>
            <a:r>
              <a:rPr lang="cs-CZ" sz="2000" b="1" dirty="0"/>
              <a:t>vladařova</a:t>
            </a:r>
            <a:r>
              <a:rPr lang="es-ES" sz="2000" b="1" dirty="0"/>
              <a:t> manželka. Věřím, </a:t>
            </a:r>
            <a:r>
              <a:rPr lang="cs-CZ" sz="2000" b="1" dirty="0"/>
              <a:t>     </a:t>
            </a:r>
            <a:r>
              <a:rPr lang="es-ES" sz="2000" b="1" dirty="0"/>
              <a:t>že mě</a:t>
            </a:r>
            <a:r>
              <a:rPr lang="cs-CZ" sz="2000" b="1" dirty="0"/>
              <a:t> poslal</a:t>
            </a:r>
            <a:r>
              <a:rPr lang="es-ES" sz="2000" b="1" dirty="0"/>
              <a:t> Bůh</a:t>
            </a:r>
            <a:r>
              <a:rPr lang="cs-CZ" sz="2000" b="1" dirty="0"/>
              <a:t> na místo</a:t>
            </a:r>
            <a:r>
              <a:rPr lang="es-ES" sz="2000" b="1" dirty="0"/>
              <a:t>, kde mě mohl </a:t>
            </a:r>
            <a:r>
              <a:rPr lang="es-ES" sz="2000" b="1" dirty="0" err="1"/>
              <a:t>použít</a:t>
            </a:r>
            <a:r>
              <a:rPr lang="es-ES" sz="2000" b="1" dirty="0"/>
              <a:t>.</a:t>
            </a:r>
          </a:p>
          <a:p>
            <a:pPr defTabSz="273050"/>
            <a:r>
              <a:rPr lang="es-ES" sz="2000" b="1" dirty="0" err="1"/>
              <a:t>Když</a:t>
            </a:r>
            <a:r>
              <a:rPr lang="es-ES" sz="2000" b="1" dirty="0"/>
              <a:t> byl můj lid v nebezpečí smrti, Duch svatý mi ukázal, </a:t>
            </a:r>
            <a:r>
              <a:rPr lang="cs-CZ" sz="2000" b="1" dirty="0"/>
              <a:t>   </a:t>
            </a:r>
            <a:r>
              <a:rPr lang="es-ES" sz="2000" b="1" dirty="0"/>
              <a:t>že je třeba se postit a modlit. </a:t>
            </a:r>
            <a:r>
              <a:rPr lang="cs-CZ" sz="2000" b="1" dirty="0"/>
              <a:t>Vyzvala </a:t>
            </a:r>
            <a:r>
              <a:rPr lang="es-ES" sz="2000" b="1" dirty="0"/>
              <a:t>jsem všech</a:t>
            </a:r>
            <a:r>
              <a:rPr lang="cs-CZ" sz="2000" b="1" dirty="0"/>
              <a:t>e</a:t>
            </a:r>
            <a:r>
              <a:rPr lang="es-ES" sz="2000" b="1" dirty="0"/>
              <a:t>n lid, aby se ke mně v modlitb</a:t>
            </a:r>
            <a:r>
              <a:rPr lang="cs-CZ" sz="2000" b="1" dirty="0" err="1"/>
              <a:t>ách</a:t>
            </a:r>
            <a:r>
              <a:rPr lang="es-ES" sz="2000" b="1" dirty="0"/>
              <a:t> připojil</a:t>
            </a:r>
            <a:r>
              <a:rPr lang="cs-CZ" sz="2000" b="1" dirty="0"/>
              <a:t>i</a:t>
            </a:r>
            <a:r>
              <a:rPr lang="es-ES" sz="2000" b="1" dirty="0"/>
              <a:t>.</a:t>
            </a:r>
          </a:p>
          <a:p>
            <a:pPr defTabSz="273050"/>
            <a:r>
              <a:rPr lang="es-ES" sz="2000" b="1" dirty="0" err="1"/>
              <a:t>Tímto</a:t>
            </a:r>
            <a:r>
              <a:rPr lang="es-ES" sz="2000" b="1" dirty="0"/>
              <a:t> způsobem jsem získal</a:t>
            </a:r>
            <a:r>
              <a:rPr lang="cs-CZ" sz="2000" b="1" dirty="0"/>
              <a:t>a</a:t>
            </a:r>
            <a:r>
              <a:rPr lang="es-ES" sz="2000" b="1" dirty="0"/>
              <a:t> sílu potřebnou pro krok, kte</a:t>
            </a:r>
            <a:r>
              <a:rPr lang="cs-CZ" sz="2000" b="1" dirty="0"/>
              <a:t>- </a:t>
            </a:r>
            <a:r>
              <a:rPr lang="es-ES" sz="2000" b="1" dirty="0"/>
              <a:t>rý jsem musel</a:t>
            </a:r>
            <a:r>
              <a:rPr lang="cs-CZ" sz="2000" b="1" dirty="0"/>
              <a:t>a</a:t>
            </a:r>
            <a:r>
              <a:rPr lang="es-ES" sz="2000" b="1" dirty="0"/>
              <a:t> učinit: předstoupit před krále s nasazením vlastního </a:t>
            </a:r>
            <a:r>
              <a:rPr lang="es-ES" sz="2000" b="1" dirty="0" err="1"/>
              <a:t>života</a:t>
            </a:r>
            <a:r>
              <a:rPr lang="es-ES" sz="2000" b="1" dirty="0"/>
              <a:t>.</a:t>
            </a:r>
          </a:p>
        </p:txBody>
      </p:sp>
      <p:pic>
        <p:nvPicPr>
          <p:cNvPr id="11" name="Imagen 10" descr="Imagen que contiene interior, persona, tabla, edificio&#10;&#10;Descripción generada automáticamente">
            <a:extLst>
              <a:ext uri="{FF2B5EF4-FFF2-40B4-BE49-F238E27FC236}">
                <a16:creationId xmlns:a16="http://schemas.microsoft.com/office/drawing/2014/main" id="{BDEE853C-9988-FF05-E540-3D5CFD0A3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0"/>
            <a:ext cx="5008775" cy="6858000"/>
          </a:xfrm>
          <a:prstGeom prst="rect">
            <a:avLst/>
          </a:prstGeom>
          <a:ln w="19050" cap="sq">
            <a:solidFill>
              <a:srgbClr val="365B6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n 14" descr="Imagen que contiene mujer, hombre, sostener, parado&#10;&#10;Descripción generada automáticamente">
            <a:extLst>
              <a:ext uri="{FF2B5EF4-FFF2-40B4-BE49-F238E27FC236}">
                <a16:creationId xmlns:a16="http://schemas.microsoft.com/office/drawing/2014/main" id="{71D18212-68ED-9654-B955-1C8D706858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" t="23774" r="1387" b="2222"/>
          <a:stretch/>
        </p:blipFill>
        <p:spPr>
          <a:xfrm>
            <a:off x="615903" y="3850519"/>
            <a:ext cx="5707895" cy="3007481"/>
          </a:xfrm>
          <a:prstGeom prst="rect">
            <a:avLst/>
          </a:prstGeom>
          <a:ln w="19050" cap="sq">
            <a:solidFill>
              <a:srgbClr val="365B6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8F08720-E52D-145F-4C64-E707FED43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03" y="1099144"/>
            <a:ext cx="236020" cy="266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FC08D81-7E04-975A-F231-3CD707CE9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943" y="67897"/>
            <a:ext cx="932769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0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73D5E47-E6D6-5E86-5E16-ADC59092286B}"/>
              </a:ext>
            </a:extLst>
          </p:cNvPr>
          <p:cNvSpPr txBox="1"/>
          <p:nvPr/>
        </p:nvSpPr>
        <p:spPr>
          <a:xfrm>
            <a:off x="1551586" y="253876"/>
            <a:ext cx="65436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>
                <a:latin typeface="Aldo Pro Black" panose="00000A00000000000000" pitchFamily="50" charset="0"/>
              </a:defRPr>
            </a:lvl1pPr>
          </a:lstStyle>
          <a:p>
            <a:r>
              <a:rPr lang="cs-CZ" dirty="0"/>
              <a:t>Co pro vás </a:t>
            </a:r>
            <a:r>
              <a:rPr lang="cs-CZ" dirty="0" err="1"/>
              <a:t>znamena</a:t>
            </a:r>
            <a:r>
              <a:rPr lang="es-ES" dirty="0"/>
              <a:t>lo riskov</a:t>
            </a:r>
            <a:r>
              <a:rPr lang="cs-CZ" dirty="0" err="1"/>
              <a:t>ání</a:t>
            </a:r>
            <a:r>
              <a:rPr lang="es-ES" dirty="0"/>
              <a:t> </a:t>
            </a:r>
            <a:r>
              <a:rPr lang="cs-CZ" dirty="0"/>
              <a:t>vlastního</a:t>
            </a:r>
            <a:r>
              <a:rPr lang="es-ES" dirty="0"/>
              <a:t> život</a:t>
            </a:r>
            <a:r>
              <a:rPr lang="cs-CZ" dirty="0"/>
              <a:t>a      </a:t>
            </a:r>
            <a:r>
              <a:rPr lang="es-ES" dirty="0"/>
              <a:t> a jaký byl výsledek?
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6C35FEB-D243-E94E-39AA-758BE50644C0}"/>
              </a:ext>
            </a:extLst>
          </p:cNvPr>
          <p:cNvSpPr txBox="1"/>
          <p:nvPr/>
        </p:nvSpPr>
        <p:spPr>
          <a:xfrm>
            <a:off x="182339" y="1074092"/>
            <a:ext cx="85280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71463"/>
            <a:r>
              <a:rPr lang="es-ES" sz="2000" b="1" dirty="0"/>
              <a:t>	Měl</a:t>
            </a:r>
            <a:r>
              <a:rPr lang="cs-CZ" sz="2000" b="1" dirty="0"/>
              <a:t>a</a:t>
            </a:r>
            <a:r>
              <a:rPr lang="es-ES" sz="2000" b="1" dirty="0"/>
              <a:t> jsem důvěru v Boha a vždy jsem pociťoval</a:t>
            </a:r>
            <a:r>
              <a:rPr lang="cs-CZ" sz="2000" b="1" dirty="0"/>
              <a:t>a</a:t>
            </a:r>
            <a:r>
              <a:rPr lang="es-ES" sz="2000" b="1" dirty="0"/>
              <a:t> posilující a utěšující moc Ducha Svatého. Věděla jsem, že sama jsem úplně ztracená, takže jsem byla zcela závislá na Jeho pomoci.
Na konci tří dnů modliteb jsem se cítil</a:t>
            </a:r>
            <a:r>
              <a:rPr lang="cs-CZ" sz="2000" b="1" dirty="0"/>
              <a:t>a</a:t>
            </a:r>
            <a:r>
              <a:rPr lang="es-ES" sz="2000" b="1" dirty="0"/>
              <a:t> naprosto </a:t>
            </a:r>
            <a:r>
              <a:rPr lang="cs-CZ" sz="2000" b="1" dirty="0"/>
              <a:t>klidná a </a:t>
            </a:r>
            <a:r>
              <a:rPr lang="es-ES" sz="2000" b="1" dirty="0"/>
              <a:t>v bezpečí, což mě vedlo k rozhodnutí: „</a:t>
            </a:r>
            <a:r>
              <a:rPr lang="cs-CZ" sz="2000" b="1" dirty="0"/>
              <a:t>Mám-li</a:t>
            </a:r>
            <a:r>
              <a:rPr lang="es-ES" sz="2000" b="1" dirty="0"/>
              <a:t> zahyn</a:t>
            </a:r>
            <a:r>
              <a:rPr lang="cs-CZ" sz="2000" b="1" dirty="0"/>
              <a:t>o</a:t>
            </a:r>
            <a:r>
              <a:rPr lang="es-ES" sz="2000" b="1" dirty="0"/>
              <a:t>u</a:t>
            </a:r>
            <a:r>
              <a:rPr lang="cs-CZ" sz="2000" b="1" dirty="0"/>
              <a:t>t</a:t>
            </a:r>
            <a:r>
              <a:rPr lang="es-ES" sz="2000" b="1" dirty="0"/>
              <a:t>, nechť zahynu, ale pokusím se zachránit svůj lid.</a:t>
            </a:r>
            <a:r>
              <a:rPr lang="cs-CZ" sz="2000" b="1" dirty="0"/>
              <a:t>“</a:t>
            </a:r>
            <a:r>
              <a:rPr lang="es-ES" sz="2000" b="1" dirty="0"/>
              <a:t>
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4DD400E-F32F-8292-3214-AC54CDEF0EAC}"/>
              </a:ext>
            </a:extLst>
          </p:cNvPr>
          <p:cNvSpPr txBox="1"/>
          <p:nvPr/>
        </p:nvSpPr>
        <p:spPr>
          <a:xfrm>
            <a:off x="264804" y="5034464"/>
            <a:ext cx="4383975" cy="1569660"/>
          </a:xfrm>
          <a:prstGeom prst="rect">
            <a:avLst/>
          </a:prstGeom>
          <a:gradFill>
            <a:gsLst>
              <a:gs pos="0">
                <a:srgbClr val="487F91"/>
              </a:gs>
              <a:gs pos="50000">
                <a:srgbClr val="487F91"/>
              </a:gs>
              <a:gs pos="100000">
                <a:srgbClr val="3B5873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Rozhodněte se následovat Boha a pracovat pro Jeho lid a On vám dodá odvahu činit rozhodnutí, která povedou ke spáse </a:t>
            </a:r>
            <a:r>
              <a:rPr lang="es-E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druhých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9" name="Imagen 8" descr="Imagen que contiene interior, persona, hombre, tabla&#10;&#10;Descripción generada automáticamente">
            <a:extLst>
              <a:ext uri="{FF2B5EF4-FFF2-40B4-BE49-F238E27FC236}">
                <a16:creationId xmlns:a16="http://schemas.microsoft.com/office/drawing/2014/main" id="{C24468B2-35CE-F323-AF5D-C8BC8173E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60" y="3246269"/>
            <a:ext cx="7010400" cy="3505200"/>
          </a:xfrm>
          <a:prstGeom prst="rect">
            <a:avLst/>
          </a:prstGeom>
          <a:ln w="19050" cap="sq">
            <a:solidFill>
              <a:srgbClr val="365B6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n 10" descr="Mujer con vestido de novia&#10;&#10;Descripción generada automáticamente con confianza media">
            <a:extLst>
              <a:ext uri="{FF2B5EF4-FFF2-40B4-BE49-F238E27FC236}">
                <a16:creationId xmlns:a16="http://schemas.microsoft.com/office/drawing/2014/main" id="{7D2F2C45-6763-856B-4E76-43DF62FEA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249" y="81677"/>
            <a:ext cx="3048000" cy="3048000"/>
          </a:xfrm>
          <a:prstGeom prst="rect">
            <a:avLst/>
          </a:prstGeom>
          <a:ln w="19050" cap="sq">
            <a:solidFill>
              <a:srgbClr val="365B6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1D1A627-C69A-397A-E053-E710E7F21270}"/>
              </a:ext>
            </a:extLst>
          </p:cNvPr>
          <p:cNvSpPr txBox="1"/>
          <p:nvPr/>
        </p:nvSpPr>
        <p:spPr>
          <a:xfrm>
            <a:off x="182339" y="2928574"/>
            <a:ext cx="47789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Stál</a:t>
            </a:r>
            <a:r>
              <a:rPr lang="cs-CZ" sz="2000" b="1" dirty="0"/>
              <a:t>a</a:t>
            </a:r>
            <a:r>
              <a:rPr lang="es-ES" sz="2000" b="1" dirty="0"/>
              <a:t> jsem před králem a poté, co jsem ho pozval</a:t>
            </a:r>
            <a:r>
              <a:rPr lang="cs-CZ" sz="2000" b="1" dirty="0"/>
              <a:t>a</a:t>
            </a:r>
            <a:r>
              <a:rPr lang="es-ES" sz="2000" b="1" dirty="0"/>
              <a:t> na dvě hostiny, jsem mu pověděl</a:t>
            </a:r>
            <a:r>
              <a:rPr lang="cs-CZ" sz="2000" b="1" dirty="0"/>
              <a:t>a</a:t>
            </a:r>
            <a:r>
              <a:rPr lang="es-ES" sz="2000" b="1" dirty="0"/>
              <a:t> o rozsudku smrti a požádal</a:t>
            </a:r>
            <a:r>
              <a:rPr lang="cs-CZ" sz="2000" b="1" dirty="0"/>
              <a:t>a</a:t>
            </a:r>
            <a:r>
              <a:rPr lang="es-ES" sz="2000" b="1" dirty="0"/>
              <a:t> ho, aby nás </a:t>
            </a:r>
            <a:r>
              <a:rPr lang="es-ES" sz="2000" b="1" dirty="0" err="1"/>
              <a:t>zachránil</a:t>
            </a:r>
            <a:r>
              <a:rPr lang="es-ES" sz="2000" b="1" dirty="0"/>
              <a:t>.</a:t>
            </a:r>
          </a:p>
          <a:p>
            <a:r>
              <a:rPr lang="es-ES" sz="2000" b="1" dirty="0" err="1"/>
              <a:t>Boží</a:t>
            </a:r>
            <a:r>
              <a:rPr lang="es-ES" sz="2000" b="1" dirty="0"/>
              <a:t> milostí byl můj život a životy mého lidu </a:t>
            </a:r>
            <a:r>
              <a:rPr lang="es-ES" sz="2000" b="1" dirty="0" err="1"/>
              <a:t>zachráněny</a:t>
            </a:r>
            <a:r>
              <a:rPr lang="es-ES" sz="2000" b="1" dirty="0"/>
              <a:t>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27CC057-D4C5-CE76-4663-9971F3D45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04" y="1130536"/>
            <a:ext cx="237765" cy="2682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A7159CD-22FA-4953-ACE4-6869423A27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32" y="111971"/>
            <a:ext cx="928254" cy="92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8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  <p:bldP spid="7" grpId="1" animBg="1"/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70455093-65E2-CA09-DD66-BFB13BA2E787}"/>
              </a:ext>
            </a:extLst>
          </p:cNvPr>
          <p:cNvGrpSpPr/>
          <p:nvPr/>
        </p:nvGrpSpPr>
        <p:grpSpPr>
          <a:xfrm>
            <a:off x="88898" y="131115"/>
            <a:ext cx="3216277" cy="687844"/>
            <a:chOff x="88898" y="131115"/>
            <a:chExt cx="3216277" cy="687844"/>
          </a:xfrm>
        </p:grpSpPr>
        <p:pic>
          <p:nvPicPr>
            <p:cNvPr id="13" name="Imagen 12" descr="Interfaz de usuario gráfica&#10;&#10;Descripción generada automáticamente con confianza baja">
              <a:extLst>
                <a:ext uri="{FF2B5EF4-FFF2-40B4-BE49-F238E27FC236}">
                  <a16:creationId xmlns:a16="http://schemas.microsoft.com/office/drawing/2014/main" id="{E49570DA-CE87-A1F4-520A-6A7AA88FD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8" y="131115"/>
              <a:ext cx="3216277" cy="68784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B8F3DFA8-C6D1-25B2-78BF-48CF7F68FB97}"/>
                </a:ext>
              </a:extLst>
            </p:cNvPr>
            <p:cNvSpPr txBox="1"/>
            <p:nvPr/>
          </p:nvSpPr>
          <p:spPr>
            <a:xfrm>
              <a:off x="88899" y="214992"/>
              <a:ext cx="11849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400" b="1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/>
                    </a:outerShdw>
                  </a:effectLst>
                </a:rPr>
                <a:t>MAR</a:t>
              </a:r>
              <a:r>
                <a:rPr lang="cs-CZ" sz="2400" b="1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/>
                    </a:outerShdw>
                  </a:effectLst>
                </a:rPr>
                <a:t>I</a:t>
              </a:r>
              <a:r>
                <a:rPr lang="es-ES" sz="2400" b="1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/>
                    </a:outerShdw>
                  </a:effectLst>
                </a:rPr>
                <a:t>E 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3F226DFE-D767-56AA-E234-6C35A4910791}"/>
              </a:ext>
            </a:extLst>
          </p:cNvPr>
          <p:cNvSpPr txBox="1"/>
          <p:nvPr/>
        </p:nvSpPr>
        <p:spPr>
          <a:xfrm>
            <a:off x="1235710" y="153437"/>
            <a:ext cx="2155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pc="300" dirty="0">
                <a:ln w="0"/>
                <a:solidFill>
                  <a:srgbClr val="543C62"/>
                </a:solidFill>
              </a:rPr>
              <a:t>MA</a:t>
            </a:r>
            <a:r>
              <a:rPr lang="cs-CZ" sz="2800" b="1" spc="300" dirty="0">
                <a:ln w="0"/>
                <a:solidFill>
                  <a:srgbClr val="543C62"/>
                </a:solidFill>
              </a:rPr>
              <a:t>TKA</a:t>
            </a:r>
            <a:endParaRPr lang="es-ES" sz="2800" b="1" spc="300" dirty="0">
              <a:ln w="0"/>
              <a:solidFill>
                <a:srgbClr val="543C62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0C2D887-1A45-0E20-0C3C-C8F3DC48D070}"/>
              </a:ext>
            </a:extLst>
          </p:cNvPr>
          <p:cNvSpPr txBox="1"/>
          <p:nvPr/>
        </p:nvSpPr>
        <p:spPr>
          <a:xfrm>
            <a:off x="257174" y="883493"/>
            <a:ext cx="765020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79388"/>
            <a:r>
              <a:rPr lang="es-ES" sz="2000" b="1" dirty="0"/>
              <a:t>Židovské ženy čekaly stovky let na naplnění zaslíbení, aby se staly matkou očekávaného </a:t>
            </a:r>
            <a:r>
              <a:rPr lang="es-ES" sz="2000" b="1" dirty="0" err="1"/>
              <a:t>Mesiáše</a:t>
            </a:r>
            <a:r>
              <a:rPr lang="es-ES" sz="2000" b="1" dirty="0"/>
              <a:t>.</a:t>
            </a:r>
          </a:p>
          <a:p>
            <a:pPr defTabSz="179388"/>
            <a:r>
              <a:rPr lang="es-ES" sz="2000" b="1" dirty="0"/>
              <a:t>Mari</a:t>
            </a:r>
            <a:r>
              <a:rPr lang="cs-CZ" sz="2000" b="1" dirty="0"/>
              <a:t>e</a:t>
            </a:r>
            <a:r>
              <a:rPr lang="es-ES" sz="2000" b="1" dirty="0"/>
              <a:t>, pokorná mladá žena, která se narodila a vyrostla v jedné z nej</a:t>
            </a:r>
            <a:r>
              <a:rPr lang="cs-CZ" sz="2000" b="1" dirty="0"/>
              <a:t>-</a:t>
            </a:r>
            <a:r>
              <a:rPr lang="es-ES" sz="2000" b="1" dirty="0"/>
              <a:t>chudších vesnic v Izraeli, byla Nebem pověřena</a:t>
            </a:r>
            <a:r>
              <a:rPr lang="cs-CZ" sz="2000" b="1" dirty="0"/>
              <a:t> k tomu</a:t>
            </a:r>
            <a:r>
              <a:rPr lang="es-ES" sz="2000" b="1" dirty="0"/>
              <a:t>, aby na sebe </a:t>
            </a:r>
            <a:r>
              <a:rPr lang="cs-CZ" sz="2000" b="1" dirty="0" err="1"/>
              <a:t>vza</a:t>
            </a:r>
            <a:r>
              <a:rPr lang="es-ES" sz="2000" b="1" dirty="0"/>
              <a:t>la největší zodpovědnost, která byla dána každé ženě: být pozem</a:t>
            </a:r>
            <a:r>
              <a:rPr lang="cs-CZ" sz="2000" b="1" dirty="0"/>
              <a:t>-</a:t>
            </a:r>
            <a:r>
              <a:rPr lang="es-ES" sz="2000" b="1" dirty="0"/>
              <a:t>skou matkou Spasitele světa. </a:t>
            </a:r>
          </a:p>
        </p:txBody>
      </p:sp>
      <p:pic>
        <p:nvPicPr>
          <p:cNvPr id="6" name="Imagen 5" descr="Imagen que contiene persona, interior, niño, cama&#10;&#10;Descripción generada automáticamente">
            <a:extLst>
              <a:ext uri="{FF2B5EF4-FFF2-40B4-BE49-F238E27FC236}">
                <a16:creationId xmlns:a16="http://schemas.microsoft.com/office/drawing/2014/main" id="{B9235A78-3A43-695E-FAD4-4C72EEF5FA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" b="1197"/>
          <a:stretch/>
        </p:blipFill>
        <p:spPr>
          <a:xfrm>
            <a:off x="8303933" y="475037"/>
            <a:ext cx="3748730" cy="4862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n 9" descr="Mujer sonriendo con pelo largo&#10;&#10;Descripción generada automáticamente">
            <a:extLst>
              <a:ext uri="{FF2B5EF4-FFF2-40B4-BE49-F238E27FC236}">
                <a16:creationId xmlns:a16="http://schemas.microsoft.com/office/drawing/2014/main" id="{5D21C213-6734-6E04-9D24-732D19C94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7" y="2866030"/>
            <a:ext cx="7889966" cy="3944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3966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CF8E6D4-4651-B044-44EA-C8441F6CD034}"/>
              </a:ext>
            </a:extLst>
          </p:cNvPr>
          <p:cNvSpPr txBox="1"/>
          <p:nvPr/>
        </p:nvSpPr>
        <p:spPr>
          <a:xfrm>
            <a:off x="6390703" y="0"/>
            <a:ext cx="56535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>
                <a:latin typeface="Aldo Pro Black" panose="00000A00000000000000" pitchFamily="50" charset="0"/>
              </a:defRPr>
            </a:lvl1pPr>
          </a:lstStyle>
          <a:p>
            <a:r>
              <a:rPr lang="cs-CZ" dirty="0"/>
              <a:t>Byla to</a:t>
            </a:r>
            <a:r>
              <a:rPr lang="es-ES" dirty="0"/>
              <a:t> velká zodpovědnost</a:t>
            </a:r>
            <a:r>
              <a:rPr lang="cs-CZ"/>
              <a:t>.</a:t>
            </a:r>
            <a:r>
              <a:rPr lang="es-ES"/>
              <a:t> </a:t>
            </a:r>
            <a:r>
              <a:rPr lang="es-ES" dirty="0"/>
              <a:t>Cítil</a:t>
            </a:r>
            <a:r>
              <a:rPr lang="cs-CZ" dirty="0"/>
              <a:t>a</a:t>
            </a:r>
            <a:r>
              <a:rPr lang="es-ES" dirty="0"/>
              <a:t> jste </a:t>
            </a:r>
            <a:r>
              <a:rPr lang="cs-CZ" dirty="0"/>
              <a:t>        </a:t>
            </a:r>
            <a:r>
              <a:rPr lang="es-ES" dirty="0"/>
              <a:t>se</a:t>
            </a:r>
            <a:r>
              <a:rPr lang="cs-CZ" dirty="0"/>
              <a:t> na ni</a:t>
            </a:r>
            <a:r>
              <a:rPr lang="es-ES" dirty="0"/>
              <a:t> připraven</a:t>
            </a:r>
            <a:r>
              <a:rPr lang="cs-CZ" dirty="0"/>
              <a:t>a v takovém mládí</a:t>
            </a:r>
            <a:r>
              <a:rPr lang="es-ES" dirty="0"/>
              <a:t>?
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ADE5DF7-9D85-B69E-BE01-0511AA62544C}"/>
              </a:ext>
            </a:extLst>
          </p:cNvPr>
          <p:cNvSpPr txBox="1"/>
          <p:nvPr/>
        </p:nvSpPr>
        <p:spPr>
          <a:xfrm>
            <a:off x="5740935" y="1094781"/>
            <a:ext cx="645106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73050"/>
            <a:r>
              <a:rPr lang="es-ES" sz="2000" b="1" dirty="0"/>
              <a:t>	Když nebeský majestát sestoupil jako dítě, byl</a:t>
            </a:r>
            <a:r>
              <a:rPr lang="cs-CZ" sz="2000" b="1" dirty="0"/>
              <a:t>a jsem určena k tomu,</a:t>
            </a:r>
            <a:r>
              <a:rPr lang="es-ES" sz="2000" b="1" dirty="0"/>
              <a:t> abych se o něj staral</a:t>
            </a:r>
            <a:r>
              <a:rPr lang="cs-CZ" sz="2000" b="1" dirty="0"/>
              <a:t>a</a:t>
            </a:r>
            <a:r>
              <a:rPr lang="es-ES" sz="2000" b="1" dirty="0"/>
              <a:t>. Byla to velká zodpovědnost. Měla </a:t>
            </a:r>
            <a:r>
              <a:rPr lang="cs-CZ" sz="2000" b="1" dirty="0"/>
              <a:t>jsem</a:t>
            </a:r>
            <a:r>
              <a:rPr lang="es-ES" sz="2000" b="1" dirty="0"/>
              <a:t> vzdělávat a pomáhat formovat charakter toho, kdo bude Spasitelem světa. Jak velká zodpovědnost! Neměl</a:t>
            </a:r>
            <a:r>
              <a:rPr lang="cs-CZ" sz="2000" b="1" dirty="0"/>
              <a:t>o se zanedbat nic z</a:t>
            </a:r>
            <a:r>
              <a:rPr lang="es-ES" sz="2000" b="1" dirty="0"/>
              <a:t> jeho fyzického, duševního a duchovního </a:t>
            </a:r>
            <a:r>
              <a:rPr lang="es-ES" sz="2000" b="1" dirty="0" err="1"/>
              <a:t>růstu</a:t>
            </a:r>
            <a:r>
              <a:rPr lang="es-ES" sz="2000" b="1" dirty="0"/>
              <a:t>.</a:t>
            </a:r>
          </a:p>
          <a:p>
            <a:pPr defTabSz="273050"/>
            <a:r>
              <a:rPr lang="es-ES" sz="2000" b="1" dirty="0" err="1"/>
              <a:t>Naučil</a:t>
            </a:r>
            <a:r>
              <a:rPr lang="cs-CZ" sz="2000" b="1" dirty="0"/>
              <a:t>a</a:t>
            </a:r>
            <a:r>
              <a:rPr lang="es-ES" sz="2000" b="1" dirty="0"/>
              <a:t> jsem se zcela spoléhat na moudrost Ducha svatého, aby</a:t>
            </a:r>
            <a:r>
              <a:rPr lang="cs-CZ" sz="2000" b="1" dirty="0"/>
              <a:t> mne vedl</a:t>
            </a:r>
            <a:r>
              <a:rPr lang="es-ES" sz="2000" b="1" dirty="0"/>
              <a:t>. Viděla jsem, jak</a:t>
            </a:r>
            <a:r>
              <a:rPr lang="cs-CZ" sz="2000" b="1" dirty="0"/>
              <a:t> chlapec</a:t>
            </a:r>
            <a:r>
              <a:rPr lang="es-ES" sz="2000" b="1" dirty="0"/>
              <a:t> roste v milosti vůči Bohu </a:t>
            </a:r>
            <a:r>
              <a:rPr lang="cs-CZ" sz="2000" b="1" dirty="0"/>
              <a:t>i</a:t>
            </a:r>
            <a:r>
              <a:rPr lang="es-ES" sz="2000" b="1" dirty="0"/>
              <a:t> </a:t>
            </a:r>
            <a:r>
              <a:rPr lang="es-ES" sz="2000" b="1" dirty="0" err="1"/>
              <a:t>lidem</a:t>
            </a:r>
            <a:r>
              <a:rPr lang="es-ES" sz="2000" b="1" dirty="0"/>
              <a:t>.</a:t>
            </a:r>
          </a:p>
        </p:txBody>
      </p:sp>
      <p:pic>
        <p:nvPicPr>
          <p:cNvPr id="7" name="Imagen 6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E989A4B-B721-F805-34B2-69110AE2E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" y="137027"/>
            <a:ext cx="5209680" cy="63618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Hombre sentado en una cama&#10;&#10;Descripción generada automáticamente con confianza baja">
            <a:extLst>
              <a:ext uri="{FF2B5EF4-FFF2-40B4-BE49-F238E27FC236}">
                <a16:creationId xmlns:a16="http://schemas.microsoft.com/office/drawing/2014/main" id="{06B9D4C0-1AA8-6017-E027-D11FE74EE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34" y="4391637"/>
            <a:ext cx="3161211" cy="23709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DE1D954B-25B1-F918-69F8-9A841ED6EC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139" y="4391637"/>
            <a:ext cx="3164861" cy="23709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02AFC20-8958-BFBB-10A4-CDA13BB90E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2106" y="75341"/>
            <a:ext cx="948597" cy="9441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5DB10B1-8499-4BBE-7E69-81F94344ED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2562" y="1181279"/>
            <a:ext cx="236020" cy="266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782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63482E-C6B0-4F8D-90FE-76C25B1BF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7776"/>
            <a:ext cx="242107" cy="1340860"/>
            <a:chOff x="56167" y="899960"/>
            <a:chExt cx="242107" cy="1340860"/>
          </a:xfrm>
        </p:grpSpPr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129B062B-A95D-44CF-8B39-3F512A3CB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59">
              <a:extLst>
                <a:ext uri="{FF2B5EF4-FFF2-40B4-BE49-F238E27FC236}">
                  <a16:creationId xmlns:a16="http://schemas.microsoft.com/office/drawing/2014/main" id="{AAFA0D29-6110-416E-88A2-7FE5D20A1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2">
              <a:extLst>
                <a:ext uri="{FF2B5EF4-FFF2-40B4-BE49-F238E27FC236}">
                  <a16:creationId xmlns:a16="http://schemas.microsoft.com/office/drawing/2014/main" id="{6B53A87A-F27C-403F-89E6-5F9C7BF1D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59">
              <a:extLst>
                <a:ext uri="{FF2B5EF4-FFF2-40B4-BE49-F238E27FC236}">
                  <a16:creationId xmlns:a16="http://schemas.microsoft.com/office/drawing/2014/main" id="{E9F992CA-17ED-4498-917B-82248E234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2">
              <a:extLst>
                <a:ext uri="{FF2B5EF4-FFF2-40B4-BE49-F238E27FC236}">
                  <a16:creationId xmlns:a16="http://schemas.microsoft.com/office/drawing/2014/main" id="{CCE48BBE-46D0-4D42-B76F-82EA8F3B6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59">
              <a:extLst>
                <a:ext uri="{FF2B5EF4-FFF2-40B4-BE49-F238E27FC236}">
                  <a16:creationId xmlns:a16="http://schemas.microsoft.com/office/drawing/2014/main" id="{2B60A21C-F925-4D53-9B82-2A54BD825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2">
              <a:extLst>
                <a:ext uri="{FF2B5EF4-FFF2-40B4-BE49-F238E27FC236}">
                  <a16:creationId xmlns:a16="http://schemas.microsoft.com/office/drawing/2014/main" id="{F53E30A8-7102-40D6-A663-9858ED106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59">
              <a:extLst>
                <a:ext uri="{FF2B5EF4-FFF2-40B4-BE49-F238E27FC236}">
                  <a16:creationId xmlns:a16="http://schemas.microsoft.com/office/drawing/2014/main" id="{8FABC48A-DD76-4A1F-8D69-085FB47FA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2">
              <a:extLst>
                <a:ext uri="{FF2B5EF4-FFF2-40B4-BE49-F238E27FC236}">
                  <a16:creationId xmlns:a16="http://schemas.microsoft.com/office/drawing/2014/main" id="{21429B45-62BB-4C66-9F32-F4474D01F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59">
              <a:extLst>
                <a:ext uri="{FF2B5EF4-FFF2-40B4-BE49-F238E27FC236}">
                  <a16:creationId xmlns:a16="http://schemas.microsoft.com/office/drawing/2014/main" id="{6F8ED381-4DC0-432C-9E67-41B64DDBB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2">
              <a:extLst>
                <a:ext uri="{FF2B5EF4-FFF2-40B4-BE49-F238E27FC236}">
                  <a16:creationId xmlns:a16="http://schemas.microsoft.com/office/drawing/2014/main" id="{22C864E8-53DE-4D7E-845A-0AB035EF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59">
              <a:extLst>
                <a:ext uri="{FF2B5EF4-FFF2-40B4-BE49-F238E27FC236}">
                  <a16:creationId xmlns:a16="http://schemas.microsoft.com/office/drawing/2014/main" id="{F907663A-C35E-4E4E-86D3-EDE6C39E1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2">
              <a:extLst>
                <a:ext uri="{FF2B5EF4-FFF2-40B4-BE49-F238E27FC236}">
                  <a16:creationId xmlns:a16="http://schemas.microsoft.com/office/drawing/2014/main" id="{29FA51B0-D541-425F-B6B7-A0D8929EF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59">
              <a:extLst>
                <a:ext uri="{FF2B5EF4-FFF2-40B4-BE49-F238E27FC236}">
                  <a16:creationId xmlns:a16="http://schemas.microsoft.com/office/drawing/2014/main" id="{86A9FEBF-8037-4D08-BCB0-C5D294A2B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2">
              <a:extLst>
                <a:ext uri="{FF2B5EF4-FFF2-40B4-BE49-F238E27FC236}">
                  <a16:creationId xmlns:a16="http://schemas.microsoft.com/office/drawing/2014/main" id="{CC11EA10-D9DC-4A52-B789-8CD67A55C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59">
              <a:extLst>
                <a:ext uri="{FF2B5EF4-FFF2-40B4-BE49-F238E27FC236}">
                  <a16:creationId xmlns:a16="http://schemas.microsoft.com/office/drawing/2014/main" id="{338DE07B-B730-4132-83B4-44986FED7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2">
              <a:extLst>
                <a:ext uri="{FF2B5EF4-FFF2-40B4-BE49-F238E27FC236}">
                  <a16:creationId xmlns:a16="http://schemas.microsoft.com/office/drawing/2014/main" id="{6697E973-A918-4FD8-9A4C-5B13A5B65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59">
              <a:extLst>
                <a:ext uri="{FF2B5EF4-FFF2-40B4-BE49-F238E27FC236}">
                  <a16:creationId xmlns:a16="http://schemas.microsoft.com/office/drawing/2014/main" id="{AA4CD7CC-D5FB-4427-A6D4-D594E979E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2">
              <a:extLst>
                <a:ext uri="{FF2B5EF4-FFF2-40B4-BE49-F238E27FC236}">
                  <a16:creationId xmlns:a16="http://schemas.microsoft.com/office/drawing/2014/main" id="{DFC90C0F-5A62-47A8-B06E-2F6D61E7B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59">
              <a:extLst>
                <a:ext uri="{FF2B5EF4-FFF2-40B4-BE49-F238E27FC236}">
                  <a16:creationId xmlns:a16="http://schemas.microsoft.com/office/drawing/2014/main" id="{7BF589B4-EC07-4428-B4C9-09EB55FA2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40714"/>
            <a:ext cx="5291468" cy="42172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775D15AF-6F27-7339-129D-66E2F9669AD6}"/>
              </a:ext>
            </a:extLst>
          </p:cNvPr>
          <p:cNvSpPr txBox="1"/>
          <p:nvPr/>
        </p:nvSpPr>
        <p:spPr>
          <a:xfrm>
            <a:off x="239047" y="2828835"/>
            <a:ext cx="494255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/>
              <a:t>Jsou ženy, které byly v rozhodu</a:t>
            </a:r>
            <a:r>
              <a:rPr lang="cs-CZ" sz="2800" b="1" dirty="0"/>
              <a:t>-</a:t>
            </a:r>
            <a:r>
              <a:rPr lang="es-ES" sz="2800" b="1" dirty="0"/>
              <a:t>jících okamžicích pod vlivem Ducha svatého nástrojem, kte</a:t>
            </a:r>
            <a:r>
              <a:rPr lang="cs-CZ" sz="2800" b="1" dirty="0"/>
              <a:t>-</a:t>
            </a:r>
            <a:r>
              <a:rPr lang="es-ES" sz="2800" b="1" dirty="0"/>
              <a:t>rým Bůh uspokojoval specifické potřeby svého lidu.
Pojďme se podívat na některé </a:t>
            </a:r>
            <a:r>
              <a:rPr lang="cs-CZ" sz="2800" b="1" dirty="0"/>
              <a:t>  </a:t>
            </a:r>
            <a:r>
              <a:rPr lang="es-ES" sz="2800" b="1" dirty="0"/>
              <a:t>z </a:t>
            </a:r>
            <a:r>
              <a:rPr lang="cs-CZ" sz="2800" b="1" dirty="0"/>
              <a:t>ni</a:t>
            </a:r>
            <a:r>
              <a:rPr lang="es-ES" sz="2800" b="1" dirty="0"/>
              <a:t>ch.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3B8F3689-E8FC-1D8E-1BBB-0B5734570C56}"/>
              </a:ext>
            </a:extLst>
          </p:cNvPr>
          <p:cNvSpPr txBox="1"/>
          <p:nvPr/>
        </p:nvSpPr>
        <p:spPr>
          <a:xfrm>
            <a:off x="326194" y="331251"/>
            <a:ext cx="5189513" cy="1789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600" b="1" dirty="0">
                <a:solidFill>
                  <a:srgbClr val="C7E9F2"/>
                </a:solidFill>
              </a:rPr>
              <a:t>“</a:t>
            </a:r>
            <a:r>
              <a:rPr lang="cs-CZ" sz="2600" b="1" dirty="0">
                <a:solidFill>
                  <a:srgbClr val="C7E9F2"/>
                </a:solidFill>
              </a:rPr>
              <a:t>Ženu statečnou kdo nalezne</a:t>
            </a:r>
            <a:r>
              <a:rPr lang="es-ES" sz="2600" b="1" dirty="0">
                <a:solidFill>
                  <a:srgbClr val="C7E9F2"/>
                </a:solidFill>
              </a:rPr>
              <a:t>? </a:t>
            </a:r>
          </a:p>
          <a:p>
            <a:pPr algn="ctr">
              <a:lnSpc>
                <a:spcPct val="150000"/>
              </a:lnSpc>
            </a:pPr>
            <a:r>
              <a:rPr lang="cs-CZ" sz="2600" b="1" dirty="0">
                <a:solidFill>
                  <a:srgbClr val="C7E9F2"/>
                </a:solidFill>
              </a:rPr>
              <a:t>J</a:t>
            </a:r>
            <a:r>
              <a:rPr lang="es-ES" sz="2600" b="1" dirty="0">
                <a:solidFill>
                  <a:srgbClr val="C7E9F2"/>
                </a:solidFill>
              </a:rPr>
              <a:t>e </a:t>
            </a:r>
            <a:r>
              <a:rPr lang="cs-CZ" sz="2600" b="1" dirty="0">
                <a:solidFill>
                  <a:srgbClr val="C7E9F2"/>
                </a:solidFill>
              </a:rPr>
              <a:t>daleko cennější než perly</a:t>
            </a:r>
            <a:r>
              <a:rPr lang="es-ES" sz="2600" b="1" dirty="0">
                <a:solidFill>
                  <a:srgbClr val="C7E9F2"/>
                </a:solidFill>
              </a:rPr>
              <a:t>” </a:t>
            </a:r>
            <a:r>
              <a:rPr lang="es-ES" sz="2400" b="1" dirty="0">
                <a:solidFill>
                  <a:srgbClr val="C7E9F2"/>
                </a:solidFill>
              </a:rPr>
              <a:t>(P</a:t>
            </a:r>
            <a:r>
              <a:rPr lang="cs-CZ" sz="2400" b="1" dirty="0" err="1">
                <a:solidFill>
                  <a:srgbClr val="C7E9F2"/>
                </a:solidFill>
              </a:rPr>
              <a:t>řísloví</a:t>
            </a:r>
            <a:r>
              <a:rPr lang="es-ES" sz="2400" b="1" dirty="0">
                <a:solidFill>
                  <a:srgbClr val="C7E9F2"/>
                </a:solidFill>
              </a:rPr>
              <a:t> 31</a:t>
            </a:r>
            <a:r>
              <a:rPr lang="cs-CZ" sz="2400" b="1" dirty="0">
                <a:solidFill>
                  <a:srgbClr val="C7E9F2"/>
                </a:solidFill>
              </a:rPr>
              <a:t>,</a:t>
            </a:r>
            <a:r>
              <a:rPr lang="es-ES" sz="2400" b="1" dirty="0">
                <a:solidFill>
                  <a:srgbClr val="C7E9F2"/>
                </a:solidFill>
              </a:rPr>
              <a:t>10)</a:t>
            </a:r>
            <a:r>
              <a:rPr lang="cs-CZ" sz="2400" b="1" dirty="0">
                <a:solidFill>
                  <a:srgbClr val="C7E9F2"/>
                </a:solidFill>
              </a:rPr>
              <a:t>.</a:t>
            </a:r>
            <a:endParaRPr lang="es-ES" sz="2600" b="1" dirty="0">
              <a:solidFill>
                <a:srgbClr val="C7E9F2"/>
              </a:solidFill>
            </a:endParaRPr>
          </a:p>
        </p:txBody>
      </p:sp>
      <p:pic>
        <p:nvPicPr>
          <p:cNvPr id="5" name="Imagen 4" descr="Dibujo de una mujer&#10;&#10;Descripción generada automáticamente">
            <a:extLst>
              <a:ext uri="{FF2B5EF4-FFF2-40B4-BE49-F238E27FC236}">
                <a16:creationId xmlns:a16="http://schemas.microsoft.com/office/drawing/2014/main" id="{3ADAA0EC-3CFD-62CB-2DDE-AE36734C5B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5" t="15004" b="15004"/>
          <a:stretch/>
        </p:blipFill>
        <p:spPr>
          <a:xfrm>
            <a:off x="5698587" y="10"/>
            <a:ext cx="649036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7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  <p:bldP spid="5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F977FE1-D178-D101-CD46-EA98C7544E09}"/>
              </a:ext>
            </a:extLst>
          </p:cNvPr>
          <p:cNvSpPr txBox="1"/>
          <p:nvPr/>
        </p:nvSpPr>
        <p:spPr>
          <a:xfrm>
            <a:off x="6152917" y="-3665"/>
            <a:ext cx="60390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>
                <a:latin typeface="Aldo Pro Black" panose="00000A00000000000000" pitchFamily="50" charset="0"/>
              </a:defRPr>
            </a:lvl1pPr>
          </a:lstStyle>
          <a:p>
            <a:r>
              <a:rPr lang="es-ES" dirty="0"/>
              <a:t>Muselo pro </a:t>
            </a:r>
            <a:r>
              <a:rPr lang="cs-CZ" dirty="0"/>
              <a:t>vás</a:t>
            </a:r>
            <a:r>
              <a:rPr lang="es-ES" dirty="0"/>
              <a:t> být velmi těžké uvažovat </a:t>
            </a:r>
            <a:r>
              <a:rPr lang="cs-CZ" dirty="0"/>
              <a:t>          </a:t>
            </a:r>
            <a:r>
              <a:rPr lang="es-ES" dirty="0"/>
              <a:t>o Ježíšově smrti.
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BCB3854-7CB4-890B-EA81-F14B00586DC8}"/>
              </a:ext>
            </a:extLst>
          </p:cNvPr>
          <p:cNvSpPr txBox="1"/>
          <p:nvPr/>
        </p:nvSpPr>
        <p:spPr>
          <a:xfrm>
            <a:off x="5294399" y="1112973"/>
            <a:ext cx="373881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66700"/>
            <a:r>
              <a:rPr lang="es-ES" sz="2000" b="1" dirty="0"/>
              <a:t>	Mé srdce krvácelo, když jsem viděla, jak můj syn umírá na kříži za ty, kteří ho odmítli. Nevím, co by se se mnou stalo, kdybych v tu chvíli nepocítil</a:t>
            </a:r>
            <a:r>
              <a:rPr lang="cs-CZ" sz="2000" b="1" dirty="0"/>
              <a:t>a</a:t>
            </a:r>
            <a:r>
              <a:rPr lang="es-ES" sz="2000" b="1" dirty="0"/>
              <a:t> moc Ducha, </a:t>
            </a:r>
            <a:r>
              <a:rPr lang="cs-CZ" sz="2000" b="1" dirty="0" err="1"/>
              <a:t>ja</a:t>
            </a:r>
            <a:r>
              <a:rPr lang="es-ES" sz="2000" b="1" dirty="0"/>
              <a:t>ká mě posiluje a </a:t>
            </a:r>
            <a:r>
              <a:rPr lang="es-ES" sz="2000" b="1" dirty="0" err="1"/>
              <a:t>podporuje</a:t>
            </a:r>
            <a:r>
              <a:rPr lang="es-ES" sz="2000" b="1" dirty="0"/>
              <a:t>.</a:t>
            </a:r>
          </a:p>
          <a:p>
            <a:pPr defTabSz="266700"/>
            <a:r>
              <a:rPr lang="es-ES" sz="2000" b="1" dirty="0" err="1"/>
              <a:t>Dnes</a:t>
            </a:r>
            <a:r>
              <a:rPr lang="es-ES" sz="2000" b="1" dirty="0"/>
              <a:t> už můj syn není se mnou fyzicky, ale zpívám vítěznou píseň s vědomím, že splnil velký úkol svého života na této </a:t>
            </a:r>
            <a:r>
              <a:rPr lang="es-ES" sz="2000" b="1" dirty="0" err="1"/>
              <a:t>zemi</a:t>
            </a:r>
            <a:r>
              <a:rPr lang="es-ES" sz="2000" b="1" dirty="0"/>
              <a:t>.</a:t>
            </a:r>
          </a:p>
        </p:txBody>
      </p:sp>
      <p:pic>
        <p:nvPicPr>
          <p:cNvPr id="9" name="Imagen 8" descr="Una persona con la mano en la cabeza&#10;&#10;Descripción generada automáticamente con confianza baja">
            <a:extLst>
              <a:ext uri="{FF2B5EF4-FFF2-40B4-BE49-F238E27FC236}">
                <a16:creationId xmlns:a16="http://schemas.microsoft.com/office/drawing/2014/main" id="{15612E36-16D7-9AD9-CE9D-82C0FA0643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40"/>
          <a:stretch/>
        </p:blipFill>
        <p:spPr>
          <a:xfrm>
            <a:off x="9228714" y="785277"/>
            <a:ext cx="2857500" cy="42482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 descr="Un hombre con un sombrero&#10;&#10;Descripción generada automáticamente con confianza media">
            <a:extLst>
              <a:ext uri="{FF2B5EF4-FFF2-40B4-BE49-F238E27FC236}">
                <a16:creationId xmlns:a16="http://schemas.microsoft.com/office/drawing/2014/main" id="{19C26501-9E17-C6F3-7BC1-83FC22A93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98" y="0"/>
            <a:ext cx="5141893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5F50139-7677-E389-E604-7C02BA34A7DD}"/>
              </a:ext>
            </a:extLst>
          </p:cNvPr>
          <p:cNvSpPr txBox="1"/>
          <p:nvPr/>
        </p:nvSpPr>
        <p:spPr>
          <a:xfrm>
            <a:off x="5207956" y="5182662"/>
            <a:ext cx="6793544" cy="1569660"/>
          </a:xfrm>
          <a:prstGeom prst="rect">
            <a:avLst/>
          </a:prstGeom>
          <a:gradFill>
            <a:gsLst>
              <a:gs pos="0">
                <a:srgbClr val="8C67A4"/>
              </a:gs>
              <a:gs pos="50000">
                <a:srgbClr val="76548D"/>
              </a:gs>
              <a:gs pos="100000">
                <a:srgbClr val="624378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Dovolte Duchu svatému, aby vás vedl a dal vám moudrost. Kéž vám láska, odevzdání a úplná závislost na Bohu pomohou splnit úkol, který vám byl </a:t>
            </a:r>
            <a:r>
              <a:rPr lang="es-E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svěřen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F1DC9B2-1117-1CB7-5383-9F1D71468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955" y="18913"/>
            <a:ext cx="944962" cy="94496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91B8EDE-0793-8419-CD62-76E950EF10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0722" y="1181218"/>
            <a:ext cx="237765" cy="2621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648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uiExpand="1" build="p"/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63482E-C6B0-4F8D-90FE-76C25B1BF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7776"/>
            <a:ext cx="242107" cy="1340860"/>
            <a:chOff x="56167" y="899960"/>
            <a:chExt cx="242107" cy="1340860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129B062B-A95D-44CF-8B39-3F512A3CB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AAFA0D29-6110-416E-88A2-7FE5D20A1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6B53A87A-F27C-403F-89E6-5F9C7BF1D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E9F992CA-17ED-4498-917B-82248E234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CCE48BBE-46D0-4D42-B76F-82EA8F3B6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2B60A21C-F925-4D53-9B82-2A54BD825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F53E30A8-7102-40D6-A663-9858ED106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8FABC48A-DD76-4A1F-8D69-085FB47FA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21429B45-62BB-4C66-9F32-F4474D01F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6F8ED381-4DC0-432C-9E67-41B64DDBB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22C864E8-53DE-4D7E-845A-0AB035EF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F907663A-C35E-4E4E-86D3-EDE6C39E1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29FA51B0-D541-425F-B6B7-A0D8929EF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86A9FEBF-8037-4D08-BCB0-C5D294A2B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CC11EA10-D9DC-4A52-B789-8CD67A55C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338DE07B-B730-4132-83B4-44986FED7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6697E973-A918-4FD8-9A4C-5B13A5B65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AA4CD7CC-D5FB-4427-A6D4-D594E979E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DFC90C0F-5A62-47A8-B06E-2F6D61E7B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7BF589B4-EC07-4428-B4C9-09EB55FA2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40714"/>
            <a:ext cx="5291468" cy="42172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grupo de personas posando por un foto&#10;&#10;Descripción generada automáticamente">
            <a:extLst>
              <a:ext uri="{FF2B5EF4-FFF2-40B4-BE49-F238E27FC236}">
                <a16:creationId xmlns:a16="http://schemas.microsoft.com/office/drawing/2014/main" id="{D26BBC31-884E-C577-4BE8-33C763826D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8"/>
          <a:stretch/>
        </p:blipFill>
        <p:spPr>
          <a:xfrm>
            <a:off x="5346447" y="0"/>
            <a:ext cx="6837128" cy="647223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812956D-331B-6626-8127-D434AC9EE1D2}"/>
              </a:ext>
            </a:extLst>
          </p:cNvPr>
          <p:cNvSpPr txBox="1"/>
          <p:nvPr/>
        </p:nvSpPr>
        <p:spPr>
          <a:xfrm>
            <a:off x="239047" y="2832112"/>
            <a:ext cx="493389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b="1" dirty="0"/>
              <a:t>Tyto ženy, stejně jako my, dělaly chyby. Ale zároveň byli příkladem moci Ducha svatého, který může změnit</a:t>
            </a:r>
            <a:r>
              <a:rPr lang="cs-CZ" sz="2000" b="1" dirty="0"/>
              <a:t> naše</a:t>
            </a:r>
            <a:r>
              <a:rPr lang="es-ES" sz="2000" b="1" dirty="0"/>
              <a:t> život</a:t>
            </a:r>
            <a:r>
              <a:rPr lang="cs-CZ" sz="2000" b="1" dirty="0"/>
              <a:t>y</a:t>
            </a:r>
            <a:r>
              <a:rPr lang="es-ES" sz="2000" b="1" dirty="0"/>
              <a:t>, když se Jím nechá</a:t>
            </a:r>
            <a:r>
              <a:rPr lang="cs-CZ" sz="2000" b="1" dirty="0" err="1"/>
              <a:t>me</a:t>
            </a:r>
            <a:r>
              <a:rPr lang="es-ES" sz="2000" b="1" dirty="0"/>
              <a:t> </a:t>
            </a:r>
            <a:r>
              <a:rPr lang="es-ES" sz="2000" b="1" dirty="0" err="1"/>
              <a:t>vést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b="1" dirty="0" err="1"/>
              <a:t>Tímto</a:t>
            </a:r>
            <a:r>
              <a:rPr lang="es-ES" sz="2000" b="1" dirty="0"/>
              <a:t> způsobem se může</a:t>
            </a:r>
            <a:r>
              <a:rPr lang="cs-CZ" sz="2000" b="1" dirty="0" err="1"/>
              <a:t>me</a:t>
            </a:r>
            <a:r>
              <a:rPr lang="es-ES" sz="2000" b="1" dirty="0"/>
              <a:t> stát požehná</a:t>
            </a:r>
            <a:r>
              <a:rPr lang="cs-CZ" sz="2000" b="1" dirty="0"/>
              <a:t>-</a:t>
            </a:r>
            <a:r>
              <a:rPr lang="es-ES" sz="2000" b="1" dirty="0"/>
              <a:t>ním nejen pro sebe, ale také pro komunitu, kde působí</a:t>
            </a:r>
            <a:r>
              <a:rPr lang="cs-CZ" sz="2000" b="1" dirty="0"/>
              <a:t>me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b="1" dirty="0" err="1"/>
              <a:t>Kéž</a:t>
            </a:r>
            <a:r>
              <a:rPr lang="es-ES" sz="2000" b="1" dirty="0"/>
              <a:t> nám Bůh pomůže vložit svůj život do ru</a:t>
            </a:r>
            <a:r>
              <a:rPr lang="cs-CZ" sz="2000" b="1" dirty="0"/>
              <a:t>-</a:t>
            </a:r>
            <a:r>
              <a:rPr lang="es-ES" sz="2000" b="1" dirty="0"/>
              <a:t>kou mocného Ducha svatého.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D116A65-AF12-B24A-2736-55594BB4ABA1}"/>
              </a:ext>
            </a:extLst>
          </p:cNvPr>
          <p:cNvSpPr txBox="1"/>
          <p:nvPr/>
        </p:nvSpPr>
        <p:spPr>
          <a:xfrm>
            <a:off x="250150" y="117619"/>
            <a:ext cx="5057546" cy="244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700"/>
              </a:lnSpc>
            </a:pPr>
            <a:r>
              <a:rPr lang="es-ES" sz="2800" b="1" dirty="0">
                <a:solidFill>
                  <a:srgbClr val="F1D3FD"/>
                </a:solidFill>
              </a:rPr>
              <a:t>“</a:t>
            </a:r>
            <a:r>
              <a:rPr lang="cs-CZ" sz="2800" b="1" dirty="0">
                <a:solidFill>
                  <a:srgbClr val="F1D3FD"/>
                </a:solidFill>
              </a:rPr>
              <a:t>Bůh naděje nechť vás naplní všelikou radostí a pokojem ve víře, aby se rozhojnila vaše naděje mocí Ducha svatého</a:t>
            </a:r>
            <a:r>
              <a:rPr lang="es-ES" sz="2800" b="1" dirty="0">
                <a:solidFill>
                  <a:srgbClr val="F1D3FD"/>
                </a:solidFill>
              </a:rPr>
              <a:t>”</a:t>
            </a:r>
            <a:r>
              <a:rPr lang="cs-CZ" sz="2800" b="1" dirty="0">
                <a:solidFill>
                  <a:srgbClr val="F1D3FD"/>
                </a:solidFill>
              </a:rPr>
              <a:t> </a:t>
            </a:r>
            <a:r>
              <a:rPr lang="es-ES" sz="2800" b="1" dirty="0">
                <a:solidFill>
                  <a:srgbClr val="F1D3FD"/>
                </a:solidFill>
              </a:rPr>
              <a:t> (</a:t>
            </a:r>
            <a:r>
              <a:rPr lang="cs-CZ" sz="2800" b="1" dirty="0">
                <a:solidFill>
                  <a:srgbClr val="F1D3FD"/>
                </a:solidFill>
              </a:rPr>
              <a:t>list Římanům</a:t>
            </a:r>
            <a:r>
              <a:rPr lang="es-ES" sz="2800" b="1" dirty="0">
                <a:solidFill>
                  <a:srgbClr val="F1D3FD"/>
                </a:solidFill>
              </a:rPr>
              <a:t> 15</a:t>
            </a:r>
            <a:r>
              <a:rPr lang="cs-CZ" sz="2800" b="1" dirty="0">
                <a:solidFill>
                  <a:srgbClr val="F1D3FD"/>
                </a:solidFill>
              </a:rPr>
              <a:t>,</a:t>
            </a:r>
            <a:r>
              <a:rPr lang="es-ES" sz="2800" b="1" dirty="0">
                <a:solidFill>
                  <a:srgbClr val="F1D3FD"/>
                </a:solidFill>
              </a:rPr>
              <a:t>13)</a:t>
            </a:r>
            <a:r>
              <a:rPr lang="cs-CZ" sz="2800" b="1" dirty="0">
                <a:solidFill>
                  <a:srgbClr val="F1D3FD"/>
                </a:solidFill>
              </a:rPr>
              <a:t>.</a:t>
            </a:r>
            <a:endParaRPr lang="es-ES" sz="2800" b="1" dirty="0">
              <a:solidFill>
                <a:srgbClr val="F1D3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47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F56D67E1-D343-9DAA-DEF0-E83F8E3CEC8A}"/>
              </a:ext>
            </a:extLst>
          </p:cNvPr>
          <p:cNvSpPr txBox="1"/>
          <p:nvPr/>
        </p:nvSpPr>
        <p:spPr>
          <a:xfrm>
            <a:off x="214873" y="910524"/>
            <a:ext cx="455509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Dnes vám představuji velkou ženu: Marii. </a:t>
            </a:r>
            <a:r>
              <a:rPr lang="cs-CZ" sz="2000" b="1" dirty="0"/>
              <a:t>Byla r</a:t>
            </a:r>
            <a:r>
              <a:rPr lang="es-ES" sz="2000" b="1" dirty="0"/>
              <a:t>ozen</a:t>
            </a:r>
            <a:r>
              <a:rPr lang="cs-CZ" sz="2000" b="1" dirty="0"/>
              <a:t>ou</a:t>
            </a:r>
            <a:r>
              <a:rPr lang="es-ES" sz="2000" b="1" dirty="0"/>
              <a:t> vůd</a:t>
            </a:r>
            <a:r>
              <a:rPr lang="cs-CZ" sz="2000" b="1" dirty="0" err="1"/>
              <a:t>kyní</a:t>
            </a:r>
            <a:r>
              <a:rPr lang="es-ES" sz="2000" b="1" dirty="0"/>
              <a:t>. </a:t>
            </a:r>
            <a:r>
              <a:rPr lang="cs-CZ" sz="2000" b="1" dirty="0"/>
              <a:t>V</a:t>
            </a:r>
            <a:r>
              <a:rPr lang="es-ES" sz="2000" b="1" dirty="0"/>
              <a:t>yvol</a:t>
            </a:r>
            <a:r>
              <a:rPr lang="cs-CZ" sz="2000" b="1" dirty="0" err="1"/>
              <a:t>il</a:t>
            </a:r>
            <a:r>
              <a:rPr lang="cs-CZ" sz="2000" b="1" dirty="0"/>
              <a:t> si ji</a:t>
            </a:r>
            <a:r>
              <a:rPr lang="es-ES" sz="2000" b="1" dirty="0"/>
              <a:t> B</a:t>
            </a:r>
            <a:r>
              <a:rPr lang="cs-CZ" sz="2000" b="1" dirty="0"/>
              <a:t>ů</a:t>
            </a:r>
            <a:r>
              <a:rPr lang="es-ES" sz="2000" b="1" dirty="0"/>
              <a:t>h </a:t>
            </a:r>
            <a:r>
              <a:rPr lang="cs-CZ" sz="2000" b="1" dirty="0"/>
              <a:t>    </a:t>
            </a:r>
            <a:r>
              <a:rPr lang="es-ES" sz="2000" b="1" dirty="0"/>
              <a:t>a Duch svatý</a:t>
            </a:r>
            <a:r>
              <a:rPr lang="cs-CZ" sz="2000" b="1" dirty="0"/>
              <a:t> ji uschopňoval k tomu,</a:t>
            </a:r>
            <a:r>
              <a:rPr lang="es-ES" sz="2000" b="1" dirty="0"/>
              <a:t> aby v určité</a:t>
            </a:r>
            <a:r>
              <a:rPr lang="cs-CZ" sz="2000" b="1" dirty="0"/>
              <a:t> době</a:t>
            </a:r>
            <a:r>
              <a:rPr lang="es-ES" sz="2000" b="1" dirty="0"/>
              <a:t> vedla lid Izrael</a:t>
            </a:r>
            <a:r>
              <a:rPr lang="cs-CZ" sz="2000" b="1" dirty="0" err="1"/>
              <a:t>ský</a:t>
            </a:r>
            <a:r>
              <a:rPr lang="cs-CZ" sz="2000" b="1" dirty="0"/>
              <a:t> národ</a:t>
            </a:r>
            <a:r>
              <a:rPr lang="es-ES" sz="2000" b="1" dirty="0"/>
              <a:t>.
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E059654-0AD7-9953-8516-D33872D02387}"/>
              </a:ext>
            </a:extLst>
          </p:cNvPr>
          <p:cNvGrpSpPr/>
          <p:nvPr/>
        </p:nvGrpSpPr>
        <p:grpSpPr>
          <a:xfrm>
            <a:off x="88898" y="121781"/>
            <a:ext cx="3041649" cy="687844"/>
            <a:chOff x="88898" y="121781"/>
            <a:chExt cx="3041649" cy="687844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F37F6D39-6AE0-8D77-4192-430412DBC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898" y="121781"/>
              <a:ext cx="3041649" cy="687844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495CB445-9B70-585D-3A13-A8601A2FA0A6}"/>
                </a:ext>
              </a:extLst>
            </p:cNvPr>
            <p:cNvSpPr txBox="1"/>
            <p:nvPr/>
          </p:nvSpPr>
          <p:spPr>
            <a:xfrm>
              <a:off x="88899" y="214992"/>
              <a:ext cx="11849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400" b="1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/>
                    </a:outerShdw>
                  </a:effectLst>
                </a:rPr>
                <a:t>MAR</a:t>
              </a:r>
              <a:r>
                <a:rPr lang="cs-CZ" sz="2400" b="1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/>
                    </a:outerShdw>
                  </a:effectLst>
                </a:rPr>
                <a:t>IE</a:t>
              </a:r>
              <a:r>
                <a:rPr lang="es-ES" sz="2400" b="1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/>
                    </a:outerShdw>
                  </a:effectLst>
                </a:rPr>
                <a:t> </a:t>
              </a: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EA3A793E-E4CA-3F12-8AF9-7FFD2C2F05D3}"/>
              </a:ext>
            </a:extLst>
          </p:cNvPr>
          <p:cNvSpPr txBox="1"/>
          <p:nvPr/>
        </p:nvSpPr>
        <p:spPr>
          <a:xfrm>
            <a:off x="1241879" y="153437"/>
            <a:ext cx="1856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pc="300" dirty="0">
                <a:ln w="0"/>
                <a:solidFill>
                  <a:srgbClr val="86291B"/>
                </a:solidFill>
              </a:rPr>
              <a:t>VŮDCE</a:t>
            </a:r>
          </a:p>
        </p:txBody>
      </p:sp>
      <p:pic>
        <p:nvPicPr>
          <p:cNvPr id="15" name="Imagen 14" descr="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82C925B5-2282-EA0B-2EFE-2B28EDA51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595" y="121781"/>
            <a:ext cx="6834532" cy="4937067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D396845-52F0-2DEB-93CA-99F49092AE89}"/>
              </a:ext>
            </a:extLst>
          </p:cNvPr>
          <p:cNvSpPr txBox="1"/>
          <p:nvPr/>
        </p:nvSpPr>
        <p:spPr>
          <a:xfrm>
            <a:off x="214873" y="2551847"/>
            <a:ext cx="4630507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Marie byla starší sestrou Árona a Mojžíše.
Od útlého věku</a:t>
            </a:r>
            <a:r>
              <a:rPr lang="cs-CZ" sz="2000" b="1" dirty="0"/>
              <a:t> jí rodiče</a:t>
            </a:r>
            <a:r>
              <a:rPr lang="es-ES" sz="2000" b="1" dirty="0"/>
              <a:t> </a:t>
            </a:r>
            <a:r>
              <a:rPr lang="cs-CZ" sz="2000" b="1" dirty="0"/>
              <a:t>vzhledem k</a:t>
            </a:r>
            <a:r>
              <a:rPr lang="es-ES" sz="2000" b="1" dirty="0"/>
              <a:t> její</a:t>
            </a:r>
            <a:r>
              <a:rPr lang="cs-CZ" sz="2000" b="1" dirty="0"/>
              <a:t>-</a:t>
            </a:r>
            <a:r>
              <a:rPr lang="es-ES" sz="2000" b="1" dirty="0"/>
              <a:t>mu odhodlanému charakteru a vůdcov</a:t>
            </a:r>
            <a:r>
              <a:rPr lang="cs-CZ" sz="2000" b="1" dirty="0"/>
              <a:t>-</a:t>
            </a:r>
            <a:r>
              <a:rPr lang="es-ES" sz="2000" b="1" dirty="0"/>
              <a:t>ství svěřili péči o jejího mladšího bratra Mojžíše, protože faraón vydal rozkaz zabít všechny chlapce narozené z lidu Izraele.
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D9E9A2B-C30E-4BE3-ED99-2C9EFB15FD85}"/>
              </a:ext>
            </a:extLst>
          </p:cNvPr>
          <p:cNvSpPr txBox="1"/>
          <p:nvPr/>
        </p:nvSpPr>
        <p:spPr>
          <a:xfrm>
            <a:off x="214873" y="5165131"/>
            <a:ext cx="118205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Když bylo dítě v nebezpečí, nebojácné a s chladnou hlavou ne</a:t>
            </a:r>
            <a:r>
              <a:rPr lang="cs-CZ" sz="2000" b="1" dirty="0"/>
              <a:t>za</a:t>
            </a:r>
            <a:r>
              <a:rPr lang="es-ES" sz="2000" b="1" dirty="0"/>
              <a:t>váhal</a:t>
            </a:r>
            <a:r>
              <a:rPr lang="cs-CZ" sz="2000" b="1" dirty="0"/>
              <a:t>a</a:t>
            </a:r>
            <a:r>
              <a:rPr lang="es-ES" sz="2000" b="1" dirty="0"/>
              <a:t> a nabídl</a:t>
            </a:r>
            <a:r>
              <a:rPr lang="cs-CZ" sz="2000" b="1" dirty="0"/>
              <a:t>a</a:t>
            </a:r>
            <a:r>
              <a:rPr lang="es-ES" sz="2000" b="1" dirty="0"/>
              <a:t> pomoc. </a:t>
            </a:r>
            <a:r>
              <a:rPr lang="cs-CZ" sz="2000" b="1" dirty="0"/>
              <a:t>Během</a:t>
            </a:r>
            <a:r>
              <a:rPr lang="es-ES" sz="2000" b="1" dirty="0"/>
              <a:t> plavb</a:t>
            </a:r>
            <a:r>
              <a:rPr lang="cs-CZ" sz="2000" b="1" dirty="0"/>
              <a:t>y</a:t>
            </a:r>
            <a:r>
              <a:rPr lang="es-ES" sz="2000" b="1" dirty="0"/>
              <a:t> po Nilu se staral</a:t>
            </a:r>
            <a:r>
              <a:rPr lang="cs-CZ" sz="2000" b="1" dirty="0"/>
              <a:t>a</a:t>
            </a:r>
            <a:r>
              <a:rPr lang="es-ES" sz="2000" b="1" dirty="0"/>
              <a:t> o malý košík a</a:t>
            </a:r>
            <a:r>
              <a:rPr lang="cs-CZ" sz="2000" b="1" dirty="0"/>
              <a:t> pak</a:t>
            </a:r>
            <a:r>
              <a:rPr lang="es-ES" sz="2000" b="1" dirty="0"/>
              <a:t> </a:t>
            </a:r>
            <a:r>
              <a:rPr lang="cs-CZ" sz="2000" b="1" dirty="0"/>
              <a:t>navrhla </a:t>
            </a:r>
            <a:r>
              <a:rPr lang="es-ES" sz="2000" b="1" dirty="0"/>
              <a:t>princezn</a:t>
            </a:r>
            <a:r>
              <a:rPr lang="cs-CZ" sz="2000" b="1" dirty="0"/>
              <a:t>ě,</a:t>
            </a:r>
            <a:r>
              <a:rPr lang="es-ES" sz="2000" b="1" dirty="0"/>
              <a:t> aby</a:t>
            </a:r>
            <a:r>
              <a:rPr lang="cs-CZ" sz="2000" b="1" dirty="0"/>
              <a:t> dítě</a:t>
            </a:r>
            <a:r>
              <a:rPr lang="es-ES" sz="2000" b="1" dirty="0"/>
              <a:t> vychovala</a:t>
            </a:r>
            <a:r>
              <a:rPr lang="cs-CZ" sz="2000" b="1" dirty="0"/>
              <a:t> jeho</a:t>
            </a:r>
            <a:r>
              <a:rPr lang="es-ES" sz="2000" b="1" dirty="0"/>
              <a:t> vlastní mat</a:t>
            </a:r>
            <a:r>
              <a:rPr lang="cs-CZ" sz="2000" b="1" dirty="0" err="1"/>
              <a:t>ka</a:t>
            </a:r>
            <a:r>
              <a:rPr lang="es-ES" sz="2000" b="1" dirty="0"/>
              <a:t>.
Tato žena je příkladem vedení od dětství po celý život. Ale co by nám mohla</a:t>
            </a:r>
            <a:r>
              <a:rPr lang="cs-CZ" sz="2000" b="1" dirty="0"/>
              <a:t> sama</a:t>
            </a:r>
            <a:r>
              <a:rPr lang="es-ES" sz="2000" b="1" dirty="0"/>
              <a:t> říct o svém </a:t>
            </a:r>
            <a:r>
              <a:rPr lang="cs-CZ" sz="2000" b="1" dirty="0"/>
              <a:t>životě</a:t>
            </a:r>
            <a:r>
              <a:rPr lang="es-ES" sz="2000" b="1" dirty="0"/>
              <a:t>?
</a:t>
            </a:r>
          </a:p>
        </p:txBody>
      </p:sp>
    </p:spTree>
    <p:extLst>
      <p:ext uri="{BB962C8B-B14F-4D97-AF65-F5344CB8AC3E}">
        <p14:creationId xmlns:p14="http://schemas.microsoft.com/office/powerpoint/2010/main" val="278926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C 0.06901 2.22222E-6 0.125 0.05602 0.125 0.125 C 0.125 0.19398 0.06901 0.25 -3.33333E-6 0.25 C -0.06901 0.25 -0.125 0.19398 -0.125 0.125 C -0.125 0.05602 -0.06901 2.22222E-6 -3.33333E-6 2.22222E-6 Z " pathEditMode="relative" rAng="0" ptsTypes="AAA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7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t="-31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E5F398F-33FF-70B2-E42B-3D5EE4AF405B}"/>
              </a:ext>
            </a:extLst>
          </p:cNvPr>
          <p:cNvSpPr txBox="1"/>
          <p:nvPr/>
        </p:nvSpPr>
        <p:spPr>
          <a:xfrm>
            <a:off x="762592" y="0"/>
            <a:ext cx="54427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latin typeface="Aldo Pro Black" panose="00000A00000000000000" pitchFamily="50" charset="0"/>
              </a:rPr>
              <a:t>¿Co se </a:t>
            </a:r>
            <a:r>
              <a:rPr lang="cs-CZ" sz="2400" dirty="0" err="1">
                <a:latin typeface="Aldo Pro Black" panose="00000A00000000000000" pitchFamily="50" charset="0"/>
              </a:rPr>
              <a:t>dě</a:t>
            </a:r>
            <a:r>
              <a:rPr lang="es-ES" sz="2400" dirty="0">
                <a:latin typeface="Aldo Pro Black" panose="00000A00000000000000" pitchFamily="50" charset="0"/>
              </a:rPr>
              <a:t>lo ve </a:t>
            </a:r>
            <a:r>
              <a:rPr lang="cs-CZ" sz="2400" dirty="0">
                <a:latin typeface="Aldo Pro Black" panose="00000A00000000000000" pitchFamily="50" charset="0"/>
              </a:rPr>
              <a:t>vaše</a:t>
            </a:r>
            <a:r>
              <a:rPr lang="es-ES" sz="2400" dirty="0">
                <a:latin typeface="Aldo Pro Black" panose="00000A00000000000000" pitchFamily="50" charset="0"/>
              </a:rPr>
              <a:t>m životě v době, kdy byl Mojžíš oddělen od svého lidu?
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2459539-35E9-F82D-1B23-EA2A69ED54E7}"/>
              </a:ext>
            </a:extLst>
          </p:cNvPr>
          <p:cNvSpPr txBox="1"/>
          <p:nvPr/>
        </p:nvSpPr>
        <p:spPr>
          <a:xfrm>
            <a:off x="129238" y="806194"/>
            <a:ext cx="649839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69875"/>
            <a:r>
              <a:rPr lang="es-ES" sz="2000" b="1" dirty="0"/>
              <a:t>	Vyrůstal</a:t>
            </a:r>
            <a:r>
              <a:rPr lang="cs-CZ" sz="2000" b="1" dirty="0"/>
              <a:t>a</a:t>
            </a:r>
            <a:r>
              <a:rPr lang="es-ES" sz="2000" b="1" dirty="0"/>
              <a:t> jsem s izraelským lidem, trpěl</a:t>
            </a:r>
            <a:r>
              <a:rPr lang="cs-CZ" sz="2000" b="1" dirty="0"/>
              <a:t>a</a:t>
            </a:r>
            <a:r>
              <a:rPr lang="es-ES" sz="2000" b="1" dirty="0"/>
              <a:t> jsem jeho strá</a:t>
            </a:r>
            <a:r>
              <a:rPr lang="cs-CZ" sz="2000" b="1" dirty="0"/>
              <a:t>-</a:t>
            </a:r>
            <a:r>
              <a:rPr lang="es-ES" sz="2000" b="1" dirty="0"/>
              <a:t>dání</a:t>
            </a:r>
            <a:r>
              <a:rPr lang="cs-CZ" sz="2000" b="1" dirty="0"/>
              <a:t>m</a:t>
            </a:r>
            <a:r>
              <a:rPr lang="es-ES" sz="2000" b="1" dirty="0"/>
              <a:t> a špatn</a:t>
            </a:r>
            <a:r>
              <a:rPr lang="cs-CZ" sz="2000" b="1" dirty="0" err="1"/>
              <a:t>ým</a:t>
            </a:r>
            <a:r>
              <a:rPr lang="es-ES" sz="2000" b="1" dirty="0"/>
              <a:t> zacházení</a:t>
            </a:r>
            <a:r>
              <a:rPr lang="cs-CZ" sz="2000" b="1" dirty="0"/>
              <a:t>m</a:t>
            </a:r>
            <a:r>
              <a:rPr lang="es-ES" sz="2000" b="1" dirty="0"/>
              <a:t>, což pro mě bylo požehnáním. </a:t>
            </a:r>
            <a:r>
              <a:rPr lang="cs-CZ" sz="2000" b="1" dirty="0"/>
              <a:t>Můžete namítnout</a:t>
            </a:r>
            <a:r>
              <a:rPr lang="es-ES" sz="2000" b="1" dirty="0"/>
              <a:t>: Požehnání</a:t>
            </a:r>
            <a:r>
              <a:rPr lang="cs-CZ" sz="2000" b="1" dirty="0"/>
              <a:t>m</a:t>
            </a:r>
            <a:r>
              <a:rPr lang="es-ES" sz="2000" b="1" dirty="0"/>
              <a:t>? Ano, byl</a:t>
            </a:r>
            <a:r>
              <a:rPr lang="cs-CZ" sz="2000" b="1" dirty="0"/>
              <a:t>o to požehnání</a:t>
            </a:r>
            <a:r>
              <a:rPr lang="es-ES" sz="2000" b="1" dirty="0"/>
              <a:t>. Během této doby jsem se dokázal</a:t>
            </a:r>
            <a:r>
              <a:rPr lang="cs-CZ" sz="2000" b="1" dirty="0"/>
              <a:t>a</a:t>
            </a:r>
            <a:r>
              <a:rPr lang="es-ES" sz="2000" b="1" dirty="0"/>
              <a:t> úzce </a:t>
            </a:r>
            <a:r>
              <a:rPr lang="cs-CZ" sz="2000" b="1" dirty="0"/>
              <a:t>ztotožnit</a:t>
            </a:r>
            <a:r>
              <a:rPr lang="es-ES" sz="2000" b="1" dirty="0"/>
              <a:t> se svým lid</a:t>
            </a:r>
            <a:r>
              <a:rPr lang="cs-CZ" sz="2000" b="1" dirty="0"/>
              <a:t>e</a:t>
            </a:r>
            <a:r>
              <a:rPr lang="es-ES" sz="2000" b="1" dirty="0"/>
              <a:t>m. Stal</a:t>
            </a:r>
            <a:r>
              <a:rPr lang="cs-CZ" sz="2000" b="1" dirty="0"/>
              <a:t>a</a:t>
            </a:r>
            <a:r>
              <a:rPr lang="es-ES" sz="2000" b="1" dirty="0"/>
              <a:t> jsem se jejich přítelem, někým, kdo jim rozuměl a komu mohli </a:t>
            </a:r>
            <a:r>
              <a:rPr lang="es-ES" sz="2000" b="1" dirty="0" err="1"/>
              <a:t>důvěřovat</a:t>
            </a:r>
            <a:r>
              <a:rPr lang="es-ES" sz="2000" b="1" dirty="0"/>
              <a:t>.</a:t>
            </a:r>
          </a:p>
          <a:p>
            <a:pPr defTabSz="269875"/>
            <a:r>
              <a:rPr lang="es-ES" sz="2000" b="1" dirty="0" err="1"/>
              <a:t>Bůh</a:t>
            </a:r>
            <a:r>
              <a:rPr lang="es-ES" sz="2000" b="1" dirty="0"/>
              <a:t> mě skrze Ducha svatého připravoval </a:t>
            </a:r>
            <a:r>
              <a:rPr lang="cs-CZ" sz="2000" b="1" dirty="0"/>
              <a:t>k</a:t>
            </a:r>
            <a:r>
              <a:rPr lang="es-ES" sz="2000" b="1" dirty="0"/>
              <a:t> velk</a:t>
            </a:r>
            <a:r>
              <a:rPr lang="cs-CZ" sz="2000" b="1" dirty="0"/>
              <a:t>é</a:t>
            </a:r>
            <a:r>
              <a:rPr lang="es-ES" sz="2000" b="1" dirty="0"/>
              <a:t> zodpověd</a:t>
            </a:r>
            <a:r>
              <a:rPr lang="cs-CZ" sz="2000" b="1" dirty="0"/>
              <a:t>-</a:t>
            </a:r>
            <a:r>
              <a:rPr lang="es-ES" sz="2000" b="1" dirty="0"/>
              <a:t>nost</a:t>
            </a:r>
            <a:r>
              <a:rPr lang="cs-CZ" sz="2000" b="1" dirty="0"/>
              <a:t>i pro</a:t>
            </a:r>
            <a:r>
              <a:rPr lang="es-ES" sz="2000" b="1" dirty="0"/>
              <a:t> podpor</a:t>
            </a:r>
            <a:r>
              <a:rPr lang="cs-CZ" sz="2000" b="1" dirty="0"/>
              <a:t>u</a:t>
            </a:r>
            <a:r>
              <a:rPr lang="es-ES" sz="2000" b="1" dirty="0"/>
              <a:t> bratr</a:t>
            </a:r>
            <a:r>
              <a:rPr lang="cs-CZ" sz="2000" b="1" dirty="0"/>
              <a:t>ů</a:t>
            </a:r>
            <a:r>
              <a:rPr lang="es-ES" sz="2000" b="1" dirty="0"/>
              <a:t> Árona a Mojžíše v díle, které jim Bůh </a:t>
            </a:r>
            <a:r>
              <a:rPr lang="es-ES" sz="2000" b="1" dirty="0" err="1"/>
              <a:t>svěřil</a:t>
            </a:r>
            <a:r>
              <a:rPr lang="es-ES" sz="2000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39D961C-FD5E-6C25-6235-E4FB5E638252}"/>
              </a:ext>
            </a:extLst>
          </p:cNvPr>
          <p:cNvSpPr txBox="1"/>
          <p:nvPr/>
        </p:nvSpPr>
        <p:spPr>
          <a:xfrm>
            <a:off x="5552087" y="3684430"/>
            <a:ext cx="64983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000">
                <a:latin typeface="Aldo Pro Black" panose="00000A00000000000000" pitchFamily="50" charset="0"/>
              </a:defRPr>
            </a:lvl1pPr>
          </a:lstStyle>
          <a:p>
            <a:r>
              <a:rPr lang="es-ES" sz="2400" dirty="0"/>
              <a:t>Byla to důležitá role právě v tomto okamžiku zne</a:t>
            </a:r>
            <a:r>
              <a:rPr lang="cs-CZ" sz="2400" dirty="0"/>
              <a:t>-</a:t>
            </a:r>
            <a:r>
              <a:rPr lang="es-ES" sz="2400" dirty="0"/>
              <a:t>chucen</a:t>
            </a:r>
            <a:r>
              <a:rPr lang="cs-CZ" sz="2400" dirty="0" err="1"/>
              <a:t>ého</a:t>
            </a:r>
            <a:r>
              <a:rPr lang="es-ES" sz="2400" dirty="0"/>
              <a:t> Izraele, protože jsem si z toho, co říkáte</a:t>
            </a:r>
            <a:r>
              <a:rPr lang="cs-CZ" sz="2400" dirty="0"/>
              <a:t>,</a:t>
            </a:r>
            <a:r>
              <a:rPr lang="es-ES" sz="2400" dirty="0"/>
              <a:t> všiml, že vám hluboce důvěřovali. Mám pravdu?
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A0FC5D6-7168-9CD4-2D15-75D9212EF50E}"/>
              </a:ext>
            </a:extLst>
          </p:cNvPr>
          <p:cNvSpPr txBox="1"/>
          <p:nvPr/>
        </p:nvSpPr>
        <p:spPr>
          <a:xfrm>
            <a:off x="4798931" y="5375403"/>
            <a:ext cx="738765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69875"/>
            <a:r>
              <a:rPr lang="es-ES" sz="2000" b="1" dirty="0"/>
              <a:t>	To je pravda. Milostí Ducha svatého jsem byl</a:t>
            </a:r>
            <a:r>
              <a:rPr lang="cs-CZ" sz="2000" b="1" dirty="0"/>
              <a:t>a</a:t>
            </a:r>
            <a:r>
              <a:rPr lang="es-ES" sz="2000" b="1" dirty="0"/>
              <a:t> obdařen</a:t>
            </a:r>
            <a:r>
              <a:rPr lang="cs-CZ" sz="2000" b="1" dirty="0"/>
              <a:t>a</a:t>
            </a:r>
            <a:r>
              <a:rPr lang="es-ES" sz="2000" b="1" dirty="0"/>
              <a:t> vedením. Bůh mě učinil svou prorokyní a velmi brzy jsem se stala pravou ru</a:t>
            </a:r>
            <a:r>
              <a:rPr lang="cs-CZ" sz="2000" b="1" dirty="0"/>
              <a:t>-</a:t>
            </a:r>
            <a:r>
              <a:rPr lang="es-ES" sz="2000" b="1" dirty="0"/>
              <a:t>kou svého bratra Mojžíše. Vedl</a:t>
            </a:r>
            <a:r>
              <a:rPr lang="cs-CZ" sz="2000" b="1" dirty="0"/>
              <a:t>a</a:t>
            </a:r>
            <a:r>
              <a:rPr lang="es-ES" sz="2000" b="1" dirty="0"/>
              <a:t> jsem ženy Izraele a nadšeně jsem zpíval</a:t>
            </a:r>
            <a:r>
              <a:rPr lang="cs-CZ" sz="2000" b="1" dirty="0"/>
              <a:t>a</a:t>
            </a:r>
            <a:r>
              <a:rPr lang="es-ES" sz="2000" b="1" dirty="0"/>
              <a:t> chvály Bohu </a:t>
            </a:r>
            <a:r>
              <a:rPr lang="cs-CZ" sz="2000" b="1" dirty="0"/>
              <a:t>na břehu</a:t>
            </a:r>
            <a:r>
              <a:rPr lang="es-ES" sz="2000" b="1" dirty="0"/>
              <a:t> Rudého moře.
</a:t>
            </a:r>
          </a:p>
        </p:txBody>
      </p:sp>
      <p:pic>
        <p:nvPicPr>
          <p:cNvPr id="11" name="Imagen 10" descr="Un dibujo de un grupo de personas en una playa&#10;&#10;Descripción generada automáticamente con confianza media">
            <a:extLst>
              <a:ext uri="{FF2B5EF4-FFF2-40B4-BE49-F238E27FC236}">
                <a16:creationId xmlns:a16="http://schemas.microsoft.com/office/drawing/2014/main" id="{D6BB1D6F-FAA9-5D66-A05A-ED7FAC9754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8"/>
          <a:stretch/>
        </p:blipFill>
        <p:spPr>
          <a:xfrm>
            <a:off x="141520" y="3684430"/>
            <a:ext cx="4449334" cy="3056906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Dibujo de una ciudad&#10;&#10;Descripción generada automáticamente con confianza media">
            <a:extLst>
              <a:ext uri="{FF2B5EF4-FFF2-40B4-BE49-F238E27FC236}">
                <a16:creationId xmlns:a16="http://schemas.microsoft.com/office/drawing/2014/main" id="{574727D5-82A7-E6CA-5BF3-475F06F4C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/>
          <a:stretch/>
        </p:blipFill>
        <p:spPr>
          <a:xfrm>
            <a:off x="6664614" y="159158"/>
            <a:ext cx="5422919" cy="3159775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33B4E6F-73B5-73D2-E2CA-BA58BBE8E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889" y="891957"/>
            <a:ext cx="233866" cy="2662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F4568EBB-EB16-FC9E-0791-25824361D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889" y="84826"/>
            <a:ext cx="619125" cy="619125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136C88E0-0885-E57A-F9B6-A3D80AB771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0241" y="3747595"/>
            <a:ext cx="621846" cy="61574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2D8570D-C55D-9E9D-A85B-D346F97F9F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4114" y="5460003"/>
            <a:ext cx="237765" cy="2682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697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uiExpand="1" build="p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t="-31000" r="-22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4BFC6E96-59CF-7AC1-49BE-82C134134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6" y="2948187"/>
            <a:ext cx="6609806" cy="3718016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E3F2993-AC9E-A181-EB32-A1542F99AD58}"/>
              </a:ext>
            </a:extLst>
          </p:cNvPr>
          <p:cNvSpPr txBox="1"/>
          <p:nvPr/>
        </p:nvSpPr>
        <p:spPr>
          <a:xfrm>
            <a:off x="1209810" y="0"/>
            <a:ext cx="101576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>
                <a:latin typeface="Aldo Pro Black" panose="00000A00000000000000" pitchFamily="50" charset="0"/>
              </a:defRPr>
            </a:lvl1pPr>
          </a:lstStyle>
          <a:p>
            <a:r>
              <a:rPr lang="es-ES" dirty="0"/>
              <a:t>Byl vám svěřen krásný, důležitý a zároveň ohromující úkol. </a:t>
            </a:r>
            <a:r>
              <a:rPr lang="cs-CZ" dirty="0"/>
              <a:t>Pociťovala jste někdy</a:t>
            </a:r>
            <a:r>
              <a:rPr lang="es-ES" dirty="0"/>
              <a:t>, že je toho na vás moc?
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A59C5ED-E20B-1DAB-6A95-EC80FF0A6F30}"/>
              </a:ext>
            </a:extLst>
          </p:cNvPr>
          <p:cNvSpPr txBox="1"/>
          <p:nvPr/>
        </p:nvSpPr>
        <p:spPr>
          <a:xfrm>
            <a:off x="125881" y="919617"/>
            <a:ext cx="1170475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69875"/>
            <a:r>
              <a:rPr lang="es-ES" sz="2000" b="1" dirty="0"/>
              <a:t>	Ano. Ale teď chápu, že jsem to nebyl</a:t>
            </a:r>
            <a:r>
              <a:rPr lang="cs-CZ" sz="2000" b="1" dirty="0"/>
              <a:t>a</a:t>
            </a:r>
            <a:r>
              <a:rPr lang="es-ES" sz="2000" b="1" dirty="0"/>
              <a:t> já, kdo tu práci dělal. Byl to Duch svatý, který skrze mě pracoval. Ne</a:t>
            </a:r>
            <a:r>
              <a:rPr lang="cs-CZ" sz="2000" b="1" dirty="0"/>
              <a:t>-</a:t>
            </a:r>
            <a:r>
              <a:rPr lang="es-ES" sz="2000" b="1" dirty="0"/>
              <a:t>myslete si, že bylo snadné se to naučit. Udělal</a:t>
            </a:r>
            <a:r>
              <a:rPr lang="cs-CZ" sz="2000" b="1" dirty="0"/>
              <a:t>a</a:t>
            </a:r>
            <a:r>
              <a:rPr lang="es-ES" sz="2000" b="1" dirty="0"/>
              <a:t> jsem strašnou chybu proti Bohu a proti vůdci, kterého si vy</a:t>
            </a:r>
            <a:r>
              <a:rPr lang="cs-CZ" sz="2000" b="1" dirty="0"/>
              <a:t>-</a:t>
            </a:r>
            <a:r>
              <a:rPr lang="es-ES" sz="2000" b="1" dirty="0"/>
              <a:t>bral, Mojžíšovi. Z tohoto důvodu jsem musel</a:t>
            </a:r>
            <a:r>
              <a:rPr lang="cs-CZ" sz="2000" b="1" dirty="0"/>
              <a:t>a</a:t>
            </a:r>
            <a:r>
              <a:rPr lang="es-ES" sz="2000" b="1" dirty="0"/>
              <a:t> trpět malomocenstvím a </a:t>
            </a:r>
            <a:r>
              <a:rPr lang="cs-CZ" sz="2000" b="1" dirty="0" err="1"/>
              <a:t>zůsta</a:t>
            </a:r>
            <a:r>
              <a:rPr lang="es-ES" sz="2000" b="1" dirty="0"/>
              <a:t>t týden mimo tábor. Ale i v těch chvílích jsem pociťoval</a:t>
            </a:r>
            <a:r>
              <a:rPr lang="cs-CZ" sz="2000" b="1" dirty="0"/>
              <a:t>a</a:t>
            </a:r>
            <a:r>
              <a:rPr lang="es-ES" sz="2000" b="1" dirty="0"/>
              <a:t> Boží posilující moc skrze Jeho Ducha. Navíc jsem byl</a:t>
            </a:r>
            <a:r>
              <a:rPr lang="cs-CZ" sz="2000" b="1" dirty="0"/>
              <a:t>a</a:t>
            </a:r>
            <a:r>
              <a:rPr lang="es-ES" sz="2000" b="1" dirty="0"/>
              <a:t> povzbuzen</a:t>
            </a:r>
            <a:r>
              <a:rPr lang="cs-CZ" sz="2000" b="1" dirty="0"/>
              <a:t>a</a:t>
            </a:r>
            <a:r>
              <a:rPr lang="es-ES" sz="2000" b="1" dirty="0"/>
              <a:t> láskou mých lidí, kteří byli v té době paralyzováni a čekali na můj návrat. Duch se dotkl mého srdce, Bůh vyléčil mé malomo</a:t>
            </a:r>
            <a:r>
              <a:rPr lang="cs-CZ" sz="2000" b="1" dirty="0"/>
              <a:t>-</a:t>
            </a:r>
            <a:r>
              <a:rPr lang="es-ES" sz="2000" b="1" dirty="0"/>
              <a:t>cenství a odpustil mi můj hřích.
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30CCA70-8269-28FA-6FE7-AAE21B0573A9}"/>
              </a:ext>
            </a:extLst>
          </p:cNvPr>
          <p:cNvSpPr txBox="1"/>
          <p:nvPr/>
        </p:nvSpPr>
        <p:spPr>
          <a:xfrm>
            <a:off x="6819402" y="3792910"/>
            <a:ext cx="2037490" cy="2677656"/>
          </a:xfrm>
          <a:prstGeom prst="rect">
            <a:avLst/>
          </a:prstGeom>
          <a:gradFill>
            <a:gsLst>
              <a:gs pos="0">
                <a:srgbClr val="BD422B"/>
              </a:gs>
              <a:gs pos="54000">
                <a:srgbClr val="DC705E"/>
              </a:gs>
              <a:gs pos="100000">
                <a:srgbClr val="D96953"/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Chvalte Boha za Jeho lásku, za Jeho odpuštění       a za Jeho podporující moc.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Imagen 10" descr="Imagen que contiene tabla, cama, hombre, grupo&#10;&#10;Descripción generada automáticamente">
            <a:extLst>
              <a:ext uri="{FF2B5EF4-FFF2-40B4-BE49-F238E27FC236}">
                <a16:creationId xmlns:a16="http://schemas.microsoft.com/office/drawing/2014/main" id="{8C8F4239-23B8-81CD-E1F8-03F076C77F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9"/>
          <a:stretch/>
        </p:blipFill>
        <p:spPr>
          <a:xfrm>
            <a:off x="8993452" y="2858609"/>
            <a:ext cx="3125512" cy="3807594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B158277-93BB-51BC-67F9-EB343AE65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964" y="90205"/>
            <a:ext cx="621846" cy="61574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61A2193-F8BD-3D85-CA47-9F7116B120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730" y="995814"/>
            <a:ext cx="237765" cy="2682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467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17000" r="-13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C519B8F-732C-25A5-1D67-240F450DD77C}"/>
              </a:ext>
            </a:extLst>
          </p:cNvPr>
          <p:cNvGrpSpPr/>
          <p:nvPr/>
        </p:nvGrpSpPr>
        <p:grpSpPr>
          <a:xfrm>
            <a:off x="0" y="121780"/>
            <a:ext cx="3098617" cy="1135519"/>
            <a:chOff x="0" y="121780"/>
            <a:chExt cx="3098617" cy="1135519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60908C5C-F9FA-7093-00B5-7D1D0F45C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6967" y="121780"/>
              <a:ext cx="3041650" cy="1135519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696D41FA-4C4F-0BC0-793D-D3BFAE120A63}"/>
                </a:ext>
              </a:extLst>
            </p:cNvPr>
            <p:cNvSpPr txBox="1"/>
            <p:nvPr/>
          </p:nvSpPr>
          <p:spPr>
            <a:xfrm>
              <a:off x="0" y="424098"/>
              <a:ext cx="1309146" cy="8332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400" b="1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/>
                    </a:outerShdw>
                  </a:effectLst>
                </a:rPr>
                <a:t>RA</a:t>
              </a:r>
              <a:r>
                <a:rPr lang="cs-CZ" sz="2400" b="1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/>
                    </a:outerShdw>
                  </a:effectLst>
                </a:rPr>
                <a:t>CH</a:t>
              </a:r>
              <a:r>
                <a:rPr lang="es-ES" sz="2400" b="1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/>
                    </a:outerShdw>
                  </a:effectLst>
                </a:rPr>
                <a:t>AB
</a:t>
              </a: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CB409ACE-FEFD-EB45-06AB-F7AFB29BD5C2}"/>
              </a:ext>
            </a:extLst>
          </p:cNvPr>
          <p:cNvSpPr txBox="1"/>
          <p:nvPr/>
        </p:nvSpPr>
        <p:spPr>
          <a:xfrm>
            <a:off x="3098617" y="180989"/>
            <a:ext cx="526722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b="1" dirty="0"/>
              <a:t>Život Rachab nám ukazuje, jak se může  Duch svatý</a:t>
            </a:r>
            <a:r>
              <a:rPr lang="cs-CZ" sz="2200" b="1" dirty="0"/>
              <a:t> </a:t>
            </a:r>
            <a:r>
              <a:rPr lang="es-ES" sz="2200" b="1" dirty="0"/>
              <a:t>dotknout někoho, kdo žil zcela </a:t>
            </a:r>
            <a:r>
              <a:rPr lang="cs-CZ" sz="2200" b="1" dirty="0"/>
              <a:t> </a:t>
            </a:r>
            <a:r>
              <a:rPr lang="es-ES" sz="2200" b="1" dirty="0"/>
              <a:t>v temnotě, a použít si ho, aby hrál důležitou roli v rozvíjení </a:t>
            </a:r>
            <a:r>
              <a:rPr lang="cs-CZ" sz="2200" b="1" dirty="0"/>
              <a:t>Boží</a:t>
            </a:r>
            <a:r>
              <a:rPr lang="es-ES" sz="2200" b="1" dirty="0"/>
              <a:t>ch plánů. 
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401DC8-B099-6214-60C8-9A9ECF9239C2}"/>
              </a:ext>
            </a:extLst>
          </p:cNvPr>
          <p:cNvSpPr txBox="1"/>
          <p:nvPr/>
        </p:nvSpPr>
        <p:spPr>
          <a:xfrm>
            <a:off x="1241879" y="91160"/>
            <a:ext cx="18567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pc="300" dirty="0">
                <a:solidFill>
                  <a:srgbClr val="651F15"/>
                </a:solidFill>
              </a:rPr>
              <a:t>VÍRA </a:t>
            </a:r>
            <a:r>
              <a:rPr lang="cs-CZ" sz="2800" b="1" spc="300" dirty="0">
                <a:solidFill>
                  <a:srgbClr val="651F15"/>
                </a:solidFill>
              </a:rPr>
              <a:t>    </a:t>
            </a:r>
            <a:r>
              <a:rPr lang="es-ES" sz="2800" b="1" spc="300" dirty="0">
                <a:solidFill>
                  <a:srgbClr val="651F15"/>
                </a:solidFill>
              </a:rPr>
              <a:t>V ČINY 
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5E81B1A-C0E9-2951-7AB1-48C2C8E0C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5692" y="91160"/>
            <a:ext cx="3833140" cy="383314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n 5" descr="Imagen que contiene exterior, edificio, pasto, parado&#10;&#10;Descripción generada automáticamente">
            <a:extLst>
              <a:ext uri="{FF2B5EF4-FFF2-40B4-BE49-F238E27FC236}">
                <a16:creationId xmlns:a16="http://schemas.microsoft.com/office/drawing/2014/main" id="{86D7437A-2E93-637A-201E-7EA4510C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"/>
          <a:stretch/>
        </p:blipFill>
        <p:spPr>
          <a:xfrm>
            <a:off x="246291" y="2181692"/>
            <a:ext cx="6161458" cy="4495319"/>
          </a:xfrm>
          <a:prstGeom prst="round2DiagRect">
            <a:avLst>
              <a:gd name="adj1" fmla="val 0"/>
              <a:gd name="adj2" fmla="val 2260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FF0F2E7-EAD4-0E9D-BBFD-A003DFCA6DE9}"/>
              </a:ext>
            </a:extLst>
          </p:cNvPr>
          <p:cNvSpPr txBox="1"/>
          <p:nvPr/>
        </p:nvSpPr>
        <p:spPr>
          <a:xfrm>
            <a:off x="6759019" y="4304627"/>
            <a:ext cx="5031928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b="1" dirty="0"/>
              <a:t>Rachab byla žen</a:t>
            </a:r>
            <a:r>
              <a:rPr lang="cs-CZ" sz="2200" b="1" dirty="0"/>
              <a:t>ou</a:t>
            </a:r>
            <a:r>
              <a:rPr lang="es-ES" sz="2200" b="1" dirty="0"/>
              <a:t>, která se narodila a vy</a:t>
            </a:r>
            <a:r>
              <a:rPr lang="cs-CZ" sz="2200" b="1" dirty="0"/>
              <a:t>-</a:t>
            </a:r>
            <a:r>
              <a:rPr lang="es-ES" sz="2200" b="1" dirty="0"/>
              <a:t>rostla v pohanském národě, plném mod</a:t>
            </a:r>
            <a:r>
              <a:rPr lang="cs-CZ" sz="2200" b="1" dirty="0"/>
              <a:t>-</a:t>
            </a:r>
            <a:r>
              <a:rPr lang="es-ES" sz="2200" b="1" dirty="0"/>
              <a:t>lářství. V nejdůležitějším okamžiku svého života lpěla na Bohu, který jí byl až dosud neznámý. Projevil</a:t>
            </a:r>
            <a:r>
              <a:rPr lang="cs-CZ" sz="2200" b="1" dirty="0"/>
              <a:t>a</a:t>
            </a:r>
            <a:r>
              <a:rPr lang="es-ES" sz="2200" b="1" dirty="0"/>
              <a:t> větší víru než samotní špehové.
</a:t>
            </a:r>
          </a:p>
        </p:txBody>
      </p:sp>
    </p:spTree>
    <p:extLst>
      <p:ext uri="{BB962C8B-B14F-4D97-AF65-F5344CB8AC3E}">
        <p14:creationId xmlns:p14="http://schemas.microsoft.com/office/powerpoint/2010/main" val="363514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55A191-CB8A-E063-2F6C-FAB84FE07EB3}"/>
              </a:ext>
            </a:extLst>
          </p:cNvPr>
          <p:cNvSpPr txBox="1"/>
          <p:nvPr/>
        </p:nvSpPr>
        <p:spPr>
          <a:xfrm>
            <a:off x="1038793" y="254752"/>
            <a:ext cx="9607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>
                <a:latin typeface="Aldo Pro Black" panose="00000A00000000000000" pitchFamily="50" charset="0"/>
              </a:defRPr>
            </a:lvl1pPr>
          </a:lstStyle>
          <a:p>
            <a:r>
              <a:rPr lang="es-ES" dirty="0"/>
              <a:t>Můžete nám říct </a:t>
            </a:r>
            <a:r>
              <a:rPr lang="cs-CZ" dirty="0"/>
              <a:t>co bylo příčinou vašeho obrácení</a:t>
            </a:r>
            <a:r>
              <a:rPr lang="es-ES" dirty="0"/>
              <a:t>?
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82C12EC-933C-1886-835C-CDEDD8ECB75D}"/>
              </a:ext>
            </a:extLst>
          </p:cNvPr>
          <p:cNvSpPr txBox="1"/>
          <p:nvPr/>
        </p:nvSpPr>
        <p:spPr>
          <a:xfrm>
            <a:off x="242841" y="805588"/>
            <a:ext cx="677509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71463"/>
            <a:r>
              <a:rPr lang="es-ES" sz="2000" b="1" dirty="0"/>
              <a:t>	Jak víte, vyrůstal</a:t>
            </a:r>
            <a:r>
              <a:rPr lang="cs-CZ" sz="2000" b="1" dirty="0"/>
              <a:t>a</a:t>
            </a:r>
            <a:r>
              <a:rPr lang="es-ES" sz="2000" b="1" dirty="0"/>
              <a:t> jsem v pohanské a modlářské komunitě. Byl</a:t>
            </a:r>
            <a:r>
              <a:rPr lang="cs-CZ" sz="2000" b="1" dirty="0"/>
              <a:t>a</a:t>
            </a:r>
            <a:r>
              <a:rPr lang="es-ES" sz="2000" b="1" dirty="0"/>
              <a:t> jsem hrdý na to, že žiji v opevněném městě, které se zdá</a:t>
            </a:r>
            <a:r>
              <a:rPr lang="cs-CZ" sz="2000" b="1" dirty="0"/>
              <a:t>-</a:t>
            </a:r>
            <a:r>
              <a:rPr lang="es-ES" sz="2000" b="1" dirty="0"/>
              <a:t>lo neproniknutelné. Věnoval</a:t>
            </a:r>
            <a:r>
              <a:rPr lang="cs-CZ" sz="2000" b="1" dirty="0"/>
              <a:t>a</a:t>
            </a:r>
            <a:r>
              <a:rPr lang="es-ES" sz="2000" b="1" dirty="0"/>
              <a:t> jsem se profesi, která, i když je nejstarší v lidstvu, nebyla něčím, na co bych mohl</a:t>
            </a:r>
            <a:r>
              <a:rPr lang="cs-CZ" sz="2000" b="1" dirty="0"/>
              <a:t>a</a:t>
            </a:r>
            <a:r>
              <a:rPr lang="es-ES" sz="2000" b="1" dirty="0"/>
              <a:t> být </a:t>
            </a:r>
            <a:r>
              <a:rPr lang="cs-CZ" sz="2000" b="1" dirty="0"/>
              <a:t>pyšná</a:t>
            </a:r>
            <a:r>
              <a:rPr lang="es-ES" sz="2000" b="1" dirty="0"/>
              <a:t>. Mým domem prošli všelijací lidé, a proto jsem </a:t>
            </a:r>
            <a:r>
              <a:rPr lang="cs-CZ" sz="2000" b="1" dirty="0"/>
              <a:t>měla přehled   o</a:t>
            </a:r>
            <a:r>
              <a:rPr lang="es-ES" sz="2000" b="1" dirty="0"/>
              <a:t> vše</a:t>
            </a:r>
            <a:r>
              <a:rPr lang="cs-CZ" sz="2000" b="1" dirty="0"/>
              <a:t>m</a:t>
            </a:r>
            <a:r>
              <a:rPr lang="es-ES" sz="2000" b="1" dirty="0"/>
              <a:t>, co se děje. Dozvěděl</a:t>
            </a:r>
            <a:r>
              <a:rPr lang="cs-CZ" sz="2000" b="1" dirty="0"/>
              <a:t>a</a:t>
            </a:r>
            <a:r>
              <a:rPr lang="es-ES" sz="2000" b="1" dirty="0"/>
              <a:t> jsem se</a:t>
            </a:r>
            <a:r>
              <a:rPr lang="cs-CZ" sz="2000" b="1" dirty="0"/>
              <a:t> také</a:t>
            </a:r>
            <a:r>
              <a:rPr lang="es-ES" sz="2000" b="1" dirty="0"/>
              <a:t>, že izraelský tábor překročil Jordán a utábořil se poblíž města.
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A95D893-FBA4-3E5F-F2B2-D2266BA5FFE4}"/>
              </a:ext>
            </a:extLst>
          </p:cNvPr>
          <p:cNvSpPr txBox="1"/>
          <p:nvPr/>
        </p:nvSpPr>
        <p:spPr>
          <a:xfrm>
            <a:off x="163286" y="3995678"/>
            <a:ext cx="677509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71463"/>
            <a:r>
              <a:rPr lang="es-ES" sz="2000" b="1" dirty="0"/>
              <a:t>	Obyvatelé Jericha se báli, protože slyšeli, co Bůh Izraelitů učinil dříve, a chystali se město bránit.
Rozhodl</a:t>
            </a:r>
            <a:r>
              <a:rPr lang="cs-CZ" sz="2000" b="1" dirty="0"/>
              <a:t>a</a:t>
            </a:r>
            <a:r>
              <a:rPr lang="es-ES" sz="2000" b="1" dirty="0"/>
              <a:t> jsem se věřit v toho podivuhodného Boha, který </a:t>
            </a:r>
            <a:r>
              <a:rPr lang="cs-CZ" sz="2000" b="1" dirty="0"/>
              <a:t>rozdělil vody</a:t>
            </a:r>
            <a:r>
              <a:rPr lang="es-ES" sz="2000" b="1" dirty="0"/>
              <a:t> Rudé</a:t>
            </a:r>
            <a:r>
              <a:rPr lang="cs-CZ" sz="2000" b="1" dirty="0"/>
              <a:t>ho</a:t>
            </a:r>
            <a:r>
              <a:rPr lang="es-ES" sz="2000" b="1" dirty="0"/>
              <a:t> moře a porazil mocné nepřátele.
Jednoho dne mě navštívili dva mladí cizinci, kteří byli pronásledováni. Díky Duchu svatému jsem ve svém srdci cítil</a:t>
            </a:r>
            <a:r>
              <a:rPr lang="cs-CZ" sz="2000" b="1" dirty="0"/>
              <a:t>a</a:t>
            </a:r>
            <a:r>
              <a:rPr lang="es-ES" sz="2000" b="1" dirty="0"/>
              <a:t> touhu jim pomoci, a tak jsem s</a:t>
            </a:r>
            <a:r>
              <a:rPr lang="cs-CZ" sz="2000" b="1" dirty="0"/>
              <a:t>e j</a:t>
            </a:r>
            <a:r>
              <a:rPr lang="es-ES" sz="2000" b="1" dirty="0"/>
              <a:t>e rozhodl</a:t>
            </a:r>
            <a:r>
              <a:rPr lang="cs-CZ" sz="2000" b="1" dirty="0"/>
              <a:t>a</a:t>
            </a:r>
            <a:r>
              <a:rPr lang="es-ES" sz="2000" b="1" dirty="0"/>
              <a:t> podpořit, i když jsem riskoval</a:t>
            </a:r>
            <a:r>
              <a:rPr lang="cs-CZ" sz="2000" b="1" dirty="0"/>
              <a:t>a</a:t>
            </a:r>
            <a:r>
              <a:rPr lang="es-ES" sz="2000" b="1" dirty="0"/>
              <a:t> vlastní život.
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5C50C49-6A69-4F33-BADE-D3587A06EE0E}"/>
              </a:ext>
            </a:extLst>
          </p:cNvPr>
          <p:cNvSpPr txBox="1"/>
          <p:nvPr/>
        </p:nvSpPr>
        <p:spPr>
          <a:xfrm>
            <a:off x="1098989" y="3445410"/>
            <a:ext cx="58579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>
                <a:latin typeface="Aldo Pro Black" panose="00000A00000000000000" pitchFamily="50" charset="0"/>
              </a:defRPr>
            </a:lvl1pPr>
          </a:lstStyle>
          <a:p>
            <a:r>
              <a:rPr lang="pl-PL" dirty="0"/>
              <a:t>Jaké byla vaše reakce na tuto situaci?
</a:t>
            </a:r>
            <a:endParaRPr lang="es-ES" dirty="0"/>
          </a:p>
        </p:txBody>
      </p:sp>
      <p:pic>
        <p:nvPicPr>
          <p:cNvPr id="12" name="Imagen 11" descr="Imagen que contiene tabla, interior, edificio, mostrador&#10;&#10;Descripción generada automáticamente">
            <a:extLst>
              <a:ext uri="{FF2B5EF4-FFF2-40B4-BE49-F238E27FC236}">
                <a16:creationId xmlns:a16="http://schemas.microsoft.com/office/drawing/2014/main" id="{FEB59E75-F71D-ADE8-2FBA-94ABCF1E7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486" y="889240"/>
            <a:ext cx="2460722" cy="187749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Imagen que contiene persona, tabla, parado, hombre&#10;&#10;Descripción generada automáticamente">
            <a:extLst>
              <a:ext uri="{FF2B5EF4-FFF2-40B4-BE49-F238E27FC236}">
                <a16:creationId xmlns:a16="http://schemas.microsoft.com/office/drawing/2014/main" id="{A93B7942-2C6D-18DE-E67A-A926D6EAC4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355" y="889240"/>
            <a:ext cx="2460722" cy="1877499"/>
          </a:xfrm>
          <a:prstGeom prst="round2DiagRect">
            <a:avLst>
              <a:gd name="adj1" fmla="val 433"/>
              <a:gd name="adj2" fmla="val 15633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joven, hombre, niño, parado&#10;&#10;Descripción generada automáticamente">
            <a:extLst>
              <a:ext uri="{FF2B5EF4-FFF2-40B4-BE49-F238E27FC236}">
                <a16:creationId xmlns:a16="http://schemas.microsoft.com/office/drawing/2014/main" id="{1F5DC917-1848-9FE0-08D7-4F1E8BE28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486" y="2863344"/>
            <a:ext cx="2460721" cy="1875318"/>
          </a:xfrm>
          <a:prstGeom prst="round2DiagRect">
            <a:avLst>
              <a:gd name="adj1" fmla="val 0"/>
              <a:gd name="adj2" fmla="val 13845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 descr="Imagen que contiene persona, edificio, hombre, sostener&#10;&#10;Descripción generada automáticamente">
            <a:extLst>
              <a:ext uri="{FF2B5EF4-FFF2-40B4-BE49-F238E27FC236}">
                <a16:creationId xmlns:a16="http://schemas.microsoft.com/office/drawing/2014/main" id="{945F8802-F25B-549B-29AD-F5418A9527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355" y="2863344"/>
            <a:ext cx="2460721" cy="187749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agen 19" descr="Imagen que contiene edificio, persona, hombre, con baldosas&#10;&#10;Descripción generada automáticamente">
            <a:extLst>
              <a:ext uri="{FF2B5EF4-FFF2-40B4-BE49-F238E27FC236}">
                <a16:creationId xmlns:a16="http://schemas.microsoft.com/office/drawing/2014/main" id="{1D763994-832C-1825-6CF2-D33DDE1108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486" y="4870330"/>
            <a:ext cx="2460721" cy="188976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 descr="Un dibujo de un edificio&#10;&#10;Descripción generada automáticamente con confianza media">
            <a:extLst>
              <a:ext uri="{FF2B5EF4-FFF2-40B4-BE49-F238E27FC236}">
                <a16:creationId xmlns:a16="http://schemas.microsoft.com/office/drawing/2014/main" id="{E49E8614-42EC-AA64-9211-64005C91E0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355" y="4870329"/>
            <a:ext cx="2449884" cy="1889769"/>
          </a:xfrm>
          <a:prstGeom prst="round2DiagRect">
            <a:avLst>
              <a:gd name="adj1" fmla="val 414"/>
              <a:gd name="adj2" fmla="val 15651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3C388C0-6AF9-387A-1787-C466E53FAE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872" y="99538"/>
            <a:ext cx="711921" cy="78989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F1ABDAA-7A85-FFAA-4197-609C03CDA8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213" y="3279968"/>
            <a:ext cx="713294" cy="79254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41AE6B6-4A7F-85A3-4D72-DB5B89C1D7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872" y="889240"/>
            <a:ext cx="238023" cy="2686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9208F1B-FA07-978B-17D9-9A5A212887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4130" y="4069529"/>
            <a:ext cx="237765" cy="2682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197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75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16E0C44-2248-EC09-E647-24B31F0DD01C}"/>
              </a:ext>
            </a:extLst>
          </p:cNvPr>
          <p:cNvSpPr txBox="1"/>
          <p:nvPr/>
        </p:nvSpPr>
        <p:spPr>
          <a:xfrm>
            <a:off x="1036316" y="364811"/>
            <a:ext cx="82893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>
                <a:latin typeface="Aldo Pro Black" panose="00000A00000000000000" pitchFamily="50" charset="0"/>
              </a:defRPr>
            </a:lvl1pPr>
          </a:lstStyle>
          <a:p>
            <a:r>
              <a:rPr lang="es-ES" dirty="0"/>
              <a:t>Nebál</a:t>
            </a:r>
            <a:r>
              <a:rPr lang="cs-CZ" dirty="0"/>
              <a:t>a</a:t>
            </a:r>
            <a:r>
              <a:rPr lang="es-ES" dirty="0"/>
              <a:t> jste se následků, které by vám to mohlo přinést?
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69093-1FA1-A664-FE81-9D98D7DF626E}"/>
              </a:ext>
            </a:extLst>
          </p:cNvPr>
          <p:cNvSpPr txBox="1"/>
          <p:nvPr/>
        </p:nvSpPr>
        <p:spPr>
          <a:xfrm>
            <a:off x="277533" y="1089898"/>
            <a:ext cx="4832393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71463">
              <a:spcBef>
                <a:spcPts val="600"/>
              </a:spcBef>
            </a:pPr>
            <a:r>
              <a:rPr lang="es-ES" sz="2000" b="1" dirty="0"/>
              <a:t>	Nemohu popřít, že to nebylo snadné rozhodnutí, ale Duch již ve mně vykonal </a:t>
            </a:r>
            <a:r>
              <a:rPr lang="cs-CZ" sz="2000" b="1" dirty="0"/>
              <a:t>  </a:t>
            </a:r>
            <a:r>
              <a:rPr lang="es-ES" sz="2000" b="1" dirty="0"/>
              <a:t>své dílo, Jeho síla mě pevně držela v mém záměru pomoci jim uniknout z </a:t>
            </a:r>
            <a:r>
              <a:rPr lang="es-ES" sz="2000" b="1" dirty="0" err="1"/>
              <a:t>Jericha</a:t>
            </a:r>
            <a:r>
              <a:rPr lang="es-ES" sz="2000" b="1" dirty="0"/>
              <a:t>.</a:t>
            </a:r>
          </a:p>
          <a:p>
            <a:pPr defTabSz="271463">
              <a:spcBef>
                <a:spcPts val="600"/>
              </a:spcBef>
            </a:pPr>
            <a:r>
              <a:rPr lang="es-ES" sz="2000" b="1" dirty="0" err="1"/>
              <a:t>Tak</a:t>
            </a:r>
            <a:r>
              <a:rPr lang="es-ES" sz="2000" b="1" dirty="0"/>
              <a:t> jsem se rozhodl</a:t>
            </a:r>
            <a:r>
              <a:rPr lang="cs-CZ" sz="2000" b="1" dirty="0"/>
              <a:t>a</a:t>
            </a:r>
            <a:r>
              <a:rPr lang="es-ES" sz="2000" b="1" dirty="0"/>
              <a:t> uzavřít s nimi smlou</a:t>
            </a:r>
            <a:r>
              <a:rPr lang="cs-CZ" sz="2000" b="1" dirty="0"/>
              <a:t>-</a:t>
            </a:r>
            <a:r>
              <a:rPr lang="es-ES" sz="2000" b="1" dirty="0"/>
              <a:t>vu a připojit se k jejich lidu a jejich </a:t>
            </a:r>
            <a:r>
              <a:rPr lang="es-ES" sz="2000" b="1" dirty="0" err="1"/>
              <a:t>Bohu</a:t>
            </a:r>
            <a:r>
              <a:rPr lang="es-ES" sz="2000" b="1" dirty="0"/>
              <a:t>.</a:t>
            </a:r>
          </a:p>
          <a:p>
            <a:pPr defTabSz="271463">
              <a:spcBef>
                <a:spcPts val="600"/>
              </a:spcBef>
            </a:pPr>
            <a:r>
              <a:rPr lang="es-ES" sz="2000" b="1" dirty="0" err="1"/>
              <a:t>Když</a:t>
            </a:r>
            <a:r>
              <a:rPr lang="es-ES" sz="2000" b="1" dirty="0"/>
              <a:t> se izraelská armáda vrátila, aby na</a:t>
            </a:r>
            <a:r>
              <a:rPr lang="cs-CZ" sz="2000" b="1" dirty="0"/>
              <a:t>-</a:t>
            </a:r>
            <a:r>
              <a:rPr lang="es-ES" sz="2000" b="1" dirty="0"/>
              <a:t>padla město,</a:t>
            </a:r>
            <a:r>
              <a:rPr lang="cs-CZ" sz="2000" b="1" dirty="0"/>
              <a:t> mne s celou rodinou ušetřili.</a:t>
            </a:r>
            <a:r>
              <a:rPr lang="es-ES" sz="2000" b="1" dirty="0"/>
              <a:t> Připojil</a:t>
            </a:r>
            <a:r>
              <a:rPr lang="cs-CZ" sz="2000" b="1" dirty="0"/>
              <a:t>a</a:t>
            </a:r>
            <a:r>
              <a:rPr lang="es-ES" sz="2000" b="1" dirty="0"/>
              <a:t> jsem se k lidu Izraele a </a:t>
            </a:r>
            <a:r>
              <a:rPr lang="cs-CZ" sz="2000" b="1" dirty="0"/>
              <a:t>jeho</a:t>
            </a:r>
            <a:r>
              <a:rPr lang="es-ES" sz="2000" b="1" dirty="0"/>
              <a:t> </a:t>
            </a:r>
            <a:r>
              <a:rPr lang="cs-CZ" sz="2000" b="1" dirty="0"/>
              <a:t>Bůh  mi </a:t>
            </a:r>
            <a:r>
              <a:rPr lang="es-ES" sz="2000" b="1" dirty="0"/>
              <a:t>vel</a:t>
            </a:r>
            <a:r>
              <a:rPr lang="cs-CZ" sz="2000" b="1" dirty="0" err="1"/>
              <a:t>ice</a:t>
            </a:r>
            <a:r>
              <a:rPr lang="es-ES" sz="2000" b="1" dirty="0"/>
              <a:t> požehn</a:t>
            </a:r>
            <a:r>
              <a:rPr lang="cs-CZ" sz="2000" b="1" dirty="0"/>
              <a:t>al</a:t>
            </a:r>
            <a:r>
              <a:rPr lang="es-ES" sz="2000" b="1" dirty="0"/>
              <a:t> tím, že jsem </a:t>
            </a:r>
            <a:r>
              <a:rPr lang="cs-CZ" sz="2000" b="1" dirty="0"/>
              <a:t>se mohla stát</a:t>
            </a:r>
            <a:r>
              <a:rPr lang="es-ES" sz="2000" b="1" dirty="0"/>
              <a:t> součástí rodokmenu Spasitele </a:t>
            </a:r>
            <a:r>
              <a:rPr lang="es-ES" sz="2000" b="1" dirty="0" err="1"/>
              <a:t>světa</a:t>
            </a:r>
            <a:r>
              <a:rPr lang="es-ES" sz="2000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5A5942A-535C-3DEF-A68F-BB0E58F3C309}"/>
              </a:ext>
            </a:extLst>
          </p:cNvPr>
          <p:cNvSpPr txBox="1"/>
          <p:nvPr/>
        </p:nvSpPr>
        <p:spPr>
          <a:xfrm>
            <a:off x="100866" y="4798606"/>
            <a:ext cx="4667623" cy="193899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Žijte vírou a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staňe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lidským nástrojem pomáh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ajícím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druhým dosáhnout zaslíbené země
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DD21EBD-034F-93E9-C0E2-320919CF8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926" y="1191498"/>
            <a:ext cx="6911325" cy="5403290"/>
          </a:xfrm>
          <a:prstGeom prst="round2DiagRect">
            <a:avLst>
              <a:gd name="adj1" fmla="val 9772"/>
              <a:gd name="adj2" fmla="val 14834"/>
            </a:avLst>
          </a:prstGeom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83CBFEA-8DE9-A3C6-B2FA-37EA2BFBE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52" y="199369"/>
            <a:ext cx="713294" cy="79254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E4A1E3F-5064-2946-1089-5550AA6CC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834" y="1155083"/>
            <a:ext cx="237765" cy="2682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43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uiExpand="1" build="p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t="-28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2900C28B-CBBF-C41C-2EC0-87A2C9F39958}"/>
              </a:ext>
            </a:extLst>
          </p:cNvPr>
          <p:cNvGrpSpPr/>
          <p:nvPr/>
        </p:nvGrpSpPr>
        <p:grpSpPr>
          <a:xfrm>
            <a:off x="88898" y="104363"/>
            <a:ext cx="3847376" cy="932917"/>
            <a:chOff x="88898" y="104363"/>
            <a:chExt cx="3847376" cy="932917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B52170DC-3948-9505-5151-4BC85D88B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898" y="104363"/>
              <a:ext cx="3847376" cy="71310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D3B0725C-99B4-469A-6181-AAAE8CE1E99B}"/>
                </a:ext>
              </a:extLst>
            </p:cNvPr>
            <p:cNvSpPr txBox="1"/>
            <p:nvPr/>
          </p:nvSpPr>
          <p:spPr>
            <a:xfrm>
              <a:off x="193401" y="206283"/>
              <a:ext cx="126093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400" b="1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/>
                    </a:outerShdw>
                  </a:effectLst>
                </a:rPr>
                <a:t>DEBORA
</a:t>
              </a: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480604CC-50FA-EF8E-EF0F-C212D009ADB2}"/>
              </a:ext>
            </a:extLst>
          </p:cNvPr>
          <p:cNvSpPr txBox="1"/>
          <p:nvPr/>
        </p:nvSpPr>
        <p:spPr>
          <a:xfrm>
            <a:off x="1576252" y="153437"/>
            <a:ext cx="2290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886B1A"/>
                </a:solidFill>
              </a:rPr>
              <a:t>PROROKYNĚ
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994CDC2-B5FB-423C-66B6-E2A7581AD24B}"/>
              </a:ext>
            </a:extLst>
          </p:cNvPr>
          <p:cNvSpPr txBox="1"/>
          <p:nvPr/>
        </p:nvSpPr>
        <p:spPr>
          <a:xfrm>
            <a:off x="5573026" y="621781"/>
            <a:ext cx="62426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/>
              <a:t>Debora byla žena, která žila v době, kdy vedení </a:t>
            </a:r>
            <a:r>
              <a:rPr lang="cs-CZ" sz="2400" b="1" dirty="0"/>
              <a:t>měst</a:t>
            </a:r>
            <a:r>
              <a:rPr lang="es-ES" sz="2400" b="1" dirty="0"/>
              <a:t> bylo téměř výhradně </a:t>
            </a:r>
            <a:r>
              <a:rPr lang="cs-CZ" sz="2400" b="1" dirty="0"/>
              <a:t>věcí </a:t>
            </a:r>
            <a:r>
              <a:rPr lang="es-ES" sz="2400" b="1" dirty="0"/>
              <a:t>muž</a:t>
            </a:r>
            <a:r>
              <a:rPr lang="cs-CZ" sz="2400" b="1" dirty="0"/>
              <a:t>ů</a:t>
            </a:r>
            <a:r>
              <a:rPr lang="es-ES" sz="2400" b="1" dirty="0"/>
              <a:t>. Ale díky své silné, ale milosrdné povaze se stala jedinou ženou, která zastávala úřad soudce Izraele.
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D1C1C95-3B48-7CB2-FC99-7A5F4F787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80" y="999657"/>
            <a:ext cx="4315484" cy="5753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BE84345-E0B9-49CF-14DA-EFF6E0BC8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2305" y="3054285"/>
            <a:ext cx="7436414" cy="3718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233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Amaril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</TotalTime>
  <Words>2391</Words>
  <Application>Microsoft Office PowerPoint</Application>
  <PresentationFormat>Panorámica</PresentationFormat>
  <Paragraphs>86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Calibri Light</vt:lpstr>
      <vt:lpstr>Arial</vt:lpstr>
      <vt:lpstr>Aldo Pro Black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 Fustero Carreras</cp:lastModifiedBy>
  <cp:revision>254</cp:revision>
  <dcterms:created xsi:type="dcterms:W3CDTF">2022-09-16T05:35:47Z</dcterms:created>
  <dcterms:modified xsi:type="dcterms:W3CDTF">2022-12-30T17:16:10Z</dcterms:modified>
</cp:coreProperties>
</file>