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C4A"/>
    <a:srgbClr val="623C30"/>
    <a:srgbClr val="83503F"/>
    <a:srgbClr val="3A1D19"/>
    <a:srgbClr val="4E121E"/>
    <a:srgbClr val="FBEFF1"/>
    <a:srgbClr val="F2CAD2"/>
    <a:srgbClr val="ECAEBA"/>
    <a:srgbClr val="E58F9F"/>
    <a:srgbClr val="D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2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4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8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9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5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6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3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1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8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A892-1715-43EC-966C-1F813AECA361}" type="datetimeFigureOut">
              <a:rPr lang="es-ES" smtClean="0"/>
              <a:t>29/01/2026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892B-E4F4-44B9-82D6-C00A68BC15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3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4748951"/>
            <a:ext cx="8856984" cy="1200329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7200" b="1" dirty="0">
                <a:solidFill>
                  <a:schemeClr val="bg1"/>
                </a:solidFill>
                <a:effectLst>
                  <a:glow rad="127000">
                    <a:srgbClr val="604700"/>
                  </a:glow>
                </a:effectLst>
              </a:rPr>
              <a:t>JEŽÍŠOVO VOLÁNÍ</a:t>
            </a:r>
            <a:endParaRPr lang="es-ES" sz="7200" b="1" dirty="0">
              <a:solidFill>
                <a:schemeClr val="bg1"/>
              </a:solidFill>
              <a:effectLst>
                <a:glow rad="127000">
                  <a:srgbClr val="6047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12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7644" y="116632"/>
            <a:ext cx="1474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b="1" cap="all" spc="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SAUL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23728" y="-27384"/>
            <a:ext cx="70567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omic Sans MS" panose="030F0702030302020204" pitchFamily="66" charset="0"/>
              </a:rPr>
              <a:t>“</a:t>
            </a:r>
            <a:r>
              <a:rPr lang="cs-CZ" b="1" dirty="0">
                <a:latin typeface="Comic Sans MS" panose="030F0702030302020204" pitchFamily="66" charset="0"/>
              </a:rPr>
              <a:t>Na cestě, když už byl blízko Damašku, zazářilo kolem něho náhle světlo z nebe. Padl ne zem a uslyšel hlas: ›Saule, Saule, proč mne pronásleduješ?‹ Saul řekl: ›Kdo jsi, Pane?‹ On odpověděl: </a:t>
            </a:r>
            <a:r>
              <a:rPr lang="es-ES" b="1" dirty="0">
                <a:latin typeface="Comic Sans MS" panose="030F0702030302020204" pitchFamily="66" charset="0"/>
              </a:rPr>
              <a:t>›</a:t>
            </a:r>
            <a:r>
              <a:rPr lang="cs-CZ" b="1" dirty="0">
                <a:latin typeface="Comic Sans MS" panose="030F0702030302020204" pitchFamily="66" charset="0"/>
              </a:rPr>
              <a:t>Já jsem Ježíš, kterého ty pronásleduješ. Vstaň, jdi do města a tam se dovíš, co máš dělat</a:t>
            </a:r>
            <a:r>
              <a:rPr lang="es-ES" b="1" dirty="0">
                <a:latin typeface="Comic Sans MS" panose="030F0702030302020204" pitchFamily="66" charset="0"/>
              </a:rPr>
              <a:t>‹”.</a:t>
            </a:r>
            <a:r>
              <a:rPr lang="cs-CZ" b="1" dirty="0">
                <a:latin typeface="Comic Sans MS" panose="030F0702030302020204" pitchFamily="66" charset="0"/>
              </a:rPr>
              <a:t>                 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cs-CZ" sz="1400" b="1" dirty="0">
                <a:latin typeface="Comic Sans MS" panose="030F0702030302020204" pitchFamily="66" charset="0"/>
              </a:rPr>
              <a:t>Skutky</a:t>
            </a:r>
            <a:r>
              <a:rPr lang="es-ES" sz="1400" b="1" dirty="0">
                <a:latin typeface="Comic Sans MS" panose="030F0702030302020204" pitchFamily="66" charset="0"/>
              </a:rPr>
              <a:t> 9</a:t>
            </a:r>
            <a:r>
              <a:rPr lang="cs-CZ" sz="1400" b="1" dirty="0"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latin typeface="Comic Sans MS" panose="030F0702030302020204" pitchFamily="66" charset="0"/>
              </a:rPr>
              <a:t>3-</a:t>
            </a:r>
            <a:r>
              <a:rPr lang="cs-CZ" sz="1400" b="1" dirty="0">
                <a:latin typeface="Comic Sans MS" panose="030F0702030302020204" pitchFamily="66" charset="0"/>
              </a:rPr>
              <a:t>6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5417929"/>
            <a:ext cx="4752528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</a:t>
            </a:r>
            <a:b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Volám tě s láskou, s mocí a slávou, abys přestal bojovat proti Mně. Od dneška budeš plnit mé záměry.</a:t>
            </a:r>
          </a:p>
        </p:txBody>
      </p:sp>
    </p:spTree>
    <p:extLst>
      <p:ext uri="{BB962C8B-B14F-4D97-AF65-F5344CB8AC3E}">
        <p14:creationId xmlns:p14="http://schemas.microsoft.com/office/powerpoint/2010/main" val="19713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85389" y="764704"/>
            <a:ext cx="17061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brightRoom" dir="t"/>
            </a:scene3d>
            <a:sp3d contourW="12700" prstMaterial="softEdge">
              <a:bevelT w="29210" h="16510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lvl="0"/>
            <a:r>
              <a:rPr lang="cs-CZ" sz="4400" b="1" spc="600" dirty="0">
                <a:ln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tx2">
                      <a:lumMod val="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OT</a:t>
            </a:r>
            <a:r>
              <a:rPr lang="es-ES" sz="4400" b="1" spc="600" dirty="0">
                <a:ln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tx2">
                      <a:lumMod val="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E</a:t>
            </a:r>
            <a:r>
              <a:rPr lang="cs-CZ" sz="4400" b="1" spc="600" dirty="0">
                <a:ln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tx2">
                      <a:lumMod val="50000"/>
                      <a:alpha val="45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C</a:t>
            </a:r>
            <a:endParaRPr lang="es-ES" sz="4400" b="1" spc="600" dirty="0">
              <a:ln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tx2">
                    <a:lumMod val="50000"/>
                    <a:alpha val="45000"/>
                  </a:scheme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2052136"/>
            <a:ext cx="3707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Kolem třetí hodiny zvolal Ježíš mocným hlasem: ›Eli, Eli, </a:t>
            </a:r>
            <a:r>
              <a:rPr lang="cs-CZ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lema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cs-CZ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sabachthani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‹, to jest: </a:t>
            </a:r>
            <a:r>
              <a:rPr lang="es-E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›</a:t>
            </a:r>
            <a:r>
              <a:rPr lang="cs-CZ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Bože můj, Bože můj, proč jsi mě opustil</a:t>
            </a:r>
            <a:r>
              <a:rPr lang="es-E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?‹”. </a:t>
            </a:r>
            <a:r>
              <a:rPr lang="es-E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Mato</a:t>
            </a:r>
            <a:r>
              <a:rPr lang="cs-CZ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uš</a:t>
            </a:r>
            <a:r>
              <a:rPr lang="es-E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 27</a:t>
            </a:r>
            <a:r>
              <a:rPr lang="cs-CZ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Comic Sans MS" panose="030F0702030302020204" pitchFamily="66" charset="0"/>
              </a:rPr>
              <a:t>46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glow rad="762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92488" y="45091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následuj můj příklad a volej k našemu nebeskému Otci. Bude tu s tebou, když budeš v těžkém</a:t>
            </a:r>
            <a:r>
              <a:rPr lang="cs-CZ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zármutku nebo</a:t>
            </a:r>
            <a:r>
              <a:rPr lang="es-E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trápení.</a:t>
            </a:r>
          </a:p>
        </p:txBody>
      </p:sp>
    </p:spTree>
    <p:extLst>
      <p:ext uri="{BB962C8B-B14F-4D97-AF65-F5344CB8AC3E}">
        <p14:creationId xmlns:p14="http://schemas.microsoft.com/office/powerpoint/2010/main" val="189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121574"/>
            <a:ext cx="2791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JERU</a:t>
            </a:r>
            <a:r>
              <a:rPr lang="cs-CZ" sz="36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Z</a:t>
            </a:r>
            <a:r>
              <a:rPr lang="es-ES" sz="36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ALÉ</a:t>
            </a:r>
            <a:r>
              <a:rPr lang="cs-CZ" sz="36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M</a:t>
            </a:r>
            <a:endParaRPr lang="es-ES" sz="36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90864" y="0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“¡</a:t>
            </a:r>
            <a:r>
              <a:rPr lang="es-ES" b="1" i="1" dirty="0">
                <a:latin typeface="Comic Sans MS" panose="030F0702030302020204" pitchFamily="66" charset="0"/>
              </a:rPr>
              <a:t>Jeru</a:t>
            </a:r>
            <a:r>
              <a:rPr lang="cs-CZ" b="1" i="1" dirty="0">
                <a:latin typeface="Comic Sans MS" panose="030F0702030302020204" pitchFamily="66" charset="0"/>
              </a:rPr>
              <a:t>z</a:t>
            </a:r>
            <a:r>
              <a:rPr lang="es-ES" b="1" i="1" dirty="0">
                <a:latin typeface="Comic Sans MS" panose="030F0702030302020204" pitchFamily="66" charset="0"/>
              </a:rPr>
              <a:t>alé</a:t>
            </a:r>
            <a:r>
              <a:rPr lang="cs-CZ" b="1" i="1" dirty="0" err="1">
                <a:latin typeface="Comic Sans MS" panose="030F0702030302020204" pitchFamily="66" charset="0"/>
              </a:rPr>
              <a:t>me</a:t>
            </a:r>
            <a:r>
              <a:rPr lang="es-ES" b="1" dirty="0">
                <a:latin typeface="Comic Sans MS" panose="030F0702030302020204" pitchFamily="66" charset="0"/>
              </a:rPr>
              <a:t>, </a:t>
            </a:r>
            <a:r>
              <a:rPr lang="es-ES" b="1" i="1" dirty="0">
                <a:latin typeface="Comic Sans MS" panose="030F0702030302020204" pitchFamily="66" charset="0"/>
              </a:rPr>
              <a:t>Jeru</a:t>
            </a:r>
            <a:r>
              <a:rPr lang="cs-CZ" b="1" i="1" dirty="0">
                <a:latin typeface="Comic Sans MS" panose="030F0702030302020204" pitchFamily="66" charset="0"/>
              </a:rPr>
              <a:t>z</a:t>
            </a:r>
            <a:r>
              <a:rPr lang="es-ES" b="1" i="1" dirty="0">
                <a:latin typeface="Comic Sans MS" panose="030F0702030302020204" pitchFamily="66" charset="0"/>
              </a:rPr>
              <a:t>alé</a:t>
            </a:r>
            <a:r>
              <a:rPr lang="cs-CZ" b="1" i="1" dirty="0" err="1">
                <a:latin typeface="Comic Sans MS" panose="030F0702030302020204" pitchFamily="66" charset="0"/>
              </a:rPr>
              <a:t>me</a:t>
            </a:r>
            <a:r>
              <a:rPr lang="es-ES" b="1" dirty="0">
                <a:latin typeface="Comic Sans MS" panose="030F0702030302020204" pitchFamily="66" charset="0"/>
              </a:rPr>
              <a:t>, </a:t>
            </a:r>
            <a:r>
              <a:rPr lang="cs-CZ" b="1" dirty="0">
                <a:latin typeface="Comic Sans MS" panose="030F0702030302020204" pitchFamily="66" charset="0"/>
              </a:rPr>
              <a:t>který zabíjíš proroky a kamenuješ ty,  kdy byli k tobě posláni; kolikrát jsem chtěl shromáždit tvé děti, tak jako kvočna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cs-CZ" b="1" dirty="0">
                <a:latin typeface="Comic Sans MS" panose="030F0702030302020204" pitchFamily="66" charset="0"/>
              </a:rPr>
              <a:t>shromažďuje kuřátka pod svá křídla</a:t>
            </a:r>
            <a:r>
              <a:rPr lang="es-ES" b="1" dirty="0">
                <a:latin typeface="Comic Sans MS" panose="030F0702030302020204" pitchFamily="66" charset="0"/>
              </a:rPr>
              <a:t>, </a:t>
            </a:r>
            <a:r>
              <a:rPr lang="cs-CZ" b="1" dirty="0">
                <a:latin typeface="Comic Sans MS" panose="030F0702030302020204" pitchFamily="66" charset="0"/>
              </a:rPr>
              <a:t>a</a:t>
            </a:r>
            <a:r>
              <a:rPr lang="es-ES" b="1" dirty="0">
                <a:latin typeface="Comic Sans MS" panose="030F0702030302020204" pitchFamily="66" charset="0"/>
              </a:rPr>
              <a:t> n</a:t>
            </a:r>
            <a:r>
              <a:rPr lang="cs-CZ" b="1" dirty="0" err="1">
                <a:latin typeface="Comic Sans MS" panose="030F0702030302020204" pitchFamily="66" charset="0"/>
              </a:rPr>
              <a:t>echtěl</a:t>
            </a:r>
            <a:r>
              <a:rPr lang="es-ES" b="1" dirty="0">
                <a:latin typeface="Comic Sans MS" panose="030F0702030302020204" pitchFamily="66" charset="0"/>
              </a:rPr>
              <a:t>i</a:t>
            </a:r>
            <a:r>
              <a:rPr lang="cs-CZ" b="1" dirty="0">
                <a:latin typeface="Comic Sans MS" panose="030F0702030302020204" pitchFamily="66" charset="0"/>
              </a:rPr>
              <a:t> j</a:t>
            </a:r>
            <a:r>
              <a:rPr lang="es-ES" b="1" dirty="0">
                <a:latin typeface="Comic Sans MS" panose="030F0702030302020204" pitchFamily="66" charset="0"/>
              </a:rPr>
              <a:t>ste!”. </a:t>
            </a:r>
            <a:r>
              <a:rPr lang="es-ES" sz="1400" b="1" dirty="0">
                <a:latin typeface="Comic Sans MS" panose="030F0702030302020204" pitchFamily="66" charset="0"/>
              </a:rPr>
              <a:t>Mato</a:t>
            </a:r>
            <a:r>
              <a:rPr lang="cs-CZ" sz="1400" b="1" dirty="0" err="1">
                <a:latin typeface="Comic Sans MS" panose="030F0702030302020204" pitchFamily="66" charset="0"/>
              </a:rPr>
              <a:t>uš</a:t>
            </a:r>
            <a:r>
              <a:rPr lang="es-ES" sz="1400" b="1" dirty="0">
                <a:latin typeface="Comic Sans MS" panose="030F0702030302020204" pitchFamily="66" charset="0"/>
              </a:rPr>
              <a:t> 23</a:t>
            </a:r>
            <a:r>
              <a:rPr lang="cs-CZ" sz="1400" b="1" dirty="0"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latin typeface="Comic Sans MS" panose="030F0702030302020204" pitchFamily="66" charset="0"/>
              </a:rPr>
              <a:t>37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496" y="5489937"/>
            <a:ext cx="6264696" cy="1015663"/>
          </a:xfrm>
          <a:prstGeom prst="rect">
            <a:avLst/>
          </a:prstGeom>
          <a:solidFill>
            <a:schemeClr val="bg1">
              <a:alpha val="77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Volám tě dojemným hlasem a s něžnou péčí. Toužím, abys se odvrátil od svých zlých cest. Nechci, abys se ztratil. Chci ti dát spásu.</a:t>
            </a:r>
          </a:p>
        </p:txBody>
      </p:sp>
    </p:spTree>
    <p:extLst>
      <p:ext uri="{BB962C8B-B14F-4D97-AF65-F5344CB8AC3E}">
        <p14:creationId xmlns:p14="http://schemas.microsoft.com/office/powerpoint/2010/main" val="42190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23928" y="1124744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Jeho pán mu odpověděl:</a:t>
            </a:r>
            <a:endParaRPr lang="es-ES" sz="2000" b="1" dirty="0"/>
          </a:p>
          <a:p>
            <a:endParaRPr lang="es-ES" sz="2000" b="1" dirty="0"/>
          </a:p>
          <a:p>
            <a:r>
              <a:rPr lang="cs-CZ" sz="2000" b="1" dirty="0"/>
              <a:t>Správně, služebníku dobrý a věrný, nad málem jsi byl věrný,  ustanovím tě nad mnohým; vejdi v radost svého pána</a:t>
            </a:r>
            <a:endParaRPr lang="es-ES" sz="2000" b="1" dirty="0"/>
          </a:p>
          <a:p>
            <a:endParaRPr lang="es-ES" sz="2000" b="1" dirty="0"/>
          </a:p>
        </p:txBody>
      </p:sp>
      <p:sp>
        <p:nvSpPr>
          <p:cNvPr id="3" name="2 Rectángulo"/>
          <p:cNvSpPr/>
          <p:nvPr/>
        </p:nvSpPr>
        <p:spPr>
          <a:xfrm>
            <a:off x="3923928" y="3698449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prstClr val="black"/>
                </a:solidFill>
              </a:rPr>
              <a:t>Doufám, že brzy i vy uslyšíte slova:</a:t>
            </a:r>
          </a:p>
          <a:p>
            <a:pPr lvl="0"/>
            <a:endParaRPr lang="es-ES" sz="2000" b="1" dirty="0">
              <a:solidFill>
                <a:prstClr val="black"/>
              </a:solidFill>
            </a:endParaRPr>
          </a:p>
          <a:p>
            <a:pPr lvl="0"/>
            <a:r>
              <a:rPr lang="es-ES" sz="2000" b="1" dirty="0">
                <a:solidFill>
                  <a:prstClr val="black"/>
                </a:solidFill>
              </a:rPr>
              <a:t>_______________, ______________; Dobrá práce, dobrý a věrný služebníku, byl jsi věrný </a:t>
            </a:r>
            <a:r>
              <a:rPr lang="cs-CZ" sz="2000" b="1" dirty="0">
                <a:solidFill>
                  <a:prstClr val="black"/>
                </a:solidFill>
              </a:rPr>
              <a:t> </a:t>
            </a:r>
            <a:r>
              <a:rPr lang="es-ES" sz="2000" b="1" dirty="0">
                <a:solidFill>
                  <a:prstClr val="black"/>
                </a:solidFill>
              </a:rPr>
              <a:t>v několika</a:t>
            </a:r>
            <a:r>
              <a:rPr lang="cs-CZ" sz="2000" b="1" dirty="0">
                <a:solidFill>
                  <a:prstClr val="black"/>
                </a:solidFill>
              </a:rPr>
              <a:t> málo</a:t>
            </a:r>
            <a:r>
              <a:rPr lang="es-ES" sz="2000" b="1" dirty="0">
                <a:solidFill>
                  <a:prstClr val="black"/>
                </a:solidFill>
              </a:rPr>
              <a:t> věcech, udělám z tebe vládce mnoha věcí. Vstupte do radosti svého Pána.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635896" y="260648"/>
            <a:ext cx="55081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Mato</a:t>
            </a:r>
            <a:r>
              <a:rPr lang="cs-CZ" sz="2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uš</a:t>
            </a:r>
            <a:r>
              <a:rPr lang="es-E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25</a:t>
            </a:r>
            <a:r>
              <a:rPr lang="cs-CZ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r>
              <a:rPr lang="es-E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2344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27684" y="580526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Připravili Sergio a Eunice.
eunice@fustero.es
www.fustero.es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764704"/>
            <a:ext cx="38884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3600" b="1" dirty="0"/>
              <a:t>Volala ti někdy máma naléhavě?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cs-CZ" sz="3600" b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3600" b="1" dirty="0"/>
              <a:t>Jak to dokázal</a:t>
            </a:r>
            <a:r>
              <a:rPr lang="cs-CZ" sz="3600" b="1" dirty="0"/>
              <a:t>a</a:t>
            </a:r>
            <a:r>
              <a:rPr lang="es-ES" sz="3600" b="1" dirty="0"/>
              <a:t>?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cs-CZ" sz="3600" b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3600" b="1" dirty="0"/>
              <a:t>Jaká slova použil</a:t>
            </a:r>
            <a:r>
              <a:rPr lang="cs-CZ" sz="3600" b="1" dirty="0"/>
              <a:t>a</a:t>
            </a:r>
            <a:r>
              <a:rPr lang="es-ES" sz="3600" b="1" dirty="0"/>
              <a:t>, aby upoutal</a:t>
            </a:r>
            <a:r>
              <a:rPr lang="cs-CZ" sz="3600" b="1" dirty="0"/>
              <a:t>a</a:t>
            </a:r>
            <a:r>
              <a:rPr lang="es-ES" sz="3600" b="1" dirty="0"/>
              <a:t> tvou pozornost?</a:t>
            </a:r>
          </a:p>
        </p:txBody>
      </p:sp>
      <p:pic>
        <p:nvPicPr>
          <p:cNvPr id="1026" name="Picture 2" descr="http://static.vix.com/es/sites/default/files/styles/large/public/imj/entrepadres/E/Enchufes-protectores-para-evitar-danos-en-los-ninos_0.jpg?itok=VxaaR9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780"/>
            <a:ext cx="4320480" cy="6487580"/>
          </a:xfrm>
          <a:prstGeom prst="rect">
            <a:avLst/>
          </a:prstGeom>
          <a:ln w="1270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847688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glow rad="127000">
                    <a:schemeClr val="tx2">
                      <a:lumMod val="50000"/>
                    </a:schemeClr>
                  </a:glow>
                </a:effectLst>
              </a:rPr>
              <a:t>Navrhuji, abyste po každé podobě vyplnili mezery svým jménem (samozřejmě dvakrát), abyste mohli poslouchat, co vám Ježíš dnes chce říct.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504" y="188640"/>
            <a:ext cx="4680520" cy="2831544"/>
          </a:xfrm>
          <a:prstGeom prst="rect">
            <a:avLst/>
          </a:prstGeom>
          <a:solidFill>
            <a:schemeClr val="lt1">
              <a:alpha val="66000"/>
            </a:schemeClr>
          </a:solidFill>
          <a:ln w="57150">
            <a:noFill/>
          </a:ln>
          <a:effectLst>
            <a:softEdge rad="508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cs-CZ" sz="2400" b="1" dirty="0">
                <a:solidFill>
                  <a:prstClr val="black"/>
                </a:solidFill>
              </a:rPr>
              <a:t>K</a:t>
            </a:r>
            <a:r>
              <a:rPr lang="es-ES" sz="2400" b="1" dirty="0">
                <a:solidFill>
                  <a:prstClr val="black"/>
                </a:solidFill>
              </a:rPr>
              <a:t>dyž chtěl</a:t>
            </a:r>
            <a:r>
              <a:rPr lang="cs-CZ" sz="2400" b="1" dirty="0">
                <a:solidFill>
                  <a:prstClr val="black"/>
                </a:solidFill>
              </a:rPr>
              <a:t> </a:t>
            </a:r>
            <a:r>
              <a:rPr lang="es-ES" sz="2400" b="1" dirty="0">
                <a:solidFill>
                  <a:prstClr val="black"/>
                </a:solidFill>
              </a:rPr>
              <a:t>Ježíš předat </a:t>
            </a:r>
            <a:r>
              <a:rPr lang="cs-CZ" sz="2400" b="1" dirty="0">
                <a:solidFill>
                  <a:prstClr val="black"/>
                </a:solidFill>
              </a:rPr>
              <a:t>důležité </a:t>
            </a:r>
            <a:r>
              <a:rPr lang="es-ES" sz="2400" b="1" dirty="0">
                <a:solidFill>
                  <a:prstClr val="black"/>
                </a:solidFill>
              </a:rPr>
              <a:t>poselství, používal zvláštní způsob, jak oslovovat osobu: opakoval jeho jméno dvakrát.</a:t>
            </a:r>
            <a:endParaRPr lang="cs-CZ" sz="24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endParaRPr lang="es-ES" sz="24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lang="es-ES" sz="2400" b="1" dirty="0">
                <a:solidFill>
                  <a:prstClr val="black"/>
                </a:solidFill>
              </a:rPr>
              <a:t>Podívejme se na několik příkladů lidí, které Ježíš povolal dvakrát.</a:t>
            </a:r>
          </a:p>
        </p:txBody>
      </p:sp>
    </p:spTree>
    <p:extLst>
      <p:ext uri="{BB962C8B-B14F-4D97-AF65-F5344CB8AC3E}">
        <p14:creationId xmlns:p14="http://schemas.microsoft.com/office/powerpoint/2010/main" val="20025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020272" y="1044025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ABRAHAM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496" y="44624"/>
            <a:ext cx="5004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I vztáhl Abraham ruku po obětním noži, aby svého syna zabil jako obětního beránka. Vtom ne něho z nebe volá Hospodinův posel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: ›</a:t>
            </a:r>
            <a:r>
              <a:rPr lang="es-ES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Abraham</a:t>
            </a:r>
            <a:r>
              <a:rPr lang="cs-CZ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e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Abraham</a:t>
            </a:r>
            <a:r>
              <a:rPr lang="cs-CZ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e!‹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Ten odvětil: ›Tady jsem.‹ A posel řekl: ›Nevztahuj na chlapce ruku, nic mu nedělej! Právě teď jsem poznal, že jsi bohabojný, neboť jsi mi neodepřel svého</a:t>
            </a:r>
          </a:p>
          <a:p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jediného syna‹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”. </a:t>
            </a:r>
            <a:r>
              <a:rPr lang="cs-CZ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1. Mojžíšova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 22</a:t>
            </a:r>
            <a:r>
              <a:rPr lang="cs-CZ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10-12</a:t>
            </a:r>
            <a:endParaRPr lang="es-ES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21804" y="5579948"/>
            <a:ext cx="5994412" cy="1024955"/>
            <a:chOff x="521804" y="5579948"/>
            <a:chExt cx="5994412" cy="1024955"/>
          </a:xfrm>
        </p:grpSpPr>
        <p:sp>
          <p:nvSpPr>
            <p:cNvPr id="5" name="4 Rectángulo"/>
            <p:cNvSpPr/>
            <p:nvPr/>
          </p:nvSpPr>
          <p:spPr>
            <a:xfrm>
              <a:off x="521804" y="5589240"/>
              <a:ext cx="5994412" cy="1015663"/>
            </a:xfrm>
            <a:prstGeom prst="rect">
              <a:avLst/>
            </a:prstGeom>
            <a:solidFill>
              <a:srgbClr val="3C5245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_______________, ______________; V tomto kritickém okamžiku se zastavte a zamyslete se, abyste viděli řešení, které jsem vám poskytl.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115616" y="5579948"/>
              <a:ext cx="18117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</a:t>
              </a:r>
              <a:r>
                <a:rPr lang="cs-CZ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napište své jméno</a:t>
              </a:r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)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3120262" y="5579948"/>
              <a:ext cx="18117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</a:t>
              </a:r>
              <a:r>
                <a:rPr lang="cs-CZ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napište své jméno</a:t>
              </a:r>
              <a:r>
                <a:rPr lang="es-ES" sz="1600" dirty="0">
                  <a:solidFill>
                    <a:schemeClr val="bg2">
                      <a:lumMod val="9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9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C-EUNICE\FondosTematicos\JacobEsau\___a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31" y="0"/>
            <a:ext cx="4763669" cy="6846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-27384"/>
            <a:ext cx="44279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3A2B00"/>
              </a:contourClr>
            </a:sp3d>
          </a:bodyPr>
          <a:lstStyle/>
          <a:p>
            <a:pPr lvl="0" algn="ctr"/>
            <a:r>
              <a:rPr lang="es-ES" sz="3600" b="1" cap="all" spc="6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604700"/>
                    </a:gs>
                    <a:gs pos="43000">
                      <a:srgbClr val="8A6600"/>
                    </a:gs>
                    <a:gs pos="48000">
                      <a:srgbClr val="8A6600"/>
                    </a:gs>
                    <a:gs pos="100000">
                      <a:srgbClr val="6047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</a:t>
            </a:r>
            <a:r>
              <a:rPr lang="cs-CZ" sz="3600" b="1" cap="all" spc="6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604700"/>
                    </a:gs>
                    <a:gs pos="43000">
                      <a:srgbClr val="8A6600"/>
                    </a:gs>
                    <a:gs pos="48000">
                      <a:srgbClr val="8A6600"/>
                    </a:gs>
                    <a:gs pos="100000">
                      <a:srgbClr val="6047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ÁK</a:t>
            </a:r>
            <a:r>
              <a:rPr lang="es-ES" sz="3600" b="1" cap="all" spc="6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604700"/>
                    </a:gs>
                    <a:gs pos="43000">
                      <a:srgbClr val="8A6600"/>
                    </a:gs>
                    <a:gs pos="48000">
                      <a:srgbClr val="8A6600"/>
                    </a:gs>
                    <a:gs pos="100000">
                      <a:srgbClr val="6047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7504" y="548680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Comic Sans MS" panose="030F0702030302020204" pitchFamily="66" charset="0"/>
              </a:rPr>
              <a:t>“</a:t>
            </a:r>
            <a:r>
              <a:rPr lang="cs-CZ" b="1" dirty="0">
                <a:latin typeface="Comic Sans MS" panose="030F0702030302020204" pitchFamily="66" charset="0"/>
              </a:rPr>
              <a:t>Izrael se vydal na cestu se vším, co měl. Když přišel do Ber-</a:t>
            </a:r>
            <a:r>
              <a:rPr lang="cs-CZ" b="1" dirty="0" err="1">
                <a:latin typeface="Comic Sans MS" panose="030F0702030302020204" pitchFamily="66" charset="0"/>
              </a:rPr>
              <a:t>šeby</a:t>
            </a:r>
            <a:r>
              <a:rPr lang="cs-CZ" b="1" dirty="0">
                <a:latin typeface="Comic Sans MS" panose="030F0702030302020204" pitchFamily="66" charset="0"/>
              </a:rPr>
              <a:t>, obětoval Bohu svého otce Izáka oběti. I řekl Bůh </a:t>
            </a:r>
            <a:r>
              <a:rPr lang="cs-CZ" b="1" dirty="0" err="1">
                <a:latin typeface="Comic Sans MS" panose="030F0702030302020204" pitchFamily="66" charset="0"/>
              </a:rPr>
              <a:t>Izraelovi</a:t>
            </a:r>
            <a:r>
              <a:rPr lang="cs-CZ" b="1" dirty="0">
                <a:latin typeface="Comic Sans MS" panose="030F0702030302020204" pitchFamily="66" charset="0"/>
              </a:rPr>
              <a:t> v </a:t>
            </a:r>
            <a:r>
              <a:rPr lang="cs-CZ" b="1" dirty="0" err="1">
                <a:latin typeface="Comic Sans MS" panose="030F0702030302020204" pitchFamily="66" charset="0"/>
              </a:rPr>
              <a:t>noč-ních</a:t>
            </a:r>
            <a:r>
              <a:rPr lang="cs-CZ" b="1" dirty="0">
                <a:latin typeface="Comic Sans MS" panose="030F0702030302020204" pitchFamily="66" charset="0"/>
              </a:rPr>
              <a:t> viděních: ›Jákobe! Jákobe!‹  A on odvětil </a:t>
            </a:r>
            <a:r>
              <a:rPr lang="es-ES" b="1" dirty="0">
                <a:latin typeface="Comic Sans MS" panose="030F0702030302020204" pitchFamily="66" charset="0"/>
              </a:rPr>
              <a:t>›</a:t>
            </a:r>
            <a:r>
              <a:rPr lang="cs-CZ" b="1" dirty="0">
                <a:latin typeface="Comic Sans MS" panose="030F0702030302020204" pitchFamily="66" charset="0"/>
              </a:rPr>
              <a:t>Tu jsem.</a:t>
            </a:r>
            <a:r>
              <a:rPr lang="es-ES" b="1" dirty="0">
                <a:latin typeface="Comic Sans MS" panose="030F0702030302020204" pitchFamily="66" charset="0"/>
              </a:rPr>
              <a:t>‹</a:t>
            </a:r>
            <a:r>
              <a:rPr lang="cs-CZ" b="1" dirty="0">
                <a:latin typeface="Comic Sans MS" panose="030F0702030302020204" pitchFamily="66" charset="0"/>
              </a:rPr>
              <a:t> Bůh pravil: ›Já jsem Bůh, Bůh tvého otce. Neboj se sestoupit do Egypta; učiním tě tam velikým národem‹</a:t>
            </a:r>
            <a:r>
              <a:rPr lang="es-ES" b="1" dirty="0">
                <a:latin typeface="Comic Sans MS" panose="030F0702030302020204" pitchFamily="66" charset="0"/>
              </a:rPr>
              <a:t>”. </a:t>
            </a:r>
            <a:r>
              <a:rPr lang="cs-CZ" sz="1400" b="1" dirty="0">
                <a:latin typeface="Comic Sans MS" panose="030F0702030302020204" pitchFamily="66" charset="0"/>
              </a:rPr>
              <a:t>1. Mojžíšova</a:t>
            </a:r>
            <a:r>
              <a:rPr lang="es-ES" sz="1400" b="1" dirty="0">
                <a:latin typeface="Comic Sans MS" panose="030F0702030302020204" pitchFamily="66" charset="0"/>
              </a:rPr>
              <a:t> 46</a:t>
            </a:r>
            <a:r>
              <a:rPr lang="cs-CZ" sz="1400" b="1" dirty="0"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latin typeface="Comic Sans MS" panose="030F0702030302020204" pitchFamily="66" charset="0"/>
              </a:rPr>
              <a:t>1-3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4769857"/>
            <a:ext cx="4176464" cy="1323439"/>
          </a:xfrm>
          <a:prstGeom prst="rect">
            <a:avLst/>
          </a:prstGeom>
          <a:solidFill>
            <a:srgbClr val="FFFFCC">
              <a:alpha val="66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Odstraňuji tvůj strach, dávám ti svůj souhlas a budu s tebou, abych své plány uskutečňoval.</a:t>
            </a:r>
          </a:p>
        </p:txBody>
      </p:sp>
    </p:spTree>
    <p:extLst>
      <p:ext uri="{BB962C8B-B14F-4D97-AF65-F5344CB8AC3E}">
        <p14:creationId xmlns:p14="http://schemas.microsoft.com/office/powerpoint/2010/main" val="18550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61209" y="1440071"/>
            <a:ext cx="184249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reezing" dir="t"/>
            </a:scene3d>
            <a:sp3d extrusionH="31750" contourW="6350" prstMaterial="powder">
              <a:bevelT w="19050" h="19050" prst="angle"/>
              <a:contourClr>
                <a:srgbClr val="FFFF00"/>
              </a:contourClr>
            </a:sp3d>
          </a:bodyPr>
          <a:lstStyle/>
          <a:p>
            <a:pPr lvl="0" algn="r"/>
            <a:r>
              <a:rPr lang="es-ES" sz="3600" b="1" spc="300" dirty="0">
                <a:ln/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MO</a:t>
            </a:r>
            <a:r>
              <a:rPr lang="cs-CZ" sz="3600" b="1" spc="300" dirty="0">
                <a:ln/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</a:rPr>
              <a:t>JŽÍŠ</a:t>
            </a:r>
            <a:endParaRPr lang="es-ES" sz="3600" b="1" spc="300" dirty="0">
              <a:ln/>
              <a:solidFill>
                <a:srgbClr val="FFFF00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3717032"/>
            <a:ext cx="6192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Tu se mu ukázal Hospodinův posel v plápolajícím ohni uprostřed trnitého keře. Mojžíš viděl, jak keř          v ohni hoří, ale není jím stráven. Řekl si: ›Zajdu se podívat na ten veliký úkaz, proč keř neshoří. Hospodin viděl, že odbočuje, aby se podíval. I zavolal na něho Bůh </a:t>
            </a:r>
            <a:r>
              <a:rPr lang="cs-CZ" b="1" dirty="0" err="1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zprostředku</a:t>
            </a:r>
            <a:r>
              <a:rPr lang="cs-CZ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 keře: ›Mojžíši, Mojžíši!‹ Odpověděl: ›Tu jsem.‹ Řekl: ›Nepřibližuj se sem! Zuj si opánky, neboť místo, na kterém stojíš, je půda svatá‹</a:t>
            </a:r>
            <a:r>
              <a:rPr lang="es-ES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”. </a:t>
            </a:r>
            <a:r>
              <a:rPr lang="cs-CZ" sz="1400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2. Mojžíšova</a:t>
            </a:r>
            <a:r>
              <a:rPr lang="es-ES" sz="1400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 3</a:t>
            </a:r>
            <a:r>
              <a:rPr lang="cs-CZ" sz="1400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bg1"/>
                </a:solidFill>
                <a:effectLst>
                  <a:glow rad="266700">
                    <a:srgbClr val="1E0F00"/>
                  </a:glow>
                </a:effectLst>
                <a:latin typeface="Comic Sans MS" panose="030F0702030302020204" pitchFamily="66" charset="0"/>
              </a:rPr>
              <a:t>2-5</a:t>
            </a:r>
            <a:endParaRPr lang="es-ES" b="1" dirty="0">
              <a:solidFill>
                <a:schemeClr val="bg1"/>
              </a:solidFill>
              <a:effectLst>
                <a:glow rad="266700">
                  <a:srgbClr val="1E0F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32040" y="116632"/>
            <a:ext cx="4104456" cy="1323439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Ukazuji ti svou svatost a posílám tě plnit misi, kterou jsem pro tebe připravil.</a:t>
            </a:r>
          </a:p>
        </p:txBody>
      </p:sp>
    </p:spTree>
    <p:extLst>
      <p:ext uri="{BB962C8B-B14F-4D97-AF65-F5344CB8AC3E}">
        <p14:creationId xmlns:p14="http://schemas.microsoft.com/office/powerpoint/2010/main" val="19780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96136" y="138405"/>
            <a:ext cx="2843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5400" b="1" spc="30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SAMUEL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7505" y="116632"/>
            <a:ext cx="3024335" cy="3416320"/>
          </a:xfrm>
          <a:prstGeom prst="rect">
            <a:avLst/>
          </a:prstGeom>
          <a:solidFill>
            <a:srgbClr val="D9EFF7">
              <a:alpha val="64706"/>
            </a:srgb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</a:t>
            </a:r>
            <a:r>
              <a:rPr lang="cs-CZ" b="1" dirty="0">
                <a:latin typeface="Comic Sans MS" panose="030F0702030302020204" pitchFamily="66" charset="0"/>
              </a:rPr>
              <a:t>I řekl </a:t>
            </a:r>
            <a:r>
              <a:rPr lang="cs-CZ" b="1" dirty="0" err="1">
                <a:latin typeface="Comic Sans MS" panose="030F0702030302020204" pitchFamily="66" charset="0"/>
              </a:rPr>
              <a:t>Éli</a:t>
            </a:r>
            <a:r>
              <a:rPr lang="cs-CZ" b="1" dirty="0">
                <a:latin typeface="Comic Sans MS" panose="030F0702030302020204" pitchFamily="66" charset="0"/>
              </a:rPr>
              <a:t> </a:t>
            </a:r>
            <a:r>
              <a:rPr lang="es-ES" b="1" dirty="0">
                <a:latin typeface="Comic Sans MS" panose="030F0702030302020204" pitchFamily="66" charset="0"/>
              </a:rPr>
              <a:t>Samuel</a:t>
            </a:r>
            <a:r>
              <a:rPr lang="cs-CZ" b="1" dirty="0" err="1">
                <a:latin typeface="Comic Sans MS" panose="030F0702030302020204" pitchFamily="66" charset="0"/>
              </a:rPr>
              <a:t>ovi</a:t>
            </a:r>
            <a:r>
              <a:rPr lang="es-ES" b="1" dirty="0">
                <a:latin typeface="Comic Sans MS" panose="030F0702030302020204" pitchFamily="66" charset="0"/>
              </a:rPr>
              <a:t>: </a:t>
            </a:r>
            <a:r>
              <a:rPr lang="cs-CZ" b="1" dirty="0">
                <a:latin typeface="Comic Sans MS" panose="030F0702030302020204" pitchFamily="66" charset="0"/>
              </a:rPr>
              <a:t>›Jdi si lehnout; jestliže tě zavolá, řekneš: Mluv, Hospodine, tvůj služebník slyší.‹ Samuel si tedy šel lehnout na své místo. A Hospodin přišel, stanul a zavolal jako předtím</a:t>
            </a:r>
            <a:r>
              <a:rPr lang="es-ES" b="1" dirty="0">
                <a:latin typeface="Comic Sans MS" panose="030F0702030302020204" pitchFamily="66" charset="0"/>
              </a:rPr>
              <a:t>: ›</a:t>
            </a:r>
            <a:r>
              <a:rPr lang="es-ES" b="1" i="1" dirty="0">
                <a:latin typeface="Comic Sans MS" panose="030F0702030302020204" pitchFamily="66" charset="0"/>
              </a:rPr>
              <a:t>Samuel</a:t>
            </a:r>
            <a:r>
              <a:rPr lang="cs-CZ" b="1" i="1" dirty="0">
                <a:latin typeface="Comic Sans MS" panose="030F0702030302020204" pitchFamily="66" charset="0"/>
              </a:rPr>
              <a:t>i</a:t>
            </a:r>
            <a:r>
              <a:rPr lang="es-ES" b="1" dirty="0">
                <a:latin typeface="Comic Sans MS" panose="030F0702030302020204" pitchFamily="66" charset="0"/>
              </a:rPr>
              <a:t>, </a:t>
            </a:r>
            <a:r>
              <a:rPr lang="es-ES" b="1" i="1" dirty="0">
                <a:latin typeface="Comic Sans MS" panose="030F0702030302020204" pitchFamily="66" charset="0"/>
              </a:rPr>
              <a:t>Samuel</a:t>
            </a:r>
            <a:r>
              <a:rPr lang="es-ES" b="1" dirty="0">
                <a:latin typeface="Comic Sans MS" panose="030F0702030302020204" pitchFamily="66" charset="0"/>
              </a:rPr>
              <a:t>!</a:t>
            </a:r>
            <a:r>
              <a:rPr lang="cs-CZ" b="1" dirty="0">
                <a:latin typeface="Comic Sans MS" panose="030F0702030302020204" pitchFamily="66" charset="0"/>
              </a:rPr>
              <a:t>i!‹</a:t>
            </a:r>
            <a:r>
              <a:rPr lang="es-ES" b="1" dirty="0">
                <a:latin typeface="Comic Sans MS" panose="030F0702030302020204" pitchFamily="66" charset="0"/>
              </a:rPr>
              <a:t> Samuel </a:t>
            </a:r>
            <a:r>
              <a:rPr lang="cs-CZ" b="1" dirty="0">
                <a:latin typeface="Comic Sans MS" panose="030F0702030302020204" pitchFamily="66" charset="0"/>
              </a:rPr>
              <a:t>odpověděl</a:t>
            </a:r>
            <a:r>
              <a:rPr lang="es-ES" b="1" dirty="0">
                <a:latin typeface="Comic Sans MS" panose="030F0702030302020204" pitchFamily="66" charset="0"/>
              </a:rPr>
              <a:t>: ›</a:t>
            </a:r>
            <a:r>
              <a:rPr lang="cs-CZ" b="1" dirty="0">
                <a:latin typeface="Comic Sans MS" panose="030F0702030302020204" pitchFamily="66" charset="0"/>
              </a:rPr>
              <a:t>Mluv, tvůj služebník slyší</a:t>
            </a:r>
            <a:r>
              <a:rPr lang="es-ES" b="1" dirty="0">
                <a:latin typeface="Comic Sans MS" panose="030F0702030302020204" pitchFamily="66" charset="0"/>
              </a:rPr>
              <a:t>‹”. </a:t>
            </a:r>
            <a:r>
              <a:rPr lang="es-ES" sz="1400" b="1" dirty="0">
                <a:latin typeface="Comic Sans MS" panose="030F0702030302020204" pitchFamily="66" charset="0"/>
              </a:rPr>
              <a:t>1</a:t>
            </a:r>
            <a:r>
              <a:rPr lang="cs-CZ" sz="1400" b="1" dirty="0">
                <a:latin typeface="Comic Sans MS" panose="030F0702030302020204" pitchFamily="66" charset="0"/>
              </a:rPr>
              <a:t>.</a:t>
            </a:r>
            <a:r>
              <a:rPr lang="es-ES" sz="1400" b="1" dirty="0">
                <a:latin typeface="Comic Sans MS" panose="030F0702030302020204" pitchFamily="66" charset="0"/>
              </a:rPr>
              <a:t> Samuel</a:t>
            </a:r>
            <a:r>
              <a:rPr lang="cs-CZ" sz="1400" b="1" dirty="0">
                <a:latin typeface="Comic Sans MS" panose="030F0702030302020204" pitchFamily="66" charset="0"/>
              </a:rPr>
              <a:t>ova</a:t>
            </a:r>
            <a:r>
              <a:rPr lang="es-ES" sz="1400" b="1" dirty="0">
                <a:latin typeface="Comic Sans MS" panose="030F0702030302020204" pitchFamily="66" charset="0"/>
              </a:rPr>
              <a:t> 3</a:t>
            </a:r>
            <a:r>
              <a:rPr lang="cs-CZ" sz="1400" b="1" dirty="0"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latin typeface="Comic Sans MS" panose="030F0702030302020204" pitchFamily="66" charset="0"/>
              </a:rPr>
              <a:t>9-10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5725705"/>
            <a:ext cx="5400600" cy="1015663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Vzývám vás s laskavostí a náklonností, přeji si, abyste slyšeli Mé poselství a sdíleli ho s ostatními.</a:t>
            </a:r>
          </a:p>
        </p:txBody>
      </p:sp>
    </p:spTree>
    <p:extLst>
      <p:ext uri="{BB962C8B-B14F-4D97-AF65-F5344CB8AC3E}">
        <p14:creationId xmlns:p14="http://schemas.microsoft.com/office/powerpoint/2010/main" val="8088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8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C-EUNICE\FondosTematicos\Maria y Marta\GC-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92665" y="158580"/>
            <a:ext cx="190770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>
              <a:bevelT w="69850" h="38100" prst="cross"/>
              <a:contourClr>
                <a:srgbClr val="4E121E"/>
              </a:contourClr>
            </a:sp3d>
          </a:bodyPr>
          <a:lstStyle/>
          <a:p>
            <a:pPr lvl="0"/>
            <a:r>
              <a:rPr lang="es-ES" sz="4400" b="1" dirty="0">
                <a:ln w="19050" cmpd="dbl">
                  <a:noFill/>
                  <a:prstDash val="solid"/>
                  <a:miter lim="800000"/>
                </a:ln>
                <a:gradFill>
                  <a:gsLst>
                    <a:gs pos="10000">
                      <a:srgbClr val="FBEFF1"/>
                    </a:gs>
                    <a:gs pos="60000">
                      <a:srgbClr val="F2CAD2"/>
                    </a:gs>
                    <a:gs pos="100000">
                      <a:srgbClr val="E58F9F"/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MARTA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724128" y="150887"/>
            <a:ext cx="33123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Tam jej přijala do svého domu žena jménem 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Marta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 která měla sestru Marii; ta si sedla k nohám Ježíšovým a poslouchala jeho slovo. Ale Marta měla plno práce, aby ho obsloužila. Přišla           k němu a řekla: ›Pane, nezáleží ti na tom, že mne má sestra nechala sloužit samotnou? Řekni jí přece, ať mi pomůže!‹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Pán jí odpověděl: ›</a:t>
            </a:r>
            <a:r>
              <a:rPr lang="es-ES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Mart</a:t>
            </a:r>
            <a:r>
              <a:rPr lang="cs-CZ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o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Mart</a:t>
            </a:r>
            <a:r>
              <a:rPr lang="cs-CZ" b="1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o, 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děláš si starosti a trápíš se pro mnoho věcí. Jen jednoho je třeba. Marie volila dobře; vybrala si to, oč nepřijde‹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”.</a:t>
            </a:r>
            <a:r>
              <a:rPr lang="cs-CZ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           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Lu</a:t>
            </a:r>
            <a:r>
              <a:rPr lang="cs-CZ" sz="14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káš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 10</a:t>
            </a:r>
            <a:r>
              <a:rPr lang="cs-CZ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3</a:t>
            </a:r>
            <a:r>
              <a:rPr lang="cs-CZ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8b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rPr>
              <a:t>-42</a:t>
            </a:r>
            <a:endParaRPr lang="es-ES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72941" y="5489937"/>
            <a:ext cx="6635563" cy="1323439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Jaký smutek a smutek mám! Proč nechceš trávit víc času se mnou? Proč si neuděláš čas přečíst si Bibli a nepromluvit se mnou v modlitbě? Toužím, abys se mnou každý den více ztotožňoval.</a:t>
            </a:r>
          </a:p>
        </p:txBody>
      </p:sp>
    </p:spTree>
    <p:extLst>
      <p:ext uri="{BB962C8B-B14F-4D97-AF65-F5344CB8AC3E}">
        <p14:creationId xmlns:p14="http://schemas.microsoft.com/office/powerpoint/2010/main" val="14255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\\PC-EUNICE\FondosTematicos\Jesus\SantaCena\pedr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716"/>
            <a:ext cx="9144000" cy="5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640560" y="1772816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200" b="1" spc="300" dirty="0">
                <a:ln w="18000">
                  <a:solidFill>
                    <a:srgbClr val="623C3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Š</a:t>
            </a:r>
            <a:r>
              <a:rPr lang="es-ES" sz="3200" b="1" spc="300" dirty="0">
                <a:ln w="18000">
                  <a:solidFill>
                    <a:srgbClr val="623C3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IM</a:t>
            </a:r>
            <a:r>
              <a:rPr lang="cs-CZ" sz="3200" b="1" spc="300" dirty="0">
                <a:ln w="18000">
                  <a:solidFill>
                    <a:srgbClr val="623C3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es-ES" sz="3200" b="1" spc="300" dirty="0">
                <a:ln w="18000">
                  <a:solidFill>
                    <a:srgbClr val="623C3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 PE</a:t>
            </a:r>
            <a:r>
              <a:rPr lang="cs-CZ" sz="3200" b="1" spc="300" dirty="0">
                <a:ln w="18000">
                  <a:solidFill>
                    <a:srgbClr val="623C3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es-ES" sz="3200" b="1" spc="300" dirty="0">
                <a:ln w="18000">
                  <a:solidFill>
                    <a:srgbClr val="623C3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497" y="18490"/>
            <a:ext cx="43204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</a:t>
            </a:r>
            <a:r>
              <a:rPr lang="cs-CZ" b="1" i="1" dirty="0">
                <a:latin typeface="Comic Sans MS" panose="030F0702030302020204" pitchFamily="66" charset="0"/>
              </a:rPr>
              <a:t>Š</a:t>
            </a:r>
            <a:r>
              <a:rPr lang="es-ES" b="1" i="1" dirty="0">
                <a:latin typeface="Comic Sans MS" panose="030F0702030302020204" pitchFamily="66" charset="0"/>
              </a:rPr>
              <a:t>im</a:t>
            </a:r>
            <a:r>
              <a:rPr lang="cs-CZ" b="1" i="1" dirty="0">
                <a:latin typeface="Comic Sans MS" panose="030F0702030302020204" pitchFamily="66" charset="0"/>
              </a:rPr>
              <a:t>o</a:t>
            </a:r>
            <a:r>
              <a:rPr lang="es-ES" b="1" i="1" dirty="0">
                <a:latin typeface="Comic Sans MS" panose="030F0702030302020204" pitchFamily="66" charset="0"/>
              </a:rPr>
              <a:t>n</a:t>
            </a:r>
            <a:r>
              <a:rPr lang="cs-CZ" b="1" i="1" dirty="0">
                <a:latin typeface="Comic Sans MS" panose="030F0702030302020204" pitchFamily="66" charset="0"/>
              </a:rPr>
              <a:t>e</a:t>
            </a:r>
            <a:r>
              <a:rPr lang="es-ES" b="1" dirty="0">
                <a:latin typeface="Comic Sans MS" panose="030F0702030302020204" pitchFamily="66" charset="0"/>
              </a:rPr>
              <a:t>, </a:t>
            </a:r>
            <a:r>
              <a:rPr lang="cs-CZ" b="1" i="1" dirty="0">
                <a:latin typeface="Comic Sans MS" panose="030F0702030302020204" pitchFamily="66" charset="0"/>
              </a:rPr>
              <a:t>Š</a:t>
            </a:r>
            <a:r>
              <a:rPr lang="es-ES" b="1" i="1" dirty="0">
                <a:latin typeface="Comic Sans MS" panose="030F0702030302020204" pitchFamily="66" charset="0"/>
              </a:rPr>
              <a:t>im</a:t>
            </a:r>
            <a:r>
              <a:rPr lang="cs-CZ" b="1" i="1" dirty="0">
                <a:latin typeface="Comic Sans MS" panose="030F0702030302020204" pitchFamily="66" charset="0"/>
              </a:rPr>
              <a:t>o</a:t>
            </a:r>
            <a:r>
              <a:rPr lang="es-ES" b="1" i="1" dirty="0">
                <a:latin typeface="Comic Sans MS" panose="030F0702030302020204" pitchFamily="66" charset="0"/>
              </a:rPr>
              <a:t>n</a:t>
            </a:r>
            <a:r>
              <a:rPr lang="cs-CZ" b="1" i="1" dirty="0">
                <a:latin typeface="Comic Sans MS" panose="030F0702030302020204" pitchFamily="66" charset="0"/>
              </a:rPr>
              <a:t>e</a:t>
            </a:r>
            <a:r>
              <a:rPr lang="es-ES" b="1" dirty="0">
                <a:latin typeface="Comic Sans MS" panose="030F0702030302020204" pitchFamily="66" charset="0"/>
              </a:rPr>
              <a:t>, h</a:t>
            </a:r>
            <a:r>
              <a:rPr lang="cs-CZ" b="1" dirty="0">
                <a:latin typeface="Comic Sans MS" panose="030F0702030302020204" pitchFamily="66" charset="0"/>
              </a:rPr>
              <a:t>l</a:t>
            </a:r>
            <a:r>
              <a:rPr lang="es-ES" b="1" dirty="0">
                <a:latin typeface="Comic Sans MS" panose="030F0702030302020204" pitchFamily="66" charset="0"/>
              </a:rPr>
              <a:t>e </a:t>
            </a:r>
            <a:r>
              <a:rPr lang="cs-CZ" b="1" dirty="0">
                <a:latin typeface="Comic Sans MS" panose="030F0702030302020204" pitchFamily="66" charset="0"/>
              </a:rPr>
              <a:t>satan si vyžádal, aby vás směl tříbit jako pšenici. Já jsem však za tebe prosil, aby tvá víra neselhala; a ty, až se obrátíš, buď posilou svým bratřím</a:t>
            </a:r>
            <a:r>
              <a:rPr lang="es-ES" b="1" dirty="0">
                <a:latin typeface="Comic Sans MS" panose="030F0702030302020204" pitchFamily="66" charset="0"/>
              </a:rPr>
              <a:t>”. </a:t>
            </a:r>
            <a:r>
              <a:rPr lang="es-ES" sz="1400" b="1" dirty="0">
                <a:latin typeface="Comic Sans MS" panose="030F0702030302020204" pitchFamily="66" charset="0"/>
              </a:rPr>
              <a:t>Lu</a:t>
            </a:r>
            <a:r>
              <a:rPr lang="cs-CZ" sz="1400" b="1" dirty="0" err="1">
                <a:latin typeface="Comic Sans MS" panose="030F0702030302020204" pitchFamily="66" charset="0"/>
              </a:rPr>
              <a:t>káš</a:t>
            </a:r>
            <a:r>
              <a:rPr lang="es-ES" sz="1400" b="1" dirty="0">
                <a:latin typeface="Comic Sans MS" panose="030F0702030302020204" pitchFamily="66" charset="0"/>
              </a:rPr>
              <a:t> 22</a:t>
            </a:r>
            <a:r>
              <a:rPr lang="cs-CZ" sz="1400" b="1" dirty="0"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latin typeface="Comic Sans MS" panose="030F0702030302020204" pitchFamily="66" charset="0"/>
              </a:rPr>
              <a:t>31-32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44007" y="188640"/>
            <a:ext cx="4408561" cy="1323439"/>
          </a:xfrm>
          <a:prstGeom prst="rect">
            <a:avLst/>
          </a:prstGeom>
          <a:solidFill>
            <a:srgbClr val="83503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_______________, ______________; Osobně mě zajímají tvé zkoušky a pokušení. a prosím svého Otce, aby tvá víra neselhala.</a:t>
            </a:r>
          </a:p>
        </p:txBody>
      </p:sp>
    </p:spTree>
    <p:extLst>
      <p:ext uri="{BB962C8B-B14F-4D97-AF65-F5344CB8AC3E}">
        <p14:creationId xmlns:p14="http://schemas.microsoft.com/office/powerpoint/2010/main" val="35675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1086</Words>
  <Application>Microsoft Office PowerPoint</Application>
  <PresentationFormat>Presentación en pantalla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</cp:lastModifiedBy>
  <cp:revision>87</cp:revision>
  <dcterms:created xsi:type="dcterms:W3CDTF">2016-12-10T17:06:09Z</dcterms:created>
  <dcterms:modified xsi:type="dcterms:W3CDTF">2026-01-29T20:01:47Z</dcterms:modified>
</cp:coreProperties>
</file>