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2"/>
    <p:sldId id="258" r:id="rId3"/>
    <p:sldId id="259" r:id="rId4"/>
    <p:sldId id="260" r:id="rId5"/>
    <p:sldId id="262" r:id="rId6"/>
    <p:sldId id="264" r:id="rId7"/>
    <p:sldId id="265" r:id="rId8"/>
    <p:sldId id="266" r:id="rId9"/>
    <p:sldId id="267" r:id="rId10"/>
    <p:sldId id="268" r:id="rId11"/>
    <p:sldId id="273" r:id="rId12"/>
    <p:sldId id="275" r:id="rId13"/>
    <p:sldId id="280" r:id="rId14"/>
    <p:sldId id="270" r:id="rId15"/>
    <p:sldId id="281" r:id="rId16"/>
    <p:sldId id="284" r:id="rId17"/>
  </p:sldIdLst>
  <p:sldSz cx="12192000" cy="6858000"/>
  <p:notesSz cx="6858000" cy="9144000"/>
  <p:embeddedFontLst>
    <p:embeddedFont>
      <p:font typeface="Abhaya Libre ExtraBold" panose="020B0604020202020204" charset="0"/>
      <p:bold r:id="rId18"/>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6BD"/>
    <a:srgbClr val="E28A00"/>
    <a:srgbClr val="866B79"/>
    <a:srgbClr val="6B8677"/>
    <a:srgbClr val="CB5200"/>
    <a:srgbClr val="27CB00"/>
    <a:srgbClr val="2F209C"/>
    <a:srgbClr val="CEDDC1"/>
    <a:srgbClr val="67884A"/>
    <a:srgbClr val="5B9C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730" autoAdjust="0"/>
    <p:restoredTop sz="94660"/>
  </p:normalViewPr>
  <p:slideViewPr>
    <p:cSldViewPr snapToGrid="0">
      <p:cViewPr varScale="1">
        <p:scale>
          <a:sx n="107" d="100"/>
          <a:sy n="107" d="100"/>
        </p:scale>
        <p:origin x="28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036D89-5477-5967-F128-75957D7A629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E93A64-A298-B4EE-04C0-2AB335A68F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2D92195-927E-489B-ECA7-D096409008C5}"/>
              </a:ext>
            </a:extLst>
          </p:cNvPr>
          <p:cNvSpPr>
            <a:spLocks noGrp="1"/>
          </p:cNvSpPr>
          <p:nvPr>
            <p:ph type="dt" sz="half" idx="10"/>
          </p:nvPr>
        </p:nvSpPr>
        <p:spPr/>
        <p:txBody>
          <a:bodyPr/>
          <a:lstStyle/>
          <a:p>
            <a:fld id="{34E3D62C-C82A-458D-8881-2F62BC846DEF}" type="datetimeFigureOut">
              <a:rPr lang="es-ES" smtClean="0"/>
              <a:t>10/09/2024</a:t>
            </a:fld>
            <a:endParaRPr lang="es-ES"/>
          </a:p>
        </p:txBody>
      </p:sp>
      <p:sp>
        <p:nvSpPr>
          <p:cNvPr id="5" name="Marcador de pie de página 4">
            <a:extLst>
              <a:ext uri="{FF2B5EF4-FFF2-40B4-BE49-F238E27FC236}">
                <a16:creationId xmlns:a16="http://schemas.microsoft.com/office/drawing/2014/main" id="{B1D849F3-5D58-3881-1A44-C3A7EECD008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D3CB630-89C7-6DF7-AAF2-347102B62687}"/>
              </a:ext>
            </a:extLst>
          </p:cNvPr>
          <p:cNvSpPr>
            <a:spLocks noGrp="1"/>
          </p:cNvSpPr>
          <p:nvPr>
            <p:ph type="sldNum" sz="quarter" idx="12"/>
          </p:nvPr>
        </p:nvSpPr>
        <p:spPr/>
        <p:txBody>
          <a:bodyPr/>
          <a:lstStyle/>
          <a:p>
            <a:fld id="{7EC9FA18-3426-432A-984E-96BD9B5BD0E1}" type="slidenum">
              <a:rPr lang="es-ES" smtClean="0"/>
              <a:t>‹Nº›</a:t>
            </a:fld>
            <a:endParaRPr lang="es-ES"/>
          </a:p>
        </p:txBody>
      </p:sp>
    </p:spTree>
    <p:extLst>
      <p:ext uri="{BB962C8B-B14F-4D97-AF65-F5344CB8AC3E}">
        <p14:creationId xmlns:p14="http://schemas.microsoft.com/office/powerpoint/2010/main" val="2592838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D2A734-7949-DBED-3448-AD322B15DF0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4BE45F7-0DF7-73DA-C0B2-ADE49273B96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6A23C30-5443-2388-9595-13A9E6569CB5}"/>
              </a:ext>
            </a:extLst>
          </p:cNvPr>
          <p:cNvSpPr>
            <a:spLocks noGrp="1"/>
          </p:cNvSpPr>
          <p:nvPr>
            <p:ph type="dt" sz="half" idx="10"/>
          </p:nvPr>
        </p:nvSpPr>
        <p:spPr/>
        <p:txBody>
          <a:bodyPr/>
          <a:lstStyle/>
          <a:p>
            <a:fld id="{34E3D62C-C82A-458D-8881-2F62BC846DEF}" type="datetimeFigureOut">
              <a:rPr lang="es-ES" smtClean="0"/>
              <a:t>10/09/2024</a:t>
            </a:fld>
            <a:endParaRPr lang="es-ES"/>
          </a:p>
        </p:txBody>
      </p:sp>
      <p:sp>
        <p:nvSpPr>
          <p:cNvPr id="5" name="Marcador de pie de página 4">
            <a:extLst>
              <a:ext uri="{FF2B5EF4-FFF2-40B4-BE49-F238E27FC236}">
                <a16:creationId xmlns:a16="http://schemas.microsoft.com/office/drawing/2014/main" id="{C02CF86E-24D4-1292-DD15-66859462541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D06AE75-06DA-4E0E-68DF-A252B98763C3}"/>
              </a:ext>
            </a:extLst>
          </p:cNvPr>
          <p:cNvSpPr>
            <a:spLocks noGrp="1"/>
          </p:cNvSpPr>
          <p:nvPr>
            <p:ph type="sldNum" sz="quarter" idx="12"/>
          </p:nvPr>
        </p:nvSpPr>
        <p:spPr/>
        <p:txBody>
          <a:bodyPr/>
          <a:lstStyle/>
          <a:p>
            <a:fld id="{7EC9FA18-3426-432A-984E-96BD9B5BD0E1}" type="slidenum">
              <a:rPr lang="es-ES" smtClean="0"/>
              <a:t>‹Nº›</a:t>
            </a:fld>
            <a:endParaRPr lang="es-ES"/>
          </a:p>
        </p:txBody>
      </p:sp>
    </p:spTree>
    <p:extLst>
      <p:ext uri="{BB962C8B-B14F-4D97-AF65-F5344CB8AC3E}">
        <p14:creationId xmlns:p14="http://schemas.microsoft.com/office/powerpoint/2010/main" val="1215222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E45A291-AA08-410F-8B08-BF69F165368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215E11D-103C-6029-8BD3-FA9C02A3B80A}"/>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12DAFF0-50E7-3FC8-510C-C968450EE4DA}"/>
              </a:ext>
            </a:extLst>
          </p:cNvPr>
          <p:cNvSpPr>
            <a:spLocks noGrp="1"/>
          </p:cNvSpPr>
          <p:nvPr>
            <p:ph type="dt" sz="half" idx="10"/>
          </p:nvPr>
        </p:nvSpPr>
        <p:spPr/>
        <p:txBody>
          <a:bodyPr/>
          <a:lstStyle/>
          <a:p>
            <a:fld id="{34E3D62C-C82A-458D-8881-2F62BC846DEF}" type="datetimeFigureOut">
              <a:rPr lang="es-ES" smtClean="0"/>
              <a:t>10/09/2024</a:t>
            </a:fld>
            <a:endParaRPr lang="es-ES"/>
          </a:p>
        </p:txBody>
      </p:sp>
      <p:sp>
        <p:nvSpPr>
          <p:cNvPr id="5" name="Marcador de pie de página 4">
            <a:extLst>
              <a:ext uri="{FF2B5EF4-FFF2-40B4-BE49-F238E27FC236}">
                <a16:creationId xmlns:a16="http://schemas.microsoft.com/office/drawing/2014/main" id="{41DFE4C8-41C7-32AB-A03C-44DA5B976C0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FD6F7AB-7923-65DD-FE5B-232809669902}"/>
              </a:ext>
            </a:extLst>
          </p:cNvPr>
          <p:cNvSpPr>
            <a:spLocks noGrp="1"/>
          </p:cNvSpPr>
          <p:nvPr>
            <p:ph type="sldNum" sz="quarter" idx="12"/>
          </p:nvPr>
        </p:nvSpPr>
        <p:spPr/>
        <p:txBody>
          <a:bodyPr/>
          <a:lstStyle/>
          <a:p>
            <a:fld id="{7EC9FA18-3426-432A-984E-96BD9B5BD0E1}" type="slidenum">
              <a:rPr lang="es-ES" smtClean="0"/>
              <a:t>‹Nº›</a:t>
            </a:fld>
            <a:endParaRPr lang="es-ES"/>
          </a:p>
        </p:txBody>
      </p:sp>
    </p:spTree>
    <p:extLst>
      <p:ext uri="{BB962C8B-B14F-4D97-AF65-F5344CB8AC3E}">
        <p14:creationId xmlns:p14="http://schemas.microsoft.com/office/powerpoint/2010/main" val="936056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699764-0A61-B84B-D363-6BE7E8AB9D2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4BA336-0E8D-3504-10B4-872D8D89820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8542DA0-611E-67A5-A2C4-F3D8CEF76B55}"/>
              </a:ext>
            </a:extLst>
          </p:cNvPr>
          <p:cNvSpPr>
            <a:spLocks noGrp="1"/>
          </p:cNvSpPr>
          <p:nvPr>
            <p:ph type="dt" sz="half" idx="10"/>
          </p:nvPr>
        </p:nvSpPr>
        <p:spPr/>
        <p:txBody>
          <a:bodyPr/>
          <a:lstStyle/>
          <a:p>
            <a:fld id="{34E3D62C-C82A-458D-8881-2F62BC846DEF}" type="datetimeFigureOut">
              <a:rPr lang="es-ES" smtClean="0"/>
              <a:t>10/09/2024</a:t>
            </a:fld>
            <a:endParaRPr lang="es-ES"/>
          </a:p>
        </p:txBody>
      </p:sp>
      <p:sp>
        <p:nvSpPr>
          <p:cNvPr id="5" name="Marcador de pie de página 4">
            <a:extLst>
              <a:ext uri="{FF2B5EF4-FFF2-40B4-BE49-F238E27FC236}">
                <a16:creationId xmlns:a16="http://schemas.microsoft.com/office/drawing/2014/main" id="{5F259C08-7CB0-00E4-01CE-A30632901F3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8B4F260-1AFC-4F41-82D0-2AFE8FC1041D}"/>
              </a:ext>
            </a:extLst>
          </p:cNvPr>
          <p:cNvSpPr>
            <a:spLocks noGrp="1"/>
          </p:cNvSpPr>
          <p:nvPr>
            <p:ph type="sldNum" sz="quarter" idx="12"/>
          </p:nvPr>
        </p:nvSpPr>
        <p:spPr/>
        <p:txBody>
          <a:bodyPr/>
          <a:lstStyle/>
          <a:p>
            <a:fld id="{7EC9FA18-3426-432A-984E-96BD9B5BD0E1}" type="slidenum">
              <a:rPr lang="es-ES" smtClean="0"/>
              <a:t>‹Nº›</a:t>
            </a:fld>
            <a:endParaRPr lang="es-ES"/>
          </a:p>
        </p:txBody>
      </p:sp>
    </p:spTree>
    <p:extLst>
      <p:ext uri="{BB962C8B-B14F-4D97-AF65-F5344CB8AC3E}">
        <p14:creationId xmlns:p14="http://schemas.microsoft.com/office/powerpoint/2010/main" val="3405861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D10434-C3A8-844C-E3C0-8040CEA7102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BD76C8EF-904E-F1A3-4287-5BA157162F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C59023-93D0-1EFD-4AA3-EDB310BCBD90}"/>
              </a:ext>
            </a:extLst>
          </p:cNvPr>
          <p:cNvSpPr>
            <a:spLocks noGrp="1"/>
          </p:cNvSpPr>
          <p:nvPr>
            <p:ph type="dt" sz="half" idx="10"/>
          </p:nvPr>
        </p:nvSpPr>
        <p:spPr/>
        <p:txBody>
          <a:bodyPr/>
          <a:lstStyle/>
          <a:p>
            <a:fld id="{34E3D62C-C82A-458D-8881-2F62BC846DEF}" type="datetimeFigureOut">
              <a:rPr lang="es-ES" smtClean="0"/>
              <a:t>10/09/2024</a:t>
            </a:fld>
            <a:endParaRPr lang="es-ES"/>
          </a:p>
        </p:txBody>
      </p:sp>
      <p:sp>
        <p:nvSpPr>
          <p:cNvPr id="5" name="Marcador de pie de página 4">
            <a:extLst>
              <a:ext uri="{FF2B5EF4-FFF2-40B4-BE49-F238E27FC236}">
                <a16:creationId xmlns:a16="http://schemas.microsoft.com/office/drawing/2014/main" id="{3FF33D67-8024-D750-DF8C-B39598273EA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239F2D0-1750-5D53-ABA4-330D467842A4}"/>
              </a:ext>
            </a:extLst>
          </p:cNvPr>
          <p:cNvSpPr>
            <a:spLocks noGrp="1"/>
          </p:cNvSpPr>
          <p:nvPr>
            <p:ph type="sldNum" sz="quarter" idx="12"/>
          </p:nvPr>
        </p:nvSpPr>
        <p:spPr/>
        <p:txBody>
          <a:bodyPr/>
          <a:lstStyle/>
          <a:p>
            <a:fld id="{7EC9FA18-3426-432A-984E-96BD9B5BD0E1}" type="slidenum">
              <a:rPr lang="es-ES" smtClean="0"/>
              <a:t>‹Nº›</a:t>
            </a:fld>
            <a:endParaRPr lang="es-ES"/>
          </a:p>
        </p:txBody>
      </p:sp>
    </p:spTree>
    <p:extLst>
      <p:ext uri="{BB962C8B-B14F-4D97-AF65-F5344CB8AC3E}">
        <p14:creationId xmlns:p14="http://schemas.microsoft.com/office/powerpoint/2010/main" val="2320274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D85636-C318-3796-5166-D43D9DFFB93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B28D7A0-62A1-B285-6853-7EF03B6D027F}"/>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FDD4AA4-BA20-DA41-1E68-8687C138DA1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15FD3F8C-E10C-BA8B-02C0-A1A66CC50D2B}"/>
              </a:ext>
            </a:extLst>
          </p:cNvPr>
          <p:cNvSpPr>
            <a:spLocks noGrp="1"/>
          </p:cNvSpPr>
          <p:nvPr>
            <p:ph type="dt" sz="half" idx="10"/>
          </p:nvPr>
        </p:nvSpPr>
        <p:spPr/>
        <p:txBody>
          <a:bodyPr/>
          <a:lstStyle/>
          <a:p>
            <a:fld id="{34E3D62C-C82A-458D-8881-2F62BC846DEF}" type="datetimeFigureOut">
              <a:rPr lang="es-ES" smtClean="0"/>
              <a:t>10/09/2024</a:t>
            </a:fld>
            <a:endParaRPr lang="es-ES"/>
          </a:p>
        </p:txBody>
      </p:sp>
      <p:sp>
        <p:nvSpPr>
          <p:cNvPr id="6" name="Marcador de pie de página 5">
            <a:extLst>
              <a:ext uri="{FF2B5EF4-FFF2-40B4-BE49-F238E27FC236}">
                <a16:creationId xmlns:a16="http://schemas.microsoft.com/office/drawing/2014/main" id="{85C76556-36A2-3D59-D318-D4C20073ED5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5ECB3D3-7827-E5FB-169E-277E3BFBDDD0}"/>
              </a:ext>
            </a:extLst>
          </p:cNvPr>
          <p:cNvSpPr>
            <a:spLocks noGrp="1"/>
          </p:cNvSpPr>
          <p:nvPr>
            <p:ph type="sldNum" sz="quarter" idx="12"/>
          </p:nvPr>
        </p:nvSpPr>
        <p:spPr/>
        <p:txBody>
          <a:bodyPr/>
          <a:lstStyle/>
          <a:p>
            <a:fld id="{7EC9FA18-3426-432A-984E-96BD9B5BD0E1}" type="slidenum">
              <a:rPr lang="es-ES" smtClean="0"/>
              <a:t>‹Nº›</a:t>
            </a:fld>
            <a:endParaRPr lang="es-ES"/>
          </a:p>
        </p:txBody>
      </p:sp>
    </p:spTree>
    <p:extLst>
      <p:ext uri="{BB962C8B-B14F-4D97-AF65-F5344CB8AC3E}">
        <p14:creationId xmlns:p14="http://schemas.microsoft.com/office/powerpoint/2010/main" val="1041912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BDA955-74AE-BF9D-F260-7C0B8192B32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63D95D6-9EA7-4B5A-9D43-110C2E67CD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C87D67F-65FA-0A0F-343D-238FD4367CE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48BCE95-7E90-3BDC-7AB6-B91FBC76F3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241578C-41E8-165C-FF47-4DA32415E1F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0F2DF42-4062-B200-EEDB-EE4C88460978}"/>
              </a:ext>
            </a:extLst>
          </p:cNvPr>
          <p:cNvSpPr>
            <a:spLocks noGrp="1"/>
          </p:cNvSpPr>
          <p:nvPr>
            <p:ph type="dt" sz="half" idx="10"/>
          </p:nvPr>
        </p:nvSpPr>
        <p:spPr/>
        <p:txBody>
          <a:bodyPr/>
          <a:lstStyle/>
          <a:p>
            <a:fld id="{34E3D62C-C82A-458D-8881-2F62BC846DEF}" type="datetimeFigureOut">
              <a:rPr lang="es-ES" smtClean="0"/>
              <a:t>10/09/2024</a:t>
            </a:fld>
            <a:endParaRPr lang="es-ES"/>
          </a:p>
        </p:txBody>
      </p:sp>
      <p:sp>
        <p:nvSpPr>
          <p:cNvPr id="8" name="Marcador de pie de página 7">
            <a:extLst>
              <a:ext uri="{FF2B5EF4-FFF2-40B4-BE49-F238E27FC236}">
                <a16:creationId xmlns:a16="http://schemas.microsoft.com/office/drawing/2014/main" id="{F9336423-05D4-017B-1E2E-0D2CE373D34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8626C8D-548A-8ED2-2554-84FD307C9DB2}"/>
              </a:ext>
            </a:extLst>
          </p:cNvPr>
          <p:cNvSpPr>
            <a:spLocks noGrp="1"/>
          </p:cNvSpPr>
          <p:nvPr>
            <p:ph type="sldNum" sz="quarter" idx="12"/>
          </p:nvPr>
        </p:nvSpPr>
        <p:spPr/>
        <p:txBody>
          <a:bodyPr/>
          <a:lstStyle/>
          <a:p>
            <a:fld id="{7EC9FA18-3426-432A-984E-96BD9B5BD0E1}" type="slidenum">
              <a:rPr lang="es-ES" smtClean="0"/>
              <a:t>‹Nº›</a:t>
            </a:fld>
            <a:endParaRPr lang="es-ES"/>
          </a:p>
        </p:txBody>
      </p:sp>
    </p:spTree>
    <p:extLst>
      <p:ext uri="{BB962C8B-B14F-4D97-AF65-F5344CB8AC3E}">
        <p14:creationId xmlns:p14="http://schemas.microsoft.com/office/powerpoint/2010/main" val="2105215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C87867-50CA-9CC6-2E73-21E3427B969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09252F8-E249-5DFD-72EF-F124670A6C5A}"/>
              </a:ext>
            </a:extLst>
          </p:cNvPr>
          <p:cNvSpPr>
            <a:spLocks noGrp="1"/>
          </p:cNvSpPr>
          <p:nvPr>
            <p:ph type="dt" sz="half" idx="10"/>
          </p:nvPr>
        </p:nvSpPr>
        <p:spPr/>
        <p:txBody>
          <a:bodyPr/>
          <a:lstStyle/>
          <a:p>
            <a:fld id="{34E3D62C-C82A-458D-8881-2F62BC846DEF}" type="datetimeFigureOut">
              <a:rPr lang="es-ES" smtClean="0"/>
              <a:t>10/09/2024</a:t>
            </a:fld>
            <a:endParaRPr lang="es-ES"/>
          </a:p>
        </p:txBody>
      </p:sp>
      <p:sp>
        <p:nvSpPr>
          <p:cNvPr id="4" name="Marcador de pie de página 3">
            <a:extLst>
              <a:ext uri="{FF2B5EF4-FFF2-40B4-BE49-F238E27FC236}">
                <a16:creationId xmlns:a16="http://schemas.microsoft.com/office/drawing/2014/main" id="{B35DB881-C574-A76A-85E0-493F067C2E8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94A74434-D262-DA17-EB04-91B208E7E546}"/>
              </a:ext>
            </a:extLst>
          </p:cNvPr>
          <p:cNvSpPr>
            <a:spLocks noGrp="1"/>
          </p:cNvSpPr>
          <p:nvPr>
            <p:ph type="sldNum" sz="quarter" idx="12"/>
          </p:nvPr>
        </p:nvSpPr>
        <p:spPr/>
        <p:txBody>
          <a:bodyPr/>
          <a:lstStyle/>
          <a:p>
            <a:fld id="{7EC9FA18-3426-432A-984E-96BD9B5BD0E1}" type="slidenum">
              <a:rPr lang="es-ES" smtClean="0"/>
              <a:t>‹Nº›</a:t>
            </a:fld>
            <a:endParaRPr lang="es-ES"/>
          </a:p>
        </p:txBody>
      </p:sp>
    </p:spTree>
    <p:extLst>
      <p:ext uri="{BB962C8B-B14F-4D97-AF65-F5344CB8AC3E}">
        <p14:creationId xmlns:p14="http://schemas.microsoft.com/office/powerpoint/2010/main" val="2443352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067FBD-E6E2-C93E-85A5-C451F1441E89}"/>
              </a:ext>
            </a:extLst>
          </p:cNvPr>
          <p:cNvSpPr>
            <a:spLocks noGrp="1"/>
          </p:cNvSpPr>
          <p:nvPr>
            <p:ph type="dt" sz="half" idx="10"/>
          </p:nvPr>
        </p:nvSpPr>
        <p:spPr/>
        <p:txBody>
          <a:bodyPr/>
          <a:lstStyle/>
          <a:p>
            <a:fld id="{34E3D62C-C82A-458D-8881-2F62BC846DEF}" type="datetimeFigureOut">
              <a:rPr lang="es-ES" smtClean="0"/>
              <a:t>10/09/2024</a:t>
            </a:fld>
            <a:endParaRPr lang="es-ES"/>
          </a:p>
        </p:txBody>
      </p:sp>
      <p:sp>
        <p:nvSpPr>
          <p:cNvPr id="3" name="Marcador de pie de página 2">
            <a:extLst>
              <a:ext uri="{FF2B5EF4-FFF2-40B4-BE49-F238E27FC236}">
                <a16:creationId xmlns:a16="http://schemas.microsoft.com/office/drawing/2014/main" id="{3A1406BB-539D-75C0-6F93-5196ECED5BA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97886BB0-B813-7BFA-B5A5-96311584C6C4}"/>
              </a:ext>
            </a:extLst>
          </p:cNvPr>
          <p:cNvSpPr>
            <a:spLocks noGrp="1"/>
          </p:cNvSpPr>
          <p:nvPr>
            <p:ph type="sldNum" sz="quarter" idx="12"/>
          </p:nvPr>
        </p:nvSpPr>
        <p:spPr/>
        <p:txBody>
          <a:bodyPr/>
          <a:lstStyle/>
          <a:p>
            <a:fld id="{7EC9FA18-3426-432A-984E-96BD9B5BD0E1}" type="slidenum">
              <a:rPr lang="es-ES" smtClean="0"/>
              <a:t>‹Nº›</a:t>
            </a:fld>
            <a:endParaRPr lang="es-ES"/>
          </a:p>
        </p:txBody>
      </p:sp>
    </p:spTree>
    <p:extLst>
      <p:ext uri="{BB962C8B-B14F-4D97-AF65-F5344CB8AC3E}">
        <p14:creationId xmlns:p14="http://schemas.microsoft.com/office/powerpoint/2010/main" val="1676946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73B8F2-82CE-E4FB-F2CB-0FC82F3CB02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E49B70B-1BDA-679F-92C9-8CE45FB5E4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3679259-F4AC-70DA-B3D7-9E70B9E204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C1D79DB-7EAB-574C-1A7C-8CC6E739A7DD}"/>
              </a:ext>
            </a:extLst>
          </p:cNvPr>
          <p:cNvSpPr>
            <a:spLocks noGrp="1"/>
          </p:cNvSpPr>
          <p:nvPr>
            <p:ph type="dt" sz="half" idx="10"/>
          </p:nvPr>
        </p:nvSpPr>
        <p:spPr/>
        <p:txBody>
          <a:bodyPr/>
          <a:lstStyle/>
          <a:p>
            <a:fld id="{34E3D62C-C82A-458D-8881-2F62BC846DEF}" type="datetimeFigureOut">
              <a:rPr lang="es-ES" smtClean="0"/>
              <a:t>10/09/2024</a:t>
            </a:fld>
            <a:endParaRPr lang="es-ES"/>
          </a:p>
        </p:txBody>
      </p:sp>
      <p:sp>
        <p:nvSpPr>
          <p:cNvPr id="6" name="Marcador de pie de página 5">
            <a:extLst>
              <a:ext uri="{FF2B5EF4-FFF2-40B4-BE49-F238E27FC236}">
                <a16:creationId xmlns:a16="http://schemas.microsoft.com/office/drawing/2014/main" id="{5DEFF62F-7AC7-5A4D-54EA-A2D3042C551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561F5E1-973F-F24C-7E7C-D95470F4EDEE}"/>
              </a:ext>
            </a:extLst>
          </p:cNvPr>
          <p:cNvSpPr>
            <a:spLocks noGrp="1"/>
          </p:cNvSpPr>
          <p:nvPr>
            <p:ph type="sldNum" sz="quarter" idx="12"/>
          </p:nvPr>
        </p:nvSpPr>
        <p:spPr/>
        <p:txBody>
          <a:bodyPr/>
          <a:lstStyle/>
          <a:p>
            <a:fld id="{7EC9FA18-3426-432A-984E-96BD9B5BD0E1}" type="slidenum">
              <a:rPr lang="es-ES" smtClean="0"/>
              <a:t>‹Nº›</a:t>
            </a:fld>
            <a:endParaRPr lang="es-ES"/>
          </a:p>
        </p:txBody>
      </p:sp>
    </p:spTree>
    <p:extLst>
      <p:ext uri="{BB962C8B-B14F-4D97-AF65-F5344CB8AC3E}">
        <p14:creationId xmlns:p14="http://schemas.microsoft.com/office/powerpoint/2010/main" val="931353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1251A8-BF69-552C-EE1F-EC346F0EBA1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3521D6BD-1908-129B-DF5C-23F9CA9E6D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7EA1ACC2-6476-D066-CB3F-907FE17617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7B8AB7D-ECB1-8555-255E-374AB9587664}"/>
              </a:ext>
            </a:extLst>
          </p:cNvPr>
          <p:cNvSpPr>
            <a:spLocks noGrp="1"/>
          </p:cNvSpPr>
          <p:nvPr>
            <p:ph type="dt" sz="half" idx="10"/>
          </p:nvPr>
        </p:nvSpPr>
        <p:spPr/>
        <p:txBody>
          <a:bodyPr/>
          <a:lstStyle/>
          <a:p>
            <a:fld id="{34E3D62C-C82A-458D-8881-2F62BC846DEF}" type="datetimeFigureOut">
              <a:rPr lang="es-ES" smtClean="0"/>
              <a:t>10/09/2024</a:t>
            </a:fld>
            <a:endParaRPr lang="es-ES"/>
          </a:p>
        </p:txBody>
      </p:sp>
      <p:sp>
        <p:nvSpPr>
          <p:cNvPr id="6" name="Marcador de pie de página 5">
            <a:extLst>
              <a:ext uri="{FF2B5EF4-FFF2-40B4-BE49-F238E27FC236}">
                <a16:creationId xmlns:a16="http://schemas.microsoft.com/office/drawing/2014/main" id="{193C255D-AF89-38C7-00F4-AB7DDC0FC5F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C1AD431-33D9-6375-176F-2C22F8DB92A6}"/>
              </a:ext>
            </a:extLst>
          </p:cNvPr>
          <p:cNvSpPr>
            <a:spLocks noGrp="1"/>
          </p:cNvSpPr>
          <p:nvPr>
            <p:ph type="sldNum" sz="quarter" idx="12"/>
          </p:nvPr>
        </p:nvSpPr>
        <p:spPr/>
        <p:txBody>
          <a:bodyPr/>
          <a:lstStyle/>
          <a:p>
            <a:fld id="{7EC9FA18-3426-432A-984E-96BD9B5BD0E1}" type="slidenum">
              <a:rPr lang="es-ES" smtClean="0"/>
              <a:t>‹Nº›</a:t>
            </a:fld>
            <a:endParaRPr lang="es-ES"/>
          </a:p>
        </p:txBody>
      </p:sp>
    </p:spTree>
    <p:extLst>
      <p:ext uri="{BB962C8B-B14F-4D97-AF65-F5344CB8AC3E}">
        <p14:creationId xmlns:p14="http://schemas.microsoft.com/office/powerpoint/2010/main" val="3231775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FAEA01D-0187-B042-C9DA-222AD81E39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C896422-716B-7109-5BE2-78DC390759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2BA74E5-514D-A0EA-453E-5AA7F7F799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E3D62C-C82A-458D-8881-2F62BC846DEF}" type="datetimeFigureOut">
              <a:rPr lang="es-ES" smtClean="0"/>
              <a:t>10/09/2024</a:t>
            </a:fld>
            <a:endParaRPr lang="es-ES"/>
          </a:p>
        </p:txBody>
      </p:sp>
      <p:sp>
        <p:nvSpPr>
          <p:cNvPr id="5" name="Marcador de pie de página 4">
            <a:extLst>
              <a:ext uri="{FF2B5EF4-FFF2-40B4-BE49-F238E27FC236}">
                <a16:creationId xmlns:a16="http://schemas.microsoft.com/office/drawing/2014/main" id="{131E5E39-1342-4381-7E84-6E1408C513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7EA1E467-399E-3504-249C-358B6F0B6F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9FA18-3426-432A-984E-96BD9B5BD0E1}" type="slidenum">
              <a:rPr lang="es-ES" smtClean="0"/>
              <a:t>‹Nº›</a:t>
            </a:fld>
            <a:endParaRPr lang="es-ES"/>
          </a:p>
        </p:txBody>
      </p:sp>
    </p:spTree>
    <p:extLst>
      <p:ext uri="{BB962C8B-B14F-4D97-AF65-F5344CB8AC3E}">
        <p14:creationId xmlns:p14="http://schemas.microsoft.com/office/powerpoint/2010/main" val="35013642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jp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7.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7.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g"/></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60.jpg"/></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62.jpg"/></Relationships>
</file>

<file path=ppt/slides/_rels/slide1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64.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1.jpe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jp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jp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7000"/>
          </a:stretch>
        </a:blip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12EE9C2-6AA0-32E0-A650-F1C3CA8F30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1989" y="0"/>
            <a:ext cx="11608022" cy="702285"/>
          </a:xfrm>
          <a:prstGeom prst="rect">
            <a:avLst/>
          </a:prstGeom>
        </p:spPr>
      </p:pic>
    </p:spTree>
    <p:extLst>
      <p:ext uri="{BB962C8B-B14F-4D97-AF65-F5344CB8AC3E}">
        <p14:creationId xmlns:p14="http://schemas.microsoft.com/office/powerpoint/2010/main" val="2654021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8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19A5975-FA86-6791-3BF8-3700AB9BE2AB}"/>
              </a:ext>
            </a:extLst>
          </p:cNvPr>
          <p:cNvSpPr txBox="1"/>
          <p:nvPr/>
        </p:nvSpPr>
        <p:spPr>
          <a:xfrm>
            <a:off x="165560" y="1253294"/>
            <a:ext cx="7480565" cy="5552033"/>
          </a:xfrm>
          <a:prstGeom prst="rect">
            <a:avLst/>
          </a:prstGeom>
          <a:noFill/>
        </p:spPr>
        <p:txBody>
          <a:bodyPr wrap="square">
            <a:spAutoFit/>
          </a:bodyPr>
          <a:lstStyle/>
          <a:p>
            <a:pPr>
              <a:lnSpc>
                <a:spcPct val="107000"/>
              </a:lnSpc>
              <a:spcAft>
                <a:spcPts val="800"/>
              </a:spcAft>
            </a:pPr>
            <a:r>
              <a:rPr lang="en-US" sz="2000" b="1" dirty="0">
                <a:latin typeface="Calibri" panose="020F0502020204030204" pitchFamily="34" charset="0"/>
                <a:ea typeface="Calibri" panose="020F0502020204030204" pitchFamily="34" charset="0"/>
                <a:cs typeface="Times New Roman" panose="02020603050405020304" pitchFamily="18" charset="0"/>
              </a:rPr>
              <a:t>The feeling of guilt is responsible for the fact that many live in anguish and that they cannot reconcile with peace and happiness</a:t>
            </a:r>
            <a:r>
              <a:rPr lang="es-ES" sz="2000" b="1"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n-US" sz="2000" b="1" dirty="0">
                <a:latin typeface="Calibri" panose="020F0502020204030204" pitchFamily="34" charset="0"/>
                <a:ea typeface="Calibri" panose="020F0502020204030204" pitchFamily="34" charset="0"/>
                <a:cs typeface="Times New Roman" panose="02020603050405020304" pitchFamily="18" charset="0"/>
              </a:rPr>
              <a:t>If this is your case for you, I have good news for you. Just as God gave man the Sabbath as a rest for the body and renewal of his mind, so he has given Christ as his spiritual rest. Listen to his invitation: "Come unto me, all ye that labor and are heavy laden, and I will give you rest" (Matthew 11:28). He offers us rest for the heavy burdens of our heart. If you feel the need for forgiveness, accept Jesus as your Savior. The promise is that, "He is faithful and just to forgive us our sins, and to cleanse us from all unrighteousness" (1 John 1:9). Jesus wants to be his rest today</a:t>
            </a:r>
            <a:r>
              <a:rPr lang="es-ES" sz="2000" b="1"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n-US" sz="2000" b="1" dirty="0">
                <a:latin typeface="Calibri" panose="020F0502020204030204" pitchFamily="34" charset="0"/>
                <a:ea typeface="Calibri" panose="020F0502020204030204" pitchFamily="34" charset="0"/>
                <a:cs typeface="Times New Roman" panose="02020603050405020304" pitchFamily="18" charset="0"/>
              </a:rPr>
              <a:t>The meaning of the Sabbath is momentous. It is literally God's appointed Sabbath for our physical rest (Exodus 20:8-11). And symbolically it represents peace and rest in Christ, on whom we depend for our salvation (Ephesians 2:8). One does not cancel out the other, but rather they complement each other</a:t>
            </a:r>
            <a:r>
              <a:rPr lang="es-ES" sz="2000" b="1" dirty="0">
                <a:effectLst/>
                <a:latin typeface="Calibri" panose="020F0502020204030204" pitchFamily="34" charset="0"/>
                <a:ea typeface="Calibri" panose="020F0502020204030204" pitchFamily="34" charset="0"/>
                <a:cs typeface="Times New Roman" panose="02020603050405020304" pitchFamily="18" charset="0"/>
              </a:rPr>
              <a:t>.</a:t>
            </a:r>
            <a:endParaRPr lang="es-ES" b="1"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8" name="Grupo 7">
            <a:extLst>
              <a:ext uri="{FF2B5EF4-FFF2-40B4-BE49-F238E27FC236}">
                <a16:creationId xmlns:a16="http://schemas.microsoft.com/office/drawing/2014/main" id="{CF56C632-682B-CCF6-B39B-A96EBC6CF8B1}"/>
              </a:ext>
            </a:extLst>
          </p:cNvPr>
          <p:cNvGrpSpPr/>
          <p:nvPr/>
        </p:nvGrpSpPr>
        <p:grpSpPr>
          <a:xfrm>
            <a:off x="85699" y="-33806"/>
            <a:ext cx="6733388" cy="1200329"/>
            <a:chOff x="85699" y="-33806"/>
            <a:chExt cx="6733388" cy="1200329"/>
          </a:xfrm>
        </p:grpSpPr>
        <p:pic>
          <p:nvPicPr>
            <p:cNvPr id="2" name="Imagen 1">
              <a:extLst>
                <a:ext uri="{FF2B5EF4-FFF2-40B4-BE49-F238E27FC236}">
                  <a16:creationId xmlns:a16="http://schemas.microsoft.com/office/drawing/2014/main" id="{D1358B43-DE35-BEE8-C6B0-34A306AEEC0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699" y="38870"/>
              <a:ext cx="6733388" cy="1127653"/>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FED0828C-0544-0622-5400-703604E91D55}"/>
                </a:ext>
              </a:extLst>
            </p:cNvPr>
            <p:cNvSpPr txBox="1"/>
            <p:nvPr/>
          </p:nvSpPr>
          <p:spPr>
            <a:xfrm>
              <a:off x="3779797" y="125641"/>
              <a:ext cx="2663533" cy="954107"/>
            </a:xfrm>
            <a:prstGeom prst="rect">
              <a:avLst/>
            </a:prstGeom>
            <a:noFill/>
          </p:spPr>
          <p:txBody>
            <a:bodyPr wrap="square">
              <a:spAutoFit/>
            </a:bodyPr>
            <a:lstStyle/>
            <a:p>
              <a:r>
                <a:rPr lang="en-US" sz="28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And the feeling of guilt</a:t>
              </a:r>
              <a:r>
                <a:rPr lang="es-ES" sz="28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p>
          </p:txBody>
        </p:sp>
        <p:sp>
          <p:nvSpPr>
            <p:cNvPr id="5" name="CuadroTexto 4">
              <a:extLst>
                <a:ext uri="{FF2B5EF4-FFF2-40B4-BE49-F238E27FC236}">
                  <a16:creationId xmlns:a16="http://schemas.microsoft.com/office/drawing/2014/main" id="{6CD9D3F1-FC77-0E2F-CD63-813AF0A14E1A}"/>
                </a:ext>
              </a:extLst>
            </p:cNvPr>
            <p:cNvSpPr txBox="1"/>
            <p:nvPr/>
          </p:nvSpPr>
          <p:spPr>
            <a:xfrm>
              <a:off x="1431970" y="310308"/>
              <a:ext cx="1953748" cy="584775"/>
            </a:xfrm>
            <a:prstGeom prst="rect">
              <a:avLst/>
            </a:prstGeom>
            <a:noFill/>
          </p:spPr>
          <p:txBody>
            <a:bodyPr wrap="square" rtlCol="0">
              <a:spAutoFit/>
            </a:bodyPr>
            <a:lstStyle/>
            <a:p>
              <a:r>
                <a:rPr lang="es-ES" sz="32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Sabbath</a:t>
              </a:r>
            </a:p>
          </p:txBody>
        </p:sp>
        <p:sp>
          <p:nvSpPr>
            <p:cNvPr id="6" name="CuadroTexto 5">
              <a:extLst>
                <a:ext uri="{FF2B5EF4-FFF2-40B4-BE49-F238E27FC236}">
                  <a16:creationId xmlns:a16="http://schemas.microsoft.com/office/drawing/2014/main" id="{F3215AF3-6C94-39C7-D73F-6F0C01EFDA82}"/>
                </a:ext>
              </a:extLst>
            </p:cNvPr>
            <p:cNvSpPr txBox="1"/>
            <p:nvPr/>
          </p:nvSpPr>
          <p:spPr>
            <a:xfrm>
              <a:off x="107859" y="-33806"/>
              <a:ext cx="1092236" cy="1200329"/>
            </a:xfrm>
            <a:prstGeom prst="rect">
              <a:avLst/>
            </a:prstGeom>
            <a:noFill/>
          </p:spPr>
          <p:txBody>
            <a:bodyPr wrap="square" rtlCol="0">
              <a:spAutoFit/>
            </a:bodyPr>
            <a:lstStyle/>
            <a:p>
              <a:r>
                <a:rPr lang="es-ES" sz="7200" b="1" dirty="0">
                  <a:solidFill>
                    <a:srgbClr val="D7BDE9"/>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13</a:t>
              </a:r>
            </a:p>
          </p:txBody>
        </p:sp>
      </p:grpSp>
      <p:pic>
        <p:nvPicPr>
          <p:cNvPr id="7" name="Imagen 6">
            <a:extLst>
              <a:ext uri="{FF2B5EF4-FFF2-40B4-BE49-F238E27FC236}">
                <a16:creationId xmlns:a16="http://schemas.microsoft.com/office/drawing/2014/main" id="{9F97890C-7DDA-4630-C5EE-0783FA16F26D}"/>
              </a:ext>
            </a:extLst>
          </p:cNvPr>
          <p:cNvPicPr>
            <a:picLocks noChangeAspect="1"/>
          </p:cNvPicPr>
          <p:nvPr/>
        </p:nvPicPr>
        <p:blipFill>
          <a:blip r:embed="rId4">
            <a:extLst>
              <a:ext uri="{28A0092B-C50C-407E-A947-70E740481C1C}">
                <a14:useLocalDpi xmlns:a14="http://schemas.microsoft.com/office/drawing/2010/main" val="0"/>
              </a:ext>
            </a:extLst>
          </a:blip>
          <a:srcRect l="11628" r="11628"/>
          <a:stretch/>
        </p:blipFill>
        <p:spPr>
          <a:xfrm>
            <a:off x="7810839" y="97067"/>
            <a:ext cx="4180271" cy="4085224"/>
          </a:xfrm>
          <a:prstGeom prst="round2DiagRect">
            <a:avLst>
              <a:gd name="adj1" fmla="val 0"/>
              <a:gd name="adj2" fmla="val 15441"/>
            </a:avLst>
          </a:prstGeom>
          <a:ln w="38100" cap="sq">
            <a:solidFill>
              <a:srgbClr val="4F00CB"/>
            </a:solidFill>
            <a:miter lim="800000"/>
          </a:ln>
          <a:effectLst>
            <a:outerShdw blurRad="254000" algn="tl" rotWithShape="0">
              <a:srgbClr val="000000">
                <a:alpha val="43000"/>
              </a:srgbClr>
            </a:outerShdw>
          </a:effectLst>
        </p:spPr>
      </p:pic>
      <p:pic>
        <p:nvPicPr>
          <p:cNvPr id="13" name="Imagen 12" descr="Imagen que contiene persona, hombre, montaña, parado&#10;&#10;Descripción generada automáticamente">
            <a:extLst>
              <a:ext uri="{FF2B5EF4-FFF2-40B4-BE49-F238E27FC236}">
                <a16:creationId xmlns:a16="http://schemas.microsoft.com/office/drawing/2014/main" id="{CB7AE343-D2E9-52E9-B56E-7288FD3736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0839" y="4291445"/>
            <a:ext cx="4180271" cy="2469489"/>
          </a:xfrm>
          <a:prstGeom prst="round2DiagRect">
            <a:avLst>
              <a:gd name="adj1" fmla="val 16667"/>
              <a:gd name="adj2" fmla="val 0"/>
            </a:avLst>
          </a:prstGeom>
          <a:ln w="38100" cap="sq">
            <a:solidFill>
              <a:srgbClr val="8500E2"/>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47516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ppt_w/2"/>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ppt_w</p:attrName>
                                        </p:attrNameLst>
                                      </p:cBhvr>
                                      <p:tavLst>
                                        <p:tav tm="0">
                                          <p:val>
                                            <p:fltVal val="0"/>
                                          </p:val>
                                        </p:tav>
                                        <p:tav tm="100000">
                                          <p:val>
                                            <p:strVal val="#ppt_w"/>
                                          </p:val>
                                        </p:tav>
                                      </p:tavLst>
                                    </p:anim>
                                    <p:anim calcmode="lin" valueType="num">
                                      <p:cBhvr>
                                        <p:cTn id="10" dur="500" fill="hold"/>
                                        <p:tgtEl>
                                          <p:spTgt spid="8"/>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ppt_h/2"/>
                                          </p:val>
                                        </p:tav>
                                        <p:tav tm="100000">
                                          <p:val>
                                            <p:strVal val="#ppt_y"/>
                                          </p:val>
                                        </p:tav>
                                      </p:tavLst>
                                    </p:anim>
                                    <p:anim calcmode="lin" valueType="num">
                                      <p:cBhvr>
                                        <p:cTn id="16" dur="500" fill="hold"/>
                                        <p:tgtEl>
                                          <p:spTgt spid="7"/>
                                        </p:tgtEl>
                                        <p:attrNameLst>
                                          <p:attrName>ppt_w</p:attrName>
                                        </p:attrNameLst>
                                      </p:cBhvr>
                                      <p:tavLst>
                                        <p:tav tm="0">
                                          <p:val>
                                            <p:strVal val="#ppt_w"/>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wipe(left)">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7" presetClass="entr" presetSubtype="1"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ppt_x</p:attrName>
                                        </p:attrNameLst>
                                      </p:cBhvr>
                                      <p:tavLst>
                                        <p:tav tm="0">
                                          <p:val>
                                            <p:strVal val="#ppt_x"/>
                                          </p:val>
                                        </p:tav>
                                        <p:tav tm="100000">
                                          <p:val>
                                            <p:strVal val="#ppt_x"/>
                                          </p:val>
                                        </p:tav>
                                      </p:tavLst>
                                    </p:anim>
                                    <p:anim calcmode="lin" valueType="num">
                                      <p:cBhvr>
                                        <p:cTn id="27" dur="500" fill="hold"/>
                                        <p:tgtEl>
                                          <p:spTgt spid="13"/>
                                        </p:tgtEl>
                                        <p:attrNameLst>
                                          <p:attrName>ppt_y</p:attrName>
                                        </p:attrNameLst>
                                      </p:cBhvr>
                                      <p:tavLst>
                                        <p:tav tm="0">
                                          <p:val>
                                            <p:strVal val="#ppt_y-#ppt_h/2"/>
                                          </p:val>
                                        </p:tav>
                                        <p:tav tm="100000">
                                          <p:val>
                                            <p:strVal val="#ppt_y"/>
                                          </p:val>
                                        </p:tav>
                                      </p:tavLst>
                                    </p:anim>
                                    <p:anim calcmode="lin" valueType="num">
                                      <p:cBhvr>
                                        <p:cTn id="28" dur="500" fill="hold"/>
                                        <p:tgtEl>
                                          <p:spTgt spid="13"/>
                                        </p:tgtEl>
                                        <p:attrNameLst>
                                          <p:attrName>ppt_w</p:attrName>
                                        </p:attrNameLst>
                                      </p:cBhvr>
                                      <p:tavLst>
                                        <p:tav tm="0">
                                          <p:val>
                                            <p:strVal val="#ppt_w"/>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wipe(left)">
                                      <p:cBhvr>
                                        <p:cTn id="33" dur="500"/>
                                        <p:tgtEl>
                                          <p:spTgt spid="3">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wipe(left)">
                                      <p:cBhvr>
                                        <p:cTn id="3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424B501-1934-F02A-F724-057F41924E3B}"/>
              </a:ext>
            </a:extLst>
          </p:cNvPr>
          <p:cNvSpPr txBox="1"/>
          <p:nvPr/>
        </p:nvSpPr>
        <p:spPr>
          <a:xfrm>
            <a:off x="223999" y="1210923"/>
            <a:ext cx="8429997" cy="2849050"/>
          </a:xfrm>
          <a:prstGeom prst="rect">
            <a:avLst/>
          </a:prstGeom>
          <a:noFill/>
        </p:spPr>
        <p:txBody>
          <a:bodyPr wrap="square">
            <a:spAutoFit/>
          </a:bodyPr>
          <a:lstStyle/>
          <a:p>
            <a:pPr lvl="0">
              <a:lnSpc>
                <a:spcPct val="107000"/>
              </a:lnSpc>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Man is in danger of being trapped by his many tasks. We might forget about God and our relationship with Him. In addition, on the Sabbath one has time to devote oneself to the study of the Bible and to consider the greatness of God</a:t>
            </a:r>
            <a:r>
              <a:rPr lang="es-ES" b="1" dirty="0">
                <a:effectLst/>
                <a:latin typeface="Calibri" panose="020F0502020204030204" pitchFamily="34" charset="0"/>
                <a:ea typeface="Calibri" panose="020F0502020204030204" pitchFamily="34" charset="0"/>
                <a:cs typeface="Times New Roman" panose="02020603050405020304" pitchFamily="18" charset="0"/>
              </a:rPr>
              <a:t>.</a:t>
            </a:r>
          </a:p>
          <a:p>
            <a:pPr lvl="0">
              <a:lnSpc>
                <a:spcPct val="107000"/>
              </a:lnSpc>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Even Adam, before sin, had admirable conversations with God during the week; But this was not enough. God longed for man to cease his labors one day each week—the seventh—so that he might devote this time more fully to knowing and worshiping his Creator. God wanted man to develop during the six days of work, but the Sabbath activities would complement him, for he would be learning more intimately from his Maker</a:t>
            </a:r>
            <a:r>
              <a:rPr lang="es-ES" b="1" dirty="0">
                <a:effectLst/>
                <a:latin typeface="Calibri" panose="020F0502020204030204" pitchFamily="34" charset="0"/>
                <a:ea typeface="Calibri" panose="020F0502020204030204" pitchFamily="34" charset="0"/>
                <a:cs typeface="Times New Roman" panose="02020603050405020304" pitchFamily="18" charset="0"/>
              </a:rPr>
              <a:t>.</a:t>
            </a:r>
          </a:p>
        </p:txBody>
      </p:sp>
      <p:grpSp>
        <p:nvGrpSpPr>
          <p:cNvPr id="2" name="Grupo 1">
            <a:extLst>
              <a:ext uri="{FF2B5EF4-FFF2-40B4-BE49-F238E27FC236}">
                <a16:creationId xmlns:a16="http://schemas.microsoft.com/office/drawing/2014/main" id="{05F17315-D5B3-0C48-DCE7-10B84FDCB826}"/>
              </a:ext>
            </a:extLst>
          </p:cNvPr>
          <p:cNvGrpSpPr/>
          <p:nvPr/>
        </p:nvGrpSpPr>
        <p:grpSpPr>
          <a:xfrm>
            <a:off x="85698" y="-50347"/>
            <a:ext cx="8756762" cy="1216869"/>
            <a:chOff x="85699" y="-50347"/>
            <a:chExt cx="6898248" cy="1216869"/>
          </a:xfrm>
        </p:grpSpPr>
        <p:pic>
          <p:nvPicPr>
            <p:cNvPr id="26" name="Imagen 25">
              <a:extLst>
                <a:ext uri="{FF2B5EF4-FFF2-40B4-BE49-F238E27FC236}">
                  <a16:creationId xmlns:a16="http://schemas.microsoft.com/office/drawing/2014/main" id="{633ACC8A-739C-76B2-8768-685BF55CF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699" y="38870"/>
              <a:ext cx="6733388" cy="1127652"/>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38A1E2A3-6617-BCF2-B14A-08428378AFD4}"/>
                </a:ext>
              </a:extLst>
            </p:cNvPr>
            <p:cNvSpPr txBox="1"/>
            <p:nvPr/>
          </p:nvSpPr>
          <p:spPr>
            <a:xfrm>
              <a:off x="3764670" y="156892"/>
              <a:ext cx="3219277" cy="954107"/>
            </a:xfrm>
            <a:prstGeom prst="rect">
              <a:avLst/>
            </a:prstGeom>
            <a:noFill/>
          </p:spPr>
          <p:txBody>
            <a:bodyPr wrap="square">
              <a:spAutoFit/>
            </a:bodyPr>
            <a:lstStyle/>
            <a:p>
              <a:r>
                <a:rPr lang="en-US" sz="28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Improves Our Relationship with God</a:t>
              </a:r>
              <a:r>
                <a:rPr lang="es-ES" sz="28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a:t>
              </a:r>
            </a:p>
          </p:txBody>
        </p:sp>
        <p:sp>
          <p:nvSpPr>
            <p:cNvPr id="5" name="CuadroTexto 4">
              <a:extLst>
                <a:ext uri="{FF2B5EF4-FFF2-40B4-BE49-F238E27FC236}">
                  <a16:creationId xmlns:a16="http://schemas.microsoft.com/office/drawing/2014/main" id="{B5177569-6B74-5F4D-4E0D-623C6594200B}"/>
                </a:ext>
              </a:extLst>
            </p:cNvPr>
            <p:cNvSpPr txBox="1"/>
            <p:nvPr/>
          </p:nvSpPr>
          <p:spPr>
            <a:xfrm>
              <a:off x="1498645" y="289895"/>
              <a:ext cx="1953748" cy="584775"/>
            </a:xfrm>
            <a:prstGeom prst="rect">
              <a:avLst/>
            </a:prstGeom>
            <a:noFill/>
          </p:spPr>
          <p:txBody>
            <a:bodyPr wrap="square" rtlCol="0">
              <a:spAutoFit/>
            </a:bodyPr>
            <a:lstStyle/>
            <a:p>
              <a:r>
                <a:rPr lang="es-ES" sz="32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Sabbath</a:t>
              </a:r>
            </a:p>
          </p:txBody>
        </p:sp>
        <p:sp>
          <p:nvSpPr>
            <p:cNvPr id="6" name="CuadroTexto 5">
              <a:extLst>
                <a:ext uri="{FF2B5EF4-FFF2-40B4-BE49-F238E27FC236}">
                  <a16:creationId xmlns:a16="http://schemas.microsoft.com/office/drawing/2014/main" id="{6273F108-5CA1-E234-65A9-5B84A04E53F8}"/>
                </a:ext>
              </a:extLst>
            </p:cNvPr>
            <p:cNvSpPr txBox="1"/>
            <p:nvPr/>
          </p:nvSpPr>
          <p:spPr>
            <a:xfrm>
              <a:off x="186228" y="-50347"/>
              <a:ext cx="1092236" cy="1200329"/>
            </a:xfrm>
            <a:prstGeom prst="rect">
              <a:avLst/>
            </a:prstGeom>
            <a:noFill/>
          </p:spPr>
          <p:txBody>
            <a:bodyPr wrap="square" rtlCol="0">
              <a:spAutoFit/>
            </a:bodyPr>
            <a:lstStyle/>
            <a:p>
              <a:r>
                <a:rPr lang="es-ES" sz="7200" b="1" dirty="0">
                  <a:solidFill>
                    <a:srgbClr val="B9FFBB"/>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14</a:t>
              </a:r>
            </a:p>
          </p:txBody>
        </p:sp>
      </p:grpSp>
      <p:sp>
        <p:nvSpPr>
          <p:cNvPr id="12" name="CuadroTexto 11">
            <a:extLst>
              <a:ext uri="{FF2B5EF4-FFF2-40B4-BE49-F238E27FC236}">
                <a16:creationId xmlns:a16="http://schemas.microsoft.com/office/drawing/2014/main" id="{AB18A80F-532C-56BE-E810-536E6B6D96EF}"/>
              </a:ext>
            </a:extLst>
          </p:cNvPr>
          <p:cNvSpPr txBox="1"/>
          <p:nvPr/>
        </p:nvSpPr>
        <p:spPr>
          <a:xfrm>
            <a:off x="4280170" y="5052837"/>
            <a:ext cx="7846240" cy="1754326"/>
          </a:xfrm>
          <a:prstGeom prst="rect">
            <a:avLst/>
          </a:prstGeom>
          <a:noFill/>
        </p:spPr>
        <p:txBody>
          <a:bodyPr wrap="square">
            <a:spAutoFit/>
          </a:bodyPr>
          <a:lstStyle/>
          <a:p>
            <a:r>
              <a:rPr lang="en-US" b="1" dirty="0"/>
              <a:t>The Sabbath helps man to remember who he is. As long as I kept the Sabbath I would not suffer from identity crises because every week I would remember that God was the Creator and Giver of everything. This concept would deepen in man the thought that he is a creature of God. A concept, no doubt, of profound meaning and value: he is not simply "a cog in the gear", but a being of the utmost importance in God's plan, a being made in the divine likeness</a:t>
            </a:r>
            <a:r>
              <a:rPr lang="es-ES" b="1" dirty="0"/>
              <a:t>.</a:t>
            </a:r>
          </a:p>
        </p:txBody>
      </p:sp>
      <p:grpSp>
        <p:nvGrpSpPr>
          <p:cNvPr id="7" name="Grupo 6">
            <a:extLst>
              <a:ext uri="{FF2B5EF4-FFF2-40B4-BE49-F238E27FC236}">
                <a16:creationId xmlns:a16="http://schemas.microsoft.com/office/drawing/2014/main" id="{058873D8-2598-A5C6-BB0B-607564A78BE2}"/>
              </a:ext>
            </a:extLst>
          </p:cNvPr>
          <p:cNvGrpSpPr/>
          <p:nvPr/>
        </p:nvGrpSpPr>
        <p:grpSpPr>
          <a:xfrm>
            <a:off x="4288556" y="3841208"/>
            <a:ext cx="7914050" cy="1200329"/>
            <a:chOff x="5201433" y="3771840"/>
            <a:chExt cx="6974609" cy="1200329"/>
          </a:xfrm>
        </p:grpSpPr>
        <p:pic>
          <p:nvPicPr>
            <p:cNvPr id="28" name="Imagen 27">
              <a:extLst>
                <a:ext uri="{FF2B5EF4-FFF2-40B4-BE49-F238E27FC236}">
                  <a16:creationId xmlns:a16="http://schemas.microsoft.com/office/drawing/2014/main" id="{6FF38567-CB98-D55D-0C4D-19B05CCD44C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201433" y="3844516"/>
              <a:ext cx="6733388" cy="1127652"/>
            </a:xfrm>
            <a:prstGeom prst="rect">
              <a:avLst/>
            </a:prstGeom>
            <a:effectLst>
              <a:outerShdw blurRad="50800" dist="38100" dir="5400000" algn="t" rotWithShape="0">
                <a:prstClr val="black">
                  <a:alpha val="40000"/>
                </a:prstClr>
              </a:outerShdw>
            </a:effectLst>
          </p:spPr>
        </p:pic>
        <p:sp>
          <p:nvSpPr>
            <p:cNvPr id="29" name="CuadroTexto 28">
              <a:extLst>
                <a:ext uri="{FF2B5EF4-FFF2-40B4-BE49-F238E27FC236}">
                  <a16:creationId xmlns:a16="http://schemas.microsoft.com/office/drawing/2014/main" id="{7341AAF8-809D-EC4D-6D8D-DE32D1144F15}"/>
                </a:ext>
              </a:extLst>
            </p:cNvPr>
            <p:cNvSpPr txBox="1"/>
            <p:nvPr/>
          </p:nvSpPr>
          <p:spPr>
            <a:xfrm>
              <a:off x="8742673" y="4039699"/>
              <a:ext cx="3433369" cy="861774"/>
            </a:xfrm>
            <a:prstGeom prst="rect">
              <a:avLst/>
            </a:prstGeom>
            <a:noFill/>
          </p:spPr>
          <p:txBody>
            <a:bodyPr wrap="square">
              <a:spAutoFit/>
            </a:bodyPr>
            <a:lstStyle/>
            <a:p>
              <a:r>
                <a:rPr lang="en-US" sz="25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Improve my relationship with myself</a:t>
              </a:r>
              <a:r>
                <a:rPr lang="es-ES" sz="25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p>
          </p:txBody>
        </p:sp>
        <p:sp>
          <p:nvSpPr>
            <p:cNvPr id="30" name="CuadroTexto 29">
              <a:extLst>
                <a:ext uri="{FF2B5EF4-FFF2-40B4-BE49-F238E27FC236}">
                  <a16:creationId xmlns:a16="http://schemas.microsoft.com/office/drawing/2014/main" id="{0641A6B2-0E69-806A-3AAE-3B9780298039}"/>
                </a:ext>
              </a:extLst>
            </p:cNvPr>
            <p:cNvSpPr txBox="1"/>
            <p:nvPr/>
          </p:nvSpPr>
          <p:spPr>
            <a:xfrm>
              <a:off x="6547704" y="4115954"/>
              <a:ext cx="1953748" cy="584775"/>
            </a:xfrm>
            <a:prstGeom prst="rect">
              <a:avLst/>
            </a:prstGeom>
            <a:noFill/>
          </p:spPr>
          <p:txBody>
            <a:bodyPr wrap="square" rtlCol="0">
              <a:spAutoFit/>
            </a:bodyPr>
            <a:lstStyle/>
            <a:p>
              <a:r>
                <a:rPr lang="es-ES" sz="32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Sabbath</a:t>
              </a:r>
            </a:p>
          </p:txBody>
        </p:sp>
        <p:sp>
          <p:nvSpPr>
            <p:cNvPr id="31" name="CuadroTexto 30">
              <a:extLst>
                <a:ext uri="{FF2B5EF4-FFF2-40B4-BE49-F238E27FC236}">
                  <a16:creationId xmlns:a16="http://schemas.microsoft.com/office/drawing/2014/main" id="{A4824786-7253-8F61-4A7A-AA5F1B200326}"/>
                </a:ext>
              </a:extLst>
            </p:cNvPr>
            <p:cNvSpPr txBox="1"/>
            <p:nvPr/>
          </p:nvSpPr>
          <p:spPr>
            <a:xfrm>
              <a:off x="5223593" y="3771840"/>
              <a:ext cx="1092236" cy="1200329"/>
            </a:xfrm>
            <a:prstGeom prst="rect">
              <a:avLst/>
            </a:prstGeom>
            <a:noFill/>
          </p:spPr>
          <p:txBody>
            <a:bodyPr wrap="square" rtlCol="0">
              <a:spAutoFit/>
            </a:bodyPr>
            <a:lstStyle/>
            <a:p>
              <a:r>
                <a:rPr lang="es-ES" sz="7200" b="1" dirty="0">
                  <a:solidFill>
                    <a:srgbClr val="FFE6BD"/>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15</a:t>
              </a:r>
            </a:p>
          </p:txBody>
        </p:sp>
      </p:grpSp>
      <p:pic>
        <p:nvPicPr>
          <p:cNvPr id="11" name="Imagen 10" descr="Un hombre con un traje de color negro&#10;&#10;Descripción generada automáticamente con confianza media">
            <a:extLst>
              <a:ext uri="{FF2B5EF4-FFF2-40B4-BE49-F238E27FC236}">
                <a16:creationId xmlns:a16="http://schemas.microsoft.com/office/drawing/2014/main" id="{5B131F0F-1227-84D1-97F5-67D9198D75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42460" y="156892"/>
            <a:ext cx="3016157" cy="3600850"/>
          </a:xfrm>
          <a:prstGeom prst="rect">
            <a:avLst/>
          </a:prstGeom>
          <a:solidFill>
            <a:srgbClr val="FFFFFF">
              <a:shade val="85000"/>
            </a:srgbClr>
          </a:solidFill>
          <a:ln w="88900" cap="sq">
            <a:solidFill>
              <a:srgbClr val="27CB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en 13" descr="Imagen que contiene persona, interior, hombre, cabello&#10;&#10;Descripción generada automáticamente">
            <a:extLst>
              <a:ext uri="{FF2B5EF4-FFF2-40B4-BE49-F238E27FC236}">
                <a16:creationId xmlns:a16="http://schemas.microsoft.com/office/drawing/2014/main" id="{7D0B9FCE-4A13-F2A0-8A16-ECEBE505F2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311" y="4109067"/>
            <a:ext cx="3801533" cy="2569854"/>
          </a:xfrm>
          <a:prstGeom prst="rect">
            <a:avLst/>
          </a:prstGeom>
          <a:solidFill>
            <a:srgbClr val="FFFFFF">
              <a:shade val="85000"/>
            </a:srgbClr>
          </a:solidFill>
          <a:ln w="88900" cap="sq">
            <a:solidFill>
              <a:srgbClr val="E28A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39899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style.rotation</p:attrName>
                                        </p:attrNameLst>
                                      </p:cBhvr>
                                      <p:tavLst>
                                        <p:tav tm="0">
                                          <p:val>
                                            <p:fltVal val="720"/>
                                          </p:val>
                                        </p:tav>
                                        <p:tav tm="100000">
                                          <p:val>
                                            <p:fltVal val="0"/>
                                          </p:val>
                                        </p:tav>
                                      </p:tavLst>
                                    </p:anim>
                                    <p:anim calcmode="lin" valueType="num">
                                      <p:cBhvr>
                                        <p:cTn id="9" dur="500" fill="hold"/>
                                        <p:tgtEl>
                                          <p:spTgt spid="2"/>
                                        </p:tgtEl>
                                        <p:attrNameLst>
                                          <p:attrName>ppt_h</p:attrName>
                                        </p:attrNameLst>
                                      </p:cBhvr>
                                      <p:tavLst>
                                        <p:tav tm="0">
                                          <p:val>
                                            <p:fltVal val="0"/>
                                          </p:val>
                                        </p:tav>
                                        <p:tav tm="100000">
                                          <p:val>
                                            <p:strVal val="#ppt_h"/>
                                          </p:val>
                                        </p:tav>
                                      </p:tavLst>
                                    </p:anim>
                                    <p:anim calcmode="lin" valueType="num">
                                      <p:cBhvr>
                                        <p:cTn id="10" dur="500" fill="hold"/>
                                        <p:tgtEl>
                                          <p:spTgt spid="2"/>
                                        </p:tgtEl>
                                        <p:attrNameLst>
                                          <p:attrName>ppt_w</p:attrName>
                                        </p:attrNameLst>
                                      </p:cBhvr>
                                      <p:tavLst>
                                        <p:tav tm="0">
                                          <p:val>
                                            <p:fltVal val="0"/>
                                          </p:val>
                                        </p:tav>
                                        <p:tav tm="100000">
                                          <p:val>
                                            <p:strVal val="#ppt_w"/>
                                          </p:val>
                                        </p:tav>
                                      </p:tavLst>
                                    </p:anim>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par>
                                <p:cTn id="14" presetID="32" presetClass="emph" presetSubtype="0" fill="hold" nodeType="withEffect">
                                  <p:stCondLst>
                                    <p:cond delay="0"/>
                                  </p:stCondLst>
                                  <p:childTnLst>
                                    <p:animRot by="120000">
                                      <p:cBhvr>
                                        <p:cTn id="15" dur="100" fill="hold">
                                          <p:stCondLst>
                                            <p:cond delay="0"/>
                                          </p:stCondLst>
                                        </p:cTn>
                                        <p:tgtEl>
                                          <p:spTgt spid="11"/>
                                        </p:tgtEl>
                                        <p:attrNameLst>
                                          <p:attrName>r</p:attrName>
                                        </p:attrNameLst>
                                      </p:cBhvr>
                                    </p:animRot>
                                    <p:animRot by="-240000">
                                      <p:cBhvr>
                                        <p:cTn id="16" dur="200" fill="hold">
                                          <p:stCondLst>
                                            <p:cond delay="200"/>
                                          </p:stCondLst>
                                        </p:cTn>
                                        <p:tgtEl>
                                          <p:spTgt spid="11"/>
                                        </p:tgtEl>
                                        <p:attrNameLst>
                                          <p:attrName>r</p:attrName>
                                        </p:attrNameLst>
                                      </p:cBhvr>
                                    </p:animRot>
                                    <p:animRot by="240000">
                                      <p:cBhvr>
                                        <p:cTn id="17" dur="200" fill="hold">
                                          <p:stCondLst>
                                            <p:cond delay="400"/>
                                          </p:stCondLst>
                                        </p:cTn>
                                        <p:tgtEl>
                                          <p:spTgt spid="11"/>
                                        </p:tgtEl>
                                        <p:attrNameLst>
                                          <p:attrName>r</p:attrName>
                                        </p:attrNameLst>
                                      </p:cBhvr>
                                    </p:animRot>
                                    <p:animRot by="-240000">
                                      <p:cBhvr>
                                        <p:cTn id="18" dur="200" fill="hold">
                                          <p:stCondLst>
                                            <p:cond delay="600"/>
                                          </p:stCondLst>
                                        </p:cTn>
                                        <p:tgtEl>
                                          <p:spTgt spid="11"/>
                                        </p:tgtEl>
                                        <p:attrNameLst>
                                          <p:attrName>r</p:attrName>
                                        </p:attrNameLst>
                                      </p:cBhvr>
                                    </p:animRot>
                                    <p:animRot by="120000">
                                      <p:cBhvr>
                                        <p:cTn id="19" dur="200" fill="hold">
                                          <p:stCondLst>
                                            <p:cond delay="800"/>
                                          </p:stCondLst>
                                        </p:cTn>
                                        <p:tgtEl>
                                          <p:spTgt spid="11"/>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left)">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wipe(left)">
                                      <p:cBhvr>
                                        <p:cTn id="29" dur="500"/>
                                        <p:tgtEl>
                                          <p:spTgt spid="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anim calcmode="lin" valueType="num">
                                      <p:cBhvr>
                                        <p:cTn id="35" dur="500" fill="hold"/>
                                        <p:tgtEl>
                                          <p:spTgt spid="7"/>
                                        </p:tgtEl>
                                        <p:attrNameLst>
                                          <p:attrName>style.rotation</p:attrName>
                                        </p:attrNameLst>
                                      </p:cBhvr>
                                      <p:tavLst>
                                        <p:tav tm="0">
                                          <p:val>
                                            <p:fltVal val="720"/>
                                          </p:val>
                                        </p:tav>
                                        <p:tav tm="100000">
                                          <p:val>
                                            <p:fltVal val="0"/>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 calcmode="lin" valueType="num">
                                      <p:cBhvr>
                                        <p:cTn id="37" dur="500" fill="hold"/>
                                        <p:tgtEl>
                                          <p:spTgt spid="7"/>
                                        </p:tgtEl>
                                        <p:attrNameLst>
                                          <p:attrName>ppt_w</p:attrName>
                                        </p:attrNameLst>
                                      </p:cBhvr>
                                      <p:tavLst>
                                        <p:tav tm="0">
                                          <p:val>
                                            <p:fltVal val="0"/>
                                          </p:val>
                                        </p:tav>
                                        <p:tav tm="100000">
                                          <p:val>
                                            <p:strVal val="#ppt_w"/>
                                          </p:val>
                                        </p:tav>
                                      </p:tavLst>
                                    </p:anim>
                                  </p:childTnLst>
                                </p:cTn>
                              </p:par>
                            </p:childTnLst>
                          </p:cTn>
                        </p:par>
                        <p:par>
                          <p:cTn id="38" fill="hold">
                            <p:stCondLst>
                              <p:cond delay="500"/>
                            </p:stCondLst>
                            <p:childTnLst>
                              <p:par>
                                <p:cTn id="39" presetID="1" presetClass="entr" presetSubtype="0"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32" presetClass="emph" presetSubtype="0" fill="hold" nodeType="withEffect">
                                  <p:stCondLst>
                                    <p:cond delay="0"/>
                                  </p:stCondLst>
                                  <p:childTnLst>
                                    <p:animRot by="120000">
                                      <p:cBhvr>
                                        <p:cTn id="42" dur="100" fill="hold">
                                          <p:stCondLst>
                                            <p:cond delay="0"/>
                                          </p:stCondLst>
                                        </p:cTn>
                                        <p:tgtEl>
                                          <p:spTgt spid="14"/>
                                        </p:tgtEl>
                                        <p:attrNameLst>
                                          <p:attrName>r</p:attrName>
                                        </p:attrNameLst>
                                      </p:cBhvr>
                                    </p:animRot>
                                    <p:animRot by="-240000">
                                      <p:cBhvr>
                                        <p:cTn id="43" dur="200" fill="hold">
                                          <p:stCondLst>
                                            <p:cond delay="200"/>
                                          </p:stCondLst>
                                        </p:cTn>
                                        <p:tgtEl>
                                          <p:spTgt spid="14"/>
                                        </p:tgtEl>
                                        <p:attrNameLst>
                                          <p:attrName>r</p:attrName>
                                        </p:attrNameLst>
                                      </p:cBhvr>
                                    </p:animRot>
                                    <p:animRot by="240000">
                                      <p:cBhvr>
                                        <p:cTn id="44" dur="200" fill="hold">
                                          <p:stCondLst>
                                            <p:cond delay="400"/>
                                          </p:stCondLst>
                                        </p:cTn>
                                        <p:tgtEl>
                                          <p:spTgt spid="14"/>
                                        </p:tgtEl>
                                        <p:attrNameLst>
                                          <p:attrName>r</p:attrName>
                                        </p:attrNameLst>
                                      </p:cBhvr>
                                    </p:animRot>
                                    <p:animRot by="-240000">
                                      <p:cBhvr>
                                        <p:cTn id="45" dur="200" fill="hold">
                                          <p:stCondLst>
                                            <p:cond delay="600"/>
                                          </p:stCondLst>
                                        </p:cTn>
                                        <p:tgtEl>
                                          <p:spTgt spid="14"/>
                                        </p:tgtEl>
                                        <p:attrNameLst>
                                          <p:attrName>r</p:attrName>
                                        </p:attrNameLst>
                                      </p:cBhvr>
                                    </p:animRot>
                                    <p:animRot by="120000">
                                      <p:cBhvr>
                                        <p:cTn id="46" dur="200" fill="hold">
                                          <p:stCondLst>
                                            <p:cond delay="800"/>
                                          </p:stCondLst>
                                        </p:cTn>
                                        <p:tgtEl>
                                          <p:spTgt spid="14"/>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AAB19FF-4B86-D435-7FF0-39DB430D6718}"/>
              </a:ext>
            </a:extLst>
          </p:cNvPr>
          <p:cNvSpPr txBox="1"/>
          <p:nvPr/>
        </p:nvSpPr>
        <p:spPr>
          <a:xfrm>
            <a:off x="109132" y="1394866"/>
            <a:ext cx="7455545" cy="2153731"/>
          </a:xfrm>
          <a:prstGeom prst="rect">
            <a:avLst/>
          </a:prstGeom>
          <a:noFill/>
        </p:spPr>
        <p:txBody>
          <a:bodyPr wrap="square">
            <a:spAutoFit/>
          </a:bodyPr>
          <a:lstStyle/>
          <a:p>
            <a:pPr>
              <a:lnSpc>
                <a:spcPct val="107000"/>
              </a:lnSpc>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The religious observance of the Sabbath teaches two very important truths: man should not worship nature because he is above [is superior to] it, and because he already has a supreme Being to worship, God. The Sabbath protects against paganism in both its ancient idolatrous form and its modern form: the worship of pleasure, money, and power. Man should not exploit nature irrationally either, because he is not the owner, but the steward that God placed over all things</a:t>
            </a:r>
            <a:r>
              <a:rPr lang="es-ES" b="1" dirty="0">
                <a:effectLst/>
                <a:latin typeface="Calibri" panose="020F0502020204030204" pitchFamily="34" charset="0"/>
                <a:ea typeface="Calibri" panose="020F0502020204030204" pitchFamily="34" charset="0"/>
                <a:cs typeface="Times New Roman" panose="02020603050405020304" pitchFamily="18" charset="0"/>
              </a:rPr>
              <a:t>. </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8" name="Grupo 7">
            <a:extLst>
              <a:ext uri="{FF2B5EF4-FFF2-40B4-BE49-F238E27FC236}">
                <a16:creationId xmlns:a16="http://schemas.microsoft.com/office/drawing/2014/main" id="{F1387959-9B65-424E-C9CA-3E1CFC3040BB}"/>
              </a:ext>
            </a:extLst>
          </p:cNvPr>
          <p:cNvGrpSpPr/>
          <p:nvPr/>
        </p:nvGrpSpPr>
        <p:grpSpPr>
          <a:xfrm>
            <a:off x="143253" y="93955"/>
            <a:ext cx="7427128" cy="1273205"/>
            <a:chOff x="143253" y="93955"/>
            <a:chExt cx="7427128" cy="1273205"/>
          </a:xfrm>
        </p:grpSpPr>
        <p:pic>
          <p:nvPicPr>
            <p:cNvPr id="2" name="Imagen 1">
              <a:extLst>
                <a:ext uri="{FF2B5EF4-FFF2-40B4-BE49-F238E27FC236}">
                  <a16:creationId xmlns:a16="http://schemas.microsoft.com/office/drawing/2014/main" id="{D5CDD94F-4BBA-2D54-0C7F-7ED105C4E65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3253" y="93955"/>
              <a:ext cx="7427128" cy="1255576"/>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30795175-1974-5CD6-FB0C-7FFE64FA5D44}"/>
                </a:ext>
              </a:extLst>
            </p:cNvPr>
            <p:cNvSpPr txBox="1"/>
            <p:nvPr/>
          </p:nvSpPr>
          <p:spPr>
            <a:xfrm>
              <a:off x="4094220" y="127189"/>
              <a:ext cx="3470457" cy="1200329"/>
            </a:xfrm>
            <a:prstGeom prst="rect">
              <a:avLst/>
            </a:prstGeom>
            <a:noFill/>
          </p:spPr>
          <p:txBody>
            <a:bodyPr wrap="square">
              <a:spAutoFit/>
            </a:bodyPr>
            <a:lstStyle/>
            <a:p>
              <a:r>
                <a:rPr lang="en-U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It improves my relationship with the rest of creation</a:t>
              </a:r>
              <a:r>
                <a:rPr lang="es-E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p>
          </p:txBody>
        </p:sp>
        <p:sp>
          <p:nvSpPr>
            <p:cNvPr id="5" name="CuadroTexto 4">
              <a:extLst>
                <a:ext uri="{FF2B5EF4-FFF2-40B4-BE49-F238E27FC236}">
                  <a16:creationId xmlns:a16="http://schemas.microsoft.com/office/drawing/2014/main" id="{5A101D6E-45CE-608F-2287-2ED5A01F5714}"/>
                </a:ext>
              </a:extLst>
            </p:cNvPr>
            <p:cNvSpPr txBox="1"/>
            <p:nvPr/>
          </p:nvSpPr>
          <p:spPr>
            <a:xfrm>
              <a:off x="1731222" y="360912"/>
              <a:ext cx="1953748" cy="584775"/>
            </a:xfrm>
            <a:prstGeom prst="rect">
              <a:avLst/>
            </a:prstGeom>
            <a:noFill/>
          </p:spPr>
          <p:txBody>
            <a:bodyPr wrap="square" rtlCol="0">
              <a:spAutoFit/>
            </a:bodyPr>
            <a:lstStyle/>
            <a:p>
              <a:r>
                <a:rPr lang="es-ES" sz="32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Sabbath</a:t>
              </a:r>
            </a:p>
          </p:txBody>
        </p:sp>
        <p:sp>
          <p:nvSpPr>
            <p:cNvPr id="6" name="CuadroTexto 5">
              <a:extLst>
                <a:ext uri="{FF2B5EF4-FFF2-40B4-BE49-F238E27FC236}">
                  <a16:creationId xmlns:a16="http://schemas.microsoft.com/office/drawing/2014/main" id="{5AA97A14-5604-00F8-9C04-8CB25F4EA898}"/>
                </a:ext>
              </a:extLst>
            </p:cNvPr>
            <p:cNvSpPr txBox="1"/>
            <p:nvPr/>
          </p:nvSpPr>
          <p:spPr>
            <a:xfrm>
              <a:off x="204170" y="166831"/>
              <a:ext cx="1212841" cy="1200329"/>
            </a:xfrm>
            <a:prstGeom prst="rect">
              <a:avLst/>
            </a:prstGeom>
            <a:noFill/>
          </p:spPr>
          <p:txBody>
            <a:bodyPr wrap="square" rtlCol="0">
              <a:spAutoFit/>
            </a:bodyPr>
            <a:lstStyle/>
            <a:p>
              <a:r>
                <a:rPr lang="es-ES" sz="7200" b="1" dirty="0">
                  <a:solidFill>
                    <a:srgbClr val="CFD7D4"/>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16</a:t>
              </a:r>
            </a:p>
          </p:txBody>
        </p:sp>
      </p:grpSp>
      <p:sp>
        <p:nvSpPr>
          <p:cNvPr id="7" name="CuadroTexto 6">
            <a:extLst>
              <a:ext uri="{FF2B5EF4-FFF2-40B4-BE49-F238E27FC236}">
                <a16:creationId xmlns:a16="http://schemas.microsoft.com/office/drawing/2014/main" id="{4AE060D0-679F-91FA-7E45-C457C9279428}"/>
              </a:ext>
            </a:extLst>
          </p:cNvPr>
          <p:cNvSpPr txBox="1"/>
          <p:nvPr/>
        </p:nvSpPr>
        <p:spPr>
          <a:xfrm>
            <a:off x="4820982" y="4793624"/>
            <a:ext cx="7236685" cy="2031325"/>
          </a:xfrm>
          <a:prstGeom prst="rect">
            <a:avLst/>
          </a:prstGeom>
          <a:noFill/>
        </p:spPr>
        <p:txBody>
          <a:bodyPr wrap="squar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On the Sabbath we also remember that God brought us out of Egypt and decreed that we would no longer be slaves of any master, but free in Christ Jesus. Our jobs, financial and material needs, are the tools with which we fulfill our divine purpose, not the masters of our lives. In addition, God brought us out of the bondage of sin and gave us forgiveness. "I am the Lord your God, who brought you out of the land of Egypt, out of the house of bondage" (Deuteronomy 5:6</a:t>
            </a:r>
            <a:r>
              <a:rPr lang="es-ES" b="1" dirty="0">
                <a:latin typeface="Calibri" panose="020F0502020204030204" pitchFamily="34" charset="0"/>
                <a:cs typeface="Times New Roman" panose="02020603050405020304" pitchFamily="18" charset="0"/>
              </a:rPr>
              <a:t>).</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4" name="Grupo 13">
            <a:extLst>
              <a:ext uri="{FF2B5EF4-FFF2-40B4-BE49-F238E27FC236}">
                <a16:creationId xmlns:a16="http://schemas.microsoft.com/office/drawing/2014/main" id="{854844AE-73D8-8780-097F-E1642AA97D53}"/>
              </a:ext>
            </a:extLst>
          </p:cNvPr>
          <p:cNvGrpSpPr/>
          <p:nvPr/>
        </p:nvGrpSpPr>
        <p:grpSpPr>
          <a:xfrm>
            <a:off x="4861538" y="3345846"/>
            <a:ext cx="7124886" cy="1447778"/>
            <a:chOff x="4656011" y="3704068"/>
            <a:chExt cx="7024122" cy="1447778"/>
          </a:xfrm>
        </p:grpSpPr>
        <p:pic>
          <p:nvPicPr>
            <p:cNvPr id="12" name="Imagen 11">
              <a:extLst>
                <a:ext uri="{FF2B5EF4-FFF2-40B4-BE49-F238E27FC236}">
                  <a16:creationId xmlns:a16="http://schemas.microsoft.com/office/drawing/2014/main" id="{893C9194-0F81-EBC2-CF7B-2D9C0FE6B72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56011" y="3704068"/>
              <a:ext cx="7024122" cy="1447778"/>
            </a:xfrm>
            <a:prstGeom prst="rect">
              <a:avLst/>
            </a:prstGeom>
            <a:effectLst>
              <a:outerShdw blurRad="50800" dist="38100" dir="5400000" algn="t" rotWithShape="0">
                <a:prstClr val="black">
                  <a:alpha val="40000"/>
                </a:prstClr>
              </a:outerShdw>
            </a:effectLst>
          </p:spPr>
        </p:pic>
        <p:sp>
          <p:nvSpPr>
            <p:cNvPr id="9" name="CuadroTexto 8">
              <a:extLst>
                <a:ext uri="{FF2B5EF4-FFF2-40B4-BE49-F238E27FC236}">
                  <a16:creationId xmlns:a16="http://schemas.microsoft.com/office/drawing/2014/main" id="{21AE39E8-4025-0D5D-5238-1DC797C6EFC8}"/>
                </a:ext>
              </a:extLst>
            </p:cNvPr>
            <p:cNvSpPr txBox="1"/>
            <p:nvPr/>
          </p:nvSpPr>
          <p:spPr>
            <a:xfrm>
              <a:off x="8482149" y="3852395"/>
              <a:ext cx="3098118" cy="1200329"/>
            </a:xfrm>
            <a:prstGeom prst="rect">
              <a:avLst/>
            </a:prstGeom>
            <a:noFill/>
          </p:spPr>
          <p:txBody>
            <a:bodyPr wrap="square">
              <a:spAutoFit/>
            </a:bodyPr>
            <a:lstStyle/>
            <a:p>
              <a:r>
                <a:rPr lang="en-U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It reminds me that I am no longer a slave, but free</a:t>
              </a:r>
              <a:r>
                <a:rPr lang="es-E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p>
          </p:txBody>
        </p:sp>
        <p:sp>
          <p:nvSpPr>
            <p:cNvPr id="10" name="CuadroTexto 9">
              <a:extLst>
                <a:ext uri="{FF2B5EF4-FFF2-40B4-BE49-F238E27FC236}">
                  <a16:creationId xmlns:a16="http://schemas.microsoft.com/office/drawing/2014/main" id="{FEB1582D-B02E-69B3-2A36-10332174F255}"/>
                </a:ext>
              </a:extLst>
            </p:cNvPr>
            <p:cNvSpPr txBox="1"/>
            <p:nvPr/>
          </p:nvSpPr>
          <p:spPr>
            <a:xfrm>
              <a:off x="6109768" y="4147388"/>
              <a:ext cx="1953748" cy="584775"/>
            </a:xfrm>
            <a:prstGeom prst="rect">
              <a:avLst/>
            </a:prstGeom>
            <a:noFill/>
          </p:spPr>
          <p:txBody>
            <a:bodyPr wrap="square" rtlCol="0">
              <a:spAutoFit/>
            </a:bodyPr>
            <a:lstStyle/>
            <a:p>
              <a:r>
                <a:rPr lang="es-ES" sz="32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Sabbath</a:t>
              </a:r>
            </a:p>
          </p:txBody>
        </p:sp>
        <p:sp>
          <p:nvSpPr>
            <p:cNvPr id="11" name="CuadroTexto 10">
              <a:extLst>
                <a:ext uri="{FF2B5EF4-FFF2-40B4-BE49-F238E27FC236}">
                  <a16:creationId xmlns:a16="http://schemas.microsoft.com/office/drawing/2014/main" id="{40777DE1-4057-5109-6439-B7E57D8FDC84}"/>
                </a:ext>
              </a:extLst>
            </p:cNvPr>
            <p:cNvSpPr txBox="1"/>
            <p:nvPr/>
          </p:nvSpPr>
          <p:spPr>
            <a:xfrm>
              <a:off x="4712573" y="3827793"/>
              <a:ext cx="1212841" cy="1200329"/>
            </a:xfrm>
            <a:prstGeom prst="rect">
              <a:avLst/>
            </a:prstGeom>
            <a:noFill/>
          </p:spPr>
          <p:txBody>
            <a:bodyPr wrap="square" rtlCol="0">
              <a:spAutoFit/>
            </a:bodyPr>
            <a:lstStyle/>
            <a:p>
              <a:r>
                <a:rPr lang="es-ES" sz="7200" b="1" dirty="0">
                  <a:solidFill>
                    <a:srgbClr val="C8BCBF"/>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17</a:t>
              </a:r>
            </a:p>
          </p:txBody>
        </p:sp>
      </p:grpSp>
      <p:pic>
        <p:nvPicPr>
          <p:cNvPr id="13" name="Imagen 12" descr="Hombre haciendo piruetas encima de patineta&#10;&#10;Descripción generada automáticamente con confianza media">
            <a:extLst>
              <a:ext uri="{FF2B5EF4-FFF2-40B4-BE49-F238E27FC236}">
                <a16:creationId xmlns:a16="http://schemas.microsoft.com/office/drawing/2014/main" id="{EF44DF3E-C3A4-630F-7D1D-DAA50CEC4693}"/>
              </a:ext>
            </a:extLst>
          </p:cNvPr>
          <p:cNvPicPr>
            <a:picLocks noChangeAspect="1"/>
          </p:cNvPicPr>
          <p:nvPr/>
        </p:nvPicPr>
        <p:blipFill rotWithShape="1">
          <a:blip r:embed="rId5">
            <a:extLst>
              <a:ext uri="{28A0092B-C50C-407E-A947-70E740481C1C}">
                <a14:useLocalDpi xmlns:a14="http://schemas.microsoft.com/office/drawing/2010/main" val="0"/>
              </a:ext>
            </a:extLst>
          </a:blip>
          <a:srcRect t="3340" b="5324"/>
          <a:stretch/>
        </p:blipFill>
        <p:spPr>
          <a:xfrm>
            <a:off x="109132" y="3611561"/>
            <a:ext cx="4572000" cy="3131898"/>
          </a:xfrm>
          <a:prstGeom prst="rect">
            <a:avLst/>
          </a:prstGeom>
          <a:ln w="38100" cap="sq">
            <a:solidFill>
              <a:srgbClr val="866B79"/>
            </a:solidFill>
            <a:prstDash val="solid"/>
            <a:miter lim="800000"/>
          </a:ln>
          <a:effectLst>
            <a:outerShdw blurRad="50800" dist="38100" dir="2700000" algn="tl" rotWithShape="0">
              <a:srgbClr val="000000">
                <a:alpha val="43000"/>
              </a:srgbClr>
            </a:outerShdw>
          </a:effectLst>
        </p:spPr>
      </p:pic>
      <p:pic>
        <p:nvPicPr>
          <p:cNvPr id="15" name="Imagen 14" descr="Imagen que contiene pasto, parado, pájaro, grupo&#10;&#10;Descripción generada automáticamente">
            <a:extLst>
              <a:ext uri="{FF2B5EF4-FFF2-40B4-BE49-F238E27FC236}">
                <a16:creationId xmlns:a16="http://schemas.microsoft.com/office/drawing/2014/main" id="{C183E656-21B8-EF51-A28F-A27CAFDAFF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29094" y="251414"/>
            <a:ext cx="4258736" cy="2995311"/>
          </a:xfrm>
          <a:prstGeom prst="rect">
            <a:avLst/>
          </a:prstGeom>
          <a:ln w="38100" cap="sq">
            <a:solidFill>
              <a:srgbClr val="6B8677"/>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76877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 presetClass="entr" presetSubtype="5"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linds(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900" decel="100000" fill="hold"/>
                                        <p:tgtEl>
                                          <p:spTgt spid="14"/>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3" presetClass="entr" presetSubtype="5"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linds(vertic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5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5B22A55-4FDD-395C-3E87-8D3E1E939B80}"/>
              </a:ext>
            </a:extLst>
          </p:cNvPr>
          <p:cNvSpPr txBox="1"/>
          <p:nvPr/>
        </p:nvSpPr>
        <p:spPr>
          <a:xfrm>
            <a:off x="104778" y="1230325"/>
            <a:ext cx="7448977" cy="5632311"/>
          </a:xfrm>
          <a:prstGeom prst="rect">
            <a:avLst/>
          </a:prstGeom>
          <a:noFill/>
        </p:spPr>
        <p:txBody>
          <a:bodyPr wrap="square">
            <a:spAutoFit/>
          </a:bodyPr>
          <a:lstStyle/>
          <a:p>
            <a:r>
              <a:rPr lang="es-ES" sz="2000" b="1" dirty="0"/>
              <a:t>“</a:t>
            </a:r>
            <a:r>
              <a:rPr lang="en-US" sz="2000" b="1" dirty="0"/>
              <a:t>At the very beginning of the fourth commandment the Lord said, “Remember.” He knew that amid the multitude of cares and perplexities man would be tempted to excuse himself from meeting the full requirement of the law, or would forget its sacred importance. Therefore He said: “Remember the sabbath day, to keep it holy.” </a:t>
            </a:r>
            <a:r>
              <a:rPr lang="es-ES" sz="2000" b="1" dirty="0"/>
              <a:t> “</a:t>
            </a:r>
            <a:r>
              <a:rPr lang="en-US" sz="2000" b="1" dirty="0"/>
              <a:t>All through the week we are to have the Sabbath in mind and be making preparation to keep it according to the commandment </a:t>
            </a:r>
            <a:r>
              <a:rPr lang="es-ES" sz="2000" b="1" dirty="0"/>
              <a:t>... “</a:t>
            </a:r>
            <a:r>
              <a:rPr lang="en-US" sz="2000" b="1" dirty="0"/>
              <a:t>When the Sabbath is thus remembered, the temporal will not be allowed to encroach upon the spiritual. No duty pertaining to the six working days will be left for the Sabbath. During the week our energies will not be so exhausted in temporal labor that on the day when the Lord rested and was refreshed we shall be too weary to engage in His service</a:t>
            </a:r>
            <a:r>
              <a:rPr lang="es-ES" sz="2000" b="1" dirty="0"/>
              <a:t>...</a:t>
            </a:r>
          </a:p>
          <a:p>
            <a:r>
              <a:rPr lang="en-US" sz="2000" b="1" dirty="0"/>
              <a:t>On Friday let the preparation for the Sabbath be completed. See that all the clothing is in readiness and the cooking done</a:t>
            </a:r>
            <a:r>
              <a:rPr lang="es-ES" sz="2000" b="1" dirty="0"/>
              <a:t>... t</a:t>
            </a:r>
            <a:r>
              <a:rPr lang="en-US" sz="2000" b="1" dirty="0"/>
              <a:t>he Sabbath is not to be given to the repairing of garments, to the cooking of food, to pleasure seeking, or to any other worldly employment.</a:t>
            </a:r>
            <a:r>
              <a:rPr lang="es-ES" sz="2000" b="1" dirty="0"/>
              <a:t> [</a:t>
            </a:r>
            <a:r>
              <a:rPr lang="en-US" sz="2000" b="1" dirty="0"/>
              <a:t>This should be done throughout the week</a:t>
            </a:r>
            <a:r>
              <a:rPr lang="es-ES" sz="2000" b="1" dirty="0"/>
              <a:t>]” FLB 34</a:t>
            </a:r>
          </a:p>
        </p:txBody>
      </p:sp>
      <p:grpSp>
        <p:nvGrpSpPr>
          <p:cNvPr id="2" name="Grupo 1">
            <a:extLst>
              <a:ext uri="{FF2B5EF4-FFF2-40B4-BE49-F238E27FC236}">
                <a16:creationId xmlns:a16="http://schemas.microsoft.com/office/drawing/2014/main" id="{9C2384C8-6F1A-0538-0258-57DC5DE5E870}"/>
              </a:ext>
            </a:extLst>
          </p:cNvPr>
          <p:cNvGrpSpPr/>
          <p:nvPr/>
        </p:nvGrpSpPr>
        <p:grpSpPr>
          <a:xfrm>
            <a:off x="198201" y="97964"/>
            <a:ext cx="6733388" cy="1202534"/>
            <a:chOff x="198201" y="97964"/>
            <a:chExt cx="6733388" cy="1202534"/>
          </a:xfrm>
        </p:grpSpPr>
        <p:pic>
          <p:nvPicPr>
            <p:cNvPr id="5" name="Imagen 4">
              <a:extLst>
                <a:ext uri="{FF2B5EF4-FFF2-40B4-BE49-F238E27FC236}">
                  <a16:creationId xmlns:a16="http://schemas.microsoft.com/office/drawing/2014/main" id="{E66C1BE5-D8D8-31BE-282D-ABD082F2340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8201" y="97964"/>
              <a:ext cx="6733388" cy="1127652"/>
            </a:xfrm>
            <a:prstGeom prst="rect">
              <a:avLst/>
            </a:prstGeom>
            <a:effectLst>
              <a:outerShdw blurRad="50800" dist="38100" dir="5400000" algn="t" rotWithShape="0">
                <a:prstClr val="black">
                  <a:alpha val="40000"/>
                </a:prstClr>
              </a:outerShdw>
            </a:effectLst>
          </p:spPr>
        </p:pic>
        <p:sp>
          <p:nvSpPr>
            <p:cNvPr id="6" name="CuadroTexto 5">
              <a:extLst>
                <a:ext uri="{FF2B5EF4-FFF2-40B4-BE49-F238E27FC236}">
                  <a16:creationId xmlns:a16="http://schemas.microsoft.com/office/drawing/2014/main" id="{419404C6-47FE-CA5F-34F9-61DA0D751BCC}"/>
                </a:ext>
              </a:extLst>
            </p:cNvPr>
            <p:cNvSpPr txBox="1"/>
            <p:nvPr/>
          </p:nvSpPr>
          <p:spPr>
            <a:xfrm>
              <a:off x="3831557" y="150152"/>
              <a:ext cx="2918036" cy="1066318"/>
            </a:xfrm>
            <a:prstGeom prst="rect">
              <a:avLst/>
            </a:prstGeom>
            <a:noFill/>
          </p:spPr>
          <p:txBody>
            <a:bodyPr wrap="square">
              <a:spAutoFit/>
            </a:bodyPr>
            <a:lstStyle/>
            <a:p>
              <a:pPr>
                <a:lnSpc>
                  <a:spcPts val="2500"/>
                </a:lnSpc>
              </a:pPr>
              <a:r>
                <a:rPr lang="en-U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It helps me remember God throughout the week</a:t>
              </a:r>
              <a:r>
                <a:rPr lang="es-E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p>
          </p:txBody>
        </p:sp>
        <p:sp>
          <p:nvSpPr>
            <p:cNvPr id="7" name="CuadroTexto 6">
              <a:extLst>
                <a:ext uri="{FF2B5EF4-FFF2-40B4-BE49-F238E27FC236}">
                  <a16:creationId xmlns:a16="http://schemas.microsoft.com/office/drawing/2014/main" id="{3AC2955C-4CC6-5BC4-6606-E55C0EC3E691}"/>
                </a:ext>
              </a:extLst>
            </p:cNvPr>
            <p:cNvSpPr txBox="1"/>
            <p:nvPr/>
          </p:nvSpPr>
          <p:spPr>
            <a:xfrm>
              <a:off x="1538455" y="390924"/>
              <a:ext cx="1953748" cy="584775"/>
            </a:xfrm>
            <a:prstGeom prst="rect">
              <a:avLst/>
            </a:prstGeom>
            <a:noFill/>
          </p:spPr>
          <p:txBody>
            <a:bodyPr wrap="square" rtlCol="0">
              <a:spAutoFit/>
            </a:bodyPr>
            <a:lstStyle/>
            <a:p>
              <a:r>
                <a:rPr lang="es-ES" sz="32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Sabbath </a:t>
              </a:r>
            </a:p>
          </p:txBody>
        </p:sp>
        <p:sp>
          <p:nvSpPr>
            <p:cNvPr id="8" name="CuadroTexto 7">
              <a:extLst>
                <a:ext uri="{FF2B5EF4-FFF2-40B4-BE49-F238E27FC236}">
                  <a16:creationId xmlns:a16="http://schemas.microsoft.com/office/drawing/2014/main" id="{A62630A6-2CBE-20AA-00E3-18651DB32675}"/>
                </a:ext>
              </a:extLst>
            </p:cNvPr>
            <p:cNvSpPr txBox="1"/>
            <p:nvPr/>
          </p:nvSpPr>
          <p:spPr>
            <a:xfrm>
              <a:off x="215617" y="100169"/>
              <a:ext cx="1212841" cy="1200329"/>
            </a:xfrm>
            <a:prstGeom prst="rect">
              <a:avLst/>
            </a:prstGeom>
            <a:noFill/>
          </p:spPr>
          <p:txBody>
            <a:bodyPr wrap="square" rtlCol="0">
              <a:spAutoFit/>
            </a:bodyPr>
            <a:lstStyle/>
            <a:p>
              <a:r>
                <a:rPr lang="es-ES" sz="7200" b="1" dirty="0">
                  <a:solidFill>
                    <a:srgbClr val="F0D0E8"/>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18</a:t>
              </a:r>
            </a:p>
          </p:txBody>
        </p:sp>
      </p:grpSp>
      <p:pic>
        <p:nvPicPr>
          <p:cNvPr id="10" name="Imagen 9" descr="Imagen que contiene pasto, exterior, edificio, frente&#10;&#10;Descripción generada automáticamente">
            <a:extLst>
              <a:ext uri="{FF2B5EF4-FFF2-40B4-BE49-F238E27FC236}">
                <a16:creationId xmlns:a16="http://schemas.microsoft.com/office/drawing/2014/main" id="{54EF7F5D-E286-2B35-5B31-CF9FFDE1D6A6}"/>
              </a:ext>
            </a:extLst>
          </p:cNvPr>
          <p:cNvPicPr>
            <a:picLocks noChangeAspect="1"/>
          </p:cNvPicPr>
          <p:nvPr/>
        </p:nvPicPr>
        <p:blipFill rotWithShape="1">
          <a:blip r:embed="rId4">
            <a:extLst>
              <a:ext uri="{28A0092B-C50C-407E-A947-70E740481C1C}">
                <a14:useLocalDpi xmlns:a14="http://schemas.microsoft.com/office/drawing/2010/main" val="0"/>
              </a:ext>
            </a:extLst>
          </a:blip>
          <a:srcRect t="7082" b="11903"/>
          <a:stretch/>
        </p:blipFill>
        <p:spPr>
          <a:xfrm>
            <a:off x="7498068" y="111819"/>
            <a:ext cx="4542457" cy="2760054"/>
          </a:xfrm>
          <a:prstGeom prst="roundRect">
            <a:avLst>
              <a:gd name="adj" fmla="val 371"/>
            </a:avLst>
          </a:prstGeom>
          <a:solidFill>
            <a:srgbClr val="FFFFFF"/>
          </a:solidFill>
          <a:ln w="76200" cap="sq">
            <a:solidFill>
              <a:srgbClr val="432043"/>
            </a:solidFill>
            <a:miter lim="800000"/>
          </a:ln>
          <a:effectLst/>
          <a:scene3d>
            <a:camera prst="orthographicFront"/>
            <a:lightRig rig="threePt" dir="t">
              <a:rot lat="0" lon="0" rev="2700000"/>
            </a:lightRig>
          </a:scene3d>
          <a:sp3d contourW="6350">
            <a:bevelT h="38100"/>
            <a:contourClr>
              <a:srgbClr val="C0C0C0"/>
            </a:contourClr>
          </a:sp3d>
        </p:spPr>
      </p:pic>
      <p:pic>
        <p:nvPicPr>
          <p:cNvPr id="13" name="Imagen 12">
            <a:extLst>
              <a:ext uri="{FF2B5EF4-FFF2-40B4-BE49-F238E27FC236}">
                <a16:creationId xmlns:a16="http://schemas.microsoft.com/office/drawing/2014/main" id="{0BB62EA5-730E-673E-3C31-E005BC4F944A}"/>
              </a:ext>
            </a:extLst>
          </p:cNvPr>
          <p:cNvPicPr>
            <a:picLocks noChangeAspect="1"/>
          </p:cNvPicPr>
          <p:nvPr/>
        </p:nvPicPr>
        <p:blipFill rotWithShape="1">
          <a:blip r:embed="rId5"/>
          <a:srcRect t="8836"/>
          <a:stretch/>
        </p:blipFill>
        <p:spPr>
          <a:xfrm>
            <a:off x="7498067" y="2971800"/>
            <a:ext cx="4608593" cy="2760054"/>
          </a:xfrm>
          <a:prstGeom prst="rect">
            <a:avLst/>
          </a:prstGeom>
          <a:solidFill>
            <a:srgbClr val="FFFFFF">
              <a:shade val="85000"/>
            </a:srgbClr>
          </a:solidFill>
          <a:ln w="28575" cap="sq">
            <a:solidFill>
              <a:srgbClr val="581B4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en 13">
            <a:extLst>
              <a:ext uri="{FF2B5EF4-FFF2-40B4-BE49-F238E27FC236}">
                <a16:creationId xmlns:a16="http://schemas.microsoft.com/office/drawing/2014/main" id="{B43A902C-DBC7-2B60-954C-2DEFB300D0AD}"/>
              </a:ext>
            </a:extLst>
          </p:cNvPr>
          <p:cNvPicPr>
            <a:picLocks noChangeAspect="1"/>
          </p:cNvPicPr>
          <p:nvPr/>
        </p:nvPicPr>
        <p:blipFill>
          <a:blip r:embed="rId6"/>
          <a:stretch>
            <a:fillRect/>
          </a:stretch>
        </p:blipFill>
        <p:spPr>
          <a:xfrm>
            <a:off x="10564238" y="5804211"/>
            <a:ext cx="1542423" cy="1026412"/>
          </a:xfrm>
          <a:prstGeom prst="snip2DiagRect">
            <a:avLst>
              <a:gd name="adj1" fmla="val 15776"/>
              <a:gd name="adj2" fmla="val 1819"/>
            </a:avLst>
          </a:prstGeom>
          <a:solidFill>
            <a:srgbClr val="FFFFFF">
              <a:shade val="85000"/>
            </a:srgbClr>
          </a:solidFill>
          <a:ln w="28575" cap="sq">
            <a:solidFill>
              <a:srgbClr val="571B4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Imagen 14">
            <a:extLst>
              <a:ext uri="{FF2B5EF4-FFF2-40B4-BE49-F238E27FC236}">
                <a16:creationId xmlns:a16="http://schemas.microsoft.com/office/drawing/2014/main" id="{C669F6E0-9AEA-A004-039B-D0EB1406466F}"/>
              </a:ext>
            </a:extLst>
          </p:cNvPr>
          <p:cNvPicPr>
            <a:picLocks noChangeAspect="1"/>
          </p:cNvPicPr>
          <p:nvPr/>
        </p:nvPicPr>
        <p:blipFill>
          <a:blip r:embed="rId7"/>
          <a:stretch>
            <a:fillRect/>
          </a:stretch>
        </p:blipFill>
        <p:spPr>
          <a:xfrm>
            <a:off x="8710367" y="5806532"/>
            <a:ext cx="1742888" cy="1017053"/>
          </a:xfrm>
          <a:prstGeom prst="snip2DiagRect">
            <a:avLst>
              <a:gd name="adj1" fmla="val 14984"/>
              <a:gd name="adj2" fmla="val 16667"/>
            </a:avLst>
          </a:prstGeom>
          <a:solidFill>
            <a:srgbClr val="FFFFFF">
              <a:shade val="85000"/>
            </a:srgbClr>
          </a:solidFill>
          <a:ln w="28575" cap="sq">
            <a:solidFill>
              <a:srgbClr val="571B4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a:extLst>
              <a:ext uri="{FF2B5EF4-FFF2-40B4-BE49-F238E27FC236}">
                <a16:creationId xmlns:a16="http://schemas.microsoft.com/office/drawing/2014/main" id="{261F45B6-82B6-5C99-075D-B682F3167A4F}"/>
              </a:ext>
            </a:extLst>
          </p:cNvPr>
          <p:cNvPicPr>
            <a:picLocks noChangeAspect="1"/>
          </p:cNvPicPr>
          <p:nvPr/>
        </p:nvPicPr>
        <p:blipFill rotWithShape="1">
          <a:blip r:embed="rId8"/>
          <a:srcRect l="28501" t="4396" r="11487" b="648"/>
          <a:stretch/>
        </p:blipFill>
        <p:spPr>
          <a:xfrm>
            <a:off x="7498068" y="5784038"/>
            <a:ext cx="1101771" cy="1026413"/>
          </a:xfrm>
          <a:prstGeom prst="snip2DiagRect">
            <a:avLst/>
          </a:prstGeom>
          <a:solidFill>
            <a:srgbClr val="FFFFFF">
              <a:shade val="85000"/>
            </a:srgbClr>
          </a:solidFill>
          <a:ln w="28575" cap="sq">
            <a:solidFill>
              <a:srgbClr val="571B4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99127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16" presetClass="entr" presetSubtype="2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Horizont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42"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outHorizontal)">
                                      <p:cBhvr>
                                        <p:cTn id="21" dur="500"/>
                                        <p:tgtEl>
                                          <p:spTgt spid="13"/>
                                        </p:tgtEl>
                                      </p:cBhvr>
                                    </p:animEffect>
                                  </p:childTnLst>
                                </p:cTn>
                              </p:par>
                            </p:childTnLst>
                          </p:cTn>
                        </p:par>
                        <p:par>
                          <p:cTn id="22" fill="hold">
                            <p:stCondLst>
                              <p:cond delay="500"/>
                            </p:stCondLst>
                            <p:childTnLst>
                              <p:par>
                                <p:cTn id="23" presetID="16" presetClass="entr" presetSubtype="42"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outHorizontal)">
                                      <p:cBhvr>
                                        <p:cTn id="25" dur="500"/>
                                        <p:tgtEl>
                                          <p:spTgt spid="16"/>
                                        </p:tgtEl>
                                      </p:cBhvr>
                                    </p:animEffect>
                                  </p:childTnLst>
                                </p:cTn>
                              </p:par>
                            </p:childTnLst>
                          </p:cTn>
                        </p:par>
                        <p:par>
                          <p:cTn id="26" fill="hold">
                            <p:stCondLst>
                              <p:cond delay="1000"/>
                            </p:stCondLst>
                            <p:childTnLst>
                              <p:par>
                                <p:cTn id="27" presetID="16" presetClass="entr" presetSubtype="42"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outHorizontal)">
                                      <p:cBhvr>
                                        <p:cTn id="29" dur="500"/>
                                        <p:tgtEl>
                                          <p:spTgt spid="15"/>
                                        </p:tgtEl>
                                      </p:cBhvr>
                                    </p:animEffect>
                                  </p:childTnLst>
                                </p:cTn>
                              </p:par>
                            </p:childTnLst>
                          </p:cTn>
                        </p:par>
                        <p:par>
                          <p:cTn id="30" fill="hold">
                            <p:stCondLst>
                              <p:cond delay="1500"/>
                            </p:stCondLst>
                            <p:childTnLst>
                              <p:par>
                                <p:cTn id="31" presetID="16" presetClass="entr" presetSubtype="42"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outHorizontal)">
                                      <p:cBhvr>
                                        <p:cTn id="33" dur="500"/>
                                        <p:tgtEl>
                                          <p:spTgt spid="14"/>
                                        </p:tgtEl>
                                      </p:cBhvr>
                                    </p:animEffect>
                                  </p:childTnLst>
                                </p:cTn>
                              </p:par>
                            </p:childTnLst>
                          </p:cTn>
                        </p:par>
                        <p:par>
                          <p:cTn id="34" fill="hold">
                            <p:stCondLst>
                              <p:cond delay="2000"/>
                            </p:stCondLst>
                            <p:childTnLst>
                              <p:par>
                                <p:cTn id="35" presetID="22" presetClass="entr" presetSubtype="8" fill="hold" grpId="0" nodeType="after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wipe(left)">
                                      <p:cBhvr>
                                        <p:cTn id="3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5000"/>
          </a:stretch>
        </a:blipFill>
        <a:effectLst/>
      </p:bgPr>
    </p:bg>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1F279156-BFED-D0BC-C5E5-C8A4ED88F4F0}"/>
              </a:ext>
            </a:extLst>
          </p:cNvPr>
          <p:cNvGrpSpPr/>
          <p:nvPr/>
        </p:nvGrpSpPr>
        <p:grpSpPr>
          <a:xfrm>
            <a:off x="5404685" y="76148"/>
            <a:ext cx="6733388" cy="1202534"/>
            <a:chOff x="5404685" y="76148"/>
            <a:chExt cx="6733388" cy="1202534"/>
          </a:xfrm>
        </p:grpSpPr>
        <p:pic>
          <p:nvPicPr>
            <p:cNvPr id="2" name="Imagen 1">
              <a:extLst>
                <a:ext uri="{FF2B5EF4-FFF2-40B4-BE49-F238E27FC236}">
                  <a16:creationId xmlns:a16="http://schemas.microsoft.com/office/drawing/2014/main" id="{8D77F2AB-6441-7498-0EBC-669B7992E01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04685" y="76148"/>
              <a:ext cx="6733388" cy="1127652"/>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0426EAF7-C864-7480-610E-AAD437510471}"/>
                </a:ext>
              </a:extLst>
            </p:cNvPr>
            <p:cNvSpPr txBox="1"/>
            <p:nvPr/>
          </p:nvSpPr>
          <p:spPr>
            <a:xfrm>
              <a:off x="9198099" y="245996"/>
              <a:ext cx="2355619" cy="830997"/>
            </a:xfrm>
            <a:prstGeom prst="rect">
              <a:avLst/>
            </a:prstGeom>
            <a:noFill/>
          </p:spPr>
          <p:txBody>
            <a:bodyPr wrap="square">
              <a:spAutoFit/>
            </a:bodyPr>
            <a:lstStyle/>
            <a:p>
              <a:r>
                <a:rPr lang="en-U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It is a sign of sanctification</a:t>
              </a:r>
              <a:r>
                <a:rPr lang="es-E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p>
          </p:txBody>
        </p:sp>
        <p:sp>
          <p:nvSpPr>
            <p:cNvPr id="5" name="CuadroTexto 4">
              <a:extLst>
                <a:ext uri="{FF2B5EF4-FFF2-40B4-BE49-F238E27FC236}">
                  <a16:creationId xmlns:a16="http://schemas.microsoft.com/office/drawing/2014/main" id="{D5F506DB-42F1-2C88-0F6A-8D40C29BEFA8}"/>
                </a:ext>
              </a:extLst>
            </p:cNvPr>
            <p:cNvSpPr txBox="1"/>
            <p:nvPr/>
          </p:nvSpPr>
          <p:spPr>
            <a:xfrm>
              <a:off x="6744939" y="369108"/>
              <a:ext cx="1953748" cy="584775"/>
            </a:xfrm>
            <a:prstGeom prst="rect">
              <a:avLst/>
            </a:prstGeom>
            <a:noFill/>
          </p:spPr>
          <p:txBody>
            <a:bodyPr wrap="square" rtlCol="0">
              <a:spAutoFit/>
            </a:bodyPr>
            <a:lstStyle/>
            <a:p>
              <a:r>
                <a:rPr lang="es-ES" sz="32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Sabbath</a:t>
              </a:r>
            </a:p>
          </p:txBody>
        </p:sp>
        <p:sp>
          <p:nvSpPr>
            <p:cNvPr id="6" name="CuadroTexto 5">
              <a:extLst>
                <a:ext uri="{FF2B5EF4-FFF2-40B4-BE49-F238E27FC236}">
                  <a16:creationId xmlns:a16="http://schemas.microsoft.com/office/drawing/2014/main" id="{251D40D1-6E00-1376-955D-A14702C76230}"/>
                </a:ext>
              </a:extLst>
            </p:cNvPr>
            <p:cNvSpPr txBox="1"/>
            <p:nvPr/>
          </p:nvSpPr>
          <p:spPr>
            <a:xfrm>
              <a:off x="5422101" y="78353"/>
              <a:ext cx="1212841" cy="1200329"/>
            </a:xfrm>
            <a:prstGeom prst="rect">
              <a:avLst/>
            </a:prstGeom>
            <a:noFill/>
          </p:spPr>
          <p:txBody>
            <a:bodyPr wrap="square" rtlCol="0">
              <a:spAutoFit/>
            </a:bodyPr>
            <a:lstStyle/>
            <a:p>
              <a:r>
                <a:rPr lang="es-ES" sz="7200" b="1" dirty="0">
                  <a:solidFill>
                    <a:srgbClr val="B2D2EC"/>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19</a:t>
              </a:r>
            </a:p>
          </p:txBody>
        </p:sp>
      </p:grpSp>
      <p:sp>
        <p:nvSpPr>
          <p:cNvPr id="7" name="CuadroTexto 6">
            <a:extLst>
              <a:ext uri="{FF2B5EF4-FFF2-40B4-BE49-F238E27FC236}">
                <a16:creationId xmlns:a16="http://schemas.microsoft.com/office/drawing/2014/main" id="{5509B645-4979-44CE-CD53-FFFB7B690BA7}"/>
              </a:ext>
            </a:extLst>
          </p:cNvPr>
          <p:cNvSpPr txBox="1"/>
          <p:nvPr/>
        </p:nvSpPr>
        <p:spPr>
          <a:xfrm>
            <a:off x="5536919" y="1285005"/>
            <a:ext cx="6641944" cy="5509200"/>
          </a:xfrm>
          <a:prstGeom prst="rect">
            <a:avLst/>
          </a:prstGeom>
          <a:noFill/>
        </p:spPr>
        <p:txBody>
          <a:bodyPr wrap="square">
            <a:spAutoFit/>
          </a:bodyPr>
          <a:lstStyle/>
          <a:p>
            <a:r>
              <a:rPr lang="en-US" sz="2200" b="1" dirty="0"/>
              <a:t>From the pillar of cloud Christ declared concerning the Sabbath: “Verily My Sabbaths ye shall keep: for it is a sign between Me and you throughout your generations; that ye may know that I am the Lord that doth sanctify you.” Exodus 31:13. The Sabbath given to the world as the sign of God as the Creator is also the sign of Him as the Sanctifier. The power that created all things is the power that re-creates the soul in His own likeness. To those who keep holy the Sabbath day it is the sign of sanctification. True sanctification is harmony with God, oneness with Him in character. It is received through obedience to those principles  that are the transcript of His character. And the Sabbath is the sign of obedience. He who from the heart obeys the fourth commandment will obey the whole law. He is sanctified through obedience. </a:t>
            </a:r>
            <a:r>
              <a:rPr lang="en-US" sz="2200" b="1" dirty="0" err="1"/>
              <a:t>CCh</a:t>
            </a:r>
            <a:r>
              <a:rPr lang="en-US" sz="2200" b="1" dirty="0"/>
              <a:t> 261</a:t>
            </a:r>
            <a:r>
              <a:rPr lang="es-ES" sz="2200" b="1" dirty="0"/>
              <a:t> </a:t>
            </a:r>
          </a:p>
        </p:txBody>
      </p:sp>
      <p:pic>
        <p:nvPicPr>
          <p:cNvPr id="10" name="Imagen 9" descr="Imagen que contiene hombre, agua, joven, pequeño&#10;&#10;Descripción generada automáticamente">
            <a:extLst>
              <a:ext uri="{FF2B5EF4-FFF2-40B4-BE49-F238E27FC236}">
                <a16:creationId xmlns:a16="http://schemas.microsoft.com/office/drawing/2014/main" id="{2A32DB58-04CE-5E0B-B0BE-C1D68A1CBABE}"/>
              </a:ext>
            </a:extLst>
          </p:cNvPr>
          <p:cNvPicPr>
            <a:picLocks noChangeAspect="1"/>
          </p:cNvPicPr>
          <p:nvPr/>
        </p:nvPicPr>
        <p:blipFill rotWithShape="1">
          <a:blip r:embed="rId4">
            <a:extLst>
              <a:ext uri="{28A0092B-C50C-407E-A947-70E740481C1C}">
                <a14:useLocalDpi xmlns:a14="http://schemas.microsoft.com/office/drawing/2010/main" val="0"/>
              </a:ext>
            </a:extLst>
          </a:blip>
          <a:srcRect l="11459" r="11775"/>
          <a:stretch/>
        </p:blipFill>
        <p:spPr>
          <a:xfrm>
            <a:off x="53927" y="738770"/>
            <a:ext cx="5409433" cy="6040877"/>
          </a:xfrm>
          <a:prstGeom prst="rect">
            <a:avLst/>
          </a:prstGeom>
          <a:ln>
            <a:noFill/>
          </a:ln>
          <a:effectLst>
            <a:softEdge rad="112500"/>
          </a:effectLst>
        </p:spPr>
      </p:pic>
    </p:spTree>
    <p:extLst>
      <p:ext uri="{BB962C8B-B14F-4D97-AF65-F5344CB8AC3E}">
        <p14:creationId xmlns:p14="http://schemas.microsoft.com/office/powerpoint/2010/main" val="149197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6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8531B33-BA3B-C3F6-8AD3-E3E278C84AC3}"/>
              </a:ext>
            </a:extLst>
          </p:cNvPr>
          <p:cNvSpPr txBox="1"/>
          <p:nvPr/>
        </p:nvSpPr>
        <p:spPr>
          <a:xfrm>
            <a:off x="181583" y="1325657"/>
            <a:ext cx="6733382" cy="1119665"/>
          </a:xfrm>
          <a:prstGeom prst="rect">
            <a:avLst/>
          </a:prstGeom>
          <a:noFill/>
        </p:spPr>
        <p:txBody>
          <a:bodyPr wrap="square">
            <a:spAutoFit/>
          </a:bodyPr>
          <a:lstStyle/>
          <a:p>
            <a:pPr lvl="0">
              <a:lnSpc>
                <a:spcPct val="107000"/>
              </a:lnSpc>
              <a:spcAft>
                <a:spcPts val="800"/>
              </a:spcAft>
            </a:pPr>
            <a:r>
              <a:rPr lang="en-US" sz="1900" b="1" dirty="0">
                <a:latin typeface="Calibri" panose="020F0502020204030204" pitchFamily="34" charset="0"/>
                <a:ea typeface="Calibri" panose="020F0502020204030204" pitchFamily="34" charset="0"/>
                <a:cs typeface="Times New Roman" panose="02020603050405020304" pitchFamily="18" charset="0"/>
              </a:rPr>
              <a:t>For all the blessings we have seen, the Sabbath becomes a foretaste of all that we will enjoy in the world to come</a:t>
            </a:r>
            <a:r>
              <a:rPr lang="es-ES" sz="1900" b="1" dirty="0">
                <a:effectLst/>
                <a:latin typeface="Calibri" panose="020F0502020204030204" pitchFamily="34" charset="0"/>
                <a:ea typeface="Calibri" panose="020F0502020204030204" pitchFamily="34" charset="0"/>
                <a:cs typeface="Times New Roman" panose="02020603050405020304" pitchFamily="18" charset="0"/>
              </a:rPr>
              <a:t>.</a:t>
            </a:r>
          </a:p>
          <a:p>
            <a:pPr lvl="0">
              <a:lnSpc>
                <a:spcPct val="107000"/>
              </a:lnSpc>
              <a:spcAft>
                <a:spcPts val="800"/>
              </a:spcAft>
            </a:pPr>
            <a:r>
              <a:rPr lang="en-US" sz="1900" b="1" dirty="0">
                <a:latin typeface="Calibri" panose="020F0502020204030204" pitchFamily="34" charset="0"/>
                <a:ea typeface="Calibri" panose="020F0502020204030204" pitchFamily="34" charset="0"/>
                <a:cs typeface="Times New Roman" panose="02020603050405020304" pitchFamily="18" charset="0"/>
              </a:rPr>
              <a:t>There, in the New Earth, we will continue to keep the Sabbath</a:t>
            </a:r>
            <a:r>
              <a:rPr lang="es-ES" sz="1900" b="1" dirty="0">
                <a:latin typeface="Calibri" panose="020F0502020204030204" pitchFamily="34" charset="0"/>
                <a:ea typeface="Calibri" panose="020F0502020204030204" pitchFamily="34" charset="0"/>
                <a:cs typeface="Times New Roman" panose="02020603050405020304" pitchFamily="18" charset="0"/>
              </a:rPr>
              <a:t>.</a:t>
            </a:r>
            <a:endParaRPr lang="es-ES" sz="19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Grupo 6">
            <a:extLst>
              <a:ext uri="{FF2B5EF4-FFF2-40B4-BE49-F238E27FC236}">
                <a16:creationId xmlns:a16="http://schemas.microsoft.com/office/drawing/2014/main" id="{EB245310-16C8-337D-0DEA-531FBD23D496}"/>
              </a:ext>
            </a:extLst>
          </p:cNvPr>
          <p:cNvGrpSpPr/>
          <p:nvPr/>
        </p:nvGrpSpPr>
        <p:grpSpPr>
          <a:xfrm>
            <a:off x="117161" y="63362"/>
            <a:ext cx="6733382" cy="1202534"/>
            <a:chOff x="117161" y="63362"/>
            <a:chExt cx="6733382" cy="1202534"/>
          </a:xfrm>
        </p:grpSpPr>
        <p:pic>
          <p:nvPicPr>
            <p:cNvPr id="2" name="Imagen 1">
              <a:extLst>
                <a:ext uri="{FF2B5EF4-FFF2-40B4-BE49-F238E27FC236}">
                  <a16:creationId xmlns:a16="http://schemas.microsoft.com/office/drawing/2014/main" id="{4E01BA52-5177-90DA-AF75-D9730190BB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7161" y="63362"/>
              <a:ext cx="6733382" cy="1127652"/>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19EA4B5C-1A1A-0BF2-9DA4-2BD388447E79}"/>
                </a:ext>
              </a:extLst>
            </p:cNvPr>
            <p:cNvSpPr txBox="1"/>
            <p:nvPr/>
          </p:nvSpPr>
          <p:spPr>
            <a:xfrm>
              <a:off x="3910572" y="233210"/>
              <a:ext cx="2355619" cy="830997"/>
            </a:xfrm>
            <a:prstGeom prst="rect">
              <a:avLst/>
            </a:prstGeom>
            <a:noFill/>
          </p:spPr>
          <p:txBody>
            <a:bodyPr wrap="square">
              <a:spAutoFit/>
            </a:bodyPr>
            <a:lstStyle/>
            <a:p>
              <a:r>
                <a:rPr lang="en-U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It's a taste of the world to come</a:t>
              </a:r>
              <a:r>
                <a:rPr lang="es-E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p>
          </p:txBody>
        </p:sp>
        <p:sp>
          <p:nvSpPr>
            <p:cNvPr id="5" name="CuadroTexto 4">
              <a:extLst>
                <a:ext uri="{FF2B5EF4-FFF2-40B4-BE49-F238E27FC236}">
                  <a16:creationId xmlns:a16="http://schemas.microsoft.com/office/drawing/2014/main" id="{832EADDD-42CE-1F32-40F3-9DA5E6079403}"/>
                </a:ext>
              </a:extLst>
            </p:cNvPr>
            <p:cNvSpPr txBox="1"/>
            <p:nvPr/>
          </p:nvSpPr>
          <p:spPr>
            <a:xfrm>
              <a:off x="1457412" y="356322"/>
              <a:ext cx="1953748" cy="584775"/>
            </a:xfrm>
            <a:prstGeom prst="rect">
              <a:avLst/>
            </a:prstGeom>
            <a:noFill/>
          </p:spPr>
          <p:txBody>
            <a:bodyPr wrap="square" rtlCol="0">
              <a:spAutoFit/>
            </a:bodyPr>
            <a:lstStyle/>
            <a:p>
              <a:r>
                <a:rPr lang="es-ES" sz="32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Sabbath</a:t>
              </a:r>
            </a:p>
          </p:txBody>
        </p:sp>
        <p:sp>
          <p:nvSpPr>
            <p:cNvPr id="6" name="CuadroTexto 5">
              <a:extLst>
                <a:ext uri="{FF2B5EF4-FFF2-40B4-BE49-F238E27FC236}">
                  <a16:creationId xmlns:a16="http://schemas.microsoft.com/office/drawing/2014/main" id="{C4E5C44E-EC70-6DA1-0036-623A0C32F3BB}"/>
                </a:ext>
              </a:extLst>
            </p:cNvPr>
            <p:cNvSpPr txBox="1"/>
            <p:nvPr/>
          </p:nvSpPr>
          <p:spPr>
            <a:xfrm>
              <a:off x="134574" y="65567"/>
              <a:ext cx="1212841" cy="1200329"/>
            </a:xfrm>
            <a:prstGeom prst="rect">
              <a:avLst/>
            </a:prstGeom>
            <a:noFill/>
          </p:spPr>
          <p:txBody>
            <a:bodyPr wrap="square" rtlCol="0">
              <a:spAutoFit/>
            </a:bodyPr>
            <a:lstStyle/>
            <a:p>
              <a:r>
                <a:rPr lang="es-ES" sz="7200" b="1" dirty="0">
                  <a:solidFill>
                    <a:srgbClr val="CCE4C6"/>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20</a:t>
              </a:r>
            </a:p>
          </p:txBody>
        </p:sp>
      </p:grpSp>
      <p:sp>
        <p:nvSpPr>
          <p:cNvPr id="8" name="CuadroTexto 7">
            <a:extLst>
              <a:ext uri="{FF2B5EF4-FFF2-40B4-BE49-F238E27FC236}">
                <a16:creationId xmlns:a16="http://schemas.microsoft.com/office/drawing/2014/main" id="{2102A6A6-F154-3686-A3A1-BA98BEDA83A8}"/>
              </a:ext>
            </a:extLst>
          </p:cNvPr>
          <p:cNvSpPr txBox="1"/>
          <p:nvPr/>
        </p:nvSpPr>
        <p:spPr>
          <a:xfrm>
            <a:off x="181583" y="2489670"/>
            <a:ext cx="6705782" cy="4185761"/>
          </a:xfrm>
          <a:prstGeom prst="rect">
            <a:avLst/>
          </a:prstGeom>
          <a:noFill/>
        </p:spPr>
        <p:txBody>
          <a:bodyPr wrap="square">
            <a:spAutoFit/>
          </a:bodyPr>
          <a:lstStyle/>
          <a:p>
            <a:r>
              <a:rPr lang="es-ES" sz="1900" b="1" dirty="0"/>
              <a:t>“</a:t>
            </a:r>
            <a:r>
              <a:rPr lang="en-US" sz="1900" b="1" dirty="0"/>
              <a:t>I was shown that the law of God would stand fast forever and exist in the new earth to all eternity. At the creation, when the foundations of the earth were laid, the sons of God looked with admiration upon the work of the Creator, and all the heavenly host shouted for joy. It was then that the foundation of the Sabbath was laid. At the close of the six days of creation, God rested on the seventh day from all His work which He had made; and He blessed the seventh day and sanctified it, because that in it He had rested from all His work. The Sabbath was instituted in Eden before the fall, and was observed by Adam and Eve, and all the heavenly host. God rested on the seventh day, and blessed and hallowed it. I saw that the Sabbath never will be done away; but that the redeemed saints, and all the angelic host, will observe it in honor of the great Creator to all eternity.” EW 217</a:t>
            </a:r>
            <a:endParaRPr lang="es-ES" sz="1900" b="1" dirty="0"/>
          </a:p>
        </p:txBody>
      </p:sp>
      <p:pic>
        <p:nvPicPr>
          <p:cNvPr id="13" name="Imagen 12" descr="Imagen que contiene persona, hombre, parado, pasto&#10;&#10;Descripción generada automáticamente">
            <a:extLst>
              <a:ext uri="{FF2B5EF4-FFF2-40B4-BE49-F238E27FC236}">
                <a16:creationId xmlns:a16="http://schemas.microsoft.com/office/drawing/2014/main" id="{9FE26BDB-0C91-24DA-798D-3CC67E6A5E2E}"/>
              </a:ext>
            </a:extLst>
          </p:cNvPr>
          <p:cNvPicPr>
            <a:picLocks noChangeAspect="1"/>
          </p:cNvPicPr>
          <p:nvPr/>
        </p:nvPicPr>
        <p:blipFill rotWithShape="1">
          <a:blip r:embed="rId4">
            <a:extLst>
              <a:ext uri="{28A0092B-C50C-407E-A947-70E740481C1C}">
                <a14:useLocalDpi xmlns:a14="http://schemas.microsoft.com/office/drawing/2010/main" val="0"/>
              </a:ext>
            </a:extLst>
          </a:blip>
          <a:srcRect b="7093"/>
          <a:stretch/>
        </p:blipFill>
        <p:spPr>
          <a:xfrm>
            <a:off x="6887365" y="73357"/>
            <a:ext cx="5211626" cy="6711285"/>
          </a:xfrm>
          <a:prstGeom prst="rect">
            <a:avLst/>
          </a:prstGeom>
          <a:ln>
            <a:noFill/>
          </a:ln>
          <a:effectLst>
            <a:softEdge rad="112500"/>
          </a:effectLst>
        </p:spPr>
      </p:pic>
    </p:spTree>
    <p:extLst>
      <p:ext uri="{BB962C8B-B14F-4D97-AF65-F5344CB8AC3E}">
        <p14:creationId xmlns:p14="http://schemas.microsoft.com/office/powerpoint/2010/main" val="816349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t="-26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D837E67-0FB8-6DB5-FAB4-880FDF3EA405}"/>
              </a:ext>
            </a:extLst>
          </p:cNvPr>
          <p:cNvSpPr txBox="1"/>
          <p:nvPr/>
        </p:nvSpPr>
        <p:spPr>
          <a:xfrm>
            <a:off x="76109" y="126690"/>
            <a:ext cx="6280624" cy="4129144"/>
          </a:xfrm>
          <a:prstGeom prst="rect">
            <a:avLst/>
          </a:prstGeom>
          <a:noFill/>
        </p:spPr>
        <p:txBody>
          <a:bodyPr wrap="square">
            <a:spAutoFit/>
          </a:bodyPr>
          <a:lstStyle/>
          <a:p>
            <a:pPr>
              <a:lnSpc>
                <a:spcPct val="107000"/>
              </a:lnSpc>
            </a:pPr>
            <a:r>
              <a:rPr lang="en-US" sz="2400" b="1" dirty="0">
                <a:latin typeface="Calibri" panose="020F0502020204030204" pitchFamily="34" charset="0"/>
                <a:ea typeface="Calibri" panose="020F0502020204030204" pitchFamily="34" charset="0"/>
                <a:cs typeface="Times New Roman" panose="02020603050405020304" pitchFamily="18" charset="0"/>
              </a:rPr>
              <a:t>God offers the blessing of the Sabbath to remedy emotional imbalance and human restlessness. Millions of people around the world are receiving these benefits</a:t>
            </a:r>
            <a:r>
              <a:rPr lang="es-ES" sz="2400" b="1"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en-US" sz="2400" b="1" dirty="0">
                <a:latin typeface="Calibri" panose="020F0502020204030204" pitchFamily="34" charset="0"/>
                <a:ea typeface="Calibri" panose="020F0502020204030204" pitchFamily="34" charset="0"/>
                <a:cs typeface="Times New Roman" panose="02020603050405020304" pitchFamily="18" charset="0"/>
              </a:rPr>
              <a:t>I invite you to receive the benefits of the weekly Sabbath break. At the same time, I want you to make Jesus your spiritual rest today. In Christ, the Sabbath will have a double blessing. Allow Jesus to apply the benefits of his saving grace in your life</a:t>
            </a:r>
            <a:r>
              <a:rPr lang="es-ES" sz="2400" b="1"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4" name="CuadroTexto 3">
            <a:extLst>
              <a:ext uri="{FF2B5EF4-FFF2-40B4-BE49-F238E27FC236}">
                <a16:creationId xmlns:a16="http://schemas.microsoft.com/office/drawing/2014/main" id="{AE6CC43B-028A-79B1-5884-357BE8330793}"/>
              </a:ext>
            </a:extLst>
          </p:cNvPr>
          <p:cNvSpPr txBox="1"/>
          <p:nvPr/>
        </p:nvSpPr>
        <p:spPr>
          <a:xfrm>
            <a:off x="3676971" y="4175814"/>
            <a:ext cx="8438920" cy="1655518"/>
          </a:xfrm>
          <a:prstGeom prst="rect">
            <a:avLst/>
          </a:prstGeom>
          <a:noFill/>
        </p:spPr>
        <p:txBody>
          <a:bodyPr wrap="square">
            <a:spAutoFit/>
          </a:bodyPr>
          <a:lstStyle/>
          <a:p>
            <a:pPr>
              <a:lnSpc>
                <a:spcPct val="107000"/>
              </a:lnSpc>
              <a:spcAft>
                <a:spcPts val="800"/>
              </a:spcAft>
            </a:pPr>
            <a:r>
              <a:rPr lang="en-US" sz="2400" b="1" dirty="0">
                <a:latin typeface="Calibri" panose="020F0502020204030204" pitchFamily="34" charset="0"/>
                <a:ea typeface="Calibri" panose="020F0502020204030204" pitchFamily="34" charset="0"/>
                <a:cs typeface="Times New Roman" panose="02020603050405020304" pitchFamily="18" charset="0"/>
              </a:rPr>
              <a:t>The benefits that the Sabbath bestows upon us are eternal and priceless. How might we set a value for things like a secure family life, or be at peace with ourselves? If we want to achieve these benefits, our sacrifices are only tiny compared to our reward</a:t>
            </a:r>
            <a:r>
              <a:rPr lang="es-ES" sz="2400" b="1"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5" name="CuadroTexto 4">
            <a:extLst>
              <a:ext uri="{FF2B5EF4-FFF2-40B4-BE49-F238E27FC236}">
                <a16:creationId xmlns:a16="http://schemas.microsoft.com/office/drawing/2014/main" id="{9F138EBE-0A96-B51A-015C-9E3C0DE11644}"/>
              </a:ext>
            </a:extLst>
          </p:cNvPr>
          <p:cNvSpPr txBox="1"/>
          <p:nvPr/>
        </p:nvSpPr>
        <p:spPr>
          <a:xfrm>
            <a:off x="3676971" y="5838150"/>
            <a:ext cx="8087388" cy="865173"/>
          </a:xfrm>
          <a:prstGeom prst="rect">
            <a:avLst/>
          </a:prstGeom>
          <a:noFill/>
        </p:spPr>
        <p:txBody>
          <a:bodyPr wrap="square">
            <a:spAutoFit/>
          </a:bodyPr>
          <a:lstStyle/>
          <a:p>
            <a:pPr>
              <a:lnSpc>
                <a:spcPct val="107000"/>
              </a:lnSpc>
              <a:spcAft>
                <a:spcPts val="800"/>
              </a:spcAft>
            </a:pPr>
            <a:r>
              <a:rPr lang="en-US" sz="2400" b="1" dirty="0">
                <a:latin typeface="Calibri" panose="020F0502020204030204" pitchFamily="34" charset="0"/>
                <a:ea typeface="Calibri" panose="020F0502020204030204" pitchFamily="34" charset="0"/>
                <a:cs typeface="Times New Roman" panose="02020603050405020304" pitchFamily="18" charset="0"/>
              </a:rPr>
              <a:t>Decide today to keep the Sabbath according to the commandment (Luke 23:56) and enjoy life to the fullest</a:t>
            </a:r>
            <a:r>
              <a:rPr lang="es-ES" sz="2400" b="1" dirty="0">
                <a:effectLst/>
                <a:latin typeface="Calibri" panose="020F0502020204030204" pitchFamily="34" charset="0"/>
                <a:ea typeface="Calibri" panose="020F0502020204030204" pitchFamily="34" charset="0"/>
                <a:cs typeface="Times New Roman" panose="02020603050405020304" pitchFamily="18" charset="0"/>
              </a:rPr>
              <a:t>.</a:t>
            </a:r>
          </a:p>
        </p:txBody>
      </p:sp>
      <p:pic>
        <p:nvPicPr>
          <p:cNvPr id="6" name="Imagen 5" descr="Texto&#10;&#10;Descripción generada automáticamente con confianza media">
            <a:extLst>
              <a:ext uri="{FF2B5EF4-FFF2-40B4-BE49-F238E27FC236}">
                <a16:creationId xmlns:a16="http://schemas.microsoft.com/office/drawing/2014/main" id="{95C5941C-F856-6C46-2353-0C6D8D143A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8390" y="326777"/>
            <a:ext cx="5433263" cy="3673938"/>
          </a:xfrm>
          <a:prstGeom prst="rect">
            <a:avLst/>
          </a:prstGeom>
          <a:ln w="38100" cap="sq">
            <a:solidFill>
              <a:schemeClr val="accent5">
                <a:lumMod val="50000"/>
              </a:schemeClr>
            </a:solidFill>
            <a:prstDash val="solid"/>
            <a:miter lim="800000"/>
          </a:ln>
          <a:effectLst>
            <a:outerShdw blurRad="50800" dist="38100" dir="2700000" algn="tl" rotWithShape="0">
              <a:srgbClr val="000000">
                <a:alpha val="43000"/>
              </a:srgbClr>
            </a:outerShdw>
          </a:effectLst>
        </p:spPr>
      </p:pic>
      <p:pic>
        <p:nvPicPr>
          <p:cNvPr id="7" name="Imagen 6" descr="Un par de personas de pie&#10;&#10;Descripción generada automáticamente con confianza baja">
            <a:extLst>
              <a:ext uri="{FF2B5EF4-FFF2-40B4-BE49-F238E27FC236}">
                <a16:creationId xmlns:a16="http://schemas.microsoft.com/office/drawing/2014/main" id="{A3F81653-12A0-360C-F0A4-3E01B76B82D6}"/>
              </a:ext>
            </a:extLst>
          </p:cNvPr>
          <p:cNvPicPr>
            <a:picLocks noChangeAspect="1"/>
          </p:cNvPicPr>
          <p:nvPr/>
        </p:nvPicPr>
        <p:blipFill rotWithShape="1">
          <a:blip r:embed="rId4">
            <a:extLst>
              <a:ext uri="{28A0092B-C50C-407E-A947-70E740481C1C}">
                <a14:useLocalDpi xmlns:a14="http://schemas.microsoft.com/office/drawing/2010/main" val="0"/>
              </a:ext>
            </a:extLst>
          </a:blip>
          <a:srcRect t="42256" b="8824"/>
          <a:stretch/>
        </p:blipFill>
        <p:spPr>
          <a:xfrm>
            <a:off x="230346" y="4214436"/>
            <a:ext cx="3347472" cy="2392879"/>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54726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left)">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wipe(left)">
                                      <p:cBhvr>
                                        <p:cTn id="26" dur="500"/>
                                        <p:tgtEl>
                                          <p:spTgt spid="2">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left)">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t="-26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66F10B0-0236-2997-46EE-8C04C252573D}"/>
              </a:ext>
            </a:extLst>
          </p:cNvPr>
          <p:cNvSpPr txBox="1"/>
          <p:nvPr/>
        </p:nvSpPr>
        <p:spPr>
          <a:xfrm>
            <a:off x="249536" y="266595"/>
            <a:ext cx="6895544" cy="6324808"/>
          </a:xfrm>
          <a:prstGeom prst="rect">
            <a:avLst/>
          </a:prstGeom>
          <a:noFill/>
        </p:spPr>
        <p:txBody>
          <a:bodyPr wrap="square">
            <a:spAutoFit/>
          </a:bodyPr>
          <a:lstStyle/>
          <a:p>
            <a:pPr>
              <a:spcBef>
                <a:spcPts val="600"/>
              </a:spcBef>
            </a:pPr>
            <a:r>
              <a:rPr lang="en-US" sz="2000" b="1" dirty="0"/>
              <a:t>I would like to ask you a question: What is the Sabbath, a sign or a holiday</a:t>
            </a:r>
            <a:r>
              <a:rPr lang="es-ES" sz="2000" b="1" dirty="0"/>
              <a:t>?</a:t>
            </a:r>
          </a:p>
          <a:p>
            <a:pPr>
              <a:spcBef>
                <a:spcPts val="600"/>
              </a:spcBef>
            </a:pPr>
            <a:r>
              <a:rPr lang="en-US" sz="2000" b="1" dirty="0"/>
              <a:t>Why speak of the Sabbath as a sign? Would it not be more appropriate to refer to the Sabbath in terms of a feast day? To answer these questions, we must first understand the meaning of the word "sign.</a:t>
            </a:r>
            <a:r>
              <a:rPr lang="es-ES" sz="2000" b="1" dirty="0"/>
              <a:t>”</a:t>
            </a:r>
          </a:p>
          <a:p>
            <a:pPr>
              <a:spcBef>
                <a:spcPts val="600"/>
              </a:spcBef>
            </a:pPr>
            <a:r>
              <a:rPr lang="en-US" sz="2000" b="1" dirty="0"/>
              <a:t>The signs on the route help us to locate ourselves when we are lost. When a person knows where he is going, these are not necessary. However, in the opposite case, there is nothing better</a:t>
            </a:r>
            <a:r>
              <a:rPr lang="es-ES" sz="2000" b="1" dirty="0"/>
              <a:t>.</a:t>
            </a:r>
          </a:p>
          <a:p>
            <a:pPr>
              <a:spcBef>
                <a:spcPts val="600"/>
              </a:spcBef>
            </a:pPr>
            <a:r>
              <a:rPr lang="es-ES" sz="2000" b="1" dirty="0" err="1"/>
              <a:t>God</a:t>
            </a:r>
            <a:r>
              <a:rPr lang="es-ES" sz="2000" b="1" dirty="0"/>
              <a:t> </a:t>
            </a:r>
            <a:r>
              <a:rPr lang="es-ES" sz="2000" b="1" dirty="0" err="1"/>
              <a:t>says</a:t>
            </a:r>
            <a:r>
              <a:rPr lang="es-ES" sz="2000" b="1" dirty="0"/>
              <a:t> </a:t>
            </a:r>
            <a:r>
              <a:rPr lang="es-ES" sz="2000" b="1" dirty="0" err="1"/>
              <a:t>to</a:t>
            </a:r>
            <a:r>
              <a:rPr lang="es-ES" sz="2000" b="1" dirty="0"/>
              <a:t> Moses,: “</a:t>
            </a:r>
            <a:r>
              <a:rPr lang="en-US" sz="2000" b="1" dirty="0"/>
              <a:t>Speak thou also unto the children of Israel, saying, Verily my sabbaths ye shall keep: for it is a sign between me and you throughout your generations; that ye may know that I am the LORD that doth sanctify you.</a:t>
            </a:r>
            <a:r>
              <a:rPr lang="es-ES" sz="2000" b="1" dirty="0"/>
              <a:t>” </a:t>
            </a:r>
            <a:r>
              <a:rPr lang="es-ES" sz="2000" b="1" dirty="0" err="1"/>
              <a:t>Exodus</a:t>
            </a:r>
            <a:r>
              <a:rPr lang="es-ES" sz="2000" b="1" dirty="0"/>
              <a:t> 31:13</a:t>
            </a:r>
          </a:p>
          <a:p>
            <a:pPr>
              <a:spcBef>
                <a:spcPts val="600"/>
              </a:spcBef>
            </a:pPr>
            <a:r>
              <a:rPr lang="en-US" sz="2000" b="1" dirty="0"/>
              <a:t>Therefore, the Sabbath is a sign. By leading such a hectic and creative life, we tend to turn away from God. That is why the Sabbath is a "signposting" that leads us back to our Creator and strengthens our relationship with Him</a:t>
            </a:r>
            <a:r>
              <a:rPr lang="es-ES" sz="2000" b="1" dirty="0"/>
              <a:t>.</a:t>
            </a:r>
          </a:p>
          <a:p>
            <a:pPr>
              <a:spcBef>
                <a:spcPts val="600"/>
              </a:spcBef>
            </a:pPr>
            <a:r>
              <a:rPr lang="en-US" sz="2000" b="1" dirty="0"/>
              <a:t>What benefits does Saturday bring me</a:t>
            </a:r>
            <a:r>
              <a:rPr lang="es-ES" sz="2000" b="1" dirty="0"/>
              <a:t>?</a:t>
            </a:r>
          </a:p>
        </p:txBody>
      </p:sp>
      <p:pic>
        <p:nvPicPr>
          <p:cNvPr id="8" name="Imagen 7" descr="Un dibujo de una persona&#10;&#10;Descripción generada automáticamente con confianza media">
            <a:extLst>
              <a:ext uri="{FF2B5EF4-FFF2-40B4-BE49-F238E27FC236}">
                <a16:creationId xmlns:a16="http://schemas.microsoft.com/office/drawing/2014/main" id="{140D87DC-EF11-B874-4285-5D8F9A801524}"/>
              </a:ext>
            </a:extLst>
          </p:cNvPr>
          <p:cNvPicPr>
            <a:picLocks noChangeAspect="1"/>
          </p:cNvPicPr>
          <p:nvPr/>
        </p:nvPicPr>
        <p:blipFill rotWithShape="1">
          <a:blip r:embed="rId3">
            <a:extLst>
              <a:ext uri="{28A0092B-C50C-407E-A947-70E740481C1C}">
                <a14:useLocalDpi xmlns:a14="http://schemas.microsoft.com/office/drawing/2010/main" val="0"/>
              </a:ext>
            </a:extLst>
          </a:blip>
          <a:srcRect b="5811"/>
          <a:stretch/>
        </p:blipFill>
        <p:spPr>
          <a:xfrm>
            <a:off x="7304964" y="75241"/>
            <a:ext cx="4887036" cy="6707517"/>
          </a:xfrm>
          <a:prstGeom prst="rect">
            <a:avLst/>
          </a:prstGeom>
          <a:ln>
            <a:noFill/>
          </a:ln>
          <a:effectLst>
            <a:softEdge rad="112500"/>
          </a:effectLst>
        </p:spPr>
      </p:pic>
    </p:spTree>
    <p:extLst>
      <p:ext uri="{BB962C8B-B14F-4D97-AF65-F5344CB8AC3E}">
        <p14:creationId xmlns:p14="http://schemas.microsoft.com/office/powerpoint/2010/main" val="3656561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left)">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left)">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left)">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left)">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wipe(left)">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wipe(left)">
                                      <p:cBhvr>
                                        <p:cTn id="3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8000" b="-1000"/>
          </a:stretch>
        </a:blipFill>
        <a:effectLst/>
      </p:bgPr>
    </p:bg>
    <p:spTree>
      <p:nvGrpSpPr>
        <p:cNvPr id="1" name=""/>
        <p:cNvGrpSpPr/>
        <p:nvPr/>
      </p:nvGrpSpPr>
      <p:grpSpPr>
        <a:xfrm>
          <a:off x="0" y="0"/>
          <a:ext cx="0" cy="0"/>
          <a:chOff x="0" y="0"/>
          <a:chExt cx="0" cy="0"/>
        </a:xfrm>
      </p:grpSpPr>
      <p:pic>
        <p:nvPicPr>
          <p:cNvPr id="9" name="Imagen 8" descr="Dibujo de una persona&#10;&#10;Descripción generada automáticamente con confianza baja">
            <a:extLst>
              <a:ext uri="{FF2B5EF4-FFF2-40B4-BE49-F238E27FC236}">
                <a16:creationId xmlns:a16="http://schemas.microsoft.com/office/drawing/2014/main" id="{08938BF0-2B2A-DACB-0057-18B05B443A0A}"/>
              </a:ext>
            </a:extLst>
          </p:cNvPr>
          <p:cNvPicPr>
            <a:picLocks noChangeAspect="1"/>
          </p:cNvPicPr>
          <p:nvPr/>
        </p:nvPicPr>
        <p:blipFill rotWithShape="1">
          <a:blip r:embed="rId3">
            <a:extLst>
              <a:ext uri="{28A0092B-C50C-407E-A947-70E740481C1C}">
                <a14:useLocalDpi xmlns:a14="http://schemas.microsoft.com/office/drawing/2010/main" val="0"/>
              </a:ext>
            </a:extLst>
          </a:blip>
          <a:srcRect l="4986" t="277" r="6970" b="3480"/>
          <a:stretch/>
        </p:blipFill>
        <p:spPr>
          <a:xfrm>
            <a:off x="7711012" y="315258"/>
            <a:ext cx="4307503" cy="6270013"/>
          </a:xfrm>
          <a:prstGeom prst="rect">
            <a:avLst/>
          </a:prstGeom>
          <a:ln w="38100" cap="sq">
            <a:solidFill>
              <a:srgbClr val="FFFF66"/>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w="152400" h="50800" prst="softRound"/>
          </a:sp3d>
        </p:spPr>
      </p:pic>
      <p:sp>
        <p:nvSpPr>
          <p:cNvPr id="7" name="CuadroTexto 6">
            <a:extLst>
              <a:ext uri="{FF2B5EF4-FFF2-40B4-BE49-F238E27FC236}">
                <a16:creationId xmlns:a16="http://schemas.microsoft.com/office/drawing/2014/main" id="{AEE32742-50F5-70D7-E923-807886A4AE5E}"/>
              </a:ext>
            </a:extLst>
          </p:cNvPr>
          <p:cNvSpPr txBox="1"/>
          <p:nvPr/>
        </p:nvSpPr>
        <p:spPr>
          <a:xfrm>
            <a:off x="95221" y="1127643"/>
            <a:ext cx="7645311" cy="5786199"/>
          </a:xfrm>
          <a:prstGeom prst="rect">
            <a:avLst/>
          </a:prstGeom>
          <a:noFill/>
        </p:spPr>
        <p:txBody>
          <a:bodyPr wrap="square">
            <a:spAutoFit/>
          </a:bodyPr>
          <a:lstStyle/>
          <a:p>
            <a:pPr>
              <a:spcBef>
                <a:spcPts val="600"/>
              </a:spcBef>
            </a:pPr>
            <a:r>
              <a:rPr lang="es-ES" sz="2000" b="1" dirty="0"/>
              <a:t>“</a:t>
            </a:r>
            <a:r>
              <a:rPr lang="en-US" sz="2000" b="1" dirty="0"/>
              <a:t>Thus the heavens and the earth were finished, and all the host of them. And on the seventh day God ended his work which he had made; and he rested on the seventh day from all his work which he had made. And God blessed the seventh day and sanctified it: because that in it he had rested from all his work which God created and made.</a:t>
            </a:r>
            <a:r>
              <a:rPr lang="es-ES" sz="2000" b="1" dirty="0"/>
              <a:t>” Genesis 2:1-3.</a:t>
            </a:r>
          </a:p>
          <a:p>
            <a:pPr>
              <a:spcBef>
                <a:spcPts val="600"/>
              </a:spcBef>
            </a:pPr>
            <a:r>
              <a:rPr lang="es-ES" sz="2000" b="1" dirty="0"/>
              <a:t>“</a:t>
            </a:r>
            <a:r>
              <a:rPr lang="en-US" sz="2000" b="1" dirty="0"/>
              <a:t>I am the Lord your God; walk in my statutes, and keep my judgments, and do them; And hallow my sabbaths; and they shall be a sign between me and you, that ye may know that I am the LORD your God.</a:t>
            </a:r>
            <a:r>
              <a:rPr lang="es-ES" sz="2000" b="1" dirty="0"/>
              <a:t>” </a:t>
            </a:r>
            <a:r>
              <a:rPr lang="es-ES" sz="2000" b="1" dirty="0" err="1"/>
              <a:t>Ezekiel</a:t>
            </a:r>
            <a:r>
              <a:rPr lang="es-ES" sz="2000" b="1" dirty="0"/>
              <a:t> 20:19, 20. </a:t>
            </a:r>
          </a:p>
          <a:p>
            <a:pPr>
              <a:spcBef>
                <a:spcPts val="600"/>
              </a:spcBef>
            </a:pPr>
            <a:r>
              <a:rPr lang="es-ES" sz="2000" b="1" dirty="0"/>
              <a:t>“</a:t>
            </a:r>
            <a:r>
              <a:rPr lang="en-US" sz="2000" b="1" dirty="0"/>
              <a:t>The Sabbath was given to all mankind to commemorate the work of Creation. The great Jehovah, when He had laid the foundations of the earth, when he had dressed the whole world in its garb of beauty, and created all the wonders of the land and the sea, instituted the Sabbath day and made it holy. When the morning stars sang together, and all the sons of God shouted for joy, the Sabbath was set apart as God's memorial. God sanctified and blessed the day in which he had rested from all His wondrous work…” OHC 343</a:t>
            </a:r>
            <a:endParaRPr lang="es-ES" sz="2000" b="1" dirty="0"/>
          </a:p>
        </p:txBody>
      </p:sp>
      <p:grpSp>
        <p:nvGrpSpPr>
          <p:cNvPr id="2" name="Grupo 1">
            <a:extLst>
              <a:ext uri="{FF2B5EF4-FFF2-40B4-BE49-F238E27FC236}">
                <a16:creationId xmlns:a16="http://schemas.microsoft.com/office/drawing/2014/main" id="{AD96925D-508B-B1B4-9B43-A7A0EEBEFCF8}"/>
              </a:ext>
            </a:extLst>
          </p:cNvPr>
          <p:cNvGrpSpPr/>
          <p:nvPr/>
        </p:nvGrpSpPr>
        <p:grpSpPr>
          <a:xfrm>
            <a:off x="85697" y="17564"/>
            <a:ext cx="7399624" cy="1363214"/>
            <a:chOff x="85697" y="17564"/>
            <a:chExt cx="6733392" cy="1363214"/>
          </a:xfrm>
        </p:grpSpPr>
        <p:pic>
          <p:nvPicPr>
            <p:cNvPr id="3" name="Imagen 2" descr="Forma&#10;&#10;Descripción generada automáticamente">
              <a:extLst>
                <a:ext uri="{FF2B5EF4-FFF2-40B4-BE49-F238E27FC236}">
                  <a16:creationId xmlns:a16="http://schemas.microsoft.com/office/drawing/2014/main" id="{DA016C28-9C51-FC64-C800-476995A3BB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97" y="38870"/>
              <a:ext cx="6733392" cy="1127653"/>
            </a:xfrm>
            <a:prstGeom prst="rect">
              <a:avLst/>
            </a:prstGeom>
            <a:effectLst>
              <a:outerShdw blurRad="50800" dist="38100" dir="5400000" algn="t" rotWithShape="0">
                <a:prstClr val="black">
                  <a:alpha val="40000"/>
                </a:prstClr>
              </a:outerShdw>
            </a:effectLst>
          </p:spPr>
        </p:pic>
        <p:sp>
          <p:nvSpPr>
            <p:cNvPr id="5" name="CuadroTexto 4">
              <a:extLst>
                <a:ext uri="{FF2B5EF4-FFF2-40B4-BE49-F238E27FC236}">
                  <a16:creationId xmlns:a16="http://schemas.microsoft.com/office/drawing/2014/main" id="{77E4BD1F-EC49-3017-1074-C595F51FB7C5}"/>
                </a:ext>
              </a:extLst>
            </p:cNvPr>
            <p:cNvSpPr txBox="1"/>
            <p:nvPr/>
          </p:nvSpPr>
          <p:spPr>
            <a:xfrm>
              <a:off x="3771089" y="180449"/>
              <a:ext cx="2963086" cy="1200329"/>
            </a:xfrm>
            <a:prstGeom prst="rect">
              <a:avLst/>
            </a:prstGeom>
            <a:noFill/>
          </p:spPr>
          <p:txBody>
            <a:bodyPr wrap="square">
              <a:spAutoFit/>
            </a:bodyPr>
            <a:lstStyle/>
            <a:p>
              <a:r>
                <a:rPr lang="en-U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It helps me to believe and remember creation</a:t>
              </a:r>
              <a:r>
                <a:rPr lang="es-E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p>
          </p:txBody>
        </p:sp>
        <p:sp>
          <p:nvSpPr>
            <p:cNvPr id="4" name="CuadroTexto 3">
              <a:extLst>
                <a:ext uri="{FF2B5EF4-FFF2-40B4-BE49-F238E27FC236}">
                  <a16:creationId xmlns:a16="http://schemas.microsoft.com/office/drawing/2014/main" id="{C69029F7-612F-3BAE-791C-B0FDAD353E14}"/>
                </a:ext>
              </a:extLst>
            </p:cNvPr>
            <p:cNvSpPr txBox="1"/>
            <p:nvPr/>
          </p:nvSpPr>
          <p:spPr>
            <a:xfrm>
              <a:off x="1431970" y="310308"/>
              <a:ext cx="1953748" cy="584775"/>
            </a:xfrm>
            <a:prstGeom prst="rect">
              <a:avLst/>
            </a:prstGeom>
            <a:noFill/>
          </p:spPr>
          <p:txBody>
            <a:bodyPr wrap="square" rtlCol="0">
              <a:spAutoFit/>
            </a:bodyPr>
            <a:lstStyle/>
            <a:p>
              <a:r>
                <a:rPr lang="es-ES" sz="32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Sabbath</a:t>
              </a:r>
            </a:p>
          </p:txBody>
        </p:sp>
        <p:sp>
          <p:nvSpPr>
            <p:cNvPr id="6" name="CuadroTexto 5">
              <a:extLst>
                <a:ext uri="{FF2B5EF4-FFF2-40B4-BE49-F238E27FC236}">
                  <a16:creationId xmlns:a16="http://schemas.microsoft.com/office/drawing/2014/main" id="{6459D1A7-2585-C99F-E139-146B99382343}"/>
                </a:ext>
              </a:extLst>
            </p:cNvPr>
            <p:cNvSpPr txBox="1"/>
            <p:nvPr/>
          </p:nvSpPr>
          <p:spPr>
            <a:xfrm>
              <a:off x="339734" y="17564"/>
              <a:ext cx="419100" cy="1200329"/>
            </a:xfrm>
            <a:prstGeom prst="rect">
              <a:avLst/>
            </a:prstGeom>
            <a:noFill/>
          </p:spPr>
          <p:txBody>
            <a:bodyPr wrap="square" rtlCol="0">
              <a:spAutoFit/>
            </a:bodyPr>
            <a:lstStyle/>
            <a:p>
              <a:r>
                <a:rPr lang="es-ES" sz="7200" b="1" dirty="0">
                  <a:solidFill>
                    <a:srgbClr val="D2E5F6"/>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1</a:t>
              </a:r>
            </a:p>
          </p:txBody>
        </p:sp>
      </p:grpSp>
    </p:spTree>
    <p:extLst>
      <p:ext uri="{BB962C8B-B14F-4D97-AF65-F5344CB8AC3E}">
        <p14:creationId xmlns:p14="http://schemas.microsoft.com/office/powerpoint/2010/main" val="993410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1000"/>
                                        <p:tgtEl>
                                          <p:spTgt spid="2"/>
                                        </p:tgtEl>
                                      </p:cBhvr>
                                    </p:animEffect>
                                  </p:childTnLst>
                                </p:cTn>
                              </p:par>
                            </p:childTnLst>
                          </p:cTn>
                        </p:par>
                        <p:par>
                          <p:cTn id="8" fill="hold">
                            <p:stCondLst>
                              <p:cond delay="1000"/>
                            </p:stCondLst>
                            <p:childTnLst>
                              <p:par>
                                <p:cTn id="9" presetID="31"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style.rotation</p:attrName>
                                        </p:attrNameLst>
                                      </p:cBhvr>
                                      <p:tavLst>
                                        <p:tav tm="0">
                                          <p:val>
                                            <p:fltVal val="90"/>
                                          </p:val>
                                        </p:tav>
                                        <p:tav tm="100000">
                                          <p:val>
                                            <p:fltVal val="0"/>
                                          </p:val>
                                        </p:tav>
                                      </p:tavLst>
                                    </p:anim>
                                    <p:animEffect transition="in" filter="fade">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wipe(left)">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wipe(left)">
                                      <p:cBhvr>
                                        <p:cTn id="24" dur="500"/>
                                        <p:tgtEl>
                                          <p:spTgt spid="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wipe(left)">
                                      <p:cBhvr>
                                        <p:cTn id="29"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C3A87ED5-ACE3-2DC5-EFDB-65CE7B998CFC}"/>
              </a:ext>
            </a:extLst>
          </p:cNvPr>
          <p:cNvGrpSpPr/>
          <p:nvPr/>
        </p:nvGrpSpPr>
        <p:grpSpPr>
          <a:xfrm>
            <a:off x="5125845" y="3384671"/>
            <a:ext cx="6899043" cy="1200329"/>
            <a:chOff x="5125845" y="3384671"/>
            <a:chExt cx="6899043" cy="1200329"/>
          </a:xfrm>
        </p:grpSpPr>
        <p:pic>
          <p:nvPicPr>
            <p:cNvPr id="12" name="Imagen 11">
              <a:extLst>
                <a:ext uri="{FF2B5EF4-FFF2-40B4-BE49-F238E27FC236}">
                  <a16:creationId xmlns:a16="http://schemas.microsoft.com/office/drawing/2014/main" id="{9EF345F8-2722-97D8-4FCF-0F648381EA1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25845" y="3421438"/>
              <a:ext cx="6899043" cy="1126799"/>
            </a:xfrm>
            <a:prstGeom prst="rect">
              <a:avLst/>
            </a:prstGeom>
            <a:effectLst>
              <a:outerShdw blurRad="50800" dist="38100" dir="5400000" algn="t" rotWithShape="0">
                <a:prstClr val="black">
                  <a:alpha val="40000"/>
                </a:prstClr>
              </a:outerShdw>
            </a:effectLst>
          </p:spPr>
        </p:pic>
        <p:sp>
          <p:nvSpPr>
            <p:cNvPr id="13" name="CuadroTexto 12">
              <a:extLst>
                <a:ext uri="{FF2B5EF4-FFF2-40B4-BE49-F238E27FC236}">
                  <a16:creationId xmlns:a16="http://schemas.microsoft.com/office/drawing/2014/main" id="{223EC2D7-8D10-ECC0-50F9-D2BBA6D5146A}"/>
                </a:ext>
              </a:extLst>
            </p:cNvPr>
            <p:cNvSpPr txBox="1"/>
            <p:nvPr/>
          </p:nvSpPr>
          <p:spPr>
            <a:xfrm>
              <a:off x="8726671" y="3569336"/>
              <a:ext cx="3240594" cy="892552"/>
            </a:xfrm>
            <a:prstGeom prst="rect">
              <a:avLst/>
            </a:prstGeom>
            <a:noFill/>
          </p:spPr>
          <p:txBody>
            <a:bodyPr wrap="square">
              <a:spAutoFit/>
            </a:bodyPr>
            <a:lstStyle/>
            <a:p>
              <a:r>
                <a:rPr lang="en-US" sz="2600" b="1"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It helps me keep the family together</a:t>
              </a:r>
              <a:r>
                <a:rPr lang="es-ES" sz="2600" b="1"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a:t>
              </a:r>
              <a:r>
                <a:rPr lang="es-ES" sz="2600"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 </a:t>
              </a:r>
              <a:endParaRPr lang="es-ES" sz="26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endParaRPr>
            </a:p>
          </p:txBody>
        </p:sp>
        <p:sp>
          <p:nvSpPr>
            <p:cNvPr id="14" name="CuadroTexto 13">
              <a:extLst>
                <a:ext uri="{FF2B5EF4-FFF2-40B4-BE49-F238E27FC236}">
                  <a16:creationId xmlns:a16="http://schemas.microsoft.com/office/drawing/2014/main" id="{DADDDDA7-5BFE-D879-E1DB-1E27B572B925}"/>
                </a:ext>
              </a:extLst>
            </p:cNvPr>
            <p:cNvSpPr txBox="1"/>
            <p:nvPr/>
          </p:nvSpPr>
          <p:spPr>
            <a:xfrm>
              <a:off x="6565748" y="3692449"/>
              <a:ext cx="1953748" cy="584775"/>
            </a:xfrm>
            <a:prstGeom prst="rect">
              <a:avLst/>
            </a:prstGeom>
            <a:noFill/>
          </p:spPr>
          <p:txBody>
            <a:bodyPr wrap="square" rtlCol="0">
              <a:spAutoFit/>
            </a:bodyPr>
            <a:lstStyle/>
            <a:p>
              <a:r>
                <a:rPr lang="es-ES" sz="32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Sabbath</a:t>
              </a:r>
            </a:p>
          </p:txBody>
        </p:sp>
        <p:sp>
          <p:nvSpPr>
            <p:cNvPr id="15" name="CuadroTexto 14">
              <a:extLst>
                <a:ext uri="{FF2B5EF4-FFF2-40B4-BE49-F238E27FC236}">
                  <a16:creationId xmlns:a16="http://schemas.microsoft.com/office/drawing/2014/main" id="{4B5AE155-3601-C78C-3F0A-2908A0C91E1B}"/>
                </a:ext>
              </a:extLst>
            </p:cNvPr>
            <p:cNvSpPr txBox="1"/>
            <p:nvPr/>
          </p:nvSpPr>
          <p:spPr>
            <a:xfrm>
              <a:off x="5370136" y="3384671"/>
              <a:ext cx="419100" cy="1200329"/>
            </a:xfrm>
            <a:prstGeom prst="rect">
              <a:avLst/>
            </a:prstGeom>
            <a:noFill/>
          </p:spPr>
          <p:txBody>
            <a:bodyPr wrap="square" rtlCol="0">
              <a:spAutoFit/>
            </a:bodyPr>
            <a:lstStyle/>
            <a:p>
              <a:r>
                <a:rPr lang="es-ES" sz="7200" b="1" dirty="0">
                  <a:solidFill>
                    <a:srgbClr val="F2E4C0"/>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3</a:t>
              </a:r>
            </a:p>
          </p:txBody>
        </p:sp>
      </p:grpSp>
      <p:sp>
        <p:nvSpPr>
          <p:cNvPr id="16" name="CuadroTexto 15">
            <a:extLst>
              <a:ext uri="{FF2B5EF4-FFF2-40B4-BE49-F238E27FC236}">
                <a16:creationId xmlns:a16="http://schemas.microsoft.com/office/drawing/2014/main" id="{69B144DB-B279-7A13-84DA-F7DCD191A9ED}"/>
              </a:ext>
            </a:extLst>
          </p:cNvPr>
          <p:cNvSpPr txBox="1"/>
          <p:nvPr/>
        </p:nvSpPr>
        <p:spPr>
          <a:xfrm>
            <a:off x="2196128" y="4473637"/>
            <a:ext cx="9997440" cy="2382960"/>
          </a:xfrm>
          <a:prstGeom prst="rect">
            <a:avLst/>
          </a:prstGeom>
          <a:noFill/>
        </p:spPr>
        <p:txBody>
          <a:bodyPr wrap="square">
            <a:spAutoFit/>
          </a:bodyPr>
          <a:lstStyle/>
          <a:p>
            <a:pPr lvl="0">
              <a:lnSpc>
                <a:spcPct val="107000"/>
              </a:lnSpc>
              <a:spcAft>
                <a:spcPts val="800"/>
              </a:spcAft>
            </a:pPr>
            <a:r>
              <a:rPr lang="en-US" sz="2000" b="1" dirty="0">
                <a:latin typeface="Calibri" panose="020F0502020204030204" pitchFamily="34" charset="0"/>
                <a:ea typeface="Calibri" panose="020F0502020204030204" pitchFamily="34" charset="0"/>
                <a:cs typeface="Times New Roman" panose="02020603050405020304" pitchFamily="18" charset="0"/>
              </a:rPr>
              <a:t>But the Sabbath is not a day of forced inactivity. On the contrary: it is an opportunity to obtain great achievements. It's a perfect day for the family to finally be united, after six days in which everyone looked out for their own interests, enjoying a </a:t>
            </a:r>
            <a:r>
              <a:rPr lang="en-US" sz="2000" b="1" dirty="0" err="1">
                <a:latin typeface="Calibri" panose="020F0502020204030204" pitchFamily="34" charset="0"/>
                <a:ea typeface="Calibri" panose="020F0502020204030204" pitchFamily="34" charset="0"/>
                <a:cs typeface="Times New Roman" panose="02020603050405020304" pitchFamily="18" charset="0"/>
              </a:rPr>
              <a:t>Sabbsath</a:t>
            </a:r>
            <a:r>
              <a:rPr lang="en-US" sz="2000" b="1" dirty="0">
                <a:latin typeface="Calibri" panose="020F0502020204030204" pitchFamily="34" charset="0"/>
                <a:ea typeface="Calibri" panose="020F0502020204030204" pitchFamily="34" charset="0"/>
                <a:cs typeface="Times New Roman" panose="02020603050405020304" pitchFamily="18" charset="0"/>
              </a:rPr>
              <a:t> meal and the company of their loved ones. The Sabbath meal, which is supplemented by praises to God and the words of the Bible in a peaceful atmosphere, provides a greater opportunity for interaction among family members. Perhaps the Sabbath is what allows for greater stability in an Adventist family</a:t>
            </a:r>
            <a:r>
              <a:rPr lang="es-ES" sz="2000" b="1" dirty="0">
                <a:effectLst/>
                <a:latin typeface="Calibri" panose="020F0502020204030204" pitchFamily="34" charset="0"/>
                <a:ea typeface="Calibri" panose="020F0502020204030204" pitchFamily="34" charset="0"/>
                <a:cs typeface="Times New Roman" panose="02020603050405020304" pitchFamily="18" charset="0"/>
              </a:rPr>
              <a:t>. </a:t>
            </a:r>
            <a:endParaRPr lang="es-ES"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Imagen 9" descr="Personas sentadas en una mesa&#10;&#10;Descripción generada automáticamente con confianza media">
            <a:extLst>
              <a:ext uri="{FF2B5EF4-FFF2-40B4-BE49-F238E27FC236}">
                <a16:creationId xmlns:a16="http://schemas.microsoft.com/office/drawing/2014/main" id="{35F1663D-AC83-53B9-2617-4ADFE840E8F8}"/>
              </a:ext>
            </a:extLst>
          </p:cNvPr>
          <p:cNvPicPr>
            <a:picLocks noChangeAspect="1"/>
          </p:cNvPicPr>
          <p:nvPr/>
        </p:nvPicPr>
        <p:blipFill rotWithShape="1">
          <a:blip r:embed="rId4">
            <a:extLst>
              <a:ext uri="{28A0092B-C50C-407E-A947-70E740481C1C}">
                <a14:useLocalDpi xmlns:a14="http://schemas.microsoft.com/office/drawing/2010/main" val="0"/>
              </a:ext>
            </a:extLst>
          </a:blip>
          <a:srcRect t="11631"/>
          <a:stretch/>
        </p:blipFill>
        <p:spPr>
          <a:xfrm>
            <a:off x="72841" y="4081984"/>
            <a:ext cx="2145321" cy="2655494"/>
          </a:xfrm>
          <a:prstGeom prst="rect">
            <a:avLst/>
          </a:prstGeom>
          <a:ln w="28575">
            <a:solidFill>
              <a:srgbClr val="9C7820"/>
            </a:solidFill>
          </a:ln>
        </p:spPr>
      </p:pic>
      <p:grpSp>
        <p:nvGrpSpPr>
          <p:cNvPr id="2" name="Grupo 1">
            <a:extLst>
              <a:ext uri="{FF2B5EF4-FFF2-40B4-BE49-F238E27FC236}">
                <a16:creationId xmlns:a16="http://schemas.microsoft.com/office/drawing/2014/main" id="{9590D89D-B455-D295-E7E7-34CC36EFA78F}"/>
              </a:ext>
            </a:extLst>
          </p:cNvPr>
          <p:cNvGrpSpPr/>
          <p:nvPr/>
        </p:nvGrpSpPr>
        <p:grpSpPr>
          <a:xfrm>
            <a:off x="133766" y="24544"/>
            <a:ext cx="6899043" cy="1200329"/>
            <a:chOff x="133766" y="24544"/>
            <a:chExt cx="6728295" cy="1200329"/>
          </a:xfrm>
        </p:grpSpPr>
        <p:pic>
          <p:nvPicPr>
            <p:cNvPr id="6" name="Imagen 5">
              <a:extLst>
                <a:ext uri="{FF2B5EF4-FFF2-40B4-BE49-F238E27FC236}">
                  <a16:creationId xmlns:a16="http://schemas.microsoft.com/office/drawing/2014/main" id="{B2CC04CA-2C14-1BE6-7CCC-DFF88BEFF71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33766" y="61311"/>
              <a:ext cx="6728295" cy="1126799"/>
            </a:xfrm>
            <a:prstGeom prst="rect">
              <a:avLst/>
            </a:prstGeom>
            <a:effectLst>
              <a:outerShdw blurRad="50800" dist="38100" dir="5400000" algn="t" rotWithShape="0">
                <a:prstClr val="black">
                  <a:alpha val="40000"/>
                </a:prstClr>
              </a:outerShdw>
            </a:effectLst>
          </p:spPr>
        </p:pic>
        <p:sp>
          <p:nvSpPr>
            <p:cNvPr id="8" name="CuadroTexto 7">
              <a:extLst>
                <a:ext uri="{FF2B5EF4-FFF2-40B4-BE49-F238E27FC236}">
                  <a16:creationId xmlns:a16="http://schemas.microsoft.com/office/drawing/2014/main" id="{D95352A4-B0D6-DFF3-C3AD-5933FFD7E519}"/>
                </a:ext>
              </a:extLst>
            </p:cNvPr>
            <p:cNvSpPr txBox="1"/>
            <p:nvPr/>
          </p:nvSpPr>
          <p:spPr>
            <a:xfrm>
              <a:off x="1460545" y="332322"/>
              <a:ext cx="1953748" cy="584775"/>
            </a:xfrm>
            <a:prstGeom prst="rect">
              <a:avLst/>
            </a:prstGeom>
            <a:noFill/>
          </p:spPr>
          <p:txBody>
            <a:bodyPr wrap="square" rtlCol="0">
              <a:spAutoFit/>
            </a:bodyPr>
            <a:lstStyle/>
            <a:p>
              <a:r>
                <a:rPr lang="es-ES" sz="32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Sabbath</a:t>
              </a:r>
            </a:p>
          </p:txBody>
        </p:sp>
        <p:sp>
          <p:nvSpPr>
            <p:cNvPr id="9" name="CuadroTexto 8">
              <a:extLst>
                <a:ext uri="{FF2B5EF4-FFF2-40B4-BE49-F238E27FC236}">
                  <a16:creationId xmlns:a16="http://schemas.microsoft.com/office/drawing/2014/main" id="{5F18928C-F6C7-8A25-AD22-44C22A27025D}"/>
                </a:ext>
              </a:extLst>
            </p:cNvPr>
            <p:cNvSpPr txBox="1"/>
            <p:nvPr/>
          </p:nvSpPr>
          <p:spPr>
            <a:xfrm>
              <a:off x="378056" y="24544"/>
              <a:ext cx="419100" cy="1200329"/>
            </a:xfrm>
            <a:prstGeom prst="rect">
              <a:avLst/>
            </a:prstGeom>
            <a:noFill/>
          </p:spPr>
          <p:txBody>
            <a:bodyPr wrap="square" rtlCol="0">
              <a:spAutoFit/>
            </a:bodyPr>
            <a:lstStyle/>
            <a:p>
              <a:r>
                <a:rPr lang="es-ES" sz="7200" b="1" dirty="0">
                  <a:solidFill>
                    <a:srgbClr val="F6D2D5"/>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2</a:t>
              </a:r>
            </a:p>
          </p:txBody>
        </p:sp>
        <p:sp>
          <p:nvSpPr>
            <p:cNvPr id="20" name="CuadroTexto 19">
              <a:extLst>
                <a:ext uri="{FF2B5EF4-FFF2-40B4-BE49-F238E27FC236}">
                  <a16:creationId xmlns:a16="http://schemas.microsoft.com/office/drawing/2014/main" id="{309C8067-0462-35D4-909F-D2DEAA7AC3E8}"/>
                </a:ext>
              </a:extLst>
            </p:cNvPr>
            <p:cNvSpPr txBox="1"/>
            <p:nvPr/>
          </p:nvSpPr>
          <p:spPr>
            <a:xfrm>
              <a:off x="3706896" y="227906"/>
              <a:ext cx="2950520" cy="892552"/>
            </a:xfrm>
            <a:prstGeom prst="rect">
              <a:avLst/>
            </a:prstGeom>
            <a:noFill/>
          </p:spPr>
          <p:txBody>
            <a:bodyPr wrap="square">
              <a:spAutoFit/>
            </a:bodyPr>
            <a:lstStyle/>
            <a:p>
              <a:r>
                <a:rPr lang="en-US" sz="2600" b="1"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It's a benefit for the whole family</a:t>
              </a:r>
              <a:r>
                <a:rPr lang="es-ES" sz="2600" b="1"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a:t>
              </a:r>
              <a:r>
                <a:rPr lang="es-ES" sz="2600"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 </a:t>
              </a:r>
              <a:endParaRPr lang="es-ES" sz="26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endParaRPr>
            </a:p>
          </p:txBody>
        </p:sp>
      </p:grpSp>
      <p:sp>
        <p:nvSpPr>
          <p:cNvPr id="21" name="CuadroTexto 20">
            <a:extLst>
              <a:ext uri="{FF2B5EF4-FFF2-40B4-BE49-F238E27FC236}">
                <a16:creationId xmlns:a16="http://schemas.microsoft.com/office/drawing/2014/main" id="{0F44469A-1E89-F198-C7A3-B19F52432740}"/>
              </a:ext>
            </a:extLst>
          </p:cNvPr>
          <p:cNvSpPr txBox="1"/>
          <p:nvPr/>
        </p:nvSpPr>
        <p:spPr>
          <a:xfrm>
            <a:off x="1" y="1141830"/>
            <a:ext cx="9422673" cy="2382960"/>
          </a:xfrm>
          <a:prstGeom prst="rect">
            <a:avLst/>
          </a:prstGeom>
          <a:noFill/>
        </p:spPr>
        <p:txBody>
          <a:bodyPr wrap="square">
            <a:spAutoFit/>
          </a:bodyPr>
          <a:lstStyle/>
          <a:p>
            <a:pPr>
              <a:lnSpc>
                <a:spcPct val="107000"/>
              </a:lnSpc>
              <a:spcAft>
                <a:spcPts val="800"/>
              </a:spcAft>
            </a:pPr>
            <a:r>
              <a:rPr lang="en-US" sz="2000" b="1" dirty="0">
                <a:latin typeface="Calibri" panose="020F0502020204030204" pitchFamily="34" charset="0"/>
                <a:ea typeface="Calibri" panose="020F0502020204030204" pitchFamily="34" charset="0"/>
                <a:cs typeface="Times New Roman" panose="02020603050405020304" pitchFamily="18" charset="0"/>
              </a:rPr>
              <a:t>In our socioeconomic context, financial responsibilities consume our time. Many families suffer from the effects of the lack of time to strengthen interpersonal relationships. Economic gains are achieved at the cost of the loss of the family. God has a better plan. The Sabbath provides an opportunity for the family to share quality time and develop healthy family relationships. For those who do not have a family, the Sabbath offers the benefit of living with an extended spiritual family. At Psalm 122:1, we read: "I was glad when they said unto me, Let us go into the house of the Lord.’”</a:t>
            </a:r>
            <a:r>
              <a:rPr lang="es-ES" sz="2000" b="1"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29" name="Imagen 28" descr="Grupo de personas sonriendo&#10;&#10;Descripción generada automáticamente con confianza media">
            <a:extLst>
              <a:ext uri="{FF2B5EF4-FFF2-40B4-BE49-F238E27FC236}">
                <a16:creationId xmlns:a16="http://schemas.microsoft.com/office/drawing/2014/main" id="{CA50D159-76B6-B7A0-4C05-924D03D626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6662" y="143468"/>
            <a:ext cx="2461772" cy="3268543"/>
          </a:xfrm>
          <a:prstGeom prst="rect">
            <a:avLst/>
          </a:prstGeom>
          <a:ln w="28575">
            <a:solidFill>
              <a:srgbClr val="9C202B"/>
            </a:solidFill>
          </a:ln>
        </p:spPr>
      </p:pic>
    </p:spTree>
    <p:extLst>
      <p:ext uri="{BB962C8B-B14F-4D97-AF65-F5344CB8AC3E}">
        <p14:creationId xmlns:p14="http://schemas.microsoft.com/office/powerpoint/2010/main" val="262009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1000" fill="hold"/>
                                        <p:tgtEl>
                                          <p:spTgt spid="29"/>
                                        </p:tgtEl>
                                        <p:attrNameLst>
                                          <p:attrName>ppt_w</p:attrName>
                                        </p:attrNameLst>
                                      </p:cBhvr>
                                      <p:tavLst>
                                        <p:tav tm="0">
                                          <p:val>
                                            <p:fltVal val="0"/>
                                          </p:val>
                                        </p:tav>
                                        <p:tav tm="100000">
                                          <p:val>
                                            <p:strVal val="#ppt_w"/>
                                          </p:val>
                                        </p:tav>
                                      </p:tavLst>
                                    </p:anim>
                                    <p:anim calcmode="lin" valueType="num">
                                      <p:cBhvr>
                                        <p:cTn id="13" dur="1000" fill="hold"/>
                                        <p:tgtEl>
                                          <p:spTgt spid="29"/>
                                        </p:tgtEl>
                                        <p:attrNameLst>
                                          <p:attrName>ppt_h</p:attrName>
                                        </p:attrNameLst>
                                      </p:cBhvr>
                                      <p:tavLst>
                                        <p:tav tm="0">
                                          <p:val>
                                            <p:fltVal val="0"/>
                                          </p:val>
                                        </p:tav>
                                        <p:tav tm="100000">
                                          <p:val>
                                            <p:strVal val="#ppt_h"/>
                                          </p:val>
                                        </p:tav>
                                      </p:tavLst>
                                    </p:anim>
                                    <p:anim calcmode="lin" valueType="num">
                                      <p:cBhvr>
                                        <p:cTn id="14" dur="1000" fill="hold"/>
                                        <p:tgtEl>
                                          <p:spTgt spid="29"/>
                                        </p:tgtEl>
                                        <p:attrNameLst>
                                          <p:attrName>style.rotation</p:attrName>
                                        </p:attrNameLst>
                                      </p:cBhvr>
                                      <p:tavLst>
                                        <p:tav tm="0">
                                          <p:val>
                                            <p:fltVal val="90"/>
                                          </p:val>
                                        </p:tav>
                                        <p:tav tm="100000">
                                          <p:val>
                                            <p:fltVal val="0"/>
                                          </p:val>
                                        </p:tav>
                                      </p:tavLst>
                                    </p:anim>
                                    <p:animEffect transition="in" filter="fade">
                                      <p:cBhvr>
                                        <p:cTn id="15" dur="10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0-#ppt_w/2"/>
                                          </p:val>
                                        </p:tav>
                                        <p:tav tm="100000">
                                          <p:val>
                                            <p:strVal val="#ppt_x"/>
                                          </p:val>
                                        </p:tav>
                                      </p:tavLst>
                                    </p:anim>
                                    <p:anim calcmode="lin" valueType="num">
                                      <p:cBhvr additive="base">
                                        <p:cTn id="26" dur="500" fill="hold"/>
                                        <p:tgtEl>
                                          <p:spTgt spid="3"/>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31" presetClass="entr" presetSubtype="0"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fltVal val="0"/>
                                          </p:val>
                                        </p:tav>
                                        <p:tav tm="100000">
                                          <p:val>
                                            <p:strVal val="#ppt_w"/>
                                          </p:val>
                                        </p:tav>
                                      </p:tavLst>
                                    </p:anim>
                                    <p:anim calcmode="lin" valueType="num">
                                      <p:cBhvr>
                                        <p:cTn id="31" dur="1000" fill="hold"/>
                                        <p:tgtEl>
                                          <p:spTgt spid="10"/>
                                        </p:tgtEl>
                                        <p:attrNameLst>
                                          <p:attrName>ppt_h</p:attrName>
                                        </p:attrNameLst>
                                      </p:cBhvr>
                                      <p:tavLst>
                                        <p:tav tm="0">
                                          <p:val>
                                            <p:fltVal val="0"/>
                                          </p:val>
                                        </p:tav>
                                        <p:tav tm="100000">
                                          <p:val>
                                            <p:strVal val="#ppt_h"/>
                                          </p:val>
                                        </p:tav>
                                      </p:tavLst>
                                    </p:anim>
                                    <p:anim calcmode="lin" valueType="num">
                                      <p:cBhvr>
                                        <p:cTn id="32" dur="1000" fill="hold"/>
                                        <p:tgtEl>
                                          <p:spTgt spid="10"/>
                                        </p:tgtEl>
                                        <p:attrNameLst>
                                          <p:attrName>style.rotation</p:attrName>
                                        </p:attrNameLst>
                                      </p:cBhvr>
                                      <p:tavLst>
                                        <p:tav tm="0">
                                          <p:val>
                                            <p:fltVal val="90"/>
                                          </p:val>
                                        </p:tav>
                                        <p:tav tm="100000">
                                          <p:val>
                                            <p:fltVal val="0"/>
                                          </p:val>
                                        </p:tav>
                                      </p:tavLst>
                                    </p:anim>
                                    <p:animEffect transition="in" filter="fade">
                                      <p:cBhvr>
                                        <p:cTn id="33" dur="10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left)">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99BD2946-078C-0C6B-0B05-AAD280B89314}"/>
              </a:ext>
            </a:extLst>
          </p:cNvPr>
          <p:cNvPicPr>
            <a:picLocks noChangeAspect="1"/>
          </p:cNvPicPr>
          <p:nvPr/>
        </p:nvPicPr>
        <p:blipFill>
          <a:blip r:embed="rId3"/>
          <a:stretch>
            <a:fillRect/>
          </a:stretch>
        </p:blipFill>
        <p:spPr>
          <a:xfrm>
            <a:off x="8772142" y="123473"/>
            <a:ext cx="3239206" cy="3065472"/>
          </a:xfrm>
          <a:prstGeom prst="roundRect">
            <a:avLst>
              <a:gd name="adj" fmla="val 8594"/>
            </a:avLst>
          </a:prstGeom>
          <a:solidFill>
            <a:srgbClr val="FFFFFF">
              <a:shade val="85000"/>
            </a:srgbClr>
          </a:solidFill>
          <a:ln w="38100">
            <a:solidFill>
              <a:srgbClr val="582E74"/>
            </a:solidFill>
          </a:ln>
          <a:effectLst/>
          <a:scene3d>
            <a:camera prst="orthographicFront"/>
            <a:lightRig rig="threePt" dir="t"/>
          </a:scene3d>
          <a:sp3d>
            <a:bevelT w="152400" h="50800" prst="softRound"/>
          </a:sp3d>
        </p:spPr>
      </p:pic>
      <p:sp>
        <p:nvSpPr>
          <p:cNvPr id="3" name="CuadroTexto 2">
            <a:extLst>
              <a:ext uri="{FF2B5EF4-FFF2-40B4-BE49-F238E27FC236}">
                <a16:creationId xmlns:a16="http://schemas.microsoft.com/office/drawing/2014/main" id="{5E369494-E9C3-FA9B-A11A-0EC950CCBF10}"/>
              </a:ext>
            </a:extLst>
          </p:cNvPr>
          <p:cNvSpPr txBox="1"/>
          <p:nvPr/>
        </p:nvSpPr>
        <p:spPr>
          <a:xfrm>
            <a:off x="215078" y="1282878"/>
            <a:ext cx="8369185" cy="1724318"/>
          </a:xfrm>
          <a:prstGeom prst="rect">
            <a:avLst/>
          </a:prstGeom>
          <a:noFill/>
        </p:spPr>
        <p:txBody>
          <a:bodyPr wrap="square">
            <a:spAutoFit/>
          </a:bodyPr>
          <a:lstStyle/>
          <a:p>
            <a:pPr lvl="0">
              <a:lnSpc>
                <a:spcPct val="107000"/>
              </a:lnSpc>
              <a:spcAft>
                <a:spcPts val="800"/>
              </a:spcAft>
            </a:pPr>
            <a:r>
              <a:rPr lang="en-US" sz="2000" b="1" dirty="0">
                <a:latin typeface="Calibri" panose="020F0502020204030204" pitchFamily="34" charset="0"/>
                <a:ea typeface="Calibri" panose="020F0502020204030204" pitchFamily="34" charset="0"/>
                <a:cs typeface="Times New Roman" panose="02020603050405020304" pitchFamily="18" charset="0"/>
              </a:rPr>
              <a:t>The Sabbath helps man to have a deeper view of himself. It's a day when you don't have to worry about the demands of your employer or teacher. On that day, free from all pressure, a self-evaluation can be made: what has been done; the current moment; Goals... You may struggle with yourself and look for ways to improve. This day of rest is a day of introspection</a:t>
            </a:r>
            <a:r>
              <a:rPr lang="es-ES" sz="2000" b="1" dirty="0">
                <a:effectLst/>
                <a:latin typeface="Calibri" panose="020F0502020204030204" pitchFamily="34" charset="0"/>
                <a:ea typeface="Calibri" panose="020F0502020204030204" pitchFamily="34" charset="0"/>
                <a:cs typeface="Times New Roman" panose="02020603050405020304" pitchFamily="18" charset="0"/>
              </a:rPr>
              <a:t>.</a:t>
            </a:r>
            <a:endParaRPr lang="es-ES" b="1"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4" name="Grupo 13">
            <a:extLst>
              <a:ext uri="{FF2B5EF4-FFF2-40B4-BE49-F238E27FC236}">
                <a16:creationId xmlns:a16="http://schemas.microsoft.com/office/drawing/2014/main" id="{6CA2D6E3-E630-7A24-38EE-CC9724195C22}"/>
              </a:ext>
            </a:extLst>
          </p:cNvPr>
          <p:cNvGrpSpPr/>
          <p:nvPr/>
        </p:nvGrpSpPr>
        <p:grpSpPr>
          <a:xfrm>
            <a:off x="5220119" y="3152178"/>
            <a:ext cx="6728289" cy="1200329"/>
            <a:chOff x="5220119" y="3152178"/>
            <a:chExt cx="6728289" cy="1200329"/>
          </a:xfrm>
        </p:grpSpPr>
        <p:pic>
          <p:nvPicPr>
            <p:cNvPr id="2" name="Imagen 1">
              <a:extLst>
                <a:ext uri="{FF2B5EF4-FFF2-40B4-BE49-F238E27FC236}">
                  <a16:creationId xmlns:a16="http://schemas.microsoft.com/office/drawing/2014/main" id="{2117531C-B2E0-36E0-8DF6-74B2B34E76A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220119" y="3188945"/>
              <a:ext cx="6728289" cy="1126799"/>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855BEB33-3488-C633-5392-DA10C3655420}"/>
                </a:ext>
              </a:extLst>
            </p:cNvPr>
            <p:cNvSpPr txBox="1"/>
            <p:nvPr/>
          </p:nvSpPr>
          <p:spPr>
            <a:xfrm>
              <a:off x="8831643" y="3495102"/>
              <a:ext cx="3026982" cy="492443"/>
            </a:xfrm>
            <a:prstGeom prst="rect">
              <a:avLst/>
            </a:prstGeom>
            <a:noFill/>
          </p:spPr>
          <p:txBody>
            <a:bodyPr wrap="square">
              <a:spAutoFit/>
            </a:bodyPr>
            <a:lstStyle/>
            <a:p>
              <a:r>
                <a:rPr lang="es-ES" sz="2600" b="1" dirty="0" err="1">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Combats</a:t>
              </a:r>
              <a:r>
                <a:rPr lang="es-ES" sz="2600" b="1"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 </a:t>
              </a:r>
              <a:r>
                <a:rPr lang="es-ES" sz="2600" b="1" dirty="0" err="1">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loneliness</a:t>
              </a:r>
              <a:r>
                <a:rPr lang="es-ES" sz="2600" b="1"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a:t>
              </a:r>
              <a:r>
                <a:rPr lang="es-ES" sz="2600"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 </a:t>
              </a:r>
              <a:endParaRPr lang="es-ES" sz="26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endParaRPr>
            </a:p>
          </p:txBody>
        </p:sp>
        <p:sp>
          <p:nvSpPr>
            <p:cNvPr id="5" name="CuadroTexto 4">
              <a:extLst>
                <a:ext uri="{FF2B5EF4-FFF2-40B4-BE49-F238E27FC236}">
                  <a16:creationId xmlns:a16="http://schemas.microsoft.com/office/drawing/2014/main" id="{3171A076-91EC-5FD8-A659-608A269244DC}"/>
                </a:ext>
              </a:extLst>
            </p:cNvPr>
            <p:cNvSpPr txBox="1"/>
            <p:nvPr/>
          </p:nvSpPr>
          <p:spPr>
            <a:xfrm>
              <a:off x="6546895" y="3459956"/>
              <a:ext cx="1953748" cy="584775"/>
            </a:xfrm>
            <a:prstGeom prst="rect">
              <a:avLst/>
            </a:prstGeom>
            <a:noFill/>
          </p:spPr>
          <p:txBody>
            <a:bodyPr wrap="square" rtlCol="0">
              <a:spAutoFit/>
            </a:bodyPr>
            <a:lstStyle/>
            <a:p>
              <a:r>
                <a:rPr lang="es-ES" sz="32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Sabbath</a:t>
              </a:r>
            </a:p>
          </p:txBody>
        </p:sp>
        <p:sp>
          <p:nvSpPr>
            <p:cNvPr id="6" name="CuadroTexto 5">
              <a:extLst>
                <a:ext uri="{FF2B5EF4-FFF2-40B4-BE49-F238E27FC236}">
                  <a16:creationId xmlns:a16="http://schemas.microsoft.com/office/drawing/2014/main" id="{7193D4BC-4562-210F-E678-F44717254D5C}"/>
                </a:ext>
              </a:extLst>
            </p:cNvPr>
            <p:cNvSpPr txBox="1"/>
            <p:nvPr/>
          </p:nvSpPr>
          <p:spPr>
            <a:xfrm>
              <a:off x="5464406" y="3152178"/>
              <a:ext cx="419100" cy="1200329"/>
            </a:xfrm>
            <a:prstGeom prst="rect">
              <a:avLst/>
            </a:prstGeom>
            <a:noFill/>
          </p:spPr>
          <p:txBody>
            <a:bodyPr wrap="square" rtlCol="0">
              <a:spAutoFit/>
            </a:bodyPr>
            <a:lstStyle/>
            <a:p>
              <a:r>
                <a:rPr lang="es-ES" sz="7200" b="1" dirty="0">
                  <a:solidFill>
                    <a:srgbClr val="FCC0F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5</a:t>
              </a:r>
            </a:p>
          </p:txBody>
        </p:sp>
      </p:grpSp>
      <p:grpSp>
        <p:nvGrpSpPr>
          <p:cNvPr id="11" name="Grupo 10">
            <a:extLst>
              <a:ext uri="{FF2B5EF4-FFF2-40B4-BE49-F238E27FC236}">
                <a16:creationId xmlns:a16="http://schemas.microsoft.com/office/drawing/2014/main" id="{4DCB856B-215F-16EB-E6AF-44355340C9F8}"/>
              </a:ext>
            </a:extLst>
          </p:cNvPr>
          <p:cNvGrpSpPr/>
          <p:nvPr/>
        </p:nvGrpSpPr>
        <p:grpSpPr>
          <a:xfrm>
            <a:off x="124244" y="59086"/>
            <a:ext cx="6728289" cy="1200329"/>
            <a:chOff x="124244" y="59086"/>
            <a:chExt cx="6728289" cy="1200329"/>
          </a:xfrm>
        </p:grpSpPr>
        <p:pic>
          <p:nvPicPr>
            <p:cNvPr id="7" name="Imagen 6">
              <a:extLst>
                <a:ext uri="{FF2B5EF4-FFF2-40B4-BE49-F238E27FC236}">
                  <a16:creationId xmlns:a16="http://schemas.microsoft.com/office/drawing/2014/main" id="{AEA1697F-6A1F-C07E-47D0-5BD0266A602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24244" y="95853"/>
              <a:ext cx="6728289" cy="1126799"/>
            </a:xfrm>
            <a:prstGeom prst="rect">
              <a:avLst/>
            </a:prstGeom>
            <a:effectLst>
              <a:outerShdw blurRad="50800" dist="38100" dir="5400000" algn="t" rotWithShape="0">
                <a:prstClr val="black">
                  <a:alpha val="40000"/>
                </a:prstClr>
              </a:outerShdw>
            </a:effectLst>
          </p:spPr>
        </p:pic>
        <p:sp>
          <p:nvSpPr>
            <p:cNvPr id="8" name="CuadroTexto 7">
              <a:extLst>
                <a:ext uri="{FF2B5EF4-FFF2-40B4-BE49-F238E27FC236}">
                  <a16:creationId xmlns:a16="http://schemas.microsoft.com/office/drawing/2014/main" id="{78FC33C9-7E6F-7194-B6D3-A98463A6A778}"/>
                </a:ext>
              </a:extLst>
            </p:cNvPr>
            <p:cNvSpPr txBox="1"/>
            <p:nvPr/>
          </p:nvSpPr>
          <p:spPr>
            <a:xfrm>
              <a:off x="4000499" y="243751"/>
              <a:ext cx="2714625" cy="892552"/>
            </a:xfrm>
            <a:prstGeom prst="rect">
              <a:avLst/>
            </a:prstGeom>
            <a:noFill/>
          </p:spPr>
          <p:txBody>
            <a:bodyPr wrap="square">
              <a:spAutoFit/>
            </a:bodyPr>
            <a:lstStyle/>
            <a:p>
              <a:r>
                <a:rPr lang="en-US" sz="2600" b="1"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It helps me to self-evaluate</a:t>
              </a:r>
              <a:r>
                <a:rPr lang="es-ES" sz="2600" b="1"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a:t>
              </a:r>
              <a:r>
                <a:rPr lang="es-ES" sz="2600"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 </a:t>
              </a:r>
              <a:endParaRPr lang="es-ES" sz="26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endParaRPr>
            </a:p>
          </p:txBody>
        </p:sp>
        <p:sp>
          <p:nvSpPr>
            <p:cNvPr id="9" name="CuadroTexto 8">
              <a:extLst>
                <a:ext uri="{FF2B5EF4-FFF2-40B4-BE49-F238E27FC236}">
                  <a16:creationId xmlns:a16="http://schemas.microsoft.com/office/drawing/2014/main" id="{B233AC46-43A3-342E-CD7D-63187C1735A5}"/>
                </a:ext>
              </a:extLst>
            </p:cNvPr>
            <p:cNvSpPr txBox="1"/>
            <p:nvPr/>
          </p:nvSpPr>
          <p:spPr>
            <a:xfrm>
              <a:off x="1451020" y="366864"/>
              <a:ext cx="1953748" cy="584775"/>
            </a:xfrm>
            <a:prstGeom prst="rect">
              <a:avLst/>
            </a:prstGeom>
            <a:noFill/>
          </p:spPr>
          <p:txBody>
            <a:bodyPr wrap="square" rtlCol="0">
              <a:spAutoFit/>
            </a:bodyPr>
            <a:lstStyle/>
            <a:p>
              <a:r>
                <a:rPr lang="es-ES" sz="32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Sabbath</a:t>
              </a:r>
            </a:p>
          </p:txBody>
        </p:sp>
        <p:sp>
          <p:nvSpPr>
            <p:cNvPr id="10" name="CuadroTexto 9">
              <a:extLst>
                <a:ext uri="{FF2B5EF4-FFF2-40B4-BE49-F238E27FC236}">
                  <a16:creationId xmlns:a16="http://schemas.microsoft.com/office/drawing/2014/main" id="{02174544-E0BC-1D3F-1F9B-A3580C7451F5}"/>
                </a:ext>
              </a:extLst>
            </p:cNvPr>
            <p:cNvSpPr txBox="1"/>
            <p:nvPr/>
          </p:nvSpPr>
          <p:spPr>
            <a:xfrm>
              <a:off x="368531" y="59086"/>
              <a:ext cx="419100" cy="1200329"/>
            </a:xfrm>
            <a:prstGeom prst="rect">
              <a:avLst/>
            </a:prstGeom>
            <a:noFill/>
          </p:spPr>
          <p:txBody>
            <a:bodyPr wrap="square" rtlCol="0">
              <a:spAutoFit/>
            </a:bodyPr>
            <a:lstStyle/>
            <a:p>
              <a:r>
                <a:rPr lang="es-ES" sz="7200" b="1" dirty="0">
                  <a:solidFill>
                    <a:srgbClr val="F1D9F7"/>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4</a:t>
              </a:r>
            </a:p>
          </p:txBody>
        </p:sp>
      </p:grpSp>
      <p:sp>
        <p:nvSpPr>
          <p:cNvPr id="12" name="CuadroTexto 11">
            <a:extLst>
              <a:ext uri="{FF2B5EF4-FFF2-40B4-BE49-F238E27FC236}">
                <a16:creationId xmlns:a16="http://schemas.microsoft.com/office/drawing/2014/main" id="{FC2ADBBA-2401-AC80-FFD8-161C6013FD43}"/>
              </a:ext>
            </a:extLst>
          </p:cNvPr>
          <p:cNvSpPr txBox="1"/>
          <p:nvPr/>
        </p:nvSpPr>
        <p:spPr>
          <a:xfrm>
            <a:off x="4926999" y="4352507"/>
            <a:ext cx="7147288" cy="2246769"/>
          </a:xfrm>
          <a:prstGeom prst="rect">
            <a:avLst/>
          </a:prstGeom>
          <a:noFill/>
        </p:spPr>
        <p:txBody>
          <a:bodyPr wrap="square">
            <a:spAutoFit/>
          </a:bodyPr>
          <a:lstStyle/>
          <a:p>
            <a:r>
              <a:rPr lang="en-US" sz="2000" b="1" dirty="0">
                <a:latin typeface="Calibri" panose="020F0502020204030204" pitchFamily="34" charset="0"/>
                <a:ea typeface="Calibri" panose="020F0502020204030204" pitchFamily="34" charset="0"/>
                <a:cs typeface="Times New Roman" panose="02020603050405020304" pitchFamily="18" charset="0"/>
              </a:rPr>
              <a:t>Loneliness alters our emotional state. We were created to live in community. God said, "It is not good for man to be alone" (Genesis 2:18). Many people suffer the effects of loneliness today. With the Sabbath, God offers a solution to the problem of loneliness. On a spiritual level, each week we have the opportunity to commune with God and with others in the church. to share together the praise of God; and enjoy fellowship</a:t>
            </a:r>
            <a:r>
              <a:rPr lang="es-ES" sz="2000" b="1" dirty="0">
                <a:effectLst/>
                <a:latin typeface="Calibri" panose="020F0502020204030204" pitchFamily="34" charset="0"/>
                <a:ea typeface="Calibri" panose="020F0502020204030204" pitchFamily="34" charset="0"/>
                <a:cs typeface="Times New Roman" panose="02020603050405020304" pitchFamily="18" charset="0"/>
              </a:rPr>
              <a:t>.</a:t>
            </a:r>
            <a:endParaRPr lang="es-ES" sz="2000" b="1" dirty="0"/>
          </a:p>
        </p:txBody>
      </p:sp>
      <p:pic>
        <p:nvPicPr>
          <p:cNvPr id="15" name="Imagen 14" descr="Un grupo de jóvenes sentados en una mesa&#10;&#10;Descripción generada automáticamente">
            <a:extLst>
              <a:ext uri="{FF2B5EF4-FFF2-40B4-BE49-F238E27FC236}">
                <a16:creationId xmlns:a16="http://schemas.microsoft.com/office/drawing/2014/main" id="{42D3DF5C-144B-3F4D-49DC-08117087B8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049" y="3165061"/>
            <a:ext cx="4415529" cy="3504608"/>
          </a:xfrm>
          <a:prstGeom prst="rect">
            <a:avLst/>
          </a:prstGeom>
          <a:ln w="190500" cap="sq">
            <a:solidFill>
              <a:srgbClr val="84066C"/>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143152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290">
                                          <p:stCondLst>
                                            <p:cond delay="0"/>
                                          </p:stCondLst>
                                        </p:cTn>
                                        <p:tgtEl>
                                          <p:spTgt spid="11"/>
                                        </p:tgtEl>
                                      </p:cBhvr>
                                    </p:animEffect>
                                    <p:anim calcmode="lin" valueType="num">
                                      <p:cBhvr>
                                        <p:cTn id="8" dur="911"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1"/>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1"/>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1"/>
                                        </p:tgtEl>
                                        <p:attrNameLst>
                                          <p:attrName>ppt_y</p:attrName>
                                        </p:attrNameLst>
                                      </p:cBhvr>
                                      <p:tavLst>
                                        <p:tav tm="0" fmla="#ppt_y-sin(pi*$)/81">
                                          <p:val>
                                            <p:fltVal val="0"/>
                                          </p:val>
                                        </p:tav>
                                        <p:tav tm="100000">
                                          <p:val>
                                            <p:fltVal val="1"/>
                                          </p:val>
                                        </p:tav>
                                      </p:tavLst>
                                    </p:anim>
                                    <p:animScale>
                                      <p:cBhvr>
                                        <p:cTn id="13" dur="13">
                                          <p:stCondLst>
                                            <p:cond delay="325"/>
                                          </p:stCondLst>
                                        </p:cTn>
                                        <p:tgtEl>
                                          <p:spTgt spid="11"/>
                                        </p:tgtEl>
                                      </p:cBhvr>
                                      <p:to x="100000" y="60000"/>
                                    </p:animScale>
                                    <p:animScale>
                                      <p:cBhvr>
                                        <p:cTn id="14" dur="83" decel="50000">
                                          <p:stCondLst>
                                            <p:cond delay="338"/>
                                          </p:stCondLst>
                                        </p:cTn>
                                        <p:tgtEl>
                                          <p:spTgt spid="11"/>
                                        </p:tgtEl>
                                      </p:cBhvr>
                                      <p:to x="100000" y="100000"/>
                                    </p:animScale>
                                    <p:animScale>
                                      <p:cBhvr>
                                        <p:cTn id="15" dur="13">
                                          <p:stCondLst>
                                            <p:cond delay="656"/>
                                          </p:stCondLst>
                                        </p:cTn>
                                        <p:tgtEl>
                                          <p:spTgt spid="11"/>
                                        </p:tgtEl>
                                      </p:cBhvr>
                                      <p:to x="100000" y="80000"/>
                                    </p:animScale>
                                    <p:animScale>
                                      <p:cBhvr>
                                        <p:cTn id="16" dur="83" decel="50000">
                                          <p:stCondLst>
                                            <p:cond delay="669"/>
                                          </p:stCondLst>
                                        </p:cTn>
                                        <p:tgtEl>
                                          <p:spTgt spid="11"/>
                                        </p:tgtEl>
                                      </p:cBhvr>
                                      <p:to x="100000" y="100000"/>
                                    </p:animScale>
                                    <p:animScale>
                                      <p:cBhvr>
                                        <p:cTn id="17" dur="13">
                                          <p:stCondLst>
                                            <p:cond delay="821"/>
                                          </p:stCondLst>
                                        </p:cTn>
                                        <p:tgtEl>
                                          <p:spTgt spid="11"/>
                                        </p:tgtEl>
                                      </p:cBhvr>
                                      <p:to x="100000" y="90000"/>
                                    </p:animScale>
                                    <p:animScale>
                                      <p:cBhvr>
                                        <p:cTn id="18" dur="83" decel="50000">
                                          <p:stCondLst>
                                            <p:cond delay="834"/>
                                          </p:stCondLst>
                                        </p:cTn>
                                        <p:tgtEl>
                                          <p:spTgt spid="11"/>
                                        </p:tgtEl>
                                      </p:cBhvr>
                                      <p:to x="100000" y="100000"/>
                                    </p:animScale>
                                    <p:animScale>
                                      <p:cBhvr>
                                        <p:cTn id="19" dur="13">
                                          <p:stCondLst>
                                            <p:cond delay="904"/>
                                          </p:stCondLst>
                                        </p:cTn>
                                        <p:tgtEl>
                                          <p:spTgt spid="11"/>
                                        </p:tgtEl>
                                      </p:cBhvr>
                                      <p:to x="100000" y="95000"/>
                                    </p:animScale>
                                    <p:animScale>
                                      <p:cBhvr>
                                        <p:cTn id="20" dur="83" decel="50000">
                                          <p:stCondLst>
                                            <p:cond delay="917"/>
                                          </p:stCondLst>
                                        </p:cTn>
                                        <p:tgtEl>
                                          <p:spTgt spid="11"/>
                                        </p:tgtEl>
                                      </p:cBhvr>
                                      <p:to x="100000" y="100000"/>
                                    </p:animScale>
                                  </p:childTnLst>
                                </p:cTn>
                              </p:par>
                            </p:childTnLst>
                          </p:cTn>
                        </p:par>
                        <p:par>
                          <p:cTn id="21" fill="hold">
                            <p:stCondLst>
                              <p:cond delay="1000"/>
                            </p:stCondLst>
                            <p:childTnLst>
                              <p:par>
                                <p:cTn id="22" presetID="25" presetClass="entr" presetSubtype="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27" dur="1000" fill="hold"/>
                                        <p:tgtEl>
                                          <p:spTgt spid="13"/>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left)">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down)">
                                      <p:cBhvr>
                                        <p:cTn id="41" dur="290">
                                          <p:stCondLst>
                                            <p:cond delay="0"/>
                                          </p:stCondLst>
                                        </p:cTn>
                                        <p:tgtEl>
                                          <p:spTgt spid="14"/>
                                        </p:tgtEl>
                                      </p:cBhvr>
                                    </p:animEffect>
                                    <p:anim calcmode="lin" valueType="num">
                                      <p:cBhvr>
                                        <p:cTn id="42"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3"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4"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45"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46"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47" dur="13">
                                          <p:stCondLst>
                                            <p:cond delay="325"/>
                                          </p:stCondLst>
                                        </p:cTn>
                                        <p:tgtEl>
                                          <p:spTgt spid="14"/>
                                        </p:tgtEl>
                                      </p:cBhvr>
                                      <p:to x="100000" y="60000"/>
                                    </p:animScale>
                                    <p:animScale>
                                      <p:cBhvr>
                                        <p:cTn id="48" dur="83" decel="50000">
                                          <p:stCondLst>
                                            <p:cond delay="338"/>
                                          </p:stCondLst>
                                        </p:cTn>
                                        <p:tgtEl>
                                          <p:spTgt spid="14"/>
                                        </p:tgtEl>
                                      </p:cBhvr>
                                      <p:to x="100000" y="100000"/>
                                    </p:animScale>
                                    <p:animScale>
                                      <p:cBhvr>
                                        <p:cTn id="49" dur="13">
                                          <p:stCondLst>
                                            <p:cond delay="656"/>
                                          </p:stCondLst>
                                        </p:cTn>
                                        <p:tgtEl>
                                          <p:spTgt spid="14"/>
                                        </p:tgtEl>
                                      </p:cBhvr>
                                      <p:to x="100000" y="80000"/>
                                    </p:animScale>
                                    <p:animScale>
                                      <p:cBhvr>
                                        <p:cTn id="50" dur="83" decel="50000">
                                          <p:stCondLst>
                                            <p:cond delay="669"/>
                                          </p:stCondLst>
                                        </p:cTn>
                                        <p:tgtEl>
                                          <p:spTgt spid="14"/>
                                        </p:tgtEl>
                                      </p:cBhvr>
                                      <p:to x="100000" y="100000"/>
                                    </p:animScale>
                                    <p:animScale>
                                      <p:cBhvr>
                                        <p:cTn id="51" dur="13">
                                          <p:stCondLst>
                                            <p:cond delay="821"/>
                                          </p:stCondLst>
                                        </p:cTn>
                                        <p:tgtEl>
                                          <p:spTgt spid="14"/>
                                        </p:tgtEl>
                                      </p:cBhvr>
                                      <p:to x="100000" y="90000"/>
                                    </p:animScale>
                                    <p:animScale>
                                      <p:cBhvr>
                                        <p:cTn id="52" dur="83" decel="50000">
                                          <p:stCondLst>
                                            <p:cond delay="834"/>
                                          </p:stCondLst>
                                        </p:cTn>
                                        <p:tgtEl>
                                          <p:spTgt spid="14"/>
                                        </p:tgtEl>
                                      </p:cBhvr>
                                      <p:to x="100000" y="100000"/>
                                    </p:animScale>
                                    <p:animScale>
                                      <p:cBhvr>
                                        <p:cTn id="53" dur="13">
                                          <p:stCondLst>
                                            <p:cond delay="904"/>
                                          </p:stCondLst>
                                        </p:cTn>
                                        <p:tgtEl>
                                          <p:spTgt spid="14"/>
                                        </p:tgtEl>
                                      </p:cBhvr>
                                      <p:to x="100000" y="95000"/>
                                    </p:animScale>
                                    <p:animScale>
                                      <p:cBhvr>
                                        <p:cTn id="54" dur="83" decel="50000">
                                          <p:stCondLst>
                                            <p:cond delay="917"/>
                                          </p:stCondLst>
                                        </p:cTn>
                                        <p:tgtEl>
                                          <p:spTgt spid="14"/>
                                        </p:tgtEl>
                                      </p:cBhvr>
                                      <p:to x="100000" y="100000"/>
                                    </p:animScale>
                                  </p:childTnLst>
                                </p:cTn>
                              </p:par>
                            </p:childTnLst>
                          </p:cTn>
                        </p:par>
                        <p:par>
                          <p:cTn id="55" fill="hold">
                            <p:stCondLst>
                              <p:cond delay="1000"/>
                            </p:stCondLst>
                            <p:childTnLst>
                              <p:par>
                                <p:cTn id="56" presetID="25" presetClass="entr" presetSubtype="0" fill="hold" nodeType="after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p:cTn id="58"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59"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60"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61" dur="1000" fill="hold"/>
                                        <p:tgtEl>
                                          <p:spTgt spid="15"/>
                                        </p:tgtEl>
                                        <p:attrNameLst>
                                          <p:attrName>ppt_h</p:attrName>
                                        </p:attrNameLst>
                                      </p:cBhvr>
                                      <p:tavLst>
                                        <p:tav tm="0">
                                          <p:val>
                                            <p:strVal val="#ppt_h"/>
                                          </p:val>
                                        </p:tav>
                                        <p:tav tm="100000">
                                          <p:val>
                                            <p:strVal val="#ppt_h"/>
                                          </p:val>
                                        </p:tav>
                                      </p:tavLst>
                                    </p:anim>
                                    <p:anim calcmode="lin" valueType="num">
                                      <p:cBhvr>
                                        <p:cTn id="62"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63"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64"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65" dur="1000" decel="50000">
                                          <p:stCondLst>
                                            <p:cond delay="0"/>
                                          </p:stCondLst>
                                        </p:cTn>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wipe(left)">
                                      <p:cBhvr>
                                        <p:cTn id="7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6D573797-0240-260E-C3FE-EBAB32F2E4A8}"/>
              </a:ext>
            </a:extLst>
          </p:cNvPr>
          <p:cNvSpPr txBox="1"/>
          <p:nvPr/>
        </p:nvSpPr>
        <p:spPr>
          <a:xfrm>
            <a:off x="4606835" y="4722674"/>
            <a:ext cx="7585165" cy="2053639"/>
          </a:xfrm>
          <a:prstGeom prst="rect">
            <a:avLst/>
          </a:prstGeom>
          <a:noFill/>
        </p:spPr>
        <p:txBody>
          <a:bodyPr wrap="square">
            <a:spAutoFit/>
          </a:bodyPr>
          <a:lstStyle/>
          <a:p>
            <a:pPr>
              <a:lnSpc>
                <a:spcPct val="107000"/>
              </a:lnSpc>
              <a:spcAft>
                <a:spcPts val="800"/>
              </a:spcAft>
            </a:pPr>
            <a:r>
              <a:rPr lang="en-US" sz="2000" b="1" dirty="0">
                <a:latin typeface="Calibri" panose="020F0502020204030204" pitchFamily="34" charset="0"/>
                <a:ea typeface="Calibri" panose="020F0502020204030204" pitchFamily="34" charset="0"/>
                <a:cs typeface="Times New Roman" panose="02020603050405020304" pitchFamily="18" charset="0"/>
              </a:rPr>
              <a:t>When God placed man in the garden of Eden, he had already taken all the provisions for his proper existence. God created him in the last place to realize that he was not the owner of anything, but a steward, and that in order to satisfy all his needs he must depend on his Creator, and not on things, for if he depended on them he would become a slave to them</a:t>
            </a:r>
            <a:r>
              <a:rPr lang="es-ES" sz="2000" b="1" dirty="0">
                <a:effectLst/>
                <a:latin typeface="Calibri" panose="020F0502020204030204" pitchFamily="34" charset="0"/>
                <a:ea typeface="Calibri" panose="020F0502020204030204" pitchFamily="34" charset="0"/>
                <a:cs typeface="Times New Roman" panose="02020603050405020304" pitchFamily="18" charset="0"/>
              </a:rPr>
              <a:t>.</a:t>
            </a:r>
            <a:endParaRPr lang="es-ES" b="1"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3" name="Grupo 2">
            <a:extLst>
              <a:ext uri="{FF2B5EF4-FFF2-40B4-BE49-F238E27FC236}">
                <a16:creationId xmlns:a16="http://schemas.microsoft.com/office/drawing/2014/main" id="{99C2FD2A-051B-9F61-454E-AD7787B86F47}"/>
              </a:ext>
            </a:extLst>
          </p:cNvPr>
          <p:cNvGrpSpPr/>
          <p:nvPr/>
        </p:nvGrpSpPr>
        <p:grpSpPr>
          <a:xfrm>
            <a:off x="4461147" y="3502869"/>
            <a:ext cx="7585164" cy="1200329"/>
            <a:chOff x="4759234" y="3462051"/>
            <a:chExt cx="6951007" cy="1200329"/>
          </a:xfrm>
        </p:grpSpPr>
        <p:pic>
          <p:nvPicPr>
            <p:cNvPr id="8" name="Imagen 7">
              <a:extLst>
                <a:ext uri="{FF2B5EF4-FFF2-40B4-BE49-F238E27FC236}">
                  <a16:creationId xmlns:a16="http://schemas.microsoft.com/office/drawing/2014/main" id="{83F103ED-3AAC-9310-5008-40B0A4C413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59234" y="3532701"/>
              <a:ext cx="6951007" cy="1126798"/>
            </a:xfrm>
            <a:prstGeom prst="rect">
              <a:avLst/>
            </a:prstGeom>
            <a:effectLst>
              <a:outerShdw blurRad="50800" dist="38100" dir="5400000" algn="t" rotWithShape="0">
                <a:prstClr val="black">
                  <a:alpha val="40000"/>
                </a:prstClr>
              </a:outerShdw>
            </a:effectLst>
          </p:spPr>
        </p:pic>
        <p:sp>
          <p:nvSpPr>
            <p:cNvPr id="9" name="CuadroTexto 8">
              <a:extLst>
                <a:ext uri="{FF2B5EF4-FFF2-40B4-BE49-F238E27FC236}">
                  <a16:creationId xmlns:a16="http://schemas.microsoft.com/office/drawing/2014/main" id="{6736593D-73B6-B0EA-DF6F-1270E6A20A0A}"/>
                </a:ext>
              </a:extLst>
            </p:cNvPr>
            <p:cNvSpPr txBox="1"/>
            <p:nvPr/>
          </p:nvSpPr>
          <p:spPr>
            <a:xfrm>
              <a:off x="8446472" y="3593203"/>
              <a:ext cx="3163772" cy="1066318"/>
            </a:xfrm>
            <a:prstGeom prst="rect">
              <a:avLst/>
            </a:prstGeom>
            <a:noFill/>
          </p:spPr>
          <p:txBody>
            <a:bodyPr wrap="square">
              <a:spAutoFit/>
            </a:bodyPr>
            <a:lstStyle/>
            <a:p>
              <a:pPr>
                <a:lnSpc>
                  <a:spcPts val="2500"/>
                </a:lnSpc>
              </a:pPr>
              <a:r>
                <a:rPr lang="en-U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It reminds us that we are stewards of everything and not owners</a:t>
              </a:r>
              <a:r>
                <a:rPr lang="es-E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a:t>
              </a:r>
            </a:p>
          </p:txBody>
        </p:sp>
        <p:sp>
          <p:nvSpPr>
            <p:cNvPr id="10" name="CuadroTexto 9">
              <a:extLst>
                <a:ext uri="{FF2B5EF4-FFF2-40B4-BE49-F238E27FC236}">
                  <a16:creationId xmlns:a16="http://schemas.microsoft.com/office/drawing/2014/main" id="{8F985B92-44C5-2DF8-7378-83A233A68AC8}"/>
                </a:ext>
              </a:extLst>
            </p:cNvPr>
            <p:cNvSpPr txBox="1"/>
            <p:nvPr/>
          </p:nvSpPr>
          <p:spPr>
            <a:xfrm>
              <a:off x="6161426" y="3803712"/>
              <a:ext cx="1953748" cy="584775"/>
            </a:xfrm>
            <a:prstGeom prst="rect">
              <a:avLst/>
            </a:prstGeom>
            <a:noFill/>
          </p:spPr>
          <p:txBody>
            <a:bodyPr wrap="square" rtlCol="0">
              <a:spAutoFit/>
            </a:bodyPr>
            <a:lstStyle/>
            <a:p>
              <a:r>
                <a:rPr lang="es-ES" sz="32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Sabbath</a:t>
              </a:r>
            </a:p>
          </p:txBody>
        </p:sp>
        <p:sp>
          <p:nvSpPr>
            <p:cNvPr id="11" name="CuadroTexto 10">
              <a:extLst>
                <a:ext uri="{FF2B5EF4-FFF2-40B4-BE49-F238E27FC236}">
                  <a16:creationId xmlns:a16="http://schemas.microsoft.com/office/drawing/2014/main" id="{4F4248D7-179D-3AE3-A6F6-A4001777D790}"/>
                </a:ext>
              </a:extLst>
            </p:cNvPr>
            <p:cNvSpPr txBox="1"/>
            <p:nvPr/>
          </p:nvSpPr>
          <p:spPr>
            <a:xfrm flipH="1">
              <a:off x="5032892" y="3462051"/>
              <a:ext cx="1609474" cy="1200329"/>
            </a:xfrm>
            <a:prstGeom prst="rect">
              <a:avLst/>
            </a:prstGeom>
            <a:noFill/>
          </p:spPr>
          <p:txBody>
            <a:bodyPr wrap="square" rtlCol="0">
              <a:spAutoFit/>
            </a:bodyPr>
            <a:lstStyle/>
            <a:p>
              <a:r>
                <a:rPr lang="es-ES" sz="7200" b="1" dirty="0">
                  <a:solidFill>
                    <a:srgbClr val="F4D9C8"/>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7</a:t>
              </a:r>
            </a:p>
          </p:txBody>
        </p:sp>
      </p:grpSp>
      <p:grpSp>
        <p:nvGrpSpPr>
          <p:cNvPr id="2" name="Grupo 1">
            <a:extLst>
              <a:ext uri="{FF2B5EF4-FFF2-40B4-BE49-F238E27FC236}">
                <a16:creationId xmlns:a16="http://schemas.microsoft.com/office/drawing/2014/main" id="{87BF7E96-B907-3B10-7A17-A986AB58E15F}"/>
              </a:ext>
            </a:extLst>
          </p:cNvPr>
          <p:cNvGrpSpPr/>
          <p:nvPr/>
        </p:nvGrpSpPr>
        <p:grpSpPr>
          <a:xfrm>
            <a:off x="124243" y="68385"/>
            <a:ext cx="6728289" cy="1226214"/>
            <a:chOff x="124243" y="68385"/>
            <a:chExt cx="6728289" cy="1226214"/>
          </a:xfrm>
        </p:grpSpPr>
        <p:pic>
          <p:nvPicPr>
            <p:cNvPr id="18" name="Imagen 17">
              <a:extLst>
                <a:ext uri="{FF2B5EF4-FFF2-40B4-BE49-F238E27FC236}">
                  <a16:creationId xmlns:a16="http://schemas.microsoft.com/office/drawing/2014/main" id="{F3FDB0E1-4C04-23C7-B2A1-C9002E63E65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4243" y="68385"/>
              <a:ext cx="6728289" cy="1126799"/>
            </a:xfrm>
            <a:prstGeom prst="rect">
              <a:avLst/>
            </a:prstGeom>
            <a:effectLst>
              <a:outerShdw blurRad="50800" dist="38100" dir="5400000" algn="t" rotWithShape="0">
                <a:prstClr val="black">
                  <a:alpha val="40000"/>
                </a:prstClr>
              </a:outerShdw>
            </a:effectLst>
          </p:spPr>
        </p:pic>
        <p:sp>
          <p:nvSpPr>
            <p:cNvPr id="5" name="CuadroTexto 4">
              <a:extLst>
                <a:ext uri="{FF2B5EF4-FFF2-40B4-BE49-F238E27FC236}">
                  <a16:creationId xmlns:a16="http://schemas.microsoft.com/office/drawing/2014/main" id="{234A66DF-385C-D8E9-4CFE-DA2917A8C94E}"/>
                </a:ext>
              </a:extLst>
            </p:cNvPr>
            <p:cNvSpPr txBox="1"/>
            <p:nvPr/>
          </p:nvSpPr>
          <p:spPr>
            <a:xfrm>
              <a:off x="1451020" y="337957"/>
              <a:ext cx="1953748" cy="584775"/>
            </a:xfrm>
            <a:prstGeom prst="rect">
              <a:avLst/>
            </a:prstGeom>
            <a:noFill/>
          </p:spPr>
          <p:txBody>
            <a:bodyPr wrap="square" rtlCol="0">
              <a:spAutoFit/>
            </a:bodyPr>
            <a:lstStyle/>
            <a:p>
              <a:r>
                <a:rPr lang="es-ES" sz="32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Sabbath</a:t>
              </a:r>
            </a:p>
          </p:txBody>
        </p:sp>
        <p:sp>
          <p:nvSpPr>
            <p:cNvPr id="6" name="CuadroTexto 5">
              <a:extLst>
                <a:ext uri="{FF2B5EF4-FFF2-40B4-BE49-F238E27FC236}">
                  <a16:creationId xmlns:a16="http://schemas.microsoft.com/office/drawing/2014/main" id="{5E511C62-5576-FB5E-A49B-9CA874B8498E}"/>
                </a:ext>
              </a:extLst>
            </p:cNvPr>
            <p:cNvSpPr txBox="1"/>
            <p:nvPr/>
          </p:nvSpPr>
          <p:spPr>
            <a:xfrm>
              <a:off x="330530" y="94270"/>
              <a:ext cx="419100" cy="1200329"/>
            </a:xfrm>
            <a:prstGeom prst="rect">
              <a:avLst/>
            </a:prstGeom>
            <a:noFill/>
          </p:spPr>
          <p:txBody>
            <a:bodyPr wrap="square" rtlCol="0">
              <a:spAutoFit/>
            </a:bodyPr>
            <a:lstStyle/>
            <a:p>
              <a:r>
                <a:rPr lang="es-ES" sz="7200" b="1" dirty="0">
                  <a:solidFill>
                    <a:srgbClr val="E5F6D6"/>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6</a:t>
              </a:r>
            </a:p>
          </p:txBody>
        </p:sp>
        <p:sp>
          <p:nvSpPr>
            <p:cNvPr id="12" name="CuadroTexto 11">
              <a:extLst>
                <a:ext uri="{FF2B5EF4-FFF2-40B4-BE49-F238E27FC236}">
                  <a16:creationId xmlns:a16="http://schemas.microsoft.com/office/drawing/2014/main" id="{0959A508-3369-F1AB-6A7B-8434513DAFE5}"/>
                </a:ext>
              </a:extLst>
            </p:cNvPr>
            <p:cNvSpPr txBox="1"/>
            <p:nvPr/>
          </p:nvSpPr>
          <p:spPr>
            <a:xfrm>
              <a:off x="3882041" y="184068"/>
              <a:ext cx="2636458" cy="892552"/>
            </a:xfrm>
            <a:prstGeom prst="rect">
              <a:avLst/>
            </a:prstGeom>
            <a:noFill/>
          </p:spPr>
          <p:txBody>
            <a:bodyPr wrap="square">
              <a:spAutoFit/>
            </a:bodyPr>
            <a:lstStyle/>
            <a:p>
              <a:r>
                <a:rPr lang="en-US" sz="2600" b="1"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Compels me to work six days.</a:t>
              </a:r>
              <a:r>
                <a:rPr lang="es-ES" sz="2600" b="1"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a:t>
              </a:r>
              <a:r>
                <a:rPr lang="es-ES" sz="2600"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 </a:t>
              </a:r>
              <a:endParaRPr lang="es-ES" sz="26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endParaRPr>
            </a:p>
          </p:txBody>
        </p:sp>
      </p:grpSp>
      <p:sp>
        <p:nvSpPr>
          <p:cNvPr id="13" name="CuadroTexto 12">
            <a:extLst>
              <a:ext uri="{FF2B5EF4-FFF2-40B4-BE49-F238E27FC236}">
                <a16:creationId xmlns:a16="http://schemas.microsoft.com/office/drawing/2014/main" id="{B823CFAF-3103-5C73-39C4-4359717D1127}"/>
              </a:ext>
            </a:extLst>
          </p:cNvPr>
          <p:cNvSpPr txBox="1"/>
          <p:nvPr/>
        </p:nvSpPr>
        <p:spPr>
          <a:xfrm>
            <a:off x="270345" y="1179156"/>
            <a:ext cx="7761083" cy="2323713"/>
          </a:xfrm>
          <a:prstGeom prst="rect">
            <a:avLst/>
          </a:prstGeom>
          <a:noFill/>
        </p:spPr>
        <p:txBody>
          <a:bodyPr wrap="square">
            <a:spAutoFit/>
          </a:bodyPr>
          <a:lstStyle/>
          <a:p>
            <a:pPr>
              <a:spcBef>
                <a:spcPts val="600"/>
              </a:spcBef>
            </a:pPr>
            <a:r>
              <a:rPr lang="es-ES" sz="2000" b="1" dirty="0"/>
              <a:t>“</a:t>
            </a:r>
            <a:r>
              <a:rPr lang="en-US" sz="2000" b="1" dirty="0"/>
              <a:t>Remember the sabbath day, to keep it holy. Six days shalt thou </a:t>
            </a:r>
            <a:r>
              <a:rPr lang="en-US" sz="2000" b="1" dirty="0" err="1"/>
              <a:t>labour</a:t>
            </a:r>
            <a:r>
              <a:rPr lang="en-US" sz="2000" b="1" dirty="0"/>
              <a:t>, and do all thy work:</a:t>
            </a:r>
            <a:r>
              <a:rPr lang="es-ES" sz="2000" b="1" dirty="0"/>
              <a:t>” </a:t>
            </a:r>
            <a:r>
              <a:rPr lang="es-ES" sz="2000" b="1" dirty="0" err="1"/>
              <a:t>Exodus</a:t>
            </a:r>
            <a:r>
              <a:rPr lang="es-ES" sz="2000" b="1" dirty="0"/>
              <a:t> 20:8-9</a:t>
            </a:r>
          </a:p>
          <a:p>
            <a:pPr>
              <a:spcBef>
                <a:spcPts val="600"/>
              </a:spcBef>
            </a:pPr>
            <a:r>
              <a:rPr lang="es-ES" sz="2000" b="1" dirty="0"/>
              <a:t>“</a:t>
            </a:r>
            <a:r>
              <a:rPr lang="en-US" sz="2000" b="1" dirty="0"/>
              <a:t>The first six days of each week are given to us in which to labor, because God employed the same period of the first week in the work of Creation. The seventh day God has reserved as a day of rest, in commemoration of His rest during the same period of time after He had performed the work of Creation in six days.” BLJ 153.3</a:t>
            </a:r>
            <a:endParaRPr lang="es-ES" sz="2000" b="1" dirty="0"/>
          </a:p>
        </p:txBody>
      </p:sp>
      <p:pic>
        <p:nvPicPr>
          <p:cNvPr id="14" name="Imagen 13" descr="Imagen que contiene persona, interior, techo, hombre&#10;&#10;Descripción generada automáticamente">
            <a:extLst>
              <a:ext uri="{FF2B5EF4-FFF2-40B4-BE49-F238E27FC236}">
                <a16:creationId xmlns:a16="http://schemas.microsoft.com/office/drawing/2014/main" id="{4DBC0A18-7F2E-9D54-0A15-6CFAC33FF98C}"/>
              </a:ext>
            </a:extLst>
          </p:cNvPr>
          <p:cNvPicPr>
            <a:picLocks noChangeAspect="1"/>
          </p:cNvPicPr>
          <p:nvPr/>
        </p:nvPicPr>
        <p:blipFill rotWithShape="1">
          <a:blip r:embed="rId5">
            <a:extLst>
              <a:ext uri="{28A0092B-C50C-407E-A947-70E740481C1C}">
                <a14:useLocalDpi xmlns:a14="http://schemas.microsoft.com/office/drawing/2010/main" val="0"/>
              </a:ext>
            </a:extLst>
          </a:blip>
          <a:srcRect l="4247" r="13821"/>
          <a:stretch/>
        </p:blipFill>
        <p:spPr>
          <a:xfrm>
            <a:off x="8004786" y="197092"/>
            <a:ext cx="4034302" cy="3282640"/>
          </a:xfrm>
          <a:prstGeom prst="rect">
            <a:avLst/>
          </a:prstGeom>
          <a:solidFill>
            <a:srgbClr val="FFFFFF">
              <a:shade val="85000"/>
            </a:srgbClr>
          </a:solidFill>
          <a:ln w="57150" cap="rnd">
            <a:solidFill>
              <a:srgbClr val="2E745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7" name="Imagen 16" descr="Un grupo de vacas en el agua&#10;&#10;Descripción generada automáticamente con confianza media">
            <a:extLst>
              <a:ext uri="{FF2B5EF4-FFF2-40B4-BE49-F238E27FC236}">
                <a16:creationId xmlns:a16="http://schemas.microsoft.com/office/drawing/2014/main" id="{604DDD60-215B-795B-56AA-F7F2DA7EF1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748" y="3560152"/>
            <a:ext cx="4201984" cy="3151488"/>
          </a:xfrm>
          <a:prstGeom prst="rect">
            <a:avLst/>
          </a:prstGeom>
          <a:solidFill>
            <a:srgbClr val="FFFFFF">
              <a:shade val="85000"/>
            </a:srgbClr>
          </a:solidFill>
          <a:ln w="88900" cap="sq">
            <a:solidFill>
              <a:srgbClr val="9C4E2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74027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1000"/>
                                        <p:tgtEl>
                                          <p:spTgt spid="2"/>
                                        </p:tgtEl>
                                      </p:cBhvr>
                                    </p:animEffect>
                                  </p:childTnLst>
                                </p:cTn>
                              </p:par>
                            </p:childTnLst>
                          </p:cTn>
                        </p:par>
                        <p:par>
                          <p:cTn id="8" fill="hold">
                            <p:stCondLst>
                              <p:cond delay="1000"/>
                            </p:stCondLst>
                            <p:childTnLst>
                              <p:par>
                                <p:cTn id="9" presetID="2" presetClass="entr" presetSubtype="12"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left)">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wipe(left)">
                                      <p:cBhvr>
                                        <p:cTn id="22" dur="500"/>
                                        <p:tgtEl>
                                          <p:spTgt spid="1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8"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heel(8)">
                                      <p:cBhvr>
                                        <p:cTn id="27" dur="1000"/>
                                        <p:tgtEl>
                                          <p:spTgt spid="3"/>
                                        </p:tgtEl>
                                      </p:cBhvr>
                                    </p:animEffect>
                                  </p:childTnLst>
                                </p:cTn>
                              </p:par>
                            </p:childTnLst>
                          </p:cTn>
                        </p:par>
                        <p:par>
                          <p:cTn id="28" fill="hold">
                            <p:stCondLst>
                              <p:cond delay="1000"/>
                            </p:stCondLst>
                            <p:childTnLst>
                              <p:par>
                                <p:cTn id="29" presetID="2" presetClass="entr" presetSubtype="3"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1+#ppt_w/2"/>
                                          </p:val>
                                        </p:tav>
                                        <p:tav tm="100000">
                                          <p:val>
                                            <p:strVal val="#ppt_x"/>
                                          </p:val>
                                        </p:tav>
                                      </p:tavLst>
                                    </p:anim>
                                    <p:anim calcmode="lin" valueType="num">
                                      <p:cBhvr additive="base">
                                        <p:cTn id="32"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1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F2359F2-C74D-703A-25DA-021A26C34E0C}"/>
              </a:ext>
            </a:extLst>
          </p:cNvPr>
          <p:cNvSpPr txBox="1"/>
          <p:nvPr/>
        </p:nvSpPr>
        <p:spPr>
          <a:xfrm>
            <a:off x="253955" y="1190839"/>
            <a:ext cx="7493088" cy="5632311"/>
          </a:xfrm>
          <a:prstGeom prst="rect">
            <a:avLst/>
          </a:prstGeom>
          <a:noFill/>
        </p:spPr>
        <p:txBody>
          <a:bodyPr wrap="square">
            <a:spAutoFit/>
          </a:bodyPr>
          <a:lstStyle/>
          <a:p>
            <a:r>
              <a:rPr lang="en-US" sz="2000" b="1" dirty="0">
                <a:latin typeface="Calibri" panose="020F0502020204030204" pitchFamily="34" charset="0"/>
                <a:ea typeface="Calibri" panose="020F0502020204030204" pitchFamily="34" charset="0"/>
                <a:cs typeface="Times New Roman" panose="02020603050405020304" pitchFamily="18" charset="0"/>
              </a:rPr>
              <a:t>In general, stress and anxiety are produced by worries, negative thoughts, fear, and uncertainty</a:t>
            </a:r>
            <a:r>
              <a:rPr lang="es-ES" sz="2000" b="1" dirty="0">
                <a:effectLst/>
                <a:latin typeface="Calibri" panose="020F0502020204030204" pitchFamily="34" charset="0"/>
                <a:ea typeface="Calibri" panose="020F0502020204030204" pitchFamily="34" charset="0"/>
                <a:cs typeface="Times New Roman" panose="02020603050405020304" pitchFamily="18" charset="0"/>
              </a:rPr>
              <a:t>.</a:t>
            </a:r>
          </a:p>
          <a:p>
            <a:r>
              <a:rPr lang="en-US" sz="2000" b="1" dirty="0">
                <a:latin typeface="Calibri" panose="020F0502020204030204" pitchFamily="34" charset="0"/>
                <a:ea typeface="Calibri" panose="020F0502020204030204" pitchFamily="34" charset="0"/>
                <a:cs typeface="Times New Roman" panose="02020603050405020304" pitchFamily="18" charset="0"/>
              </a:rPr>
              <a:t>The word Sabbath derives from the Hebrew verb </a:t>
            </a:r>
            <a:r>
              <a:rPr lang="en-US" sz="2000" b="1" i="1" dirty="0">
                <a:latin typeface="Calibri" panose="020F0502020204030204" pitchFamily="34" charset="0"/>
                <a:ea typeface="Calibri" panose="020F0502020204030204" pitchFamily="34" charset="0"/>
                <a:cs typeface="Times New Roman" panose="02020603050405020304" pitchFamily="18" charset="0"/>
              </a:rPr>
              <a:t>sabbath</a:t>
            </a:r>
            <a:r>
              <a:rPr lang="en-US" sz="2000" b="1" dirty="0">
                <a:latin typeface="Calibri" panose="020F0502020204030204" pitchFamily="34" charset="0"/>
                <a:ea typeface="Calibri" panose="020F0502020204030204" pitchFamily="34" charset="0"/>
                <a:cs typeface="Times New Roman" panose="02020603050405020304" pitchFamily="18" charset="0"/>
              </a:rPr>
              <a:t>, which means rest. The benefit of the Sabbath is that it gives us physical rest, and mental and emotional renewal. Think about this: If God gave Adam and Eve the Sabbath at creation (Genesis 2:1-3), when they were in their state of perfection and their bodies were not deteriorating or getting sick, how much more will the Sabbath not benefit us today, who suffer from tiredness, decay, stress, and anxiety? Experts in the field say that one of the keys to solving the problem of stress and anxiety is rest</a:t>
            </a:r>
            <a:r>
              <a:rPr lang="es-ES" sz="2000" b="1" dirty="0">
                <a:effectLst/>
                <a:latin typeface="Calibri" panose="020F0502020204030204" pitchFamily="34" charset="0"/>
                <a:ea typeface="Calibri" panose="020F0502020204030204" pitchFamily="34" charset="0"/>
                <a:cs typeface="Times New Roman" panose="02020603050405020304" pitchFamily="18" charset="0"/>
              </a:rPr>
              <a:t>.</a:t>
            </a:r>
          </a:p>
          <a:p>
            <a:r>
              <a:rPr lang="en-US" sz="2000" b="1" dirty="0">
                <a:latin typeface="Calibri" panose="020F0502020204030204" pitchFamily="34" charset="0"/>
                <a:ea typeface="Calibri" panose="020F0502020204030204" pitchFamily="34" charset="0"/>
                <a:cs typeface="Times New Roman" panose="02020603050405020304" pitchFamily="18" charset="0"/>
              </a:rPr>
              <a:t>Look at how God anticipated this situation. The fourth commandment says, "Six days you shall labor and do all your work; but on the seventh day is the Sabbath of the Lord thy God..." (Exodus 20:8-11). Notice that the blessing of work and the benefit of rest appear in the text. God's plan is for us to have balanced, healthy lives. With the benefits of the Sabbath, no one needs to suffer the effects of stress and anxiety</a:t>
            </a:r>
            <a:r>
              <a:rPr lang="es-ES" sz="2000" b="1" dirty="0">
                <a:effectLst/>
                <a:latin typeface="Calibri" panose="020F0502020204030204" pitchFamily="34" charset="0"/>
                <a:ea typeface="Calibri" panose="020F0502020204030204" pitchFamily="34" charset="0"/>
                <a:cs typeface="Times New Roman" panose="02020603050405020304" pitchFamily="18" charset="0"/>
              </a:rPr>
              <a:t>.</a:t>
            </a:r>
          </a:p>
        </p:txBody>
      </p:sp>
      <p:grpSp>
        <p:nvGrpSpPr>
          <p:cNvPr id="2" name="Grupo 1">
            <a:extLst>
              <a:ext uri="{FF2B5EF4-FFF2-40B4-BE49-F238E27FC236}">
                <a16:creationId xmlns:a16="http://schemas.microsoft.com/office/drawing/2014/main" id="{ED12FD34-1B1B-675B-7789-14A10D23B6B2}"/>
              </a:ext>
            </a:extLst>
          </p:cNvPr>
          <p:cNvGrpSpPr/>
          <p:nvPr/>
        </p:nvGrpSpPr>
        <p:grpSpPr>
          <a:xfrm>
            <a:off x="124247" y="40433"/>
            <a:ext cx="6728283" cy="1223937"/>
            <a:chOff x="124247" y="40433"/>
            <a:chExt cx="6728283" cy="1223937"/>
          </a:xfrm>
        </p:grpSpPr>
        <p:pic>
          <p:nvPicPr>
            <p:cNvPr id="7" name="Imagen 6">
              <a:extLst>
                <a:ext uri="{FF2B5EF4-FFF2-40B4-BE49-F238E27FC236}">
                  <a16:creationId xmlns:a16="http://schemas.microsoft.com/office/drawing/2014/main" id="{643DBFF5-953A-19FC-5DB3-54FA3645721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4247" y="40433"/>
              <a:ext cx="6728283" cy="1126798"/>
            </a:xfrm>
            <a:prstGeom prst="rect">
              <a:avLst/>
            </a:prstGeom>
            <a:effectLst>
              <a:outerShdw blurRad="50800" dist="38100" dir="5400000" algn="t" rotWithShape="0">
                <a:prstClr val="black">
                  <a:alpha val="40000"/>
                </a:prstClr>
              </a:outerShdw>
            </a:effectLst>
          </p:spPr>
        </p:pic>
        <p:sp>
          <p:nvSpPr>
            <p:cNvPr id="8" name="CuadroTexto 7">
              <a:extLst>
                <a:ext uri="{FF2B5EF4-FFF2-40B4-BE49-F238E27FC236}">
                  <a16:creationId xmlns:a16="http://schemas.microsoft.com/office/drawing/2014/main" id="{C4D7A4CA-ECAC-B4AA-5A44-4A27891A6E4C}"/>
                </a:ext>
              </a:extLst>
            </p:cNvPr>
            <p:cNvSpPr txBox="1"/>
            <p:nvPr/>
          </p:nvSpPr>
          <p:spPr>
            <a:xfrm>
              <a:off x="4000499" y="188331"/>
              <a:ext cx="2714625" cy="892552"/>
            </a:xfrm>
            <a:prstGeom prst="rect">
              <a:avLst/>
            </a:prstGeom>
            <a:noFill/>
          </p:spPr>
          <p:txBody>
            <a:bodyPr wrap="square">
              <a:spAutoFit/>
            </a:bodyPr>
            <a:lstStyle/>
            <a:p>
              <a:r>
                <a:rPr lang="es-ES" sz="2600" b="1"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Relieves stress and </a:t>
              </a:r>
              <a:r>
                <a:rPr lang="es-ES" sz="2600" b="1" dirty="0" err="1">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anxiety</a:t>
              </a:r>
              <a:r>
                <a:rPr lang="es-ES" sz="2600" b="1"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a:t>
              </a:r>
              <a:r>
                <a:rPr lang="es-ES" sz="2600"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 </a:t>
              </a:r>
              <a:endParaRPr lang="es-ES" sz="26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endParaRPr>
            </a:p>
          </p:txBody>
        </p:sp>
        <p:sp>
          <p:nvSpPr>
            <p:cNvPr id="9" name="CuadroTexto 8">
              <a:extLst>
                <a:ext uri="{FF2B5EF4-FFF2-40B4-BE49-F238E27FC236}">
                  <a16:creationId xmlns:a16="http://schemas.microsoft.com/office/drawing/2014/main" id="{A7FEFA6B-ED6A-7733-45F4-BA7D90C78250}"/>
                </a:ext>
              </a:extLst>
            </p:cNvPr>
            <p:cNvSpPr txBox="1"/>
            <p:nvPr/>
          </p:nvSpPr>
          <p:spPr>
            <a:xfrm>
              <a:off x="1451020" y="311444"/>
              <a:ext cx="1953748" cy="584775"/>
            </a:xfrm>
            <a:prstGeom prst="rect">
              <a:avLst/>
            </a:prstGeom>
            <a:noFill/>
          </p:spPr>
          <p:txBody>
            <a:bodyPr wrap="square" rtlCol="0">
              <a:spAutoFit/>
            </a:bodyPr>
            <a:lstStyle/>
            <a:p>
              <a:r>
                <a:rPr lang="es-ES" sz="32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Sabbath</a:t>
              </a:r>
            </a:p>
          </p:txBody>
        </p:sp>
        <p:sp>
          <p:nvSpPr>
            <p:cNvPr id="10" name="CuadroTexto 9">
              <a:extLst>
                <a:ext uri="{FF2B5EF4-FFF2-40B4-BE49-F238E27FC236}">
                  <a16:creationId xmlns:a16="http://schemas.microsoft.com/office/drawing/2014/main" id="{46EF4F6B-C5B1-0BEC-CFFE-738427D26F5D}"/>
                </a:ext>
              </a:extLst>
            </p:cNvPr>
            <p:cNvSpPr txBox="1"/>
            <p:nvPr/>
          </p:nvSpPr>
          <p:spPr>
            <a:xfrm>
              <a:off x="368532" y="64041"/>
              <a:ext cx="419100" cy="1200329"/>
            </a:xfrm>
            <a:prstGeom prst="rect">
              <a:avLst/>
            </a:prstGeom>
            <a:noFill/>
          </p:spPr>
          <p:txBody>
            <a:bodyPr wrap="square" rtlCol="0">
              <a:spAutoFit/>
            </a:bodyPr>
            <a:lstStyle/>
            <a:p>
              <a:r>
                <a:rPr lang="es-ES" sz="7200" b="1" dirty="0">
                  <a:solidFill>
                    <a:srgbClr val="E9D093"/>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8</a:t>
              </a:r>
            </a:p>
          </p:txBody>
        </p:sp>
      </p:grpSp>
      <p:pic>
        <p:nvPicPr>
          <p:cNvPr id="11" name="Imagen 10" descr="Una persona sentada en el pasto&#10;&#10;Descripción generada automáticamente con confianza baja">
            <a:extLst>
              <a:ext uri="{FF2B5EF4-FFF2-40B4-BE49-F238E27FC236}">
                <a16:creationId xmlns:a16="http://schemas.microsoft.com/office/drawing/2014/main" id="{A6D12540-2C01-2C45-ACCD-627304FFE91A}"/>
              </a:ext>
            </a:extLst>
          </p:cNvPr>
          <p:cNvPicPr>
            <a:picLocks noChangeAspect="1"/>
          </p:cNvPicPr>
          <p:nvPr/>
        </p:nvPicPr>
        <p:blipFill rotWithShape="1">
          <a:blip r:embed="rId4">
            <a:extLst>
              <a:ext uri="{28A0092B-C50C-407E-A947-70E740481C1C}">
                <a14:useLocalDpi xmlns:a14="http://schemas.microsoft.com/office/drawing/2010/main" val="0"/>
              </a:ext>
            </a:extLst>
          </a:blip>
          <a:srcRect l="9443" r="2182"/>
          <a:stretch/>
        </p:blipFill>
        <p:spPr>
          <a:xfrm flipH="1">
            <a:off x="8055677" y="3340034"/>
            <a:ext cx="3984045" cy="3381103"/>
          </a:xfrm>
          <a:prstGeom prst="snip2DiagRect">
            <a:avLst>
              <a:gd name="adj1" fmla="val 0"/>
              <a:gd name="adj2" fmla="val 13398"/>
            </a:avLst>
          </a:prstGeom>
          <a:solidFill>
            <a:srgbClr val="FFFFFF">
              <a:shade val="85000"/>
            </a:srgbClr>
          </a:solidFill>
          <a:ln w="88900" cap="sq">
            <a:solidFill>
              <a:srgbClr val="9C782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Imagen 14">
            <a:extLst>
              <a:ext uri="{FF2B5EF4-FFF2-40B4-BE49-F238E27FC236}">
                <a16:creationId xmlns:a16="http://schemas.microsoft.com/office/drawing/2014/main" id="{EC5B401B-BB8B-04B9-BF0B-8601ECC93D6A}"/>
              </a:ext>
            </a:extLst>
          </p:cNvPr>
          <p:cNvPicPr>
            <a:picLocks noChangeAspect="1"/>
          </p:cNvPicPr>
          <p:nvPr/>
        </p:nvPicPr>
        <p:blipFill>
          <a:blip r:embed="rId5"/>
          <a:stretch>
            <a:fillRect/>
          </a:stretch>
        </p:blipFill>
        <p:spPr>
          <a:xfrm>
            <a:off x="7816259" y="170150"/>
            <a:ext cx="4223463" cy="3018206"/>
          </a:xfrm>
          <a:prstGeom prst="snip2DiagRect">
            <a:avLst>
              <a:gd name="adj1" fmla="val 0"/>
              <a:gd name="adj2" fmla="val 23326"/>
            </a:avLst>
          </a:prstGeom>
          <a:solidFill>
            <a:srgbClr val="FFFFFF">
              <a:shade val="85000"/>
            </a:srgbClr>
          </a:solidFill>
          <a:ln w="88900" cap="sq">
            <a:solidFill>
              <a:srgbClr val="74512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90782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20" presetClass="entr" presetSubtype="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edge">
                                      <p:cBhvr>
                                        <p:cTn id="14" dur="1000"/>
                                        <p:tgtEl>
                                          <p:spTgt spid="15"/>
                                        </p:tgtEl>
                                      </p:cBhvr>
                                    </p:animEffect>
                                  </p:childTnLst>
                                </p:cTn>
                              </p:par>
                            </p:childTnLst>
                          </p:cTn>
                        </p:par>
                        <p:par>
                          <p:cTn id="15" fill="hold">
                            <p:stCondLst>
                              <p:cond delay="2000"/>
                            </p:stCondLst>
                            <p:childTnLst>
                              <p:par>
                                <p:cTn id="16" presetID="22" presetClass="entr" presetSubtype="8"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left)">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edge">
                                      <p:cBhvr>
                                        <p:cTn id="23" dur="1000"/>
                                        <p:tgtEl>
                                          <p:spTgt spid="11"/>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wipe(left)">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wipe(left)">
                                      <p:cBhvr>
                                        <p:cTn id="3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CE38296-E01C-3B68-E92C-CE474DFC2FB2}"/>
              </a:ext>
            </a:extLst>
          </p:cNvPr>
          <p:cNvSpPr txBox="1"/>
          <p:nvPr/>
        </p:nvSpPr>
        <p:spPr>
          <a:xfrm>
            <a:off x="133769" y="1203342"/>
            <a:ext cx="9281810" cy="3473515"/>
          </a:xfrm>
          <a:prstGeom prst="rect">
            <a:avLst/>
          </a:prstGeom>
          <a:noFill/>
        </p:spPr>
        <p:txBody>
          <a:bodyPr wrap="square">
            <a:spAutoFit/>
          </a:bodyPr>
          <a:lstStyle/>
          <a:p>
            <a:pPr>
              <a:lnSpc>
                <a:spcPct val="107000"/>
              </a:lnSpc>
              <a:spcAft>
                <a:spcPts val="800"/>
              </a:spcAft>
            </a:pPr>
            <a:r>
              <a:rPr lang="en-US" sz="2000" b="1" dirty="0">
                <a:latin typeface="Calibri" panose="020F0502020204030204" pitchFamily="34" charset="0"/>
                <a:ea typeface="Calibri" panose="020F0502020204030204" pitchFamily="34" charset="0"/>
                <a:cs typeface="Times New Roman" panose="02020603050405020304" pitchFamily="18" charset="0"/>
              </a:rPr>
              <a:t>Depression is classified as a mental illness and causes anhedonia, which is the inability to enjoy life. People with low levels of the hormone serotonin, which is responsible for well-being, more easily suffer from depression when they don't rest. In these particular situations, the physical benefits of Sabbath rest are necessary to live the optimistic and positive side of life</a:t>
            </a:r>
            <a:r>
              <a:rPr lang="es-ES" sz="2000" b="1"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n-US" sz="2000" b="1" dirty="0">
                <a:latin typeface="Calibri" panose="020F0502020204030204" pitchFamily="34" charset="0"/>
                <a:ea typeface="Calibri" panose="020F0502020204030204" pitchFamily="34" charset="0"/>
                <a:cs typeface="Times New Roman" panose="02020603050405020304" pitchFamily="18" charset="0"/>
              </a:rPr>
              <a:t>Sabbath rest promotes enjoyment of life, because it raises self-esteem to healthy levels. Of the ten commandments of the Decalogue, only the fourth mentions God as Creator: "For in six days the Lord made the heavens and the earth, the sea, and all things in them, and rested on the seventh day..." (Exodus 20:8-11). Thus, Saturday helps you say goodbye to depression and to welcome happiness</a:t>
            </a:r>
            <a:r>
              <a:rPr lang="es-ES" sz="2000" b="1" dirty="0">
                <a:effectLst/>
                <a:latin typeface="Calibri" panose="020F0502020204030204" pitchFamily="34" charset="0"/>
                <a:ea typeface="Calibri" panose="020F0502020204030204" pitchFamily="34" charset="0"/>
                <a:cs typeface="Times New Roman" panose="02020603050405020304" pitchFamily="18" charset="0"/>
              </a:rPr>
              <a:t>!</a:t>
            </a:r>
          </a:p>
        </p:txBody>
      </p:sp>
      <p:grpSp>
        <p:nvGrpSpPr>
          <p:cNvPr id="7" name="Grupo 6">
            <a:extLst>
              <a:ext uri="{FF2B5EF4-FFF2-40B4-BE49-F238E27FC236}">
                <a16:creationId xmlns:a16="http://schemas.microsoft.com/office/drawing/2014/main" id="{3C606F44-0DBC-703E-258A-BE575DCD6CA7}"/>
              </a:ext>
            </a:extLst>
          </p:cNvPr>
          <p:cNvGrpSpPr/>
          <p:nvPr/>
        </p:nvGrpSpPr>
        <p:grpSpPr>
          <a:xfrm>
            <a:off x="177837" y="35561"/>
            <a:ext cx="6728289" cy="1200329"/>
            <a:chOff x="177837" y="35561"/>
            <a:chExt cx="6728289" cy="1200329"/>
          </a:xfrm>
        </p:grpSpPr>
        <p:pic>
          <p:nvPicPr>
            <p:cNvPr id="2" name="Imagen 1">
              <a:extLst>
                <a:ext uri="{FF2B5EF4-FFF2-40B4-BE49-F238E27FC236}">
                  <a16:creationId xmlns:a16="http://schemas.microsoft.com/office/drawing/2014/main" id="{A6481489-93F5-6B2A-D85C-EA51775E205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7837" y="72328"/>
              <a:ext cx="6728289" cy="1126799"/>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B2DA8BDB-D801-763A-5566-5C2A5995B3FA}"/>
                </a:ext>
              </a:extLst>
            </p:cNvPr>
            <p:cNvSpPr txBox="1"/>
            <p:nvPr/>
          </p:nvSpPr>
          <p:spPr>
            <a:xfrm>
              <a:off x="3960811" y="182129"/>
              <a:ext cx="2636458" cy="892552"/>
            </a:xfrm>
            <a:prstGeom prst="rect">
              <a:avLst/>
            </a:prstGeom>
            <a:noFill/>
          </p:spPr>
          <p:txBody>
            <a:bodyPr wrap="square">
              <a:spAutoFit/>
            </a:bodyPr>
            <a:lstStyle/>
            <a:p>
              <a:r>
                <a:rPr lang="es-ES" sz="2600" b="1" dirty="0" err="1">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It</a:t>
              </a:r>
              <a:r>
                <a:rPr lang="es-ES" sz="2600" b="1"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 </a:t>
              </a:r>
              <a:r>
                <a:rPr lang="es-ES" sz="2600" b="1" dirty="0" err="1">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helps</a:t>
              </a:r>
              <a:r>
                <a:rPr lang="es-ES" sz="2600" b="1"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 </a:t>
              </a:r>
              <a:r>
                <a:rPr lang="es-ES" sz="2600" b="1" dirty="0" err="1">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us</a:t>
              </a:r>
              <a:r>
                <a:rPr lang="es-ES" sz="2600" b="1"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 </a:t>
              </a:r>
              <a:r>
                <a:rPr lang="es-ES" sz="2600" b="1" dirty="0" err="1">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fight</a:t>
              </a:r>
              <a:r>
                <a:rPr lang="es-ES" sz="2600" b="1"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 </a:t>
              </a:r>
              <a:r>
                <a:rPr lang="es-ES" sz="2600" b="1" dirty="0" err="1">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depression</a:t>
              </a:r>
              <a:r>
                <a:rPr lang="es-ES" sz="2600" b="1"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a:t>
              </a:r>
              <a:r>
                <a:rPr lang="es-ES" sz="2600"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 </a:t>
              </a:r>
              <a:endParaRPr lang="es-ES" sz="26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endParaRPr>
            </a:p>
          </p:txBody>
        </p:sp>
        <p:sp>
          <p:nvSpPr>
            <p:cNvPr id="5" name="CuadroTexto 4">
              <a:extLst>
                <a:ext uri="{FF2B5EF4-FFF2-40B4-BE49-F238E27FC236}">
                  <a16:creationId xmlns:a16="http://schemas.microsoft.com/office/drawing/2014/main" id="{CC6EAB82-8C1A-F4FA-090C-7EE909C136DB}"/>
                </a:ext>
              </a:extLst>
            </p:cNvPr>
            <p:cNvSpPr txBox="1"/>
            <p:nvPr/>
          </p:nvSpPr>
          <p:spPr>
            <a:xfrm>
              <a:off x="1504613" y="343339"/>
              <a:ext cx="1953748" cy="584775"/>
            </a:xfrm>
            <a:prstGeom prst="rect">
              <a:avLst/>
            </a:prstGeom>
            <a:noFill/>
          </p:spPr>
          <p:txBody>
            <a:bodyPr wrap="square" rtlCol="0">
              <a:spAutoFit/>
            </a:bodyPr>
            <a:lstStyle/>
            <a:p>
              <a:r>
                <a:rPr lang="es-ES" sz="32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Sabbath</a:t>
              </a:r>
            </a:p>
          </p:txBody>
        </p:sp>
        <p:sp>
          <p:nvSpPr>
            <p:cNvPr id="6" name="CuadroTexto 5">
              <a:extLst>
                <a:ext uri="{FF2B5EF4-FFF2-40B4-BE49-F238E27FC236}">
                  <a16:creationId xmlns:a16="http://schemas.microsoft.com/office/drawing/2014/main" id="{5DB44416-DCF3-63CE-D5FE-522826A012B9}"/>
                </a:ext>
              </a:extLst>
            </p:cNvPr>
            <p:cNvSpPr txBox="1"/>
            <p:nvPr/>
          </p:nvSpPr>
          <p:spPr>
            <a:xfrm>
              <a:off x="422124" y="35561"/>
              <a:ext cx="419100" cy="1200329"/>
            </a:xfrm>
            <a:prstGeom prst="rect">
              <a:avLst/>
            </a:prstGeom>
            <a:noFill/>
          </p:spPr>
          <p:txBody>
            <a:bodyPr wrap="square" rtlCol="0">
              <a:spAutoFit/>
            </a:bodyPr>
            <a:lstStyle/>
            <a:p>
              <a:r>
                <a:rPr lang="es-ES" sz="7200" b="1" dirty="0">
                  <a:solidFill>
                    <a:srgbClr val="CB9900"/>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9</a:t>
              </a:r>
            </a:p>
          </p:txBody>
        </p:sp>
      </p:grpSp>
      <p:grpSp>
        <p:nvGrpSpPr>
          <p:cNvPr id="11" name="Grupo 10">
            <a:extLst>
              <a:ext uri="{FF2B5EF4-FFF2-40B4-BE49-F238E27FC236}">
                <a16:creationId xmlns:a16="http://schemas.microsoft.com/office/drawing/2014/main" id="{BB103DF6-65AD-612A-A74D-0A5F3642E77B}"/>
              </a:ext>
            </a:extLst>
          </p:cNvPr>
          <p:cNvGrpSpPr/>
          <p:nvPr/>
        </p:nvGrpSpPr>
        <p:grpSpPr>
          <a:xfrm>
            <a:off x="5237525" y="4669434"/>
            <a:ext cx="6728289" cy="1126798"/>
            <a:chOff x="5237525" y="4669434"/>
            <a:chExt cx="6728289" cy="1126798"/>
          </a:xfrm>
        </p:grpSpPr>
        <p:pic>
          <p:nvPicPr>
            <p:cNvPr id="20" name="Imagen 19">
              <a:extLst>
                <a:ext uri="{FF2B5EF4-FFF2-40B4-BE49-F238E27FC236}">
                  <a16:creationId xmlns:a16="http://schemas.microsoft.com/office/drawing/2014/main" id="{8D171515-947A-2D2B-82DC-11F68A83B02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237525" y="4669434"/>
              <a:ext cx="6728289" cy="1126798"/>
            </a:xfrm>
            <a:prstGeom prst="rect">
              <a:avLst/>
            </a:prstGeom>
            <a:effectLst>
              <a:outerShdw blurRad="50800" dist="38100" dir="5400000" algn="t" rotWithShape="0">
                <a:prstClr val="black">
                  <a:alpha val="40000"/>
                </a:prstClr>
              </a:outerShdw>
            </a:effectLst>
          </p:spPr>
        </p:pic>
        <p:sp>
          <p:nvSpPr>
            <p:cNvPr id="8" name="CuadroTexto 7">
              <a:extLst>
                <a:ext uri="{FF2B5EF4-FFF2-40B4-BE49-F238E27FC236}">
                  <a16:creationId xmlns:a16="http://schemas.microsoft.com/office/drawing/2014/main" id="{0F7D8756-2C7D-6CD2-AD89-6B45D869EB2B}"/>
                </a:ext>
              </a:extLst>
            </p:cNvPr>
            <p:cNvSpPr txBox="1"/>
            <p:nvPr/>
          </p:nvSpPr>
          <p:spPr>
            <a:xfrm>
              <a:off x="9018732" y="4812089"/>
              <a:ext cx="2425276" cy="892552"/>
            </a:xfrm>
            <a:prstGeom prst="rect">
              <a:avLst/>
            </a:prstGeom>
            <a:noFill/>
          </p:spPr>
          <p:txBody>
            <a:bodyPr wrap="square">
              <a:spAutoFit/>
            </a:bodyPr>
            <a:lstStyle/>
            <a:p>
              <a:r>
                <a:rPr lang="en-US" sz="2600" b="1"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It helps us to be ecological</a:t>
              </a:r>
              <a:r>
                <a:rPr lang="es-ES" sz="2600" b="1"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a:t>
              </a:r>
              <a:r>
                <a:rPr lang="es-ES" sz="2600"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 </a:t>
              </a:r>
              <a:endParaRPr lang="es-ES" sz="26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endParaRPr>
            </a:p>
          </p:txBody>
        </p:sp>
        <p:sp>
          <p:nvSpPr>
            <p:cNvPr id="9" name="CuadroTexto 8">
              <a:extLst>
                <a:ext uri="{FF2B5EF4-FFF2-40B4-BE49-F238E27FC236}">
                  <a16:creationId xmlns:a16="http://schemas.microsoft.com/office/drawing/2014/main" id="{5B483D7F-E303-881A-6615-3A5ACEC30887}"/>
                </a:ext>
              </a:extLst>
            </p:cNvPr>
            <p:cNvSpPr txBox="1"/>
            <p:nvPr/>
          </p:nvSpPr>
          <p:spPr>
            <a:xfrm>
              <a:off x="6562534" y="4935199"/>
              <a:ext cx="1953748" cy="584775"/>
            </a:xfrm>
            <a:prstGeom prst="rect">
              <a:avLst/>
            </a:prstGeom>
            <a:noFill/>
          </p:spPr>
          <p:txBody>
            <a:bodyPr wrap="square" rtlCol="0">
              <a:spAutoFit/>
            </a:bodyPr>
            <a:lstStyle/>
            <a:p>
              <a:r>
                <a:rPr lang="es-ES" sz="32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Sabbath</a:t>
              </a:r>
            </a:p>
          </p:txBody>
        </p:sp>
        <p:sp>
          <p:nvSpPr>
            <p:cNvPr id="10" name="CuadroTexto 9">
              <a:extLst>
                <a:ext uri="{FF2B5EF4-FFF2-40B4-BE49-F238E27FC236}">
                  <a16:creationId xmlns:a16="http://schemas.microsoft.com/office/drawing/2014/main" id="{7E5C5731-BE62-5CD3-E03F-130C7212B17A}"/>
                </a:ext>
              </a:extLst>
            </p:cNvPr>
            <p:cNvSpPr txBox="1"/>
            <p:nvPr/>
          </p:nvSpPr>
          <p:spPr>
            <a:xfrm>
              <a:off x="5286301" y="4678922"/>
              <a:ext cx="1167320" cy="1092607"/>
            </a:xfrm>
            <a:prstGeom prst="rect">
              <a:avLst/>
            </a:prstGeom>
            <a:noFill/>
          </p:spPr>
          <p:txBody>
            <a:bodyPr wrap="square" rtlCol="0">
              <a:spAutoFit/>
            </a:bodyPr>
            <a:lstStyle/>
            <a:p>
              <a:r>
                <a:rPr lang="es-ES" sz="6500" b="1" dirty="0">
                  <a:solidFill>
                    <a:srgbClr val="CEDDC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10</a:t>
              </a:r>
            </a:p>
          </p:txBody>
        </p:sp>
      </p:grpSp>
      <p:sp>
        <p:nvSpPr>
          <p:cNvPr id="12" name="CuadroTexto 11">
            <a:extLst>
              <a:ext uri="{FF2B5EF4-FFF2-40B4-BE49-F238E27FC236}">
                <a16:creationId xmlns:a16="http://schemas.microsoft.com/office/drawing/2014/main" id="{AFEB7BE2-809D-B605-CDE7-800E74A7A59E}"/>
              </a:ext>
            </a:extLst>
          </p:cNvPr>
          <p:cNvSpPr txBox="1"/>
          <p:nvPr/>
        </p:nvSpPr>
        <p:spPr>
          <a:xfrm>
            <a:off x="4223657" y="5807367"/>
            <a:ext cx="7866887" cy="1015663"/>
          </a:xfrm>
          <a:prstGeom prst="rect">
            <a:avLst/>
          </a:prstGeom>
          <a:noFill/>
        </p:spPr>
        <p:txBody>
          <a:bodyPr wrap="square">
            <a:spAutoFit/>
          </a:bodyPr>
          <a:lstStyle/>
          <a:p>
            <a:r>
              <a:rPr lang="en-US" sz="2000" b="1" dirty="0"/>
              <a:t>On the Sabbath we remember that the world is not ours to do with as we please, but it is God's creation. "God will come to destroy those who destroy the earth." We consume less, no TV, no washing machine</a:t>
            </a:r>
            <a:r>
              <a:rPr lang="es-ES" sz="2000" b="1" dirty="0"/>
              <a:t>…</a:t>
            </a:r>
          </a:p>
        </p:txBody>
      </p:sp>
      <p:pic>
        <p:nvPicPr>
          <p:cNvPr id="13" name="Imagen 12">
            <a:extLst>
              <a:ext uri="{FF2B5EF4-FFF2-40B4-BE49-F238E27FC236}">
                <a16:creationId xmlns:a16="http://schemas.microsoft.com/office/drawing/2014/main" id="{10AB9C09-FAF2-C2E5-3307-EAEC527F88E1}"/>
              </a:ext>
            </a:extLst>
          </p:cNvPr>
          <p:cNvPicPr>
            <a:picLocks noChangeAspect="1"/>
          </p:cNvPicPr>
          <p:nvPr/>
        </p:nvPicPr>
        <p:blipFill rotWithShape="1">
          <a:blip r:embed="rId5"/>
          <a:srcRect l="8490" r="36835"/>
          <a:stretch/>
        </p:blipFill>
        <p:spPr>
          <a:xfrm>
            <a:off x="9415579" y="146888"/>
            <a:ext cx="2603863" cy="2550579"/>
          </a:xfrm>
          <a:prstGeom prst="round2DiagRect">
            <a:avLst>
              <a:gd name="adj1" fmla="val 0"/>
              <a:gd name="adj2" fmla="val 13822"/>
            </a:avLst>
          </a:prstGeom>
          <a:ln w="57150" cap="sq">
            <a:solidFill>
              <a:srgbClr val="E2D800"/>
            </a:solidFill>
            <a:miter lim="800000"/>
          </a:ln>
          <a:effectLst>
            <a:outerShdw blurRad="254000" algn="tl" rotWithShape="0">
              <a:srgbClr val="000000">
                <a:alpha val="43000"/>
              </a:srgbClr>
            </a:outerShdw>
          </a:effectLst>
        </p:spPr>
      </p:pic>
      <p:pic>
        <p:nvPicPr>
          <p:cNvPr id="15" name="Imagen 14" descr="Un grupo de personas con traje de color negro&#10;&#10;Descripción generada automáticamente">
            <a:extLst>
              <a:ext uri="{FF2B5EF4-FFF2-40B4-BE49-F238E27FC236}">
                <a16:creationId xmlns:a16="http://schemas.microsoft.com/office/drawing/2014/main" id="{77AC27EE-73F2-F5A2-B530-68DEC99DF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15579" y="2832823"/>
            <a:ext cx="2603863" cy="1832121"/>
          </a:xfrm>
          <a:prstGeom prst="round2DiagRect">
            <a:avLst>
              <a:gd name="adj1" fmla="val 16667"/>
              <a:gd name="adj2" fmla="val 0"/>
            </a:avLst>
          </a:prstGeom>
          <a:ln w="57150" cap="sq">
            <a:solidFill>
              <a:srgbClr val="CB9900"/>
            </a:solidFill>
            <a:miter lim="800000"/>
          </a:ln>
          <a:effectLst>
            <a:outerShdw blurRad="254000" algn="tl" rotWithShape="0">
              <a:srgbClr val="000000">
                <a:alpha val="43000"/>
              </a:srgbClr>
            </a:outerShdw>
          </a:effectLst>
        </p:spPr>
      </p:pic>
      <p:grpSp>
        <p:nvGrpSpPr>
          <p:cNvPr id="14" name="Grupo 13">
            <a:extLst>
              <a:ext uri="{FF2B5EF4-FFF2-40B4-BE49-F238E27FC236}">
                <a16:creationId xmlns:a16="http://schemas.microsoft.com/office/drawing/2014/main" id="{90D03EF2-D472-0858-5283-2B130AFDB050}"/>
              </a:ext>
            </a:extLst>
          </p:cNvPr>
          <p:cNvGrpSpPr/>
          <p:nvPr/>
        </p:nvGrpSpPr>
        <p:grpSpPr>
          <a:xfrm>
            <a:off x="133769" y="4697542"/>
            <a:ext cx="4036260" cy="2011380"/>
            <a:chOff x="133769" y="4697542"/>
            <a:chExt cx="4036260" cy="2011380"/>
          </a:xfrm>
        </p:grpSpPr>
        <p:pic>
          <p:nvPicPr>
            <p:cNvPr id="17" name="Imagen 16">
              <a:extLst>
                <a:ext uri="{FF2B5EF4-FFF2-40B4-BE49-F238E27FC236}">
                  <a16:creationId xmlns:a16="http://schemas.microsoft.com/office/drawing/2014/main" id="{96831BD0-A2F6-6639-6A64-76984D4FBE5C}"/>
                </a:ext>
              </a:extLst>
            </p:cNvPr>
            <p:cNvPicPr>
              <a:picLocks noChangeAspect="1"/>
            </p:cNvPicPr>
            <p:nvPr/>
          </p:nvPicPr>
          <p:blipFill rotWithShape="1">
            <a:blip r:embed="rId7"/>
            <a:srcRect t="34306"/>
            <a:stretch/>
          </p:blipFill>
          <p:spPr>
            <a:xfrm>
              <a:off x="133769" y="4697542"/>
              <a:ext cx="4036260" cy="2011380"/>
            </a:xfrm>
            <a:prstGeom prst="rect">
              <a:avLst/>
            </a:prstGeom>
            <a:solidFill>
              <a:srgbClr val="FFFFFF">
                <a:shade val="85000"/>
              </a:srgbClr>
            </a:solidFill>
            <a:ln w="88900" cap="sq">
              <a:solidFill>
                <a:srgbClr val="5B9C2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Imagen 18" descr="Forma&#10;&#10;Descripción generada automáticamente con confianza media">
              <a:extLst>
                <a:ext uri="{FF2B5EF4-FFF2-40B4-BE49-F238E27FC236}">
                  <a16:creationId xmlns:a16="http://schemas.microsoft.com/office/drawing/2014/main" id="{3555587A-C977-69AF-8D77-05ECA68D24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28092" y="6131934"/>
              <a:ext cx="457200" cy="457200"/>
            </a:xfrm>
            <a:prstGeom prst="rect">
              <a:avLst/>
            </a:prstGeom>
          </p:spPr>
        </p:pic>
      </p:grpSp>
    </p:spTree>
    <p:extLst>
      <p:ext uri="{BB962C8B-B14F-4D97-AF65-F5344CB8AC3E}">
        <p14:creationId xmlns:p14="http://schemas.microsoft.com/office/powerpoint/2010/main" val="1347719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ppt_w*0.7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3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800" decel="100000"/>
                                        <p:tgtEl>
                                          <p:spTgt spid="13"/>
                                        </p:tgtEl>
                                      </p:cBhvr>
                                    </p:animEffect>
                                    <p:anim calcmode="lin" valueType="num">
                                      <p:cBhvr>
                                        <p:cTn id="15" dur="800" decel="100000" fill="hold"/>
                                        <p:tgtEl>
                                          <p:spTgt spid="13"/>
                                        </p:tgtEl>
                                        <p:attrNameLst>
                                          <p:attrName>style.rotation</p:attrName>
                                        </p:attrNameLst>
                                      </p:cBhvr>
                                      <p:tavLst>
                                        <p:tav tm="0">
                                          <p:val>
                                            <p:fltVal val="-90"/>
                                          </p:val>
                                        </p:tav>
                                        <p:tav tm="100000">
                                          <p:val>
                                            <p:fltVal val="0"/>
                                          </p:val>
                                        </p:tav>
                                      </p:tavLst>
                                    </p:anim>
                                    <p:anim calcmode="lin" valueType="num">
                                      <p:cBhvr>
                                        <p:cTn id="16" dur="800" decel="100000" fill="hold"/>
                                        <p:tgtEl>
                                          <p:spTgt spid="13"/>
                                        </p:tgtEl>
                                        <p:attrNameLst>
                                          <p:attrName>ppt_x</p:attrName>
                                        </p:attrNameLst>
                                      </p:cBhvr>
                                      <p:tavLst>
                                        <p:tav tm="0">
                                          <p:val>
                                            <p:strVal val="#ppt_x+0.4"/>
                                          </p:val>
                                        </p:tav>
                                        <p:tav tm="100000">
                                          <p:val>
                                            <p:strVal val="#ppt_x-0.05"/>
                                          </p:val>
                                        </p:tav>
                                      </p:tavLst>
                                    </p:anim>
                                    <p:anim calcmode="lin" valueType="num">
                                      <p:cBhvr>
                                        <p:cTn id="17" dur="800" decel="100000" fill="hold"/>
                                        <p:tgtEl>
                                          <p:spTgt spid="13"/>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ipe(left)">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0"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800" decel="100000"/>
                                        <p:tgtEl>
                                          <p:spTgt spid="15"/>
                                        </p:tgtEl>
                                      </p:cBhvr>
                                    </p:animEffect>
                                    <p:anim calcmode="lin" valueType="num">
                                      <p:cBhvr>
                                        <p:cTn id="29" dur="800" decel="100000" fill="hold"/>
                                        <p:tgtEl>
                                          <p:spTgt spid="15"/>
                                        </p:tgtEl>
                                        <p:attrNameLst>
                                          <p:attrName>style.rotation</p:attrName>
                                        </p:attrNameLst>
                                      </p:cBhvr>
                                      <p:tavLst>
                                        <p:tav tm="0">
                                          <p:val>
                                            <p:fltVal val="-90"/>
                                          </p:val>
                                        </p:tav>
                                        <p:tav tm="100000">
                                          <p:val>
                                            <p:fltVal val="0"/>
                                          </p:val>
                                        </p:tav>
                                      </p:tavLst>
                                    </p:anim>
                                    <p:anim calcmode="lin" valueType="num">
                                      <p:cBhvr>
                                        <p:cTn id="30" dur="800" decel="100000" fill="hold"/>
                                        <p:tgtEl>
                                          <p:spTgt spid="15"/>
                                        </p:tgtEl>
                                        <p:attrNameLst>
                                          <p:attrName>ppt_x</p:attrName>
                                        </p:attrNameLst>
                                      </p:cBhvr>
                                      <p:tavLst>
                                        <p:tav tm="0">
                                          <p:val>
                                            <p:strVal val="#ppt_x+0.4"/>
                                          </p:val>
                                        </p:tav>
                                        <p:tav tm="100000">
                                          <p:val>
                                            <p:strVal val="#ppt_x-0.05"/>
                                          </p:val>
                                        </p:tav>
                                      </p:tavLst>
                                    </p:anim>
                                    <p:anim calcmode="lin" valueType="num">
                                      <p:cBhvr>
                                        <p:cTn id="31" dur="800" decel="100000" fill="hold"/>
                                        <p:tgtEl>
                                          <p:spTgt spid="15"/>
                                        </p:tgtEl>
                                        <p:attrNameLst>
                                          <p:attrName>ppt_y</p:attrName>
                                        </p:attrNameLst>
                                      </p:cBhvr>
                                      <p:tavLst>
                                        <p:tav tm="0">
                                          <p:val>
                                            <p:strVal val="#ppt_y-0.4"/>
                                          </p:val>
                                        </p:tav>
                                        <p:tav tm="100000">
                                          <p:val>
                                            <p:strVal val="#ppt_y+0.1"/>
                                          </p:val>
                                        </p:tav>
                                      </p:tavLst>
                                    </p:anim>
                                    <p:anim calcmode="lin" valueType="num">
                                      <p:cBhvr>
                                        <p:cTn id="32"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33"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animEffect transition="in" filter="wipe(left)">
                                      <p:cBhvr>
                                        <p:cTn id="37" dur="500"/>
                                        <p:tgtEl>
                                          <p:spTgt spid="3">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strVal val="#ppt_w*0.70"/>
                                          </p:val>
                                        </p:tav>
                                        <p:tav tm="100000">
                                          <p:val>
                                            <p:strVal val="#ppt_w"/>
                                          </p:val>
                                        </p:tav>
                                      </p:tavLst>
                                    </p:anim>
                                    <p:anim calcmode="lin" valueType="num">
                                      <p:cBhvr>
                                        <p:cTn id="43" dur="500" fill="hold"/>
                                        <p:tgtEl>
                                          <p:spTgt spid="11"/>
                                        </p:tgtEl>
                                        <p:attrNameLst>
                                          <p:attrName>ppt_h</p:attrName>
                                        </p:attrNameLst>
                                      </p:cBhvr>
                                      <p:tavLst>
                                        <p:tav tm="0">
                                          <p:val>
                                            <p:strVal val="#ppt_h"/>
                                          </p:val>
                                        </p:tav>
                                        <p:tav tm="100000">
                                          <p:val>
                                            <p:strVal val="#ppt_h"/>
                                          </p:val>
                                        </p:tav>
                                      </p:tavLst>
                                    </p:anim>
                                    <p:animEffect transition="in" filter="fade">
                                      <p:cBhvr>
                                        <p:cTn id="44" dur="500"/>
                                        <p:tgtEl>
                                          <p:spTgt spid="11"/>
                                        </p:tgtEl>
                                      </p:cBhvr>
                                    </p:animEffect>
                                  </p:childTnLst>
                                </p:cTn>
                              </p:par>
                            </p:childTnLst>
                          </p:cTn>
                        </p:par>
                        <p:par>
                          <p:cTn id="45" fill="hold">
                            <p:stCondLst>
                              <p:cond delay="500"/>
                            </p:stCondLst>
                            <p:childTnLst>
                              <p:par>
                                <p:cTn id="46" presetID="42" presetClass="entr" presetSubtype="0"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anim calcmode="lin" valueType="num">
                                      <p:cBhvr>
                                        <p:cTn id="49" dur="500" fill="hold"/>
                                        <p:tgtEl>
                                          <p:spTgt spid="14"/>
                                        </p:tgtEl>
                                        <p:attrNameLst>
                                          <p:attrName>ppt_x</p:attrName>
                                        </p:attrNameLst>
                                      </p:cBhvr>
                                      <p:tavLst>
                                        <p:tav tm="0">
                                          <p:val>
                                            <p:strVal val="#ppt_x"/>
                                          </p:val>
                                        </p:tav>
                                        <p:tav tm="100000">
                                          <p:val>
                                            <p:strVal val="#ppt_x"/>
                                          </p:val>
                                        </p:tav>
                                      </p:tavLst>
                                    </p:anim>
                                    <p:anim calcmode="lin" valueType="num">
                                      <p:cBhvr>
                                        <p:cTn id="50"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left)">
                                      <p:cBhvr>
                                        <p:cTn id="5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4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2B1EFD8-0DC2-F0B8-CAC9-1ED07A4A55D6}"/>
              </a:ext>
            </a:extLst>
          </p:cNvPr>
          <p:cNvSpPr txBox="1"/>
          <p:nvPr/>
        </p:nvSpPr>
        <p:spPr>
          <a:xfrm>
            <a:off x="547035" y="1202491"/>
            <a:ext cx="7764905" cy="2062103"/>
          </a:xfrm>
          <a:prstGeom prst="rect">
            <a:avLst/>
          </a:prstGeom>
          <a:noFill/>
        </p:spPr>
        <p:txBody>
          <a:bodyPr wrap="square">
            <a:spAutoFit/>
          </a:bodyPr>
          <a:lstStyle/>
          <a:p>
            <a:pPr lvl="0">
              <a:spcBef>
                <a:spcPts val="1200"/>
              </a:spcBef>
            </a:pPr>
            <a:r>
              <a:rPr lang="en-US" b="1" dirty="0">
                <a:latin typeface="Calibri" panose="020F0502020204030204" pitchFamily="34" charset="0"/>
                <a:ea typeface="Calibri" panose="020F0502020204030204" pitchFamily="34" charset="0"/>
                <a:cs typeface="Times New Roman" panose="02020603050405020304" pitchFamily="18" charset="0"/>
              </a:rPr>
              <a:t>First, it defines our origins. We are the product of an intelligent Designer who created us with a purpose. We're not here by accident</a:t>
            </a:r>
            <a:r>
              <a:rPr lang="es-ES" b="1" dirty="0">
                <a:effectLst/>
                <a:latin typeface="Calibri" panose="020F0502020204030204" pitchFamily="34" charset="0"/>
                <a:ea typeface="Calibri" panose="020F0502020204030204" pitchFamily="34" charset="0"/>
                <a:cs typeface="Times New Roman" panose="02020603050405020304" pitchFamily="18" charset="0"/>
              </a:rPr>
              <a:t>. </a:t>
            </a:r>
          </a:p>
          <a:p>
            <a:pPr lvl="0">
              <a:spcBef>
                <a:spcPts val="1200"/>
              </a:spcBef>
            </a:pPr>
            <a:r>
              <a:rPr lang="en-US" b="1" dirty="0">
                <a:latin typeface="Calibri" panose="020F0502020204030204" pitchFamily="34" charset="0"/>
                <a:ea typeface="Calibri" panose="020F0502020204030204" pitchFamily="34" charset="0"/>
                <a:cs typeface="Times New Roman" panose="02020603050405020304" pitchFamily="18" charset="0"/>
              </a:rPr>
              <a:t>Second, the Sabbath defines our identity. God is our Creator and heavenly Father, and therefore we are the King's family</a:t>
            </a:r>
            <a:r>
              <a:rPr lang="es-ES" b="1" dirty="0">
                <a:effectLst/>
                <a:latin typeface="Calibri" panose="020F0502020204030204" pitchFamily="34" charset="0"/>
                <a:ea typeface="Calibri" panose="020F0502020204030204" pitchFamily="34" charset="0"/>
                <a:cs typeface="Times New Roman" panose="02020603050405020304" pitchFamily="18" charset="0"/>
              </a:rPr>
              <a:t>.</a:t>
            </a:r>
          </a:p>
          <a:p>
            <a:pPr lvl="0">
              <a:spcBef>
                <a:spcPts val="1200"/>
              </a:spcBef>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Finally, it marks our future. We have an appointment with God in eternity, as every Sabbath we will worship Him on the New Earth (Isaiah 66:23</a:t>
            </a:r>
            <a:r>
              <a:rPr lang="es-ES" b="1" dirty="0">
                <a:effectLst/>
                <a:latin typeface="Calibri" panose="020F0502020204030204" pitchFamily="34" charset="0"/>
                <a:ea typeface="Calibri" panose="020F0502020204030204" pitchFamily="34" charset="0"/>
                <a:cs typeface="Times New Roman" panose="02020603050405020304" pitchFamily="18" charset="0"/>
              </a:rPr>
              <a:t>).</a:t>
            </a:r>
          </a:p>
        </p:txBody>
      </p:sp>
      <p:grpSp>
        <p:nvGrpSpPr>
          <p:cNvPr id="8" name="Grupo 7">
            <a:extLst>
              <a:ext uri="{FF2B5EF4-FFF2-40B4-BE49-F238E27FC236}">
                <a16:creationId xmlns:a16="http://schemas.microsoft.com/office/drawing/2014/main" id="{D6DFDA59-AB4B-D63E-D427-F0626013C9B3}"/>
              </a:ext>
            </a:extLst>
          </p:cNvPr>
          <p:cNvGrpSpPr/>
          <p:nvPr/>
        </p:nvGrpSpPr>
        <p:grpSpPr>
          <a:xfrm>
            <a:off x="133769" y="25777"/>
            <a:ext cx="6728289" cy="1200329"/>
            <a:chOff x="133769" y="25777"/>
            <a:chExt cx="6728289" cy="1200329"/>
          </a:xfrm>
        </p:grpSpPr>
        <p:pic>
          <p:nvPicPr>
            <p:cNvPr id="2" name="Imagen 1">
              <a:extLst>
                <a:ext uri="{FF2B5EF4-FFF2-40B4-BE49-F238E27FC236}">
                  <a16:creationId xmlns:a16="http://schemas.microsoft.com/office/drawing/2014/main" id="{DAACDE34-F0F1-6ACF-3AF5-6E0207E2E08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3769" y="83345"/>
              <a:ext cx="6728289" cy="1126798"/>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1824DC7E-662B-BC2D-6C81-8DFE3B734DEF}"/>
                </a:ext>
              </a:extLst>
            </p:cNvPr>
            <p:cNvSpPr txBox="1"/>
            <p:nvPr/>
          </p:nvSpPr>
          <p:spPr>
            <a:xfrm>
              <a:off x="4048547" y="200467"/>
              <a:ext cx="2510866" cy="892552"/>
            </a:xfrm>
            <a:prstGeom prst="rect">
              <a:avLst/>
            </a:prstGeom>
            <a:noFill/>
          </p:spPr>
          <p:txBody>
            <a:bodyPr wrap="square">
              <a:spAutoFit/>
            </a:bodyPr>
            <a:lstStyle/>
            <a:p>
              <a:r>
                <a:rPr lang="en-US" sz="2600" b="1"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It gives purpose to life</a:t>
              </a:r>
              <a:r>
                <a:rPr lang="es-ES" sz="2600" b="1"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a:t>
              </a:r>
              <a:r>
                <a:rPr lang="es-ES" sz="2600"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 </a:t>
              </a:r>
              <a:endParaRPr lang="es-ES" sz="26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endParaRPr>
            </a:p>
          </p:txBody>
        </p:sp>
        <p:sp>
          <p:nvSpPr>
            <p:cNvPr id="5" name="CuadroTexto 4">
              <a:extLst>
                <a:ext uri="{FF2B5EF4-FFF2-40B4-BE49-F238E27FC236}">
                  <a16:creationId xmlns:a16="http://schemas.microsoft.com/office/drawing/2014/main" id="{CB44B930-5567-A756-CFD0-23D1130D3D50}"/>
                </a:ext>
              </a:extLst>
            </p:cNvPr>
            <p:cNvSpPr txBox="1"/>
            <p:nvPr/>
          </p:nvSpPr>
          <p:spPr>
            <a:xfrm>
              <a:off x="1460545" y="354356"/>
              <a:ext cx="1953748" cy="584775"/>
            </a:xfrm>
            <a:prstGeom prst="rect">
              <a:avLst/>
            </a:prstGeom>
            <a:noFill/>
          </p:spPr>
          <p:txBody>
            <a:bodyPr wrap="square" rtlCol="0">
              <a:spAutoFit/>
            </a:bodyPr>
            <a:lstStyle/>
            <a:p>
              <a:r>
                <a:rPr lang="es-ES" sz="32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Sabbath</a:t>
              </a:r>
            </a:p>
          </p:txBody>
        </p:sp>
        <p:sp>
          <p:nvSpPr>
            <p:cNvPr id="6" name="CuadroTexto 5">
              <a:extLst>
                <a:ext uri="{FF2B5EF4-FFF2-40B4-BE49-F238E27FC236}">
                  <a16:creationId xmlns:a16="http://schemas.microsoft.com/office/drawing/2014/main" id="{DE46F299-47EC-9B23-840D-99F8AE949F46}"/>
                </a:ext>
              </a:extLst>
            </p:cNvPr>
            <p:cNvSpPr txBox="1"/>
            <p:nvPr/>
          </p:nvSpPr>
          <p:spPr>
            <a:xfrm>
              <a:off x="137105" y="25777"/>
              <a:ext cx="1154366" cy="1200329"/>
            </a:xfrm>
            <a:prstGeom prst="rect">
              <a:avLst/>
            </a:prstGeom>
            <a:noFill/>
          </p:spPr>
          <p:txBody>
            <a:bodyPr wrap="square" rtlCol="0">
              <a:spAutoFit/>
            </a:bodyPr>
            <a:lstStyle/>
            <a:p>
              <a:r>
                <a:rPr lang="es-ES" sz="7200" b="1" dirty="0">
                  <a:solidFill>
                    <a:srgbClr val="EDC9CE"/>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11</a:t>
              </a:r>
            </a:p>
          </p:txBody>
        </p:sp>
      </p:grpSp>
      <p:sp>
        <p:nvSpPr>
          <p:cNvPr id="7" name="CuadroTexto 6">
            <a:extLst>
              <a:ext uri="{FF2B5EF4-FFF2-40B4-BE49-F238E27FC236}">
                <a16:creationId xmlns:a16="http://schemas.microsoft.com/office/drawing/2014/main" id="{DA5C99AC-865B-3A2C-0780-9FFD0189AE6F}"/>
              </a:ext>
            </a:extLst>
          </p:cNvPr>
          <p:cNvSpPr txBox="1"/>
          <p:nvPr/>
        </p:nvSpPr>
        <p:spPr>
          <a:xfrm>
            <a:off x="5399642" y="4581011"/>
            <a:ext cx="6593246" cy="2153731"/>
          </a:xfrm>
          <a:prstGeom prst="rect">
            <a:avLst/>
          </a:prstGeom>
          <a:noFill/>
        </p:spPr>
        <p:txBody>
          <a:bodyPr wrap="square">
            <a:spAutoFit/>
          </a:bodyPr>
          <a:lstStyle/>
          <a:p>
            <a:pPr lvl="0">
              <a:lnSpc>
                <a:spcPct val="107000"/>
              </a:lnSpc>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Man was created by God in His image and likeness, and therefore he must regard his fellow men in the same way that he sees himself in relation to God. This approach will make him not give too much importance to sex and not worship the body, and it will also always remind him not to exploit his neighbors—exploitation that has unleashed racial, labor, and nationalist conflicts—for we are all made of "one [one] blood.</a:t>
            </a:r>
            <a:r>
              <a:rPr lang="es-ES" sz="1800" b="1" dirty="0">
                <a:effectLst/>
                <a:latin typeface="Calibri" panose="020F0502020204030204" pitchFamily="34" charset="0"/>
                <a:ea typeface="Calibri" panose="020F0502020204030204" pitchFamily="34" charset="0"/>
                <a:cs typeface="Times New Roman" panose="02020603050405020304" pitchFamily="18" charset="0"/>
              </a:rPr>
              <a:t>"</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9" name="Grupo 8">
            <a:extLst>
              <a:ext uri="{FF2B5EF4-FFF2-40B4-BE49-F238E27FC236}">
                <a16:creationId xmlns:a16="http://schemas.microsoft.com/office/drawing/2014/main" id="{E799DCB9-E8AC-E86D-4AEA-BB39B5212267}"/>
              </a:ext>
            </a:extLst>
          </p:cNvPr>
          <p:cNvGrpSpPr/>
          <p:nvPr/>
        </p:nvGrpSpPr>
        <p:grpSpPr>
          <a:xfrm>
            <a:off x="5232640" y="3300604"/>
            <a:ext cx="6728283" cy="1200329"/>
            <a:chOff x="5232640" y="3300604"/>
            <a:chExt cx="6728283" cy="1200329"/>
          </a:xfrm>
        </p:grpSpPr>
        <p:pic>
          <p:nvPicPr>
            <p:cNvPr id="12" name="Imagen 11">
              <a:extLst>
                <a:ext uri="{FF2B5EF4-FFF2-40B4-BE49-F238E27FC236}">
                  <a16:creationId xmlns:a16="http://schemas.microsoft.com/office/drawing/2014/main" id="{34D52466-27B2-E6B1-7DC4-4916ED29D1B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232640" y="3358172"/>
              <a:ext cx="6728283" cy="1126798"/>
            </a:xfrm>
            <a:prstGeom prst="rect">
              <a:avLst/>
            </a:prstGeom>
            <a:effectLst>
              <a:outerShdw blurRad="50800" dist="38100" dir="5400000" algn="t" rotWithShape="0">
                <a:prstClr val="black">
                  <a:alpha val="40000"/>
                </a:prstClr>
              </a:outerShdw>
            </a:effectLst>
          </p:spPr>
        </p:pic>
        <p:sp>
          <p:nvSpPr>
            <p:cNvPr id="13" name="CuadroTexto 12">
              <a:extLst>
                <a:ext uri="{FF2B5EF4-FFF2-40B4-BE49-F238E27FC236}">
                  <a16:creationId xmlns:a16="http://schemas.microsoft.com/office/drawing/2014/main" id="{CBF66E73-AF5F-1DE8-BC93-C0002E1D8C4F}"/>
                </a:ext>
              </a:extLst>
            </p:cNvPr>
            <p:cNvSpPr txBox="1"/>
            <p:nvPr/>
          </p:nvSpPr>
          <p:spPr>
            <a:xfrm>
              <a:off x="8752420" y="3485269"/>
              <a:ext cx="3164961" cy="830997"/>
            </a:xfrm>
            <a:prstGeom prst="rect">
              <a:avLst/>
            </a:prstGeom>
            <a:noFill/>
          </p:spPr>
          <p:txBody>
            <a:bodyPr wrap="square">
              <a:spAutoFit/>
            </a:bodyPr>
            <a:lstStyle/>
            <a:p>
              <a:r>
                <a:rPr lang="en-US" sz="2300" b="1"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It is the solution to sociological problems</a:t>
              </a:r>
              <a:r>
                <a:rPr lang="es-ES" sz="2300" b="1"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a:t>
              </a:r>
              <a:r>
                <a:rPr lang="es-ES" sz="2300"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 </a:t>
              </a:r>
              <a:endParaRPr lang="es-ES" sz="23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endParaRPr>
            </a:p>
          </p:txBody>
        </p:sp>
        <p:sp>
          <p:nvSpPr>
            <p:cNvPr id="14" name="CuadroTexto 13">
              <a:extLst>
                <a:ext uri="{FF2B5EF4-FFF2-40B4-BE49-F238E27FC236}">
                  <a16:creationId xmlns:a16="http://schemas.microsoft.com/office/drawing/2014/main" id="{500A5C4D-8E8D-B5C5-DA2D-F75705218FAE}"/>
                </a:ext>
              </a:extLst>
            </p:cNvPr>
            <p:cNvSpPr txBox="1"/>
            <p:nvPr/>
          </p:nvSpPr>
          <p:spPr>
            <a:xfrm>
              <a:off x="6559413" y="3629183"/>
              <a:ext cx="1953748" cy="584775"/>
            </a:xfrm>
            <a:prstGeom prst="rect">
              <a:avLst/>
            </a:prstGeom>
            <a:noFill/>
          </p:spPr>
          <p:txBody>
            <a:bodyPr wrap="square" rtlCol="0">
              <a:spAutoFit/>
            </a:bodyPr>
            <a:lstStyle/>
            <a:p>
              <a:r>
                <a:rPr lang="es-ES" sz="32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Sabbath</a:t>
              </a:r>
            </a:p>
          </p:txBody>
        </p:sp>
        <p:sp>
          <p:nvSpPr>
            <p:cNvPr id="15" name="CuadroTexto 14">
              <a:extLst>
                <a:ext uri="{FF2B5EF4-FFF2-40B4-BE49-F238E27FC236}">
                  <a16:creationId xmlns:a16="http://schemas.microsoft.com/office/drawing/2014/main" id="{FD5739B5-357B-7F5B-A43B-48C3FE99F243}"/>
                </a:ext>
              </a:extLst>
            </p:cNvPr>
            <p:cNvSpPr txBox="1"/>
            <p:nvPr/>
          </p:nvSpPr>
          <p:spPr>
            <a:xfrm>
              <a:off x="5247554" y="3300604"/>
              <a:ext cx="1143818" cy="1200329"/>
            </a:xfrm>
            <a:prstGeom prst="rect">
              <a:avLst/>
            </a:prstGeom>
            <a:noFill/>
          </p:spPr>
          <p:txBody>
            <a:bodyPr wrap="square" rtlCol="0">
              <a:spAutoFit/>
            </a:bodyPr>
            <a:lstStyle/>
            <a:p>
              <a:r>
                <a:rPr lang="es-ES" sz="7200" b="1" dirty="0">
                  <a:solidFill>
                    <a:srgbClr val="D4CFF5"/>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12</a:t>
              </a:r>
            </a:p>
          </p:txBody>
        </p:sp>
      </p:grpSp>
      <p:pic>
        <p:nvPicPr>
          <p:cNvPr id="17" name="Imagen 16" descr="Icono&#10;&#10;Descripción generada automáticamente">
            <a:extLst>
              <a:ext uri="{FF2B5EF4-FFF2-40B4-BE49-F238E27FC236}">
                <a16:creationId xmlns:a16="http://schemas.microsoft.com/office/drawing/2014/main" id="{E9DB83AB-09FC-F691-1F58-FD4EFE19E1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331" y="1301281"/>
            <a:ext cx="168704" cy="168704"/>
          </a:xfrm>
          <a:prstGeom prst="rect">
            <a:avLst/>
          </a:prstGeom>
        </p:spPr>
      </p:pic>
      <p:pic>
        <p:nvPicPr>
          <p:cNvPr id="19" name="Imagen 18" descr="Icono&#10;&#10;Descripción generada automáticamente">
            <a:extLst>
              <a:ext uri="{FF2B5EF4-FFF2-40B4-BE49-F238E27FC236}">
                <a16:creationId xmlns:a16="http://schemas.microsoft.com/office/drawing/2014/main" id="{8419FEC0-3208-7BA8-9E47-B029AC4EE2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8331" y="2007634"/>
            <a:ext cx="168704" cy="168704"/>
          </a:xfrm>
          <a:prstGeom prst="rect">
            <a:avLst/>
          </a:prstGeom>
        </p:spPr>
      </p:pic>
      <p:pic>
        <p:nvPicPr>
          <p:cNvPr id="21" name="Imagen 20" descr="Icono&#10;&#10;Descripción generada automáticamente">
            <a:extLst>
              <a:ext uri="{FF2B5EF4-FFF2-40B4-BE49-F238E27FC236}">
                <a16:creationId xmlns:a16="http://schemas.microsoft.com/office/drawing/2014/main" id="{640E47CE-EF21-42E9-3810-EF906D9B88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8331" y="2713987"/>
            <a:ext cx="168704" cy="168704"/>
          </a:xfrm>
          <a:prstGeom prst="rect">
            <a:avLst/>
          </a:prstGeom>
        </p:spPr>
      </p:pic>
      <p:pic>
        <p:nvPicPr>
          <p:cNvPr id="11" name="Imagen 10" descr="Imagen que contiene persona, hombre, posando, foto&#10;&#10;Descripción generada automáticamente">
            <a:extLst>
              <a:ext uri="{FF2B5EF4-FFF2-40B4-BE49-F238E27FC236}">
                <a16:creationId xmlns:a16="http://schemas.microsoft.com/office/drawing/2014/main" id="{DE7F2442-D0C5-53B7-AF35-3A3590A635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20173" y="156399"/>
            <a:ext cx="3193496" cy="3108336"/>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pic>
        <p:nvPicPr>
          <p:cNvPr id="18" name="Imagen 17" descr="Grupo de personas posando para una foto&#10;&#10;Descripción generada automáticamente">
            <a:extLst>
              <a:ext uri="{FF2B5EF4-FFF2-40B4-BE49-F238E27FC236}">
                <a16:creationId xmlns:a16="http://schemas.microsoft.com/office/drawing/2014/main" id="{975E0E9D-73B9-275B-24A2-532BC674FB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8331" y="3483886"/>
            <a:ext cx="4447057" cy="3030450"/>
          </a:xfrm>
          <a:prstGeom prst="rect">
            <a:avLst/>
          </a:prstGeom>
          <a:solidFill>
            <a:srgbClr val="FFFFFF">
              <a:shade val="85000"/>
            </a:srgbClr>
          </a:solidFill>
          <a:ln w="28575" cap="sq">
            <a:solidFill>
              <a:srgbClr val="2F209C"/>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018330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out)">
                                      <p:cBhvr>
                                        <p:cTn id="7" dur="1000"/>
                                        <p:tgtEl>
                                          <p:spTgt spid="8"/>
                                        </p:tgtEl>
                                      </p:cBhvr>
                                    </p:animEffect>
                                  </p:childTnLst>
                                </p:cTn>
                              </p:par>
                            </p:childTnLst>
                          </p:cTn>
                        </p:par>
                        <p:par>
                          <p:cTn id="8" fill="hold">
                            <p:stCondLst>
                              <p:cond delay="1000"/>
                            </p:stCondLst>
                            <p:childTnLst>
                              <p:par>
                                <p:cTn id="9" presetID="16" presetClass="entr" presetSubtype="37"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out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1000" fill="hold"/>
                                        <p:tgtEl>
                                          <p:spTgt spid="17"/>
                                        </p:tgtEl>
                                        <p:attrNameLst>
                                          <p:attrName>ppt_w</p:attrName>
                                        </p:attrNameLst>
                                      </p:cBhvr>
                                      <p:tavLst>
                                        <p:tav tm="0">
                                          <p:val>
                                            <p:fltVal val="0"/>
                                          </p:val>
                                        </p:tav>
                                        <p:tav tm="100000">
                                          <p:val>
                                            <p:strVal val="#ppt_w"/>
                                          </p:val>
                                        </p:tav>
                                      </p:tavLst>
                                    </p:anim>
                                    <p:anim calcmode="lin" valueType="num">
                                      <p:cBhvr>
                                        <p:cTn id="17" dur="1000" fill="hold"/>
                                        <p:tgtEl>
                                          <p:spTgt spid="17"/>
                                        </p:tgtEl>
                                        <p:attrNameLst>
                                          <p:attrName>ppt_h</p:attrName>
                                        </p:attrNameLst>
                                      </p:cBhvr>
                                      <p:tavLst>
                                        <p:tav tm="0">
                                          <p:val>
                                            <p:fltVal val="0"/>
                                          </p:val>
                                        </p:tav>
                                        <p:tav tm="100000">
                                          <p:val>
                                            <p:strVal val="#ppt_h"/>
                                          </p:val>
                                        </p:tav>
                                      </p:tavLst>
                                    </p:anim>
                                    <p:anim calcmode="lin" valueType="num">
                                      <p:cBhvr>
                                        <p:cTn id="18" dur="1000" fill="hold"/>
                                        <p:tgtEl>
                                          <p:spTgt spid="17"/>
                                        </p:tgtEl>
                                        <p:attrNameLst>
                                          <p:attrName>style.rotation</p:attrName>
                                        </p:attrNameLst>
                                      </p:cBhvr>
                                      <p:tavLst>
                                        <p:tav tm="0">
                                          <p:val>
                                            <p:fltVal val="90"/>
                                          </p:val>
                                        </p:tav>
                                        <p:tav tm="100000">
                                          <p:val>
                                            <p:fltVal val="0"/>
                                          </p:val>
                                        </p:tav>
                                      </p:tavLst>
                                    </p:anim>
                                    <p:animEffect transition="in" filter="fade">
                                      <p:cBhvr>
                                        <p:cTn id="19" dur="1000"/>
                                        <p:tgtEl>
                                          <p:spTgt spid="17"/>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ipe(left)">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ppt_w</p:attrName>
                                        </p:attrNameLst>
                                      </p:cBhvr>
                                      <p:tavLst>
                                        <p:tav tm="0">
                                          <p:val>
                                            <p:fltVal val="0"/>
                                          </p:val>
                                        </p:tav>
                                        <p:tav tm="100000">
                                          <p:val>
                                            <p:strVal val="#ppt_w"/>
                                          </p:val>
                                        </p:tav>
                                      </p:tavLst>
                                    </p:anim>
                                    <p:anim calcmode="lin" valueType="num">
                                      <p:cBhvr>
                                        <p:cTn id="29" dur="1000" fill="hold"/>
                                        <p:tgtEl>
                                          <p:spTgt spid="19"/>
                                        </p:tgtEl>
                                        <p:attrNameLst>
                                          <p:attrName>ppt_h</p:attrName>
                                        </p:attrNameLst>
                                      </p:cBhvr>
                                      <p:tavLst>
                                        <p:tav tm="0">
                                          <p:val>
                                            <p:fltVal val="0"/>
                                          </p:val>
                                        </p:tav>
                                        <p:tav tm="100000">
                                          <p:val>
                                            <p:strVal val="#ppt_h"/>
                                          </p:val>
                                        </p:tav>
                                      </p:tavLst>
                                    </p:anim>
                                    <p:anim calcmode="lin" valueType="num">
                                      <p:cBhvr>
                                        <p:cTn id="30" dur="1000" fill="hold"/>
                                        <p:tgtEl>
                                          <p:spTgt spid="19"/>
                                        </p:tgtEl>
                                        <p:attrNameLst>
                                          <p:attrName>style.rotation</p:attrName>
                                        </p:attrNameLst>
                                      </p:cBhvr>
                                      <p:tavLst>
                                        <p:tav tm="0">
                                          <p:val>
                                            <p:fltVal val="90"/>
                                          </p:val>
                                        </p:tav>
                                        <p:tav tm="100000">
                                          <p:val>
                                            <p:fltVal val="0"/>
                                          </p:val>
                                        </p:tav>
                                      </p:tavLst>
                                    </p:anim>
                                    <p:animEffect transition="in" filter="fade">
                                      <p:cBhvr>
                                        <p:cTn id="31" dur="1000"/>
                                        <p:tgtEl>
                                          <p:spTgt spid="19"/>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Effect transition="in" filter="wipe(left)">
                                      <p:cBhvr>
                                        <p:cTn id="35" dur="500"/>
                                        <p:tgtEl>
                                          <p:spTgt spid="3">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p:cTn id="40" dur="1000" fill="hold"/>
                                        <p:tgtEl>
                                          <p:spTgt spid="21"/>
                                        </p:tgtEl>
                                        <p:attrNameLst>
                                          <p:attrName>ppt_w</p:attrName>
                                        </p:attrNameLst>
                                      </p:cBhvr>
                                      <p:tavLst>
                                        <p:tav tm="0">
                                          <p:val>
                                            <p:fltVal val="0"/>
                                          </p:val>
                                        </p:tav>
                                        <p:tav tm="100000">
                                          <p:val>
                                            <p:strVal val="#ppt_w"/>
                                          </p:val>
                                        </p:tav>
                                      </p:tavLst>
                                    </p:anim>
                                    <p:anim calcmode="lin" valueType="num">
                                      <p:cBhvr>
                                        <p:cTn id="41" dur="1000" fill="hold"/>
                                        <p:tgtEl>
                                          <p:spTgt spid="21"/>
                                        </p:tgtEl>
                                        <p:attrNameLst>
                                          <p:attrName>ppt_h</p:attrName>
                                        </p:attrNameLst>
                                      </p:cBhvr>
                                      <p:tavLst>
                                        <p:tav tm="0">
                                          <p:val>
                                            <p:fltVal val="0"/>
                                          </p:val>
                                        </p:tav>
                                        <p:tav tm="100000">
                                          <p:val>
                                            <p:strVal val="#ppt_h"/>
                                          </p:val>
                                        </p:tav>
                                      </p:tavLst>
                                    </p:anim>
                                    <p:anim calcmode="lin" valueType="num">
                                      <p:cBhvr>
                                        <p:cTn id="42" dur="1000" fill="hold"/>
                                        <p:tgtEl>
                                          <p:spTgt spid="21"/>
                                        </p:tgtEl>
                                        <p:attrNameLst>
                                          <p:attrName>style.rotation</p:attrName>
                                        </p:attrNameLst>
                                      </p:cBhvr>
                                      <p:tavLst>
                                        <p:tav tm="0">
                                          <p:val>
                                            <p:fltVal val="90"/>
                                          </p:val>
                                        </p:tav>
                                        <p:tav tm="100000">
                                          <p:val>
                                            <p:fltVal val="0"/>
                                          </p:val>
                                        </p:tav>
                                      </p:tavLst>
                                    </p:anim>
                                    <p:animEffect transition="in" filter="fade">
                                      <p:cBhvr>
                                        <p:cTn id="43" dur="1000"/>
                                        <p:tgtEl>
                                          <p:spTgt spid="21"/>
                                        </p:tgtEl>
                                      </p:cBhvr>
                                    </p:animEffect>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3">
                                            <p:txEl>
                                              <p:pRg st="2" end="2"/>
                                            </p:txEl>
                                          </p:spTgt>
                                        </p:tgtEl>
                                        <p:attrNameLst>
                                          <p:attrName>style.visibility</p:attrName>
                                        </p:attrNameLst>
                                      </p:cBhvr>
                                      <p:to>
                                        <p:strVal val="visible"/>
                                      </p:to>
                                    </p:set>
                                    <p:animEffect transition="in" filter="wipe(left)">
                                      <p:cBhvr>
                                        <p:cTn id="47" dur="500"/>
                                        <p:tgtEl>
                                          <p:spTgt spid="3">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8" presetClass="entr" presetSubtype="32"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diamond(out)">
                                      <p:cBhvr>
                                        <p:cTn id="52" dur="1000"/>
                                        <p:tgtEl>
                                          <p:spTgt spid="9"/>
                                        </p:tgtEl>
                                      </p:cBhvr>
                                    </p:animEffect>
                                  </p:childTnLst>
                                </p:cTn>
                              </p:par>
                            </p:childTnLst>
                          </p:cTn>
                        </p:par>
                        <p:par>
                          <p:cTn id="53" fill="hold">
                            <p:stCondLst>
                              <p:cond delay="1000"/>
                            </p:stCondLst>
                            <p:childTnLst>
                              <p:par>
                                <p:cTn id="54" presetID="16" presetClass="entr" presetSubtype="37" fill="hold"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barn(outVertical)">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left)">
                                      <p:cBhvr>
                                        <p:cTn id="6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3379</TotalTime>
  <Words>3227</Words>
  <Application>Microsoft Office PowerPoint</Application>
  <PresentationFormat>Panorámica</PresentationFormat>
  <Paragraphs>104</Paragraphs>
  <Slides>16</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16</vt:i4>
      </vt:variant>
    </vt:vector>
  </HeadingPairs>
  <TitlesOfParts>
    <vt:vector size="21" baseType="lpstr">
      <vt:lpstr>Calibri Light</vt:lpstr>
      <vt:lpstr>Arial</vt:lpstr>
      <vt:lpstr>Calibri</vt:lpstr>
      <vt:lpstr>Abhaya Libre ExtraBold</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cp:lastModifiedBy>
  <cp:revision>216</cp:revision>
  <dcterms:created xsi:type="dcterms:W3CDTF">2022-11-25T07:10:21Z</dcterms:created>
  <dcterms:modified xsi:type="dcterms:W3CDTF">2024-09-10T17:00:19Z</dcterms:modified>
</cp:coreProperties>
</file>