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2" r:id="rId4"/>
    <p:sldId id="263" r:id="rId5"/>
    <p:sldId id="259" r:id="rId6"/>
    <p:sldId id="264" r:id="rId7"/>
    <p:sldId id="265" r:id="rId8"/>
    <p:sldId id="268" r:id="rId9"/>
    <p:sldId id="261" r:id="rId10"/>
    <p:sldId id="266" r:id="rId11"/>
    <p:sldId id="267" r:id="rId12"/>
    <p:sldId id="271"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AF4B"/>
    <a:srgbClr val="F9DEC3"/>
    <a:srgbClr val="FAE2CA"/>
    <a:srgbClr val="F7CEA3"/>
    <a:srgbClr val="FBD8B3"/>
    <a:srgbClr val="F7E91B"/>
    <a:srgbClr val="3CCC68"/>
    <a:srgbClr val="D0E4C3"/>
    <a:srgbClr val="FFFF99"/>
    <a:srgbClr val="7A4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43B9B2-7828-4881-AE39-76C393E14844}" v="57" dt="2024-08-15T02:42:19.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8E43B9B2-7828-4881-AE39-76C393E14844}"/>
    <pc:docChg chg="modSld">
      <pc:chgData name="Yolanda Desarme" userId="da06884b4d1911c2" providerId="LiveId" clId="{8E43B9B2-7828-4881-AE39-76C393E14844}" dt="2024-08-15T02:42:19.079" v="66" actId="13926"/>
      <pc:docMkLst>
        <pc:docMk/>
      </pc:docMkLst>
      <pc:sldChg chg="modSp mod">
        <pc:chgData name="Yolanda Desarme" userId="da06884b4d1911c2" providerId="LiveId" clId="{8E43B9B2-7828-4881-AE39-76C393E14844}" dt="2024-08-13T18:34:39.627" v="9" actId="1076"/>
        <pc:sldMkLst>
          <pc:docMk/>
          <pc:sldMk cId="1338716260" sldId="258"/>
        </pc:sldMkLst>
        <pc:spChg chg="mod">
          <ac:chgData name="Yolanda Desarme" userId="da06884b4d1911c2" providerId="LiveId" clId="{8E43B9B2-7828-4881-AE39-76C393E14844}" dt="2024-08-13T18:34:39.627" v="9" actId="1076"/>
          <ac:spMkLst>
            <pc:docMk/>
            <pc:sldMk cId="1338716260" sldId="258"/>
            <ac:spMk id="2" creationId="{C82A1C83-F15E-F6C2-8A28-BE395F9CCF06}"/>
          </ac:spMkLst>
        </pc:spChg>
      </pc:sldChg>
      <pc:sldChg chg="modSp mod">
        <pc:chgData name="Yolanda Desarme" userId="da06884b4d1911c2" providerId="LiveId" clId="{8E43B9B2-7828-4881-AE39-76C393E14844}" dt="2024-08-13T22:37:31.556" v="16" actId="13926"/>
        <pc:sldMkLst>
          <pc:docMk/>
          <pc:sldMk cId="2739254095" sldId="262"/>
        </pc:sldMkLst>
        <pc:spChg chg="mod">
          <ac:chgData name="Yolanda Desarme" userId="da06884b4d1911c2" providerId="LiveId" clId="{8E43B9B2-7828-4881-AE39-76C393E14844}" dt="2024-08-13T18:36:51.445" v="14" actId="1076"/>
          <ac:spMkLst>
            <pc:docMk/>
            <pc:sldMk cId="2739254095" sldId="262"/>
            <ac:spMk id="6" creationId="{6744A472-4187-DBD2-828A-30E60BC43319}"/>
          </ac:spMkLst>
        </pc:spChg>
        <pc:spChg chg="mod">
          <ac:chgData name="Yolanda Desarme" userId="da06884b4d1911c2" providerId="LiveId" clId="{8E43B9B2-7828-4881-AE39-76C393E14844}" dt="2024-08-13T22:37:31.556" v="16" actId="13926"/>
          <ac:spMkLst>
            <pc:docMk/>
            <pc:sldMk cId="2739254095" sldId="262"/>
            <ac:spMk id="8" creationId="{39969A32-94CA-B852-BD74-6C8261BB70B0}"/>
          </ac:spMkLst>
        </pc:spChg>
      </pc:sldChg>
      <pc:sldChg chg="modSp">
        <pc:chgData name="Yolanda Desarme" userId="da06884b4d1911c2" providerId="LiveId" clId="{8E43B9B2-7828-4881-AE39-76C393E14844}" dt="2024-08-15T02:42:19.079" v="66" actId="13926"/>
        <pc:sldMkLst>
          <pc:docMk/>
          <pc:sldMk cId="958473561" sldId="263"/>
        </pc:sldMkLst>
        <pc:spChg chg="mod">
          <ac:chgData name="Yolanda Desarme" userId="da06884b4d1911c2" providerId="LiveId" clId="{8E43B9B2-7828-4881-AE39-76C393E14844}" dt="2024-08-15T02:42:19.079" v="66" actId="13926"/>
          <ac:spMkLst>
            <pc:docMk/>
            <pc:sldMk cId="958473561" sldId="263"/>
            <ac:spMk id="9" creationId="{3661B5B9-CC88-755B-C5FE-D7DD15AB149B}"/>
          </ac:spMkLst>
        </pc:spChg>
        <pc:spChg chg="mod">
          <ac:chgData name="Yolanda Desarme" userId="da06884b4d1911c2" providerId="LiveId" clId="{8E43B9B2-7828-4881-AE39-76C393E14844}" dt="2024-08-13T22:40:22.729" v="19" actId="13926"/>
          <ac:spMkLst>
            <pc:docMk/>
            <pc:sldMk cId="958473561" sldId="263"/>
            <ac:spMk id="11" creationId="{A6BCA471-98AC-985F-4EC8-120887608857}"/>
          </ac:spMkLst>
        </pc:spChg>
      </pc:sldChg>
      <pc:sldChg chg="modSp mod">
        <pc:chgData name="Yolanda Desarme" userId="da06884b4d1911c2" providerId="LiveId" clId="{8E43B9B2-7828-4881-AE39-76C393E14844}" dt="2024-08-13T22:43:25.388" v="20" actId="27107"/>
        <pc:sldMkLst>
          <pc:docMk/>
          <pc:sldMk cId="2647619541" sldId="264"/>
        </pc:sldMkLst>
        <pc:spChg chg="mod">
          <ac:chgData name="Yolanda Desarme" userId="da06884b4d1911c2" providerId="LiveId" clId="{8E43B9B2-7828-4881-AE39-76C393E14844}" dt="2024-08-13T22:43:25.388" v="20" actId="27107"/>
          <ac:spMkLst>
            <pc:docMk/>
            <pc:sldMk cId="2647619541" sldId="264"/>
            <ac:spMk id="10" creationId="{12D3DD44-57C8-F6C8-3B3F-3161FA597689}"/>
          </ac:spMkLst>
        </pc:spChg>
      </pc:sldChg>
      <pc:sldChg chg="modSp">
        <pc:chgData name="Yolanda Desarme" userId="da06884b4d1911c2" providerId="LiveId" clId="{8E43B9B2-7828-4881-AE39-76C393E14844}" dt="2024-08-14T00:39:28.199" v="23" actId="20577"/>
        <pc:sldMkLst>
          <pc:docMk/>
          <pc:sldMk cId="409979028" sldId="266"/>
        </pc:sldMkLst>
        <pc:spChg chg="mod">
          <ac:chgData name="Yolanda Desarme" userId="da06884b4d1911c2" providerId="LiveId" clId="{8E43B9B2-7828-4881-AE39-76C393E14844}" dt="2024-08-14T00:39:28.199" v="23" actId="20577"/>
          <ac:spMkLst>
            <pc:docMk/>
            <pc:sldMk cId="409979028" sldId="266"/>
            <ac:spMk id="5" creationId="{72A6B2FC-761C-B71F-3E94-A4A3EDC73E9A}"/>
          </ac:spMkLst>
        </pc:spChg>
      </pc:sldChg>
      <pc:sldChg chg="modSp">
        <pc:chgData name="Yolanda Desarme" userId="da06884b4d1911c2" providerId="LiveId" clId="{8E43B9B2-7828-4881-AE39-76C393E14844}" dt="2024-08-15T02:24:29.117" v="65" actId="13926"/>
        <pc:sldMkLst>
          <pc:docMk/>
          <pc:sldMk cId="4056985442" sldId="267"/>
        </pc:sldMkLst>
        <pc:spChg chg="mod">
          <ac:chgData name="Yolanda Desarme" userId="da06884b4d1911c2" providerId="LiveId" clId="{8E43B9B2-7828-4881-AE39-76C393E14844}" dt="2024-08-15T02:24:29.117" v="65" actId="13926"/>
          <ac:spMkLst>
            <pc:docMk/>
            <pc:sldMk cId="4056985442" sldId="267"/>
            <ac:spMk id="2" creationId="{D2D83199-588C-AD46-C1F1-D911253188A8}"/>
          </ac:spMkLst>
        </pc:spChg>
        <pc:spChg chg="mod">
          <ac:chgData name="Yolanda Desarme" userId="da06884b4d1911c2" providerId="LiveId" clId="{8E43B9B2-7828-4881-AE39-76C393E14844}" dt="2024-08-14T22:31:40.150" v="45" actId="13926"/>
          <ac:spMkLst>
            <pc:docMk/>
            <pc:sldMk cId="4056985442" sldId="267"/>
            <ac:spMk id="7" creationId="{5C78A612-66A3-467D-AEBF-62C4AB01028D}"/>
          </ac:spMkLst>
        </pc:spChg>
      </pc:sldChg>
      <pc:sldChg chg="modSp mod">
        <pc:chgData name="Yolanda Desarme" userId="da06884b4d1911c2" providerId="LiveId" clId="{8E43B9B2-7828-4881-AE39-76C393E14844}" dt="2024-08-13T22:47:26.876" v="22" actId="27107"/>
        <pc:sldMkLst>
          <pc:docMk/>
          <pc:sldMk cId="3668367560" sldId="268"/>
        </pc:sldMkLst>
        <pc:spChg chg="mod">
          <ac:chgData name="Yolanda Desarme" userId="da06884b4d1911c2" providerId="LiveId" clId="{8E43B9B2-7828-4881-AE39-76C393E14844}" dt="2024-08-13T22:47:26.876" v="22" actId="27107"/>
          <ac:spMkLst>
            <pc:docMk/>
            <pc:sldMk cId="3668367560" sldId="268"/>
            <ac:spMk id="9" creationId="{A710C75E-E18F-1229-826A-E45C2291AF00}"/>
          </ac:spMkLst>
        </pc:spChg>
      </pc:sldChg>
      <pc:sldChg chg="modSp">
        <pc:chgData name="Yolanda Desarme" userId="da06884b4d1911c2" providerId="LiveId" clId="{8E43B9B2-7828-4881-AE39-76C393E14844}" dt="2024-08-14T22:29:33.992" v="41" actId="6549"/>
        <pc:sldMkLst>
          <pc:docMk/>
          <pc:sldMk cId="771362674" sldId="271"/>
        </pc:sldMkLst>
        <pc:spChg chg="mod">
          <ac:chgData name="Yolanda Desarme" userId="da06884b4d1911c2" providerId="LiveId" clId="{8E43B9B2-7828-4881-AE39-76C393E14844}" dt="2024-08-14T22:29:33.992" v="41" actId="6549"/>
          <ac:spMkLst>
            <pc:docMk/>
            <pc:sldMk cId="771362674" sldId="271"/>
            <ac:spMk id="2" creationId="{79A02274-B4A1-F1E4-4308-03A94305066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9EF2B-DD40-54E9-2B0C-1A82C7A054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3DF9E71-7E0D-FF7B-C6C1-71BFF8AFA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91881FD-3AE8-A55C-EE19-7E471AFA865E}"/>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59E8A6E7-1072-8555-689B-9A7329A905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B5BD3F-0311-AFAD-6C35-2FE7B759390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9921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06C38-526F-9EAA-AB64-3ED1194D4C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701893-B3A6-9F23-7EC6-DA281C6367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BBBAB5-2B9A-C8EF-CE68-3488FABF21EE}"/>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CB2B5717-08D5-0F4E-EBDD-340C4D4881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1763F6-DAE6-9623-CB45-141B4B8FCFD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418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F2EB3D-9983-20B9-D855-D0C96499AA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DBABF7-3F1F-0CA0-756E-1C95BB698D2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A941A2-07FB-9297-24C4-8FD188B70ACE}"/>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EA94EC72-D4CB-4A56-2C94-44A243E6F2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A33A1C-9E82-648C-518A-726C54B895D5}"/>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89336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F493E-078A-D887-38A8-E66B25D1DC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951FED-A5FD-7A7A-DD62-E80F11F8BFB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2BCAAD-108E-FC3E-B8C4-DAA4D1F179D1}"/>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561BE8D6-0682-B479-1DCF-BE1728B856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81EDCE-44F2-C6BF-5AD8-F9F808D001E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2334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A1D8E-C02E-D661-EDA9-AA33E33CFAA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E41257-6396-8928-E86F-2BDD293C6A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C6399F-97E2-4672-5857-3DA2FD07BC7E}"/>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D6562DBF-2CC4-53D3-6908-FDA05DD8FB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4BF37B-F0CF-18D6-C837-53BF5987518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86555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B245-8039-BAB2-FC15-BAA276E4AB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BE4E07-EB68-EA03-937A-FC0487E367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036F0E-3A70-2F30-E70B-91B029D2CD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857D539-6F68-B2FB-C1BA-25F0C8D1871A}"/>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6" name="Marcador de pie de página 5">
            <a:extLst>
              <a:ext uri="{FF2B5EF4-FFF2-40B4-BE49-F238E27FC236}">
                <a16:creationId xmlns:a16="http://schemas.microsoft.com/office/drawing/2014/main" id="{9B3AF702-EA75-1D2B-285A-63BDD11B56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721328-AE7E-9D2C-6E10-B3C36DD02EB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802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EBFD1-2519-406E-D796-64E9EBFDFD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6E5C5C-FA90-1417-1740-99E6ACAFF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095262A-8F1E-ADD9-4CCD-5FF9006F48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CA51F7A-F9CB-32D4-EC22-7941D3DA8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4DB8AB-90E1-53D4-9B31-AB0E1EBC99F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1E979F4-6803-DED5-DB9E-7FC6E73668EC}"/>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8" name="Marcador de pie de página 7">
            <a:extLst>
              <a:ext uri="{FF2B5EF4-FFF2-40B4-BE49-F238E27FC236}">
                <a16:creationId xmlns:a16="http://schemas.microsoft.com/office/drawing/2014/main" id="{581DA0C7-6179-CC7C-1705-DC91E031EE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5FD043-A208-FDAA-74A7-EA4A370D3C3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01137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95FD3F-458A-4E67-829A-60959AE0522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56A417-44E5-8889-74DE-CE69112683EB}"/>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4" name="Marcador de pie de página 3">
            <a:extLst>
              <a:ext uri="{FF2B5EF4-FFF2-40B4-BE49-F238E27FC236}">
                <a16:creationId xmlns:a16="http://schemas.microsoft.com/office/drawing/2014/main" id="{BF289A16-B870-6EDA-D4CB-91B15B3189E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63D4B4-2282-A51B-A1BC-7A685A229ACC}"/>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3875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425E01-2964-B4EE-BEBC-8F9487F2BC38}"/>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3" name="Marcador de pie de página 2">
            <a:extLst>
              <a:ext uri="{FF2B5EF4-FFF2-40B4-BE49-F238E27FC236}">
                <a16:creationId xmlns:a16="http://schemas.microsoft.com/office/drawing/2014/main" id="{0FC8B78F-9EA7-823C-FA27-EEDF4D8A748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736C35-DD05-2245-B13A-D8250EA2F0B8}"/>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46505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2E90B6-A5E4-1628-1195-8321898095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A601DC-17F0-DD6F-CDC9-C3AE28869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D53D022-D43B-D52A-CB5A-571B89092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A8CE84-644E-5650-5DE1-8A97C125087D}"/>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6" name="Marcador de pie de página 5">
            <a:extLst>
              <a:ext uri="{FF2B5EF4-FFF2-40B4-BE49-F238E27FC236}">
                <a16:creationId xmlns:a16="http://schemas.microsoft.com/office/drawing/2014/main" id="{3CA31810-D32D-D370-7993-5BEAB81D017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A35A13-E20B-0026-B3A0-663202F0C1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55371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37242-DE85-B705-F628-8534FD872C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CC98B20-DA55-378A-99F1-2C4CC20A2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3576E8-E7E0-7EC1-8636-9D840D5EA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CA9D5C-3613-2D7E-19E9-0E376078792B}"/>
              </a:ext>
            </a:extLst>
          </p:cNvPr>
          <p:cNvSpPr>
            <a:spLocks noGrp="1"/>
          </p:cNvSpPr>
          <p:nvPr>
            <p:ph type="dt" sz="half" idx="10"/>
          </p:nvPr>
        </p:nvSpPr>
        <p:spPr/>
        <p:txBody>
          <a:bodyPr/>
          <a:lstStyle/>
          <a:p>
            <a:fld id="{00B2F5C5-15A9-46F9-88E0-9E7DC5BDD022}" type="datetimeFigureOut">
              <a:rPr lang="es-ES" smtClean="0"/>
              <a:t>15/08/2024</a:t>
            </a:fld>
            <a:endParaRPr lang="es-ES"/>
          </a:p>
        </p:txBody>
      </p:sp>
      <p:sp>
        <p:nvSpPr>
          <p:cNvPr id="6" name="Marcador de pie de página 5">
            <a:extLst>
              <a:ext uri="{FF2B5EF4-FFF2-40B4-BE49-F238E27FC236}">
                <a16:creationId xmlns:a16="http://schemas.microsoft.com/office/drawing/2014/main" id="{29F32ABC-5C02-4E51-2C06-F4DDCD443C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83CCAD-600E-8B32-D052-7E51B59358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77281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8D9BB7C-A298-21CB-D3FC-877AB758F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EF35E2-58FE-550F-A696-C27AACA42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C552C5-1C81-1AAB-E19E-C3A317079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2F5C5-15A9-46F9-88E0-9E7DC5BDD022}" type="datetimeFigureOut">
              <a:rPr lang="es-ES" smtClean="0"/>
              <a:t>15/08/2024</a:t>
            </a:fld>
            <a:endParaRPr lang="es-ES"/>
          </a:p>
        </p:txBody>
      </p:sp>
      <p:sp>
        <p:nvSpPr>
          <p:cNvPr id="5" name="Marcador de pie de página 4">
            <a:extLst>
              <a:ext uri="{FF2B5EF4-FFF2-40B4-BE49-F238E27FC236}">
                <a16:creationId xmlns:a16="http://schemas.microsoft.com/office/drawing/2014/main" id="{F8307781-F940-E0A7-9AB4-F71096891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480F066-F2E1-528C-29EA-05A02B958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97342-795B-4A9C-9D5B-C9CE2A47CF39}" type="slidenum">
              <a:rPr lang="es-ES" smtClean="0"/>
              <a:t>‹Nº›</a:t>
            </a:fld>
            <a:endParaRPr lang="es-ES"/>
          </a:p>
        </p:txBody>
      </p:sp>
    </p:spTree>
    <p:extLst>
      <p:ext uri="{BB962C8B-B14F-4D97-AF65-F5344CB8AC3E}">
        <p14:creationId xmlns:p14="http://schemas.microsoft.com/office/powerpoint/2010/main" val="3789221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cuchillo en la mano&#10;&#10;Descripción generada automáticamente con confianza baja">
            <a:extLst>
              <a:ext uri="{FF2B5EF4-FFF2-40B4-BE49-F238E27FC236}">
                <a16:creationId xmlns:a16="http://schemas.microsoft.com/office/drawing/2014/main" id="{4AFC2D90-934A-E561-09EB-FE8FC4B0719E}"/>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uadroTexto 3">
            <a:extLst>
              <a:ext uri="{FF2B5EF4-FFF2-40B4-BE49-F238E27FC236}">
                <a16:creationId xmlns:a16="http://schemas.microsoft.com/office/drawing/2014/main" id="{E895DD31-A140-0C45-FC3A-D459422659C1}"/>
              </a:ext>
            </a:extLst>
          </p:cNvPr>
          <p:cNvSpPr txBox="1"/>
          <p:nvPr/>
        </p:nvSpPr>
        <p:spPr>
          <a:xfrm>
            <a:off x="1709280" y="-139764"/>
            <a:ext cx="7491110" cy="923330"/>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LESSONS FROM A NAIL</a:t>
            </a:r>
          </a:p>
        </p:txBody>
      </p:sp>
    </p:spTree>
    <p:extLst>
      <p:ext uri="{BB962C8B-B14F-4D97-AF65-F5344CB8AC3E}">
        <p14:creationId xmlns:p14="http://schemas.microsoft.com/office/powerpoint/2010/main" val="33951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4391025" y="995487"/>
            <a:ext cx="4577926" cy="923330"/>
          </a:xfrm>
          <a:prstGeom prst="rect">
            <a:avLst/>
          </a:prstGeom>
          <a:noFill/>
        </p:spPr>
        <p:txBody>
          <a:bodyPr wrap="square">
            <a:spAutoFit/>
          </a:bodyPr>
          <a:lstStyle/>
          <a:p>
            <a:r>
              <a:rPr lang="en-US" dirty="0"/>
              <a:t>The head on the nail has the function of ensuring that the nail does not go beyond the head. The head tells you when to stop</a:t>
            </a:r>
            <a:r>
              <a:rPr lang="es-ES" dirty="0"/>
              <a:t>. </a:t>
            </a:r>
          </a:p>
        </p:txBody>
      </p:sp>
      <p:sp>
        <p:nvSpPr>
          <p:cNvPr id="5" name="CuadroTexto 4">
            <a:extLst>
              <a:ext uri="{FF2B5EF4-FFF2-40B4-BE49-F238E27FC236}">
                <a16:creationId xmlns:a16="http://schemas.microsoft.com/office/drawing/2014/main" id="{72A6B2FC-761C-B71F-3E94-A4A3EDC73E9A}"/>
              </a:ext>
            </a:extLst>
          </p:cNvPr>
          <p:cNvSpPr txBox="1"/>
          <p:nvPr/>
        </p:nvSpPr>
        <p:spPr>
          <a:xfrm>
            <a:off x="4593551" y="2005072"/>
            <a:ext cx="7281331" cy="4524315"/>
          </a:xfrm>
          <a:prstGeom prst="rect">
            <a:avLst/>
          </a:prstGeom>
          <a:noFill/>
        </p:spPr>
        <p:txBody>
          <a:bodyPr wrap="square">
            <a:spAutoFit/>
          </a:bodyPr>
          <a:lstStyle/>
          <a:p>
            <a:r>
              <a:rPr lang="es-ES" dirty="0"/>
              <a:t>“</a:t>
            </a:r>
            <a:r>
              <a:rPr lang="en-US" dirty="0"/>
              <a:t>But speaking the truth in love, may grow up into him in all things, which is the head, even Christ</a:t>
            </a:r>
            <a:r>
              <a:rPr lang="es-ES" dirty="0"/>
              <a:t>” Ephesians 4:15. </a:t>
            </a:r>
          </a:p>
          <a:p>
            <a:r>
              <a:rPr lang="en-US" dirty="0"/>
              <a:t>It is no real evidence that you are a Christian because your emotion is stirred, your spirit stirred by truth. The question is, Are you growing up into Christ, your living head? Is the grace of Christ manifested in your life? God gives His grace to men, that they may desire more of His grace. God's grace is ever working upon the human heart, and when it is received, the evidence of its reception will appear in the life and character of its recipient, for spiritual life will be seen developing from within. The grace of Christ in the heart will always promote spiritual life, and spiritual advancement will be made. We each need a personal </a:t>
            </a:r>
            <a:r>
              <a:rPr lang="en-US" dirty="0" err="1"/>
              <a:t>Saviour</a:t>
            </a:r>
            <a:r>
              <a:rPr lang="en-US" dirty="0"/>
              <a:t> or we shall perish in our sins. Let the question be asked of our souls, Are we growing up unto Christ, our living head? Am I gaining advanced knowledge of God, and of Jesus Christ whom He hath sent? We do not see the plants grow in the field, and yet we are assured that they do grow, and may we not know of our own spiritual strength and growth?  TMK 163.</a:t>
            </a:r>
            <a:endParaRPr lang="es-ES" dirty="0"/>
          </a:p>
        </p:txBody>
      </p:sp>
      <p:grpSp>
        <p:nvGrpSpPr>
          <p:cNvPr id="10" name="Grupo 9">
            <a:extLst>
              <a:ext uri="{FF2B5EF4-FFF2-40B4-BE49-F238E27FC236}">
                <a16:creationId xmlns:a16="http://schemas.microsoft.com/office/drawing/2014/main" id="{2DAEC0C0-34BC-8868-EE0F-0A06F03CDE4A}"/>
              </a:ext>
            </a:extLst>
          </p:cNvPr>
          <p:cNvGrpSpPr/>
          <p:nvPr/>
        </p:nvGrpSpPr>
        <p:grpSpPr>
          <a:xfrm>
            <a:off x="2576863" y="196663"/>
            <a:ext cx="4948943" cy="723600"/>
            <a:chOff x="2576863" y="196663"/>
            <a:chExt cx="6172378" cy="723600"/>
          </a:xfrm>
        </p:grpSpPr>
        <p:pic>
          <p:nvPicPr>
            <p:cNvPr id="9" name="Imagen 8">
              <a:extLst>
                <a:ext uri="{FF2B5EF4-FFF2-40B4-BE49-F238E27FC236}">
                  <a16:creationId xmlns:a16="http://schemas.microsoft.com/office/drawing/2014/main" id="{0A63C1C7-D7CA-8AFF-A2D9-C66267D2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63" y="196663"/>
              <a:ext cx="6142959" cy="723600"/>
            </a:xfrm>
            <a:prstGeom prst="rect">
              <a:avLst/>
            </a:prstGeom>
          </p:spPr>
        </p:pic>
        <p:sp>
          <p:nvSpPr>
            <p:cNvPr id="2" name="CuadroTexto 1">
              <a:extLst>
                <a:ext uri="{FF2B5EF4-FFF2-40B4-BE49-F238E27FC236}">
                  <a16:creationId xmlns:a16="http://schemas.microsoft.com/office/drawing/2014/main" id="{35AF27F3-5B45-09BD-9078-F01FDCC774A1}"/>
                </a:ext>
              </a:extLst>
            </p:cNvPr>
            <p:cNvSpPr txBox="1"/>
            <p:nvPr/>
          </p:nvSpPr>
          <p:spPr>
            <a:xfrm>
              <a:off x="2653242" y="328613"/>
              <a:ext cx="609599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MUST HAVE A GOOD HEAD</a:t>
              </a:r>
              <a:endParaRPr lang="es-ES" sz="2400" b="1" dirty="0">
                <a:solidFill>
                  <a:schemeClr val="bg1"/>
                </a:solidFill>
                <a:effectLst>
                  <a:outerShdw blurRad="38100" dist="38100" dir="2700000" algn="tl">
                    <a:srgbClr val="000000">
                      <a:alpha val="43137"/>
                    </a:srgbClr>
                  </a:outerShdw>
                </a:effectLst>
              </a:endParaRPr>
            </a:p>
          </p:txBody>
        </p:sp>
      </p:grpSp>
      <p:grpSp>
        <p:nvGrpSpPr>
          <p:cNvPr id="8" name="Grupo 7">
            <a:extLst>
              <a:ext uri="{FF2B5EF4-FFF2-40B4-BE49-F238E27FC236}">
                <a16:creationId xmlns:a16="http://schemas.microsoft.com/office/drawing/2014/main" id="{38E2FB86-2577-30E6-C20C-0F44205400C9}"/>
              </a:ext>
            </a:extLst>
          </p:cNvPr>
          <p:cNvGrpSpPr/>
          <p:nvPr/>
        </p:nvGrpSpPr>
        <p:grpSpPr>
          <a:xfrm>
            <a:off x="364310" y="172682"/>
            <a:ext cx="2516775" cy="779001"/>
            <a:chOff x="364310" y="172682"/>
            <a:chExt cx="2516775" cy="779001"/>
          </a:xfrm>
        </p:grpSpPr>
        <p:pic>
          <p:nvPicPr>
            <p:cNvPr id="6" name="Imagen 5">
              <a:extLst>
                <a:ext uri="{FF2B5EF4-FFF2-40B4-BE49-F238E27FC236}">
                  <a16:creationId xmlns:a16="http://schemas.microsoft.com/office/drawing/2014/main" id="{A571FA87-6B86-5CEC-3090-CE50B5A129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4310" y="172682"/>
              <a:ext cx="2516775" cy="779001"/>
            </a:xfrm>
            <a:prstGeom prst="rect">
              <a:avLst/>
            </a:prstGeom>
          </p:spPr>
        </p:pic>
        <p:sp>
          <p:nvSpPr>
            <p:cNvPr id="7" name="CuadroTexto 6">
              <a:extLst>
                <a:ext uri="{FF2B5EF4-FFF2-40B4-BE49-F238E27FC236}">
                  <a16:creationId xmlns:a16="http://schemas.microsoft.com/office/drawing/2014/main" id="{987CDF92-92C5-C1C7-F72E-C9D8EDFBF418}"/>
                </a:ext>
              </a:extLst>
            </p:cNvPr>
            <p:cNvSpPr txBox="1"/>
            <p:nvPr/>
          </p:nvSpPr>
          <p:spPr>
            <a:xfrm>
              <a:off x="458002" y="332555"/>
              <a:ext cx="2391092" cy="461665"/>
            </a:xfrm>
            <a:prstGeom prst="rect">
              <a:avLst/>
            </a:prstGeom>
            <a:noFill/>
          </p:spPr>
          <p:txBody>
            <a:bodyPr wrap="square">
              <a:spAutoFit/>
            </a:bodyPr>
            <a:lstStyle/>
            <a:p>
              <a:pPr algn="ctr"/>
              <a:r>
                <a:rPr lang="en-US" sz="2400" b="1">
                  <a:solidFill>
                    <a:srgbClr val="D5912C"/>
                  </a:solidFill>
                </a:rPr>
                <a:t>Eighth Lesson</a:t>
              </a:r>
            </a:p>
          </p:txBody>
        </p:sp>
      </p:grpSp>
      <p:pic>
        <p:nvPicPr>
          <p:cNvPr id="11" name="Imagen 10">
            <a:extLst>
              <a:ext uri="{FF2B5EF4-FFF2-40B4-BE49-F238E27FC236}">
                <a16:creationId xmlns:a16="http://schemas.microsoft.com/office/drawing/2014/main" id="{E0C29943-0252-AF3F-D26D-135DB15B7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60" y="1063319"/>
            <a:ext cx="4012565" cy="5469641"/>
          </a:xfrm>
          <a:prstGeom prst="rect">
            <a:avLst/>
          </a:prstGeom>
          <a:ln w="38100" cap="sq">
            <a:solidFill>
              <a:srgbClr val="F7E91B"/>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21C8D37B-9586-D4B2-E7ED-EE1AF6A1C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8194">
            <a:off x="9068784" y="391138"/>
            <a:ext cx="2658760" cy="1669454"/>
          </a:xfrm>
          <a:prstGeom prst="rect">
            <a:avLst/>
          </a:prstGeom>
        </p:spPr>
      </p:pic>
    </p:spTree>
    <p:extLst>
      <p:ext uri="{BB962C8B-B14F-4D97-AF65-F5344CB8AC3E}">
        <p14:creationId xmlns:p14="http://schemas.microsoft.com/office/powerpoint/2010/main" val="40997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290">
                                          <p:stCondLst>
                                            <p:cond delay="0"/>
                                          </p:stCondLst>
                                        </p:cTn>
                                        <p:tgtEl>
                                          <p:spTgt spid="14"/>
                                        </p:tgtEl>
                                      </p:cBhvr>
                                    </p:animEffect>
                                    <p:anim calcmode="lin" valueType="num">
                                      <p:cBhvr>
                                        <p:cTn id="1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2" dur="13">
                                          <p:stCondLst>
                                            <p:cond delay="325"/>
                                          </p:stCondLst>
                                        </p:cTn>
                                        <p:tgtEl>
                                          <p:spTgt spid="14"/>
                                        </p:tgtEl>
                                      </p:cBhvr>
                                      <p:to x="100000" y="60000"/>
                                    </p:animScale>
                                    <p:animScale>
                                      <p:cBhvr>
                                        <p:cTn id="23" dur="83" decel="50000">
                                          <p:stCondLst>
                                            <p:cond delay="338"/>
                                          </p:stCondLst>
                                        </p:cTn>
                                        <p:tgtEl>
                                          <p:spTgt spid="14"/>
                                        </p:tgtEl>
                                      </p:cBhvr>
                                      <p:to x="100000" y="100000"/>
                                    </p:animScale>
                                    <p:animScale>
                                      <p:cBhvr>
                                        <p:cTn id="24" dur="13">
                                          <p:stCondLst>
                                            <p:cond delay="656"/>
                                          </p:stCondLst>
                                        </p:cTn>
                                        <p:tgtEl>
                                          <p:spTgt spid="14"/>
                                        </p:tgtEl>
                                      </p:cBhvr>
                                      <p:to x="100000" y="80000"/>
                                    </p:animScale>
                                    <p:animScale>
                                      <p:cBhvr>
                                        <p:cTn id="25" dur="83" decel="50000">
                                          <p:stCondLst>
                                            <p:cond delay="669"/>
                                          </p:stCondLst>
                                        </p:cTn>
                                        <p:tgtEl>
                                          <p:spTgt spid="14"/>
                                        </p:tgtEl>
                                      </p:cBhvr>
                                      <p:to x="100000" y="100000"/>
                                    </p:animScale>
                                    <p:animScale>
                                      <p:cBhvr>
                                        <p:cTn id="26" dur="13">
                                          <p:stCondLst>
                                            <p:cond delay="821"/>
                                          </p:stCondLst>
                                        </p:cTn>
                                        <p:tgtEl>
                                          <p:spTgt spid="14"/>
                                        </p:tgtEl>
                                      </p:cBhvr>
                                      <p:to x="100000" y="90000"/>
                                    </p:animScale>
                                    <p:animScale>
                                      <p:cBhvr>
                                        <p:cTn id="27" dur="83" decel="50000">
                                          <p:stCondLst>
                                            <p:cond delay="834"/>
                                          </p:stCondLst>
                                        </p:cTn>
                                        <p:tgtEl>
                                          <p:spTgt spid="14"/>
                                        </p:tgtEl>
                                      </p:cBhvr>
                                      <p:to x="100000" y="100000"/>
                                    </p:animScale>
                                    <p:animScale>
                                      <p:cBhvr>
                                        <p:cTn id="28" dur="13">
                                          <p:stCondLst>
                                            <p:cond delay="904"/>
                                          </p:stCondLst>
                                        </p:cTn>
                                        <p:tgtEl>
                                          <p:spTgt spid="14"/>
                                        </p:tgtEl>
                                      </p:cBhvr>
                                      <p:to x="100000" y="95000"/>
                                    </p:animScale>
                                    <p:animScale>
                                      <p:cBhvr>
                                        <p:cTn id="29" dur="83" decel="50000">
                                          <p:stCondLst>
                                            <p:cond delay="917"/>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 calcmode="lin" valueType="num">
                                      <p:cBhvr>
                                        <p:cTn id="39" dur="500" fill="hold"/>
                                        <p:tgtEl>
                                          <p:spTgt spid="14"/>
                                        </p:tgtEl>
                                        <p:attrNameLst>
                                          <p:attrName>style.rotation</p:attrName>
                                        </p:attrNameLst>
                                      </p:cBhvr>
                                      <p:tavLst>
                                        <p:tav tm="0">
                                          <p:val>
                                            <p:fltVal val="360"/>
                                          </p:val>
                                        </p:tav>
                                        <p:tav tm="100000">
                                          <p:val>
                                            <p:fltVal val="0"/>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plus(in)">
                                      <p:cBhvr>
                                        <p:cTn id="45" dur="1000"/>
                                        <p:tgtEl>
                                          <p:spTgt spid="11"/>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274274" y="964771"/>
            <a:ext cx="8347212" cy="1200329"/>
          </a:xfrm>
          <a:prstGeom prst="rect">
            <a:avLst/>
          </a:prstGeom>
          <a:noFill/>
        </p:spPr>
        <p:txBody>
          <a:bodyPr wrap="square">
            <a:spAutoFit/>
          </a:bodyPr>
          <a:lstStyle/>
          <a:p>
            <a:r>
              <a:rPr lang="en-US" dirty="0"/>
              <a:t>Let's not throw away any nails. If it is very large or very small and, therefore, it is not useful to us at a certain time, it does not mean that it is not useful for another occasion. Let us be careful not to dismiss people for any reason, for then we are judging them and only God who knows the heart can judge</a:t>
            </a:r>
            <a:r>
              <a:rPr lang="es-ES" dirty="0"/>
              <a:t>. </a:t>
            </a:r>
          </a:p>
        </p:txBody>
      </p:sp>
      <p:sp>
        <p:nvSpPr>
          <p:cNvPr id="2" name="CuadroTexto 1">
            <a:extLst>
              <a:ext uri="{FF2B5EF4-FFF2-40B4-BE49-F238E27FC236}">
                <a16:creationId xmlns:a16="http://schemas.microsoft.com/office/drawing/2014/main" id="{D2D83199-588C-AD46-C1F1-D911253188A8}"/>
              </a:ext>
            </a:extLst>
          </p:cNvPr>
          <p:cNvSpPr txBox="1"/>
          <p:nvPr/>
        </p:nvSpPr>
        <p:spPr>
          <a:xfrm>
            <a:off x="248314" y="2114882"/>
            <a:ext cx="10523519" cy="1754326"/>
          </a:xfrm>
          <a:prstGeom prst="rect">
            <a:avLst/>
          </a:prstGeom>
          <a:noFill/>
        </p:spPr>
        <p:txBody>
          <a:bodyPr wrap="square" rtlCol="0">
            <a:spAutoFit/>
          </a:bodyPr>
          <a:lstStyle/>
          <a:p>
            <a:r>
              <a:rPr lang="en-US" dirty="0"/>
              <a:t>The people [Israel] shared to a large degree the same spirit [Pharisaical];  </a:t>
            </a:r>
          </a:p>
          <a:p>
            <a:r>
              <a:rPr lang="en-US" dirty="0"/>
              <a:t>invaded the sphere of consciousness, and judged one another in matters that touched </a:t>
            </a:r>
          </a:p>
          <a:p>
            <a:r>
              <a:rPr lang="en-US" dirty="0"/>
              <a:t>only the soul and God. Referring to this spirit and practice, Jesus said, "Do not judge, lest you be judged." He meant: Do not consider yourselves as norms. Do not make your opinions and your concepts of duty, your interpretations of the Scriptures, a criterion for others, nor condemn them if they fall short of your ideal. Do not reproach others; Do not make assumptions about their motives or judge them</a:t>
            </a:r>
            <a:r>
              <a:rPr lang="es-ES" dirty="0"/>
              <a:t>. </a:t>
            </a:r>
          </a:p>
        </p:txBody>
      </p:sp>
      <p:pic>
        <p:nvPicPr>
          <p:cNvPr id="5" name="Imagen 4" descr="Imagen que contiene colgando, hecho de madera&#10;&#10;Descripción generada automáticamente">
            <a:extLst>
              <a:ext uri="{FF2B5EF4-FFF2-40B4-BE49-F238E27FC236}">
                <a16:creationId xmlns:a16="http://schemas.microsoft.com/office/drawing/2014/main" id="{E4C4B03D-691F-DBF3-8A2B-1374A3EC6EA4}"/>
              </a:ext>
            </a:extLst>
          </p:cNvPr>
          <p:cNvPicPr>
            <a:picLocks noChangeAspect="1"/>
          </p:cNvPicPr>
          <p:nvPr/>
        </p:nvPicPr>
        <p:blipFill rotWithShape="1">
          <a:blip r:embed="rId3">
            <a:extLst>
              <a:ext uri="{28A0092B-C50C-407E-A947-70E740481C1C}">
                <a14:useLocalDpi xmlns:a14="http://schemas.microsoft.com/office/drawing/2010/main" val="0"/>
              </a:ext>
            </a:extLst>
          </a:blip>
          <a:srcRect l="14778" r="12347"/>
          <a:stretch/>
        </p:blipFill>
        <p:spPr>
          <a:xfrm>
            <a:off x="8707659" y="304497"/>
            <a:ext cx="3185914" cy="2308324"/>
          </a:xfrm>
          <a:prstGeom prst="rect">
            <a:avLst/>
          </a:prstGeom>
          <a:ln w="38100" cap="sq">
            <a:solidFill>
              <a:srgbClr val="ADCD49"/>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553D842A-2100-1783-8001-8D0F97704C48}"/>
              </a:ext>
            </a:extLst>
          </p:cNvPr>
          <p:cNvGrpSpPr/>
          <p:nvPr/>
        </p:nvGrpSpPr>
        <p:grpSpPr>
          <a:xfrm>
            <a:off x="2428072" y="236546"/>
            <a:ext cx="6222316" cy="687693"/>
            <a:chOff x="2428072" y="236546"/>
            <a:chExt cx="5818942" cy="687693"/>
          </a:xfrm>
        </p:grpSpPr>
        <p:pic>
          <p:nvPicPr>
            <p:cNvPr id="15" name="Imagen 14">
              <a:extLst>
                <a:ext uri="{FF2B5EF4-FFF2-40B4-BE49-F238E27FC236}">
                  <a16:creationId xmlns:a16="http://schemas.microsoft.com/office/drawing/2014/main" id="{B39960B6-91EC-811C-8CD7-C6A9C5568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072" y="236546"/>
              <a:ext cx="5818942" cy="687693"/>
            </a:xfrm>
            <a:prstGeom prst="rect">
              <a:avLst/>
            </a:prstGeom>
          </p:spPr>
        </p:pic>
        <p:sp>
          <p:nvSpPr>
            <p:cNvPr id="4" name="CuadroTexto 3">
              <a:extLst>
                <a:ext uri="{FF2B5EF4-FFF2-40B4-BE49-F238E27FC236}">
                  <a16:creationId xmlns:a16="http://schemas.microsoft.com/office/drawing/2014/main" id="{7B235AEA-B31A-B5FC-112B-F9C45ECAE1EE}"/>
                </a:ext>
              </a:extLst>
            </p:cNvPr>
            <p:cNvSpPr txBox="1"/>
            <p:nvPr/>
          </p:nvSpPr>
          <p:spPr>
            <a:xfrm>
              <a:off x="2699657" y="344689"/>
              <a:ext cx="5491680"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ONE NAIL SHOULD NOT DISCARD ANOTHER</a:t>
              </a:r>
              <a:endParaRPr lang="es-ES" sz="2400" b="1" dirty="0">
                <a:solidFill>
                  <a:schemeClr val="bg1"/>
                </a:solidFill>
                <a:effectLst>
                  <a:outerShdw blurRad="38100" dist="38100" dir="2700000" algn="tl">
                    <a:srgbClr val="000000">
                      <a:alpha val="43137"/>
                    </a:srgbClr>
                  </a:outerShdw>
                </a:effectLst>
              </a:endParaRPr>
            </a:p>
          </p:txBody>
        </p:sp>
      </p:grpSp>
      <p:grpSp>
        <p:nvGrpSpPr>
          <p:cNvPr id="6" name="Grupo 5">
            <a:extLst>
              <a:ext uri="{FF2B5EF4-FFF2-40B4-BE49-F238E27FC236}">
                <a16:creationId xmlns:a16="http://schemas.microsoft.com/office/drawing/2014/main" id="{A4005CC8-1E0C-B6A2-883A-2EBC4B9F0489}"/>
              </a:ext>
            </a:extLst>
          </p:cNvPr>
          <p:cNvGrpSpPr/>
          <p:nvPr/>
        </p:nvGrpSpPr>
        <p:grpSpPr>
          <a:xfrm>
            <a:off x="374470" y="190612"/>
            <a:ext cx="2516775" cy="779002"/>
            <a:chOff x="374470" y="190612"/>
            <a:chExt cx="2516775" cy="779002"/>
          </a:xfrm>
        </p:grpSpPr>
        <p:pic>
          <p:nvPicPr>
            <p:cNvPr id="8" name="Imagen 7">
              <a:extLst>
                <a:ext uri="{FF2B5EF4-FFF2-40B4-BE49-F238E27FC236}">
                  <a16:creationId xmlns:a16="http://schemas.microsoft.com/office/drawing/2014/main" id="{AFF02B10-6E93-0F69-87FC-399CFE7720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470" y="190612"/>
              <a:ext cx="2516775" cy="779002"/>
            </a:xfrm>
            <a:prstGeom prst="rect">
              <a:avLst/>
            </a:prstGeom>
          </p:spPr>
        </p:pic>
        <p:sp>
          <p:nvSpPr>
            <p:cNvPr id="9" name="CuadroTexto 8">
              <a:extLst>
                <a:ext uri="{FF2B5EF4-FFF2-40B4-BE49-F238E27FC236}">
                  <a16:creationId xmlns:a16="http://schemas.microsoft.com/office/drawing/2014/main" id="{05133578-58A7-C8F1-FB59-F4608BF77983}"/>
                </a:ext>
              </a:extLst>
            </p:cNvPr>
            <p:cNvSpPr txBox="1"/>
            <p:nvPr/>
          </p:nvSpPr>
          <p:spPr>
            <a:xfrm>
              <a:off x="500153" y="335980"/>
              <a:ext cx="2274285" cy="461665"/>
            </a:xfrm>
            <a:prstGeom prst="rect">
              <a:avLst/>
            </a:prstGeom>
            <a:noFill/>
          </p:spPr>
          <p:txBody>
            <a:bodyPr wrap="square">
              <a:spAutoFit/>
            </a:bodyPr>
            <a:lstStyle/>
            <a:p>
              <a:pPr algn="ctr"/>
              <a:r>
                <a:rPr lang="en-US" sz="2400" b="1" dirty="0">
                  <a:solidFill>
                    <a:srgbClr val="7C7730"/>
                  </a:solidFill>
                </a:rPr>
                <a:t>Ninth </a:t>
              </a:r>
              <a:r>
                <a:rPr lang="es-ES" sz="2400" b="1" dirty="0">
                  <a:solidFill>
                    <a:srgbClr val="7C7730"/>
                  </a:solidFill>
                </a:rPr>
                <a:t>Lesson</a:t>
              </a:r>
            </a:p>
          </p:txBody>
        </p:sp>
      </p:grpSp>
      <p:sp>
        <p:nvSpPr>
          <p:cNvPr id="7" name="CuadroTexto 6">
            <a:extLst>
              <a:ext uri="{FF2B5EF4-FFF2-40B4-BE49-F238E27FC236}">
                <a16:creationId xmlns:a16="http://schemas.microsoft.com/office/drawing/2014/main" id="{5C78A612-66A3-467D-AEBF-62C4AB01028D}"/>
              </a:ext>
            </a:extLst>
          </p:cNvPr>
          <p:cNvSpPr txBox="1"/>
          <p:nvPr/>
        </p:nvSpPr>
        <p:spPr>
          <a:xfrm>
            <a:off x="2774438" y="3842679"/>
            <a:ext cx="9417562" cy="2862322"/>
          </a:xfrm>
          <a:prstGeom prst="rect">
            <a:avLst/>
          </a:prstGeom>
          <a:noFill/>
        </p:spPr>
        <p:txBody>
          <a:bodyPr wrap="square">
            <a:spAutoFit/>
          </a:bodyPr>
          <a:lstStyle/>
          <a:p>
            <a:r>
              <a:rPr lang="es-ES" dirty="0"/>
              <a:t>“</a:t>
            </a:r>
            <a:r>
              <a:rPr lang="en-US" dirty="0"/>
              <a:t>Therefore judge nothing before the time, until the Lord come, who both will bring to light the hidden things of darkness, and will make manifest the counsels of the hearts.” 1 Corinthians 4:5. We cannot read the heart. Ourselves faulty, we are not qualified to sit in judgment upon others. Finite men can judge only from outward appearance. To Him alone who knows the secret springs of action, and who deals tenderly and compassionately, is it given to decide the case of every soul. MB 124.1 “Therefore thou art inexcusable, O man, whosoever thou art that </a:t>
            </a:r>
            <a:r>
              <a:rPr lang="en-US" dirty="0" err="1"/>
              <a:t>judgest</a:t>
            </a:r>
            <a:r>
              <a:rPr lang="en-US" dirty="0"/>
              <a:t>: for wherein thou </a:t>
            </a:r>
            <a:r>
              <a:rPr lang="en-US" dirty="0" err="1"/>
              <a:t>judgest</a:t>
            </a:r>
            <a:r>
              <a:rPr lang="en-US" dirty="0"/>
              <a:t> another, thou </a:t>
            </a:r>
            <a:r>
              <a:rPr lang="en-US" dirty="0" err="1"/>
              <a:t>condemnest</a:t>
            </a:r>
            <a:r>
              <a:rPr lang="en-US" dirty="0"/>
              <a:t> thyself; for thou that </a:t>
            </a:r>
            <a:r>
              <a:rPr lang="en-US" dirty="0" err="1"/>
              <a:t>judgest</a:t>
            </a:r>
            <a:r>
              <a:rPr lang="en-US" dirty="0"/>
              <a:t> </a:t>
            </a:r>
            <a:r>
              <a:rPr lang="en-US" dirty="0" err="1"/>
              <a:t>doest</a:t>
            </a:r>
            <a:r>
              <a:rPr lang="en-US" dirty="0"/>
              <a:t> the same things..” Romans 2:1. Thus those who condemn or criticize others, proclaim themselves guilty, for they do the same things. In condemning others, they are passing sentence upon themselves, and God declares that this sentence is just. He accepts their own verdict against themselves. MB 124.</a:t>
            </a:r>
            <a:endParaRPr lang="es-ES" dirty="0"/>
          </a:p>
        </p:txBody>
      </p:sp>
      <p:pic>
        <p:nvPicPr>
          <p:cNvPr id="12" name="Imagen 11" descr="Imagen que contiene persona, hombre, parado, mujer&#10;&#10;Descripción generada automáticamente">
            <a:extLst>
              <a:ext uri="{FF2B5EF4-FFF2-40B4-BE49-F238E27FC236}">
                <a16:creationId xmlns:a16="http://schemas.microsoft.com/office/drawing/2014/main" id="{B0AC8CE1-02A4-EAD7-543E-095ADB6F4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58" y="3858896"/>
            <a:ext cx="2488626" cy="2675153"/>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p:spPr>
      </p:pic>
      <p:pic>
        <p:nvPicPr>
          <p:cNvPr id="1026" name="Picture 2" descr="Juzgar a los demás: un hábito común en personas frustradas - La Mente es  Maravillosa">
            <a:extLst>
              <a:ext uri="{FF2B5EF4-FFF2-40B4-BE49-F238E27FC236}">
                <a16:creationId xmlns:a16="http://schemas.microsoft.com/office/drawing/2014/main" id="{3711032D-97A6-6D1D-F84F-189AA4E9AB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39" r="18715"/>
          <a:stretch/>
        </p:blipFill>
        <p:spPr bwMode="auto">
          <a:xfrm>
            <a:off x="10765817" y="2775230"/>
            <a:ext cx="1127756" cy="1044190"/>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8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 calcmode="lin" valueType="num">
                                      <p:cBhvr>
                                        <p:cTn id="39" dur="500" fill="hold"/>
                                        <p:tgtEl>
                                          <p:spTgt spid="5"/>
                                        </p:tgtEl>
                                        <p:attrNameLst>
                                          <p:attrName>style.rotation</p:attrName>
                                        </p:attrNameLst>
                                      </p:cBhvr>
                                      <p:tavLst>
                                        <p:tav tm="0">
                                          <p:val>
                                            <p:fltVal val="360"/>
                                          </p:val>
                                        </p:tav>
                                        <p:tav tm="100000">
                                          <p:val>
                                            <p:fltVal val="0"/>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p:cTn id="45" dur="1000" fill="hold"/>
                                        <p:tgtEl>
                                          <p:spTgt spid="1026"/>
                                        </p:tgtEl>
                                        <p:attrNameLst>
                                          <p:attrName>ppt_w</p:attrName>
                                        </p:attrNameLst>
                                      </p:cBhvr>
                                      <p:tavLst>
                                        <p:tav tm="0">
                                          <p:val>
                                            <p:fltVal val="0"/>
                                          </p:val>
                                        </p:tav>
                                        <p:tav tm="100000">
                                          <p:val>
                                            <p:strVal val="#ppt_w"/>
                                          </p:val>
                                        </p:tav>
                                      </p:tavLst>
                                    </p:anim>
                                    <p:anim calcmode="lin" valueType="num">
                                      <p:cBhvr>
                                        <p:cTn id="46" dur="1000" fill="hold"/>
                                        <p:tgtEl>
                                          <p:spTgt spid="1026"/>
                                        </p:tgtEl>
                                        <p:attrNameLst>
                                          <p:attrName>ppt_h</p:attrName>
                                        </p:attrNameLst>
                                      </p:cBhvr>
                                      <p:tavLst>
                                        <p:tav tm="0">
                                          <p:val>
                                            <p:fltVal val="0"/>
                                          </p:val>
                                        </p:tav>
                                        <p:tav tm="100000">
                                          <p:val>
                                            <p:strVal val="#ppt_h"/>
                                          </p:val>
                                        </p:tav>
                                      </p:tavLst>
                                    </p:anim>
                                    <p:anim calcmode="lin" valueType="num">
                                      <p:cBhvr>
                                        <p:cTn id="47"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Imagen 5">
            <a:extLst>
              <a:ext uri="{FF2B5EF4-FFF2-40B4-BE49-F238E27FC236}">
                <a16:creationId xmlns:a16="http://schemas.microsoft.com/office/drawing/2014/main" id="{553A3E2C-BBA8-75B5-C6D3-068AB0568D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202706" y="300986"/>
            <a:ext cx="1699552" cy="1072393"/>
          </a:xfrm>
          <a:prstGeom prst="rect">
            <a:avLst/>
          </a:prstGeom>
        </p:spPr>
      </p:pic>
      <p:pic>
        <p:nvPicPr>
          <p:cNvPr id="7" name="Imagen 6">
            <a:extLst>
              <a:ext uri="{FF2B5EF4-FFF2-40B4-BE49-F238E27FC236}">
                <a16:creationId xmlns:a16="http://schemas.microsoft.com/office/drawing/2014/main" id="{CCF3039C-D034-661E-F8A3-04E5505F3E6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rot="18452455">
            <a:off x="10757014" y="3708756"/>
            <a:ext cx="1669611" cy="506008"/>
          </a:xfrm>
          <a:prstGeom prst="rect">
            <a:avLst/>
          </a:prstGeom>
        </p:spPr>
      </p:pic>
      <p:pic>
        <p:nvPicPr>
          <p:cNvPr id="9" name="Imagen 8">
            <a:extLst>
              <a:ext uri="{FF2B5EF4-FFF2-40B4-BE49-F238E27FC236}">
                <a16:creationId xmlns:a16="http://schemas.microsoft.com/office/drawing/2014/main" id="{E5DDB9C3-76BB-6257-E120-F9A6C752408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flipH="1">
            <a:off x="433571" y="4270278"/>
            <a:ext cx="578470" cy="2293220"/>
          </a:xfrm>
          <a:prstGeom prst="rect">
            <a:avLst/>
          </a:prstGeom>
        </p:spPr>
      </p:pic>
      <p:pic>
        <p:nvPicPr>
          <p:cNvPr id="11" name="Imagen 10">
            <a:extLst>
              <a:ext uri="{FF2B5EF4-FFF2-40B4-BE49-F238E27FC236}">
                <a16:creationId xmlns:a16="http://schemas.microsoft.com/office/drawing/2014/main" id="{BA99EA8F-C53E-3235-3E85-C0BBA7F36C1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2647" y="1656307"/>
            <a:ext cx="1516162" cy="1988907"/>
          </a:xfrm>
          <a:prstGeom prst="rect">
            <a:avLst/>
          </a:prstGeom>
        </p:spPr>
      </p:pic>
      <p:pic>
        <p:nvPicPr>
          <p:cNvPr id="13" name="Imagen 12">
            <a:extLst>
              <a:ext uri="{FF2B5EF4-FFF2-40B4-BE49-F238E27FC236}">
                <a16:creationId xmlns:a16="http://schemas.microsoft.com/office/drawing/2014/main" id="{8926B0C4-E18F-95EC-61DC-280A5FFB5D1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rot="18889561">
            <a:off x="10908792" y="531077"/>
            <a:ext cx="1519131" cy="1657408"/>
          </a:xfrm>
          <a:prstGeom prst="rect">
            <a:avLst/>
          </a:prstGeom>
        </p:spPr>
      </p:pic>
      <p:pic>
        <p:nvPicPr>
          <p:cNvPr id="15" name="Imagen 14">
            <a:extLst>
              <a:ext uri="{FF2B5EF4-FFF2-40B4-BE49-F238E27FC236}">
                <a16:creationId xmlns:a16="http://schemas.microsoft.com/office/drawing/2014/main" id="{67433C33-C96A-C3CF-E902-E15D7DCF41A7}"/>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1268950" y="5784928"/>
            <a:ext cx="780671" cy="490189"/>
          </a:xfrm>
          <a:prstGeom prst="rect">
            <a:avLst/>
          </a:prstGeom>
        </p:spPr>
      </p:pic>
      <p:sp>
        <p:nvSpPr>
          <p:cNvPr id="2" name="CuadroTexto 1">
            <a:extLst>
              <a:ext uri="{FF2B5EF4-FFF2-40B4-BE49-F238E27FC236}">
                <a16:creationId xmlns:a16="http://schemas.microsoft.com/office/drawing/2014/main" id="{79A02274-B4A1-F1E4-4308-03A943050666}"/>
              </a:ext>
            </a:extLst>
          </p:cNvPr>
          <p:cNvSpPr txBox="1"/>
          <p:nvPr/>
        </p:nvSpPr>
        <p:spPr>
          <a:xfrm>
            <a:off x="1834396" y="1224367"/>
            <a:ext cx="9141776" cy="5016758"/>
          </a:xfrm>
          <a:prstGeom prst="rect">
            <a:avLst/>
          </a:prstGeom>
          <a:noFill/>
        </p:spPr>
        <p:txBody>
          <a:bodyPr wrap="square" rtlCol="0">
            <a:spAutoFit/>
          </a:bodyPr>
          <a:lstStyle/>
          <a:p>
            <a:pPr marL="266700" indent="-266700">
              <a:spcBef>
                <a:spcPts val="600"/>
              </a:spcBef>
              <a:spcAft>
                <a:spcPts val="600"/>
              </a:spcAft>
              <a:buFont typeface="+mj-lt"/>
              <a:buAutoNum type="arabicPeriod"/>
              <a:tabLst>
                <a:tab pos="1611313" algn="l"/>
              </a:tabLst>
            </a:pPr>
            <a:r>
              <a:rPr lang="en-US" sz="2000" b="1" dirty="0"/>
              <a:t>God keep our thoughts and actions pure and clean</a:t>
            </a:r>
            <a:r>
              <a:rPr lang="es-ES" sz="2000" b="1" dirty="0"/>
              <a:t>.</a:t>
            </a:r>
          </a:p>
          <a:p>
            <a:pPr marL="266700" indent="-266700">
              <a:spcBef>
                <a:spcPts val="600"/>
              </a:spcBef>
              <a:spcAft>
                <a:spcPts val="600"/>
              </a:spcAft>
              <a:buFont typeface="+mj-lt"/>
              <a:buAutoNum type="arabicPeriod"/>
              <a:tabLst>
                <a:tab pos="1611313" algn="l"/>
              </a:tabLst>
            </a:pPr>
            <a:r>
              <a:rPr lang="en-US" sz="2000" b="1" dirty="0"/>
              <a:t>When we sin, let us ask God for forgiveness right away and to give us what we need not to fall again</a:t>
            </a:r>
            <a:r>
              <a:rPr lang="es-ES" sz="2000" b="1" dirty="0"/>
              <a:t>.</a:t>
            </a:r>
          </a:p>
          <a:p>
            <a:pPr marL="266700" indent="-266700">
              <a:spcBef>
                <a:spcPts val="600"/>
              </a:spcBef>
              <a:spcAft>
                <a:spcPts val="600"/>
              </a:spcAft>
              <a:buFont typeface="+mj-lt"/>
              <a:buAutoNum type="arabicPeriod"/>
              <a:tabLst>
                <a:tab pos="1611313" algn="l"/>
              </a:tabLst>
            </a:pPr>
            <a:r>
              <a:rPr lang="en-US" sz="2000" b="1" dirty="0"/>
              <a:t>God change our hearts and transform our character</a:t>
            </a:r>
            <a:r>
              <a:rPr lang="es-ES" sz="2000" b="1" dirty="0"/>
              <a:t>.</a:t>
            </a:r>
          </a:p>
          <a:p>
            <a:pPr marL="266700" indent="-266700">
              <a:spcBef>
                <a:spcPts val="600"/>
              </a:spcBef>
              <a:spcAft>
                <a:spcPts val="600"/>
              </a:spcAft>
              <a:buFont typeface="+mj-lt"/>
              <a:buAutoNum type="arabicPeriod"/>
              <a:tabLst>
                <a:tab pos="1611313" algn="l"/>
              </a:tabLst>
            </a:pPr>
            <a:r>
              <a:rPr lang="en-US" sz="2000" b="1" dirty="0"/>
              <a:t>Our priority is to study the Bible deeply</a:t>
            </a:r>
            <a:r>
              <a:rPr lang="es-ES" sz="2000" b="1" dirty="0"/>
              <a:t>.</a:t>
            </a:r>
          </a:p>
          <a:p>
            <a:pPr marL="266700" indent="-266700">
              <a:spcBef>
                <a:spcPts val="600"/>
              </a:spcBef>
              <a:spcAft>
                <a:spcPts val="600"/>
              </a:spcAft>
              <a:buFont typeface="+mj-lt"/>
              <a:buAutoNum type="arabicPeriod"/>
              <a:tabLst>
                <a:tab pos="1611313" algn="l"/>
              </a:tabLst>
            </a:pPr>
            <a:r>
              <a:rPr lang="en-US" sz="2000" b="1" dirty="0"/>
              <a:t>God help us to renounce everything that distances us from Him and to make the love for Christ the motive of our actions</a:t>
            </a:r>
            <a:r>
              <a:rPr lang="es-ES" sz="2000" b="1" dirty="0"/>
              <a:t>.</a:t>
            </a:r>
          </a:p>
          <a:p>
            <a:pPr marL="266700" indent="-266700">
              <a:spcBef>
                <a:spcPts val="600"/>
              </a:spcBef>
              <a:spcAft>
                <a:spcPts val="600"/>
              </a:spcAft>
              <a:buFont typeface="+mj-lt"/>
              <a:buAutoNum type="arabicPeriod"/>
              <a:tabLst>
                <a:tab pos="1611313" algn="l"/>
              </a:tabLst>
            </a:pPr>
            <a:r>
              <a:rPr lang="en-US" sz="2000" b="1" dirty="0"/>
              <a:t>May we use our gifts for the service of God</a:t>
            </a:r>
            <a:r>
              <a:rPr lang="es-ES" sz="2000" b="1" dirty="0"/>
              <a:t>.</a:t>
            </a:r>
          </a:p>
          <a:p>
            <a:pPr marL="266700" indent="-266700">
              <a:spcBef>
                <a:spcPts val="600"/>
              </a:spcBef>
              <a:spcAft>
                <a:spcPts val="600"/>
              </a:spcAft>
              <a:buFont typeface="+mj-lt"/>
              <a:buAutoNum type="arabicPeriod"/>
              <a:tabLst>
                <a:tab pos="1611313" algn="l"/>
              </a:tabLst>
            </a:pPr>
            <a:r>
              <a:rPr lang="en-US" sz="2000" b="1" dirty="0"/>
              <a:t>God show us what our personal mission is and that we can fulfill it as for the Lord</a:t>
            </a:r>
            <a:r>
              <a:rPr lang="es-ES" sz="2000" b="1" dirty="0"/>
              <a:t>.</a:t>
            </a:r>
          </a:p>
          <a:p>
            <a:pPr marL="266700" indent="-266700">
              <a:spcBef>
                <a:spcPts val="600"/>
              </a:spcBef>
              <a:spcAft>
                <a:spcPts val="600"/>
              </a:spcAft>
              <a:buFont typeface="+mj-lt"/>
              <a:buAutoNum type="arabicPeriod"/>
              <a:tabLst>
                <a:tab pos="1611313" algn="l"/>
              </a:tabLst>
            </a:pPr>
            <a:r>
              <a:rPr lang="en-US" sz="2000" b="1" dirty="0"/>
              <a:t>Let us grow in Christ, our living head</a:t>
            </a:r>
            <a:r>
              <a:rPr lang="es-ES" sz="2000" b="1" dirty="0"/>
              <a:t>.</a:t>
            </a:r>
          </a:p>
          <a:p>
            <a:pPr marL="266700" indent="-266700">
              <a:spcBef>
                <a:spcPts val="600"/>
              </a:spcBef>
              <a:spcAft>
                <a:spcPts val="600"/>
              </a:spcAft>
              <a:buFont typeface="+mj-lt"/>
              <a:buAutoNum type="arabicPeriod"/>
              <a:tabLst>
                <a:tab pos="1611313" algn="l"/>
              </a:tabLst>
            </a:pPr>
            <a:r>
              <a:rPr lang="en-US" sz="2000" b="1" dirty="0"/>
              <a:t>Let us not judge anyone, let us not condemn, but let us leave the judgment</a:t>
            </a:r>
            <a:br>
              <a:rPr lang="en-US" sz="2000" b="1" dirty="0"/>
            </a:br>
            <a:r>
              <a:rPr lang="en-US" sz="2000" b="1" dirty="0"/>
              <a:t>to God</a:t>
            </a:r>
            <a:r>
              <a:rPr lang="es-ES" sz="2000" b="1" dirty="0"/>
              <a:t>.</a:t>
            </a:r>
          </a:p>
        </p:txBody>
      </p:sp>
      <p:sp>
        <p:nvSpPr>
          <p:cNvPr id="4" name="CuadroTexto 3">
            <a:extLst>
              <a:ext uri="{FF2B5EF4-FFF2-40B4-BE49-F238E27FC236}">
                <a16:creationId xmlns:a16="http://schemas.microsoft.com/office/drawing/2014/main" id="{E895DD31-A140-0C45-FC3A-D459422659C1}"/>
              </a:ext>
            </a:extLst>
          </p:cNvPr>
          <p:cNvSpPr txBox="1"/>
          <p:nvPr/>
        </p:nvSpPr>
        <p:spPr>
          <a:xfrm>
            <a:off x="2224313" y="44807"/>
            <a:ext cx="6863518" cy="923330"/>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LET US PRAY THAT:</a:t>
            </a:r>
          </a:p>
        </p:txBody>
      </p:sp>
    </p:spTree>
    <p:extLst>
      <p:ext uri="{BB962C8B-B14F-4D97-AF65-F5344CB8AC3E}">
        <p14:creationId xmlns:p14="http://schemas.microsoft.com/office/powerpoint/2010/main" val="77136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righ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righ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righ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right)">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right)">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right)">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right)">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right)">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wipe(right)">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2A1C83-F15E-F6C2-8A28-BE395F9CCF06}"/>
              </a:ext>
            </a:extLst>
          </p:cNvPr>
          <p:cNvSpPr txBox="1"/>
          <p:nvPr/>
        </p:nvSpPr>
        <p:spPr>
          <a:xfrm>
            <a:off x="4502551" y="258351"/>
            <a:ext cx="7523545" cy="2361257"/>
          </a:xfrm>
          <a:prstGeom prst="snip2SameRect">
            <a:avLst>
              <a:gd name="adj1" fmla="val 11016"/>
              <a:gd name="adj2" fmla="val 0"/>
            </a:avLst>
          </a:prstGeom>
          <a:solidFill>
            <a:srgbClr val="F9DEC3"/>
          </a:solidFill>
          <a:ln w="28575">
            <a:solidFill>
              <a:srgbClr val="7A4E2D"/>
            </a:solidFill>
          </a:ln>
          <a:effectLst>
            <a:innerShdw blurRad="63500" dist="50800" dir="162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square" lIns="0" tIns="0" rIns="0" bIns="36000" rtlCol="0">
            <a:spAutoFit/>
          </a:bodyPr>
          <a:lstStyle/>
          <a:p>
            <a:pPr algn="ctr"/>
            <a:r>
              <a:rPr lang="en-US" sz="2400" b="1" dirty="0"/>
              <a:t>Surely, on some occasion you have had to use a nail, or you have seen how someone has used it. Thanks to nails, we can have well-fitted furniture, well-built houses, etc.</a:t>
            </a:r>
            <a:endParaRPr lang="es-ES" sz="2400" b="1" dirty="0"/>
          </a:p>
          <a:p>
            <a:pPr algn="ctr"/>
            <a:r>
              <a:rPr lang="en-US" sz="2400" b="1" dirty="0"/>
              <a:t>What happens when the nail bends? What if it is rusty</a:t>
            </a:r>
            <a:r>
              <a:rPr lang="es-ES" sz="2400" b="1" dirty="0"/>
              <a:t>?</a:t>
            </a:r>
          </a:p>
          <a:p>
            <a:pPr algn="ctr"/>
            <a:r>
              <a:rPr lang="en-US" sz="2400" b="1" dirty="0"/>
              <a:t>Our Christian life has certain similarities to nails. Let's look at some of them</a:t>
            </a:r>
            <a:r>
              <a:rPr lang="es-ES" sz="2400" b="1" dirty="0"/>
              <a:t>.</a:t>
            </a:r>
          </a:p>
        </p:txBody>
      </p:sp>
    </p:spTree>
    <p:extLst>
      <p:ext uri="{BB962C8B-B14F-4D97-AF65-F5344CB8AC3E}">
        <p14:creationId xmlns:p14="http://schemas.microsoft.com/office/powerpoint/2010/main" val="133871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44A472-4187-DBD2-828A-30E60BC43319}"/>
              </a:ext>
            </a:extLst>
          </p:cNvPr>
          <p:cNvSpPr txBox="1"/>
          <p:nvPr/>
        </p:nvSpPr>
        <p:spPr>
          <a:xfrm>
            <a:off x="3143408" y="1992303"/>
            <a:ext cx="8750662" cy="1754326"/>
          </a:xfrm>
          <a:prstGeom prst="rect">
            <a:avLst/>
          </a:prstGeom>
          <a:noFill/>
        </p:spPr>
        <p:txBody>
          <a:bodyPr wrap="square">
            <a:spAutoFit/>
          </a:bodyPr>
          <a:lstStyle/>
          <a:p>
            <a:r>
              <a:rPr lang="en-US" dirty="0"/>
              <a:t>To be clean is to have purity of heart. All who will dwell in the city of God will have become here clean and pure in heart. As you learn from Jesus, there will be a growing repugnance for careless habits, vulgar language, and impure thoughts. When Christ lives in the heart, there will be cleanliness and culture in thought and manners. Moreover, those who are pure in heart are free from sensuality and lust and are faithful in the thoughts and motives of the soul, free from pride and self-love; humble, generous and are like children</a:t>
            </a:r>
            <a:r>
              <a:rPr lang="es-ES" dirty="0"/>
              <a:t>. </a:t>
            </a:r>
          </a:p>
        </p:txBody>
      </p:sp>
      <p:pic>
        <p:nvPicPr>
          <p:cNvPr id="5" name="Imagen 4" descr="Foto montaje de la cara de un hombre y una mujer&#10;&#10;Descripción generada automáticamente con confianza baja">
            <a:extLst>
              <a:ext uri="{FF2B5EF4-FFF2-40B4-BE49-F238E27FC236}">
                <a16:creationId xmlns:a16="http://schemas.microsoft.com/office/drawing/2014/main" id="{8AEB7E88-DA86-B7E3-97EE-36458028E04B}"/>
              </a:ext>
            </a:extLst>
          </p:cNvPr>
          <p:cNvPicPr>
            <a:picLocks noChangeAspect="1"/>
          </p:cNvPicPr>
          <p:nvPr/>
        </p:nvPicPr>
        <p:blipFill rotWithShape="1">
          <a:blip r:embed="rId3">
            <a:extLst>
              <a:ext uri="{28A0092B-C50C-407E-A947-70E740481C1C}">
                <a14:useLocalDpi xmlns:a14="http://schemas.microsoft.com/office/drawing/2010/main" val="0"/>
              </a:ext>
            </a:extLst>
          </a:blip>
          <a:srcRect l="2597" t="3666" r="4374" b="6093"/>
          <a:stretch/>
        </p:blipFill>
        <p:spPr>
          <a:xfrm>
            <a:off x="8674143" y="3794073"/>
            <a:ext cx="3219927" cy="2795470"/>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39969A32-94CA-B852-BD74-6C8261BB70B0}"/>
              </a:ext>
            </a:extLst>
          </p:cNvPr>
          <p:cNvSpPr txBox="1"/>
          <p:nvPr/>
        </p:nvSpPr>
        <p:spPr>
          <a:xfrm>
            <a:off x="289221" y="3875850"/>
            <a:ext cx="8400435" cy="2862322"/>
          </a:xfrm>
          <a:prstGeom prst="rect">
            <a:avLst/>
          </a:prstGeom>
          <a:noFill/>
        </p:spPr>
        <p:txBody>
          <a:bodyPr wrap="square">
            <a:spAutoFit/>
          </a:bodyPr>
          <a:lstStyle/>
          <a:p>
            <a:r>
              <a:rPr lang="en-US" dirty="0"/>
              <a:t>The pure in heart see God in a new and attractive aspect, as their Redeemer; As they discern the purity and beauty of His character, they long to reflect His image. To them He is a Father who longs to embrace a repentant son; and their hearts overflow with joy unspeakable and full glory. The pure in heart perceive the Creator in the works of His mighty hand, in the works of beauty that make up the universe. In His written Word they see even more clearly the revelation of His mercy, His goodness and His grace. The pure in heart live as in the presence of God during the days that He grants them here on earth and will see Him face to face in the future and immortal state, just as Adam did when he walked and talked with Him in Eden. "For now we see through a glass, darkly; but then face to face." 1 Corinthians </a:t>
            </a:r>
            <a:r>
              <a:rPr lang="es-ES" dirty="0"/>
              <a:t> 13:12</a:t>
            </a:r>
          </a:p>
        </p:txBody>
      </p:sp>
      <p:pic>
        <p:nvPicPr>
          <p:cNvPr id="10" name="Imagen 9" descr="Un joven sonriendo con un sombrero&#10;&#10;Descripción generada automáticamente">
            <a:extLst>
              <a:ext uri="{FF2B5EF4-FFF2-40B4-BE49-F238E27FC236}">
                <a16:creationId xmlns:a16="http://schemas.microsoft.com/office/drawing/2014/main" id="{2F5AEDDE-4ED5-B5CC-1C63-7E798A376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69" y="1863082"/>
            <a:ext cx="2683691" cy="2012768"/>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05186329-1FDC-1009-0CBF-3F23EEB32A3E}"/>
              </a:ext>
            </a:extLst>
          </p:cNvPr>
          <p:cNvSpPr txBox="1"/>
          <p:nvPr/>
        </p:nvSpPr>
        <p:spPr>
          <a:xfrm>
            <a:off x="500153" y="950544"/>
            <a:ext cx="9222967" cy="923330"/>
          </a:xfrm>
          <a:prstGeom prst="rect">
            <a:avLst/>
          </a:prstGeom>
          <a:noFill/>
        </p:spPr>
        <p:txBody>
          <a:bodyPr wrap="square">
            <a:spAutoFit/>
          </a:bodyPr>
          <a:lstStyle/>
          <a:p>
            <a:r>
              <a:rPr lang="en-US" dirty="0"/>
              <a:t>We all like to have a clean house, a clean kitchen, a clean room. When everything is clean it makes us feel good. In the case of the nail, it must be clean so that it can be used and that it is easily inserted into place, because when it is dirty, it rusts, becomes ugly and does not work</a:t>
            </a:r>
            <a:r>
              <a:rPr lang="es-ES" dirty="0"/>
              <a:t>. </a:t>
            </a:r>
          </a:p>
        </p:txBody>
      </p:sp>
      <p:grpSp>
        <p:nvGrpSpPr>
          <p:cNvPr id="20" name="Grupo 19">
            <a:extLst>
              <a:ext uri="{FF2B5EF4-FFF2-40B4-BE49-F238E27FC236}">
                <a16:creationId xmlns:a16="http://schemas.microsoft.com/office/drawing/2014/main" id="{107325EA-F308-99A3-39B9-4FF0FBD75A52}"/>
              </a:ext>
            </a:extLst>
          </p:cNvPr>
          <p:cNvGrpSpPr/>
          <p:nvPr/>
        </p:nvGrpSpPr>
        <p:grpSpPr>
          <a:xfrm>
            <a:off x="2698077" y="195847"/>
            <a:ext cx="4007523" cy="732305"/>
            <a:chOff x="2311803" y="60962"/>
            <a:chExt cx="4489590" cy="732305"/>
          </a:xfrm>
        </p:grpSpPr>
        <p:pic>
          <p:nvPicPr>
            <p:cNvPr id="17" name="Imagen 16" descr="Forma, Rectángulo&#10;&#10;Descripción generada automáticamente">
              <a:extLst>
                <a:ext uri="{FF2B5EF4-FFF2-40B4-BE49-F238E27FC236}">
                  <a16:creationId xmlns:a16="http://schemas.microsoft.com/office/drawing/2014/main" id="{B530BDD4-C9FE-86FF-C3EF-470A82BFD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803" y="60962"/>
              <a:ext cx="4489590" cy="732305"/>
            </a:xfrm>
            <a:prstGeom prst="rect">
              <a:avLst/>
            </a:prstGeom>
          </p:spPr>
        </p:pic>
        <p:sp>
          <p:nvSpPr>
            <p:cNvPr id="11" name="CuadroTexto 10">
              <a:extLst>
                <a:ext uri="{FF2B5EF4-FFF2-40B4-BE49-F238E27FC236}">
                  <a16:creationId xmlns:a16="http://schemas.microsoft.com/office/drawing/2014/main" id="{B6708453-7E0A-60D6-4509-D5A9CEF1803C}"/>
                </a:ext>
              </a:extLst>
            </p:cNvPr>
            <p:cNvSpPr txBox="1"/>
            <p:nvPr/>
          </p:nvSpPr>
          <p:spPr>
            <a:xfrm>
              <a:off x="2388164" y="188781"/>
              <a:ext cx="433686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MUST BE CLEAN</a:t>
              </a:r>
              <a:endParaRPr lang="es-ES" sz="2400" b="1" dirty="0">
                <a:solidFill>
                  <a:schemeClr val="bg1"/>
                </a:solidFill>
                <a:effectLst>
                  <a:outerShdw blurRad="38100" dist="38100" dir="2700000" algn="tl">
                    <a:srgbClr val="000000">
                      <a:alpha val="43137"/>
                    </a:srgbClr>
                  </a:outerShdw>
                </a:effectLst>
              </a:endParaRPr>
            </a:p>
          </p:txBody>
        </p:sp>
      </p:grpSp>
      <p:grpSp>
        <p:nvGrpSpPr>
          <p:cNvPr id="4" name="Grupo 3">
            <a:extLst>
              <a:ext uri="{FF2B5EF4-FFF2-40B4-BE49-F238E27FC236}">
                <a16:creationId xmlns:a16="http://schemas.microsoft.com/office/drawing/2014/main" id="{BB81718A-1523-64AB-8D90-77E709BA8F54}"/>
              </a:ext>
            </a:extLst>
          </p:cNvPr>
          <p:cNvGrpSpPr/>
          <p:nvPr/>
        </p:nvGrpSpPr>
        <p:grpSpPr>
          <a:xfrm>
            <a:off x="374469" y="168380"/>
            <a:ext cx="2516777" cy="779002"/>
            <a:chOff x="374469" y="168380"/>
            <a:chExt cx="2516777" cy="779002"/>
          </a:xfrm>
        </p:grpSpPr>
        <p:pic>
          <p:nvPicPr>
            <p:cNvPr id="19" name="Imagen 18" descr="Imagen que contiene Interfaz de usuario gráfica&#10;&#10;Descripción generada automáticamente">
              <a:extLst>
                <a:ext uri="{FF2B5EF4-FFF2-40B4-BE49-F238E27FC236}">
                  <a16:creationId xmlns:a16="http://schemas.microsoft.com/office/drawing/2014/main" id="{01DFDE5A-9091-DD33-A440-A8694A884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469" y="168380"/>
              <a:ext cx="2516777" cy="779002"/>
            </a:xfrm>
            <a:prstGeom prst="rect">
              <a:avLst/>
            </a:prstGeom>
          </p:spPr>
        </p:pic>
        <p:sp>
          <p:nvSpPr>
            <p:cNvPr id="15" name="CuadroTexto 14">
              <a:extLst>
                <a:ext uri="{FF2B5EF4-FFF2-40B4-BE49-F238E27FC236}">
                  <a16:creationId xmlns:a16="http://schemas.microsoft.com/office/drawing/2014/main" id="{56F16C3E-62CB-1963-684E-E1D1D08EBAC3}"/>
                </a:ext>
              </a:extLst>
            </p:cNvPr>
            <p:cNvSpPr txBox="1"/>
            <p:nvPr/>
          </p:nvSpPr>
          <p:spPr>
            <a:xfrm>
              <a:off x="500153" y="331166"/>
              <a:ext cx="2274285" cy="461665"/>
            </a:xfrm>
            <a:prstGeom prst="rect">
              <a:avLst/>
            </a:prstGeom>
            <a:noFill/>
          </p:spPr>
          <p:txBody>
            <a:bodyPr wrap="square">
              <a:spAutoFit/>
            </a:bodyPr>
            <a:lstStyle/>
            <a:p>
              <a:pPr algn="ctr"/>
              <a:r>
                <a:rPr lang="en-US" sz="2400" b="1">
                  <a:solidFill>
                    <a:srgbClr val="23773D"/>
                  </a:solidFill>
                </a:rPr>
                <a:t>First lesson</a:t>
              </a:r>
            </a:p>
          </p:txBody>
        </p:sp>
      </p:grpSp>
      <p:pic>
        <p:nvPicPr>
          <p:cNvPr id="13" name="Imagen 12">
            <a:extLst>
              <a:ext uri="{FF2B5EF4-FFF2-40B4-BE49-F238E27FC236}">
                <a16:creationId xmlns:a16="http://schemas.microsoft.com/office/drawing/2014/main" id="{485C28A9-2942-430E-AC13-1219E510F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40102" y="319037"/>
            <a:ext cx="2253968" cy="1422222"/>
          </a:xfrm>
          <a:prstGeom prst="rect">
            <a:avLst/>
          </a:prstGeom>
        </p:spPr>
      </p:pic>
    </p:spTree>
    <p:extLst>
      <p:ext uri="{BB962C8B-B14F-4D97-AF65-F5344CB8AC3E}">
        <p14:creationId xmlns:p14="http://schemas.microsoft.com/office/powerpoint/2010/main" val="273925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out)">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out)">
                                      <p:cBhvr>
                                        <p:cTn id="54" dur="1000"/>
                                        <p:tgtEl>
                                          <p:spTgt spid="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186329-1FDC-1009-0CBF-3F23EEB32A3E}"/>
              </a:ext>
            </a:extLst>
          </p:cNvPr>
          <p:cNvSpPr txBox="1"/>
          <p:nvPr/>
        </p:nvSpPr>
        <p:spPr>
          <a:xfrm>
            <a:off x="2702565" y="878018"/>
            <a:ext cx="6876864" cy="646331"/>
          </a:xfrm>
          <a:prstGeom prst="rect">
            <a:avLst/>
          </a:prstGeom>
          <a:noFill/>
        </p:spPr>
        <p:txBody>
          <a:bodyPr wrap="square">
            <a:spAutoFit/>
          </a:bodyPr>
          <a:lstStyle/>
          <a:p>
            <a:r>
              <a:rPr lang="en-US" dirty="0"/>
              <a:t>If a nail is rusty, that will make it resist entering the wood, or wherever we want to insert it. And if it enters, it soils everything around it</a:t>
            </a:r>
            <a:r>
              <a:rPr lang="es-ES" dirty="0"/>
              <a:t>. </a:t>
            </a:r>
          </a:p>
        </p:txBody>
      </p:sp>
      <p:sp>
        <p:nvSpPr>
          <p:cNvPr id="9" name="CuadroTexto 8">
            <a:extLst>
              <a:ext uri="{FF2B5EF4-FFF2-40B4-BE49-F238E27FC236}">
                <a16:creationId xmlns:a16="http://schemas.microsoft.com/office/drawing/2014/main" id="{3661B5B9-CC88-755B-C5FE-D7DD15AB149B}"/>
              </a:ext>
            </a:extLst>
          </p:cNvPr>
          <p:cNvSpPr txBox="1"/>
          <p:nvPr/>
        </p:nvSpPr>
        <p:spPr>
          <a:xfrm>
            <a:off x="2702565" y="1462188"/>
            <a:ext cx="9374696" cy="2585323"/>
          </a:xfrm>
          <a:prstGeom prst="rect">
            <a:avLst/>
          </a:prstGeom>
          <a:noFill/>
        </p:spPr>
        <p:txBody>
          <a:bodyPr wrap="square">
            <a:spAutoFit/>
          </a:bodyPr>
          <a:lstStyle/>
          <a:p>
            <a:r>
              <a:rPr lang="en-US" dirty="0"/>
              <a:t>We can compare tartar to sin that sticks to us. If you err, say so in prayer to Christ. The virtue that comes out of Christ will lead you to genuine repentance. In addition to helping, you repent; it will give you forgiveness and implant enmity against sin in your heart</a:t>
            </a:r>
            <a:r>
              <a:rPr lang="es-ES" dirty="0"/>
              <a:t>.</a:t>
            </a:r>
          </a:p>
          <a:p>
            <a:r>
              <a:rPr lang="en-US" dirty="0"/>
              <a:t>David's prayer after his fall illustrates the nature of true sorrow for sin. His repentance was sincere and profound. He made no effort to mitigate his guilt; No desire to escape the judgment that threatened him inspired his prayer. David saw the enormity of his transgression; he saw the stains of his soul; he hated his sin. He pleaded not only for forgiveness, but also for purity of heart. He desired to have the joy of holiness: to be restored to harmony and communion with God. This was the language of his soul</a:t>
            </a:r>
            <a:r>
              <a:rPr lang="es-ES" dirty="0"/>
              <a:t>:</a:t>
            </a:r>
          </a:p>
        </p:txBody>
      </p:sp>
      <p:sp>
        <p:nvSpPr>
          <p:cNvPr id="11" name="CuadroTexto 10">
            <a:extLst>
              <a:ext uri="{FF2B5EF4-FFF2-40B4-BE49-F238E27FC236}">
                <a16:creationId xmlns:a16="http://schemas.microsoft.com/office/drawing/2014/main" id="{A6BCA471-98AC-985F-4EC8-120887608857}"/>
              </a:ext>
            </a:extLst>
          </p:cNvPr>
          <p:cNvSpPr txBox="1"/>
          <p:nvPr/>
        </p:nvSpPr>
        <p:spPr>
          <a:xfrm>
            <a:off x="4201887" y="3910806"/>
            <a:ext cx="7907383" cy="2862322"/>
          </a:xfrm>
          <a:prstGeom prst="rect">
            <a:avLst/>
          </a:prstGeom>
          <a:noFill/>
        </p:spPr>
        <p:txBody>
          <a:bodyPr wrap="square">
            <a:spAutoFit/>
          </a:bodyPr>
          <a:lstStyle/>
          <a:p>
            <a:r>
              <a:rPr lang="es-ES" dirty="0"/>
              <a:t>“</a:t>
            </a:r>
            <a:r>
              <a:rPr lang="en-US" dirty="0"/>
              <a:t>Blessed is he whose transgression is forgiven, whose sin is covered. Blessed is the man unto whom the Lord </a:t>
            </a:r>
            <a:r>
              <a:rPr lang="en-US" dirty="0" err="1"/>
              <a:t>imputeth</a:t>
            </a:r>
            <a:r>
              <a:rPr lang="en-US" dirty="0"/>
              <a:t> not iniquity, and in whose spirit there is no guile.</a:t>
            </a:r>
            <a:r>
              <a:rPr lang="es-ES" dirty="0"/>
              <a:t>” </a:t>
            </a:r>
            <a:r>
              <a:rPr lang="es-ES" dirty="0" err="1"/>
              <a:t>Psalm</a:t>
            </a:r>
            <a:r>
              <a:rPr lang="es-ES" dirty="0"/>
              <a:t> 32:1-2 </a:t>
            </a:r>
          </a:p>
          <a:p>
            <a:r>
              <a:rPr lang="es-ES" dirty="0"/>
              <a:t>“</a:t>
            </a:r>
            <a:r>
              <a:rPr lang="en-US" dirty="0"/>
              <a:t>Have mercy upon me, O God, according to thy lovingkindness: according unto the multitude of thy tender mercies blot out my transgressions.</a:t>
            </a:r>
            <a:r>
              <a:rPr lang="es-ES" dirty="0"/>
              <a:t>... </a:t>
            </a:r>
          </a:p>
          <a:p>
            <a:r>
              <a:rPr lang="en-US" dirty="0"/>
              <a:t>For I acknowledge my transgressions: and my sin is ever before me</a:t>
            </a:r>
            <a:r>
              <a:rPr lang="es-ES" dirty="0"/>
              <a:t>... </a:t>
            </a:r>
            <a:r>
              <a:rPr lang="en-US" dirty="0"/>
              <a:t>Purge me with hyssop, and I shall be clean: wash me, and I shall be whiter than snow</a:t>
            </a:r>
            <a:r>
              <a:rPr lang="es-ES" dirty="0"/>
              <a:t>... </a:t>
            </a:r>
          </a:p>
          <a:p>
            <a:r>
              <a:rPr lang="en-US" dirty="0"/>
              <a:t>Create in me a clean heart, O God; and renew a right spirit within me. Cast me not away from thy presence; and take not thy holy spirit from me. Restore unto me the joy of thy salvation; and uphold me with thy free spirit</a:t>
            </a:r>
            <a:r>
              <a:rPr lang="es-ES" dirty="0"/>
              <a:t>…”. </a:t>
            </a:r>
            <a:r>
              <a:rPr lang="es-ES" dirty="0" err="1"/>
              <a:t>Psalm</a:t>
            </a:r>
            <a:r>
              <a:rPr lang="es-ES" dirty="0"/>
              <a:t> 51 </a:t>
            </a:r>
          </a:p>
        </p:txBody>
      </p:sp>
      <p:pic>
        <p:nvPicPr>
          <p:cNvPr id="13" name="Imagen 12" descr="Hombre haciendo piruetas encima de patineta&#10;&#10;Descripción generada automáticamente con confianza media">
            <a:extLst>
              <a:ext uri="{FF2B5EF4-FFF2-40B4-BE49-F238E27FC236}">
                <a16:creationId xmlns:a16="http://schemas.microsoft.com/office/drawing/2014/main" id="{0B8CD99B-1787-80EB-E0DA-F6E54D768AAF}"/>
              </a:ext>
            </a:extLst>
          </p:cNvPr>
          <p:cNvPicPr>
            <a:picLocks noChangeAspect="1"/>
          </p:cNvPicPr>
          <p:nvPr/>
        </p:nvPicPr>
        <p:blipFill rotWithShape="1">
          <a:blip r:embed="rId3">
            <a:extLst>
              <a:ext uri="{28A0092B-C50C-407E-A947-70E740481C1C}">
                <a14:useLocalDpi xmlns:a14="http://schemas.microsoft.com/office/drawing/2010/main" val="0"/>
              </a:ext>
            </a:extLst>
          </a:blip>
          <a:srcRect t="2821" b="7153"/>
          <a:stretch/>
        </p:blipFill>
        <p:spPr>
          <a:xfrm>
            <a:off x="304807" y="4073095"/>
            <a:ext cx="3841924" cy="2594080"/>
          </a:xfrm>
          <a:prstGeom prst="snip2DiagRect">
            <a:avLst>
              <a:gd name="adj1" fmla="val 16003"/>
              <a:gd name="adj2" fmla="val 664"/>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Un par de personas de pie&#10;&#10;Descripción generada automáticamente con confianza baja">
            <a:extLst>
              <a:ext uri="{FF2B5EF4-FFF2-40B4-BE49-F238E27FC236}">
                <a16:creationId xmlns:a16="http://schemas.microsoft.com/office/drawing/2014/main" id="{0673CB78-A5D6-8AC8-1726-865752384AA6}"/>
              </a:ext>
            </a:extLst>
          </p:cNvPr>
          <p:cNvPicPr>
            <a:picLocks noChangeAspect="1"/>
          </p:cNvPicPr>
          <p:nvPr/>
        </p:nvPicPr>
        <p:blipFill rotWithShape="1">
          <a:blip r:embed="rId4">
            <a:extLst>
              <a:ext uri="{28A0092B-C50C-407E-A947-70E740481C1C}">
                <a14:useLocalDpi xmlns:a14="http://schemas.microsoft.com/office/drawing/2010/main" val="0"/>
              </a:ext>
            </a:extLst>
          </a:blip>
          <a:srcRect b="23798"/>
          <a:stretch/>
        </p:blipFill>
        <p:spPr>
          <a:xfrm>
            <a:off x="188686" y="1033649"/>
            <a:ext cx="2525485" cy="2893124"/>
          </a:xfrm>
          <a:prstGeom prst="snip2DiagRect">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upo 3">
            <a:extLst>
              <a:ext uri="{FF2B5EF4-FFF2-40B4-BE49-F238E27FC236}">
                <a16:creationId xmlns:a16="http://schemas.microsoft.com/office/drawing/2014/main" id="{61FA699E-36F5-66E6-08F5-CEC7C62F9F7B}"/>
              </a:ext>
            </a:extLst>
          </p:cNvPr>
          <p:cNvGrpSpPr/>
          <p:nvPr/>
        </p:nvGrpSpPr>
        <p:grpSpPr>
          <a:xfrm>
            <a:off x="2142309" y="177931"/>
            <a:ext cx="5376092" cy="685263"/>
            <a:chOff x="2142308" y="177931"/>
            <a:chExt cx="5840543" cy="685263"/>
          </a:xfrm>
        </p:grpSpPr>
        <p:pic>
          <p:nvPicPr>
            <p:cNvPr id="27" name="Imagen 26">
              <a:extLst>
                <a:ext uri="{FF2B5EF4-FFF2-40B4-BE49-F238E27FC236}">
                  <a16:creationId xmlns:a16="http://schemas.microsoft.com/office/drawing/2014/main" id="{CE97F98A-8335-8FDA-FF96-692410D7C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308" y="177931"/>
              <a:ext cx="5840543" cy="685263"/>
            </a:xfrm>
            <a:prstGeom prst="rect">
              <a:avLst/>
            </a:prstGeom>
          </p:spPr>
        </p:pic>
        <p:sp>
          <p:nvSpPr>
            <p:cNvPr id="21" name="CuadroTexto 20">
              <a:extLst>
                <a:ext uri="{FF2B5EF4-FFF2-40B4-BE49-F238E27FC236}">
                  <a16:creationId xmlns:a16="http://schemas.microsoft.com/office/drawing/2014/main" id="{5C89AE1A-6B47-8811-4643-3CB54B11386B}"/>
                </a:ext>
              </a:extLst>
            </p:cNvPr>
            <p:cNvSpPr txBox="1"/>
            <p:nvPr/>
          </p:nvSpPr>
          <p:spPr>
            <a:xfrm>
              <a:off x="2791856" y="280116"/>
              <a:ext cx="504585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SHOULD NOT BE RUSTY</a:t>
              </a:r>
              <a:endParaRPr lang="es-ES" sz="2400"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B31E14F9-5BEF-804E-BBE7-575910F57D2E}"/>
              </a:ext>
            </a:extLst>
          </p:cNvPr>
          <p:cNvGrpSpPr/>
          <p:nvPr/>
        </p:nvGrpSpPr>
        <p:grpSpPr>
          <a:xfrm>
            <a:off x="374470" y="131062"/>
            <a:ext cx="2516775" cy="779002"/>
            <a:chOff x="374470" y="131062"/>
            <a:chExt cx="2516775" cy="779002"/>
          </a:xfrm>
        </p:grpSpPr>
        <p:pic>
          <p:nvPicPr>
            <p:cNvPr id="18" name="Imagen 17">
              <a:extLst>
                <a:ext uri="{FF2B5EF4-FFF2-40B4-BE49-F238E27FC236}">
                  <a16:creationId xmlns:a16="http://schemas.microsoft.com/office/drawing/2014/main" id="{5CA65E28-52CD-7027-7C43-A7C0B47857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4470" y="131062"/>
              <a:ext cx="2516775" cy="779002"/>
            </a:xfrm>
            <a:prstGeom prst="rect">
              <a:avLst/>
            </a:prstGeom>
          </p:spPr>
        </p:pic>
        <p:sp>
          <p:nvSpPr>
            <p:cNvPr id="19" name="CuadroTexto 18">
              <a:extLst>
                <a:ext uri="{FF2B5EF4-FFF2-40B4-BE49-F238E27FC236}">
                  <a16:creationId xmlns:a16="http://schemas.microsoft.com/office/drawing/2014/main" id="{D3751F23-50FB-DE90-9DD0-EE9772FA1844}"/>
                </a:ext>
              </a:extLst>
            </p:cNvPr>
            <p:cNvSpPr txBox="1"/>
            <p:nvPr/>
          </p:nvSpPr>
          <p:spPr>
            <a:xfrm>
              <a:off x="474026" y="293848"/>
              <a:ext cx="2391093" cy="461665"/>
            </a:xfrm>
            <a:prstGeom prst="rect">
              <a:avLst/>
            </a:prstGeom>
            <a:noFill/>
          </p:spPr>
          <p:txBody>
            <a:bodyPr wrap="square">
              <a:spAutoFit/>
            </a:bodyPr>
            <a:lstStyle/>
            <a:p>
              <a:pPr algn="ctr"/>
              <a:r>
                <a:rPr lang="en-US" sz="2400" b="1">
                  <a:solidFill>
                    <a:srgbClr val="0CA88E"/>
                  </a:solidFill>
                </a:rPr>
                <a:t>Second lesson</a:t>
              </a:r>
            </a:p>
          </p:txBody>
        </p:sp>
      </p:grpSp>
      <p:pic>
        <p:nvPicPr>
          <p:cNvPr id="29" name="Imagen 28">
            <a:extLst>
              <a:ext uri="{FF2B5EF4-FFF2-40B4-BE49-F238E27FC236}">
                <a16:creationId xmlns:a16="http://schemas.microsoft.com/office/drawing/2014/main" id="{7A685878-B7BF-9478-69D8-83B49AE3E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5883">
            <a:off x="9516947" y="463988"/>
            <a:ext cx="2435781" cy="776891"/>
          </a:xfrm>
          <a:prstGeom prst="rect">
            <a:avLst/>
          </a:prstGeom>
        </p:spPr>
      </p:pic>
    </p:spTree>
    <p:extLst>
      <p:ext uri="{BB962C8B-B14F-4D97-AF65-F5344CB8AC3E}">
        <p14:creationId xmlns:p14="http://schemas.microsoft.com/office/powerpoint/2010/main" val="95847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2)">
                                      <p:cBhvr>
                                        <p:cTn id="45" dur="1000"/>
                                        <p:tgtEl>
                                          <p:spTgt spid="1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2"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2)">
                                      <p:cBhvr>
                                        <p:cTn id="54" dur="1000"/>
                                        <p:tgtEl>
                                          <p:spTgt spid="1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290539" y="1110388"/>
            <a:ext cx="7366491" cy="1754326"/>
          </a:xfrm>
          <a:prstGeom prst="rect">
            <a:avLst/>
          </a:prstGeom>
          <a:noFill/>
        </p:spPr>
        <p:txBody>
          <a:bodyPr wrap="square">
            <a:spAutoFit/>
          </a:bodyPr>
          <a:lstStyle/>
          <a:p>
            <a:r>
              <a:rPr lang="en-US" dirty="0"/>
              <a:t>If it is bent, it is not good for much, unless it can be straightened. Our character must remain upright and firm, without duplicity. Many times, we see that our character is twisted, that it needs to be straightened</a:t>
            </a:r>
            <a:r>
              <a:rPr lang="es-ES" dirty="0"/>
              <a:t>. </a:t>
            </a:r>
          </a:p>
          <a:p>
            <a:r>
              <a:rPr lang="en-US" dirty="0"/>
              <a:t>This is what happens in our lives when we want to modify our character. By our own efforts we cannot achieve it, we need to let the Holy Spirit transform us</a:t>
            </a:r>
            <a:r>
              <a:rPr lang="es-ES" dirty="0"/>
              <a:t>.</a:t>
            </a:r>
          </a:p>
        </p:txBody>
      </p:sp>
      <p:pic>
        <p:nvPicPr>
          <p:cNvPr id="4" name="Imagen 3" descr="Imagen que contiene sostener, hombre, tablero&#10;&#10;Descripción generada automáticamente">
            <a:extLst>
              <a:ext uri="{FF2B5EF4-FFF2-40B4-BE49-F238E27FC236}">
                <a16:creationId xmlns:a16="http://schemas.microsoft.com/office/drawing/2014/main" id="{CF1A19D8-6473-955F-485D-31C0A7CF7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862" y="342576"/>
            <a:ext cx="4096758" cy="2504433"/>
          </a:xfrm>
          <a:prstGeom prst="rect">
            <a:avLst/>
          </a:prstGeom>
          <a:ln w="28575" cap="sq">
            <a:solidFill>
              <a:srgbClr val="0EBFF7"/>
            </a:solidFill>
            <a:miter lim="800000"/>
          </a:ln>
          <a:effectLst/>
        </p:spPr>
      </p:pic>
      <p:sp>
        <p:nvSpPr>
          <p:cNvPr id="5" name="CuadroTexto 4">
            <a:extLst>
              <a:ext uri="{FF2B5EF4-FFF2-40B4-BE49-F238E27FC236}">
                <a16:creationId xmlns:a16="http://schemas.microsoft.com/office/drawing/2014/main" id="{45059779-A9F1-A028-8237-0141D6A35864}"/>
              </a:ext>
            </a:extLst>
          </p:cNvPr>
          <p:cNvSpPr txBox="1"/>
          <p:nvPr/>
        </p:nvSpPr>
        <p:spPr>
          <a:xfrm>
            <a:off x="4465672" y="2847009"/>
            <a:ext cx="7560617" cy="1477328"/>
          </a:xfrm>
          <a:prstGeom prst="rect">
            <a:avLst/>
          </a:prstGeom>
          <a:noFill/>
        </p:spPr>
        <p:txBody>
          <a:bodyPr wrap="square">
            <a:spAutoFit/>
          </a:bodyPr>
          <a:lstStyle/>
          <a:p>
            <a:r>
              <a:rPr lang="en-US" dirty="0"/>
              <a:t>Wrongs cannot be righted, nor can reformations in character be made, by a few feeble, intermittent efforts… The struggle for conquest over self, for holiness and heaven, is a lifelong struggle. Without continual effort and constant activity there can be no advancement in the divine life, no attainment of the victor's crown RC 291</a:t>
            </a:r>
            <a:r>
              <a:rPr lang="es-ES" dirty="0"/>
              <a:t> </a:t>
            </a:r>
          </a:p>
        </p:txBody>
      </p:sp>
      <p:sp>
        <p:nvSpPr>
          <p:cNvPr id="7" name="CuadroTexto 6">
            <a:extLst>
              <a:ext uri="{FF2B5EF4-FFF2-40B4-BE49-F238E27FC236}">
                <a16:creationId xmlns:a16="http://schemas.microsoft.com/office/drawing/2014/main" id="{6484E344-796A-EFF0-DD87-AE8FA37A4AFD}"/>
              </a:ext>
            </a:extLst>
          </p:cNvPr>
          <p:cNvSpPr txBox="1"/>
          <p:nvPr/>
        </p:nvSpPr>
        <p:spPr>
          <a:xfrm>
            <a:off x="290539" y="4386569"/>
            <a:ext cx="7401566" cy="2308324"/>
          </a:xfrm>
          <a:prstGeom prst="rect">
            <a:avLst/>
          </a:prstGeom>
          <a:noFill/>
        </p:spPr>
        <p:txBody>
          <a:bodyPr wrap="square">
            <a:spAutoFit/>
          </a:bodyPr>
          <a:lstStyle/>
          <a:p>
            <a:r>
              <a:rPr lang="en-US" dirty="0"/>
              <a:t>The change we need is a change of heart and can only be obtained by seeking God individually for His blessing, by pleading with Him for His power, by fervently praying that His grace may come upon us, and that our characters  may be transformed. This is the change we need today, and for the attainment of this experience we should exercise persevering energy and manifest heartfelt earnestness. We should ask with true sincerity, “What shall I do to be saved?” We should know just what steps we are taking heavenward.—(Selected Messages 1:187. Pr 94)</a:t>
            </a:r>
            <a:endParaRPr lang="es-ES" dirty="0"/>
          </a:p>
        </p:txBody>
      </p:sp>
      <p:grpSp>
        <p:nvGrpSpPr>
          <p:cNvPr id="6" name="Grupo 5">
            <a:extLst>
              <a:ext uri="{FF2B5EF4-FFF2-40B4-BE49-F238E27FC236}">
                <a16:creationId xmlns:a16="http://schemas.microsoft.com/office/drawing/2014/main" id="{972DABF3-A172-95A5-98D9-7D19F9E56366}"/>
              </a:ext>
            </a:extLst>
          </p:cNvPr>
          <p:cNvGrpSpPr/>
          <p:nvPr/>
        </p:nvGrpSpPr>
        <p:grpSpPr>
          <a:xfrm>
            <a:off x="2801030" y="342576"/>
            <a:ext cx="4489590" cy="732304"/>
            <a:chOff x="2311803" y="60962"/>
            <a:chExt cx="4489590" cy="732304"/>
          </a:xfrm>
        </p:grpSpPr>
        <p:pic>
          <p:nvPicPr>
            <p:cNvPr id="10" name="Imagen 9">
              <a:extLst>
                <a:ext uri="{FF2B5EF4-FFF2-40B4-BE49-F238E27FC236}">
                  <a16:creationId xmlns:a16="http://schemas.microsoft.com/office/drawing/2014/main" id="{94DF0954-EC22-4680-EC10-A6D4FEE78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1" name="CuadroTexto 10">
              <a:extLst>
                <a:ext uri="{FF2B5EF4-FFF2-40B4-BE49-F238E27FC236}">
                  <a16:creationId xmlns:a16="http://schemas.microsoft.com/office/drawing/2014/main" id="{011AFD8E-4DFE-CC22-C294-E23C1B16CF8D}"/>
                </a:ext>
              </a:extLst>
            </p:cNvPr>
            <p:cNvSpPr txBox="1"/>
            <p:nvPr/>
          </p:nvSpPr>
          <p:spPr>
            <a:xfrm>
              <a:off x="2353328" y="188781"/>
              <a:ext cx="441322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MUST BE STRAIGHT</a:t>
              </a:r>
              <a:endParaRPr lang="es-ES" sz="2400" b="1" dirty="0">
                <a:solidFill>
                  <a:schemeClr val="bg1"/>
                </a:solidFill>
                <a:effectLst>
                  <a:outerShdw blurRad="38100" dist="38100" dir="2700000" algn="tl">
                    <a:srgbClr val="000000">
                      <a:alpha val="43137"/>
                    </a:srgbClr>
                  </a:outerShdw>
                </a:effectLst>
              </a:endParaRPr>
            </a:p>
          </p:txBody>
        </p:sp>
      </p:grpSp>
      <p:grpSp>
        <p:nvGrpSpPr>
          <p:cNvPr id="12" name="Grupo 11">
            <a:extLst>
              <a:ext uri="{FF2B5EF4-FFF2-40B4-BE49-F238E27FC236}">
                <a16:creationId xmlns:a16="http://schemas.microsoft.com/office/drawing/2014/main" id="{191E84A9-56AB-0CC9-D62C-F5DD0952D266}"/>
              </a:ext>
            </a:extLst>
          </p:cNvPr>
          <p:cNvGrpSpPr/>
          <p:nvPr/>
        </p:nvGrpSpPr>
        <p:grpSpPr>
          <a:xfrm>
            <a:off x="477423" y="315109"/>
            <a:ext cx="2516775" cy="779002"/>
            <a:chOff x="477423" y="315109"/>
            <a:chExt cx="2516775" cy="779002"/>
          </a:xfrm>
        </p:grpSpPr>
        <p:pic>
          <p:nvPicPr>
            <p:cNvPr id="8" name="Imagen 7">
              <a:extLst>
                <a:ext uri="{FF2B5EF4-FFF2-40B4-BE49-F238E27FC236}">
                  <a16:creationId xmlns:a16="http://schemas.microsoft.com/office/drawing/2014/main" id="{0A56BA9B-24E0-B278-8274-1CE7ECA9C7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7423" y="315109"/>
              <a:ext cx="2516775" cy="779002"/>
            </a:xfrm>
            <a:prstGeom prst="rect">
              <a:avLst/>
            </a:prstGeom>
          </p:spPr>
        </p:pic>
        <p:sp>
          <p:nvSpPr>
            <p:cNvPr id="9" name="CuadroTexto 8">
              <a:extLst>
                <a:ext uri="{FF2B5EF4-FFF2-40B4-BE49-F238E27FC236}">
                  <a16:creationId xmlns:a16="http://schemas.microsoft.com/office/drawing/2014/main" id="{4F6F7746-A71D-FD10-2FF2-7FA2B3134C48}"/>
                </a:ext>
              </a:extLst>
            </p:cNvPr>
            <p:cNvSpPr txBox="1"/>
            <p:nvPr/>
          </p:nvSpPr>
          <p:spPr>
            <a:xfrm>
              <a:off x="603106" y="477895"/>
              <a:ext cx="2274285" cy="461665"/>
            </a:xfrm>
            <a:prstGeom prst="rect">
              <a:avLst/>
            </a:prstGeom>
            <a:noFill/>
          </p:spPr>
          <p:txBody>
            <a:bodyPr wrap="square">
              <a:spAutoFit/>
            </a:bodyPr>
            <a:lstStyle/>
            <a:p>
              <a:pPr algn="ctr"/>
              <a:r>
                <a:rPr lang="en-US" sz="2400" b="1">
                  <a:solidFill>
                    <a:srgbClr val="0AA1D0"/>
                  </a:solidFill>
                </a:rPr>
                <a:t>Third Lesson</a:t>
              </a:r>
            </a:p>
          </p:txBody>
        </p:sp>
      </p:grpSp>
      <p:pic>
        <p:nvPicPr>
          <p:cNvPr id="13" name="Imagen 12">
            <a:extLst>
              <a:ext uri="{FF2B5EF4-FFF2-40B4-BE49-F238E27FC236}">
                <a16:creationId xmlns:a16="http://schemas.microsoft.com/office/drawing/2014/main" id="{5BBE8B52-2EE9-AD1A-1FDB-8BBDAE1CC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815" y="4324337"/>
            <a:ext cx="4248804" cy="2217779"/>
          </a:xfrm>
          <a:prstGeom prst="rect">
            <a:avLst/>
          </a:prstGeom>
          <a:ln w="28575" cap="sq">
            <a:solidFill>
              <a:srgbClr val="24D4C8"/>
            </a:solidFill>
            <a:miter lim="800000"/>
          </a:ln>
          <a:effectLst/>
        </p:spPr>
      </p:pic>
      <p:pic>
        <p:nvPicPr>
          <p:cNvPr id="17" name="Imagen 16">
            <a:extLst>
              <a:ext uri="{FF2B5EF4-FFF2-40B4-BE49-F238E27FC236}">
                <a16:creationId xmlns:a16="http://schemas.microsoft.com/office/drawing/2014/main" id="{1AEBB0F2-3A72-BAF8-F353-636ED63F1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29" y="2908201"/>
            <a:ext cx="4008683" cy="1403039"/>
          </a:xfrm>
          <a:prstGeom prst="rect">
            <a:avLst/>
          </a:prstGeom>
          <a:ln w="28575" cap="sq">
            <a:solidFill>
              <a:srgbClr val="24D4C8"/>
            </a:solidFill>
            <a:miter lim="800000"/>
          </a:ln>
          <a:effectLst/>
        </p:spPr>
      </p:pic>
    </p:spTree>
    <p:extLst>
      <p:ext uri="{BB962C8B-B14F-4D97-AF65-F5344CB8AC3E}">
        <p14:creationId xmlns:p14="http://schemas.microsoft.com/office/powerpoint/2010/main" val="196619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602901" y="901686"/>
            <a:ext cx="6508406" cy="1015663"/>
          </a:xfrm>
          <a:prstGeom prst="rect">
            <a:avLst/>
          </a:prstGeom>
          <a:noFill/>
        </p:spPr>
        <p:txBody>
          <a:bodyPr wrap="square">
            <a:spAutoFit/>
          </a:bodyPr>
          <a:lstStyle/>
          <a:p>
            <a:r>
              <a:rPr lang="en-US" sz="2000" dirty="0"/>
              <a:t>The tip serves to make the nail easier to insert and to guide the entire nail. The Bible should be the one to guide your life on this earth, study it</a:t>
            </a:r>
            <a:r>
              <a:rPr lang="es-ES" sz="2000" dirty="0"/>
              <a:t>.</a:t>
            </a:r>
          </a:p>
        </p:txBody>
      </p:sp>
      <p:pic>
        <p:nvPicPr>
          <p:cNvPr id="4" name="Imagen 3">
            <a:extLst>
              <a:ext uri="{FF2B5EF4-FFF2-40B4-BE49-F238E27FC236}">
                <a16:creationId xmlns:a16="http://schemas.microsoft.com/office/drawing/2014/main" id="{EF603ABF-51DC-A853-2024-3C08729E8BE0}"/>
              </a:ext>
            </a:extLst>
          </p:cNvPr>
          <p:cNvPicPr>
            <a:picLocks noChangeAspect="1"/>
          </p:cNvPicPr>
          <p:nvPr/>
        </p:nvPicPr>
        <p:blipFill rotWithShape="1">
          <a:blip r:embed="rId3">
            <a:extLst>
              <a:ext uri="{28A0092B-C50C-407E-A947-70E740481C1C}">
                <a14:useLocalDpi xmlns:a14="http://schemas.microsoft.com/office/drawing/2010/main" val="0"/>
              </a:ext>
            </a:extLst>
          </a:blip>
          <a:srcRect l="7720" t="5949" r="8144" b="3683"/>
          <a:stretch/>
        </p:blipFill>
        <p:spPr>
          <a:xfrm>
            <a:off x="10276155" y="317088"/>
            <a:ext cx="1669843" cy="1793537"/>
          </a:xfrm>
          <a:prstGeom prst="rect">
            <a:avLst/>
          </a:prstGeom>
          <a:ln w="28575" cap="sq">
            <a:solidFill>
              <a:srgbClr val="4F81BB"/>
            </a:solidFill>
            <a:miter lim="800000"/>
          </a:ln>
          <a:effectLst/>
        </p:spPr>
      </p:pic>
      <p:pic>
        <p:nvPicPr>
          <p:cNvPr id="5" name="Imagen 4">
            <a:extLst>
              <a:ext uri="{FF2B5EF4-FFF2-40B4-BE49-F238E27FC236}">
                <a16:creationId xmlns:a16="http://schemas.microsoft.com/office/drawing/2014/main" id="{16B87C6F-0F97-C47B-0F45-8C2B7E2056B0}"/>
              </a:ext>
            </a:extLst>
          </p:cNvPr>
          <p:cNvPicPr>
            <a:picLocks noChangeAspect="1"/>
          </p:cNvPicPr>
          <p:nvPr/>
        </p:nvPicPr>
        <p:blipFill>
          <a:blip r:embed="rId4"/>
          <a:stretch>
            <a:fillRect/>
          </a:stretch>
        </p:blipFill>
        <p:spPr>
          <a:xfrm>
            <a:off x="7336040" y="522514"/>
            <a:ext cx="2823308" cy="1588111"/>
          </a:xfrm>
          <a:prstGeom prst="rect">
            <a:avLst/>
          </a:prstGeom>
          <a:ln w="28575" cap="sq">
            <a:solidFill>
              <a:srgbClr val="4F81BB"/>
            </a:solidFill>
            <a:miter lim="800000"/>
          </a:ln>
          <a:effectLst/>
        </p:spPr>
      </p:pic>
      <p:sp>
        <p:nvSpPr>
          <p:cNvPr id="6" name="CuadroTexto 5">
            <a:extLst>
              <a:ext uri="{FF2B5EF4-FFF2-40B4-BE49-F238E27FC236}">
                <a16:creationId xmlns:a16="http://schemas.microsoft.com/office/drawing/2014/main" id="{77783D46-EDF3-F351-77F1-4E50B63C4D56}"/>
              </a:ext>
            </a:extLst>
          </p:cNvPr>
          <p:cNvSpPr txBox="1"/>
          <p:nvPr/>
        </p:nvSpPr>
        <p:spPr>
          <a:xfrm>
            <a:off x="4419601" y="2284663"/>
            <a:ext cx="5661317" cy="2585323"/>
          </a:xfrm>
          <a:prstGeom prst="rect">
            <a:avLst/>
          </a:prstGeom>
          <a:noFill/>
        </p:spPr>
        <p:txBody>
          <a:bodyPr wrap="square">
            <a:spAutoFit/>
          </a:bodyPr>
          <a:lstStyle/>
          <a:p>
            <a:r>
              <a:rPr lang="en-US" dirty="0"/>
              <a:t>No other book is so potent to elevate the thoughts, to give vigor to the faculties, as the broad, ennobling truths of the Bible. If God's word were studied as it should be, men would have a breadth of mind, a nobility of character, and a stability of purpose rarely seen in these times..</a:t>
            </a:r>
            <a:r>
              <a:rPr lang="es-ES" dirty="0"/>
              <a:t>. </a:t>
            </a:r>
            <a:r>
              <a:rPr lang="en-US" dirty="0"/>
              <a:t>Keep your Bible with you. As you have opportunity, read it; fix the texts in your memory. Even while you are walking the streets you may read a passage and meditate upon it, thus fixing it in the mind..</a:t>
            </a:r>
            <a:r>
              <a:rPr lang="es-ES" dirty="0"/>
              <a:t>. SC 90 </a:t>
            </a:r>
          </a:p>
        </p:txBody>
      </p:sp>
      <p:sp>
        <p:nvSpPr>
          <p:cNvPr id="10" name="CuadroTexto 9">
            <a:extLst>
              <a:ext uri="{FF2B5EF4-FFF2-40B4-BE49-F238E27FC236}">
                <a16:creationId xmlns:a16="http://schemas.microsoft.com/office/drawing/2014/main" id="{12D3DD44-57C8-F6C8-3B3F-3161FA597689}"/>
              </a:ext>
            </a:extLst>
          </p:cNvPr>
          <p:cNvSpPr txBox="1"/>
          <p:nvPr/>
        </p:nvSpPr>
        <p:spPr>
          <a:xfrm>
            <a:off x="430995" y="5045347"/>
            <a:ext cx="11330010" cy="1754326"/>
          </a:xfrm>
          <a:prstGeom prst="rect">
            <a:avLst/>
          </a:prstGeom>
          <a:noFill/>
        </p:spPr>
        <p:txBody>
          <a:bodyPr wrap="square">
            <a:spAutoFit/>
          </a:bodyPr>
          <a:lstStyle/>
          <a:p>
            <a:r>
              <a:rPr lang="en-US" dirty="0"/>
              <a:t>Said Christ: “Search the Scriptures; for in them ye think ye have eternal life: and they are they which testify of Me.” The Bible is an unerring guide. It demands perfect purity in word, in thought, and in action. Only virtuous and spotless characters will be permitted to enter the presence of a pure and holy God. The word of God, if studied and obeyed, would lead the children of men, as the Israelites were led by a pillar of fire by night and a pillar of cloud by day. The Bible is God's will expressed to man. It is the only perfect standard of character, and marks out the duty of man in every circumstance of life 4T 312.2</a:t>
            </a:r>
            <a:r>
              <a:rPr lang="es-ES" dirty="0"/>
              <a:t>. 1JT 512.3 </a:t>
            </a:r>
          </a:p>
        </p:txBody>
      </p:sp>
      <p:pic>
        <p:nvPicPr>
          <p:cNvPr id="12" name="Imagen 11" descr="Una persona con una corona de flores&#10;&#10;Descripción generada automáticamente con confianza media">
            <a:extLst>
              <a:ext uri="{FF2B5EF4-FFF2-40B4-BE49-F238E27FC236}">
                <a16:creationId xmlns:a16="http://schemas.microsoft.com/office/drawing/2014/main" id="{A1437111-AC95-12B0-10ED-A4FDC3BFF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44" y="1922662"/>
            <a:ext cx="3964520" cy="3017990"/>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pic>
        <p:nvPicPr>
          <p:cNvPr id="14" name="Imagen 13" descr="Un par de mujeres con vestidos largos&#10;&#10;Descripción generada automáticamente con confianza baja">
            <a:extLst>
              <a:ext uri="{FF2B5EF4-FFF2-40B4-BE49-F238E27FC236}">
                <a16:creationId xmlns:a16="http://schemas.microsoft.com/office/drawing/2014/main" id="{768E77E4-CF85-FF04-327C-97BBA0B86A05}"/>
              </a:ext>
            </a:extLst>
          </p:cNvPr>
          <p:cNvPicPr>
            <a:picLocks noChangeAspect="1"/>
          </p:cNvPicPr>
          <p:nvPr/>
        </p:nvPicPr>
        <p:blipFill rotWithShape="1">
          <a:blip r:embed="rId6">
            <a:extLst>
              <a:ext uri="{28A0092B-C50C-407E-A947-70E740481C1C}">
                <a14:useLocalDpi xmlns:a14="http://schemas.microsoft.com/office/drawing/2010/main" val="0"/>
              </a:ext>
            </a:extLst>
          </a:blip>
          <a:srcRect r="4662"/>
          <a:stretch/>
        </p:blipFill>
        <p:spPr>
          <a:xfrm>
            <a:off x="10463729" y="2631440"/>
            <a:ext cx="1530657" cy="2141339"/>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6374F80F-5A8B-C800-BBA2-F6C0522571A0}"/>
              </a:ext>
            </a:extLst>
          </p:cNvPr>
          <p:cNvGrpSpPr/>
          <p:nvPr/>
        </p:nvGrpSpPr>
        <p:grpSpPr>
          <a:xfrm>
            <a:off x="2680120" y="189269"/>
            <a:ext cx="4127080" cy="732304"/>
            <a:chOff x="2311803" y="60962"/>
            <a:chExt cx="4489590" cy="732304"/>
          </a:xfrm>
        </p:grpSpPr>
        <p:pic>
          <p:nvPicPr>
            <p:cNvPr id="11" name="Imagen 10">
              <a:extLst>
                <a:ext uri="{FF2B5EF4-FFF2-40B4-BE49-F238E27FC236}">
                  <a16:creationId xmlns:a16="http://schemas.microsoft.com/office/drawing/2014/main" id="{D8582151-8DBD-6FA7-EB68-3443FEE19A9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3" name="CuadroTexto 12">
              <a:extLst>
                <a:ext uri="{FF2B5EF4-FFF2-40B4-BE49-F238E27FC236}">
                  <a16:creationId xmlns:a16="http://schemas.microsoft.com/office/drawing/2014/main" id="{F0D132E3-7EEC-C23D-25A9-AD7C9764F3A7}"/>
                </a:ext>
              </a:extLst>
            </p:cNvPr>
            <p:cNvSpPr txBox="1"/>
            <p:nvPr/>
          </p:nvSpPr>
          <p:spPr>
            <a:xfrm>
              <a:off x="2388164" y="188781"/>
              <a:ext cx="433686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SHOULD BE POINTED</a:t>
              </a:r>
              <a:endParaRPr lang="es-ES" sz="2400" b="1" dirty="0">
                <a:solidFill>
                  <a:schemeClr val="bg1"/>
                </a:solidFill>
                <a:effectLst>
                  <a:outerShdw blurRad="38100" dist="38100" dir="2700000" algn="tl">
                    <a:srgbClr val="000000">
                      <a:alpha val="43137"/>
                    </a:srgbClr>
                  </a:outerShdw>
                </a:effectLst>
              </a:endParaRPr>
            </a:p>
          </p:txBody>
        </p:sp>
      </p:grpSp>
      <p:grpSp>
        <p:nvGrpSpPr>
          <p:cNvPr id="15" name="Grupo 14">
            <a:extLst>
              <a:ext uri="{FF2B5EF4-FFF2-40B4-BE49-F238E27FC236}">
                <a16:creationId xmlns:a16="http://schemas.microsoft.com/office/drawing/2014/main" id="{D7E56D4D-1C7B-47B0-B797-451D76A137FD}"/>
              </a:ext>
            </a:extLst>
          </p:cNvPr>
          <p:cNvGrpSpPr/>
          <p:nvPr/>
        </p:nvGrpSpPr>
        <p:grpSpPr>
          <a:xfrm>
            <a:off x="356513" y="161802"/>
            <a:ext cx="2516775" cy="779002"/>
            <a:chOff x="356513" y="161802"/>
            <a:chExt cx="2516775" cy="779002"/>
          </a:xfrm>
        </p:grpSpPr>
        <p:pic>
          <p:nvPicPr>
            <p:cNvPr id="8" name="Imagen 7">
              <a:extLst>
                <a:ext uri="{FF2B5EF4-FFF2-40B4-BE49-F238E27FC236}">
                  <a16:creationId xmlns:a16="http://schemas.microsoft.com/office/drawing/2014/main" id="{3EFD01D8-8817-3BF8-C10A-9FC3CD43748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6513" y="161802"/>
              <a:ext cx="2516775" cy="779002"/>
            </a:xfrm>
            <a:prstGeom prst="rect">
              <a:avLst/>
            </a:prstGeom>
          </p:spPr>
        </p:pic>
        <p:sp>
          <p:nvSpPr>
            <p:cNvPr id="9" name="CuadroTexto 8">
              <a:extLst>
                <a:ext uri="{FF2B5EF4-FFF2-40B4-BE49-F238E27FC236}">
                  <a16:creationId xmlns:a16="http://schemas.microsoft.com/office/drawing/2014/main" id="{68E0EF68-42F2-2EA3-24C3-9562D179E813}"/>
                </a:ext>
              </a:extLst>
            </p:cNvPr>
            <p:cNvSpPr txBox="1"/>
            <p:nvPr/>
          </p:nvSpPr>
          <p:spPr>
            <a:xfrm>
              <a:off x="602901" y="324588"/>
              <a:ext cx="2153580" cy="461665"/>
            </a:xfrm>
            <a:prstGeom prst="rect">
              <a:avLst/>
            </a:prstGeom>
            <a:noFill/>
          </p:spPr>
          <p:txBody>
            <a:bodyPr wrap="square">
              <a:spAutoFit/>
            </a:bodyPr>
            <a:lstStyle/>
            <a:p>
              <a:pPr algn="ctr"/>
              <a:r>
                <a:rPr lang="en-US" sz="2400" b="1">
                  <a:solidFill>
                    <a:srgbClr val="5485C1"/>
                  </a:solidFill>
                </a:rPr>
                <a:t>Fourth Lesson</a:t>
              </a:r>
            </a:p>
          </p:txBody>
        </p:sp>
      </p:grpSp>
    </p:spTree>
    <p:extLst>
      <p:ext uri="{BB962C8B-B14F-4D97-AF65-F5344CB8AC3E}">
        <p14:creationId xmlns:p14="http://schemas.microsoft.com/office/powerpoint/2010/main" val="264761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 calcmode="lin" valueType="num">
                                      <p:cBhvr>
                                        <p:cTn id="55" dur="500" fill="hold"/>
                                        <p:tgtEl>
                                          <p:spTgt spid="5"/>
                                        </p:tgtEl>
                                        <p:attrNameLst>
                                          <p:attrName>style.rotation</p:attrName>
                                        </p:attrNameLst>
                                      </p:cBhvr>
                                      <p:tavLst>
                                        <p:tav tm="0">
                                          <p:val>
                                            <p:fltVal val="360"/>
                                          </p:val>
                                        </p:tav>
                                        <p:tav tm="100000">
                                          <p:val>
                                            <p:fltVal val="0"/>
                                          </p:val>
                                        </p:tav>
                                      </p:tavLst>
                                    </p:anim>
                                    <p:animEffect transition="in" filter="fade">
                                      <p:cBhvr>
                                        <p:cTn id="56" dur="500"/>
                                        <p:tgtEl>
                                          <p:spTgt spid="5"/>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 calcmode="lin" valueType="num">
                                      <p:cBhvr>
                                        <p:cTn id="61" dur="500" fill="hold"/>
                                        <p:tgtEl>
                                          <p:spTgt spid="4"/>
                                        </p:tgtEl>
                                        <p:attrNameLst>
                                          <p:attrName>style.rotation</p:attrName>
                                        </p:attrNameLst>
                                      </p:cBhvr>
                                      <p:tavLst>
                                        <p:tav tm="0">
                                          <p:val>
                                            <p:fltVal val="360"/>
                                          </p:val>
                                        </p:tav>
                                        <p:tav tm="100000">
                                          <p:val>
                                            <p:fltVal val="0"/>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900" decel="100000" fill="hold"/>
                                        <p:tgtEl>
                                          <p:spTgt spid="1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900" decel="100000" fill="hold"/>
                                        <p:tgtEl>
                                          <p:spTgt spid="1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313374" y="890089"/>
            <a:ext cx="7861584" cy="923330"/>
          </a:xfrm>
          <a:prstGeom prst="rect">
            <a:avLst/>
          </a:prstGeom>
          <a:noFill/>
        </p:spPr>
        <p:txBody>
          <a:bodyPr wrap="square">
            <a:spAutoFit/>
          </a:bodyPr>
          <a:lstStyle/>
          <a:p>
            <a:r>
              <a:rPr lang="en-US" dirty="0"/>
              <a:t>A nail should not break. If it is broken, it no longer fulfills its mission</a:t>
            </a:r>
            <a:r>
              <a:rPr lang="es-ES" dirty="0"/>
              <a:t>. </a:t>
            </a:r>
          </a:p>
          <a:p>
            <a:r>
              <a:rPr lang="en-US" dirty="0"/>
              <a:t>You're broken when you're divided, wanting to serve God and the world, or when you want to earn salvation for yourself</a:t>
            </a:r>
            <a:r>
              <a:rPr lang="es-ES" dirty="0"/>
              <a:t>.</a:t>
            </a:r>
          </a:p>
        </p:txBody>
      </p:sp>
      <p:sp>
        <p:nvSpPr>
          <p:cNvPr id="6" name="CuadroTexto 5">
            <a:extLst>
              <a:ext uri="{FF2B5EF4-FFF2-40B4-BE49-F238E27FC236}">
                <a16:creationId xmlns:a16="http://schemas.microsoft.com/office/drawing/2014/main" id="{B254178E-0A6D-DDDB-441F-FDC21FA4D8B7}"/>
              </a:ext>
            </a:extLst>
          </p:cNvPr>
          <p:cNvSpPr txBox="1"/>
          <p:nvPr/>
        </p:nvSpPr>
        <p:spPr>
          <a:xfrm>
            <a:off x="309316" y="1699851"/>
            <a:ext cx="11773934" cy="1754326"/>
          </a:xfrm>
          <a:prstGeom prst="rect">
            <a:avLst/>
          </a:prstGeom>
          <a:noFill/>
        </p:spPr>
        <p:txBody>
          <a:bodyPr wrap="square">
            <a:spAutoFit/>
          </a:bodyPr>
          <a:lstStyle/>
          <a:p>
            <a:r>
              <a:rPr lang="en-US" dirty="0"/>
              <a:t>In giving ourselves to God, we must necessarily give up all that would separate us from Him. Hence the </a:t>
            </a:r>
            <a:r>
              <a:rPr lang="en-US" dirty="0" err="1"/>
              <a:t>Saviour</a:t>
            </a:r>
            <a:r>
              <a:rPr lang="en-US" dirty="0"/>
              <a:t> says, “Whosoever he be of you that </a:t>
            </a:r>
            <a:r>
              <a:rPr lang="en-US" dirty="0" err="1"/>
              <a:t>forsaketh</a:t>
            </a:r>
            <a:r>
              <a:rPr lang="en-US" dirty="0"/>
              <a:t> not all that he hath, he cannot be My disciple.” Luke 14:33. Whatever shall draw away the heart from God must be given up. Mammon is the idol of many. The love of money, the desire for wealth, is the golden chain that binds them to Satan. Reputation and worldly honor are worshiped by another class. The life of selfish ease and freedom from responsibility is the idol of others. But these slavish bands must be broken. We cannot be half the Lord's and half the world's. We are not God's children unless we are such entirely. SC 44</a:t>
            </a:r>
            <a:r>
              <a:rPr lang="es-ES" dirty="0"/>
              <a:t> </a:t>
            </a:r>
          </a:p>
        </p:txBody>
      </p:sp>
      <p:sp>
        <p:nvSpPr>
          <p:cNvPr id="8" name="CuadroTexto 7">
            <a:extLst>
              <a:ext uri="{FF2B5EF4-FFF2-40B4-BE49-F238E27FC236}">
                <a16:creationId xmlns:a16="http://schemas.microsoft.com/office/drawing/2014/main" id="{CE556969-10E6-152C-660B-45F53D63C15F}"/>
              </a:ext>
            </a:extLst>
          </p:cNvPr>
          <p:cNvSpPr txBox="1"/>
          <p:nvPr/>
        </p:nvSpPr>
        <p:spPr>
          <a:xfrm>
            <a:off x="309316" y="3516247"/>
            <a:ext cx="5551554" cy="3139321"/>
          </a:xfrm>
          <a:prstGeom prst="rect">
            <a:avLst/>
          </a:prstGeom>
          <a:noFill/>
        </p:spPr>
        <p:txBody>
          <a:bodyPr wrap="square">
            <a:spAutoFit/>
          </a:bodyPr>
          <a:lstStyle/>
          <a:p>
            <a:r>
              <a:rPr lang="en-US" dirty="0"/>
              <a:t>There are those who profess to serve God, while they rely upon their own efforts to obey His law, to form a right character, and secure salvation. Their hearts are not moved by any deep sense of the love of Christ, but they seek to perform the duties of the Christian life as that which God requires of them in order to gain heaven</a:t>
            </a:r>
            <a:r>
              <a:rPr lang="es-ES" dirty="0"/>
              <a:t>. </a:t>
            </a:r>
            <a:r>
              <a:rPr lang="en-US" dirty="0"/>
              <a:t>Such religion is worth nothing. When Christ dwells in the heart, the soul will  be so filled with His love, with the joy of communion with Him, that it will cleave to Him; and in the contemplation of Him, self will be forgotten. Love to Christ will be the spring of action</a:t>
            </a:r>
            <a:r>
              <a:rPr lang="es-ES" dirty="0"/>
              <a:t> SC 44</a:t>
            </a:r>
          </a:p>
        </p:txBody>
      </p:sp>
      <p:pic>
        <p:nvPicPr>
          <p:cNvPr id="10" name="Imagen 9" descr="Hombre sentado en el pasto&#10;&#10;Descripción generada automáticamente">
            <a:extLst>
              <a:ext uri="{FF2B5EF4-FFF2-40B4-BE49-F238E27FC236}">
                <a16:creationId xmlns:a16="http://schemas.microsoft.com/office/drawing/2014/main" id="{2FA9833C-56FA-9438-A381-8E2900B54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185" y="3516247"/>
            <a:ext cx="1803219" cy="2967207"/>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18B4196B-A600-A359-0F9C-211C57D4ADAC}"/>
              </a:ext>
            </a:extLst>
          </p:cNvPr>
          <p:cNvPicPr>
            <a:picLocks noChangeAspect="1"/>
          </p:cNvPicPr>
          <p:nvPr/>
        </p:nvPicPr>
        <p:blipFill rotWithShape="1">
          <a:blip r:embed="rId4"/>
          <a:srcRect l="7218" r="8341"/>
          <a:stretch/>
        </p:blipFill>
        <p:spPr>
          <a:xfrm>
            <a:off x="8046720" y="3516247"/>
            <a:ext cx="3881765" cy="3000440"/>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2" name="Imagen 11" descr="Imagen que contiene tabla&#10;&#10;Descripción generada automáticamente">
            <a:extLst>
              <a:ext uri="{FF2B5EF4-FFF2-40B4-BE49-F238E27FC236}">
                <a16:creationId xmlns:a16="http://schemas.microsoft.com/office/drawing/2014/main" id="{4AFD2CA1-FAD9-848A-3B4A-330E4F4CDD85}"/>
              </a:ext>
            </a:extLst>
          </p:cNvPr>
          <p:cNvPicPr>
            <a:picLocks noChangeAspect="1"/>
          </p:cNvPicPr>
          <p:nvPr/>
        </p:nvPicPr>
        <p:blipFill rotWithShape="1">
          <a:blip r:embed="rId5">
            <a:extLst>
              <a:ext uri="{28A0092B-C50C-407E-A947-70E740481C1C}">
                <a14:useLocalDpi xmlns:a14="http://schemas.microsoft.com/office/drawing/2010/main" val="0"/>
              </a:ext>
            </a:extLst>
          </a:blip>
          <a:srcRect t="24850"/>
          <a:stretch/>
        </p:blipFill>
        <p:spPr>
          <a:xfrm>
            <a:off x="8348998" y="250512"/>
            <a:ext cx="3343281" cy="1415474"/>
          </a:xfrm>
          <a:prstGeom prst="rect">
            <a:avLst/>
          </a:prstGeom>
          <a:ln w="38100" cap="sq">
            <a:solidFill>
              <a:srgbClr val="8153CB"/>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8B73883F-771A-C344-790C-6FA662DD722A}"/>
              </a:ext>
            </a:extLst>
          </p:cNvPr>
          <p:cNvGrpSpPr/>
          <p:nvPr/>
        </p:nvGrpSpPr>
        <p:grpSpPr>
          <a:xfrm>
            <a:off x="2764843" y="196695"/>
            <a:ext cx="4008490" cy="732304"/>
            <a:chOff x="2311803" y="60962"/>
            <a:chExt cx="4489590" cy="732304"/>
          </a:xfrm>
        </p:grpSpPr>
        <p:pic>
          <p:nvPicPr>
            <p:cNvPr id="13" name="Imagen 12">
              <a:extLst>
                <a:ext uri="{FF2B5EF4-FFF2-40B4-BE49-F238E27FC236}">
                  <a16:creationId xmlns:a16="http://schemas.microsoft.com/office/drawing/2014/main" id="{391C11C7-842F-3A7F-120D-5798CBD6C1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4" name="CuadroTexto 13">
              <a:extLst>
                <a:ext uri="{FF2B5EF4-FFF2-40B4-BE49-F238E27FC236}">
                  <a16:creationId xmlns:a16="http://schemas.microsoft.com/office/drawing/2014/main" id="{F4822609-5B58-BB72-90D0-6047A30EB1E1}"/>
                </a:ext>
              </a:extLst>
            </p:cNvPr>
            <p:cNvSpPr txBox="1"/>
            <p:nvPr/>
          </p:nvSpPr>
          <p:spPr>
            <a:xfrm>
              <a:off x="2388164" y="188781"/>
              <a:ext cx="4336869"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SHOULD NOT BREAK</a:t>
              </a:r>
              <a:endParaRPr lang="es-ES" sz="2400"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DA406C63-ED81-C273-EA4B-4DEFFF07C252}"/>
              </a:ext>
            </a:extLst>
          </p:cNvPr>
          <p:cNvGrpSpPr/>
          <p:nvPr/>
        </p:nvGrpSpPr>
        <p:grpSpPr>
          <a:xfrm>
            <a:off x="441236" y="169228"/>
            <a:ext cx="2516775" cy="779002"/>
            <a:chOff x="441236" y="169228"/>
            <a:chExt cx="2516775" cy="779002"/>
          </a:xfrm>
        </p:grpSpPr>
        <p:pic>
          <p:nvPicPr>
            <p:cNvPr id="7" name="Imagen 6">
              <a:extLst>
                <a:ext uri="{FF2B5EF4-FFF2-40B4-BE49-F238E27FC236}">
                  <a16:creationId xmlns:a16="http://schemas.microsoft.com/office/drawing/2014/main" id="{715EAAC6-113A-1B80-A5BE-95568D94DB0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1236" y="169228"/>
              <a:ext cx="2516775" cy="779002"/>
            </a:xfrm>
            <a:prstGeom prst="rect">
              <a:avLst/>
            </a:prstGeom>
          </p:spPr>
        </p:pic>
        <p:sp>
          <p:nvSpPr>
            <p:cNvPr id="9" name="CuadroTexto 8">
              <a:extLst>
                <a:ext uri="{FF2B5EF4-FFF2-40B4-BE49-F238E27FC236}">
                  <a16:creationId xmlns:a16="http://schemas.microsoft.com/office/drawing/2014/main" id="{5B2EC67A-D7DD-0661-0573-F7BECFD2CA8C}"/>
                </a:ext>
              </a:extLst>
            </p:cNvPr>
            <p:cNvSpPr txBox="1"/>
            <p:nvPr/>
          </p:nvSpPr>
          <p:spPr>
            <a:xfrm>
              <a:off x="663191" y="332014"/>
              <a:ext cx="2178013" cy="461665"/>
            </a:xfrm>
            <a:prstGeom prst="rect">
              <a:avLst/>
            </a:prstGeom>
            <a:noFill/>
          </p:spPr>
          <p:txBody>
            <a:bodyPr wrap="square">
              <a:spAutoFit/>
            </a:bodyPr>
            <a:lstStyle/>
            <a:p>
              <a:pPr algn="ctr"/>
              <a:r>
                <a:rPr lang="en-US" sz="2400" b="1" dirty="0">
                  <a:solidFill>
                    <a:srgbClr val="773ED2"/>
                  </a:solidFill>
                </a:rPr>
                <a:t>Fifth Lesson</a:t>
              </a:r>
            </a:p>
          </p:txBody>
        </p:sp>
      </p:grpSp>
    </p:spTree>
    <p:extLst>
      <p:ext uri="{BB962C8B-B14F-4D97-AF65-F5344CB8AC3E}">
        <p14:creationId xmlns:p14="http://schemas.microsoft.com/office/powerpoint/2010/main" val="366629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ppt_w</p:attrName>
                                        </p:attrNameLst>
                                      </p:cBhvr>
                                      <p:tavLst>
                                        <p:tav tm="0" fmla="#ppt_w*sin(2.5*pi*$)">
                                          <p:val>
                                            <p:fltVal val="0"/>
                                          </p:val>
                                        </p:tav>
                                        <p:tav tm="100000">
                                          <p:val>
                                            <p:fltVal val="1"/>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anim calcmode="lin" valueType="num">
                                      <p:cBhvr>
                                        <p:cTn id="57" dur="500" fill="hold"/>
                                        <p:tgtEl>
                                          <p:spTgt spid="11"/>
                                        </p:tgtEl>
                                        <p:attrNameLst>
                                          <p:attrName>ppt_w</p:attrName>
                                        </p:attrNameLst>
                                      </p:cBhvr>
                                      <p:tavLst>
                                        <p:tav tm="0" fmla="#ppt_w*sin(2.5*pi*$)">
                                          <p:val>
                                            <p:fltVal val="0"/>
                                          </p:val>
                                        </p:tav>
                                        <p:tav tm="100000">
                                          <p:val>
                                            <p:fltVal val="1"/>
                                          </p:val>
                                        </p:tav>
                                      </p:tavLst>
                                    </p:anim>
                                    <p:anim calcmode="lin" valueType="num">
                                      <p:cBhvr>
                                        <p:cTn id="58" dur="500" fill="hold"/>
                                        <p:tgtEl>
                                          <p:spTgt spid="11"/>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299826" y="1148994"/>
            <a:ext cx="8598158" cy="923330"/>
          </a:xfrm>
          <a:prstGeom prst="rect">
            <a:avLst/>
          </a:prstGeom>
          <a:noFill/>
        </p:spPr>
        <p:txBody>
          <a:bodyPr wrap="square">
            <a:spAutoFit/>
          </a:bodyPr>
          <a:lstStyle/>
          <a:p>
            <a:r>
              <a:rPr lang="en-US" dirty="0"/>
              <a:t>When we buy a nail, we ask for it with an exact measurement. If it is short, it is useless, and if it is very long it is not very useful. Generally, we order as many as we need in the same size, and in the same color</a:t>
            </a:r>
            <a:r>
              <a:rPr lang="es-ES" dirty="0"/>
              <a:t>.</a:t>
            </a:r>
          </a:p>
        </p:txBody>
      </p:sp>
      <p:pic>
        <p:nvPicPr>
          <p:cNvPr id="4" name="Imagen 3" descr="Imagen que contiene Diagrama&#10;&#10;Descripción generada automáticamente">
            <a:extLst>
              <a:ext uri="{FF2B5EF4-FFF2-40B4-BE49-F238E27FC236}">
                <a16:creationId xmlns:a16="http://schemas.microsoft.com/office/drawing/2014/main" id="{84EDF594-B7E2-C19F-5D99-BD94DF90DDA8}"/>
              </a:ext>
            </a:extLst>
          </p:cNvPr>
          <p:cNvPicPr>
            <a:picLocks noChangeAspect="1"/>
          </p:cNvPicPr>
          <p:nvPr/>
        </p:nvPicPr>
        <p:blipFill rotWithShape="1">
          <a:blip r:embed="rId3">
            <a:extLst>
              <a:ext uri="{28A0092B-C50C-407E-A947-70E740481C1C}">
                <a14:useLocalDpi xmlns:a14="http://schemas.microsoft.com/office/drawing/2010/main" val="0"/>
              </a:ext>
            </a:extLst>
          </a:blip>
          <a:srcRect t="4503" b="7442"/>
          <a:stretch/>
        </p:blipFill>
        <p:spPr>
          <a:xfrm>
            <a:off x="8897984" y="300321"/>
            <a:ext cx="2827648" cy="2489886"/>
          </a:xfrm>
          <a:prstGeom prst="rect">
            <a:avLst/>
          </a:prstGeom>
          <a:ln w="38100" cap="sq">
            <a:solidFill>
              <a:srgbClr val="CC3CA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FB82376-7A77-67EC-D13C-2E795ABB489C}"/>
              </a:ext>
            </a:extLst>
          </p:cNvPr>
          <p:cNvSpPr txBox="1"/>
          <p:nvPr/>
        </p:nvSpPr>
        <p:spPr>
          <a:xfrm>
            <a:off x="299825" y="2009084"/>
            <a:ext cx="8598159" cy="923330"/>
          </a:xfrm>
          <a:prstGeom prst="rect">
            <a:avLst/>
          </a:prstGeom>
          <a:noFill/>
        </p:spPr>
        <p:txBody>
          <a:bodyPr wrap="square" rtlCol="0">
            <a:spAutoFit/>
          </a:bodyPr>
          <a:lstStyle/>
          <a:p>
            <a:r>
              <a:rPr lang="en-US" dirty="0"/>
              <a:t>Each one has a gift, which can be small or great. This gift must be put at the service of God. Using our gifts, we give an exact measurement. That is, we do exactly the work God has assigned us by granting us these gifts</a:t>
            </a:r>
            <a:r>
              <a:rPr lang="es-ES" dirty="0"/>
              <a:t>.</a:t>
            </a:r>
          </a:p>
        </p:txBody>
      </p:sp>
      <p:sp>
        <p:nvSpPr>
          <p:cNvPr id="12" name="CuadroTexto 11">
            <a:extLst>
              <a:ext uri="{FF2B5EF4-FFF2-40B4-BE49-F238E27FC236}">
                <a16:creationId xmlns:a16="http://schemas.microsoft.com/office/drawing/2014/main" id="{8AF40084-E386-F807-78E6-FC00203EE7AA}"/>
              </a:ext>
            </a:extLst>
          </p:cNvPr>
          <p:cNvSpPr txBox="1"/>
          <p:nvPr/>
        </p:nvSpPr>
        <p:spPr>
          <a:xfrm>
            <a:off x="3719647" y="5657671"/>
            <a:ext cx="8231777" cy="1200329"/>
          </a:xfrm>
          <a:prstGeom prst="rect">
            <a:avLst/>
          </a:prstGeom>
          <a:noFill/>
        </p:spPr>
        <p:txBody>
          <a:bodyPr wrap="square">
            <a:spAutoFit/>
          </a:bodyPr>
          <a:lstStyle/>
          <a:p>
            <a:r>
              <a:rPr lang="en-US" dirty="0"/>
              <a:t>The gifts of Jesus are ever fresh and new.... Each new gift increases the capacity of the receiver to appreciate and enjoy the blessings of the Lord. He gives grace for grace. There can be no failure of supply. If you abide in Him, the fact that you receive a rich gift today insures the reception of a richer gift tomorrow… AG 104</a:t>
            </a:r>
            <a:endParaRPr lang="es-ES" dirty="0"/>
          </a:p>
        </p:txBody>
      </p:sp>
      <p:sp>
        <p:nvSpPr>
          <p:cNvPr id="7" name="CuadroTexto 6">
            <a:extLst>
              <a:ext uri="{FF2B5EF4-FFF2-40B4-BE49-F238E27FC236}">
                <a16:creationId xmlns:a16="http://schemas.microsoft.com/office/drawing/2014/main" id="{08BD5979-C2EF-D1A3-458B-C6FDB42ECDC0}"/>
              </a:ext>
            </a:extLst>
          </p:cNvPr>
          <p:cNvSpPr txBox="1"/>
          <p:nvPr/>
        </p:nvSpPr>
        <p:spPr>
          <a:xfrm>
            <a:off x="296090" y="2869173"/>
            <a:ext cx="11625943" cy="1477328"/>
          </a:xfrm>
          <a:prstGeom prst="rect">
            <a:avLst/>
          </a:prstGeom>
          <a:noFill/>
        </p:spPr>
        <p:txBody>
          <a:bodyPr wrap="square">
            <a:spAutoFit/>
          </a:bodyPr>
          <a:lstStyle/>
          <a:p>
            <a:r>
              <a:rPr lang="en-US" dirty="0"/>
              <a:t>One worker may be a ready speaker; another a ready writer; another may have the gift of sincere, earnest, fervent prayer; another the gift of singing; another may have special power to explain the word of God with clearness. And each gift is to become a power for God because He works with the laborer. To one God gives the word of wisdom, to another knowledge, to another faith; but all are to work under the same Head. The  diversity of gifts leads to a diversity of operations, but “it is the same God which worketh all in all.” 1 Corinthians 12:6. 9T 144.4</a:t>
            </a:r>
            <a:r>
              <a:rPr lang="es-ES" dirty="0"/>
              <a:t> </a:t>
            </a:r>
          </a:p>
        </p:txBody>
      </p:sp>
      <p:sp>
        <p:nvSpPr>
          <p:cNvPr id="9" name="CuadroTexto 8">
            <a:extLst>
              <a:ext uri="{FF2B5EF4-FFF2-40B4-BE49-F238E27FC236}">
                <a16:creationId xmlns:a16="http://schemas.microsoft.com/office/drawing/2014/main" id="{A710C75E-E18F-1229-826A-E45C2291AF00}"/>
              </a:ext>
            </a:extLst>
          </p:cNvPr>
          <p:cNvSpPr txBox="1"/>
          <p:nvPr/>
        </p:nvSpPr>
        <p:spPr>
          <a:xfrm>
            <a:off x="3719647" y="4259415"/>
            <a:ext cx="8482149" cy="1477328"/>
          </a:xfrm>
          <a:prstGeom prst="rect">
            <a:avLst/>
          </a:prstGeom>
          <a:noFill/>
        </p:spPr>
        <p:txBody>
          <a:bodyPr wrap="square">
            <a:spAutoFit/>
          </a:bodyPr>
          <a:lstStyle/>
          <a:p>
            <a:r>
              <a:rPr lang="en-US" dirty="0"/>
              <a:t>God also gives gifts to all of us</a:t>
            </a:r>
            <a:r>
              <a:rPr lang="es-ES" dirty="0"/>
              <a:t>: “</a:t>
            </a:r>
            <a:r>
              <a:rPr lang="en-US" dirty="0"/>
              <a:t>Skill in the common arts is a gift from God. He provides the gift and also the wisdom to use the gift correctly</a:t>
            </a:r>
            <a:r>
              <a:rPr lang="es-ES" dirty="0"/>
              <a:t>”. CV 96.7 “</a:t>
            </a:r>
            <a:r>
              <a:rPr lang="en-US" dirty="0"/>
              <a:t>Every good impulse or aspiration is the gift of God” Ed 253</a:t>
            </a:r>
            <a:r>
              <a:rPr lang="es-ES" dirty="0"/>
              <a:t> “</a:t>
            </a:r>
            <a:r>
              <a:rPr lang="en-US" dirty="0"/>
              <a:t>The gift of speech is a valuable talent</a:t>
            </a:r>
            <a:r>
              <a:rPr lang="es-ES" dirty="0"/>
              <a:t>... </a:t>
            </a:r>
            <a:r>
              <a:rPr lang="en-US" dirty="0"/>
              <a:t>With the talent of speech we are to communicate the truth as we have opportunity. It should ever be used in God's service</a:t>
            </a:r>
            <a:r>
              <a:rPr lang="es-ES" dirty="0"/>
              <a:t>” VSS 14</a:t>
            </a:r>
          </a:p>
        </p:txBody>
      </p:sp>
      <p:grpSp>
        <p:nvGrpSpPr>
          <p:cNvPr id="11" name="Grupo 10">
            <a:extLst>
              <a:ext uri="{FF2B5EF4-FFF2-40B4-BE49-F238E27FC236}">
                <a16:creationId xmlns:a16="http://schemas.microsoft.com/office/drawing/2014/main" id="{91C50D5E-3A0D-94F2-CF38-933B9D19ABAC}"/>
              </a:ext>
            </a:extLst>
          </p:cNvPr>
          <p:cNvGrpSpPr/>
          <p:nvPr/>
        </p:nvGrpSpPr>
        <p:grpSpPr>
          <a:xfrm>
            <a:off x="2523070" y="341344"/>
            <a:ext cx="6200367" cy="706716"/>
            <a:chOff x="2523070" y="341344"/>
            <a:chExt cx="6200367" cy="706716"/>
          </a:xfrm>
        </p:grpSpPr>
        <p:pic>
          <p:nvPicPr>
            <p:cNvPr id="15" name="Imagen 14">
              <a:extLst>
                <a:ext uri="{FF2B5EF4-FFF2-40B4-BE49-F238E27FC236}">
                  <a16:creationId xmlns:a16="http://schemas.microsoft.com/office/drawing/2014/main" id="{30B475C9-DF64-C128-82B5-937670A0D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70" y="341344"/>
              <a:ext cx="6160555" cy="706716"/>
            </a:xfrm>
            <a:prstGeom prst="rect">
              <a:avLst/>
            </a:prstGeom>
          </p:spPr>
        </p:pic>
        <p:sp>
          <p:nvSpPr>
            <p:cNvPr id="13" name="CuadroTexto 12">
              <a:extLst>
                <a:ext uri="{FF2B5EF4-FFF2-40B4-BE49-F238E27FC236}">
                  <a16:creationId xmlns:a16="http://schemas.microsoft.com/office/drawing/2014/main" id="{8F1D2184-7312-ADE6-EE0F-0C4D05DC8AAC}"/>
                </a:ext>
              </a:extLst>
            </p:cNvPr>
            <p:cNvSpPr txBox="1"/>
            <p:nvPr/>
          </p:nvSpPr>
          <p:spPr>
            <a:xfrm>
              <a:off x="2562883" y="468129"/>
              <a:ext cx="6160554"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MUST HAVE AN EXACT MEASUREMENT</a:t>
              </a:r>
              <a:endParaRPr lang="es-ES" sz="2400" b="1" dirty="0">
                <a:solidFill>
                  <a:schemeClr val="bg1"/>
                </a:solidFill>
                <a:effectLst>
                  <a:outerShdw blurRad="38100" dist="38100" dir="2700000" algn="tl">
                    <a:srgbClr val="000000">
                      <a:alpha val="43137"/>
                    </a:srgbClr>
                  </a:outerShdw>
                </a:effectLst>
              </a:endParaRPr>
            </a:p>
          </p:txBody>
        </p:sp>
      </p:grpSp>
      <p:grpSp>
        <p:nvGrpSpPr>
          <p:cNvPr id="6" name="Grupo 5">
            <a:extLst>
              <a:ext uri="{FF2B5EF4-FFF2-40B4-BE49-F238E27FC236}">
                <a16:creationId xmlns:a16="http://schemas.microsoft.com/office/drawing/2014/main" id="{465846E0-AA72-C387-9805-E8BEC2378C1E}"/>
              </a:ext>
            </a:extLst>
          </p:cNvPr>
          <p:cNvGrpSpPr/>
          <p:nvPr/>
        </p:nvGrpSpPr>
        <p:grpSpPr>
          <a:xfrm>
            <a:off x="223878" y="312843"/>
            <a:ext cx="2516775" cy="779002"/>
            <a:chOff x="223878" y="312843"/>
            <a:chExt cx="2516775" cy="779002"/>
          </a:xfrm>
        </p:grpSpPr>
        <p:pic>
          <p:nvPicPr>
            <p:cNvPr id="8" name="Imagen 7">
              <a:extLst>
                <a:ext uri="{FF2B5EF4-FFF2-40B4-BE49-F238E27FC236}">
                  <a16:creationId xmlns:a16="http://schemas.microsoft.com/office/drawing/2014/main" id="{B2C5CD5A-C5AC-A880-865D-B7F0E828D9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878" y="312843"/>
              <a:ext cx="2516775" cy="779002"/>
            </a:xfrm>
            <a:prstGeom prst="rect">
              <a:avLst/>
            </a:prstGeom>
          </p:spPr>
        </p:pic>
        <p:sp>
          <p:nvSpPr>
            <p:cNvPr id="10" name="CuadroTexto 9">
              <a:extLst>
                <a:ext uri="{FF2B5EF4-FFF2-40B4-BE49-F238E27FC236}">
                  <a16:creationId xmlns:a16="http://schemas.microsoft.com/office/drawing/2014/main" id="{70319D62-ABF4-A369-3900-B50577EA060E}"/>
                </a:ext>
              </a:extLst>
            </p:cNvPr>
            <p:cNvSpPr txBox="1"/>
            <p:nvPr/>
          </p:nvSpPr>
          <p:spPr>
            <a:xfrm>
              <a:off x="542611" y="465733"/>
              <a:ext cx="2020272" cy="461665"/>
            </a:xfrm>
            <a:prstGeom prst="rect">
              <a:avLst/>
            </a:prstGeom>
            <a:noFill/>
          </p:spPr>
          <p:txBody>
            <a:bodyPr wrap="square">
              <a:spAutoFit/>
            </a:bodyPr>
            <a:lstStyle/>
            <a:p>
              <a:pPr algn="ctr"/>
              <a:r>
                <a:rPr lang="en-US" sz="2400" b="1">
                  <a:solidFill>
                    <a:srgbClr val="AD3E8B"/>
                  </a:solidFill>
                </a:rPr>
                <a:t>Sixth Lesson</a:t>
              </a:r>
            </a:p>
          </p:txBody>
        </p:sp>
      </p:grpSp>
      <p:pic>
        <p:nvPicPr>
          <p:cNvPr id="18" name="Imagen 17">
            <a:extLst>
              <a:ext uri="{FF2B5EF4-FFF2-40B4-BE49-F238E27FC236}">
                <a16:creationId xmlns:a16="http://schemas.microsoft.com/office/drawing/2014/main" id="{9DDFC263-697C-FA04-EF5C-07A42EED6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18" y="4363270"/>
            <a:ext cx="1484450" cy="2350998"/>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504AF5A4-DD0E-217C-F4E9-C0FCD20374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253" y="4364507"/>
            <a:ext cx="1879809" cy="2349761"/>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836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1000"/>
                                        <p:tgtEl>
                                          <p:spTgt spid="2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138626" y="1023912"/>
            <a:ext cx="10493828" cy="646331"/>
          </a:xfrm>
          <a:prstGeom prst="rect">
            <a:avLst/>
          </a:prstGeom>
          <a:noFill/>
        </p:spPr>
        <p:txBody>
          <a:bodyPr wrap="square">
            <a:spAutoFit/>
          </a:bodyPr>
          <a:lstStyle/>
          <a:p>
            <a:r>
              <a:rPr lang="en-US" dirty="0"/>
              <a:t>The nail was made to fulfill a mission. With a nail you can join two surfaces and keep them firm, and it must serve for what it was made for. A nail can prick a finger, or it can render a service</a:t>
            </a:r>
            <a:r>
              <a:rPr lang="es-ES" dirty="0"/>
              <a:t>. </a:t>
            </a:r>
          </a:p>
        </p:txBody>
      </p:sp>
      <p:pic>
        <p:nvPicPr>
          <p:cNvPr id="4" name="Imagen 3" descr="Mano sosteniendo un cuchillo sobre una tabla de madera&#10;&#10;Descripción generada automáticamente">
            <a:extLst>
              <a:ext uri="{FF2B5EF4-FFF2-40B4-BE49-F238E27FC236}">
                <a16:creationId xmlns:a16="http://schemas.microsoft.com/office/drawing/2014/main" id="{F78C6A69-9308-82E3-1CE5-CD21BF180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454" y="362848"/>
            <a:ext cx="1278238" cy="1015460"/>
          </a:xfrm>
          <a:prstGeom prst="rect">
            <a:avLst/>
          </a:prstGeom>
          <a:ln w="38100" cap="sq">
            <a:solidFill>
              <a:srgbClr val="CD7345"/>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FD266BF-0AB0-25DB-7F22-6A5ABA5FCFF4}"/>
              </a:ext>
            </a:extLst>
          </p:cNvPr>
          <p:cNvSpPr txBox="1"/>
          <p:nvPr/>
        </p:nvSpPr>
        <p:spPr>
          <a:xfrm>
            <a:off x="3078178" y="1602747"/>
            <a:ext cx="9113822" cy="2031325"/>
          </a:xfrm>
          <a:prstGeom prst="rect">
            <a:avLst/>
          </a:prstGeom>
          <a:noFill/>
        </p:spPr>
        <p:txBody>
          <a:bodyPr wrap="square">
            <a:spAutoFit/>
          </a:bodyPr>
          <a:lstStyle/>
          <a:p>
            <a:r>
              <a:rPr lang="en-US" dirty="0"/>
              <a:t>In the Scriptures we read that to every man God has given his work. What does this mean?—It means that every one of us has a work to do. All do not have the same work, but all are to act their part in the service of God.” 18LtMs, </a:t>
            </a:r>
            <a:r>
              <a:rPr lang="en-US" dirty="0" err="1"/>
              <a:t>Ms</a:t>
            </a:r>
            <a:r>
              <a:rPr lang="en-US" dirty="0"/>
              <a:t> 91, 1903, par. 14</a:t>
            </a:r>
            <a:r>
              <a:rPr lang="es-ES" dirty="0"/>
              <a:t>”. “</a:t>
            </a:r>
            <a:r>
              <a:rPr lang="en-US" dirty="0"/>
              <a:t>God knows with what fidelity and spirit of consecration everyone fulfills his mission. There is no place for the slothful in this great work, no place for the self-indulgent or those who are incapable of making life a success in any calling, no place for halfhearted men who are not fervent in spirit, willing to endure hardness, opposition, reproach, or death for Christ's sake</a:t>
            </a:r>
            <a:r>
              <a:rPr lang="es-ES" dirty="0"/>
              <a:t>. 2TT 227.3 </a:t>
            </a:r>
          </a:p>
        </p:txBody>
      </p:sp>
      <p:sp>
        <p:nvSpPr>
          <p:cNvPr id="7" name="CuadroTexto 6">
            <a:extLst>
              <a:ext uri="{FF2B5EF4-FFF2-40B4-BE49-F238E27FC236}">
                <a16:creationId xmlns:a16="http://schemas.microsoft.com/office/drawing/2014/main" id="{D320FCA4-65C6-CD26-7AF3-BC24182E2290}"/>
              </a:ext>
            </a:extLst>
          </p:cNvPr>
          <p:cNvSpPr txBox="1"/>
          <p:nvPr/>
        </p:nvSpPr>
        <p:spPr>
          <a:xfrm>
            <a:off x="468162" y="4142597"/>
            <a:ext cx="9204215" cy="2585323"/>
          </a:xfrm>
          <a:prstGeom prst="rect">
            <a:avLst/>
          </a:prstGeom>
          <a:noFill/>
        </p:spPr>
        <p:txBody>
          <a:bodyPr wrap="square">
            <a:spAutoFit/>
          </a:bodyPr>
          <a:lstStyle/>
          <a:p>
            <a:r>
              <a:rPr lang="en-US" dirty="0"/>
              <a:t>of her home, faithfully and lovingly performing her duties to her husband and children, continually seeking to let a holy  light shine from her useful, pure, and virtuous life to brighten all around her, she is doing the work left her of the Master, and will hear from His divine lips the words: Well done, good and faithful servant, enter thou into the joy of thy Lord. These women who are doing with ready willingness what their hands find to do, with cheerfulness of spirit aiding their husbands to bear their burdens, and training their children for God, are missionaries in the highest sense. They are engaged in an important branch of the great work to be done on earth to prepare mortals for a higher life, and they will receive their reward. Children are to be trained for heaven and fitted to shine in the courts of the Lord's kingdom.</a:t>
            </a:r>
            <a:r>
              <a:rPr lang="es-ES" dirty="0"/>
              <a:t> 2TPI 414.1 </a:t>
            </a:r>
          </a:p>
        </p:txBody>
      </p:sp>
      <p:pic>
        <p:nvPicPr>
          <p:cNvPr id="11" name="Imagen 10" descr="Un dibujo de un grupo de personas caminando en la calle&#10;&#10;Descripción generada automáticamente con confianza media">
            <a:extLst>
              <a:ext uri="{FF2B5EF4-FFF2-40B4-BE49-F238E27FC236}">
                <a16:creationId xmlns:a16="http://schemas.microsoft.com/office/drawing/2014/main" id="{533A962E-E9E1-075C-7FF9-658839432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21" y="1529878"/>
            <a:ext cx="2428272" cy="2387801"/>
          </a:xfrm>
          <a:prstGeom prst="rect">
            <a:avLst/>
          </a:prstGeom>
          <a:effectLst>
            <a:outerShdw blurRad="63500" sx="102000" sy="102000" algn="ctr" rotWithShape="0">
              <a:srgbClr val="B64C48"/>
            </a:outerShdw>
          </a:effectLst>
        </p:spPr>
      </p:pic>
      <p:pic>
        <p:nvPicPr>
          <p:cNvPr id="13" name="Imagen 12" descr="Un grupo de mujeres&#10;&#10;Descripción generada automáticamente">
            <a:extLst>
              <a:ext uri="{FF2B5EF4-FFF2-40B4-BE49-F238E27FC236}">
                <a16:creationId xmlns:a16="http://schemas.microsoft.com/office/drawing/2014/main" id="{B02AA12D-BA56-2244-E6BE-16988D454C4B}"/>
              </a:ext>
            </a:extLst>
          </p:cNvPr>
          <p:cNvPicPr>
            <a:picLocks noChangeAspect="1"/>
          </p:cNvPicPr>
          <p:nvPr/>
        </p:nvPicPr>
        <p:blipFill rotWithShape="1">
          <a:blip r:embed="rId5">
            <a:extLst>
              <a:ext uri="{28A0092B-C50C-407E-A947-70E740481C1C}">
                <a14:useLocalDpi xmlns:a14="http://schemas.microsoft.com/office/drawing/2010/main" val="0"/>
              </a:ext>
            </a:extLst>
          </a:blip>
          <a:srcRect l="10397"/>
          <a:stretch/>
        </p:blipFill>
        <p:spPr>
          <a:xfrm>
            <a:off x="9796928" y="4253242"/>
            <a:ext cx="2113764" cy="2364033"/>
          </a:xfrm>
          <a:prstGeom prst="rect">
            <a:avLst/>
          </a:prstGeom>
          <a:ln w="38100" cap="sq">
            <a:solidFill>
              <a:srgbClr val="B64B47"/>
            </a:solidFill>
            <a:prstDash val="solid"/>
            <a:miter lim="800000"/>
          </a:ln>
          <a:effectLst>
            <a:outerShdw blurRad="50800" dist="38100" dir="2700000" algn="tl" rotWithShape="0">
              <a:srgbClr val="000000">
                <a:alpha val="43000"/>
              </a:srgbClr>
            </a:outerShdw>
          </a:effectLst>
        </p:spPr>
      </p:pic>
      <p:grpSp>
        <p:nvGrpSpPr>
          <p:cNvPr id="6" name="Grupo 5">
            <a:extLst>
              <a:ext uri="{FF2B5EF4-FFF2-40B4-BE49-F238E27FC236}">
                <a16:creationId xmlns:a16="http://schemas.microsoft.com/office/drawing/2014/main" id="{AB00ADC9-7FAC-C7E8-6786-AC33BFBF3F06}"/>
              </a:ext>
            </a:extLst>
          </p:cNvPr>
          <p:cNvGrpSpPr/>
          <p:nvPr/>
        </p:nvGrpSpPr>
        <p:grpSpPr>
          <a:xfrm>
            <a:off x="2093571" y="289445"/>
            <a:ext cx="5577230" cy="724431"/>
            <a:chOff x="2093570" y="289445"/>
            <a:chExt cx="6014107" cy="724431"/>
          </a:xfrm>
        </p:grpSpPr>
        <p:pic>
          <p:nvPicPr>
            <p:cNvPr id="17" name="Imagen 16">
              <a:extLst>
                <a:ext uri="{FF2B5EF4-FFF2-40B4-BE49-F238E27FC236}">
                  <a16:creationId xmlns:a16="http://schemas.microsoft.com/office/drawing/2014/main" id="{3FA8B2D5-2A8F-51EF-AED7-CEC4F5E63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3570" y="289445"/>
              <a:ext cx="6014107" cy="724431"/>
            </a:xfrm>
            <a:prstGeom prst="rect">
              <a:avLst/>
            </a:prstGeom>
          </p:spPr>
        </p:pic>
        <p:sp>
          <p:nvSpPr>
            <p:cNvPr id="12" name="CuadroTexto 11">
              <a:extLst>
                <a:ext uri="{FF2B5EF4-FFF2-40B4-BE49-F238E27FC236}">
                  <a16:creationId xmlns:a16="http://schemas.microsoft.com/office/drawing/2014/main" id="{D31621B1-EA1B-B657-18AF-399212E54C40}"/>
                </a:ext>
              </a:extLst>
            </p:cNvPr>
            <p:cNvSpPr txBox="1"/>
            <p:nvPr/>
          </p:nvSpPr>
          <p:spPr>
            <a:xfrm>
              <a:off x="2663403" y="408913"/>
              <a:ext cx="5444274"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 NAIL MUST FULFILL ITS MISSION</a:t>
              </a:r>
              <a:endParaRPr lang="es-ES" sz="2400"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783C5223-B28A-F377-BD6C-786196379FF2}"/>
              </a:ext>
            </a:extLst>
          </p:cNvPr>
          <p:cNvGrpSpPr/>
          <p:nvPr/>
        </p:nvGrpSpPr>
        <p:grpSpPr>
          <a:xfrm>
            <a:off x="374470" y="252982"/>
            <a:ext cx="2516775" cy="779002"/>
            <a:chOff x="374470" y="252982"/>
            <a:chExt cx="2516775" cy="779002"/>
          </a:xfrm>
        </p:grpSpPr>
        <p:pic>
          <p:nvPicPr>
            <p:cNvPr id="8" name="Imagen 7">
              <a:extLst>
                <a:ext uri="{FF2B5EF4-FFF2-40B4-BE49-F238E27FC236}">
                  <a16:creationId xmlns:a16="http://schemas.microsoft.com/office/drawing/2014/main" id="{448A14CE-DFC5-BD5C-5EF3-5DFF8F39A0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4470" y="252982"/>
              <a:ext cx="2516775" cy="779002"/>
            </a:xfrm>
            <a:prstGeom prst="rect">
              <a:avLst/>
            </a:prstGeom>
          </p:spPr>
        </p:pic>
        <p:sp>
          <p:nvSpPr>
            <p:cNvPr id="9" name="CuadroTexto 8">
              <a:extLst>
                <a:ext uri="{FF2B5EF4-FFF2-40B4-BE49-F238E27FC236}">
                  <a16:creationId xmlns:a16="http://schemas.microsoft.com/office/drawing/2014/main" id="{499016EB-B69C-9280-7BF4-E534EFE94884}"/>
                </a:ext>
              </a:extLst>
            </p:cNvPr>
            <p:cNvSpPr txBox="1"/>
            <p:nvPr/>
          </p:nvSpPr>
          <p:spPr>
            <a:xfrm>
              <a:off x="468162" y="412855"/>
              <a:ext cx="2391092" cy="461665"/>
            </a:xfrm>
            <a:prstGeom prst="rect">
              <a:avLst/>
            </a:prstGeom>
            <a:noFill/>
          </p:spPr>
          <p:txBody>
            <a:bodyPr wrap="square">
              <a:spAutoFit/>
            </a:bodyPr>
            <a:lstStyle/>
            <a:p>
              <a:pPr algn="ctr"/>
              <a:r>
                <a:rPr lang="en-US" sz="2400" b="1">
                  <a:solidFill>
                    <a:srgbClr val="B45B2E"/>
                  </a:solidFill>
                </a:rPr>
                <a:t>Seventh Lesson</a:t>
              </a:r>
            </a:p>
          </p:txBody>
        </p:sp>
      </p:grpSp>
      <p:sp>
        <p:nvSpPr>
          <p:cNvPr id="14" name="CuadroTexto 13">
            <a:extLst>
              <a:ext uri="{FF2B5EF4-FFF2-40B4-BE49-F238E27FC236}">
                <a16:creationId xmlns:a16="http://schemas.microsoft.com/office/drawing/2014/main" id="{3F4D64BD-7075-CF67-4DEF-3721BF0CE011}"/>
              </a:ext>
            </a:extLst>
          </p:cNvPr>
          <p:cNvSpPr txBox="1"/>
          <p:nvPr/>
        </p:nvSpPr>
        <p:spPr>
          <a:xfrm>
            <a:off x="2891245" y="3577580"/>
            <a:ext cx="9113821" cy="646331"/>
          </a:xfrm>
          <a:prstGeom prst="rect">
            <a:avLst/>
          </a:prstGeom>
          <a:noFill/>
        </p:spPr>
        <p:txBody>
          <a:bodyPr wrap="square">
            <a:spAutoFit/>
          </a:bodyPr>
          <a:lstStyle/>
          <a:p>
            <a:r>
              <a:rPr lang="en-US" dirty="0"/>
              <a:t>In addition to working to spread the gospel, each woman has a mission: God has assigned woman her mission; and if she, in her humble way, yet to the best of her ability, makes a heaven</a:t>
            </a:r>
            <a:endParaRPr lang="es-ES" dirty="0"/>
          </a:p>
        </p:txBody>
      </p:sp>
    </p:spTree>
    <p:extLst>
      <p:ext uri="{BB962C8B-B14F-4D97-AF65-F5344CB8AC3E}">
        <p14:creationId xmlns:p14="http://schemas.microsoft.com/office/powerpoint/2010/main" val="1232504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left)">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P spid="14" grpId="0"/>
    </p:bldLst>
  </p:timing>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3567</TotalTime>
  <Words>3268</Words>
  <Application>Microsoft Office PowerPoint</Application>
  <PresentationFormat>Panorámica</PresentationFormat>
  <Paragraphs>70</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246</cp:revision>
  <dcterms:created xsi:type="dcterms:W3CDTF">2022-10-30T17:06:58Z</dcterms:created>
  <dcterms:modified xsi:type="dcterms:W3CDTF">2024-08-15T16:58:46Z</dcterms:modified>
</cp:coreProperties>
</file>