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8" r:id="rId3"/>
    <p:sldId id="278" r:id="rId4"/>
    <p:sldId id="259" r:id="rId5"/>
    <p:sldId id="266" r:id="rId6"/>
    <p:sldId id="267" r:id="rId7"/>
    <p:sldId id="277" r:id="rId8"/>
    <p:sldId id="280" r:id="rId9"/>
    <p:sldId id="268" r:id="rId10"/>
    <p:sldId id="269" r:id="rId11"/>
    <p:sldId id="273" r:id="rId12"/>
    <p:sldId id="261" r:id="rId13"/>
    <p:sldId id="281" r:id="rId14"/>
    <p:sldId id="270" r:id="rId15"/>
    <p:sldId id="275" r:id="rId16"/>
    <p:sldId id="262" r:id="rId17"/>
    <p:sldId id="283" r:id="rId18"/>
    <p:sldId id="271" r:id="rId19"/>
    <p:sldId id="276" r:id="rId20"/>
    <p:sldId id="263" r:id="rId21"/>
    <p:sldId id="272" r:id="rId22"/>
    <p:sldId id="282" r:id="rId23"/>
    <p:sldId id="264"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0C6"/>
    <a:srgbClr val="5C2A08"/>
    <a:srgbClr val="4C83AD"/>
    <a:srgbClr val="4D2307"/>
    <a:srgbClr val="EB5344"/>
    <a:srgbClr val="E54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B2F8C-A5E6-40F6-B478-10FBA4B65EFA}" v="110" dt="2024-07-24T02:23:23.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0C5B2F8C-A5E6-40F6-B478-10FBA4B65EFA}"/>
    <pc:docChg chg="modSld">
      <pc:chgData name="Yolanda Desarme" userId="da06884b4d1911c2" providerId="LiveId" clId="{0C5B2F8C-A5E6-40F6-B478-10FBA4B65EFA}" dt="2024-07-24T02:23:23.647" v="113" actId="6549"/>
      <pc:docMkLst>
        <pc:docMk/>
      </pc:docMkLst>
      <pc:sldChg chg="modSp">
        <pc:chgData name="Yolanda Desarme" userId="da06884b4d1911c2" providerId="LiveId" clId="{0C5B2F8C-A5E6-40F6-B478-10FBA4B65EFA}" dt="2024-07-24T02:23:23.647" v="113" actId="6549"/>
        <pc:sldMkLst>
          <pc:docMk/>
          <pc:sldMk cId="3290359784" sldId="264"/>
        </pc:sldMkLst>
        <pc:spChg chg="mod">
          <ac:chgData name="Yolanda Desarme" userId="da06884b4d1911c2" providerId="LiveId" clId="{0C5B2F8C-A5E6-40F6-B478-10FBA4B65EFA}" dt="2024-07-24T02:23:23.647" v="113" actId="6549"/>
          <ac:spMkLst>
            <pc:docMk/>
            <pc:sldMk cId="3290359784" sldId="264"/>
            <ac:spMk id="4" creationId="{392E5E5C-D99F-0765-900F-ECCC55087253}"/>
          </ac:spMkLst>
        </pc:spChg>
      </pc:sldChg>
      <pc:sldChg chg="modSp">
        <pc:chgData name="Yolanda Desarme" userId="da06884b4d1911c2" providerId="LiveId" clId="{0C5B2F8C-A5E6-40F6-B478-10FBA4B65EFA}" dt="2024-07-24T01:57:23.910" v="1" actId="20577"/>
        <pc:sldMkLst>
          <pc:docMk/>
          <pc:sldMk cId="39369754" sldId="267"/>
        </pc:sldMkLst>
        <pc:spChg chg="mod">
          <ac:chgData name="Yolanda Desarme" userId="da06884b4d1911c2" providerId="LiveId" clId="{0C5B2F8C-A5E6-40F6-B478-10FBA4B65EFA}" dt="2024-07-24T01:57:23.910" v="1" actId="20577"/>
          <ac:spMkLst>
            <pc:docMk/>
            <pc:sldMk cId="39369754" sldId="267"/>
            <ac:spMk id="6" creationId="{0F557945-7D3B-E0EF-C501-0A08C60F41F4}"/>
          </ac:spMkLst>
        </pc:spChg>
      </pc:sldChg>
      <pc:sldChg chg="modSp mod">
        <pc:chgData name="Yolanda Desarme" userId="da06884b4d1911c2" providerId="LiveId" clId="{0C5B2F8C-A5E6-40F6-B478-10FBA4B65EFA}" dt="2024-07-24T02:01:41.138" v="5" actId="20577"/>
        <pc:sldMkLst>
          <pc:docMk/>
          <pc:sldMk cId="1815843161" sldId="268"/>
        </pc:sldMkLst>
        <pc:spChg chg="mod">
          <ac:chgData name="Yolanda Desarme" userId="da06884b4d1911c2" providerId="LiveId" clId="{0C5B2F8C-A5E6-40F6-B478-10FBA4B65EFA}" dt="2024-07-24T02:01:41.138" v="5" actId="20577"/>
          <ac:spMkLst>
            <pc:docMk/>
            <pc:sldMk cId="1815843161" sldId="268"/>
            <ac:spMk id="6" creationId="{49BE69EE-C69C-206F-55CD-93D91BEF9AA3}"/>
          </ac:spMkLst>
        </pc:spChg>
        <pc:spChg chg="mod">
          <ac:chgData name="Yolanda Desarme" userId="da06884b4d1911c2" providerId="LiveId" clId="{0C5B2F8C-A5E6-40F6-B478-10FBA4B65EFA}" dt="2024-07-24T02:00:21.517" v="3" actId="27107"/>
          <ac:spMkLst>
            <pc:docMk/>
            <pc:sldMk cId="1815843161" sldId="268"/>
            <ac:spMk id="7" creationId="{168333A8-C139-80F1-6572-41347DACF495}"/>
          </ac:spMkLst>
        </pc:spChg>
      </pc:sldChg>
      <pc:sldChg chg="modSp mod modAnim">
        <pc:chgData name="Yolanda Desarme" userId="da06884b4d1911c2" providerId="LiveId" clId="{0C5B2F8C-A5E6-40F6-B478-10FBA4B65EFA}" dt="2024-07-24T02:21:02.033" v="94" actId="6549"/>
        <pc:sldMkLst>
          <pc:docMk/>
          <pc:sldMk cId="532888349" sldId="272"/>
        </pc:sldMkLst>
        <pc:spChg chg="mod">
          <ac:chgData name="Yolanda Desarme" userId="da06884b4d1911c2" providerId="LiveId" clId="{0C5B2F8C-A5E6-40F6-B478-10FBA4B65EFA}" dt="2024-07-24T02:21:02.033" v="94" actId="6549"/>
          <ac:spMkLst>
            <pc:docMk/>
            <pc:sldMk cId="532888349" sldId="272"/>
            <ac:spMk id="6" creationId="{12ACB2F4-BE06-997E-4A75-26EE7726B490}"/>
          </ac:spMkLst>
        </pc:spChg>
      </pc:sldChg>
      <pc:sldChg chg="modSp">
        <pc:chgData name="Yolanda Desarme" userId="da06884b4d1911c2" providerId="LiveId" clId="{0C5B2F8C-A5E6-40F6-B478-10FBA4B65EFA}" dt="2024-07-24T02:22:28.522" v="108" actId="20577"/>
        <pc:sldMkLst>
          <pc:docMk/>
          <pc:sldMk cId="1573544059" sldId="282"/>
        </pc:sldMkLst>
        <pc:spChg chg="mod">
          <ac:chgData name="Yolanda Desarme" userId="da06884b4d1911c2" providerId="LiveId" clId="{0C5B2F8C-A5E6-40F6-B478-10FBA4B65EFA}" dt="2024-07-24T02:21:58.007" v="106" actId="6549"/>
          <ac:spMkLst>
            <pc:docMk/>
            <pc:sldMk cId="1573544059" sldId="282"/>
            <ac:spMk id="7" creationId="{AAA5492B-31CE-28DB-FB82-926B5A9AFB37}"/>
          </ac:spMkLst>
        </pc:spChg>
        <pc:spChg chg="mod">
          <ac:chgData name="Yolanda Desarme" userId="da06884b4d1911c2" providerId="LiveId" clId="{0C5B2F8C-A5E6-40F6-B478-10FBA4B65EFA}" dt="2024-07-24T02:22:10.064" v="107" actId="20577"/>
          <ac:spMkLst>
            <pc:docMk/>
            <pc:sldMk cId="1573544059" sldId="282"/>
            <ac:spMk id="8" creationId="{19787475-E241-D219-F5AC-190123EEB547}"/>
          </ac:spMkLst>
        </pc:spChg>
        <pc:spChg chg="mod">
          <ac:chgData name="Yolanda Desarme" userId="da06884b4d1911c2" providerId="LiveId" clId="{0C5B2F8C-A5E6-40F6-B478-10FBA4B65EFA}" dt="2024-07-24T02:22:28.522" v="108" actId="20577"/>
          <ac:spMkLst>
            <pc:docMk/>
            <pc:sldMk cId="1573544059" sldId="282"/>
            <ac:spMk id="9" creationId="{7E99B4EE-CD88-4453-0708-DBDCADB1D1D0}"/>
          </ac:spMkLst>
        </pc:spChg>
      </pc:sldChg>
      <pc:sldChg chg="modSp">
        <pc:chgData name="Yolanda Desarme" userId="da06884b4d1911c2" providerId="LiveId" clId="{0C5B2F8C-A5E6-40F6-B478-10FBA4B65EFA}" dt="2024-07-24T02:08:54.809" v="16" actId="313"/>
        <pc:sldMkLst>
          <pc:docMk/>
          <pc:sldMk cId="3387450581" sldId="283"/>
        </pc:sldMkLst>
        <pc:spChg chg="mod">
          <ac:chgData name="Yolanda Desarme" userId="da06884b4d1911c2" providerId="LiveId" clId="{0C5B2F8C-A5E6-40F6-B478-10FBA4B65EFA}" dt="2024-07-24T02:08:54.809" v="16" actId="313"/>
          <ac:spMkLst>
            <pc:docMk/>
            <pc:sldMk cId="3387450581" sldId="283"/>
            <ac:spMk id="4" creationId="{6E8F4F79-8B5F-A633-8C45-48AFB1C71C1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07CD9-F320-4C60-FC9B-A1B378A629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7B2066-C839-F025-1E0E-604071113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E6990B1-5BB0-F01E-112E-E662254194B8}"/>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5" name="Marcador de pie de página 4">
            <a:extLst>
              <a:ext uri="{FF2B5EF4-FFF2-40B4-BE49-F238E27FC236}">
                <a16:creationId xmlns:a16="http://schemas.microsoft.com/office/drawing/2014/main" id="{A60A9B27-A2C7-DB22-D8BF-06364B2B1C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4CF7AA-846B-E228-7EDF-85EC3CF3D9B1}"/>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85648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78907-FD9B-60C6-4F00-6194A7BC6B8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9B7FD4-0681-84B5-00AA-10D5A0B247C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F71C88-2B8A-7E1E-075B-DCB2A2A91FCB}"/>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5" name="Marcador de pie de página 4">
            <a:extLst>
              <a:ext uri="{FF2B5EF4-FFF2-40B4-BE49-F238E27FC236}">
                <a16:creationId xmlns:a16="http://schemas.microsoft.com/office/drawing/2014/main" id="{43A7F74F-D2E6-6709-6BE5-F2D062AA57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8DDD50-83A9-54C2-A432-E2BF4B0563F3}"/>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74774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86BDC6-AB6C-EF1D-5D2C-4B940C1F99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721C31-E757-9CF8-3F73-B9D7E93200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698B44-6159-9529-D728-E49E1BDFD866}"/>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5" name="Marcador de pie de página 4">
            <a:extLst>
              <a:ext uri="{FF2B5EF4-FFF2-40B4-BE49-F238E27FC236}">
                <a16:creationId xmlns:a16="http://schemas.microsoft.com/office/drawing/2014/main" id="{E95D433B-25DC-39A7-48EA-A4519C9B46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C226C85-30C5-FCD9-6CA9-930DD8D55161}"/>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6797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E6FF8-A2E8-34E6-F804-49A80EDB68D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EF7EDD-DC32-E939-BE23-20067EDE858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068E4F-5A62-2F09-AE0F-4777EC8CCCB2}"/>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5" name="Marcador de pie de página 4">
            <a:extLst>
              <a:ext uri="{FF2B5EF4-FFF2-40B4-BE49-F238E27FC236}">
                <a16:creationId xmlns:a16="http://schemas.microsoft.com/office/drawing/2014/main" id="{1DC1CEC7-724F-CCE1-6606-FD8E5A0F50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75F213-04A3-0F36-AE30-704EFED0898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55674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99761-E0C6-F02B-AB4D-FC172D1E86E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EE712D-1001-E310-75BE-5175F1212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605B22-0E39-CE24-086F-EAB1D22B2214}"/>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5" name="Marcador de pie de página 4">
            <a:extLst>
              <a:ext uri="{FF2B5EF4-FFF2-40B4-BE49-F238E27FC236}">
                <a16:creationId xmlns:a16="http://schemas.microsoft.com/office/drawing/2014/main" id="{40B17DDD-C923-A0DA-F0AD-F0293643CE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A8927D-12A6-8213-59CA-3632153A5F8C}"/>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85551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41F7C-1904-1AA9-A923-49D5D20C7D3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79EC51-9645-DAE0-52B4-932DA9EC8D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1BFC167-98AF-A8D7-620D-3D472798239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8C2AE7-B77A-9393-B7AD-EF9CC2852B9B}"/>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6" name="Marcador de pie de página 5">
            <a:extLst>
              <a:ext uri="{FF2B5EF4-FFF2-40B4-BE49-F238E27FC236}">
                <a16:creationId xmlns:a16="http://schemas.microsoft.com/office/drawing/2014/main" id="{B6DC3BFA-7E9B-7293-F023-8A2C90FBAF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20950C-0713-E80D-3EE2-08DF5D4A7C4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339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DCE73-C921-DC11-8CF5-5F700DD680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FD2AFA-B3F2-45E0-5FAF-FEA1917B1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11C4FFB-9984-5C71-F741-2B904A5BBCD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EE3682-E2DD-2474-FCE2-3685F036E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EEBD0E-AAC1-FCD7-317A-98969900CF3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037D4C5-70EE-E95E-03EE-341D61314811}"/>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8" name="Marcador de pie de página 7">
            <a:extLst>
              <a:ext uri="{FF2B5EF4-FFF2-40B4-BE49-F238E27FC236}">
                <a16:creationId xmlns:a16="http://schemas.microsoft.com/office/drawing/2014/main" id="{F71D12F9-4328-4A7A-1EB2-04689C2CD6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B4A1473-4F72-297F-4EE9-5C41E1B1726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06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04680-0116-BF73-73DA-73C3ADABD52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1CB30A0-F1D6-683B-2AF5-3577CE4AC739}"/>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4" name="Marcador de pie de página 3">
            <a:extLst>
              <a:ext uri="{FF2B5EF4-FFF2-40B4-BE49-F238E27FC236}">
                <a16:creationId xmlns:a16="http://schemas.microsoft.com/office/drawing/2014/main" id="{C9F86685-A650-7F8B-CC22-078CA017BC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B28FAA-D471-E2A3-5564-1F807EF5DB7F}"/>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0233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DD4B50-931D-9B85-B22C-B953D10A0212}"/>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3" name="Marcador de pie de página 2">
            <a:extLst>
              <a:ext uri="{FF2B5EF4-FFF2-40B4-BE49-F238E27FC236}">
                <a16:creationId xmlns:a16="http://schemas.microsoft.com/office/drawing/2014/main" id="{E7191720-3FB6-0BA9-4EF7-E465A166B9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76EEEF-E6CE-F335-2318-6AC159FA283E}"/>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3571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4C5B2-ADD2-2B6B-CD38-C1CD2E36792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C9E4D4-8C91-0CB9-B89A-DDFBDBC43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5D4094-151C-F8EB-5A79-9F2AED952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A78529-3C58-74A6-C7AD-B8759357C227}"/>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6" name="Marcador de pie de página 5">
            <a:extLst>
              <a:ext uri="{FF2B5EF4-FFF2-40B4-BE49-F238E27FC236}">
                <a16:creationId xmlns:a16="http://schemas.microsoft.com/office/drawing/2014/main" id="{30231513-E879-68DC-00FF-A3C3D7696B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652E740-5684-DEFF-EC98-612B65207836}"/>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4884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E311A-D755-9258-11ED-E71530F79A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0E0D37C-C285-E2E8-5E1C-E8E2FB38B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B862EB2-EBAF-CE10-8474-35186B947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D70B36-A880-0D70-A1BF-F67C8AEA02EE}"/>
              </a:ext>
            </a:extLst>
          </p:cNvPr>
          <p:cNvSpPr>
            <a:spLocks noGrp="1"/>
          </p:cNvSpPr>
          <p:nvPr>
            <p:ph type="dt" sz="half" idx="10"/>
          </p:nvPr>
        </p:nvSpPr>
        <p:spPr/>
        <p:txBody>
          <a:bodyPr/>
          <a:lstStyle/>
          <a:p>
            <a:fld id="{6BD09274-F965-42D5-BE95-0525797C1857}" type="datetimeFigureOut">
              <a:rPr lang="es-ES" smtClean="0"/>
              <a:t>07/08/2024</a:t>
            </a:fld>
            <a:endParaRPr lang="es-ES"/>
          </a:p>
        </p:txBody>
      </p:sp>
      <p:sp>
        <p:nvSpPr>
          <p:cNvPr id="6" name="Marcador de pie de página 5">
            <a:extLst>
              <a:ext uri="{FF2B5EF4-FFF2-40B4-BE49-F238E27FC236}">
                <a16:creationId xmlns:a16="http://schemas.microsoft.com/office/drawing/2014/main" id="{F8CBD014-F423-8F56-8BCB-D1F924FDD5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0B4E27-F9BC-A0C3-C0FC-66DCEE55F95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69271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DDCCD6-549E-0949-B430-04B0CEC3A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DA1D4F-284F-F452-FF47-541BCB86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0F2FE2-F82F-09E5-1E1B-2AC597C4D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09274-F965-42D5-BE95-0525797C1857}" type="datetimeFigureOut">
              <a:rPr lang="es-ES" smtClean="0"/>
              <a:t>07/08/2024</a:t>
            </a:fld>
            <a:endParaRPr lang="es-ES"/>
          </a:p>
        </p:txBody>
      </p:sp>
      <p:sp>
        <p:nvSpPr>
          <p:cNvPr id="5" name="Marcador de pie de página 4">
            <a:extLst>
              <a:ext uri="{FF2B5EF4-FFF2-40B4-BE49-F238E27FC236}">
                <a16:creationId xmlns:a16="http://schemas.microsoft.com/office/drawing/2014/main" id="{FD722A7E-6E0B-E705-90E1-E93AFB111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A7F01B0-EC18-5D1F-5DB7-31B7B2423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93C1E-2C65-40BB-B5A8-6A8CBCFDFA9C}" type="slidenum">
              <a:rPr lang="es-ES" smtClean="0"/>
              <a:t>‹Nº›</a:t>
            </a:fld>
            <a:endParaRPr lang="es-ES"/>
          </a:p>
        </p:txBody>
      </p:sp>
    </p:spTree>
    <p:extLst>
      <p:ext uri="{BB962C8B-B14F-4D97-AF65-F5344CB8AC3E}">
        <p14:creationId xmlns:p14="http://schemas.microsoft.com/office/powerpoint/2010/main" val="2953871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es-ES"/>
          </a:p>
        </p:txBody>
      </p:sp>
      <p:sp>
        <p:nvSpPr>
          <p:cNvPr id="12"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txBody>
          <a:bodyPr/>
          <a:lstStyle/>
          <a:p>
            <a:endParaRPr lang="es-ES"/>
          </a:p>
        </p:txBody>
      </p:sp>
      <p:sp>
        <p:nvSpPr>
          <p:cNvPr id="14"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es-ES"/>
          </a:p>
        </p:txBody>
      </p:sp>
      <p:sp>
        <p:nvSpPr>
          <p:cNvPr id="16"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txBody>
          <a:bodyPr/>
          <a:lstStyle/>
          <a:p>
            <a:endParaRPr lang="es-ES"/>
          </a:p>
        </p:txBody>
      </p:sp>
      <p:pic>
        <p:nvPicPr>
          <p:cNvPr id="3" name="Imagen 2" descr="Imagen que contiene libro, texto&#10;&#10;Descripción generada automáticamente">
            <a:extLst>
              <a:ext uri="{FF2B5EF4-FFF2-40B4-BE49-F238E27FC236}">
                <a16:creationId xmlns:a16="http://schemas.microsoft.com/office/drawing/2014/main" id="{DEF0BA87-AE27-11AF-6235-4590CFA4E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1"/>
            <a:ext cx="9700752" cy="6858000"/>
          </a:xfrm>
          <a:prstGeom prst="rect">
            <a:avLst/>
          </a:prstGeom>
        </p:spPr>
      </p:pic>
    </p:spTree>
    <p:extLst>
      <p:ext uri="{BB962C8B-B14F-4D97-AF65-F5344CB8AC3E}">
        <p14:creationId xmlns:p14="http://schemas.microsoft.com/office/powerpoint/2010/main" val="35769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3AE8F54-F4AE-DCEA-DBD1-DC5DF8998B82}"/>
              </a:ext>
            </a:extLst>
          </p:cNvPr>
          <p:cNvSpPr txBox="1"/>
          <p:nvPr/>
        </p:nvSpPr>
        <p:spPr>
          <a:xfrm>
            <a:off x="758771" y="2278766"/>
            <a:ext cx="6096000" cy="830997"/>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Give ear, O my people, to my law: incline your ears to the words of my mouth</a:t>
            </a:r>
            <a:r>
              <a:rPr lang="es-ES" sz="2400" b="1" dirty="0">
                <a:ln w="12700" cmpd="sng">
                  <a:solidFill>
                    <a:schemeClr val="accent4"/>
                  </a:solidFill>
                  <a:prstDash val="solid"/>
                </a:ln>
                <a:solidFill>
                  <a:schemeClr val="bg1"/>
                </a:solidFill>
              </a:rPr>
              <a:t> (</a:t>
            </a:r>
            <a:r>
              <a:rPr lang="es-ES" sz="2400" b="1" dirty="0" err="1">
                <a:ln w="12700" cmpd="sng">
                  <a:solidFill>
                    <a:schemeClr val="accent4"/>
                  </a:solidFill>
                  <a:prstDash val="solid"/>
                </a:ln>
                <a:solidFill>
                  <a:schemeClr val="bg1"/>
                </a:solidFill>
              </a:rPr>
              <a:t>Psalms</a:t>
            </a:r>
            <a:r>
              <a:rPr lang="es-ES" sz="2400" b="1" dirty="0">
                <a:ln w="12700" cmpd="sng">
                  <a:solidFill>
                    <a:schemeClr val="accent4"/>
                  </a:solidFill>
                  <a:prstDash val="solid"/>
                </a:ln>
                <a:solidFill>
                  <a:schemeClr val="bg1"/>
                </a:solidFill>
              </a:rPr>
              <a:t> 78:1).</a:t>
            </a:r>
          </a:p>
        </p:txBody>
      </p:sp>
      <p:sp>
        <p:nvSpPr>
          <p:cNvPr id="5" name="CuadroTexto 4">
            <a:extLst>
              <a:ext uri="{FF2B5EF4-FFF2-40B4-BE49-F238E27FC236}">
                <a16:creationId xmlns:a16="http://schemas.microsoft.com/office/drawing/2014/main" id="{A3AF7C09-AE6C-65A5-A5CC-27C218CC792F}"/>
              </a:ext>
            </a:extLst>
          </p:cNvPr>
          <p:cNvSpPr txBox="1"/>
          <p:nvPr/>
        </p:nvSpPr>
        <p:spPr>
          <a:xfrm>
            <a:off x="758771" y="1114326"/>
            <a:ext cx="6841565" cy="830997"/>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The ear that heareth the reproof of life </a:t>
            </a:r>
            <a:r>
              <a:rPr lang="en-US" sz="2400" b="1" dirty="0" err="1">
                <a:ln w="12700" cmpd="sng">
                  <a:solidFill>
                    <a:schemeClr val="accent4"/>
                  </a:solidFill>
                  <a:prstDash val="solid"/>
                </a:ln>
                <a:solidFill>
                  <a:schemeClr val="bg1"/>
                </a:solidFill>
              </a:rPr>
              <a:t>abideth</a:t>
            </a:r>
            <a:r>
              <a:rPr lang="en-US" sz="2400" b="1" dirty="0">
                <a:ln w="12700" cmpd="sng">
                  <a:solidFill>
                    <a:schemeClr val="accent4"/>
                  </a:solidFill>
                  <a:prstDash val="solid"/>
                </a:ln>
                <a:solidFill>
                  <a:schemeClr val="bg1"/>
                </a:solidFill>
              </a:rPr>
              <a:t> among the wise. (Proverbs 15:31</a:t>
            </a:r>
            <a:r>
              <a:rPr lang="es-ES" sz="2400" b="1" dirty="0">
                <a:ln w="12700" cmpd="sng">
                  <a:solidFill>
                    <a:schemeClr val="accent4"/>
                  </a:solidFill>
                  <a:prstDash val="solid"/>
                </a:ln>
                <a:solidFill>
                  <a:schemeClr val="bg1"/>
                </a:solidFill>
              </a:rPr>
              <a:t>).</a:t>
            </a:r>
          </a:p>
        </p:txBody>
      </p:sp>
      <p:sp>
        <p:nvSpPr>
          <p:cNvPr id="7" name="CuadroTexto 6">
            <a:extLst>
              <a:ext uri="{FF2B5EF4-FFF2-40B4-BE49-F238E27FC236}">
                <a16:creationId xmlns:a16="http://schemas.microsoft.com/office/drawing/2014/main" id="{26A99769-CE60-CDC9-C29C-BB5EB191117C}"/>
              </a:ext>
            </a:extLst>
          </p:cNvPr>
          <p:cNvSpPr txBox="1"/>
          <p:nvPr/>
        </p:nvSpPr>
        <p:spPr>
          <a:xfrm>
            <a:off x="758771" y="4976979"/>
            <a:ext cx="4988886" cy="1200329"/>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Hear counsel, and receive instruction, that thou mayest be wise in thy latter end</a:t>
            </a:r>
            <a:r>
              <a:rPr lang="es-ES" sz="2400" b="1" dirty="0">
                <a:ln w="12700" cmpd="sng">
                  <a:solidFill>
                    <a:schemeClr val="accent4"/>
                  </a:solidFill>
                  <a:prstDash val="solid"/>
                </a:ln>
                <a:solidFill>
                  <a:schemeClr val="bg1"/>
                </a:solidFill>
              </a:rPr>
              <a:t> (</a:t>
            </a:r>
            <a:r>
              <a:rPr lang="es-ES" sz="2400" b="1" dirty="0" err="1">
                <a:ln w="12700" cmpd="sng">
                  <a:solidFill>
                    <a:schemeClr val="accent4"/>
                  </a:solidFill>
                  <a:prstDash val="solid"/>
                </a:ln>
                <a:solidFill>
                  <a:schemeClr val="bg1"/>
                </a:solidFill>
              </a:rPr>
              <a:t>Proverbs</a:t>
            </a:r>
            <a:r>
              <a:rPr lang="es-ES" sz="2400" b="1" dirty="0">
                <a:ln w="12700" cmpd="sng">
                  <a:solidFill>
                    <a:schemeClr val="accent4"/>
                  </a:solidFill>
                  <a:prstDash val="solid"/>
                </a:ln>
                <a:solidFill>
                  <a:schemeClr val="bg1"/>
                </a:solidFill>
              </a:rPr>
              <a:t> 19:20).</a:t>
            </a:r>
          </a:p>
        </p:txBody>
      </p:sp>
      <p:sp>
        <p:nvSpPr>
          <p:cNvPr id="9" name="CuadroTexto 8">
            <a:extLst>
              <a:ext uri="{FF2B5EF4-FFF2-40B4-BE49-F238E27FC236}">
                <a16:creationId xmlns:a16="http://schemas.microsoft.com/office/drawing/2014/main" id="{CA532125-CE46-7915-D6E5-25F1F560992C}"/>
              </a:ext>
            </a:extLst>
          </p:cNvPr>
          <p:cNvSpPr txBox="1"/>
          <p:nvPr/>
        </p:nvSpPr>
        <p:spPr>
          <a:xfrm>
            <a:off x="758771" y="3443206"/>
            <a:ext cx="6096000" cy="1200329"/>
          </a:xfrm>
          <a:prstGeom prst="rect">
            <a:avLst/>
          </a:prstGeom>
          <a:noFill/>
        </p:spPr>
        <p:txBody>
          <a:bodyPr wrap="square">
            <a:spAutoFit/>
          </a:bodyPr>
          <a:lstStyle>
            <a:defPPr>
              <a:defRPr lang="es-ES"/>
            </a:defPPr>
            <a:lvl1pPr>
              <a:defRPr sz="2400" b="1">
                <a:ln w="12700" cmpd="sng">
                  <a:solidFill>
                    <a:schemeClr val="accent4"/>
                  </a:solidFill>
                  <a:prstDash val="solid"/>
                </a:ln>
                <a:solidFill>
                  <a:schemeClr val="bg1"/>
                </a:solidFill>
              </a:defRPr>
            </a:lvl1pPr>
          </a:lstStyle>
          <a:p>
            <a:r>
              <a:rPr lang="en-US" dirty="0"/>
              <a:t>He that </a:t>
            </a:r>
            <a:r>
              <a:rPr lang="en-US" dirty="0" err="1"/>
              <a:t>refuseth</a:t>
            </a:r>
            <a:r>
              <a:rPr lang="en-US" dirty="0"/>
              <a:t> instruction </a:t>
            </a:r>
            <a:r>
              <a:rPr lang="en-US" dirty="0" err="1"/>
              <a:t>despiseth</a:t>
            </a:r>
            <a:r>
              <a:rPr lang="en-US" dirty="0"/>
              <a:t> his own soul: but he that heareth reproof </a:t>
            </a:r>
            <a:r>
              <a:rPr lang="en-US" dirty="0" err="1"/>
              <a:t>getteth</a:t>
            </a:r>
            <a:r>
              <a:rPr lang="en-US" dirty="0"/>
              <a:t> understanding</a:t>
            </a:r>
            <a:r>
              <a:rPr lang="es-ES" dirty="0"/>
              <a:t> (</a:t>
            </a:r>
            <a:r>
              <a:rPr lang="es-ES" dirty="0" err="1"/>
              <a:t>Proverbs</a:t>
            </a:r>
            <a:r>
              <a:rPr lang="es-ES" dirty="0"/>
              <a:t> 15:32).</a:t>
            </a:r>
          </a:p>
        </p:txBody>
      </p:sp>
      <p:pic>
        <p:nvPicPr>
          <p:cNvPr id="4" name="Imagen 3" descr="Icono&#10;&#10;Descripción generada automáticamente con confianza media">
            <a:extLst>
              <a:ext uri="{FF2B5EF4-FFF2-40B4-BE49-F238E27FC236}">
                <a16:creationId xmlns:a16="http://schemas.microsoft.com/office/drawing/2014/main" id="{93FB6D61-6787-E532-DD34-23BA4E8EF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95" y="1093445"/>
            <a:ext cx="475524" cy="475200"/>
          </a:xfrm>
          <a:prstGeom prst="rect">
            <a:avLst/>
          </a:prstGeom>
        </p:spPr>
      </p:pic>
      <p:pic>
        <p:nvPicPr>
          <p:cNvPr id="6" name="Imagen 5">
            <a:extLst>
              <a:ext uri="{FF2B5EF4-FFF2-40B4-BE49-F238E27FC236}">
                <a16:creationId xmlns:a16="http://schemas.microsoft.com/office/drawing/2014/main" id="{2CEFA26E-E9A5-F0E7-CE7F-9C32FCE56814}"/>
              </a:ext>
            </a:extLst>
          </p:cNvPr>
          <p:cNvPicPr>
            <a:picLocks noChangeAspect="1"/>
          </p:cNvPicPr>
          <p:nvPr/>
        </p:nvPicPr>
        <p:blipFill>
          <a:blip r:embed="rId4"/>
          <a:stretch>
            <a:fillRect/>
          </a:stretch>
        </p:blipFill>
        <p:spPr>
          <a:xfrm>
            <a:off x="247495" y="2245410"/>
            <a:ext cx="475529" cy="475529"/>
          </a:xfrm>
          <a:prstGeom prst="rect">
            <a:avLst/>
          </a:prstGeom>
        </p:spPr>
      </p:pic>
      <p:pic>
        <p:nvPicPr>
          <p:cNvPr id="8" name="Imagen 7">
            <a:extLst>
              <a:ext uri="{FF2B5EF4-FFF2-40B4-BE49-F238E27FC236}">
                <a16:creationId xmlns:a16="http://schemas.microsoft.com/office/drawing/2014/main" id="{E03A60A8-3982-142D-264E-CEEA626C18F3}"/>
              </a:ext>
            </a:extLst>
          </p:cNvPr>
          <p:cNvPicPr>
            <a:picLocks noChangeAspect="1"/>
          </p:cNvPicPr>
          <p:nvPr/>
        </p:nvPicPr>
        <p:blipFill>
          <a:blip r:embed="rId4"/>
          <a:stretch>
            <a:fillRect/>
          </a:stretch>
        </p:blipFill>
        <p:spPr>
          <a:xfrm>
            <a:off x="247495" y="3419167"/>
            <a:ext cx="475529" cy="475529"/>
          </a:xfrm>
          <a:prstGeom prst="rect">
            <a:avLst/>
          </a:prstGeom>
        </p:spPr>
      </p:pic>
      <p:pic>
        <p:nvPicPr>
          <p:cNvPr id="11" name="Imagen 10">
            <a:extLst>
              <a:ext uri="{FF2B5EF4-FFF2-40B4-BE49-F238E27FC236}">
                <a16:creationId xmlns:a16="http://schemas.microsoft.com/office/drawing/2014/main" id="{9AB63B7E-7CE8-144E-E7C7-54336382EB9D}"/>
              </a:ext>
            </a:extLst>
          </p:cNvPr>
          <p:cNvPicPr>
            <a:picLocks noChangeAspect="1"/>
          </p:cNvPicPr>
          <p:nvPr/>
        </p:nvPicPr>
        <p:blipFill>
          <a:blip r:embed="rId4"/>
          <a:stretch>
            <a:fillRect/>
          </a:stretch>
        </p:blipFill>
        <p:spPr>
          <a:xfrm>
            <a:off x="247495" y="4976979"/>
            <a:ext cx="475529" cy="475529"/>
          </a:xfrm>
          <a:prstGeom prst="rect">
            <a:avLst/>
          </a:prstGeom>
        </p:spPr>
      </p:pic>
      <p:pic>
        <p:nvPicPr>
          <p:cNvPr id="13" name="Imagen 12" descr="Un par de personas de pie&#10;&#10;Descripción generada automáticamente con confianza baja">
            <a:extLst>
              <a:ext uri="{FF2B5EF4-FFF2-40B4-BE49-F238E27FC236}">
                <a16:creationId xmlns:a16="http://schemas.microsoft.com/office/drawing/2014/main" id="{EB866812-CA55-6146-E025-C8DC6C573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721" y="3473285"/>
            <a:ext cx="4432663" cy="3324498"/>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Un grupo de personas en medio de un parque&#10;&#10;Descripción generada automáticamente con confianza media">
            <a:extLst>
              <a:ext uri="{FF2B5EF4-FFF2-40B4-BE49-F238E27FC236}">
                <a16:creationId xmlns:a16="http://schemas.microsoft.com/office/drawing/2014/main" id="{CAD3D732-C71A-3354-2622-4C3D5C69A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53" y="60217"/>
            <a:ext cx="4434531" cy="3325898"/>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2CD76B77-8E04-2359-7159-C37837CF7180}"/>
              </a:ext>
            </a:extLst>
          </p:cNvPr>
          <p:cNvSpPr txBox="1"/>
          <p:nvPr/>
        </p:nvSpPr>
        <p:spPr>
          <a:xfrm>
            <a:off x="-1" y="154237"/>
            <a:ext cx="9492793" cy="523220"/>
          </a:xfrm>
          <a:prstGeom prst="rect">
            <a:avLst/>
          </a:prstGeom>
          <a:noFill/>
        </p:spPr>
        <p:txBody>
          <a:bodyPr wrap="square">
            <a:spAutoFit/>
          </a:bodyPr>
          <a:lstStyle/>
          <a:p>
            <a:pPr algn="ctr"/>
            <a:r>
              <a:rPr lang="en-US" sz="2800" dirty="0">
                <a:ln w="0"/>
                <a:solidFill>
                  <a:schemeClr val="bg1"/>
                </a:solidFill>
                <a:effectLst>
                  <a:outerShdw blurRad="38100" dist="19050" dir="2700000" algn="tl" rotWithShape="0">
                    <a:schemeClr val="dk1">
                      <a:alpha val="40000"/>
                    </a:schemeClr>
                  </a:outerShdw>
                </a:effectLst>
              </a:rPr>
              <a:t>What does the Bible say about hearing</a:t>
            </a:r>
            <a:r>
              <a:rPr lang="es-ES" sz="2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21232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anim calcmode="lin" valueType="num">
                                      <p:cBhvr>
                                        <p:cTn id="17" dur="500" fill="hold"/>
                                        <p:tgtEl>
                                          <p:spTgt spid="5"/>
                                        </p:tgtEl>
                                        <p:attrNameLst>
                                          <p:attrName>ppt_x</p:attrName>
                                        </p:attrNameLst>
                                      </p:cBhvr>
                                      <p:tavLst>
                                        <p:tav tm="0">
                                          <p:val>
                                            <p:fltVal val="0.5"/>
                                          </p:val>
                                        </p:tav>
                                        <p:tav tm="100000">
                                          <p:val>
                                            <p:strVal val="#ppt_x"/>
                                          </p:val>
                                        </p:tav>
                                      </p:tavLst>
                                    </p:anim>
                                    <p:anim calcmode="lin" valueType="num">
                                      <p:cBhvr>
                                        <p:cTn id="1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anim calcmode="lin" valueType="num">
                                      <p:cBhvr>
                                        <p:cTn id="26" dur="500" fill="hold"/>
                                        <p:tgtEl>
                                          <p:spTgt spid="6"/>
                                        </p:tgtEl>
                                        <p:attrNameLst>
                                          <p:attrName>ppt_x</p:attrName>
                                        </p:attrNameLst>
                                      </p:cBhvr>
                                      <p:tavLst>
                                        <p:tav tm="0">
                                          <p:val>
                                            <p:fltVal val="0.5"/>
                                          </p:val>
                                        </p:tav>
                                        <p:tav tm="100000">
                                          <p:val>
                                            <p:strVal val="#ppt_x"/>
                                          </p:val>
                                        </p:tav>
                                      </p:tavLst>
                                    </p:anim>
                                    <p:anim calcmode="lin" valueType="num">
                                      <p:cBhvr>
                                        <p:cTn id="27" dur="500" fill="hold"/>
                                        <p:tgtEl>
                                          <p:spTgt spid="6"/>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anim calcmode="lin" valueType="num">
                                      <p:cBhvr>
                                        <p:cTn id="42" dur="500" fill="hold"/>
                                        <p:tgtEl>
                                          <p:spTgt spid="8"/>
                                        </p:tgtEl>
                                        <p:attrNameLst>
                                          <p:attrName>ppt_x</p:attrName>
                                        </p:attrNameLst>
                                      </p:cBhvr>
                                      <p:tavLst>
                                        <p:tav tm="0">
                                          <p:val>
                                            <p:fltVal val="0.5"/>
                                          </p:val>
                                        </p:tav>
                                        <p:tav tm="100000">
                                          <p:val>
                                            <p:strVal val="#ppt_x"/>
                                          </p:val>
                                        </p:tav>
                                      </p:tavLst>
                                    </p:anim>
                                    <p:anim calcmode="lin" valueType="num">
                                      <p:cBhvr>
                                        <p:cTn id="43" dur="500" fill="hold"/>
                                        <p:tgtEl>
                                          <p:spTgt spid="8"/>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fltVal val="0.5"/>
                                          </p:val>
                                        </p:tav>
                                        <p:tav tm="100000">
                                          <p:val>
                                            <p:strVal val="#ppt_x"/>
                                          </p:val>
                                        </p:tav>
                                      </p:tavLst>
                                    </p:anim>
                                    <p:anim calcmode="lin" valueType="num">
                                      <p:cBhvr>
                                        <p:cTn id="59" dur="50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anim calcmode="lin" valueType="num">
                                      <p:cBhvr>
                                        <p:cTn id="65" dur="500" fill="hold"/>
                                        <p:tgtEl>
                                          <p:spTgt spid="7"/>
                                        </p:tgtEl>
                                        <p:attrNameLst>
                                          <p:attrName>ppt_x</p:attrName>
                                        </p:attrNameLst>
                                      </p:cBhvr>
                                      <p:tavLst>
                                        <p:tav tm="0">
                                          <p:val>
                                            <p:fltVal val="0.5"/>
                                          </p:val>
                                        </p:tav>
                                        <p:tav tm="100000">
                                          <p:val>
                                            <p:strVal val="#ppt_x"/>
                                          </p:val>
                                        </p:tav>
                                      </p:tavLst>
                                    </p:anim>
                                    <p:anim calcmode="lin" valueType="num">
                                      <p:cBhvr>
                                        <p:cTn id="66"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D6233A-433E-C79A-E66E-F196DF6681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9505" y="779478"/>
            <a:ext cx="10312990" cy="5356194"/>
          </a:xfrm>
          <a:prstGeom prst="rect">
            <a:avLst/>
          </a:prstGeom>
        </p:spPr>
      </p:pic>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50815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66DB5D-ED22-90DA-4EB6-E9A76AAF88B3}"/>
              </a:ext>
            </a:extLst>
          </p:cNvPr>
          <p:cNvSpPr txBox="1"/>
          <p:nvPr/>
        </p:nvSpPr>
        <p:spPr>
          <a:xfrm>
            <a:off x="379067" y="571005"/>
            <a:ext cx="6210417" cy="5555367"/>
          </a:xfrm>
          <a:prstGeom prst="rect">
            <a:avLst/>
          </a:prstGeom>
          <a:noFill/>
        </p:spPr>
        <p:txBody>
          <a:bodyPr wrap="square">
            <a:spAutoFit/>
          </a:bodyPr>
          <a:lstStyle/>
          <a:p>
            <a:pPr>
              <a:spcBef>
                <a:spcPts val="600"/>
              </a:spcBef>
            </a:pPr>
            <a:r>
              <a:rPr lang="en-US" sz="2000" b="1" dirty="0"/>
              <a:t>God endowed us with the sense of taste so that we can enjoy the good and diverse foods that He has created for the benefit of our bodies and minds</a:t>
            </a:r>
            <a:r>
              <a:rPr lang="es-ES" sz="2000" b="1" dirty="0"/>
              <a:t>.</a:t>
            </a:r>
          </a:p>
          <a:p>
            <a:pPr>
              <a:spcBef>
                <a:spcPts val="600"/>
              </a:spcBef>
            </a:pPr>
            <a:r>
              <a:rPr lang="en-US" sz="2000" b="1" dirty="0"/>
              <a:t>Unfortunately, Satan has made this avenue of soul an important ally by getting things like alcohol, tobacco, drugs, and certain types of foods and beverages to disrupt our brains, thus taking control of our entire body</a:t>
            </a:r>
            <a:r>
              <a:rPr lang="es-ES" sz="2000" b="1" dirty="0"/>
              <a:t>. </a:t>
            </a:r>
          </a:p>
          <a:p>
            <a:pPr>
              <a:spcBef>
                <a:spcPts val="600"/>
              </a:spcBef>
            </a:pPr>
            <a:r>
              <a:rPr lang="en-US" sz="2000" b="1" dirty="0"/>
              <a:t>The tongue contains the taste buds that allow us to discriminate the different types of flavors such as sweet, bitter, salty, sour and spicy</a:t>
            </a:r>
            <a:r>
              <a:rPr lang="es-ES" sz="2000" b="1" dirty="0"/>
              <a:t>. </a:t>
            </a:r>
          </a:p>
          <a:p>
            <a:pPr>
              <a:spcBef>
                <a:spcPts val="600"/>
              </a:spcBef>
            </a:pPr>
            <a:r>
              <a:rPr lang="en-US" sz="2000" b="1" dirty="0"/>
              <a:t>Chemical compounds in food dissolve in saliva and penetrate the taste buds through pores on the surface of the tongue, where they come into contact with sensory cells. When a receptor is stimulated by one of the dissolved substances, it sends nerve impulses to the brain. The frequency with which the impulses are repeated indicates the intensity of the flavor</a:t>
            </a:r>
            <a:r>
              <a:rPr lang="es-ES" sz="2000" b="1" dirty="0"/>
              <a:t>.</a:t>
            </a:r>
          </a:p>
        </p:txBody>
      </p:sp>
      <p:pic>
        <p:nvPicPr>
          <p:cNvPr id="7" name="Imagen 6">
            <a:extLst>
              <a:ext uri="{FF2B5EF4-FFF2-40B4-BE49-F238E27FC236}">
                <a16:creationId xmlns:a16="http://schemas.microsoft.com/office/drawing/2014/main" id="{9E42CBE4-FA12-C4D9-8258-BE66C163AE72}"/>
              </a:ext>
            </a:extLst>
          </p:cNvPr>
          <p:cNvPicPr>
            <a:picLocks noChangeAspect="1"/>
          </p:cNvPicPr>
          <p:nvPr/>
        </p:nvPicPr>
        <p:blipFill rotWithShape="1">
          <a:blip r:embed="rId3"/>
          <a:srcRect l="5355" t="2287" r="4766" b="3256"/>
          <a:stretch/>
        </p:blipFill>
        <p:spPr>
          <a:xfrm>
            <a:off x="6871063" y="174097"/>
            <a:ext cx="5054237" cy="3174592"/>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D176C8F1-2D2C-E260-2711-CF0B7A595C95}"/>
              </a:ext>
            </a:extLst>
          </p:cNvPr>
          <p:cNvGrpSpPr/>
          <p:nvPr/>
        </p:nvGrpSpPr>
        <p:grpSpPr>
          <a:xfrm>
            <a:off x="6871062" y="3429000"/>
            <a:ext cx="5054237" cy="3275734"/>
            <a:chOff x="6871063" y="3427834"/>
            <a:chExt cx="5054237" cy="3275734"/>
          </a:xfrm>
        </p:grpSpPr>
        <p:pic>
          <p:nvPicPr>
            <p:cNvPr id="4" name="Imagen 3">
              <a:extLst>
                <a:ext uri="{FF2B5EF4-FFF2-40B4-BE49-F238E27FC236}">
                  <a16:creationId xmlns:a16="http://schemas.microsoft.com/office/drawing/2014/main" id="{015D843A-912A-580C-6BAE-77BF52EB0AD5}"/>
                </a:ext>
              </a:extLst>
            </p:cNvPr>
            <p:cNvPicPr>
              <a:picLocks noChangeAspect="1"/>
            </p:cNvPicPr>
            <p:nvPr/>
          </p:nvPicPr>
          <p:blipFill>
            <a:blip r:embed="rId4"/>
            <a:stretch>
              <a:fillRect/>
            </a:stretch>
          </p:blipFill>
          <p:spPr>
            <a:xfrm>
              <a:off x="10141563" y="3427834"/>
              <a:ext cx="1783737" cy="1522991"/>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F31B2909-F88C-4FF3-3B25-EC5C4963308F}"/>
                </a:ext>
              </a:extLst>
            </p:cNvPr>
            <p:cNvPicPr>
              <a:picLocks noChangeAspect="1"/>
            </p:cNvPicPr>
            <p:nvPr/>
          </p:nvPicPr>
          <p:blipFill>
            <a:blip r:embed="rId5"/>
            <a:stretch>
              <a:fillRect/>
            </a:stretch>
          </p:blipFill>
          <p:spPr>
            <a:xfrm>
              <a:off x="6871063" y="3427834"/>
              <a:ext cx="3270500" cy="3275733"/>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30B3F493-76AA-E08A-64B9-80DA5903498A}"/>
                </a:ext>
              </a:extLst>
            </p:cNvPr>
            <p:cNvPicPr>
              <a:picLocks noChangeAspect="1"/>
            </p:cNvPicPr>
            <p:nvPr/>
          </p:nvPicPr>
          <p:blipFill rotWithShape="1">
            <a:blip r:embed="rId6"/>
            <a:srcRect l="16262" r="16262"/>
            <a:stretch/>
          </p:blipFill>
          <p:spPr>
            <a:xfrm>
              <a:off x="10141562" y="4950826"/>
              <a:ext cx="1783737" cy="1752742"/>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8686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28000"/>
          </a:stretch>
        </a:blipFill>
        <a:effectLst/>
      </p:bgPr>
    </p:bg>
    <p:spTree>
      <p:nvGrpSpPr>
        <p:cNvPr id="1" name=""/>
        <p:cNvGrpSpPr/>
        <p:nvPr/>
      </p:nvGrpSpPr>
      <p:grpSpPr>
        <a:xfrm>
          <a:off x="0" y="0"/>
          <a:ext cx="0" cy="0"/>
          <a:chOff x="0" y="0"/>
          <a:chExt cx="0" cy="0"/>
        </a:xfrm>
      </p:grpSpPr>
      <p:pic>
        <p:nvPicPr>
          <p:cNvPr id="5" name="Imagen 4" descr="Un dibujo de un hombre&#10;&#10;Descripción generada automáticamente con confianza media">
            <a:extLst>
              <a:ext uri="{FF2B5EF4-FFF2-40B4-BE49-F238E27FC236}">
                <a16:creationId xmlns:a16="http://schemas.microsoft.com/office/drawing/2014/main" id="{977519E4-FCDB-E213-7636-03D5529D8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27613" cy="6858000"/>
          </a:xfrm>
          <a:prstGeom prst="rect">
            <a:avLst/>
          </a:prstGeom>
          <a:ln>
            <a:noFill/>
          </a:ln>
          <a:effectLst>
            <a:softEdge rad="112500"/>
          </a:effectLst>
        </p:spPr>
      </p:pic>
      <p:sp>
        <p:nvSpPr>
          <p:cNvPr id="8" name="CuadroTexto 7">
            <a:extLst>
              <a:ext uri="{FF2B5EF4-FFF2-40B4-BE49-F238E27FC236}">
                <a16:creationId xmlns:a16="http://schemas.microsoft.com/office/drawing/2014/main" id="{0E853217-C651-E62A-72B3-6B741B76A642}"/>
              </a:ext>
            </a:extLst>
          </p:cNvPr>
          <p:cNvSpPr txBox="1"/>
          <p:nvPr/>
        </p:nvSpPr>
        <p:spPr>
          <a:xfrm>
            <a:off x="4792211" y="458956"/>
            <a:ext cx="7167154" cy="5940088"/>
          </a:xfrm>
          <a:prstGeom prst="rect">
            <a:avLst/>
          </a:prstGeom>
          <a:noFill/>
        </p:spPr>
        <p:txBody>
          <a:bodyPr wrap="square">
            <a:spAutoFit/>
          </a:bodyPr>
          <a:lstStyle/>
          <a:p>
            <a:pPr>
              <a:spcBef>
                <a:spcPts val="600"/>
              </a:spcBef>
            </a:pPr>
            <a:r>
              <a:rPr lang="en-US" sz="2000" b="1" dirty="0"/>
              <a:t>True temperance teaches us to dispense entirely with everything hurtful, and to use judiciously that which is healthful. There are few who realize as they should how much their habits of diet have to do with their health, their character, their usefulness in this world, and their eternal destiny. The appetite should ever be in subjection to the moral and intellectual powers. The body should be servant to the mind, and not the mind to the body (CG 398)</a:t>
            </a:r>
            <a:r>
              <a:rPr lang="es-ES" sz="2000" b="1" dirty="0"/>
              <a:t>. </a:t>
            </a:r>
          </a:p>
          <a:p>
            <a:pPr>
              <a:spcBef>
                <a:spcPts val="600"/>
              </a:spcBef>
            </a:pPr>
            <a:r>
              <a:rPr lang="en-US" sz="2000" b="1" dirty="0"/>
              <a:t>Controlling our sense of taste will help us maintain our physical, mental, and spiritual health. Remember that God, in creating our bodies, created perfect machinery and, at the same time, gave us the necessary laws for us to use it well</a:t>
            </a:r>
            <a:r>
              <a:rPr lang="es-ES" sz="2000" b="1" dirty="0"/>
              <a:t>.</a:t>
            </a:r>
          </a:p>
          <a:p>
            <a:pPr>
              <a:spcBef>
                <a:spcPts val="600"/>
              </a:spcBef>
            </a:pPr>
            <a:r>
              <a:rPr lang="en-US" sz="2000" b="1" dirty="0"/>
              <a:t>An example of being carried away by the sense of taste is Esau, who sold his birthright for a bowl of lentils (Genesis 25:31-34</a:t>
            </a:r>
            <a:r>
              <a:rPr lang="es-ES" sz="2000" b="1" dirty="0"/>
              <a:t>).</a:t>
            </a:r>
          </a:p>
          <a:p>
            <a:pPr>
              <a:spcBef>
                <a:spcPts val="600"/>
              </a:spcBef>
            </a:pPr>
            <a:r>
              <a:rPr lang="en-US" sz="2000" b="1" dirty="0"/>
              <a:t>Would Esau have died if he had waited a few more hours? Of course not; but the sensation he experienced through the sense of taste deceived him and thus he belittled his heritage</a:t>
            </a:r>
            <a:r>
              <a:rPr lang="es-ES" sz="2000" b="1" dirty="0"/>
              <a:t>.</a:t>
            </a:r>
          </a:p>
          <a:p>
            <a:pPr>
              <a:spcBef>
                <a:spcPts val="600"/>
              </a:spcBef>
            </a:pPr>
            <a:r>
              <a:rPr lang="en-US" sz="2000" b="1" dirty="0"/>
              <a:t>Take care of your sense of taste so that it is a blessing for your spiritual perception</a:t>
            </a:r>
            <a:r>
              <a:rPr lang="es-ES" sz="2000" b="1" dirty="0"/>
              <a:t>. </a:t>
            </a:r>
          </a:p>
        </p:txBody>
      </p:sp>
    </p:spTree>
    <p:extLst>
      <p:ext uri="{BB962C8B-B14F-4D97-AF65-F5344CB8AC3E}">
        <p14:creationId xmlns:p14="http://schemas.microsoft.com/office/powerpoint/2010/main" val="12036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3E39ED-C337-3205-B6EB-CECC788D4D23}"/>
              </a:ext>
            </a:extLst>
          </p:cNvPr>
          <p:cNvSpPr txBox="1"/>
          <p:nvPr/>
        </p:nvSpPr>
        <p:spPr>
          <a:xfrm>
            <a:off x="765232" y="2081065"/>
            <a:ext cx="6953092" cy="1569660"/>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Look not thou upon the wine when it is red, when it giveth his </a:t>
            </a:r>
            <a:r>
              <a:rPr lang="en-US" sz="2400" b="1" dirty="0" err="1">
                <a:ln w="12700" cmpd="sng">
                  <a:solidFill>
                    <a:schemeClr val="accent4"/>
                  </a:solidFill>
                  <a:prstDash val="solid"/>
                </a:ln>
                <a:solidFill>
                  <a:schemeClr val="bg1"/>
                </a:solidFill>
              </a:rPr>
              <a:t>colour</a:t>
            </a:r>
            <a:r>
              <a:rPr lang="en-US" sz="2400" b="1" dirty="0">
                <a:ln w="12700" cmpd="sng">
                  <a:solidFill>
                    <a:schemeClr val="accent4"/>
                  </a:solidFill>
                  <a:prstDash val="solid"/>
                </a:ln>
                <a:solidFill>
                  <a:schemeClr val="bg1"/>
                </a:solidFill>
              </a:rPr>
              <a:t> in the cup, when it </a:t>
            </a:r>
            <a:r>
              <a:rPr lang="en-US" sz="2400" b="1" dirty="0" err="1">
                <a:ln w="12700" cmpd="sng">
                  <a:solidFill>
                    <a:schemeClr val="accent4"/>
                  </a:solidFill>
                  <a:prstDash val="solid"/>
                </a:ln>
                <a:solidFill>
                  <a:schemeClr val="bg1"/>
                </a:solidFill>
              </a:rPr>
              <a:t>moveth</a:t>
            </a:r>
            <a:r>
              <a:rPr lang="en-US" sz="2400" b="1" dirty="0">
                <a:ln w="12700" cmpd="sng">
                  <a:solidFill>
                    <a:schemeClr val="accent4"/>
                  </a:solidFill>
                  <a:prstDash val="solid"/>
                </a:ln>
                <a:solidFill>
                  <a:schemeClr val="bg1"/>
                </a:solidFill>
              </a:rPr>
              <a:t> itself aright. At the last it </a:t>
            </a:r>
            <a:r>
              <a:rPr lang="en-US" sz="2400" b="1" dirty="0" err="1">
                <a:ln w="12700" cmpd="sng">
                  <a:solidFill>
                    <a:schemeClr val="accent4"/>
                  </a:solidFill>
                  <a:prstDash val="solid"/>
                </a:ln>
                <a:solidFill>
                  <a:schemeClr val="bg1"/>
                </a:solidFill>
              </a:rPr>
              <a:t>biteth</a:t>
            </a:r>
            <a:r>
              <a:rPr lang="en-US" sz="2400" b="1" dirty="0">
                <a:ln w="12700" cmpd="sng">
                  <a:solidFill>
                    <a:schemeClr val="accent4"/>
                  </a:solidFill>
                  <a:prstDash val="solid"/>
                </a:ln>
                <a:solidFill>
                  <a:schemeClr val="bg1"/>
                </a:solidFill>
              </a:rPr>
              <a:t> like a serpent, and </a:t>
            </a:r>
            <a:r>
              <a:rPr lang="en-US" sz="2400" b="1" dirty="0" err="1">
                <a:ln w="12700" cmpd="sng">
                  <a:solidFill>
                    <a:schemeClr val="accent4"/>
                  </a:solidFill>
                  <a:prstDash val="solid"/>
                </a:ln>
                <a:solidFill>
                  <a:schemeClr val="bg1"/>
                </a:solidFill>
              </a:rPr>
              <a:t>stingeth</a:t>
            </a:r>
            <a:r>
              <a:rPr lang="en-US" sz="2400" b="1" dirty="0">
                <a:ln w="12700" cmpd="sng">
                  <a:solidFill>
                    <a:schemeClr val="accent4"/>
                  </a:solidFill>
                  <a:prstDash val="solid"/>
                </a:ln>
                <a:solidFill>
                  <a:schemeClr val="bg1"/>
                </a:solidFill>
              </a:rPr>
              <a:t> like an adder. </a:t>
            </a:r>
            <a:r>
              <a:rPr lang="es-ES" sz="2400" b="1" dirty="0">
                <a:ln w="12700" cmpd="sng">
                  <a:solidFill>
                    <a:schemeClr val="accent4"/>
                  </a:solidFill>
                  <a:prstDash val="solid"/>
                </a:ln>
                <a:solidFill>
                  <a:schemeClr val="bg1"/>
                </a:solidFill>
              </a:rPr>
              <a:t>(</a:t>
            </a:r>
            <a:r>
              <a:rPr lang="es-ES" sz="2400" b="1" dirty="0" err="1">
                <a:ln w="12700" cmpd="sng">
                  <a:solidFill>
                    <a:schemeClr val="accent4"/>
                  </a:solidFill>
                  <a:prstDash val="solid"/>
                </a:ln>
                <a:solidFill>
                  <a:schemeClr val="bg1"/>
                </a:solidFill>
              </a:rPr>
              <a:t>Proverbs</a:t>
            </a:r>
            <a:r>
              <a:rPr lang="es-ES" sz="2400" b="1" dirty="0">
                <a:ln w="12700" cmpd="sng">
                  <a:solidFill>
                    <a:schemeClr val="accent4"/>
                  </a:solidFill>
                  <a:prstDash val="solid"/>
                </a:ln>
                <a:solidFill>
                  <a:schemeClr val="bg1"/>
                </a:solidFill>
              </a:rPr>
              <a:t> 23:31-32).</a:t>
            </a:r>
            <a:endParaRPr lang="es-ES" dirty="0"/>
          </a:p>
        </p:txBody>
      </p:sp>
      <p:sp>
        <p:nvSpPr>
          <p:cNvPr id="6" name="CuadroTexto 5">
            <a:extLst>
              <a:ext uri="{FF2B5EF4-FFF2-40B4-BE49-F238E27FC236}">
                <a16:creationId xmlns:a16="http://schemas.microsoft.com/office/drawing/2014/main" id="{00895CEB-EFD5-450C-30B4-AAC02AA49B4F}"/>
              </a:ext>
            </a:extLst>
          </p:cNvPr>
          <p:cNvSpPr txBox="1"/>
          <p:nvPr/>
        </p:nvSpPr>
        <p:spPr>
          <a:xfrm>
            <a:off x="765231" y="3807437"/>
            <a:ext cx="6096000" cy="1200329"/>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For the drunkard and the glutton shall come to poverty: and drowsiness shall clothe a man with rags. </a:t>
            </a:r>
            <a:r>
              <a:rPr lang="es-ES" sz="2400" b="1" dirty="0">
                <a:ln w="12700" cmpd="sng">
                  <a:solidFill>
                    <a:schemeClr val="accent4"/>
                  </a:solidFill>
                  <a:prstDash val="solid"/>
                </a:ln>
                <a:solidFill>
                  <a:schemeClr val="bg1"/>
                </a:solidFill>
              </a:rPr>
              <a:t>(</a:t>
            </a:r>
            <a:r>
              <a:rPr lang="es-ES" sz="2400" b="1" dirty="0" err="1">
                <a:ln w="12700" cmpd="sng">
                  <a:solidFill>
                    <a:schemeClr val="accent4"/>
                  </a:solidFill>
                  <a:prstDash val="solid"/>
                </a:ln>
                <a:solidFill>
                  <a:schemeClr val="bg1"/>
                </a:solidFill>
              </a:rPr>
              <a:t>Proverbs</a:t>
            </a:r>
            <a:r>
              <a:rPr lang="es-ES" sz="2400" b="1" dirty="0">
                <a:ln w="12700" cmpd="sng">
                  <a:solidFill>
                    <a:schemeClr val="accent4"/>
                  </a:solidFill>
                  <a:prstDash val="solid"/>
                </a:ln>
                <a:solidFill>
                  <a:schemeClr val="bg1"/>
                </a:solidFill>
              </a:rPr>
              <a:t> 23:21).</a:t>
            </a:r>
          </a:p>
        </p:txBody>
      </p:sp>
      <p:sp>
        <p:nvSpPr>
          <p:cNvPr id="8" name="CuadroTexto 7">
            <a:extLst>
              <a:ext uri="{FF2B5EF4-FFF2-40B4-BE49-F238E27FC236}">
                <a16:creationId xmlns:a16="http://schemas.microsoft.com/office/drawing/2014/main" id="{6F2A2C22-D068-BB96-AD69-12E4177949F2}"/>
              </a:ext>
            </a:extLst>
          </p:cNvPr>
          <p:cNvSpPr txBox="1"/>
          <p:nvPr/>
        </p:nvSpPr>
        <p:spPr>
          <a:xfrm>
            <a:off x="765231" y="1093356"/>
            <a:ext cx="6096000" cy="830997"/>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And put a knife to thy throat, if thou be a man given to appetite</a:t>
            </a:r>
            <a:r>
              <a:rPr lang="es-ES" sz="2400" b="1" dirty="0">
                <a:ln w="12700" cmpd="sng">
                  <a:solidFill>
                    <a:schemeClr val="accent4"/>
                  </a:solidFill>
                  <a:prstDash val="solid"/>
                </a:ln>
                <a:solidFill>
                  <a:schemeClr val="bg1"/>
                </a:solidFill>
              </a:rPr>
              <a:t> (</a:t>
            </a:r>
            <a:r>
              <a:rPr lang="es-ES" sz="2400" b="1" dirty="0" err="1">
                <a:ln w="12700" cmpd="sng">
                  <a:solidFill>
                    <a:schemeClr val="accent4"/>
                  </a:solidFill>
                  <a:prstDash val="solid"/>
                </a:ln>
                <a:solidFill>
                  <a:schemeClr val="bg1"/>
                </a:solidFill>
              </a:rPr>
              <a:t>Proverbs</a:t>
            </a:r>
            <a:r>
              <a:rPr lang="es-ES" sz="2400" b="1" dirty="0">
                <a:ln w="12700" cmpd="sng">
                  <a:solidFill>
                    <a:schemeClr val="accent4"/>
                  </a:solidFill>
                  <a:prstDash val="solid"/>
                </a:ln>
                <a:solidFill>
                  <a:schemeClr val="bg1"/>
                </a:solidFill>
              </a:rPr>
              <a:t> 23:2).</a:t>
            </a:r>
          </a:p>
        </p:txBody>
      </p:sp>
      <p:sp>
        <p:nvSpPr>
          <p:cNvPr id="10" name="CuadroTexto 9">
            <a:extLst>
              <a:ext uri="{FF2B5EF4-FFF2-40B4-BE49-F238E27FC236}">
                <a16:creationId xmlns:a16="http://schemas.microsoft.com/office/drawing/2014/main" id="{B7A26756-9023-AFFC-4399-D31B6259D8CC}"/>
              </a:ext>
            </a:extLst>
          </p:cNvPr>
          <p:cNvSpPr txBox="1"/>
          <p:nvPr/>
        </p:nvSpPr>
        <p:spPr>
          <a:xfrm>
            <a:off x="765231" y="5164479"/>
            <a:ext cx="6953092" cy="1200329"/>
          </a:xfrm>
          <a:prstGeom prst="rect">
            <a:avLst/>
          </a:prstGeom>
          <a:noFill/>
        </p:spPr>
        <p:txBody>
          <a:bodyPr wrap="square">
            <a:spAutoFit/>
          </a:bodyPr>
          <a:lstStyle>
            <a:defPPr>
              <a:defRPr lang="es-ES"/>
            </a:defPPr>
            <a:lvl1pPr>
              <a:defRPr sz="2400" b="1">
                <a:ln w="12700" cmpd="sng">
                  <a:solidFill>
                    <a:schemeClr val="accent4"/>
                  </a:solidFill>
                  <a:prstDash val="solid"/>
                </a:ln>
                <a:solidFill>
                  <a:schemeClr val="bg1"/>
                </a:solidFill>
              </a:defRPr>
            </a:lvl1pPr>
          </a:lstStyle>
          <a:p>
            <a:r>
              <a:rPr lang="en-US" dirty="0"/>
              <a:t>And Jesus said unto them, I am the bread of life: he that cometh to me shall never hunger; and he that believeth on me shall never thirst.</a:t>
            </a:r>
            <a:r>
              <a:rPr lang="es-ES" dirty="0"/>
              <a:t> (John 6:35).</a:t>
            </a:r>
          </a:p>
        </p:txBody>
      </p:sp>
      <p:pic>
        <p:nvPicPr>
          <p:cNvPr id="5" name="Imagen 4" descr="Icono&#10;&#10;Descripción generada automáticamente">
            <a:extLst>
              <a:ext uri="{FF2B5EF4-FFF2-40B4-BE49-F238E27FC236}">
                <a16:creationId xmlns:a16="http://schemas.microsoft.com/office/drawing/2014/main" id="{F3F30AB6-188B-C56E-7ECC-384780B1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1093356"/>
            <a:ext cx="475200" cy="475200"/>
          </a:xfrm>
          <a:prstGeom prst="rect">
            <a:avLst/>
          </a:prstGeom>
        </p:spPr>
      </p:pic>
      <p:pic>
        <p:nvPicPr>
          <p:cNvPr id="7" name="Imagen 6" descr="Icono&#10;&#10;Descripción generada automáticamente">
            <a:extLst>
              <a:ext uri="{FF2B5EF4-FFF2-40B4-BE49-F238E27FC236}">
                <a16:creationId xmlns:a16="http://schemas.microsoft.com/office/drawing/2014/main" id="{AD7665C5-FAC6-77D8-EB2E-E2BD675C7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2081065"/>
            <a:ext cx="475200" cy="475200"/>
          </a:xfrm>
          <a:prstGeom prst="rect">
            <a:avLst/>
          </a:prstGeom>
        </p:spPr>
      </p:pic>
      <p:pic>
        <p:nvPicPr>
          <p:cNvPr id="9" name="Imagen 8" descr="Icono&#10;&#10;Descripción generada automáticamente">
            <a:extLst>
              <a:ext uri="{FF2B5EF4-FFF2-40B4-BE49-F238E27FC236}">
                <a16:creationId xmlns:a16="http://schemas.microsoft.com/office/drawing/2014/main" id="{6CCD4ADA-B38D-191B-D6E1-13284E981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3807437"/>
            <a:ext cx="475200" cy="475200"/>
          </a:xfrm>
          <a:prstGeom prst="rect">
            <a:avLst/>
          </a:prstGeom>
        </p:spPr>
      </p:pic>
      <p:pic>
        <p:nvPicPr>
          <p:cNvPr id="11" name="Imagen 10" descr="Icono&#10;&#10;Descripción generada automáticamente">
            <a:extLst>
              <a:ext uri="{FF2B5EF4-FFF2-40B4-BE49-F238E27FC236}">
                <a16:creationId xmlns:a16="http://schemas.microsoft.com/office/drawing/2014/main" id="{3C00E449-C290-DD03-7EE9-A86827C9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5147793"/>
            <a:ext cx="475200" cy="475200"/>
          </a:xfrm>
          <a:prstGeom prst="rect">
            <a:avLst/>
          </a:prstGeom>
        </p:spPr>
      </p:pic>
      <p:pic>
        <p:nvPicPr>
          <p:cNvPr id="13" name="Imagen 12" descr="Imagen que contiene persona, tabla, hombre, mujer&#10;&#10;Descripción generada automáticamente">
            <a:extLst>
              <a:ext uri="{FF2B5EF4-FFF2-40B4-BE49-F238E27FC236}">
                <a16:creationId xmlns:a16="http://schemas.microsoft.com/office/drawing/2014/main" id="{DDD7BFA3-F103-1578-9EC5-59DAF1D78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194" y="129737"/>
            <a:ext cx="3846774" cy="4152900"/>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DF625892-382E-C979-7002-C465CA7834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72194" y="4505379"/>
            <a:ext cx="3814975" cy="2171290"/>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ACEE2A88-86FD-313C-A6FA-1284A0C13F1C}"/>
              </a:ext>
            </a:extLst>
          </p:cNvPr>
          <p:cNvSpPr txBox="1"/>
          <p:nvPr/>
        </p:nvSpPr>
        <p:spPr>
          <a:xfrm>
            <a:off x="-1" y="295642"/>
            <a:ext cx="8578393" cy="523220"/>
          </a:xfrm>
          <a:prstGeom prst="rect">
            <a:avLst/>
          </a:prstGeom>
          <a:noFill/>
        </p:spPr>
        <p:txBody>
          <a:bodyPr wrap="square">
            <a:spAutoFit/>
          </a:bodyPr>
          <a:lstStyle/>
          <a:p>
            <a:pPr algn="ctr"/>
            <a:r>
              <a:rPr lang="en-US" sz="2800" dirty="0">
                <a:ln w="0"/>
                <a:solidFill>
                  <a:schemeClr val="bg1"/>
                </a:solidFill>
                <a:effectLst>
                  <a:outerShdw blurRad="38100" dist="19050" dir="2700000" algn="tl" rotWithShape="0">
                    <a:schemeClr val="dk1">
                      <a:alpha val="40000"/>
                    </a:schemeClr>
                  </a:outerShdw>
                </a:effectLst>
              </a:rPr>
              <a:t>What does the Bible say about taste? </a:t>
            </a:r>
          </a:p>
        </p:txBody>
      </p:sp>
    </p:spTree>
    <p:extLst>
      <p:ext uri="{BB962C8B-B14F-4D97-AF65-F5344CB8AC3E}">
        <p14:creationId xmlns:p14="http://schemas.microsoft.com/office/powerpoint/2010/main" val="3455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anim calcmode="lin" valueType="num">
                                      <p:cBhvr>
                                        <p:cTn id="42" dur="500" fill="hold"/>
                                        <p:tgtEl>
                                          <p:spTgt spid="9"/>
                                        </p:tgtEl>
                                        <p:attrNameLst>
                                          <p:attrName>ppt_x</p:attrName>
                                        </p:attrNameLst>
                                      </p:cBhvr>
                                      <p:tavLst>
                                        <p:tav tm="0">
                                          <p:val>
                                            <p:fltVal val="0.5"/>
                                          </p:val>
                                        </p:tav>
                                        <p:tav tm="100000">
                                          <p:val>
                                            <p:strVal val="#ppt_x"/>
                                          </p:val>
                                        </p:tav>
                                      </p:tavLst>
                                    </p:anim>
                                    <p:anim calcmode="lin" valueType="num">
                                      <p:cBhvr>
                                        <p:cTn id="43" dur="500" fill="hold"/>
                                        <p:tgtEl>
                                          <p:spTgt spid="9"/>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anim calcmode="lin" valueType="num">
                                      <p:cBhvr>
                                        <p:cTn id="49" dur="500" fill="hold"/>
                                        <p:tgtEl>
                                          <p:spTgt spid="6"/>
                                        </p:tgtEl>
                                        <p:attrNameLst>
                                          <p:attrName>ppt_x</p:attrName>
                                        </p:attrNameLst>
                                      </p:cBhvr>
                                      <p:tavLst>
                                        <p:tav tm="0">
                                          <p:val>
                                            <p:fltVal val="0.5"/>
                                          </p:val>
                                        </p:tav>
                                        <p:tav tm="100000">
                                          <p:val>
                                            <p:strVal val="#ppt_x"/>
                                          </p:val>
                                        </p:tav>
                                      </p:tavLst>
                                    </p:anim>
                                    <p:anim calcmode="lin" valueType="num">
                                      <p:cBhvr>
                                        <p:cTn id="5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fltVal val="0.5"/>
                                          </p:val>
                                        </p:tav>
                                        <p:tav tm="100000">
                                          <p:val>
                                            <p:strVal val="#ppt_x"/>
                                          </p:val>
                                        </p:tav>
                                      </p:tavLst>
                                    </p:anim>
                                    <p:anim calcmode="lin" valueType="num">
                                      <p:cBhvr>
                                        <p:cTn id="59" dur="50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206039C7-A1ED-3F1A-7BD4-DF992BCD99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6683" y="928688"/>
            <a:ext cx="10398634" cy="5400674"/>
          </a:xfrm>
          <a:prstGeom prst="rect">
            <a:avLst/>
          </a:prstGeom>
        </p:spPr>
      </p:pic>
    </p:spTree>
    <p:extLst>
      <p:ext uri="{BB962C8B-B14F-4D97-AF65-F5344CB8AC3E}">
        <p14:creationId xmlns:p14="http://schemas.microsoft.com/office/powerpoint/2010/main" val="25232275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A252C01-9F75-AB52-37F2-94F3FFD98CCC}"/>
              </a:ext>
            </a:extLst>
          </p:cNvPr>
          <p:cNvSpPr txBox="1"/>
          <p:nvPr/>
        </p:nvSpPr>
        <p:spPr>
          <a:xfrm>
            <a:off x="296206" y="273949"/>
            <a:ext cx="6461200" cy="2554545"/>
          </a:xfrm>
          <a:prstGeom prst="rect">
            <a:avLst/>
          </a:prstGeom>
          <a:noFill/>
        </p:spPr>
        <p:txBody>
          <a:bodyPr wrap="square">
            <a:spAutoFit/>
          </a:bodyPr>
          <a:lstStyle/>
          <a:p>
            <a:r>
              <a:rPr lang="en-US" sz="2000" b="1" dirty="0"/>
              <a:t>It is the nose that allows us to recognize the different types of aromas, as pleasant as flowers, perfumes, food, or the one that is breathed in an early walk in the mountains; but it has also been degraded by being used as an absorption medium for certain types of inhalants and drugs. By this means, millions of children, youth, and adults are currently falling prey to the enemy by leaving this important avenue in the hands of the adversary</a:t>
            </a:r>
            <a:r>
              <a:rPr lang="es-ES" sz="2000" b="1" dirty="0"/>
              <a:t>. </a:t>
            </a:r>
          </a:p>
        </p:txBody>
      </p:sp>
      <p:sp>
        <p:nvSpPr>
          <p:cNvPr id="5" name="CuadroTexto 4">
            <a:extLst>
              <a:ext uri="{FF2B5EF4-FFF2-40B4-BE49-F238E27FC236}">
                <a16:creationId xmlns:a16="http://schemas.microsoft.com/office/drawing/2014/main" id="{C21AD1C3-BE01-82C4-06BD-E78B2B88C5E3}"/>
              </a:ext>
            </a:extLst>
          </p:cNvPr>
          <p:cNvSpPr txBox="1"/>
          <p:nvPr/>
        </p:nvSpPr>
        <p:spPr>
          <a:xfrm>
            <a:off x="296205" y="2871664"/>
            <a:ext cx="5665683" cy="3939540"/>
          </a:xfrm>
          <a:prstGeom prst="rect">
            <a:avLst/>
          </a:prstGeom>
          <a:noFill/>
        </p:spPr>
        <p:txBody>
          <a:bodyPr wrap="square">
            <a:spAutoFit/>
          </a:bodyPr>
          <a:lstStyle/>
          <a:p>
            <a:pPr>
              <a:spcBef>
                <a:spcPts val="600"/>
              </a:spcBef>
            </a:pPr>
            <a:r>
              <a:rPr lang="en-US" sz="2000" b="1" dirty="0"/>
              <a:t>Odorant molecules interact with our olfactory receptors, which are located in the upper part of the nostrils. Specifically, in the pituitary gland or olfactory region</a:t>
            </a:r>
            <a:r>
              <a:rPr lang="es-ES" sz="2000" b="1" dirty="0"/>
              <a:t>.</a:t>
            </a:r>
          </a:p>
          <a:p>
            <a:pPr>
              <a:spcBef>
                <a:spcPts val="600"/>
              </a:spcBef>
            </a:pPr>
            <a:r>
              <a:rPr lang="en-US" sz="2000" b="1" dirty="0"/>
              <a:t>These receptors trigger an electrical impulse that travels through the nerve fibers to the olfactory bulb and, consequently, to the limbic system, which is responsible, among other things, for the identification of odors (perception</a:t>
            </a:r>
            <a:r>
              <a:rPr lang="es-ES" sz="2000" b="1" dirty="0"/>
              <a:t>).</a:t>
            </a:r>
          </a:p>
          <a:p>
            <a:pPr>
              <a:spcBef>
                <a:spcPts val="600"/>
              </a:spcBef>
            </a:pPr>
            <a:r>
              <a:rPr lang="en-US" sz="2000" b="1" dirty="0"/>
              <a:t>Finally, the amygdala connects that aroma with an emotion, and it is the hippocampus that is responsible for relating that smell to a memory</a:t>
            </a:r>
            <a:r>
              <a:rPr lang="es-ES" sz="2000" b="1" dirty="0"/>
              <a:t>.</a:t>
            </a:r>
          </a:p>
        </p:txBody>
      </p:sp>
      <p:pic>
        <p:nvPicPr>
          <p:cNvPr id="8" name="Imagen 7" descr="Una niña con vestido rosado&#10;&#10;Descripción generada automáticamente con confianza media">
            <a:extLst>
              <a:ext uri="{FF2B5EF4-FFF2-40B4-BE49-F238E27FC236}">
                <a16:creationId xmlns:a16="http://schemas.microsoft.com/office/drawing/2014/main" id="{C979A534-2F64-9450-7F8D-F28C88335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225" y="151517"/>
            <a:ext cx="4967399" cy="27994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570884C6-DFDC-E589-B00E-F5145C324EC2}"/>
              </a:ext>
            </a:extLst>
          </p:cNvPr>
          <p:cNvPicPr>
            <a:picLocks noChangeAspect="1"/>
          </p:cNvPicPr>
          <p:nvPr/>
        </p:nvPicPr>
        <p:blipFill rotWithShape="1">
          <a:blip r:embed="rId4">
            <a:extLst>
              <a:ext uri="{28A0092B-C50C-407E-A947-70E740481C1C}">
                <a14:useLocalDpi xmlns:a14="http://schemas.microsoft.com/office/drawing/2010/main" val="0"/>
              </a:ext>
            </a:extLst>
          </a:blip>
          <a:srcRect l="2079" r="5699"/>
          <a:stretch/>
        </p:blipFill>
        <p:spPr>
          <a:xfrm>
            <a:off x="6096000" y="3114757"/>
            <a:ext cx="5950624" cy="3591726"/>
          </a:xfrm>
          <a:prstGeom prst="snip2DiagRect">
            <a:avLst>
              <a:gd name="adj1" fmla="val 0"/>
              <a:gd name="adj2" fmla="val 16039"/>
            </a:avLst>
          </a:prstGeom>
          <a:solidFill>
            <a:srgbClr val="FFFFFF">
              <a:shade val="85000"/>
            </a:srgbClr>
          </a:solidFill>
          <a:ln w="88900" cap="sq">
            <a:solidFill>
              <a:srgbClr val="6660C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09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17000"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8F4F79-8B5F-A633-8C45-48AFB1C71C15}"/>
              </a:ext>
            </a:extLst>
          </p:cNvPr>
          <p:cNvSpPr txBox="1"/>
          <p:nvPr/>
        </p:nvSpPr>
        <p:spPr>
          <a:xfrm>
            <a:off x="5489911" y="266596"/>
            <a:ext cx="6194089" cy="6324808"/>
          </a:xfrm>
          <a:prstGeom prst="rect">
            <a:avLst/>
          </a:prstGeom>
          <a:noFill/>
        </p:spPr>
        <p:txBody>
          <a:bodyPr wrap="square">
            <a:spAutoFit/>
          </a:bodyPr>
          <a:lstStyle/>
          <a:p>
            <a:pPr>
              <a:spcBef>
                <a:spcPts val="600"/>
              </a:spcBef>
            </a:pPr>
            <a:r>
              <a:rPr lang="en-US" sz="2000" b="1" dirty="0"/>
              <a:t>Smell allows us to perceive different scents. I'm sure that if I mention the smell of cut grass, your mind will immediately transport to the place where you've perceived this fragrance</a:t>
            </a:r>
            <a:r>
              <a:rPr lang="es-ES" sz="2000" b="1" dirty="0"/>
              <a:t>.</a:t>
            </a:r>
          </a:p>
          <a:p>
            <a:pPr>
              <a:spcBef>
                <a:spcPts val="600"/>
              </a:spcBef>
            </a:pPr>
            <a:r>
              <a:rPr lang="en-US" sz="2000" b="1" dirty="0"/>
              <a:t>Depending on which scene of our life the smell is associated with, different emotions will awaken in us, causing us a good or bad feeling</a:t>
            </a:r>
            <a:r>
              <a:rPr lang="es-ES" sz="2000" b="1" dirty="0"/>
              <a:t>.</a:t>
            </a:r>
          </a:p>
          <a:p>
            <a:pPr>
              <a:spcBef>
                <a:spcPts val="600"/>
              </a:spcBef>
            </a:pPr>
            <a:r>
              <a:rPr lang="en-US" sz="2000" b="1" dirty="0"/>
              <a:t>Isaac was deceived by his son Jacob, among other things, by the smell of Esau's clothes that he had put on (Genesis 27:27</a:t>
            </a:r>
            <a:r>
              <a:rPr lang="es-ES" sz="2000" b="1" dirty="0"/>
              <a:t>).</a:t>
            </a:r>
          </a:p>
          <a:p>
            <a:pPr>
              <a:spcBef>
                <a:spcPts val="600"/>
              </a:spcBef>
            </a:pPr>
            <a:r>
              <a:rPr lang="en-US" sz="2000" b="1" dirty="0"/>
              <a:t>The patriarch, inspired by the scent of the field and forest exhaled by Jacob's clothes, formed in his mind a picture of his son's future prosperity</a:t>
            </a:r>
            <a:r>
              <a:rPr lang="es-ES" sz="2000" b="1" dirty="0"/>
              <a:t>.</a:t>
            </a:r>
          </a:p>
          <a:p>
            <a:pPr>
              <a:spcBef>
                <a:spcPts val="600"/>
              </a:spcBef>
            </a:pPr>
            <a:r>
              <a:rPr lang="en-US" sz="2000" b="1" dirty="0"/>
              <a:t>The smell led him to bless him in this way: he saw him in possession of the promised land and fully enjoying the blessings that accompanied it (Genesis 27:27-29</a:t>
            </a:r>
            <a:r>
              <a:rPr lang="es-ES" sz="2000" b="1" dirty="0"/>
              <a:t>). </a:t>
            </a:r>
          </a:p>
          <a:p>
            <a:pPr>
              <a:spcBef>
                <a:spcPts val="600"/>
              </a:spcBef>
            </a:pPr>
            <a:r>
              <a:rPr lang="en-US" sz="2000" b="1" dirty="0"/>
              <a:t>Imagine the smells you will perceive in the New Land. Exercise your sense of smell so that you can enjoy what God is preparing for you now</a:t>
            </a:r>
            <a:r>
              <a:rPr lang="es-ES" sz="2000" b="1" dirty="0"/>
              <a:t>.</a:t>
            </a:r>
          </a:p>
        </p:txBody>
      </p:sp>
      <p:pic>
        <p:nvPicPr>
          <p:cNvPr id="5" name="Imagen 4" descr="Imagen que contiene hombre, agua, viejo, cuarto&#10;&#10;Descripción generada automáticamente">
            <a:extLst>
              <a:ext uri="{FF2B5EF4-FFF2-40B4-BE49-F238E27FC236}">
                <a16:creationId xmlns:a16="http://schemas.microsoft.com/office/drawing/2014/main" id="{3091F2D7-8483-1D35-F045-D16F88D9F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 y="0"/>
            <a:ext cx="5143500" cy="6858000"/>
          </a:xfrm>
          <a:prstGeom prst="rect">
            <a:avLst/>
          </a:prstGeom>
          <a:ln>
            <a:noFill/>
          </a:ln>
          <a:effectLst>
            <a:softEdge rad="112500"/>
          </a:effectLst>
        </p:spPr>
      </p:pic>
    </p:spTree>
    <p:extLst>
      <p:ext uri="{BB962C8B-B14F-4D97-AF65-F5344CB8AC3E}">
        <p14:creationId xmlns:p14="http://schemas.microsoft.com/office/powerpoint/2010/main" val="33874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2D530EC-A5FF-6988-D91A-56BC8AB720D2}"/>
              </a:ext>
            </a:extLst>
          </p:cNvPr>
          <p:cNvSpPr txBox="1"/>
          <p:nvPr/>
        </p:nvSpPr>
        <p:spPr>
          <a:xfrm>
            <a:off x="963353" y="1247170"/>
            <a:ext cx="6096000" cy="1569660"/>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Dead flies cause the ointment of the apothecary to send forth a stinking </a:t>
            </a:r>
            <a:r>
              <a:rPr lang="en-US" sz="2400" b="1" dirty="0" err="1">
                <a:ln w="12700" cmpd="sng">
                  <a:solidFill>
                    <a:schemeClr val="accent4"/>
                  </a:solidFill>
                  <a:prstDash val="solid"/>
                </a:ln>
                <a:solidFill>
                  <a:schemeClr val="bg1"/>
                </a:solidFill>
              </a:rPr>
              <a:t>savour</a:t>
            </a:r>
            <a:r>
              <a:rPr lang="en-US" sz="2400" b="1" dirty="0">
                <a:ln w="12700" cmpd="sng">
                  <a:solidFill>
                    <a:schemeClr val="accent4"/>
                  </a:solidFill>
                  <a:prstDash val="solid"/>
                </a:ln>
                <a:solidFill>
                  <a:schemeClr val="bg1"/>
                </a:solidFill>
              </a:rPr>
              <a:t>: so doth a little folly him that is in reputation for wisdom and </a:t>
            </a:r>
            <a:r>
              <a:rPr lang="en-US" sz="2400" b="1" dirty="0" err="1">
                <a:ln w="12700" cmpd="sng">
                  <a:solidFill>
                    <a:schemeClr val="accent4"/>
                  </a:solidFill>
                  <a:prstDash val="solid"/>
                </a:ln>
                <a:solidFill>
                  <a:schemeClr val="bg1"/>
                </a:solidFill>
              </a:rPr>
              <a:t>honour</a:t>
            </a:r>
            <a:r>
              <a:rPr lang="es-ES" sz="2400" b="1" dirty="0">
                <a:ln w="12700" cmpd="sng">
                  <a:solidFill>
                    <a:schemeClr val="accent4"/>
                  </a:solidFill>
                  <a:prstDash val="solid"/>
                </a:ln>
                <a:solidFill>
                  <a:schemeClr val="bg1"/>
                </a:solidFill>
              </a:rPr>
              <a:t> (</a:t>
            </a:r>
            <a:r>
              <a:rPr lang="es-ES" sz="2400" b="1" dirty="0" err="1">
                <a:ln w="12700" cmpd="sng">
                  <a:solidFill>
                    <a:schemeClr val="accent4"/>
                  </a:solidFill>
                  <a:prstDash val="solid"/>
                </a:ln>
                <a:solidFill>
                  <a:schemeClr val="bg1"/>
                </a:solidFill>
              </a:rPr>
              <a:t>Ecclesiastes</a:t>
            </a:r>
            <a:r>
              <a:rPr lang="es-ES" sz="2400" b="1" dirty="0">
                <a:ln w="12700" cmpd="sng">
                  <a:solidFill>
                    <a:schemeClr val="accent4"/>
                  </a:solidFill>
                  <a:prstDash val="solid"/>
                </a:ln>
                <a:solidFill>
                  <a:schemeClr val="bg1"/>
                </a:solidFill>
              </a:rPr>
              <a:t> 10:1).</a:t>
            </a:r>
          </a:p>
        </p:txBody>
      </p:sp>
      <p:sp>
        <p:nvSpPr>
          <p:cNvPr id="9" name="CuadroTexto 8">
            <a:extLst>
              <a:ext uri="{FF2B5EF4-FFF2-40B4-BE49-F238E27FC236}">
                <a16:creationId xmlns:a16="http://schemas.microsoft.com/office/drawing/2014/main" id="{5466278C-83B1-3D0F-E486-EF8D6A3C079E}"/>
              </a:ext>
            </a:extLst>
          </p:cNvPr>
          <p:cNvSpPr txBox="1"/>
          <p:nvPr/>
        </p:nvSpPr>
        <p:spPr>
          <a:xfrm>
            <a:off x="963353" y="3109261"/>
            <a:ext cx="6096000" cy="1200329"/>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For we are unto God a sweet </a:t>
            </a:r>
            <a:r>
              <a:rPr lang="en-US" sz="2400" b="1" dirty="0" err="1">
                <a:ln w="12700" cmpd="sng">
                  <a:solidFill>
                    <a:schemeClr val="accent4"/>
                  </a:solidFill>
                  <a:prstDash val="solid"/>
                </a:ln>
                <a:solidFill>
                  <a:schemeClr val="bg1"/>
                </a:solidFill>
              </a:rPr>
              <a:t>savour</a:t>
            </a:r>
            <a:r>
              <a:rPr lang="en-US" sz="2400" b="1" dirty="0">
                <a:ln w="12700" cmpd="sng">
                  <a:solidFill>
                    <a:schemeClr val="accent4"/>
                  </a:solidFill>
                  <a:prstDash val="solid"/>
                </a:ln>
                <a:solidFill>
                  <a:schemeClr val="bg1"/>
                </a:solidFill>
              </a:rPr>
              <a:t> of Christ, in them that are saved, and in them that perish </a:t>
            </a:r>
            <a:r>
              <a:rPr lang="es-ES" sz="2400" b="1" dirty="0">
                <a:ln w="12700" cmpd="sng">
                  <a:solidFill>
                    <a:schemeClr val="accent4"/>
                  </a:solidFill>
                  <a:prstDash val="solid"/>
                </a:ln>
                <a:solidFill>
                  <a:schemeClr val="bg1"/>
                </a:solidFill>
              </a:rPr>
              <a:t>(2 </a:t>
            </a:r>
            <a:r>
              <a:rPr lang="es-ES" sz="2400" b="1" dirty="0" err="1">
                <a:ln w="12700" cmpd="sng">
                  <a:solidFill>
                    <a:schemeClr val="accent4"/>
                  </a:solidFill>
                  <a:prstDash val="solid"/>
                </a:ln>
                <a:solidFill>
                  <a:schemeClr val="bg1"/>
                </a:solidFill>
              </a:rPr>
              <a:t>Corinthians</a:t>
            </a:r>
            <a:r>
              <a:rPr lang="es-ES" sz="2400" b="1" dirty="0">
                <a:ln w="12700" cmpd="sng">
                  <a:solidFill>
                    <a:schemeClr val="accent4"/>
                  </a:solidFill>
                  <a:prstDash val="solid"/>
                </a:ln>
                <a:solidFill>
                  <a:schemeClr val="bg1"/>
                </a:solidFill>
              </a:rPr>
              <a:t> 2:15).</a:t>
            </a:r>
          </a:p>
        </p:txBody>
      </p:sp>
      <p:sp>
        <p:nvSpPr>
          <p:cNvPr id="11" name="CuadroTexto 10">
            <a:extLst>
              <a:ext uri="{FF2B5EF4-FFF2-40B4-BE49-F238E27FC236}">
                <a16:creationId xmlns:a16="http://schemas.microsoft.com/office/drawing/2014/main" id="{490702CA-7246-444D-0067-C6096002681D}"/>
              </a:ext>
            </a:extLst>
          </p:cNvPr>
          <p:cNvSpPr txBox="1"/>
          <p:nvPr/>
        </p:nvSpPr>
        <p:spPr>
          <a:xfrm>
            <a:off x="963353" y="4600031"/>
            <a:ext cx="6096000" cy="1569660"/>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All that are born of the country shall do these things after this manner, in offering an offering made by fire, of a sweet </a:t>
            </a:r>
            <a:r>
              <a:rPr lang="en-US" sz="2400" b="1" dirty="0" err="1">
                <a:ln w="12700" cmpd="sng">
                  <a:solidFill>
                    <a:schemeClr val="accent4"/>
                  </a:solidFill>
                  <a:prstDash val="solid"/>
                </a:ln>
                <a:solidFill>
                  <a:schemeClr val="bg1"/>
                </a:solidFill>
              </a:rPr>
              <a:t>savour</a:t>
            </a:r>
            <a:r>
              <a:rPr lang="en-US" sz="2400" b="1" dirty="0">
                <a:ln w="12700" cmpd="sng">
                  <a:solidFill>
                    <a:schemeClr val="accent4"/>
                  </a:solidFill>
                  <a:prstDash val="solid"/>
                </a:ln>
                <a:solidFill>
                  <a:schemeClr val="bg1"/>
                </a:solidFill>
              </a:rPr>
              <a:t> unto the Lord </a:t>
            </a:r>
            <a:r>
              <a:rPr lang="es-ES" sz="2400" b="1" dirty="0">
                <a:ln w="12700" cmpd="sng">
                  <a:solidFill>
                    <a:schemeClr val="accent4"/>
                  </a:solidFill>
                  <a:prstDash val="solid"/>
                </a:ln>
                <a:solidFill>
                  <a:schemeClr val="bg1"/>
                </a:solidFill>
              </a:rPr>
              <a:t>(</a:t>
            </a:r>
            <a:r>
              <a:rPr lang="es-ES" sz="2400" b="1" dirty="0" err="1">
                <a:ln w="12700" cmpd="sng">
                  <a:solidFill>
                    <a:schemeClr val="accent4"/>
                  </a:solidFill>
                  <a:prstDash val="solid"/>
                </a:ln>
                <a:solidFill>
                  <a:schemeClr val="bg1"/>
                </a:solidFill>
              </a:rPr>
              <a:t>Numbers</a:t>
            </a:r>
            <a:r>
              <a:rPr lang="es-ES" sz="2400" b="1" dirty="0">
                <a:ln w="12700" cmpd="sng">
                  <a:solidFill>
                    <a:schemeClr val="accent4"/>
                  </a:solidFill>
                  <a:prstDash val="solid"/>
                </a:ln>
                <a:solidFill>
                  <a:schemeClr val="bg1"/>
                </a:solidFill>
              </a:rPr>
              <a:t> 15:13).</a:t>
            </a:r>
          </a:p>
        </p:txBody>
      </p:sp>
      <p:pic>
        <p:nvPicPr>
          <p:cNvPr id="4" name="Imagen 3" descr="Icono&#10;&#10;Descripción generada automáticamente">
            <a:extLst>
              <a:ext uri="{FF2B5EF4-FFF2-40B4-BE49-F238E27FC236}">
                <a16:creationId xmlns:a16="http://schemas.microsoft.com/office/drawing/2014/main" id="{E70BD606-7ED5-D32C-AD08-E7DD47B58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7" y="1247170"/>
            <a:ext cx="468320" cy="468000"/>
          </a:xfrm>
          <a:prstGeom prst="rect">
            <a:avLst/>
          </a:prstGeom>
        </p:spPr>
      </p:pic>
      <p:pic>
        <p:nvPicPr>
          <p:cNvPr id="6" name="Imagen 5">
            <a:extLst>
              <a:ext uri="{FF2B5EF4-FFF2-40B4-BE49-F238E27FC236}">
                <a16:creationId xmlns:a16="http://schemas.microsoft.com/office/drawing/2014/main" id="{2E0FC9FD-7438-FCB4-F99B-8D92A743F3E0}"/>
              </a:ext>
            </a:extLst>
          </p:cNvPr>
          <p:cNvPicPr>
            <a:picLocks noChangeAspect="1"/>
          </p:cNvPicPr>
          <p:nvPr/>
        </p:nvPicPr>
        <p:blipFill>
          <a:blip r:embed="rId4"/>
          <a:stretch>
            <a:fillRect/>
          </a:stretch>
        </p:blipFill>
        <p:spPr>
          <a:xfrm>
            <a:off x="446007" y="4600031"/>
            <a:ext cx="463336" cy="463336"/>
          </a:xfrm>
          <a:prstGeom prst="rect">
            <a:avLst/>
          </a:prstGeom>
        </p:spPr>
      </p:pic>
      <p:pic>
        <p:nvPicPr>
          <p:cNvPr id="7" name="Imagen 6">
            <a:extLst>
              <a:ext uri="{FF2B5EF4-FFF2-40B4-BE49-F238E27FC236}">
                <a16:creationId xmlns:a16="http://schemas.microsoft.com/office/drawing/2014/main" id="{1D5C4E8A-DBD9-0430-8100-E1CFD1422E99}"/>
              </a:ext>
            </a:extLst>
          </p:cNvPr>
          <p:cNvPicPr>
            <a:picLocks noChangeAspect="1"/>
          </p:cNvPicPr>
          <p:nvPr/>
        </p:nvPicPr>
        <p:blipFill>
          <a:blip r:embed="rId4"/>
          <a:stretch>
            <a:fillRect/>
          </a:stretch>
        </p:blipFill>
        <p:spPr>
          <a:xfrm>
            <a:off x="446007" y="3128789"/>
            <a:ext cx="463336" cy="463336"/>
          </a:xfrm>
          <a:prstGeom prst="rect">
            <a:avLst/>
          </a:prstGeom>
        </p:spPr>
      </p:pic>
      <p:pic>
        <p:nvPicPr>
          <p:cNvPr id="3" name="Imagen 2" descr="Imagen de la pantalla de un video juego&#10;&#10;Descripción generada automáticamente con confianza baja">
            <a:extLst>
              <a:ext uri="{FF2B5EF4-FFF2-40B4-BE49-F238E27FC236}">
                <a16:creationId xmlns:a16="http://schemas.microsoft.com/office/drawing/2014/main" id="{A63C2F15-1CB8-4450-C0FF-D4B6C8D2D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15" y="109570"/>
            <a:ext cx="4560561" cy="66308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14" name="CuadroTexto 13">
            <a:extLst>
              <a:ext uri="{FF2B5EF4-FFF2-40B4-BE49-F238E27FC236}">
                <a16:creationId xmlns:a16="http://schemas.microsoft.com/office/drawing/2014/main" id="{24D988A5-286A-7D3A-E7B4-7C0EC04FA074}"/>
              </a:ext>
            </a:extLst>
          </p:cNvPr>
          <p:cNvSpPr txBox="1"/>
          <p:nvPr/>
        </p:nvSpPr>
        <p:spPr>
          <a:xfrm>
            <a:off x="0" y="239080"/>
            <a:ext cx="8465270" cy="523220"/>
          </a:xfrm>
          <a:prstGeom prst="rect">
            <a:avLst/>
          </a:prstGeom>
          <a:noFill/>
        </p:spPr>
        <p:txBody>
          <a:bodyPr wrap="square">
            <a:spAutoFit/>
          </a:bodyPr>
          <a:lstStyle/>
          <a:p>
            <a:pPr algn="ctr"/>
            <a:r>
              <a:rPr lang="en-US" sz="2800" dirty="0">
                <a:ln w="0"/>
                <a:solidFill>
                  <a:schemeClr val="bg1"/>
                </a:solidFill>
                <a:effectLst>
                  <a:outerShdw blurRad="38100" dist="19050" dir="2700000" algn="tl" rotWithShape="0">
                    <a:schemeClr val="dk1">
                      <a:alpha val="40000"/>
                    </a:schemeClr>
                  </a:outerShdw>
                </a:effectLst>
              </a:rPr>
              <a:t>What does the Bible say about smell</a:t>
            </a:r>
            <a:r>
              <a:rPr lang="es-ES" sz="2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4785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anim calcmode="lin" valueType="num">
                                      <p:cBhvr>
                                        <p:cTn id="42" dur="500" fill="hold"/>
                                        <p:tgtEl>
                                          <p:spTgt spid="6"/>
                                        </p:tgtEl>
                                        <p:attrNameLst>
                                          <p:attrName>ppt_x</p:attrName>
                                        </p:attrNameLst>
                                      </p:cBhvr>
                                      <p:tavLst>
                                        <p:tav tm="0">
                                          <p:val>
                                            <p:fltVal val="0.5"/>
                                          </p:val>
                                        </p:tav>
                                        <p:tav tm="100000">
                                          <p:val>
                                            <p:strVal val="#ppt_x"/>
                                          </p:val>
                                        </p:tav>
                                      </p:tavLst>
                                    </p:anim>
                                    <p:anim calcmode="lin" valueType="num">
                                      <p:cBhvr>
                                        <p:cTn id="43" dur="500" fill="hold"/>
                                        <p:tgtEl>
                                          <p:spTgt spid="6"/>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fltVal val="0.5"/>
                                          </p:val>
                                        </p:tav>
                                        <p:tav tm="100000">
                                          <p:val>
                                            <p:strVal val="#ppt_x"/>
                                          </p:val>
                                        </p:tav>
                                      </p:tavLst>
                                    </p:anim>
                                    <p:anim calcmode="lin" valueType="num">
                                      <p:cBhvr>
                                        <p:cTn id="5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34BDC574-4E13-005A-D04B-9882B34B64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915" y="626545"/>
            <a:ext cx="10788169" cy="5800724"/>
          </a:xfrm>
          <a:prstGeom prst="rect">
            <a:avLst/>
          </a:prstGeom>
        </p:spPr>
      </p:pic>
    </p:spTree>
    <p:extLst>
      <p:ext uri="{BB962C8B-B14F-4D97-AF65-F5344CB8AC3E}">
        <p14:creationId xmlns:p14="http://schemas.microsoft.com/office/powerpoint/2010/main" val="2222050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extLst>
              <a:ext uri="{BEBA8EAE-BF5A-486C-A8C5-ECC9F3942E4B}">
                <a14:imgProps xmlns:a14="http://schemas.microsoft.com/office/drawing/2010/main">
                  <a14:imgLayer r:embed="rId3">
                    <a14:imgEffect>
                      <a14:colorTemperature colorTemp="4700"/>
                    </a14:imgEffect>
                  </a14:imgLayer>
                </a14:imgProps>
              </a:ext>
            </a:extLst>
          </a:blip>
          <a:srcRect/>
          <a:stretch>
            <a:fillRect b="-3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C9C455-EC90-9F34-DAB0-19C351C7E17F}"/>
              </a:ext>
            </a:extLst>
          </p:cNvPr>
          <p:cNvSpPr txBox="1"/>
          <p:nvPr/>
        </p:nvSpPr>
        <p:spPr>
          <a:xfrm>
            <a:off x="4162349" y="166291"/>
            <a:ext cx="7663891" cy="1938992"/>
          </a:xfrm>
          <a:prstGeom prst="rect">
            <a:avLst/>
          </a:prstGeom>
          <a:noFill/>
        </p:spPr>
        <p:txBody>
          <a:bodyPr wrap="square">
            <a:spAutoFit/>
          </a:bodyPr>
          <a:lstStyle/>
          <a:p>
            <a:r>
              <a:rPr lang="es-ES" sz="2000" b="1" dirty="0"/>
              <a:t>“</a:t>
            </a:r>
            <a:r>
              <a:rPr lang="en-US" sz="2000" b="1" dirty="0"/>
              <a:t>Those who would not fall a prey to Satan's devices must guard well the avenues of the soul; they must avoid reading, seeing, or hearing that which will suggest impure thoughts. The mind must not be left to dwell at random upon every subject that the enemy of souls may suggest. The heart must be faithfully sentineled, or evils without will awaken evils within, and the soul will wander in darkness.</a:t>
            </a:r>
            <a:r>
              <a:rPr lang="es-ES" sz="2000" b="1" dirty="0"/>
              <a:t>” (AH 403)</a:t>
            </a:r>
          </a:p>
        </p:txBody>
      </p:sp>
      <p:sp>
        <p:nvSpPr>
          <p:cNvPr id="4" name="CuadroTexto 3">
            <a:extLst>
              <a:ext uri="{FF2B5EF4-FFF2-40B4-BE49-F238E27FC236}">
                <a16:creationId xmlns:a16="http://schemas.microsoft.com/office/drawing/2014/main" id="{93505FDF-92E5-7DF3-3B85-95390F6EC4C7}"/>
              </a:ext>
            </a:extLst>
          </p:cNvPr>
          <p:cNvSpPr txBox="1"/>
          <p:nvPr/>
        </p:nvSpPr>
        <p:spPr>
          <a:xfrm>
            <a:off x="179824" y="2173662"/>
            <a:ext cx="11646416" cy="1631216"/>
          </a:xfrm>
          <a:prstGeom prst="rect">
            <a:avLst/>
          </a:prstGeom>
          <a:noFill/>
        </p:spPr>
        <p:txBody>
          <a:bodyPr wrap="square">
            <a:spAutoFit/>
          </a:bodyPr>
          <a:lstStyle/>
          <a:p>
            <a:r>
              <a:rPr lang="en-US" sz="2000" b="1" dirty="0"/>
              <a:t>The information we receive from the world comes to us through the senses. These are transmitted to the brain and, later, will become experiences that will be used to perform an action</a:t>
            </a:r>
            <a:r>
              <a:rPr lang="es-ES" sz="2000" b="1" dirty="0"/>
              <a:t>.</a:t>
            </a:r>
          </a:p>
          <a:p>
            <a:r>
              <a:rPr lang="en-US" sz="2000" b="1" dirty="0"/>
              <a:t>Sight, smell, hearing, taste, and touch allow us to acquire the knowledge that is essential for the development of our cognitive, physical, social, and spiritual faculties</a:t>
            </a:r>
            <a:r>
              <a:rPr lang="es-ES" sz="2000" b="1" dirty="0"/>
              <a:t>.</a:t>
            </a:r>
          </a:p>
          <a:p>
            <a:r>
              <a:rPr lang="en-US" sz="2000" b="1" dirty="0"/>
              <a:t>Our Creator also uses the senses to keep us in communion with Him. Ellen G. White tells us</a:t>
            </a:r>
            <a:r>
              <a:rPr lang="es-ES" sz="2000" b="1" dirty="0"/>
              <a:t>:</a:t>
            </a:r>
          </a:p>
        </p:txBody>
      </p:sp>
      <p:pic>
        <p:nvPicPr>
          <p:cNvPr id="7" name="Imagen 6" descr="Icono&#10;&#10;Descripción generada automáticamente">
            <a:extLst>
              <a:ext uri="{FF2B5EF4-FFF2-40B4-BE49-F238E27FC236}">
                <a16:creationId xmlns:a16="http://schemas.microsoft.com/office/drawing/2014/main" id="{1D6B606E-2253-95AD-2070-26A7E3FC0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24" y="68884"/>
            <a:ext cx="3245547" cy="213380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DF848E6-3D7F-56FF-6116-8B202B55BC66}"/>
              </a:ext>
            </a:extLst>
          </p:cNvPr>
          <p:cNvSpPr txBox="1"/>
          <p:nvPr/>
        </p:nvSpPr>
        <p:spPr>
          <a:xfrm>
            <a:off x="179824" y="3736860"/>
            <a:ext cx="8792308" cy="2554545"/>
          </a:xfrm>
          <a:prstGeom prst="rect">
            <a:avLst/>
          </a:prstGeom>
          <a:noFill/>
        </p:spPr>
        <p:txBody>
          <a:bodyPr wrap="square">
            <a:spAutoFit/>
          </a:bodyPr>
          <a:lstStyle/>
          <a:p>
            <a:pPr>
              <a:spcBef>
                <a:spcPts val="600"/>
              </a:spcBef>
            </a:pPr>
            <a:r>
              <a:rPr lang="es-ES" sz="2000" b="1" dirty="0"/>
              <a:t>«</a:t>
            </a:r>
            <a:r>
              <a:rPr lang="en-US" sz="2000" b="1" dirty="0"/>
              <a:t>The beauties of nature have a tongue that speaks to us without ceasing. The open heart can be impressed with the love and glory of God, as seen in the works of His hand. The listening ear can hear and understand the communications of God through the things of nature. There is a lesson in the sunbeam, and in the various objects of nature that God has presented to our view. The green fields, the lofty trees, the buds and flowers, the passing cloud, the falling rain, the babbling brook, the sun, moon, and stars in the heavens—all invite our attention and meditation</a:t>
            </a:r>
            <a:r>
              <a:rPr lang="es-ES" sz="2000" b="1" dirty="0"/>
              <a:t>» (</a:t>
            </a:r>
            <a:r>
              <a:rPr lang="en-US" sz="2000" b="1" dirty="0"/>
              <a:t>FLB 25</a:t>
            </a:r>
            <a:r>
              <a:rPr lang="es-ES" sz="2000" b="1" dirty="0"/>
              <a:t>).</a:t>
            </a:r>
          </a:p>
        </p:txBody>
      </p:sp>
      <p:sp>
        <p:nvSpPr>
          <p:cNvPr id="8" name="CuadroTexto 7">
            <a:extLst>
              <a:ext uri="{FF2B5EF4-FFF2-40B4-BE49-F238E27FC236}">
                <a16:creationId xmlns:a16="http://schemas.microsoft.com/office/drawing/2014/main" id="{342BB9C1-AC36-F98A-9995-0A634885653C}"/>
              </a:ext>
            </a:extLst>
          </p:cNvPr>
          <p:cNvSpPr txBox="1"/>
          <p:nvPr/>
        </p:nvSpPr>
        <p:spPr>
          <a:xfrm>
            <a:off x="179824" y="6200864"/>
            <a:ext cx="12012176" cy="707886"/>
          </a:xfrm>
          <a:prstGeom prst="rect">
            <a:avLst/>
          </a:prstGeom>
          <a:noFill/>
        </p:spPr>
        <p:txBody>
          <a:bodyPr wrap="square">
            <a:spAutoFit/>
          </a:bodyPr>
          <a:lstStyle/>
          <a:p>
            <a:pPr>
              <a:spcBef>
                <a:spcPts val="600"/>
              </a:spcBef>
            </a:pPr>
            <a:r>
              <a:rPr lang="en-US" sz="2000" b="1" dirty="0"/>
              <a:t>We will analyze the importance of taking care of the avenues of the soul and what the Bible tells us about these avenues</a:t>
            </a:r>
            <a:r>
              <a:rPr lang="es-ES" sz="2000" b="1" dirty="0"/>
              <a:t>.</a:t>
            </a:r>
          </a:p>
        </p:txBody>
      </p:sp>
      <p:pic>
        <p:nvPicPr>
          <p:cNvPr id="11" name="Imagen 10">
            <a:extLst>
              <a:ext uri="{FF2B5EF4-FFF2-40B4-BE49-F238E27FC236}">
                <a16:creationId xmlns:a16="http://schemas.microsoft.com/office/drawing/2014/main" id="{53C1901B-0A65-A28E-CD1A-C500AA74B842}"/>
              </a:ext>
            </a:extLst>
          </p:cNvPr>
          <p:cNvPicPr>
            <a:picLocks noChangeAspect="1"/>
          </p:cNvPicPr>
          <p:nvPr/>
        </p:nvPicPr>
        <p:blipFill>
          <a:blip r:embed="rId5"/>
          <a:stretch>
            <a:fillRect/>
          </a:stretch>
        </p:blipFill>
        <p:spPr>
          <a:xfrm>
            <a:off x="9085501" y="4038950"/>
            <a:ext cx="2993130" cy="1870706"/>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049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17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CDACAB9-41AF-3711-8D32-B3E354793CF9}"/>
              </a:ext>
            </a:extLst>
          </p:cNvPr>
          <p:cNvSpPr txBox="1"/>
          <p:nvPr/>
        </p:nvSpPr>
        <p:spPr>
          <a:xfrm>
            <a:off x="312199" y="432305"/>
            <a:ext cx="8509091" cy="6232475"/>
          </a:xfrm>
          <a:prstGeom prst="rect">
            <a:avLst/>
          </a:prstGeom>
          <a:noFill/>
        </p:spPr>
        <p:txBody>
          <a:bodyPr wrap="square">
            <a:spAutoFit/>
          </a:bodyPr>
          <a:lstStyle/>
          <a:p>
            <a:pPr>
              <a:spcBef>
                <a:spcPts val="600"/>
              </a:spcBef>
            </a:pPr>
            <a:r>
              <a:rPr lang="en-US" sz="2000" b="1" dirty="0"/>
              <a:t>By using the hands as the main organ of touch, we establish bonds of union and cordiality with others</a:t>
            </a:r>
            <a:r>
              <a:rPr lang="es-ES" sz="2000" b="1" dirty="0"/>
              <a:t>. </a:t>
            </a:r>
          </a:p>
          <a:p>
            <a:pPr>
              <a:spcBef>
                <a:spcPts val="600"/>
              </a:spcBef>
            </a:pPr>
            <a:r>
              <a:rPr lang="en-US" sz="2000" b="1" dirty="0"/>
              <a:t>There are many studies that affirm that, without contact, many babies would not survive. Feeling affection, love and human warmth is essential for any baby to be able to move forward. This is much more important to him than to meet his basic needs</a:t>
            </a:r>
            <a:r>
              <a:rPr lang="es-ES" sz="2000" b="1" dirty="0"/>
              <a:t>.</a:t>
            </a:r>
          </a:p>
          <a:p>
            <a:pPr>
              <a:spcBef>
                <a:spcPts val="600"/>
              </a:spcBef>
            </a:pPr>
            <a:r>
              <a:rPr lang="en-US" sz="2000" b="1" dirty="0"/>
              <a:t>Hugs are necessary, and they are very important as they reduce stress and tension levels, relax us, provide us with tranquility, security and confidence, make us feel good, and contribute to reducing the risk of dementia</a:t>
            </a:r>
            <a:r>
              <a:rPr lang="es-ES" sz="2000" b="1" dirty="0"/>
              <a:t>.</a:t>
            </a:r>
          </a:p>
          <a:p>
            <a:pPr>
              <a:spcBef>
                <a:spcPts val="600"/>
              </a:spcBef>
            </a:pPr>
            <a:r>
              <a:rPr lang="en-US" sz="2000" b="1" dirty="0"/>
              <a:t>We release oxytocin, thus decreasing the production of cortisol and adrenaline, hormones that are emitted in high concentrations when we are under a stressful situation. In addition, we release serotonin and dopamine, generating a great sense of well-being and happiness</a:t>
            </a:r>
            <a:r>
              <a:rPr lang="es-ES" sz="2000" b="1" dirty="0"/>
              <a:t>.</a:t>
            </a:r>
          </a:p>
          <a:p>
            <a:pPr>
              <a:spcBef>
                <a:spcPts val="600"/>
              </a:spcBef>
            </a:pPr>
            <a:r>
              <a:rPr lang="en-US" sz="2000" b="1" dirty="0"/>
              <a:t>Another great benefit of hugs is that they stimulate oxygenation of the body, which helps to prolong the life of cells and, therefore, prevent premature aging</a:t>
            </a:r>
            <a:r>
              <a:rPr lang="es-ES" sz="2000" b="1" dirty="0"/>
              <a:t>. </a:t>
            </a:r>
          </a:p>
          <a:p>
            <a:pPr>
              <a:spcBef>
                <a:spcPts val="600"/>
              </a:spcBef>
            </a:pPr>
            <a:r>
              <a:rPr lang="en-US" sz="2000" b="1" dirty="0"/>
              <a:t>Hugs activate receptors in the skin called </a:t>
            </a:r>
            <a:r>
              <a:rPr lang="en-US" sz="2000" b="1" dirty="0" err="1"/>
              <a:t>Pacini's</a:t>
            </a:r>
            <a:r>
              <a:rPr lang="en-US" sz="2000" b="1" dirty="0"/>
              <a:t> corpuscles, which are responsible for sending signals to the brain, thus reducing blood pressure</a:t>
            </a:r>
            <a:r>
              <a:rPr lang="es-ES" sz="2000" b="1" dirty="0"/>
              <a:t>.</a:t>
            </a:r>
            <a:endParaRPr lang="es-ES" sz="1400" b="1" dirty="0"/>
          </a:p>
        </p:txBody>
      </p:sp>
      <p:pic>
        <p:nvPicPr>
          <p:cNvPr id="7" name="Imagen 6" descr="Imagen que contiene persona, sostener, celular, bebé&#10;&#10;Descripción generada automáticamente">
            <a:extLst>
              <a:ext uri="{FF2B5EF4-FFF2-40B4-BE49-F238E27FC236}">
                <a16:creationId xmlns:a16="http://schemas.microsoft.com/office/drawing/2014/main" id="{3A4D9032-18F5-C9E8-9CD3-0391ECCD7E6F}"/>
              </a:ext>
            </a:extLst>
          </p:cNvPr>
          <p:cNvPicPr>
            <a:picLocks noChangeAspect="1"/>
          </p:cNvPicPr>
          <p:nvPr/>
        </p:nvPicPr>
        <p:blipFill rotWithShape="1">
          <a:blip r:embed="rId3">
            <a:extLst>
              <a:ext uri="{28A0092B-C50C-407E-A947-70E740481C1C}">
                <a14:useLocalDpi xmlns:a14="http://schemas.microsoft.com/office/drawing/2010/main" val="0"/>
              </a:ext>
            </a:extLst>
          </a:blip>
          <a:srcRect l="626"/>
          <a:stretch/>
        </p:blipFill>
        <p:spPr>
          <a:xfrm>
            <a:off x="8821291" y="4677735"/>
            <a:ext cx="3203304" cy="2151123"/>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8" name="Imagen 7">
            <a:extLst>
              <a:ext uri="{FF2B5EF4-FFF2-40B4-BE49-F238E27FC236}">
                <a16:creationId xmlns:a16="http://schemas.microsoft.com/office/drawing/2014/main" id="{CDDAD142-F49A-1533-7D1B-3906FD416131}"/>
              </a:ext>
            </a:extLst>
          </p:cNvPr>
          <p:cNvPicPr>
            <a:picLocks noChangeAspect="1"/>
          </p:cNvPicPr>
          <p:nvPr/>
        </p:nvPicPr>
        <p:blipFill>
          <a:blip r:embed="rId4"/>
          <a:stretch>
            <a:fillRect/>
          </a:stretch>
        </p:blipFill>
        <p:spPr>
          <a:xfrm>
            <a:off x="8821291" y="2212051"/>
            <a:ext cx="3203303" cy="2402477"/>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DC7F68E4-6420-A35A-AB88-02468E398C5A}"/>
              </a:ext>
            </a:extLst>
          </p:cNvPr>
          <p:cNvPicPr>
            <a:picLocks noChangeAspect="1"/>
          </p:cNvPicPr>
          <p:nvPr/>
        </p:nvPicPr>
        <p:blipFill rotWithShape="1">
          <a:blip r:embed="rId5"/>
          <a:srcRect l="7416" b="8475"/>
          <a:stretch/>
        </p:blipFill>
        <p:spPr>
          <a:xfrm>
            <a:off x="8821290" y="59615"/>
            <a:ext cx="3203304" cy="2092257"/>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90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left)">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left)">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3000" b="-3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2ACB2F4-BE06-997E-4A75-26EE7726B490}"/>
              </a:ext>
            </a:extLst>
          </p:cNvPr>
          <p:cNvSpPr txBox="1"/>
          <p:nvPr/>
        </p:nvSpPr>
        <p:spPr>
          <a:xfrm>
            <a:off x="3304675" y="93788"/>
            <a:ext cx="8887326" cy="6863417"/>
          </a:xfrm>
          <a:prstGeom prst="rect">
            <a:avLst/>
          </a:prstGeom>
          <a:noFill/>
        </p:spPr>
        <p:txBody>
          <a:bodyPr wrap="square">
            <a:spAutoFit/>
          </a:bodyPr>
          <a:lstStyle/>
          <a:p>
            <a:pPr>
              <a:spcBef>
                <a:spcPts val="600"/>
              </a:spcBef>
            </a:pPr>
            <a:r>
              <a:rPr lang="en-US" sz="2000" b="1" dirty="0"/>
              <a:t>Scientifically, it has been proven that physical contact is as beneficial as therapies. However, many people have been seduced by the pleasurable events experienced through touch</a:t>
            </a:r>
            <a:r>
              <a:rPr lang="es-ES" sz="2000" b="1" dirty="0"/>
              <a:t>.</a:t>
            </a:r>
          </a:p>
          <a:p>
            <a:pPr>
              <a:spcBef>
                <a:spcPts val="600"/>
              </a:spcBef>
            </a:pPr>
            <a:r>
              <a:rPr lang="en-US" sz="2000" b="1" dirty="0"/>
              <a:t>Jesus demonstrated His love and compassion through touch, performing many of His miracles by touching people</a:t>
            </a:r>
            <a:r>
              <a:rPr lang="es-ES" sz="2000" b="1" dirty="0"/>
              <a:t>.</a:t>
            </a:r>
          </a:p>
          <a:p>
            <a:pPr>
              <a:spcBef>
                <a:spcPts val="600"/>
              </a:spcBef>
            </a:pPr>
            <a:r>
              <a:rPr lang="en-US" sz="2000" b="1" dirty="0"/>
              <a:t>He even touched lepers that no one was willing to touch</a:t>
            </a:r>
            <a:r>
              <a:rPr lang="es-ES" sz="2000" b="1" dirty="0"/>
              <a:t>: “</a:t>
            </a:r>
            <a:r>
              <a:rPr lang="en-US" sz="2000" b="1" dirty="0"/>
              <a:t>And, behold, there came a leper and worshipped him, saying, Lord, if thou wilt, thou canst make me clean. And Jesus put forth his hand, and touched him, saying, I will; be thou clean. And immediately his leprosy was cleansed</a:t>
            </a:r>
            <a:r>
              <a:rPr lang="es-ES" sz="2000" b="1" dirty="0"/>
              <a:t>.” (Matthew 8:2-3).</a:t>
            </a:r>
          </a:p>
          <a:p>
            <a:pPr>
              <a:spcBef>
                <a:spcPts val="600"/>
              </a:spcBef>
            </a:pPr>
            <a:r>
              <a:rPr lang="en-US" sz="2000" b="1" dirty="0"/>
              <a:t>Another example of the healing touch is seen in the woman who touched the hem of Jesus' garment with faith and was healed of her illness. " For she said, If I may touch but his clothes, I shall be whole. And straightway the fountain of her blood was dried up; and she felt in her body that she was healed of that plague. And Jesus, immediately knowing in himself that virtue had gone out of him, turned him about in the press, and said, Who touched my clothes? And his disciples said unto him, Thou </a:t>
            </a:r>
            <a:r>
              <a:rPr lang="en-US" sz="2000" b="1" dirty="0" err="1"/>
              <a:t>seest</a:t>
            </a:r>
            <a:r>
              <a:rPr lang="en-US" sz="2000" b="1" dirty="0"/>
              <a:t> the multitude thronging thee, and sayest thou, Who touched me? And he looked round about to see her that had done this thing. But the woman fearing and trembling, knowing what was done in her, came and fell down before him, and told him all the truth. And he said unto her, Daughter, thy faith hath made thee whole; go in peace, and be whole of thy plague." (Mark 5:25-34</a:t>
            </a:r>
            <a:r>
              <a:rPr lang="es-ES" sz="2000" b="1" dirty="0"/>
              <a:t>).</a:t>
            </a:r>
          </a:p>
          <a:p>
            <a:pPr>
              <a:spcBef>
                <a:spcPts val="600"/>
              </a:spcBef>
            </a:pPr>
            <a:r>
              <a:rPr lang="en-US" sz="2000" b="1" dirty="0"/>
              <a:t>He harnessed the sense of touch to convey love and compassion to others</a:t>
            </a:r>
            <a:r>
              <a:rPr lang="es-ES" sz="2000" b="1" dirty="0"/>
              <a:t>. </a:t>
            </a:r>
          </a:p>
        </p:txBody>
      </p:sp>
      <p:pic>
        <p:nvPicPr>
          <p:cNvPr id="11" name="Imagen 10" descr="Imagen que contiene hombre, persona, edificio, roca&#10;&#10;Descripción generada automáticamente">
            <a:extLst>
              <a:ext uri="{FF2B5EF4-FFF2-40B4-BE49-F238E27FC236}">
                <a16:creationId xmlns:a16="http://schemas.microsoft.com/office/drawing/2014/main" id="{60D28CDE-313D-34EA-0547-D2B8968E9343}"/>
              </a:ext>
            </a:extLst>
          </p:cNvPr>
          <p:cNvPicPr>
            <a:picLocks noChangeAspect="1"/>
          </p:cNvPicPr>
          <p:nvPr/>
        </p:nvPicPr>
        <p:blipFill rotWithShape="1">
          <a:blip r:embed="rId3">
            <a:extLst>
              <a:ext uri="{28A0092B-C50C-407E-A947-70E740481C1C}">
                <a14:useLocalDpi xmlns:a14="http://schemas.microsoft.com/office/drawing/2010/main" val="0"/>
              </a:ext>
            </a:extLst>
          </a:blip>
          <a:srcRect t="10838" b="5479"/>
          <a:stretch/>
        </p:blipFill>
        <p:spPr>
          <a:xfrm>
            <a:off x="71168" y="2572997"/>
            <a:ext cx="3035300"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Imagen 12" descr="Un grupo de personas disfrazadas&#10;&#10;Descripción generada automáticamente con confianza baja">
            <a:extLst>
              <a:ext uri="{FF2B5EF4-FFF2-40B4-BE49-F238E27FC236}">
                <a16:creationId xmlns:a16="http://schemas.microsoft.com/office/drawing/2014/main" id="{33062EB6-3065-3CE1-2C13-A555F514B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9" y="4961048"/>
            <a:ext cx="3036069" cy="17120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Imagen 14" descr="Imagen que contiene exterior, persona, hombre, mujer&#10;&#10;Descripción generada automáticamente">
            <a:extLst>
              <a:ext uri="{FF2B5EF4-FFF2-40B4-BE49-F238E27FC236}">
                <a16:creationId xmlns:a16="http://schemas.microsoft.com/office/drawing/2014/main" id="{2FEB4FDD-1B50-FE8E-E269-7E0CD70B4399}"/>
              </a:ext>
            </a:extLst>
          </p:cNvPr>
          <p:cNvPicPr>
            <a:picLocks noChangeAspect="1"/>
          </p:cNvPicPr>
          <p:nvPr/>
        </p:nvPicPr>
        <p:blipFill rotWithShape="1">
          <a:blip r:embed="rId5">
            <a:extLst>
              <a:ext uri="{28A0092B-C50C-407E-A947-70E740481C1C}">
                <a14:useLocalDpi xmlns:a14="http://schemas.microsoft.com/office/drawing/2010/main" val="0"/>
              </a:ext>
            </a:extLst>
          </a:blip>
          <a:srcRect l="1077" t="14323" b="5069"/>
          <a:stretch/>
        </p:blipFill>
        <p:spPr>
          <a:xfrm>
            <a:off x="85362" y="184946"/>
            <a:ext cx="3021106" cy="19049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32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left)">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7000" b="-9000"/>
          </a:stretch>
        </a:blipFill>
        <a:effectLst/>
      </p:bgPr>
    </p:bg>
    <p:spTree>
      <p:nvGrpSpPr>
        <p:cNvPr id="1" name=""/>
        <p:cNvGrpSpPr/>
        <p:nvPr/>
      </p:nvGrpSpPr>
      <p:grpSpPr>
        <a:xfrm>
          <a:off x="0" y="0"/>
          <a:ext cx="0" cy="0"/>
          <a:chOff x="0" y="0"/>
          <a:chExt cx="0" cy="0"/>
        </a:xfrm>
      </p:grpSpPr>
      <p:pic>
        <p:nvPicPr>
          <p:cNvPr id="3" name="Imagen 2" descr="Icono&#10;&#10;Descripción generada automáticamente">
            <a:extLst>
              <a:ext uri="{FF2B5EF4-FFF2-40B4-BE49-F238E27FC236}">
                <a16:creationId xmlns:a16="http://schemas.microsoft.com/office/drawing/2014/main" id="{B89D65FD-3906-83C2-28BB-A45F78778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31" y="1258560"/>
            <a:ext cx="468320" cy="468000"/>
          </a:xfrm>
          <a:prstGeom prst="rect">
            <a:avLst/>
          </a:prstGeom>
        </p:spPr>
      </p:pic>
      <p:pic>
        <p:nvPicPr>
          <p:cNvPr id="4" name="Imagen 3" descr="Icono&#10;&#10;Descripción generada automáticamente">
            <a:extLst>
              <a:ext uri="{FF2B5EF4-FFF2-40B4-BE49-F238E27FC236}">
                <a16:creationId xmlns:a16="http://schemas.microsoft.com/office/drawing/2014/main" id="{4FE7F664-2419-63DB-7CD0-A988E75DB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1" y="3195000"/>
            <a:ext cx="468320" cy="468000"/>
          </a:xfrm>
          <a:prstGeom prst="rect">
            <a:avLst/>
          </a:prstGeom>
        </p:spPr>
      </p:pic>
      <p:pic>
        <p:nvPicPr>
          <p:cNvPr id="5" name="Imagen 4" descr="Icono&#10;&#10;Descripción generada automáticamente">
            <a:extLst>
              <a:ext uri="{FF2B5EF4-FFF2-40B4-BE49-F238E27FC236}">
                <a16:creationId xmlns:a16="http://schemas.microsoft.com/office/drawing/2014/main" id="{E50B0BA5-DDA9-04D4-6E3C-900D1196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51" y="4640440"/>
            <a:ext cx="468320" cy="468000"/>
          </a:xfrm>
          <a:prstGeom prst="rect">
            <a:avLst/>
          </a:prstGeom>
        </p:spPr>
      </p:pic>
      <p:sp>
        <p:nvSpPr>
          <p:cNvPr id="7" name="CuadroTexto 6">
            <a:extLst>
              <a:ext uri="{FF2B5EF4-FFF2-40B4-BE49-F238E27FC236}">
                <a16:creationId xmlns:a16="http://schemas.microsoft.com/office/drawing/2014/main" id="{AAA5492B-31CE-28DB-FB82-926B5A9AFB37}"/>
              </a:ext>
            </a:extLst>
          </p:cNvPr>
          <p:cNvSpPr txBox="1"/>
          <p:nvPr/>
        </p:nvSpPr>
        <p:spPr>
          <a:xfrm>
            <a:off x="1157118" y="4674069"/>
            <a:ext cx="6897189" cy="1200329"/>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And besought him that they might only touch the hem of his garment: and as many as touched were made perfectly whole.</a:t>
            </a:r>
            <a:r>
              <a:rPr lang="es-ES" sz="2400" b="1" dirty="0">
                <a:ln w="12700" cmpd="sng">
                  <a:solidFill>
                    <a:schemeClr val="accent4"/>
                  </a:solidFill>
                  <a:prstDash val="solid"/>
                </a:ln>
                <a:solidFill>
                  <a:schemeClr val="bg1"/>
                </a:solidFill>
              </a:rPr>
              <a:t> (Matthew 14:36)</a:t>
            </a:r>
          </a:p>
        </p:txBody>
      </p:sp>
      <p:sp>
        <p:nvSpPr>
          <p:cNvPr id="8" name="CuadroTexto 7">
            <a:extLst>
              <a:ext uri="{FF2B5EF4-FFF2-40B4-BE49-F238E27FC236}">
                <a16:creationId xmlns:a16="http://schemas.microsoft.com/office/drawing/2014/main" id="{19787475-E241-D219-F5AC-190123EEB547}"/>
              </a:ext>
            </a:extLst>
          </p:cNvPr>
          <p:cNvSpPr txBox="1"/>
          <p:nvPr/>
        </p:nvSpPr>
        <p:spPr>
          <a:xfrm>
            <a:off x="1157117" y="1221293"/>
            <a:ext cx="6897189" cy="1938992"/>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And it came to pass, when Laban heard the tidings of Jacob, his sister's son, that he ran to meet him, and embraced him, and kissed him, and brought him to his house. And he told Laban all these things. </a:t>
            </a:r>
            <a:r>
              <a:rPr lang="es-ES" sz="2400" b="1" dirty="0">
                <a:ln w="12700" cmpd="sng">
                  <a:solidFill>
                    <a:schemeClr val="accent4"/>
                  </a:solidFill>
                  <a:prstDash val="solid"/>
                </a:ln>
                <a:solidFill>
                  <a:schemeClr val="bg1"/>
                </a:solidFill>
              </a:rPr>
              <a:t> (Genesis 29:13)</a:t>
            </a:r>
          </a:p>
        </p:txBody>
      </p:sp>
      <p:sp>
        <p:nvSpPr>
          <p:cNvPr id="9" name="CuadroTexto 8">
            <a:extLst>
              <a:ext uri="{FF2B5EF4-FFF2-40B4-BE49-F238E27FC236}">
                <a16:creationId xmlns:a16="http://schemas.microsoft.com/office/drawing/2014/main" id="{7E99B4EE-CD88-4453-0708-DBDCADB1D1D0}"/>
              </a:ext>
            </a:extLst>
          </p:cNvPr>
          <p:cNvSpPr txBox="1"/>
          <p:nvPr/>
        </p:nvSpPr>
        <p:spPr>
          <a:xfrm>
            <a:off x="1157118" y="3226689"/>
            <a:ext cx="6666082" cy="1200329"/>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And Esau ran to meet him, and embraced him, and fell on his neck, and kissed him: and they wept.</a:t>
            </a:r>
            <a:r>
              <a:rPr lang="es-ES" sz="2400" b="1" dirty="0">
                <a:ln w="12700" cmpd="sng">
                  <a:solidFill>
                    <a:schemeClr val="accent4"/>
                  </a:solidFill>
                  <a:prstDash val="solid"/>
                </a:ln>
                <a:solidFill>
                  <a:schemeClr val="bg1"/>
                </a:solidFill>
              </a:rPr>
              <a:t> (Genesis 33:4)</a:t>
            </a:r>
          </a:p>
        </p:txBody>
      </p:sp>
      <p:pic>
        <p:nvPicPr>
          <p:cNvPr id="13" name="Imagen 12" descr="Dibujo de una persona&#10;&#10;Descripción generada automáticamente con confianza media">
            <a:extLst>
              <a:ext uri="{FF2B5EF4-FFF2-40B4-BE49-F238E27FC236}">
                <a16:creationId xmlns:a16="http://schemas.microsoft.com/office/drawing/2014/main" id="{4908AEDD-2BA1-90F3-951B-CF1783D19380}"/>
              </a:ext>
            </a:extLst>
          </p:cNvPr>
          <p:cNvPicPr>
            <a:picLocks noChangeAspect="1"/>
          </p:cNvPicPr>
          <p:nvPr/>
        </p:nvPicPr>
        <p:blipFill rotWithShape="1">
          <a:blip r:embed="rId4">
            <a:extLst>
              <a:ext uri="{28A0092B-C50C-407E-A947-70E740481C1C}">
                <a14:useLocalDpi xmlns:a14="http://schemas.microsoft.com/office/drawing/2010/main" val="0"/>
              </a:ext>
            </a:extLst>
          </a:blip>
          <a:srcRect t="12963" b="8515"/>
          <a:stretch/>
        </p:blipFill>
        <p:spPr>
          <a:xfrm>
            <a:off x="8644145" y="114681"/>
            <a:ext cx="3387852" cy="3231020"/>
          </a:xfrm>
          <a:prstGeom prst="rect">
            <a:avLst/>
          </a:prstGeom>
          <a:ln w="190500" cap="sq">
            <a:solidFill>
              <a:srgbClr val="C8C6BD"/>
            </a:solidFill>
            <a:prstDash val="solid"/>
            <a:miter lim="800000"/>
          </a:ln>
          <a:effectLst>
            <a:outerShdw blurRad="254000" algn="bl" rotWithShape="0">
              <a:srgbClr val="000000">
                <a:alpha val="43000"/>
              </a:srgbClr>
            </a:outerShdw>
            <a:softEdge rad="0"/>
          </a:effectLst>
          <a:scene3d>
            <a:camera prst="perspectiveFront" fov="5400000"/>
            <a:lightRig rig="threePt" dir="t">
              <a:rot lat="0" lon="0" rev="2100000"/>
            </a:lightRig>
          </a:scene3d>
          <a:sp3d extrusionH="25400">
            <a:bevelT w="209550" h="107950" prst="hardEdge"/>
            <a:extrusionClr>
              <a:srgbClr val="000000"/>
            </a:extrusionClr>
          </a:sp3d>
        </p:spPr>
      </p:pic>
      <p:pic>
        <p:nvPicPr>
          <p:cNvPr id="17" name="Imagen 16">
            <a:extLst>
              <a:ext uri="{FF2B5EF4-FFF2-40B4-BE49-F238E27FC236}">
                <a16:creationId xmlns:a16="http://schemas.microsoft.com/office/drawing/2014/main" id="{0A7FBA3E-56D7-C04C-2499-3267F67CCD5B}"/>
              </a:ext>
            </a:extLst>
          </p:cNvPr>
          <p:cNvPicPr>
            <a:picLocks noChangeAspect="1"/>
          </p:cNvPicPr>
          <p:nvPr/>
        </p:nvPicPr>
        <p:blipFill rotWithShape="1">
          <a:blip r:embed="rId5">
            <a:extLst>
              <a:ext uri="{28A0092B-C50C-407E-A947-70E740481C1C}">
                <a14:useLocalDpi xmlns:a14="http://schemas.microsoft.com/office/drawing/2010/main" val="0"/>
              </a:ext>
            </a:extLst>
          </a:blip>
          <a:srcRect l="602" r="-614"/>
          <a:stretch/>
        </p:blipFill>
        <p:spPr>
          <a:xfrm>
            <a:off x="8644146" y="3580189"/>
            <a:ext cx="3387852" cy="3163130"/>
          </a:xfrm>
          <a:prstGeom prst="rect">
            <a:avLst/>
          </a:prstGeom>
          <a:ln w="190500" cap="sq">
            <a:solidFill>
              <a:srgbClr val="C8C6BD"/>
            </a:solidFill>
            <a:prstDash val="solid"/>
            <a:miter lim="800000"/>
          </a:ln>
          <a:effectLst>
            <a:outerShdw blurRad="254000" algn="bl" rotWithShape="0">
              <a:srgbClr val="000000">
                <a:alpha val="43000"/>
              </a:srgbClr>
            </a:outerShdw>
            <a:softEdge rad="0"/>
          </a:effectLst>
          <a:scene3d>
            <a:camera prst="perspectiveFront" fov="5400000"/>
            <a:lightRig rig="threePt" dir="t">
              <a:rot lat="0" lon="0" rev="2100000"/>
            </a:lightRig>
          </a:scene3d>
          <a:sp3d extrusionH="25400">
            <a:bevelT w="209550" h="107950" prst="hardEdge"/>
            <a:extrusionClr>
              <a:srgbClr val="000000"/>
            </a:extrusionClr>
          </a:sp3d>
        </p:spPr>
      </p:pic>
      <p:sp>
        <p:nvSpPr>
          <p:cNvPr id="10" name="CuadroTexto 9">
            <a:extLst>
              <a:ext uri="{FF2B5EF4-FFF2-40B4-BE49-F238E27FC236}">
                <a16:creationId xmlns:a16="http://schemas.microsoft.com/office/drawing/2014/main" id="{830561E1-D61C-8EBB-A719-CC74BD48190A}"/>
              </a:ext>
            </a:extLst>
          </p:cNvPr>
          <p:cNvSpPr txBox="1"/>
          <p:nvPr/>
        </p:nvSpPr>
        <p:spPr>
          <a:xfrm>
            <a:off x="65752" y="469805"/>
            <a:ext cx="9257357" cy="523220"/>
          </a:xfrm>
          <a:prstGeom prst="rect">
            <a:avLst/>
          </a:prstGeom>
          <a:noFill/>
        </p:spPr>
        <p:txBody>
          <a:bodyPr wrap="square">
            <a:spAutoFit/>
          </a:bodyPr>
          <a:lstStyle/>
          <a:p>
            <a:pPr algn="ctr"/>
            <a:r>
              <a:rPr lang="en-US" sz="2800" dirty="0">
                <a:ln w="0"/>
                <a:solidFill>
                  <a:schemeClr val="bg1"/>
                </a:solidFill>
                <a:effectLst>
                  <a:outerShdw blurRad="38100" dist="19050" dir="2700000" algn="tl" rotWithShape="0">
                    <a:schemeClr val="dk1">
                      <a:alpha val="40000"/>
                    </a:schemeClr>
                  </a:outerShdw>
                </a:effectLst>
              </a:rPr>
              <a:t>What does the Bible say about touch</a:t>
            </a:r>
            <a:r>
              <a:rPr lang="es-ES" sz="280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5735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anim calcmode="lin" valueType="num">
                                      <p:cBhvr>
                                        <p:cTn id="26" dur="500" fill="hold"/>
                                        <p:tgtEl>
                                          <p:spTgt spid="4"/>
                                        </p:tgtEl>
                                        <p:attrNameLst>
                                          <p:attrName>ppt_x</p:attrName>
                                        </p:attrNameLst>
                                      </p:cBhvr>
                                      <p:tavLst>
                                        <p:tav tm="0">
                                          <p:val>
                                            <p:fltVal val="0.5"/>
                                          </p:val>
                                        </p:tav>
                                        <p:tav tm="100000">
                                          <p:val>
                                            <p:strVal val="#ppt_x"/>
                                          </p:val>
                                        </p:tav>
                                      </p:tavLst>
                                    </p:anim>
                                    <p:anim calcmode="lin" valueType="num">
                                      <p:cBhvr>
                                        <p:cTn id="27" dur="500" fill="hold"/>
                                        <p:tgtEl>
                                          <p:spTgt spid="4"/>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anim calcmode="lin" valueType="num">
                                      <p:cBhvr>
                                        <p:cTn id="42" dur="500" fill="hold"/>
                                        <p:tgtEl>
                                          <p:spTgt spid="5"/>
                                        </p:tgtEl>
                                        <p:attrNameLst>
                                          <p:attrName>ppt_x</p:attrName>
                                        </p:attrNameLst>
                                      </p:cBhvr>
                                      <p:tavLst>
                                        <p:tav tm="0">
                                          <p:val>
                                            <p:fltVal val="0.5"/>
                                          </p:val>
                                        </p:tav>
                                        <p:tav tm="100000">
                                          <p:val>
                                            <p:strVal val="#ppt_x"/>
                                          </p:val>
                                        </p:tav>
                                      </p:tavLst>
                                    </p:anim>
                                    <p:anim calcmode="lin" valueType="num">
                                      <p:cBhvr>
                                        <p:cTn id="43" dur="500" fill="hold"/>
                                        <p:tgtEl>
                                          <p:spTgt spid="5"/>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2E5E5C-D99F-0765-900F-ECCC55087253}"/>
              </a:ext>
            </a:extLst>
          </p:cNvPr>
          <p:cNvSpPr txBox="1"/>
          <p:nvPr/>
        </p:nvSpPr>
        <p:spPr>
          <a:xfrm>
            <a:off x="5854045" y="149822"/>
            <a:ext cx="6177064" cy="6555641"/>
          </a:xfrm>
          <a:prstGeom prst="rect">
            <a:avLst/>
          </a:prstGeom>
          <a:noFill/>
        </p:spPr>
        <p:txBody>
          <a:bodyPr wrap="square">
            <a:spAutoFit/>
          </a:bodyPr>
          <a:lstStyle/>
          <a:p>
            <a:pPr>
              <a:spcBef>
                <a:spcPts val="600"/>
              </a:spcBef>
            </a:pPr>
            <a:r>
              <a:rPr lang="en-US" sz="2000" b="1" dirty="0"/>
              <a:t>Our bodies have been created in such a way that we can feel God at all times, and we manifest in our lives the blessings that come from communing with Him</a:t>
            </a:r>
            <a:r>
              <a:rPr lang="es-ES" sz="2000" b="1" dirty="0"/>
              <a:t>.</a:t>
            </a:r>
          </a:p>
          <a:p>
            <a:pPr>
              <a:spcBef>
                <a:spcPts val="600"/>
              </a:spcBef>
            </a:pPr>
            <a:r>
              <a:rPr lang="en-US" sz="2000" b="1" dirty="0"/>
              <a:t>The sensations or information that come to us from the senses help us in our spiritual life. However, we should not be guided by the senses, but by a "Thus saith the Lord.”</a:t>
            </a:r>
            <a:endParaRPr lang="es-ES" sz="2000" b="1" dirty="0"/>
          </a:p>
          <a:p>
            <a:pPr>
              <a:spcBef>
                <a:spcPts val="600"/>
              </a:spcBef>
            </a:pPr>
            <a:r>
              <a:rPr lang="en-US" sz="2000" b="1" dirty="0"/>
              <a:t>We need to take care of all the ways that the Lord has given us to communicate </a:t>
            </a:r>
            <a:r>
              <a:rPr lang="en-US" sz="2000" b="1"/>
              <a:t>with Him, </a:t>
            </a:r>
            <a:r>
              <a:rPr lang="en-US" sz="2000" b="1" dirty="0"/>
              <a:t>because, if we are not careful in this regard, the enemy of our souls will use them to distance us from God</a:t>
            </a:r>
            <a:r>
              <a:rPr lang="es-ES" sz="2000" b="1" dirty="0"/>
              <a:t>.</a:t>
            </a:r>
          </a:p>
          <a:p>
            <a:pPr>
              <a:spcBef>
                <a:spcPts val="600"/>
              </a:spcBef>
            </a:pPr>
            <a:r>
              <a:rPr lang="en-US" sz="2000" b="1" dirty="0"/>
              <a:t>If we keep the Avenues of the Soul clear of obstacles, we will be able to advance smoothly on the path of encounter with our beloved Jesus</a:t>
            </a:r>
            <a:r>
              <a:rPr lang="es-ES" sz="2000" b="1" dirty="0"/>
              <a:t>. </a:t>
            </a:r>
          </a:p>
          <a:p>
            <a:pPr>
              <a:spcBef>
                <a:spcPts val="600"/>
              </a:spcBef>
            </a:pPr>
            <a:r>
              <a:rPr lang="es-ES" sz="2000" b="1" dirty="0"/>
              <a:t>“</a:t>
            </a:r>
            <a:r>
              <a:rPr lang="en-US" sz="2000" b="1" dirty="0"/>
              <a:t>Finally, brethren, whatsoever things are true, whatsoever things are honest, whatsoever things are just, whatsoever things are pure, whatsoever things are lovely, whatsoever things are of good report; if there be any virtue, and if there be any praise, think on these things</a:t>
            </a:r>
            <a:r>
              <a:rPr lang="es-ES" sz="2000" b="1" dirty="0"/>
              <a:t>” (</a:t>
            </a:r>
            <a:r>
              <a:rPr lang="es-ES" sz="2000" b="1" dirty="0" err="1"/>
              <a:t>Philippians</a:t>
            </a:r>
            <a:r>
              <a:rPr lang="es-ES" sz="2000" b="1" dirty="0"/>
              <a:t> 4:8).</a:t>
            </a:r>
          </a:p>
        </p:txBody>
      </p:sp>
      <p:pic>
        <p:nvPicPr>
          <p:cNvPr id="9" name="Imagen 8" descr="Imagen que contiene persona, hombre, parado, pasto&#10;&#10;Descripción generada automáticamente">
            <a:extLst>
              <a:ext uri="{FF2B5EF4-FFF2-40B4-BE49-F238E27FC236}">
                <a16:creationId xmlns:a16="http://schemas.microsoft.com/office/drawing/2014/main" id="{C29E34D1-54F9-C728-E1DA-D3A83594FA95}"/>
              </a:ext>
            </a:extLst>
          </p:cNvPr>
          <p:cNvPicPr>
            <a:picLocks noChangeAspect="1"/>
          </p:cNvPicPr>
          <p:nvPr/>
        </p:nvPicPr>
        <p:blipFill rotWithShape="1">
          <a:blip r:embed="rId3">
            <a:extLst>
              <a:ext uri="{28A0092B-C50C-407E-A947-70E740481C1C}">
                <a14:useLocalDpi xmlns:a14="http://schemas.microsoft.com/office/drawing/2010/main" val="0"/>
              </a:ext>
            </a:extLst>
          </a:blip>
          <a:srcRect t="5371"/>
          <a:stretch/>
        </p:blipFill>
        <p:spPr>
          <a:xfrm>
            <a:off x="0" y="-2"/>
            <a:ext cx="5635557" cy="6855291"/>
          </a:xfrm>
          <a:prstGeom prst="rect">
            <a:avLst/>
          </a:prstGeom>
          <a:ln>
            <a:noFill/>
          </a:ln>
          <a:effectLst>
            <a:softEdge rad="112500"/>
          </a:effectLst>
        </p:spPr>
      </p:pic>
    </p:spTree>
    <p:extLst>
      <p:ext uri="{BB962C8B-B14F-4D97-AF65-F5344CB8AC3E}">
        <p14:creationId xmlns:p14="http://schemas.microsoft.com/office/powerpoint/2010/main" val="32903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00F8F3F2-79EE-FDB9-B190-90119EC45F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019" y="708285"/>
            <a:ext cx="10501962" cy="5441431"/>
          </a:xfrm>
          <a:prstGeom prst="rect">
            <a:avLst/>
          </a:prstGeom>
        </p:spPr>
      </p:pic>
    </p:spTree>
    <p:extLst>
      <p:ext uri="{BB962C8B-B14F-4D97-AF65-F5344CB8AC3E}">
        <p14:creationId xmlns:p14="http://schemas.microsoft.com/office/powerpoint/2010/main" val="20545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28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145475" y="340984"/>
            <a:ext cx="4439728" cy="2862322"/>
          </a:xfrm>
          <a:prstGeom prst="rect">
            <a:avLst/>
          </a:prstGeom>
          <a:noFill/>
        </p:spPr>
        <p:txBody>
          <a:bodyPr wrap="square">
            <a:spAutoFit/>
          </a:bodyPr>
          <a:lstStyle/>
          <a:p>
            <a:r>
              <a:rPr lang="en-US" sz="2000" b="1" dirty="0"/>
              <a:t>Of all the God-given gifts, sight is one of the most essential. Through it we know the colors, shapes, height or width of everything that surrounds us. Thanks to its ability to accommodate we can see objects that are near and far with clarity. In addition, it allows us to recognize people, places or things and acquire academic knowledge</a:t>
            </a:r>
            <a:r>
              <a:rPr lang="es-ES" sz="2000" b="1" dirty="0"/>
              <a:t>. </a:t>
            </a:r>
          </a:p>
        </p:txBody>
      </p:sp>
      <p:pic>
        <p:nvPicPr>
          <p:cNvPr id="10" name="Imagen 9">
            <a:extLst>
              <a:ext uri="{FF2B5EF4-FFF2-40B4-BE49-F238E27FC236}">
                <a16:creationId xmlns:a16="http://schemas.microsoft.com/office/drawing/2014/main" id="{457D30FB-A20F-0C35-950E-EFF86B4A3042}"/>
              </a:ext>
            </a:extLst>
          </p:cNvPr>
          <p:cNvPicPr>
            <a:picLocks noChangeAspect="1"/>
          </p:cNvPicPr>
          <p:nvPr/>
        </p:nvPicPr>
        <p:blipFill>
          <a:blip r:embed="rId3"/>
          <a:stretch>
            <a:fillRect/>
          </a:stretch>
        </p:blipFill>
        <p:spPr>
          <a:xfrm rot="16200000">
            <a:off x="3554107" y="1166050"/>
            <a:ext cx="3291449" cy="1229257"/>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13" name="CuadroTexto 12">
            <a:extLst>
              <a:ext uri="{FF2B5EF4-FFF2-40B4-BE49-F238E27FC236}">
                <a16:creationId xmlns:a16="http://schemas.microsoft.com/office/drawing/2014/main" id="{288B96CA-C6C0-6465-B017-9E40BB998171}"/>
              </a:ext>
            </a:extLst>
          </p:cNvPr>
          <p:cNvSpPr txBox="1"/>
          <p:nvPr/>
        </p:nvSpPr>
        <p:spPr>
          <a:xfrm>
            <a:off x="145475" y="3551932"/>
            <a:ext cx="8405621" cy="3170099"/>
          </a:xfrm>
          <a:prstGeom prst="rect">
            <a:avLst/>
          </a:prstGeom>
          <a:noFill/>
        </p:spPr>
        <p:txBody>
          <a:bodyPr wrap="square">
            <a:spAutoFit/>
          </a:bodyPr>
          <a:lstStyle/>
          <a:p>
            <a:r>
              <a:rPr lang="en-US" sz="2000" b="1" dirty="0"/>
              <a:t>The human eye works like a camera. The cornea is transparent and forms the first lens of the eye's objective. The crystalline lens is the zoom: it focuses at all distances. The pupil is controlled by the iris, a colored circular muscle that has the ability to contract to adapt to different light conditions, like the diaphragm of a camera. The retina is like the photographic film that collects light, transforms it into electrical impulses that are transmitted through the optic nerve to the brain, which transforms it into images, resulting in stimuli that, depending on what is observed, may be for good or bad for the viewer</a:t>
            </a:r>
            <a:r>
              <a:rPr lang="es-ES" sz="2000" b="1" dirty="0"/>
              <a:t>. </a:t>
            </a:r>
          </a:p>
          <a:p>
            <a:r>
              <a:rPr lang="en-US" sz="2000" b="1" dirty="0"/>
              <a:t>Everything you see reaches your brain. Choose well what you see each day so that when it comes to making decisions, they are according to God's will</a:t>
            </a:r>
            <a:r>
              <a:rPr lang="es-ES" sz="2000" b="1" dirty="0"/>
              <a:t>.</a:t>
            </a:r>
          </a:p>
        </p:txBody>
      </p:sp>
      <p:pic>
        <p:nvPicPr>
          <p:cNvPr id="14" name="Imagen 13">
            <a:extLst>
              <a:ext uri="{FF2B5EF4-FFF2-40B4-BE49-F238E27FC236}">
                <a16:creationId xmlns:a16="http://schemas.microsoft.com/office/drawing/2014/main" id="{3E67382D-3C45-625A-FC77-A5FF8432264C}"/>
              </a:ext>
            </a:extLst>
          </p:cNvPr>
          <p:cNvPicPr>
            <a:picLocks noChangeAspect="1"/>
          </p:cNvPicPr>
          <p:nvPr/>
        </p:nvPicPr>
        <p:blipFill>
          <a:blip r:embed="rId4"/>
          <a:stretch>
            <a:fillRect/>
          </a:stretch>
        </p:blipFill>
        <p:spPr>
          <a:xfrm>
            <a:off x="6001621" y="125122"/>
            <a:ext cx="5856081" cy="3294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F840B332-2A85-65C8-75A8-1C2473A87D44}"/>
              </a:ext>
            </a:extLst>
          </p:cNvPr>
          <p:cNvPicPr>
            <a:picLocks noChangeAspect="1"/>
          </p:cNvPicPr>
          <p:nvPr/>
        </p:nvPicPr>
        <p:blipFill>
          <a:blip r:embed="rId5"/>
          <a:stretch>
            <a:fillRect/>
          </a:stretch>
        </p:blipFill>
        <p:spPr>
          <a:xfrm>
            <a:off x="9016712" y="3631076"/>
            <a:ext cx="2562190" cy="3148676"/>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1000" t="-27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0" y="127820"/>
            <a:ext cx="7239786" cy="2246769"/>
          </a:xfrm>
          <a:prstGeom prst="rect">
            <a:avLst/>
          </a:prstGeom>
          <a:noFill/>
        </p:spPr>
        <p:txBody>
          <a:bodyPr wrap="square">
            <a:spAutoFit/>
          </a:bodyPr>
          <a:lstStyle/>
          <a:p>
            <a:r>
              <a:rPr lang="en-US" sz="2000" b="1" dirty="0"/>
              <a:t>Many people are unaware of the influence that sight has on our spiritual lives, and they allow themselves to be controlled by the sensations or emotions they experience through it</a:t>
            </a:r>
            <a:r>
              <a:rPr lang="es-ES" sz="2000" b="1" dirty="0"/>
              <a:t>.</a:t>
            </a:r>
          </a:p>
          <a:p>
            <a:r>
              <a:rPr lang="en-US" sz="2000" b="1" dirty="0"/>
              <a:t>Samson is an example of this. He lived to please his eyes, choosing pagan women for the simple fact that they were "pleasing in his eyes." We all know the end of this judge of Israel: he lost his sight and died with his enemies (Judges 14:1-3</a:t>
            </a:r>
            <a:r>
              <a:rPr lang="es-ES" sz="2000" b="1" dirty="0"/>
              <a:t>).</a:t>
            </a:r>
          </a:p>
        </p:txBody>
      </p:sp>
      <p:pic>
        <p:nvPicPr>
          <p:cNvPr id="11" name="Imagen 10" descr="Un par de personas sentadas en una cama&#10;&#10;Descripción generada automáticamente con confianza media">
            <a:extLst>
              <a:ext uri="{FF2B5EF4-FFF2-40B4-BE49-F238E27FC236}">
                <a16:creationId xmlns:a16="http://schemas.microsoft.com/office/drawing/2014/main" id="{F3FE85CF-F58B-7A0F-3B78-AB21C5F1B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434" y="137653"/>
            <a:ext cx="4921964" cy="6631856"/>
          </a:xfrm>
          <a:prstGeom prst="rect">
            <a:avLst/>
          </a:prstGeom>
        </p:spPr>
      </p:pic>
      <p:pic>
        <p:nvPicPr>
          <p:cNvPr id="12" name="Imagen 11">
            <a:extLst>
              <a:ext uri="{FF2B5EF4-FFF2-40B4-BE49-F238E27FC236}">
                <a16:creationId xmlns:a16="http://schemas.microsoft.com/office/drawing/2014/main" id="{EB7168B5-F208-DE0A-C895-B585AADB7A9B}"/>
              </a:ext>
            </a:extLst>
          </p:cNvPr>
          <p:cNvPicPr>
            <a:picLocks noChangeAspect="1"/>
          </p:cNvPicPr>
          <p:nvPr/>
        </p:nvPicPr>
        <p:blipFill rotWithShape="1">
          <a:blip r:embed="rId4"/>
          <a:srcRect t="9745"/>
          <a:stretch/>
        </p:blipFill>
        <p:spPr>
          <a:xfrm>
            <a:off x="122523" y="4727564"/>
            <a:ext cx="2148347" cy="19389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4E56637B-3010-A4FA-DFBC-898CDDC64E6D}"/>
              </a:ext>
            </a:extLst>
          </p:cNvPr>
          <p:cNvSpPr txBox="1"/>
          <p:nvPr/>
        </p:nvSpPr>
        <p:spPr>
          <a:xfrm>
            <a:off x="31955" y="2399723"/>
            <a:ext cx="2666783" cy="2246769"/>
          </a:xfrm>
          <a:prstGeom prst="rect">
            <a:avLst/>
          </a:prstGeom>
          <a:noFill/>
        </p:spPr>
        <p:txBody>
          <a:bodyPr wrap="square">
            <a:spAutoFit/>
          </a:bodyPr>
          <a:lstStyle/>
          <a:p>
            <a:r>
              <a:rPr lang="en-US" sz="2000" b="1" dirty="0"/>
              <a:t>Through reading the Bible we turn our eyes to Jesus, for by contemplating him we will be transformed into his image and likeness</a:t>
            </a:r>
            <a:r>
              <a:rPr lang="es-ES" sz="2000" b="1" dirty="0"/>
              <a:t>. </a:t>
            </a:r>
          </a:p>
        </p:txBody>
      </p:sp>
      <p:sp>
        <p:nvSpPr>
          <p:cNvPr id="7" name="CuadroTexto 6">
            <a:extLst>
              <a:ext uri="{FF2B5EF4-FFF2-40B4-BE49-F238E27FC236}">
                <a16:creationId xmlns:a16="http://schemas.microsoft.com/office/drawing/2014/main" id="{5F5C11F3-B24F-EFC5-8D28-307282698B5A}"/>
              </a:ext>
            </a:extLst>
          </p:cNvPr>
          <p:cNvSpPr txBox="1"/>
          <p:nvPr/>
        </p:nvSpPr>
        <p:spPr>
          <a:xfrm>
            <a:off x="2375596" y="6022294"/>
            <a:ext cx="4660112" cy="707886"/>
          </a:xfrm>
          <a:prstGeom prst="rect">
            <a:avLst/>
          </a:prstGeom>
          <a:noFill/>
        </p:spPr>
        <p:txBody>
          <a:bodyPr wrap="square">
            <a:spAutoFit/>
          </a:bodyPr>
          <a:lstStyle/>
          <a:p>
            <a:r>
              <a:rPr lang="en-US" sz="2000" b="1" dirty="0"/>
              <a:t>Refuse to look at anything that takes your thoughts away from God</a:t>
            </a:r>
            <a:r>
              <a:rPr lang="es-ES" sz="2000" b="1" dirty="0"/>
              <a:t>.</a:t>
            </a:r>
            <a:endParaRPr lang="es-ES" sz="2000" dirty="0"/>
          </a:p>
        </p:txBody>
      </p:sp>
      <p:pic>
        <p:nvPicPr>
          <p:cNvPr id="13" name="Imagen 12" descr="Un dibujo de una persona&#10;&#10;Descripción generada automáticamente con confianza baja">
            <a:extLst>
              <a:ext uri="{FF2B5EF4-FFF2-40B4-BE49-F238E27FC236}">
                <a16:creationId xmlns:a16="http://schemas.microsoft.com/office/drawing/2014/main" id="{4E6A14C8-5192-8BE8-DBFF-EC242A035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738" y="2576480"/>
            <a:ext cx="3981559" cy="3243923"/>
          </a:xfrm>
          <a:prstGeom prst="rect">
            <a:avLst/>
          </a:prstGeom>
          <a:solidFill>
            <a:srgbClr val="FFFFFF">
              <a:shade val="85000"/>
            </a:srgbClr>
          </a:solidFill>
          <a:ln w="88900" cap="sq">
            <a:solidFill>
              <a:srgbClr val="4C83A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35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639096" y="866910"/>
            <a:ext cx="6746442" cy="1569660"/>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While we look not at the things which are seen, but at the things which are not seen: for the things which are seen are temporal; but the things which are not seen are eternal. </a:t>
            </a:r>
            <a:r>
              <a:rPr lang="es-ES" sz="2400" b="1" dirty="0">
                <a:ln w="12700" cmpd="sng">
                  <a:solidFill>
                    <a:schemeClr val="accent4"/>
                  </a:solidFill>
                  <a:prstDash val="solid"/>
                </a:ln>
                <a:solidFill>
                  <a:schemeClr val="bg1"/>
                </a:solidFill>
              </a:rPr>
              <a:t>(2 </a:t>
            </a:r>
            <a:r>
              <a:rPr lang="es-ES" sz="2400" b="1" dirty="0" err="1">
                <a:ln w="12700" cmpd="sng">
                  <a:solidFill>
                    <a:schemeClr val="accent4"/>
                  </a:solidFill>
                  <a:prstDash val="solid"/>
                </a:ln>
                <a:solidFill>
                  <a:schemeClr val="bg1"/>
                </a:solidFill>
              </a:rPr>
              <a:t>Corinthians</a:t>
            </a:r>
            <a:r>
              <a:rPr lang="es-ES" sz="2400" b="1" dirty="0">
                <a:ln w="12700" cmpd="sng">
                  <a:solidFill>
                    <a:schemeClr val="accent4"/>
                  </a:solidFill>
                  <a:prstDash val="solid"/>
                </a:ln>
                <a:solidFill>
                  <a:schemeClr val="bg1"/>
                </a:solidFill>
              </a:rPr>
              <a:t> 4:18).</a:t>
            </a:r>
          </a:p>
        </p:txBody>
      </p:sp>
      <p:sp>
        <p:nvSpPr>
          <p:cNvPr id="3" name="CuadroTexto 2">
            <a:extLst>
              <a:ext uri="{FF2B5EF4-FFF2-40B4-BE49-F238E27FC236}">
                <a16:creationId xmlns:a16="http://schemas.microsoft.com/office/drawing/2014/main" id="{0A8DEB98-666C-452C-EDD2-309587F935A1}"/>
              </a:ext>
            </a:extLst>
          </p:cNvPr>
          <p:cNvSpPr txBox="1"/>
          <p:nvPr/>
        </p:nvSpPr>
        <p:spPr>
          <a:xfrm>
            <a:off x="639096" y="2583303"/>
            <a:ext cx="7157885" cy="3046988"/>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Wherefore seeing we also are compassed about with so great a cloud of witnesses, let us lay aside every weight, and the sin which doth so easily beset us, and let us run with patience the race that is set before us, Looking unto Jesus the author and finisher of our faith; who for the joy that was set before him endured the cross, despising the shame, and is set down at the right hand of the throne of God. </a:t>
            </a:r>
            <a:r>
              <a:rPr lang="es-ES" sz="2400" b="1" dirty="0">
                <a:ln w="12700" cmpd="sng">
                  <a:solidFill>
                    <a:schemeClr val="accent4"/>
                  </a:solidFill>
                  <a:prstDash val="solid"/>
                </a:ln>
                <a:solidFill>
                  <a:schemeClr val="bg1"/>
                </a:solidFill>
              </a:rPr>
              <a:t>(</a:t>
            </a:r>
            <a:r>
              <a:rPr lang="es-ES" sz="2400" b="1" dirty="0" err="1">
                <a:ln w="12700" cmpd="sng">
                  <a:solidFill>
                    <a:schemeClr val="accent4"/>
                  </a:solidFill>
                  <a:prstDash val="solid"/>
                </a:ln>
                <a:solidFill>
                  <a:schemeClr val="bg1"/>
                </a:solidFill>
              </a:rPr>
              <a:t>Hebrews</a:t>
            </a:r>
            <a:r>
              <a:rPr lang="es-ES" sz="2400" b="1" dirty="0">
                <a:ln w="12700" cmpd="sng">
                  <a:solidFill>
                    <a:schemeClr val="accent4"/>
                  </a:solidFill>
                  <a:prstDash val="solid"/>
                </a:ln>
                <a:solidFill>
                  <a:schemeClr val="bg1"/>
                </a:solidFill>
              </a:rPr>
              <a:t> 12:1-2).</a:t>
            </a:r>
          </a:p>
        </p:txBody>
      </p:sp>
      <p:sp>
        <p:nvSpPr>
          <p:cNvPr id="7" name="CuadroTexto 6">
            <a:extLst>
              <a:ext uri="{FF2B5EF4-FFF2-40B4-BE49-F238E27FC236}">
                <a16:creationId xmlns:a16="http://schemas.microsoft.com/office/drawing/2014/main" id="{ABFEB2D4-7531-5B97-4885-51DE52AB04E2}"/>
              </a:ext>
            </a:extLst>
          </p:cNvPr>
          <p:cNvSpPr txBox="1"/>
          <p:nvPr/>
        </p:nvSpPr>
        <p:spPr>
          <a:xfrm>
            <a:off x="639096" y="5672573"/>
            <a:ext cx="8514736" cy="830997"/>
          </a:xfrm>
          <a:prstGeom prst="rect">
            <a:avLst/>
          </a:prstGeom>
          <a:noFill/>
        </p:spPr>
        <p:txBody>
          <a:bodyPr wrap="square">
            <a:spAutoFit/>
          </a:bodyPr>
          <a:lstStyle/>
          <a:p>
            <a:r>
              <a:rPr lang="en-US" sz="2400" b="1" dirty="0">
                <a:ln w="12700" cmpd="sng">
                  <a:solidFill>
                    <a:schemeClr val="accent4"/>
                  </a:solidFill>
                  <a:prstDash val="solid"/>
                </a:ln>
                <a:solidFill>
                  <a:schemeClr val="bg1"/>
                </a:solidFill>
              </a:rPr>
              <a:t>I made a covenant with mine eyes; why then should I think upon a maid? </a:t>
            </a:r>
            <a:r>
              <a:rPr lang="es-ES" sz="2400" b="1" dirty="0">
                <a:ln w="12700" cmpd="sng">
                  <a:solidFill>
                    <a:schemeClr val="accent4"/>
                  </a:solidFill>
                  <a:prstDash val="solid"/>
                </a:ln>
                <a:solidFill>
                  <a:schemeClr val="bg1"/>
                </a:solidFill>
              </a:rPr>
              <a:t>(Job 31:1).</a:t>
            </a:r>
          </a:p>
        </p:txBody>
      </p:sp>
      <p:sp>
        <p:nvSpPr>
          <p:cNvPr id="5" name="CuadroTexto 4">
            <a:extLst>
              <a:ext uri="{FF2B5EF4-FFF2-40B4-BE49-F238E27FC236}">
                <a16:creationId xmlns:a16="http://schemas.microsoft.com/office/drawing/2014/main" id="{4183D0B8-9C86-7822-53F1-2BED034BCBEF}"/>
              </a:ext>
            </a:extLst>
          </p:cNvPr>
          <p:cNvSpPr txBox="1"/>
          <p:nvPr/>
        </p:nvSpPr>
        <p:spPr>
          <a:xfrm>
            <a:off x="-1" y="154237"/>
            <a:ext cx="10652289" cy="523220"/>
          </a:xfrm>
          <a:prstGeom prst="rect">
            <a:avLst/>
          </a:prstGeom>
          <a:noFill/>
        </p:spPr>
        <p:txBody>
          <a:bodyPr wrap="square">
            <a:spAutoFit/>
          </a:bodyPr>
          <a:lstStyle/>
          <a:p>
            <a:pPr algn="ctr"/>
            <a:r>
              <a:rPr lang="en-US" sz="2800" dirty="0">
                <a:ln w="0"/>
                <a:solidFill>
                  <a:schemeClr val="bg1"/>
                </a:solidFill>
                <a:effectLst>
                  <a:outerShdw blurRad="38100" dist="19050" dir="2700000" algn="tl" rotWithShape="0">
                    <a:schemeClr val="dk1">
                      <a:alpha val="40000"/>
                    </a:schemeClr>
                  </a:outerShdw>
                </a:effectLst>
              </a:rPr>
              <a:t>What does the Bible say about sight</a:t>
            </a:r>
            <a:r>
              <a:rPr lang="es-ES" sz="2800" dirty="0">
                <a:ln w="0"/>
                <a:solidFill>
                  <a:schemeClr val="bg1"/>
                </a:solidFill>
                <a:effectLst>
                  <a:outerShdw blurRad="38100" dist="19050" dir="2700000" algn="tl" rotWithShape="0">
                    <a:schemeClr val="dk1">
                      <a:alpha val="40000"/>
                    </a:schemeClr>
                  </a:outerShdw>
                </a:effectLst>
              </a:rPr>
              <a:t>? </a:t>
            </a:r>
          </a:p>
        </p:txBody>
      </p:sp>
      <p:pic>
        <p:nvPicPr>
          <p:cNvPr id="15" name="Imagen 14" descr="Mujer de cabello largo sonriendo&#10;&#10;Descripción generada automáticamente">
            <a:extLst>
              <a:ext uri="{FF2B5EF4-FFF2-40B4-BE49-F238E27FC236}">
                <a16:creationId xmlns:a16="http://schemas.microsoft.com/office/drawing/2014/main" id="{A00C89FE-4AB8-AC02-3B40-81869D83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856" y="950809"/>
            <a:ext cx="4395101" cy="4721764"/>
          </a:xfrm>
          <a:prstGeom prst="rect">
            <a:avLst/>
          </a:prstGeom>
          <a:ln>
            <a:noFill/>
          </a:ln>
          <a:effectLst>
            <a:softEdge rad="112500"/>
          </a:effectLst>
        </p:spPr>
      </p:pic>
      <p:pic>
        <p:nvPicPr>
          <p:cNvPr id="17" name="Imagen 16" descr="Icono&#10;&#10;Descripción generada automáticamente">
            <a:extLst>
              <a:ext uri="{FF2B5EF4-FFF2-40B4-BE49-F238E27FC236}">
                <a16:creationId xmlns:a16="http://schemas.microsoft.com/office/drawing/2014/main" id="{E718E656-C94E-C60B-7122-A04DF1A32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7" y="866910"/>
            <a:ext cx="475849" cy="475200"/>
          </a:xfrm>
          <a:prstGeom prst="rect">
            <a:avLst/>
          </a:prstGeom>
        </p:spPr>
      </p:pic>
      <p:pic>
        <p:nvPicPr>
          <p:cNvPr id="18" name="Imagen 17" descr="Icono&#10;&#10;Descripción generada automáticamente">
            <a:extLst>
              <a:ext uri="{FF2B5EF4-FFF2-40B4-BE49-F238E27FC236}">
                <a16:creationId xmlns:a16="http://schemas.microsoft.com/office/drawing/2014/main" id="{74755422-35D8-6031-0186-4F072FA17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6" y="2587440"/>
            <a:ext cx="475849" cy="475200"/>
          </a:xfrm>
          <a:prstGeom prst="rect">
            <a:avLst/>
          </a:prstGeom>
        </p:spPr>
      </p:pic>
      <p:pic>
        <p:nvPicPr>
          <p:cNvPr id="19" name="Imagen 18" descr="Icono&#10;&#10;Descripción generada automáticamente">
            <a:extLst>
              <a:ext uri="{FF2B5EF4-FFF2-40B4-BE49-F238E27FC236}">
                <a16:creationId xmlns:a16="http://schemas.microsoft.com/office/drawing/2014/main" id="{9D214586-4E8A-5321-A07C-738E7C3EF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5" y="5677023"/>
            <a:ext cx="475849" cy="475200"/>
          </a:xfrm>
          <a:prstGeom prst="rect">
            <a:avLst/>
          </a:prstGeom>
        </p:spPr>
      </p:pic>
    </p:spTree>
    <p:extLst>
      <p:ext uri="{BB962C8B-B14F-4D97-AF65-F5344CB8AC3E}">
        <p14:creationId xmlns:p14="http://schemas.microsoft.com/office/powerpoint/2010/main" val="393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fltVal val="0.5"/>
                                          </p:val>
                                        </p:tav>
                                        <p:tav tm="100000">
                                          <p:val>
                                            <p:strVal val="#ppt_x"/>
                                          </p:val>
                                        </p:tav>
                                      </p:tavLst>
                                    </p:anim>
                                    <p:anim calcmode="lin" valueType="num">
                                      <p:cBhvr>
                                        <p:cTn id="27" dur="500" fill="hold"/>
                                        <p:tgtEl>
                                          <p:spTgt spid="18"/>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fltVal val="0.5"/>
                                          </p:val>
                                        </p:tav>
                                        <p:tav tm="100000">
                                          <p:val>
                                            <p:strVal val="#ppt_x"/>
                                          </p:val>
                                        </p:tav>
                                      </p:tavLst>
                                    </p:anim>
                                    <p:anim calcmode="lin" valueType="num">
                                      <p:cBhvr>
                                        <p:cTn id="43" dur="500" fill="hold"/>
                                        <p:tgtEl>
                                          <p:spTgt spid="19"/>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AAEC0248-AAE5-4531-9A85-83748C7DB4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639" y="675096"/>
            <a:ext cx="11200298" cy="5507808"/>
          </a:xfrm>
          <a:prstGeom prst="rect">
            <a:avLst/>
          </a:prstGeom>
        </p:spPr>
      </p:pic>
    </p:spTree>
    <p:extLst>
      <p:ext uri="{BB962C8B-B14F-4D97-AF65-F5344CB8AC3E}">
        <p14:creationId xmlns:p14="http://schemas.microsoft.com/office/powerpoint/2010/main" val="11310345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2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3C6B70-D94A-8AEF-3E89-49AE30C38079}"/>
              </a:ext>
            </a:extLst>
          </p:cNvPr>
          <p:cNvSpPr txBox="1"/>
          <p:nvPr/>
        </p:nvSpPr>
        <p:spPr>
          <a:xfrm>
            <a:off x="271418" y="499886"/>
            <a:ext cx="7053614" cy="6063198"/>
          </a:xfrm>
          <a:prstGeom prst="rect">
            <a:avLst/>
          </a:prstGeom>
          <a:noFill/>
        </p:spPr>
        <p:txBody>
          <a:bodyPr wrap="square">
            <a:spAutoFit/>
          </a:bodyPr>
          <a:lstStyle/>
          <a:p>
            <a:pPr>
              <a:spcBef>
                <a:spcPts val="1200"/>
              </a:spcBef>
            </a:pPr>
            <a:r>
              <a:rPr lang="en-US" sz="2300" b="1" dirty="0"/>
              <a:t>Thanks to the auditory sense, we can discriminate different types of sounds and identify their origin</a:t>
            </a:r>
            <a:r>
              <a:rPr lang="es-ES" sz="2300" b="1" dirty="0"/>
              <a:t>. </a:t>
            </a:r>
          </a:p>
          <a:p>
            <a:pPr>
              <a:spcBef>
                <a:spcPts val="1200"/>
              </a:spcBef>
            </a:pPr>
            <a:r>
              <a:rPr lang="en-US" sz="2300" b="1" dirty="0"/>
              <a:t>The sound waves enter the outer ear through the pinna, travel through the ear canal, and hit the eardrum, causing it to vibrate. The vibrations are transmitted through the middle ear through the hammer, anvil and stapes, which convert them into mechanical energy. This energy reaches the fluids in the inner ear where they are converted into electrical impulses that travel along the auditory nerve to the brain, where they are decoded and perceived as sounds</a:t>
            </a:r>
            <a:r>
              <a:rPr lang="es-ES" sz="2300" b="1" dirty="0"/>
              <a:t>.</a:t>
            </a:r>
          </a:p>
          <a:p>
            <a:pPr>
              <a:spcBef>
                <a:spcPts val="1200"/>
              </a:spcBef>
            </a:pPr>
            <a:r>
              <a:rPr lang="en-US" sz="2300" b="1" dirty="0"/>
              <a:t>The information that enters through the ear, like the other senses, passes to the brain, exerting its influence on our thoughts and later manifesting itself in our behavior. Hence the importance of carefully selecting everything we hear</a:t>
            </a:r>
            <a:r>
              <a:rPr lang="es-ES" sz="2300" b="1" dirty="0"/>
              <a:t>.</a:t>
            </a:r>
          </a:p>
        </p:txBody>
      </p:sp>
      <p:pic>
        <p:nvPicPr>
          <p:cNvPr id="3" name="Imagen 2">
            <a:extLst>
              <a:ext uri="{FF2B5EF4-FFF2-40B4-BE49-F238E27FC236}">
                <a16:creationId xmlns:a16="http://schemas.microsoft.com/office/drawing/2014/main" id="{620C5986-EC05-D9BD-B69C-4C0D57151838}"/>
              </a:ext>
            </a:extLst>
          </p:cNvPr>
          <p:cNvPicPr>
            <a:picLocks noChangeAspect="1"/>
          </p:cNvPicPr>
          <p:nvPr/>
        </p:nvPicPr>
        <p:blipFill rotWithShape="1">
          <a:blip r:embed="rId3">
            <a:extLst>
              <a:ext uri="{28A0092B-C50C-407E-A947-70E740481C1C}">
                <a14:useLocalDpi xmlns:a14="http://schemas.microsoft.com/office/drawing/2010/main" val="0"/>
              </a:ext>
            </a:extLst>
          </a:blip>
          <a:srcRect l="19831" r="19831"/>
          <a:stretch/>
        </p:blipFill>
        <p:spPr>
          <a:xfrm>
            <a:off x="7659329" y="2805896"/>
            <a:ext cx="4092343" cy="382509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1684B91E-A240-B8C9-8D89-510F2D836608}"/>
              </a:ext>
            </a:extLst>
          </p:cNvPr>
          <p:cNvPicPr>
            <a:picLocks noChangeAspect="1"/>
          </p:cNvPicPr>
          <p:nvPr/>
        </p:nvPicPr>
        <p:blipFill>
          <a:blip r:embed="rId4"/>
          <a:stretch>
            <a:fillRect/>
          </a:stretch>
        </p:blipFill>
        <p:spPr>
          <a:xfrm>
            <a:off x="7659329" y="405270"/>
            <a:ext cx="4092343" cy="2296661"/>
          </a:xfrm>
          <a:prstGeom prst="rect">
            <a:avLst/>
          </a:prstGeom>
          <a:ln w="38100">
            <a:solidFill>
              <a:schemeClr val="accent5">
                <a:lumMod val="50000"/>
              </a:schemeClr>
            </a:solidFill>
          </a:ln>
        </p:spPr>
      </p:pic>
    </p:spTree>
    <p:extLst>
      <p:ext uri="{BB962C8B-B14F-4D97-AF65-F5344CB8AC3E}">
        <p14:creationId xmlns:p14="http://schemas.microsoft.com/office/powerpoint/2010/main" val="147162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9BE69EE-C69C-206F-55CD-93D91BEF9AA3}"/>
              </a:ext>
            </a:extLst>
          </p:cNvPr>
          <p:cNvSpPr txBox="1"/>
          <p:nvPr/>
        </p:nvSpPr>
        <p:spPr>
          <a:xfrm>
            <a:off x="310886" y="3341745"/>
            <a:ext cx="8159652" cy="3323987"/>
          </a:xfrm>
          <a:prstGeom prst="rect">
            <a:avLst/>
          </a:prstGeom>
          <a:noFill/>
        </p:spPr>
        <p:txBody>
          <a:bodyPr wrap="square">
            <a:spAutoFit/>
          </a:bodyPr>
          <a:lstStyle/>
          <a:p>
            <a:pPr>
              <a:spcBef>
                <a:spcPts val="600"/>
              </a:spcBef>
            </a:pPr>
            <a:r>
              <a:rPr lang="en-US" sz="2000" b="1" dirty="0"/>
              <a:t>Satan knows very well that, through the senses, we can be led to worship God or to reject Him, and so he tries to win our soul through them. Have you ever tried to pray after watching an action or horror movie? You will see how difficult it will be to connect with heaven. The music used in movies incites us to experience fear, suspense or laughter and, in this way, manipulates our emotions</a:t>
            </a:r>
            <a:r>
              <a:rPr lang="es-ES" sz="2000" b="1" dirty="0"/>
              <a:t>.</a:t>
            </a:r>
          </a:p>
          <a:p>
            <a:pPr>
              <a:spcBef>
                <a:spcPts val="600"/>
              </a:spcBef>
            </a:pPr>
            <a:r>
              <a:rPr lang="en-US" sz="2000" b="1" dirty="0"/>
              <a:t>Saul's story confirms to us that music can be used to our advantage. In his moments of insanity, David would play the harp for him, and in this way,  Saul would calm down and come to his senses (1 Samuel 16:14-23</a:t>
            </a:r>
            <a:r>
              <a:rPr lang="es-ES" sz="2000" b="1" dirty="0"/>
              <a:t>).</a:t>
            </a:r>
          </a:p>
          <a:p>
            <a:pPr>
              <a:spcBef>
                <a:spcPts val="600"/>
              </a:spcBef>
            </a:pPr>
            <a:r>
              <a:rPr lang="en-US" sz="2000" b="1" dirty="0"/>
              <a:t>God help us to know how to choose to listen to what pleases Him</a:t>
            </a:r>
            <a:r>
              <a:rPr lang="es-ES" sz="2000" b="1" dirty="0"/>
              <a:t>. </a:t>
            </a:r>
          </a:p>
        </p:txBody>
      </p:sp>
      <p:pic>
        <p:nvPicPr>
          <p:cNvPr id="5" name="Imagen 4" descr="Imagen que contiene interior, hombre, mujer, tabla&#10;&#10;Descripción generada automáticamente">
            <a:extLst>
              <a:ext uri="{FF2B5EF4-FFF2-40B4-BE49-F238E27FC236}">
                <a16:creationId xmlns:a16="http://schemas.microsoft.com/office/drawing/2014/main" id="{DDB6298E-C510-4B69-BE4D-2F1110F3B8AB}"/>
              </a:ext>
            </a:extLst>
          </p:cNvPr>
          <p:cNvPicPr>
            <a:picLocks noChangeAspect="1"/>
          </p:cNvPicPr>
          <p:nvPr/>
        </p:nvPicPr>
        <p:blipFill rotWithShape="1">
          <a:blip r:embed="rId3">
            <a:extLst>
              <a:ext uri="{28A0092B-C50C-407E-A947-70E740481C1C}">
                <a14:useLocalDpi xmlns:a14="http://schemas.microsoft.com/office/drawing/2010/main" val="0"/>
              </a:ext>
            </a:extLst>
          </a:blip>
          <a:srcRect t="5963"/>
          <a:stretch/>
        </p:blipFill>
        <p:spPr>
          <a:xfrm>
            <a:off x="8740877" y="2831692"/>
            <a:ext cx="3293306" cy="3903462"/>
          </a:xfrm>
          <a:prstGeom prst="roundRect">
            <a:avLst>
              <a:gd name="adj" fmla="val 709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6" name="Picture 2">
            <a:extLst>
              <a:ext uri="{FF2B5EF4-FFF2-40B4-BE49-F238E27FC236}">
                <a16:creationId xmlns:a16="http://schemas.microsoft.com/office/drawing/2014/main" id="{AB6EBA00-7C23-2199-7B0A-EACE7EF78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17" y="192268"/>
            <a:ext cx="2968841" cy="2820628"/>
          </a:xfrm>
          <a:prstGeom prst="roundRect">
            <a:avLst>
              <a:gd name="adj" fmla="val 85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68333A8-C139-80F1-6572-41347DACF495}"/>
              </a:ext>
            </a:extLst>
          </p:cNvPr>
          <p:cNvSpPr txBox="1"/>
          <p:nvPr/>
        </p:nvSpPr>
        <p:spPr>
          <a:xfrm>
            <a:off x="3305043" y="286837"/>
            <a:ext cx="8729140" cy="2631490"/>
          </a:xfrm>
          <a:prstGeom prst="rect">
            <a:avLst/>
          </a:prstGeom>
          <a:noFill/>
        </p:spPr>
        <p:txBody>
          <a:bodyPr wrap="square">
            <a:spAutoFit/>
          </a:bodyPr>
          <a:lstStyle/>
          <a:p>
            <a:pPr>
              <a:spcBef>
                <a:spcPts val="600"/>
              </a:spcBef>
            </a:pPr>
            <a:r>
              <a:rPr lang="en-US" sz="2000" b="1" dirty="0"/>
              <a:t>Music can be of great benefit to us or become an element that the enemy of souls uses to manipulate our minds</a:t>
            </a:r>
            <a:r>
              <a:rPr lang="es-ES" sz="2000" b="1" dirty="0"/>
              <a:t>.</a:t>
            </a:r>
          </a:p>
          <a:p>
            <a:pPr>
              <a:spcBef>
                <a:spcPts val="600"/>
              </a:spcBef>
            </a:pPr>
            <a:r>
              <a:rPr lang="es-ES" sz="2000" b="1" dirty="0"/>
              <a:t>«</a:t>
            </a:r>
            <a:r>
              <a:rPr lang="en-US" sz="2000" b="1" dirty="0"/>
              <a:t>Music is the idol which many professed Sabbath keeping Christians worship. Satan has no objection to music if he can make that a channel through which to gain access to the minds of the youth. Anything will suit his purpose that will divert the mind from God and engage the time which should be devoted to His service</a:t>
            </a:r>
            <a:r>
              <a:rPr lang="es-ES" sz="2000" b="1" dirty="0"/>
              <a:t>. </a:t>
            </a:r>
            <a:r>
              <a:rPr lang="en-US" sz="2000" b="1" dirty="0"/>
              <a:t>When allowed to take the place of devotion and prayer, it is a terrible curse.</a:t>
            </a:r>
            <a:r>
              <a:rPr lang="es-ES" sz="2000" b="1" dirty="0"/>
              <a:t>» (</a:t>
            </a:r>
            <a:r>
              <a:rPr lang="en-US" sz="2000" b="1" dirty="0"/>
              <a:t>MRQI 19</a:t>
            </a:r>
            <a:r>
              <a:rPr lang="es-ES" sz="2000" b="1" dirty="0"/>
              <a:t>). </a:t>
            </a:r>
          </a:p>
        </p:txBody>
      </p:sp>
    </p:spTree>
    <p:extLst>
      <p:ext uri="{BB962C8B-B14F-4D97-AF65-F5344CB8AC3E}">
        <p14:creationId xmlns:p14="http://schemas.microsoft.com/office/powerpoint/2010/main" val="181584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2126</TotalTime>
  <Words>3170</Words>
  <Application>Microsoft Office PowerPoint</Application>
  <PresentationFormat>Panorámica</PresentationFormat>
  <Paragraphs>78</Paragraphs>
  <Slides>23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190</cp:revision>
  <dcterms:created xsi:type="dcterms:W3CDTF">2022-09-10T15:49:21Z</dcterms:created>
  <dcterms:modified xsi:type="dcterms:W3CDTF">2024-08-07T19:38:41Z</dcterms:modified>
</cp:coreProperties>
</file>