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5" r:id="rId2"/>
    <p:sldId id="260" r:id="rId3"/>
    <p:sldId id="261" r:id="rId4"/>
    <p:sldId id="287" r:id="rId5"/>
    <p:sldId id="263" r:id="rId6"/>
    <p:sldId id="286" r:id="rId7"/>
    <p:sldId id="266" r:id="rId8"/>
    <p:sldId id="267" r:id="rId9"/>
    <p:sldId id="291" r:id="rId10"/>
    <p:sldId id="294" r:id="rId11"/>
    <p:sldId id="295" r:id="rId12"/>
    <p:sldId id="296" r:id="rId13"/>
    <p:sldId id="272" r:id="rId14"/>
  </p:sldIdLst>
  <p:sldSz cx="12192000" cy="6858000"/>
  <p:notesSz cx="6858000" cy="9144000"/>
  <p:embeddedFontLst>
    <p:embeddedFont>
      <p:font typeface="Quador Display UltraBold" panose="020B0604020202020204" charset="0"/>
      <p:bold r:id="rId1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453A"/>
    <a:srgbClr val="922D4C"/>
    <a:srgbClr val="816051"/>
    <a:srgbClr val="706264"/>
    <a:srgbClr val="874D7F"/>
    <a:srgbClr val="83505F"/>
    <a:srgbClr val="7F6E70"/>
    <a:srgbClr val="666633"/>
    <a:srgbClr val="817609"/>
    <a:srgbClr val="F2E3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EF53FE-DB15-4494-B579-7D348F5DDBAC}" v="209" dt="2024-07-31T02:15:30.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6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443AFC9A-54E9-4F82-89DB-598073D7FAE1}"/>
    <pc:docChg chg="modSld">
      <pc:chgData name="Yolanda Desarme" userId="da06884b4d1911c2" providerId="LiveId" clId="{443AFC9A-54E9-4F82-89DB-598073D7FAE1}" dt="2024-07-24T02:24:48.558" v="0" actId="33524"/>
      <pc:docMkLst>
        <pc:docMk/>
      </pc:docMkLst>
      <pc:sldChg chg="modSp">
        <pc:chgData name="Yolanda Desarme" userId="da06884b4d1911c2" providerId="LiveId" clId="{443AFC9A-54E9-4F82-89DB-598073D7FAE1}" dt="2024-07-24T02:24:48.558" v="0" actId="33524"/>
        <pc:sldMkLst>
          <pc:docMk/>
          <pc:sldMk cId="173355843" sldId="260"/>
        </pc:sldMkLst>
        <pc:spChg chg="mod">
          <ac:chgData name="Yolanda Desarme" userId="da06884b4d1911c2" providerId="LiveId" clId="{443AFC9A-54E9-4F82-89DB-598073D7FAE1}" dt="2024-07-24T02:24:48.558" v="0" actId="33524"/>
          <ac:spMkLst>
            <pc:docMk/>
            <pc:sldMk cId="173355843" sldId="260"/>
            <ac:spMk id="5" creationId="{FAB0D9A8-33AF-C71E-CBC2-78D3506114EB}"/>
          </ac:spMkLst>
        </pc:spChg>
      </pc:sldChg>
    </pc:docChg>
  </pc:docChgLst>
  <pc:docChgLst>
    <pc:chgData name="Yolanda Desarme" userId="da06884b4d1911c2" providerId="LiveId" clId="{44EF53FE-DB15-4494-B579-7D348F5DDBAC}"/>
    <pc:docChg chg="modSld">
      <pc:chgData name="Yolanda Desarme" userId="da06884b4d1911c2" providerId="LiveId" clId="{44EF53FE-DB15-4494-B579-7D348F5DDBAC}" dt="2024-07-31T02:15:30.430" v="208" actId="13926"/>
      <pc:docMkLst>
        <pc:docMk/>
      </pc:docMkLst>
      <pc:sldChg chg="modSp">
        <pc:chgData name="Yolanda Desarme" userId="da06884b4d1911c2" providerId="LiveId" clId="{44EF53FE-DB15-4494-B579-7D348F5DDBAC}" dt="2024-07-29T23:14:16.485" v="14" actId="6549"/>
        <pc:sldMkLst>
          <pc:docMk/>
          <pc:sldMk cId="173355843" sldId="260"/>
        </pc:sldMkLst>
        <pc:spChg chg="mod">
          <ac:chgData name="Yolanda Desarme" userId="da06884b4d1911c2" providerId="LiveId" clId="{44EF53FE-DB15-4494-B579-7D348F5DDBAC}" dt="2024-07-29T23:14:16.485" v="14" actId="6549"/>
          <ac:spMkLst>
            <pc:docMk/>
            <pc:sldMk cId="173355843" sldId="260"/>
            <ac:spMk id="5" creationId="{FAB0D9A8-33AF-C71E-CBC2-78D3506114EB}"/>
          </ac:spMkLst>
        </pc:spChg>
      </pc:sldChg>
      <pc:sldChg chg="modSp">
        <pc:chgData name="Yolanda Desarme" userId="da06884b4d1911c2" providerId="LiveId" clId="{44EF53FE-DB15-4494-B579-7D348F5DDBAC}" dt="2024-07-29T23:14:57.709" v="16" actId="20577"/>
        <pc:sldMkLst>
          <pc:docMk/>
          <pc:sldMk cId="391560642" sldId="261"/>
        </pc:sldMkLst>
        <pc:spChg chg="mod">
          <ac:chgData name="Yolanda Desarme" userId="da06884b4d1911c2" providerId="LiveId" clId="{44EF53FE-DB15-4494-B579-7D348F5DDBAC}" dt="2024-07-29T23:14:57.709" v="16" actId="20577"/>
          <ac:spMkLst>
            <pc:docMk/>
            <pc:sldMk cId="391560642" sldId="261"/>
            <ac:spMk id="3" creationId="{420F3166-9DD4-BEC4-280F-D69B48D2526D}"/>
          </ac:spMkLst>
        </pc:spChg>
      </pc:sldChg>
      <pc:sldChg chg="modSp">
        <pc:chgData name="Yolanda Desarme" userId="da06884b4d1911c2" providerId="LiveId" clId="{44EF53FE-DB15-4494-B579-7D348F5DDBAC}" dt="2024-07-29T23:21:03.585" v="85" actId="20577"/>
        <pc:sldMkLst>
          <pc:docMk/>
          <pc:sldMk cId="301996690" sldId="263"/>
        </pc:sldMkLst>
        <pc:spChg chg="mod">
          <ac:chgData name="Yolanda Desarme" userId="da06884b4d1911c2" providerId="LiveId" clId="{44EF53FE-DB15-4494-B579-7D348F5DDBAC}" dt="2024-07-29T23:21:03.585" v="85" actId="20577"/>
          <ac:spMkLst>
            <pc:docMk/>
            <pc:sldMk cId="301996690" sldId="263"/>
            <ac:spMk id="3" creationId="{EA7341C7-1556-05ED-5FE5-362DACE50ED0}"/>
          </ac:spMkLst>
        </pc:spChg>
      </pc:sldChg>
      <pc:sldChg chg="modSp">
        <pc:chgData name="Yolanda Desarme" userId="da06884b4d1911c2" providerId="LiveId" clId="{44EF53FE-DB15-4494-B579-7D348F5DDBAC}" dt="2024-07-29T23:23:20.338" v="97" actId="20577"/>
        <pc:sldMkLst>
          <pc:docMk/>
          <pc:sldMk cId="2361045780" sldId="286"/>
        </pc:sldMkLst>
        <pc:spChg chg="mod">
          <ac:chgData name="Yolanda Desarme" userId="da06884b4d1911c2" providerId="LiveId" clId="{44EF53FE-DB15-4494-B579-7D348F5DDBAC}" dt="2024-07-29T23:22:39.867" v="87" actId="20577"/>
          <ac:spMkLst>
            <pc:docMk/>
            <pc:sldMk cId="2361045780" sldId="286"/>
            <ac:spMk id="5" creationId="{5B61CC24-4733-58C1-7822-2385AECB66A5}"/>
          </ac:spMkLst>
        </pc:spChg>
        <pc:spChg chg="mod">
          <ac:chgData name="Yolanda Desarme" userId="da06884b4d1911c2" providerId="LiveId" clId="{44EF53FE-DB15-4494-B579-7D348F5DDBAC}" dt="2024-07-29T23:23:20.338" v="97" actId="20577"/>
          <ac:spMkLst>
            <pc:docMk/>
            <pc:sldMk cId="2361045780" sldId="286"/>
            <ac:spMk id="6" creationId="{6B8230D6-9429-F029-053A-90CB366F67FF}"/>
          </ac:spMkLst>
        </pc:spChg>
      </pc:sldChg>
      <pc:sldChg chg="modSp">
        <pc:chgData name="Yolanda Desarme" userId="da06884b4d1911c2" providerId="LiveId" clId="{44EF53FE-DB15-4494-B579-7D348F5DDBAC}" dt="2024-07-29T23:17:56.559" v="50" actId="20577"/>
        <pc:sldMkLst>
          <pc:docMk/>
          <pc:sldMk cId="1643799840" sldId="287"/>
        </pc:sldMkLst>
        <pc:spChg chg="mod">
          <ac:chgData name="Yolanda Desarme" userId="da06884b4d1911c2" providerId="LiveId" clId="{44EF53FE-DB15-4494-B579-7D348F5DDBAC}" dt="2024-07-29T23:17:45.068" v="39" actId="20577"/>
          <ac:spMkLst>
            <pc:docMk/>
            <pc:sldMk cId="1643799840" sldId="287"/>
            <ac:spMk id="4" creationId="{380B479D-0809-FC8C-F50C-EDBE4D14AA34}"/>
          </ac:spMkLst>
        </pc:spChg>
        <pc:spChg chg="mod">
          <ac:chgData name="Yolanda Desarme" userId="da06884b4d1911c2" providerId="LiveId" clId="{44EF53FE-DB15-4494-B579-7D348F5DDBAC}" dt="2024-07-29T23:17:56.559" v="50" actId="20577"/>
          <ac:spMkLst>
            <pc:docMk/>
            <pc:sldMk cId="1643799840" sldId="287"/>
            <ac:spMk id="5" creationId="{871C394C-BA3E-C023-DBC2-7FCFD73D320D}"/>
          </ac:spMkLst>
        </pc:spChg>
      </pc:sldChg>
      <pc:sldChg chg="modSp">
        <pc:chgData name="Yolanda Desarme" userId="da06884b4d1911c2" providerId="LiveId" clId="{44EF53FE-DB15-4494-B579-7D348F5DDBAC}" dt="2024-07-29T23:29:07.358" v="167" actId="20577"/>
        <pc:sldMkLst>
          <pc:docMk/>
          <pc:sldMk cId="3510284815" sldId="291"/>
        </pc:sldMkLst>
        <pc:spChg chg="mod">
          <ac:chgData name="Yolanda Desarme" userId="da06884b4d1911c2" providerId="LiveId" clId="{44EF53FE-DB15-4494-B579-7D348F5DDBAC}" dt="2024-07-29T23:29:07.358" v="167" actId="20577"/>
          <ac:spMkLst>
            <pc:docMk/>
            <pc:sldMk cId="3510284815" sldId="291"/>
            <ac:spMk id="5" creationId="{2889AE50-6003-8EFE-3CEE-F8B690FC7F81}"/>
          </ac:spMkLst>
        </pc:spChg>
      </pc:sldChg>
      <pc:sldChg chg="modSp">
        <pc:chgData name="Yolanda Desarme" userId="da06884b4d1911c2" providerId="LiveId" clId="{44EF53FE-DB15-4494-B579-7D348F5DDBAC}" dt="2024-07-29T23:30:00.421" v="193" actId="20577"/>
        <pc:sldMkLst>
          <pc:docMk/>
          <pc:sldMk cId="3408984053" sldId="294"/>
        </pc:sldMkLst>
        <pc:spChg chg="mod">
          <ac:chgData name="Yolanda Desarme" userId="da06884b4d1911c2" providerId="LiveId" clId="{44EF53FE-DB15-4494-B579-7D348F5DDBAC}" dt="2024-07-29T23:30:00.421" v="193" actId="20577"/>
          <ac:spMkLst>
            <pc:docMk/>
            <pc:sldMk cId="3408984053" sldId="294"/>
            <ac:spMk id="8" creationId="{586884F9-66E5-EFBC-7EE2-327D9A443ACE}"/>
          </ac:spMkLst>
        </pc:spChg>
      </pc:sldChg>
      <pc:sldChg chg="modSp">
        <pc:chgData name="Yolanda Desarme" userId="da06884b4d1911c2" providerId="LiveId" clId="{44EF53FE-DB15-4494-B579-7D348F5DDBAC}" dt="2024-07-31T02:15:02.036" v="207" actId="20577"/>
        <pc:sldMkLst>
          <pc:docMk/>
          <pc:sldMk cId="1720293781" sldId="295"/>
        </pc:sldMkLst>
        <pc:spChg chg="mod">
          <ac:chgData name="Yolanda Desarme" userId="da06884b4d1911c2" providerId="LiveId" clId="{44EF53FE-DB15-4494-B579-7D348F5DDBAC}" dt="2024-07-31T02:15:02.036" v="207" actId="20577"/>
          <ac:spMkLst>
            <pc:docMk/>
            <pc:sldMk cId="1720293781" sldId="295"/>
            <ac:spMk id="5" creationId="{C731CE19-B095-E38B-E5E0-10E2A662E1A4}"/>
          </ac:spMkLst>
        </pc:spChg>
      </pc:sldChg>
      <pc:sldChg chg="modSp">
        <pc:chgData name="Yolanda Desarme" userId="da06884b4d1911c2" providerId="LiveId" clId="{44EF53FE-DB15-4494-B579-7D348F5DDBAC}" dt="2024-07-31T02:15:30.430" v="208" actId="13926"/>
        <pc:sldMkLst>
          <pc:docMk/>
          <pc:sldMk cId="297426834" sldId="296"/>
        </pc:sldMkLst>
        <pc:spChg chg="mod">
          <ac:chgData name="Yolanda Desarme" userId="da06884b4d1911c2" providerId="LiveId" clId="{44EF53FE-DB15-4494-B579-7D348F5DDBAC}" dt="2024-07-31T02:15:30.430" v="208" actId="13926"/>
          <ac:spMkLst>
            <pc:docMk/>
            <pc:sldMk cId="297426834" sldId="296"/>
            <ac:spMk id="10" creationId="{EE5092AC-A83C-3F5A-8253-A22ACBD8A5E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D93591-F44F-F7FA-B990-26FBE72558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E9114C1-E896-E8E2-1A6F-2F0090960D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912420-4B84-B4D5-15ED-72F07BE5D832}"/>
              </a:ext>
            </a:extLst>
          </p:cNvPr>
          <p:cNvSpPr>
            <a:spLocks noGrp="1"/>
          </p:cNvSpPr>
          <p:nvPr>
            <p:ph type="dt" sz="half" idx="10"/>
          </p:nvPr>
        </p:nvSpPr>
        <p:spPr/>
        <p:txBody>
          <a:bodyPr/>
          <a:lstStyle/>
          <a:p>
            <a:fld id="{1BD8A72C-4467-4C89-8FFA-CDBB2DD9732D}" type="datetimeFigureOut">
              <a:rPr lang="es-ES" smtClean="0"/>
              <a:t>07/08/2024</a:t>
            </a:fld>
            <a:endParaRPr lang="es-ES"/>
          </a:p>
        </p:txBody>
      </p:sp>
      <p:sp>
        <p:nvSpPr>
          <p:cNvPr id="5" name="Marcador de pie de página 4">
            <a:extLst>
              <a:ext uri="{FF2B5EF4-FFF2-40B4-BE49-F238E27FC236}">
                <a16:creationId xmlns:a16="http://schemas.microsoft.com/office/drawing/2014/main" id="{C0A90B5F-13A0-7892-D27B-DCE8E39D6FA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CE05204-4F4D-7AB1-D03B-9825638B771A}"/>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2546351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BF1762-7AE9-763A-ED74-B57C27532BE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2D08841-0178-13A6-4B04-CF1B0638D95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C6155E-6900-75E4-0913-23693C85076B}"/>
              </a:ext>
            </a:extLst>
          </p:cNvPr>
          <p:cNvSpPr>
            <a:spLocks noGrp="1"/>
          </p:cNvSpPr>
          <p:nvPr>
            <p:ph type="dt" sz="half" idx="10"/>
          </p:nvPr>
        </p:nvSpPr>
        <p:spPr/>
        <p:txBody>
          <a:bodyPr/>
          <a:lstStyle/>
          <a:p>
            <a:fld id="{1BD8A72C-4467-4C89-8FFA-CDBB2DD9732D}" type="datetimeFigureOut">
              <a:rPr lang="es-ES" smtClean="0"/>
              <a:t>07/08/2024</a:t>
            </a:fld>
            <a:endParaRPr lang="es-ES"/>
          </a:p>
        </p:txBody>
      </p:sp>
      <p:sp>
        <p:nvSpPr>
          <p:cNvPr id="5" name="Marcador de pie de página 4">
            <a:extLst>
              <a:ext uri="{FF2B5EF4-FFF2-40B4-BE49-F238E27FC236}">
                <a16:creationId xmlns:a16="http://schemas.microsoft.com/office/drawing/2014/main" id="{E0C098F0-96E1-8FE7-64CF-D016761B6F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38BCE0-E101-BADF-952C-9DD8F50756D2}"/>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154482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30435B2-69AF-549A-A4E0-4AD72E1C2B5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ADEB27B-D155-FD9C-38B0-7FDD7887637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3FB660D-C910-3407-CEB0-F27D74C42744}"/>
              </a:ext>
            </a:extLst>
          </p:cNvPr>
          <p:cNvSpPr>
            <a:spLocks noGrp="1"/>
          </p:cNvSpPr>
          <p:nvPr>
            <p:ph type="dt" sz="half" idx="10"/>
          </p:nvPr>
        </p:nvSpPr>
        <p:spPr/>
        <p:txBody>
          <a:bodyPr/>
          <a:lstStyle/>
          <a:p>
            <a:fld id="{1BD8A72C-4467-4C89-8FFA-CDBB2DD9732D}" type="datetimeFigureOut">
              <a:rPr lang="es-ES" smtClean="0"/>
              <a:t>07/08/2024</a:t>
            </a:fld>
            <a:endParaRPr lang="es-ES"/>
          </a:p>
        </p:txBody>
      </p:sp>
      <p:sp>
        <p:nvSpPr>
          <p:cNvPr id="5" name="Marcador de pie de página 4">
            <a:extLst>
              <a:ext uri="{FF2B5EF4-FFF2-40B4-BE49-F238E27FC236}">
                <a16:creationId xmlns:a16="http://schemas.microsoft.com/office/drawing/2014/main" id="{F7954AFB-6119-DA17-6739-E5EB6F67E94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9CF73E-7F64-F017-B56D-1BD5FA121376}"/>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653477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E44822-CD52-4640-07AD-619D0F6C7FF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EB84CFC-D9E3-13BA-A344-E86106B1B80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90B6C4-903B-3794-967E-30DC40FFE7AC}"/>
              </a:ext>
            </a:extLst>
          </p:cNvPr>
          <p:cNvSpPr>
            <a:spLocks noGrp="1"/>
          </p:cNvSpPr>
          <p:nvPr>
            <p:ph type="dt" sz="half" idx="10"/>
          </p:nvPr>
        </p:nvSpPr>
        <p:spPr/>
        <p:txBody>
          <a:bodyPr/>
          <a:lstStyle/>
          <a:p>
            <a:fld id="{1BD8A72C-4467-4C89-8FFA-CDBB2DD9732D}" type="datetimeFigureOut">
              <a:rPr lang="es-ES" smtClean="0"/>
              <a:t>07/08/2024</a:t>
            </a:fld>
            <a:endParaRPr lang="es-ES"/>
          </a:p>
        </p:txBody>
      </p:sp>
      <p:sp>
        <p:nvSpPr>
          <p:cNvPr id="5" name="Marcador de pie de página 4">
            <a:extLst>
              <a:ext uri="{FF2B5EF4-FFF2-40B4-BE49-F238E27FC236}">
                <a16:creationId xmlns:a16="http://schemas.microsoft.com/office/drawing/2014/main" id="{36BAF861-1790-9870-812F-9D6A40E790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2EA698-8162-529C-AE91-69A42E493428}"/>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1427398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734431-FB3E-2051-4F53-7B5E9FEBDD7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D453CA0-7BF1-45DF-D549-537A39DC60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6E3BDFB-BB98-150F-1A4B-508C2BF7C361}"/>
              </a:ext>
            </a:extLst>
          </p:cNvPr>
          <p:cNvSpPr>
            <a:spLocks noGrp="1"/>
          </p:cNvSpPr>
          <p:nvPr>
            <p:ph type="dt" sz="half" idx="10"/>
          </p:nvPr>
        </p:nvSpPr>
        <p:spPr/>
        <p:txBody>
          <a:bodyPr/>
          <a:lstStyle/>
          <a:p>
            <a:fld id="{1BD8A72C-4467-4C89-8FFA-CDBB2DD9732D}" type="datetimeFigureOut">
              <a:rPr lang="es-ES" smtClean="0"/>
              <a:t>07/08/2024</a:t>
            </a:fld>
            <a:endParaRPr lang="es-ES"/>
          </a:p>
        </p:txBody>
      </p:sp>
      <p:sp>
        <p:nvSpPr>
          <p:cNvPr id="5" name="Marcador de pie de página 4">
            <a:extLst>
              <a:ext uri="{FF2B5EF4-FFF2-40B4-BE49-F238E27FC236}">
                <a16:creationId xmlns:a16="http://schemas.microsoft.com/office/drawing/2014/main" id="{F211E6AD-6ACC-AA62-39A5-CEAD9B3F55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B769F9F-CD9D-31A9-BFF8-48CCCBF6CE2D}"/>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378806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2FB42D-3DFE-FA93-5546-EDBF6E61B22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819EC1-86F4-AD70-CD72-861A6984643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96870A3-A1ED-A0CA-3E9D-F41A869978F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226D999-9DD6-C6AD-857F-14DD713D6B08}"/>
              </a:ext>
            </a:extLst>
          </p:cNvPr>
          <p:cNvSpPr>
            <a:spLocks noGrp="1"/>
          </p:cNvSpPr>
          <p:nvPr>
            <p:ph type="dt" sz="half" idx="10"/>
          </p:nvPr>
        </p:nvSpPr>
        <p:spPr/>
        <p:txBody>
          <a:bodyPr/>
          <a:lstStyle/>
          <a:p>
            <a:fld id="{1BD8A72C-4467-4C89-8FFA-CDBB2DD9732D}" type="datetimeFigureOut">
              <a:rPr lang="es-ES" smtClean="0"/>
              <a:t>07/08/2024</a:t>
            </a:fld>
            <a:endParaRPr lang="es-ES"/>
          </a:p>
        </p:txBody>
      </p:sp>
      <p:sp>
        <p:nvSpPr>
          <p:cNvPr id="6" name="Marcador de pie de página 5">
            <a:extLst>
              <a:ext uri="{FF2B5EF4-FFF2-40B4-BE49-F238E27FC236}">
                <a16:creationId xmlns:a16="http://schemas.microsoft.com/office/drawing/2014/main" id="{788D907F-6799-CFF4-46C6-057959BAEC4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8741149-CD2E-8052-B4B7-3B1EF563D65B}"/>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906284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1E40FF-9648-268D-84AC-3B23FE58EB4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4554B98-B08E-BA44-F9A4-FE41C93D4F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E0DC1CB-0527-0F6D-13F1-05C0106474C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DC4AD36-E47D-C7A2-FA1A-AF1B068FBC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9D7BADC-789B-B657-56B4-6548C93FCA2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B499C41-9C4F-56E0-0F5A-CFE1280B7B32}"/>
              </a:ext>
            </a:extLst>
          </p:cNvPr>
          <p:cNvSpPr>
            <a:spLocks noGrp="1"/>
          </p:cNvSpPr>
          <p:nvPr>
            <p:ph type="dt" sz="half" idx="10"/>
          </p:nvPr>
        </p:nvSpPr>
        <p:spPr/>
        <p:txBody>
          <a:bodyPr/>
          <a:lstStyle/>
          <a:p>
            <a:fld id="{1BD8A72C-4467-4C89-8FFA-CDBB2DD9732D}" type="datetimeFigureOut">
              <a:rPr lang="es-ES" smtClean="0"/>
              <a:t>07/08/2024</a:t>
            </a:fld>
            <a:endParaRPr lang="es-ES"/>
          </a:p>
        </p:txBody>
      </p:sp>
      <p:sp>
        <p:nvSpPr>
          <p:cNvPr id="8" name="Marcador de pie de página 7">
            <a:extLst>
              <a:ext uri="{FF2B5EF4-FFF2-40B4-BE49-F238E27FC236}">
                <a16:creationId xmlns:a16="http://schemas.microsoft.com/office/drawing/2014/main" id="{CCD52D2E-AB7D-253F-EA9E-8263B659754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13CFB5A-7BAC-5183-FD99-8FF5E0E455D8}"/>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2303417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1EEA9D-C198-E2BB-ED1A-32F0EFBD98B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AE09BED-E979-62E0-57CC-9810112E279F}"/>
              </a:ext>
            </a:extLst>
          </p:cNvPr>
          <p:cNvSpPr>
            <a:spLocks noGrp="1"/>
          </p:cNvSpPr>
          <p:nvPr>
            <p:ph type="dt" sz="half" idx="10"/>
          </p:nvPr>
        </p:nvSpPr>
        <p:spPr/>
        <p:txBody>
          <a:bodyPr/>
          <a:lstStyle/>
          <a:p>
            <a:fld id="{1BD8A72C-4467-4C89-8FFA-CDBB2DD9732D}" type="datetimeFigureOut">
              <a:rPr lang="es-ES" smtClean="0"/>
              <a:t>07/08/2024</a:t>
            </a:fld>
            <a:endParaRPr lang="es-ES"/>
          </a:p>
        </p:txBody>
      </p:sp>
      <p:sp>
        <p:nvSpPr>
          <p:cNvPr id="4" name="Marcador de pie de página 3">
            <a:extLst>
              <a:ext uri="{FF2B5EF4-FFF2-40B4-BE49-F238E27FC236}">
                <a16:creationId xmlns:a16="http://schemas.microsoft.com/office/drawing/2014/main" id="{52B9F010-8482-B9FF-5500-E062950E197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3D447A6-5A37-4357-B5CD-0CA476E1191A}"/>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914678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7B2D8E2-D6C1-4C30-F11E-105FC7671F5E}"/>
              </a:ext>
            </a:extLst>
          </p:cNvPr>
          <p:cNvSpPr>
            <a:spLocks noGrp="1"/>
          </p:cNvSpPr>
          <p:nvPr>
            <p:ph type="dt" sz="half" idx="10"/>
          </p:nvPr>
        </p:nvSpPr>
        <p:spPr/>
        <p:txBody>
          <a:bodyPr/>
          <a:lstStyle/>
          <a:p>
            <a:fld id="{1BD8A72C-4467-4C89-8FFA-CDBB2DD9732D}" type="datetimeFigureOut">
              <a:rPr lang="es-ES" smtClean="0"/>
              <a:t>07/08/2024</a:t>
            </a:fld>
            <a:endParaRPr lang="es-ES"/>
          </a:p>
        </p:txBody>
      </p:sp>
      <p:sp>
        <p:nvSpPr>
          <p:cNvPr id="3" name="Marcador de pie de página 2">
            <a:extLst>
              <a:ext uri="{FF2B5EF4-FFF2-40B4-BE49-F238E27FC236}">
                <a16:creationId xmlns:a16="http://schemas.microsoft.com/office/drawing/2014/main" id="{BFAF1B8C-9AE8-FE76-00D6-DFC72DBCB6A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907331E-BE97-0233-030D-CDA8BBBA8B3A}"/>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2858602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409972-8DF3-16C8-8054-60EE4204D09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5F21C3E-072C-ACF3-E9F9-B7B4AE377C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283975B-A2E7-DE81-2B2D-A1270A87F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A21B821-FB72-C2B6-F806-7D0F3AF63315}"/>
              </a:ext>
            </a:extLst>
          </p:cNvPr>
          <p:cNvSpPr>
            <a:spLocks noGrp="1"/>
          </p:cNvSpPr>
          <p:nvPr>
            <p:ph type="dt" sz="half" idx="10"/>
          </p:nvPr>
        </p:nvSpPr>
        <p:spPr/>
        <p:txBody>
          <a:bodyPr/>
          <a:lstStyle/>
          <a:p>
            <a:fld id="{1BD8A72C-4467-4C89-8FFA-CDBB2DD9732D}" type="datetimeFigureOut">
              <a:rPr lang="es-ES" smtClean="0"/>
              <a:t>07/08/2024</a:t>
            </a:fld>
            <a:endParaRPr lang="es-ES"/>
          </a:p>
        </p:txBody>
      </p:sp>
      <p:sp>
        <p:nvSpPr>
          <p:cNvPr id="6" name="Marcador de pie de página 5">
            <a:extLst>
              <a:ext uri="{FF2B5EF4-FFF2-40B4-BE49-F238E27FC236}">
                <a16:creationId xmlns:a16="http://schemas.microsoft.com/office/drawing/2014/main" id="{A36C6814-C27F-A0C8-E8CF-79102706BDB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C6C0758-A93C-0449-B7B3-C10449118B7C}"/>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2218660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A2EA8A-65D1-6F5B-D2A7-232E0C1C03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2D50B80-8AE2-98F1-317D-5AD684B4C1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09164B4-7517-09F1-0760-74AAD3445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068F39C-6466-8559-1E5D-80B9FE2DD710}"/>
              </a:ext>
            </a:extLst>
          </p:cNvPr>
          <p:cNvSpPr>
            <a:spLocks noGrp="1"/>
          </p:cNvSpPr>
          <p:nvPr>
            <p:ph type="dt" sz="half" idx="10"/>
          </p:nvPr>
        </p:nvSpPr>
        <p:spPr/>
        <p:txBody>
          <a:bodyPr/>
          <a:lstStyle/>
          <a:p>
            <a:fld id="{1BD8A72C-4467-4C89-8FFA-CDBB2DD9732D}" type="datetimeFigureOut">
              <a:rPr lang="es-ES" smtClean="0"/>
              <a:t>07/08/2024</a:t>
            </a:fld>
            <a:endParaRPr lang="es-ES"/>
          </a:p>
        </p:txBody>
      </p:sp>
      <p:sp>
        <p:nvSpPr>
          <p:cNvPr id="6" name="Marcador de pie de página 5">
            <a:extLst>
              <a:ext uri="{FF2B5EF4-FFF2-40B4-BE49-F238E27FC236}">
                <a16:creationId xmlns:a16="http://schemas.microsoft.com/office/drawing/2014/main" id="{89273A84-DF35-3AE5-9F9E-89B57104E10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91158B4-F89E-54B6-DB7B-D19211FDB46D}"/>
              </a:ext>
            </a:extLst>
          </p:cNvPr>
          <p:cNvSpPr>
            <a:spLocks noGrp="1"/>
          </p:cNvSpPr>
          <p:nvPr>
            <p:ph type="sldNum" sz="quarter" idx="12"/>
          </p:nvPr>
        </p:nvSpPr>
        <p:spPr/>
        <p:txBody>
          <a:bodyPr/>
          <a:lstStyle/>
          <a:p>
            <a:fld id="{41C99771-1013-410B-A068-85018B63C198}" type="slidenum">
              <a:rPr lang="es-ES" smtClean="0"/>
              <a:t>‹Nº›</a:t>
            </a:fld>
            <a:endParaRPr lang="es-ES"/>
          </a:p>
        </p:txBody>
      </p:sp>
    </p:spTree>
    <p:extLst>
      <p:ext uri="{BB962C8B-B14F-4D97-AF65-F5344CB8AC3E}">
        <p14:creationId xmlns:p14="http://schemas.microsoft.com/office/powerpoint/2010/main" val="3198328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4106721-7F5D-9BF4-0FB2-63724505E0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9FD3926-151C-56BE-AA6D-5999755F0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D8AED8D-3A2B-B6BA-08F2-5753898521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D8A72C-4467-4C89-8FFA-CDBB2DD9732D}" type="datetimeFigureOut">
              <a:rPr lang="es-ES" smtClean="0"/>
              <a:t>07/08/2024</a:t>
            </a:fld>
            <a:endParaRPr lang="es-ES"/>
          </a:p>
        </p:txBody>
      </p:sp>
      <p:sp>
        <p:nvSpPr>
          <p:cNvPr id="5" name="Marcador de pie de página 4">
            <a:extLst>
              <a:ext uri="{FF2B5EF4-FFF2-40B4-BE49-F238E27FC236}">
                <a16:creationId xmlns:a16="http://schemas.microsoft.com/office/drawing/2014/main" id="{3F7C60BC-8281-863D-7DC4-D80D27D309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E5912CD-C30F-145E-B0BF-E43634C019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C99771-1013-410B-A068-85018B63C198}" type="slidenum">
              <a:rPr lang="es-ES" smtClean="0"/>
              <a:t>‹Nº›</a:t>
            </a:fld>
            <a:endParaRPr lang="es-ES"/>
          </a:p>
        </p:txBody>
      </p:sp>
    </p:spTree>
    <p:extLst>
      <p:ext uri="{BB962C8B-B14F-4D97-AF65-F5344CB8AC3E}">
        <p14:creationId xmlns:p14="http://schemas.microsoft.com/office/powerpoint/2010/main" val="2361661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emf"/><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Imagen que contiene Diagrama&#10;&#10;Descripción generada automáticamente">
            <a:extLst>
              <a:ext uri="{FF2B5EF4-FFF2-40B4-BE49-F238E27FC236}">
                <a16:creationId xmlns:a16="http://schemas.microsoft.com/office/drawing/2014/main" id="{86028826-0CC4-5A09-5AD9-6D3329D565FB}"/>
              </a:ext>
            </a:extLst>
          </p:cNvPr>
          <p:cNvPicPr>
            <a:picLocks noChangeAspect="1"/>
          </p:cNvPicPr>
          <p:nvPr/>
        </p:nvPicPr>
        <p:blipFill rotWithShape="1">
          <a:blip r:embed="rId2">
            <a:extLst>
              <a:ext uri="{28A0092B-C50C-407E-A947-70E740481C1C}">
                <a14:useLocalDpi xmlns:a14="http://schemas.microsoft.com/office/drawing/2010/main" val="0"/>
              </a:ext>
            </a:extLst>
          </a:blip>
          <a:srcRect r="15" b="2"/>
          <a:stretch/>
        </p:blipFill>
        <p:spPr>
          <a:xfrm>
            <a:off x="838200" y="754148"/>
            <a:ext cx="10515600" cy="4995575"/>
          </a:xfrm>
          <a:prstGeom prst="rect">
            <a:avLst/>
          </a:prstGeom>
        </p:spPr>
      </p:pic>
      <p:cxnSp>
        <p:nvCxnSpPr>
          <p:cNvPr id="15" name="Straight Connector 14">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7" name="Imagen 16">
            <a:extLst>
              <a:ext uri="{FF2B5EF4-FFF2-40B4-BE49-F238E27FC236}">
                <a16:creationId xmlns:a16="http://schemas.microsoft.com/office/drawing/2014/main" id="{0DFDB3EC-0319-5689-3A7C-D31634165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883" y="33331"/>
            <a:ext cx="9922320" cy="810305"/>
          </a:xfrm>
          <a:prstGeom prst="rect">
            <a:avLst/>
          </a:prstGeom>
        </p:spPr>
      </p:pic>
    </p:spTree>
    <p:extLst>
      <p:ext uri="{BB962C8B-B14F-4D97-AF65-F5344CB8AC3E}">
        <p14:creationId xmlns:p14="http://schemas.microsoft.com/office/powerpoint/2010/main" val="961315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17000" b="-17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25A5219-0D66-D847-3BAB-C7C73BB9E2DE}"/>
              </a:ext>
            </a:extLst>
          </p:cNvPr>
          <p:cNvSpPr txBox="1"/>
          <p:nvPr/>
        </p:nvSpPr>
        <p:spPr>
          <a:xfrm>
            <a:off x="3282971" y="4685561"/>
            <a:ext cx="8759185" cy="1938992"/>
          </a:xfrm>
          <a:prstGeom prst="rect">
            <a:avLst/>
          </a:prstGeom>
          <a:solidFill>
            <a:srgbClr val="853759"/>
          </a:solidFill>
          <a:scene3d>
            <a:camera prst="orthographicFront"/>
            <a:lightRig rig="threePt" dir="t"/>
          </a:scene3d>
          <a:sp3d>
            <a:bevelT prst="angle"/>
          </a:sp3d>
        </p:spPr>
        <p:txBody>
          <a:bodyPr wrap="square">
            <a:spAutoFit/>
          </a:bodyPr>
          <a:lstStyle/>
          <a:p>
            <a:r>
              <a:rPr lang="en-US" sz="2000" b="1" dirty="0">
                <a:solidFill>
                  <a:schemeClr val="bg1"/>
                </a:solidFill>
                <a:effectLst>
                  <a:outerShdw blurRad="38100" dist="38100" dir="2700000" algn="tl">
                    <a:srgbClr val="000000">
                      <a:alpha val="43137"/>
                    </a:srgbClr>
                  </a:outerShdw>
                </a:effectLst>
              </a:rPr>
              <a:t>Incense symbolizes the prayers that ascend from the altar of the heart to God (Ps. 141:2). Prayer must spring from a loyal, honest, and resolute heart. The Holy Spirit transforms and elevates our prayers to the throne of God, where Jesus presents them before the Father as our intercessor (Rom. 8:26;</a:t>
            </a:r>
          </a:p>
          <a:p>
            <a:r>
              <a:rPr lang="en-US" sz="2000" b="1" dirty="0">
                <a:solidFill>
                  <a:schemeClr val="bg1"/>
                </a:solidFill>
                <a:effectLst>
                  <a:outerShdw blurRad="38100" dist="38100" dir="2700000" algn="tl">
                    <a:srgbClr val="000000">
                      <a:alpha val="43137"/>
                    </a:srgbClr>
                  </a:outerShdw>
                </a:effectLst>
              </a:rPr>
              <a:t>Heb. 7:25</a:t>
            </a:r>
            <a:r>
              <a:rPr lang="es-ES" sz="2000" b="1" dirty="0">
                <a:solidFill>
                  <a:schemeClr val="bg1"/>
                </a:solidFill>
                <a:effectLst>
                  <a:outerShdw blurRad="38100" dist="38100" dir="2700000" algn="tl">
                    <a:srgbClr val="000000">
                      <a:alpha val="43137"/>
                    </a:srgbClr>
                  </a:outerShdw>
                </a:effectLst>
              </a:rPr>
              <a:t>).</a:t>
            </a:r>
          </a:p>
          <a:p>
            <a:r>
              <a:rPr lang="en-US" sz="2000" b="1" dirty="0">
                <a:solidFill>
                  <a:schemeClr val="bg1"/>
                </a:solidFill>
                <a:effectLst>
                  <a:outerShdw blurRad="38100" dist="38100" dir="2700000" algn="tl">
                    <a:srgbClr val="000000">
                      <a:alpha val="43137"/>
                    </a:srgbClr>
                  </a:outerShdw>
                </a:effectLst>
              </a:rPr>
              <a:t>As priests, our prayers should also be raised on behalf of others (1 Tim. 2:1</a:t>
            </a:r>
            <a:r>
              <a:rPr lang="es-ES" sz="2000" b="1" dirty="0">
                <a:solidFill>
                  <a:schemeClr val="bg1"/>
                </a:solidFill>
                <a:effectLst>
                  <a:outerShdw blurRad="38100" dist="38100" dir="2700000" algn="tl">
                    <a:srgbClr val="000000">
                      <a:alpha val="43137"/>
                    </a:srgbClr>
                  </a:outerShdw>
                </a:effectLst>
              </a:rPr>
              <a:t>).</a:t>
            </a:r>
          </a:p>
        </p:txBody>
      </p:sp>
      <p:pic>
        <p:nvPicPr>
          <p:cNvPr id="2" name="Imagen 1" descr="Una cortina de colores&#10;&#10;Descripción generada automáticamente con confianza baja">
            <a:extLst>
              <a:ext uri="{FF2B5EF4-FFF2-40B4-BE49-F238E27FC236}">
                <a16:creationId xmlns:a16="http://schemas.microsoft.com/office/drawing/2014/main" id="{9968E135-B48E-7820-E816-D2C34B148097}"/>
              </a:ext>
            </a:extLst>
          </p:cNvPr>
          <p:cNvPicPr>
            <a:picLocks noChangeAspect="1"/>
          </p:cNvPicPr>
          <p:nvPr/>
        </p:nvPicPr>
        <p:blipFill rotWithShape="1">
          <a:blip r:embed="rId3">
            <a:extLst>
              <a:ext uri="{28A0092B-C50C-407E-A947-70E740481C1C}">
                <a14:useLocalDpi xmlns:a14="http://schemas.microsoft.com/office/drawing/2010/main" val="0"/>
              </a:ext>
            </a:extLst>
          </a:blip>
          <a:srcRect r="12118"/>
          <a:stretch/>
        </p:blipFill>
        <p:spPr>
          <a:xfrm>
            <a:off x="6640081" y="88468"/>
            <a:ext cx="5444527" cy="4319081"/>
          </a:xfrm>
          <a:prstGeom prst="rect">
            <a:avLst/>
          </a:prstGeom>
          <a:scene3d>
            <a:camera prst="orthographicFront"/>
            <a:lightRig rig="threePt" dir="t"/>
          </a:scene3d>
          <a:sp3d>
            <a:bevelT prst="angle"/>
          </a:sp3d>
        </p:spPr>
      </p:pic>
      <p:sp>
        <p:nvSpPr>
          <p:cNvPr id="6" name="CuadroTexto 5">
            <a:extLst>
              <a:ext uri="{FF2B5EF4-FFF2-40B4-BE49-F238E27FC236}">
                <a16:creationId xmlns:a16="http://schemas.microsoft.com/office/drawing/2014/main" id="{0BAE688F-FB62-EB72-0021-A584FBE8ADCD}"/>
              </a:ext>
            </a:extLst>
          </p:cNvPr>
          <p:cNvSpPr txBox="1"/>
          <p:nvPr/>
        </p:nvSpPr>
        <p:spPr>
          <a:xfrm>
            <a:off x="72222" y="1116533"/>
            <a:ext cx="6532689" cy="3016210"/>
          </a:xfrm>
          <a:prstGeom prst="rect">
            <a:avLst/>
          </a:prstGeom>
          <a:solidFill>
            <a:srgbClr val="FFD9E7"/>
          </a:solidFill>
          <a:scene3d>
            <a:camera prst="orthographicFront"/>
            <a:lightRig rig="threePt" dir="t"/>
          </a:scene3d>
          <a:sp3d>
            <a:bevelT prst="angle"/>
          </a:sp3d>
        </p:spPr>
        <p:txBody>
          <a:bodyPr wrap="square">
            <a:spAutoFit/>
          </a:bodyPr>
          <a:lstStyle/>
          <a:p>
            <a:pPr>
              <a:spcBef>
                <a:spcPts val="600"/>
              </a:spcBef>
            </a:pPr>
            <a:r>
              <a:rPr lang="en-US" sz="2000" b="1" dirty="0"/>
              <a:t>A small square altar made of acacia wood covered with gold measuring only 1.46 ft on a side by 2.92 ft high. On its top it had four horns at each corner, and a cornice around it</a:t>
            </a:r>
            <a:r>
              <a:rPr lang="es-ES" sz="2000" b="1" dirty="0"/>
              <a:t>. </a:t>
            </a:r>
          </a:p>
          <a:p>
            <a:pPr>
              <a:spcBef>
                <a:spcPts val="600"/>
              </a:spcBef>
            </a:pPr>
            <a:r>
              <a:rPr lang="en-US" sz="2000" b="1" dirty="0"/>
              <a:t>Every morning and evening, in the center of the altar, incense was offered, while the continuous sacrifice was offered, and the lamps of the lampstand were arranged</a:t>
            </a:r>
            <a:r>
              <a:rPr lang="es-ES" sz="2000" b="1" dirty="0"/>
              <a:t>.</a:t>
            </a:r>
          </a:p>
          <a:p>
            <a:pPr>
              <a:spcBef>
                <a:spcPts val="600"/>
              </a:spcBef>
            </a:pPr>
            <a:r>
              <a:rPr lang="en-US" sz="2000" b="1" dirty="0"/>
              <a:t>It was a scent or perfume pleasing to God that rose into His heavenly presence. Smoke ascended over the veil and into the Holy of Holies (Exod. 30:34-38</a:t>
            </a:r>
            <a:r>
              <a:rPr lang="es-ES" sz="2000" b="1" dirty="0"/>
              <a:t>).</a:t>
            </a:r>
          </a:p>
        </p:txBody>
      </p:sp>
      <p:sp>
        <p:nvSpPr>
          <p:cNvPr id="8" name="CuadroTexto 7">
            <a:extLst>
              <a:ext uri="{FF2B5EF4-FFF2-40B4-BE49-F238E27FC236}">
                <a16:creationId xmlns:a16="http://schemas.microsoft.com/office/drawing/2014/main" id="{586884F9-66E5-EFBC-7EE2-327D9A443ACE}"/>
              </a:ext>
            </a:extLst>
          </p:cNvPr>
          <p:cNvSpPr txBox="1"/>
          <p:nvPr/>
        </p:nvSpPr>
        <p:spPr>
          <a:xfrm>
            <a:off x="799914" y="-47284"/>
            <a:ext cx="3939976" cy="1200329"/>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3600" b="1" dirty="0">
                <a:ln/>
                <a:solidFill>
                  <a:srgbClr val="482F70"/>
                </a:solidFill>
                <a:latin typeface="Quador Display UltraBold" panose="00000900000000000000" pitchFamily="50" charset="0"/>
              </a:rPr>
              <a:t>THE ALTAR OF INCENSE</a:t>
            </a:r>
          </a:p>
        </p:txBody>
      </p:sp>
      <p:pic>
        <p:nvPicPr>
          <p:cNvPr id="9" name="Imagen 8">
            <a:extLst>
              <a:ext uri="{FF2B5EF4-FFF2-40B4-BE49-F238E27FC236}">
                <a16:creationId xmlns:a16="http://schemas.microsoft.com/office/drawing/2014/main" id="{43A548D7-C4AE-AC2A-92FE-200EA136C7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256" y="159446"/>
            <a:ext cx="786870" cy="786870"/>
          </a:xfrm>
          <a:prstGeom prst="rect">
            <a:avLst/>
          </a:prstGeom>
        </p:spPr>
      </p:pic>
      <p:pic>
        <p:nvPicPr>
          <p:cNvPr id="10" name="Imagen 9" descr="Imagen de la pantalla de un video juego&#10;&#10;Descripción generada automáticamente con confianza baja">
            <a:extLst>
              <a:ext uri="{FF2B5EF4-FFF2-40B4-BE49-F238E27FC236}">
                <a16:creationId xmlns:a16="http://schemas.microsoft.com/office/drawing/2014/main" id="{86EB6F2B-125D-CA15-FF75-D155C84EAD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724" y="4540002"/>
            <a:ext cx="1533821" cy="2230111"/>
          </a:xfrm>
          <a:prstGeom prst="rect">
            <a:avLst/>
          </a:prstGeom>
          <a:scene3d>
            <a:camera prst="orthographicFront"/>
            <a:lightRig rig="threePt" dir="t"/>
          </a:scene3d>
          <a:sp3d>
            <a:bevelT prst="angle"/>
          </a:sp3d>
        </p:spPr>
      </p:pic>
      <p:pic>
        <p:nvPicPr>
          <p:cNvPr id="12" name="Imagen 11" descr="Una foto de un grupo de personas sentadas en una mesa&#10;&#10;Descripción generada automáticamente con confianza media">
            <a:extLst>
              <a:ext uri="{FF2B5EF4-FFF2-40B4-BE49-F238E27FC236}">
                <a16:creationId xmlns:a16="http://schemas.microsoft.com/office/drawing/2014/main" id="{713E94EA-81B7-E374-5A8F-7763575984BA}"/>
              </a:ext>
            </a:extLst>
          </p:cNvPr>
          <p:cNvPicPr>
            <a:picLocks noChangeAspect="1"/>
          </p:cNvPicPr>
          <p:nvPr/>
        </p:nvPicPr>
        <p:blipFill rotWithShape="1">
          <a:blip r:embed="rId6">
            <a:extLst>
              <a:ext uri="{28A0092B-C50C-407E-A947-70E740481C1C}">
                <a14:useLocalDpi xmlns:a14="http://schemas.microsoft.com/office/drawing/2010/main" val="0"/>
              </a:ext>
            </a:extLst>
          </a:blip>
          <a:srcRect r="54772"/>
          <a:stretch/>
        </p:blipFill>
        <p:spPr>
          <a:xfrm>
            <a:off x="1809549" y="4537772"/>
            <a:ext cx="1347537" cy="2234570"/>
          </a:xfrm>
          <a:prstGeom prst="rect">
            <a:avLst/>
          </a:prstGeom>
          <a:scene3d>
            <a:camera prst="orthographicFront"/>
            <a:lightRig rig="threePt" dir="t"/>
          </a:scene3d>
          <a:sp3d>
            <a:bevelT prst="angle"/>
          </a:sp3d>
        </p:spPr>
      </p:pic>
    </p:spTree>
    <p:extLst>
      <p:ext uri="{BB962C8B-B14F-4D97-AF65-F5344CB8AC3E}">
        <p14:creationId xmlns:p14="http://schemas.microsoft.com/office/powerpoint/2010/main" val="3408984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80">
                                          <p:stCondLst>
                                            <p:cond delay="0"/>
                                          </p:stCondLst>
                                        </p:cTn>
                                        <p:tgtEl>
                                          <p:spTgt spid="8"/>
                                        </p:tgtEl>
                                      </p:cBhvr>
                                    </p:animEffect>
                                    <p:anim calcmode="lin" valueType="num">
                                      <p:cBhvr>
                                        <p:cTn id="1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7" dur="26">
                                          <p:stCondLst>
                                            <p:cond delay="650"/>
                                          </p:stCondLst>
                                        </p:cTn>
                                        <p:tgtEl>
                                          <p:spTgt spid="8"/>
                                        </p:tgtEl>
                                      </p:cBhvr>
                                      <p:to x="100000" y="60000"/>
                                    </p:animScale>
                                    <p:animScale>
                                      <p:cBhvr>
                                        <p:cTn id="18" dur="166" decel="50000">
                                          <p:stCondLst>
                                            <p:cond delay="676"/>
                                          </p:stCondLst>
                                        </p:cTn>
                                        <p:tgtEl>
                                          <p:spTgt spid="8"/>
                                        </p:tgtEl>
                                      </p:cBhvr>
                                      <p:to x="100000" y="100000"/>
                                    </p:animScale>
                                    <p:animScale>
                                      <p:cBhvr>
                                        <p:cTn id="19" dur="26">
                                          <p:stCondLst>
                                            <p:cond delay="1312"/>
                                          </p:stCondLst>
                                        </p:cTn>
                                        <p:tgtEl>
                                          <p:spTgt spid="8"/>
                                        </p:tgtEl>
                                      </p:cBhvr>
                                      <p:to x="100000" y="80000"/>
                                    </p:animScale>
                                    <p:animScale>
                                      <p:cBhvr>
                                        <p:cTn id="20" dur="166" decel="50000">
                                          <p:stCondLst>
                                            <p:cond delay="1338"/>
                                          </p:stCondLst>
                                        </p:cTn>
                                        <p:tgtEl>
                                          <p:spTgt spid="8"/>
                                        </p:tgtEl>
                                      </p:cBhvr>
                                      <p:to x="100000" y="100000"/>
                                    </p:animScale>
                                    <p:animScale>
                                      <p:cBhvr>
                                        <p:cTn id="21" dur="26">
                                          <p:stCondLst>
                                            <p:cond delay="1642"/>
                                          </p:stCondLst>
                                        </p:cTn>
                                        <p:tgtEl>
                                          <p:spTgt spid="8"/>
                                        </p:tgtEl>
                                      </p:cBhvr>
                                      <p:to x="100000" y="90000"/>
                                    </p:animScale>
                                    <p:animScale>
                                      <p:cBhvr>
                                        <p:cTn id="22" dur="166" decel="50000">
                                          <p:stCondLst>
                                            <p:cond delay="1668"/>
                                          </p:stCondLst>
                                        </p:cTn>
                                        <p:tgtEl>
                                          <p:spTgt spid="8"/>
                                        </p:tgtEl>
                                      </p:cBhvr>
                                      <p:to x="100000" y="100000"/>
                                    </p:animScale>
                                    <p:animScale>
                                      <p:cBhvr>
                                        <p:cTn id="23" dur="26">
                                          <p:stCondLst>
                                            <p:cond delay="1808"/>
                                          </p:stCondLst>
                                        </p:cTn>
                                        <p:tgtEl>
                                          <p:spTgt spid="8"/>
                                        </p:tgtEl>
                                      </p:cBhvr>
                                      <p:to x="100000" y="95000"/>
                                    </p:animScale>
                                    <p:animScale>
                                      <p:cBhvr>
                                        <p:cTn id="24" dur="166" decel="50000">
                                          <p:stCondLst>
                                            <p:cond delay="1834"/>
                                          </p:stCondLst>
                                        </p:cTn>
                                        <p:tgtEl>
                                          <p:spTgt spid="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6">
                                            <p:bg/>
                                          </p:spTgt>
                                        </p:tgtEl>
                                        <p:attrNameLst>
                                          <p:attrName>style.visibility</p:attrName>
                                        </p:attrNameLst>
                                      </p:cBhvr>
                                      <p:to>
                                        <p:strVal val="visible"/>
                                      </p:to>
                                    </p:set>
                                    <p:animEffect transition="in" filter="wipe(left)">
                                      <p:cBhvr>
                                        <p:cTn id="35" dur="500"/>
                                        <p:tgtEl>
                                          <p:spTgt spid="6">
                                            <p:bg/>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wipe(left)">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wipe(left)">
                                      <p:cBhvr>
                                        <p:cTn id="43" dur="500"/>
                                        <p:tgtEl>
                                          <p:spTgt spid="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wipe(left)">
                                      <p:cBhvr>
                                        <p:cTn id="48" dur="500"/>
                                        <p:tgtEl>
                                          <p:spTgt spid="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7">
                                            <p:bg/>
                                          </p:spTgt>
                                        </p:tgtEl>
                                        <p:attrNameLst>
                                          <p:attrName>style.visibility</p:attrName>
                                        </p:attrNameLst>
                                      </p:cBhvr>
                                      <p:to>
                                        <p:strVal val="visible"/>
                                      </p:to>
                                    </p:set>
                                    <p:animEffect transition="in" filter="wipe(left)">
                                      <p:cBhvr>
                                        <p:cTn id="59" dur="500"/>
                                        <p:tgtEl>
                                          <p:spTgt spid="7">
                                            <p:bg/>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7">
                                            <p:txEl>
                                              <p:pRg st="0" end="0"/>
                                            </p:txEl>
                                          </p:spTgt>
                                        </p:tgtEl>
                                        <p:attrNameLst>
                                          <p:attrName>style.visibility</p:attrName>
                                        </p:attrNameLst>
                                      </p:cBhvr>
                                      <p:to>
                                        <p:strVal val="visible"/>
                                      </p:to>
                                    </p:set>
                                    <p:animEffect transition="in" filter="wipe(left)">
                                      <p:cBhvr>
                                        <p:cTn id="62" dur="500"/>
                                        <p:tgtEl>
                                          <p:spTgt spid="7">
                                            <p:txEl>
                                              <p:pRg st="0" end="0"/>
                                            </p:txEl>
                                          </p:spTgt>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7">
                                            <p:txEl>
                                              <p:pRg st="1" end="1"/>
                                            </p:txEl>
                                          </p:spTgt>
                                        </p:tgtEl>
                                        <p:attrNameLst>
                                          <p:attrName>style.visibility</p:attrName>
                                        </p:attrNameLst>
                                      </p:cBhvr>
                                      <p:to>
                                        <p:strVal val="visible"/>
                                      </p:to>
                                    </p:set>
                                    <p:animEffect transition="in" filter="wipe(left)">
                                      <p:cBhvr>
                                        <p:cTn id="65" dur="500"/>
                                        <p:tgtEl>
                                          <p:spTgt spid="7">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animEffect transition="in" filter="fade">
                                      <p:cBhvr>
                                        <p:cTn id="72" dur="500"/>
                                        <p:tgtEl>
                                          <p:spTgt spid="12"/>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7">
                                            <p:txEl>
                                              <p:pRg st="2" end="2"/>
                                            </p:txEl>
                                          </p:spTgt>
                                        </p:tgtEl>
                                        <p:attrNameLst>
                                          <p:attrName>style.visibility</p:attrName>
                                        </p:attrNameLst>
                                      </p:cBhvr>
                                      <p:to>
                                        <p:strVal val="visible"/>
                                      </p:to>
                                    </p:set>
                                    <p:animEffect transition="in" filter="wipe(left)">
                                      <p:cBhvr>
                                        <p:cTn id="76"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6" grpId="0" uiExpand="1" build="p"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4000" b="-17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731CE19-B095-E38B-E5E0-10E2A662E1A4}"/>
              </a:ext>
            </a:extLst>
          </p:cNvPr>
          <p:cNvSpPr txBox="1"/>
          <p:nvPr/>
        </p:nvSpPr>
        <p:spPr>
          <a:xfrm>
            <a:off x="5983705" y="144379"/>
            <a:ext cx="6208295" cy="3785652"/>
          </a:xfrm>
          <a:prstGeom prst="rect">
            <a:avLst/>
          </a:prstGeom>
          <a:noFill/>
        </p:spPr>
        <p:txBody>
          <a:bodyPr wrap="square">
            <a:spAutoFit/>
          </a:bodyPr>
          <a:lstStyle/>
          <a:p>
            <a:r>
              <a:rPr lang="en-US" sz="2000" b="1" dirty="0">
                <a:solidFill>
                  <a:schemeClr val="bg1"/>
                </a:solidFill>
                <a:effectLst>
                  <a:outerShdw blurRad="38100" dist="38100" dir="2700000" algn="tl">
                    <a:srgbClr val="000000">
                      <a:alpha val="43137"/>
                    </a:srgbClr>
                  </a:outerShdw>
                </a:effectLst>
              </a:rPr>
              <a:t>The last part of the Tabernacle, called the Holy of Holies, was a perfect cube, 14.60 ft on a side</a:t>
            </a:r>
            <a:r>
              <a:rPr lang="es-ES" sz="2000" b="1" dirty="0">
                <a:solidFill>
                  <a:schemeClr val="bg1"/>
                </a:solidFill>
                <a:effectLst>
                  <a:outerShdw blurRad="38100" dist="38100" dir="2700000" algn="tl">
                    <a:srgbClr val="000000">
                      <a:alpha val="43137"/>
                    </a:srgbClr>
                  </a:outerShdw>
                </a:effectLst>
              </a:rPr>
              <a:t>.</a:t>
            </a:r>
          </a:p>
          <a:p>
            <a:r>
              <a:rPr lang="en-US" sz="2000" b="1" dirty="0">
                <a:solidFill>
                  <a:schemeClr val="bg1"/>
                </a:solidFill>
                <a:effectLst>
                  <a:outerShdw blurRad="38100" dist="38100" dir="2700000" algn="tl">
                    <a:srgbClr val="000000">
                      <a:alpha val="43137"/>
                    </a:srgbClr>
                  </a:outerShdw>
                </a:effectLst>
              </a:rPr>
              <a:t>A thick veil separated it from the Holy Place. This veil was of the same material and workmanship as that of the entrance to the Tabernacle and was cleansed every year. The veil did not reach to the ceiling, but allowed the glory of God, manifested on the mercy seat of the ark, to be partially visible from the Holy Place</a:t>
            </a:r>
            <a:r>
              <a:rPr lang="es-ES" sz="2000" b="1" dirty="0">
                <a:solidFill>
                  <a:schemeClr val="bg1"/>
                </a:solidFill>
                <a:effectLst>
                  <a:outerShdw blurRad="38100" dist="38100" dir="2700000" algn="tl">
                    <a:srgbClr val="000000">
                      <a:alpha val="43137"/>
                    </a:srgbClr>
                  </a:outerShdw>
                </a:effectLst>
              </a:rPr>
              <a:t>.</a:t>
            </a:r>
          </a:p>
          <a:p>
            <a:r>
              <a:rPr lang="en-US" sz="2000" b="1" dirty="0">
                <a:solidFill>
                  <a:schemeClr val="bg1"/>
                </a:solidFill>
                <a:effectLst>
                  <a:outerShdw blurRad="38100" dist="38100" dir="2700000" algn="tl">
                    <a:srgbClr val="000000">
                      <a:alpha val="43137"/>
                    </a:srgbClr>
                  </a:outerShdw>
                </a:effectLst>
              </a:rPr>
              <a:t>The High Priest was only allowed to enter once a year, during the feast of the Day of Atonement</a:t>
            </a:r>
            <a:r>
              <a:rPr lang="es-ES" sz="2000" b="1" dirty="0">
                <a:solidFill>
                  <a:schemeClr val="bg1"/>
                </a:solidFill>
                <a:effectLst>
                  <a:outerShdw blurRad="38100" dist="38100" dir="2700000" algn="tl">
                    <a:srgbClr val="000000">
                      <a:alpha val="43137"/>
                    </a:srgbClr>
                  </a:outerShdw>
                </a:effectLst>
              </a:rPr>
              <a:t>.</a:t>
            </a:r>
          </a:p>
          <a:p>
            <a:r>
              <a:rPr lang="en-US" sz="2000" b="1" dirty="0">
                <a:solidFill>
                  <a:schemeClr val="bg1"/>
                </a:solidFill>
                <a:effectLst>
                  <a:outerShdw blurRad="38100" dist="38100" dir="2700000" algn="tl">
                    <a:srgbClr val="000000">
                      <a:alpha val="43137"/>
                    </a:srgbClr>
                  </a:outerShdw>
                </a:effectLst>
              </a:rPr>
              <a:t>In this space there was a single object: The Ark of the Covenant</a:t>
            </a:r>
            <a:r>
              <a:rPr lang="es-ES" sz="2000" b="1" dirty="0">
                <a:solidFill>
                  <a:schemeClr val="bg1"/>
                </a:solidFill>
                <a:effectLst>
                  <a:outerShdw blurRad="38100" dist="38100" dir="2700000" algn="tl">
                    <a:srgbClr val="000000">
                      <a:alpha val="43137"/>
                    </a:srgbClr>
                  </a:outerShdw>
                </a:effectLst>
              </a:rPr>
              <a:t>.</a:t>
            </a:r>
          </a:p>
        </p:txBody>
      </p:sp>
      <p:pic>
        <p:nvPicPr>
          <p:cNvPr id="2" name="Imagen 1">
            <a:extLst>
              <a:ext uri="{FF2B5EF4-FFF2-40B4-BE49-F238E27FC236}">
                <a16:creationId xmlns:a16="http://schemas.microsoft.com/office/drawing/2014/main" id="{A60B948E-A450-B790-FD33-030D8CD90C3D}"/>
              </a:ext>
            </a:extLst>
          </p:cNvPr>
          <p:cNvPicPr>
            <a:picLocks noChangeAspect="1"/>
          </p:cNvPicPr>
          <p:nvPr/>
        </p:nvPicPr>
        <p:blipFill>
          <a:blip r:embed="rId3"/>
          <a:stretch>
            <a:fillRect/>
          </a:stretch>
        </p:blipFill>
        <p:spPr>
          <a:xfrm>
            <a:off x="315131" y="1050362"/>
            <a:ext cx="5469652" cy="410223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60000"/>
                <a:lumOff val="40000"/>
              </a:schemeClr>
            </a:contourClr>
          </a:sp3d>
        </p:spPr>
      </p:pic>
      <p:sp>
        <p:nvSpPr>
          <p:cNvPr id="4" name="CuadroTexto 3">
            <a:extLst>
              <a:ext uri="{FF2B5EF4-FFF2-40B4-BE49-F238E27FC236}">
                <a16:creationId xmlns:a16="http://schemas.microsoft.com/office/drawing/2014/main" id="{BD985001-832A-BE71-F21D-E2718AFF9FA4}"/>
              </a:ext>
            </a:extLst>
          </p:cNvPr>
          <p:cNvSpPr txBox="1"/>
          <p:nvPr/>
        </p:nvSpPr>
        <p:spPr>
          <a:xfrm>
            <a:off x="923109" y="87588"/>
            <a:ext cx="4910926" cy="707886"/>
          </a:xfrm>
          <a:prstGeom prst="rect">
            <a:avLst/>
          </a:prstGeom>
          <a:noFill/>
        </p:spPr>
        <p:txBody>
          <a:bodyPr wrap="square">
            <a:spAutoFit/>
          </a:bodyPr>
          <a:lstStyle/>
          <a:p>
            <a:r>
              <a:rPr lang="es-ES" sz="4000" b="1" spc="50" dirty="0">
                <a:ln w="0"/>
                <a:solidFill>
                  <a:schemeClr val="accent4">
                    <a:lumMod val="40000"/>
                    <a:lumOff val="60000"/>
                  </a:schemeClr>
                </a:solidFill>
                <a:effectLst>
                  <a:innerShdw blurRad="63500" dist="50800" dir="13500000">
                    <a:srgbClr val="000000">
                      <a:alpha val="50000"/>
                    </a:srgbClr>
                  </a:innerShdw>
                </a:effectLst>
              </a:rPr>
              <a:t>THE HOLY OF HOLIES</a:t>
            </a:r>
          </a:p>
        </p:txBody>
      </p:sp>
      <p:grpSp>
        <p:nvGrpSpPr>
          <p:cNvPr id="15" name="Grupo 14">
            <a:extLst>
              <a:ext uri="{FF2B5EF4-FFF2-40B4-BE49-F238E27FC236}">
                <a16:creationId xmlns:a16="http://schemas.microsoft.com/office/drawing/2014/main" id="{4973A68E-949C-B090-6ED6-B67C92E5286A}"/>
              </a:ext>
            </a:extLst>
          </p:cNvPr>
          <p:cNvGrpSpPr/>
          <p:nvPr/>
        </p:nvGrpSpPr>
        <p:grpSpPr>
          <a:xfrm>
            <a:off x="165461" y="77428"/>
            <a:ext cx="757647" cy="764598"/>
            <a:chOff x="392291" y="311907"/>
            <a:chExt cx="757647" cy="764598"/>
          </a:xfrm>
        </p:grpSpPr>
        <p:pic>
          <p:nvPicPr>
            <p:cNvPr id="10" name="Imagen 9" descr="Una bola de luz&#10;&#10;Descripción generada automáticamente con confianza media">
              <a:extLst>
                <a:ext uri="{FF2B5EF4-FFF2-40B4-BE49-F238E27FC236}">
                  <a16:creationId xmlns:a16="http://schemas.microsoft.com/office/drawing/2014/main" id="{0B620604-9979-5177-5D7D-53BCA8254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961" y="465053"/>
              <a:ext cx="458306" cy="458306"/>
            </a:xfrm>
            <a:prstGeom prst="rect">
              <a:avLst/>
            </a:prstGeom>
          </p:spPr>
        </p:pic>
        <p:pic>
          <p:nvPicPr>
            <p:cNvPr id="14" name="Imagen 13">
              <a:extLst>
                <a:ext uri="{FF2B5EF4-FFF2-40B4-BE49-F238E27FC236}">
                  <a16:creationId xmlns:a16="http://schemas.microsoft.com/office/drawing/2014/main" id="{EF5900C4-5CD9-E28E-9B80-1EC9B80D99BF}"/>
                </a:ext>
              </a:extLst>
            </p:cNvPr>
            <p:cNvPicPr>
              <a:picLocks noChangeAspect="1"/>
            </p:cNvPicPr>
            <p:nvPr/>
          </p:nvPicPr>
          <p:blipFill>
            <a:blip r:embed="rId5"/>
            <a:stretch>
              <a:fillRect/>
            </a:stretch>
          </p:blipFill>
          <p:spPr>
            <a:xfrm>
              <a:off x="392291" y="311907"/>
              <a:ext cx="757647" cy="764598"/>
            </a:xfrm>
            <a:prstGeom prst="rect">
              <a:avLst/>
            </a:prstGeom>
          </p:spPr>
        </p:pic>
      </p:grpSp>
      <p:sp>
        <p:nvSpPr>
          <p:cNvPr id="6" name="CuadroTexto 5">
            <a:extLst>
              <a:ext uri="{FF2B5EF4-FFF2-40B4-BE49-F238E27FC236}">
                <a16:creationId xmlns:a16="http://schemas.microsoft.com/office/drawing/2014/main" id="{B300E6F6-3767-2256-3227-21CB97E5EF81}"/>
              </a:ext>
            </a:extLst>
          </p:cNvPr>
          <p:cNvSpPr txBox="1"/>
          <p:nvPr/>
        </p:nvSpPr>
        <p:spPr>
          <a:xfrm>
            <a:off x="382509" y="5309232"/>
            <a:ext cx="7567960" cy="1446550"/>
          </a:xfrm>
          <a:prstGeom prst="rect">
            <a:avLst/>
          </a:prstGeom>
          <a:noFill/>
        </p:spPr>
        <p:txBody>
          <a:bodyPr wrap="square">
            <a:spAutoFit/>
          </a:bodyPr>
          <a:lstStyle>
            <a:defPPr>
              <a:defRPr lang="es-ES"/>
            </a:defPPr>
            <a:lvl1pPr>
              <a:defRPr sz="2000" b="1">
                <a:solidFill>
                  <a:schemeClr val="bg1"/>
                </a:solidFill>
              </a:defRPr>
            </a:lvl1pPr>
          </a:lstStyle>
          <a:p>
            <a:r>
              <a:rPr lang="en-US" sz="2200" dirty="0">
                <a:effectLst>
                  <a:outerShdw blurRad="38100" dist="38100" dir="2700000" algn="tl">
                    <a:srgbClr val="000000">
                      <a:alpha val="43137"/>
                    </a:srgbClr>
                  </a:outerShdw>
                </a:effectLst>
              </a:rPr>
              <a:t>If the outer court symbolizes the justification of the believer, and the Holy Place symbolizes the life of sanctification, the Holy of Holies symbolizes glorification, when we ascend with Jesus to Heaven and stand before the throne of God</a:t>
            </a:r>
            <a:r>
              <a:rPr lang="es-ES" sz="2200" dirty="0">
                <a:effectLst>
                  <a:outerShdw blurRad="38100" dist="38100" dir="2700000" algn="tl">
                    <a:srgbClr val="000000">
                      <a:alpha val="43137"/>
                    </a:srgbClr>
                  </a:outerShdw>
                </a:effectLst>
              </a:rPr>
              <a:t>.</a:t>
            </a:r>
          </a:p>
        </p:txBody>
      </p:sp>
      <p:pic>
        <p:nvPicPr>
          <p:cNvPr id="13" name="Imagen 12" descr="Un grupo de personas en un florero&#10;&#10;Descripción generada automáticamente con confianza media">
            <a:extLst>
              <a:ext uri="{FF2B5EF4-FFF2-40B4-BE49-F238E27FC236}">
                <a16:creationId xmlns:a16="http://schemas.microsoft.com/office/drawing/2014/main" id="{43229E9F-B2FA-DA5F-8510-4E137E88C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4098" y="3891542"/>
            <a:ext cx="3762772" cy="282207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1">
                <a:lumMod val="40000"/>
                <a:lumOff val="60000"/>
              </a:schemeClr>
            </a:contourClr>
          </a:sp3d>
        </p:spPr>
      </p:pic>
    </p:spTree>
    <p:extLst>
      <p:ext uri="{BB962C8B-B14F-4D97-AF65-F5344CB8AC3E}">
        <p14:creationId xmlns:p14="http://schemas.microsoft.com/office/powerpoint/2010/main" val="1720293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left)">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wipe(left)">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left)">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wipe(left)">
                                      <p:cBhvr>
                                        <p:cTn id="42" dur="500"/>
                                        <p:tgtEl>
                                          <p:spTgt spid="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b="-7000"/>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742B1C9-F103-352F-7BC6-E9D73364C34D}"/>
              </a:ext>
            </a:extLst>
          </p:cNvPr>
          <p:cNvSpPr txBox="1"/>
          <p:nvPr/>
        </p:nvSpPr>
        <p:spPr>
          <a:xfrm>
            <a:off x="127257" y="3603387"/>
            <a:ext cx="7612150" cy="3139321"/>
          </a:xfrm>
          <a:prstGeom prst="rect">
            <a:avLst/>
          </a:prstGeom>
          <a:solidFill>
            <a:srgbClr val="773E35"/>
          </a:solidFill>
          <a:scene3d>
            <a:camera prst="orthographicFront"/>
            <a:lightRig rig="threePt" dir="t"/>
          </a:scene3d>
          <a:sp3d>
            <a:bevelT prst="convex"/>
          </a:sp3d>
        </p:spPr>
        <p:txBody>
          <a:bodyPr wrap="square">
            <a:spAutoFit/>
          </a:bodyPr>
          <a:lstStyle/>
          <a:p>
            <a:r>
              <a:rPr lang="en-US" b="1" dirty="0">
                <a:solidFill>
                  <a:schemeClr val="bg1"/>
                </a:solidFill>
                <a:effectLst>
                  <a:outerShdw blurRad="38100" dist="38100" dir="2700000" algn="tl">
                    <a:srgbClr val="000000">
                      <a:alpha val="43137"/>
                    </a:srgbClr>
                  </a:outerShdw>
                </a:effectLst>
              </a:rPr>
              <a:t>The ark represents the throne of God, where He manifests Himself, and where justice (the Law) and mercy (the mercy-seat) are united. The mercy-seat represents Jesus who is "the propitiation for our sins" (1 John 2:1-2). He places himself between the perfect Law and God, so that, before the Father, our sinful life is replaced by the perfect life of Jesus</a:t>
            </a:r>
            <a:r>
              <a:rPr lang="es-ES" b="1" dirty="0">
                <a:solidFill>
                  <a:schemeClr val="bg1"/>
                </a:solidFill>
                <a:effectLst>
                  <a:outerShdw blurRad="38100" dist="38100" dir="2700000" algn="tl">
                    <a:srgbClr val="000000">
                      <a:alpha val="43137"/>
                    </a:srgbClr>
                  </a:outerShdw>
                </a:effectLst>
              </a:rPr>
              <a:t>.</a:t>
            </a:r>
          </a:p>
          <a:p>
            <a:r>
              <a:rPr lang="en-US" b="1" dirty="0">
                <a:solidFill>
                  <a:schemeClr val="bg1"/>
                </a:solidFill>
                <a:effectLst>
                  <a:outerShdw blurRad="38100" dist="38100" dir="2700000" algn="tl">
                    <a:srgbClr val="000000">
                      <a:alpha val="43137"/>
                    </a:srgbClr>
                  </a:outerShdw>
                </a:effectLst>
              </a:rPr>
              <a:t>Therefore, we, like the tax collector, must turn to Jesus begging him: "Be merciful to me, a sinner</a:t>
            </a:r>
            <a:r>
              <a:rPr lang="es-ES" b="1" dirty="0">
                <a:solidFill>
                  <a:schemeClr val="bg1"/>
                </a:solidFill>
                <a:effectLst>
                  <a:outerShdw blurRad="38100" dist="38100" dir="2700000" algn="tl">
                    <a:srgbClr val="000000">
                      <a:alpha val="43137"/>
                    </a:srgbClr>
                  </a:outerShdw>
                </a:effectLst>
              </a:rPr>
              <a:t>”.</a:t>
            </a:r>
          </a:p>
          <a:p>
            <a:r>
              <a:rPr lang="en-US" b="1" dirty="0">
                <a:solidFill>
                  <a:schemeClr val="bg1"/>
                </a:solidFill>
                <a:effectLst>
                  <a:outerShdw blurRad="38100" dist="38100" dir="2700000" algn="tl">
                    <a:srgbClr val="000000">
                      <a:alpha val="43137"/>
                    </a:srgbClr>
                  </a:outerShdw>
                </a:effectLst>
              </a:rPr>
              <a:t>Just as the feast of the Day of Atonement (when the high priest entered before the ark) symbolizes, we are judged and declared righteous because of Jesus. In this way, when the judgment is over and He returns, we can stand before God free from sin, and we can stand in His presence for eternity</a:t>
            </a:r>
            <a:r>
              <a:rPr lang="es-ES" b="1" dirty="0">
                <a:solidFill>
                  <a:schemeClr val="bg1"/>
                </a:solidFill>
                <a:effectLst>
                  <a:outerShdw blurRad="38100" dist="38100" dir="2700000" algn="tl">
                    <a:srgbClr val="000000">
                      <a:alpha val="43137"/>
                    </a:srgbClr>
                  </a:outerShdw>
                </a:effectLst>
              </a:rPr>
              <a:t>.</a:t>
            </a:r>
          </a:p>
        </p:txBody>
      </p:sp>
      <p:sp>
        <p:nvSpPr>
          <p:cNvPr id="10" name="CuadroTexto 9">
            <a:extLst>
              <a:ext uri="{FF2B5EF4-FFF2-40B4-BE49-F238E27FC236}">
                <a16:creationId xmlns:a16="http://schemas.microsoft.com/office/drawing/2014/main" id="{EE5092AC-A83C-3F5A-8253-A22ACBD8A5EA}"/>
              </a:ext>
            </a:extLst>
          </p:cNvPr>
          <p:cNvSpPr txBox="1"/>
          <p:nvPr/>
        </p:nvSpPr>
        <p:spPr>
          <a:xfrm>
            <a:off x="149014" y="1082690"/>
            <a:ext cx="7359617" cy="2308324"/>
          </a:xfrm>
          <a:prstGeom prst="rect">
            <a:avLst/>
          </a:prstGeom>
          <a:solidFill>
            <a:srgbClr val="E6CCC8"/>
          </a:solidFill>
          <a:scene3d>
            <a:camera prst="orthographicFront"/>
            <a:lightRig rig="threePt" dir="t"/>
          </a:scene3d>
          <a:sp3d>
            <a:bevelT prst="convex"/>
          </a:sp3d>
        </p:spPr>
        <p:txBody>
          <a:bodyPr wrap="square">
            <a:spAutoFit/>
          </a:bodyPr>
          <a:lstStyle/>
          <a:p>
            <a:r>
              <a:rPr lang="en-US" b="1" dirty="0"/>
              <a:t>It was an ark of acacia wood covered with gold, open at the top, 3.64 ft long and 2,20 ft wide and high. At the bottom it had a gold ring at each corner, where two rods passed to carry it. These rods were never removed</a:t>
            </a:r>
            <a:r>
              <a:rPr lang="es-ES" b="1" dirty="0"/>
              <a:t>.</a:t>
            </a:r>
          </a:p>
          <a:p>
            <a:r>
              <a:rPr lang="en-US" b="1" dirty="0"/>
              <a:t>Inside were the tablets of the law, Aaron's rod that bloomed, and a vessel of manna</a:t>
            </a:r>
            <a:r>
              <a:rPr lang="es-ES" b="1" dirty="0"/>
              <a:t>. </a:t>
            </a:r>
          </a:p>
          <a:p>
            <a:r>
              <a:rPr lang="en-US" b="1" dirty="0"/>
              <a:t>Its lid, called the mercy seat, was of pure gold, as were the two cherubim that were on it. In the midst of the cherubim was displayed the glory of God or Shekinah (Ex. 25:10-22</a:t>
            </a:r>
            <a:r>
              <a:rPr lang="es-ES" b="1" dirty="0"/>
              <a:t>).</a:t>
            </a:r>
          </a:p>
        </p:txBody>
      </p:sp>
      <p:pic>
        <p:nvPicPr>
          <p:cNvPr id="14" name="Imagen 13">
            <a:extLst>
              <a:ext uri="{FF2B5EF4-FFF2-40B4-BE49-F238E27FC236}">
                <a16:creationId xmlns:a16="http://schemas.microsoft.com/office/drawing/2014/main" id="{1E5DF845-4BE0-CA78-543A-03FD5C736516}"/>
              </a:ext>
            </a:extLst>
          </p:cNvPr>
          <p:cNvPicPr>
            <a:picLocks noChangeAspect="1"/>
          </p:cNvPicPr>
          <p:nvPr/>
        </p:nvPicPr>
        <p:blipFill rotWithShape="1">
          <a:blip r:embed="rId3"/>
          <a:srcRect l="10444"/>
          <a:stretch/>
        </p:blipFill>
        <p:spPr>
          <a:xfrm>
            <a:off x="8062271" y="95264"/>
            <a:ext cx="3980715" cy="3333736"/>
          </a:xfrm>
          <a:prstGeom prst="rect">
            <a:avLst/>
          </a:prstGeom>
          <a:scene3d>
            <a:camera prst="orthographicFront"/>
            <a:lightRig rig="threePt" dir="t"/>
          </a:scene3d>
          <a:sp3d>
            <a:bevelT prst="convex"/>
          </a:sp3d>
        </p:spPr>
      </p:pic>
      <p:pic>
        <p:nvPicPr>
          <p:cNvPr id="15" name="Imagen 14">
            <a:extLst>
              <a:ext uri="{FF2B5EF4-FFF2-40B4-BE49-F238E27FC236}">
                <a16:creationId xmlns:a16="http://schemas.microsoft.com/office/drawing/2014/main" id="{EDEC9E1D-AC27-E4AE-5BAF-BF3F3E40C55B}"/>
              </a:ext>
            </a:extLst>
          </p:cNvPr>
          <p:cNvPicPr>
            <a:picLocks noChangeAspect="1"/>
          </p:cNvPicPr>
          <p:nvPr/>
        </p:nvPicPr>
        <p:blipFill>
          <a:blip r:embed="rId4"/>
          <a:stretch>
            <a:fillRect/>
          </a:stretch>
        </p:blipFill>
        <p:spPr>
          <a:xfrm>
            <a:off x="7857224" y="3565678"/>
            <a:ext cx="4185763" cy="3139321"/>
          </a:xfrm>
          <a:prstGeom prst="rect">
            <a:avLst/>
          </a:prstGeom>
          <a:scene3d>
            <a:camera prst="orthographicFront"/>
            <a:lightRig rig="threePt" dir="t"/>
          </a:scene3d>
          <a:sp3d>
            <a:bevelT prst="convex"/>
          </a:sp3d>
        </p:spPr>
      </p:pic>
      <p:sp>
        <p:nvSpPr>
          <p:cNvPr id="17" name="CuadroTexto 16">
            <a:extLst>
              <a:ext uri="{FF2B5EF4-FFF2-40B4-BE49-F238E27FC236}">
                <a16:creationId xmlns:a16="http://schemas.microsoft.com/office/drawing/2014/main" id="{E86FC812-92BD-5CC6-960D-46E1B8CDF7B5}"/>
              </a:ext>
            </a:extLst>
          </p:cNvPr>
          <p:cNvSpPr txBox="1"/>
          <p:nvPr/>
        </p:nvSpPr>
        <p:spPr>
          <a:xfrm>
            <a:off x="916302" y="130886"/>
            <a:ext cx="7145970" cy="64633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US" sz="3600" b="1" dirty="0">
                <a:ln/>
                <a:solidFill>
                  <a:srgbClr val="5C453A"/>
                </a:solidFill>
                <a:latin typeface="Quador Display UltraBold" panose="00000900000000000000" pitchFamily="50" charset="0"/>
              </a:rPr>
              <a:t>THE ARK OF THE COVENANT</a:t>
            </a:r>
            <a:endParaRPr lang="es-ES" sz="3600" b="1" dirty="0">
              <a:ln/>
              <a:solidFill>
                <a:srgbClr val="5C453A"/>
              </a:solidFill>
              <a:latin typeface="Quador Display UltraBold" panose="00000900000000000000" pitchFamily="50" charset="0"/>
            </a:endParaRPr>
          </a:p>
        </p:txBody>
      </p:sp>
      <p:pic>
        <p:nvPicPr>
          <p:cNvPr id="19" name="Imagen 18">
            <a:extLst>
              <a:ext uri="{FF2B5EF4-FFF2-40B4-BE49-F238E27FC236}">
                <a16:creationId xmlns:a16="http://schemas.microsoft.com/office/drawing/2014/main" id="{5494F2A5-8299-D45E-0709-E6FB58C804D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127256" y="36897"/>
            <a:ext cx="786870" cy="786870"/>
          </a:xfrm>
          <a:prstGeom prst="rect">
            <a:avLst/>
          </a:prstGeom>
        </p:spPr>
      </p:pic>
    </p:spTree>
    <p:extLst>
      <p:ext uri="{BB962C8B-B14F-4D97-AF65-F5344CB8AC3E}">
        <p14:creationId xmlns:p14="http://schemas.microsoft.com/office/powerpoint/2010/main" val="297426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80">
                                          <p:stCondLst>
                                            <p:cond delay="0"/>
                                          </p:stCondLst>
                                        </p:cTn>
                                        <p:tgtEl>
                                          <p:spTgt spid="17"/>
                                        </p:tgtEl>
                                      </p:cBhvr>
                                    </p:animEffect>
                                    <p:anim calcmode="lin" valueType="num">
                                      <p:cBhvr>
                                        <p:cTn id="1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7" dur="26">
                                          <p:stCondLst>
                                            <p:cond delay="650"/>
                                          </p:stCondLst>
                                        </p:cTn>
                                        <p:tgtEl>
                                          <p:spTgt spid="17"/>
                                        </p:tgtEl>
                                      </p:cBhvr>
                                      <p:to x="100000" y="60000"/>
                                    </p:animScale>
                                    <p:animScale>
                                      <p:cBhvr>
                                        <p:cTn id="18" dur="166" decel="50000">
                                          <p:stCondLst>
                                            <p:cond delay="676"/>
                                          </p:stCondLst>
                                        </p:cTn>
                                        <p:tgtEl>
                                          <p:spTgt spid="17"/>
                                        </p:tgtEl>
                                      </p:cBhvr>
                                      <p:to x="100000" y="100000"/>
                                    </p:animScale>
                                    <p:animScale>
                                      <p:cBhvr>
                                        <p:cTn id="19" dur="26">
                                          <p:stCondLst>
                                            <p:cond delay="1312"/>
                                          </p:stCondLst>
                                        </p:cTn>
                                        <p:tgtEl>
                                          <p:spTgt spid="17"/>
                                        </p:tgtEl>
                                      </p:cBhvr>
                                      <p:to x="100000" y="80000"/>
                                    </p:animScale>
                                    <p:animScale>
                                      <p:cBhvr>
                                        <p:cTn id="20" dur="166" decel="50000">
                                          <p:stCondLst>
                                            <p:cond delay="1338"/>
                                          </p:stCondLst>
                                        </p:cTn>
                                        <p:tgtEl>
                                          <p:spTgt spid="17"/>
                                        </p:tgtEl>
                                      </p:cBhvr>
                                      <p:to x="100000" y="100000"/>
                                    </p:animScale>
                                    <p:animScale>
                                      <p:cBhvr>
                                        <p:cTn id="21" dur="26">
                                          <p:stCondLst>
                                            <p:cond delay="1642"/>
                                          </p:stCondLst>
                                        </p:cTn>
                                        <p:tgtEl>
                                          <p:spTgt spid="17"/>
                                        </p:tgtEl>
                                      </p:cBhvr>
                                      <p:to x="100000" y="90000"/>
                                    </p:animScale>
                                    <p:animScale>
                                      <p:cBhvr>
                                        <p:cTn id="22" dur="166" decel="50000">
                                          <p:stCondLst>
                                            <p:cond delay="1668"/>
                                          </p:stCondLst>
                                        </p:cTn>
                                        <p:tgtEl>
                                          <p:spTgt spid="17"/>
                                        </p:tgtEl>
                                      </p:cBhvr>
                                      <p:to x="100000" y="100000"/>
                                    </p:animScale>
                                    <p:animScale>
                                      <p:cBhvr>
                                        <p:cTn id="23" dur="26">
                                          <p:stCondLst>
                                            <p:cond delay="1808"/>
                                          </p:stCondLst>
                                        </p:cTn>
                                        <p:tgtEl>
                                          <p:spTgt spid="17"/>
                                        </p:tgtEl>
                                      </p:cBhvr>
                                      <p:to x="100000" y="95000"/>
                                    </p:animScale>
                                    <p:animScale>
                                      <p:cBhvr>
                                        <p:cTn id="24" dur="166" decel="50000">
                                          <p:stCondLst>
                                            <p:cond delay="1834"/>
                                          </p:stCondLst>
                                        </p:cTn>
                                        <p:tgtEl>
                                          <p:spTgt spid="17"/>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bg/>
                                          </p:spTgt>
                                        </p:tgtEl>
                                        <p:attrNameLst>
                                          <p:attrName>style.visibility</p:attrName>
                                        </p:attrNameLst>
                                      </p:cBhvr>
                                      <p:to>
                                        <p:strVal val="visible"/>
                                      </p:to>
                                    </p:set>
                                    <p:animEffect transition="in" filter="wipe(left)">
                                      <p:cBhvr>
                                        <p:cTn id="35" dur="500"/>
                                        <p:tgtEl>
                                          <p:spTgt spid="10">
                                            <p:bg/>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wipe(left)">
                                      <p:cBhvr>
                                        <p:cTn id="38" dur="500"/>
                                        <p:tgtEl>
                                          <p:spTgt spid="1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wipe(left)">
                                      <p:cBhvr>
                                        <p:cTn id="43" dur="500"/>
                                        <p:tgtEl>
                                          <p:spTgt spid="10">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Effect transition="in" filter="wipe(left)">
                                      <p:cBhvr>
                                        <p:cTn id="48" dur="500"/>
                                        <p:tgtEl>
                                          <p:spTgt spid="10">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8">
                                            <p:bg/>
                                          </p:spTgt>
                                        </p:tgtEl>
                                        <p:attrNameLst>
                                          <p:attrName>style.visibility</p:attrName>
                                        </p:attrNameLst>
                                      </p:cBhvr>
                                      <p:to>
                                        <p:strVal val="visible"/>
                                      </p:to>
                                    </p:set>
                                    <p:animEffect transition="in" filter="wipe(left)">
                                      <p:cBhvr>
                                        <p:cTn id="59" dur="500"/>
                                        <p:tgtEl>
                                          <p:spTgt spid="8">
                                            <p:bg/>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wipe(left)">
                                      <p:cBhvr>
                                        <p:cTn id="62" dur="500"/>
                                        <p:tgtEl>
                                          <p:spTgt spid="8">
                                            <p:txEl>
                                              <p:pRg st="0" end="0"/>
                                            </p:txEl>
                                          </p:spTgt>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8">
                                            <p:txEl>
                                              <p:pRg st="1" end="1"/>
                                            </p:txEl>
                                          </p:spTgt>
                                        </p:tgtEl>
                                        <p:attrNameLst>
                                          <p:attrName>style.visibility</p:attrName>
                                        </p:attrNameLst>
                                      </p:cBhvr>
                                      <p:to>
                                        <p:strVal val="visible"/>
                                      </p:to>
                                    </p:set>
                                    <p:animEffect transition="in" filter="wipe(left)">
                                      <p:cBhvr>
                                        <p:cTn id="65" dur="500"/>
                                        <p:tgtEl>
                                          <p:spTgt spid="8">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8">
                                            <p:txEl>
                                              <p:pRg st="2" end="2"/>
                                            </p:txEl>
                                          </p:spTgt>
                                        </p:tgtEl>
                                        <p:attrNameLst>
                                          <p:attrName>style.visibility</p:attrName>
                                        </p:attrNameLst>
                                      </p:cBhvr>
                                      <p:to>
                                        <p:strVal val="visible"/>
                                      </p:to>
                                    </p:set>
                                    <p:animEffect transition="in" filter="wipe(left)">
                                      <p:cBhvr>
                                        <p:cTn id="7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10" grpId="0" uiExpand="1" build="p"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r="-5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5EC565-9F27-3E54-0E8A-F2B250D7EE25}"/>
              </a:ext>
            </a:extLst>
          </p:cNvPr>
          <p:cNvSpPr txBox="1"/>
          <p:nvPr/>
        </p:nvSpPr>
        <p:spPr>
          <a:xfrm>
            <a:off x="5179696" y="305068"/>
            <a:ext cx="6785436" cy="6247864"/>
          </a:xfrm>
          <a:prstGeom prst="rect">
            <a:avLst/>
          </a:prstGeom>
          <a:noFill/>
        </p:spPr>
        <p:txBody>
          <a:bodyPr wrap="square">
            <a:spAutoFit/>
          </a:bodyPr>
          <a:lstStyle/>
          <a:p>
            <a:r>
              <a:rPr lang="en-US" sz="2000" b="1" dirty="0"/>
              <a:t>In the tabernacle service, the people were daily taught the great truths concerning the death and ministry of Christ, and once a year their thoughts were drawn to the final events of the great controversy between Christ and Satan, and to the final purification of the universe, which will cleanse them from sin and sinners</a:t>
            </a:r>
            <a:r>
              <a:rPr lang="es-ES" sz="2000" b="1" dirty="0"/>
              <a:t>.</a:t>
            </a:r>
          </a:p>
          <a:p>
            <a:r>
              <a:rPr lang="en-US" sz="2000" b="1" dirty="0"/>
              <a:t>We invite you to continue studying the Sanctuary to learn more about redemption because</a:t>
            </a:r>
            <a:r>
              <a:rPr lang="es-ES" sz="2000" b="1" dirty="0"/>
              <a:t>: “</a:t>
            </a:r>
            <a:r>
              <a:rPr lang="en-US" sz="2000" b="1" dirty="0"/>
              <a:t>The science of redemption is the science of all sciences; the science that is the study of the angels and of all the intelligences of the unfallen worlds; the science that engages the attention of our Lord and Savior; the science that enters into the purpose brooded in the mind of the Infinite...; the science that will be the study of God's redeemed throughout endless ages.— EGW (Education, 126. TA 298)</a:t>
            </a:r>
            <a:endParaRPr lang="es-ES" sz="2000" b="1" dirty="0"/>
          </a:p>
          <a:p>
            <a:r>
              <a:rPr lang="es-ES" sz="2000" b="1" dirty="0"/>
              <a:t>“</a:t>
            </a:r>
            <a:r>
              <a:rPr lang="en-US" sz="2000" b="1" dirty="0"/>
              <a:t>To Christ belongs the glory of redemption for the fallen race. Through the eternal ages, the song of the ransomed ones will be: “Unto Him that loved us and washed us from our sins in His own blood, ... to Him be glory and dominion for ever and ever.” EGW (Revelation 1:5, 6. GC 416)</a:t>
            </a:r>
            <a:endParaRPr lang="es-ES" sz="2000" b="1" dirty="0"/>
          </a:p>
        </p:txBody>
      </p:sp>
      <p:pic>
        <p:nvPicPr>
          <p:cNvPr id="4" name="Imagen 3" descr="Imagen que contiene interior, tabla, perro, parado&#10;&#10;Descripción generada automáticamente">
            <a:extLst>
              <a:ext uri="{FF2B5EF4-FFF2-40B4-BE49-F238E27FC236}">
                <a16:creationId xmlns:a16="http://schemas.microsoft.com/office/drawing/2014/main" id="{53581C4F-830D-CC4F-2AF3-72E6F6A78A07}"/>
              </a:ext>
            </a:extLst>
          </p:cNvPr>
          <p:cNvPicPr>
            <a:picLocks noChangeAspect="1"/>
          </p:cNvPicPr>
          <p:nvPr/>
        </p:nvPicPr>
        <p:blipFill rotWithShape="1">
          <a:blip r:embed="rId3">
            <a:extLst>
              <a:ext uri="{28A0092B-C50C-407E-A947-70E740481C1C}">
                <a14:useLocalDpi xmlns:a14="http://schemas.microsoft.com/office/drawing/2010/main" val="0"/>
              </a:ext>
            </a:extLst>
          </a:blip>
          <a:srcRect b="7060"/>
          <a:stretch/>
        </p:blipFill>
        <p:spPr>
          <a:xfrm>
            <a:off x="226868" y="103940"/>
            <a:ext cx="4895851" cy="34177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descr="Un grupo de personas en un evento&#10;&#10;Descripción generada automáticamente con confianza media">
            <a:extLst>
              <a:ext uri="{FF2B5EF4-FFF2-40B4-BE49-F238E27FC236}">
                <a16:creationId xmlns:a16="http://schemas.microsoft.com/office/drawing/2014/main" id="{F4958613-CBE1-F640-8F41-860AA356A086}"/>
              </a:ext>
            </a:extLst>
          </p:cNvPr>
          <p:cNvPicPr>
            <a:picLocks noChangeAspect="1"/>
          </p:cNvPicPr>
          <p:nvPr/>
        </p:nvPicPr>
        <p:blipFill rotWithShape="1">
          <a:blip r:embed="rId4">
            <a:extLst>
              <a:ext uri="{28A0092B-C50C-407E-A947-70E740481C1C}">
                <a14:useLocalDpi xmlns:a14="http://schemas.microsoft.com/office/drawing/2010/main" val="0"/>
              </a:ext>
            </a:extLst>
          </a:blip>
          <a:srcRect l="1711" t="4207" r="2313" b="4104"/>
          <a:stretch/>
        </p:blipFill>
        <p:spPr>
          <a:xfrm>
            <a:off x="226868" y="3612416"/>
            <a:ext cx="4895851" cy="3152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30866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
                                        <p:tgtEl>
                                          <p:spTgt spid="6"/>
                                        </p:tgtEl>
                                      </p:cBhvr>
                                    </p:animEffect>
                                    <p:anim calcmode="lin" valueType="num">
                                      <p:cBhvr>
                                        <p:cTn id="26" dur="400" fill="hold"/>
                                        <p:tgtEl>
                                          <p:spTgt spid="6"/>
                                        </p:tgtEl>
                                        <p:attrNameLst>
                                          <p:attrName>ppt_x</p:attrName>
                                        </p:attrNameLst>
                                      </p:cBhvr>
                                      <p:tavLst>
                                        <p:tav tm="0">
                                          <p:val>
                                            <p:strVal val="#ppt_x"/>
                                          </p:val>
                                        </p:tav>
                                        <p:tav tm="100000">
                                          <p:val>
                                            <p:strVal val="#ppt_x"/>
                                          </p:val>
                                        </p:tav>
                                      </p:tavLst>
                                    </p:anim>
                                    <p:anim calcmode="lin" valueType="num">
                                      <p:cBhvr>
                                        <p:cTn id="27" dur="400" fill="hold"/>
                                        <p:tgtEl>
                                          <p:spTgt spid="6"/>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left)">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2000"/>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FFC5B99-1045-A45A-A7F6-6F036B15AC4A}"/>
              </a:ext>
            </a:extLst>
          </p:cNvPr>
          <p:cNvPicPr>
            <a:picLocks noChangeAspect="1"/>
          </p:cNvPicPr>
          <p:nvPr/>
        </p:nvPicPr>
        <p:blipFill>
          <a:blip r:embed="rId3"/>
          <a:stretch>
            <a:fillRect/>
          </a:stretch>
        </p:blipFill>
        <p:spPr>
          <a:xfrm>
            <a:off x="6615624" y="215677"/>
            <a:ext cx="5481151" cy="4110863"/>
          </a:xfrm>
          <a:prstGeom prst="rect">
            <a:avLst/>
          </a:prstGeom>
          <a:solidFill>
            <a:srgbClr val="FFFFFF">
              <a:shade val="85000"/>
            </a:srgbClr>
          </a:solidFill>
          <a:ln w="57150" cap="rnd">
            <a:solidFill>
              <a:srgbClr val="3E1B5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CuadroTexto 4">
            <a:extLst>
              <a:ext uri="{FF2B5EF4-FFF2-40B4-BE49-F238E27FC236}">
                <a16:creationId xmlns:a16="http://schemas.microsoft.com/office/drawing/2014/main" id="{FAB0D9A8-33AF-C71E-CBC2-78D3506114EB}"/>
              </a:ext>
            </a:extLst>
          </p:cNvPr>
          <p:cNvSpPr txBox="1"/>
          <p:nvPr/>
        </p:nvSpPr>
        <p:spPr>
          <a:xfrm>
            <a:off x="95225" y="109130"/>
            <a:ext cx="6510850" cy="6678751"/>
          </a:xfrm>
          <a:prstGeom prst="rect">
            <a:avLst/>
          </a:prstGeom>
          <a:noFill/>
        </p:spPr>
        <p:txBody>
          <a:bodyPr wrap="square">
            <a:spAutoFit/>
          </a:bodyPr>
          <a:lstStyle/>
          <a:p>
            <a:pPr>
              <a:spcBef>
                <a:spcPts val="600"/>
              </a:spcBef>
            </a:pPr>
            <a:r>
              <a:rPr lang="en-US" sz="2400" b="1" dirty="0"/>
              <a:t>We know that God loves the sinner but hates sin. So, because he wanted to save the sinner, he developed a concrete plan and illustrated it through the Sanctuary and its services</a:t>
            </a:r>
            <a:r>
              <a:rPr lang="es-ES" sz="2400" b="1" dirty="0"/>
              <a:t>.</a:t>
            </a:r>
          </a:p>
          <a:p>
            <a:pPr>
              <a:spcBef>
                <a:spcPts val="600"/>
              </a:spcBef>
            </a:pPr>
            <a:r>
              <a:rPr lang="en-US" sz="2400" b="1" dirty="0"/>
              <a:t>In addition to showing the plan of salvation, God wanted to use the sanctuary to dwell in the midst of His people, so that they would not forget Him</a:t>
            </a:r>
            <a:r>
              <a:rPr lang="es-ES" sz="2400" b="1" dirty="0"/>
              <a:t>.</a:t>
            </a:r>
          </a:p>
          <a:p>
            <a:pPr>
              <a:spcBef>
                <a:spcPts val="600"/>
              </a:spcBef>
            </a:pPr>
            <a:r>
              <a:rPr lang="en-US" sz="2400" b="1" dirty="0"/>
              <a:t>He gave Moses exact instructions as to how the earthly sanctuary with all its objects and services was to be built</a:t>
            </a:r>
            <a:r>
              <a:rPr lang="es-ES" sz="2400" b="1" dirty="0"/>
              <a:t>.</a:t>
            </a:r>
          </a:p>
          <a:p>
            <a:pPr>
              <a:spcBef>
                <a:spcPts val="600"/>
              </a:spcBef>
            </a:pPr>
            <a:r>
              <a:rPr lang="es-ES" sz="2400" b="1" dirty="0"/>
              <a:t>“</a:t>
            </a:r>
            <a:r>
              <a:rPr lang="en-US" sz="2400" b="1" dirty="0"/>
              <a:t>And let them make me a sanctuary; that I may dwell among them. According to all that I shew thee, after the pattern of the tabernacle, and the pattern of all the instruments thereof, even so shall ye make it. </a:t>
            </a:r>
            <a:r>
              <a:rPr lang="es-ES" sz="2400" b="1" dirty="0"/>
              <a:t>” (</a:t>
            </a:r>
            <a:r>
              <a:rPr lang="es-ES" sz="2400" b="1" dirty="0" err="1"/>
              <a:t>Exodus</a:t>
            </a:r>
            <a:r>
              <a:rPr lang="es-ES" sz="2400" b="1" dirty="0"/>
              <a:t> 25:8-9)</a:t>
            </a:r>
          </a:p>
          <a:p>
            <a:pPr>
              <a:spcBef>
                <a:spcPts val="600"/>
              </a:spcBef>
            </a:pPr>
            <a:r>
              <a:rPr lang="en-US" sz="2400" b="1" dirty="0"/>
              <a:t>These instructions are found in the book of Exodus, chapters 25 through 40</a:t>
            </a:r>
            <a:r>
              <a:rPr lang="es-ES" sz="2400" b="1" dirty="0"/>
              <a:t>.</a:t>
            </a:r>
          </a:p>
        </p:txBody>
      </p:sp>
      <p:pic>
        <p:nvPicPr>
          <p:cNvPr id="3" name="Imagen 2" descr="Pintura de una casa&#10;&#10;Descripción generada automáticamente con confianza baja">
            <a:extLst>
              <a:ext uri="{FF2B5EF4-FFF2-40B4-BE49-F238E27FC236}">
                <a16:creationId xmlns:a16="http://schemas.microsoft.com/office/drawing/2014/main" id="{7A29971C-3BB7-83C2-C3CA-8F941FE0EBEE}"/>
              </a:ext>
            </a:extLst>
          </p:cNvPr>
          <p:cNvPicPr>
            <a:picLocks noChangeAspect="1"/>
          </p:cNvPicPr>
          <p:nvPr/>
        </p:nvPicPr>
        <p:blipFill rotWithShape="1">
          <a:blip r:embed="rId4">
            <a:extLst>
              <a:ext uri="{28A0092B-C50C-407E-A947-70E740481C1C}">
                <a14:useLocalDpi xmlns:a14="http://schemas.microsoft.com/office/drawing/2010/main" val="0"/>
              </a:ext>
            </a:extLst>
          </a:blip>
          <a:srcRect t="10445" b="3179"/>
          <a:stretch/>
        </p:blipFill>
        <p:spPr>
          <a:xfrm>
            <a:off x="6606075" y="4666552"/>
            <a:ext cx="5481150" cy="1957110"/>
          </a:xfrm>
          <a:prstGeom prst="rect">
            <a:avLst/>
          </a:prstGeom>
          <a:solidFill>
            <a:srgbClr val="FFFFFF">
              <a:shade val="85000"/>
            </a:srgbClr>
          </a:solidFill>
          <a:ln w="57150" cap="rnd">
            <a:solidFill>
              <a:srgbClr val="3E1B5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3355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ppt_y-#ppt_h/2"/>
                                          </p:val>
                                        </p:tav>
                                        <p:tav tm="100000">
                                          <p:val>
                                            <p:strVal val="#ppt_y"/>
                                          </p:val>
                                        </p:tav>
                                      </p:tavLst>
                                    </p:anim>
                                    <p:anim calcmode="lin" valueType="num">
                                      <p:cBhvr>
                                        <p:cTn id="9" dur="500" fill="hold"/>
                                        <p:tgtEl>
                                          <p:spTgt spid="6"/>
                                        </p:tgtEl>
                                        <p:attrNameLst>
                                          <p:attrName>ppt_w</p:attrName>
                                        </p:attrNameLst>
                                      </p:cBhvr>
                                      <p:tavLst>
                                        <p:tav tm="0">
                                          <p:val>
                                            <p:strVal val="#ppt_w"/>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left)">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ppt_h/2"/>
                                          </p:val>
                                        </p:tav>
                                        <p:tav tm="100000">
                                          <p:val>
                                            <p:strVal val="#ppt_y"/>
                                          </p:val>
                                        </p:tav>
                                      </p:tavLst>
                                    </p:anim>
                                    <p:anim calcmode="lin" valueType="num">
                                      <p:cBhvr>
                                        <p:cTn id="26" dur="500" fill="hold"/>
                                        <p:tgtEl>
                                          <p:spTgt spid="3"/>
                                        </p:tgtEl>
                                        <p:attrNameLst>
                                          <p:attrName>ppt_w</p:attrName>
                                        </p:attrNameLst>
                                      </p:cBhvr>
                                      <p:tavLst>
                                        <p:tav tm="0">
                                          <p:val>
                                            <p:strVal val="#ppt_w"/>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left)">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wipe(left)">
                                      <p:cBhvr>
                                        <p:cTn id="36" dur="500"/>
                                        <p:tgtEl>
                                          <p:spTgt spid="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wipe(left)">
                                      <p:cBhvr>
                                        <p:cTn id="4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extLst>
              <a:ext uri="{BEBA8EAE-BF5A-486C-A8C5-ECC9F3942E4B}">
                <a14:imgProps xmlns:a14="http://schemas.microsoft.com/office/drawing/2010/main">
                  <a14:imgLayer r:embed="rId3">
                    <a14:imgEffect>
                      <a14:brightnessContrast bright="32000" contrast="-4000"/>
                    </a14:imgEffect>
                  </a14:imgLayer>
                </a14:imgProps>
              </a:ext>
            </a:extLst>
          </a:blip>
          <a:srcRect/>
          <a:stretch>
            <a:fillRect t="-4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20F3166-9DD4-BEC4-280F-D69B48D2526D}"/>
              </a:ext>
            </a:extLst>
          </p:cNvPr>
          <p:cNvSpPr txBox="1"/>
          <p:nvPr/>
        </p:nvSpPr>
        <p:spPr>
          <a:xfrm>
            <a:off x="40568" y="3823564"/>
            <a:ext cx="6428326" cy="3046988"/>
          </a:xfrm>
          <a:prstGeom prst="rect">
            <a:avLst/>
          </a:prstGeom>
          <a:noFill/>
        </p:spPr>
        <p:txBody>
          <a:bodyPr wrap="square">
            <a:spAutoFit/>
          </a:bodyPr>
          <a:lstStyle/>
          <a:p>
            <a:pPr>
              <a:spcBef>
                <a:spcPts val="600"/>
              </a:spcBef>
            </a:pPr>
            <a:r>
              <a:rPr lang="en-US" sz="2400" b="1" dirty="0"/>
              <a:t>Only the author of the Ten Commandments, who also lived according to His commands, could be the substitute to die and forgive those who disobey God's commandments! In this way we understand that the main theme of all the Holy Scriptures from beginning to end is the wonderful forgiveness of sins, and reconciliation with the Creator</a:t>
            </a:r>
            <a:r>
              <a:rPr lang="es-ES" sz="2400" b="1" dirty="0"/>
              <a:t>.</a:t>
            </a:r>
          </a:p>
        </p:txBody>
      </p:sp>
      <p:pic>
        <p:nvPicPr>
          <p:cNvPr id="5" name="Imagen 4" descr="Imagen que contiene agua, tabla, humo, viejo&#10;&#10;Descripción generada automáticamente">
            <a:extLst>
              <a:ext uri="{FF2B5EF4-FFF2-40B4-BE49-F238E27FC236}">
                <a16:creationId xmlns:a16="http://schemas.microsoft.com/office/drawing/2014/main" id="{0B329194-B068-2FFD-FB88-B25A1945BF9E}"/>
              </a:ext>
            </a:extLst>
          </p:cNvPr>
          <p:cNvPicPr>
            <a:picLocks noChangeAspect="1"/>
          </p:cNvPicPr>
          <p:nvPr/>
        </p:nvPicPr>
        <p:blipFill rotWithShape="1">
          <a:blip r:embed="rId4">
            <a:extLst>
              <a:ext uri="{28A0092B-C50C-407E-A947-70E740481C1C}">
                <a14:useLocalDpi xmlns:a14="http://schemas.microsoft.com/office/drawing/2010/main" val="0"/>
              </a:ext>
            </a:extLst>
          </a:blip>
          <a:srcRect t="11820"/>
          <a:stretch/>
        </p:blipFill>
        <p:spPr>
          <a:xfrm>
            <a:off x="221857" y="235174"/>
            <a:ext cx="5282012" cy="3493264"/>
          </a:xfrm>
          <a:prstGeom prst="rect">
            <a:avLst/>
          </a:prstGeom>
          <a:ln w="190500" cap="sq">
            <a:solidFill>
              <a:srgbClr val="C8C6BD"/>
            </a:solidFill>
            <a:prstDash val="solid"/>
            <a:miter lim="800000"/>
          </a:ln>
          <a:effectLst>
            <a:glow rad="127000">
              <a:schemeClr val="accent4"/>
            </a:glow>
            <a:outerShdw blurRad="254000" algn="bl" rotWithShape="0">
              <a:srgbClr val="000000">
                <a:alpha val="43000"/>
              </a:srgbClr>
            </a:outerShdw>
          </a:effectLst>
          <a:scene3d>
            <a:camera prst="perspectiveFront" fov="5400000"/>
            <a:lightRig rig="sunrise" dir="t"/>
          </a:scene3d>
          <a:sp3d extrusionH="25400" contourW="12700">
            <a:bevelT w="304800" h="152400" prst="hardEdge"/>
            <a:extrusionClr>
              <a:srgbClr val="000000"/>
            </a:extrusionClr>
            <a:contourClr>
              <a:schemeClr val="accent4">
                <a:lumMod val="60000"/>
                <a:lumOff val="40000"/>
              </a:schemeClr>
            </a:contourClr>
          </a:sp3d>
        </p:spPr>
      </p:pic>
      <p:pic>
        <p:nvPicPr>
          <p:cNvPr id="4" name="Imagen 3" descr="Imagen que contiene agua, alberca, azul, hombre&#10;&#10;Descripción generada automáticamente">
            <a:extLst>
              <a:ext uri="{FF2B5EF4-FFF2-40B4-BE49-F238E27FC236}">
                <a16:creationId xmlns:a16="http://schemas.microsoft.com/office/drawing/2014/main" id="{6B942EB3-4C50-7F8E-B001-0B2F18B6A8C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375" b="29375"/>
          <a:stretch/>
        </p:blipFill>
        <p:spPr>
          <a:xfrm>
            <a:off x="6532487" y="3776429"/>
            <a:ext cx="5531395" cy="2917704"/>
          </a:xfrm>
          <a:prstGeom prst="rect">
            <a:avLst/>
          </a:prstGeom>
          <a:ln w="190500" cap="sq">
            <a:solidFill>
              <a:srgbClr val="C8C6BD"/>
            </a:solidFill>
            <a:prstDash val="solid"/>
            <a:miter lim="800000"/>
          </a:ln>
          <a:effectLst>
            <a:glow rad="127000">
              <a:srgbClr val="0070C0"/>
            </a:glow>
            <a:outerShdw blurRad="254000" algn="bl" rotWithShape="0">
              <a:srgbClr val="000000">
                <a:alpha val="43000"/>
              </a:srgbClr>
            </a:outerShdw>
          </a:effectLst>
          <a:scene3d>
            <a:camera prst="perspectiveFront" fov="5400000"/>
            <a:lightRig rig="freezing" dir="t"/>
          </a:scene3d>
          <a:sp3d extrusionH="25400" contourW="12700">
            <a:bevelT w="304800" h="152400" prst="hardEdge"/>
            <a:extrusionClr>
              <a:srgbClr val="000000"/>
            </a:extrusionClr>
            <a:contourClr>
              <a:schemeClr val="accent1"/>
            </a:contourClr>
          </a:sp3d>
        </p:spPr>
      </p:pic>
      <p:sp>
        <p:nvSpPr>
          <p:cNvPr id="7" name="CuadroTexto 6">
            <a:extLst>
              <a:ext uri="{FF2B5EF4-FFF2-40B4-BE49-F238E27FC236}">
                <a16:creationId xmlns:a16="http://schemas.microsoft.com/office/drawing/2014/main" id="{4D71DD27-E561-F073-ED5D-D4BE3CC6DA91}"/>
              </a:ext>
            </a:extLst>
          </p:cNvPr>
          <p:cNvSpPr txBox="1"/>
          <p:nvPr/>
        </p:nvSpPr>
        <p:spPr>
          <a:xfrm>
            <a:off x="5643629" y="129204"/>
            <a:ext cx="6548371" cy="3493264"/>
          </a:xfrm>
          <a:prstGeom prst="rect">
            <a:avLst/>
          </a:prstGeom>
          <a:noFill/>
        </p:spPr>
        <p:txBody>
          <a:bodyPr wrap="square">
            <a:spAutoFit/>
          </a:bodyPr>
          <a:lstStyle/>
          <a:p>
            <a:pPr>
              <a:spcBef>
                <a:spcPts val="600"/>
              </a:spcBef>
            </a:pPr>
            <a:r>
              <a:rPr lang="en-US" sz="2400" b="1" dirty="0"/>
              <a:t>God became man and, through a beautiful system of transfer of sin and punishment, took upon himself the sin of the whole world, to provide every human being with the possibility of reconciliation</a:t>
            </a:r>
            <a:r>
              <a:rPr lang="es-ES" sz="2400" b="1" dirty="0"/>
              <a:t>. </a:t>
            </a:r>
          </a:p>
          <a:p>
            <a:pPr>
              <a:spcBef>
                <a:spcPts val="600"/>
              </a:spcBef>
            </a:pPr>
            <a:r>
              <a:rPr lang="en-US" sz="2400" b="1" dirty="0"/>
              <a:t>Since the wages of sin is death, forgiveness could only be achieved through the shedding of the blood of an innocent being (Romans 6:23); but not of any innocent being</a:t>
            </a:r>
            <a:r>
              <a:rPr lang="es-ES" sz="2400" b="1" dirty="0"/>
              <a:t>. </a:t>
            </a:r>
          </a:p>
        </p:txBody>
      </p:sp>
    </p:spTree>
    <p:extLst>
      <p:ext uri="{BB962C8B-B14F-4D97-AF65-F5344CB8AC3E}">
        <p14:creationId xmlns:p14="http://schemas.microsoft.com/office/powerpoint/2010/main" val="391560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left)">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ppt_w/2"/>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t="-17000" r="-2000" b="-17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8C18553-8B7B-94AA-B318-7D0C974353E8}"/>
              </a:ext>
            </a:extLst>
          </p:cNvPr>
          <p:cNvSpPr txBox="1"/>
          <p:nvPr/>
        </p:nvSpPr>
        <p:spPr>
          <a:xfrm>
            <a:off x="923108" y="34833"/>
            <a:ext cx="4544242" cy="707886"/>
          </a:xfrm>
          <a:prstGeom prst="rect">
            <a:avLst/>
          </a:prstGeom>
          <a:noFill/>
        </p:spPr>
        <p:txBody>
          <a:bodyPr wrap="square">
            <a:spAutoFit/>
          </a:bodyPr>
          <a:lstStyle/>
          <a:p>
            <a:r>
              <a:rPr lang="es-ES" sz="4000" b="1" spc="50" dirty="0">
                <a:ln w="0"/>
                <a:solidFill>
                  <a:schemeClr val="accent4">
                    <a:lumMod val="40000"/>
                    <a:lumOff val="60000"/>
                  </a:schemeClr>
                </a:solidFill>
                <a:effectLst>
                  <a:innerShdw blurRad="63500" dist="50800" dir="13500000">
                    <a:srgbClr val="000000">
                      <a:alpha val="50000"/>
                    </a:srgbClr>
                  </a:innerShdw>
                </a:effectLst>
              </a:rPr>
              <a:t>THE OUTER COURT</a:t>
            </a:r>
          </a:p>
        </p:txBody>
      </p:sp>
      <p:sp>
        <p:nvSpPr>
          <p:cNvPr id="4" name="CuadroTexto 3">
            <a:extLst>
              <a:ext uri="{FF2B5EF4-FFF2-40B4-BE49-F238E27FC236}">
                <a16:creationId xmlns:a16="http://schemas.microsoft.com/office/drawing/2014/main" id="{380B479D-0809-FC8C-F50C-EDBE4D14AA34}"/>
              </a:ext>
            </a:extLst>
          </p:cNvPr>
          <p:cNvSpPr txBox="1"/>
          <p:nvPr/>
        </p:nvSpPr>
        <p:spPr>
          <a:xfrm>
            <a:off x="286851" y="876089"/>
            <a:ext cx="8288073" cy="2800767"/>
          </a:xfrm>
          <a:prstGeom prst="rect">
            <a:avLst/>
          </a:prstGeom>
          <a:noFill/>
        </p:spPr>
        <p:txBody>
          <a:bodyPr wrap="square">
            <a:spAutoFit/>
          </a:bodyPr>
          <a:lstStyle/>
          <a:p>
            <a:r>
              <a:rPr lang="en-US" sz="2200" b="1" dirty="0">
                <a:solidFill>
                  <a:schemeClr val="bg1"/>
                </a:solidFill>
                <a:effectLst>
                  <a:outerShdw blurRad="38100" dist="38100" dir="2700000" algn="tl">
                    <a:srgbClr val="000000">
                      <a:alpha val="43137"/>
                    </a:srgbClr>
                  </a:outerShdw>
                </a:effectLst>
              </a:rPr>
              <a:t>The Outer Court was a rectangular space 145.83 ft long by 72.93 ft wide surrounded by curtains of twisted linen 7.38 ft high, supported by 60 columns seated on bronze bases, with silver capitals, and joined at the top by silver crossbars. The entrance was on the eastern side, covered with a curtain of blue, purple, scarlet, and white linen, excellently adorned and supported by four columns. It was the only possible entrance to the tabernacle. The outer court was freely accessible to all Israelites</a:t>
            </a:r>
            <a:r>
              <a:rPr lang="es-ES" sz="2200" b="1" dirty="0">
                <a:solidFill>
                  <a:schemeClr val="bg1"/>
                </a:solidFill>
                <a:effectLst>
                  <a:outerShdw blurRad="38100" dist="38100" dir="2700000" algn="tl">
                    <a:srgbClr val="000000">
                      <a:alpha val="43137"/>
                    </a:srgbClr>
                  </a:outerShdw>
                </a:effectLst>
              </a:rPr>
              <a:t>.</a:t>
            </a:r>
          </a:p>
        </p:txBody>
      </p:sp>
      <p:pic>
        <p:nvPicPr>
          <p:cNvPr id="7" name="Imagen 6" descr="Imagen que contiene tabla, colorido, llenado, agua&#10;&#10;Descripción generada automáticamente">
            <a:extLst>
              <a:ext uri="{FF2B5EF4-FFF2-40B4-BE49-F238E27FC236}">
                <a16:creationId xmlns:a16="http://schemas.microsoft.com/office/drawing/2014/main" id="{494E7EBF-9F5C-7D99-F985-F57971159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3024" y="171440"/>
            <a:ext cx="3373038" cy="337303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19EEB"/>
            </a:contourClr>
          </a:sp3d>
        </p:spPr>
      </p:pic>
      <p:pic>
        <p:nvPicPr>
          <p:cNvPr id="9" name="Imagen 8" descr="Imagen que contiene pequeño, viejo, hecho de madera, tabla&#10;&#10;Descripción generada automáticamente">
            <a:extLst>
              <a:ext uri="{FF2B5EF4-FFF2-40B4-BE49-F238E27FC236}">
                <a16:creationId xmlns:a16="http://schemas.microsoft.com/office/drawing/2014/main" id="{9FAEF694-4D32-82F0-D8E6-B25E4B8E4B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851" y="3866939"/>
            <a:ext cx="3830147" cy="287261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19EEB"/>
            </a:contourClr>
          </a:sp3d>
        </p:spPr>
      </p:pic>
      <p:grpSp>
        <p:nvGrpSpPr>
          <p:cNvPr id="21" name="Grupo 20">
            <a:extLst>
              <a:ext uri="{FF2B5EF4-FFF2-40B4-BE49-F238E27FC236}">
                <a16:creationId xmlns:a16="http://schemas.microsoft.com/office/drawing/2014/main" id="{70EC8240-3459-2A44-6619-30347DAC04B6}"/>
              </a:ext>
            </a:extLst>
          </p:cNvPr>
          <p:cNvGrpSpPr/>
          <p:nvPr/>
        </p:nvGrpSpPr>
        <p:grpSpPr>
          <a:xfrm>
            <a:off x="165462" y="34833"/>
            <a:ext cx="757647" cy="764598"/>
            <a:chOff x="165462" y="34833"/>
            <a:chExt cx="757647" cy="764598"/>
          </a:xfrm>
        </p:grpSpPr>
        <p:pic>
          <p:nvPicPr>
            <p:cNvPr id="17" name="Imagen 16" descr="Un globo de colores&#10;&#10;Descripción generada automáticamente con confianza media">
              <a:extLst>
                <a:ext uri="{FF2B5EF4-FFF2-40B4-BE49-F238E27FC236}">
                  <a16:creationId xmlns:a16="http://schemas.microsoft.com/office/drawing/2014/main" id="{F51C2DE8-28BC-21AE-45A0-5CD251FB4F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132" y="190294"/>
              <a:ext cx="458306" cy="453677"/>
            </a:xfrm>
            <a:prstGeom prst="rect">
              <a:avLst/>
            </a:prstGeom>
          </p:spPr>
        </p:pic>
        <p:pic>
          <p:nvPicPr>
            <p:cNvPr id="19" name="Imagen 18">
              <a:extLst>
                <a:ext uri="{FF2B5EF4-FFF2-40B4-BE49-F238E27FC236}">
                  <a16:creationId xmlns:a16="http://schemas.microsoft.com/office/drawing/2014/main" id="{7813CD79-5373-0B70-3720-48CB70985FDA}"/>
                </a:ext>
              </a:extLst>
            </p:cNvPr>
            <p:cNvPicPr>
              <a:picLocks noChangeAspect="1"/>
            </p:cNvPicPr>
            <p:nvPr/>
          </p:nvPicPr>
          <p:blipFill>
            <a:blip r:embed="rId6"/>
            <a:stretch>
              <a:fillRect/>
            </a:stretch>
          </p:blipFill>
          <p:spPr>
            <a:xfrm>
              <a:off x="165462" y="34833"/>
              <a:ext cx="757647" cy="764598"/>
            </a:xfrm>
            <a:prstGeom prst="rect">
              <a:avLst/>
            </a:prstGeom>
          </p:spPr>
        </p:pic>
      </p:grpSp>
      <p:sp>
        <p:nvSpPr>
          <p:cNvPr id="5" name="CuadroTexto 4">
            <a:extLst>
              <a:ext uri="{FF2B5EF4-FFF2-40B4-BE49-F238E27FC236}">
                <a16:creationId xmlns:a16="http://schemas.microsoft.com/office/drawing/2014/main" id="{871C394C-BA3E-C023-DBC2-7FCFD73D320D}"/>
              </a:ext>
            </a:extLst>
          </p:cNvPr>
          <p:cNvSpPr txBox="1"/>
          <p:nvPr/>
        </p:nvSpPr>
        <p:spPr>
          <a:xfrm>
            <a:off x="4240294" y="3600228"/>
            <a:ext cx="7949938" cy="3139321"/>
          </a:xfrm>
          <a:prstGeom prst="rect">
            <a:avLst/>
          </a:prstGeom>
          <a:noFill/>
        </p:spPr>
        <p:txBody>
          <a:bodyPr wrap="square">
            <a:spAutoFit/>
          </a:bodyPr>
          <a:lstStyle/>
          <a:p>
            <a:r>
              <a:rPr lang="en-US" sz="2200" b="1" dirty="0">
                <a:solidFill>
                  <a:schemeClr val="bg1"/>
                </a:solidFill>
                <a:effectLst>
                  <a:outerShdw blurRad="38100" dist="38100" dir="2700000" algn="tl">
                    <a:srgbClr val="000000">
                      <a:alpha val="43137"/>
                    </a:srgbClr>
                  </a:outerShdw>
                </a:effectLst>
              </a:rPr>
              <a:t>Everyone has access to salvation</a:t>
            </a:r>
            <a:r>
              <a:rPr lang="es-ES" sz="2200" b="1" dirty="0">
                <a:solidFill>
                  <a:schemeClr val="bg1"/>
                </a:solidFill>
                <a:effectLst>
                  <a:outerShdw blurRad="38100" dist="38100" dir="2700000" algn="tl">
                    <a:srgbClr val="000000">
                      <a:alpha val="43137"/>
                    </a:srgbClr>
                  </a:outerShdw>
                </a:effectLst>
              </a:rPr>
              <a:t>. </a:t>
            </a:r>
          </a:p>
          <a:p>
            <a:r>
              <a:rPr lang="en-US" sz="2200" b="1" dirty="0">
                <a:solidFill>
                  <a:schemeClr val="bg1"/>
                </a:solidFill>
                <a:effectLst>
                  <a:outerShdw blurRad="38100" dist="38100" dir="2700000" algn="tl">
                    <a:srgbClr val="000000">
                      <a:alpha val="43137"/>
                    </a:srgbClr>
                  </a:outerShdw>
                </a:effectLst>
              </a:rPr>
              <a:t>When you want to know more about God, you are entering through the door of the court</a:t>
            </a:r>
            <a:r>
              <a:rPr lang="es-ES" sz="2200" b="1" dirty="0">
                <a:solidFill>
                  <a:schemeClr val="bg1"/>
                </a:solidFill>
                <a:effectLst>
                  <a:outerShdw blurRad="38100" dist="38100" dir="2700000" algn="tl">
                    <a:srgbClr val="000000">
                      <a:alpha val="43137"/>
                    </a:srgbClr>
                  </a:outerShdw>
                </a:effectLst>
              </a:rPr>
              <a:t>.</a:t>
            </a:r>
          </a:p>
          <a:p>
            <a:r>
              <a:rPr lang="en-US" sz="2200" b="1" dirty="0">
                <a:solidFill>
                  <a:schemeClr val="bg1"/>
                </a:solidFill>
                <a:effectLst>
                  <a:outerShdw blurRad="38100" dist="38100" dir="2700000" algn="tl">
                    <a:srgbClr val="000000">
                      <a:alpha val="43137"/>
                    </a:srgbClr>
                  </a:outerShdw>
                </a:effectLst>
              </a:rPr>
              <a:t>There was only one door because there is only one way to approach God correctly: Jesus</a:t>
            </a:r>
            <a:r>
              <a:rPr lang="es-ES" sz="2200" b="1" dirty="0">
                <a:solidFill>
                  <a:schemeClr val="bg1"/>
                </a:solidFill>
                <a:effectLst>
                  <a:outerShdw blurRad="38100" dist="38100" dir="2700000" algn="tl">
                    <a:srgbClr val="000000">
                      <a:alpha val="43137"/>
                    </a:srgbClr>
                  </a:outerShdw>
                </a:effectLst>
              </a:rPr>
              <a:t>.</a:t>
            </a:r>
          </a:p>
          <a:p>
            <a:r>
              <a:rPr lang="es-ES" sz="2200" b="1" dirty="0">
                <a:solidFill>
                  <a:schemeClr val="bg1"/>
                </a:solidFill>
                <a:effectLst>
                  <a:outerShdw blurRad="38100" dist="38100" dir="2700000" algn="tl">
                    <a:srgbClr val="000000">
                      <a:alpha val="43137"/>
                    </a:srgbClr>
                  </a:outerShdw>
                </a:effectLst>
              </a:rPr>
              <a:t> “</a:t>
            </a:r>
            <a:r>
              <a:rPr lang="en-US" sz="2200" b="1" dirty="0">
                <a:solidFill>
                  <a:schemeClr val="bg1"/>
                </a:solidFill>
                <a:effectLst>
                  <a:outerShdw blurRad="38100" dist="38100" dir="2700000" algn="tl">
                    <a:srgbClr val="000000">
                      <a:alpha val="43137"/>
                    </a:srgbClr>
                  </a:outerShdw>
                </a:effectLst>
              </a:rPr>
              <a:t>I am the door: by me if any man enter in, he shall be saved, and shall go in and out, and find pasture. </a:t>
            </a:r>
            <a:r>
              <a:rPr lang="es-ES" sz="2200" b="1" dirty="0">
                <a:solidFill>
                  <a:schemeClr val="bg1"/>
                </a:solidFill>
                <a:effectLst>
                  <a:outerShdw blurRad="38100" dist="38100" dir="2700000" algn="tl">
                    <a:srgbClr val="000000">
                      <a:alpha val="43137"/>
                    </a:srgbClr>
                  </a:outerShdw>
                </a:effectLst>
              </a:rPr>
              <a:t>” (John 10: 9)</a:t>
            </a:r>
          </a:p>
          <a:p>
            <a:r>
              <a:rPr lang="en-US" sz="2200" b="1" dirty="0">
                <a:solidFill>
                  <a:schemeClr val="bg1"/>
                </a:solidFill>
                <a:effectLst>
                  <a:outerShdw blurRad="38100" dist="38100" dir="2700000" algn="tl">
                    <a:srgbClr val="000000">
                      <a:alpha val="43137"/>
                    </a:srgbClr>
                  </a:outerShdw>
                </a:effectLst>
              </a:rPr>
              <a:t>In the Outer Court there were two objects: the altar of burnt offerings and the laver of bronze</a:t>
            </a:r>
            <a:r>
              <a:rPr lang="es-ES" sz="22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64379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left)">
                                      <p:cBhvr>
                                        <p:cTn id="31" dur="500"/>
                                        <p:tgtEl>
                                          <p:spTgt spid="5">
                                            <p:txEl>
                                              <p:pRg st="0" end="0"/>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left)">
                                      <p:cBhvr>
                                        <p:cTn id="34" dur="500"/>
                                        <p:tgtEl>
                                          <p:spTgt spid="5">
                                            <p:txEl>
                                              <p:pRg st="1" end="1"/>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left)">
                                      <p:cBhvr>
                                        <p:cTn id="37" dur="500"/>
                                        <p:tgtEl>
                                          <p:spTgt spid="5">
                                            <p:txEl>
                                              <p:pRg st="2" end="2"/>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wipe(left)">
                                      <p:cBhvr>
                                        <p:cTn id="40" dur="500"/>
                                        <p:tgtEl>
                                          <p:spTgt spid="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animEffect transition="in" filter="wipe(left)">
                                      <p:cBhvr>
                                        <p:cTn id="5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7341C7-1556-05ED-5FE5-362DACE50ED0}"/>
              </a:ext>
            </a:extLst>
          </p:cNvPr>
          <p:cNvSpPr txBox="1"/>
          <p:nvPr/>
        </p:nvSpPr>
        <p:spPr>
          <a:xfrm>
            <a:off x="78839" y="1453497"/>
            <a:ext cx="4193272" cy="4939814"/>
          </a:xfrm>
          <a:prstGeom prst="rect">
            <a:avLst/>
          </a:prstGeom>
          <a:solidFill>
            <a:srgbClr val="FBBEAB">
              <a:alpha val="73000"/>
            </a:srgbClr>
          </a:solidFill>
          <a:scene3d>
            <a:camera prst="orthographicFront"/>
            <a:lightRig rig="threePt" dir="t"/>
          </a:scene3d>
          <a:sp3d>
            <a:bevelT/>
          </a:sp3d>
        </p:spPr>
        <p:txBody>
          <a:bodyPr wrap="square">
            <a:spAutoFit/>
          </a:bodyPr>
          <a:lstStyle/>
          <a:p>
            <a:pPr>
              <a:spcBef>
                <a:spcPts val="600"/>
              </a:spcBef>
            </a:pPr>
            <a:r>
              <a:rPr lang="en-US" sz="2000" b="1" dirty="0"/>
              <a:t>It was the place where the sacrifices of pure animals (sheep, rams, etc.) were performed, after confession of sin, the animal died in the place of the repentant sinner (Ex. 27: 1-8</a:t>
            </a:r>
            <a:r>
              <a:rPr lang="es-ES" sz="2000" b="1" dirty="0"/>
              <a:t>).</a:t>
            </a:r>
          </a:p>
          <a:p>
            <a:pPr>
              <a:spcBef>
                <a:spcPts val="600"/>
              </a:spcBef>
            </a:pPr>
            <a:r>
              <a:rPr lang="en-US" sz="2000" b="1" dirty="0"/>
              <a:t>It was a hollow, square altar made of acacia wood boards measuring 7,28 ft on a side by 4,36 ft high, covered with bronze</a:t>
            </a:r>
            <a:r>
              <a:rPr lang="es-ES" sz="2000" b="1" dirty="0"/>
              <a:t>.</a:t>
            </a:r>
          </a:p>
          <a:p>
            <a:pPr>
              <a:spcBef>
                <a:spcPts val="600"/>
              </a:spcBef>
            </a:pPr>
            <a:r>
              <a:rPr lang="en-US" sz="2000" b="1" dirty="0"/>
              <a:t>In each upper corner it had a horn, on which the blood of the sin offerings was sprinkled. The excess blood was spilled at the foot of the altar</a:t>
            </a:r>
            <a:r>
              <a:rPr lang="es-ES" sz="2000" b="1" dirty="0"/>
              <a:t>.</a:t>
            </a:r>
          </a:p>
          <a:p>
            <a:pPr>
              <a:spcBef>
                <a:spcPts val="600"/>
              </a:spcBef>
            </a:pPr>
            <a:r>
              <a:rPr lang="en-US" sz="2000" b="1" dirty="0"/>
              <a:t>Halfway up there was a bronze trellis on which the victims were placed</a:t>
            </a:r>
            <a:r>
              <a:rPr lang="es-ES" sz="2000" b="1" dirty="0"/>
              <a:t>.</a:t>
            </a:r>
          </a:p>
        </p:txBody>
      </p:sp>
      <p:pic>
        <p:nvPicPr>
          <p:cNvPr id="2" name="Imagen 1">
            <a:extLst>
              <a:ext uri="{FF2B5EF4-FFF2-40B4-BE49-F238E27FC236}">
                <a16:creationId xmlns:a16="http://schemas.microsoft.com/office/drawing/2014/main" id="{CBF2077C-0C10-DABF-B932-C33F6563500C}"/>
              </a:ext>
            </a:extLst>
          </p:cNvPr>
          <p:cNvPicPr>
            <a:picLocks noChangeAspect="1"/>
          </p:cNvPicPr>
          <p:nvPr/>
        </p:nvPicPr>
        <p:blipFill rotWithShape="1">
          <a:blip r:embed="rId3">
            <a:extLst>
              <a:ext uri="{28A0092B-C50C-407E-A947-70E740481C1C}">
                <a14:useLocalDpi xmlns:a14="http://schemas.microsoft.com/office/drawing/2010/main" val="0"/>
              </a:ext>
            </a:extLst>
          </a:blip>
          <a:srcRect t="10607" b="5769"/>
          <a:stretch/>
        </p:blipFill>
        <p:spPr>
          <a:xfrm>
            <a:off x="5281126" y="252746"/>
            <a:ext cx="6682746" cy="3016998"/>
          </a:xfrm>
          <a:prstGeom prst="rect">
            <a:avLst/>
          </a:prstGeom>
          <a:scene3d>
            <a:camera prst="orthographicFront"/>
            <a:lightRig rig="threePt" dir="t"/>
          </a:scene3d>
          <a:sp3d>
            <a:bevelT/>
          </a:sp3d>
        </p:spPr>
      </p:pic>
      <p:sp>
        <p:nvSpPr>
          <p:cNvPr id="6" name="CuadroTexto 5">
            <a:extLst>
              <a:ext uri="{FF2B5EF4-FFF2-40B4-BE49-F238E27FC236}">
                <a16:creationId xmlns:a16="http://schemas.microsoft.com/office/drawing/2014/main" id="{A1F84416-81B0-682C-CB61-FD8055CB0C77}"/>
              </a:ext>
            </a:extLst>
          </p:cNvPr>
          <p:cNvSpPr txBox="1"/>
          <p:nvPr/>
        </p:nvSpPr>
        <p:spPr>
          <a:xfrm>
            <a:off x="6263647" y="3527946"/>
            <a:ext cx="5849515" cy="2862322"/>
          </a:xfrm>
          <a:prstGeom prst="rect">
            <a:avLst/>
          </a:prstGeom>
          <a:solidFill>
            <a:srgbClr val="671C05">
              <a:alpha val="75000"/>
            </a:srgbClr>
          </a:solidFill>
          <a:scene3d>
            <a:camera prst="orthographicFront"/>
            <a:lightRig rig="threePt" dir="t"/>
          </a:scene3d>
          <a:sp3d>
            <a:bevelT/>
          </a:sp3d>
        </p:spPr>
        <p:txBody>
          <a:bodyPr wrap="square">
            <a:spAutoFit/>
          </a:bodyPr>
          <a:lstStyle/>
          <a:p>
            <a:r>
              <a:rPr lang="en-US" sz="2000" b="1" dirty="0">
                <a:solidFill>
                  <a:schemeClr val="bg1"/>
                </a:solidFill>
                <a:effectLst>
                  <a:outerShdw blurRad="38100" dist="38100" dir="2700000" algn="tl">
                    <a:srgbClr val="000000">
                      <a:alpha val="43137"/>
                    </a:srgbClr>
                  </a:outerShdw>
                </a:effectLst>
              </a:rPr>
              <a:t>Our first need is for our sins to be forgiven. This is only possible through Christ's sacrifice on the cross</a:t>
            </a:r>
            <a:r>
              <a:rPr lang="es-ES" sz="2000" b="1" dirty="0">
                <a:solidFill>
                  <a:schemeClr val="bg1"/>
                </a:solidFill>
                <a:effectLst>
                  <a:outerShdw blurRad="38100" dist="38100" dir="2700000" algn="tl">
                    <a:srgbClr val="000000">
                      <a:alpha val="43137"/>
                    </a:srgbClr>
                  </a:outerShdw>
                </a:effectLst>
              </a:rPr>
              <a:t>.</a:t>
            </a:r>
          </a:p>
          <a:p>
            <a:r>
              <a:rPr lang="en-US" sz="2000" b="1" dirty="0">
                <a:solidFill>
                  <a:schemeClr val="bg1"/>
                </a:solidFill>
                <a:effectLst>
                  <a:outerShdw blurRad="38100" dist="38100" dir="2700000" algn="tl">
                    <a:srgbClr val="000000">
                      <a:alpha val="43137"/>
                    </a:srgbClr>
                  </a:outerShdw>
                </a:effectLst>
              </a:rPr>
              <a:t>Jesus accepts every sinner who comes to Him, no matter what they have done. For his blood shed on Calvary, he offers him forgiveness and enables him to live a new life in her company</a:t>
            </a:r>
            <a:r>
              <a:rPr lang="es-ES" sz="2000" b="1" dirty="0">
                <a:solidFill>
                  <a:schemeClr val="bg1"/>
                </a:solidFill>
                <a:effectLst>
                  <a:outerShdw blurRad="38100" dist="38100" dir="2700000" algn="tl">
                    <a:srgbClr val="000000">
                      <a:alpha val="43137"/>
                    </a:srgbClr>
                  </a:outerShdw>
                </a:effectLst>
              </a:rPr>
              <a:t>.</a:t>
            </a:r>
          </a:p>
          <a:p>
            <a:r>
              <a:rPr lang="en-US" sz="2000" b="1" dirty="0">
                <a:solidFill>
                  <a:schemeClr val="bg1"/>
                </a:solidFill>
                <a:effectLst>
                  <a:outerShdw blurRad="38100" dist="38100" dir="2700000" algn="tl">
                    <a:srgbClr val="000000">
                      <a:alpha val="43137"/>
                    </a:srgbClr>
                  </a:outerShdw>
                </a:effectLst>
              </a:rPr>
              <a:t>The altar of burnt offerings represents the acceptance of the sacrifice of the cross and Jesus as our personal Savior</a:t>
            </a:r>
            <a:r>
              <a:rPr lang="es-ES" sz="2000" b="1" dirty="0">
                <a:solidFill>
                  <a:schemeClr val="bg1"/>
                </a:solidFill>
                <a:effectLst>
                  <a:outerShdw blurRad="38100" dist="38100" dir="2700000" algn="tl">
                    <a:srgbClr val="000000">
                      <a:alpha val="43137"/>
                    </a:srgbClr>
                  </a:outerShdw>
                </a:effectLst>
              </a:rPr>
              <a:t>.</a:t>
            </a:r>
          </a:p>
        </p:txBody>
      </p:sp>
      <p:pic>
        <p:nvPicPr>
          <p:cNvPr id="8" name="Imagen 7" descr="Imagen que contiene agua, hombre, parado, raqueta&#10;&#10;Descripción generada automáticamente">
            <a:extLst>
              <a:ext uri="{FF2B5EF4-FFF2-40B4-BE49-F238E27FC236}">
                <a16:creationId xmlns:a16="http://schemas.microsoft.com/office/drawing/2014/main" id="{A8DA4F77-3D57-D384-0BF6-76D399312947}"/>
              </a:ext>
            </a:extLst>
          </p:cNvPr>
          <p:cNvPicPr>
            <a:picLocks noChangeAspect="1"/>
          </p:cNvPicPr>
          <p:nvPr/>
        </p:nvPicPr>
        <p:blipFill rotWithShape="1">
          <a:blip r:embed="rId4">
            <a:extLst>
              <a:ext uri="{28A0092B-C50C-407E-A947-70E740481C1C}">
                <a14:useLocalDpi xmlns:a14="http://schemas.microsoft.com/office/drawing/2010/main" val="0"/>
              </a:ext>
            </a:extLst>
          </a:blip>
          <a:srcRect l="11946" t="1628" r="1945" b="2055"/>
          <a:stretch/>
        </p:blipFill>
        <p:spPr>
          <a:xfrm>
            <a:off x="4342386" y="3596333"/>
            <a:ext cx="1850986" cy="3162022"/>
          </a:xfrm>
          <a:prstGeom prst="rect">
            <a:avLst/>
          </a:prstGeom>
          <a:scene3d>
            <a:camera prst="orthographicFront"/>
            <a:lightRig rig="threePt" dir="t"/>
          </a:scene3d>
          <a:sp3d>
            <a:bevelT/>
          </a:sp3d>
        </p:spPr>
      </p:pic>
      <p:sp>
        <p:nvSpPr>
          <p:cNvPr id="10" name="CuadroTexto 9">
            <a:extLst>
              <a:ext uri="{FF2B5EF4-FFF2-40B4-BE49-F238E27FC236}">
                <a16:creationId xmlns:a16="http://schemas.microsoft.com/office/drawing/2014/main" id="{41C943D1-9B23-DCF4-AE2A-8362624D1B99}"/>
              </a:ext>
            </a:extLst>
          </p:cNvPr>
          <p:cNvSpPr txBox="1"/>
          <p:nvPr/>
        </p:nvSpPr>
        <p:spPr>
          <a:xfrm>
            <a:off x="641752" y="-47282"/>
            <a:ext cx="4788664" cy="1200329"/>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3600" b="1" dirty="0">
                <a:ln/>
                <a:solidFill>
                  <a:srgbClr val="81D5DB"/>
                </a:solidFill>
                <a:latin typeface="Quador Display UltraBold" panose="00000900000000000000" pitchFamily="50" charset="0"/>
              </a:rPr>
              <a:t>ALTAR OF BURNT OFFERINGS</a:t>
            </a:r>
          </a:p>
        </p:txBody>
      </p:sp>
      <p:pic>
        <p:nvPicPr>
          <p:cNvPr id="12" name="Imagen 11">
            <a:extLst>
              <a:ext uri="{FF2B5EF4-FFF2-40B4-BE49-F238E27FC236}">
                <a16:creationId xmlns:a16="http://schemas.microsoft.com/office/drawing/2014/main" id="{37798AED-5A74-1F14-DFBA-B7C03FF46C50}"/>
              </a:ext>
            </a:extLst>
          </p:cNvPr>
          <p:cNvPicPr>
            <a:picLocks noChangeAspect="1"/>
          </p:cNvPicPr>
          <p:nvPr/>
        </p:nvPicPr>
        <p:blipFill>
          <a:blip r:embed="rId5"/>
          <a:stretch>
            <a:fillRect/>
          </a:stretch>
        </p:blipFill>
        <p:spPr>
          <a:xfrm>
            <a:off x="0" y="99645"/>
            <a:ext cx="786870" cy="786870"/>
          </a:xfrm>
          <a:prstGeom prst="rect">
            <a:avLst/>
          </a:prstGeom>
        </p:spPr>
      </p:pic>
    </p:spTree>
    <p:extLst>
      <p:ext uri="{BB962C8B-B14F-4D97-AF65-F5344CB8AC3E}">
        <p14:creationId xmlns:p14="http://schemas.microsoft.com/office/powerpoint/2010/main" val="301996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290">
                                          <p:stCondLst>
                                            <p:cond delay="0"/>
                                          </p:stCondLst>
                                        </p:cTn>
                                        <p:tgtEl>
                                          <p:spTgt spid="10"/>
                                        </p:tgtEl>
                                      </p:cBhvr>
                                    </p:animEffect>
                                    <p:anim calcmode="lin" valueType="num">
                                      <p:cBhvr>
                                        <p:cTn id="12"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17" dur="13">
                                          <p:stCondLst>
                                            <p:cond delay="325"/>
                                          </p:stCondLst>
                                        </p:cTn>
                                        <p:tgtEl>
                                          <p:spTgt spid="10"/>
                                        </p:tgtEl>
                                      </p:cBhvr>
                                      <p:to x="100000" y="60000"/>
                                    </p:animScale>
                                    <p:animScale>
                                      <p:cBhvr>
                                        <p:cTn id="18" dur="83" decel="50000">
                                          <p:stCondLst>
                                            <p:cond delay="338"/>
                                          </p:stCondLst>
                                        </p:cTn>
                                        <p:tgtEl>
                                          <p:spTgt spid="10"/>
                                        </p:tgtEl>
                                      </p:cBhvr>
                                      <p:to x="100000" y="100000"/>
                                    </p:animScale>
                                    <p:animScale>
                                      <p:cBhvr>
                                        <p:cTn id="19" dur="13">
                                          <p:stCondLst>
                                            <p:cond delay="656"/>
                                          </p:stCondLst>
                                        </p:cTn>
                                        <p:tgtEl>
                                          <p:spTgt spid="10"/>
                                        </p:tgtEl>
                                      </p:cBhvr>
                                      <p:to x="100000" y="80000"/>
                                    </p:animScale>
                                    <p:animScale>
                                      <p:cBhvr>
                                        <p:cTn id="20" dur="83" decel="50000">
                                          <p:stCondLst>
                                            <p:cond delay="669"/>
                                          </p:stCondLst>
                                        </p:cTn>
                                        <p:tgtEl>
                                          <p:spTgt spid="10"/>
                                        </p:tgtEl>
                                      </p:cBhvr>
                                      <p:to x="100000" y="100000"/>
                                    </p:animScale>
                                    <p:animScale>
                                      <p:cBhvr>
                                        <p:cTn id="21" dur="13">
                                          <p:stCondLst>
                                            <p:cond delay="821"/>
                                          </p:stCondLst>
                                        </p:cTn>
                                        <p:tgtEl>
                                          <p:spTgt spid="10"/>
                                        </p:tgtEl>
                                      </p:cBhvr>
                                      <p:to x="100000" y="90000"/>
                                    </p:animScale>
                                    <p:animScale>
                                      <p:cBhvr>
                                        <p:cTn id="22" dur="83" decel="50000">
                                          <p:stCondLst>
                                            <p:cond delay="834"/>
                                          </p:stCondLst>
                                        </p:cTn>
                                        <p:tgtEl>
                                          <p:spTgt spid="10"/>
                                        </p:tgtEl>
                                      </p:cBhvr>
                                      <p:to x="100000" y="100000"/>
                                    </p:animScale>
                                    <p:animScale>
                                      <p:cBhvr>
                                        <p:cTn id="23" dur="13">
                                          <p:stCondLst>
                                            <p:cond delay="904"/>
                                          </p:stCondLst>
                                        </p:cTn>
                                        <p:tgtEl>
                                          <p:spTgt spid="10"/>
                                        </p:tgtEl>
                                      </p:cBhvr>
                                      <p:to x="100000" y="95000"/>
                                    </p:animScale>
                                    <p:animScale>
                                      <p:cBhvr>
                                        <p:cTn id="24" dur="83" decel="50000">
                                          <p:stCondLst>
                                            <p:cond delay="917"/>
                                          </p:stCondLst>
                                        </p:cTn>
                                        <p:tgtEl>
                                          <p:spTgt spid="10"/>
                                        </p:tgtEl>
                                      </p:cBhvr>
                                      <p:to x="100000" y="100000"/>
                                    </p:animScale>
                                  </p:childTnLst>
                                </p:cTn>
                              </p:par>
                            </p:childTnLst>
                          </p:cTn>
                        </p:par>
                        <p:par>
                          <p:cTn id="25" fill="hold">
                            <p:stCondLst>
                              <p:cond delay="3000"/>
                            </p:stCondLst>
                            <p:childTnLst>
                              <p:par>
                                <p:cTn id="26" presetID="4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22" presetClass="entr" presetSubtype="8" fill="hold" grpId="0" nodeType="afterEffect">
                                  <p:stCondLst>
                                    <p:cond delay="0"/>
                                  </p:stCondLst>
                                  <p:childTnLst>
                                    <p:set>
                                      <p:cBhvr>
                                        <p:cTn id="33" dur="1" fill="hold">
                                          <p:stCondLst>
                                            <p:cond delay="0"/>
                                          </p:stCondLst>
                                        </p:cTn>
                                        <p:tgtEl>
                                          <p:spTgt spid="3">
                                            <p:bg/>
                                          </p:spTgt>
                                        </p:tgtEl>
                                        <p:attrNameLst>
                                          <p:attrName>style.visibility</p:attrName>
                                        </p:attrNameLst>
                                      </p:cBhvr>
                                      <p:to>
                                        <p:strVal val="visible"/>
                                      </p:to>
                                    </p:set>
                                    <p:animEffect transition="in" filter="wipe(left)">
                                      <p:cBhvr>
                                        <p:cTn id="34" dur="500"/>
                                        <p:tgtEl>
                                          <p:spTgt spid="3">
                                            <p:bg/>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wipe(left)">
                                      <p:cBhvr>
                                        <p:cTn id="37" dur="500"/>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wipe(left)">
                                      <p:cBhvr>
                                        <p:cTn id="42" dur="500"/>
                                        <p:tgtEl>
                                          <p:spTgt spid="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wipe(left)">
                                      <p:cBhvr>
                                        <p:cTn id="47" dur="500"/>
                                        <p:tgtEl>
                                          <p:spTgt spid="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wipe(left)">
                                      <p:cBhvr>
                                        <p:cTn id="52" dur="500"/>
                                        <p:tgtEl>
                                          <p:spTgt spid="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1000" fill="hold"/>
                                        <p:tgtEl>
                                          <p:spTgt spid="8"/>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6">
                                            <p:bg/>
                                          </p:spTgt>
                                        </p:tgtEl>
                                        <p:attrNameLst>
                                          <p:attrName>style.visibility</p:attrName>
                                        </p:attrNameLst>
                                      </p:cBhvr>
                                      <p:to>
                                        <p:strVal val="visible"/>
                                      </p:to>
                                    </p:set>
                                    <p:animEffect transition="in" filter="wipe(left)">
                                      <p:cBhvr>
                                        <p:cTn id="63" dur="500"/>
                                        <p:tgtEl>
                                          <p:spTgt spid="6">
                                            <p:bg/>
                                          </p:spTgt>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6">
                                            <p:txEl>
                                              <p:pRg st="0" end="0"/>
                                            </p:txEl>
                                          </p:spTgt>
                                        </p:tgtEl>
                                        <p:attrNameLst>
                                          <p:attrName>style.visibility</p:attrName>
                                        </p:attrNameLst>
                                      </p:cBhvr>
                                      <p:to>
                                        <p:strVal val="visible"/>
                                      </p:to>
                                    </p:set>
                                    <p:animEffect transition="in" filter="wipe(left)">
                                      <p:cBhvr>
                                        <p:cTn id="66" dur="500"/>
                                        <p:tgtEl>
                                          <p:spTgt spid="6">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6">
                                            <p:txEl>
                                              <p:pRg st="1" end="1"/>
                                            </p:txEl>
                                          </p:spTgt>
                                        </p:tgtEl>
                                        <p:attrNameLst>
                                          <p:attrName>style.visibility</p:attrName>
                                        </p:attrNameLst>
                                      </p:cBhvr>
                                      <p:to>
                                        <p:strVal val="visible"/>
                                      </p:to>
                                    </p:set>
                                    <p:animEffect transition="in" filter="wipe(left)">
                                      <p:cBhvr>
                                        <p:cTn id="71" dur="500"/>
                                        <p:tgtEl>
                                          <p:spTgt spid="6">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6">
                                            <p:txEl>
                                              <p:pRg st="2" end="2"/>
                                            </p:txEl>
                                          </p:spTgt>
                                        </p:tgtEl>
                                        <p:attrNameLst>
                                          <p:attrName>style.visibility</p:attrName>
                                        </p:attrNameLst>
                                      </p:cBhvr>
                                      <p:to>
                                        <p:strVal val="visible"/>
                                      </p:to>
                                    </p:set>
                                    <p:animEffect transition="in" filter="wipe(left)">
                                      <p:cBhvr>
                                        <p:cTn id="7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uiExpand="1" build="p"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l="-16000" t="-19000" b="-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55605B4-AC5C-8FA2-E03D-4F739136E811}"/>
              </a:ext>
            </a:extLst>
          </p:cNvPr>
          <p:cNvSpPr txBox="1"/>
          <p:nvPr/>
        </p:nvSpPr>
        <p:spPr>
          <a:xfrm>
            <a:off x="727881" y="78062"/>
            <a:ext cx="5158627" cy="64633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r>
              <a:rPr lang="es-ES" sz="3600" b="1" dirty="0">
                <a:ln/>
                <a:solidFill>
                  <a:schemeClr val="accent4"/>
                </a:solidFill>
                <a:latin typeface="Quador Display UltraBold" panose="00000900000000000000" pitchFamily="50" charset="0"/>
              </a:rPr>
              <a:t>LAVER OF </a:t>
            </a:r>
            <a:r>
              <a:rPr lang="es-ES" sz="3600" b="1" dirty="0" err="1">
                <a:ln/>
                <a:solidFill>
                  <a:schemeClr val="accent4"/>
                </a:solidFill>
                <a:latin typeface="Quador Display UltraBold" panose="00000900000000000000" pitchFamily="50" charset="0"/>
              </a:rPr>
              <a:t>BRONZE</a:t>
            </a:r>
            <a:endParaRPr lang="es-ES" sz="3600" b="1" dirty="0">
              <a:ln/>
              <a:solidFill>
                <a:schemeClr val="accent4"/>
              </a:solidFill>
              <a:latin typeface="Quador Display UltraBold" panose="00000900000000000000" pitchFamily="50" charset="0"/>
            </a:endParaRPr>
          </a:p>
        </p:txBody>
      </p:sp>
      <p:pic>
        <p:nvPicPr>
          <p:cNvPr id="2" name="Imagen 1">
            <a:extLst>
              <a:ext uri="{FF2B5EF4-FFF2-40B4-BE49-F238E27FC236}">
                <a16:creationId xmlns:a16="http://schemas.microsoft.com/office/drawing/2014/main" id="{A8324330-CCA7-07D1-0C25-59B0ECCEEDC6}"/>
              </a:ext>
            </a:extLst>
          </p:cNvPr>
          <p:cNvPicPr>
            <a:picLocks noChangeAspect="1"/>
          </p:cNvPicPr>
          <p:nvPr/>
        </p:nvPicPr>
        <p:blipFill>
          <a:blip r:embed="rId3"/>
          <a:stretch>
            <a:fillRect/>
          </a:stretch>
        </p:blipFill>
        <p:spPr>
          <a:xfrm>
            <a:off x="6956011" y="178268"/>
            <a:ext cx="5096652" cy="3823752"/>
          </a:xfrm>
          <a:prstGeom prst="rect">
            <a:avLst/>
          </a:prstGeom>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5B61CC24-4733-58C1-7822-2385AECB66A5}"/>
              </a:ext>
            </a:extLst>
          </p:cNvPr>
          <p:cNvSpPr txBox="1"/>
          <p:nvPr/>
        </p:nvSpPr>
        <p:spPr>
          <a:xfrm>
            <a:off x="259717" y="831921"/>
            <a:ext cx="6339284" cy="3170099"/>
          </a:xfrm>
          <a:prstGeom prst="rect">
            <a:avLst/>
          </a:prstGeom>
          <a:solidFill>
            <a:srgbClr val="ABD5FF"/>
          </a:solidFill>
          <a:scene3d>
            <a:camera prst="orthographicFront"/>
            <a:lightRig rig="threePt" dir="t"/>
          </a:scene3d>
          <a:sp3d>
            <a:bevelT prst="relaxedInset"/>
          </a:sp3d>
        </p:spPr>
        <p:txBody>
          <a:bodyPr wrap="square">
            <a:spAutoFit/>
          </a:bodyPr>
          <a:lstStyle/>
          <a:p>
            <a:r>
              <a:rPr lang="en-US" sz="2000" b="1" dirty="0"/>
              <a:t>Nothing is said about the shape or size of this laver. It was placed on a bronze base in the outer court of the tabernacle, between the entrance of the tabernacle and the altar of burnt offerings. It was built with the mirrors that the women offered</a:t>
            </a:r>
            <a:r>
              <a:rPr lang="es-ES" sz="2000" b="1" dirty="0"/>
              <a:t>.</a:t>
            </a:r>
          </a:p>
          <a:p>
            <a:r>
              <a:rPr lang="en-US" sz="2000" b="1" dirty="0"/>
              <a:t>In this fountain the priest washed his hands and feet before entering the Holy Place to mediate between the people and God. This was because God asked for holiness and purity from those who mediated between Him and his people (Exod. 30:18-21</a:t>
            </a:r>
            <a:r>
              <a:rPr lang="es-ES" sz="2000" b="1" dirty="0"/>
              <a:t>).</a:t>
            </a:r>
          </a:p>
        </p:txBody>
      </p:sp>
      <p:sp>
        <p:nvSpPr>
          <p:cNvPr id="6" name="CuadroTexto 5">
            <a:extLst>
              <a:ext uri="{FF2B5EF4-FFF2-40B4-BE49-F238E27FC236}">
                <a16:creationId xmlns:a16="http://schemas.microsoft.com/office/drawing/2014/main" id="{6B8230D6-9429-F029-053A-90CB366F67FF}"/>
              </a:ext>
            </a:extLst>
          </p:cNvPr>
          <p:cNvSpPr txBox="1"/>
          <p:nvPr/>
        </p:nvSpPr>
        <p:spPr>
          <a:xfrm>
            <a:off x="259717" y="4082201"/>
            <a:ext cx="11792945" cy="2554545"/>
          </a:xfrm>
          <a:prstGeom prst="rect">
            <a:avLst/>
          </a:prstGeom>
          <a:solidFill>
            <a:srgbClr val="003D7A"/>
          </a:solidFill>
          <a:scene3d>
            <a:camera prst="orthographicFront"/>
            <a:lightRig rig="threePt" dir="t"/>
          </a:scene3d>
          <a:sp3d>
            <a:bevelT prst="relaxedInset"/>
          </a:sp3d>
        </p:spPr>
        <p:txBody>
          <a:bodyPr wrap="square">
            <a:spAutoFit/>
          </a:bodyPr>
          <a:lstStyle/>
          <a:p>
            <a:r>
              <a:rPr lang="en-US" sz="2000" b="1" dirty="0">
                <a:solidFill>
                  <a:schemeClr val="bg1"/>
                </a:solidFill>
                <a:effectLst>
                  <a:outerShdw blurRad="38100" dist="38100" dir="2700000" algn="tl">
                    <a:srgbClr val="000000">
                      <a:alpha val="43137"/>
                    </a:srgbClr>
                  </a:outerShdw>
                </a:effectLst>
              </a:rPr>
              <a:t>The ceremonies that symbolize the washing of the believer today are baptism and the washing of the feet in Holy Communion (Rom. 6:4; John 13:14-15</a:t>
            </a:r>
            <a:r>
              <a:rPr lang="es-ES" sz="2000" b="1" dirty="0">
                <a:solidFill>
                  <a:schemeClr val="bg1"/>
                </a:solidFill>
                <a:effectLst>
                  <a:outerShdw blurRad="38100" dist="38100" dir="2700000" algn="tl">
                    <a:srgbClr val="000000">
                      <a:alpha val="43137"/>
                    </a:srgbClr>
                  </a:outerShdw>
                </a:effectLst>
              </a:rPr>
              <a:t>).</a:t>
            </a:r>
          </a:p>
          <a:p>
            <a:r>
              <a:rPr lang="en-US" sz="2000" b="1" dirty="0">
                <a:solidFill>
                  <a:schemeClr val="bg1"/>
                </a:solidFill>
                <a:effectLst>
                  <a:outerShdw blurRad="38100" dist="38100" dir="2700000" algn="tl">
                    <a:srgbClr val="000000">
                      <a:alpha val="43137"/>
                    </a:srgbClr>
                  </a:outerShdw>
                </a:effectLst>
              </a:rPr>
              <a:t>Just as the priest could not enter the Holy Place without first having been washed, so the believer cannot enter fully into the path of sanctification and service to God without first having washed away his sins in the blood of Christ, making a public profession of his faith through baptism. We renew this commitment every time we partake of the rite of the sacrament</a:t>
            </a:r>
            <a:r>
              <a:rPr lang="es-ES" sz="2000" b="1" dirty="0">
                <a:solidFill>
                  <a:schemeClr val="bg1"/>
                </a:solidFill>
                <a:effectLst>
                  <a:outerShdw blurRad="38100" dist="38100" dir="2700000" algn="tl">
                    <a:srgbClr val="000000">
                      <a:alpha val="43137"/>
                    </a:srgbClr>
                  </a:outerShdw>
                </a:effectLst>
              </a:rPr>
              <a:t>.</a:t>
            </a:r>
          </a:p>
          <a:p>
            <a:r>
              <a:rPr lang="en-US" sz="2000" b="1" dirty="0">
                <a:solidFill>
                  <a:schemeClr val="bg1"/>
                </a:solidFill>
                <a:effectLst>
                  <a:outerShdw blurRad="38100" dist="38100" dir="2700000" algn="tl">
                    <a:srgbClr val="000000">
                      <a:alpha val="43137"/>
                    </a:srgbClr>
                  </a:outerShdw>
                </a:effectLst>
              </a:rPr>
              <a:t>The moment we are baptized, we die to the old man and are born into new life, becoming priests to God</a:t>
            </a:r>
            <a:br>
              <a:rPr lang="en-US" sz="2000" b="1" dirty="0">
                <a:solidFill>
                  <a:schemeClr val="bg1"/>
                </a:solidFill>
                <a:effectLst>
                  <a:outerShdw blurRad="38100" dist="38100" dir="2700000" algn="tl">
                    <a:srgbClr val="000000">
                      <a:alpha val="43137"/>
                    </a:srgbClr>
                  </a:outerShdw>
                </a:effectLst>
              </a:rPr>
            </a:br>
            <a:r>
              <a:rPr lang="en-US" sz="2000" b="1" dirty="0">
                <a:solidFill>
                  <a:schemeClr val="bg1"/>
                </a:solidFill>
                <a:effectLst>
                  <a:outerShdw blurRad="38100" dist="38100" dir="2700000" algn="tl">
                    <a:srgbClr val="000000">
                      <a:alpha val="43137"/>
                    </a:srgbClr>
                  </a:outerShdw>
                </a:effectLst>
              </a:rPr>
              <a:t>(2 Corinthians 5:17; 1 Peter 2:9</a:t>
            </a:r>
            <a:r>
              <a:rPr lang="es-ES" sz="2000" b="1" dirty="0">
                <a:solidFill>
                  <a:schemeClr val="bg1"/>
                </a:solidFill>
                <a:effectLst>
                  <a:outerShdw blurRad="38100" dist="38100" dir="2700000" algn="tl">
                    <a:srgbClr val="000000">
                      <a:alpha val="43137"/>
                    </a:srgbClr>
                  </a:outerShdw>
                </a:effectLst>
              </a:rPr>
              <a:t>).</a:t>
            </a:r>
          </a:p>
        </p:txBody>
      </p:sp>
      <p:pic>
        <p:nvPicPr>
          <p:cNvPr id="13" name="Imagen 12">
            <a:extLst>
              <a:ext uri="{FF2B5EF4-FFF2-40B4-BE49-F238E27FC236}">
                <a16:creationId xmlns:a16="http://schemas.microsoft.com/office/drawing/2014/main" id="{DF14247E-5A1C-2A88-1D65-32A89EE86662}"/>
              </a:ext>
            </a:extLst>
          </p:cNvPr>
          <p:cNvPicPr>
            <a:picLocks noChangeAspect="1"/>
          </p:cNvPicPr>
          <p:nvPr/>
        </p:nvPicPr>
        <p:blipFill>
          <a:blip r:embed="rId4"/>
          <a:stretch>
            <a:fillRect/>
          </a:stretch>
        </p:blipFill>
        <p:spPr>
          <a:xfrm>
            <a:off x="73161" y="66676"/>
            <a:ext cx="654720" cy="654720"/>
          </a:xfrm>
          <a:prstGeom prst="rect">
            <a:avLst/>
          </a:prstGeom>
        </p:spPr>
      </p:pic>
    </p:spTree>
    <p:extLst>
      <p:ext uri="{BB962C8B-B14F-4D97-AF65-F5344CB8AC3E}">
        <p14:creationId xmlns:p14="http://schemas.microsoft.com/office/powerpoint/2010/main" val="2361045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bg/>
                                          </p:spTgt>
                                        </p:tgtEl>
                                        <p:attrNameLst>
                                          <p:attrName>style.visibility</p:attrName>
                                        </p:attrNameLst>
                                      </p:cBhvr>
                                      <p:to>
                                        <p:strVal val="visible"/>
                                      </p:to>
                                    </p:set>
                                    <p:animEffect transition="in" filter="wipe(left)">
                                      <p:cBhvr>
                                        <p:cTn id="35" dur="500"/>
                                        <p:tgtEl>
                                          <p:spTgt spid="5">
                                            <p:bg/>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wipe(left)">
                                      <p:cBhvr>
                                        <p:cTn id="38" dur="500"/>
                                        <p:tgtEl>
                                          <p:spTgt spid="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animEffect transition="in" filter="wipe(left)">
                                      <p:cBhvr>
                                        <p:cTn id="43" dur="500"/>
                                        <p:tgtEl>
                                          <p:spTgt spid="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6">
                                            <p:bg/>
                                          </p:spTgt>
                                        </p:tgtEl>
                                        <p:attrNameLst>
                                          <p:attrName>style.visibility</p:attrName>
                                        </p:attrNameLst>
                                      </p:cBhvr>
                                      <p:to>
                                        <p:strVal val="visible"/>
                                      </p:to>
                                    </p:set>
                                    <p:animEffect transition="in" filter="wipe(left)">
                                      <p:cBhvr>
                                        <p:cTn id="48" dur="500"/>
                                        <p:tgtEl>
                                          <p:spTgt spid="6">
                                            <p:bg/>
                                          </p:spTgt>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
                                            <p:txEl>
                                              <p:pRg st="0" end="0"/>
                                            </p:txEl>
                                          </p:spTgt>
                                        </p:tgtEl>
                                        <p:attrNameLst>
                                          <p:attrName>style.visibility</p:attrName>
                                        </p:attrNameLst>
                                      </p:cBhvr>
                                      <p:to>
                                        <p:strVal val="visible"/>
                                      </p:to>
                                    </p:set>
                                    <p:animEffect transition="in" filter="wipe(left)">
                                      <p:cBhvr>
                                        <p:cTn id="51" dur="500"/>
                                        <p:tgtEl>
                                          <p:spTgt spid="6">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6">
                                            <p:txEl>
                                              <p:pRg st="1" end="1"/>
                                            </p:txEl>
                                          </p:spTgt>
                                        </p:tgtEl>
                                        <p:attrNameLst>
                                          <p:attrName>style.visibility</p:attrName>
                                        </p:attrNameLst>
                                      </p:cBhvr>
                                      <p:to>
                                        <p:strVal val="visible"/>
                                      </p:to>
                                    </p:set>
                                    <p:animEffect transition="in" filter="wipe(left)">
                                      <p:cBhvr>
                                        <p:cTn id="56" dur="500"/>
                                        <p:tgtEl>
                                          <p:spTgt spid="6">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
                                            <p:txEl>
                                              <p:pRg st="2" end="2"/>
                                            </p:txEl>
                                          </p:spTgt>
                                        </p:tgtEl>
                                        <p:attrNameLst>
                                          <p:attrName>style.visibility</p:attrName>
                                        </p:attrNameLst>
                                      </p:cBhvr>
                                      <p:to>
                                        <p:strVal val="visible"/>
                                      </p:to>
                                    </p:set>
                                    <p:animEffect transition="in" filter="wipe(left)">
                                      <p:cBhvr>
                                        <p:cTn id="6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animBg="1"/>
      <p:bldP spid="6"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9" name="Imagen 8" descr="Imagen que contiene interior, tabla, edificio, metal&#10;&#10;Descripción generada automáticamente">
            <a:extLst>
              <a:ext uri="{FF2B5EF4-FFF2-40B4-BE49-F238E27FC236}">
                <a16:creationId xmlns:a16="http://schemas.microsoft.com/office/drawing/2014/main" id="{3479724B-1E66-24F1-9A14-2A7546FD1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117" y="2542339"/>
            <a:ext cx="7350991" cy="414105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60000"/>
                <a:lumOff val="40000"/>
              </a:schemeClr>
            </a:contourClr>
          </a:sp3d>
        </p:spPr>
      </p:pic>
      <p:sp>
        <p:nvSpPr>
          <p:cNvPr id="2" name="CuadroTexto 1">
            <a:extLst>
              <a:ext uri="{FF2B5EF4-FFF2-40B4-BE49-F238E27FC236}">
                <a16:creationId xmlns:a16="http://schemas.microsoft.com/office/drawing/2014/main" id="{E7F4E5C3-12D4-7381-905E-265DE910EDC0}"/>
              </a:ext>
            </a:extLst>
          </p:cNvPr>
          <p:cNvSpPr txBox="1"/>
          <p:nvPr/>
        </p:nvSpPr>
        <p:spPr>
          <a:xfrm>
            <a:off x="923108" y="34833"/>
            <a:ext cx="4183913" cy="707886"/>
          </a:xfrm>
          <a:prstGeom prst="rect">
            <a:avLst/>
          </a:prstGeom>
          <a:noFill/>
        </p:spPr>
        <p:txBody>
          <a:bodyPr wrap="square">
            <a:spAutoFit/>
          </a:bodyPr>
          <a:lstStyle/>
          <a:p>
            <a:r>
              <a:rPr lang="es-ES" sz="4000" b="1" spc="50" dirty="0">
                <a:ln w="0"/>
                <a:solidFill>
                  <a:schemeClr val="accent4">
                    <a:lumMod val="40000"/>
                    <a:lumOff val="60000"/>
                  </a:schemeClr>
                </a:solidFill>
                <a:effectLst>
                  <a:innerShdw blurRad="63500" dist="50800" dir="13500000">
                    <a:srgbClr val="000000">
                      <a:alpha val="50000"/>
                    </a:srgbClr>
                  </a:innerShdw>
                </a:effectLst>
              </a:rPr>
              <a:t>THE HOLY PLACE</a:t>
            </a:r>
          </a:p>
        </p:txBody>
      </p:sp>
      <p:grpSp>
        <p:nvGrpSpPr>
          <p:cNvPr id="13" name="Grupo 12">
            <a:extLst>
              <a:ext uri="{FF2B5EF4-FFF2-40B4-BE49-F238E27FC236}">
                <a16:creationId xmlns:a16="http://schemas.microsoft.com/office/drawing/2014/main" id="{B2D4B73D-8384-2F3E-FC5E-B489A1030809}"/>
              </a:ext>
            </a:extLst>
          </p:cNvPr>
          <p:cNvGrpSpPr/>
          <p:nvPr/>
        </p:nvGrpSpPr>
        <p:grpSpPr>
          <a:xfrm>
            <a:off x="83453" y="-83304"/>
            <a:ext cx="839655" cy="905247"/>
            <a:chOff x="965351" y="469502"/>
            <a:chExt cx="839655" cy="905247"/>
          </a:xfrm>
        </p:grpSpPr>
        <p:pic>
          <p:nvPicPr>
            <p:cNvPr id="4" name="Imagen 3">
              <a:extLst>
                <a:ext uri="{FF2B5EF4-FFF2-40B4-BE49-F238E27FC236}">
                  <a16:creationId xmlns:a16="http://schemas.microsoft.com/office/drawing/2014/main" id="{442A6E5F-9562-1251-64F0-90275D1E499D}"/>
                </a:ext>
              </a:extLst>
            </p:cNvPr>
            <p:cNvPicPr>
              <a:picLocks noChangeAspect="1"/>
            </p:cNvPicPr>
            <p:nvPr/>
          </p:nvPicPr>
          <p:blipFill>
            <a:blip r:embed="rId4"/>
            <a:stretch>
              <a:fillRect/>
            </a:stretch>
          </p:blipFill>
          <p:spPr>
            <a:xfrm>
              <a:off x="965351" y="469502"/>
              <a:ext cx="699247" cy="764598"/>
            </a:xfrm>
            <a:prstGeom prst="rect">
              <a:avLst/>
            </a:prstGeom>
          </p:spPr>
        </p:pic>
        <p:pic>
          <p:nvPicPr>
            <p:cNvPr id="8" name="Imagen 7">
              <a:extLst>
                <a:ext uri="{FF2B5EF4-FFF2-40B4-BE49-F238E27FC236}">
                  <a16:creationId xmlns:a16="http://schemas.microsoft.com/office/drawing/2014/main" id="{22B66C8C-77B7-9591-5FE6-36CB9B709115}"/>
                </a:ext>
              </a:extLst>
            </p:cNvPr>
            <p:cNvPicPr>
              <a:picLocks noChangeAspect="1"/>
            </p:cNvPicPr>
            <p:nvPr/>
          </p:nvPicPr>
          <p:blipFill>
            <a:blip r:embed="rId5"/>
            <a:stretch>
              <a:fillRect/>
            </a:stretch>
          </p:blipFill>
          <p:spPr>
            <a:xfrm>
              <a:off x="1040116" y="602841"/>
              <a:ext cx="764890" cy="771908"/>
            </a:xfrm>
            <a:prstGeom prst="rect">
              <a:avLst/>
            </a:prstGeom>
          </p:spPr>
        </p:pic>
      </p:grpSp>
      <p:sp>
        <p:nvSpPr>
          <p:cNvPr id="15" name="CuadroTexto 14">
            <a:extLst>
              <a:ext uri="{FF2B5EF4-FFF2-40B4-BE49-F238E27FC236}">
                <a16:creationId xmlns:a16="http://schemas.microsoft.com/office/drawing/2014/main" id="{BE768D11-0702-D29B-28C9-54A6C53B9FAF}"/>
              </a:ext>
            </a:extLst>
          </p:cNvPr>
          <p:cNvSpPr txBox="1"/>
          <p:nvPr/>
        </p:nvSpPr>
        <p:spPr>
          <a:xfrm>
            <a:off x="224892" y="866533"/>
            <a:ext cx="11967107" cy="1631216"/>
          </a:xfrm>
          <a:prstGeom prst="rect">
            <a:avLst/>
          </a:prstGeom>
          <a:noFill/>
        </p:spPr>
        <p:txBody>
          <a:bodyPr wrap="square">
            <a:spAutoFit/>
          </a:bodyPr>
          <a:lstStyle/>
          <a:p>
            <a:r>
              <a:rPr lang="en-US" sz="2000" b="1" dirty="0">
                <a:solidFill>
                  <a:schemeClr val="bg1"/>
                </a:solidFill>
                <a:effectLst>
                  <a:outerShdw blurRad="38100" dist="38100" dir="2700000" algn="tl">
                    <a:srgbClr val="000000">
                      <a:alpha val="43137"/>
                    </a:srgbClr>
                  </a:outerShdw>
                </a:effectLst>
              </a:rPr>
              <a:t>The Tabernacle was a building that consisted of two spaces: the Holy Place and the Holy of Holies. The first, the Holy Place, was 29.52 ft long by 14.76 ft wide</a:t>
            </a:r>
            <a:r>
              <a:rPr lang="es-ES" sz="2000" b="1" dirty="0">
                <a:solidFill>
                  <a:schemeClr val="bg1"/>
                </a:solidFill>
                <a:effectLst>
                  <a:outerShdw blurRad="38100" dist="38100" dir="2700000" algn="tl">
                    <a:srgbClr val="000000">
                      <a:alpha val="43137"/>
                    </a:srgbClr>
                  </a:outerShdw>
                </a:effectLst>
              </a:rPr>
              <a:t>.</a:t>
            </a:r>
          </a:p>
          <a:p>
            <a:r>
              <a:rPr lang="en-US" sz="2000" b="1" dirty="0">
                <a:solidFill>
                  <a:schemeClr val="bg1"/>
                </a:solidFill>
                <a:effectLst>
                  <a:outerShdw blurRad="38100" dist="38100" dir="2700000" algn="tl">
                    <a:srgbClr val="000000">
                      <a:alpha val="43137"/>
                    </a:srgbClr>
                  </a:outerShdw>
                </a:effectLst>
              </a:rPr>
              <a:t>Its two sides were made of acacia wood boards covered with gold. The entrance and back were closed by veils made of bleached linen, blue, purple, and scarlet, with exquisitely embroidered </a:t>
            </a:r>
            <a:r>
              <a:rPr lang="en-US" sz="2000" b="1" dirty="0" err="1">
                <a:solidFill>
                  <a:schemeClr val="bg1"/>
                </a:solidFill>
                <a:effectLst>
                  <a:outerShdw blurRad="38100" dist="38100" dir="2700000" algn="tl">
                    <a:srgbClr val="000000">
                      <a:alpha val="43137"/>
                    </a:srgbClr>
                  </a:outerShdw>
                </a:effectLst>
              </a:rPr>
              <a:t>cherubims</a:t>
            </a:r>
            <a:r>
              <a:rPr lang="en-US" sz="2000" b="1" dirty="0">
                <a:solidFill>
                  <a:schemeClr val="bg1"/>
                </a:solidFill>
                <a:effectLst>
                  <a:outerShdw blurRad="38100" dist="38100" dir="2700000" algn="tl">
                    <a:srgbClr val="000000">
                      <a:alpha val="43137"/>
                    </a:srgbClr>
                  </a:outerShdw>
                </a:effectLst>
              </a:rPr>
              <a:t>. In the Holy Place there were three pieces of furniture: a lampstand, a table, and an altar</a:t>
            </a:r>
            <a:r>
              <a:rPr lang="es-ES" sz="2000" b="1" dirty="0">
                <a:solidFill>
                  <a:schemeClr val="bg1"/>
                </a:solidFill>
                <a:effectLst>
                  <a:outerShdw blurRad="38100" dist="38100" dir="2700000" algn="tl">
                    <a:srgbClr val="000000">
                      <a:alpha val="43137"/>
                    </a:srgbClr>
                  </a:outerShdw>
                </a:effectLst>
              </a:rPr>
              <a:t>.</a:t>
            </a:r>
          </a:p>
        </p:txBody>
      </p:sp>
      <p:sp>
        <p:nvSpPr>
          <p:cNvPr id="6" name="CuadroTexto 5">
            <a:extLst>
              <a:ext uri="{FF2B5EF4-FFF2-40B4-BE49-F238E27FC236}">
                <a16:creationId xmlns:a16="http://schemas.microsoft.com/office/drawing/2014/main" id="{244AA73D-8109-5537-5153-8BA80E659C3C}"/>
              </a:ext>
            </a:extLst>
          </p:cNvPr>
          <p:cNvSpPr txBox="1"/>
          <p:nvPr/>
        </p:nvSpPr>
        <p:spPr>
          <a:xfrm>
            <a:off x="224892" y="2621563"/>
            <a:ext cx="4163272" cy="3785652"/>
          </a:xfrm>
          <a:prstGeom prst="rect">
            <a:avLst/>
          </a:prstGeom>
          <a:noFill/>
        </p:spPr>
        <p:txBody>
          <a:bodyPr wrap="square">
            <a:spAutoFit/>
          </a:bodyPr>
          <a:lstStyle>
            <a:defPPr>
              <a:defRPr lang="es-ES"/>
            </a:defPPr>
            <a:lvl1pPr>
              <a:defRPr sz="2000" b="1">
                <a:solidFill>
                  <a:schemeClr val="bg1"/>
                </a:solidFill>
              </a:defRPr>
            </a:lvl1pPr>
          </a:lstStyle>
          <a:p>
            <a:r>
              <a:rPr lang="en-US" dirty="0">
                <a:effectLst>
                  <a:outerShdw blurRad="38100" dist="38100" dir="2700000" algn="tl">
                    <a:srgbClr val="000000">
                      <a:alpha val="43137"/>
                    </a:srgbClr>
                  </a:outerShdw>
                </a:effectLst>
              </a:rPr>
              <a:t>Just as the outer court symbolizes the believer's justification, the Holy Place symbolizes the life of sanctification. We enter the Holy Place to begin this process of sanctification, and to carry out our work of intercession before the world. What we receive from God we impart to others</a:t>
            </a:r>
            <a:r>
              <a:rPr lang="es-ES" dirty="0">
                <a:effectLst>
                  <a:outerShdw blurRad="38100" dist="38100" dir="2700000" algn="tl">
                    <a:srgbClr val="000000">
                      <a:alpha val="43137"/>
                    </a:srgbClr>
                  </a:outerShdw>
                </a:effectLst>
              </a:rPr>
              <a:t>.</a:t>
            </a:r>
          </a:p>
          <a:p>
            <a:r>
              <a:rPr lang="en-US" dirty="0">
                <a:effectLst>
                  <a:outerShdw blurRad="38100" dist="38100" dir="2700000" algn="tl">
                    <a:srgbClr val="000000">
                      <a:alpha val="43137"/>
                    </a:srgbClr>
                  </a:outerShdw>
                </a:effectLst>
              </a:rPr>
              <a:t>We can understand what sanctification means by studying each of the furnishings contained in the Holy Place</a:t>
            </a:r>
            <a:r>
              <a:rPr lang="es-E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97184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wipe(left)">
                                      <p:cBhvr>
                                        <p:cTn id="32" dur="500"/>
                                        <p:tgtEl>
                                          <p:spTgt spid="1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wipe(left)">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wipe(left)">
                                      <p:cBhvr>
                                        <p:cTn id="4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uiExpand="1" build="p"/>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9000" b="-17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EDCBF43-132A-2743-E00F-47355704022A}"/>
              </a:ext>
            </a:extLst>
          </p:cNvPr>
          <p:cNvSpPr txBox="1"/>
          <p:nvPr/>
        </p:nvSpPr>
        <p:spPr>
          <a:xfrm>
            <a:off x="89576" y="1202436"/>
            <a:ext cx="7387548" cy="2015936"/>
          </a:xfrm>
          <a:prstGeom prst="rect">
            <a:avLst/>
          </a:prstGeom>
          <a:solidFill>
            <a:srgbClr val="DDD19F"/>
          </a:solidFill>
          <a:scene3d>
            <a:camera prst="orthographicFront"/>
            <a:lightRig rig="threePt" dir="t"/>
          </a:scene3d>
          <a:sp3d>
            <a:bevelT w="139700" prst="cross"/>
          </a:sp3d>
        </p:spPr>
        <p:txBody>
          <a:bodyPr wrap="square">
            <a:spAutoFit/>
          </a:bodyPr>
          <a:lstStyle/>
          <a:p>
            <a:pPr>
              <a:spcBef>
                <a:spcPts val="600"/>
              </a:spcBef>
            </a:pPr>
            <a:r>
              <a:rPr lang="en-US" sz="2000" b="1" dirty="0"/>
              <a:t>It was made of a piece of pure gold, weighing 75.38 </a:t>
            </a:r>
            <a:r>
              <a:rPr lang="en-US" sz="2000" b="1" dirty="0" err="1"/>
              <a:t>lbs</a:t>
            </a:r>
            <a:r>
              <a:rPr lang="en-US" sz="2000" b="1" dirty="0"/>
              <a:t>, hammered with a central cane and three arms on each side</a:t>
            </a:r>
            <a:r>
              <a:rPr lang="es-ES" sz="2000" b="1" dirty="0"/>
              <a:t>.</a:t>
            </a:r>
          </a:p>
          <a:p>
            <a:pPr>
              <a:spcBef>
                <a:spcPts val="600"/>
              </a:spcBef>
            </a:pPr>
            <a:r>
              <a:rPr lang="en-US" sz="2000" b="1" dirty="0"/>
              <a:t>Both the central cane and each of the arms had a lamp full of oil at the top that had to shine continuously forward. During the night, some of the lamps could be turned off, but never all seven at a time. It was the only source of light in the Holy Place (Exod. 37:17-23</a:t>
            </a:r>
            <a:r>
              <a:rPr lang="es-ES" sz="2000" b="1" dirty="0"/>
              <a:t>).</a:t>
            </a:r>
          </a:p>
        </p:txBody>
      </p:sp>
      <p:sp>
        <p:nvSpPr>
          <p:cNvPr id="4" name="CuadroTexto 3">
            <a:extLst>
              <a:ext uri="{FF2B5EF4-FFF2-40B4-BE49-F238E27FC236}">
                <a16:creationId xmlns:a16="http://schemas.microsoft.com/office/drawing/2014/main" id="{31C12B9F-850C-498B-E87C-424C3948E60B}"/>
              </a:ext>
            </a:extLst>
          </p:cNvPr>
          <p:cNvSpPr txBox="1"/>
          <p:nvPr/>
        </p:nvSpPr>
        <p:spPr>
          <a:xfrm>
            <a:off x="3667125" y="3580894"/>
            <a:ext cx="8435298" cy="3170099"/>
          </a:xfrm>
          <a:prstGeom prst="rect">
            <a:avLst/>
          </a:prstGeom>
          <a:solidFill>
            <a:srgbClr val="695C25"/>
          </a:solidFill>
          <a:scene3d>
            <a:camera prst="orthographicFront"/>
            <a:lightRig rig="threePt" dir="t"/>
          </a:scene3d>
          <a:sp3d>
            <a:bevelT w="139700" prst="cross"/>
          </a:sp3d>
        </p:spPr>
        <p:txBody>
          <a:bodyPr wrap="square">
            <a:spAutoFit/>
          </a:bodyPr>
          <a:lstStyle/>
          <a:p>
            <a:r>
              <a:rPr lang="en-US" sz="2000" b="1" dirty="0">
                <a:solidFill>
                  <a:schemeClr val="bg1"/>
                </a:solidFill>
                <a:effectLst>
                  <a:outerShdw blurRad="38100" dist="38100" dir="2700000" algn="tl">
                    <a:srgbClr val="000000">
                      <a:alpha val="43137"/>
                    </a:srgbClr>
                  </a:outerShdw>
                </a:effectLst>
              </a:rPr>
              <a:t>By communing with Jesus, who is the light of the world, He imparts to us "every good gift and every perfect gift" (James 1:17</a:t>
            </a:r>
            <a:r>
              <a:rPr lang="es-ES" sz="2000" b="1" dirty="0">
                <a:solidFill>
                  <a:schemeClr val="bg1"/>
                </a:solidFill>
                <a:effectLst>
                  <a:outerShdw blurRad="38100" dist="38100" dir="2700000" algn="tl">
                    <a:srgbClr val="000000">
                      <a:alpha val="43137"/>
                    </a:srgbClr>
                  </a:outerShdw>
                </a:effectLst>
              </a:rPr>
              <a:t>).</a:t>
            </a:r>
          </a:p>
          <a:p>
            <a:r>
              <a:rPr lang="en-US" sz="2000" b="1" dirty="0">
                <a:solidFill>
                  <a:schemeClr val="bg1"/>
                </a:solidFill>
                <a:effectLst>
                  <a:outerShdw blurRad="38100" dist="38100" dir="2700000" algn="tl">
                    <a:srgbClr val="000000">
                      <a:alpha val="43137"/>
                    </a:srgbClr>
                  </a:outerShdw>
                </a:effectLst>
              </a:rPr>
              <a:t>The candlestick also represents that we are the moral and spiritual light of the world (Matt. 5:14-16</a:t>
            </a:r>
            <a:r>
              <a:rPr lang="es-ES" sz="2000" b="1" dirty="0">
                <a:solidFill>
                  <a:schemeClr val="bg1"/>
                </a:solidFill>
                <a:effectLst>
                  <a:outerShdw blurRad="38100" dist="38100" dir="2700000" algn="tl">
                    <a:srgbClr val="000000">
                      <a:alpha val="43137"/>
                    </a:srgbClr>
                  </a:outerShdw>
                </a:effectLst>
              </a:rPr>
              <a:t>). </a:t>
            </a:r>
          </a:p>
          <a:p>
            <a:r>
              <a:rPr lang="en-US" sz="2000" b="1" dirty="0">
                <a:solidFill>
                  <a:schemeClr val="bg1"/>
                </a:solidFill>
                <a:effectLst>
                  <a:outerShdw blurRad="38100" dist="38100" dir="2700000" algn="tl">
                    <a:srgbClr val="000000">
                      <a:alpha val="43137"/>
                    </a:srgbClr>
                  </a:outerShdw>
                </a:effectLst>
              </a:rPr>
              <a:t>Olive oil is a symbol of the Holy Spirit, the source and means of spiritual illumination (Zech. 4:2-6; Acts 2:1-4). We must allow ourselves to be filled by the Holy Spirit. We must ask for it insistently so that, thanks to Him, we can share the Gospel with others, thus being the light of the world</a:t>
            </a:r>
            <a:r>
              <a:rPr lang="es-ES" sz="2000" b="1" dirty="0">
                <a:solidFill>
                  <a:schemeClr val="bg1"/>
                </a:solidFill>
                <a:effectLst>
                  <a:outerShdw blurRad="38100" dist="38100" dir="2700000" algn="tl">
                    <a:srgbClr val="000000">
                      <a:alpha val="43137"/>
                    </a:srgbClr>
                  </a:outerShdw>
                </a:effectLst>
              </a:rPr>
              <a:t>.</a:t>
            </a:r>
          </a:p>
          <a:p>
            <a:r>
              <a:rPr lang="en-US" sz="2000" b="1" dirty="0">
                <a:solidFill>
                  <a:schemeClr val="bg1"/>
                </a:solidFill>
                <a:effectLst>
                  <a:outerShdw blurRad="38100" dist="38100" dir="2700000" algn="tl">
                    <a:srgbClr val="000000">
                      <a:alpha val="43137"/>
                    </a:srgbClr>
                  </a:outerShdw>
                </a:effectLst>
              </a:rPr>
              <a:t>The psalmist reminds us that we also have a light available to our lives: God's Word, the Bible (Ps. 119:105</a:t>
            </a:r>
            <a:r>
              <a:rPr lang="es-ES" sz="2000" b="1" dirty="0">
                <a:solidFill>
                  <a:schemeClr val="bg1"/>
                </a:solidFill>
                <a:effectLst>
                  <a:outerShdw blurRad="38100" dist="38100" dir="2700000" algn="tl">
                    <a:srgbClr val="000000">
                      <a:alpha val="43137"/>
                    </a:srgbClr>
                  </a:outerShdw>
                </a:effectLst>
              </a:rPr>
              <a:t>). </a:t>
            </a:r>
          </a:p>
        </p:txBody>
      </p:sp>
      <p:sp>
        <p:nvSpPr>
          <p:cNvPr id="6" name="CuadroTexto 5">
            <a:extLst>
              <a:ext uri="{FF2B5EF4-FFF2-40B4-BE49-F238E27FC236}">
                <a16:creationId xmlns:a16="http://schemas.microsoft.com/office/drawing/2014/main" id="{D965EB9C-E7DB-A66A-D515-BBA8085A92F7}"/>
              </a:ext>
            </a:extLst>
          </p:cNvPr>
          <p:cNvSpPr txBox="1"/>
          <p:nvPr/>
        </p:nvSpPr>
        <p:spPr>
          <a:xfrm>
            <a:off x="743343" y="193583"/>
            <a:ext cx="5352657" cy="64633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3600" b="1" dirty="0">
                <a:ln/>
                <a:solidFill>
                  <a:srgbClr val="922D4C"/>
                </a:solidFill>
                <a:latin typeface="Quador Display UltraBold" panose="00000900000000000000" pitchFamily="50" charset="0"/>
              </a:rPr>
              <a:t>THE </a:t>
            </a:r>
            <a:r>
              <a:rPr lang="es-ES" sz="3600" b="1" dirty="0" err="1">
                <a:ln/>
                <a:solidFill>
                  <a:srgbClr val="922D4C"/>
                </a:solidFill>
                <a:latin typeface="Quador Display UltraBold" panose="00000900000000000000" pitchFamily="50" charset="0"/>
              </a:rPr>
              <a:t>LAMPSTAND</a:t>
            </a:r>
            <a:endParaRPr lang="es-ES" sz="3600" b="1" dirty="0">
              <a:ln/>
              <a:solidFill>
                <a:srgbClr val="922D4C"/>
              </a:solidFill>
              <a:latin typeface="Quador Display UltraBold" panose="00000900000000000000" pitchFamily="50" charset="0"/>
            </a:endParaRPr>
          </a:p>
        </p:txBody>
      </p:sp>
      <p:pic>
        <p:nvPicPr>
          <p:cNvPr id="11" name="Imagen 10">
            <a:extLst>
              <a:ext uri="{FF2B5EF4-FFF2-40B4-BE49-F238E27FC236}">
                <a16:creationId xmlns:a16="http://schemas.microsoft.com/office/drawing/2014/main" id="{5C75496A-E282-ED50-0605-BA225EE48C1B}"/>
              </a:ext>
            </a:extLst>
          </p:cNvPr>
          <p:cNvPicPr>
            <a:picLocks noChangeAspect="1"/>
          </p:cNvPicPr>
          <p:nvPr/>
        </p:nvPicPr>
        <p:blipFill>
          <a:blip r:embed="rId3"/>
          <a:stretch>
            <a:fillRect/>
          </a:stretch>
        </p:blipFill>
        <p:spPr>
          <a:xfrm>
            <a:off x="70526" y="92026"/>
            <a:ext cx="841793" cy="849446"/>
          </a:xfrm>
          <a:prstGeom prst="rect">
            <a:avLst/>
          </a:prstGeom>
        </p:spPr>
      </p:pic>
      <p:pic>
        <p:nvPicPr>
          <p:cNvPr id="12" name="Imagen 11">
            <a:extLst>
              <a:ext uri="{FF2B5EF4-FFF2-40B4-BE49-F238E27FC236}">
                <a16:creationId xmlns:a16="http://schemas.microsoft.com/office/drawing/2014/main" id="{32FB4B24-653C-6CA3-D524-C3ACF67CB598}"/>
              </a:ext>
            </a:extLst>
          </p:cNvPr>
          <p:cNvPicPr>
            <a:picLocks noChangeAspect="1"/>
          </p:cNvPicPr>
          <p:nvPr/>
        </p:nvPicPr>
        <p:blipFill>
          <a:blip r:embed="rId4"/>
          <a:stretch>
            <a:fillRect/>
          </a:stretch>
        </p:blipFill>
        <p:spPr>
          <a:xfrm>
            <a:off x="7629090" y="52538"/>
            <a:ext cx="4492383" cy="3369287"/>
          </a:xfrm>
          <a:prstGeom prst="rect">
            <a:avLst/>
          </a:prstGeom>
          <a:scene3d>
            <a:camera prst="orthographicFront"/>
            <a:lightRig rig="threePt" dir="t"/>
          </a:scene3d>
          <a:sp3d>
            <a:bevelT w="139700" prst="cross"/>
          </a:sp3d>
        </p:spPr>
      </p:pic>
      <p:pic>
        <p:nvPicPr>
          <p:cNvPr id="3" name="Imagen 2" descr="Imagen que contiene sostener, joven, comida, hombre&#10;&#10;Descripción generada automáticamente">
            <a:extLst>
              <a:ext uri="{FF2B5EF4-FFF2-40B4-BE49-F238E27FC236}">
                <a16:creationId xmlns:a16="http://schemas.microsoft.com/office/drawing/2014/main" id="{33A8F3BC-B91E-576C-A276-3E39389D8DF6}"/>
              </a:ext>
            </a:extLst>
          </p:cNvPr>
          <p:cNvPicPr>
            <a:picLocks noChangeAspect="1"/>
          </p:cNvPicPr>
          <p:nvPr/>
        </p:nvPicPr>
        <p:blipFill rotWithShape="1">
          <a:blip r:embed="rId5">
            <a:extLst>
              <a:ext uri="{28A0092B-C50C-407E-A947-70E740481C1C}">
                <a14:useLocalDpi xmlns:a14="http://schemas.microsoft.com/office/drawing/2010/main" val="0"/>
              </a:ext>
            </a:extLst>
          </a:blip>
          <a:srcRect l="15314" r="10746"/>
          <a:stretch/>
        </p:blipFill>
        <p:spPr>
          <a:xfrm>
            <a:off x="89576" y="3580895"/>
            <a:ext cx="3453723" cy="3170098"/>
          </a:xfrm>
          <a:prstGeom prst="rect">
            <a:avLst/>
          </a:prstGeom>
          <a:scene3d>
            <a:camera prst="orthographicFront"/>
            <a:lightRig rig="threePt" dir="t"/>
          </a:scene3d>
          <a:sp3d>
            <a:bevelT w="139700" prst="cross"/>
          </a:sp3d>
        </p:spPr>
      </p:pic>
    </p:spTree>
    <p:extLst>
      <p:ext uri="{BB962C8B-B14F-4D97-AF65-F5344CB8AC3E}">
        <p14:creationId xmlns:p14="http://schemas.microsoft.com/office/powerpoint/2010/main" val="2667220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
                                            <p:bg/>
                                          </p:spTgt>
                                        </p:tgtEl>
                                        <p:attrNameLst>
                                          <p:attrName>style.visibility</p:attrName>
                                        </p:attrNameLst>
                                      </p:cBhvr>
                                      <p:to>
                                        <p:strVal val="visible"/>
                                      </p:to>
                                    </p:set>
                                    <p:animEffect transition="in" filter="wipe(left)">
                                      <p:cBhvr>
                                        <p:cTn id="35" dur="500"/>
                                        <p:tgtEl>
                                          <p:spTgt spid="5">
                                            <p:bg/>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wipe(left)">
                                      <p:cBhvr>
                                        <p:cTn id="38" dur="500"/>
                                        <p:tgtEl>
                                          <p:spTgt spid="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animEffect transition="in" filter="wipe(left)">
                                      <p:cBhvr>
                                        <p:cTn id="43" dur="500"/>
                                        <p:tgtEl>
                                          <p:spTgt spid="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4">
                                            <p:bg/>
                                          </p:spTgt>
                                        </p:tgtEl>
                                        <p:attrNameLst>
                                          <p:attrName>style.visibility</p:attrName>
                                        </p:attrNameLst>
                                      </p:cBhvr>
                                      <p:to>
                                        <p:strVal val="visible"/>
                                      </p:to>
                                    </p:set>
                                    <p:animEffect transition="in" filter="wipe(left)">
                                      <p:cBhvr>
                                        <p:cTn id="54" dur="500"/>
                                        <p:tgtEl>
                                          <p:spTgt spid="4">
                                            <p:bg/>
                                          </p:spTgt>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animEffect transition="in" filter="wipe(left)">
                                      <p:cBhvr>
                                        <p:cTn id="57" dur="500"/>
                                        <p:tgtEl>
                                          <p:spTgt spid="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
                                            <p:txEl>
                                              <p:pRg st="1" end="1"/>
                                            </p:txEl>
                                          </p:spTgt>
                                        </p:tgtEl>
                                        <p:attrNameLst>
                                          <p:attrName>style.visibility</p:attrName>
                                        </p:attrNameLst>
                                      </p:cBhvr>
                                      <p:to>
                                        <p:strVal val="visible"/>
                                      </p:to>
                                    </p:set>
                                    <p:animEffect transition="in" filter="wipe(left)">
                                      <p:cBhvr>
                                        <p:cTn id="62" dur="500"/>
                                        <p:tgtEl>
                                          <p:spTgt spid="4">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animEffect transition="in" filter="wipe(left)">
                                      <p:cBhvr>
                                        <p:cTn id="67" dur="500"/>
                                        <p:tgtEl>
                                          <p:spTgt spid="4">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
                                            <p:txEl>
                                              <p:pRg st="3" end="3"/>
                                            </p:txEl>
                                          </p:spTgt>
                                        </p:tgtEl>
                                        <p:attrNameLst>
                                          <p:attrName>style.visibility</p:attrName>
                                        </p:attrNameLst>
                                      </p:cBhvr>
                                      <p:to>
                                        <p:strVal val="visible"/>
                                      </p:to>
                                    </p:set>
                                    <p:animEffect transition="in" filter="wipe(left)">
                                      <p:cBhvr>
                                        <p:cTn id="7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4" grpId="0" uiExpand="1" build="p"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r="-62000" b="-41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889AE50-6003-8EFE-3CEE-F8B690FC7F81}"/>
              </a:ext>
            </a:extLst>
          </p:cNvPr>
          <p:cNvSpPr txBox="1"/>
          <p:nvPr/>
        </p:nvSpPr>
        <p:spPr>
          <a:xfrm>
            <a:off x="5782288" y="213234"/>
            <a:ext cx="6282456" cy="4093428"/>
          </a:xfrm>
          <a:prstGeom prst="rect">
            <a:avLst/>
          </a:prstGeom>
          <a:solidFill>
            <a:srgbClr val="FBC781"/>
          </a:solidFill>
          <a:scene3d>
            <a:camera prst="orthographicFront"/>
            <a:lightRig rig="threePt" dir="t"/>
          </a:scene3d>
          <a:sp3d>
            <a:bevelT w="165100" prst="coolSlant"/>
          </a:sp3d>
        </p:spPr>
        <p:txBody>
          <a:bodyPr wrap="square">
            <a:spAutoFit/>
          </a:bodyPr>
          <a:lstStyle/>
          <a:p>
            <a:r>
              <a:rPr lang="en-US" sz="2000" b="1" dirty="0"/>
              <a:t>To the right of the Holy Place, on the north side, we find a table measuring 2.96 ft long by 1.48 ft wide and 2.20 ft high</a:t>
            </a:r>
            <a:r>
              <a:rPr lang="es-ES" sz="2000" b="1" dirty="0"/>
              <a:t>.</a:t>
            </a:r>
          </a:p>
          <a:p>
            <a:r>
              <a:rPr lang="en-US" sz="2000" b="1" dirty="0"/>
              <a:t>It was made of acacia wood covered with gold, with four rings at its corners so that the poles could pass through them when they had to be transported</a:t>
            </a:r>
            <a:r>
              <a:rPr lang="es-ES" sz="2000" b="1" dirty="0"/>
              <a:t>.</a:t>
            </a:r>
          </a:p>
          <a:p>
            <a:r>
              <a:rPr lang="en-US" sz="2000" b="1" dirty="0"/>
              <a:t>It also had a cornice around it to prevent the utensils that were placed on it from falling</a:t>
            </a:r>
            <a:r>
              <a:rPr lang="es-ES" sz="2000" b="1" dirty="0"/>
              <a:t>.</a:t>
            </a:r>
          </a:p>
          <a:p>
            <a:r>
              <a:rPr lang="en-US" sz="2000" b="1" dirty="0"/>
              <a:t>Every Sabbath twelve loaves, called showbread, were placed in two rows, one for each tribe of Israel. The loaves withdrawn from the previous week were to be consumed by the attending priests (Ex. 25:23-30; Lev. 24:5-9</a:t>
            </a:r>
            <a:r>
              <a:rPr lang="es-ES" sz="2000" b="1" dirty="0"/>
              <a:t>).</a:t>
            </a:r>
          </a:p>
        </p:txBody>
      </p:sp>
      <p:sp>
        <p:nvSpPr>
          <p:cNvPr id="4" name="CuadroTexto 3">
            <a:extLst>
              <a:ext uri="{FF2B5EF4-FFF2-40B4-BE49-F238E27FC236}">
                <a16:creationId xmlns:a16="http://schemas.microsoft.com/office/drawing/2014/main" id="{260F2AF7-C562-7E37-1500-EF548772C440}"/>
              </a:ext>
            </a:extLst>
          </p:cNvPr>
          <p:cNvSpPr txBox="1"/>
          <p:nvPr/>
        </p:nvSpPr>
        <p:spPr>
          <a:xfrm>
            <a:off x="914125" y="58227"/>
            <a:ext cx="4868163" cy="1200329"/>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3600" b="1" dirty="0">
                <a:ln/>
                <a:solidFill>
                  <a:srgbClr val="A8F793"/>
                </a:solidFill>
                <a:latin typeface="Quador Display UltraBold" panose="00000900000000000000" pitchFamily="50" charset="0"/>
              </a:rPr>
              <a:t>THE TABLE OF </a:t>
            </a:r>
            <a:r>
              <a:rPr lang="es-ES" sz="3600" b="1" dirty="0" err="1">
                <a:ln/>
                <a:solidFill>
                  <a:srgbClr val="A8F793"/>
                </a:solidFill>
                <a:latin typeface="Quador Display UltraBold" panose="00000900000000000000" pitchFamily="50" charset="0"/>
              </a:rPr>
              <a:t>SHOWBREAD</a:t>
            </a:r>
            <a:endParaRPr lang="es-ES" sz="3600" b="1" dirty="0">
              <a:ln/>
              <a:solidFill>
                <a:srgbClr val="A8F793"/>
              </a:solidFill>
              <a:latin typeface="Quador Display UltraBold" panose="00000900000000000000" pitchFamily="50" charset="0"/>
            </a:endParaRPr>
          </a:p>
        </p:txBody>
      </p:sp>
      <p:sp>
        <p:nvSpPr>
          <p:cNvPr id="8" name="CuadroTexto 7">
            <a:extLst>
              <a:ext uri="{FF2B5EF4-FFF2-40B4-BE49-F238E27FC236}">
                <a16:creationId xmlns:a16="http://schemas.microsoft.com/office/drawing/2014/main" id="{3AAA913B-57A9-CFD1-7615-561732AA8796}"/>
              </a:ext>
            </a:extLst>
          </p:cNvPr>
          <p:cNvSpPr txBox="1"/>
          <p:nvPr/>
        </p:nvSpPr>
        <p:spPr>
          <a:xfrm>
            <a:off x="106969" y="4735459"/>
            <a:ext cx="6672330" cy="1938992"/>
          </a:xfrm>
          <a:prstGeom prst="rect">
            <a:avLst/>
          </a:prstGeom>
          <a:solidFill>
            <a:srgbClr val="975700"/>
          </a:solidFill>
          <a:scene3d>
            <a:camera prst="orthographicFront"/>
            <a:lightRig rig="threePt" dir="t"/>
          </a:scene3d>
          <a:sp3d>
            <a:bevelT w="165100" prst="coolSlant"/>
          </a:sp3d>
        </p:spPr>
        <p:txBody>
          <a:bodyPr wrap="square">
            <a:spAutoFit/>
          </a:bodyPr>
          <a:lstStyle/>
          <a:p>
            <a:r>
              <a:rPr lang="en-US" sz="2000" b="1" dirty="0">
                <a:solidFill>
                  <a:schemeClr val="bg1"/>
                </a:solidFill>
                <a:effectLst>
                  <a:outerShdw blurRad="38100" dist="38100" dir="2700000" algn="tl">
                    <a:srgbClr val="000000">
                      <a:alpha val="43137"/>
                    </a:srgbClr>
                  </a:outerShdw>
                </a:effectLst>
              </a:rPr>
              <a:t>This table reminds us of our dependence on God, both for our temporal and spiritual food. Only by learning from Jesus and His Word can we grow spiritually (Matt. 4:4</a:t>
            </a:r>
            <a:r>
              <a:rPr lang="es-ES" sz="2000" b="1" dirty="0">
                <a:solidFill>
                  <a:schemeClr val="bg1"/>
                </a:solidFill>
                <a:effectLst>
                  <a:outerShdw blurRad="38100" dist="38100" dir="2700000" algn="tl">
                    <a:srgbClr val="000000">
                      <a:alpha val="43137"/>
                    </a:srgbClr>
                  </a:outerShdw>
                </a:effectLst>
              </a:rPr>
              <a:t>).</a:t>
            </a:r>
          </a:p>
          <a:p>
            <a:r>
              <a:rPr lang="en-US" sz="2000" b="1" dirty="0">
                <a:solidFill>
                  <a:schemeClr val="bg1"/>
                </a:solidFill>
                <a:effectLst>
                  <a:outerShdw blurRad="38100" dist="38100" dir="2700000" algn="tl">
                    <a:srgbClr val="000000">
                      <a:alpha val="43137"/>
                    </a:srgbClr>
                  </a:outerShdw>
                </a:effectLst>
              </a:rPr>
              <a:t>As priests of God, we are responsible to feed on Christ so that we can spiritually feed the world, teaching them about Jesus and His Word</a:t>
            </a:r>
            <a:r>
              <a:rPr lang="es-ES" sz="2000" b="1" dirty="0">
                <a:solidFill>
                  <a:schemeClr val="bg1"/>
                </a:solidFill>
                <a:effectLst>
                  <a:outerShdw blurRad="38100" dist="38100" dir="2700000" algn="tl">
                    <a:srgbClr val="000000">
                      <a:alpha val="43137"/>
                    </a:srgbClr>
                  </a:outerShdw>
                </a:effectLst>
              </a:rPr>
              <a:t>.</a:t>
            </a:r>
          </a:p>
        </p:txBody>
      </p:sp>
      <p:pic>
        <p:nvPicPr>
          <p:cNvPr id="10" name="Imagen 9">
            <a:extLst>
              <a:ext uri="{FF2B5EF4-FFF2-40B4-BE49-F238E27FC236}">
                <a16:creationId xmlns:a16="http://schemas.microsoft.com/office/drawing/2014/main" id="{E3652DCE-5C75-4602-53AE-BC2086C3AD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7256" y="106691"/>
            <a:ext cx="786870" cy="786870"/>
          </a:xfrm>
          <a:prstGeom prst="rect">
            <a:avLst/>
          </a:prstGeom>
        </p:spPr>
      </p:pic>
      <p:pic>
        <p:nvPicPr>
          <p:cNvPr id="3" name="Imagen 2">
            <a:extLst>
              <a:ext uri="{FF2B5EF4-FFF2-40B4-BE49-F238E27FC236}">
                <a16:creationId xmlns:a16="http://schemas.microsoft.com/office/drawing/2014/main" id="{BE7D9DDA-2DDC-00C4-66BD-A0556604F907}"/>
              </a:ext>
            </a:extLst>
          </p:cNvPr>
          <p:cNvPicPr>
            <a:picLocks noChangeAspect="1"/>
          </p:cNvPicPr>
          <p:nvPr/>
        </p:nvPicPr>
        <p:blipFill rotWithShape="1">
          <a:blip r:embed="rId4"/>
          <a:srcRect t="5601" b="5601"/>
          <a:stretch/>
        </p:blipFill>
        <p:spPr>
          <a:xfrm>
            <a:off x="127257" y="1258555"/>
            <a:ext cx="5482236" cy="2944453"/>
          </a:xfrm>
          <a:prstGeom prst="rect">
            <a:avLst/>
          </a:prstGeom>
          <a:scene3d>
            <a:camera prst="orthographicFront"/>
            <a:lightRig rig="threePt" dir="t"/>
          </a:scene3d>
          <a:sp3d>
            <a:bevelT w="165100" prst="coolSlant"/>
          </a:sp3d>
        </p:spPr>
      </p:pic>
      <p:pic>
        <p:nvPicPr>
          <p:cNvPr id="7" name="Imagen 6" descr="Un grupo de personas con traje formal&#10;&#10;Descripción generada automáticamente">
            <a:extLst>
              <a:ext uri="{FF2B5EF4-FFF2-40B4-BE49-F238E27FC236}">
                <a16:creationId xmlns:a16="http://schemas.microsoft.com/office/drawing/2014/main" id="{6433C753-2C6D-FE50-9DD2-1FC913033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718" y="4194697"/>
            <a:ext cx="1965026" cy="2551982"/>
          </a:xfrm>
          <a:prstGeom prst="rect">
            <a:avLst/>
          </a:prstGeom>
          <a:scene3d>
            <a:camera prst="orthographicFront"/>
            <a:lightRig rig="threePt" dir="t"/>
          </a:scene3d>
          <a:sp3d>
            <a:bevelT w="165100" prst="coolSlant"/>
          </a:sp3d>
        </p:spPr>
      </p:pic>
      <p:pic>
        <p:nvPicPr>
          <p:cNvPr id="11" name="Imagen 10" descr="Imagen que contiene persona, tabla, alimentos, corte&#10;&#10;Descripción generada automáticamente">
            <a:extLst>
              <a:ext uri="{FF2B5EF4-FFF2-40B4-BE49-F238E27FC236}">
                <a16:creationId xmlns:a16="http://schemas.microsoft.com/office/drawing/2014/main" id="{8E323F6C-9D29-1D12-0730-9FE742EA32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342" y="4194696"/>
            <a:ext cx="3002333" cy="2551983"/>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351028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
                                            <p:bg/>
                                          </p:spTgt>
                                        </p:tgtEl>
                                        <p:attrNameLst>
                                          <p:attrName>style.visibility</p:attrName>
                                        </p:attrNameLst>
                                      </p:cBhvr>
                                      <p:to>
                                        <p:strVal val="visible"/>
                                      </p:to>
                                    </p:set>
                                    <p:animEffect transition="in" filter="wipe(left)">
                                      <p:cBhvr>
                                        <p:cTn id="35" dur="500"/>
                                        <p:tgtEl>
                                          <p:spTgt spid="5">
                                            <p:bg/>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wipe(left)">
                                      <p:cBhvr>
                                        <p:cTn id="38" dur="500"/>
                                        <p:tgtEl>
                                          <p:spTgt spid="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animEffect transition="in" filter="wipe(left)">
                                      <p:cBhvr>
                                        <p:cTn id="43" dur="500"/>
                                        <p:tgtEl>
                                          <p:spTgt spid="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
                                            <p:txEl>
                                              <p:pRg st="2" end="2"/>
                                            </p:txEl>
                                          </p:spTgt>
                                        </p:tgtEl>
                                        <p:attrNameLst>
                                          <p:attrName>style.visibility</p:attrName>
                                        </p:attrNameLst>
                                      </p:cBhvr>
                                      <p:to>
                                        <p:strVal val="visible"/>
                                      </p:to>
                                    </p:set>
                                    <p:animEffect transition="in" filter="wipe(left)">
                                      <p:cBhvr>
                                        <p:cTn id="48" dur="500"/>
                                        <p:tgtEl>
                                          <p:spTgt spid="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
                                            <p:txEl>
                                              <p:pRg st="3" end="3"/>
                                            </p:txEl>
                                          </p:spTgt>
                                        </p:tgtEl>
                                        <p:attrNameLst>
                                          <p:attrName>style.visibility</p:attrName>
                                        </p:attrNameLst>
                                      </p:cBhvr>
                                      <p:to>
                                        <p:strVal val="visible"/>
                                      </p:to>
                                    </p:set>
                                    <p:animEffect transition="in" filter="wipe(left)">
                                      <p:cBhvr>
                                        <p:cTn id="53" dur="500"/>
                                        <p:tgtEl>
                                          <p:spTgt spid="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fltVal val="0"/>
                                          </p:val>
                                        </p:tav>
                                        <p:tav tm="100000">
                                          <p:val>
                                            <p:strVal val="#ppt_w"/>
                                          </p:val>
                                        </p:tav>
                                      </p:tavLst>
                                    </p:anim>
                                    <p:anim calcmode="lin" valueType="num">
                                      <p:cBhvr>
                                        <p:cTn id="59" dur="500" fill="hold"/>
                                        <p:tgtEl>
                                          <p:spTgt spid="11"/>
                                        </p:tgtEl>
                                        <p:attrNameLst>
                                          <p:attrName>ppt_h</p:attrName>
                                        </p:attrNameLst>
                                      </p:cBhvr>
                                      <p:tavLst>
                                        <p:tav tm="0">
                                          <p:val>
                                            <p:fltVal val="0"/>
                                          </p:val>
                                        </p:tav>
                                        <p:tav tm="100000">
                                          <p:val>
                                            <p:strVal val="#ppt_h"/>
                                          </p:val>
                                        </p:tav>
                                      </p:tavLst>
                                    </p:anim>
                                    <p:animEffect transition="in" filter="fade">
                                      <p:cBhvr>
                                        <p:cTn id="60" dur="500"/>
                                        <p:tgtEl>
                                          <p:spTgt spid="11"/>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8">
                                            <p:bg/>
                                          </p:spTgt>
                                        </p:tgtEl>
                                        <p:attrNameLst>
                                          <p:attrName>style.visibility</p:attrName>
                                        </p:attrNameLst>
                                      </p:cBhvr>
                                      <p:to>
                                        <p:strVal val="visible"/>
                                      </p:to>
                                    </p:set>
                                    <p:animEffect transition="in" filter="wipe(left)">
                                      <p:cBhvr>
                                        <p:cTn id="64" dur="500"/>
                                        <p:tgtEl>
                                          <p:spTgt spid="8">
                                            <p:bg/>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8">
                                            <p:txEl>
                                              <p:pRg st="0" end="0"/>
                                            </p:txEl>
                                          </p:spTgt>
                                        </p:tgtEl>
                                        <p:attrNameLst>
                                          <p:attrName>style.visibility</p:attrName>
                                        </p:attrNameLst>
                                      </p:cBhvr>
                                      <p:to>
                                        <p:strVal val="visible"/>
                                      </p:to>
                                    </p:set>
                                    <p:animEffect transition="in" filter="wipe(left)">
                                      <p:cBhvr>
                                        <p:cTn id="67" dur="500"/>
                                        <p:tgtEl>
                                          <p:spTgt spid="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8">
                                            <p:txEl>
                                              <p:pRg st="1" end="1"/>
                                            </p:txEl>
                                          </p:spTgt>
                                        </p:tgtEl>
                                        <p:attrNameLst>
                                          <p:attrName>style.visibility</p:attrName>
                                        </p:attrNameLst>
                                      </p:cBhvr>
                                      <p:to>
                                        <p:strVal val="visible"/>
                                      </p:to>
                                    </p:set>
                                    <p:animEffect transition="in" filter="wipe(left)">
                                      <p:cBhvr>
                                        <p:cTn id="7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4" grpId="0"/>
      <p:bldP spid="8" grpId="0" uiExpand="1" build="p" animBg="1"/>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7030A0"/>
      </a:accent1>
      <a:accent2>
        <a:srgbClr val="ED7D31"/>
      </a:accent2>
      <a:accent3>
        <a:srgbClr val="C00000"/>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9325</TotalTime>
  <Words>2385</Words>
  <Application>Microsoft Office PowerPoint</Application>
  <PresentationFormat>Panorámica</PresentationFormat>
  <Paragraphs>71</Paragraphs>
  <Slides>13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13</vt:i4>
      </vt:variant>
    </vt:vector>
  </HeadingPairs>
  <TitlesOfParts>
    <vt:vector size="18" baseType="lpstr">
      <vt:lpstr>Calibri Light</vt:lpstr>
      <vt:lpstr>Arial</vt:lpstr>
      <vt:lpstr>Calibri</vt:lpstr>
      <vt:lpstr>Quador Display UltraBold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209</cp:revision>
  <dcterms:created xsi:type="dcterms:W3CDTF">2022-09-03T14:29:44Z</dcterms:created>
  <dcterms:modified xsi:type="dcterms:W3CDTF">2024-08-07T19:42:53Z</dcterms:modified>
</cp:coreProperties>
</file>